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7" r:id="rId3"/>
  </p:sldMasterIdLst>
  <p:notesMasterIdLst>
    <p:notesMasterId r:id="rId82"/>
  </p:notesMasterIdLst>
  <p:sldIdLst>
    <p:sldId id="4281" r:id="rId4"/>
    <p:sldId id="258" r:id="rId5"/>
    <p:sldId id="262" r:id="rId6"/>
    <p:sldId id="264" r:id="rId7"/>
    <p:sldId id="265" r:id="rId8"/>
    <p:sldId id="7989" r:id="rId9"/>
    <p:sldId id="7990" r:id="rId10"/>
    <p:sldId id="7991" r:id="rId11"/>
    <p:sldId id="8024" r:id="rId12"/>
    <p:sldId id="8005" r:id="rId13"/>
    <p:sldId id="8006" r:id="rId14"/>
    <p:sldId id="8007" r:id="rId15"/>
    <p:sldId id="8008" r:id="rId16"/>
    <p:sldId id="8036" r:id="rId17"/>
    <p:sldId id="7987" r:id="rId18"/>
    <p:sldId id="7988" r:id="rId19"/>
    <p:sldId id="7995" r:id="rId20"/>
    <p:sldId id="7994" r:id="rId21"/>
    <p:sldId id="8001" r:id="rId22"/>
    <p:sldId id="8002" r:id="rId23"/>
    <p:sldId id="7430" r:id="rId24"/>
    <p:sldId id="8025" r:id="rId25"/>
    <p:sldId id="8026" r:id="rId26"/>
    <p:sldId id="8023" r:id="rId27"/>
    <p:sldId id="8021" r:id="rId28"/>
    <p:sldId id="7981" r:id="rId29"/>
    <p:sldId id="257" r:id="rId30"/>
    <p:sldId id="7983" r:id="rId31"/>
    <p:sldId id="8039" r:id="rId32"/>
    <p:sldId id="8040" r:id="rId33"/>
    <p:sldId id="8031" r:id="rId34"/>
    <p:sldId id="7996" r:id="rId35"/>
    <p:sldId id="7997" r:id="rId36"/>
    <p:sldId id="7999" r:id="rId37"/>
    <p:sldId id="8000" r:id="rId38"/>
    <p:sldId id="8028" r:id="rId39"/>
    <p:sldId id="7980" r:id="rId40"/>
    <p:sldId id="8022" r:id="rId41"/>
    <p:sldId id="8018" r:id="rId42"/>
    <p:sldId id="8019" r:id="rId43"/>
    <p:sldId id="8020" r:id="rId44"/>
    <p:sldId id="8004" r:id="rId45"/>
    <p:sldId id="8003" r:id="rId46"/>
    <p:sldId id="8009" r:id="rId47"/>
    <p:sldId id="8010" r:id="rId48"/>
    <p:sldId id="8011" r:id="rId49"/>
    <p:sldId id="8015" r:id="rId50"/>
    <p:sldId id="8016" r:id="rId51"/>
    <p:sldId id="8017" r:id="rId52"/>
    <p:sldId id="8012" r:id="rId53"/>
    <p:sldId id="8013" r:id="rId54"/>
    <p:sldId id="8014" r:id="rId55"/>
    <p:sldId id="8032" r:id="rId56"/>
    <p:sldId id="8033" r:id="rId57"/>
    <p:sldId id="8034" r:id="rId58"/>
    <p:sldId id="8035" r:id="rId59"/>
    <p:sldId id="7985" r:id="rId60"/>
    <p:sldId id="7986" r:id="rId61"/>
    <p:sldId id="7992" r:id="rId62"/>
    <p:sldId id="7993" r:id="rId63"/>
    <p:sldId id="7437" r:id="rId64"/>
    <p:sldId id="7438" r:id="rId65"/>
    <p:sldId id="7439" r:id="rId66"/>
    <p:sldId id="8029" r:id="rId67"/>
    <p:sldId id="8037" r:id="rId68"/>
    <p:sldId id="8038" r:id="rId69"/>
    <p:sldId id="8041" r:id="rId70"/>
    <p:sldId id="8042" r:id="rId71"/>
    <p:sldId id="7978" r:id="rId72"/>
    <p:sldId id="7979" r:id="rId73"/>
    <p:sldId id="7467" r:id="rId74"/>
    <p:sldId id="7468" r:id="rId75"/>
    <p:sldId id="7469" r:id="rId76"/>
    <p:sldId id="7470" r:id="rId77"/>
    <p:sldId id="7471" r:id="rId78"/>
    <p:sldId id="7472" r:id="rId79"/>
    <p:sldId id="7473" r:id="rId80"/>
    <p:sldId id="6420" r:id="rId8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D7C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Светлый стиль 3 — акцент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Светлый стиль 3 — акцент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Светлый стиль 3 — акцент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Светлый стиль 3 — акцент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92" autoAdjust="0"/>
    <p:restoredTop sz="94503" autoAdjust="0"/>
  </p:normalViewPr>
  <p:slideViewPr>
    <p:cSldViewPr snapToGrid="0">
      <p:cViewPr varScale="1">
        <p:scale>
          <a:sx n="80" d="100"/>
          <a:sy n="80" d="100"/>
        </p:scale>
        <p:origin x="73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viewProps" Target="viewProps.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5" Type="http://schemas.openxmlformats.org/officeDocument/2006/relationships/slide" Target="slides/slide2.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61" Type="http://schemas.openxmlformats.org/officeDocument/2006/relationships/slide" Target="slides/slide58.xml"/><Relationship Id="rId8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D6E4F8-8BE2-4ED4-8656-A74F76020115}" type="datetimeFigureOut">
              <a:rPr lang="ru-RU" smtClean="0"/>
              <a:t>06.08.2025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9110B2-C25C-4A70-8234-988FC606D2BC}" type="slidenum">
              <a:rPr lang="ru-RU" smtClean="0"/>
              <a:t>‹#›</a:t>
            </a:fld>
            <a:endParaRPr lang="ru-RU"/>
          </a:p>
        </p:txBody>
      </p:sp>
    </p:spTree>
    <p:extLst>
      <p:ext uri="{BB962C8B-B14F-4D97-AF65-F5344CB8AC3E}">
        <p14:creationId xmlns:p14="http://schemas.microsoft.com/office/powerpoint/2010/main" val="144250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9D9110B2-C25C-4A70-8234-988FC606D2BC}" type="slidenum">
              <a:rPr lang="ru-RU" smtClean="0"/>
              <a:t>5</a:t>
            </a:fld>
            <a:endParaRPr lang="ru-RU"/>
          </a:p>
        </p:txBody>
      </p:sp>
    </p:spTree>
    <p:extLst>
      <p:ext uri="{BB962C8B-B14F-4D97-AF65-F5344CB8AC3E}">
        <p14:creationId xmlns:p14="http://schemas.microsoft.com/office/powerpoint/2010/main" val="906698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9110B2-C25C-4A70-8234-988FC606D2BC}" type="slidenum">
              <a:rPr kumimoji="0" lang="ru-R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48</a:t>
            </a:fld>
            <a:endParaRPr kumimoji="0" lang="ru-R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9927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FEA3C-940A-BC95-E853-727D2BC2FA98}"/>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0DDAF372-8CE5-F8A6-085E-6EB73B810B14}"/>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FED65026-5EF0-95EA-5E95-E29F4CB7CD62}"/>
              </a:ext>
            </a:extLst>
          </p:cNvPr>
          <p:cNvSpPr>
            <a:spLocks noGrp="1"/>
          </p:cNvSpPr>
          <p:nvPr>
            <p:ph type="body" idx="1"/>
          </p:nvPr>
        </p:nvSpPr>
        <p:spPr/>
        <p:txBody>
          <a:bodyPr/>
          <a:lstStyle/>
          <a:p>
            <a:endParaRPr lang="ru-RU" dirty="0"/>
          </a:p>
        </p:txBody>
      </p:sp>
      <p:sp>
        <p:nvSpPr>
          <p:cNvPr id="4" name="Номер слайда 3">
            <a:extLst>
              <a:ext uri="{FF2B5EF4-FFF2-40B4-BE49-F238E27FC236}">
                <a16:creationId xmlns:a16="http://schemas.microsoft.com/office/drawing/2014/main" id="{61E3EA8F-E194-4F87-A5D3-A2623169E52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D9110B2-C25C-4A70-8234-988FC606D2BC}" type="slidenum">
              <a:rPr kumimoji="0" lang="ru-R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49</a:t>
            </a:fld>
            <a:endParaRPr kumimoji="0" lang="ru-R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4355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06.08.2025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185571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06.08.2025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219203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06.08.2025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078653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534"/>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lvl1pPr>
            <a:lvl2pPr marL="457068" indent="0" algn="ctr">
              <a:buNone/>
              <a:defRPr/>
            </a:lvl2pPr>
            <a:lvl3pPr marL="914133" indent="0" algn="ctr">
              <a:buNone/>
              <a:defRPr/>
            </a:lvl3pPr>
            <a:lvl4pPr marL="1371200" indent="0" algn="ctr">
              <a:buNone/>
              <a:defRPr/>
            </a:lvl4pPr>
            <a:lvl5pPr marL="1828267" indent="0" algn="ctr">
              <a:buNone/>
              <a:defRPr/>
            </a:lvl5pPr>
            <a:lvl6pPr marL="2285333" indent="0" algn="ctr">
              <a:buNone/>
              <a:defRPr/>
            </a:lvl6pPr>
            <a:lvl7pPr marL="2742399" indent="0" algn="ctr">
              <a:buNone/>
              <a:defRPr/>
            </a:lvl7pPr>
            <a:lvl8pPr marL="3199466" indent="0" algn="ctr">
              <a:buNone/>
              <a:defRPr/>
            </a:lvl8pPr>
            <a:lvl9pPr marL="3656532" indent="0" algn="ctr">
              <a:buNone/>
              <a:defRPr/>
            </a:lvl9pPr>
          </a:lstStyle>
          <a:p>
            <a:r>
              <a:rPr lang="ru-RU"/>
              <a:t>Образец подзаголовка</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555014D-9908-45D2-A44E-1C18C55137B4}"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233450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6545383-626B-408D-81A2-2A6BF7BBDEBE}"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695359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5" y="4407012"/>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5" y="2906722"/>
            <a:ext cx="10363200" cy="1500187"/>
          </a:xfrm>
        </p:spPr>
        <p:txBody>
          <a:bodyPr anchor="b"/>
          <a:lstStyle>
            <a:lvl1pPr marL="0" indent="0">
              <a:buNone/>
              <a:defRPr sz="2000"/>
            </a:lvl1pPr>
            <a:lvl2pPr marL="457068" indent="0">
              <a:buNone/>
              <a:defRPr sz="1800"/>
            </a:lvl2pPr>
            <a:lvl3pPr marL="914133" indent="0">
              <a:buNone/>
              <a:defRPr sz="1600"/>
            </a:lvl3pPr>
            <a:lvl4pPr marL="1371200" indent="0">
              <a:buNone/>
              <a:defRPr sz="1400"/>
            </a:lvl4pPr>
            <a:lvl5pPr marL="1828267" indent="0">
              <a:buNone/>
              <a:defRPr sz="1400"/>
            </a:lvl5pPr>
            <a:lvl6pPr marL="2285333" indent="0">
              <a:buNone/>
              <a:defRPr sz="1400"/>
            </a:lvl6pPr>
            <a:lvl7pPr marL="2742399" indent="0">
              <a:buNone/>
              <a:defRPr sz="1400"/>
            </a:lvl7pPr>
            <a:lvl8pPr marL="3199466" indent="0">
              <a:buNone/>
              <a:defRPr sz="1400"/>
            </a:lvl8pPr>
            <a:lvl9pPr marL="3656532" indent="0">
              <a:buNone/>
              <a:defRPr sz="1400"/>
            </a:lvl9pPr>
          </a:lstStyle>
          <a:p>
            <a:pPr lvl="0"/>
            <a:r>
              <a:rPr lang="ru-RU"/>
              <a:t>Образец текста</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0474641-E4EE-44C0-A17B-3246144B6C8F}"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997761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1"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454D5C1-5555-4C86-9850-7BC69A16924B}"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9217434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068" indent="0">
              <a:buNone/>
              <a:defRPr sz="2000" b="1"/>
            </a:lvl2pPr>
            <a:lvl3pPr marL="914133" indent="0">
              <a:buNone/>
              <a:defRPr sz="1800" b="1"/>
            </a:lvl3pPr>
            <a:lvl4pPr marL="1371200" indent="0">
              <a:buNone/>
              <a:defRPr sz="1600" b="1"/>
            </a:lvl4pPr>
            <a:lvl5pPr marL="1828267" indent="0">
              <a:buNone/>
              <a:defRPr sz="1600" b="1"/>
            </a:lvl5pPr>
            <a:lvl6pPr marL="2285333" indent="0">
              <a:buNone/>
              <a:defRPr sz="1600" b="1"/>
            </a:lvl6pPr>
            <a:lvl7pPr marL="2742399" indent="0">
              <a:buNone/>
              <a:defRPr sz="1600" b="1"/>
            </a:lvl7pPr>
            <a:lvl8pPr marL="3199466" indent="0">
              <a:buNone/>
              <a:defRPr sz="1600" b="1"/>
            </a:lvl8pPr>
            <a:lvl9pPr marL="3656532"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438" y="1535113"/>
            <a:ext cx="5389033" cy="639762"/>
          </a:xfrm>
        </p:spPr>
        <p:txBody>
          <a:bodyPr anchor="b"/>
          <a:lstStyle>
            <a:lvl1pPr marL="0" indent="0">
              <a:buNone/>
              <a:defRPr sz="2400" b="1"/>
            </a:lvl1pPr>
            <a:lvl2pPr marL="457068" indent="0">
              <a:buNone/>
              <a:defRPr sz="2000" b="1"/>
            </a:lvl2pPr>
            <a:lvl3pPr marL="914133" indent="0">
              <a:buNone/>
              <a:defRPr sz="1800" b="1"/>
            </a:lvl3pPr>
            <a:lvl4pPr marL="1371200" indent="0">
              <a:buNone/>
              <a:defRPr sz="1600" b="1"/>
            </a:lvl4pPr>
            <a:lvl5pPr marL="1828267" indent="0">
              <a:buNone/>
              <a:defRPr sz="1600" b="1"/>
            </a:lvl5pPr>
            <a:lvl6pPr marL="2285333" indent="0">
              <a:buNone/>
              <a:defRPr sz="1600" b="1"/>
            </a:lvl6pPr>
            <a:lvl7pPr marL="2742399" indent="0">
              <a:buNone/>
              <a:defRPr sz="1600" b="1"/>
            </a:lvl7pPr>
            <a:lvl8pPr marL="3199466" indent="0">
              <a:buNone/>
              <a:defRPr sz="1600" b="1"/>
            </a:lvl8pPr>
            <a:lvl9pPr marL="3656532" indent="0">
              <a:buNone/>
              <a:defRPr sz="1600" b="1"/>
            </a:lvl9pPr>
          </a:lstStyle>
          <a:p>
            <a:pPr lvl="0"/>
            <a:r>
              <a:rPr lang="ru-RU"/>
              <a:t>Образец текста</a:t>
            </a:r>
          </a:p>
        </p:txBody>
      </p:sp>
      <p:sp>
        <p:nvSpPr>
          <p:cNvPr id="6" name="Объект 5"/>
          <p:cNvSpPr>
            <a:spLocks noGrp="1"/>
          </p:cNvSpPr>
          <p:nvPr>
            <p:ph sz="quarter" idx="4"/>
          </p:nvPr>
        </p:nvSpPr>
        <p:spPr>
          <a:xfrm>
            <a:off x="619343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6554E73-E7A7-4F76-B4FB-7AD7BD832602}"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0120857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9CA25CD-45E1-4D23-8424-89E5C12151E9}"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7738725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626602C-5480-4899-8600-18797E5EA602}"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2680225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7" y="273053"/>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154"/>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7" y="1435103"/>
            <a:ext cx="4011084" cy="4691063"/>
          </a:xfrm>
        </p:spPr>
        <p:txBody>
          <a:bodyPr/>
          <a:lstStyle>
            <a:lvl1pPr marL="0" indent="0">
              <a:buNone/>
              <a:defRPr sz="1400"/>
            </a:lvl1pPr>
            <a:lvl2pPr marL="457068" indent="0">
              <a:buNone/>
              <a:defRPr sz="1200"/>
            </a:lvl2pPr>
            <a:lvl3pPr marL="914133" indent="0">
              <a:buNone/>
              <a:defRPr sz="1000"/>
            </a:lvl3pPr>
            <a:lvl4pPr marL="1371200" indent="0">
              <a:buNone/>
              <a:defRPr sz="900"/>
            </a:lvl4pPr>
            <a:lvl5pPr marL="1828267" indent="0">
              <a:buNone/>
              <a:defRPr sz="900"/>
            </a:lvl5pPr>
            <a:lvl6pPr marL="2285333" indent="0">
              <a:buNone/>
              <a:defRPr sz="900"/>
            </a:lvl6pPr>
            <a:lvl7pPr marL="2742399" indent="0">
              <a:buNone/>
              <a:defRPr sz="900"/>
            </a:lvl7pPr>
            <a:lvl8pPr marL="3199466" indent="0">
              <a:buNone/>
              <a:defRPr sz="900"/>
            </a:lvl8pPr>
            <a:lvl9pPr marL="3656532" indent="0">
              <a:buNone/>
              <a:defRPr sz="900"/>
            </a:lvl9pPr>
          </a:lstStyle>
          <a:p>
            <a:pPr lvl="0"/>
            <a:r>
              <a:rPr lang="ru-RU"/>
              <a:t>Образец текста</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E4604FE-005D-47B4-B21B-1EF80F8F47B8}"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018805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852FFD1-FA6F-42C3-BA12-DC2C2C1F2EEE}" type="datetimeFigureOut">
              <a:rPr lang="ru-RU" smtClean="0"/>
              <a:t>06.08.2025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1420629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068" indent="0">
              <a:buNone/>
              <a:defRPr sz="2800"/>
            </a:lvl2pPr>
            <a:lvl3pPr marL="914133" indent="0">
              <a:buNone/>
              <a:defRPr sz="2400"/>
            </a:lvl3pPr>
            <a:lvl4pPr marL="1371200" indent="0">
              <a:buNone/>
              <a:defRPr sz="2000"/>
            </a:lvl4pPr>
            <a:lvl5pPr marL="1828267" indent="0">
              <a:buNone/>
              <a:defRPr sz="2000"/>
            </a:lvl5pPr>
            <a:lvl6pPr marL="2285333" indent="0">
              <a:buNone/>
              <a:defRPr sz="2000"/>
            </a:lvl6pPr>
            <a:lvl7pPr marL="2742399" indent="0">
              <a:buNone/>
              <a:defRPr sz="2000"/>
            </a:lvl7pPr>
            <a:lvl8pPr marL="3199466" indent="0">
              <a:buNone/>
              <a:defRPr sz="2000"/>
            </a:lvl8pPr>
            <a:lvl9pPr marL="3656532" indent="0">
              <a:buNone/>
              <a:defRPr sz="2000"/>
            </a:lvl9pPr>
          </a:lstStyle>
          <a:p>
            <a:pPr lvl="0"/>
            <a:endParaRPr lang="ru-RU" noProof="0"/>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068" indent="0">
              <a:buNone/>
              <a:defRPr sz="1200"/>
            </a:lvl2pPr>
            <a:lvl3pPr marL="914133" indent="0">
              <a:buNone/>
              <a:defRPr sz="1000"/>
            </a:lvl3pPr>
            <a:lvl4pPr marL="1371200" indent="0">
              <a:buNone/>
              <a:defRPr sz="900"/>
            </a:lvl4pPr>
            <a:lvl5pPr marL="1828267" indent="0">
              <a:buNone/>
              <a:defRPr sz="900"/>
            </a:lvl5pPr>
            <a:lvl6pPr marL="2285333" indent="0">
              <a:buNone/>
              <a:defRPr sz="900"/>
            </a:lvl6pPr>
            <a:lvl7pPr marL="2742399" indent="0">
              <a:buNone/>
              <a:defRPr sz="900"/>
            </a:lvl7pPr>
            <a:lvl8pPr marL="3199466" indent="0">
              <a:buNone/>
              <a:defRPr sz="900"/>
            </a:lvl8pPr>
            <a:lvl9pPr marL="3656532" indent="0">
              <a:buNone/>
              <a:defRPr sz="900"/>
            </a:lvl9pPr>
          </a:lstStyle>
          <a:p>
            <a:pPr lvl="0"/>
            <a:r>
              <a:rPr lang="ru-RU"/>
              <a:t>Образец текста</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A9D0DBD-237F-43E8-AF84-70188AA218E3}"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4949378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4A02ED3-EC22-42BB-BA93-C52F815566AE}"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5993703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744"/>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1" y="274744"/>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C94B5F8-3237-4CAB-894F-E824C77A29C8}"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850884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аблица 2"/>
          <p:cNvSpPr>
            <a:spLocks noGrp="1"/>
          </p:cNvSpPr>
          <p:nvPr>
            <p:ph type="tbl" idx="1"/>
          </p:nvPr>
        </p:nvSpPr>
        <p:spPr>
          <a:xfrm>
            <a:off x="609600" y="1600206"/>
            <a:ext cx="10972800" cy="4525963"/>
          </a:xfrm>
        </p:spPr>
        <p:txBody>
          <a:bodyPr/>
          <a:lstStyle/>
          <a:p>
            <a:pPr lvl="0"/>
            <a:endParaRPr lang="ru-RU" noProof="0"/>
          </a:p>
        </p:txBody>
      </p:sp>
      <p:sp>
        <p:nvSpPr>
          <p:cNvPr id="4"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0C8B149-103F-46B0-AF20-06BC32CADD9F}"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128171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p>
            <a:r>
              <a:rPr lang="ru-RU"/>
              <a:t>Образец заголовка</a:t>
            </a:r>
          </a:p>
        </p:txBody>
      </p:sp>
      <p:sp>
        <p:nvSpPr>
          <p:cNvPr id="3" name="Текст 2"/>
          <p:cNvSpPr>
            <a:spLocks noGrp="1"/>
          </p:cNvSpPr>
          <p:nvPr>
            <p:ph type="body" sz="half" idx="1"/>
          </p:nvPr>
        </p:nvSpPr>
        <p:spPr>
          <a:xfrm>
            <a:off x="609601"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6"/>
            <a:ext cx="5384800" cy="452596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Date Placeholder 6"/>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Footer Placeholder 7"/>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Slide Number Placeholder 8"/>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EF492E6-52E1-4325-9180-CF70567FD6A0}"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12196504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609600" y="274744"/>
            <a:ext cx="10972800" cy="5851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3" name="Rectangle 4"/>
          <p:cNvSpPr>
            <a:spLocks noGrp="1" noChangeArrowheads="1"/>
          </p:cNvSpPr>
          <p:nvPr>
            <p:ph type="dt" sz="half" idx="10"/>
          </p:nvPr>
        </p:nvSpPr>
        <p:spPr/>
        <p:txBody>
          <a:bodyPr/>
          <a:lstStyle>
            <a:lvl1pPr defTabSz="914400" fontAlgn="auto">
              <a:spcBef>
                <a:spcPts val="0"/>
              </a:spcBef>
              <a:spcAft>
                <a:spcPts val="0"/>
              </a:spcAf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p:txBody>
          <a:bodyPr/>
          <a:lstStyle>
            <a:lvl1pPr defTabSz="914400" fontAlgn="auto">
              <a:spcBef>
                <a:spcPts val="0"/>
              </a:spcBef>
              <a:spcAft>
                <a:spcPts val="0"/>
              </a:spcAf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p:txBody>
          <a:bodyPr/>
          <a:lstStyle>
            <a:lvl1pPr defTabSz="914400" fontAlgn="auto">
              <a:spcBef>
                <a:spcPts val="0"/>
              </a:spcBef>
              <a:spcAft>
                <a:spcPts val="0"/>
              </a:spcAf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8B84D7-0CD6-4C0A-AA0C-2E5EADE7FAD1}"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4571788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B0B7FC-1F58-5DD9-8B84-7430E5A590E3}"/>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35EA05EE-FCF9-B1F3-7C0C-EF68C575D5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998D736-8967-4CDB-0431-36C5EF543E92}"/>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5" name="Нижний колонтитул 4">
            <a:extLst>
              <a:ext uri="{FF2B5EF4-FFF2-40B4-BE49-F238E27FC236}">
                <a16:creationId xmlns:a16="http://schemas.microsoft.com/office/drawing/2014/main" id="{F832F0D2-2177-D674-BDED-D227DBAFFA3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0F9234E-4548-6B9B-7CAE-9CE435BEF8AD}"/>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7903530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4C959E-1ABB-9381-3B9E-5E2B20B7F820}"/>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9766B0F7-8D5C-37F7-FF46-E76E57A5331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148C151-4786-5406-DC03-A483A9B182C8}"/>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5" name="Нижний колонтитул 4">
            <a:extLst>
              <a:ext uri="{FF2B5EF4-FFF2-40B4-BE49-F238E27FC236}">
                <a16:creationId xmlns:a16="http://schemas.microsoft.com/office/drawing/2014/main" id="{8B15D66C-351B-83DA-26C0-772B1CF8DAC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CC7B35F-EFDB-A920-A51B-BDFBBC50BB1A}"/>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22785465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2AD8C9-726E-801B-E386-01C9F78DCD13}"/>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8854A105-37E3-EBB0-5ED7-2E3137F96B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084A4B6-F3AD-BB27-3674-CC6AD2618EFC}"/>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5" name="Нижний колонтитул 4">
            <a:extLst>
              <a:ext uri="{FF2B5EF4-FFF2-40B4-BE49-F238E27FC236}">
                <a16:creationId xmlns:a16="http://schemas.microsoft.com/office/drawing/2014/main" id="{1143472B-0055-80EB-68E7-45DDD5666D0C}"/>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31E035F-80C9-E230-C75B-CB07B5C2D65E}"/>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11188944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A21230-0185-6C42-787A-28D1AABEB408}"/>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6CE23C68-E5BE-F4CB-74FB-E57D35F10952}"/>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BF93427E-55FA-0CF0-AFFC-56BE288B2C7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6B5EC37-492B-1443-072D-BA7660FDF3D0}"/>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6" name="Нижний колонтитул 5">
            <a:extLst>
              <a:ext uri="{FF2B5EF4-FFF2-40B4-BE49-F238E27FC236}">
                <a16:creationId xmlns:a16="http://schemas.microsoft.com/office/drawing/2014/main" id="{DC900C0D-8995-6148-ABA0-6898D6F0717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FDF6E45-5AF9-7F7E-5BBC-3E47A3000863}"/>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1318861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852FFD1-FA6F-42C3-BA12-DC2C2C1F2EEE}" type="datetimeFigureOut">
              <a:rPr lang="ru-RU" smtClean="0"/>
              <a:t>06.08.2025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33371995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E0D4FE-D78E-F179-4E91-BD8E830BA5C2}"/>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0AE40753-A7A6-EDAF-0E2A-926F8CF821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1ED7D7A-8BBF-6FBA-C26D-67FFE49AA7E0}"/>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D398165C-ECF1-03DB-029B-7A2816CD67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A8063D73-2079-E8D5-71CE-EF268A75BC31}"/>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3B443B38-5FBF-F61A-E9B1-FBFA89DA9808}"/>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8" name="Нижний колонтитул 7">
            <a:extLst>
              <a:ext uri="{FF2B5EF4-FFF2-40B4-BE49-F238E27FC236}">
                <a16:creationId xmlns:a16="http://schemas.microsoft.com/office/drawing/2014/main" id="{8A24A141-C87E-8419-A1D4-BF9FD29B7FAA}"/>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0DD2CB2D-F184-4C19-D63B-6060F4446A09}"/>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79614642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C45391-778D-430F-9D16-CD8B0BA94A6D}"/>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A2A6B855-A50D-4FFD-0CEC-7497F4963169}"/>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4" name="Нижний колонтитул 3">
            <a:extLst>
              <a:ext uri="{FF2B5EF4-FFF2-40B4-BE49-F238E27FC236}">
                <a16:creationId xmlns:a16="http://schemas.microsoft.com/office/drawing/2014/main" id="{5DD7B81C-0C65-D750-226C-11B01F03C6A5}"/>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A5CEF55C-0BD9-6FAC-C886-449640F7C0EB}"/>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36856653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28005F9B-4746-A2EF-E07A-6DFB3747848A}"/>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3" name="Нижний колонтитул 2">
            <a:extLst>
              <a:ext uri="{FF2B5EF4-FFF2-40B4-BE49-F238E27FC236}">
                <a16:creationId xmlns:a16="http://schemas.microsoft.com/office/drawing/2014/main" id="{AA918862-E497-951B-CDDC-7B8BF069C729}"/>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54D7A84E-6033-FEFF-D269-5FDA093C3F62}"/>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35778572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40C2DE6-2027-B8EB-6BAE-A09C37C1A24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02423D28-4589-AE3E-17DC-6F4DAAE692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593A8867-6B26-3B6E-4B8F-C0C48FB893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46556D69-E18A-8DCD-B0D5-69D40728B60E}"/>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6" name="Нижний колонтитул 5">
            <a:extLst>
              <a:ext uri="{FF2B5EF4-FFF2-40B4-BE49-F238E27FC236}">
                <a16:creationId xmlns:a16="http://schemas.microsoft.com/office/drawing/2014/main" id="{7DAEC5A6-0522-0B57-695F-493278DC9E0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4C33C6F7-644F-13EA-D685-A14C985EB189}"/>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40071855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BAEB53-7522-10CE-E469-61701D717254}"/>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2C1E8576-B317-EBEC-CFB1-A7BA3B0282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8EB89ED4-7659-AFFC-7017-102025F1AF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32D85C74-1A90-1C4D-DD85-36BFBD6B27EE}"/>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6" name="Нижний колонтитул 5">
            <a:extLst>
              <a:ext uri="{FF2B5EF4-FFF2-40B4-BE49-F238E27FC236}">
                <a16:creationId xmlns:a16="http://schemas.microsoft.com/office/drawing/2014/main" id="{03EABCF5-F483-7271-1FBB-A17609469E4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267E6B0-8E89-7C78-D4CA-A5E56D770AD6}"/>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344802873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6994D1-D56D-0DC5-2C8D-191F53A51183}"/>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3869A3B7-9B08-D65C-F05A-0F41D917D63D}"/>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D33F7031-2419-CC6D-2508-DA971CDD88F1}"/>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5" name="Нижний колонтитул 4">
            <a:extLst>
              <a:ext uri="{FF2B5EF4-FFF2-40B4-BE49-F238E27FC236}">
                <a16:creationId xmlns:a16="http://schemas.microsoft.com/office/drawing/2014/main" id="{35452B13-F408-9FE8-0549-26C8F9E24DD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40FD6C0-6326-F75F-F27E-2C4C304B9A54}"/>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248878217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4E5B4B67-8F3A-292F-A55D-A5094C96493C}"/>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664D2AAC-7C75-93C3-48BD-4567576E2DC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D34460C-022D-997C-D52A-D0F90E949000}"/>
              </a:ext>
            </a:extLst>
          </p:cNvPr>
          <p:cNvSpPr>
            <a:spLocks noGrp="1"/>
          </p:cNvSpPr>
          <p:nvPr>
            <p:ph type="dt" sz="half" idx="10"/>
          </p:nvPr>
        </p:nvSpPr>
        <p:spPr/>
        <p:txBody>
          <a:bodyPr/>
          <a:lstStyle/>
          <a:p>
            <a:fld id="{CFE040A8-EBDB-4771-AB9A-795008D58E01}" type="datetimeFigureOut">
              <a:rPr lang="ru-RU" smtClean="0"/>
              <a:t>06.08.2025</a:t>
            </a:fld>
            <a:endParaRPr lang="ru-RU"/>
          </a:p>
        </p:txBody>
      </p:sp>
      <p:sp>
        <p:nvSpPr>
          <p:cNvPr id="5" name="Нижний колонтитул 4">
            <a:extLst>
              <a:ext uri="{FF2B5EF4-FFF2-40B4-BE49-F238E27FC236}">
                <a16:creationId xmlns:a16="http://schemas.microsoft.com/office/drawing/2014/main" id="{3FD52A4F-FA33-EDE7-9C9A-2B1D52BEC86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3A812DF-2A3C-5171-B10E-9B2F554D7635}"/>
              </a:ext>
            </a:extLst>
          </p:cNvPr>
          <p:cNvSpPr>
            <a:spLocks noGrp="1"/>
          </p:cNvSpPr>
          <p:nvPr>
            <p:ph type="sldNum" sz="quarter" idx="12"/>
          </p:nvPr>
        </p:nvSpPr>
        <p:spPr/>
        <p:txBody>
          <a:bodyPr/>
          <a:lstStyle/>
          <a:p>
            <a:fld id="{1B28CD31-2C28-4275-B757-62316398FF1D}" type="slidenum">
              <a:rPr lang="ru-RU" smtClean="0"/>
              <a:t>‹#›</a:t>
            </a:fld>
            <a:endParaRPr lang="ru-RU"/>
          </a:p>
        </p:txBody>
      </p:sp>
    </p:spTree>
    <p:extLst>
      <p:ext uri="{BB962C8B-B14F-4D97-AF65-F5344CB8AC3E}">
        <p14:creationId xmlns:p14="http://schemas.microsoft.com/office/powerpoint/2010/main" val="4079423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852FFD1-FA6F-42C3-BA12-DC2C2C1F2EEE}" type="datetimeFigureOut">
              <a:rPr lang="ru-RU" smtClean="0"/>
              <a:t>06.08.2025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263895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852FFD1-FA6F-42C3-BA12-DC2C2C1F2EEE}" type="datetimeFigureOut">
              <a:rPr lang="ru-RU" smtClean="0"/>
              <a:t>06.08.2025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66295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852FFD1-FA6F-42C3-BA12-DC2C2C1F2EEE}" type="datetimeFigureOut">
              <a:rPr lang="ru-RU" smtClean="0"/>
              <a:t>06.08.2025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901721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52FFD1-FA6F-42C3-BA12-DC2C2C1F2EEE}" type="datetimeFigureOut">
              <a:rPr lang="ru-RU" smtClean="0"/>
              <a:t>06.08.2025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256958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852FFD1-FA6F-42C3-BA12-DC2C2C1F2EEE}" type="datetimeFigureOut">
              <a:rPr lang="ru-RU" smtClean="0"/>
              <a:t>06.08.2025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404010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1852FFD1-FA6F-42C3-BA12-DC2C2C1F2EEE}" type="datetimeFigureOut">
              <a:rPr lang="ru-RU" smtClean="0"/>
              <a:t>06.08.2025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A7DA608-35A8-44E0-9F82-581EAE50B9B7}" type="slidenum">
              <a:rPr lang="ru-RU" smtClean="0"/>
              <a:t>‹#›</a:t>
            </a:fld>
            <a:endParaRPr lang="ru-RU"/>
          </a:p>
        </p:txBody>
      </p:sp>
    </p:spTree>
    <p:extLst>
      <p:ext uri="{BB962C8B-B14F-4D97-AF65-F5344CB8AC3E}">
        <p14:creationId xmlns:p14="http://schemas.microsoft.com/office/powerpoint/2010/main" val="120657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2FFD1-FA6F-42C3-BA12-DC2C2C1F2EEE}" type="datetimeFigureOut">
              <a:rPr lang="ru-RU" smtClean="0"/>
              <a:t>06.08.2025</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DA608-35A8-44E0-9F82-581EAE50B9B7}" type="slidenum">
              <a:rPr lang="ru-RU" smtClean="0"/>
              <a:t>‹#›</a:t>
            </a:fld>
            <a:endParaRPr lang="ru-RU"/>
          </a:p>
        </p:txBody>
      </p:sp>
    </p:spTree>
    <p:extLst>
      <p:ext uri="{BB962C8B-B14F-4D97-AF65-F5344CB8AC3E}">
        <p14:creationId xmlns:p14="http://schemas.microsoft.com/office/powerpoint/2010/main" val="362583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ctr" anchorCtr="0" compatLnSpc="1">
            <a:prstTxWarp prst="textNoShape">
              <a:avLst/>
            </a:prstTxWarp>
          </a:bodyPr>
          <a:lstStyle/>
          <a:p>
            <a:pPr lvl="0"/>
            <a:r>
              <a:rPr lang="ru-RU" altLang="ru-RU"/>
              <a:t>Образец заголовка</a:t>
            </a:r>
          </a:p>
        </p:txBody>
      </p:sp>
      <p:sp>
        <p:nvSpPr>
          <p:cNvPr id="22531" name="Rectangle 3"/>
          <p:cNvSpPr>
            <a:spLocks noGrp="1" noChangeArrowheads="1"/>
          </p:cNvSpPr>
          <p:nvPr>
            <p:ph type="body" idx="1"/>
          </p:nvPr>
        </p:nvSpPr>
        <p:spPr bwMode="auto">
          <a:xfrm>
            <a:off x="609600" y="1600200"/>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defTabSz="914133" eaLnBrk="1" hangingPunct="1">
              <a:defRPr sz="1400">
                <a:solidFill>
                  <a:srgbClr val="000000"/>
                </a:solidFill>
                <a:latin typeface="Arial" charset="0"/>
              </a:defRPr>
            </a:lvl1pPr>
          </a:lstStyle>
          <a:p>
            <a:pPr marL="0" marR="0" lvl="0" indent="0" algn="l" defTabSz="914133" rtl="0" eaLnBrk="1" fontAlgn="base" latinLnBrk="0" hangingPunct="1">
              <a:lnSpc>
                <a:spcPct val="100000"/>
              </a:lnSpc>
              <a:spcBef>
                <a:spcPct val="0"/>
              </a:spcBef>
              <a:spcAft>
                <a:spcPct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algn="ctr" defTabSz="914133" eaLnBrk="1" hangingPunct="1">
              <a:defRPr sz="1400">
                <a:solidFill>
                  <a:srgbClr val="000000"/>
                </a:solidFill>
                <a:latin typeface="Arial" charset="0"/>
              </a:defRPr>
            </a:lvl1pPr>
          </a:lstStyle>
          <a:p>
            <a:pPr marL="0" marR="0" lvl="0" indent="0" algn="ctr" defTabSz="914133" rtl="0" eaLnBrk="1" fontAlgn="base" latinLnBrk="0" hangingPunct="1">
              <a:lnSpc>
                <a:spcPct val="100000"/>
              </a:lnSpc>
              <a:spcBef>
                <a:spcPct val="0"/>
              </a:spcBef>
              <a:spcAft>
                <a:spcPct val="0"/>
              </a:spcAft>
              <a:buClrTx/>
              <a:buSzTx/>
              <a:buFontTx/>
              <a:buNone/>
              <a:tabLst/>
              <a:defRPr/>
            </a:pPr>
            <a:endParaRPr kumimoji="0" lang="ru-RU"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13" tIns="45706" rIns="91413" bIns="45706" numCol="1" anchor="t" anchorCtr="0" compatLnSpc="1">
            <a:prstTxWarp prst="textNoShape">
              <a:avLst/>
            </a:prstTxWarp>
          </a:bodyPr>
          <a:lstStyle>
            <a:lvl1pPr algn="r" defTabSz="914133" eaLnBrk="1" hangingPunct="1">
              <a:defRPr sz="1400">
                <a:solidFill>
                  <a:srgbClr val="000000"/>
                </a:solidFill>
                <a:latin typeface="Arial"/>
              </a:defRPr>
            </a:lvl1pPr>
          </a:lstStyle>
          <a:p>
            <a:pPr marL="0" marR="0" lvl="0" indent="0" algn="r" defTabSz="914133" rtl="0" eaLnBrk="1" fontAlgn="base" latinLnBrk="0" hangingPunct="1">
              <a:lnSpc>
                <a:spcPct val="100000"/>
              </a:lnSpc>
              <a:spcBef>
                <a:spcPct val="0"/>
              </a:spcBef>
              <a:spcAft>
                <a:spcPct val="0"/>
              </a:spcAft>
              <a:buClrTx/>
              <a:buSzTx/>
              <a:buFontTx/>
              <a:buNone/>
              <a:tabLst/>
              <a:defRPr/>
            </a:pPr>
            <a:fld id="{F61C1B9C-5BF3-4FAB-B502-36DCD41294A0}" type="slidenum">
              <a:rPr kumimoji="0" lang="ru-RU" altLang="ru-RU" sz="1400" b="0" i="0" u="none" strike="noStrike" kern="1200" cap="none" spc="0" normalizeH="0" baseline="0" noProof="0">
                <a:ln>
                  <a:noFill/>
                </a:ln>
                <a:solidFill>
                  <a:srgbClr val="000000"/>
                </a:solidFill>
                <a:effectLst/>
                <a:uLnTx/>
                <a:uFillTx/>
                <a:latin typeface="Arial"/>
                <a:ea typeface="+mn-ea"/>
                <a:cs typeface="+mn-cs"/>
              </a:rPr>
              <a:pPr marL="0" marR="0" lvl="0" indent="0" algn="r" defTabSz="914133" rtl="0" eaLnBrk="1" fontAlgn="base" latinLnBrk="0" hangingPunct="1">
                <a:lnSpc>
                  <a:spcPct val="100000"/>
                </a:lnSpc>
                <a:spcBef>
                  <a:spcPct val="0"/>
                </a:spcBef>
                <a:spcAft>
                  <a:spcPct val="0"/>
                </a:spcAft>
                <a:buClrTx/>
                <a:buSzTx/>
                <a:buFontTx/>
                <a:buNone/>
                <a:tabLst/>
                <a:defRPr/>
              </a:pPr>
              <a:t>‹#›</a:t>
            </a:fld>
            <a:endParaRPr kumimoji="0" lang="ru-RU" altLang="ru-RU" sz="14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6387028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068" algn="ctr" rtl="0" fontAlgn="base">
        <a:spcBef>
          <a:spcPct val="0"/>
        </a:spcBef>
        <a:spcAft>
          <a:spcPct val="0"/>
        </a:spcAft>
        <a:defRPr sz="4400">
          <a:solidFill>
            <a:schemeClr val="tx2"/>
          </a:solidFill>
          <a:latin typeface="Arial" charset="0"/>
        </a:defRPr>
      </a:lvl6pPr>
      <a:lvl7pPr marL="914133" algn="ctr" rtl="0" fontAlgn="base">
        <a:spcBef>
          <a:spcPct val="0"/>
        </a:spcBef>
        <a:spcAft>
          <a:spcPct val="0"/>
        </a:spcAft>
        <a:defRPr sz="4400">
          <a:solidFill>
            <a:schemeClr val="tx2"/>
          </a:solidFill>
          <a:latin typeface="Arial" charset="0"/>
        </a:defRPr>
      </a:lvl7pPr>
      <a:lvl8pPr marL="1371200" algn="ctr" rtl="0" fontAlgn="base">
        <a:spcBef>
          <a:spcPct val="0"/>
        </a:spcBef>
        <a:spcAft>
          <a:spcPct val="0"/>
        </a:spcAft>
        <a:defRPr sz="4400">
          <a:solidFill>
            <a:schemeClr val="tx2"/>
          </a:solidFill>
          <a:latin typeface="Arial" charset="0"/>
        </a:defRPr>
      </a:lvl8pPr>
      <a:lvl9pPr marL="182826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3867" indent="-228533" algn="l" rtl="0" fontAlgn="base">
        <a:spcBef>
          <a:spcPct val="20000"/>
        </a:spcBef>
        <a:spcAft>
          <a:spcPct val="0"/>
        </a:spcAft>
        <a:buChar char="»"/>
        <a:defRPr sz="2000">
          <a:solidFill>
            <a:schemeClr val="tx1"/>
          </a:solidFill>
          <a:latin typeface="+mn-lt"/>
        </a:defRPr>
      </a:lvl6pPr>
      <a:lvl7pPr marL="2970933" indent="-228533" algn="l" rtl="0" fontAlgn="base">
        <a:spcBef>
          <a:spcPct val="20000"/>
        </a:spcBef>
        <a:spcAft>
          <a:spcPct val="0"/>
        </a:spcAft>
        <a:buChar char="»"/>
        <a:defRPr sz="2000">
          <a:solidFill>
            <a:schemeClr val="tx1"/>
          </a:solidFill>
          <a:latin typeface="+mn-lt"/>
        </a:defRPr>
      </a:lvl7pPr>
      <a:lvl8pPr marL="3428000" indent="-228533" algn="l" rtl="0" fontAlgn="base">
        <a:spcBef>
          <a:spcPct val="20000"/>
        </a:spcBef>
        <a:spcAft>
          <a:spcPct val="0"/>
        </a:spcAft>
        <a:buChar char="»"/>
        <a:defRPr sz="2000">
          <a:solidFill>
            <a:schemeClr val="tx1"/>
          </a:solidFill>
          <a:latin typeface="+mn-lt"/>
        </a:defRPr>
      </a:lvl8pPr>
      <a:lvl9pPr marL="3885066" indent="-228533"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133" rtl="0" eaLnBrk="1" latinLnBrk="0" hangingPunct="1">
        <a:defRPr sz="1800" kern="1200">
          <a:solidFill>
            <a:schemeClr val="tx1"/>
          </a:solidFill>
          <a:latin typeface="+mn-lt"/>
          <a:ea typeface="+mn-ea"/>
          <a:cs typeface="+mn-cs"/>
        </a:defRPr>
      </a:lvl1pPr>
      <a:lvl2pPr marL="457068" algn="l" defTabSz="914133" rtl="0" eaLnBrk="1" latinLnBrk="0" hangingPunct="1">
        <a:defRPr sz="1800" kern="1200">
          <a:solidFill>
            <a:schemeClr val="tx1"/>
          </a:solidFill>
          <a:latin typeface="+mn-lt"/>
          <a:ea typeface="+mn-ea"/>
          <a:cs typeface="+mn-cs"/>
        </a:defRPr>
      </a:lvl2pPr>
      <a:lvl3pPr marL="914133" algn="l" defTabSz="914133" rtl="0" eaLnBrk="1" latinLnBrk="0" hangingPunct="1">
        <a:defRPr sz="1800" kern="1200">
          <a:solidFill>
            <a:schemeClr val="tx1"/>
          </a:solidFill>
          <a:latin typeface="+mn-lt"/>
          <a:ea typeface="+mn-ea"/>
          <a:cs typeface="+mn-cs"/>
        </a:defRPr>
      </a:lvl3pPr>
      <a:lvl4pPr marL="1371200" algn="l" defTabSz="914133" rtl="0" eaLnBrk="1" latinLnBrk="0" hangingPunct="1">
        <a:defRPr sz="1800" kern="1200">
          <a:solidFill>
            <a:schemeClr val="tx1"/>
          </a:solidFill>
          <a:latin typeface="+mn-lt"/>
          <a:ea typeface="+mn-ea"/>
          <a:cs typeface="+mn-cs"/>
        </a:defRPr>
      </a:lvl4pPr>
      <a:lvl5pPr marL="1828267" algn="l" defTabSz="914133" rtl="0" eaLnBrk="1" latinLnBrk="0" hangingPunct="1">
        <a:defRPr sz="1800" kern="1200">
          <a:solidFill>
            <a:schemeClr val="tx1"/>
          </a:solidFill>
          <a:latin typeface="+mn-lt"/>
          <a:ea typeface="+mn-ea"/>
          <a:cs typeface="+mn-cs"/>
        </a:defRPr>
      </a:lvl5pPr>
      <a:lvl6pPr marL="2285333" algn="l" defTabSz="914133" rtl="0" eaLnBrk="1" latinLnBrk="0" hangingPunct="1">
        <a:defRPr sz="1800" kern="1200">
          <a:solidFill>
            <a:schemeClr val="tx1"/>
          </a:solidFill>
          <a:latin typeface="+mn-lt"/>
          <a:ea typeface="+mn-ea"/>
          <a:cs typeface="+mn-cs"/>
        </a:defRPr>
      </a:lvl6pPr>
      <a:lvl7pPr marL="2742399" algn="l" defTabSz="914133" rtl="0" eaLnBrk="1" latinLnBrk="0" hangingPunct="1">
        <a:defRPr sz="1800" kern="1200">
          <a:solidFill>
            <a:schemeClr val="tx1"/>
          </a:solidFill>
          <a:latin typeface="+mn-lt"/>
          <a:ea typeface="+mn-ea"/>
          <a:cs typeface="+mn-cs"/>
        </a:defRPr>
      </a:lvl7pPr>
      <a:lvl8pPr marL="3199466" algn="l" defTabSz="914133" rtl="0" eaLnBrk="1" latinLnBrk="0" hangingPunct="1">
        <a:defRPr sz="1800" kern="1200">
          <a:solidFill>
            <a:schemeClr val="tx1"/>
          </a:solidFill>
          <a:latin typeface="+mn-lt"/>
          <a:ea typeface="+mn-ea"/>
          <a:cs typeface="+mn-cs"/>
        </a:defRPr>
      </a:lvl8pPr>
      <a:lvl9pPr marL="3656532" algn="l" defTabSz="91413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600FB1-2ED6-DEA6-DAE7-EA1E4F2E14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329CE3A7-0DCC-9777-F1C9-F74EC7C5F3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33149CB-F776-793F-88AB-0764837042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E040A8-EBDB-4771-AB9A-795008D58E01}" type="datetimeFigureOut">
              <a:rPr lang="ru-RU" smtClean="0"/>
              <a:t>06.08.2025</a:t>
            </a:fld>
            <a:endParaRPr lang="ru-RU"/>
          </a:p>
        </p:txBody>
      </p:sp>
      <p:sp>
        <p:nvSpPr>
          <p:cNvPr id="5" name="Нижний колонтитул 4">
            <a:extLst>
              <a:ext uri="{FF2B5EF4-FFF2-40B4-BE49-F238E27FC236}">
                <a16:creationId xmlns:a16="http://schemas.microsoft.com/office/drawing/2014/main" id="{1D13F107-2043-8B5D-FA6C-22B5589A82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3AB7FAA5-08D9-55F4-0631-7291BEBF09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28CD31-2C28-4275-B757-62316398FF1D}" type="slidenum">
              <a:rPr lang="ru-RU" smtClean="0"/>
              <a:t>‹#›</a:t>
            </a:fld>
            <a:endParaRPr lang="ru-RU"/>
          </a:p>
        </p:txBody>
      </p:sp>
    </p:spTree>
    <p:extLst>
      <p:ext uri="{BB962C8B-B14F-4D97-AF65-F5344CB8AC3E}">
        <p14:creationId xmlns:p14="http://schemas.microsoft.com/office/powerpoint/2010/main" val="392286976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gzgos@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hyperlink" Target="mailto:igzgos@gmail.com" TargetMode="Externa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D44FAF11-3DAE-4654-BE44-0AAB501278CD}"/>
              </a:ext>
            </a:extLst>
          </p:cNvPr>
          <p:cNvSpPr/>
          <p:nvPr/>
        </p:nvSpPr>
        <p:spPr>
          <a:xfrm>
            <a:off x="0" y="6425859"/>
            <a:ext cx="12192000" cy="43214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3E4828B6-D43D-4675-934F-57B580BB9923}"/>
              </a:ext>
            </a:extLst>
          </p:cNvPr>
          <p:cNvSpPr>
            <a:spLocks noGrp="1"/>
          </p:cNvSpPr>
          <p:nvPr>
            <p:ph type="ctrTitle"/>
          </p:nvPr>
        </p:nvSpPr>
        <p:spPr>
          <a:xfrm>
            <a:off x="1214449" y="1684969"/>
            <a:ext cx="9763101" cy="682793"/>
          </a:xfrm>
        </p:spPr>
        <p:txBody>
          <a:bodyPr>
            <a:noAutofit/>
          </a:bodyPr>
          <a:lstStyle/>
          <a:p>
            <a:r>
              <a:rPr lang="ru-RU" sz="2800" dirty="0">
                <a:solidFill>
                  <a:srgbClr val="0070C0"/>
                </a:solidFill>
              </a:rPr>
              <a:t>Дополнительные требования к участникам закупки в соответствии с постановлением Правительства РФ </a:t>
            </a:r>
            <a:br>
              <a:rPr lang="ru-RU" sz="2800" dirty="0">
                <a:solidFill>
                  <a:srgbClr val="0070C0"/>
                </a:solidFill>
              </a:rPr>
            </a:br>
            <a:r>
              <a:rPr lang="ru-RU" sz="2800" dirty="0">
                <a:solidFill>
                  <a:srgbClr val="0070C0"/>
                </a:solidFill>
              </a:rPr>
              <a:t>от 29.12.2021 № 2571, рассмотрение заявок</a:t>
            </a:r>
          </a:p>
        </p:txBody>
      </p:sp>
      <p:sp>
        <p:nvSpPr>
          <p:cNvPr id="5" name="TextBox 4">
            <a:extLst>
              <a:ext uri="{FF2B5EF4-FFF2-40B4-BE49-F238E27FC236}">
                <a16:creationId xmlns:a16="http://schemas.microsoft.com/office/drawing/2014/main" id="{8D19F247-60B9-4D51-8755-B5D860344421}"/>
              </a:ext>
            </a:extLst>
          </p:cNvPr>
          <p:cNvSpPr txBox="1"/>
          <p:nvPr/>
        </p:nvSpPr>
        <p:spPr>
          <a:xfrm>
            <a:off x="278934" y="6425859"/>
            <a:ext cx="1182638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extLst>
                    <a:ext uri="{A12FA001-AC4F-418D-AE19-62706E023703}">
                      <ahyp:hlinkClr xmlns:ahyp="http://schemas.microsoft.com/office/drawing/2018/hyperlinkcolor" val="tx"/>
                    </a:ext>
                  </a:extLst>
                </a:hlinkClick>
              </a:rPr>
              <a:t>Трефилова Татьяна Николаевна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hlinkClick r:id="rId2">
                  <a:extLst>
                    <a:ext uri="{A12FA001-AC4F-418D-AE19-62706E023703}">
                      <ahyp:hlinkClr xmlns:ahyp="http://schemas.microsoft.com/office/drawing/2018/hyperlinkcolor" val="tx"/>
                    </a:ext>
                  </a:extLst>
                </a:hlinkClick>
              </a:rPr>
              <a:t>e-mail: igzgos@gmail.com</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ru-RU"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4" name="Рисунок 3">
            <a:extLst>
              <a:ext uri="{FF2B5EF4-FFF2-40B4-BE49-F238E27FC236}">
                <a16:creationId xmlns:a16="http://schemas.microsoft.com/office/drawing/2014/main" id="{32D4EFAC-5DEF-CB62-2C0B-5050FAFA0226}"/>
              </a:ext>
            </a:extLst>
          </p:cNvPr>
          <p:cNvPicPr>
            <a:picLocks noChangeAspect="1"/>
          </p:cNvPicPr>
          <p:nvPr/>
        </p:nvPicPr>
        <p:blipFill>
          <a:blip r:embed="rId3"/>
          <a:stretch>
            <a:fillRect/>
          </a:stretch>
        </p:blipFill>
        <p:spPr>
          <a:xfrm>
            <a:off x="6002689" y="4631433"/>
            <a:ext cx="6102625" cy="1597290"/>
          </a:xfrm>
          <a:prstGeom prst="rect">
            <a:avLst/>
          </a:prstGeom>
        </p:spPr>
      </p:pic>
    </p:spTree>
    <p:extLst>
      <p:ext uri="{BB962C8B-B14F-4D97-AF65-F5344CB8AC3E}">
        <p14:creationId xmlns:p14="http://schemas.microsoft.com/office/powerpoint/2010/main" val="1413936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03D7E-7835-3F42-A9D0-CACFB53DC3B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83A667-D794-5354-6B7C-FC2E21F842AA}"/>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Волго-Вятского округа от 19 июня 2025 г. N Ф01-1552/25 по делу N А39-5235/2024</a:t>
            </a:r>
          </a:p>
        </p:txBody>
      </p:sp>
      <p:graphicFrame>
        <p:nvGraphicFramePr>
          <p:cNvPr id="4" name="Объект 3">
            <a:extLst>
              <a:ext uri="{FF2B5EF4-FFF2-40B4-BE49-F238E27FC236}">
                <a16:creationId xmlns:a16="http://schemas.microsoft.com/office/drawing/2014/main" id="{C367B7BC-89E9-D5B3-0151-A9C8A1D1D9F4}"/>
              </a:ext>
            </a:extLst>
          </p:cNvPr>
          <p:cNvGraphicFramePr>
            <a:graphicFrameLocks noGrp="1"/>
          </p:cNvGraphicFramePr>
          <p:nvPr>
            <p:ph idx="1"/>
          </p:nvPr>
        </p:nvGraphicFramePr>
        <p:xfrm>
          <a:off x="421135" y="688839"/>
          <a:ext cx="11345662" cy="1010920"/>
        </p:xfrm>
        <a:graphic>
          <a:graphicData uri="http://schemas.openxmlformats.org/drawingml/2006/table">
            <a:tbl>
              <a:tblPr firstRow="1" bandRow="1">
                <a:tableStyleId>{F5AB1C69-6EDB-4FF4-983F-18BD219EF322}</a:tableStyleId>
              </a:tblPr>
              <a:tblGrid>
                <a:gridCol w="2251044">
                  <a:extLst>
                    <a:ext uri="{9D8B030D-6E8A-4147-A177-3AD203B41FA5}">
                      <a16:colId xmlns:a16="http://schemas.microsoft.com/office/drawing/2014/main" val="3079683067"/>
                    </a:ext>
                  </a:extLst>
                </a:gridCol>
                <a:gridCol w="5006174">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кассационной жалобы</a:t>
                      </a:r>
                    </a:p>
                  </a:txBody>
                  <a:tcPr/>
                </a:tc>
                <a:extLst>
                  <a:ext uri="{0D108BD9-81ED-4DB2-BD59-A6C34878D82A}">
                    <a16:rowId xmlns:a16="http://schemas.microsoft.com/office/drawing/2014/main" val="1753121028"/>
                  </a:ext>
                </a:extLst>
              </a:tr>
              <a:tr h="370840">
                <a:tc>
                  <a:txBody>
                    <a:bodyPr/>
                    <a:lstStyle/>
                    <a:p>
                      <a:r>
                        <a:rPr lang="ru-RU" dirty="0"/>
                        <a:t>УФАС по Республике Мордовия</a:t>
                      </a:r>
                    </a:p>
                  </a:txBody>
                  <a:tcPr/>
                </a:tc>
                <a:tc>
                  <a:txBody>
                    <a:bodyPr/>
                    <a:lstStyle/>
                    <a:p>
                      <a:r>
                        <a:rPr lang="ru-RU" dirty="0"/>
                        <a:t>Министерство социальной защиты труда и занятости населения Республики Мордовия</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23E77D94-90FD-BE69-288A-A750BD38AD26}"/>
              </a:ext>
            </a:extLst>
          </p:cNvPr>
          <p:cNvSpPr txBox="1"/>
          <p:nvPr/>
        </p:nvSpPr>
        <p:spPr>
          <a:xfrm>
            <a:off x="81010" y="1762806"/>
            <a:ext cx="11955262" cy="4555093"/>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Заказчик</a:t>
            </a: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проводил конкурс на оказание услуг по организации отдыха детей и их оздоровления в целях социального обеспечения с начальной (максимальной) ценой контракта 17 094 000 рублей (0809500000324000350).</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Как видно из материалов дела и установили суды, объектом спорной закупки является оказание услуг по организации отдыха и оздоровления детей в целях социального обеспечения. Объект закупки включал в себя наряду с услугами по организации отдыха детей и их оздоровления также и санаторное лечение по профилям, соответствующим заболеваниям "Детский церебральный паралич", "Аутизм", "синдром Дауна". Применительно к объекту закупки Министерство установило требование о наличии лицензии на осуществление медицинской деятельности, а также требование о наличии опыта оказания услуг по организации отдыха и оздоровления детей согласно позиции 35 раздела VI приложения к Постановлению N 2571 (Услуги по организации отдыха детей и их оздоровлению).</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Управление посчитало, что целью данной закупки является лечение детей-инвалидов в различных формах в части предоставления санаторно-курортного лечения, оказание медицинских услуг: педиатрия, неврология, кардиология, ревматология-ортопедия, пульмонология, и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доптребования</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установлены неправомерно.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Министерство оспорило решение УФАС в судебном порядке. Две инстанции поддержали позицию заказчика.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Позиция кассации: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кассационную жалобу УФАС оставить без удовлетворения.</a:t>
            </a:r>
          </a:p>
        </p:txBody>
      </p:sp>
    </p:spTree>
    <p:extLst>
      <p:ext uri="{BB962C8B-B14F-4D97-AF65-F5344CB8AC3E}">
        <p14:creationId xmlns:p14="http://schemas.microsoft.com/office/powerpoint/2010/main" val="2797770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147B8-FDA9-7221-DE5B-DC76E18E57A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0F1881-E456-C2F3-5505-89D25DDA4080}"/>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Восточно-Сибирского округа от 15 мая 2025 г. N Ф02-1152/25 по делу N А19-15565/2024 (1 из 3)</a:t>
            </a:r>
          </a:p>
        </p:txBody>
      </p:sp>
      <p:graphicFrame>
        <p:nvGraphicFramePr>
          <p:cNvPr id="4" name="Объект 3">
            <a:extLst>
              <a:ext uri="{FF2B5EF4-FFF2-40B4-BE49-F238E27FC236}">
                <a16:creationId xmlns:a16="http://schemas.microsoft.com/office/drawing/2014/main" id="{CF8D5BB0-0F11-D038-FC24-993E93DC2DA0}"/>
              </a:ext>
            </a:extLst>
          </p:cNvPr>
          <p:cNvGraphicFramePr>
            <a:graphicFrameLocks noGrp="1"/>
          </p:cNvGraphicFramePr>
          <p:nvPr>
            <p:ph idx="1"/>
          </p:nvPr>
        </p:nvGraphicFramePr>
        <p:xfrm>
          <a:off x="421135" y="688839"/>
          <a:ext cx="11345662" cy="1010920"/>
        </p:xfrm>
        <a:graphic>
          <a:graphicData uri="http://schemas.openxmlformats.org/drawingml/2006/table">
            <a:tbl>
              <a:tblPr firstRow="1" bandRow="1">
                <a:tableStyleId>{F5AB1C69-6EDB-4FF4-983F-18BD219EF322}</a:tableStyleId>
              </a:tblPr>
              <a:tblGrid>
                <a:gridCol w="2251044">
                  <a:extLst>
                    <a:ext uri="{9D8B030D-6E8A-4147-A177-3AD203B41FA5}">
                      <a16:colId xmlns:a16="http://schemas.microsoft.com/office/drawing/2014/main" val="3079683067"/>
                    </a:ext>
                  </a:extLst>
                </a:gridCol>
                <a:gridCol w="5006174">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кассационной жалобы</a:t>
                      </a:r>
                    </a:p>
                  </a:txBody>
                  <a:tcPr/>
                </a:tc>
                <a:extLst>
                  <a:ext uri="{0D108BD9-81ED-4DB2-BD59-A6C34878D82A}">
                    <a16:rowId xmlns:a16="http://schemas.microsoft.com/office/drawing/2014/main" val="1753121028"/>
                  </a:ext>
                </a:extLst>
              </a:tr>
              <a:tr h="370840">
                <a:tc>
                  <a:txBody>
                    <a:bodyPr/>
                    <a:lstStyle/>
                    <a:p>
                      <a:r>
                        <a:rPr lang="ru-RU" dirty="0"/>
                        <a:t>УФАС по Иркутской области</a:t>
                      </a:r>
                    </a:p>
                  </a:txBody>
                  <a:tcPr/>
                </a:tc>
                <a:tc>
                  <a:txBody>
                    <a:bodyPr/>
                    <a:lstStyle/>
                    <a:p>
                      <a:r>
                        <a:rPr lang="ru-RU" dirty="0"/>
                        <a:t>Комитет городского обустройства администрации города Иркутска</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2B0C2DCB-1E5D-1DC9-DADE-8B595B215ED4}"/>
              </a:ext>
            </a:extLst>
          </p:cNvPr>
          <p:cNvSpPr txBox="1"/>
          <p:nvPr/>
        </p:nvSpPr>
        <p:spPr>
          <a:xfrm>
            <a:off x="81010" y="1762806"/>
            <a:ext cx="11955262" cy="447814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УФАС</a:t>
            </a: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обратилось в Арбитражный суд Иркутской области с исковым заявлением к комитету городского обустройства администрации города Иркутска и ООО "Союз-град о признании недействительной закупки на выполнение работ по ремонту автомобильной дороги общего пользования местного значения по ул. … извещение N 0134300097524000047; о признании недействительным муниципального контракта на выполнение работ по ремонту указанной автомобильной дороги, заключенного 23.03.2024 между КГО администрации г. Иркутска и ООО "Союз-град".</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Суды 2-х инстанций поддержали заказчика.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УФАС в кассационной жалобе приводит доводы о том, что подрядчик в дальнейшем при участии в закупках в подтверждение своего опыта будет предоставлять оспариваемый муниципальный контракт; отсутствие в извещении о проведении открытого конкурса необходимых требований относительно опыта свидетельствует об ограничении количества потенциальных участников при наличии широкого круга лиц, осуществляющих капитальный ремонт автомобильных дорог.</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Как установлено судами и следует из материалов дела, заказчик в извещении необоснованно установил требования к участникам закупки в соответствии с позицией 18 приложения к ПП № 2571 (Работы по ремонту, содержанию автомобильной дороги).  </a:t>
            </a:r>
          </a:p>
        </p:txBody>
      </p:sp>
    </p:spTree>
    <p:extLst>
      <p:ext uri="{BB962C8B-B14F-4D97-AF65-F5344CB8AC3E}">
        <p14:creationId xmlns:p14="http://schemas.microsoft.com/office/powerpoint/2010/main" val="2260047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7B4A9-021E-7D3A-BECA-BC0BF3C451D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AE74B1C-510B-975B-C4B7-5D68BE14E245}"/>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Восточно-Сибирского округа от 15 мая 2025 г. N Ф02-1152/25 по делу N А19-15565/2024 (2 из 3)</a:t>
            </a:r>
          </a:p>
        </p:txBody>
      </p:sp>
      <p:sp>
        <p:nvSpPr>
          <p:cNvPr id="6" name="TextBox 5">
            <a:extLst>
              <a:ext uri="{FF2B5EF4-FFF2-40B4-BE49-F238E27FC236}">
                <a16:creationId xmlns:a16="http://schemas.microsoft.com/office/drawing/2014/main" id="{E6C32592-3FCF-E77E-9782-0B8ED742E26F}"/>
              </a:ext>
            </a:extLst>
          </p:cNvPr>
          <p:cNvSpPr txBox="1"/>
          <p:nvPr/>
        </p:nvSpPr>
        <p:spPr>
          <a:xfrm>
            <a:off x="0" y="750751"/>
            <a:ext cx="11955262" cy="5186035"/>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Между тем, поскольку включенные в техническое задание работы, согласно приказу Министерства транспорта Российской Федерации от 16.11.2012 N 402 "Об утверждении Классификации работ по капитальному ремонту, ремонту и содержанию автомобильных дорог", являются работами по капитальному, а не по текущему ремонту автомобильных дорог, заказчику следовало установить требования в соответствии с позицией 17 постановления N 2571 (Работы по строительству, реконструкции, капитальному ремонту автомобильной дороги).</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Согласно протоколу подведения итогов определения поставщика (подрядчика, исполнителя) N ИЭ0К1 от 12.03.2024 на участие в данной закупке подана единственная заявка - от ООО "Союз-град", с которым 23.03.2024 и заключен муниципальный контракт N 010-64-339/24.</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Иркутское УФАС России, ссылаясь на вышеуказанное нарушение при проведении торгов, обратилось в арбитражный суд с вышеуказанным иском.</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ходе рассмотрения дела подрядчиком ООО "Союз-град" в материалы дела представлены документы, подтверждающие наличие опыта проведения не только текущего, но и капитального ремонта автомобильных дорог, а также членство в ассоциации строителей "СРО "Дорстрой".</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Отказывая в иске, суд первой инстанции исходил из того, что допущенное при проведении закупки нарушение не ограничило конкуренцию, не повлияло на определение победителя и не повлекло за собой существенное нарушение прав и законных интересов заинтересованных лиц.</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 апелляционной инстанции признал выводы суда первой инстанции законными и обоснованными.</a:t>
            </a:r>
          </a:p>
        </p:txBody>
      </p:sp>
    </p:spTree>
    <p:extLst>
      <p:ext uri="{BB962C8B-B14F-4D97-AF65-F5344CB8AC3E}">
        <p14:creationId xmlns:p14="http://schemas.microsoft.com/office/powerpoint/2010/main" val="1254076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6A49E-07BE-4D03-CFE7-3C314FDF3B2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57D36C-58AC-5B5C-8131-3F9548C4225C}"/>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Восточно-Сибирского округа от 15 мая 2025 г. N Ф02-1152/25 по делу N А19-15565/2024 (3 из 3)</a:t>
            </a:r>
          </a:p>
        </p:txBody>
      </p:sp>
      <p:sp>
        <p:nvSpPr>
          <p:cNvPr id="6" name="TextBox 5">
            <a:extLst>
              <a:ext uri="{FF2B5EF4-FFF2-40B4-BE49-F238E27FC236}">
                <a16:creationId xmlns:a16="http://schemas.microsoft.com/office/drawing/2014/main" id="{2C9147FF-C00D-E74D-EDA0-F0670980DE27}"/>
              </a:ext>
            </a:extLst>
          </p:cNvPr>
          <p:cNvSpPr txBox="1"/>
          <p:nvPr/>
        </p:nvSpPr>
        <p:spPr>
          <a:xfrm>
            <a:off x="0" y="750751"/>
            <a:ext cx="11955262" cy="4755148"/>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Довод заявителя кассационной жалобы (УФАС) о том, что отсутствие в извещении о проведении открытого конкурса необходимых требований относительно опыта свидетельствует об ограничении количества потенциальных участников при наличии широкого круга лиц, осуществляющих капитальный ремонт автомобильных дорог, судом округа отклоняется. Лица, обладающие опытом работ по капитальному ремонту, могли принять участие в спорной закупке, даже руководствуясь позицией 18 постановления N 2571, на которую имеется ошибочная ссылка в извещении о закупке. Пункт 2 графы "Дополнительные требования к участникам закупки" позиции 18 постановления N 2571 допускает наличие у участника закупки опыта исполнения договора, предусматривающего выполнение работ по капитальному ремонту автомобильной дороги.</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Довод о том, что подрядчик в дальнейшем при участии в закупках в подтверждение своего опыта будет предоставлять оспариваемый муниципальный контракт, не может повлечь отмену обжалуемых судебных актов, поскольку если бы извещение о закупке содержало требование к опыту согласно позиции 17 постановления N 2571, ООО "Союз-град" вероятнее всего также стало бы победителем спорного аукциона и при исполнении оспариваемого контракта в дальнейшем ссылалось на него как на подтверждающий опыт работы в более трудозатратой области капитального ремонта.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Арбитражный суд Восточно-Сибирского округа не находит оснований для отмены обжалуемых судебных актов.</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18714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B36E98-5287-EFC0-F6A6-4A41618D146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9ACDD3-E561-EA32-AF01-BC9CF0C4CB37}"/>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Решение АС Липецкой области от 31 марта 2025 г. по делу N А36-5167/2024</a:t>
            </a:r>
          </a:p>
        </p:txBody>
      </p:sp>
      <p:graphicFrame>
        <p:nvGraphicFramePr>
          <p:cNvPr id="4" name="Объект 3">
            <a:extLst>
              <a:ext uri="{FF2B5EF4-FFF2-40B4-BE49-F238E27FC236}">
                <a16:creationId xmlns:a16="http://schemas.microsoft.com/office/drawing/2014/main" id="{9C83EB5B-4D64-7B8F-116B-6AA12E5590CD}"/>
              </a:ext>
            </a:extLst>
          </p:cNvPr>
          <p:cNvGraphicFramePr>
            <a:graphicFrameLocks noGrp="1"/>
          </p:cNvGraphicFramePr>
          <p:nvPr>
            <p:ph idx="1"/>
            <p:extLst>
              <p:ext uri="{D42A27DB-BD31-4B8C-83A1-F6EECF244321}">
                <p14:modId xmlns:p14="http://schemas.microsoft.com/office/powerpoint/2010/main" val="2998595902"/>
              </p:ext>
            </p:extLst>
          </p:nvPr>
        </p:nvGraphicFramePr>
        <p:xfrm>
          <a:off x="421135" y="688839"/>
          <a:ext cx="11345662" cy="1010920"/>
        </p:xfrm>
        <a:graphic>
          <a:graphicData uri="http://schemas.openxmlformats.org/drawingml/2006/table">
            <a:tbl>
              <a:tblPr firstRow="1" bandRow="1">
                <a:tableStyleId>{93296810-A885-4BE3-A3E7-6D5BEEA58F35}</a:tableStyleId>
              </a:tblPr>
              <a:tblGrid>
                <a:gridCol w="3112178">
                  <a:extLst>
                    <a:ext uri="{9D8B030D-6E8A-4147-A177-3AD203B41FA5}">
                      <a16:colId xmlns:a16="http://schemas.microsoft.com/office/drawing/2014/main" val="3079683067"/>
                    </a:ext>
                  </a:extLst>
                </a:gridCol>
                <a:gridCol w="4145040">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иска</a:t>
                      </a:r>
                    </a:p>
                  </a:txBody>
                  <a:tcPr/>
                </a:tc>
                <a:extLst>
                  <a:ext uri="{0D108BD9-81ED-4DB2-BD59-A6C34878D82A}">
                    <a16:rowId xmlns:a16="http://schemas.microsoft.com/office/drawing/2014/main" val="1753121028"/>
                  </a:ext>
                </a:extLst>
              </a:tr>
              <a:tr h="370840">
                <a:tc>
                  <a:txBody>
                    <a:bodyPr/>
                    <a:lstStyle/>
                    <a:p>
                      <a:r>
                        <a:rPr lang="ru-RU" dirty="0"/>
                        <a:t>ОКУ "Дорожное агентство Липецкой области"</a:t>
                      </a:r>
                    </a:p>
                  </a:txBody>
                  <a:tcPr/>
                </a:tc>
                <a:tc>
                  <a:txBody>
                    <a:bodyPr/>
                    <a:lstStyle/>
                    <a:p>
                      <a:r>
                        <a:rPr lang="ru-RU" dirty="0"/>
                        <a:t>УФАС по Липецкой области</a:t>
                      </a:r>
                    </a:p>
                  </a:txBody>
                  <a:tcPr/>
                </a:tc>
                <a:tc>
                  <a:txBody>
                    <a:bodyPr/>
                    <a:lstStyle/>
                    <a:p>
                      <a:r>
                        <a:rPr lang="ru-RU" dirty="0"/>
                        <a:t>О признании незаконным решения</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16A4B156-6A2F-44FE-CBCC-F78F9BC7A7EA}"/>
              </a:ext>
            </a:extLst>
          </p:cNvPr>
          <p:cNvSpPr txBox="1"/>
          <p:nvPr/>
        </p:nvSpPr>
        <p:spPr>
          <a:xfrm>
            <a:off x="81010" y="1762806"/>
            <a:ext cx="11955262" cy="5032147"/>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в Липецкое УФАС России поступила жалоба предпринимателя на положения извещения о проведении открытого конкурса в электронной форме на выполнение работ по разработке проектно-сметной документации на ремонт автомобильных дорог общего пользования регионального значения Липецкой области в 2025 году (извещение N 0846500000324000003).</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В поданной в Липецкое УФАС жалобе на действия учреждения предприниматель указал, что заказчиком неправомерно установлено в извещении о проведении закупки дополнительное требование по позиции 6 приложения к ПП № 2571 (Работы по подготовке проектной документации и (или) выполнению инженерных изысканий в соответствии с законодательством о градостроительной деятельности) в связи с тем, что закупаемые работы не регламентируются градостроительным законодательством.</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Управление, рассматривая жалобу ИП , пришло к выводу, что в данном случае, объектом закупки являются работы по разработке проектно-сметной документации для проведения работ по ремонту автомобильных дорог, закупаемая документация не предусматривает выполнение работ по капитальному ремонту дорог, следовательно, обозначенная заказчиком проектно-сметная документация не является проектной документацией, определенной положениями Градостроительного кодекса Российской Федерации и установленное дополнительное требование по позиции 6 приложения к Постановлению Правительства Российской Федерации N 2571 нарушает положения пункта 12 части 1 статьи 42 Закона о контрактной системе.</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b="1" dirty="0">
                <a:solidFill>
                  <a:prstClr val="black"/>
                </a:solidFill>
                <a:latin typeface="Calibri" panose="020F0502020204030204"/>
              </a:rPr>
              <a:t>Позиция суда: </a:t>
            </a:r>
            <a:r>
              <a:rPr lang="ru-RU" dirty="0">
                <a:solidFill>
                  <a:prstClr val="black"/>
                </a:solidFill>
                <a:latin typeface="Calibri" panose="020F0502020204030204"/>
              </a:rPr>
              <a:t>в иске отказать. </a:t>
            </a:r>
            <a:r>
              <a:rPr lang="ru-RU" dirty="0" err="1">
                <a:solidFill>
                  <a:prstClr val="black"/>
                </a:solidFill>
                <a:latin typeface="Calibri" panose="020F0502020204030204"/>
              </a:rPr>
              <a:t>Доптребования</a:t>
            </a:r>
            <a:r>
              <a:rPr lang="ru-RU" dirty="0">
                <a:solidFill>
                  <a:prstClr val="black"/>
                </a:solidFill>
                <a:latin typeface="Calibri" panose="020F0502020204030204"/>
              </a:rPr>
              <a:t> избыточны.</a:t>
            </a:r>
            <a:endPar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1629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17D28-2D10-2075-9483-7CE53C04BE8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3C8647A-7C70-AD01-F9F6-EAD6534B7C8B}"/>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17.01.2025 по делу N 28/06/105-3041/2024, </a:t>
            </a:r>
            <a:br>
              <a:rPr lang="ru-RU" sz="2400" b="1" dirty="0">
                <a:solidFill>
                  <a:srgbClr val="C00000"/>
                </a:solidFill>
              </a:rPr>
            </a:br>
            <a:r>
              <a:rPr lang="ru-RU" sz="2400" b="1" dirty="0">
                <a:solidFill>
                  <a:srgbClr val="C00000"/>
                </a:solidFill>
              </a:rPr>
              <a:t>предписание от 17.01.2025 по делу N 28/06/105-3041/2024 (1 из 2)</a:t>
            </a:r>
          </a:p>
        </p:txBody>
      </p:sp>
      <p:sp>
        <p:nvSpPr>
          <p:cNvPr id="3" name="Объект 2">
            <a:extLst>
              <a:ext uri="{FF2B5EF4-FFF2-40B4-BE49-F238E27FC236}">
                <a16:creationId xmlns:a16="http://schemas.microsoft.com/office/drawing/2014/main" id="{36F4E046-E108-B4F5-0888-05C5CFC98C31}"/>
              </a:ext>
            </a:extLst>
          </p:cNvPr>
          <p:cNvSpPr>
            <a:spLocks noGrp="1"/>
          </p:cNvSpPr>
          <p:nvPr>
            <p:ph idx="1"/>
          </p:nvPr>
        </p:nvSpPr>
        <p:spPr>
          <a:xfrm>
            <a:off x="435006" y="985420"/>
            <a:ext cx="11549848" cy="5717221"/>
          </a:xfrm>
        </p:spPr>
        <p:txBody>
          <a:bodyPr>
            <a:noAutofit/>
          </a:bodyPr>
          <a:lstStyle/>
          <a:p>
            <a:r>
              <a:rPr lang="ru-RU" sz="1800" dirty="0"/>
              <a:t>Жалуется ИП </a:t>
            </a:r>
            <a:r>
              <a:rPr lang="ru-RU" sz="1800" dirty="0" err="1"/>
              <a:t>Саукова</a:t>
            </a:r>
            <a:r>
              <a:rPr lang="ru-RU" sz="1800" dirty="0"/>
              <a:t> Е.В. на действия Министерства культуры РФ (далее - Заказчик) при проведении ЭА на право заключения государственного контракта на оказание услуг по содержанию и комплексному обслуживанию зданий Минкультуры России по адресу: … ( 0173100007724000183).</a:t>
            </a:r>
          </a:p>
          <a:p>
            <a:r>
              <a:rPr lang="ru-RU" sz="1800" dirty="0"/>
              <a:t>Согласно доводу Заявителя, Заказчиком неправомерно объединены в одну закупку функционально и технологически не связанные между собой услуги, в результате чего ненадлежащим образом установлено дополнительное требование к участникам закупок.</a:t>
            </a:r>
          </a:p>
          <a:p>
            <a:r>
              <a:rPr lang="ru-RU" sz="1800" dirty="0"/>
              <a:t>в соответствии с Извещением, к участникам закупки установлены дополнительные требования в соответствии с позицией 14 приложения к Постановлению N 2571 (Работы, услуги по техническому обслуживанию зданий, сооружений).</a:t>
            </a:r>
          </a:p>
          <a:p>
            <a:r>
              <a:rPr lang="ru-RU" sz="1800" dirty="0"/>
              <a:t>Комиссией ФАС  установлено, что в рамках оказания Услуг в соответствии с пунктом 10.1 описания объекта закупки Извещения исполнителю по контракту необходимо, например, осуществлять работы по техническому обслуживанию инженерных систем и оборудования, установленных в пункте 3 Описания объекта закупки - системы холодного и горячего водоснабжения, системы пожарного водоснабжения, автоматической пожарной сигнализации (перечень не является исчерпывающим).</a:t>
            </a:r>
          </a:p>
          <a:p>
            <a:r>
              <a:rPr lang="ru-RU" sz="1800" dirty="0"/>
              <a:t>Вместе с тем согласно пункту 10.11 Описания объекта закупки исполнитель оказывает услуги по комплексной уборке и санитарному содержанию помещений и прилегающей территории</a:t>
            </a:r>
          </a:p>
          <a:p>
            <a:r>
              <a:rPr lang="ru-RU" sz="1800" dirty="0"/>
              <a:t>Кроме того, пунктами 7, 8 Описания объекта закупки установлено, что в стоимость Услуг входит уборка и вывоз снега, складирование снега на территории Заказчика, уборка и вывоз опавшей листвы.</a:t>
            </a:r>
          </a:p>
        </p:txBody>
      </p:sp>
    </p:spTree>
    <p:extLst>
      <p:ext uri="{BB962C8B-B14F-4D97-AF65-F5344CB8AC3E}">
        <p14:creationId xmlns:p14="http://schemas.microsoft.com/office/powerpoint/2010/main" val="3314630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01102-4B12-39A0-1DA6-F3C45FE8179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CD5DCB-4339-6D62-0702-4E4CEEC6A29E}"/>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17.01.2025 по делу N 28/06/105-3041/2024, </a:t>
            </a:r>
            <a:br>
              <a:rPr lang="ru-RU" sz="2400" b="1" dirty="0">
                <a:solidFill>
                  <a:srgbClr val="C00000"/>
                </a:solidFill>
              </a:rPr>
            </a:br>
            <a:r>
              <a:rPr lang="ru-RU" sz="2400" b="1" dirty="0">
                <a:solidFill>
                  <a:srgbClr val="C00000"/>
                </a:solidFill>
              </a:rPr>
              <a:t>предписание от 17.01.2025 по делу N 28/06/105-3041/2024 (2 из 2)</a:t>
            </a:r>
          </a:p>
        </p:txBody>
      </p:sp>
      <p:sp>
        <p:nvSpPr>
          <p:cNvPr id="3" name="Объект 2">
            <a:extLst>
              <a:ext uri="{FF2B5EF4-FFF2-40B4-BE49-F238E27FC236}">
                <a16:creationId xmlns:a16="http://schemas.microsoft.com/office/drawing/2014/main" id="{92061CB9-E05F-E69A-C311-D1C2D3BB7DCC}"/>
              </a:ext>
            </a:extLst>
          </p:cNvPr>
          <p:cNvSpPr>
            <a:spLocks noGrp="1"/>
          </p:cNvSpPr>
          <p:nvPr>
            <p:ph idx="1"/>
          </p:nvPr>
        </p:nvSpPr>
        <p:spPr>
          <a:xfrm>
            <a:off x="435006" y="985420"/>
            <a:ext cx="11549848" cy="5717221"/>
          </a:xfrm>
        </p:spPr>
        <p:txBody>
          <a:bodyPr>
            <a:noAutofit/>
          </a:bodyPr>
          <a:lstStyle/>
          <a:p>
            <a:r>
              <a:rPr lang="ru-RU" sz="1800" dirty="0"/>
              <a:t>Представители Заказчика на заседании Комиссии пояснили, что объем услуг по техническому обслуживанию здания, а также по уборке здания и прилегающей к нему территории является неделимым в рамках исполнения контракта, поскольку является взаимосвязанным и имеет единое функциональное назначение - поддержание здания в работоспособном состоянии, что следует из пункта 9.2 СП 255.1325800.2016 "Свод правил. Здания и сооружения. Правила эксплуатации. Основные положения" и учтено при формировании Извещения.</a:t>
            </a:r>
          </a:p>
          <a:p>
            <a:r>
              <a:rPr lang="ru-RU" sz="1800" dirty="0"/>
              <a:t>Так, пунктом 9.2 Свода правил установлено, что в состав обязательных работ по текущему обслуживанию здания включено санитарное содержание помещений здания и прилегающей территории, уборка снега, в том числе на кровле.</a:t>
            </a:r>
          </a:p>
          <a:p>
            <a:r>
              <a:rPr lang="ru-RU" sz="1800" dirty="0"/>
              <a:t>Вместе с тем оказание услуг по техническому обслуживанию здания, а также оказание услуг по уборке здания и, прилегающей к нему территории, установленные Заказчиком в Описании объекта закупки, предусмотрены самостоятельными позициями 14 и 36 приложения к Постановлению N 2571.</a:t>
            </a:r>
          </a:p>
          <a:p>
            <a:r>
              <a:rPr lang="ru-RU" sz="1800" dirty="0"/>
              <a:t>При этом одновременное установление дополнительных требований для участников закупки, предусмотренных позициями 14 и 36 приложения к Постановлению N 2571, не предусмотрено положениями Постановления N 2571.</a:t>
            </a:r>
          </a:p>
          <a:p>
            <a:r>
              <a:rPr lang="ru-RU" sz="1800" b="1" dirty="0">
                <a:solidFill>
                  <a:srgbClr val="C00000"/>
                </a:solidFill>
              </a:rPr>
              <a:t>Жалоба обоснована.</a:t>
            </a:r>
          </a:p>
          <a:p>
            <a:r>
              <a:rPr lang="ru-RU" sz="1800" b="1" dirty="0"/>
              <a:t>Объединение в один объект закупки услуг по техническому обслуживанию, а также услуг по уборке объекта капитального строительства, нарушает положения Закона о контрактной системе</a:t>
            </a:r>
          </a:p>
        </p:txBody>
      </p:sp>
    </p:spTree>
    <p:extLst>
      <p:ext uri="{BB962C8B-B14F-4D97-AF65-F5344CB8AC3E}">
        <p14:creationId xmlns:p14="http://schemas.microsoft.com/office/powerpoint/2010/main" val="1066774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35A6A-9B38-A30B-5E71-B0233858E8D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83F45D-24AF-C6CA-679D-5CAAA11FAC5E}"/>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26.03.2025 по делу N 28/06/105-2211/2025, предписание от 26.03.2025 по делу N 28/06/105-2211/2025</a:t>
            </a:r>
          </a:p>
        </p:txBody>
      </p:sp>
      <p:sp>
        <p:nvSpPr>
          <p:cNvPr id="3" name="Объект 2">
            <a:extLst>
              <a:ext uri="{FF2B5EF4-FFF2-40B4-BE49-F238E27FC236}">
                <a16:creationId xmlns:a16="http://schemas.microsoft.com/office/drawing/2014/main" id="{A44FE2D2-FA30-3695-B960-BFF1CA65DE9A}"/>
              </a:ext>
            </a:extLst>
          </p:cNvPr>
          <p:cNvSpPr>
            <a:spLocks noGrp="1"/>
          </p:cNvSpPr>
          <p:nvPr>
            <p:ph idx="1"/>
          </p:nvPr>
        </p:nvSpPr>
        <p:spPr>
          <a:xfrm>
            <a:off x="337351" y="967665"/>
            <a:ext cx="11754035" cy="5717221"/>
          </a:xfrm>
        </p:spPr>
        <p:txBody>
          <a:bodyPr>
            <a:noAutofit/>
          </a:bodyPr>
          <a:lstStyle/>
          <a:p>
            <a:r>
              <a:rPr lang="ru-RU" sz="1800" dirty="0"/>
              <a:t>Жалуется ИП Румянцева П.П. на действия МУ УГХ г. Кинешмы , Департамента конкурсов и аукционов Ивановской области при проведении Заказчиком, Уполномоченным органом электронного аукциона на право заключения государственного контракта на выполнение работ по благоустройству общественных территорий: ремонт автомобильных дорог и обустройство съездов-выездов в г. Кинешма (0133200001725000475).</a:t>
            </a:r>
          </a:p>
          <a:p>
            <a:r>
              <a:rPr lang="ru-RU" sz="1800" dirty="0"/>
              <a:t>По мнению Заявителя, его права и законные интересы нарушены действиями Заказчика, Уполномоченного органа неправомерно установивших дополнительные требования к участникам закупки в соответствии с позицией 9 приложения к ПП N 2571 (Работы по строительству некапитального строения, сооружения (строений, сооружений), благоустройству территории).</a:t>
            </a:r>
          </a:p>
          <a:p>
            <a:r>
              <a:rPr lang="ru-RU" sz="1800" dirty="0"/>
              <a:t>Комиссия ФАС  изучив описание объекта закупки Извещения установила, что объектом закупки является выполнение работ по ремонту, содержанию автомобильных дорог.</a:t>
            </a:r>
          </a:p>
          <a:p>
            <a:r>
              <a:rPr lang="ru-RU" sz="1800" dirty="0"/>
              <a:t>Так, например, Описанием объекта закупки установлено, что в рамках исполнения контракта необходимо выполнить следующие работы:</a:t>
            </a:r>
          </a:p>
          <a:p>
            <a:r>
              <a:rPr lang="ru-RU" sz="1800" dirty="0"/>
              <a:t>- восстановление дорожного покрытия автомобильной дороги по ул. 3-я Районная от пересечения с ул. 1-я Березниковская и 2-я Березниковская г. Кинешмы;</a:t>
            </a:r>
          </a:p>
          <a:p>
            <a:r>
              <a:rPr lang="ru-RU" sz="1800" dirty="0"/>
              <a:t>- обустройство съезда-выезда к д. NN 2, 2а, 4, 4б по ул. им. Урицкого г. Кинешмы (перечень не является исчерпывающим).</a:t>
            </a:r>
          </a:p>
          <a:p>
            <a:r>
              <a:rPr lang="ru-RU" sz="1800" dirty="0"/>
              <a:t>Кроме того, Заказчик в письменных пояснениях согласился с доводом Заявителя.</a:t>
            </a:r>
          </a:p>
          <a:p>
            <a:r>
              <a:rPr lang="ru-RU" sz="1800" b="1" dirty="0">
                <a:solidFill>
                  <a:srgbClr val="C00000"/>
                </a:solidFill>
              </a:rPr>
              <a:t>Жалоба обоснована. </a:t>
            </a:r>
            <a:r>
              <a:rPr lang="ru-RU" sz="1800" b="1" dirty="0"/>
              <a:t>Дополнительные требования, установленные к участникам закупки по ремонту и обустройству автомобильных дорог, должны соответствовать объекту закупки и требованиям Постановления N 2571</a:t>
            </a:r>
          </a:p>
        </p:txBody>
      </p:sp>
    </p:spTree>
    <p:extLst>
      <p:ext uri="{BB962C8B-B14F-4D97-AF65-F5344CB8AC3E}">
        <p14:creationId xmlns:p14="http://schemas.microsoft.com/office/powerpoint/2010/main" val="26314520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4A1DB-64D6-7A23-221C-D75E8B01F6C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7217D7-8B2A-3304-3562-F4321957D2A8}"/>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13.05.2025 по делу N 25/275/99/79, </a:t>
            </a:r>
            <a:br>
              <a:rPr lang="ru-RU" sz="2400" b="1" dirty="0">
                <a:solidFill>
                  <a:srgbClr val="C00000"/>
                </a:solidFill>
              </a:rPr>
            </a:br>
            <a:r>
              <a:rPr lang="ru-RU" sz="2400" b="1" dirty="0">
                <a:solidFill>
                  <a:srgbClr val="C00000"/>
                </a:solidFill>
              </a:rPr>
              <a:t>предписание от 13.05.2025 по делу N 25/275/99/79</a:t>
            </a:r>
          </a:p>
        </p:txBody>
      </p:sp>
      <p:sp>
        <p:nvSpPr>
          <p:cNvPr id="3" name="Объект 2">
            <a:extLst>
              <a:ext uri="{FF2B5EF4-FFF2-40B4-BE49-F238E27FC236}">
                <a16:creationId xmlns:a16="http://schemas.microsoft.com/office/drawing/2014/main" id="{8EDE7821-EA58-C776-6207-68F4432D36C6}"/>
              </a:ext>
            </a:extLst>
          </p:cNvPr>
          <p:cNvSpPr>
            <a:spLocks noGrp="1"/>
          </p:cNvSpPr>
          <p:nvPr>
            <p:ph idx="1"/>
          </p:nvPr>
        </p:nvSpPr>
        <p:spPr>
          <a:xfrm>
            <a:off x="408373" y="754601"/>
            <a:ext cx="11549848" cy="5717221"/>
          </a:xfrm>
        </p:spPr>
        <p:txBody>
          <a:bodyPr>
            <a:noAutofit/>
          </a:bodyPr>
          <a:lstStyle/>
          <a:p>
            <a:r>
              <a:rPr lang="ru-RU" sz="1800" dirty="0"/>
              <a:t>ФАС России осуществил внеплановую проверку на основании поступления информации, содержащейся в жалобе участника закупки на действия Федеральной службы по надзору в сфере защиты прав потребителей и благополучия человека (далее - Заказчик), ФБУН ГНЦ ВБ "Вектор" Роспотребнадзора (далее - Уполномоченный орган), при проведении Заказчиком, Уполномоченным органом, комиссией по осуществлению закупок Уполномоченного органа электронного аукциона на право заключения государственного контракта по проектному сопровождению при проведении строительно-монтажных работ реконструируемого объекта: "Завершение реконструкции корпуса N 6а (II этап)" ФБУН ГНЦ ВБ "Вектор" Роспотребнадзора, Новосибирская область </a:t>
            </a:r>
            <a:r>
              <a:rPr lang="ru-RU" sz="1800" dirty="0" err="1"/>
              <a:t>р.п</a:t>
            </a:r>
            <a:r>
              <a:rPr lang="ru-RU" sz="1800" dirty="0"/>
              <a:t>. Кольцово" (в рамках гособоронзаказа) (0351100000725000035).</a:t>
            </a:r>
          </a:p>
          <a:p>
            <a:r>
              <a:rPr lang="ru-RU" sz="1800" dirty="0"/>
              <a:t>Позиция 6 приложения к ПП 2571 	(Работы по подготовке проектной документации и (или) выполнению инженерных изысканий в соответствии с законодательством о градостроительной деятельности применяется в случае, если при осуществлении закупки начальная (максимальная) цена контракта для обеспечения федеральных нужд превышает 10 млн. рублей, для обеспечения нужд субъектов Российской Федерации, муниципальных нужд - 5 млн. рублей.)</a:t>
            </a:r>
          </a:p>
          <a:p>
            <a:r>
              <a:rPr lang="ru-RU" sz="1800" dirty="0"/>
              <a:t>Согласно Извещению Заказчиком, Уполномоченным органом не установлено требование в соответствии с частью 2 статьи 31 Закона о контрактной системе.</a:t>
            </a:r>
          </a:p>
          <a:p>
            <a:r>
              <a:rPr lang="ru-RU" sz="1800" dirty="0"/>
              <a:t>На заседании Комиссии установлено, что Аукцион осуществляется за счет федеральных средств.</a:t>
            </a:r>
          </a:p>
          <a:p>
            <a:r>
              <a:rPr lang="ru-RU" sz="1800" dirty="0"/>
              <a:t>НМЦК  - 12 901 000 руб., в связи с чем Заказчику необходимо установить дополнительные требования к участникам закупки в соответствии с позицией 6 приложения к Постановлению N 2571.</a:t>
            </a:r>
          </a:p>
          <a:p>
            <a:r>
              <a:rPr lang="ru-RU" sz="1800" dirty="0"/>
              <a:t>Кроме того, представитель Уполномоченного органа на заседании Комиссии сообщил, что при размещении Извещения допущена техническая ошибка, выразившаяся в неустановлении дополнительных требований к участникам закупки в соответствии с позицией 6 приложения к Постановлению N 2571. </a:t>
            </a:r>
            <a:r>
              <a:rPr lang="ru-RU" sz="1800" dirty="0">
                <a:solidFill>
                  <a:srgbClr val="C00000"/>
                </a:solidFill>
              </a:rPr>
              <a:t>Жалоба обоснована</a:t>
            </a:r>
          </a:p>
        </p:txBody>
      </p:sp>
    </p:spTree>
    <p:extLst>
      <p:ext uri="{BB962C8B-B14F-4D97-AF65-F5344CB8AC3E}">
        <p14:creationId xmlns:p14="http://schemas.microsoft.com/office/powerpoint/2010/main" val="1203266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3AF30-5186-98D7-616C-2C83C8096EA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52F2AA-A89E-D13D-ED68-0C8B2A946D62}"/>
              </a:ext>
            </a:extLst>
          </p:cNvPr>
          <p:cNvSpPr>
            <a:spLocks noGrp="1"/>
          </p:cNvSpPr>
          <p:nvPr>
            <p:ph type="title"/>
          </p:nvPr>
        </p:nvSpPr>
        <p:spPr>
          <a:xfrm>
            <a:off x="452761" y="89919"/>
            <a:ext cx="11398927" cy="522642"/>
          </a:xfrm>
        </p:spPr>
        <p:txBody>
          <a:bodyPr>
            <a:normAutofit fontScale="90000"/>
          </a:bodyPr>
          <a:lstStyle/>
          <a:p>
            <a:r>
              <a:rPr lang="ru-RU" sz="2400" b="1" dirty="0">
                <a:solidFill>
                  <a:srgbClr val="FF0000"/>
                </a:solidFill>
              </a:rPr>
              <a:t>Решение УФАС по Владимирской области от 25 февраля 2025 г. N 033/06/31-129/2025 (1 из 2)</a:t>
            </a:r>
          </a:p>
        </p:txBody>
      </p:sp>
      <p:sp>
        <p:nvSpPr>
          <p:cNvPr id="3" name="Объект 2">
            <a:extLst>
              <a:ext uri="{FF2B5EF4-FFF2-40B4-BE49-F238E27FC236}">
                <a16:creationId xmlns:a16="http://schemas.microsoft.com/office/drawing/2014/main" id="{8D241B09-A477-3092-602B-FEA216E27A7A}"/>
              </a:ext>
            </a:extLst>
          </p:cNvPr>
          <p:cNvSpPr>
            <a:spLocks noGrp="1"/>
          </p:cNvSpPr>
          <p:nvPr>
            <p:ph idx="1"/>
          </p:nvPr>
        </p:nvSpPr>
        <p:spPr>
          <a:xfrm>
            <a:off x="355107" y="798990"/>
            <a:ext cx="11496581" cy="5903651"/>
          </a:xfrm>
        </p:spPr>
        <p:txBody>
          <a:bodyPr>
            <a:noAutofit/>
          </a:bodyPr>
          <a:lstStyle/>
          <a:p>
            <a:r>
              <a:rPr lang="ru-RU" sz="1800" dirty="0"/>
              <a:t>Жалуется ИП Арутюнян А.Р. на положения извещения о проведении запроса котировок в электронной форме на закупку продуктов лечебного питания (</a:t>
            </a:r>
            <a:r>
              <a:rPr lang="ru-RU" sz="1800" dirty="0" err="1"/>
              <a:t>энтерального</a:t>
            </a:r>
            <a:r>
              <a:rPr lang="ru-RU" sz="1800" dirty="0"/>
              <a:t>) питания пациентов, признанных нуждающимися в паллиативной медицинской помощи и имеющих медицинские показания, для использования на дому для нужд ГКУЗ ВО "Центр по осуществлению закупок товаров, работ и услуг в сфере здравоохранения Владимирской области" (2400500000325000202).</a:t>
            </a:r>
          </a:p>
          <a:p>
            <a:r>
              <a:rPr lang="ru-RU" sz="1800" dirty="0"/>
              <a:t>Заявитель в своей жалобе указывает следующее.</a:t>
            </a:r>
          </a:p>
          <a:p>
            <a:r>
              <a:rPr lang="ru-RU" sz="1800" dirty="0"/>
              <a:t>Предметом закупки является продукты лечебного питания (</a:t>
            </a:r>
            <a:r>
              <a:rPr lang="ru-RU" sz="1800" dirty="0" err="1"/>
              <a:t>энтерального</a:t>
            </a:r>
            <a:r>
              <a:rPr lang="ru-RU" sz="1800" dirty="0"/>
              <a:t>) питания пациентов, признанных нуждающимися в паллиативной медицинской помощи и имеющих медицинские показания</a:t>
            </a:r>
          </a:p>
          <a:p>
            <a:r>
              <a:rPr lang="ru-RU" sz="1800" dirty="0"/>
              <a:t>Также в извещении заказчика установлены коды ОКПД2, относящиеся к продуктам питания.</a:t>
            </a:r>
          </a:p>
          <a:p>
            <a:r>
              <a:rPr lang="ru-RU" sz="1800" dirty="0"/>
              <a:t>При этом в извещении об осуществлении закупки заказчиком не установлено дополнительное требование к участникам закупки в соответствии с ч.2 ст.31 Закона о контрактной системе в сфере закупок, а именно требование в соответствии с позицией 33 раздела VI приложения к постановлению Правительства от 29.12.2021 N2571.</a:t>
            </a:r>
          </a:p>
          <a:p>
            <a:r>
              <a:rPr lang="ru-RU" sz="1800" dirty="0"/>
              <a:t>В соответствии с извещением запроса котировок объектом закупки является закупка продукта лечебного (</a:t>
            </a:r>
            <a:r>
              <a:rPr lang="ru-RU" sz="1800" dirty="0" err="1"/>
              <a:t>энтерального</a:t>
            </a:r>
            <a:r>
              <a:rPr lang="ru-RU" sz="1800" dirty="0"/>
              <a:t>) питания пациентов, признанных нуждающимися в паллиативной медицинской помощи и имеющих медицинские показания, для использования на дому.</a:t>
            </a:r>
          </a:p>
          <a:p>
            <a:r>
              <a:rPr lang="ru-RU" sz="1800" dirty="0"/>
              <a:t>Для выполнения указанных функций, а также на основании Федерального закона от 21.11.2011 N 323-ФЗ "Об основах охраны здоровья граждан в Российской Федерации" (далее - Закон об основах охраны здоровья граждан) и статьи 6.1 Федерального закона от 17.07.1999 N 178-ФЗ "О государственной социальной помощи", заказчиком, объявлена закупка на оказание услуг по обеспечению специализированными продуктами лечебного питания.</a:t>
            </a:r>
          </a:p>
        </p:txBody>
      </p:sp>
    </p:spTree>
    <p:extLst>
      <p:ext uri="{BB962C8B-B14F-4D97-AF65-F5344CB8AC3E}">
        <p14:creationId xmlns:p14="http://schemas.microsoft.com/office/powerpoint/2010/main" val="2958781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Прямоугольник 94">
            <a:extLst>
              <a:ext uri="{FF2B5EF4-FFF2-40B4-BE49-F238E27FC236}">
                <a16:creationId xmlns:a16="http://schemas.microsoft.com/office/drawing/2014/main" id="{5424597D-F9AE-C5E4-2B6D-2A34FBB8B2E7}"/>
              </a:ext>
            </a:extLst>
          </p:cNvPr>
          <p:cNvSpPr/>
          <p:nvPr/>
        </p:nvSpPr>
        <p:spPr>
          <a:xfrm>
            <a:off x="7021395" y="3012162"/>
            <a:ext cx="3516839" cy="2738356"/>
          </a:xfrm>
          <a:prstGeom prst="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2" name="Прямоугольник 91">
            <a:extLst>
              <a:ext uri="{FF2B5EF4-FFF2-40B4-BE49-F238E27FC236}">
                <a16:creationId xmlns:a16="http://schemas.microsoft.com/office/drawing/2014/main" id="{A4960FB1-8F6C-8142-7B3C-954E2E833099}"/>
              </a:ext>
            </a:extLst>
          </p:cNvPr>
          <p:cNvSpPr/>
          <p:nvPr/>
        </p:nvSpPr>
        <p:spPr>
          <a:xfrm>
            <a:off x="349138" y="3032911"/>
            <a:ext cx="3200062" cy="203703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object 7"/>
          <p:cNvSpPr txBox="1">
            <a:spLocks noGrp="1"/>
          </p:cNvSpPr>
          <p:nvPr>
            <p:ph type="title"/>
          </p:nvPr>
        </p:nvSpPr>
        <p:spPr>
          <a:xfrm>
            <a:off x="179918" y="56346"/>
            <a:ext cx="9009350" cy="475001"/>
          </a:xfrm>
          <a:prstGeom prst="rect">
            <a:avLst/>
          </a:prstGeom>
        </p:spPr>
        <p:txBody>
          <a:bodyPr vert="horz" wrap="square" lIns="0" tIns="104647" rIns="0" bIns="0" rtlCol="0" anchor="ctr">
            <a:spAutoFit/>
          </a:bodyPr>
          <a:lstStyle/>
          <a:p>
            <a:pPr marL="2092908" algn="ctr">
              <a:lnSpc>
                <a:spcPct val="100000"/>
              </a:lnSpc>
              <a:spcBef>
                <a:spcPts val="140"/>
              </a:spcBef>
            </a:pPr>
            <a:r>
              <a:rPr lang="ru-RU" sz="2400" b="1" spc="-13" dirty="0"/>
              <a:t>Статья 31. Требования</a:t>
            </a:r>
            <a:r>
              <a:rPr lang="ru-RU" sz="2400" b="1" spc="-47" dirty="0"/>
              <a:t> </a:t>
            </a:r>
            <a:r>
              <a:rPr lang="ru-RU" sz="2400" b="1" dirty="0"/>
              <a:t>к</a:t>
            </a:r>
            <a:r>
              <a:rPr lang="ru-RU" sz="2400" b="1" spc="-33" dirty="0"/>
              <a:t> </a:t>
            </a:r>
            <a:r>
              <a:rPr lang="ru-RU" sz="2400" b="1" spc="-13" dirty="0"/>
              <a:t>участникам</a:t>
            </a:r>
            <a:r>
              <a:rPr lang="ru-RU" sz="2400" b="1" spc="-60" dirty="0"/>
              <a:t> </a:t>
            </a:r>
            <a:r>
              <a:rPr lang="ru-RU" sz="2400" b="1" dirty="0"/>
              <a:t>закупок</a:t>
            </a:r>
          </a:p>
        </p:txBody>
      </p:sp>
      <p:sp>
        <p:nvSpPr>
          <p:cNvPr id="12" name="object 12"/>
          <p:cNvSpPr txBox="1"/>
          <p:nvPr/>
        </p:nvSpPr>
        <p:spPr>
          <a:xfrm>
            <a:off x="3354888" y="700661"/>
            <a:ext cx="6636189" cy="324021"/>
          </a:xfrm>
          <a:prstGeom prst="rect">
            <a:avLst/>
          </a:prstGeom>
        </p:spPr>
        <p:txBody>
          <a:bodyPr vert="horz" wrap="square" lIns="0" tIns="16087" rIns="0" bIns="0" rtlCol="0">
            <a:spAutoFit/>
          </a:bodyPr>
          <a:lstStyle/>
          <a:p>
            <a:pPr marL="16933">
              <a:spcBef>
                <a:spcPts val="127"/>
              </a:spcBef>
              <a:tabLst>
                <a:tab pos="6376087" algn="l"/>
              </a:tabLst>
            </a:pPr>
            <a:r>
              <a:rPr sz="2800" b="1" spc="-20" baseline="2777" dirty="0">
                <a:cs typeface="Times New Roman"/>
              </a:rPr>
              <a:t>О</a:t>
            </a:r>
            <a:r>
              <a:rPr lang="ru-RU" sz="2800" b="1" spc="-20" baseline="2777" dirty="0" err="1">
                <a:cs typeface="Times New Roman"/>
              </a:rPr>
              <a:t>бязанность</a:t>
            </a:r>
            <a:r>
              <a:rPr lang="ru-RU" sz="2800" b="1" spc="-20" baseline="2777" dirty="0">
                <a:cs typeface="Times New Roman"/>
              </a:rPr>
              <a:t> Заказчика устанавливать</a:t>
            </a:r>
            <a:r>
              <a:rPr lang="ru-RU" sz="2000" b="1" baseline="2777" dirty="0">
                <a:latin typeface="Times New Roman"/>
                <a:cs typeface="Times New Roman"/>
              </a:rPr>
              <a:t>	</a:t>
            </a:r>
            <a:endParaRPr sz="1333" dirty="0">
              <a:latin typeface="Times New Roman"/>
              <a:cs typeface="Times New Roman"/>
            </a:endParaRPr>
          </a:p>
        </p:txBody>
      </p:sp>
      <p:grpSp>
        <p:nvGrpSpPr>
          <p:cNvPr id="18" name="object 18"/>
          <p:cNvGrpSpPr/>
          <p:nvPr/>
        </p:nvGrpSpPr>
        <p:grpSpPr>
          <a:xfrm>
            <a:off x="237429" y="1158405"/>
            <a:ext cx="3229171" cy="1199054"/>
            <a:chOff x="2581465" y="1016317"/>
            <a:chExt cx="1056640" cy="624205"/>
          </a:xfrm>
        </p:grpSpPr>
        <p:sp>
          <p:nvSpPr>
            <p:cNvPr id="19" name="object 19"/>
            <p:cNvSpPr/>
            <p:nvPr/>
          </p:nvSpPr>
          <p:spPr>
            <a:xfrm>
              <a:off x="2586227" y="1021080"/>
              <a:ext cx="1047115" cy="614680"/>
            </a:xfrm>
            <a:custGeom>
              <a:avLst/>
              <a:gdLst/>
              <a:ahLst/>
              <a:cxnLst/>
              <a:rect l="l" t="t" r="r" b="b"/>
              <a:pathLst>
                <a:path w="1047114" h="614680">
                  <a:moveTo>
                    <a:pt x="944626" y="614172"/>
                  </a:moveTo>
                  <a:lnTo>
                    <a:pt x="102362" y="614172"/>
                  </a:lnTo>
                  <a:lnTo>
                    <a:pt x="62525" y="606125"/>
                  </a:lnTo>
                  <a:lnTo>
                    <a:pt x="29987" y="584184"/>
                  </a:lnTo>
                  <a:lnTo>
                    <a:pt x="8046" y="551646"/>
                  </a:lnTo>
                  <a:lnTo>
                    <a:pt x="0" y="511810"/>
                  </a:lnTo>
                  <a:lnTo>
                    <a:pt x="0" y="102362"/>
                  </a:lnTo>
                  <a:lnTo>
                    <a:pt x="8046" y="62525"/>
                  </a:lnTo>
                  <a:lnTo>
                    <a:pt x="29987" y="29987"/>
                  </a:lnTo>
                  <a:lnTo>
                    <a:pt x="62525" y="8046"/>
                  </a:lnTo>
                  <a:lnTo>
                    <a:pt x="102362" y="0"/>
                  </a:lnTo>
                  <a:lnTo>
                    <a:pt x="944626" y="0"/>
                  </a:lnTo>
                </a:path>
                <a:path w="1047114" h="614680">
                  <a:moveTo>
                    <a:pt x="944626" y="0"/>
                  </a:moveTo>
                  <a:lnTo>
                    <a:pt x="984462" y="8046"/>
                  </a:lnTo>
                  <a:lnTo>
                    <a:pt x="1017000" y="29987"/>
                  </a:lnTo>
                  <a:lnTo>
                    <a:pt x="1038941" y="62525"/>
                  </a:lnTo>
                  <a:lnTo>
                    <a:pt x="1046988" y="102362"/>
                  </a:lnTo>
                  <a:lnTo>
                    <a:pt x="1046988" y="511810"/>
                  </a:lnTo>
                  <a:lnTo>
                    <a:pt x="1038941" y="551646"/>
                  </a:lnTo>
                  <a:lnTo>
                    <a:pt x="1017000" y="584184"/>
                  </a:lnTo>
                  <a:lnTo>
                    <a:pt x="984462" y="606125"/>
                  </a:lnTo>
                  <a:lnTo>
                    <a:pt x="944626" y="614172"/>
                  </a:lnTo>
                </a:path>
              </a:pathLst>
            </a:custGeom>
            <a:ln w="9144">
              <a:solidFill>
                <a:srgbClr val="CFAF80"/>
              </a:solidFill>
            </a:ln>
          </p:spPr>
          <p:txBody>
            <a:bodyPr wrap="square" lIns="0" tIns="0" rIns="0" bIns="0" rtlCol="0"/>
            <a:lstStyle/>
            <a:p>
              <a:endParaRPr sz="2400"/>
            </a:p>
          </p:txBody>
        </p:sp>
        <p:sp>
          <p:nvSpPr>
            <p:cNvPr id="20" name="object 20"/>
            <p:cNvSpPr/>
            <p:nvPr/>
          </p:nvSpPr>
          <p:spPr>
            <a:xfrm>
              <a:off x="2586227" y="1021080"/>
              <a:ext cx="1047115" cy="614680"/>
            </a:xfrm>
            <a:custGeom>
              <a:avLst/>
              <a:gdLst/>
              <a:ahLst/>
              <a:cxnLst/>
              <a:rect l="l" t="t" r="r" b="b"/>
              <a:pathLst>
                <a:path w="1047114" h="614680">
                  <a:moveTo>
                    <a:pt x="944626" y="0"/>
                  </a:moveTo>
                  <a:lnTo>
                    <a:pt x="102362" y="0"/>
                  </a:lnTo>
                  <a:lnTo>
                    <a:pt x="62525" y="8046"/>
                  </a:lnTo>
                  <a:lnTo>
                    <a:pt x="29987" y="29987"/>
                  </a:lnTo>
                  <a:lnTo>
                    <a:pt x="8046" y="62525"/>
                  </a:lnTo>
                  <a:lnTo>
                    <a:pt x="0" y="102362"/>
                  </a:lnTo>
                  <a:lnTo>
                    <a:pt x="0" y="511810"/>
                  </a:lnTo>
                  <a:lnTo>
                    <a:pt x="8046" y="551646"/>
                  </a:lnTo>
                  <a:lnTo>
                    <a:pt x="29987" y="584184"/>
                  </a:lnTo>
                  <a:lnTo>
                    <a:pt x="62525" y="606125"/>
                  </a:lnTo>
                  <a:lnTo>
                    <a:pt x="102362" y="614172"/>
                  </a:lnTo>
                  <a:lnTo>
                    <a:pt x="944626" y="614172"/>
                  </a:lnTo>
                  <a:lnTo>
                    <a:pt x="984462" y="606125"/>
                  </a:lnTo>
                  <a:lnTo>
                    <a:pt x="1017000" y="584184"/>
                  </a:lnTo>
                  <a:lnTo>
                    <a:pt x="1038941" y="551646"/>
                  </a:lnTo>
                  <a:lnTo>
                    <a:pt x="1046988" y="511810"/>
                  </a:lnTo>
                  <a:lnTo>
                    <a:pt x="1046988" y="102362"/>
                  </a:lnTo>
                  <a:lnTo>
                    <a:pt x="1038941" y="62525"/>
                  </a:lnTo>
                  <a:lnTo>
                    <a:pt x="1017000" y="29987"/>
                  </a:lnTo>
                  <a:lnTo>
                    <a:pt x="984462" y="8046"/>
                  </a:lnTo>
                  <a:lnTo>
                    <a:pt x="944626" y="0"/>
                  </a:lnTo>
                  <a:close/>
                </a:path>
              </a:pathLst>
            </a:custGeom>
            <a:solidFill>
              <a:schemeClr val="accent6">
                <a:lumMod val="20000"/>
                <a:lumOff val="80000"/>
              </a:schemeClr>
            </a:solidFill>
          </p:spPr>
          <p:txBody>
            <a:bodyPr wrap="square" lIns="0" tIns="0" rIns="0" bIns="0" rtlCol="0"/>
            <a:lstStyle/>
            <a:p>
              <a:endParaRPr sz="2400" dirty="0"/>
            </a:p>
          </p:txBody>
        </p:sp>
        <p:sp>
          <p:nvSpPr>
            <p:cNvPr id="21" name="object 21"/>
            <p:cNvSpPr/>
            <p:nvPr/>
          </p:nvSpPr>
          <p:spPr>
            <a:xfrm>
              <a:off x="2586227" y="1021080"/>
              <a:ext cx="1047115" cy="614680"/>
            </a:xfrm>
            <a:custGeom>
              <a:avLst/>
              <a:gdLst/>
              <a:ahLst/>
              <a:cxnLst/>
              <a:rect l="l" t="t" r="r" b="b"/>
              <a:pathLst>
                <a:path w="1047114" h="614680">
                  <a:moveTo>
                    <a:pt x="0" y="102362"/>
                  </a:moveTo>
                  <a:lnTo>
                    <a:pt x="8046" y="62525"/>
                  </a:lnTo>
                  <a:lnTo>
                    <a:pt x="29987" y="29987"/>
                  </a:lnTo>
                  <a:lnTo>
                    <a:pt x="62525" y="8046"/>
                  </a:lnTo>
                  <a:lnTo>
                    <a:pt x="102362" y="0"/>
                  </a:lnTo>
                  <a:lnTo>
                    <a:pt x="944626" y="0"/>
                  </a:lnTo>
                  <a:lnTo>
                    <a:pt x="984462" y="8046"/>
                  </a:lnTo>
                  <a:lnTo>
                    <a:pt x="1017000" y="29987"/>
                  </a:lnTo>
                  <a:lnTo>
                    <a:pt x="1038941" y="62525"/>
                  </a:lnTo>
                  <a:lnTo>
                    <a:pt x="1046988" y="102362"/>
                  </a:lnTo>
                  <a:lnTo>
                    <a:pt x="1046988" y="511810"/>
                  </a:lnTo>
                  <a:lnTo>
                    <a:pt x="1038941" y="551646"/>
                  </a:lnTo>
                  <a:lnTo>
                    <a:pt x="1017000" y="584184"/>
                  </a:lnTo>
                  <a:lnTo>
                    <a:pt x="984462" y="606125"/>
                  </a:lnTo>
                  <a:lnTo>
                    <a:pt x="944626" y="614172"/>
                  </a:lnTo>
                  <a:lnTo>
                    <a:pt x="102362" y="614172"/>
                  </a:lnTo>
                  <a:lnTo>
                    <a:pt x="62525" y="606125"/>
                  </a:lnTo>
                  <a:lnTo>
                    <a:pt x="29987" y="584184"/>
                  </a:lnTo>
                  <a:lnTo>
                    <a:pt x="8046" y="551646"/>
                  </a:lnTo>
                  <a:lnTo>
                    <a:pt x="0" y="511810"/>
                  </a:lnTo>
                  <a:lnTo>
                    <a:pt x="0" y="102362"/>
                  </a:lnTo>
                  <a:close/>
                </a:path>
              </a:pathLst>
            </a:custGeom>
            <a:ln w="9144">
              <a:solidFill>
                <a:srgbClr val="CFAF80"/>
              </a:solidFill>
            </a:ln>
          </p:spPr>
          <p:txBody>
            <a:bodyPr wrap="square" lIns="0" tIns="0" rIns="0" bIns="0" rtlCol="0"/>
            <a:lstStyle/>
            <a:p>
              <a:endParaRPr sz="2400"/>
            </a:p>
          </p:txBody>
        </p:sp>
      </p:grpSp>
      <p:sp>
        <p:nvSpPr>
          <p:cNvPr id="22" name="object 22"/>
          <p:cNvSpPr txBox="1"/>
          <p:nvPr/>
        </p:nvSpPr>
        <p:spPr>
          <a:xfrm>
            <a:off x="349138" y="1205416"/>
            <a:ext cx="3005750" cy="1137064"/>
          </a:xfrm>
          <a:prstGeom prst="rect">
            <a:avLst/>
          </a:prstGeom>
        </p:spPr>
        <p:txBody>
          <a:bodyPr vert="horz" wrap="square" lIns="0" tIns="16087" rIns="0" bIns="0" rtlCol="0">
            <a:spAutoFit/>
          </a:bodyPr>
          <a:lstStyle/>
          <a:p>
            <a:pPr marL="16086" marR="6773" algn="ctr">
              <a:spcBef>
                <a:spcPts val="127"/>
              </a:spcBef>
            </a:pPr>
            <a:r>
              <a:rPr b="1" spc="-27" dirty="0">
                <a:cs typeface="Times New Roman"/>
              </a:rPr>
              <a:t>Доп. </a:t>
            </a:r>
            <a:r>
              <a:rPr b="1" spc="-13" dirty="0" err="1">
                <a:cs typeface="Times New Roman"/>
              </a:rPr>
              <a:t>требования</a:t>
            </a:r>
            <a:r>
              <a:rPr b="1" spc="-13" dirty="0">
                <a:cs typeface="Times New Roman"/>
              </a:rPr>
              <a:t> </a:t>
            </a:r>
            <a:br>
              <a:rPr lang="ru-RU" b="1" spc="-13" dirty="0">
                <a:cs typeface="Times New Roman"/>
              </a:rPr>
            </a:br>
            <a:r>
              <a:rPr dirty="0">
                <a:cs typeface="Times New Roman"/>
              </a:rPr>
              <a:t>(ч.2</a:t>
            </a:r>
            <a:r>
              <a:rPr spc="-27" dirty="0">
                <a:cs typeface="Times New Roman"/>
              </a:rPr>
              <a:t> </a:t>
            </a:r>
            <a:r>
              <a:rPr spc="-13" dirty="0">
                <a:cs typeface="Times New Roman"/>
              </a:rPr>
              <a:t>ст.31 </a:t>
            </a:r>
            <a:r>
              <a:rPr spc="-13" dirty="0" err="1">
                <a:cs typeface="Times New Roman"/>
              </a:rPr>
              <a:t>Закона</a:t>
            </a:r>
            <a:r>
              <a:rPr spc="-13" dirty="0">
                <a:cs typeface="Times New Roman"/>
              </a:rPr>
              <a:t>)</a:t>
            </a:r>
            <a:endParaRPr lang="ru-RU" spc="-13" dirty="0">
              <a:cs typeface="Times New Roman"/>
            </a:endParaRPr>
          </a:p>
          <a:p>
            <a:pPr marL="16086" marR="6773" algn="ctr">
              <a:spcBef>
                <a:spcPts val="127"/>
              </a:spcBef>
            </a:pPr>
            <a:r>
              <a:rPr lang="ru-RU" spc="-13" dirty="0">
                <a:cs typeface="Times New Roman"/>
              </a:rPr>
              <a:t>«специальная предквалификация»</a:t>
            </a:r>
            <a:endParaRPr dirty="0">
              <a:cs typeface="Times New Roman"/>
            </a:endParaRPr>
          </a:p>
        </p:txBody>
      </p:sp>
      <p:grpSp>
        <p:nvGrpSpPr>
          <p:cNvPr id="23" name="object 23"/>
          <p:cNvGrpSpPr/>
          <p:nvPr/>
        </p:nvGrpSpPr>
        <p:grpSpPr>
          <a:xfrm>
            <a:off x="7109593" y="1165234"/>
            <a:ext cx="3124505" cy="1252351"/>
            <a:chOff x="5044249" y="996505"/>
            <a:chExt cx="1306830" cy="643890"/>
          </a:xfrm>
        </p:grpSpPr>
        <p:sp>
          <p:nvSpPr>
            <p:cNvPr id="24" name="object 24"/>
            <p:cNvSpPr/>
            <p:nvPr/>
          </p:nvSpPr>
          <p:spPr>
            <a:xfrm>
              <a:off x="5049011" y="1001267"/>
              <a:ext cx="1297305" cy="634365"/>
            </a:xfrm>
            <a:custGeom>
              <a:avLst/>
              <a:gdLst/>
              <a:ahLst/>
              <a:cxnLst/>
              <a:rect l="l" t="t" r="r" b="b"/>
              <a:pathLst>
                <a:path w="1297304" h="634364">
                  <a:moveTo>
                    <a:pt x="1191260" y="633984"/>
                  </a:moveTo>
                  <a:lnTo>
                    <a:pt x="105663" y="633984"/>
                  </a:lnTo>
                  <a:lnTo>
                    <a:pt x="64559" y="625681"/>
                  </a:lnTo>
                  <a:lnTo>
                    <a:pt x="30957" y="603033"/>
                  </a:lnTo>
                  <a:lnTo>
                    <a:pt x="8300" y="569430"/>
                  </a:lnTo>
                  <a:lnTo>
                    <a:pt x="0" y="528320"/>
                  </a:lnTo>
                  <a:lnTo>
                    <a:pt x="0" y="105664"/>
                  </a:lnTo>
                  <a:lnTo>
                    <a:pt x="8295" y="64558"/>
                  </a:lnTo>
                  <a:lnTo>
                    <a:pt x="30939" y="30950"/>
                  </a:lnTo>
                  <a:lnTo>
                    <a:pt x="64544" y="8287"/>
                  </a:lnTo>
                  <a:lnTo>
                    <a:pt x="105663" y="0"/>
                  </a:lnTo>
                  <a:lnTo>
                    <a:pt x="1191260" y="0"/>
                  </a:lnTo>
                </a:path>
                <a:path w="1297304" h="634364">
                  <a:moveTo>
                    <a:pt x="1191260" y="0"/>
                  </a:moveTo>
                  <a:lnTo>
                    <a:pt x="1232362" y="8312"/>
                  </a:lnTo>
                  <a:lnTo>
                    <a:pt x="1265951" y="30972"/>
                  </a:lnTo>
                  <a:lnTo>
                    <a:pt x="1288611" y="64561"/>
                  </a:lnTo>
                  <a:lnTo>
                    <a:pt x="1296924" y="105664"/>
                  </a:lnTo>
                  <a:lnTo>
                    <a:pt x="1296924" y="528320"/>
                  </a:lnTo>
                  <a:lnTo>
                    <a:pt x="1288611" y="569422"/>
                  </a:lnTo>
                  <a:lnTo>
                    <a:pt x="1265951" y="603011"/>
                  </a:lnTo>
                  <a:lnTo>
                    <a:pt x="1232362" y="625671"/>
                  </a:lnTo>
                  <a:lnTo>
                    <a:pt x="1191260" y="633984"/>
                  </a:lnTo>
                </a:path>
              </a:pathLst>
            </a:custGeom>
            <a:ln w="9144">
              <a:solidFill>
                <a:srgbClr val="CFAF80"/>
              </a:solidFill>
            </a:ln>
          </p:spPr>
          <p:txBody>
            <a:bodyPr wrap="square" lIns="0" tIns="0" rIns="0" bIns="0" rtlCol="0"/>
            <a:lstStyle/>
            <a:p>
              <a:endParaRPr sz="2400"/>
            </a:p>
          </p:txBody>
        </p:sp>
        <p:sp>
          <p:nvSpPr>
            <p:cNvPr id="25" name="object 25"/>
            <p:cNvSpPr/>
            <p:nvPr/>
          </p:nvSpPr>
          <p:spPr>
            <a:xfrm>
              <a:off x="5049011" y="1001267"/>
              <a:ext cx="1297305" cy="634365"/>
            </a:xfrm>
            <a:custGeom>
              <a:avLst/>
              <a:gdLst/>
              <a:ahLst/>
              <a:cxnLst/>
              <a:rect l="l" t="t" r="r" b="b"/>
              <a:pathLst>
                <a:path w="1297304" h="634364">
                  <a:moveTo>
                    <a:pt x="1191260" y="0"/>
                  </a:moveTo>
                  <a:lnTo>
                    <a:pt x="105663" y="0"/>
                  </a:lnTo>
                  <a:lnTo>
                    <a:pt x="64561" y="8312"/>
                  </a:lnTo>
                  <a:lnTo>
                    <a:pt x="30972" y="30972"/>
                  </a:lnTo>
                  <a:lnTo>
                    <a:pt x="8312" y="64561"/>
                  </a:lnTo>
                  <a:lnTo>
                    <a:pt x="0" y="105664"/>
                  </a:lnTo>
                  <a:lnTo>
                    <a:pt x="0" y="528320"/>
                  </a:lnTo>
                  <a:lnTo>
                    <a:pt x="8312" y="569422"/>
                  </a:lnTo>
                  <a:lnTo>
                    <a:pt x="30972" y="603011"/>
                  </a:lnTo>
                  <a:lnTo>
                    <a:pt x="64561" y="625671"/>
                  </a:lnTo>
                  <a:lnTo>
                    <a:pt x="105663" y="633984"/>
                  </a:lnTo>
                  <a:lnTo>
                    <a:pt x="1191260" y="633984"/>
                  </a:lnTo>
                  <a:lnTo>
                    <a:pt x="1232362" y="625671"/>
                  </a:lnTo>
                  <a:lnTo>
                    <a:pt x="1265951" y="603011"/>
                  </a:lnTo>
                  <a:lnTo>
                    <a:pt x="1288611" y="569422"/>
                  </a:lnTo>
                  <a:lnTo>
                    <a:pt x="1296924" y="528320"/>
                  </a:lnTo>
                  <a:lnTo>
                    <a:pt x="1296924" y="105664"/>
                  </a:lnTo>
                  <a:lnTo>
                    <a:pt x="1288611" y="64561"/>
                  </a:lnTo>
                  <a:lnTo>
                    <a:pt x="1265951" y="30972"/>
                  </a:lnTo>
                  <a:lnTo>
                    <a:pt x="1232362" y="8312"/>
                  </a:lnTo>
                  <a:lnTo>
                    <a:pt x="1191260" y="0"/>
                  </a:lnTo>
                  <a:close/>
                </a:path>
              </a:pathLst>
            </a:custGeom>
            <a:solidFill>
              <a:srgbClr val="E4EBD9"/>
            </a:solidFill>
          </p:spPr>
          <p:txBody>
            <a:bodyPr wrap="square" lIns="0" tIns="0" rIns="0" bIns="0" rtlCol="0"/>
            <a:lstStyle/>
            <a:p>
              <a:endParaRPr sz="2400"/>
            </a:p>
          </p:txBody>
        </p:sp>
        <p:sp>
          <p:nvSpPr>
            <p:cNvPr id="26" name="object 26"/>
            <p:cNvSpPr/>
            <p:nvPr/>
          </p:nvSpPr>
          <p:spPr>
            <a:xfrm>
              <a:off x="5049011" y="1001267"/>
              <a:ext cx="1297305" cy="634365"/>
            </a:xfrm>
            <a:custGeom>
              <a:avLst/>
              <a:gdLst/>
              <a:ahLst/>
              <a:cxnLst/>
              <a:rect l="l" t="t" r="r" b="b"/>
              <a:pathLst>
                <a:path w="1297304" h="634364">
                  <a:moveTo>
                    <a:pt x="0" y="105664"/>
                  </a:moveTo>
                  <a:lnTo>
                    <a:pt x="8312" y="64561"/>
                  </a:lnTo>
                  <a:lnTo>
                    <a:pt x="30972" y="30972"/>
                  </a:lnTo>
                  <a:lnTo>
                    <a:pt x="64561" y="8312"/>
                  </a:lnTo>
                  <a:lnTo>
                    <a:pt x="105663" y="0"/>
                  </a:lnTo>
                  <a:lnTo>
                    <a:pt x="1191260" y="0"/>
                  </a:lnTo>
                  <a:lnTo>
                    <a:pt x="1232362" y="8312"/>
                  </a:lnTo>
                  <a:lnTo>
                    <a:pt x="1265951" y="30972"/>
                  </a:lnTo>
                  <a:lnTo>
                    <a:pt x="1288611" y="64561"/>
                  </a:lnTo>
                  <a:lnTo>
                    <a:pt x="1296924" y="105664"/>
                  </a:lnTo>
                  <a:lnTo>
                    <a:pt x="1296924" y="528320"/>
                  </a:lnTo>
                  <a:lnTo>
                    <a:pt x="1288611" y="569422"/>
                  </a:lnTo>
                  <a:lnTo>
                    <a:pt x="1265951" y="603011"/>
                  </a:lnTo>
                  <a:lnTo>
                    <a:pt x="1232362" y="625671"/>
                  </a:lnTo>
                  <a:lnTo>
                    <a:pt x="1191260" y="633984"/>
                  </a:lnTo>
                  <a:lnTo>
                    <a:pt x="105663" y="633984"/>
                  </a:lnTo>
                  <a:lnTo>
                    <a:pt x="64561" y="625671"/>
                  </a:lnTo>
                  <a:lnTo>
                    <a:pt x="30972" y="603011"/>
                  </a:lnTo>
                  <a:lnTo>
                    <a:pt x="8312" y="569422"/>
                  </a:lnTo>
                  <a:lnTo>
                    <a:pt x="0" y="528320"/>
                  </a:lnTo>
                  <a:lnTo>
                    <a:pt x="0" y="105664"/>
                  </a:lnTo>
                  <a:close/>
                </a:path>
              </a:pathLst>
            </a:custGeom>
            <a:ln w="9144">
              <a:solidFill>
                <a:srgbClr val="CFAF80"/>
              </a:solidFill>
            </a:ln>
          </p:spPr>
          <p:txBody>
            <a:bodyPr wrap="square" lIns="0" tIns="0" rIns="0" bIns="0" rtlCol="0"/>
            <a:lstStyle/>
            <a:p>
              <a:endParaRPr sz="2400"/>
            </a:p>
          </p:txBody>
        </p:sp>
      </p:grpSp>
      <p:sp>
        <p:nvSpPr>
          <p:cNvPr id="27" name="object 27"/>
          <p:cNvSpPr txBox="1"/>
          <p:nvPr/>
        </p:nvSpPr>
        <p:spPr>
          <a:xfrm>
            <a:off x="7659232" y="1283801"/>
            <a:ext cx="2179548" cy="1125094"/>
          </a:xfrm>
          <a:prstGeom prst="rect">
            <a:avLst/>
          </a:prstGeom>
        </p:spPr>
        <p:txBody>
          <a:bodyPr vert="horz" wrap="square" lIns="0" tIns="16933" rIns="0" bIns="0" rtlCol="0">
            <a:spAutoFit/>
          </a:bodyPr>
          <a:lstStyle/>
          <a:p>
            <a:pPr marL="99904">
              <a:spcBef>
                <a:spcPts val="133"/>
              </a:spcBef>
            </a:pPr>
            <a:r>
              <a:rPr b="1" dirty="0">
                <a:cs typeface="Times New Roman"/>
              </a:rPr>
              <a:t>Доп.</a:t>
            </a:r>
            <a:r>
              <a:rPr b="1" spc="-27" dirty="0">
                <a:cs typeface="Times New Roman"/>
              </a:rPr>
              <a:t> </a:t>
            </a:r>
            <a:r>
              <a:rPr b="1" spc="-13" dirty="0">
                <a:cs typeface="Times New Roman"/>
              </a:rPr>
              <a:t>требования</a:t>
            </a:r>
            <a:endParaRPr dirty="0">
              <a:cs typeface="Times New Roman"/>
            </a:endParaRPr>
          </a:p>
          <a:p>
            <a:pPr marL="43178"/>
            <a:r>
              <a:rPr dirty="0">
                <a:cs typeface="Times New Roman"/>
              </a:rPr>
              <a:t>(ч.2.1</a:t>
            </a:r>
            <a:r>
              <a:rPr spc="-27" dirty="0">
                <a:cs typeface="Times New Roman"/>
              </a:rPr>
              <a:t> </a:t>
            </a:r>
            <a:r>
              <a:rPr dirty="0">
                <a:cs typeface="Times New Roman"/>
              </a:rPr>
              <a:t>ст.31</a:t>
            </a:r>
            <a:r>
              <a:rPr spc="-27" dirty="0">
                <a:cs typeface="Times New Roman"/>
              </a:rPr>
              <a:t> </a:t>
            </a:r>
            <a:r>
              <a:rPr spc="-13" dirty="0">
                <a:cs typeface="Times New Roman"/>
              </a:rPr>
              <a:t>Закона)</a:t>
            </a:r>
            <a:endParaRPr dirty="0">
              <a:cs typeface="Times New Roman"/>
            </a:endParaRPr>
          </a:p>
          <a:p>
            <a:pPr marL="16933" marR="6773" indent="138003"/>
            <a:r>
              <a:rPr spc="-13" dirty="0">
                <a:cs typeface="Times New Roman"/>
              </a:rPr>
              <a:t>«универсальная предквалификация»</a:t>
            </a:r>
            <a:endParaRPr dirty="0">
              <a:cs typeface="Times New Roman"/>
            </a:endParaRPr>
          </a:p>
        </p:txBody>
      </p:sp>
      <p:sp>
        <p:nvSpPr>
          <p:cNvPr id="52" name="object 52"/>
          <p:cNvSpPr txBox="1"/>
          <p:nvPr/>
        </p:nvSpPr>
        <p:spPr>
          <a:xfrm>
            <a:off x="349138" y="3085151"/>
            <a:ext cx="3200061" cy="1986868"/>
          </a:xfrm>
          <a:prstGeom prst="rect">
            <a:avLst/>
          </a:prstGeom>
        </p:spPr>
        <p:txBody>
          <a:bodyPr vert="horz" wrap="square" lIns="0" tIns="16933" rIns="0" bIns="0" rtlCol="0">
            <a:spAutoFit/>
          </a:bodyPr>
          <a:lstStyle/>
          <a:p>
            <a:pPr marL="16933" marR="103291" algn="ctr">
              <a:spcBef>
                <a:spcPts val="133"/>
              </a:spcBef>
            </a:pPr>
            <a:r>
              <a:rPr sz="1600" dirty="0">
                <a:cs typeface="Times New Roman"/>
              </a:rPr>
              <a:t>при</a:t>
            </a:r>
            <a:r>
              <a:rPr sz="1600" spc="-33" dirty="0">
                <a:cs typeface="Times New Roman"/>
              </a:rPr>
              <a:t> </a:t>
            </a:r>
            <a:r>
              <a:rPr sz="1600" spc="-13" dirty="0">
                <a:cs typeface="Times New Roman"/>
              </a:rPr>
              <a:t>проведении </a:t>
            </a:r>
            <a:r>
              <a:rPr sz="1600" b="1" dirty="0">
                <a:cs typeface="Times New Roman"/>
              </a:rPr>
              <a:t>конкурентных</a:t>
            </a:r>
            <a:r>
              <a:rPr sz="1600" b="1" spc="-47" dirty="0">
                <a:cs typeface="Times New Roman"/>
              </a:rPr>
              <a:t> </a:t>
            </a:r>
            <a:r>
              <a:rPr sz="1600" spc="-13" dirty="0">
                <a:cs typeface="Times New Roman"/>
              </a:rPr>
              <a:t>закупок (</a:t>
            </a:r>
            <a:r>
              <a:rPr sz="1600" i="1" spc="-13" dirty="0">
                <a:cs typeface="Times New Roman"/>
              </a:rPr>
              <a:t>электронный</a:t>
            </a:r>
            <a:r>
              <a:rPr sz="1600" i="1" spc="73" dirty="0">
                <a:cs typeface="Times New Roman"/>
              </a:rPr>
              <a:t> </a:t>
            </a:r>
            <a:r>
              <a:rPr sz="1600" i="1" spc="-13" dirty="0">
                <a:cs typeface="Times New Roman"/>
              </a:rPr>
              <a:t>конкурс, </a:t>
            </a:r>
            <a:r>
              <a:rPr sz="1600" i="1" dirty="0">
                <a:cs typeface="Times New Roman"/>
              </a:rPr>
              <a:t>электронный</a:t>
            </a:r>
            <a:r>
              <a:rPr sz="1600" i="1" spc="-53" dirty="0">
                <a:cs typeface="Times New Roman"/>
              </a:rPr>
              <a:t> </a:t>
            </a:r>
            <a:r>
              <a:rPr sz="1600" i="1" spc="-13" dirty="0">
                <a:cs typeface="Times New Roman"/>
              </a:rPr>
              <a:t>аукцион, </a:t>
            </a:r>
            <a:r>
              <a:rPr sz="1600" i="1" dirty="0">
                <a:cs typeface="Times New Roman"/>
              </a:rPr>
              <a:t>запрос</a:t>
            </a:r>
            <a:r>
              <a:rPr sz="1600" i="1" spc="-20" dirty="0">
                <a:cs typeface="Times New Roman"/>
              </a:rPr>
              <a:t> </a:t>
            </a:r>
            <a:r>
              <a:rPr sz="1600" i="1" spc="-13" dirty="0">
                <a:cs typeface="Times New Roman"/>
              </a:rPr>
              <a:t>котировок</a:t>
            </a:r>
            <a:r>
              <a:rPr sz="1600" spc="-13" dirty="0">
                <a:cs typeface="Times New Roman"/>
              </a:rPr>
              <a:t>)</a:t>
            </a:r>
            <a:endParaRPr sz="1600" dirty="0">
              <a:cs typeface="Times New Roman"/>
            </a:endParaRPr>
          </a:p>
          <a:p>
            <a:pPr marL="16933"/>
            <a:r>
              <a:rPr lang="ru-RU" sz="1600" dirty="0">
                <a:cs typeface="Times New Roman"/>
              </a:rPr>
              <a:t>    </a:t>
            </a:r>
            <a:r>
              <a:rPr sz="1600" dirty="0">
                <a:cs typeface="Times New Roman"/>
              </a:rPr>
              <a:t>в</a:t>
            </a:r>
            <a:r>
              <a:rPr sz="1600" spc="7" dirty="0">
                <a:cs typeface="Times New Roman"/>
              </a:rPr>
              <a:t> </a:t>
            </a:r>
            <a:r>
              <a:rPr sz="1600" spc="-13" dirty="0">
                <a:cs typeface="Times New Roman"/>
              </a:rPr>
              <a:t>соответствии</a:t>
            </a:r>
            <a:r>
              <a:rPr sz="1600" spc="13" dirty="0">
                <a:cs typeface="Times New Roman"/>
              </a:rPr>
              <a:t> </a:t>
            </a:r>
            <a:r>
              <a:rPr sz="1600" dirty="0">
                <a:cs typeface="Times New Roman"/>
              </a:rPr>
              <a:t>с</a:t>
            </a:r>
            <a:r>
              <a:rPr sz="1600" spc="7" dirty="0">
                <a:cs typeface="Times New Roman"/>
              </a:rPr>
              <a:t> </a:t>
            </a:r>
            <a:r>
              <a:rPr sz="1600" dirty="0">
                <a:cs typeface="Times New Roman"/>
              </a:rPr>
              <a:t>ПП</a:t>
            </a:r>
            <a:r>
              <a:rPr sz="1600" spc="13" dirty="0">
                <a:cs typeface="Times New Roman"/>
              </a:rPr>
              <a:t> </a:t>
            </a:r>
            <a:r>
              <a:rPr sz="1600" spc="-33" dirty="0">
                <a:cs typeface="Times New Roman"/>
              </a:rPr>
              <a:t>РФ</a:t>
            </a:r>
            <a:r>
              <a:rPr lang="ru-RU" sz="1600" dirty="0">
                <a:cs typeface="Times New Roman"/>
              </a:rPr>
              <a:t> </a:t>
            </a:r>
            <a:r>
              <a:rPr sz="1600" dirty="0">
                <a:cs typeface="Times New Roman"/>
              </a:rPr>
              <a:t>№ 2571</a:t>
            </a:r>
            <a:r>
              <a:rPr sz="1600" spc="-40" dirty="0">
                <a:cs typeface="Times New Roman"/>
              </a:rPr>
              <a:t> </a:t>
            </a:r>
            <a:br>
              <a:rPr lang="ru-RU" sz="1600" spc="-40" dirty="0">
                <a:cs typeface="Times New Roman"/>
              </a:rPr>
            </a:br>
            <a:r>
              <a:rPr lang="ru-RU" sz="1600" spc="-40" dirty="0">
                <a:cs typeface="Times New Roman"/>
              </a:rPr>
              <a:t>           </a:t>
            </a:r>
            <a:r>
              <a:rPr sz="1600" b="1" dirty="0" err="1">
                <a:cs typeface="Times New Roman"/>
              </a:rPr>
              <a:t>при</a:t>
            </a:r>
            <a:r>
              <a:rPr sz="1600" b="1" spc="-7" dirty="0">
                <a:cs typeface="Times New Roman"/>
              </a:rPr>
              <a:t> </a:t>
            </a:r>
            <a:r>
              <a:rPr sz="1600" b="1" spc="-13" dirty="0">
                <a:cs typeface="Times New Roman"/>
              </a:rPr>
              <a:t>соблюдении условий</a:t>
            </a:r>
            <a:r>
              <a:rPr sz="1600" spc="-13" dirty="0">
                <a:cs typeface="Times New Roman"/>
              </a:rPr>
              <a:t>:</a:t>
            </a:r>
            <a:endParaRPr sz="1600" dirty="0">
              <a:cs typeface="Times New Roman"/>
            </a:endParaRPr>
          </a:p>
          <a:p>
            <a:pPr marL="180335" indent="-163403">
              <a:buAutoNum type="arabicParenR"/>
              <a:tabLst>
                <a:tab pos="180335" algn="l"/>
              </a:tabLst>
            </a:pPr>
            <a:r>
              <a:rPr lang="ru-RU" sz="1600" dirty="0">
                <a:cs typeface="Times New Roman"/>
              </a:rPr>
              <a:t> </a:t>
            </a:r>
            <a:r>
              <a:rPr sz="1600" dirty="0" err="1">
                <a:cs typeface="Times New Roman"/>
              </a:rPr>
              <a:t>размера</a:t>
            </a:r>
            <a:r>
              <a:rPr sz="1600" spc="-40" dirty="0">
                <a:cs typeface="Times New Roman"/>
              </a:rPr>
              <a:t> </a:t>
            </a:r>
            <a:r>
              <a:rPr sz="1600" spc="-13" dirty="0">
                <a:cs typeface="Times New Roman"/>
              </a:rPr>
              <a:t>НМЦК;</a:t>
            </a:r>
            <a:endParaRPr sz="1600" dirty="0">
              <a:cs typeface="Times New Roman"/>
            </a:endParaRPr>
          </a:p>
          <a:p>
            <a:pPr marL="180335" indent="-163403">
              <a:buAutoNum type="arabicParenR"/>
              <a:tabLst>
                <a:tab pos="180335" algn="l"/>
              </a:tabLst>
            </a:pPr>
            <a:r>
              <a:rPr lang="ru-RU" sz="1600" dirty="0">
                <a:cs typeface="Times New Roman"/>
              </a:rPr>
              <a:t> </a:t>
            </a:r>
            <a:r>
              <a:rPr sz="1600" dirty="0" err="1">
                <a:cs typeface="Times New Roman"/>
              </a:rPr>
              <a:t>объекта</a:t>
            </a:r>
            <a:r>
              <a:rPr sz="1600" spc="-40" dirty="0">
                <a:cs typeface="Times New Roman"/>
              </a:rPr>
              <a:t> </a:t>
            </a:r>
            <a:r>
              <a:rPr sz="1600" spc="-13" dirty="0" err="1">
                <a:cs typeface="Times New Roman"/>
              </a:rPr>
              <a:t>закупки</a:t>
            </a:r>
            <a:endParaRPr sz="1600" dirty="0">
              <a:cs typeface="Times New Roman"/>
            </a:endParaRPr>
          </a:p>
        </p:txBody>
      </p:sp>
      <p:sp>
        <p:nvSpPr>
          <p:cNvPr id="57" name="object 57"/>
          <p:cNvSpPr txBox="1"/>
          <p:nvPr/>
        </p:nvSpPr>
        <p:spPr>
          <a:xfrm>
            <a:off x="7021395" y="3012162"/>
            <a:ext cx="3516839" cy="2738356"/>
          </a:xfrm>
          <a:prstGeom prst="rect">
            <a:avLst/>
          </a:prstGeom>
        </p:spPr>
        <p:txBody>
          <a:bodyPr vert="horz" wrap="square" lIns="0" tIns="16933" rIns="0" bIns="0" rtlCol="0">
            <a:spAutoFit/>
          </a:bodyPr>
          <a:lstStyle/>
          <a:p>
            <a:pPr marL="16933" marR="310719" algn="ctr">
              <a:spcBef>
                <a:spcPts val="133"/>
              </a:spcBef>
            </a:pPr>
            <a:r>
              <a:rPr sz="1600" dirty="0">
                <a:cs typeface="Times New Roman"/>
              </a:rPr>
              <a:t>при</a:t>
            </a:r>
            <a:r>
              <a:rPr sz="1600" spc="-33" dirty="0">
                <a:cs typeface="Times New Roman"/>
              </a:rPr>
              <a:t> </a:t>
            </a:r>
            <a:r>
              <a:rPr sz="1600" spc="-13" dirty="0">
                <a:cs typeface="Times New Roman"/>
              </a:rPr>
              <a:t>проведении </a:t>
            </a:r>
            <a:r>
              <a:rPr sz="1600" b="1" dirty="0">
                <a:cs typeface="Times New Roman"/>
              </a:rPr>
              <a:t>конкурентных</a:t>
            </a:r>
            <a:r>
              <a:rPr sz="1600" b="1" spc="-53" dirty="0">
                <a:cs typeface="Times New Roman"/>
              </a:rPr>
              <a:t> </a:t>
            </a:r>
            <a:r>
              <a:rPr sz="1600" spc="-13" dirty="0">
                <a:cs typeface="Times New Roman"/>
              </a:rPr>
              <a:t>закупок </a:t>
            </a:r>
            <a:r>
              <a:rPr sz="1600" dirty="0">
                <a:cs typeface="Times New Roman"/>
              </a:rPr>
              <a:t>(</a:t>
            </a:r>
            <a:r>
              <a:rPr sz="1600" i="1" dirty="0">
                <a:cs typeface="Times New Roman"/>
              </a:rPr>
              <a:t>электронный</a:t>
            </a:r>
            <a:r>
              <a:rPr sz="1600" i="1" spc="-60" dirty="0">
                <a:cs typeface="Times New Roman"/>
              </a:rPr>
              <a:t> </a:t>
            </a:r>
            <a:r>
              <a:rPr sz="1600" i="1" spc="-13" dirty="0">
                <a:cs typeface="Times New Roman"/>
              </a:rPr>
              <a:t>конкурс, </a:t>
            </a:r>
            <a:r>
              <a:rPr sz="1600" i="1" dirty="0">
                <a:cs typeface="Times New Roman"/>
              </a:rPr>
              <a:t>электронный</a:t>
            </a:r>
            <a:r>
              <a:rPr sz="1600" i="1" spc="-53" dirty="0">
                <a:cs typeface="Times New Roman"/>
              </a:rPr>
              <a:t> </a:t>
            </a:r>
            <a:r>
              <a:rPr sz="1600" i="1" spc="-13" dirty="0">
                <a:cs typeface="Times New Roman"/>
              </a:rPr>
              <a:t>аукцион, </a:t>
            </a:r>
            <a:r>
              <a:rPr sz="1600" i="1" dirty="0">
                <a:cs typeface="Times New Roman"/>
              </a:rPr>
              <a:t>запрос</a:t>
            </a:r>
            <a:r>
              <a:rPr sz="1600" i="1" spc="-53" dirty="0">
                <a:cs typeface="Times New Roman"/>
              </a:rPr>
              <a:t> </a:t>
            </a:r>
            <a:r>
              <a:rPr sz="1600" i="1" dirty="0">
                <a:cs typeface="Times New Roman"/>
              </a:rPr>
              <a:t>котировок</a:t>
            </a:r>
            <a:r>
              <a:rPr sz="1600" dirty="0">
                <a:cs typeface="Times New Roman"/>
              </a:rPr>
              <a:t>)</a:t>
            </a:r>
            <a:r>
              <a:rPr sz="1600" spc="-40" dirty="0">
                <a:cs typeface="Times New Roman"/>
              </a:rPr>
              <a:t> </a:t>
            </a:r>
            <a:r>
              <a:rPr lang="ru-RU" sz="1600" spc="-40" dirty="0">
                <a:cs typeface="Times New Roman"/>
              </a:rPr>
              <a:t>в соответствии с ПП РФ № 2571</a:t>
            </a:r>
          </a:p>
          <a:p>
            <a:pPr marL="16933" marR="310719" algn="ctr">
              <a:spcBef>
                <a:spcPts val="133"/>
              </a:spcBef>
            </a:pPr>
            <a:r>
              <a:rPr lang="ru-RU" sz="1600" b="1" spc="-40" dirty="0">
                <a:cs typeface="Times New Roman"/>
              </a:rPr>
              <a:t>при соблюдении условий</a:t>
            </a:r>
            <a:r>
              <a:rPr sz="1600" spc="-13" dirty="0">
                <a:cs typeface="Times New Roman"/>
              </a:rPr>
              <a:t>:</a:t>
            </a:r>
            <a:endParaRPr sz="1600" dirty="0">
              <a:cs typeface="Times New Roman"/>
            </a:endParaRPr>
          </a:p>
          <a:p>
            <a:pPr marL="16933" marR="78738" indent="163403">
              <a:buAutoNum type="arabicParenR"/>
              <a:tabLst>
                <a:tab pos="180335" algn="l"/>
              </a:tabLst>
            </a:pPr>
            <a:r>
              <a:rPr lang="ru-RU" sz="1600" dirty="0">
                <a:cs typeface="Times New Roman"/>
              </a:rPr>
              <a:t> </a:t>
            </a:r>
            <a:r>
              <a:rPr sz="1600" dirty="0">
                <a:cs typeface="Times New Roman"/>
              </a:rPr>
              <a:t>НМЦК</a:t>
            </a:r>
            <a:r>
              <a:rPr sz="1600" spc="-40" dirty="0">
                <a:cs typeface="Times New Roman"/>
              </a:rPr>
              <a:t> </a:t>
            </a:r>
            <a:r>
              <a:rPr sz="1600" dirty="0">
                <a:cs typeface="Times New Roman"/>
              </a:rPr>
              <a:t>или</a:t>
            </a:r>
            <a:r>
              <a:rPr sz="1600" spc="-27" dirty="0">
                <a:cs typeface="Times New Roman"/>
              </a:rPr>
              <a:t> </a:t>
            </a:r>
            <a:r>
              <a:rPr sz="1600" dirty="0">
                <a:cs typeface="Times New Roman"/>
              </a:rPr>
              <a:t>сумма</a:t>
            </a:r>
            <a:r>
              <a:rPr sz="1600" spc="13" dirty="0">
                <a:cs typeface="Times New Roman"/>
              </a:rPr>
              <a:t> </a:t>
            </a:r>
            <a:r>
              <a:rPr sz="1600" spc="-27" dirty="0">
                <a:cs typeface="Times New Roman"/>
              </a:rPr>
              <a:t>НМЦК </a:t>
            </a:r>
            <a:r>
              <a:rPr sz="1600" dirty="0">
                <a:cs typeface="Times New Roman"/>
              </a:rPr>
              <a:t>(</a:t>
            </a:r>
            <a:r>
              <a:rPr sz="1600" dirty="0" err="1">
                <a:cs typeface="Times New Roman"/>
              </a:rPr>
              <a:t>для</a:t>
            </a:r>
            <a:r>
              <a:rPr lang="ru-RU" sz="1600" spc="-53" dirty="0">
                <a:cs typeface="Times New Roman"/>
              </a:rPr>
              <a:t> </a:t>
            </a:r>
            <a:r>
              <a:rPr sz="1600" dirty="0" err="1">
                <a:cs typeface="Times New Roman"/>
              </a:rPr>
              <a:t>совместных</a:t>
            </a:r>
            <a:r>
              <a:rPr sz="1600" spc="-47" dirty="0">
                <a:cs typeface="Times New Roman"/>
              </a:rPr>
              <a:t> </a:t>
            </a:r>
            <a:r>
              <a:rPr sz="1600" dirty="0">
                <a:cs typeface="Times New Roman"/>
              </a:rPr>
              <a:t>закупок)</a:t>
            </a:r>
            <a:r>
              <a:rPr sz="1600" spc="-27" dirty="0">
                <a:cs typeface="Times New Roman"/>
              </a:rPr>
              <a:t> </a:t>
            </a:r>
            <a:r>
              <a:rPr sz="1600" spc="-67" dirty="0">
                <a:cs typeface="Times New Roman"/>
              </a:rPr>
              <a:t>-</a:t>
            </a:r>
            <a:r>
              <a:rPr sz="1600" dirty="0">
                <a:cs typeface="Times New Roman"/>
              </a:rPr>
              <a:t> 20</a:t>
            </a:r>
            <a:r>
              <a:rPr sz="1600" spc="-40" dirty="0">
                <a:cs typeface="Times New Roman"/>
              </a:rPr>
              <a:t> </a:t>
            </a:r>
            <a:r>
              <a:rPr sz="1600" dirty="0">
                <a:cs typeface="Times New Roman"/>
              </a:rPr>
              <a:t>млн.</a:t>
            </a:r>
            <a:r>
              <a:rPr sz="1600" spc="-13" dirty="0">
                <a:cs typeface="Times New Roman"/>
              </a:rPr>
              <a:t> </a:t>
            </a:r>
            <a:r>
              <a:rPr sz="1600" dirty="0">
                <a:cs typeface="Times New Roman"/>
              </a:rPr>
              <a:t>рублей</a:t>
            </a:r>
            <a:r>
              <a:rPr sz="1600" spc="13" dirty="0">
                <a:cs typeface="Times New Roman"/>
              </a:rPr>
              <a:t> </a:t>
            </a:r>
            <a:r>
              <a:rPr sz="1600" dirty="0">
                <a:cs typeface="Times New Roman"/>
              </a:rPr>
              <a:t>и</a:t>
            </a:r>
            <a:r>
              <a:rPr sz="1600" spc="-33" dirty="0">
                <a:cs typeface="Times New Roman"/>
              </a:rPr>
              <a:t> </a:t>
            </a:r>
            <a:r>
              <a:rPr sz="1600" spc="-13" dirty="0">
                <a:cs typeface="Times New Roman"/>
              </a:rPr>
              <a:t>более;</a:t>
            </a:r>
            <a:endParaRPr sz="1600" dirty="0">
              <a:cs typeface="Times New Roman"/>
            </a:endParaRPr>
          </a:p>
          <a:p>
            <a:pPr marL="180335" indent="-163403">
              <a:buAutoNum type="arabicParenR"/>
              <a:tabLst>
                <a:tab pos="180335" algn="l"/>
              </a:tabLst>
            </a:pPr>
            <a:r>
              <a:rPr lang="ru-RU" sz="1600" dirty="0">
                <a:cs typeface="Times New Roman"/>
              </a:rPr>
              <a:t> </a:t>
            </a:r>
            <a:r>
              <a:rPr sz="1600" dirty="0" err="1">
                <a:cs typeface="Times New Roman"/>
              </a:rPr>
              <a:t>если</a:t>
            </a:r>
            <a:r>
              <a:rPr sz="1600" spc="-13" dirty="0">
                <a:cs typeface="Times New Roman"/>
              </a:rPr>
              <a:t> </a:t>
            </a:r>
            <a:r>
              <a:rPr sz="1600" dirty="0" err="1">
                <a:cs typeface="Times New Roman"/>
              </a:rPr>
              <a:t>не</a:t>
            </a:r>
            <a:r>
              <a:rPr sz="1600" spc="-40" dirty="0">
                <a:cs typeface="Times New Roman"/>
              </a:rPr>
              <a:t> </a:t>
            </a:r>
            <a:r>
              <a:rPr sz="1600" spc="-13" dirty="0" err="1">
                <a:cs typeface="Times New Roman"/>
              </a:rPr>
              <a:t>установлены</a:t>
            </a:r>
            <a:r>
              <a:rPr lang="ru-RU" sz="1600" spc="-13" dirty="0">
                <a:cs typeface="Times New Roman"/>
              </a:rPr>
              <a:t> </a:t>
            </a:r>
            <a:r>
              <a:rPr sz="1600" dirty="0" err="1">
                <a:cs typeface="Times New Roman"/>
              </a:rPr>
              <a:t>доп</a:t>
            </a:r>
            <a:r>
              <a:rPr sz="1600" dirty="0">
                <a:cs typeface="Times New Roman"/>
              </a:rPr>
              <a:t>.</a:t>
            </a:r>
            <a:r>
              <a:rPr lang="ru-RU" sz="1600" spc="-27" dirty="0">
                <a:cs typeface="Times New Roman"/>
              </a:rPr>
              <a:t>т</a:t>
            </a:r>
            <a:r>
              <a:rPr sz="1600" dirty="0" err="1">
                <a:cs typeface="Times New Roman"/>
              </a:rPr>
              <a:t>ребования</a:t>
            </a:r>
            <a:r>
              <a:rPr lang="ru-RU" sz="1600" spc="-27" dirty="0">
                <a:cs typeface="Times New Roman"/>
              </a:rPr>
              <a:t> </a:t>
            </a:r>
            <a:r>
              <a:rPr sz="1600" dirty="0" err="1">
                <a:cs typeface="Times New Roman"/>
              </a:rPr>
              <a:t>по</a:t>
            </a:r>
            <a:r>
              <a:rPr sz="1600" spc="-27" dirty="0">
                <a:cs typeface="Times New Roman"/>
              </a:rPr>
              <a:t> </a:t>
            </a:r>
            <a:r>
              <a:rPr sz="1600" dirty="0">
                <a:cs typeface="Times New Roman"/>
              </a:rPr>
              <a:t>ч.2</a:t>
            </a:r>
            <a:r>
              <a:rPr sz="1600" spc="-33" dirty="0">
                <a:cs typeface="Times New Roman"/>
              </a:rPr>
              <a:t> </a:t>
            </a:r>
            <a:r>
              <a:rPr sz="1600" spc="-27" dirty="0">
                <a:cs typeface="Times New Roman"/>
              </a:rPr>
              <a:t>ст.31 </a:t>
            </a:r>
            <a:r>
              <a:rPr sz="1600" dirty="0" err="1">
                <a:cs typeface="Times New Roman"/>
              </a:rPr>
              <a:t>Закона</a:t>
            </a:r>
            <a:endParaRPr sz="1600" dirty="0">
              <a:cs typeface="Times New Roman"/>
            </a:endParaRPr>
          </a:p>
        </p:txBody>
      </p:sp>
      <p:sp>
        <p:nvSpPr>
          <p:cNvPr id="82" name="object 82"/>
          <p:cNvSpPr txBox="1"/>
          <p:nvPr/>
        </p:nvSpPr>
        <p:spPr>
          <a:xfrm>
            <a:off x="3893142" y="1384209"/>
            <a:ext cx="2534970" cy="633507"/>
          </a:xfrm>
          <a:prstGeom prst="rect">
            <a:avLst/>
          </a:prstGeom>
        </p:spPr>
        <p:txBody>
          <a:bodyPr vert="horz" wrap="square" lIns="0" tIns="17780" rIns="0" bIns="0" rtlCol="0">
            <a:spAutoFit/>
          </a:bodyPr>
          <a:lstStyle/>
          <a:p>
            <a:pPr marL="16933" marR="6773" indent="23706" algn="ctr">
              <a:spcBef>
                <a:spcPts val="140"/>
              </a:spcBef>
            </a:pPr>
            <a:r>
              <a:rPr sz="2000" spc="-13" dirty="0" err="1">
                <a:cs typeface="Times New Roman"/>
              </a:rPr>
              <a:t>Одновременно</a:t>
            </a:r>
            <a:r>
              <a:rPr sz="2000" spc="80" dirty="0">
                <a:cs typeface="Times New Roman"/>
              </a:rPr>
              <a:t> </a:t>
            </a:r>
            <a:br>
              <a:rPr lang="ru-RU" sz="2000" spc="80" dirty="0">
                <a:cs typeface="Times New Roman"/>
              </a:rPr>
            </a:br>
            <a:r>
              <a:rPr sz="2000" b="1" spc="-33" dirty="0" err="1">
                <a:solidFill>
                  <a:srgbClr val="FF0000"/>
                </a:solidFill>
                <a:cs typeface="Times New Roman"/>
              </a:rPr>
              <a:t>не</a:t>
            </a:r>
            <a:r>
              <a:rPr sz="2000" b="1" spc="667" dirty="0">
                <a:solidFill>
                  <a:srgbClr val="FF0000"/>
                </a:solidFill>
                <a:cs typeface="Times New Roman"/>
              </a:rPr>
              <a:t> </a:t>
            </a:r>
            <a:r>
              <a:rPr sz="2000" b="1" spc="-13" dirty="0">
                <a:solidFill>
                  <a:srgbClr val="FF0000"/>
                </a:solidFill>
                <a:cs typeface="Times New Roman"/>
              </a:rPr>
              <a:t>устанавливаются</a:t>
            </a:r>
            <a:endParaRPr sz="2000" dirty="0">
              <a:solidFill>
                <a:srgbClr val="FF0000"/>
              </a:solidFill>
              <a:cs typeface="Times New Roman"/>
            </a:endParaRPr>
          </a:p>
        </p:txBody>
      </p:sp>
      <p:cxnSp>
        <p:nvCxnSpPr>
          <p:cNvPr id="87" name="Прямая со стрелкой 86">
            <a:extLst>
              <a:ext uri="{FF2B5EF4-FFF2-40B4-BE49-F238E27FC236}">
                <a16:creationId xmlns:a16="http://schemas.microsoft.com/office/drawing/2014/main" id="{535600E4-BD37-F572-A3F7-A883CFF10AC7}"/>
              </a:ext>
            </a:extLst>
          </p:cNvPr>
          <p:cNvCxnSpPr>
            <a:cxnSpLocks/>
          </p:cNvCxnSpPr>
          <p:nvPr/>
        </p:nvCxnSpPr>
        <p:spPr>
          <a:xfrm flipH="1">
            <a:off x="1601772" y="861261"/>
            <a:ext cx="1666529" cy="307404"/>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90" name="Прямая со стрелкой 89">
            <a:extLst>
              <a:ext uri="{FF2B5EF4-FFF2-40B4-BE49-F238E27FC236}">
                <a16:creationId xmlns:a16="http://schemas.microsoft.com/office/drawing/2014/main" id="{DBCB1248-765E-F775-5E76-B502E3C38B6C}"/>
              </a:ext>
            </a:extLst>
          </p:cNvPr>
          <p:cNvCxnSpPr/>
          <p:nvPr/>
        </p:nvCxnSpPr>
        <p:spPr>
          <a:xfrm>
            <a:off x="7451002" y="861261"/>
            <a:ext cx="1738266" cy="305994"/>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
        <p:nvSpPr>
          <p:cNvPr id="91" name="Стрелка: вниз 90">
            <a:extLst>
              <a:ext uri="{FF2B5EF4-FFF2-40B4-BE49-F238E27FC236}">
                <a16:creationId xmlns:a16="http://schemas.microsoft.com/office/drawing/2014/main" id="{21E8FFF8-44F8-C7BD-7DCA-87252DE7A443}"/>
              </a:ext>
            </a:extLst>
          </p:cNvPr>
          <p:cNvSpPr/>
          <p:nvPr/>
        </p:nvSpPr>
        <p:spPr>
          <a:xfrm>
            <a:off x="1466661" y="2417585"/>
            <a:ext cx="579421" cy="406943"/>
          </a:xfrm>
          <a:prstGeom prst="down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ru-RU"/>
          </a:p>
        </p:txBody>
      </p:sp>
      <p:sp>
        <p:nvSpPr>
          <p:cNvPr id="94" name="Стрелка: вниз 93">
            <a:extLst>
              <a:ext uri="{FF2B5EF4-FFF2-40B4-BE49-F238E27FC236}">
                <a16:creationId xmlns:a16="http://schemas.microsoft.com/office/drawing/2014/main" id="{984909B3-EB3A-DDF8-5F2E-C2150E1146C7}"/>
              </a:ext>
            </a:extLst>
          </p:cNvPr>
          <p:cNvSpPr/>
          <p:nvPr/>
        </p:nvSpPr>
        <p:spPr>
          <a:xfrm>
            <a:off x="8423081" y="2506483"/>
            <a:ext cx="651849" cy="40694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7" name="TextBox 106">
            <a:extLst>
              <a:ext uri="{FF2B5EF4-FFF2-40B4-BE49-F238E27FC236}">
                <a16:creationId xmlns:a16="http://schemas.microsoft.com/office/drawing/2014/main" id="{6DD823C2-E114-C6FC-20D5-AA249C5C1BEF}"/>
              </a:ext>
            </a:extLst>
          </p:cNvPr>
          <p:cNvSpPr txBox="1"/>
          <p:nvPr/>
        </p:nvSpPr>
        <p:spPr>
          <a:xfrm>
            <a:off x="4572069" y="6444756"/>
            <a:ext cx="7702024" cy="276999"/>
          </a:xfrm>
          <a:prstGeom prst="rect">
            <a:avLst/>
          </a:prstGeom>
          <a:noFill/>
        </p:spPr>
        <p:txBody>
          <a:bodyPr wrap="square">
            <a:spAutoFit/>
          </a:bodyPr>
          <a:lstStyle/>
          <a:p>
            <a:r>
              <a:rPr lang="ru-RU" sz="1200" spc="-13" dirty="0">
                <a:solidFill>
                  <a:prstClr val="black"/>
                </a:solidFill>
                <a:ea typeface="+mj-ea"/>
                <a:cs typeface="+mj-cs"/>
              </a:rPr>
              <a:t>Слайд подготовлен п</a:t>
            </a:r>
            <a:r>
              <a:rPr kumimoji="0" lang="ru-RU" sz="1200" i="0" u="none" strike="noStrike" kern="1200" cap="none" spc="-13" normalizeH="0" baseline="0" noProof="0" dirty="0">
                <a:ln>
                  <a:noFill/>
                </a:ln>
                <a:solidFill>
                  <a:prstClr val="black"/>
                </a:solidFill>
                <a:effectLst/>
                <a:uLnTx/>
                <a:uFillTx/>
                <a:ea typeface="+mj-ea"/>
                <a:cs typeface="+mj-cs"/>
              </a:rPr>
              <a:t>о материалам презентации Департамента государственных закупок Свердловской области</a:t>
            </a:r>
            <a:r>
              <a:rPr kumimoji="0" lang="ru-RU" sz="1200" i="0" u="none" strike="noStrike" kern="1200" cap="none" spc="-47" normalizeH="0" baseline="0" noProof="0" dirty="0">
                <a:ln>
                  <a:noFill/>
                </a:ln>
                <a:solidFill>
                  <a:prstClr val="black"/>
                </a:solidFill>
                <a:effectLst/>
                <a:uLnTx/>
                <a:uFillTx/>
                <a:ea typeface="+mj-ea"/>
                <a:cs typeface="+mj-cs"/>
              </a:rPr>
              <a:t> </a:t>
            </a:r>
            <a:endParaRPr lang="ru-RU"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80B36-47ED-5F52-5DFF-14438B5CA89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B6E9C3-9A14-2894-259E-FBF682C0A74A}"/>
              </a:ext>
            </a:extLst>
          </p:cNvPr>
          <p:cNvSpPr>
            <a:spLocks noGrp="1"/>
          </p:cNvSpPr>
          <p:nvPr>
            <p:ph type="title"/>
          </p:nvPr>
        </p:nvSpPr>
        <p:spPr>
          <a:xfrm>
            <a:off x="355107" y="89919"/>
            <a:ext cx="11496581" cy="522642"/>
          </a:xfrm>
        </p:spPr>
        <p:txBody>
          <a:bodyPr>
            <a:normAutofit fontScale="90000"/>
          </a:bodyPr>
          <a:lstStyle/>
          <a:p>
            <a:r>
              <a:rPr lang="ru-RU" sz="2400" b="1" dirty="0">
                <a:solidFill>
                  <a:srgbClr val="FF0000"/>
                </a:solidFill>
              </a:rPr>
              <a:t>Решение УФАС по Владимирской области от 25 февраля 2025 г. N 033/06/31-129/2025 (2 из 2)</a:t>
            </a:r>
          </a:p>
        </p:txBody>
      </p:sp>
      <p:sp>
        <p:nvSpPr>
          <p:cNvPr id="3" name="Объект 2">
            <a:extLst>
              <a:ext uri="{FF2B5EF4-FFF2-40B4-BE49-F238E27FC236}">
                <a16:creationId xmlns:a16="http://schemas.microsoft.com/office/drawing/2014/main" id="{4D6B6B77-CF2F-47D9-1CB7-DC6FB1E719D6}"/>
              </a:ext>
            </a:extLst>
          </p:cNvPr>
          <p:cNvSpPr>
            <a:spLocks noGrp="1"/>
          </p:cNvSpPr>
          <p:nvPr>
            <p:ph idx="1"/>
          </p:nvPr>
        </p:nvSpPr>
        <p:spPr>
          <a:xfrm>
            <a:off x="355107" y="798990"/>
            <a:ext cx="11496581" cy="5903651"/>
          </a:xfrm>
        </p:spPr>
        <p:txBody>
          <a:bodyPr>
            <a:noAutofit/>
          </a:bodyPr>
          <a:lstStyle/>
          <a:p>
            <a:r>
              <a:rPr lang="ru-RU" sz="1800" dirty="0"/>
              <a:t>Приказом Федерального агентства по техническому регулированию и метрологии введен в действие ГОСТ 35004-2023 "Продукция пищевая специализированная. Продукты пищевые </a:t>
            </a:r>
            <a:r>
              <a:rPr lang="ru-RU" sz="1800" dirty="0" err="1"/>
              <a:t>энтерального</a:t>
            </a:r>
            <a:r>
              <a:rPr lang="ru-RU" sz="1800" dirty="0"/>
              <a:t> питания базовые. Общие технические условия".</a:t>
            </a:r>
          </a:p>
          <a:p>
            <a:r>
              <a:rPr lang="ru-RU" sz="1800" dirty="0"/>
              <a:t>Указанный ГОСТ распространяется на специализированные базовые пищевые продукты </a:t>
            </a:r>
            <a:r>
              <a:rPr lang="ru-RU" sz="1800" dirty="0" err="1"/>
              <a:t>энтерального</a:t>
            </a:r>
            <a:r>
              <a:rPr lang="ru-RU" sz="1800" dirty="0"/>
              <a:t> питания, которые являются продуктами диетического профилактического и/или диетического лечебного питания.</a:t>
            </a:r>
          </a:p>
          <a:p>
            <a:r>
              <a:rPr lang="ru-RU" sz="1800" dirty="0"/>
              <a:t>Частью 3 статьи 39 Закона об основах охраны здоровья граждан предусмотрено, что специализированными продуктами лечебного питания являются пищевые продукты с установленным химическим составом, энергетической ценностью и физическим свойствами, доказанным лечебным эффектом, которые оказывают специфическое влияние на восстановление нарушенных или утраченных в результате заболевания функций организма, профилактику этих нарушений, а также на повышение адаптивных возможностей организма.</a:t>
            </a:r>
          </a:p>
          <a:p>
            <a:r>
              <a:rPr lang="ru-RU" sz="1800" dirty="0"/>
              <a:t>Учитывая, что закупка, осуществляется на оказание услуг по обеспечению специализированными продуктами лечебного питания, а не оказание услуг общественного питания или поставке пищевых продуктов, заказчиком правомерно не установлено дополнительное требование к участникам закупки.</a:t>
            </a:r>
          </a:p>
          <a:p>
            <a:r>
              <a:rPr lang="ru-RU" sz="1800" b="1" dirty="0">
                <a:solidFill>
                  <a:srgbClr val="FF0000"/>
                </a:solidFill>
              </a:rPr>
              <a:t>Жалоба не обоснована</a:t>
            </a:r>
          </a:p>
        </p:txBody>
      </p:sp>
    </p:spTree>
    <p:extLst>
      <p:ext uri="{BB962C8B-B14F-4D97-AF65-F5344CB8AC3E}">
        <p14:creationId xmlns:p14="http://schemas.microsoft.com/office/powerpoint/2010/main" val="2946396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5CACDF-D892-422C-9421-FC1A6B79F9F7}"/>
              </a:ext>
            </a:extLst>
          </p:cNvPr>
          <p:cNvSpPr>
            <a:spLocks noGrp="1"/>
          </p:cNvSpPr>
          <p:nvPr>
            <p:ph type="title"/>
          </p:nvPr>
        </p:nvSpPr>
        <p:spPr/>
        <p:txBody>
          <a:bodyPr>
            <a:normAutofit fontScale="90000"/>
          </a:bodyPr>
          <a:lstStyle/>
          <a:p>
            <a:pPr algn="ctr"/>
            <a:r>
              <a:rPr lang="ru-RU" sz="2700" dirty="0">
                <a:solidFill>
                  <a:srgbClr val="0070C0"/>
                </a:solidFill>
              </a:rPr>
              <a:t>РЕШЕНИЕ ЦА ФАС по делу № 28/06/105-1538/2024 о нарушении </a:t>
            </a:r>
            <a:br>
              <a:rPr lang="ru-RU" sz="2700" dirty="0">
                <a:solidFill>
                  <a:srgbClr val="0070C0"/>
                </a:solidFill>
              </a:rPr>
            </a:br>
            <a:r>
              <a:rPr lang="ru-RU" sz="2700" dirty="0">
                <a:solidFill>
                  <a:srgbClr val="0070C0"/>
                </a:solidFill>
              </a:rPr>
              <a:t>законодательства Российской Федерации  о контрактной системе в сфере закупок от 19.06.2024</a:t>
            </a:r>
            <a:br>
              <a:rPr lang="ru-RU" dirty="0">
                <a:solidFill>
                  <a:srgbClr val="0070C0"/>
                </a:solidFill>
              </a:rPr>
            </a:br>
            <a:endParaRPr lang="ru-RU" dirty="0">
              <a:solidFill>
                <a:srgbClr val="0070C0"/>
              </a:solidFill>
            </a:endParaRPr>
          </a:p>
        </p:txBody>
      </p:sp>
      <p:sp>
        <p:nvSpPr>
          <p:cNvPr id="3" name="Объект 2">
            <a:extLst>
              <a:ext uri="{FF2B5EF4-FFF2-40B4-BE49-F238E27FC236}">
                <a16:creationId xmlns:a16="http://schemas.microsoft.com/office/drawing/2014/main" id="{529FCF31-C798-8989-41AA-0699AC7F66FB}"/>
              </a:ext>
            </a:extLst>
          </p:cNvPr>
          <p:cNvSpPr>
            <a:spLocks noGrp="1"/>
          </p:cNvSpPr>
          <p:nvPr>
            <p:ph idx="1"/>
          </p:nvPr>
        </p:nvSpPr>
        <p:spPr>
          <a:xfrm>
            <a:off x="838200" y="1393794"/>
            <a:ext cx="10515600" cy="5211192"/>
          </a:xfrm>
        </p:spPr>
        <p:txBody>
          <a:bodyPr>
            <a:normAutofit/>
          </a:bodyPr>
          <a:lstStyle/>
          <a:p>
            <a:r>
              <a:rPr lang="ru-RU" sz="1800" dirty="0"/>
              <a:t>Жалуется ООО «Экодом» на действия </a:t>
            </a:r>
            <a:r>
              <a:rPr lang="ru-RU" sz="1800" b="1" u="sng" dirty="0"/>
              <a:t>Московского городского суда</a:t>
            </a:r>
            <a:r>
              <a:rPr lang="ru-RU" sz="1800" dirty="0"/>
              <a:t>, при проведении электронного аукциона на право заключения государственного контракта на выполнение работ по текущему ремонту помещений суда (номер извещения  – 0373100037424000008) </a:t>
            </a:r>
          </a:p>
          <a:p>
            <a:r>
              <a:rPr lang="ru-RU" sz="1800" dirty="0"/>
              <a:t>По мнению Заявителя, его права и законные интересы нарушены действиями Заказчика, неправомерно не установившего в Извещении дополнительные требования к участникам закупки в соответствии с позицией </a:t>
            </a:r>
            <a:r>
              <a:rPr lang="ru-RU" sz="1800" b="1" dirty="0"/>
              <a:t>15 приложения </a:t>
            </a:r>
            <a:r>
              <a:rPr lang="ru-RU" sz="1800" dirty="0"/>
              <a:t>к ПП РФ от 29.12.2021 № 2571</a:t>
            </a:r>
          </a:p>
          <a:p>
            <a:r>
              <a:rPr lang="ru-RU" sz="1800" dirty="0"/>
              <a:t>Начальная (максимальная) цена контракта – 7 246 760 руб.</a:t>
            </a:r>
          </a:p>
          <a:p>
            <a:r>
              <a:rPr lang="ru-RU" sz="1800" dirty="0"/>
              <a:t>Источник финансирования – федеральный бюджет</a:t>
            </a:r>
          </a:p>
          <a:p>
            <a:r>
              <a:rPr lang="ru-RU" sz="1800" dirty="0"/>
              <a:t>Вместе с тем абзацем четвертым подпункта «а» пункта 3 Постановления № 2571 установлено, что положения Постановления применяются при проведении конкурентных способов определения поставщиков (подрядчиков, исполнителей), при этом позиции 14, </a:t>
            </a:r>
            <a:r>
              <a:rPr lang="ru-RU" sz="1800" b="1" dirty="0"/>
              <a:t>15</a:t>
            </a:r>
            <a:r>
              <a:rPr lang="ru-RU" sz="1800" dirty="0"/>
              <a:t> и 36 приложения  к Постановлению № 2571 применяются в случае, если при осуществлении </a:t>
            </a:r>
            <a:r>
              <a:rPr lang="ru-RU" sz="1800" u="sng" dirty="0"/>
              <a:t>закупки начальная (максимальная) цена контракта превышает 1 млн. рублей.</a:t>
            </a:r>
          </a:p>
          <a:p>
            <a:r>
              <a:rPr lang="ru-RU" sz="1800" dirty="0"/>
              <a:t>Учитывая изложенное, Комиссия приходит к выводу, что действия Заказчика, не установившего в Извещении дополнительные требования к участникам закупки в соответствии с позицией 15 приложения к Постановлению № 2571, </a:t>
            </a:r>
            <a:r>
              <a:rPr lang="ru-RU" sz="1800" b="1" dirty="0">
                <a:solidFill>
                  <a:srgbClr val="FF0000"/>
                </a:solidFill>
              </a:rPr>
              <a:t>нарушают</a:t>
            </a:r>
            <a:r>
              <a:rPr lang="ru-RU" sz="1800" dirty="0"/>
              <a:t> пункт 12 части 1 статьи 42 Закона о контрактной системе. </a:t>
            </a:r>
            <a:r>
              <a:rPr lang="ru-RU" sz="1800" b="1" dirty="0">
                <a:solidFill>
                  <a:srgbClr val="FF0000"/>
                </a:solidFill>
              </a:rPr>
              <a:t>Жалоба обоснована.</a:t>
            </a:r>
          </a:p>
          <a:p>
            <a:endParaRPr lang="ru-RU" sz="1800" dirty="0"/>
          </a:p>
        </p:txBody>
      </p:sp>
    </p:spTree>
    <p:extLst>
      <p:ext uri="{BB962C8B-B14F-4D97-AF65-F5344CB8AC3E}">
        <p14:creationId xmlns:p14="http://schemas.microsoft.com/office/powerpoint/2010/main" val="2681478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8CA2C-1A5A-4611-B2CB-436DB1CF514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C4C862-7F13-11B2-B166-9E136C3F4AE3}"/>
              </a:ext>
            </a:extLst>
          </p:cNvPr>
          <p:cNvSpPr>
            <a:spLocks noGrp="1"/>
          </p:cNvSpPr>
          <p:nvPr>
            <p:ph type="title"/>
          </p:nvPr>
        </p:nvSpPr>
        <p:spPr>
          <a:xfrm>
            <a:off x="651769" y="143183"/>
            <a:ext cx="10515600" cy="2582261"/>
          </a:xfrm>
        </p:spPr>
        <p:txBody>
          <a:bodyPr>
            <a:normAutofit/>
          </a:bodyPr>
          <a:lstStyle/>
          <a:p>
            <a:pPr algn="ctr"/>
            <a:r>
              <a:rPr lang="ru-RU" sz="3200" b="1" dirty="0"/>
              <a:t>Судебная и административная практика по действиям комиссии по осуществлению закупок на этапе рассмотрения заявок участников на соответствие дополнительным требованиям</a:t>
            </a:r>
          </a:p>
        </p:txBody>
      </p:sp>
      <p:sp>
        <p:nvSpPr>
          <p:cNvPr id="4" name="TextBox 3">
            <a:extLst>
              <a:ext uri="{FF2B5EF4-FFF2-40B4-BE49-F238E27FC236}">
                <a16:creationId xmlns:a16="http://schemas.microsoft.com/office/drawing/2014/main" id="{2155AD78-1EE9-98FE-43CD-4F3D26884A5C}"/>
              </a:ext>
            </a:extLst>
          </p:cNvPr>
          <p:cNvSpPr txBox="1"/>
          <p:nvPr/>
        </p:nvSpPr>
        <p:spPr>
          <a:xfrm>
            <a:off x="872230" y="2955304"/>
            <a:ext cx="10793027" cy="2554545"/>
          </a:xfrm>
          <a:prstGeom prst="rect">
            <a:avLst/>
          </a:prstGeom>
          <a:noFill/>
        </p:spPr>
        <p:txBody>
          <a:bodyPr wrap="square">
            <a:spAutoFit/>
          </a:bodyPr>
          <a:lstStyle/>
          <a:p>
            <a:r>
              <a:rPr lang="ru-RU" sz="2000" dirty="0"/>
              <a:t>Участниками таких дел могут быть:</a:t>
            </a:r>
          </a:p>
          <a:p>
            <a:pPr marL="342900" indent="-342900">
              <a:buFont typeface="Arial" panose="020B0604020202020204" pitchFamily="34" charset="0"/>
              <a:buChar char="•"/>
            </a:pPr>
            <a:r>
              <a:rPr lang="ru-RU" sz="2000" dirty="0"/>
              <a:t>управления антимонопольной службы (принявшие решение по признанию жалобы обоснованной / необоснованной), </a:t>
            </a:r>
          </a:p>
          <a:p>
            <a:pPr marL="342900" indent="-342900">
              <a:buFont typeface="Arial" panose="020B0604020202020204" pitchFamily="34" charset="0"/>
              <a:buChar char="•"/>
            </a:pPr>
            <a:r>
              <a:rPr lang="ru-RU" sz="2000" dirty="0"/>
              <a:t>участники закупок (несогласные с отклонением их заявки / несогласные с допуском других участников к закупке), </a:t>
            </a:r>
          </a:p>
          <a:p>
            <a:pPr marL="342900" indent="-342900">
              <a:buFont typeface="Arial" panose="020B0604020202020204" pitchFamily="34" charset="0"/>
              <a:buChar char="•"/>
            </a:pPr>
            <a:r>
              <a:rPr lang="ru-RU" sz="2000" dirty="0"/>
              <a:t>заказчик, уполномоченный орган (учреждение) (чья комиссия принимала решение на этапе рассмотрения)</a:t>
            </a:r>
            <a:br>
              <a:rPr lang="ru-RU" sz="2000" dirty="0"/>
            </a:br>
            <a:endParaRPr lang="ru-RU" sz="2000" dirty="0"/>
          </a:p>
        </p:txBody>
      </p:sp>
    </p:spTree>
    <p:extLst>
      <p:ext uri="{BB962C8B-B14F-4D97-AF65-F5344CB8AC3E}">
        <p14:creationId xmlns:p14="http://schemas.microsoft.com/office/powerpoint/2010/main" val="31020100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C6593A-D492-D8E9-2E88-8A1C75C6D2D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625F445-89E2-C045-7717-50959DAE4D37}"/>
              </a:ext>
            </a:extLst>
          </p:cNvPr>
          <p:cNvSpPr>
            <a:spLocks noGrp="1"/>
          </p:cNvSpPr>
          <p:nvPr>
            <p:ph type="title"/>
          </p:nvPr>
        </p:nvSpPr>
        <p:spPr>
          <a:xfrm>
            <a:off x="314416" y="435006"/>
            <a:ext cx="10515600" cy="1580226"/>
          </a:xfrm>
        </p:spPr>
        <p:txBody>
          <a:bodyPr>
            <a:normAutofit/>
          </a:bodyPr>
          <a:lstStyle/>
          <a:p>
            <a:r>
              <a:rPr lang="ru-RU" sz="2800" dirty="0">
                <a:solidFill>
                  <a:srgbClr val="7030A0"/>
                </a:solidFill>
              </a:rPr>
              <a:t>По договорам субподряда, представленным участниками в подтверждение опыта</a:t>
            </a:r>
          </a:p>
        </p:txBody>
      </p:sp>
    </p:spTree>
    <p:extLst>
      <p:ext uri="{BB962C8B-B14F-4D97-AF65-F5344CB8AC3E}">
        <p14:creationId xmlns:p14="http://schemas.microsoft.com/office/powerpoint/2010/main" val="20635448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C99286-E652-2A13-2E2A-7A5877BF407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42DD7F-B023-91DA-ED1C-EE46DFA6D399}"/>
              </a:ext>
            </a:extLst>
          </p:cNvPr>
          <p:cNvSpPr>
            <a:spLocks noGrp="1"/>
          </p:cNvSpPr>
          <p:nvPr>
            <p:ph type="title"/>
          </p:nvPr>
        </p:nvSpPr>
        <p:spPr>
          <a:xfrm>
            <a:off x="194199" y="434549"/>
            <a:ext cx="11803602" cy="540397"/>
          </a:xfrm>
        </p:spPr>
        <p:txBody>
          <a:bodyPr>
            <a:noAutofit/>
          </a:bodyPr>
          <a:lstStyle/>
          <a:p>
            <a:pPr algn="ctr"/>
            <a:r>
              <a:rPr lang="ru-RU" sz="2400" dirty="0">
                <a:solidFill>
                  <a:srgbClr val="0070C0"/>
                </a:solidFill>
              </a:rPr>
              <a:t>Определение СК по экономическим спорам Верховного Суда Российской Федерации от 20 февраля 2025 г. N 302-ЭС24-20018 по делу N А58-6594/2023</a:t>
            </a:r>
            <a:br>
              <a:rPr lang="ru-RU" sz="2400" dirty="0">
                <a:solidFill>
                  <a:srgbClr val="0070C0"/>
                </a:solidFill>
              </a:rPr>
            </a:br>
            <a:r>
              <a:rPr lang="ru-RU" sz="2400" dirty="0">
                <a:solidFill>
                  <a:srgbClr val="0070C0"/>
                </a:solidFill>
              </a:rPr>
              <a:t> </a:t>
            </a:r>
            <a:endParaRPr lang="ru-RU" sz="2400" dirty="0"/>
          </a:p>
        </p:txBody>
      </p:sp>
      <p:sp>
        <p:nvSpPr>
          <p:cNvPr id="8" name="TextBox 7">
            <a:extLst>
              <a:ext uri="{FF2B5EF4-FFF2-40B4-BE49-F238E27FC236}">
                <a16:creationId xmlns:a16="http://schemas.microsoft.com/office/drawing/2014/main" id="{87A767FA-E069-C770-E7C2-FC78B7831167}"/>
              </a:ext>
            </a:extLst>
          </p:cNvPr>
          <p:cNvSpPr txBox="1"/>
          <p:nvPr/>
        </p:nvSpPr>
        <p:spPr>
          <a:xfrm>
            <a:off x="428346" y="1327146"/>
            <a:ext cx="10801905" cy="147732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Суд</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отменил принятые ранее судебные акты и удовлетворил иск о признании недействительным решения антимонопольного органа, поскольку лицо, выполнявшее в качестве субподрядчика строительно-монтажные работы на объекте капитального строительства, не может являться лицом, имеющим опыт строительства (реконструкции) объекта капитального строительства в совокупном объеме возникающих обязательств.</a:t>
            </a:r>
          </a:p>
        </p:txBody>
      </p:sp>
    </p:spTree>
    <p:extLst>
      <p:ext uri="{BB962C8B-B14F-4D97-AF65-F5344CB8AC3E}">
        <p14:creationId xmlns:p14="http://schemas.microsoft.com/office/powerpoint/2010/main" val="30978403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5217A-0105-4063-18C4-EBEC222A550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59ED90-C030-DD0D-1F34-7FC062F4C5A1}"/>
              </a:ext>
            </a:extLst>
          </p:cNvPr>
          <p:cNvSpPr>
            <a:spLocks noGrp="1"/>
          </p:cNvSpPr>
          <p:nvPr>
            <p:ph type="title"/>
          </p:nvPr>
        </p:nvSpPr>
        <p:spPr>
          <a:xfrm>
            <a:off x="151660" y="159341"/>
            <a:ext cx="11803602" cy="540397"/>
          </a:xfrm>
        </p:spPr>
        <p:txBody>
          <a:bodyPr>
            <a:noAutofit/>
          </a:bodyPr>
          <a:lstStyle/>
          <a:p>
            <a:pPr algn="ctr"/>
            <a:r>
              <a:rPr lang="ru-RU" sz="2400" dirty="0">
                <a:solidFill>
                  <a:srgbClr val="0070C0"/>
                </a:solidFill>
              </a:rPr>
              <a:t>Определение Верховного Суда РФ от 9 июля 2025 г. N 305-ЭС25-3605 по делу </a:t>
            </a:r>
            <a:br>
              <a:rPr lang="ru-RU" sz="2400" dirty="0">
                <a:solidFill>
                  <a:srgbClr val="0070C0"/>
                </a:solidFill>
              </a:rPr>
            </a:br>
            <a:r>
              <a:rPr lang="ru-RU" sz="2400" dirty="0">
                <a:solidFill>
                  <a:srgbClr val="0070C0"/>
                </a:solidFill>
              </a:rPr>
              <a:t>N А40-74196/2024 Об отказе в передаче жалобы в Судебную коллегию ВС РФ (1 из 2)</a:t>
            </a:r>
          </a:p>
        </p:txBody>
      </p:sp>
      <p:graphicFrame>
        <p:nvGraphicFramePr>
          <p:cNvPr id="4" name="Объект 3">
            <a:extLst>
              <a:ext uri="{FF2B5EF4-FFF2-40B4-BE49-F238E27FC236}">
                <a16:creationId xmlns:a16="http://schemas.microsoft.com/office/drawing/2014/main" id="{3A396A43-5464-F9B2-B8D8-BE8A7ED09A83}"/>
              </a:ext>
            </a:extLst>
          </p:cNvPr>
          <p:cNvGraphicFramePr>
            <a:graphicFrameLocks noGrp="1"/>
          </p:cNvGraphicFramePr>
          <p:nvPr>
            <p:ph idx="1"/>
            <p:extLst>
              <p:ext uri="{D42A27DB-BD31-4B8C-83A1-F6EECF244321}">
                <p14:modId xmlns:p14="http://schemas.microsoft.com/office/powerpoint/2010/main" val="1428621806"/>
              </p:ext>
            </p:extLst>
          </p:nvPr>
        </p:nvGraphicFramePr>
        <p:xfrm>
          <a:off x="380630" y="885158"/>
          <a:ext cx="11345662" cy="741680"/>
        </p:xfrm>
        <a:graphic>
          <a:graphicData uri="http://schemas.openxmlformats.org/drawingml/2006/table">
            <a:tbl>
              <a:tblPr firstRow="1" bandRow="1">
                <a:tableStyleId>{5C22544A-7EE6-4342-B048-85BDC9FD1C3A}</a:tableStyleId>
              </a:tblPr>
              <a:tblGrid>
                <a:gridCol w="3160449">
                  <a:extLst>
                    <a:ext uri="{9D8B030D-6E8A-4147-A177-3AD203B41FA5}">
                      <a16:colId xmlns:a16="http://schemas.microsoft.com/office/drawing/2014/main" val="3079683067"/>
                    </a:ext>
                  </a:extLst>
                </a:gridCol>
                <a:gridCol w="4096769">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жалобы</a:t>
                      </a:r>
                    </a:p>
                  </a:txBody>
                  <a:tcPr/>
                </a:tc>
                <a:extLst>
                  <a:ext uri="{0D108BD9-81ED-4DB2-BD59-A6C34878D82A}">
                    <a16:rowId xmlns:a16="http://schemas.microsoft.com/office/drawing/2014/main" val="1753121028"/>
                  </a:ext>
                </a:extLst>
              </a:tr>
              <a:tr h="370840">
                <a:tc>
                  <a:txBody>
                    <a:bodyPr/>
                    <a:lstStyle/>
                    <a:p>
                      <a:r>
                        <a:rPr lang="ru-RU" dirty="0"/>
                        <a:t>ООО «Мастерская мостов»</a:t>
                      </a:r>
                    </a:p>
                  </a:txBody>
                  <a:tcPr/>
                </a:tc>
                <a:tc>
                  <a:txBody>
                    <a:bodyPr/>
                    <a:lstStyle/>
                    <a:p>
                      <a:r>
                        <a:rPr lang="ru-RU" dirty="0"/>
                        <a:t>УФАС по Московской области</a:t>
                      </a:r>
                    </a:p>
                  </a:txBody>
                  <a:tcPr/>
                </a:tc>
                <a:tc>
                  <a:txBody>
                    <a:bodyPr/>
                    <a:lstStyle/>
                    <a:p>
                      <a:r>
                        <a:rPr lang="ru-RU" dirty="0"/>
                        <a:t>О признании незаконным решения</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DAB35689-C742-A06D-164F-6F4B53E0DF37}"/>
              </a:ext>
            </a:extLst>
          </p:cNvPr>
          <p:cNvSpPr txBox="1"/>
          <p:nvPr/>
        </p:nvSpPr>
        <p:spPr>
          <a:xfrm>
            <a:off x="153694" y="1748909"/>
            <a:ext cx="11884612" cy="5109091"/>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ГКУ Московской области "Дирекция дорожного строительства" разместило извещение N 0148200005423000939 о проведении открытого конкурса в электронной форме на выполнение проектных и изыскательских работ по объекту: Строительство путепровода на 1+500 км автодороги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Братовщина</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Ельдигино</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 ММК -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Герасимиха</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 Рахманово.</a:t>
            </a:r>
          </a:p>
          <a:p>
            <a:pPr marL="285750" lvl="0" indent="-285750">
              <a:spcAft>
                <a:spcPts val="600"/>
              </a:spcAft>
              <a:buFont typeface="Arial" panose="020B0604020202020204" pitchFamily="34" charset="0"/>
              <a:buChar char="•"/>
              <a:defRPr/>
            </a:pPr>
            <a:r>
              <a:rPr lang="ru-RU" dirty="0">
                <a:solidFill>
                  <a:prstClr val="black"/>
                </a:solidFill>
                <a:latin typeface="Calibri" panose="020F0502020204030204"/>
              </a:rPr>
              <a:t>В извещении были установлены дополнительные требования </a:t>
            </a:r>
            <a:r>
              <a:rPr lang="ru-RU" dirty="0">
                <a:solidFill>
                  <a:prstClr val="black"/>
                </a:solidFill>
              </a:rPr>
              <a:t>в соответствии с позицией 6 раздела II приложения к Постановлению N 2571 (Работы по подготовке проектной документации и (или) выполнению инженерных изысканий в соответствии с законодательством о градостроительной деятельности).</a:t>
            </a: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По результатам подведения итогов ЭА заявка общества отклонена по причине несоответствия участника закупки дополнительным требованиям, установленным в извещении. Общество не согласилось с отклонением заявки и подало жалобу в УФАС. Жалоба признана необоснованной. Общество судится с решением УФАС.</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dirty="0">
                <a:solidFill>
                  <a:prstClr val="black"/>
                </a:solidFill>
                <a:latin typeface="Calibri" panose="020F0502020204030204"/>
              </a:rPr>
              <a:t>1-я и 2-я инстанция поддерживала участника, кассация поддержала УФАС.</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Позиция кассации: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Из буквального толкования положений ПП № 2571 следует, что для подтверждения опыта определенных видов работ постановлением N 2571 предусмотрено предоставление исключительно документов относительно таких работ, а не всех работ, которые выполнены в рамках исполнения договора. В частности, установлено требование к наличию у участника закупки опыта исполнения договора на выполнение работ по ремонту и содержанию автомобильной дороги в качестве прямого исполнителя (генерального подрядчика), а не субподрядчика.</a:t>
            </a:r>
          </a:p>
        </p:txBody>
      </p:sp>
    </p:spTree>
    <p:extLst>
      <p:ext uri="{BB962C8B-B14F-4D97-AF65-F5344CB8AC3E}">
        <p14:creationId xmlns:p14="http://schemas.microsoft.com/office/powerpoint/2010/main" val="1692346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19C0E-AC1F-D9A0-9BF1-2F7767DB4F9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60DDD8-A043-46AF-B93F-1F50950E62E0}"/>
              </a:ext>
            </a:extLst>
          </p:cNvPr>
          <p:cNvSpPr>
            <a:spLocks noGrp="1"/>
          </p:cNvSpPr>
          <p:nvPr>
            <p:ph type="title"/>
          </p:nvPr>
        </p:nvSpPr>
        <p:spPr>
          <a:xfrm>
            <a:off x="153694" y="183953"/>
            <a:ext cx="11803602" cy="540397"/>
          </a:xfrm>
        </p:spPr>
        <p:txBody>
          <a:bodyPr>
            <a:noAutofit/>
          </a:bodyPr>
          <a:lstStyle/>
          <a:p>
            <a:pPr algn="ctr"/>
            <a:r>
              <a:rPr lang="ru-RU" sz="2400" dirty="0">
                <a:solidFill>
                  <a:srgbClr val="0070C0"/>
                </a:solidFill>
              </a:rPr>
              <a:t>Определение Верховного Суда РФ от 9 июля 2025 г. N 305-ЭС25-3605 по делу </a:t>
            </a:r>
            <a:br>
              <a:rPr lang="ru-RU" sz="2400" dirty="0">
                <a:solidFill>
                  <a:srgbClr val="0070C0"/>
                </a:solidFill>
              </a:rPr>
            </a:br>
            <a:r>
              <a:rPr lang="ru-RU" sz="2400" dirty="0">
                <a:solidFill>
                  <a:srgbClr val="0070C0"/>
                </a:solidFill>
              </a:rPr>
              <a:t>N А40-74196/2024 Об отказе в передаче жалобы в Судебную коллегию ВС РФ (2 из 2)</a:t>
            </a:r>
          </a:p>
        </p:txBody>
      </p:sp>
      <p:sp>
        <p:nvSpPr>
          <p:cNvPr id="6" name="TextBox 5">
            <a:extLst>
              <a:ext uri="{FF2B5EF4-FFF2-40B4-BE49-F238E27FC236}">
                <a16:creationId xmlns:a16="http://schemas.microsoft.com/office/drawing/2014/main" id="{77FA9426-7F3B-EFDE-20F7-78EF54885EE0}"/>
              </a:ext>
            </a:extLst>
          </p:cNvPr>
          <p:cNvSpPr txBox="1"/>
          <p:nvPr/>
        </p:nvSpPr>
        <p:spPr>
          <a:xfrm>
            <a:off x="153694" y="810903"/>
            <a:ext cx="11884612" cy="5863144"/>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При этом такой договор (контракт) должен быть заключен с участником закупки и исполнен участником закупки в полном объеме, то есть выполнение работ, оказание услуг по соответствующему договору (контракту) должно быть завершено, что будет являться подтверждением наличия опыта у конкретного лица, позволяющего сделать вывод об объеме выполненных работ, оказанных услуг непосредственно этим участником.</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Данные требования обусловлены спецификой подлежащих исполнению контрактов, предметом которых является осуществление действий в отношении социально значимых объектов, а также снижением риска заказчика при неисполнении заключаемого контракта.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 учетом изложенного, поскольку в составе заявки представлен исполненный ООО "Мастерская Мостов" договор субподряда от 8 июля 2022 года N 09/22 на выполнение работ по подготовке проектной документации и разработке рабочей документации по восстановлению объектов капитального строительства, в то время как предметом закупки является: "выполнение проектных и изыскательских работ по объекту строительства путепровода на 1+500 км автодороги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Братовщина</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Ельдигино</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 ММК -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Герасимиха</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 Рахманово" его нельзя признать соответствующим требованиям постановления N 2571. Лицо, выполнявшее в качестве субподрядчика отдельные этапы или виды работ, не может быть признано имеющим опыт в целом, так как договор подряда и договор субподряда различны по предмету, объему прав и обязанностей сторон. Как следствие, документы, представленные в составе второй части заявки, не свидетельствовали о наличии у ООО "Мастерская Мостов" опыта выполнения проектных и изыскательских работ и не могли быть приняты комиссией заказчика в качестве подтверждения соответствия требованиям аукционной документации.</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b="1" dirty="0">
                <a:solidFill>
                  <a:prstClr val="black"/>
                </a:solidFill>
                <a:latin typeface="Calibri" panose="020F0502020204030204"/>
              </a:rPr>
              <a:t>О</a:t>
            </a:r>
            <a:r>
              <a:rPr kumimoji="0" lang="ru-RU" sz="1800" b="1" i="0" u="none" strike="noStrike" kern="1200" cap="none" spc="0" normalizeH="0" baseline="0" noProof="0" dirty="0" err="1">
                <a:ln>
                  <a:noFill/>
                </a:ln>
                <a:solidFill>
                  <a:prstClr val="black"/>
                </a:solidFill>
                <a:effectLst/>
                <a:uLnTx/>
                <a:uFillTx/>
                <a:latin typeface="Calibri" panose="020F0502020204030204"/>
                <a:ea typeface="+mn-ea"/>
                <a:cs typeface="+mn-cs"/>
              </a:rPr>
              <a:t>тказать</a:t>
            </a: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 ООО "Мастерская Мостов" в передаче кассационной жалобы для  рассмотрения в судебном заседании Судебной коллегии по экономическим спорам ВС РФ.</a:t>
            </a:r>
          </a:p>
        </p:txBody>
      </p:sp>
    </p:spTree>
    <p:extLst>
      <p:ext uri="{BB962C8B-B14F-4D97-AF65-F5344CB8AC3E}">
        <p14:creationId xmlns:p14="http://schemas.microsoft.com/office/powerpoint/2010/main" val="15769728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62FF6A-BA39-94F5-335B-72CC43B8740B}"/>
              </a:ext>
            </a:extLst>
          </p:cNvPr>
          <p:cNvSpPr>
            <a:spLocks noGrp="1"/>
          </p:cNvSpPr>
          <p:nvPr>
            <p:ph type="title"/>
          </p:nvPr>
        </p:nvSpPr>
        <p:spPr>
          <a:xfrm>
            <a:off x="151660" y="148442"/>
            <a:ext cx="11803602" cy="540397"/>
          </a:xfrm>
        </p:spPr>
        <p:txBody>
          <a:bodyPr>
            <a:noAutofit/>
          </a:bodyPr>
          <a:lstStyle/>
          <a:p>
            <a:pPr algn="ctr"/>
            <a:r>
              <a:rPr lang="ru-RU" sz="2400" dirty="0">
                <a:solidFill>
                  <a:srgbClr val="0070C0"/>
                </a:solidFill>
              </a:rPr>
              <a:t>Постановление АС Уральского округа от 30 июня 2025 г. </a:t>
            </a:r>
            <a:br>
              <a:rPr lang="ru-RU" sz="2400" dirty="0">
                <a:solidFill>
                  <a:srgbClr val="0070C0"/>
                </a:solidFill>
              </a:rPr>
            </a:br>
            <a:r>
              <a:rPr lang="ru-RU" sz="2400" dirty="0">
                <a:solidFill>
                  <a:srgbClr val="0070C0"/>
                </a:solidFill>
              </a:rPr>
              <a:t>N Ф09-1426/25 по делу N А71-20990/2022 (1 из 2)</a:t>
            </a:r>
          </a:p>
        </p:txBody>
      </p:sp>
      <p:graphicFrame>
        <p:nvGraphicFramePr>
          <p:cNvPr id="4" name="Объект 3">
            <a:extLst>
              <a:ext uri="{FF2B5EF4-FFF2-40B4-BE49-F238E27FC236}">
                <a16:creationId xmlns:a16="http://schemas.microsoft.com/office/drawing/2014/main" id="{4D8B6A4C-1C18-2250-D45B-F07FCDAFC9A4}"/>
              </a:ext>
            </a:extLst>
          </p:cNvPr>
          <p:cNvGraphicFramePr>
            <a:graphicFrameLocks noGrp="1"/>
          </p:cNvGraphicFramePr>
          <p:nvPr>
            <p:ph idx="1"/>
            <p:extLst>
              <p:ext uri="{D42A27DB-BD31-4B8C-83A1-F6EECF244321}">
                <p14:modId xmlns:p14="http://schemas.microsoft.com/office/powerpoint/2010/main" val="263530307"/>
              </p:ext>
            </p:extLst>
          </p:nvPr>
        </p:nvGraphicFramePr>
        <p:xfrm>
          <a:off x="719090" y="766400"/>
          <a:ext cx="11061577" cy="1285240"/>
        </p:xfrm>
        <a:graphic>
          <a:graphicData uri="http://schemas.openxmlformats.org/drawingml/2006/table">
            <a:tbl>
              <a:tblPr firstRow="1" bandRow="1">
                <a:tableStyleId>{F5AB1C69-6EDB-4FF4-983F-18BD219EF322}</a:tableStyleId>
              </a:tblPr>
              <a:tblGrid>
                <a:gridCol w="1766658">
                  <a:extLst>
                    <a:ext uri="{9D8B030D-6E8A-4147-A177-3AD203B41FA5}">
                      <a16:colId xmlns:a16="http://schemas.microsoft.com/office/drawing/2014/main" val="3079683067"/>
                    </a:ext>
                  </a:extLst>
                </a:gridCol>
                <a:gridCol w="6019060">
                  <a:extLst>
                    <a:ext uri="{9D8B030D-6E8A-4147-A177-3AD203B41FA5}">
                      <a16:colId xmlns:a16="http://schemas.microsoft.com/office/drawing/2014/main" val="3197436877"/>
                    </a:ext>
                  </a:extLst>
                </a:gridCol>
                <a:gridCol w="3275859">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иска</a:t>
                      </a:r>
                    </a:p>
                  </a:txBody>
                  <a:tcPr/>
                </a:tc>
                <a:extLst>
                  <a:ext uri="{0D108BD9-81ED-4DB2-BD59-A6C34878D82A}">
                    <a16:rowId xmlns:a16="http://schemas.microsoft.com/office/drawing/2014/main" val="1753121028"/>
                  </a:ext>
                </a:extLst>
              </a:tr>
              <a:tr h="370840">
                <a:tc>
                  <a:txBody>
                    <a:bodyPr/>
                    <a:lstStyle/>
                    <a:p>
                      <a:r>
                        <a:rPr lang="ru-RU" dirty="0"/>
                        <a:t>ИП Черепанов Д.А. </a:t>
                      </a:r>
                    </a:p>
                  </a:txBody>
                  <a:tcPr/>
                </a:tc>
                <a:tc>
                  <a:txBody>
                    <a:bodyPr/>
                    <a:lstStyle/>
                    <a:p>
                      <a:r>
                        <a:rPr lang="ru-RU" dirty="0"/>
                        <a:t>КУ Удмуртской Республики "Управление автомобильными дорогами Удмуртской республики«;  ООО «</a:t>
                      </a:r>
                      <a:r>
                        <a:rPr lang="ru-RU" dirty="0" err="1"/>
                        <a:t>Авижн</a:t>
                      </a:r>
                      <a:r>
                        <a:rPr lang="ru-RU" dirty="0"/>
                        <a:t>-СТ»; ГКУ  "Региональный центр закупок Удмуртской Республики"</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B33ECC82-2312-EC24-E7BF-4CA28D67634B}"/>
              </a:ext>
            </a:extLst>
          </p:cNvPr>
          <p:cNvSpPr txBox="1"/>
          <p:nvPr/>
        </p:nvSpPr>
        <p:spPr>
          <a:xfrm>
            <a:off x="388398" y="2129201"/>
            <a:ext cx="11803602" cy="4555093"/>
          </a:xfrm>
          <a:prstGeom prst="rect">
            <a:avLst/>
          </a:prstGeom>
          <a:noFill/>
        </p:spPr>
        <p:txBody>
          <a:bodyPr wrap="square">
            <a:spAutoFit/>
          </a:bodyPr>
          <a:lstStyle/>
          <a:p>
            <a:pPr marL="285750" lvl="0" indent="-285750">
              <a:spcAft>
                <a:spcPts val="600"/>
              </a:spcAft>
              <a:buFont typeface="Arial" panose="020B0604020202020204" pitchFamily="34" charset="0"/>
              <a:buChar char="•"/>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Заказчик вместе с УУ провел 2 аукциона на </a:t>
            </a:r>
            <a:r>
              <a:rPr lang="ru-RU" dirty="0"/>
              <a:t>Выполнение работ по установке и содержанию освещения на автомобильной дороге и заключил 2госконтракта с победителем ООО «</a:t>
            </a:r>
            <a:r>
              <a:rPr lang="ru-RU" dirty="0" err="1"/>
              <a:t>Авижн</a:t>
            </a:r>
            <a:r>
              <a:rPr lang="ru-RU" dirty="0"/>
              <a:t>-СТ».</a:t>
            </a:r>
          </a:p>
          <a:p>
            <a:pPr marL="285750" lvl="0" indent="-285750">
              <a:spcAft>
                <a:spcPts val="600"/>
              </a:spcAft>
              <a:buFont typeface="Arial" panose="020B0604020202020204" pitchFamily="34" charset="0"/>
              <a:buChar char="•"/>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В извещениях были установлены </a:t>
            </a:r>
            <a:r>
              <a:rPr kumimoji="0" lang="ru-RU" sz="1800" i="0" u="none" strike="noStrike" kern="1200" cap="none" spc="0" normalizeH="0" baseline="0" noProof="0" dirty="0" err="1">
                <a:ln>
                  <a:noFill/>
                </a:ln>
                <a:solidFill>
                  <a:prstClr val="black"/>
                </a:solidFill>
                <a:effectLst/>
                <a:uLnTx/>
                <a:uFillTx/>
                <a:latin typeface="Calibri" panose="020F0502020204030204"/>
                <a:ea typeface="+mn-ea"/>
                <a:cs typeface="+mn-cs"/>
              </a:rPr>
              <a:t>доптребования</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 по </a:t>
            </a:r>
            <a:r>
              <a:rPr lang="ru-RU" dirty="0"/>
              <a:t>позиции 17 раздела </a:t>
            </a:r>
            <a:r>
              <a:rPr lang="en-US" dirty="0"/>
              <a:t>III </a:t>
            </a:r>
            <a:r>
              <a:rPr lang="ru-RU" dirty="0"/>
              <a:t>приложения ПП № 2571 (Работы по строительству, реконструкции, капитальному ремонту автомобильной дороги).</a:t>
            </a:r>
          </a:p>
          <a:p>
            <a:pPr marL="285750" lvl="0" indent="-285750">
              <a:spcAft>
                <a:spcPts val="600"/>
              </a:spcAft>
              <a:buFont typeface="Arial" panose="020B0604020202020204" pitchFamily="34" charset="0"/>
              <a:buChar char="•"/>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ИП Черепанов полагает что, для участия в аукционах ООО "</a:t>
            </a:r>
            <a:r>
              <a:rPr kumimoji="0" lang="ru-RU" sz="1800" i="0" u="none" strike="noStrike" kern="1200" cap="none" spc="0" normalizeH="0" baseline="0" noProof="0" dirty="0" err="1">
                <a:ln>
                  <a:noFill/>
                </a:ln>
                <a:solidFill>
                  <a:prstClr val="black"/>
                </a:solidFill>
                <a:effectLst/>
                <a:uLnTx/>
                <a:uFillTx/>
                <a:latin typeface="Calibri" panose="020F0502020204030204"/>
                <a:ea typeface="+mn-ea"/>
                <a:cs typeface="+mn-cs"/>
              </a:rPr>
              <a:t>Авижн</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-СТ" в подтверждение опыта работы представило недостоверные документы, а именно договоры подряда и акты выполненных работ, составленные формально, в отсутствие фактических подрядных правоотношений, представленные договоры и акты выполненных работ, отражающие недостоверную информацию, принятие и оценка которых привела к признанию ООО "</a:t>
            </a:r>
            <a:r>
              <a:rPr kumimoji="0" lang="ru-RU" sz="1800" i="0" u="none" strike="noStrike" kern="1200" cap="none" spc="0" normalizeH="0" baseline="0" noProof="0" dirty="0" err="1">
                <a:ln>
                  <a:noFill/>
                </a:ln>
                <a:solidFill>
                  <a:prstClr val="black"/>
                </a:solidFill>
                <a:effectLst/>
                <a:uLnTx/>
                <a:uFillTx/>
                <a:latin typeface="Calibri" panose="020F0502020204030204"/>
                <a:ea typeface="+mn-ea"/>
                <a:cs typeface="+mn-cs"/>
              </a:rPr>
              <a:t>Авижн</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-СТ" победителем торгов, в случае непредставления этих документов результат закупочных процедур был бы иным, что также привело к ограничению конкуренции, обходу закона с противоправной целью, что свидетельствует о ничтожности заключенной между сторонами спора сделки. ИП Черепанов подал в суд.</a:t>
            </a:r>
          </a:p>
          <a:p>
            <a:pPr marL="285750" lvl="0" indent="-285750">
              <a:spcAft>
                <a:spcPts val="600"/>
              </a:spcAft>
              <a:buFont typeface="Arial" panose="020B0604020202020204" pitchFamily="34" charset="0"/>
              <a:buChar char="•"/>
              <a:defRPr/>
            </a:pPr>
            <a:r>
              <a:rPr lang="ru-RU" dirty="0">
                <a:solidFill>
                  <a:prstClr val="black"/>
                </a:solidFill>
                <a:latin typeface="Calibri" panose="020F0502020204030204"/>
              </a:rPr>
              <a:t>Суд 1-й инстанции назначил техническую экспертизу по достоверности простановки рукописных элементов и печатей на документах, представленных в качестве опыта победителем, но фальсификации эксперты не обнаружили. </a:t>
            </a:r>
            <a:endPar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85750" lvl="0" indent="-285750">
              <a:spcAft>
                <a:spcPts val="600"/>
              </a:spcAft>
              <a:buFont typeface="Arial" panose="020B0604020202020204" pitchFamily="34" charset="0"/>
              <a:buChar char="•"/>
              <a:defRPr/>
            </a:pPr>
            <a:endPar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12077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11AB23-3910-4FC7-1FF6-C783CD7A53A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1AC087-B587-142D-8FDB-D5FB95FB8E81}"/>
              </a:ext>
            </a:extLst>
          </p:cNvPr>
          <p:cNvSpPr>
            <a:spLocks noGrp="1"/>
          </p:cNvSpPr>
          <p:nvPr>
            <p:ph type="title"/>
          </p:nvPr>
        </p:nvSpPr>
        <p:spPr>
          <a:xfrm>
            <a:off x="151660" y="148442"/>
            <a:ext cx="11803602" cy="540397"/>
          </a:xfrm>
        </p:spPr>
        <p:txBody>
          <a:bodyPr>
            <a:noAutofit/>
          </a:bodyPr>
          <a:lstStyle/>
          <a:p>
            <a:pPr algn="ctr"/>
            <a:r>
              <a:rPr lang="ru-RU" sz="2400" dirty="0">
                <a:solidFill>
                  <a:srgbClr val="0070C0"/>
                </a:solidFill>
              </a:rPr>
              <a:t>Постановление АС Уральского округа от 30 июня 2025 г. </a:t>
            </a:r>
            <a:br>
              <a:rPr lang="ru-RU" sz="2400" dirty="0">
                <a:solidFill>
                  <a:srgbClr val="0070C0"/>
                </a:solidFill>
              </a:rPr>
            </a:br>
            <a:r>
              <a:rPr lang="ru-RU" sz="2400" dirty="0">
                <a:solidFill>
                  <a:srgbClr val="0070C0"/>
                </a:solidFill>
              </a:rPr>
              <a:t>N Ф09-1426/25 по делу N А71-20990/2022 (2 из 2)</a:t>
            </a:r>
          </a:p>
        </p:txBody>
      </p:sp>
      <p:sp>
        <p:nvSpPr>
          <p:cNvPr id="6" name="TextBox 5">
            <a:extLst>
              <a:ext uri="{FF2B5EF4-FFF2-40B4-BE49-F238E27FC236}">
                <a16:creationId xmlns:a16="http://schemas.microsoft.com/office/drawing/2014/main" id="{FFDE4738-644F-4F44-07F2-E8F41B27B2F6}"/>
              </a:ext>
            </a:extLst>
          </p:cNvPr>
          <p:cNvSpPr txBox="1"/>
          <p:nvPr/>
        </p:nvSpPr>
        <p:spPr>
          <a:xfrm>
            <a:off x="272988" y="762040"/>
            <a:ext cx="11803602" cy="6017032"/>
          </a:xfrm>
          <a:prstGeom prst="rect">
            <a:avLst/>
          </a:prstGeom>
          <a:noFill/>
        </p:spPr>
        <p:txBody>
          <a:bodyPr wrap="square">
            <a:spAutoFit/>
          </a:bodyPr>
          <a:lstStyle/>
          <a:p>
            <a:pPr marL="285750" lvl="0" indent="-285750">
              <a:spcAft>
                <a:spcPts val="600"/>
              </a:spcAft>
              <a:buFont typeface="Arial" panose="020B0604020202020204" pitchFamily="34" charset="0"/>
              <a:buChar char="•"/>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Участником закупки ООО "</a:t>
            </a:r>
            <a:r>
              <a:rPr kumimoji="0" lang="ru-RU" sz="1800" i="0" u="none" strike="noStrike" kern="1200" cap="none" spc="0" normalizeH="0" baseline="0" noProof="0" dirty="0" err="1">
                <a:ln>
                  <a:noFill/>
                </a:ln>
                <a:solidFill>
                  <a:prstClr val="black"/>
                </a:solidFill>
                <a:effectLst/>
                <a:uLnTx/>
                <a:uFillTx/>
                <a:latin typeface="Calibri" panose="020F0502020204030204"/>
                <a:ea typeface="+mn-ea"/>
                <a:cs typeface="+mn-cs"/>
              </a:rPr>
              <a:t>Авижн</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-СТ" в качестве подтверждения его дополнительным требованиям, установленным в соответствии с постановлением N 2571, представлены следующие документы: договор подряда N 25-19 от 25.12.2019, заключенный между ООО "РУСРЕМСТРОЙ"  и ООО "</a:t>
            </a:r>
            <a:r>
              <a:rPr kumimoji="0" lang="ru-RU" sz="1800" i="0" u="none" strike="noStrike" kern="1200" cap="none" spc="0" normalizeH="0" baseline="0" noProof="0" dirty="0" err="1">
                <a:ln>
                  <a:noFill/>
                </a:ln>
                <a:solidFill>
                  <a:prstClr val="black"/>
                </a:solidFill>
                <a:effectLst/>
                <a:uLnTx/>
                <a:uFillTx/>
                <a:latin typeface="Calibri" panose="020F0502020204030204"/>
                <a:ea typeface="+mn-ea"/>
                <a:cs typeface="+mn-cs"/>
              </a:rPr>
              <a:t>Авижн</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-СТ", акт о приемке выполненных работ на сумму 28 356 331 руб. 91 коп. (КС 2), справка о стоимости выполненных работ на сумму 28 356 331 руб. 91 коп. (КС 3).</a:t>
            </a:r>
          </a:p>
          <a:p>
            <a:pPr marL="285750" lvl="0" indent="-285750">
              <a:spcAft>
                <a:spcPts val="600"/>
              </a:spcAft>
              <a:buFont typeface="Arial" panose="020B0604020202020204" pitchFamily="34" charset="0"/>
              <a:buChar char="•"/>
              <a:defRPr/>
            </a:pPr>
            <a:r>
              <a:rPr lang="ru-RU" dirty="0">
                <a:solidFill>
                  <a:prstClr val="black"/>
                </a:solidFill>
                <a:latin typeface="Calibri" panose="020F0502020204030204"/>
              </a:rPr>
              <a:t>В свою очередь ООО «РУСРЕМСТРОЙ» был подрядчиком по государственному контракту, согласно которому принял на себя обязательства по выполнению работ по объекту: Реконструкция автомобильной дороги на гору Клементьева, Феодосийский район, Республики Крым.</a:t>
            </a:r>
          </a:p>
          <a:p>
            <a:pPr marL="285750" lvl="0" indent="-285750">
              <a:spcAft>
                <a:spcPts val="600"/>
              </a:spcAft>
              <a:buFont typeface="Arial" panose="020B0604020202020204" pitchFamily="34" charset="0"/>
              <a:buChar char="•"/>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ООО «</a:t>
            </a:r>
            <a:r>
              <a:rPr kumimoji="0" lang="ru-RU" sz="1800" i="0" u="none" strike="noStrike" kern="1200" cap="none" spc="0" normalizeH="0" baseline="0" noProof="0" dirty="0" err="1">
                <a:ln>
                  <a:noFill/>
                </a:ln>
                <a:solidFill>
                  <a:prstClr val="black"/>
                </a:solidFill>
                <a:effectLst/>
                <a:uLnTx/>
                <a:uFillTx/>
                <a:latin typeface="Calibri" panose="020F0502020204030204"/>
                <a:ea typeface="+mn-ea"/>
                <a:cs typeface="+mn-cs"/>
              </a:rPr>
              <a:t>Авижн</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-СТ» выступало субподрядчиком по указанному государственному контракту.</a:t>
            </a:r>
          </a:p>
          <a:p>
            <a:pPr marL="285750" lvl="0" indent="-285750">
              <a:spcAft>
                <a:spcPts val="600"/>
              </a:spcAft>
              <a:buFont typeface="Arial" panose="020B0604020202020204" pitchFamily="34" charset="0"/>
              <a:buChar char="•"/>
              <a:defRPr/>
            </a:pPr>
            <a:r>
              <a:rPr lang="ru-RU" b="1" dirty="0">
                <a:solidFill>
                  <a:prstClr val="black"/>
                </a:solidFill>
                <a:latin typeface="Calibri" panose="020F0502020204030204"/>
              </a:rPr>
              <a:t>Позиция кассации: </a:t>
            </a:r>
            <a:r>
              <a:rPr lang="ru-RU" dirty="0">
                <a:solidFill>
                  <a:prstClr val="black"/>
                </a:solidFill>
                <a:latin typeface="Calibri" panose="020F0502020204030204"/>
              </a:rPr>
              <a:t>результат работ субподрядчика должен соответствовать условиям договора, заключенного между генеральным подрядчиком и субподрядчиком, а не государственному или муниципальному контракту, тогда как генеральный подрядчик несет ответственность перед заказчиком за выполнение работ независимо от привлечения им субподрядчиков.</a:t>
            </a:r>
          </a:p>
          <a:p>
            <a:pPr marL="285750" lvl="0" indent="-285750">
              <a:spcAft>
                <a:spcPts val="600"/>
              </a:spcAft>
              <a:buFont typeface="Arial" panose="020B0604020202020204" pitchFamily="34" charset="0"/>
              <a:buChar char="•"/>
              <a:defRPr/>
            </a:pPr>
            <a:r>
              <a:rPr lang="ru-RU" dirty="0">
                <a:solidFill>
                  <a:prstClr val="black"/>
                </a:solidFill>
                <a:latin typeface="Calibri" panose="020F0502020204030204"/>
              </a:rPr>
              <a:t>Таким образом, лицо, выполнявшее в качестве субподрядчика строительно-монтажные работы на объекте капитального строительства, не может являться лицом, имеющим опыт строительства (реконструкции) объекта капитального строительства в совокупном объеме возникающих обязательств.</a:t>
            </a:r>
          </a:p>
          <a:p>
            <a:pPr marL="285750" lvl="0" indent="-285750">
              <a:spcAft>
                <a:spcPts val="600"/>
              </a:spcAft>
              <a:buFont typeface="Arial" panose="020B0604020202020204" pitchFamily="34" charset="0"/>
              <a:buChar char="•"/>
              <a:defRPr/>
            </a:pPr>
            <a:r>
              <a:rPr lang="ru-RU" dirty="0">
                <a:solidFill>
                  <a:prstClr val="black"/>
                </a:solidFill>
                <a:latin typeface="Calibri" panose="020F0502020204030204"/>
              </a:rPr>
              <a:t>Учитывая изложенное, у конкурсной комиссии уполномоченного органа - Регионального центра закупок </a:t>
            </a:r>
            <a:r>
              <a:rPr lang="ru-RU" b="1" dirty="0">
                <a:solidFill>
                  <a:prstClr val="black"/>
                </a:solidFill>
                <a:latin typeface="Calibri" panose="020F0502020204030204"/>
              </a:rPr>
              <a:t>имелись основания для отклонения заявки общества "</a:t>
            </a:r>
            <a:r>
              <a:rPr lang="ru-RU" b="1" dirty="0" err="1">
                <a:solidFill>
                  <a:prstClr val="black"/>
                </a:solidFill>
                <a:latin typeface="Calibri" panose="020F0502020204030204"/>
              </a:rPr>
              <a:t>Авижн</a:t>
            </a:r>
            <a:r>
              <a:rPr lang="ru-RU" b="1" dirty="0">
                <a:solidFill>
                  <a:prstClr val="black"/>
                </a:solidFill>
                <a:latin typeface="Calibri" panose="020F0502020204030204"/>
              </a:rPr>
              <a:t>-СТ" </a:t>
            </a:r>
            <a:r>
              <a:rPr lang="ru-RU" dirty="0">
                <a:solidFill>
                  <a:prstClr val="black"/>
                </a:solidFill>
                <a:latin typeface="Calibri" panose="020F0502020204030204"/>
              </a:rPr>
              <a:t>на участие в электронных аукционах на проведение капитального ремонта дорог в связи с неподтверждением необходимого опыта работ. </a:t>
            </a:r>
            <a:r>
              <a:rPr lang="ru-RU" b="1" dirty="0">
                <a:solidFill>
                  <a:prstClr val="black"/>
                </a:solidFill>
                <a:latin typeface="Calibri" panose="020F0502020204030204"/>
              </a:rPr>
              <a:t>Решения судов 1-й и 2-и инстанции отменить</a:t>
            </a:r>
            <a:endPar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9636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9527FF-63F4-1626-7837-4C40BA01D23D}"/>
              </a:ext>
            </a:extLst>
          </p:cNvPr>
          <p:cNvSpPr>
            <a:spLocks noGrp="1"/>
          </p:cNvSpPr>
          <p:nvPr>
            <p:ph type="title"/>
          </p:nvPr>
        </p:nvSpPr>
        <p:spPr>
          <a:xfrm>
            <a:off x="284085" y="114007"/>
            <a:ext cx="11069715" cy="567030"/>
          </a:xfrm>
          <a:solidFill>
            <a:schemeClr val="accent4">
              <a:lumMod val="20000"/>
              <a:lumOff val="80000"/>
            </a:schemeClr>
          </a:solidFill>
        </p:spPr>
        <p:txBody>
          <a:bodyPr>
            <a:normAutofit fontScale="90000"/>
          </a:bodyPr>
          <a:lstStyle/>
          <a:p>
            <a:r>
              <a:rPr lang="ru-RU" sz="2400" dirty="0">
                <a:solidFill>
                  <a:srgbClr val="C00000"/>
                </a:solidFill>
              </a:rPr>
              <a:t>Решение УФАС по Липецкой области от 4 февраля 2025 г. N 048/06/106-58/2025 (1 из 2)</a:t>
            </a:r>
          </a:p>
        </p:txBody>
      </p:sp>
      <p:sp>
        <p:nvSpPr>
          <p:cNvPr id="3" name="Объект 2">
            <a:extLst>
              <a:ext uri="{FF2B5EF4-FFF2-40B4-BE49-F238E27FC236}">
                <a16:creationId xmlns:a16="http://schemas.microsoft.com/office/drawing/2014/main" id="{08EAA46D-371D-33D3-9459-04D393FDE300}"/>
              </a:ext>
            </a:extLst>
          </p:cNvPr>
          <p:cNvSpPr>
            <a:spLocks noGrp="1"/>
          </p:cNvSpPr>
          <p:nvPr>
            <p:ph idx="1"/>
          </p:nvPr>
        </p:nvSpPr>
        <p:spPr>
          <a:xfrm>
            <a:off x="284085" y="825624"/>
            <a:ext cx="11069715" cy="5918370"/>
          </a:xfrm>
        </p:spPr>
        <p:txBody>
          <a:bodyPr>
            <a:normAutofit fontScale="62500" lnSpcReduction="20000"/>
          </a:bodyPr>
          <a:lstStyle/>
          <a:p>
            <a:r>
              <a:rPr lang="ru-RU" dirty="0"/>
              <a:t>Жалуется ООО «СМУ-3" на действия комиссии по осуществлению закупок МКУ "Центр компетенций централизованного бухгалтерского учета и муниципальных закупок Тербунского муниципального района Липецкой области" при проведении электронного аукциона на строительство 3-х этажного 36-ти квартирного жилого дома, расположенного по адресу: Липецкая область, с. Тербуны, ул. 65 лет Победы, на земельном участке с кадастровым номером 48:15:0951103:1913 (реестровый номер 0846600000725000001).</a:t>
            </a:r>
          </a:p>
          <a:p>
            <a:r>
              <a:rPr lang="ru-RU" dirty="0"/>
              <a:t>Представители заявителя считают, что комиссия неправомерно отклонила заявку заявителя. Представленный договор в полной мере подтверждает опыт выполнения работ по строительству и не является договором субподряда. </a:t>
            </a:r>
          </a:p>
          <a:p>
            <a:r>
              <a:rPr lang="ru-RU" dirty="0"/>
              <a:t>Представитель уполномоченного учреждения не согласны с жалобой и указал, что по своей сути представленный заявителем договор является договором субподряда, что свидетельствует об отсутствии у него надлежащего опыта. </a:t>
            </a:r>
          </a:p>
          <a:p>
            <a:r>
              <a:rPr lang="ru-RU" dirty="0"/>
              <a:t>Из протокола следует, что  Заявка ООО "СМУ-3" с идентификационным номером 10 отклонена на основании следующего: "Участник предоставил в качестве подтверждения опыта Договор строительного подряда N СП005/22 на строительство объекта недвижимости- многоквартирного жилого дома, расположенного на территории города грязи Грязинского района от 05.07.22г. в предоставленном договоре имеется пункт 2.5. где говорится о том, что генподрядчику (участнику ООО "СМУ-3") известно, что настоящий Договор подряда заключается в рамках выполнения работ по Муниципальному контракту N 8 от 06.06.2022 г на приобретение квартир для переселения граждан из аварийного (непригодного для проживания) жилищного фонда посредством инвестирования в строительство объекта недвижимости. Муниципальный контракт N 8 от 06.06.2022 г на приобретение квартир для переселения граждан из аварийного (непригодного для проживания) жилищного фонда посредством инвестирования в строительство объекта недвижимости заключен между Администрацией городского поселения город Грязи Грязинского муниципального района Липецкой области Р.Ф. ("Инвестор") и ООО "Группа компаний "Солидарность" (основной Застройщик). Исходя из этого следует, что участник выступал субподрядчиком и предоставленный им Договор в подтверждение опыта является договором субподряда.</a:t>
            </a:r>
          </a:p>
        </p:txBody>
      </p:sp>
    </p:spTree>
    <p:extLst>
      <p:ext uri="{BB962C8B-B14F-4D97-AF65-F5344CB8AC3E}">
        <p14:creationId xmlns:p14="http://schemas.microsoft.com/office/powerpoint/2010/main" val="2370015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5366" y="97128"/>
            <a:ext cx="11282220" cy="305276"/>
          </a:xfrm>
          <a:prstGeom prst="rect">
            <a:avLst/>
          </a:prstGeom>
        </p:spPr>
        <p:txBody>
          <a:bodyPr vert="horz" wrap="square" lIns="0" tIns="17780" rIns="0" bIns="0" rtlCol="0" anchor="ctr">
            <a:spAutoFit/>
          </a:bodyPr>
          <a:lstStyle/>
          <a:p>
            <a:pPr marL="642604" algn="ctr">
              <a:lnSpc>
                <a:spcPct val="100000"/>
              </a:lnSpc>
              <a:spcBef>
                <a:spcPts val="140"/>
              </a:spcBef>
            </a:pPr>
            <a:r>
              <a:rPr sz="1867" b="1" spc="-13" dirty="0"/>
              <a:t>ДОПОЛНИТЕЛЬНЫЕ</a:t>
            </a:r>
            <a:r>
              <a:rPr sz="1867" b="1" spc="-73" dirty="0"/>
              <a:t> </a:t>
            </a:r>
            <a:r>
              <a:rPr sz="1867" b="1" spc="-13" dirty="0"/>
              <a:t>ТРЕБОВАНИЯ</a:t>
            </a:r>
            <a:r>
              <a:rPr sz="1867" b="1" spc="-47" dirty="0"/>
              <a:t> </a:t>
            </a:r>
            <a:r>
              <a:rPr sz="1867" b="1" dirty="0"/>
              <a:t>К</a:t>
            </a:r>
            <a:r>
              <a:rPr sz="1867" b="1" spc="-20" dirty="0"/>
              <a:t> </a:t>
            </a:r>
            <a:r>
              <a:rPr sz="1867" b="1" spc="-13" dirty="0"/>
              <a:t>УЧАСТНИКАМ</a:t>
            </a:r>
            <a:r>
              <a:rPr sz="1867" b="1" spc="-73" dirty="0"/>
              <a:t> </a:t>
            </a:r>
            <a:r>
              <a:rPr sz="1867" b="1" dirty="0"/>
              <a:t>ЗАКУПОК</a:t>
            </a:r>
            <a:r>
              <a:rPr sz="1867" b="1" spc="-33" dirty="0"/>
              <a:t> </a:t>
            </a:r>
            <a:r>
              <a:rPr sz="1867" b="1" dirty="0"/>
              <a:t>(Ч.2</a:t>
            </a:r>
            <a:r>
              <a:rPr sz="1867" b="1" spc="-67" dirty="0"/>
              <a:t> </a:t>
            </a:r>
            <a:r>
              <a:rPr sz="1867" b="1" spc="-53" dirty="0"/>
              <a:t>СТ.</a:t>
            </a:r>
            <a:r>
              <a:rPr sz="1867" b="1" spc="-27" dirty="0"/>
              <a:t> </a:t>
            </a:r>
            <a:r>
              <a:rPr sz="1867" b="1" dirty="0"/>
              <a:t>31</a:t>
            </a:r>
            <a:r>
              <a:rPr sz="1867" b="1" spc="-40" dirty="0"/>
              <a:t> </a:t>
            </a:r>
            <a:r>
              <a:rPr sz="1867" b="1" dirty="0"/>
              <a:t>ЗАКОНА</a:t>
            </a:r>
            <a:r>
              <a:rPr sz="1867" b="1" spc="-60" dirty="0"/>
              <a:t> </a:t>
            </a:r>
            <a:r>
              <a:rPr sz="1867" b="1" dirty="0"/>
              <a:t>44-</a:t>
            </a:r>
            <a:r>
              <a:rPr sz="1867" b="1" spc="-33" dirty="0"/>
              <a:t>ФЗ)</a:t>
            </a:r>
            <a:endParaRPr sz="1867" b="1" dirty="0"/>
          </a:p>
        </p:txBody>
      </p:sp>
      <p:graphicFrame>
        <p:nvGraphicFramePr>
          <p:cNvPr id="3" name="object 3"/>
          <p:cNvGraphicFramePr>
            <a:graphicFrameLocks noGrp="1"/>
          </p:cNvGraphicFramePr>
          <p:nvPr>
            <p:extLst>
              <p:ext uri="{D42A27DB-BD31-4B8C-83A1-F6EECF244321}">
                <p14:modId xmlns:p14="http://schemas.microsoft.com/office/powerpoint/2010/main" val="968585950"/>
              </p:ext>
            </p:extLst>
          </p:nvPr>
        </p:nvGraphicFramePr>
        <p:xfrm>
          <a:off x="197105" y="2096686"/>
          <a:ext cx="4551680" cy="4652431"/>
        </p:xfrm>
        <a:graphic>
          <a:graphicData uri="http://schemas.openxmlformats.org/drawingml/2006/table">
            <a:tbl>
              <a:tblPr firstRow="1" bandRow="1">
                <a:tableStyleId>{2D5ABB26-0587-4C30-8999-92F81FD0307C}</a:tableStyleId>
              </a:tblPr>
              <a:tblGrid>
                <a:gridCol w="4551680">
                  <a:extLst>
                    <a:ext uri="{9D8B030D-6E8A-4147-A177-3AD203B41FA5}">
                      <a16:colId xmlns:a16="http://schemas.microsoft.com/office/drawing/2014/main" val="20000"/>
                    </a:ext>
                  </a:extLst>
                </a:gridCol>
              </a:tblGrid>
              <a:tr h="487680">
                <a:tc>
                  <a:txBody>
                    <a:bodyPr/>
                    <a:lstStyle/>
                    <a:p>
                      <a:pPr marL="635" algn="ctr">
                        <a:lnSpc>
                          <a:spcPct val="100000"/>
                        </a:lnSpc>
                        <a:spcBef>
                          <a:spcPts val="325"/>
                        </a:spcBef>
                      </a:pPr>
                      <a:r>
                        <a:rPr sz="1200" b="1" dirty="0">
                          <a:latin typeface="+mn-lt"/>
                          <a:cs typeface="Times New Roman"/>
                        </a:rPr>
                        <a:t>ПП</a:t>
                      </a:r>
                      <a:r>
                        <a:rPr sz="1200" b="1" spc="-20" dirty="0">
                          <a:latin typeface="+mn-lt"/>
                          <a:cs typeface="Times New Roman"/>
                        </a:rPr>
                        <a:t> </a:t>
                      </a:r>
                      <a:r>
                        <a:rPr sz="1200" b="1" dirty="0">
                          <a:latin typeface="+mn-lt"/>
                          <a:cs typeface="Times New Roman"/>
                        </a:rPr>
                        <a:t>РФ</a:t>
                      </a:r>
                      <a:r>
                        <a:rPr sz="1200" b="1" spc="-5" dirty="0">
                          <a:latin typeface="+mn-lt"/>
                          <a:cs typeface="Times New Roman"/>
                        </a:rPr>
                        <a:t> </a:t>
                      </a:r>
                      <a:r>
                        <a:rPr sz="1200" b="1" dirty="0">
                          <a:latin typeface="+mn-lt"/>
                          <a:cs typeface="Times New Roman"/>
                        </a:rPr>
                        <a:t>2571</a:t>
                      </a:r>
                      <a:r>
                        <a:rPr sz="1200" b="1" spc="-40" dirty="0">
                          <a:latin typeface="+mn-lt"/>
                          <a:cs typeface="Times New Roman"/>
                        </a:rPr>
                        <a:t> </a:t>
                      </a:r>
                      <a:r>
                        <a:rPr sz="1200" b="1" dirty="0">
                          <a:latin typeface="+mn-lt"/>
                          <a:cs typeface="Times New Roman"/>
                        </a:rPr>
                        <a:t>устанавливает</a:t>
                      </a:r>
                      <a:r>
                        <a:rPr sz="1200" b="1" spc="-5" dirty="0">
                          <a:latin typeface="+mn-lt"/>
                          <a:cs typeface="Times New Roman"/>
                        </a:rPr>
                        <a:t> </a:t>
                      </a:r>
                      <a:r>
                        <a:rPr sz="1200" b="1" dirty="0">
                          <a:latin typeface="+mn-lt"/>
                          <a:cs typeface="Times New Roman"/>
                        </a:rPr>
                        <a:t>доп.</a:t>
                      </a:r>
                      <a:r>
                        <a:rPr sz="1200" b="1" spc="190" dirty="0">
                          <a:latin typeface="+mn-lt"/>
                          <a:cs typeface="Times New Roman"/>
                        </a:rPr>
                        <a:t> </a:t>
                      </a:r>
                      <a:r>
                        <a:rPr sz="1200" b="1" dirty="0">
                          <a:latin typeface="+mn-lt"/>
                          <a:cs typeface="Times New Roman"/>
                        </a:rPr>
                        <a:t>требования</a:t>
                      </a:r>
                      <a:r>
                        <a:rPr sz="1200" b="1" spc="-5" dirty="0">
                          <a:latin typeface="+mn-lt"/>
                          <a:cs typeface="Times New Roman"/>
                        </a:rPr>
                        <a:t> </a:t>
                      </a:r>
                      <a:r>
                        <a:rPr sz="1200" b="1" dirty="0">
                          <a:latin typeface="+mn-lt"/>
                          <a:cs typeface="Times New Roman"/>
                        </a:rPr>
                        <a:t>к</a:t>
                      </a:r>
                      <a:r>
                        <a:rPr sz="1200" b="1" spc="-15" dirty="0">
                          <a:latin typeface="+mn-lt"/>
                          <a:cs typeface="Times New Roman"/>
                        </a:rPr>
                        <a:t> </a:t>
                      </a:r>
                      <a:r>
                        <a:rPr sz="1200" b="1" spc="-25" dirty="0">
                          <a:latin typeface="+mn-lt"/>
                          <a:cs typeface="Times New Roman"/>
                        </a:rPr>
                        <a:t>УЗ</a:t>
                      </a:r>
                      <a:endParaRPr sz="1200" dirty="0">
                        <a:latin typeface="+mn-lt"/>
                        <a:cs typeface="Times New Roman"/>
                      </a:endParaRPr>
                    </a:p>
                    <a:p>
                      <a:pPr algn="ctr">
                        <a:lnSpc>
                          <a:spcPct val="100000"/>
                        </a:lnSpc>
                      </a:pPr>
                      <a:r>
                        <a:rPr sz="1200" b="1" dirty="0">
                          <a:latin typeface="+mn-lt"/>
                          <a:cs typeface="Times New Roman"/>
                        </a:rPr>
                        <a:t>в</a:t>
                      </a:r>
                      <a:r>
                        <a:rPr sz="1200" b="1" spc="-40" dirty="0">
                          <a:latin typeface="+mn-lt"/>
                          <a:cs typeface="Times New Roman"/>
                        </a:rPr>
                        <a:t> </a:t>
                      </a:r>
                      <a:r>
                        <a:rPr sz="1200" b="1" dirty="0">
                          <a:latin typeface="+mn-lt"/>
                          <a:cs typeface="Times New Roman"/>
                        </a:rPr>
                        <a:t>следующих</a:t>
                      </a:r>
                      <a:r>
                        <a:rPr sz="1200" b="1" spc="-25" dirty="0">
                          <a:latin typeface="+mn-lt"/>
                          <a:cs typeface="Times New Roman"/>
                        </a:rPr>
                        <a:t> </a:t>
                      </a:r>
                      <a:r>
                        <a:rPr sz="1200" b="1" spc="-10" dirty="0">
                          <a:latin typeface="+mn-lt"/>
                          <a:cs typeface="Times New Roman"/>
                        </a:rPr>
                        <a:t>сферах:</a:t>
                      </a:r>
                      <a:endParaRPr sz="1200" dirty="0">
                        <a:latin typeface="+mn-lt"/>
                        <a:cs typeface="Times New Roman"/>
                      </a:endParaRPr>
                    </a:p>
                  </a:txBody>
                  <a:tcPr marL="0" marR="0" marT="5503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0"/>
                  </a:ext>
                </a:extLst>
              </a:tr>
              <a:tr h="284480">
                <a:tc>
                  <a:txBody>
                    <a:bodyPr/>
                    <a:lstStyle/>
                    <a:p>
                      <a:pPr marL="91440">
                        <a:lnSpc>
                          <a:spcPct val="100000"/>
                        </a:lnSpc>
                        <a:spcBef>
                          <a:spcPts val="330"/>
                        </a:spcBef>
                      </a:pPr>
                      <a:r>
                        <a:rPr sz="1200" dirty="0">
                          <a:latin typeface="+mn-lt"/>
                          <a:cs typeface="Times New Roman"/>
                        </a:rPr>
                        <a:t>Раздел</a:t>
                      </a:r>
                      <a:r>
                        <a:rPr sz="1200" spc="-35" dirty="0">
                          <a:latin typeface="+mn-lt"/>
                          <a:cs typeface="Times New Roman"/>
                        </a:rPr>
                        <a:t> </a:t>
                      </a:r>
                      <a:r>
                        <a:rPr sz="1200" dirty="0">
                          <a:latin typeface="+mn-lt"/>
                          <a:cs typeface="Times New Roman"/>
                        </a:rPr>
                        <a:t>I.</a:t>
                      </a:r>
                      <a:r>
                        <a:rPr sz="1200" spc="-5" dirty="0">
                          <a:latin typeface="+mn-lt"/>
                          <a:cs typeface="Times New Roman"/>
                        </a:rPr>
                        <a:t> </a:t>
                      </a:r>
                      <a:r>
                        <a:rPr sz="1200" dirty="0">
                          <a:latin typeface="+mn-lt"/>
                          <a:cs typeface="Times New Roman"/>
                        </a:rPr>
                        <a:t>В</a:t>
                      </a:r>
                      <a:r>
                        <a:rPr sz="1200" spc="-10" dirty="0">
                          <a:latin typeface="+mn-lt"/>
                          <a:cs typeface="Times New Roman"/>
                        </a:rPr>
                        <a:t> </a:t>
                      </a:r>
                      <a:r>
                        <a:rPr sz="1200" dirty="0">
                          <a:latin typeface="+mn-lt"/>
                          <a:cs typeface="Times New Roman"/>
                        </a:rPr>
                        <a:t>сфере</a:t>
                      </a:r>
                      <a:r>
                        <a:rPr sz="1200" spc="-45" dirty="0">
                          <a:latin typeface="+mn-lt"/>
                          <a:cs typeface="Times New Roman"/>
                        </a:rPr>
                        <a:t> </a:t>
                      </a:r>
                      <a:r>
                        <a:rPr sz="1200" dirty="0">
                          <a:latin typeface="+mn-lt"/>
                          <a:cs typeface="Times New Roman"/>
                        </a:rPr>
                        <a:t>культуры</a:t>
                      </a:r>
                      <a:r>
                        <a:rPr sz="1200" spc="-10" dirty="0">
                          <a:latin typeface="+mn-lt"/>
                          <a:cs typeface="Times New Roman"/>
                        </a:rPr>
                        <a:t> </a:t>
                      </a:r>
                      <a:r>
                        <a:rPr sz="1200" dirty="0">
                          <a:latin typeface="+mn-lt"/>
                          <a:cs typeface="Times New Roman"/>
                        </a:rPr>
                        <a:t>и</a:t>
                      </a:r>
                      <a:r>
                        <a:rPr sz="1200" spc="-30" dirty="0">
                          <a:latin typeface="+mn-lt"/>
                          <a:cs typeface="Times New Roman"/>
                        </a:rPr>
                        <a:t> </a:t>
                      </a:r>
                      <a:r>
                        <a:rPr sz="1200" dirty="0">
                          <a:latin typeface="+mn-lt"/>
                          <a:cs typeface="Times New Roman"/>
                        </a:rPr>
                        <a:t>культурного</a:t>
                      </a:r>
                      <a:r>
                        <a:rPr sz="1200" spc="-10" dirty="0">
                          <a:latin typeface="+mn-lt"/>
                          <a:cs typeface="Times New Roman"/>
                        </a:rPr>
                        <a:t> </a:t>
                      </a:r>
                      <a:r>
                        <a:rPr sz="1200" dirty="0">
                          <a:latin typeface="+mn-lt"/>
                          <a:cs typeface="Times New Roman"/>
                        </a:rPr>
                        <a:t>наследия</a:t>
                      </a:r>
                      <a:r>
                        <a:rPr sz="1200" spc="-50" dirty="0">
                          <a:latin typeface="+mn-lt"/>
                          <a:cs typeface="Times New Roman"/>
                        </a:rPr>
                        <a:t> </a:t>
                      </a:r>
                      <a:r>
                        <a:rPr sz="1200" dirty="0">
                          <a:latin typeface="+mn-lt"/>
                          <a:cs typeface="Times New Roman"/>
                        </a:rPr>
                        <a:t>(позиции</a:t>
                      </a:r>
                      <a:r>
                        <a:rPr sz="1200" spc="-40" dirty="0">
                          <a:latin typeface="+mn-lt"/>
                          <a:cs typeface="Times New Roman"/>
                        </a:rPr>
                        <a:t> </a:t>
                      </a:r>
                      <a:r>
                        <a:rPr sz="1200" dirty="0">
                          <a:latin typeface="+mn-lt"/>
                          <a:cs typeface="Times New Roman"/>
                        </a:rPr>
                        <a:t>1-</a:t>
                      </a:r>
                      <a:r>
                        <a:rPr sz="1200" spc="-25" dirty="0">
                          <a:latin typeface="+mn-lt"/>
                          <a:cs typeface="Times New Roman"/>
                        </a:rPr>
                        <a:t>5)</a:t>
                      </a:r>
                      <a:endParaRPr sz="1200" dirty="0">
                        <a:latin typeface="+mn-lt"/>
                        <a:cs typeface="Times New Roman"/>
                      </a:endParaRPr>
                    </a:p>
                  </a:txBody>
                  <a:tcPr marL="0" marR="0" marT="558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1"/>
                  </a:ext>
                </a:extLst>
              </a:tr>
              <a:tr h="283633">
                <a:tc>
                  <a:txBody>
                    <a:bodyPr/>
                    <a:lstStyle/>
                    <a:p>
                      <a:pPr marL="91440">
                        <a:lnSpc>
                          <a:spcPct val="100000"/>
                        </a:lnSpc>
                        <a:spcBef>
                          <a:spcPts val="330"/>
                        </a:spcBef>
                      </a:pPr>
                      <a:r>
                        <a:rPr sz="1200" dirty="0">
                          <a:latin typeface="+mn-lt"/>
                          <a:cs typeface="Times New Roman"/>
                        </a:rPr>
                        <a:t>Раздел</a:t>
                      </a:r>
                      <a:r>
                        <a:rPr sz="1200" spc="-5" dirty="0">
                          <a:latin typeface="+mn-lt"/>
                          <a:cs typeface="Times New Roman"/>
                        </a:rPr>
                        <a:t> </a:t>
                      </a:r>
                      <a:r>
                        <a:rPr sz="1200" dirty="0">
                          <a:latin typeface="+mn-lt"/>
                          <a:cs typeface="Times New Roman"/>
                        </a:rPr>
                        <a:t>II.</a:t>
                      </a:r>
                      <a:r>
                        <a:rPr sz="1200" spc="45" dirty="0">
                          <a:latin typeface="+mn-lt"/>
                          <a:cs typeface="Times New Roman"/>
                        </a:rPr>
                        <a:t> </a:t>
                      </a:r>
                      <a:r>
                        <a:rPr sz="1200" dirty="0">
                          <a:latin typeface="+mn-lt"/>
                          <a:cs typeface="Times New Roman"/>
                        </a:rPr>
                        <a:t>В</a:t>
                      </a:r>
                      <a:r>
                        <a:rPr sz="1200" spc="5" dirty="0">
                          <a:latin typeface="+mn-lt"/>
                          <a:cs typeface="Times New Roman"/>
                        </a:rPr>
                        <a:t> </a:t>
                      </a:r>
                      <a:r>
                        <a:rPr sz="1200" dirty="0">
                          <a:latin typeface="+mn-lt"/>
                          <a:cs typeface="Times New Roman"/>
                        </a:rPr>
                        <a:t>сфере</a:t>
                      </a:r>
                      <a:r>
                        <a:rPr sz="1200" spc="-30" dirty="0">
                          <a:latin typeface="+mn-lt"/>
                          <a:cs typeface="Times New Roman"/>
                        </a:rPr>
                        <a:t> </a:t>
                      </a:r>
                      <a:r>
                        <a:rPr sz="1200" spc="-10" dirty="0">
                          <a:latin typeface="+mn-lt"/>
                          <a:cs typeface="Times New Roman"/>
                        </a:rPr>
                        <a:t>градостроительной</a:t>
                      </a:r>
                      <a:r>
                        <a:rPr sz="1200" spc="-30" dirty="0">
                          <a:latin typeface="+mn-lt"/>
                          <a:cs typeface="Times New Roman"/>
                        </a:rPr>
                        <a:t> </a:t>
                      </a:r>
                      <a:r>
                        <a:rPr sz="1200" dirty="0">
                          <a:latin typeface="+mn-lt"/>
                          <a:cs typeface="Times New Roman"/>
                        </a:rPr>
                        <a:t>деятельности</a:t>
                      </a:r>
                      <a:r>
                        <a:rPr sz="1200" spc="-20" dirty="0">
                          <a:latin typeface="+mn-lt"/>
                          <a:cs typeface="Times New Roman"/>
                        </a:rPr>
                        <a:t> </a:t>
                      </a:r>
                      <a:r>
                        <a:rPr sz="1200" dirty="0">
                          <a:latin typeface="+mn-lt"/>
                          <a:cs typeface="Times New Roman"/>
                        </a:rPr>
                        <a:t>(позиции</a:t>
                      </a:r>
                      <a:r>
                        <a:rPr sz="1200" spc="-25" dirty="0">
                          <a:latin typeface="+mn-lt"/>
                          <a:cs typeface="Times New Roman"/>
                        </a:rPr>
                        <a:t> </a:t>
                      </a:r>
                      <a:r>
                        <a:rPr sz="1200" dirty="0">
                          <a:latin typeface="+mn-lt"/>
                          <a:cs typeface="Times New Roman"/>
                        </a:rPr>
                        <a:t>6-</a:t>
                      </a:r>
                      <a:r>
                        <a:rPr sz="1200" spc="-25" dirty="0">
                          <a:latin typeface="+mn-lt"/>
                          <a:cs typeface="Times New Roman"/>
                        </a:rPr>
                        <a:t>16)</a:t>
                      </a:r>
                      <a:endParaRPr sz="1200" dirty="0">
                        <a:latin typeface="+mn-lt"/>
                        <a:cs typeface="Times New Roman"/>
                      </a:endParaRPr>
                    </a:p>
                  </a:txBody>
                  <a:tcPr marL="0" marR="0" marT="558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2"/>
                  </a:ext>
                </a:extLst>
              </a:tr>
              <a:tr h="284480">
                <a:tc>
                  <a:txBody>
                    <a:bodyPr/>
                    <a:lstStyle/>
                    <a:p>
                      <a:pPr marL="91440">
                        <a:lnSpc>
                          <a:spcPct val="100000"/>
                        </a:lnSpc>
                        <a:spcBef>
                          <a:spcPts val="334"/>
                        </a:spcBef>
                      </a:pPr>
                      <a:r>
                        <a:rPr sz="1200" dirty="0">
                          <a:latin typeface="+mn-lt"/>
                          <a:cs typeface="Times New Roman"/>
                        </a:rPr>
                        <a:t>Раздел</a:t>
                      </a:r>
                      <a:r>
                        <a:rPr sz="1200" spc="-30" dirty="0">
                          <a:latin typeface="+mn-lt"/>
                          <a:cs typeface="Times New Roman"/>
                        </a:rPr>
                        <a:t> </a:t>
                      </a:r>
                      <a:r>
                        <a:rPr sz="1200" dirty="0">
                          <a:latin typeface="+mn-lt"/>
                          <a:cs typeface="Times New Roman"/>
                        </a:rPr>
                        <a:t>III.</a:t>
                      </a:r>
                      <a:r>
                        <a:rPr sz="1200" spc="20" dirty="0">
                          <a:latin typeface="+mn-lt"/>
                          <a:cs typeface="Times New Roman"/>
                        </a:rPr>
                        <a:t> </a:t>
                      </a:r>
                      <a:r>
                        <a:rPr sz="1200" dirty="0">
                          <a:latin typeface="+mn-lt"/>
                          <a:cs typeface="Times New Roman"/>
                        </a:rPr>
                        <a:t>В</a:t>
                      </a:r>
                      <a:r>
                        <a:rPr sz="1200" spc="-15" dirty="0">
                          <a:latin typeface="+mn-lt"/>
                          <a:cs typeface="Times New Roman"/>
                        </a:rPr>
                        <a:t> </a:t>
                      </a:r>
                      <a:r>
                        <a:rPr sz="1200" dirty="0">
                          <a:latin typeface="+mn-lt"/>
                          <a:cs typeface="Times New Roman"/>
                        </a:rPr>
                        <a:t>сфере</a:t>
                      </a:r>
                      <a:r>
                        <a:rPr sz="1200" spc="-50" dirty="0">
                          <a:latin typeface="+mn-lt"/>
                          <a:cs typeface="Times New Roman"/>
                        </a:rPr>
                        <a:t> </a:t>
                      </a:r>
                      <a:r>
                        <a:rPr sz="1200" dirty="0">
                          <a:latin typeface="+mn-lt"/>
                          <a:cs typeface="Times New Roman"/>
                        </a:rPr>
                        <a:t>дорожной</a:t>
                      </a:r>
                      <a:r>
                        <a:rPr sz="1200" spc="-25" dirty="0">
                          <a:latin typeface="+mn-lt"/>
                          <a:cs typeface="Times New Roman"/>
                        </a:rPr>
                        <a:t> </a:t>
                      </a:r>
                      <a:r>
                        <a:rPr sz="1200" dirty="0">
                          <a:latin typeface="+mn-lt"/>
                          <a:cs typeface="Times New Roman"/>
                        </a:rPr>
                        <a:t>деятельности</a:t>
                      </a:r>
                      <a:r>
                        <a:rPr sz="1200" spc="-40" dirty="0">
                          <a:latin typeface="+mn-lt"/>
                          <a:cs typeface="Times New Roman"/>
                        </a:rPr>
                        <a:t> </a:t>
                      </a:r>
                      <a:r>
                        <a:rPr sz="1200" dirty="0">
                          <a:latin typeface="+mn-lt"/>
                          <a:cs typeface="Times New Roman"/>
                        </a:rPr>
                        <a:t>(позиции</a:t>
                      </a:r>
                      <a:r>
                        <a:rPr sz="1200" spc="-50" dirty="0">
                          <a:latin typeface="+mn-lt"/>
                          <a:cs typeface="Times New Roman"/>
                        </a:rPr>
                        <a:t> </a:t>
                      </a:r>
                      <a:r>
                        <a:rPr sz="1200" dirty="0">
                          <a:latin typeface="+mn-lt"/>
                          <a:cs typeface="Times New Roman"/>
                        </a:rPr>
                        <a:t>17-</a:t>
                      </a:r>
                      <a:r>
                        <a:rPr sz="1200" spc="-25" dirty="0">
                          <a:latin typeface="+mn-lt"/>
                          <a:cs typeface="Times New Roman"/>
                        </a:rPr>
                        <a:t>18)</a:t>
                      </a:r>
                      <a:endParaRPr sz="1200" dirty="0">
                        <a:latin typeface="+mn-lt"/>
                        <a:cs typeface="Times New Roman"/>
                      </a:endParaRPr>
                    </a:p>
                  </a:txBody>
                  <a:tcPr marL="0" marR="0" marT="56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3"/>
                  </a:ext>
                </a:extLst>
              </a:tr>
              <a:tr h="283633">
                <a:tc>
                  <a:txBody>
                    <a:bodyPr/>
                    <a:lstStyle/>
                    <a:p>
                      <a:pPr marL="91440">
                        <a:lnSpc>
                          <a:spcPct val="100000"/>
                        </a:lnSpc>
                        <a:spcBef>
                          <a:spcPts val="334"/>
                        </a:spcBef>
                      </a:pPr>
                      <a:r>
                        <a:rPr sz="1200" dirty="0">
                          <a:latin typeface="+mn-lt"/>
                          <a:cs typeface="Times New Roman"/>
                        </a:rPr>
                        <a:t>Раздел</a:t>
                      </a:r>
                      <a:r>
                        <a:rPr sz="1200" spc="5" dirty="0">
                          <a:latin typeface="+mn-lt"/>
                          <a:cs typeface="Times New Roman"/>
                        </a:rPr>
                        <a:t> </a:t>
                      </a:r>
                      <a:r>
                        <a:rPr sz="1200" dirty="0">
                          <a:latin typeface="+mn-lt"/>
                          <a:cs typeface="Times New Roman"/>
                        </a:rPr>
                        <a:t>IV.</a:t>
                      </a:r>
                      <a:r>
                        <a:rPr sz="1200" spc="25" dirty="0">
                          <a:latin typeface="+mn-lt"/>
                          <a:cs typeface="Times New Roman"/>
                        </a:rPr>
                        <a:t> </a:t>
                      </a:r>
                      <a:r>
                        <a:rPr sz="1200" dirty="0">
                          <a:latin typeface="+mn-lt"/>
                          <a:cs typeface="Times New Roman"/>
                        </a:rPr>
                        <a:t>В</a:t>
                      </a:r>
                      <a:r>
                        <a:rPr sz="1200" spc="15" dirty="0">
                          <a:latin typeface="+mn-lt"/>
                          <a:cs typeface="Times New Roman"/>
                        </a:rPr>
                        <a:t> </a:t>
                      </a:r>
                      <a:r>
                        <a:rPr sz="1200" dirty="0">
                          <a:latin typeface="+mn-lt"/>
                          <a:cs typeface="Times New Roman"/>
                        </a:rPr>
                        <a:t>сфере</a:t>
                      </a:r>
                      <a:r>
                        <a:rPr sz="1200" spc="-20" dirty="0">
                          <a:latin typeface="+mn-lt"/>
                          <a:cs typeface="Times New Roman"/>
                        </a:rPr>
                        <a:t> </a:t>
                      </a:r>
                      <a:r>
                        <a:rPr sz="1200" dirty="0">
                          <a:latin typeface="+mn-lt"/>
                          <a:cs typeface="Times New Roman"/>
                        </a:rPr>
                        <a:t>обороны</a:t>
                      </a:r>
                      <a:r>
                        <a:rPr sz="1200" spc="20" dirty="0">
                          <a:latin typeface="+mn-lt"/>
                          <a:cs typeface="Times New Roman"/>
                        </a:rPr>
                        <a:t> </a:t>
                      </a:r>
                      <a:r>
                        <a:rPr sz="1200" dirty="0">
                          <a:latin typeface="+mn-lt"/>
                          <a:cs typeface="Times New Roman"/>
                        </a:rPr>
                        <a:t>и </a:t>
                      </a:r>
                      <a:r>
                        <a:rPr sz="1200" spc="-10" dirty="0">
                          <a:latin typeface="+mn-lt"/>
                          <a:cs typeface="Times New Roman"/>
                        </a:rPr>
                        <a:t>безопасности</a:t>
                      </a:r>
                      <a:r>
                        <a:rPr sz="1200" spc="-25" dirty="0">
                          <a:latin typeface="+mn-lt"/>
                          <a:cs typeface="Times New Roman"/>
                        </a:rPr>
                        <a:t> </a:t>
                      </a:r>
                      <a:r>
                        <a:rPr sz="1200" spc="-10" dirty="0">
                          <a:latin typeface="+mn-lt"/>
                          <a:cs typeface="Times New Roman"/>
                        </a:rPr>
                        <a:t>государства</a:t>
                      </a:r>
                      <a:r>
                        <a:rPr sz="1200" spc="-20" dirty="0">
                          <a:latin typeface="+mn-lt"/>
                          <a:cs typeface="Times New Roman"/>
                        </a:rPr>
                        <a:t> </a:t>
                      </a:r>
                      <a:r>
                        <a:rPr sz="1200" dirty="0">
                          <a:latin typeface="+mn-lt"/>
                          <a:cs typeface="Times New Roman"/>
                        </a:rPr>
                        <a:t>(позиции</a:t>
                      </a:r>
                      <a:r>
                        <a:rPr sz="1200" spc="-20" dirty="0">
                          <a:latin typeface="+mn-lt"/>
                          <a:cs typeface="Times New Roman"/>
                        </a:rPr>
                        <a:t> </a:t>
                      </a:r>
                      <a:r>
                        <a:rPr sz="1200" dirty="0">
                          <a:latin typeface="+mn-lt"/>
                          <a:cs typeface="Times New Roman"/>
                        </a:rPr>
                        <a:t>19-</a:t>
                      </a:r>
                      <a:r>
                        <a:rPr sz="1200" spc="-25" dirty="0">
                          <a:latin typeface="+mn-lt"/>
                          <a:cs typeface="Times New Roman"/>
                        </a:rPr>
                        <a:t>23)</a:t>
                      </a:r>
                      <a:endParaRPr sz="1200" dirty="0">
                        <a:latin typeface="+mn-lt"/>
                        <a:cs typeface="Times New Roman"/>
                      </a:endParaRPr>
                    </a:p>
                  </a:txBody>
                  <a:tcPr marL="0" marR="0" marT="56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4"/>
                  </a:ext>
                </a:extLst>
              </a:tr>
              <a:tr h="284480">
                <a:tc>
                  <a:txBody>
                    <a:bodyPr/>
                    <a:lstStyle/>
                    <a:p>
                      <a:pPr marL="91440">
                        <a:lnSpc>
                          <a:spcPct val="100000"/>
                        </a:lnSpc>
                        <a:spcBef>
                          <a:spcPts val="335"/>
                        </a:spcBef>
                      </a:pPr>
                      <a:r>
                        <a:rPr sz="1200" dirty="0">
                          <a:latin typeface="+mn-lt"/>
                          <a:cs typeface="Times New Roman"/>
                        </a:rPr>
                        <a:t>Раздел V. В</a:t>
                      </a:r>
                      <a:r>
                        <a:rPr sz="1200" spc="10" dirty="0">
                          <a:latin typeface="+mn-lt"/>
                          <a:cs typeface="Times New Roman"/>
                        </a:rPr>
                        <a:t> </a:t>
                      </a:r>
                      <a:r>
                        <a:rPr sz="1200" dirty="0">
                          <a:latin typeface="+mn-lt"/>
                          <a:cs typeface="Times New Roman"/>
                        </a:rPr>
                        <a:t>сфере</a:t>
                      </a:r>
                      <a:r>
                        <a:rPr sz="1200" spc="-20" dirty="0">
                          <a:latin typeface="+mn-lt"/>
                          <a:cs typeface="Times New Roman"/>
                        </a:rPr>
                        <a:t> </a:t>
                      </a:r>
                      <a:r>
                        <a:rPr sz="1200" spc="-10" dirty="0">
                          <a:latin typeface="+mn-lt"/>
                          <a:cs typeface="Times New Roman"/>
                        </a:rPr>
                        <a:t>использования</a:t>
                      </a:r>
                      <a:r>
                        <a:rPr sz="1200" spc="-35" dirty="0">
                          <a:latin typeface="+mn-lt"/>
                          <a:cs typeface="Times New Roman"/>
                        </a:rPr>
                        <a:t> </a:t>
                      </a:r>
                      <a:r>
                        <a:rPr sz="1200" dirty="0">
                          <a:latin typeface="+mn-lt"/>
                          <a:cs typeface="Times New Roman"/>
                        </a:rPr>
                        <a:t>атомной энергии</a:t>
                      </a:r>
                      <a:r>
                        <a:rPr sz="1200" spc="-40" dirty="0">
                          <a:latin typeface="+mn-lt"/>
                          <a:cs typeface="Times New Roman"/>
                        </a:rPr>
                        <a:t> </a:t>
                      </a:r>
                      <a:r>
                        <a:rPr sz="1200" dirty="0">
                          <a:latin typeface="+mn-lt"/>
                          <a:cs typeface="Times New Roman"/>
                        </a:rPr>
                        <a:t>(позиции</a:t>
                      </a:r>
                      <a:r>
                        <a:rPr sz="1200" spc="-10" dirty="0">
                          <a:latin typeface="+mn-lt"/>
                          <a:cs typeface="Times New Roman"/>
                        </a:rPr>
                        <a:t> </a:t>
                      </a:r>
                      <a:r>
                        <a:rPr sz="1200" dirty="0">
                          <a:latin typeface="+mn-lt"/>
                          <a:cs typeface="Times New Roman"/>
                        </a:rPr>
                        <a:t>24-</a:t>
                      </a:r>
                      <a:r>
                        <a:rPr sz="1200" spc="-25" dirty="0">
                          <a:latin typeface="+mn-lt"/>
                          <a:cs typeface="Times New Roman"/>
                        </a:rPr>
                        <a:t>31)</a:t>
                      </a:r>
                      <a:endParaRPr sz="1200">
                        <a:latin typeface="+mn-lt"/>
                        <a:cs typeface="Times New Roman"/>
                      </a:endParaRPr>
                    </a:p>
                  </a:txBody>
                  <a:tcPr marL="0" marR="0" marT="56727"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5"/>
                  </a:ext>
                </a:extLst>
              </a:tr>
              <a:tr h="609600">
                <a:tc>
                  <a:txBody>
                    <a:bodyPr/>
                    <a:lstStyle/>
                    <a:p>
                      <a:pPr marL="91440" marR="257175">
                        <a:lnSpc>
                          <a:spcPct val="100000"/>
                        </a:lnSpc>
                        <a:spcBef>
                          <a:spcPts val="335"/>
                        </a:spcBef>
                      </a:pPr>
                      <a:r>
                        <a:rPr sz="1200" dirty="0">
                          <a:latin typeface="+mn-lt"/>
                          <a:cs typeface="Times New Roman"/>
                        </a:rPr>
                        <a:t>Раздел</a:t>
                      </a:r>
                      <a:r>
                        <a:rPr sz="1200" spc="15" dirty="0">
                          <a:latin typeface="+mn-lt"/>
                          <a:cs typeface="Times New Roman"/>
                        </a:rPr>
                        <a:t> </a:t>
                      </a:r>
                      <a:r>
                        <a:rPr sz="1200" dirty="0">
                          <a:latin typeface="+mn-lt"/>
                          <a:cs typeface="Times New Roman"/>
                        </a:rPr>
                        <a:t>VI.</a:t>
                      </a:r>
                      <a:r>
                        <a:rPr sz="1200" spc="40" dirty="0">
                          <a:latin typeface="+mn-lt"/>
                          <a:cs typeface="Times New Roman"/>
                        </a:rPr>
                        <a:t> </a:t>
                      </a:r>
                      <a:r>
                        <a:rPr sz="1200" dirty="0">
                          <a:latin typeface="+mn-lt"/>
                          <a:cs typeface="Times New Roman"/>
                        </a:rPr>
                        <a:t>В</a:t>
                      </a:r>
                      <a:r>
                        <a:rPr sz="1200" spc="30" dirty="0">
                          <a:latin typeface="+mn-lt"/>
                          <a:cs typeface="Times New Roman"/>
                        </a:rPr>
                        <a:t> </a:t>
                      </a:r>
                      <a:r>
                        <a:rPr sz="1200" dirty="0">
                          <a:latin typeface="+mn-lt"/>
                          <a:cs typeface="Times New Roman"/>
                        </a:rPr>
                        <a:t>сфере</a:t>
                      </a:r>
                      <a:r>
                        <a:rPr sz="1200" spc="-10" dirty="0">
                          <a:latin typeface="+mn-lt"/>
                          <a:cs typeface="Times New Roman"/>
                        </a:rPr>
                        <a:t> здравоохранения, образования,</a:t>
                      </a:r>
                      <a:r>
                        <a:rPr sz="1200" spc="-30" dirty="0">
                          <a:latin typeface="+mn-lt"/>
                          <a:cs typeface="Times New Roman"/>
                        </a:rPr>
                        <a:t> </a:t>
                      </a:r>
                      <a:r>
                        <a:rPr sz="1200" dirty="0">
                          <a:latin typeface="+mn-lt"/>
                          <a:cs typeface="Times New Roman"/>
                        </a:rPr>
                        <a:t>науки,</a:t>
                      </a:r>
                      <a:r>
                        <a:rPr sz="1200" spc="5" dirty="0">
                          <a:latin typeface="+mn-lt"/>
                          <a:cs typeface="Times New Roman"/>
                        </a:rPr>
                        <a:t> </a:t>
                      </a:r>
                      <a:r>
                        <a:rPr sz="1200" spc="-10" dirty="0">
                          <a:latin typeface="+mn-lt"/>
                          <a:cs typeface="Times New Roman"/>
                        </a:rPr>
                        <a:t>обеспечения</a:t>
                      </a:r>
                      <a:r>
                        <a:rPr sz="1200" spc="500" dirty="0">
                          <a:latin typeface="+mn-lt"/>
                          <a:cs typeface="Times New Roman"/>
                        </a:rPr>
                        <a:t> </a:t>
                      </a:r>
                      <a:r>
                        <a:rPr sz="1200" spc="-10" dirty="0">
                          <a:latin typeface="+mn-lt"/>
                          <a:cs typeface="Times New Roman"/>
                        </a:rPr>
                        <a:t>санитарно-эпидемиологического</a:t>
                      </a:r>
                      <a:r>
                        <a:rPr sz="1200" spc="40" dirty="0">
                          <a:latin typeface="+mn-lt"/>
                          <a:cs typeface="Times New Roman"/>
                        </a:rPr>
                        <a:t> </a:t>
                      </a:r>
                      <a:r>
                        <a:rPr sz="1200" spc="-10" dirty="0">
                          <a:latin typeface="+mn-lt"/>
                          <a:cs typeface="Times New Roman"/>
                        </a:rPr>
                        <a:t>благополучия</a:t>
                      </a:r>
                      <a:r>
                        <a:rPr sz="1200" spc="100" dirty="0">
                          <a:latin typeface="+mn-lt"/>
                          <a:cs typeface="Times New Roman"/>
                        </a:rPr>
                        <a:t> </a:t>
                      </a:r>
                      <a:r>
                        <a:rPr sz="1200" dirty="0">
                          <a:latin typeface="+mn-lt"/>
                          <a:cs typeface="Times New Roman"/>
                        </a:rPr>
                        <a:t>населения,</a:t>
                      </a:r>
                      <a:r>
                        <a:rPr sz="1200" spc="45" dirty="0">
                          <a:latin typeface="+mn-lt"/>
                          <a:cs typeface="Times New Roman"/>
                        </a:rPr>
                        <a:t> </a:t>
                      </a:r>
                      <a:r>
                        <a:rPr sz="1200" spc="-10" dirty="0">
                          <a:latin typeface="+mn-lt"/>
                          <a:cs typeface="Times New Roman"/>
                        </a:rPr>
                        <a:t>охраны</a:t>
                      </a:r>
                      <a:r>
                        <a:rPr sz="1200" spc="500" dirty="0">
                          <a:latin typeface="+mn-lt"/>
                          <a:cs typeface="Times New Roman"/>
                        </a:rPr>
                        <a:t> </a:t>
                      </a:r>
                      <a:r>
                        <a:rPr sz="1200" dirty="0">
                          <a:latin typeface="+mn-lt"/>
                          <a:cs typeface="Times New Roman"/>
                        </a:rPr>
                        <a:t>(позиции</a:t>
                      </a:r>
                      <a:r>
                        <a:rPr sz="1200" spc="-30" dirty="0">
                          <a:latin typeface="+mn-lt"/>
                          <a:cs typeface="Times New Roman"/>
                        </a:rPr>
                        <a:t> </a:t>
                      </a:r>
                      <a:r>
                        <a:rPr sz="1200" dirty="0">
                          <a:latin typeface="+mn-lt"/>
                          <a:cs typeface="Times New Roman"/>
                        </a:rPr>
                        <a:t>32-</a:t>
                      </a:r>
                      <a:r>
                        <a:rPr sz="1200" spc="-25" dirty="0">
                          <a:latin typeface="+mn-lt"/>
                          <a:cs typeface="Times New Roman"/>
                        </a:rPr>
                        <a:t>36)</a:t>
                      </a:r>
                      <a:endParaRPr sz="1200" dirty="0">
                        <a:latin typeface="+mn-lt"/>
                        <a:cs typeface="Times New Roman"/>
                      </a:endParaRPr>
                    </a:p>
                  </a:txBody>
                  <a:tcPr marL="0" marR="0" marT="56727"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6"/>
                  </a:ext>
                </a:extLst>
              </a:tr>
              <a:tr h="447040">
                <a:tc>
                  <a:txBody>
                    <a:bodyPr/>
                    <a:lstStyle/>
                    <a:p>
                      <a:pPr marL="91440" marR="415925">
                        <a:lnSpc>
                          <a:spcPct val="100000"/>
                        </a:lnSpc>
                        <a:spcBef>
                          <a:spcPts val="335"/>
                        </a:spcBef>
                      </a:pPr>
                      <a:r>
                        <a:rPr sz="1200" dirty="0">
                          <a:latin typeface="+mn-lt"/>
                          <a:cs typeface="Times New Roman"/>
                        </a:rPr>
                        <a:t>Раздел</a:t>
                      </a:r>
                      <a:r>
                        <a:rPr sz="1200" spc="-15" dirty="0">
                          <a:latin typeface="+mn-lt"/>
                          <a:cs typeface="Times New Roman"/>
                        </a:rPr>
                        <a:t> </a:t>
                      </a:r>
                      <a:r>
                        <a:rPr sz="1200" dirty="0">
                          <a:latin typeface="+mn-lt"/>
                          <a:cs typeface="Times New Roman"/>
                        </a:rPr>
                        <a:t>VII.</a:t>
                      </a:r>
                      <a:r>
                        <a:rPr sz="1200" spc="35" dirty="0">
                          <a:latin typeface="+mn-lt"/>
                          <a:cs typeface="Times New Roman"/>
                        </a:rPr>
                        <a:t> </a:t>
                      </a:r>
                      <a:r>
                        <a:rPr sz="1200" dirty="0">
                          <a:latin typeface="+mn-lt"/>
                          <a:cs typeface="Times New Roman"/>
                        </a:rPr>
                        <a:t>К УЗ,</a:t>
                      </a:r>
                      <a:r>
                        <a:rPr sz="1200" spc="-30" dirty="0">
                          <a:latin typeface="+mn-lt"/>
                          <a:cs typeface="Times New Roman"/>
                        </a:rPr>
                        <a:t> </a:t>
                      </a:r>
                      <a:r>
                        <a:rPr sz="1200" dirty="0">
                          <a:latin typeface="+mn-lt"/>
                          <a:cs typeface="Times New Roman"/>
                        </a:rPr>
                        <a:t>по</a:t>
                      </a:r>
                      <a:r>
                        <a:rPr sz="1200" spc="-10" dirty="0">
                          <a:latin typeface="+mn-lt"/>
                          <a:cs typeface="Times New Roman"/>
                        </a:rPr>
                        <a:t> результатам</a:t>
                      </a:r>
                      <a:r>
                        <a:rPr sz="1200" spc="-20" dirty="0">
                          <a:latin typeface="+mn-lt"/>
                          <a:cs typeface="Times New Roman"/>
                        </a:rPr>
                        <a:t> </a:t>
                      </a:r>
                      <a:r>
                        <a:rPr sz="1200" dirty="0">
                          <a:latin typeface="+mn-lt"/>
                          <a:cs typeface="Times New Roman"/>
                        </a:rPr>
                        <a:t>которой</a:t>
                      </a:r>
                      <a:r>
                        <a:rPr sz="1200" spc="-15" dirty="0">
                          <a:latin typeface="+mn-lt"/>
                          <a:cs typeface="Times New Roman"/>
                        </a:rPr>
                        <a:t> </a:t>
                      </a:r>
                      <a:r>
                        <a:rPr sz="1200" dirty="0">
                          <a:latin typeface="+mn-lt"/>
                          <a:cs typeface="Times New Roman"/>
                        </a:rPr>
                        <a:t>заключается</a:t>
                      </a:r>
                      <a:r>
                        <a:rPr sz="1200" spc="-50" dirty="0">
                          <a:latin typeface="+mn-lt"/>
                          <a:cs typeface="Times New Roman"/>
                        </a:rPr>
                        <a:t> </a:t>
                      </a:r>
                      <a:r>
                        <a:rPr sz="1200" dirty="0">
                          <a:latin typeface="+mn-lt"/>
                          <a:cs typeface="Times New Roman"/>
                        </a:rPr>
                        <a:t>контракт</a:t>
                      </a:r>
                      <a:r>
                        <a:rPr sz="1200" spc="-45" dirty="0">
                          <a:latin typeface="+mn-lt"/>
                          <a:cs typeface="Times New Roman"/>
                        </a:rPr>
                        <a:t> </a:t>
                      </a:r>
                      <a:r>
                        <a:rPr sz="1200" spc="-25" dirty="0">
                          <a:latin typeface="+mn-lt"/>
                          <a:cs typeface="Times New Roman"/>
                        </a:rPr>
                        <a:t>со</a:t>
                      </a:r>
                      <a:r>
                        <a:rPr sz="1200" spc="500" dirty="0">
                          <a:latin typeface="+mn-lt"/>
                          <a:cs typeface="Times New Roman"/>
                        </a:rPr>
                        <a:t> </a:t>
                      </a:r>
                      <a:r>
                        <a:rPr sz="1200" dirty="0">
                          <a:latin typeface="+mn-lt"/>
                          <a:cs typeface="Times New Roman"/>
                        </a:rPr>
                        <a:t>встречными</a:t>
                      </a:r>
                      <a:r>
                        <a:rPr sz="1200" spc="10" dirty="0">
                          <a:latin typeface="+mn-lt"/>
                          <a:cs typeface="Times New Roman"/>
                        </a:rPr>
                        <a:t> </a:t>
                      </a:r>
                      <a:r>
                        <a:rPr sz="1200" spc="-10" dirty="0">
                          <a:latin typeface="+mn-lt"/>
                          <a:cs typeface="Times New Roman"/>
                        </a:rPr>
                        <a:t>инвестиционными</a:t>
                      </a:r>
                      <a:r>
                        <a:rPr sz="1200" spc="25" dirty="0">
                          <a:latin typeface="+mn-lt"/>
                          <a:cs typeface="Times New Roman"/>
                        </a:rPr>
                        <a:t> </a:t>
                      </a:r>
                      <a:r>
                        <a:rPr sz="1200" spc="-10" dirty="0">
                          <a:latin typeface="+mn-lt"/>
                          <a:cs typeface="Times New Roman"/>
                        </a:rPr>
                        <a:t>обязательствами</a:t>
                      </a:r>
                      <a:r>
                        <a:rPr sz="1200" spc="25" dirty="0">
                          <a:latin typeface="+mn-lt"/>
                          <a:cs typeface="Times New Roman"/>
                        </a:rPr>
                        <a:t> </a:t>
                      </a:r>
                      <a:r>
                        <a:rPr sz="1200" dirty="0">
                          <a:latin typeface="+mn-lt"/>
                          <a:cs typeface="Times New Roman"/>
                        </a:rPr>
                        <a:t>(позиция</a:t>
                      </a:r>
                      <a:r>
                        <a:rPr sz="1200" spc="25" dirty="0">
                          <a:latin typeface="+mn-lt"/>
                          <a:cs typeface="Times New Roman"/>
                        </a:rPr>
                        <a:t> </a:t>
                      </a:r>
                      <a:r>
                        <a:rPr sz="1200" spc="-25" dirty="0">
                          <a:latin typeface="+mn-lt"/>
                          <a:cs typeface="Times New Roman"/>
                        </a:rPr>
                        <a:t>37)</a:t>
                      </a:r>
                      <a:endParaRPr sz="1200" dirty="0">
                        <a:latin typeface="+mn-lt"/>
                        <a:cs typeface="Times New Roman"/>
                      </a:endParaRPr>
                    </a:p>
                  </a:txBody>
                  <a:tcPr marL="0" marR="0" marT="56727"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7"/>
                  </a:ext>
                </a:extLst>
              </a:tr>
              <a:tr h="609600">
                <a:tc>
                  <a:txBody>
                    <a:bodyPr/>
                    <a:lstStyle/>
                    <a:p>
                      <a:pPr marL="91440" marR="344170">
                        <a:lnSpc>
                          <a:spcPct val="100000"/>
                        </a:lnSpc>
                        <a:spcBef>
                          <a:spcPts val="340"/>
                        </a:spcBef>
                      </a:pPr>
                      <a:r>
                        <a:rPr sz="1200" dirty="0">
                          <a:latin typeface="+mn-lt"/>
                          <a:cs typeface="Times New Roman"/>
                        </a:rPr>
                        <a:t>Раздел</a:t>
                      </a:r>
                      <a:r>
                        <a:rPr sz="1200" spc="-30" dirty="0">
                          <a:latin typeface="+mn-lt"/>
                          <a:cs typeface="Times New Roman"/>
                        </a:rPr>
                        <a:t> </a:t>
                      </a:r>
                      <a:r>
                        <a:rPr sz="1200" dirty="0">
                          <a:latin typeface="+mn-lt"/>
                          <a:cs typeface="Times New Roman"/>
                        </a:rPr>
                        <a:t>VIII.</a:t>
                      </a:r>
                      <a:r>
                        <a:rPr sz="1200" spc="20" dirty="0">
                          <a:latin typeface="+mn-lt"/>
                          <a:cs typeface="Times New Roman"/>
                        </a:rPr>
                        <a:t> </a:t>
                      </a:r>
                      <a:r>
                        <a:rPr sz="1200" dirty="0">
                          <a:latin typeface="+mn-lt"/>
                          <a:cs typeface="Times New Roman"/>
                        </a:rPr>
                        <a:t>В</a:t>
                      </a:r>
                      <a:r>
                        <a:rPr sz="1200" spc="-20" dirty="0">
                          <a:latin typeface="+mn-lt"/>
                          <a:cs typeface="Times New Roman"/>
                        </a:rPr>
                        <a:t> </a:t>
                      </a:r>
                      <a:r>
                        <a:rPr sz="1200" dirty="0">
                          <a:latin typeface="+mn-lt"/>
                          <a:cs typeface="Times New Roman"/>
                        </a:rPr>
                        <a:t>сфере</a:t>
                      </a:r>
                      <a:r>
                        <a:rPr sz="1200" spc="-50" dirty="0">
                          <a:latin typeface="+mn-lt"/>
                          <a:cs typeface="Times New Roman"/>
                        </a:rPr>
                        <a:t> </a:t>
                      </a:r>
                      <a:r>
                        <a:rPr sz="1200" dirty="0">
                          <a:latin typeface="+mn-lt"/>
                          <a:cs typeface="Times New Roman"/>
                        </a:rPr>
                        <a:t>регулярных</a:t>
                      </a:r>
                      <a:r>
                        <a:rPr sz="1200" spc="-35" dirty="0">
                          <a:latin typeface="+mn-lt"/>
                          <a:cs typeface="Times New Roman"/>
                        </a:rPr>
                        <a:t> </a:t>
                      </a:r>
                      <a:r>
                        <a:rPr sz="1200" dirty="0">
                          <a:latin typeface="+mn-lt"/>
                          <a:cs typeface="Times New Roman"/>
                        </a:rPr>
                        <a:t>перевозок</a:t>
                      </a:r>
                      <a:r>
                        <a:rPr sz="1200" spc="-35" dirty="0">
                          <a:latin typeface="+mn-lt"/>
                          <a:cs typeface="Times New Roman"/>
                        </a:rPr>
                        <a:t> </a:t>
                      </a:r>
                      <a:r>
                        <a:rPr sz="1200" dirty="0">
                          <a:latin typeface="+mn-lt"/>
                          <a:cs typeface="Times New Roman"/>
                        </a:rPr>
                        <a:t>пассажиров</a:t>
                      </a:r>
                      <a:r>
                        <a:rPr sz="1200" spc="-50" dirty="0">
                          <a:latin typeface="+mn-lt"/>
                          <a:cs typeface="Times New Roman"/>
                        </a:rPr>
                        <a:t> </a:t>
                      </a:r>
                      <a:r>
                        <a:rPr sz="1200" dirty="0">
                          <a:latin typeface="+mn-lt"/>
                          <a:cs typeface="Times New Roman"/>
                        </a:rPr>
                        <a:t>и</a:t>
                      </a:r>
                      <a:r>
                        <a:rPr sz="1200" spc="-35" dirty="0">
                          <a:latin typeface="+mn-lt"/>
                          <a:cs typeface="Times New Roman"/>
                        </a:rPr>
                        <a:t> </a:t>
                      </a:r>
                      <a:r>
                        <a:rPr sz="1200" spc="-10" dirty="0">
                          <a:latin typeface="+mn-lt"/>
                          <a:cs typeface="Times New Roman"/>
                        </a:rPr>
                        <a:t>багажа</a:t>
                      </a:r>
                      <a:r>
                        <a:rPr sz="1200" spc="500" dirty="0">
                          <a:latin typeface="+mn-lt"/>
                          <a:cs typeface="Times New Roman"/>
                        </a:rPr>
                        <a:t> </a:t>
                      </a:r>
                      <a:r>
                        <a:rPr sz="1200" dirty="0">
                          <a:latin typeface="+mn-lt"/>
                          <a:cs typeface="Times New Roman"/>
                        </a:rPr>
                        <a:t>автомобильным</a:t>
                      </a:r>
                      <a:r>
                        <a:rPr sz="1200" spc="-15" dirty="0">
                          <a:latin typeface="+mn-lt"/>
                          <a:cs typeface="Times New Roman"/>
                        </a:rPr>
                        <a:t> </a:t>
                      </a:r>
                      <a:r>
                        <a:rPr sz="1200" spc="-10" dirty="0">
                          <a:latin typeface="+mn-lt"/>
                          <a:cs typeface="Times New Roman"/>
                        </a:rPr>
                        <a:t>транспортом</a:t>
                      </a:r>
                      <a:r>
                        <a:rPr sz="1200" spc="-20" dirty="0">
                          <a:latin typeface="+mn-lt"/>
                          <a:cs typeface="Times New Roman"/>
                        </a:rPr>
                        <a:t> </a:t>
                      </a:r>
                      <a:r>
                        <a:rPr sz="1200" dirty="0">
                          <a:latin typeface="+mn-lt"/>
                          <a:cs typeface="Times New Roman"/>
                        </a:rPr>
                        <a:t>и</a:t>
                      </a:r>
                      <a:r>
                        <a:rPr sz="1200" spc="-5" dirty="0">
                          <a:latin typeface="+mn-lt"/>
                          <a:cs typeface="Times New Roman"/>
                        </a:rPr>
                        <a:t> </a:t>
                      </a:r>
                      <a:r>
                        <a:rPr sz="1200" dirty="0">
                          <a:latin typeface="+mn-lt"/>
                          <a:cs typeface="Times New Roman"/>
                        </a:rPr>
                        <a:t>городским</a:t>
                      </a:r>
                      <a:r>
                        <a:rPr sz="1200" spc="-15" dirty="0">
                          <a:latin typeface="+mn-lt"/>
                          <a:cs typeface="Times New Roman"/>
                        </a:rPr>
                        <a:t> </a:t>
                      </a:r>
                      <a:r>
                        <a:rPr sz="1200" dirty="0">
                          <a:latin typeface="+mn-lt"/>
                          <a:cs typeface="Times New Roman"/>
                        </a:rPr>
                        <a:t>наземным</a:t>
                      </a:r>
                      <a:r>
                        <a:rPr sz="1200" spc="-10" dirty="0">
                          <a:latin typeface="+mn-lt"/>
                          <a:cs typeface="Times New Roman"/>
                        </a:rPr>
                        <a:t> электрическим</a:t>
                      </a:r>
                      <a:r>
                        <a:rPr sz="1200" spc="500" dirty="0">
                          <a:latin typeface="+mn-lt"/>
                          <a:cs typeface="Times New Roman"/>
                        </a:rPr>
                        <a:t> </a:t>
                      </a:r>
                      <a:r>
                        <a:rPr sz="1200" spc="-10" dirty="0">
                          <a:latin typeface="+mn-lt"/>
                          <a:cs typeface="Times New Roman"/>
                        </a:rPr>
                        <a:t>транспортом</a:t>
                      </a:r>
                      <a:r>
                        <a:rPr sz="1200" spc="10" dirty="0">
                          <a:latin typeface="+mn-lt"/>
                          <a:cs typeface="Times New Roman"/>
                        </a:rPr>
                        <a:t> </a:t>
                      </a:r>
                      <a:r>
                        <a:rPr sz="1200" dirty="0">
                          <a:latin typeface="+mn-lt"/>
                          <a:cs typeface="Times New Roman"/>
                        </a:rPr>
                        <a:t>(позиция</a:t>
                      </a:r>
                      <a:r>
                        <a:rPr sz="1200" spc="15" dirty="0">
                          <a:latin typeface="+mn-lt"/>
                          <a:cs typeface="Times New Roman"/>
                        </a:rPr>
                        <a:t> </a:t>
                      </a:r>
                      <a:r>
                        <a:rPr sz="1200" spc="-25" dirty="0">
                          <a:latin typeface="+mn-lt"/>
                          <a:cs typeface="Times New Roman"/>
                        </a:rPr>
                        <a:t>38)</a:t>
                      </a:r>
                      <a:endParaRPr sz="1200" dirty="0">
                        <a:latin typeface="+mn-lt"/>
                        <a:cs typeface="Times New Roman"/>
                      </a:endParaRPr>
                    </a:p>
                  </a:txBody>
                  <a:tcPr marL="0" marR="0" marT="5757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8"/>
                  </a:ext>
                </a:extLst>
              </a:tr>
              <a:tr h="446193">
                <a:tc>
                  <a:txBody>
                    <a:bodyPr/>
                    <a:lstStyle/>
                    <a:p>
                      <a:pPr marL="91440" marR="247650">
                        <a:lnSpc>
                          <a:spcPct val="100000"/>
                        </a:lnSpc>
                        <a:spcBef>
                          <a:spcPts val="335"/>
                        </a:spcBef>
                      </a:pPr>
                      <a:r>
                        <a:rPr sz="1200" dirty="0">
                          <a:latin typeface="+mn-lt"/>
                          <a:cs typeface="Times New Roman"/>
                        </a:rPr>
                        <a:t>Раздел</a:t>
                      </a:r>
                      <a:r>
                        <a:rPr sz="1200" spc="15" dirty="0">
                          <a:latin typeface="+mn-lt"/>
                          <a:cs typeface="Times New Roman"/>
                        </a:rPr>
                        <a:t> </a:t>
                      </a:r>
                      <a:r>
                        <a:rPr sz="1200" dirty="0">
                          <a:latin typeface="+mn-lt"/>
                          <a:cs typeface="Times New Roman"/>
                        </a:rPr>
                        <a:t>IX.</a:t>
                      </a:r>
                      <a:r>
                        <a:rPr sz="1200" spc="45" dirty="0">
                          <a:latin typeface="+mn-lt"/>
                          <a:cs typeface="Times New Roman"/>
                        </a:rPr>
                        <a:t> </a:t>
                      </a:r>
                      <a:r>
                        <a:rPr sz="1200" dirty="0">
                          <a:latin typeface="+mn-lt"/>
                          <a:cs typeface="Times New Roman"/>
                        </a:rPr>
                        <a:t>В</a:t>
                      </a:r>
                      <a:r>
                        <a:rPr sz="1200" spc="30" dirty="0">
                          <a:latin typeface="+mn-lt"/>
                          <a:cs typeface="Times New Roman"/>
                        </a:rPr>
                        <a:t> </a:t>
                      </a:r>
                      <a:r>
                        <a:rPr sz="1200" dirty="0">
                          <a:latin typeface="+mn-lt"/>
                          <a:cs typeface="Times New Roman"/>
                        </a:rPr>
                        <a:t>сфере</a:t>
                      </a:r>
                      <a:r>
                        <a:rPr sz="1200" spc="-10" dirty="0">
                          <a:latin typeface="+mn-lt"/>
                          <a:cs typeface="Times New Roman"/>
                        </a:rPr>
                        <a:t> </a:t>
                      </a:r>
                      <a:r>
                        <a:rPr sz="1200" dirty="0">
                          <a:latin typeface="+mn-lt"/>
                          <a:cs typeface="Times New Roman"/>
                        </a:rPr>
                        <a:t>изучения, </a:t>
                      </a:r>
                      <a:r>
                        <a:rPr sz="1200" spc="-10" dirty="0">
                          <a:latin typeface="+mn-lt"/>
                          <a:cs typeface="Times New Roman"/>
                        </a:rPr>
                        <a:t>использования,</a:t>
                      </a:r>
                      <a:r>
                        <a:rPr sz="1200" spc="-5" dirty="0">
                          <a:latin typeface="+mn-lt"/>
                          <a:cs typeface="Times New Roman"/>
                        </a:rPr>
                        <a:t> </a:t>
                      </a:r>
                      <a:r>
                        <a:rPr sz="1200" spc="-10" dirty="0">
                          <a:latin typeface="+mn-lt"/>
                          <a:cs typeface="Times New Roman"/>
                        </a:rPr>
                        <a:t>воспроизводства,</a:t>
                      </a:r>
                      <a:r>
                        <a:rPr sz="1200" spc="-30" dirty="0">
                          <a:latin typeface="+mn-lt"/>
                          <a:cs typeface="Times New Roman"/>
                        </a:rPr>
                        <a:t> </a:t>
                      </a:r>
                      <a:r>
                        <a:rPr sz="1200" spc="-10" dirty="0">
                          <a:latin typeface="+mn-lt"/>
                          <a:cs typeface="Times New Roman"/>
                        </a:rPr>
                        <a:t>охраны</a:t>
                      </a:r>
                      <a:r>
                        <a:rPr sz="1200" spc="500" dirty="0">
                          <a:latin typeface="+mn-lt"/>
                          <a:cs typeface="Times New Roman"/>
                        </a:rPr>
                        <a:t> </a:t>
                      </a:r>
                      <a:r>
                        <a:rPr sz="1200" dirty="0">
                          <a:latin typeface="+mn-lt"/>
                          <a:cs typeface="Times New Roman"/>
                        </a:rPr>
                        <a:t>природных</a:t>
                      </a:r>
                      <a:r>
                        <a:rPr sz="1200" spc="-50" dirty="0">
                          <a:latin typeface="+mn-lt"/>
                          <a:cs typeface="Times New Roman"/>
                        </a:rPr>
                        <a:t> </a:t>
                      </a:r>
                      <a:r>
                        <a:rPr sz="1200" dirty="0">
                          <a:latin typeface="+mn-lt"/>
                          <a:cs typeface="Times New Roman"/>
                        </a:rPr>
                        <a:t>окружающей</a:t>
                      </a:r>
                      <a:r>
                        <a:rPr sz="1200" spc="-30" dirty="0">
                          <a:latin typeface="+mn-lt"/>
                          <a:cs typeface="Times New Roman"/>
                        </a:rPr>
                        <a:t> </a:t>
                      </a:r>
                      <a:r>
                        <a:rPr sz="1200" dirty="0">
                          <a:latin typeface="+mn-lt"/>
                          <a:cs typeface="Times New Roman"/>
                        </a:rPr>
                        <a:t>среды</a:t>
                      </a:r>
                      <a:r>
                        <a:rPr sz="1200" spc="-35" dirty="0">
                          <a:latin typeface="+mn-lt"/>
                          <a:cs typeface="Times New Roman"/>
                        </a:rPr>
                        <a:t> </a:t>
                      </a:r>
                      <a:r>
                        <a:rPr sz="1200" dirty="0">
                          <a:latin typeface="+mn-lt"/>
                          <a:cs typeface="Times New Roman"/>
                        </a:rPr>
                        <a:t>(позиции</a:t>
                      </a:r>
                      <a:r>
                        <a:rPr sz="1200" spc="-20" dirty="0">
                          <a:latin typeface="+mn-lt"/>
                          <a:cs typeface="Times New Roman"/>
                        </a:rPr>
                        <a:t> </a:t>
                      </a:r>
                      <a:r>
                        <a:rPr sz="1200" dirty="0">
                          <a:latin typeface="+mn-lt"/>
                          <a:cs typeface="Times New Roman"/>
                        </a:rPr>
                        <a:t>39-</a:t>
                      </a:r>
                      <a:r>
                        <a:rPr sz="1200" spc="-25" dirty="0">
                          <a:latin typeface="+mn-lt"/>
                          <a:cs typeface="Times New Roman"/>
                        </a:rPr>
                        <a:t>40)</a:t>
                      </a:r>
                      <a:endParaRPr sz="1200" dirty="0">
                        <a:latin typeface="+mn-lt"/>
                        <a:cs typeface="Times New Roman"/>
                      </a:endParaRPr>
                    </a:p>
                  </a:txBody>
                  <a:tcPr marL="0" marR="0" marT="56727"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9"/>
                  </a:ext>
                </a:extLst>
              </a:tr>
              <a:tr h="334433">
                <a:tc>
                  <a:txBody>
                    <a:bodyPr/>
                    <a:lstStyle/>
                    <a:p>
                      <a:pPr marL="91440">
                        <a:lnSpc>
                          <a:spcPct val="100000"/>
                        </a:lnSpc>
                        <a:spcBef>
                          <a:spcPts val="335"/>
                        </a:spcBef>
                      </a:pPr>
                      <a:r>
                        <a:rPr sz="1200" dirty="0">
                          <a:latin typeface="+mn-lt"/>
                          <a:cs typeface="Times New Roman"/>
                        </a:rPr>
                        <a:t>Раздел</a:t>
                      </a:r>
                      <a:r>
                        <a:rPr sz="1200" spc="-10" dirty="0">
                          <a:latin typeface="+mn-lt"/>
                          <a:cs typeface="Times New Roman"/>
                        </a:rPr>
                        <a:t> </a:t>
                      </a:r>
                      <a:r>
                        <a:rPr sz="1200" dirty="0">
                          <a:latin typeface="+mn-lt"/>
                          <a:cs typeface="Times New Roman"/>
                        </a:rPr>
                        <a:t>X.</a:t>
                      </a:r>
                      <a:r>
                        <a:rPr sz="1200" spc="-15" dirty="0">
                          <a:latin typeface="+mn-lt"/>
                          <a:cs typeface="Times New Roman"/>
                        </a:rPr>
                        <a:t> </a:t>
                      </a:r>
                      <a:r>
                        <a:rPr sz="1200" dirty="0">
                          <a:latin typeface="+mn-lt"/>
                          <a:cs typeface="Times New Roman"/>
                        </a:rPr>
                        <a:t>В сфере</a:t>
                      </a:r>
                      <a:r>
                        <a:rPr sz="1200" spc="-30" dirty="0">
                          <a:latin typeface="+mn-lt"/>
                          <a:cs typeface="Times New Roman"/>
                        </a:rPr>
                        <a:t> </a:t>
                      </a:r>
                      <a:r>
                        <a:rPr sz="1200" dirty="0">
                          <a:latin typeface="+mn-lt"/>
                          <a:cs typeface="Times New Roman"/>
                        </a:rPr>
                        <a:t>оценочной</a:t>
                      </a:r>
                      <a:r>
                        <a:rPr sz="1200" spc="-25" dirty="0">
                          <a:latin typeface="+mn-lt"/>
                          <a:cs typeface="Times New Roman"/>
                        </a:rPr>
                        <a:t> </a:t>
                      </a:r>
                      <a:r>
                        <a:rPr sz="1200" dirty="0">
                          <a:latin typeface="+mn-lt"/>
                          <a:cs typeface="Times New Roman"/>
                        </a:rPr>
                        <a:t>деятельности</a:t>
                      </a:r>
                      <a:r>
                        <a:rPr sz="1200" spc="-25" dirty="0">
                          <a:latin typeface="+mn-lt"/>
                          <a:cs typeface="Times New Roman"/>
                        </a:rPr>
                        <a:t> </a:t>
                      </a:r>
                      <a:r>
                        <a:rPr sz="1200" dirty="0">
                          <a:latin typeface="+mn-lt"/>
                          <a:cs typeface="Times New Roman"/>
                        </a:rPr>
                        <a:t>(позиция</a:t>
                      </a:r>
                      <a:r>
                        <a:rPr sz="1200" spc="-30" dirty="0">
                          <a:latin typeface="+mn-lt"/>
                          <a:cs typeface="Times New Roman"/>
                        </a:rPr>
                        <a:t> </a:t>
                      </a:r>
                      <a:r>
                        <a:rPr sz="1200" spc="-25" dirty="0">
                          <a:latin typeface="+mn-lt"/>
                          <a:cs typeface="Times New Roman"/>
                        </a:rPr>
                        <a:t>41)</a:t>
                      </a:r>
                      <a:endParaRPr sz="1200" dirty="0">
                        <a:latin typeface="+mn-lt"/>
                        <a:cs typeface="Times New Roman"/>
                      </a:endParaRPr>
                    </a:p>
                  </a:txBody>
                  <a:tcPr marL="0" marR="0" marT="56727"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10"/>
                  </a:ext>
                </a:extLst>
              </a:tr>
            </a:tbl>
          </a:graphicData>
        </a:graphic>
      </p:graphicFrame>
      <p:grpSp>
        <p:nvGrpSpPr>
          <p:cNvPr id="4" name="object 4"/>
          <p:cNvGrpSpPr/>
          <p:nvPr/>
        </p:nvGrpSpPr>
        <p:grpSpPr>
          <a:xfrm>
            <a:off x="190754" y="564642"/>
            <a:ext cx="2264833" cy="1238673"/>
            <a:chOff x="143065" y="423481"/>
            <a:chExt cx="1698625" cy="929005"/>
          </a:xfrm>
        </p:grpSpPr>
        <p:sp>
          <p:nvSpPr>
            <p:cNvPr id="5" name="object 5"/>
            <p:cNvSpPr/>
            <p:nvPr/>
          </p:nvSpPr>
          <p:spPr>
            <a:xfrm>
              <a:off x="147828" y="428244"/>
              <a:ext cx="1689100" cy="919480"/>
            </a:xfrm>
            <a:custGeom>
              <a:avLst/>
              <a:gdLst/>
              <a:ahLst/>
              <a:cxnLst/>
              <a:rect l="l" t="t" r="r" b="b"/>
              <a:pathLst>
                <a:path w="1689100" h="919480">
                  <a:moveTo>
                    <a:pt x="1535430" y="918971"/>
                  </a:moveTo>
                  <a:lnTo>
                    <a:pt x="153162" y="918971"/>
                  </a:lnTo>
                  <a:lnTo>
                    <a:pt x="104753" y="911163"/>
                  </a:lnTo>
                  <a:lnTo>
                    <a:pt x="62709" y="889418"/>
                  </a:lnTo>
                  <a:lnTo>
                    <a:pt x="29553" y="856262"/>
                  </a:lnTo>
                  <a:lnTo>
                    <a:pt x="7808" y="814218"/>
                  </a:lnTo>
                  <a:lnTo>
                    <a:pt x="0" y="765810"/>
                  </a:lnTo>
                  <a:lnTo>
                    <a:pt x="0" y="153161"/>
                  </a:lnTo>
                  <a:lnTo>
                    <a:pt x="7808" y="104753"/>
                  </a:lnTo>
                  <a:lnTo>
                    <a:pt x="29553" y="62709"/>
                  </a:lnTo>
                  <a:lnTo>
                    <a:pt x="62709" y="29553"/>
                  </a:lnTo>
                  <a:lnTo>
                    <a:pt x="104753" y="7808"/>
                  </a:lnTo>
                  <a:lnTo>
                    <a:pt x="153161" y="0"/>
                  </a:lnTo>
                  <a:lnTo>
                    <a:pt x="1535429" y="0"/>
                  </a:lnTo>
                </a:path>
                <a:path w="1689100" h="919480">
                  <a:moveTo>
                    <a:pt x="1535429" y="0"/>
                  </a:moveTo>
                  <a:lnTo>
                    <a:pt x="1583838" y="7808"/>
                  </a:lnTo>
                  <a:lnTo>
                    <a:pt x="1625882" y="29553"/>
                  </a:lnTo>
                  <a:lnTo>
                    <a:pt x="1659038" y="62709"/>
                  </a:lnTo>
                  <a:lnTo>
                    <a:pt x="1680783" y="104753"/>
                  </a:lnTo>
                  <a:lnTo>
                    <a:pt x="1688591" y="153161"/>
                  </a:lnTo>
                  <a:lnTo>
                    <a:pt x="1688591" y="765810"/>
                  </a:lnTo>
                  <a:lnTo>
                    <a:pt x="1680783" y="814218"/>
                  </a:lnTo>
                  <a:lnTo>
                    <a:pt x="1659038" y="856262"/>
                  </a:lnTo>
                  <a:lnTo>
                    <a:pt x="1625882" y="889418"/>
                  </a:lnTo>
                  <a:lnTo>
                    <a:pt x="1583838" y="911163"/>
                  </a:lnTo>
                  <a:lnTo>
                    <a:pt x="1535430" y="918971"/>
                  </a:lnTo>
                </a:path>
              </a:pathLst>
            </a:custGeom>
            <a:ln w="9144">
              <a:solidFill>
                <a:srgbClr val="CFAF80"/>
              </a:solidFill>
            </a:ln>
          </p:spPr>
          <p:txBody>
            <a:bodyPr wrap="square" lIns="0" tIns="0" rIns="0" bIns="0" rtlCol="0"/>
            <a:lstStyle/>
            <a:p>
              <a:endParaRPr sz="2400"/>
            </a:p>
          </p:txBody>
        </p:sp>
        <p:pic>
          <p:nvPicPr>
            <p:cNvPr id="6" name="object 6"/>
            <p:cNvPicPr/>
            <p:nvPr/>
          </p:nvPicPr>
          <p:blipFill>
            <a:blip r:embed="rId2" cstate="print"/>
            <a:stretch>
              <a:fillRect/>
            </a:stretch>
          </p:blipFill>
          <p:spPr>
            <a:xfrm>
              <a:off x="147828" y="428244"/>
              <a:ext cx="1688591" cy="918971"/>
            </a:xfrm>
            <a:prstGeom prst="rect">
              <a:avLst/>
            </a:prstGeom>
          </p:spPr>
        </p:pic>
        <p:sp>
          <p:nvSpPr>
            <p:cNvPr id="7" name="object 7"/>
            <p:cNvSpPr/>
            <p:nvPr/>
          </p:nvSpPr>
          <p:spPr>
            <a:xfrm>
              <a:off x="147828" y="428244"/>
              <a:ext cx="1689100" cy="919480"/>
            </a:xfrm>
            <a:custGeom>
              <a:avLst/>
              <a:gdLst/>
              <a:ahLst/>
              <a:cxnLst/>
              <a:rect l="l" t="t" r="r" b="b"/>
              <a:pathLst>
                <a:path w="1689100" h="919480">
                  <a:moveTo>
                    <a:pt x="0" y="153161"/>
                  </a:moveTo>
                  <a:lnTo>
                    <a:pt x="7808" y="104753"/>
                  </a:lnTo>
                  <a:lnTo>
                    <a:pt x="29553" y="62709"/>
                  </a:lnTo>
                  <a:lnTo>
                    <a:pt x="62709" y="29553"/>
                  </a:lnTo>
                  <a:lnTo>
                    <a:pt x="104753" y="7808"/>
                  </a:lnTo>
                  <a:lnTo>
                    <a:pt x="153161" y="0"/>
                  </a:lnTo>
                  <a:lnTo>
                    <a:pt x="1535430" y="0"/>
                  </a:lnTo>
                  <a:lnTo>
                    <a:pt x="1583838" y="7808"/>
                  </a:lnTo>
                  <a:lnTo>
                    <a:pt x="1625882" y="29553"/>
                  </a:lnTo>
                  <a:lnTo>
                    <a:pt x="1659038" y="62709"/>
                  </a:lnTo>
                  <a:lnTo>
                    <a:pt x="1680783" y="104753"/>
                  </a:lnTo>
                  <a:lnTo>
                    <a:pt x="1688591" y="153161"/>
                  </a:lnTo>
                  <a:lnTo>
                    <a:pt x="1688591" y="765809"/>
                  </a:lnTo>
                  <a:lnTo>
                    <a:pt x="1680783" y="814218"/>
                  </a:lnTo>
                  <a:lnTo>
                    <a:pt x="1659038" y="856262"/>
                  </a:lnTo>
                  <a:lnTo>
                    <a:pt x="1625882" y="889418"/>
                  </a:lnTo>
                  <a:lnTo>
                    <a:pt x="1583838" y="911163"/>
                  </a:lnTo>
                  <a:lnTo>
                    <a:pt x="1535430" y="918971"/>
                  </a:lnTo>
                  <a:lnTo>
                    <a:pt x="153161" y="918971"/>
                  </a:lnTo>
                  <a:lnTo>
                    <a:pt x="104753" y="911163"/>
                  </a:lnTo>
                  <a:lnTo>
                    <a:pt x="62709" y="889418"/>
                  </a:lnTo>
                  <a:lnTo>
                    <a:pt x="29553" y="856262"/>
                  </a:lnTo>
                  <a:lnTo>
                    <a:pt x="7808" y="814218"/>
                  </a:lnTo>
                  <a:lnTo>
                    <a:pt x="0" y="765809"/>
                  </a:lnTo>
                  <a:lnTo>
                    <a:pt x="0" y="153161"/>
                  </a:lnTo>
                  <a:close/>
                </a:path>
              </a:pathLst>
            </a:custGeom>
            <a:ln w="9144">
              <a:solidFill>
                <a:srgbClr val="CFAF80"/>
              </a:solidFill>
            </a:ln>
          </p:spPr>
          <p:txBody>
            <a:bodyPr wrap="square" lIns="0" tIns="0" rIns="0" bIns="0" rtlCol="0"/>
            <a:lstStyle/>
            <a:p>
              <a:endParaRPr sz="2400"/>
            </a:p>
          </p:txBody>
        </p:sp>
      </p:grpSp>
      <p:sp>
        <p:nvSpPr>
          <p:cNvPr id="8" name="object 8"/>
          <p:cNvSpPr txBox="1"/>
          <p:nvPr/>
        </p:nvSpPr>
        <p:spPr>
          <a:xfrm>
            <a:off x="366301" y="653289"/>
            <a:ext cx="1908387" cy="1041846"/>
          </a:xfrm>
          <a:prstGeom prst="rect">
            <a:avLst/>
          </a:prstGeom>
        </p:spPr>
        <p:txBody>
          <a:bodyPr vert="horz" wrap="square" lIns="0" tIns="16087" rIns="0" bIns="0" rtlCol="0">
            <a:spAutoFit/>
          </a:bodyPr>
          <a:lstStyle/>
          <a:p>
            <a:pPr marL="16933" marR="6773" algn="ctr">
              <a:spcBef>
                <a:spcPts val="127"/>
              </a:spcBef>
            </a:pPr>
            <a:r>
              <a:rPr sz="1333" spc="-13" dirty="0">
                <a:cs typeface="Times New Roman"/>
              </a:rPr>
              <a:t>Правительство</a:t>
            </a:r>
            <a:r>
              <a:rPr sz="1333" spc="73" dirty="0">
                <a:cs typeface="Times New Roman"/>
              </a:rPr>
              <a:t> </a:t>
            </a:r>
            <a:r>
              <a:rPr sz="1333" dirty="0">
                <a:cs typeface="Times New Roman"/>
              </a:rPr>
              <a:t>РФ</a:t>
            </a:r>
            <a:r>
              <a:rPr sz="1333" spc="-27" dirty="0">
                <a:cs typeface="Times New Roman"/>
              </a:rPr>
              <a:t> </a:t>
            </a:r>
            <a:r>
              <a:rPr sz="1333" spc="-13" dirty="0">
                <a:cs typeface="Times New Roman"/>
              </a:rPr>
              <a:t>вправе устанавливать</a:t>
            </a:r>
            <a:r>
              <a:rPr sz="1333" spc="60" dirty="0">
                <a:cs typeface="Times New Roman"/>
              </a:rPr>
              <a:t> </a:t>
            </a:r>
            <a:r>
              <a:rPr sz="1333" spc="-27" dirty="0">
                <a:cs typeface="Times New Roman"/>
              </a:rPr>
              <a:t>доп. </a:t>
            </a:r>
            <a:r>
              <a:rPr sz="1333" spc="-13" dirty="0">
                <a:cs typeface="Times New Roman"/>
              </a:rPr>
              <a:t>требования</a:t>
            </a:r>
            <a:r>
              <a:rPr sz="1333" spc="47" dirty="0">
                <a:cs typeface="Times New Roman"/>
              </a:rPr>
              <a:t> </a:t>
            </a:r>
            <a:r>
              <a:rPr sz="1333" dirty="0">
                <a:cs typeface="Times New Roman"/>
              </a:rPr>
              <a:t>к</a:t>
            </a:r>
            <a:r>
              <a:rPr sz="1333" spc="-7" dirty="0">
                <a:cs typeface="Times New Roman"/>
              </a:rPr>
              <a:t> </a:t>
            </a:r>
            <a:r>
              <a:rPr sz="1333" spc="-33" dirty="0">
                <a:cs typeface="Times New Roman"/>
              </a:rPr>
              <a:t>УЗ </a:t>
            </a:r>
            <a:r>
              <a:rPr sz="1333" dirty="0">
                <a:cs typeface="Times New Roman"/>
              </a:rPr>
              <a:t>отдельных</a:t>
            </a:r>
            <a:r>
              <a:rPr sz="1333" spc="-47" dirty="0">
                <a:cs typeface="Times New Roman"/>
              </a:rPr>
              <a:t> </a:t>
            </a:r>
            <a:r>
              <a:rPr sz="1333" dirty="0">
                <a:cs typeface="Times New Roman"/>
              </a:rPr>
              <a:t>видов</a:t>
            </a:r>
            <a:r>
              <a:rPr sz="1333" spc="-53" dirty="0">
                <a:cs typeface="Times New Roman"/>
              </a:rPr>
              <a:t> </a:t>
            </a:r>
            <a:r>
              <a:rPr sz="1333" spc="-33" dirty="0">
                <a:cs typeface="Times New Roman"/>
              </a:rPr>
              <a:t>ТРУ</a:t>
            </a:r>
            <a:endParaRPr sz="1333" dirty="0">
              <a:cs typeface="Times New Roman"/>
            </a:endParaRPr>
          </a:p>
          <a:p>
            <a:pPr marL="2540" algn="ctr"/>
            <a:r>
              <a:rPr sz="1333" dirty="0">
                <a:cs typeface="Times New Roman"/>
              </a:rPr>
              <a:t>(ч.</a:t>
            </a:r>
            <a:r>
              <a:rPr sz="1333" spc="-27" dirty="0">
                <a:cs typeface="Times New Roman"/>
              </a:rPr>
              <a:t> </a:t>
            </a:r>
            <a:r>
              <a:rPr sz="1333" dirty="0">
                <a:cs typeface="Times New Roman"/>
              </a:rPr>
              <a:t>2</a:t>
            </a:r>
            <a:r>
              <a:rPr sz="1333" spc="-7" dirty="0">
                <a:cs typeface="Times New Roman"/>
              </a:rPr>
              <a:t> </a:t>
            </a:r>
            <a:r>
              <a:rPr sz="1333" dirty="0">
                <a:cs typeface="Times New Roman"/>
              </a:rPr>
              <a:t>ст.</a:t>
            </a:r>
            <a:r>
              <a:rPr sz="1333" spc="7" dirty="0">
                <a:cs typeface="Times New Roman"/>
              </a:rPr>
              <a:t> </a:t>
            </a:r>
            <a:r>
              <a:rPr sz="1333" dirty="0">
                <a:cs typeface="Times New Roman"/>
              </a:rPr>
              <a:t>31</a:t>
            </a:r>
            <a:r>
              <a:rPr sz="1333" spc="-20" dirty="0">
                <a:cs typeface="Times New Roman"/>
              </a:rPr>
              <a:t> </a:t>
            </a:r>
            <a:r>
              <a:rPr sz="1333" spc="-13" dirty="0">
                <a:cs typeface="Times New Roman"/>
              </a:rPr>
              <a:t>Закона)</a:t>
            </a:r>
            <a:endParaRPr sz="1333" dirty="0">
              <a:cs typeface="Times New Roman"/>
            </a:endParaRPr>
          </a:p>
        </p:txBody>
      </p:sp>
      <p:grpSp>
        <p:nvGrpSpPr>
          <p:cNvPr id="9" name="object 9"/>
          <p:cNvGrpSpPr/>
          <p:nvPr/>
        </p:nvGrpSpPr>
        <p:grpSpPr>
          <a:xfrm>
            <a:off x="2826257" y="411144"/>
            <a:ext cx="6060440" cy="1391834"/>
            <a:chOff x="2119693" y="391477"/>
            <a:chExt cx="4545330" cy="960755"/>
          </a:xfrm>
        </p:grpSpPr>
        <p:sp>
          <p:nvSpPr>
            <p:cNvPr id="10" name="object 10"/>
            <p:cNvSpPr/>
            <p:nvPr/>
          </p:nvSpPr>
          <p:spPr>
            <a:xfrm>
              <a:off x="2124455" y="396240"/>
              <a:ext cx="4535805" cy="951230"/>
            </a:xfrm>
            <a:custGeom>
              <a:avLst/>
              <a:gdLst/>
              <a:ahLst/>
              <a:cxnLst/>
              <a:rect l="l" t="t" r="r" b="b"/>
              <a:pathLst>
                <a:path w="4535805" h="951230">
                  <a:moveTo>
                    <a:pt x="4376928" y="950976"/>
                  </a:moveTo>
                  <a:lnTo>
                    <a:pt x="158495" y="950976"/>
                  </a:lnTo>
                  <a:lnTo>
                    <a:pt x="108411" y="942892"/>
                  </a:lnTo>
                  <a:lnTo>
                    <a:pt x="64904" y="920386"/>
                  </a:lnTo>
                  <a:lnTo>
                    <a:pt x="30589" y="886071"/>
                  </a:lnTo>
                  <a:lnTo>
                    <a:pt x="8083" y="842564"/>
                  </a:lnTo>
                  <a:lnTo>
                    <a:pt x="0" y="792480"/>
                  </a:lnTo>
                  <a:lnTo>
                    <a:pt x="0" y="158496"/>
                  </a:lnTo>
                  <a:lnTo>
                    <a:pt x="8083" y="108411"/>
                  </a:lnTo>
                  <a:lnTo>
                    <a:pt x="30589" y="64904"/>
                  </a:lnTo>
                  <a:lnTo>
                    <a:pt x="64904" y="30589"/>
                  </a:lnTo>
                  <a:lnTo>
                    <a:pt x="108411" y="8083"/>
                  </a:lnTo>
                  <a:lnTo>
                    <a:pt x="158495" y="0"/>
                  </a:lnTo>
                  <a:lnTo>
                    <a:pt x="4376928" y="0"/>
                  </a:lnTo>
                </a:path>
                <a:path w="4535805" h="951230">
                  <a:moveTo>
                    <a:pt x="4376928" y="0"/>
                  </a:moveTo>
                  <a:lnTo>
                    <a:pt x="4427012" y="8083"/>
                  </a:lnTo>
                  <a:lnTo>
                    <a:pt x="4470519" y="30589"/>
                  </a:lnTo>
                  <a:lnTo>
                    <a:pt x="4504834" y="64904"/>
                  </a:lnTo>
                  <a:lnTo>
                    <a:pt x="4527340" y="108411"/>
                  </a:lnTo>
                  <a:lnTo>
                    <a:pt x="4535424" y="158496"/>
                  </a:lnTo>
                  <a:lnTo>
                    <a:pt x="4535424" y="792480"/>
                  </a:lnTo>
                  <a:lnTo>
                    <a:pt x="4527340" y="842564"/>
                  </a:lnTo>
                  <a:lnTo>
                    <a:pt x="4504834" y="886071"/>
                  </a:lnTo>
                  <a:lnTo>
                    <a:pt x="4470519" y="920386"/>
                  </a:lnTo>
                  <a:lnTo>
                    <a:pt x="4427012" y="942892"/>
                  </a:lnTo>
                  <a:lnTo>
                    <a:pt x="4376928" y="950976"/>
                  </a:lnTo>
                </a:path>
              </a:pathLst>
            </a:custGeom>
            <a:ln w="9144">
              <a:solidFill>
                <a:srgbClr val="CFAF80"/>
              </a:solidFill>
            </a:ln>
          </p:spPr>
          <p:txBody>
            <a:bodyPr wrap="square" lIns="0" tIns="0" rIns="0" bIns="0" rtlCol="0"/>
            <a:lstStyle/>
            <a:p>
              <a:endParaRPr sz="2400"/>
            </a:p>
          </p:txBody>
        </p:sp>
        <p:sp>
          <p:nvSpPr>
            <p:cNvPr id="11" name="object 11"/>
            <p:cNvSpPr/>
            <p:nvPr/>
          </p:nvSpPr>
          <p:spPr>
            <a:xfrm>
              <a:off x="2124455" y="396240"/>
              <a:ext cx="4535805" cy="951230"/>
            </a:xfrm>
            <a:custGeom>
              <a:avLst/>
              <a:gdLst/>
              <a:ahLst/>
              <a:cxnLst/>
              <a:rect l="l" t="t" r="r" b="b"/>
              <a:pathLst>
                <a:path w="4535805" h="951230">
                  <a:moveTo>
                    <a:pt x="4376928" y="0"/>
                  </a:moveTo>
                  <a:lnTo>
                    <a:pt x="158495" y="0"/>
                  </a:lnTo>
                  <a:lnTo>
                    <a:pt x="108411" y="8083"/>
                  </a:lnTo>
                  <a:lnTo>
                    <a:pt x="64904" y="30589"/>
                  </a:lnTo>
                  <a:lnTo>
                    <a:pt x="30589" y="64904"/>
                  </a:lnTo>
                  <a:lnTo>
                    <a:pt x="8083" y="108411"/>
                  </a:lnTo>
                  <a:lnTo>
                    <a:pt x="0" y="158496"/>
                  </a:lnTo>
                  <a:lnTo>
                    <a:pt x="0" y="792480"/>
                  </a:lnTo>
                  <a:lnTo>
                    <a:pt x="8083" y="842564"/>
                  </a:lnTo>
                  <a:lnTo>
                    <a:pt x="30589" y="886071"/>
                  </a:lnTo>
                  <a:lnTo>
                    <a:pt x="64904" y="920386"/>
                  </a:lnTo>
                  <a:lnTo>
                    <a:pt x="108411" y="942892"/>
                  </a:lnTo>
                  <a:lnTo>
                    <a:pt x="158495" y="950976"/>
                  </a:lnTo>
                  <a:lnTo>
                    <a:pt x="4376928" y="950976"/>
                  </a:lnTo>
                  <a:lnTo>
                    <a:pt x="4427012" y="942892"/>
                  </a:lnTo>
                  <a:lnTo>
                    <a:pt x="4470519" y="920386"/>
                  </a:lnTo>
                  <a:lnTo>
                    <a:pt x="4504834" y="886071"/>
                  </a:lnTo>
                  <a:lnTo>
                    <a:pt x="4527340" y="842564"/>
                  </a:lnTo>
                  <a:lnTo>
                    <a:pt x="4535424" y="792480"/>
                  </a:lnTo>
                  <a:lnTo>
                    <a:pt x="4535424" y="158496"/>
                  </a:lnTo>
                  <a:lnTo>
                    <a:pt x="4527340" y="108411"/>
                  </a:lnTo>
                  <a:lnTo>
                    <a:pt x="4504834" y="64904"/>
                  </a:lnTo>
                  <a:lnTo>
                    <a:pt x="4470519" y="30589"/>
                  </a:lnTo>
                  <a:lnTo>
                    <a:pt x="4427012" y="8083"/>
                  </a:lnTo>
                  <a:lnTo>
                    <a:pt x="4376928" y="0"/>
                  </a:lnTo>
                  <a:close/>
                </a:path>
              </a:pathLst>
            </a:custGeom>
            <a:solidFill>
              <a:srgbClr val="DBF8DC"/>
            </a:solidFill>
          </p:spPr>
          <p:txBody>
            <a:bodyPr wrap="square" lIns="0" tIns="0" rIns="0" bIns="0" rtlCol="0"/>
            <a:lstStyle/>
            <a:p>
              <a:endParaRPr sz="2400"/>
            </a:p>
          </p:txBody>
        </p:sp>
        <p:sp>
          <p:nvSpPr>
            <p:cNvPr id="12" name="object 12"/>
            <p:cNvSpPr/>
            <p:nvPr/>
          </p:nvSpPr>
          <p:spPr>
            <a:xfrm>
              <a:off x="2124455" y="396240"/>
              <a:ext cx="4535805" cy="951230"/>
            </a:xfrm>
            <a:custGeom>
              <a:avLst/>
              <a:gdLst/>
              <a:ahLst/>
              <a:cxnLst/>
              <a:rect l="l" t="t" r="r" b="b"/>
              <a:pathLst>
                <a:path w="4535805" h="951230">
                  <a:moveTo>
                    <a:pt x="0" y="158496"/>
                  </a:moveTo>
                  <a:lnTo>
                    <a:pt x="8083" y="108411"/>
                  </a:lnTo>
                  <a:lnTo>
                    <a:pt x="30589" y="64904"/>
                  </a:lnTo>
                  <a:lnTo>
                    <a:pt x="64904" y="30589"/>
                  </a:lnTo>
                  <a:lnTo>
                    <a:pt x="108411" y="8083"/>
                  </a:lnTo>
                  <a:lnTo>
                    <a:pt x="158495" y="0"/>
                  </a:lnTo>
                  <a:lnTo>
                    <a:pt x="4376928" y="0"/>
                  </a:lnTo>
                  <a:lnTo>
                    <a:pt x="4427012" y="8083"/>
                  </a:lnTo>
                  <a:lnTo>
                    <a:pt x="4470519" y="30589"/>
                  </a:lnTo>
                  <a:lnTo>
                    <a:pt x="4504834" y="64904"/>
                  </a:lnTo>
                  <a:lnTo>
                    <a:pt x="4527340" y="108411"/>
                  </a:lnTo>
                  <a:lnTo>
                    <a:pt x="4535424" y="158496"/>
                  </a:lnTo>
                  <a:lnTo>
                    <a:pt x="4535424" y="792480"/>
                  </a:lnTo>
                  <a:lnTo>
                    <a:pt x="4527340" y="842564"/>
                  </a:lnTo>
                  <a:lnTo>
                    <a:pt x="4504834" y="886071"/>
                  </a:lnTo>
                  <a:lnTo>
                    <a:pt x="4470519" y="920386"/>
                  </a:lnTo>
                  <a:lnTo>
                    <a:pt x="4427012" y="942892"/>
                  </a:lnTo>
                  <a:lnTo>
                    <a:pt x="4376928" y="950976"/>
                  </a:lnTo>
                  <a:lnTo>
                    <a:pt x="158495" y="950976"/>
                  </a:lnTo>
                  <a:lnTo>
                    <a:pt x="108411" y="942892"/>
                  </a:lnTo>
                  <a:lnTo>
                    <a:pt x="64904" y="920386"/>
                  </a:lnTo>
                  <a:lnTo>
                    <a:pt x="30589" y="886071"/>
                  </a:lnTo>
                  <a:lnTo>
                    <a:pt x="8083" y="842564"/>
                  </a:lnTo>
                  <a:lnTo>
                    <a:pt x="0" y="792480"/>
                  </a:lnTo>
                  <a:lnTo>
                    <a:pt x="0" y="158496"/>
                  </a:lnTo>
                  <a:close/>
                </a:path>
              </a:pathLst>
            </a:custGeom>
            <a:ln w="9144">
              <a:solidFill>
                <a:srgbClr val="CFAF80"/>
              </a:solidFill>
            </a:ln>
          </p:spPr>
          <p:txBody>
            <a:bodyPr wrap="square" lIns="0" tIns="0" rIns="0" bIns="0" rtlCol="0"/>
            <a:lstStyle/>
            <a:p>
              <a:endParaRPr sz="2400"/>
            </a:p>
          </p:txBody>
        </p:sp>
      </p:grpSp>
      <p:sp>
        <p:nvSpPr>
          <p:cNvPr id="13" name="object 13"/>
          <p:cNvSpPr txBox="1"/>
          <p:nvPr/>
        </p:nvSpPr>
        <p:spPr>
          <a:xfrm>
            <a:off x="3003297" y="475826"/>
            <a:ext cx="5684520" cy="1309760"/>
          </a:xfrm>
          <a:prstGeom prst="rect">
            <a:avLst/>
          </a:prstGeom>
        </p:spPr>
        <p:txBody>
          <a:bodyPr vert="horz" wrap="square" lIns="0" tIns="16933" rIns="0" bIns="0" rtlCol="0">
            <a:spAutoFit/>
          </a:bodyPr>
          <a:lstStyle/>
          <a:p>
            <a:pPr marL="16933">
              <a:spcBef>
                <a:spcPts val="133"/>
              </a:spcBef>
            </a:pPr>
            <a:r>
              <a:rPr sz="1200" dirty="0">
                <a:cs typeface="Times New Roman"/>
              </a:rPr>
              <a:t>в</a:t>
            </a:r>
            <a:r>
              <a:rPr sz="1200" spc="-13" dirty="0">
                <a:cs typeface="Times New Roman"/>
              </a:rPr>
              <a:t> </a:t>
            </a:r>
            <a:r>
              <a:rPr sz="1200" dirty="0">
                <a:cs typeface="Times New Roman"/>
              </a:rPr>
              <a:t>том</a:t>
            </a:r>
            <a:r>
              <a:rPr sz="1200" spc="-7" dirty="0">
                <a:cs typeface="Times New Roman"/>
              </a:rPr>
              <a:t> </a:t>
            </a:r>
            <a:r>
              <a:rPr sz="1200" dirty="0">
                <a:cs typeface="Times New Roman"/>
              </a:rPr>
              <a:t>числе,</a:t>
            </a:r>
            <a:r>
              <a:rPr sz="1200" spc="-33" dirty="0">
                <a:cs typeface="Times New Roman"/>
              </a:rPr>
              <a:t> </a:t>
            </a:r>
            <a:r>
              <a:rPr sz="1200" dirty="0">
                <a:cs typeface="Times New Roman"/>
              </a:rPr>
              <a:t>к наличию</a:t>
            </a:r>
            <a:r>
              <a:rPr sz="1200" spc="-53" dirty="0">
                <a:cs typeface="Times New Roman"/>
              </a:rPr>
              <a:t> </a:t>
            </a:r>
            <a:r>
              <a:rPr sz="1200" dirty="0">
                <a:cs typeface="Times New Roman"/>
              </a:rPr>
              <a:t>для</a:t>
            </a:r>
            <a:r>
              <a:rPr sz="1200" spc="7" dirty="0">
                <a:cs typeface="Times New Roman"/>
              </a:rPr>
              <a:t> </a:t>
            </a:r>
            <a:r>
              <a:rPr sz="1200" dirty="0">
                <a:cs typeface="Times New Roman"/>
              </a:rPr>
              <a:t>исполнения</a:t>
            </a:r>
            <a:r>
              <a:rPr sz="1200" spc="-47" dirty="0">
                <a:cs typeface="Times New Roman"/>
              </a:rPr>
              <a:t> </a:t>
            </a:r>
            <a:r>
              <a:rPr sz="1200" spc="-13" dirty="0">
                <a:cs typeface="Times New Roman"/>
              </a:rPr>
              <a:t>контракта:</a:t>
            </a:r>
            <a:endParaRPr sz="1200" dirty="0">
              <a:cs typeface="Times New Roman"/>
            </a:endParaRPr>
          </a:p>
          <a:p>
            <a:pPr marL="171869" indent="-154936">
              <a:buAutoNum type="arabicParenR"/>
              <a:tabLst>
                <a:tab pos="171869" algn="l"/>
              </a:tabLst>
            </a:pPr>
            <a:r>
              <a:rPr sz="1200" dirty="0">
                <a:cs typeface="Times New Roman"/>
              </a:rPr>
              <a:t>финансовых</a:t>
            </a:r>
            <a:r>
              <a:rPr sz="1200" spc="-47" dirty="0">
                <a:cs typeface="Times New Roman"/>
              </a:rPr>
              <a:t> </a:t>
            </a:r>
            <a:r>
              <a:rPr sz="1200" spc="-13" dirty="0">
                <a:cs typeface="Times New Roman"/>
              </a:rPr>
              <a:t>ресурсов;</a:t>
            </a:r>
            <a:endParaRPr sz="1200" dirty="0">
              <a:cs typeface="Times New Roman"/>
            </a:endParaRPr>
          </a:p>
          <a:p>
            <a:pPr marL="171869" indent="-154936">
              <a:buAutoNum type="arabicParenR"/>
              <a:tabLst>
                <a:tab pos="171869" algn="l"/>
              </a:tabLst>
            </a:pPr>
            <a:r>
              <a:rPr sz="1200" dirty="0">
                <a:cs typeface="Times New Roman"/>
              </a:rPr>
              <a:t>на</a:t>
            </a:r>
            <a:r>
              <a:rPr sz="1200" spc="-7" dirty="0">
                <a:cs typeface="Times New Roman"/>
              </a:rPr>
              <a:t> </a:t>
            </a:r>
            <a:r>
              <a:rPr sz="1200" dirty="0">
                <a:cs typeface="Times New Roman"/>
              </a:rPr>
              <a:t>праве</a:t>
            </a:r>
            <a:r>
              <a:rPr sz="1200" spc="-47" dirty="0">
                <a:cs typeface="Times New Roman"/>
              </a:rPr>
              <a:t> </a:t>
            </a:r>
            <a:r>
              <a:rPr sz="1200" spc="-13" dirty="0">
                <a:cs typeface="Times New Roman"/>
              </a:rPr>
              <a:t>собственности</a:t>
            </a:r>
            <a:r>
              <a:rPr sz="1200" spc="-47" dirty="0">
                <a:cs typeface="Times New Roman"/>
              </a:rPr>
              <a:t> </a:t>
            </a:r>
            <a:r>
              <a:rPr sz="1200" dirty="0">
                <a:cs typeface="Times New Roman"/>
              </a:rPr>
              <a:t>или</a:t>
            </a:r>
            <a:r>
              <a:rPr sz="1200" spc="-7" dirty="0">
                <a:cs typeface="Times New Roman"/>
              </a:rPr>
              <a:t> </a:t>
            </a:r>
            <a:r>
              <a:rPr sz="1200" dirty="0">
                <a:cs typeface="Times New Roman"/>
              </a:rPr>
              <a:t>ином</a:t>
            </a:r>
            <a:r>
              <a:rPr sz="1200" spc="-13" dirty="0">
                <a:cs typeface="Times New Roman"/>
              </a:rPr>
              <a:t> </a:t>
            </a:r>
            <a:r>
              <a:rPr sz="1200" dirty="0">
                <a:cs typeface="Times New Roman"/>
              </a:rPr>
              <a:t>законном</a:t>
            </a:r>
            <a:r>
              <a:rPr sz="1200" spc="-20" dirty="0">
                <a:cs typeface="Times New Roman"/>
              </a:rPr>
              <a:t> </a:t>
            </a:r>
            <a:r>
              <a:rPr sz="1200" dirty="0">
                <a:cs typeface="Times New Roman"/>
              </a:rPr>
              <a:t>основании</a:t>
            </a:r>
            <a:r>
              <a:rPr sz="1200" spc="-47" dirty="0">
                <a:cs typeface="Times New Roman"/>
              </a:rPr>
              <a:t> </a:t>
            </a:r>
            <a:r>
              <a:rPr sz="1200" dirty="0">
                <a:cs typeface="Times New Roman"/>
              </a:rPr>
              <a:t>оборудования</a:t>
            </a:r>
            <a:r>
              <a:rPr sz="1200" spc="-7" dirty="0">
                <a:cs typeface="Times New Roman"/>
              </a:rPr>
              <a:t> </a:t>
            </a:r>
            <a:r>
              <a:rPr sz="1200" dirty="0">
                <a:cs typeface="Times New Roman"/>
              </a:rPr>
              <a:t>и</a:t>
            </a:r>
            <a:r>
              <a:rPr sz="1200" spc="33" dirty="0">
                <a:cs typeface="Times New Roman"/>
              </a:rPr>
              <a:t> </a:t>
            </a:r>
            <a:r>
              <a:rPr sz="1200" dirty="0">
                <a:cs typeface="Times New Roman"/>
              </a:rPr>
              <a:t>др.</a:t>
            </a:r>
            <a:r>
              <a:rPr sz="1200" spc="-13" dirty="0">
                <a:cs typeface="Times New Roman"/>
              </a:rPr>
              <a:t> </a:t>
            </a:r>
            <a:r>
              <a:rPr sz="1200" dirty="0">
                <a:cs typeface="Times New Roman"/>
              </a:rPr>
              <a:t>мат.</a:t>
            </a:r>
            <a:r>
              <a:rPr sz="1200" spc="-7" dirty="0">
                <a:cs typeface="Times New Roman"/>
              </a:rPr>
              <a:t> </a:t>
            </a:r>
            <a:r>
              <a:rPr sz="1200" spc="-13" dirty="0">
                <a:cs typeface="Times New Roman"/>
              </a:rPr>
              <a:t>ресурсов;</a:t>
            </a:r>
            <a:endParaRPr sz="1200" dirty="0">
              <a:cs typeface="Times New Roman"/>
            </a:endParaRPr>
          </a:p>
          <a:p>
            <a:pPr marL="171022" indent="-154089">
              <a:buAutoNum type="arabicParenR"/>
              <a:tabLst>
                <a:tab pos="171022" algn="l"/>
              </a:tabLst>
            </a:pPr>
            <a:r>
              <a:rPr sz="1200" dirty="0">
                <a:cs typeface="Times New Roman"/>
              </a:rPr>
              <a:t>опыта</a:t>
            </a:r>
            <a:r>
              <a:rPr sz="1200" spc="-27" dirty="0">
                <a:cs typeface="Times New Roman"/>
              </a:rPr>
              <a:t> </a:t>
            </a:r>
            <a:r>
              <a:rPr sz="1200" dirty="0">
                <a:cs typeface="Times New Roman"/>
              </a:rPr>
              <a:t>работы,</a:t>
            </a:r>
            <a:r>
              <a:rPr sz="1200" spc="-33" dirty="0">
                <a:cs typeface="Times New Roman"/>
              </a:rPr>
              <a:t> </a:t>
            </a:r>
            <a:r>
              <a:rPr sz="1200" dirty="0">
                <a:cs typeface="Times New Roman"/>
              </a:rPr>
              <a:t>связанного</a:t>
            </a:r>
            <a:r>
              <a:rPr sz="1200" spc="-60" dirty="0">
                <a:cs typeface="Times New Roman"/>
              </a:rPr>
              <a:t> </a:t>
            </a:r>
            <a:r>
              <a:rPr sz="1200" dirty="0">
                <a:cs typeface="Times New Roman"/>
              </a:rPr>
              <a:t>с</a:t>
            </a:r>
            <a:r>
              <a:rPr sz="1200" spc="-20" dirty="0">
                <a:cs typeface="Times New Roman"/>
              </a:rPr>
              <a:t> </a:t>
            </a:r>
            <a:r>
              <a:rPr sz="1200" dirty="0">
                <a:cs typeface="Times New Roman"/>
              </a:rPr>
              <a:t>предметом</a:t>
            </a:r>
            <a:r>
              <a:rPr sz="1200" spc="-20" dirty="0">
                <a:cs typeface="Times New Roman"/>
              </a:rPr>
              <a:t> </a:t>
            </a:r>
            <a:r>
              <a:rPr sz="1200" dirty="0">
                <a:cs typeface="Times New Roman"/>
              </a:rPr>
              <a:t>контракта,</a:t>
            </a:r>
            <a:r>
              <a:rPr sz="1200" spc="-67" dirty="0">
                <a:cs typeface="Times New Roman"/>
              </a:rPr>
              <a:t> </a:t>
            </a:r>
            <a:r>
              <a:rPr sz="1200" dirty="0">
                <a:cs typeface="Times New Roman"/>
              </a:rPr>
              <a:t>и</a:t>
            </a:r>
            <a:r>
              <a:rPr sz="1200" spc="-33" dirty="0">
                <a:cs typeface="Times New Roman"/>
              </a:rPr>
              <a:t> </a:t>
            </a:r>
            <a:r>
              <a:rPr sz="1200" dirty="0">
                <a:cs typeface="Times New Roman"/>
              </a:rPr>
              <a:t>деловой</a:t>
            </a:r>
            <a:r>
              <a:rPr sz="1200" spc="-7" dirty="0">
                <a:cs typeface="Times New Roman"/>
              </a:rPr>
              <a:t> </a:t>
            </a:r>
            <a:r>
              <a:rPr sz="1200" spc="-13" dirty="0">
                <a:cs typeface="Times New Roman"/>
              </a:rPr>
              <a:t>репутации;</a:t>
            </a:r>
            <a:endParaRPr sz="1200" dirty="0">
              <a:cs typeface="Times New Roman"/>
            </a:endParaRPr>
          </a:p>
          <a:p>
            <a:pPr marL="16933" marR="414856" indent="154936">
              <a:spcBef>
                <a:spcPts val="7"/>
              </a:spcBef>
              <a:buAutoNum type="arabicParenR"/>
              <a:tabLst>
                <a:tab pos="171869" algn="l"/>
              </a:tabLst>
            </a:pPr>
            <a:r>
              <a:rPr sz="1200" dirty="0">
                <a:cs typeface="Times New Roman"/>
              </a:rPr>
              <a:t>необходимого</a:t>
            </a:r>
            <a:r>
              <a:rPr sz="1200" spc="33" dirty="0">
                <a:cs typeface="Times New Roman"/>
              </a:rPr>
              <a:t> </a:t>
            </a:r>
            <a:r>
              <a:rPr sz="1200" spc="-13" dirty="0">
                <a:cs typeface="Times New Roman"/>
              </a:rPr>
              <a:t>количества</a:t>
            </a:r>
            <a:r>
              <a:rPr sz="1200" spc="-20" dirty="0">
                <a:cs typeface="Times New Roman"/>
              </a:rPr>
              <a:t> </a:t>
            </a:r>
            <a:r>
              <a:rPr sz="1200" dirty="0">
                <a:cs typeface="Times New Roman"/>
              </a:rPr>
              <a:t>специалистов</a:t>
            </a:r>
            <a:r>
              <a:rPr sz="1200" spc="-40" dirty="0">
                <a:cs typeface="Times New Roman"/>
              </a:rPr>
              <a:t> </a:t>
            </a:r>
            <a:r>
              <a:rPr sz="1200" dirty="0">
                <a:cs typeface="Times New Roman"/>
              </a:rPr>
              <a:t>и</a:t>
            </a:r>
            <a:r>
              <a:rPr sz="1200" spc="20" dirty="0">
                <a:cs typeface="Times New Roman"/>
              </a:rPr>
              <a:t> </a:t>
            </a:r>
            <a:r>
              <a:rPr sz="1200" dirty="0">
                <a:cs typeface="Times New Roman"/>
              </a:rPr>
              <a:t>иных</a:t>
            </a:r>
            <a:r>
              <a:rPr sz="1200" spc="-7" dirty="0">
                <a:cs typeface="Times New Roman"/>
              </a:rPr>
              <a:t> </a:t>
            </a:r>
            <a:r>
              <a:rPr sz="1200" dirty="0">
                <a:cs typeface="Times New Roman"/>
              </a:rPr>
              <a:t>работников</a:t>
            </a:r>
            <a:r>
              <a:rPr sz="1200" spc="-20" dirty="0">
                <a:cs typeface="Times New Roman"/>
              </a:rPr>
              <a:t> </a:t>
            </a:r>
            <a:r>
              <a:rPr sz="1200" spc="-13" dirty="0">
                <a:cs typeface="Times New Roman"/>
              </a:rPr>
              <a:t>определенного</a:t>
            </a:r>
            <a:r>
              <a:rPr sz="1200" spc="20" dirty="0">
                <a:cs typeface="Times New Roman"/>
              </a:rPr>
              <a:t> </a:t>
            </a:r>
            <a:r>
              <a:rPr sz="1200" spc="-13" dirty="0">
                <a:cs typeface="Times New Roman"/>
              </a:rPr>
              <a:t>уровня квалификации</a:t>
            </a:r>
            <a:endParaRPr sz="1200" dirty="0">
              <a:cs typeface="Times New Roman"/>
            </a:endParaRPr>
          </a:p>
        </p:txBody>
      </p:sp>
      <p:grpSp>
        <p:nvGrpSpPr>
          <p:cNvPr id="14" name="object 14"/>
          <p:cNvGrpSpPr/>
          <p:nvPr/>
        </p:nvGrpSpPr>
        <p:grpSpPr>
          <a:xfrm>
            <a:off x="9257538" y="521970"/>
            <a:ext cx="2841413" cy="1281007"/>
            <a:chOff x="6943153" y="391477"/>
            <a:chExt cx="2131060" cy="960755"/>
          </a:xfrm>
        </p:grpSpPr>
        <p:sp>
          <p:nvSpPr>
            <p:cNvPr id="15" name="object 15"/>
            <p:cNvSpPr/>
            <p:nvPr/>
          </p:nvSpPr>
          <p:spPr>
            <a:xfrm>
              <a:off x="6947916" y="396240"/>
              <a:ext cx="2121535" cy="951230"/>
            </a:xfrm>
            <a:custGeom>
              <a:avLst/>
              <a:gdLst/>
              <a:ahLst/>
              <a:cxnLst/>
              <a:rect l="l" t="t" r="r" b="b"/>
              <a:pathLst>
                <a:path w="2121534" h="951230">
                  <a:moveTo>
                    <a:pt x="1962911" y="950976"/>
                  </a:moveTo>
                  <a:lnTo>
                    <a:pt x="158495" y="950976"/>
                  </a:lnTo>
                  <a:lnTo>
                    <a:pt x="108411" y="942892"/>
                  </a:lnTo>
                  <a:lnTo>
                    <a:pt x="64904" y="920386"/>
                  </a:lnTo>
                  <a:lnTo>
                    <a:pt x="30589" y="886071"/>
                  </a:lnTo>
                  <a:lnTo>
                    <a:pt x="8083" y="842564"/>
                  </a:lnTo>
                  <a:lnTo>
                    <a:pt x="0" y="792480"/>
                  </a:lnTo>
                  <a:lnTo>
                    <a:pt x="0" y="158496"/>
                  </a:lnTo>
                  <a:lnTo>
                    <a:pt x="8083" y="108411"/>
                  </a:lnTo>
                  <a:lnTo>
                    <a:pt x="30589" y="64904"/>
                  </a:lnTo>
                  <a:lnTo>
                    <a:pt x="64904" y="30589"/>
                  </a:lnTo>
                  <a:lnTo>
                    <a:pt x="108411" y="8083"/>
                  </a:lnTo>
                  <a:lnTo>
                    <a:pt x="158495" y="0"/>
                  </a:lnTo>
                  <a:lnTo>
                    <a:pt x="1962912" y="0"/>
                  </a:lnTo>
                </a:path>
                <a:path w="2121534" h="951230">
                  <a:moveTo>
                    <a:pt x="1962911" y="0"/>
                  </a:moveTo>
                  <a:lnTo>
                    <a:pt x="2012996" y="8083"/>
                  </a:lnTo>
                  <a:lnTo>
                    <a:pt x="2056503" y="30589"/>
                  </a:lnTo>
                  <a:lnTo>
                    <a:pt x="2090818" y="64904"/>
                  </a:lnTo>
                  <a:lnTo>
                    <a:pt x="2113324" y="108411"/>
                  </a:lnTo>
                  <a:lnTo>
                    <a:pt x="2121407" y="158496"/>
                  </a:lnTo>
                  <a:lnTo>
                    <a:pt x="2121407" y="792480"/>
                  </a:lnTo>
                  <a:lnTo>
                    <a:pt x="2113324" y="842564"/>
                  </a:lnTo>
                  <a:lnTo>
                    <a:pt x="2090818" y="886071"/>
                  </a:lnTo>
                  <a:lnTo>
                    <a:pt x="2056503" y="920386"/>
                  </a:lnTo>
                  <a:lnTo>
                    <a:pt x="2012996" y="942892"/>
                  </a:lnTo>
                  <a:lnTo>
                    <a:pt x="1962911" y="950976"/>
                  </a:lnTo>
                </a:path>
              </a:pathLst>
            </a:custGeom>
            <a:ln w="9144">
              <a:solidFill>
                <a:srgbClr val="CFAF80"/>
              </a:solidFill>
            </a:ln>
          </p:spPr>
          <p:txBody>
            <a:bodyPr wrap="square" lIns="0" tIns="0" rIns="0" bIns="0" rtlCol="0"/>
            <a:lstStyle/>
            <a:p>
              <a:endParaRPr sz="2400"/>
            </a:p>
          </p:txBody>
        </p:sp>
        <p:pic>
          <p:nvPicPr>
            <p:cNvPr id="16" name="object 16"/>
            <p:cNvPicPr/>
            <p:nvPr/>
          </p:nvPicPr>
          <p:blipFill>
            <a:blip r:embed="rId3" cstate="print"/>
            <a:stretch>
              <a:fillRect/>
            </a:stretch>
          </p:blipFill>
          <p:spPr>
            <a:xfrm>
              <a:off x="6947916" y="396240"/>
              <a:ext cx="2121407" cy="950976"/>
            </a:xfrm>
            <a:prstGeom prst="rect">
              <a:avLst/>
            </a:prstGeom>
          </p:spPr>
        </p:pic>
        <p:sp>
          <p:nvSpPr>
            <p:cNvPr id="17" name="object 17"/>
            <p:cNvSpPr/>
            <p:nvPr/>
          </p:nvSpPr>
          <p:spPr>
            <a:xfrm>
              <a:off x="6947916" y="396240"/>
              <a:ext cx="2121535" cy="951230"/>
            </a:xfrm>
            <a:custGeom>
              <a:avLst/>
              <a:gdLst/>
              <a:ahLst/>
              <a:cxnLst/>
              <a:rect l="l" t="t" r="r" b="b"/>
              <a:pathLst>
                <a:path w="2121534" h="951230">
                  <a:moveTo>
                    <a:pt x="0" y="158496"/>
                  </a:moveTo>
                  <a:lnTo>
                    <a:pt x="8083" y="108411"/>
                  </a:lnTo>
                  <a:lnTo>
                    <a:pt x="30589" y="64904"/>
                  </a:lnTo>
                  <a:lnTo>
                    <a:pt x="64904" y="30589"/>
                  </a:lnTo>
                  <a:lnTo>
                    <a:pt x="108411" y="8083"/>
                  </a:lnTo>
                  <a:lnTo>
                    <a:pt x="158495" y="0"/>
                  </a:lnTo>
                  <a:lnTo>
                    <a:pt x="1962911" y="0"/>
                  </a:lnTo>
                  <a:lnTo>
                    <a:pt x="2012996" y="8083"/>
                  </a:lnTo>
                  <a:lnTo>
                    <a:pt x="2056503" y="30589"/>
                  </a:lnTo>
                  <a:lnTo>
                    <a:pt x="2090818" y="64904"/>
                  </a:lnTo>
                  <a:lnTo>
                    <a:pt x="2113324" y="108411"/>
                  </a:lnTo>
                  <a:lnTo>
                    <a:pt x="2121407" y="158496"/>
                  </a:lnTo>
                  <a:lnTo>
                    <a:pt x="2121407" y="792480"/>
                  </a:lnTo>
                  <a:lnTo>
                    <a:pt x="2113324" y="842564"/>
                  </a:lnTo>
                  <a:lnTo>
                    <a:pt x="2090818" y="886071"/>
                  </a:lnTo>
                  <a:lnTo>
                    <a:pt x="2056503" y="920386"/>
                  </a:lnTo>
                  <a:lnTo>
                    <a:pt x="2012996" y="942892"/>
                  </a:lnTo>
                  <a:lnTo>
                    <a:pt x="1962911" y="950976"/>
                  </a:lnTo>
                  <a:lnTo>
                    <a:pt x="158495" y="950976"/>
                  </a:lnTo>
                  <a:lnTo>
                    <a:pt x="108411" y="942892"/>
                  </a:lnTo>
                  <a:lnTo>
                    <a:pt x="64904" y="920386"/>
                  </a:lnTo>
                  <a:lnTo>
                    <a:pt x="30589" y="886071"/>
                  </a:lnTo>
                  <a:lnTo>
                    <a:pt x="8083" y="842564"/>
                  </a:lnTo>
                  <a:lnTo>
                    <a:pt x="0" y="792480"/>
                  </a:lnTo>
                  <a:lnTo>
                    <a:pt x="0" y="158496"/>
                  </a:lnTo>
                  <a:close/>
                </a:path>
              </a:pathLst>
            </a:custGeom>
            <a:ln w="9144">
              <a:solidFill>
                <a:srgbClr val="CFAF80"/>
              </a:solidFill>
            </a:ln>
          </p:spPr>
          <p:txBody>
            <a:bodyPr wrap="square" lIns="0" tIns="0" rIns="0" bIns="0" rtlCol="0"/>
            <a:lstStyle/>
            <a:p>
              <a:endParaRPr sz="2400"/>
            </a:p>
          </p:txBody>
        </p:sp>
      </p:grpSp>
      <p:sp>
        <p:nvSpPr>
          <p:cNvPr id="18" name="object 18"/>
          <p:cNvSpPr txBox="1"/>
          <p:nvPr/>
        </p:nvSpPr>
        <p:spPr>
          <a:xfrm>
            <a:off x="9511114" y="631613"/>
            <a:ext cx="2334260" cy="1041846"/>
          </a:xfrm>
          <a:prstGeom prst="rect">
            <a:avLst/>
          </a:prstGeom>
        </p:spPr>
        <p:txBody>
          <a:bodyPr vert="horz" wrap="square" lIns="0" tIns="16087" rIns="0" bIns="0" rtlCol="0">
            <a:spAutoFit/>
          </a:bodyPr>
          <a:lstStyle/>
          <a:p>
            <a:pPr marL="16933" marR="6773" indent="1693" algn="ctr">
              <a:spcBef>
                <a:spcPts val="127"/>
              </a:spcBef>
            </a:pPr>
            <a:r>
              <a:rPr sz="1333" dirty="0">
                <a:cs typeface="Times New Roman"/>
              </a:rPr>
              <a:t>Для</a:t>
            </a:r>
            <a:r>
              <a:rPr sz="1333" spc="-53" dirty="0">
                <a:cs typeface="Times New Roman"/>
              </a:rPr>
              <a:t> </a:t>
            </a:r>
            <a:r>
              <a:rPr sz="1333" dirty="0">
                <a:cs typeface="Times New Roman"/>
              </a:rPr>
              <a:t>отдельных</a:t>
            </a:r>
            <a:r>
              <a:rPr sz="1333" spc="-27" dirty="0">
                <a:cs typeface="Times New Roman"/>
              </a:rPr>
              <a:t> </a:t>
            </a:r>
            <a:r>
              <a:rPr sz="1333" dirty="0">
                <a:cs typeface="Times New Roman"/>
              </a:rPr>
              <a:t>видов</a:t>
            </a:r>
            <a:r>
              <a:rPr sz="1333" spc="-13" dirty="0">
                <a:cs typeface="Times New Roman"/>
              </a:rPr>
              <a:t> товаров, </a:t>
            </a:r>
            <a:r>
              <a:rPr sz="1333" dirty="0">
                <a:cs typeface="Times New Roman"/>
              </a:rPr>
              <a:t>работ,</a:t>
            </a:r>
            <a:r>
              <a:rPr sz="1333" spc="-53" dirty="0">
                <a:cs typeface="Times New Roman"/>
              </a:rPr>
              <a:t> </a:t>
            </a:r>
            <a:r>
              <a:rPr sz="1333" dirty="0">
                <a:cs typeface="Times New Roman"/>
              </a:rPr>
              <a:t>услуг</a:t>
            </a:r>
            <a:r>
              <a:rPr sz="1333" spc="-7" dirty="0">
                <a:cs typeface="Times New Roman"/>
              </a:rPr>
              <a:t> </a:t>
            </a:r>
            <a:r>
              <a:rPr sz="1333" dirty="0">
                <a:cs typeface="Times New Roman"/>
              </a:rPr>
              <a:t>и</a:t>
            </a:r>
            <a:r>
              <a:rPr sz="1333" spc="-60" dirty="0">
                <a:cs typeface="Times New Roman"/>
              </a:rPr>
              <a:t> </a:t>
            </a:r>
            <a:r>
              <a:rPr sz="1333" dirty="0">
                <a:cs typeface="Times New Roman"/>
              </a:rPr>
              <a:t>отдельных</a:t>
            </a:r>
            <a:r>
              <a:rPr sz="1333" spc="-27" dirty="0">
                <a:cs typeface="Times New Roman"/>
              </a:rPr>
              <a:t> </a:t>
            </a:r>
            <a:r>
              <a:rPr sz="1333" spc="-13" dirty="0">
                <a:cs typeface="Times New Roman"/>
              </a:rPr>
              <a:t>видов </a:t>
            </a:r>
            <a:r>
              <a:rPr sz="1333" dirty="0">
                <a:cs typeface="Times New Roman"/>
              </a:rPr>
              <a:t>закупок</a:t>
            </a:r>
            <a:r>
              <a:rPr sz="1333" spc="-40" dirty="0">
                <a:cs typeface="Times New Roman"/>
              </a:rPr>
              <a:t> </a:t>
            </a:r>
            <a:r>
              <a:rPr sz="1333" dirty="0">
                <a:cs typeface="Times New Roman"/>
              </a:rPr>
              <a:t>такие</a:t>
            </a:r>
            <a:r>
              <a:rPr sz="1333" spc="-40" dirty="0">
                <a:cs typeface="Times New Roman"/>
              </a:rPr>
              <a:t> </a:t>
            </a:r>
            <a:r>
              <a:rPr sz="1333" spc="-13" dirty="0">
                <a:cs typeface="Times New Roman"/>
              </a:rPr>
              <a:t>дополнительные требования</a:t>
            </a:r>
            <a:r>
              <a:rPr sz="1333" spc="40" dirty="0">
                <a:cs typeface="Times New Roman"/>
              </a:rPr>
              <a:t> </a:t>
            </a:r>
            <a:r>
              <a:rPr sz="1333" spc="-13" dirty="0">
                <a:cs typeface="Times New Roman"/>
              </a:rPr>
              <a:t>установлены</a:t>
            </a:r>
            <a:r>
              <a:rPr sz="1333" spc="73" dirty="0">
                <a:cs typeface="Times New Roman"/>
              </a:rPr>
              <a:t> </a:t>
            </a:r>
            <a:r>
              <a:rPr sz="1333" spc="-67" dirty="0">
                <a:cs typeface="Times New Roman"/>
              </a:rPr>
              <a:t>в</a:t>
            </a:r>
            <a:r>
              <a:rPr sz="1333" dirty="0">
                <a:cs typeface="Times New Roman"/>
              </a:rPr>
              <a:t> приложении</a:t>
            </a:r>
            <a:r>
              <a:rPr sz="1333" spc="33" dirty="0">
                <a:cs typeface="Times New Roman"/>
              </a:rPr>
              <a:t> </a:t>
            </a:r>
            <a:r>
              <a:rPr sz="1333" dirty="0">
                <a:cs typeface="Times New Roman"/>
              </a:rPr>
              <a:t>к</a:t>
            </a:r>
            <a:r>
              <a:rPr sz="1333" spc="-40" dirty="0">
                <a:cs typeface="Times New Roman"/>
              </a:rPr>
              <a:t> </a:t>
            </a:r>
            <a:r>
              <a:rPr sz="1333" dirty="0">
                <a:cs typeface="Times New Roman"/>
              </a:rPr>
              <a:t>ПП</a:t>
            </a:r>
            <a:r>
              <a:rPr sz="1333" spc="-20" dirty="0">
                <a:cs typeface="Times New Roman"/>
              </a:rPr>
              <a:t> </a:t>
            </a:r>
            <a:r>
              <a:rPr sz="1333" dirty="0">
                <a:cs typeface="Times New Roman"/>
              </a:rPr>
              <a:t>РФ</a:t>
            </a:r>
            <a:r>
              <a:rPr sz="1333" spc="-53" dirty="0">
                <a:cs typeface="Times New Roman"/>
              </a:rPr>
              <a:t> </a:t>
            </a:r>
            <a:r>
              <a:rPr sz="1333" dirty="0">
                <a:cs typeface="Times New Roman"/>
              </a:rPr>
              <a:t>№</a:t>
            </a:r>
            <a:r>
              <a:rPr sz="1333" spc="-40" dirty="0">
                <a:cs typeface="Times New Roman"/>
              </a:rPr>
              <a:t> </a:t>
            </a:r>
            <a:r>
              <a:rPr sz="1333" spc="-27" dirty="0">
                <a:cs typeface="Times New Roman"/>
              </a:rPr>
              <a:t>2571</a:t>
            </a:r>
            <a:endParaRPr sz="1333" dirty="0">
              <a:cs typeface="Times New Roman"/>
            </a:endParaRPr>
          </a:p>
        </p:txBody>
      </p:sp>
      <p:grpSp>
        <p:nvGrpSpPr>
          <p:cNvPr id="19" name="object 19"/>
          <p:cNvGrpSpPr/>
          <p:nvPr/>
        </p:nvGrpSpPr>
        <p:grpSpPr>
          <a:xfrm>
            <a:off x="2442464" y="916431"/>
            <a:ext cx="6827520" cy="423333"/>
            <a:chOff x="1831848" y="687323"/>
            <a:chExt cx="5120640" cy="317500"/>
          </a:xfrm>
        </p:grpSpPr>
        <p:sp>
          <p:nvSpPr>
            <p:cNvPr id="20" name="object 20"/>
            <p:cNvSpPr/>
            <p:nvPr/>
          </p:nvSpPr>
          <p:spPr>
            <a:xfrm>
              <a:off x="1836420" y="711707"/>
              <a:ext cx="288290" cy="288290"/>
            </a:xfrm>
            <a:custGeom>
              <a:avLst/>
              <a:gdLst/>
              <a:ahLst/>
              <a:cxnLst/>
              <a:rect l="l" t="t" r="r" b="b"/>
              <a:pathLst>
                <a:path w="288289" h="288290">
                  <a:moveTo>
                    <a:pt x="144017" y="288036"/>
                  </a:moveTo>
                  <a:lnTo>
                    <a:pt x="144018" y="216026"/>
                  </a:lnTo>
                  <a:lnTo>
                    <a:pt x="0" y="216026"/>
                  </a:lnTo>
                  <a:lnTo>
                    <a:pt x="0" y="72008"/>
                  </a:lnTo>
                  <a:lnTo>
                    <a:pt x="144018" y="72008"/>
                  </a:lnTo>
                  <a:lnTo>
                    <a:pt x="144018" y="0"/>
                  </a:lnTo>
                </a:path>
                <a:path w="288289" h="288290">
                  <a:moveTo>
                    <a:pt x="144017" y="0"/>
                  </a:moveTo>
                  <a:lnTo>
                    <a:pt x="288035" y="144017"/>
                  </a:lnTo>
                  <a:lnTo>
                    <a:pt x="144018" y="288036"/>
                  </a:lnTo>
                </a:path>
              </a:pathLst>
            </a:custGeom>
            <a:ln w="9144">
              <a:solidFill>
                <a:srgbClr val="787A7E"/>
              </a:solidFill>
            </a:ln>
          </p:spPr>
          <p:txBody>
            <a:bodyPr wrap="square" lIns="0" tIns="0" rIns="0" bIns="0" rtlCol="0"/>
            <a:lstStyle/>
            <a:p>
              <a:endParaRPr sz="2400"/>
            </a:p>
          </p:txBody>
        </p:sp>
        <p:pic>
          <p:nvPicPr>
            <p:cNvPr id="21" name="object 21"/>
            <p:cNvPicPr/>
            <p:nvPr/>
          </p:nvPicPr>
          <p:blipFill>
            <a:blip r:embed="rId4" cstate="print"/>
            <a:stretch>
              <a:fillRect/>
            </a:stretch>
          </p:blipFill>
          <p:spPr>
            <a:xfrm>
              <a:off x="1836420" y="711707"/>
              <a:ext cx="288036" cy="288036"/>
            </a:xfrm>
            <a:prstGeom prst="rect">
              <a:avLst/>
            </a:prstGeom>
          </p:spPr>
        </p:pic>
        <p:sp>
          <p:nvSpPr>
            <p:cNvPr id="22" name="object 22"/>
            <p:cNvSpPr/>
            <p:nvPr/>
          </p:nvSpPr>
          <p:spPr>
            <a:xfrm>
              <a:off x="1836420" y="711707"/>
              <a:ext cx="288290" cy="288290"/>
            </a:xfrm>
            <a:custGeom>
              <a:avLst/>
              <a:gdLst/>
              <a:ahLst/>
              <a:cxnLst/>
              <a:rect l="l" t="t" r="r" b="b"/>
              <a:pathLst>
                <a:path w="288289" h="288290">
                  <a:moveTo>
                    <a:pt x="0" y="72008"/>
                  </a:moveTo>
                  <a:lnTo>
                    <a:pt x="144018" y="72008"/>
                  </a:lnTo>
                  <a:lnTo>
                    <a:pt x="144018" y="0"/>
                  </a:lnTo>
                  <a:lnTo>
                    <a:pt x="288036" y="144017"/>
                  </a:lnTo>
                  <a:lnTo>
                    <a:pt x="144018" y="288036"/>
                  </a:lnTo>
                  <a:lnTo>
                    <a:pt x="144018" y="216026"/>
                  </a:lnTo>
                  <a:lnTo>
                    <a:pt x="0" y="216026"/>
                  </a:lnTo>
                  <a:lnTo>
                    <a:pt x="0" y="72008"/>
                  </a:lnTo>
                  <a:close/>
                </a:path>
              </a:pathLst>
            </a:custGeom>
            <a:ln w="9144">
              <a:solidFill>
                <a:srgbClr val="787A7E"/>
              </a:solidFill>
            </a:ln>
          </p:spPr>
          <p:txBody>
            <a:bodyPr wrap="square" lIns="0" tIns="0" rIns="0" bIns="0" rtlCol="0"/>
            <a:lstStyle/>
            <a:p>
              <a:endParaRPr sz="2400"/>
            </a:p>
          </p:txBody>
        </p:sp>
        <p:sp>
          <p:nvSpPr>
            <p:cNvPr id="23" name="object 23"/>
            <p:cNvSpPr/>
            <p:nvPr/>
          </p:nvSpPr>
          <p:spPr>
            <a:xfrm>
              <a:off x="6659880" y="691895"/>
              <a:ext cx="288290" cy="288290"/>
            </a:xfrm>
            <a:custGeom>
              <a:avLst/>
              <a:gdLst/>
              <a:ahLst/>
              <a:cxnLst/>
              <a:rect l="l" t="t" r="r" b="b"/>
              <a:pathLst>
                <a:path w="288290" h="288290">
                  <a:moveTo>
                    <a:pt x="144018" y="288036"/>
                  </a:moveTo>
                  <a:lnTo>
                    <a:pt x="144018" y="216026"/>
                  </a:lnTo>
                  <a:lnTo>
                    <a:pt x="0" y="216026"/>
                  </a:lnTo>
                  <a:lnTo>
                    <a:pt x="0" y="72008"/>
                  </a:lnTo>
                  <a:lnTo>
                    <a:pt x="144018" y="72008"/>
                  </a:lnTo>
                  <a:lnTo>
                    <a:pt x="144018" y="0"/>
                  </a:lnTo>
                </a:path>
                <a:path w="288290" h="288290">
                  <a:moveTo>
                    <a:pt x="144018" y="0"/>
                  </a:moveTo>
                  <a:lnTo>
                    <a:pt x="288036" y="144017"/>
                  </a:lnTo>
                  <a:lnTo>
                    <a:pt x="144018" y="288036"/>
                  </a:lnTo>
                </a:path>
              </a:pathLst>
            </a:custGeom>
            <a:ln w="9144">
              <a:solidFill>
                <a:srgbClr val="787A7E"/>
              </a:solidFill>
            </a:ln>
          </p:spPr>
          <p:txBody>
            <a:bodyPr wrap="square" lIns="0" tIns="0" rIns="0" bIns="0" rtlCol="0"/>
            <a:lstStyle/>
            <a:p>
              <a:endParaRPr sz="2400"/>
            </a:p>
          </p:txBody>
        </p:sp>
        <p:pic>
          <p:nvPicPr>
            <p:cNvPr id="24" name="object 24"/>
            <p:cNvPicPr/>
            <p:nvPr/>
          </p:nvPicPr>
          <p:blipFill>
            <a:blip r:embed="rId5" cstate="print"/>
            <a:stretch>
              <a:fillRect/>
            </a:stretch>
          </p:blipFill>
          <p:spPr>
            <a:xfrm>
              <a:off x="6659880" y="691895"/>
              <a:ext cx="288036" cy="288036"/>
            </a:xfrm>
            <a:prstGeom prst="rect">
              <a:avLst/>
            </a:prstGeom>
          </p:spPr>
        </p:pic>
        <p:sp>
          <p:nvSpPr>
            <p:cNvPr id="25" name="object 25"/>
            <p:cNvSpPr/>
            <p:nvPr/>
          </p:nvSpPr>
          <p:spPr>
            <a:xfrm>
              <a:off x="6659880" y="691895"/>
              <a:ext cx="288290" cy="288290"/>
            </a:xfrm>
            <a:custGeom>
              <a:avLst/>
              <a:gdLst/>
              <a:ahLst/>
              <a:cxnLst/>
              <a:rect l="l" t="t" r="r" b="b"/>
              <a:pathLst>
                <a:path w="288290" h="288290">
                  <a:moveTo>
                    <a:pt x="0" y="72008"/>
                  </a:moveTo>
                  <a:lnTo>
                    <a:pt x="144018" y="72008"/>
                  </a:lnTo>
                  <a:lnTo>
                    <a:pt x="144018" y="0"/>
                  </a:lnTo>
                  <a:lnTo>
                    <a:pt x="288036" y="144017"/>
                  </a:lnTo>
                  <a:lnTo>
                    <a:pt x="144018" y="288036"/>
                  </a:lnTo>
                  <a:lnTo>
                    <a:pt x="144018" y="216026"/>
                  </a:lnTo>
                  <a:lnTo>
                    <a:pt x="0" y="216026"/>
                  </a:lnTo>
                  <a:lnTo>
                    <a:pt x="0" y="72008"/>
                  </a:lnTo>
                  <a:close/>
                </a:path>
              </a:pathLst>
            </a:custGeom>
            <a:ln w="9144">
              <a:solidFill>
                <a:srgbClr val="787A7E"/>
              </a:solidFill>
            </a:ln>
          </p:spPr>
          <p:txBody>
            <a:bodyPr wrap="square" lIns="0" tIns="0" rIns="0" bIns="0" rtlCol="0"/>
            <a:lstStyle/>
            <a:p>
              <a:endParaRPr sz="2400"/>
            </a:p>
          </p:txBody>
        </p:sp>
      </p:grpSp>
      <p:graphicFrame>
        <p:nvGraphicFramePr>
          <p:cNvPr id="27" name="object 27"/>
          <p:cNvGraphicFramePr>
            <a:graphicFrameLocks noGrp="1"/>
          </p:cNvGraphicFramePr>
          <p:nvPr>
            <p:extLst>
              <p:ext uri="{D42A27DB-BD31-4B8C-83A1-F6EECF244321}">
                <p14:modId xmlns:p14="http://schemas.microsoft.com/office/powerpoint/2010/main" val="594916773"/>
              </p:ext>
            </p:extLst>
          </p:nvPr>
        </p:nvGraphicFramePr>
        <p:xfrm>
          <a:off x="4980262" y="1861312"/>
          <a:ext cx="7102687" cy="4770308"/>
        </p:xfrm>
        <a:graphic>
          <a:graphicData uri="http://schemas.openxmlformats.org/drawingml/2006/table">
            <a:tbl>
              <a:tblPr firstRow="1" bandRow="1">
                <a:tableStyleId>{2D5ABB26-0587-4C30-8999-92F81FD0307C}</a:tableStyleId>
              </a:tblPr>
              <a:tblGrid>
                <a:gridCol w="7102687">
                  <a:extLst>
                    <a:ext uri="{9D8B030D-6E8A-4147-A177-3AD203B41FA5}">
                      <a16:colId xmlns:a16="http://schemas.microsoft.com/office/drawing/2014/main" val="20000"/>
                    </a:ext>
                  </a:extLst>
                </a:gridCol>
              </a:tblGrid>
              <a:tr h="295680">
                <a:tc>
                  <a:txBody>
                    <a:bodyPr/>
                    <a:lstStyle/>
                    <a:p>
                      <a:pPr marL="635" algn="ctr">
                        <a:lnSpc>
                          <a:spcPct val="100000"/>
                        </a:lnSpc>
                        <a:spcBef>
                          <a:spcPts val="325"/>
                        </a:spcBef>
                      </a:pPr>
                      <a:r>
                        <a:rPr sz="1200" b="1" dirty="0">
                          <a:latin typeface="+mn-lt"/>
                          <a:cs typeface="Times New Roman"/>
                        </a:rPr>
                        <a:t>Общие</a:t>
                      </a:r>
                      <a:r>
                        <a:rPr sz="1200" b="1" spc="-10" dirty="0">
                          <a:latin typeface="+mn-lt"/>
                          <a:cs typeface="Times New Roman"/>
                        </a:rPr>
                        <a:t> </a:t>
                      </a:r>
                      <a:r>
                        <a:rPr sz="1200" b="1" dirty="0">
                          <a:latin typeface="+mn-lt"/>
                          <a:cs typeface="Times New Roman"/>
                        </a:rPr>
                        <a:t>особенности</a:t>
                      </a:r>
                      <a:r>
                        <a:rPr sz="1200" b="1" spc="-5" dirty="0">
                          <a:latin typeface="+mn-lt"/>
                          <a:cs typeface="Times New Roman"/>
                        </a:rPr>
                        <a:t> </a:t>
                      </a:r>
                      <a:r>
                        <a:rPr sz="1200" b="1" dirty="0">
                          <a:latin typeface="+mn-lt"/>
                          <a:cs typeface="Times New Roman"/>
                        </a:rPr>
                        <a:t>в</a:t>
                      </a:r>
                      <a:r>
                        <a:rPr sz="1200" b="1" spc="-10" dirty="0">
                          <a:latin typeface="+mn-lt"/>
                          <a:cs typeface="Times New Roman"/>
                        </a:rPr>
                        <a:t> </a:t>
                      </a:r>
                      <a:r>
                        <a:rPr sz="1200" b="1" dirty="0">
                          <a:latin typeface="+mn-lt"/>
                          <a:cs typeface="Times New Roman"/>
                        </a:rPr>
                        <a:t>случае</a:t>
                      </a:r>
                      <a:r>
                        <a:rPr sz="1200" b="1" spc="-5" dirty="0">
                          <a:latin typeface="+mn-lt"/>
                          <a:cs typeface="Times New Roman"/>
                        </a:rPr>
                        <a:t> </a:t>
                      </a:r>
                      <a:r>
                        <a:rPr sz="1200" b="1" spc="-10" dirty="0">
                          <a:latin typeface="+mn-lt"/>
                          <a:cs typeface="Times New Roman"/>
                        </a:rPr>
                        <a:t>применения</a:t>
                      </a:r>
                      <a:r>
                        <a:rPr sz="1200" b="1" spc="-20" dirty="0">
                          <a:latin typeface="+mn-lt"/>
                          <a:cs typeface="Times New Roman"/>
                        </a:rPr>
                        <a:t> </a:t>
                      </a:r>
                      <a:r>
                        <a:rPr sz="1200" b="1" dirty="0">
                          <a:latin typeface="+mn-lt"/>
                          <a:cs typeface="Times New Roman"/>
                        </a:rPr>
                        <a:t>доп.</a:t>
                      </a:r>
                      <a:r>
                        <a:rPr sz="1200" b="1" spc="-25" dirty="0">
                          <a:latin typeface="+mn-lt"/>
                          <a:cs typeface="Times New Roman"/>
                        </a:rPr>
                        <a:t> </a:t>
                      </a:r>
                      <a:r>
                        <a:rPr sz="1200" b="1" spc="-10" dirty="0">
                          <a:latin typeface="+mn-lt"/>
                          <a:cs typeface="Times New Roman"/>
                        </a:rPr>
                        <a:t>требований</a:t>
                      </a:r>
                      <a:endParaRPr sz="1200" dirty="0">
                        <a:latin typeface="+mn-lt"/>
                        <a:cs typeface="Times New Roman"/>
                      </a:endParaRPr>
                    </a:p>
                  </a:txBody>
                  <a:tcPr marL="0" marR="0" marT="5503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0"/>
                  </a:ext>
                </a:extLst>
              </a:tr>
              <a:tr h="4474628">
                <a:tc>
                  <a:txBody>
                    <a:bodyPr/>
                    <a:lstStyle/>
                    <a:p>
                      <a:pPr marL="262890" marR="286385" indent="-171450">
                        <a:lnSpc>
                          <a:spcPct val="100000"/>
                        </a:lnSpc>
                        <a:spcBef>
                          <a:spcPts val="330"/>
                        </a:spcBef>
                        <a:buFont typeface="Wingdings"/>
                        <a:buChar char=""/>
                        <a:tabLst>
                          <a:tab pos="264160" algn="l"/>
                        </a:tabLst>
                      </a:pPr>
                      <a:r>
                        <a:rPr sz="1100" dirty="0">
                          <a:latin typeface="+mn-lt"/>
                          <a:cs typeface="Times New Roman"/>
                        </a:rPr>
                        <a:t>проверьте</a:t>
                      </a:r>
                      <a:r>
                        <a:rPr sz="1100" spc="-35" dirty="0">
                          <a:latin typeface="+mn-lt"/>
                          <a:cs typeface="Times New Roman"/>
                        </a:rPr>
                        <a:t> </a:t>
                      </a:r>
                      <a:r>
                        <a:rPr sz="1100" dirty="0">
                          <a:latin typeface="+mn-lt"/>
                          <a:cs typeface="Times New Roman"/>
                        </a:rPr>
                        <a:t>размер</a:t>
                      </a:r>
                      <a:r>
                        <a:rPr sz="1100" spc="-35" dirty="0">
                          <a:latin typeface="+mn-lt"/>
                          <a:cs typeface="Times New Roman"/>
                        </a:rPr>
                        <a:t> </a:t>
                      </a:r>
                      <a:r>
                        <a:rPr sz="1100" dirty="0">
                          <a:latin typeface="+mn-lt"/>
                          <a:cs typeface="Times New Roman"/>
                        </a:rPr>
                        <a:t>НМЦК</a:t>
                      </a:r>
                      <a:r>
                        <a:rPr sz="1100" spc="-25" dirty="0">
                          <a:latin typeface="+mn-lt"/>
                          <a:cs typeface="Times New Roman"/>
                        </a:rPr>
                        <a:t> </a:t>
                      </a:r>
                      <a:r>
                        <a:rPr sz="1100" dirty="0">
                          <a:latin typeface="+mn-lt"/>
                          <a:cs typeface="Times New Roman"/>
                        </a:rPr>
                        <a:t>планируемой</a:t>
                      </a:r>
                      <a:r>
                        <a:rPr sz="1100" spc="-20" dirty="0">
                          <a:latin typeface="+mn-lt"/>
                          <a:cs typeface="Times New Roman"/>
                        </a:rPr>
                        <a:t> </a:t>
                      </a:r>
                      <a:r>
                        <a:rPr sz="1100" dirty="0">
                          <a:latin typeface="+mn-lt"/>
                          <a:cs typeface="Times New Roman"/>
                        </a:rPr>
                        <a:t>закупки</a:t>
                      </a:r>
                      <a:r>
                        <a:rPr sz="1100" spc="-35" dirty="0">
                          <a:latin typeface="+mn-lt"/>
                          <a:cs typeface="Times New Roman"/>
                        </a:rPr>
                        <a:t> </a:t>
                      </a:r>
                      <a:r>
                        <a:rPr sz="1100" dirty="0">
                          <a:latin typeface="+mn-lt"/>
                          <a:cs typeface="Times New Roman"/>
                        </a:rPr>
                        <a:t>(от</a:t>
                      </a:r>
                      <a:r>
                        <a:rPr sz="1100" spc="-15" dirty="0">
                          <a:latin typeface="+mn-lt"/>
                          <a:cs typeface="Times New Roman"/>
                        </a:rPr>
                        <a:t> </a:t>
                      </a:r>
                      <a:r>
                        <a:rPr sz="1100" dirty="0">
                          <a:latin typeface="+mn-lt"/>
                          <a:cs typeface="Times New Roman"/>
                        </a:rPr>
                        <a:t>него</a:t>
                      </a:r>
                      <a:r>
                        <a:rPr sz="1100" spc="-20" dirty="0">
                          <a:latin typeface="+mn-lt"/>
                          <a:cs typeface="Times New Roman"/>
                        </a:rPr>
                        <a:t> </a:t>
                      </a:r>
                      <a:r>
                        <a:rPr sz="1100" dirty="0">
                          <a:latin typeface="+mn-lt"/>
                          <a:cs typeface="Times New Roman"/>
                        </a:rPr>
                        <a:t>будет</a:t>
                      </a:r>
                      <a:r>
                        <a:rPr sz="1100" spc="20" dirty="0">
                          <a:latin typeface="+mn-lt"/>
                          <a:cs typeface="Times New Roman"/>
                        </a:rPr>
                        <a:t> </a:t>
                      </a:r>
                      <a:r>
                        <a:rPr sz="1100" dirty="0">
                          <a:latin typeface="+mn-lt"/>
                          <a:cs typeface="Times New Roman"/>
                        </a:rPr>
                        <a:t>зависит</a:t>
                      </a:r>
                      <a:r>
                        <a:rPr sz="1100" spc="-40" dirty="0">
                          <a:latin typeface="+mn-lt"/>
                          <a:cs typeface="Times New Roman"/>
                        </a:rPr>
                        <a:t> </a:t>
                      </a:r>
                      <a:r>
                        <a:rPr sz="1100" dirty="0">
                          <a:latin typeface="+mn-lt"/>
                          <a:cs typeface="Times New Roman"/>
                        </a:rPr>
                        <a:t>обязательность</a:t>
                      </a:r>
                      <a:r>
                        <a:rPr sz="1100" spc="-20" dirty="0">
                          <a:latin typeface="+mn-lt"/>
                          <a:cs typeface="Times New Roman"/>
                        </a:rPr>
                        <a:t> </a:t>
                      </a:r>
                      <a:r>
                        <a:rPr sz="1100" dirty="0">
                          <a:latin typeface="+mn-lt"/>
                          <a:cs typeface="Times New Roman"/>
                        </a:rPr>
                        <a:t>применения</a:t>
                      </a:r>
                      <a:r>
                        <a:rPr sz="1100" spc="-55" dirty="0">
                          <a:latin typeface="+mn-lt"/>
                          <a:cs typeface="Times New Roman"/>
                        </a:rPr>
                        <a:t> </a:t>
                      </a:r>
                      <a:r>
                        <a:rPr sz="1100" spc="-20" dirty="0">
                          <a:latin typeface="+mn-lt"/>
                          <a:cs typeface="Times New Roman"/>
                        </a:rPr>
                        <a:t>доп.</a:t>
                      </a:r>
                      <a:r>
                        <a:rPr sz="1100" dirty="0">
                          <a:latin typeface="+mn-lt"/>
                          <a:cs typeface="Times New Roman"/>
                        </a:rPr>
                        <a:t> 	требований)</a:t>
                      </a:r>
                      <a:r>
                        <a:rPr sz="1100" spc="-25" dirty="0">
                          <a:latin typeface="+mn-lt"/>
                          <a:cs typeface="Times New Roman"/>
                        </a:rPr>
                        <a:t> </a:t>
                      </a:r>
                      <a:r>
                        <a:rPr sz="1100" dirty="0">
                          <a:latin typeface="+mn-lt"/>
                          <a:cs typeface="Times New Roman"/>
                        </a:rPr>
                        <a:t>(пп.</a:t>
                      </a:r>
                      <a:r>
                        <a:rPr sz="1100" spc="-25" dirty="0">
                          <a:latin typeface="+mn-lt"/>
                          <a:cs typeface="Times New Roman"/>
                        </a:rPr>
                        <a:t> </a:t>
                      </a:r>
                      <a:r>
                        <a:rPr sz="1100" dirty="0">
                          <a:latin typeface="+mn-lt"/>
                          <a:cs typeface="Times New Roman"/>
                        </a:rPr>
                        <a:t>«а»</a:t>
                      </a:r>
                      <a:r>
                        <a:rPr sz="1100" spc="-5" dirty="0">
                          <a:latin typeface="+mn-lt"/>
                          <a:cs typeface="Times New Roman"/>
                        </a:rPr>
                        <a:t> </a:t>
                      </a:r>
                      <a:r>
                        <a:rPr sz="1100" dirty="0">
                          <a:latin typeface="+mn-lt"/>
                          <a:cs typeface="Times New Roman"/>
                        </a:rPr>
                        <a:t>п.</a:t>
                      </a:r>
                      <a:r>
                        <a:rPr sz="1100" spc="-15" dirty="0">
                          <a:latin typeface="+mn-lt"/>
                          <a:cs typeface="Times New Roman"/>
                        </a:rPr>
                        <a:t> </a:t>
                      </a:r>
                      <a:r>
                        <a:rPr sz="1100" dirty="0">
                          <a:latin typeface="+mn-lt"/>
                          <a:cs typeface="Times New Roman"/>
                        </a:rPr>
                        <a:t>3</a:t>
                      </a:r>
                      <a:r>
                        <a:rPr sz="1100" spc="-10" dirty="0">
                          <a:latin typeface="+mn-lt"/>
                          <a:cs typeface="Times New Roman"/>
                        </a:rPr>
                        <a:t> </a:t>
                      </a:r>
                      <a:r>
                        <a:rPr sz="1100" dirty="0">
                          <a:latin typeface="+mn-lt"/>
                          <a:cs typeface="Times New Roman"/>
                        </a:rPr>
                        <a:t>ПП</a:t>
                      </a:r>
                      <a:r>
                        <a:rPr sz="1100" spc="-10" dirty="0">
                          <a:latin typeface="+mn-lt"/>
                          <a:cs typeface="Times New Roman"/>
                        </a:rPr>
                        <a:t> </a:t>
                      </a:r>
                      <a:r>
                        <a:rPr sz="1100" dirty="0">
                          <a:latin typeface="+mn-lt"/>
                          <a:cs typeface="Times New Roman"/>
                        </a:rPr>
                        <a:t>РФ</a:t>
                      </a:r>
                      <a:r>
                        <a:rPr sz="1100" spc="-15" dirty="0">
                          <a:latin typeface="+mn-lt"/>
                          <a:cs typeface="Times New Roman"/>
                        </a:rPr>
                        <a:t> </a:t>
                      </a:r>
                      <a:r>
                        <a:rPr sz="1100" dirty="0">
                          <a:latin typeface="+mn-lt"/>
                          <a:cs typeface="Times New Roman"/>
                        </a:rPr>
                        <a:t>№ </a:t>
                      </a:r>
                      <a:r>
                        <a:rPr sz="1100" spc="-10" dirty="0">
                          <a:latin typeface="+mn-lt"/>
                          <a:cs typeface="Times New Roman"/>
                        </a:rPr>
                        <a:t>2571);</a:t>
                      </a:r>
                      <a:endParaRPr sz="1100" dirty="0">
                        <a:latin typeface="+mn-lt"/>
                        <a:cs typeface="Times New Roman"/>
                      </a:endParaRPr>
                    </a:p>
                    <a:p>
                      <a:pPr marL="262890" marR="151765" indent="-171450">
                        <a:lnSpc>
                          <a:spcPct val="100000"/>
                        </a:lnSpc>
                        <a:buFont typeface="Wingdings"/>
                        <a:buChar char=""/>
                        <a:tabLst>
                          <a:tab pos="264160" algn="l"/>
                        </a:tabLst>
                      </a:pPr>
                      <a:r>
                        <a:rPr sz="1100" dirty="0">
                          <a:latin typeface="+mn-lt"/>
                          <a:cs typeface="Times New Roman"/>
                        </a:rPr>
                        <a:t>доп.</a:t>
                      </a:r>
                      <a:r>
                        <a:rPr sz="1100" spc="15" dirty="0">
                          <a:latin typeface="+mn-lt"/>
                          <a:cs typeface="Times New Roman"/>
                        </a:rPr>
                        <a:t> </a:t>
                      </a:r>
                      <a:r>
                        <a:rPr sz="1100" dirty="0">
                          <a:latin typeface="+mn-lt"/>
                          <a:cs typeface="Times New Roman"/>
                        </a:rPr>
                        <a:t>требования</a:t>
                      </a:r>
                      <a:r>
                        <a:rPr sz="1100" spc="-15" dirty="0">
                          <a:latin typeface="+mn-lt"/>
                          <a:cs typeface="Times New Roman"/>
                        </a:rPr>
                        <a:t> </a:t>
                      </a:r>
                      <a:r>
                        <a:rPr sz="1100" spc="-10" dirty="0">
                          <a:latin typeface="+mn-lt"/>
                          <a:cs typeface="Times New Roman"/>
                        </a:rPr>
                        <a:t>устанавливаются</a:t>
                      </a:r>
                      <a:r>
                        <a:rPr sz="1100" spc="-35" dirty="0">
                          <a:latin typeface="+mn-lt"/>
                          <a:cs typeface="Times New Roman"/>
                        </a:rPr>
                        <a:t> </a:t>
                      </a:r>
                      <a:r>
                        <a:rPr sz="1100" dirty="0">
                          <a:latin typeface="+mn-lt"/>
                          <a:cs typeface="Times New Roman"/>
                        </a:rPr>
                        <a:t>при</a:t>
                      </a:r>
                      <a:r>
                        <a:rPr sz="1100" spc="-10" dirty="0">
                          <a:latin typeface="+mn-lt"/>
                          <a:cs typeface="Times New Roman"/>
                        </a:rPr>
                        <a:t> </a:t>
                      </a:r>
                      <a:r>
                        <a:rPr sz="1100" dirty="0">
                          <a:latin typeface="+mn-lt"/>
                          <a:cs typeface="Times New Roman"/>
                        </a:rPr>
                        <a:t>проведении </a:t>
                      </a:r>
                      <a:r>
                        <a:rPr sz="1100" b="1" dirty="0">
                          <a:latin typeface="+mn-lt"/>
                          <a:cs typeface="Times New Roman"/>
                        </a:rPr>
                        <a:t>любых </a:t>
                      </a:r>
                      <a:r>
                        <a:rPr sz="1100" dirty="0">
                          <a:latin typeface="+mn-lt"/>
                          <a:cs typeface="Times New Roman"/>
                        </a:rPr>
                        <a:t>конкурентных способов</a:t>
                      </a:r>
                      <a:r>
                        <a:rPr sz="1100" spc="10" dirty="0">
                          <a:latin typeface="+mn-lt"/>
                          <a:cs typeface="Times New Roman"/>
                        </a:rPr>
                        <a:t> </a:t>
                      </a:r>
                      <a:r>
                        <a:rPr sz="1100" spc="-10" dirty="0">
                          <a:latin typeface="+mn-lt"/>
                          <a:cs typeface="Times New Roman"/>
                        </a:rPr>
                        <a:t>(электронный</a:t>
                      </a:r>
                      <a:r>
                        <a:rPr sz="1100" spc="-15" dirty="0">
                          <a:latin typeface="+mn-lt"/>
                          <a:cs typeface="Times New Roman"/>
                        </a:rPr>
                        <a:t> </a:t>
                      </a:r>
                      <a:r>
                        <a:rPr sz="1100" spc="-10" dirty="0">
                          <a:latin typeface="+mn-lt"/>
                          <a:cs typeface="Times New Roman"/>
                        </a:rPr>
                        <a:t>конкурс, 	электронный </a:t>
                      </a:r>
                      <a:r>
                        <a:rPr sz="1100" dirty="0">
                          <a:latin typeface="+mn-lt"/>
                          <a:cs typeface="Times New Roman"/>
                        </a:rPr>
                        <a:t>аукцион,</a:t>
                      </a:r>
                      <a:r>
                        <a:rPr sz="1100" spc="10" dirty="0">
                          <a:latin typeface="+mn-lt"/>
                          <a:cs typeface="Times New Roman"/>
                        </a:rPr>
                        <a:t> </a:t>
                      </a:r>
                      <a:r>
                        <a:rPr sz="1100" dirty="0">
                          <a:latin typeface="+mn-lt"/>
                          <a:cs typeface="Times New Roman"/>
                        </a:rPr>
                        <a:t>запрос</a:t>
                      </a:r>
                      <a:r>
                        <a:rPr sz="1100" spc="-15" dirty="0">
                          <a:latin typeface="+mn-lt"/>
                          <a:cs typeface="Times New Roman"/>
                        </a:rPr>
                        <a:t> </a:t>
                      </a:r>
                      <a:r>
                        <a:rPr sz="1100" spc="-10" dirty="0">
                          <a:latin typeface="+mn-lt"/>
                          <a:cs typeface="Times New Roman"/>
                        </a:rPr>
                        <a:t>котировок);</a:t>
                      </a:r>
                      <a:endParaRPr sz="1100" dirty="0">
                        <a:latin typeface="+mn-lt"/>
                        <a:cs typeface="Times New Roman"/>
                      </a:endParaRPr>
                    </a:p>
                    <a:p>
                      <a:pPr marL="262890" indent="-171450">
                        <a:lnSpc>
                          <a:spcPct val="100000"/>
                        </a:lnSpc>
                        <a:buFont typeface="Wingdings"/>
                        <a:buChar char=""/>
                        <a:tabLst>
                          <a:tab pos="262890" algn="l"/>
                        </a:tabLst>
                      </a:pPr>
                      <a:r>
                        <a:rPr sz="1100" dirty="0">
                          <a:latin typeface="+mn-lt"/>
                          <a:cs typeface="Times New Roman"/>
                        </a:rPr>
                        <a:t>в</a:t>
                      </a:r>
                      <a:r>
                        <a:rPr sz="1100" spc="-5" dirty="0">
                          <a:latin typeface="+mn-lt"/>
                          <a:cs typeface="Times New Roman"/>
                        </a:rPr>
                        <a:t> </a:t>
                      </a:r>
                      <a:r>
                        <a:rPr sz="1100" dirty="0">
                          <a:latin typeface="+mn-lt"/>
                          <a:cs typeface="Times New Roman"/>
                        </a:rPr>
                        <a:t>целях </a:t>
                      </a:r>
                      <a:r>
                        <a:rPr sz="1100" spc="-10" dirty="0">
                          <a:latin typeface="+mn-lt"/>
                          <a:cs typeface="Times New Roman"/>
                        </a:rPr>
                        <a:t>подтверждения</a:t>
                      </a:r>
                      <a:r>
                        <a:rPr sz="1100" spc="-20" dirty="0">
                          <a:latin typeface="+mn-lt"/>
                          <a:cs typeface="Times New Roman"/>
                        </a:rPr>
                        <a:t> </a:t>
                      </a:r>
                      <a:r>
                        <a:rPr sz="1100" dirty="0">
                          <a:latin typeface="+mn-lt"/>
                          <a:cs typeface="Times New Roman"/>
                        </a:rPr>
                        <a:t>опыта учитывается</a:t>
                      </a:r>
                      <a:r>
                        <a:rPr sz="1100" spc="-20" dirty="0">
                          <a:latin typeface="+mn-lt"/>
                          <a:cs typeface="Times New Roman"/>
                        </a:rPr>
                        <a:t> </a:t>
                      </a:r>
                      <a:r>
                        <a:rPr sz="1100" dirty="0">
                          <a:latin typeface="+mn-lt"/>
                          <a:cs typeface="Times New Roman"/>
                        </a:rPr>
                        <a:t>исполненный</a:t>
                      </a:r>
                      <a:r>
                        <a:rPr sz="1100" spc="-30" dirty="0">
                          <a:latin typeface="+mn-lt"/>
                          <a:cs typeface="Times New Roman"/>
                        </a:rPr>
                        <a:t> </a:t>
                      </a:r>
                      <a:r>
                        <a:rPr sz="1100" dirty="0">
                          <a:latin typeface="+mn-lt"/>
                          <a:cs typeface="Times New Roman"/>
                        </a:rPr>
                        <a:t>договор</a:t>
                      </a:r>
                      <a:r>
                        <a:rPr sz="1100" spc="5" dirty="0">
                          <a:latin typeface="+mn-lt"/>
                          <a:cs typeface="Times New Roman"/>
                        </a:rPr>
                        <a:t> </a:t>
                      </a:r>
                      <a:r>
                        <a:rPr sz="1100" dirty="0">
                          <a:latin typeface="+mn-lt"/>
                          <a:cs typeface="Times New Roman"/>
                        </a:rPr>
                        <a:t>на поставку</a:t>
                      </a:r>
                      <a:r>
                        <a:rPr sz="1100" spc="-15" dirty="0">
                          <a:latin typeface="+mn-lt"/>
                          <a:cs typeface="Times New Roman"/>
                        </a:rPr>
                        <a:t> </a:t>
                      </a:r>
                      <a:r>
                        <a:rPr sz="1100" dirty="0">
                          <a:latin typeface="+mn-lt"/>
                          <a:cs typeface="Times New Roman"/>
                        </a:rPr>
                        <a:t>ТРУ </a:t>
                      </a:r>
                      <a:r>
                        <a:rPr sz="1100" b="1" dirty="0">
                          <a:latin typeface="+mn-lt"/>
                          <a:cs typeface="Times New Roman"/>
                        </a:rPr>
                        <a:t>за</a:t>
                      </a:r>
                      <a:r>
                        <a:rPr sz="1100" b="1" spc="-15" dirty="0">
                          <a:latin typeface="+mn-lt"/>
                          <a:cs typeface="Times New Roman"/>
                        </a:rPr>
                        <a:t> </a:t>
                      </a:r>
                      <a:r>
                        <a:rPr sz="1100" b="1" dirty="0">
                          <a:latin typeface="+mn-lt"/>
                          <a:cs typeface="Times New Roman"/>
                        </a:rPr>
                        <a:t>5</a:t>
                      </a:r>
                      <a:r>
                        <a:rPr sz="1100" b="1" spc="-5" dirty="0">
                          <a:latin typeface="+mn-lt"/>
                          <a:cs typeface="Times New Roman"/>
                        </a:rPr>
                        <a:t> </a:t>
                      </a:r>
                      <a:r>
                        <a:rPr sz="1100" b="1" dirty="0">
                          <a:latin typeface="+mn-lt"/>
                          <a:cs typeface="Times New Roman"/>
                        </a:rPr>
                        <a:t>лет</a:t>
                      </a:r>
                      <a:r>
                        <a:rPr sz="1100" b="1" spc="-15" dirty="0">
                          <a:latin typeface="+mn-lt"/>
                          <a:cs typeface="Times New Roman"/>
                        </a:rPr>
                        <a:t> </a:t>
                      </a:r>
                      <a:r>
                        <a:rPr sz="1100" b="1" dirty="0">
                          <a:latin typeface="+mn-lt"/>
                          <a:cs typeface="Times New Roman"/>
                        </a:rPr>
                        <a:t>до</a:t>
                      </a:r>
                      <a:r>
                        <a:rPr sz="1100" b="1" spc="-5" dirty="0">
                          <a:latin typeface="+mn-lt"/>
                          <a:cs typeface="Times New Roman"/>
                        </a:rPr>
                        <a:t> </a:t>
                      </a:r>
                      <a:r>
                        <a:rPr sz="1100" b="1" spc="-10" dirty="0">
                          <a:latin typeface="+mn-lt"/>
                          <a:cs typeface="Times New Roman"/>
                        </a:rPr>
                        <a:t>окончания</a:t>
                      </a:r>
                      <a:endParaRPr sz="1100" dirty="0">
                        <a:latin typeface="+mn-lt"/>
                        <a:cs typeface="Times New Roman"/>
                      </a:endParaRPr>
                    </a:p>
                    <a:p>
                      <a:pPr marL="264160">
                        <a:lnSpc>
                          <a:spcPct val="100000"/>
                        </a:lnSpc>
                      </a:pPr>
                      <a:r>
                        <a:rPr sz="1100" b="1" dirty="0">
                          <a:latin typeface="+mn-lt"/>
                          <a:cs typeface="Times New Roman"/>
                        </a:rPr>
                        <a:t>срока</a:t>
                      </a:r>
                      <a:r>
                        <a:rPr sz="1100" b="1" spc="15" dirty="0">
                          <a:latin typeface="+mn-lt"/>
                          <a:cs typeface="Times New Roman"/>
                        </a:rPr>
                        <a:t> </a:t>
                      </a:r>
                      <a:r>
                        <a:rPr sz="1100" b="1" dirty="0">
                          <a:latin typeface="+mn-lt"/>
                          <a:cs typeface="Times New Roman"/>
                        </a:rPr>
                        <a:t>подачи</a:t>
                      </a:r>
                      <a:r>
                        <a:rPr sz="1100" b="1" spc="-10" dirty="0">
                          <a:latin typeface="+mn-lt"/>
                          <a:cs typeface="Times New Roman"/>
                        </a:rPr>
                        <a:t> </a:t>
                      </a:r>
                      <a:r>
                        <a:rPr sz="1100" b="1" dirty="0">
                          <a:latin typeface="+mn-lt"/>
                          <a:cs typeface="Times New Roman"/>
                        </a:rPr>
                        <a:t>заявок</a:t>
                      </a:r>
                      <a:r>
                        <a:rPr sz="1100" b="1" spc="20" dirty="0">
                          <a:latin typeface="+mn-lt"/>
                          <a:cs typeface="Times New Roman"/>
                        </a:rPr>
                        <a:t> </a:t>
                      </a:r>
                      <a:r>
                        <a:rPr sz="1100" dirty="0">
                          <a:latin typeface="+mn-lt"/>
                          <a:cs typeface="Times New Roman"/>
                        </a:rPr>
                        <a:t>с</a:t>
                      </a:r>
                      <a:r>
                        <a:rPr sz="1100" spc="15" dirty="0">
                          <a:latin typeface="+mn-lt"/>
                          <a:cs typeface="Times New Roman"/>
                        </a:rPr>
                        <a:t> </a:t>
                      </a:r>
                      <a:r>
                        <a:rPr sz="1100" dirty="0">
                          <a:latin typeface="+mn-lt"/>
                          <a:cs typeface="Times New Roman"/>
                        </a:rPr>
                        <a:t>учетом</a:t>
                      </a:r>
                      <a:r>
                        <a:rPr sz="1100" spc="30" dirty="0">
                          <a:latin typeface="+mn-lt"/>
                          <a:cs typeface="Times New Roman"/>
                        </a:rPr>
                        <a:t> </a:t>
                      </a:r>
                      <a:r>
                        <a:rPr sz="1100" spc="-10" dirty="0">
                          <a:latin typeface="+mn-lt"/>
                          <a:cs typeface="Times New Roman"/>
                        </a:rPr>
                        <a:t>правопреемства</a:t>
                      </a:r>
                      <a:r>
                        <a:rPr sz="1100" spc="-25" dirty="0">
                          <a:latin typeface="+mn-lt"/>
                          <a:cs typeface="Times New Roman"/>
                        </a:rPr>
                        <a:t> </a:t>
                      </a:r>
                      <a:r>
                        <a:rPr sz="1100" dirty="0">
                          <a:latin typeface="+mn-lt"/>
                          <a:cs typeface="Times New Roman"/>
                        </a:rPr>
                        <a:t>(</a:t>
                      </a:r>
                      <a:r>
                        <a:rPr sz="1100" i="1" dirty="0">
                          <a:latin typeface="+mn-lt"/>
                          <a:cs typeface="Times New Roman"/>
                        </a:rPr>
                        <a:t>при</a:t>
                      </a:r>
                      <a:r>
                        <a:rPr sz="1100" i="1" spc="-5" dirty="0">
                          <a:latin typeface="+mn-lt"/>
                          <a:cs typeface="Times New Roman"/>
                        </a:rPr>
                        <a:t> </a:t>
                      </a:r>
                      <a:r>
                        <a:rPr sz="1100" i="1" dirty="0">
                          <a:latin typeface="+mn-lt"/>
                          <a:cs typeface="Times New Roman"/>
                        </a:rPr>
                        <a:t>наличии </a:t>
                      </a:r>
                      <a:r>
                        <a:rPr sz="1100" i="1" spc="-10" dirty="0">
                          <a:latin typeface="+mn-lt"/>
                          <a:cs typeface="Times New Roman"/>
                        </a:rPr>
                        <a:t>подтверждающего</a:t>
                      </a:r>
                      <a:r>
                        <a:rPr sz="1100" i="1" spc="-20" dirty="0">
                          <a:latin typeface="+mn-lt"/>
                          <a:cs typeface="Times New Roman"/>
                        </a:rPr>
                        <a:t> </a:t>
                      </a:r>
                      <a:r>
                        <a:rPr sz="1100" i="1" spc="-10" dirty="0">
                          <a:latin typeface="+mn-lt"/>
                          <a:cs typeface="Times New Roman"/>
                        </a:rPr>
                        <a:t>документа</a:t>
                      </a:r>
                      <a:r>
                        <a:rPr sz="1100" spc="-10" dirty="0">
                          <a:latin typeface="+mn-lt"/>
                          <a:cs typeface="Times New Roman"/>
                        </a:rPr>
                        <a:t>);</a:t>
                      </a:r>
                      <a:endParaRPr sz="1100" dirty="0">
                        <a:latin typeface="+mn-lt"/>
                        <a:cs typeface="Times New Roman"/>
                      </a:endParaRPr>
                    </a:p>
                    <a:p>
                      <a:pPr marL="262890" marR="196850" indent="-171450" algn="just">
                        <a:lnSpc>
                          <a:spcPct val="100000"/>
                        </a:lnSpc>
                        <a:spcBef>
                          <a:spcPts val="5"/>
                        </a:spcBef>
                        <a:buFont typeface="Wingdings"/>
                        <a:buChar char=""/>
                        <a:tabLst>
                          <a:tab pos="264160" algn="l"/>
                        </a:tabLst>
                      </a:pPr>
                      <a:r>
                        <a:rPr sz="1100" dirty="0">
                          <a:latin typeface="+mn-lt"/>
                          <a:cs typeface="Times New Roman"/>
                        </a:rPr>
                        <a:t>ценой</a:t>
                      </a:r>
                      <a:r>
                        <a:rPr sz="1100" spc="-25" dirty="0">
                          <a:latin typeface="+mn-lt"/>
                          <a:cs typeface="Times New Roman"/>
                        </a:rPr>
                        <a:t> </a:t>
                      </a:r>
                      <a:r>
                        <a:rPr sz="1100" dirty="0">
                          <a:latin typeface="+mn-lt"/>
                          <a:cs typeface="Times New Roman"/>
                        </a:rPr>
                        <a:t>поставленных</a:t>
                      </a:r>
                      <a:r>
                        <a:rPr sz="1100" spc="-40" dirty="0">
                          <a:latin typeface="+mn-lt"/>
                          <a:cs typeface="Times New Roman"/>
                        </a:rPr>
                        <a:t> </a:t>
                      </a:r>
                      <a:r>
                        <a:rPr sz="1100" dirty="0">
                          <a:latin typeface="+mn-lt"/>
                          <a:cs typeface="Times New Roman"/>
                        </a:rPr>
                        <a:t>ТРУ</a:t>
                      </a:r>
                      <a:r>
                        <a:rPr sz="1100" spc="-15" dirty="0">
                          <a:latin typeface="+mn-lt"/>
                          <a:cs typeface="Times New Roman"/>
                        </a:rPr>
                        <a:t> </a:t>
                      </a:r>
                      <a:r>
                        <a:rPr sz="1100" dirty="0">
                          <a:latin typeface="+mn-lt"/>
                          <a:cs typeface="Times New Roman"/>
                        </a:rPr>
                        <a:t>по</a:t>
                      </a:r>
                      <a:r>
                        <a:rPr sz="1100" spc="-25" dirty="0">
                          <a:latin typeface="+mn-lt"/>
                          <a:cs typeface="Times New Roman"/>
                        </a:rPr>
                        <a:t> </a:t>
                      </a:r>
                      <a:r>
                        <a:rPr sz="1100" dirty="0">
                          <a:latin typeface="+mn-lt"/>
                          <a:cs typeface="Times New Roman"/>
                        </a:rPr>
                        <a:t>исполненному</a:t>
                      </a:r>
                      <a:r>
                        <a:rPr sz="1100" spc="-40" dirty="0">
                          <a:latin typeface="+mn-lt"/>
                          <a:cs typeface="Times New Roman"/>
                        </a:rPr>
                        <a:t> </a:t>
                      </a:r>
                      <a:r>
                        <a:rPr sz="1100" dirty="0">
                          <a:latin typeface="+mn-lt"/>
                          <a:cs typeface="Times New Roman"/>
                        </a:rPr>
                        <a:t>договору</a:t>
                      </a:r>
                      <a:r>
                        <a:rPr sz="1100" spc="-5" dirty="0">
                          <a:latin typeface="+mn-lt"/>
                          <a:cs typeface="Times New Roman"/>
                        </a:rPr>
                        <a:t> </a:t>
                      </a:r>
                      <a:r>
                        <a:rPr sz="1100" dirty="0">
                          <a:latin typeface="+mn-lt"/>
                          <a:cs typeface="Times New Roman"/>
                        </a:rPr>
                        <a:t>считается</a:t>
                      </a:r>
                      <a:r>
                        <a:rPr sz="1100" spc="-40" dirty="0">
                          <a:latin typeface="+mn-lt"/>
                          <a:cs typeface="Times New Roman"/>
                        </a:rPr>
                        <a:t> </a:t>
                      </a:r>
                      <a:r>
                        <a:rPr sz="1100" dirty="0">
                          <a:latin typeface="+mn-lt"/>
                          <a:cs typeface="Times New Roman"/>
                        </a:rPr>
                        <a:t>общая</a:t>
                      </a:r>
                      <a:r>
                        <a:rPr sz="1100" spc="-30" dirty="0">
                          <a:latin typeface="+mn-lt"/>
                          <a:cs typeface="Times New Roman"/>
                        </a:rPr>
                        <a:t> </a:t>
                      </a:r>
                      <a:r>
                        <a:rPr sz="1100" dirty="0">
                          <a:latin typeface="+mn-lt"/>
                          <a:cs typeface="Times New Roman"/>
                        </a:rPr>
                        <a:t>сумма</a:t>
                      </a:r>
                      <a:r>
                        <a:rPr sz="1100" spc="-15" dirty="0">
                          <a:latin typeface="+mn-lt"/>
                          <a:cs typeface="Times New Roman"/>
                        </a:rPr>
                        <a:t> </a:t>
                      </a:r>
                      <a:r>
                        <a:rPr sz="1100" dirty="0">
                          <a:latin typeface="+mn-lt"/>
                          <a:cs typeface="Times New Roman"/>
                        </a:rPr>
                        <a:t>(сумма</a:t>
                      </a:r>
                      <a:r>
                        <a:rPr sz="1100" spc="-15" dirty="0">
                          <a:latin typeface="+mn-lt"/>
                          <a:cs typeface="Times New Roman"/>
                        </a:rPr>
                        <a:t> </a:t>
                      </a:r>
                      <a:r>
                        <a:rPr sz="1100" dirty="0">
                          <a:latin typeface="+mn-lt"/>
                          <a:cs typeface="Times New Roman"/>
                        </a:rPr>
                        <a:t>цен) товаров,</a:t>
                      </a:r>
                      <a:r>
                        <a:rPr sz="1100" spc="-30" dirty="0">
                          <a:latin typeface="+mn-lt"/>
                          <a:cs typeface="Times New Roman"/>
                        </a:rPr>
                        <a:t> </a:t>
                      </a:r>
                      <a:r>
                        <a:rPr sz="1100" spc="-10" dirty="0">
                          <a:latin typeface="+mn-lt"/>
                          <a:cs typeface="Times New Roman"/>
                        </a:rPr>
                        <a:t>работ, 	</a:t>
                      </a:r>
                      <a:r>
                        <a:rPr sz="1100" dirty="0">
                          <a:latin typeface="+mn-lt"/>
                          <a:cs typeface="Times New Roman"/>
                        </a:rPr>
                        <a:t>услуг,</a:t>
                      </a:r>
                      <a:r>
                        <a:rPr sz="1100" spc="10" dirty="0">
                          <a:latin typeface="+mn-lt"/>
                          <a:cs typeface="Times New Roman"/>
                        </a:rPr>
                        <a:t> </a:t>
                      </a:r>
                      <a:r>
                        <a:rPr sz="1100" dirty="0">
                          <a:latin typeface="+mn-lt"/>
                          <a:cs typeface="Times New Roman"/>
                        </a:rPr>
                        <a:t>указанная</a:t>
                      </a:r>
                      <a:r>
                        <a:rPr sz="1100" spc="-40" dirty="0">
                          <a:latin typeface="+mn-lt"/>
                          <a:cs typeface="Times New Roman"/>
                        </a:rPr>
                        <a:t> </a:t>
                      </a:r>
                      <a:r>
                        <a:rPr sz="1100" dirty="0">
                          <a:latin typeface="+mn-lt"/>
                          <a:cs typeface="Times New Roman"/>
                        </a:rPr>
                        <a:t>в</a:t>
                      </a:r>
                      <a:r>
                        <a:rPr sz="1100" spc="-10" dirty="0">
                          <a:latin typeface="+mn-lt"/>
                          <a:cs typeface="Times New Roman"/>
                        </a:rPr>
                        <a:t> </a:t>
                      </a:r>
                      <a:r>
                        <a:rPr sz="1100" dirty="0">
                          <a:latin typeface="+mn-lt"/>
                          <a:cs typeface="Times New Roman"/>
                        </a:rPr>
                        <a:t>акте</a:t>
                      </a:r>
                      <a:r>
                        <a:rPr sz="1100" spc="-30" dirty="0">
                          <a:latin typeface="+mn-lt"/>
                          <a:cs typeface="Times New Roman"/>
                        </a:rPr>
                        <a:t> </a:t>
                      </a:r>
                      <a:r>
                        <a:rPr sz="1100" dirty="0">
                          <a:latin typeface="+mn-lt"/>
                          <a:cs typeface="Times New Roman"/>
                        </a:rPr>
                        <a:t>(актах)</a:t>
                      </a:r>
                      <a:r>
                        <a:rPr sz="1100" spc="-30" dirty="0">
                          <a:latin typeface="+mn-lt"/>
                          <a:cs typeface="Times New Roman"/>
                        </a:rPr>
                        <a:t> </a:t>
                      </a:r>
                      <a:r>
                        <a:rPr sz="1100" dirty="0">
                          <a:latin typeface="+mn-lt"/>
                          <a:cs typeface="Times New Roman"/>
                        </a:rPr>
                        <a:t>приемки</a:t>
                      </a:r>
                      <a:r>
                        <a:rPr sz="1100" spc="-25" dirty="0">
                          <a:latin typeface="+mn-lt"/>
                          <a:cs typeface="Times New Roman"/>
                        </a:rPr>
                        <a:t> </a:t>
                      </a:r>
                      <a:r>
                        <a:rPr sz="1100" dirty="0">
                          <a:latin typeface="+mn-lt"/>
                          <a:cs typeface="Times New Roman"/>
                        </a:rPr>
                        <a:t>поставленных</a:t>
                      </a:r>
                      <a:r>
                        <a:rPr sz="1100" spc="-40" dirty="0">
                          <a:latin typeface="+mn-lt"/>
                          <a:cs typeface="Times New Roman"/>
                        </a:rPr>
                        <a:t> </a:t>
                      </a:r>
                      <a:r>
                        <a:rPr sz="1100" dirty="0">
                          <a:latin typeface="+mn-lt"/>
                          <a:cs typeface="Times New Roman"/>
                        </a:rPr>
                        <a:t>ТРУ (если</a:t>
                      </a:r>
                      <a:r>
                        <a:rPr sz="1100" spc="-20" dirty="0">
                          <a:latin typeface="+mn-lt"/>
                          <a:cs typeface="Times New Roman"/>
                        </a:rPr>
                        <a:t> </a:t>
                      </a:r>
                      <a:r>
                        <a:rPr sz="1100" dirty="0">
                          <a:latin typeface="+mn-lt"/>
                          <a:cs typeface="Times New Roman"/>
                        </a:rPr>
                        <a:t>при</a:t>
                      </a:r>
                      <a:r>
                        <a:rPr sz="1100" spc="-30" dirty="0">
                          <a:latin typeface="+mn-lt"/>
                          <a:cs typeface="Times New Roman"/>
                        </a:rPr>
                        <a:t> </a:t>
                      </a:r>
                      <a:r>
                        <a:rPr sz="1100" dirty="0">
                          <a:latin typeface="+mn-lt"/>
                          <a:cs typeface="Times New Roman"/>
                        </a:rPr>
                        <a:t>исполнении</a:t>
                      </a:r>
                      <a:r>
                        <a:rPr sz="1100" spc="-45" dirty="0">
                          <a:latin typeface="+mn-lt"/>
                          <a:cs typeface="Times New Roman"/>
                        </a:rPr>
                        <a:t> </a:t>
                      </a:r>
                      <a:r>
                        <a:rPr sz="1100" dirty="0">
                          <a:latin typeface="+mn-lt"/>
                          <a:cs typeface="Times New Roman"/>
                        </a:rPr>
                        <a:t>договора</a:t>
                      </a:r>
                      <a:r>
                        <a:rPr sz="1100" spc="-15" dirty="0">
                          <a:latin typeface="+mn-lt"/>
                          <a:cs typeface="Times New Roman"/>
                        </a:rPr>
                        <a:t> </a:t>
                      </a:r>
                      <a:r>
                        <a:rPr sz="1100" spc="-10" dirty="0">
                          <a:latin typeface="+mn-lt"/>
                          <a:cs typeface="Times New Roman"/>
                        </a:rPr>
                        <a:t>составлялось 	</a:t>
                      </a:r>
                      <a:r>
                        <a:rPr sz="1100" dirty="0">
                          <a:latin typeface="+mn-lt"/>
                          <a:cs typeface="Times New Roman"/>
                        </a:rPr>
                        <a:t>несколько актов,</a:t>
                      </a:r>
                      <a:r>
                        <a:rPr sz="1100" spc="-5" dirty="0">
                          <a:latin typeface="+mn-lt"/>
                          <a:cs typeface="Times New Roman"/>
                        </a:rPr>
                        <a:t> </a:t>
                      </a:r>
                      <a:r>
                        <a:rPr sz="1100" dirty="0">
                          <a:latin typeface="+mn-lt"/>
                          <a:cs typeface="Times New Roman"/>
                        </a:rPr>
                        <a:t>то</a:t>
                      </a:r>
                      <a:r>
                        <a:rPr sz="1100" spc="10" dirty="0">
                          <a:latin typeface="+mn-lt"/>
                          <a:cs typeface="Times New Roman"/>
                        </a:rPr>
                        <a:t> </a:t>
                      </a:r>
                      <a:r>
                        <a:rPr sz="1100" dirty="0">
                          <a:latin typeface="+mn-lt"/>
                          <a:cs typeface="Times New Roman"/>
                        </a:rPr>
                        <a:t>в</a:t>
                      </a:r>
                      <a:r>
                        <a:rPr sz="1100" spc="15" dirty="0">
                          <a:latin typeface="+mn-lt"/>
                          <a:cs typeface="Times New Roman"/>
                        </a:rPr>
                        <a:t> </a:t>
                      </a:r>
                      <a:r>
                        <a:rPr sz="1100" dirty="0">
                          <a:latin typeface="+mn-lt"/>
                          <a:cs typeface="Times New Roman"/>
                        </a:rPr>
                        <a:t>составе</a:t>
                      </a:r>
                      <a:r>
                        <a:rPr sz="1100" spc="-15" dirty="0">
                          <a:latin typeface="+mn-lt"/>
                          <a:cs typeface="Times New Roman"/>
                        </a:rPr>
                        <a:t> </a:t>
                      </a:r>
                      <a:r>
                        <a:rPr sz="1100" dirty="0">
                          <a:latin typeface="+mn-lt"/>
                          <a:cs typeface="Times New Roman"/>
                        </a:rPr>
                        <a:t>заявки</a:t>
                      </a:r>
                      <a:r>
                        <a:rPr sz="1100" spc="-20" dirty="0">
                          <a:latin typeface="+mn-lt"/>
                          <a:cs typeface="Times New Roman"/>
                        </a:rPr>
                        <a:t> </a:t>
                      </a:r>
                      <a:r>
                        <a:rPr sz="1100" spc="-10" dirty="0">
                          <a:latin typeface="+mn-lt"/>
                          <a:cs typeface="Times New Roman"/>
                        </a:rPr>
                        <a:t>представляются</a:t>
                      </a:r>
                      <a:r>
                        <a:rPr sz="1100" spc="-35" dirty="0">
                          <a:latin typeface="+mn-lt"/>
                          <a:cs typeface="Times New Roman"/>
                        </a:rPr>
                        <a:t> </a:t>
                      </a:r>
                      <a:r>
                        <a:rPr sz="1100" dirty="0">
                          <a:latin typeface="+mn-lt"/>
                          <a:cs typeface="Times New Roman"/>
                        </a:rPr>
                        <a:t>все</a:t>
                      </a:r>
                      <a:r>
                        <a:rPr sz="1100" spc="-15" dirty="0">
                          <a:latin typeface="+mn-lt"/>
                          <a:cs typeface="Times New Roman"/>
                        </a:rPr>
                        <a:t> </a:t>
                      </a:r>
                      <a:r>
                        <a:rPr sz="1100" dirty="0">
                          <a:latin typeface="+mn-lt"/>
                          <a:cs typeface="Times New Roman"/>
                        </a:rPr>
                        <a:t>такие </a:t>
                      </a:r>
                      <a:r>
                        <a:rPr sz="1100" spc="-10" dirty="0">
                          <a:latin typeface="+mn-lt"/>
                          <a:cs typeface="Times New Roman"/>
                        </a:rPr>
                        <a:t>акты);</a:t>
                      </a:r>
                      <a:endParaRPr sz="1100" dirty="0">
                        <a:latin typeface="+mn-lt"/>
                        <a:cs typeface="Times New Roman"/>
                      </a:endParaRPr>
                    </a:p>
                    <a:p>
                      <a:pPr marL="262890" marR="517525" indent="-171450">
                        <a:lnSpc>
                          <a:spcPct val="100000"/>
                        </a:lnSpc>
                        <a:buFont typeface="Wingdings"/>
                        <a:buChar char=""/>
                        <a:tabLst>
                          <a:tab pos="264160" algn="l"/>
                        </a:tabLst>
                      </a:pPr>
                      <a:r>
                        <a:rPr sz="1100" dirty="0">
                          <a:latin typeface="+mn-lt"/>
                          <a:cs typeface="Times New Roman"/>
                        </a:rPr>
                        <a:t>договором,</a:t>
                      </a:r>
                      <a:r>
                        <a:rPr sz="1100" spc="10" dirty="0">
                          <a:latin typeface="+mn-lt"/>
                          <a:cs typeface="Times New Roman"/>
                        </a:rPr>
                        <a:t> </a:t>
                      </a:r>
                      <a:r>
                        <a:rPr sz="1100" spc="-10" dirty="0">
                          <a:latin typeface="+mn-lt"/>
                          <a:cs typeface="Times New Roman"/>
                        </a:rPr>
                        <a:t>подтверждающим</a:t>
                      </a:r>
                      <a:r>
                        <a:rPr sz="1100" spc="-15" dirty="0">
                          <a:latin typeface="+mn-lt"/>
                          <a:cs typeface="Times New Roman"/>
                        </a:rPr>
                        <a:t> </a:t>
                      </a:r>
                      <a:r>
                        <a:rPr sz="1100" dirty="0">
                          <a:latin typeface="+mn-lt"/>
                          <a:cs typeface="Times New Roman"/>
                        </a:rPr>
                        <a:t>опыт</a:t>
                      </a:r>
                      <a:r>
                        <a:rPr sz="1100" spc="15" dirty="0">
                          <a:latin typeface="+mn-lt"/>
                          <a:cs typeface="Times New Roman"/>
                        </a:rPr>
                        <a:t> </a:t>
                      </a:r>
                      <a:r>
                        <a:rPr sz="1100" dirty="0">
                          <a:latin typeface="+mn-lt"/>
                          <a:cs typeface="Times New Roman"/>
                        </a:rPr>
                        <a:t>(в случаях,</a:t>
                      </a:r>
                      <a:r>
                        <a:rPr sz="1100" spc="-5" dirty="0">
                          <a:latin typeface="+mn-lt"/>
                          <a:cs typeface="Times New Roman"/>
                        </a:rPr>
                        <a:t> </a:t>
                      </a:r>
                      <a:r>
                        <a:rPr sz="1100" spc="-10" dirty="0">
                          <a:latin typeface="+mn-lt"/>
                          <a:cs typeface="Times New Roman"/>
                        </a:rPr>
                        <a:t>предусмотренных</a:t>
                      </a:r>
                      <a:r>
                        <a:rPr sz="1100" dirty="0">
                          <a:latin typeface="+mn-lt"/>
                          <a:cs typeface="Times New Roman"/>
                        </a:rPr>
                        <a:t> абз.5 пп</a:t>
                      </a:r>
                      <a:r>
                        <a:rPr sz="1100" spc="-20" dirty="0">
                          <a:latin typeface="+mn-lt"/>
                          <a:cs typeface="Times New Roman"/>
                        </a:rPr>
                        <a:t> </a:t>
                      </a:r>
                      <a:r>
                        <a:rPr sz="1100" dirty="0">
                          <a:latin typeface="+mn-lt"/>
                          <a:cs typeface="Times New Roman"/>
                        </a:rPr>
                        <a:t>«б»</a:t>
                      </a:r>
                      <a:r>
                        <a:rPr sz="1100" spc="20" dirty="0">
                          <a:latin typeface="+mn-lt"/>
                          <a:cs typeface="Times New Roman"/>
                        </a:rPr>
                        <a:t> </a:t>
                      </a:r>
                      <a:r>
                        <a:rPr sz="1100" dirty="0">
                          <a:latin typeface="+mn-lt"/>
                          <a:cs typeface="Times New Roman"/>
                        </a:rPr>
                        <a:t>п.3</a:t>
                      </a:r>
                      <a:r>
                        <a:rPr sz="1100" spc="5" dirty="0">
                          <a:latin typeface="+mn-lt"/>
                          <a:cs typeface="Times New Roman"/>
                        </a:rPr>
                        <a:t> </a:t>
                      </a:r>
                      <a:r>
                        <a:rPr sz="1100" dirty="0">
                          <a:latin typeface="+mn-lt"/>
                          <a:cs typeface="Times New Roman"/>
                        </a:rPr>
                        <a:t>ПП</a:t>
                      </a:r>
                      <a:r>
                        <a:rPr sz="1100" spc="-10" dirty="0">
                          <a:latin typeface="+mn-lt"/>
                          <a:cs typeface="Times New Roman"/>
                        </a:rPr>
                        <a:t> </a:t>
                      </a:r>
                      <a:r>
                        <a:rPr sz="1100" dirty="0">
                          <a:latin typeface="+mn-lt"/>
                          <a:cs typeface="Times New Roman"/>
                        </a:rPr>
                        <a:t>РФ</a:t>
                      </a:r>
                      <a:r>
                        <a:rPr sz="1100" spc="5" dirty="0">
                          <a:latin typeface="+mn-lt"/>
                          <a:cs typeface="Times New Roman"/>
                        </a:rPr>
                        <a:t> </a:t>
                      </a:r>
                      <a:r>
                        <a:rPr sz="1100" dirty="0">
                          <a:latin typeface="+mn-lt"/>
                          <a:cs typeface="Times New Roman"/>
                        </a:rPr>
                        <a:t>№ </a:t>
                      </a:r>
                      <a:r>
                        <a:rPr sz="1100" spc="-10" dirty="0">
                          <a:latin typeface="+mn-lt"/>
                          <a:cs typeface="Times New Roman"/>
                        </a:rPr>
                        <a:t>2571) 	</a:t>
                      </a:r>
                      <a:r>
                        <a:rPr sz="1100" dirty="0">
                          <a:latin typeface="+mn-lt"/>
                          <a:cs typeface="Times New Roman"/>
                        </a:rPr>
                        <a:t>считается</a:t>
                      </a:r>
                      <a:r>
                        <a:rPr sz="1100" spc="-45" dirty="0">
                          <a:latin typeface="+mn-lt"/>
                          <a:cs typeface="Times New Roman"/>
                        </a:rPr>
                        <a:t> </a:t>
                      </a:r>
                      <a:r>
                        <a:rPr sz="1100" dirty="0">
                          <a:latin typeface="+mn-lt"/>
                          <a:cs typeface="Times New Roman"/>
                        </a:rPr>
                        <a:t>контракт,</a:t>
                      </a:r>
                      <a:r>
                        <a:rPr sz="1100" spc="-20" dirty="0">
                          <a:latin typeface="+mn-lt"/>
                          <a:cs typeface="Times New Roman"/>
                        </a:rPr>
                        <a:t> </a:t>
                      </a:r>
                      <a:r>
                        <a:rPr sz="1100" dirty="0">
                          <a:latin typeface="+mn-lt"/>
                          <a:cs typeface="Times New Roman"/>
                        </a:rPr>
                        <a:t>заключенный</a:t>
                      </a:r>
                      <a:r>
                        <a:rPr sz="1100" spc="-30" dirty="0">
                          <a:latin typeface="+mn-lt"/>
                          <a:cs typeface="Times New Roman"/>
                        </a:rPr>
                        <a:t> </a:t>
                      </a:r>
                      <a:r>
                        <a:rPr sz="1100" dirty="0">
                          <a:latin typeface="+mn-lt"/>
                          <a:cs typeface="Times New Roman"/>
                        </a:rPr>
                        <a:t>в</a:t>
                      </a:r>
                      <a:r>
                        <a:rPr sz="1100" spc="-5" dirty="0">
                          <a:latin typeface="+mn-lt"/>
                          <a:cs typeface="Times New Roman"/>
                        </a:rPr>
                        <a:t> </a:t>
                      </a:r>
                      <a:r>
                        <a:rPr sz="1100" spc="-10" dirty="0">
                          <a:latin typeface="+mn-lt"/>
                          <a:cs typeface="Times New Roman"/>
                        </a:rPr>
                        <a:t>соответствии</a:t>
                      </a:r>
                      <a:r>
                        <a:rPr sz="1100" spc="-20" dirty="0">
                          <a:latin typeface="+mn-lt"/>
                          <a:cs typeface="Times New Roman"/>
                        </a:rPr>
                        <a:t> </a:t>
                      </a:r>
                      <a:r>
                        <a:rPr sz="1100" dirty="0">
                          <a:latin typeface="+mn-lt"/>
                          <a:cs typeface="Times New Roman"/>
                        </a:rPr>
                        <a:t>с</a:t>
                      </a:r>
                      <a:r>
                        <a:rPr sz="1100" spc="-20" dirty="0">
                          <a:latin typeface="+mn-lt"/>
                          <a:cs typeface="Times New Roman"/>
                        </a:rPr>
                        <a:t> </a:t>
                      </a:r>
                      <a:r>
                        <a:rPr sz="1100" dirty="0">
                          <a:latin typeface="+mn-lt"/>
                          <a:cs typeface="Times New Roman"/>
                        </a:rPr>
                        <a:t>Законом</a:t>
                      </a:r>
                      <a:r>
                        <a:rPr sz="1100" spc="-20" dirty="0">
                          <a:latin typeface="+mn-lt"/>
                          <a:cs typeface="Times New Roman"/>
                        </a:rPr>
                        <a:t> </a:t>
                      </a:r>
                      <a:r>
                        <a:rPr sz="1100" dirty="0">
                          <a:latin typeface="+mn-lt"/>
                          <a:cs typeface="Times New Roman"/>
                        </a:rPr>
                        <a:t>№</a:t>
                      </a:r>
                      <a:r>
                        <a:rPr sz="1100" spc="10" dirty="0">
                          <a:latin typeface="+mn-lt"/>
                          <a:cs typeface="Times New Roman"/>
                        </a:rPr>
                        <a:t> </a:t>
                      </a:r>
                      <a:r>
                        <a:rPr sz="1100" dirty="0">
                          <a:latin typeface="+mn-lt"/>
                          <a:cs typeface="Times New Roman"/>
                        </a:rPr>
                        <a:t>44,</a:t>
                      </a:r>
                      <a:r>
                        <a:rPr sz="1100" spc="5" dirty="0">
                          <a:latin typeface="+mn-lt"/>
                          <a:cs typeface="Times New Roman"/>
                        </a:rPr>
                        <a:t> </a:t>
                      </a:r>
                      <a:r>
                        <a:rPr sz="1100" dirty="0">
                          <a:latin typeface="+mn-lt"/>
                          <a:cs typeface="Times New Roman"/>
                        </a:rPr>
                        <a:t>или</a:t>
                      </a:r>
                      <a:r>
                        <a:rPr sz="1100" spc="-5" dirty="0">
                          <a:latin typeface="+mn-lt"/>
                          <a:cs typeface="Times New Roman"/>
                        </a:rPr>
                        <a:t> </a:t>
                      </a:r>
                      <a:r>
                        <a:rPr sz="1100" dirty="0">
                          <a:latin typeface="+mn-lt"/>
                          <a:cs typeface="Times New Roman"/>
                        </a:rPr>
                        <a:t>договор,</a:t>
                      </a:r>
                      <a:r>
                        <a:rPr sz="1100" spc="5" dirty="0">
                          <a:latin typeface="+mn-lt"/>
                          <a:cs typeface="Times New Roman"/>
                        </a:rPr>
                        <a:t> </a:t>
                      </a:r>
                      <a:r>
                        <a:rPr sz="1100" dirty="0">
                          <a:latin typeface="+mn-lt"/>
                          <a:cs typeface="Times New Roman"/>
                        </a:rPr>
                        <a:t>заключенный</a:t>
                      </a:r>
                      <a:r>
                        <a:rPr sz="1100" spc="-30" dirty="0">
                          <a:latin typeface="+mn-lt"/>
                          <a:cs typeface="Times New Roman"/>
                        </a:rPr>
                        <a:t> </a:t>
                      </a:r>
                      <a:r>
                        <a:rPr sz="1100" spc="-50" dirty="0">
                          <a:latin typeface="+mn-lt"/>
                          <a:cs typeface="Times New Roman"/>
                        </a:rPr>
                        <a:t>в</a:t>
                      </a:r>
                      <a:r>
                        <a:rPr sz="1100" spc="-10" dirty="0">
                          <a:latin typeface="+mn-lt"/>
                          <a:cs typeface="Times New Roman"/>
                        </a:rPr>
                        <a:t> 	соответствии </a:t>
                      </a:r>
                      <a:r>
                        <a:rPr sz="1100" dirty="0">
                          <a:latin typeface="+mn-lt"/>
                          <a:cs typeface="Times New Roman"/>
                        </a:rPr>
                        <a:t>с</a:t>
                      </a:r>
                      <a:r>
                        <a:rPr sz="1100" spc="20" dirty="0">
                          <a:latin typeface="+mn-lt"/>
                          <a:cs typeface="Times New Roman"/>
                        </a:rPr>
                        <a:t> </a:t>
                      </a:r>
                      <a:r>
                        <a:rPr sz="1100" dirty="0">
                          <a:latin typeface="+mn-lt"/>
                          <a:cs typeface="Times New Roman"/>
                        </a:rPr>
                        <a:t>Законом №</a:t>
                      </a:r>
                      <a:r>
                        <a:rPr sz="1100" spc="10" dirty="0">
                          <a:latin typeface="+mn-lt"/>
                          <a:cs typeface="Times New Roman"/>
                        </a:rPr>
                        <a:t> </a:t>
                      </a:r>
                      <a:r>
                        <a:rPr sz="1100" dirty="0">
                          <a:latin typeface="+mn-lt"/>
                          <a:cs typeface="Times New Roman"/>
                        </a:rPr>
                        <a:t>223-</a:t>
                      </a:r>
                      <a:r>
                        <a:rPr sz="1100" spc="-25" dirty="0">
                          <a:latin typeface="+mn-lt"/>
                          <a:cs typeface="Times New Roman"/>
                        </a:rPr>
                        <a:t>ФЗ;</a:t>
                      </a:r>
                      <a:endParaRPr sz="1100" dirty="0">
                        <a:latin typeface="+mn-lt"/>
                        <a:cs typeface="Times New Roman"/>
                      </a:endParaRPr>
                    </a:p>
                    <a:p>
                      <a:pPr marL="262890" marR="339090" indent="-171450">
                        <a:lnSpc>
                          <a:spcPct val="100000"/>
                        </a:lnSpc>
                        <a:buFont typeface="Wingdings"/>
                        <a:buChar char=""/>
                        <a:tabLst>
                          <a:tab pos="264160" algn="l"/>
                        </a:tabLst>
                      </a:pPr>
                      <a:r>
                        <a:rPr sz="1100" dirty="0">
                          <a:latin typeface="+mn-lt"/>
                          <a:cs typeface="Times New Roman"/>
                        </a:rPr>
                        <a:t>в</a:t>
                      </a:r>
                      <a:r>
                        <a:rPr sz="1100" spc="-10" dirty="0">
                          <a:latin typeface="+mn-lt"/>
                          <a:cs typeface="Times New Roman"/>
                        </a:rPr>
                        <a:t> </a:t>
                      </a:r>
                      <a:r>
                        <a:rPr sz="1100" dirty="0">
                          <a:latin typeface="+mn-lt"/>
                          <a:cs typeface="Times New Roman"/>
                        </a:rPr>
                        <a:t>подтверждение</a:t>
                      </a:r>
                      <a:r>
                        <a:rPr sz="1100" spc="-25" dirty="0">
                          <a:latin typeface="+mn-lt"/>
                          <a:cs typeface="Times New Roman"/>
                        </a:rPr>
                        <a:t> </a:t>
                      </a:r>
                      <a:r>
                        <a:rPr sz="1100" dirty="0">
                          <a:latin typeface="+mn-lt"/>
                          <a:cs typeface="Times New Roman"/>
                        </a:rPr>
                        <a:t>опыта</a:t>
                      </a:r>
                      <a:r>
                        <a:rPr sz="1100" spc="-10" dirty="0">
                          <a:latin typeface="+mn-lt"/>
                          <a:cs typeface="Times New Roman"/>
                        </a:rPr>
                        <a:t> </a:t>
                      </a:r>
                      <a:r>
                        <a:rPr sz="1100" dirty="0">
                          <a:latin typeface="+mn-lt"/>
                          <a:cs typeface="Times New Roman"/>
                        </a:rPr>
                        <a:t>УЗ</a:t>
                      </a:r>
                      <a:r>
                        <a:rPr sz="1100" spc="-5" dirty="0">
                          <a:latin typeface="+mn-lt"/>
                          <a:cs typeface="Times New Roman"/>
                        </a:rPr>
                        <a:t> </a:t>
                      </a:r>
                      <a:r>
                        <a:rPr sz="1100" dirty="0">
                          <a:latin typeface="+mn-lt"/>
                          <a:cs typeface="Times New Roman"/>
                        </a:rPr>
                        <a:t>также</a:t>
                      </a:r>
                      <a:r>
                        <a:rPr sz="1100" spc="-25" dirty="0">
                          <a:latin typeface="+mn-lt"/>
                          <a:cs typeface="Times New Roman"/>
                        </a:rPr>
                        <a:t> </a:t>
                      </a:r>
                      <a:r>
                        <a:rPr sz="1100" dirty="0">
                          <a:latin typeface="+mn-lt"/>
                          <a:cs typeface="Times New Roman"/>
                        </a:rPr>
                        <a:t>могут</a:t>
                      </a:r>
                      <a:r>
                        <a:rPr sz="1100" spc="20" dirty="0">
                          <a:latin typeface="+mn-lt"/>
                          <a:cs typeface="Times New Roman"/>
                        </a:rPr>
                        <a:t> </a:t>
                      </a:r>
                      <a:r>
                        <a:rPr sz="1100" dirty="0">
                          <a:latin typeface="+mn-lt"/>
                          <a:cs typeface="Times New Roman"/>
                        </a:rPr>
                        <a:t>быть</a:t>
                      </a:r>
                      <a:r>
                        <a:rPr sz="1100" spc="5" dirty="0">
                          <a:latin typeface="+mn-lt"/>
                          <a:cs typeface="Times New Roman"/>
                        </a:rPr>
                        <a:t> </a:t>
                      </a:r>
                      <a:r>
                        <a:rPr sz="1100" spc="-10" dirty="0">
                          <a:latin typeface="+mn-lt"/>
                          <a:cs typeface="Times New Roman"/>
                        </a:rPr>
                        <a:t>представлены</a:t>
                      </a:r>
                      <a:r>
                        <a:rPr sz="1100" spc="-40" dirty="0">
                          <a:latin typeface="+mn-lt"/>
                          <a:cs typeface="Times New Roman"/>
                        </a:rPr>
                        <a:t> </a:t>
                      </a:r>
                      <a:r>
                        <a:rPr sz="1100" dirty="0">
                          <a:latin typeface="+mn-lt"/>
                          <a:cs typeface="Times New Roman"/>
                        </a:rPr>
                        <a:t>договоры,</a:t>
                      </a:r>
                      <a:r>
                        <a:rPr sz="1100" spc="-5" dirty="0">
                          <a:latin typeface="+mn-lt"/>
                          <a:cs typeface="Times New Roman"/>
                        </a:rPr>
                        <a:t> </a:t>
                      </a:r>
                      <a:r>
                        <a:rPr sz="1100" dirty="0">
                          <a:latin typeface="+mn-lt"/>
                          <a:cs typeface="Times New Roman"/>
                        </a:rPr>
                        <a:t>исполненные</a:t>
                      </a:r>
                      <a:r>
                        <a:rPr sz="1100" spc="-30" dirty="0">
                          <a:latin typeface="+mn-lt"/>
                          <a:cs typeface="Times New Roman"/>
                        </a:rPr>
                        <a:t> </a:t>
                      </a:r>
                      <a:r>
                        <a:rPr sz="1100" dirty="0">
                          <a:latin typeface="+mn-lt"/>
                          <a:cs typeface="Times New Roman"/>
                        </a:rPr>
                        <a:t>таким</a:t>
                      </a:r>
                      <a:r>
                        <a:rPr sz="1100" spc="-30" dirty="0">
                          <a:latin typeface="+mn-lt"/>
                          <a:cs typeface="Times New Roman"/>
                        </a:rPr>
                        <a:t> </a:t>
                      </a:r>
                      <a:r>
                        <a:rPr sz="1100" dirty="0">
                          <a:latin typeface="+mn-lt"/>
                          <a:cs typeface="Times New Roman"/>
                        </a:rPr>
                        <a:t>УЗ</a:t>
                      </a:r>
                      <a:r>
                        <a:rPr sz="1100" spc="-10" dirty="0">
                          <a:latin typeface="+mn-lt"/>
                          <a:cs typeface="Times New Roman"/>
                        </a:rPr>
                        <a:t> </a:t>
                      </a:r>
                      <a:r>
                        <a:rPr sz="1100" spc="-25" dirty="0">
                          <a:latin typeface="+mn-lt"/>
                          <a:cs typeface="Times New Roman"/>
                        </a:rPr>
                        <a:t>по</a:t>
                      </a:r>
                      <a:r>
                        <a:rPr sz="1100" dirty="0">
                          <a:latin typeface="+mn-lt"/>
                          <a:cs typeface="Times New Roman"/>
                        </a:rPr>
                        <a:t> 	результатам</a:t>
                      </a:r>
                      <a:r>
                        <a:rPr sz="1100" spc="-20" dirty="0">
                          <a:latin typeface="+mn-lt"/>
                          <a:cs typeface="Times New Roman"/>
                        </a:rPr>
                        <a:t> </a:t>
                      </a:r>
                      <a:r>
                        <a:rPr sz="1100" dirty="0">
                          <a:latin typeface="+mn-lt"/>
                          <a:cs typeface="Times New Roman"/>
                        </a:rPr>
                        <a:t>проведения</a:t>
                      </a:r>
                      <a:r>
                        <a:rPr sz="1100" spc="-35" dirty="0">
                          <a:latin typeface="+mn-lt"/>
                          <a:cs typeface="Times New Roman"/>
                        </a:rPr>
                        <a:t> </a:t>
                      </a:r>
                      <a:r>
                        <a:rPr sz="1100" dirty="0">
                          <a:latin typeface="+mn-lt"/>
                          <a:cs typeface="Times New Roman"/>
                        </a:rPr>
                        <a:t>совместного</a:t>
                      </a:r>
                      <a:r>
                        <a:rPr sz="1100" spc="-30" dirty="0">
                          <a:latin typeface="+mn-lt"/>
                          <a:cs typeface="Times New Roman"/>
                        </a:rPr>
                        <a:t> </a:t>
                      </a:r>
                      <a:r>
                        <a:rPr sz="1100" dirty="0">
                          <a:latin typeface="+mn-lt"/>
                          <a:cs typeface="Times New Roman"/>
                        </a:rPr>
                        <a:t>конкурса</a:t>
                      </a:r>
                      <a:r>
                        <a:rPr sz="1100" spc="-35" dirty="0">
                          <a:latin typeface="+mn-lt"/>
                          <a:cs typeface="Times New Roman"/>
                        </a:rPr>
                        <a:t> </a:t>
                      </a:r>
                      <a:r>
                        <a:rPr sz="1100" dirty="0">
                          <a:latin typeface="+mn-lt"/>
                          <a:cs typeface="Times New Roman"/>
                        </a:rPr>
                        <a:t>или</a:t>
                      </a:r>
                      <a:r>
                        <a:rPr sz="1100" spc="-25" dirty="0">
                          <a:latin typeface="+mn-lt"/>
                          <a:cs typeface="Times New Roman"/>
                        </a:rPr>
                        <a:t> </a:t>
                      </a:r>
                      <a:r>
                        <a:rPr sz="1100" dirty="0">
                          <a:latin typeface="+mn-lt"/>
                          <a:cs typeface="Times New Roman"/>
                        </a:rPr>
                        <a:t>аукциона.</a:t>
                      </a:r>
                      <a:r>
                        <a:rPr sz="1100" spc="-50" dirty="0">
                          <a:latin typeface="+mn-lt"/>
                          <a:cs typeface="Times New Roman"/>
                        </a:rPr>
                        <a:t> </a:t>
                      </a:r>
                      <a:r>
                        <a:rPr sz="1100" dirty="0">
                          <a:latin typeface="+mn-lt"/>
                          <a:cs typeface="Times New Roman"/>
                        </a:rPr>
                        <a:t>В</a:t>
                      </a:r>
                      <a:r>
                        <a:rPr sz="1100" spc="-20" dirty="0">
                          <a:latin typeface="+mn-lt"/>
                          <a:cs typeface="Times New Roman"/>
                        </a:rPr>
                        <a:t> </a:t>
                      </a:r>
                      <a:r>
                        <a:rPr sz="1100" dirty="0">
                          <a:latin typeface="+mn-lt"/>
                          <a:cs typeface="Times New Roman"/>
                        </a:rPr>
                        <a:t>этом</a:t>
                      </a:r>
                      <a:r>
                        <a:rPr sz="1100" spc="-15" dirty="0">
                          <a:latin typeface="+mn-lt"/>
                          <a:cs typeface="Times New Roman"/>
                        </a:rPr>
                        <a:t> </a:t>
                      </a:r>
                      <a:r>
                        <a:rPr sz="1100" dirty="0">
                          <a:latin typeface="+mn-lt"/>
                          <a:cs typeface="Times New Roman"/>
                        </a:rPr>
                        <a:t>случае</a:t>
                      </a:r>
                      <a:r>
                        <a:rPr sz="1100" spc="-20" dirty="0">
                          <a:latin typeface="+mn-lt"/>
                          <a:cs typeface="Times New Roman"/>
                        </a:rPr>
                        <a:t> </a:t>
                      </a:r>
                      <a:r>
                        <a:rPr sz="1100" dirty="0">
                          <a:latin typeface="+mn-lt"/>
                          <a:cs typeface="Times New Roman"/>
                        </a:rPr>
                        <a:t>ценой</a:t>
                      </a:r>
                      <a:r>
                        <a:rPr sz="1100" spc="-25" dirty="0">
                          <a:latin typeface="+mn-lt"/>
                          <a:cs typeface="Times New Roman"/>
                        </a:rPr>
                        <a:t> </a:t>
                      </a:r>
                      <a:r>
                        <a:rPr sz="1100" dirty="0">
                          <a:latin typeface="+mn-lt"/>
                          <a:cs typeface="Times New Roman"/>
                        </a:rPr>
                        <a:t>поставленных</a:t>
                      </a:r>
                      <a:r>
                        <a:rPr sz="1100" spc="-45" dirty="0">
                          <a:latin typeface="+mn-lt"/>
                          <a:cs typeface="Times New Roman"/>
                        </a:rPr>
                        <a:t> </a:t>
                      </a:r>
                      <a:r>
                        <a:rPr sz="1100" spc="-25" dirty="0">
                          <a:latin typeface="+mn-lt"/>
                          <a:cs typeface="Times New Roman"/>
                        </a:rPr>
                        <a:t>ТРУ</a:t>
                      </a:r>
                      <a:r>
                        <a:rPr sz="1100" dirty="0">
                          <a:latin typeface="+mn-lt"/>
                          <a:cs typeface="Times New Roman"/>
                        </a:rPr>
                        <a:t> 	считается</a:t>
                      </a:r>
                      <a:r>
                        <a:rPr sz="1100" spc="-35" dirty="0">
                          <a:latin typeface="+mn-lt"/>
                          <a:cs typeface="Times New Roman"/>
                        </a:rPr>
                        <a:t> </a:t>
                      </a:r>
                      <a:r>
                        <a:rPr sz="1100" dirty="0">
                          <a:latin typeface="+mn-lt"/>
                          <a:cs typeface="Times New Roman"/>
                        </a:rPr>
                        <a:t>сумма</a:t>
                      </a:r>
                      <a:r>
                        <a:rPr sz="1100" spc="15" dirty="0">
                          <a:latin typeface="+mn-lt"/>
                          <a:cs typeface="Times New Roman"/>
                        </a:rPr>
                        <a:t> </a:t>
                      </a:r>
                      <a:r>
                        <a:rPr sz="1100" dirty="0">
                          <a:latin typeface="+mn-lt"/>
                          <a:cs typeface="Times New Roman"/>
                        </a:rPr>
                        <a:t>цен</a:t>
                      </a:r>
                      <a:r>
                        <a:rPr sz="1100" spc="5" dirty="0">
                          <a:latin typeface="+mn-lt"/>
                          <a:cs typeface="Times New Roman"/>
                        </a:rPr>
                        <a:t> </a:t>
                      </a:r>
                      <a:r>
                        <a:rPr sz="1100" spc="-10" dirty="0">
                          <a:latin typeface="+mn-lt"/>
                          <a:cs typeface="Times New Roman"/>
                        </a:rPr>
                        <a:t>поставленных</a:t>
                      </a:r>
                      <a:r>
                        <a:rPr sz="1100" spc="-30" dirty="0">
                          <a:latin typeface="+mn-lt"/>
                          <a:cs typeface="Times New Roman"/>
                        </a:rPr>
                        <a:t> </a:t>
                      </a:r>
                      <a:r>
                        <a:rPr sz="1100" dirty="0">
                          <a:latin typeface="+mn-lt"/>
                          <a:cs typeface="Times New Roman"/>
                        </a:rPr>
                        <a:t>ТРУ</a:t>
                      </a:r>
                      <a:r>
                        <a:rPr sz="1100" spc="10" dirty="0">
                          <a:latin typeface="+mn-lt"/>
                          <a:cs typeface="Times New Roman"/>
                        </a:rPr>
                        <a:t> </a:t>
                      </a:r>
                      <a:r>
                        <a:rPr sz="1100" dirty="0">
                          <a:latin typeface="+mn-lt"/>
                          <a:cs typeface="Times New Roman"/>
                        </a:rPr>
                        <a:t>по</a:t>
                      </a:r>
                      <a:r>
                        <a:rPr sz="1100" spc="5" dirty="0">
                          <a:latin typeface="+mn-lt"/>
                          <a:cs typeface="Times New Roman"/>
                        </a:rPr>
                        <a:t> </a:t>
                      </a:r>
                      <a:r>
                        <a:rPr sz="1100" dirty="0">
                          <a:latin typeface="+mn-lt"/>
                          <a:cs typeface="Times New Roman"/>
                        </a:rPr>
                        <a:t>таким</a:t>
                      </a:r>
                      <a:r>
                        <a:rPr sz="1100" spc="-5" dirty="0">
                          <a:latin typeface="+mn-lt"/>
                          <a:cs typeface="Times New Roman"/>
                        </a:rPr>
                        <a:t> </a:t>
                      </a:r>
                      <a:r>
                        <a:rPr sz="1100" spc="-10" dirty="0">
                          <a:latin typeface="+mn-lt"/>
                          <a:cs typeface="Times New Roman"/>
                        </a:rPr>
                        <a:t>договорам;</a:t>
                      </a:r>
                      <a:endParaRPr sz="1100" dirty="0">
                        <a:latin typeface="+mn-lt"/>
                        <a:cs typeface="Times New Roman"/>
                      </a:endParaRPr>
                    </a:p>
                    <a:p>
                      <a:pPr marL="262890" marR="313055" indent="-171450">
                        <a:lnSpc>
                          <a:spcPct val="100000"/>
                        </a:lnSpc>
                        <a:buFont typeface="Wingdings"/>
                        <a:buChar char=""/>
                        <a:tabLst>
                          <a:tab pos="264160" algn="l"/>
                        </a:tabLst>
                      </a:pPr>
                      <a:r>
                        <a:rPr sz="1100" dirty="0">
                          <a:latin typeface="+mn-lt"/>
                          <a:cs typeface="Times New Roman"/>
                        </a:rPr>
                        <a:t>вместо</a:t>
                      </a:r>
                      <a:r>
                        <a:rPr sz="1100" spc="-15" dirty="0">
                          <a:latin typeface="+mn-lt"/>
                          <a:cs typeface="Times New Roman"/>
                        </a:rPr>
                        <a:t> </a:t>
                      </a:r>
                      <a:r>
                        <a:rPr sz="1100" spc="-10" dirty="0">
                          <a:latin typeface="+mn-lt"/>
                          <a:cs typeface="Times New Roman"/>
                        </a:rPr>
                        <a:t>подтверждающих</a:t>
                      </a:r>
                      <a:r>
                        <a:rPr sz="1100" spc="-30" dirty="0">
                          <a:latin typeface="+mn-lt"/>
                          <a:cs typeface="Times New Roman"/>
                        </a:rPr>
                        <a:t> </a:t>
                      </a:r>
                      <a:r>
                        <a:rPr sz="1100" dirty="0">
                          <a:latin typeface="+mn-lt"/>
                          <a:cs typeface="Times New Roman"/>
                        </a:rPr>
                        <a:t>документов</a:t>
                      </a:r>
                      <a:r>
                        <a:rPr sz="1100" spc="20" dirty="0">
                          <a:latin typeface="+mn-lt"/>
                          <a:cs typeface="Times New Roman"/>
                        </a:rPr>
                        <a:t> </a:t>
                      </a:r>
                      <a:r>
                        <a:rPr sz="1100" dirty="0">
                          <a:latin typeface="+mn-lt"/>
                          <a:cs typeface="Times New Roman"/>
                        </a:rPr>
                        <a:t>об</a:t>
                      </a:r>
                      <a:r>
                        <a:rPr sz="1100" spc="10" dirty="0">
                          <a:latin typeface="+mn-lt"/>
                          <a:cs typeface="Times New Roman"/>
                        </a:rPr>
                        <a:t> </a:t>
                      </a:r>
                      <a:r>
                        <a:rPr sz="1100" dirty="0">
                          <a:latin typeface="+mn-lt"/>
                          <a:cs typeface="Times New Roman"/>
                        </a:rPr>
                        <a:t>опыте</a:t>
                      </a:r>
                      <a:r>
                        <a:rPr sz="1100" spc="-5" dirty="0">
                          <a:latin typeface="+mn-lt"/>
                          <a:cs typeface="Times New Roman"/>
                        </a:rPr>
                        <a:t> </a:t>
                      </a:r>
                      <a:r>
                        <a:rPr sz="1100" dirty="0">
                          <a:latin typeface="+mn-lt"/>
                          <a:cs typeface="Times New Roman"/>
                        </a:rPr>
                        <a:t>УЗ</a:t>
                      </a:r>
                      <a:r>
                        <a:rPr sz="1100" spc="-5" dirty="0">
                          <a:latin typeface="+mn-lt"/>
                          <a:cs typeface="Times New Roman"/>
                        </a:rPr>
                        <a:t> </a:t>
                      </a:r>
                      <a:r>
                        <a:rPr sz="1100" dirty="0">
                          <a:latin typeface="+mn-lt"/>
                          <a:cs typeface="Times New Roman"/>
                        </a:rPr>
                        <a:t>вправе</a:t>
                      </a:r>
                      <a:r>
                        <a:rPr sz="1100" spc="-40" dirty="0">
                          <a:latin typeface="+mn-lt"/>
                          <a:cs typeface="Times New Roman"/>
                        </a:rPr>
                        <a:t> </a:t>
                      </a:r>
                      <a:r>
                        <a:rPr sz="1100" dirty="0">
                          <a:latin typeface="+mn-lt"/>
                          <a:cs typeface="Times New Roman"/>
                        </a:rPr>
                        <a:t>в</a:t>
                      </a:r>
                      <a:r>
                        <a:rPr sz="1100" spc="-5" dirty="0">
                          <a:latin typeface="+mn-lt"/>
                          <a:cs typeface="Times New Roman"/>
                        </a:rPr>
                        <a:t> </a:t>
                      </a:r>
                      <a:r>
                        <a:rPr sz="1100" dirty="0">
                          <a:latin typeface="+mn-lt"/>
                          <a:cs typeface="Times New Roman"/>
                        </a:rPr>
                        <a:t>заявке</a:t>
                      </a:r>
                      <a:r>
                        <a:rPr sz="1100" spc="-40" dirty="0">
                          <a:latin typeface="+mn-lt"/>
                          <a:cs typeface="Times New Roman"/>
                        </a:rPr>
                        <a:t> </a:t>
                      </a:r>
                      <a:r>
                        <a:rPr sz="1100" dirty="0">
                          <a:latin typeface="+mn-lt"/>
                          <a:cs typeface="Times New Roman"/>
                        </a:rPr>
                        <a:t>указать номер</a:t>
                      </a:r>
                      <a:r>
                        <a:rPr sz="1100" spc="-5" dirty="0">
                          <a:latin typeface="+mn-lt"/>
                          <a:cs typeface="Times New Roman"/>
                        </a:rPr>
                        <a:t> </a:t>
                      </a:r>
                      <a:r>
                        <a:rPr sz="1100" dirty="0">
                          <a:latin typeface="+mn-lt"/>
                          <a:cs typeface="Times New Roman"/>
                        </a:rPr>
                        <a:t>реестровой</a:t>
                      </a:r>
                      <a:r>
                        <a:rPr sz="1100" spc="-25" dirty="0">
                          <a:latin typeface="+mn-lt"/>
                          <a:cs typeface="Times New Roman"/>
                        </a:rPr>
                        <a:t> </a:t>
                      </a:r>
                      <a:r>
                        <a:rPr sz="1100" dirty="0">
                          <a:latin typeface="+mn-lt"/>
                          <a:cs typeface="Times New Roman"/>
                        </a:rPr>
                        <a:t>записи</a:t>
                      </a:r>
                      <a:r>
                        <a:rPr sz="1100" spc="-35" dirty="0">
                          <a:latin typeface="+mn-lt"/>
                          <a:cs typeface="Times New Roman"/>
                        </a:rPr>
                        <a:t> </a:t>
                      </a:r>
                      <a:r>
                        <a:rPr sz="1100" spc="-25" dirty="0">
                          <a:latin typeface="+mn-lt"/>
                          <a:cs typeface="Times New Roman"/>
                        </a:rPr>
                        <a:t>из</a:t>
                      </a:r>
                      <a:r>
                        <a:rPr sz="1100" dirty="0">
                          <a:latin typeface="+mn-lt"/>
                          <a:cs typeface="Times New Roman"/>
                        </a:rPr>
                        <a:t> 	реестра</a:t>
                      </a:r>
                      <a:r>
                        <a:rPr sz="1100" spc="-15" dirty="0">
                          <a:latin typeface="+mn-lt"/>
                          <a:cs typeface="Times New Roman"/>
                        </a:rPr>
                        <a:t> </a:t>
                      </a:r>
                      <a:r>
                        <a:rPr sz="1100" dirty="0">
                          <a:latin typeface="+mn-lt"/>
                          <a:cs typeface="Times New Roman"/>
                        </a:rPr>
                        <a:t>контрактов,</a:t>
                      </a:r>
                      <a:r>
                        <a:rPr sz="1100" spc="-25" dirty="0">
                          <a:latin typeface="+mn-lt"/>
                          <a:cs typeface="Times New Roman"/>
                        </a:rPr>
                        <a:t> </a:t>
                      </a:r>
                      <a:r>
                        <a:rPr sz="1100" dirty="0">
                          <a:latin typeface="+mn-lt"/>
                          <a:cs typeface="Times New Roman"/>
                        </a:rPr>
                        <a:t>заключенных</a:t>
                      </a:r>
                      <a:r>
                        <a:rPr sz="1100" spc="-20" dirty="0">
                          <a:latin typeface="+mn-lt"/>
                          <a:cs typeface="Times New Roman"/>
                        </a:rPr>
                        <a:t> </a:t>
                      </a:r>
                      <a:r>
                        <a:rPr sz="1100" spc="-10" dirty="0">
                          <a:latin typeface="+mn-lt"/>
                          <a:cs typeface="Times New Roman"/>
                        </a:rPr>
                        <a:t>заказчиками</a:t>
                      </a:r>
                      <a:r>
                        <a:rPr sz="1100" spc="-40" dirty="0">
                          <a:latin typeface="+mn-lt"/>
                          <a:cs typeface="Times New Roman"/>
                        </a:rPr>
                        <a:t> </a:t>
                      </a:r>
                      <a:r>
                        <a:rPr sz="1100" dirty="0">
                          <a:latin typeface="+mn-lt"/>
                          <a:cs typeface="Times New Roman"/>
                        </a:rPr>
                        <a:t>(в</a:t>
                      </a:r>
                      <a:r>
                        <a:rPr sz="1100" spc="5" dirty="0">
                          <a:latin typeface="+mn-lt"/>
                          <a:cs typeface="Times New Roman"/>
                        </a:rPr>
                        <a:t> </a:t>
                      </a:r>
                      <a:r>
                        <a:rPr sz="1100" spc="-10" dirty="0">
                          <a:latin typeface="+mn-lt"/>
                          <a:cs typeface="Times New Roman"/>
                        </a:rPr>
                        <a:t>соответствии</a:t>
                      </a:r>
                      <a:r>
                        <a:rPr sz="1100" spc="-15" dirty="0">
                          <a:latin typeface="+mn-lt"/>
                          <a:cs typeface="Times New Roman"/>
                        </a:rPr>
                        <a:t> </a:t>
                      </a:r>
                      <a:r>
                        <a:rPr sz="1100" dirty="0">
                          <a:latin typeface="+mn-lt"/>
                          <a:cs typeface="Times New Roman"/>
                        </a:rPr>
                        <a:t>с</a:t>
                      </a:r>
                      <a:r>
                        <a:rPr sz="1100" spc="5" dirty="0">
                          <a:latin typeface="+mn-lt"/>
                          <a:cs typeface="Times New Roman"/>
                        </a:rPr>
                        <a:t> </a:t>
                      </a:r>
                      <a:r>
                        <a:rPr sz="1100" dirty="0">
                          <a:latin typeface="+mn-lt"/>
                          <a:cs typeface="Times New Roman"/>
                        </a:rPr>
                        <a:t>Законом</a:t>
                      </a:r>
                      <a:r>
                        <a:rPr sz="1100" spc="15" dirty="0">
                          <a:latin typeface="+mn-lt"/>
                          <a:cs typeface="Times New Roman"/>
                        </a:rPr>
                        <a:t> </a:t>
                      </a:r>
                      <a:r>
                        <a:rPr sz="1100" dirty="0">
                          <a:latin typeface="+mn-lt"/>
                          <a:cs typeface="Times New Roman"/>
                        </a:rPr>
                        <a:t>№ 44-ФЗ) или </a:t>
                      </a:r>
                      <a:r>
                        <a:rPr sz="1100" spc="-10" dirty="0">
                          <a:latin typeface="+mn-lt"/>
                          <a:cs typeface="Times New Roman"/>
                        </a:rPr>
                        <a:t>реестра 	</a:t>
                      </a:r>
                      <a:r>
                        <a:rPr sz="1100" dirty="0">
                          <a:latin typeface="+mn-lt"/>
                          <a:cs typeface="Times New Roman"/>
                        </a:rPr>
                        <a:t>договоров,</a:t>
                      </a:r>
                      <a:r>
                        <a:rPr sz="1100" spc="10" dirty="0">
                          <a:latin typeface="+mn-lt"/>
                          <a:cs typeface="Times New Roman"/>
                        </a:rPr>
                        <a:t> </a:t>
                      </a:r>
                      <a:r>
                        <a:rPr sz="1100" dirty="0">
                          <a:latin typeface="+mn-lt"/>
                          <a:cs typeface="Times New Roman"/>
                        </a:rPr>
                        <a:t>заключенных</a:t>
                      </a:r>
                      <a:r>
                        <a:rPr sz="1100" spc="-25" dirty="0">
                          <a:latin typeface="+mn-lt"/>
                          <a:cs typeface="Times New Roman"/>
                        </a:rPr>
                        <a:t> </a:t>
                      </a:r>
                      <a:r>
                        <a:rPr sz="1100" spc="-10" dirty="0">
                          <a:latin typeface="+mn-lt"/>
                          <a:cs typeface="Times New Roman"/>
                        </a:rPr>
                        <a:t>заказчиками</a:t>
                      </a:r>
                      <a:r>
                        <a:rPr sz="1100" spc="-35" dirty="0">
                          <a:latin typeface="+mn-lt"/>
                          <a:cs typeface="Times New Roman"/>
                        </a:rPr>
                        <a:t> </a:t>
                      </a:r>
                      <a:r>
                        <a:rPr sz="1100" dirty="0">
                          <a:latin typeface="+mn-lt"/>
                          <a:cs typeface="Times New Roman"/>
                        </a:rPr>
                        <a:t>по результатам</a:t>
                      </a:r>
                      <a:r>
                        <a:rPr sz="1100" spc="25" dirty="0">
                          <a:latin typeface="+mn-lt"/>
                          <a:cs typeface="Times New Roman"/>
                        </a:rPr>
                        <a:t> </a:t>
                      </a:r>
                      <a:r>
                        <a:rPr sz="1100" dirty="0">
                          <a:latin typeface="+mn-lt"/>
                          <a:cs typeface="Times New Roman"/>
                        </a:rPr>
                        <a:t>закупки</a:t>
                      </a:r>
                      <a:r>
                        <a:rPr sz="1100" spc="-20" dirty="0">
                          <a:latin typeface="+mn-lt"/>
                          <a:cs typeface="Times New Roman"/>
                        </a:rPr>
                        <a:t> </a:t>
                      </a:r>
                      <a:r>
                        <a:rPr sz="1100" dirty="0">
                          <a:latin typeface="+mn-lt"/>
                          <a:cs typeface="Times New Roman"/>
                        </a:rPr>
                        <a:t>(в</a:t>
                      </a:r>
                      <a:r>
                        <a:rPr sz="1100" spc="5" dirty="0">
                          <a:latin typeface="+mn-lt"/>
                          <a:cs typeface="Times New Roman"/>
                        </a:rPr>
                        <a:t> </a:t>
                      </a:r>
                      <a:r>
                        <a:rPr sz="1100" spc="-10" dirty="0">
                          <a:latin typeface="+mn-lt"/>
                          <a:cs typeface="Times New Roman"/>
                        </a:rPr>
                        <a:t>соответствии</a:t>
                      </a:r>
                      <a:r>
                        <a:rPr sz="1100" spc="-30" dirty="0">
                          <a:latin typeface="+mn-lt"/>
                          <a:cs typeface="Times New Roman"/>
                        </a:rPr>
                        <a:t> </a:t>
                      </a:r>
                      <a:r>
                        <a:rPr sz="1100" dirty="0">
                          <a:latin typeface="+mn-lt"/>
                          <a:cs typeface="Times New Roman"/>
                        </a:rPr>
                        <a:t>с Законом</a:t>
                      </a:r>
                      <a:r>
                        <a:rPr sz="1100" spc="-10" dirty="0">
                          <a:latin typeface="+mn-lt"/>
                          <a:cs typeface="Times New Roman"/>
                        </a:rPr>
                        <a:t> </a:t>
                      </a:r>
                      <a:r>
                        <a:rPr sz="1100" dirty="0">
                          <a:latin typeface="+mn-lt"/>
                          <a:cs typeface="Times New Roman"/>
                        </a:rPr>
                        <a:t>№</a:t>
                      </a:r>
                      <a:r>
                        <a:rPr sz="1100" spc="10" dirty="0">
                          <a:latin typeface="+mn-lt"/>
                          <a:cs typeface="Times New Roman"/>
                        </a:rPr>
                        <a:t> </a:t>
                      </a:r>
                      <a:r>
                        <a:rPr sz="1100" dirty="0">
                          <a:latin typeface="+mn-lt"/>
                          <a:cs typeface="Times New Roman"/>
                        </a:rPr>
                        <a:t>223-ФЗ)</a:t>
                      </a:r>
                      <a:r>
                        <a:rPr sz="1100" spc="-20" dirty="0">
                          <a:latin typeface="+mn-lt"/>
                          <a:cs typeface="Times New Roman"/>
                        </a:rPr>
                        <a:t> </a:t>
                      </a:r>
                      <a:r>
                        <a:rPr sz="1100" spc="-25" dirty="0">
                          <a:latin typeface="+mn-lt"/>
                          <a:cs typeface="Times New Roman"/>
                        </a:rPr>
                        <a:t>(</a:t>
                      </a:r>
                      <a:r>
                        <a:rPr sz="1100" i="1" spc="-25" dirty="0">
                          <a:latin typeface="+mn-lt"/>
                          <a:cs typeface="Times New Roman"/>
                        </a:rPr>
                        <a:t>в</a:t>
                      </a:r>
                      <a:r>
                        <a:rPr sz="1100" i="1" dirty="0">
                          <a:latin typeface="+mn-lt"/>
                          <a:cs typeface="Times New Roman"/>
                        </a:rPr>
                        <a:t> 	случае</a:t>
                      </a:r>
                      <a:r>
                        <a:rPr sz="1100" i="1" spc="-45" dirty="0">
                          <a:latin typeface="+mn-lt"/>
                          <a:cs typeface="Times New Roman"/>
                        </a:rPr>
                        <a:t> </a:t>
                      </a:r>
                      <a:r>
                        <a:rPr sz="1100" i="1" dirty="0">
                          <a:latin typeface="+mn-lt"/>
                          <a:cs typeface="Times New Roman"/>
                        </a:rPr>
                        <a:t>если</a:t>
                      </a:r>
                      <a:r>
                        <a:rPr sz="1100" i="1" spc="-10" dirty="0">
                          <a:latin typeface="+mn-lt"/>
                          <a:cs typeface="Times New Roman"/>
                        </a:rPr>
                        <a:t> </a:t>
                      </a:r>
                      <a:r>
                        <a:rPr sz="1100" i="1" dirty="0">
                          <a:latin typeface="+mn-lt"/>
                          <a:cs typeface="Times New Roman"/>
                        </a:rPr>
                        <a:t>документы,</a:t>
                      </a:r>
                      <a:r>
                        <a:rPr sz="1100" i="1" spc="-25" dirty="0">
                          <a:latin typeface="+mn-lt"/>
                          <a:cs typeface="Times New Roman"/>
                        </a:rPr>
                        <a:t> </a:t>
                      </a:r>
                      <a:r>
                        <a:rPr sz="1100" i="1" dirty="0">
                          <a:latin typeface="+mn-lt"/>
                          <a:cs typeface="Times New Roman"/>
                        </a:rPr>
                        <a:t>подтверждающие</a:t>
                      </a:r>
                      <a:r>
                        <a:rPr sz="1100" i="1" spc="-40" dirty="0">
                          <a:latin typeface="+mn-lt"/>
                          <a:cs typeface="Times New Roman"/>
                        </a:rPr>
                        <a:t> </a:t>
                      </a:r>
                      <a:r>
                        <a:rPr sz="1100" i="1" dirty="0">
                          <a:latin typeface="+mn-lt"/>
                          <a:cs typeface="Times New Roman"/>
                        </a:rPr>
                        <a:t>необходимый</a:t>
                      </a:r>
                      <a:r>
                        <a:rPr sz="1100" i="1" spc="-30" dirty="0">
                          <a:latin typeface="+mn-lt"/>
                          <a:cs typeface="Times New Roman"/>
                        </a:rPr>
                        <a:t> </a:t>
                      </a:r>
                      <a:r>
                        <a:rPr sz="1100" i="1" dirty="0">
                          <a:latin typeface="+mn-lt"/>
                          <a:cs typeface="Times New Roman"/>
                        </a:rPr>
                        <a:t>опыт,</a:t>
                      </a:r>
                      <a:r>
                        <a:rPr sz="1100" i="1" spc="-25" dirty="0">
                          <a:latin typeface="+mn-lt"/>
                          <a:cs typeface="Times New Roman"/>
                        </a:rPr>
                        <a:t> </a:t>
                      </a:r>
                      <a:r>
                        <a:rPr sz="1100" i="1" dirty="0">
                          <a:latin typeface="+mn-lt"/>
                          <a:cs typeface="Times New Roman"/>
                        </a:rPr>
                        <a:t>в полном</a:t>
                      </a:r>
                      <a:r>
                        <a:rPr sz="1100" i="1" spc="-25" dirty="0">
                          <a:latin typeface="+mn-lt"/>
                          <a:cs typeface="Times New Roman"/>
                        </a:rPr>
                        <a:t> </a:t>
                      </a:r>
                      <a:r>
                        <a:rPr sz="1100" i="1" dirty="0">
                          <a:latin typeface="+mn-lt"/>
                          <a:cs typeface="Times New Roman"/>
                        </a:rPr>
                        <a:t>объеме</a:t>
                      </a:r>
                      <a:r>
                        <a:rPr sz="1100" i="1" spc="-45" dirty="0">
                          <a:latin typeface="+mn-lt"/>
                          <a:cs typeface="Times New Roman"/>
                        </a:rPr>
                        <a:t> </a:t>
                      </a:r>
                      <a:r>
                        <a:rPr sz="1100" i="1" dirty="0">
                          <a:latin typeface="+mn-lt"/>
                          <a:cs typeface="Times New Roman"/>
                        </a:rPr>
                        <a:t>представлены</a:t>
                      </a:r>
                      <a:r>
                        <a:rPr sz="1100" i="1" spc="-35" dirty="0">
                          <a:latin typeface="+mn-lt"/>
                          <a:cs typeface="Times New Roman"/>
                        </a:rPr>
                        <a:t> </a:t>
                      </a:r>
                      <a:r>
                        <a:rPr sz="1100" i="1" spc="-50" dirty="0">
                          <a:latin typeface="+mn-lt"/>
                          <a:cs typeface="Times New Roman"/>
                        </a:rPr>
                        <a:t>в</a:t>
                      </a:r>
                      <a:r>
                        <a:rPr sz="1100" i="1" dirty="0">
                          <a:latin typeface="+mn-lt"/>
                          <a:cs typeface="Times New Roman"/>
                        </a:rPr>
                        <a:t> 	указанных</a:t>
                      </a:r>
                      <a:r>
                        <a:rPr sz="1100" i="1" spc="-40" dirty="0">
                          <a:latin typeface="+mn-lt"/>
                          <a:cs typeface="Times New Roman"/>
                        </a:rPr>
                        <a:t> </a:t>
                      </a:r>
                      <a:r>
                        <a:rPr sz="1100" i="1" spc="-10" dirty="0">
                          <a:latin typeface="+mn-lt"/>
                          <a:cs typeface="Times New Roman"/>
                        </a:rPr>
                        <a:t>реестрах</a:t>
                      </a:r>
                      <a:r>
                        <a:rPr sz="1100" spc="-10" dirty="0">
                          <a:latin typeface="+mn-lt"/>
                          <a:cs typeface="Times New Roman"/>
                        </a:rPr>
                        <a:t>);</a:t>
                      </a:r>
                      <a:endParaRPr sz="1100" dirty="0">
                        <a:latin typeface="+mn-lt"/>
                        <a:cs typeface="Times New Roman"/>
                      </a:endParaRPr>
                    </a:p>
                    <a:p>
                      <a:pPr marL="262890" marR="469265" indent="-171450">
                        <a:lnSpc>
                          <a:spcPct val="100000"/>
                        </a:lnSpc>
                        <a:buFont typeface="Wingdings"/>
                        <a:buChar char=""/>
                        <a:tabLst>
                          <a:tab pos="264160" algn="l"/>
                        </a:tabLst>
                      </a:pPr>
                      <a:r>
                        <a:rPr sz="1100" dirty="0">
                          <a:latin typeface="+mn-lt"/>
                          <a:cs typeface="Times New Roman"/>
                        </a:rPr>
                        <a:t>для</a:t>
                      </a:r>
                      <a:r>
                        <a:rPr sz="1100" spc="-10" dirty="0">
                          <a:latin typeface="+mn-lt"/>
                          <a:cs typeface="Times New Roman"/>
                        </a:rPr>
                        <a:t> </a:t>
                      </a:r>
                      <a:r>
                        <a:rPr sz="1100" dirty="0">
                          <a:latin typeface="+mn-lt"/>
                          <a:cs typeface="Times New Roman"/>
                        </a:rPr>
                        <a:t>отдельных</a:t>
                      </a:r>
                      <a:r>
                        <a:rPr sz="1100" spc="-5" dirty="0">
                          <a:latin typeface="+mn-lt"/>
                          <a:cs typeface="Times New Roman"/>
                        </a:rPr>
                        <a:t> </a:t>
                      </a:r>
                      <a:r>
                        <a:rPr sz="1100" dirty="0">
                          <a:latin typeface="+mn-lt"/>
                          <a:cs typeface="Times New Roman"/>
                        </a:rPr>
                        <a:t>объектов</a:t>
                      </a:r>
                      <a:r>
                        <a:rPr sz="1100" spc="-5" dirty="0">
                          <a:latin typeface="+mn-lt"/>
                          <a:cs typeface="Times New Roman"/>
                        </a:rPr>
                        <a:t> </a:t>
                      </a:r>
                      <a:r>
                        <a:rPr sz="1100" dirty="0">
                          <a:latin typeface="+mn-lt"/>
                          <a:cs typeface="Times New Roman"/>
                        </a:rPr>
                        <a:t>закупок</a:t>
                      </a:r>
                      <a:r>
                        <a:rPr sz="1100" spc="-15" dirty="0">
                          <a:latin typeface="+mn-lt"/>
                          <a:cs typeface="Times New Roman"/>
                        </a:rPr>
                        <a:t> </a:t>
                      </a:r>
                      <a:r>
                        <a:rPr sz="1100" dirty="0">
                          <a:latin typeface="+mn-lt"/>
                          <a:cs typeface="Times New Roman"/>
                        </a:rPr>
                        <a:t>при</a:t>
                      </a:r>
                      <a:r>
                        <a:rPr sz="1100" spc="-25" dirty="0">
                          <a:latin typeface="+mn-lt"/>
                          <a:cs typeface="Times New Roman"/>
                        </a:rPr>
                        <a:t> </a:t>
                      </a:r>
                      <a:r>
                        <a:rPr sz="1100" dirty="0">
                          <a:latin typeface="+mn-lt"/>
                          <a:cs typeface="Times New Roman"/>
                        </a:rPr>
                        <a:t>исполнении</a:t>
                      </a:r>
                      <a:r>
                        <a:rPr sz="1100" spc="-35" dirty="0">
                          <a:latin typeface="+mn-lt"/>
                          <a:cs typeface="Times New Roman"/>
                        </a:rPr>
                        <a:t> </a:t>
                      </a:r>
                      <a:r>
                        <a:rPr sz="1100" spc="-10" dirty="0">
                          <a:latin typeface="+mn-lt"/>
                          <a:cs typeface="Times New Roman"/>
                        </a:rPr>
                        <a:t>договоров,</a:t>
                      </a:r>
                      <a:r>
                        <a:rPr sz="1100" spc="-20" dirty="0">
                          <a:latin typeface="+mn-lt"/>
                          <a:cs typeface="Times New Roman"/>
                        </a:rPr>
                        <a:t> </a:t>
                      </a:r>
                      <a:r>
                        <a:rPr sz="1100" dirty="0">
                          <a:latin typeface="+mn-lt"/>
                          <a:cs typeface="Times New Roman"/>
                        </a:rPr>
                        <a:t>подтверждающих</a:t>
                      </a:r>
                      <a:r>
                        <a:rPr sz="1100" spc="-25" dirty="0">
                          <a:latin typeface="+mn-lt"/>
                          <a:cs typeface="Times New Roman"/>
                        </a:rPr>
                        <a:t> </a:t>
                      </a:r>
                      <a:r>
                        <a:rPr sz="1100" dirty="0">
                          <a:latin typeface="+mn-lt"/>
                          <a:cs typeface="Times New Roman"/>
                        </a:rPr>
                        <a:t>опыт,</a:t>
                      </a:r>
                      <a:r>
                        <a:rPr sz="1100" spc="-20" dirty="0">
                          <a:latin typeface="+mn-lt"/>
                          <a:cs typeface="Times New Roman"/>
                        </a:rPr>
                        <a:t> </a:t>
                      </a:r>
                      <a:r>
                        <a:rPr sz="1100" spc="-10" dirty="0">
                          <a:latin typeface="+mn-lt"/>
                          <a:cs typeface="Times New Roman"/>
                        </a:rPr>
                        <a:t>поставщиком 	</a:t>
                      </a:r>
                      <a:r>
                        <a:rPr sz="1100" dirty="0">
                          <a:latin typeface="+mn-lt"/>
                          <a:cs typeface="Times New Roman"/>
                        </a:rPr>
                        <a:t>должны</a:t>
                      </a:r>
                      <a:r>
                        <a:rPr sz="1100" spc="-15" dirty="0">
                          <a:latin typeface="+mn-lt"/>
                          <a:cs typeface="Times New Roman"/>
                        </a:rPr>
                        <a:t> </a:t>
                      </a:r>
                      <a:r>
                        <a:rPr sz="1100" dirty="0">
                          <a:latin typeface="+mn-lt"/>
                          <a:cs typeface="Times New Roman"/>
                        </a:rPr>
                        <a:t>быть</a:t>
                      </a:r>
                      <a:r>
                        <a:rPr sz="1100" spc="5" dirty="0">
                          <a:latin typeface="+mn-lt"/>
                          <a:cs typeface="Times New Roman"/>
                        </a:rPr>
                        <a:t> </a:t>
                      </a:r>
                      <a:r>
                        <a:rPr sz="1100" dirty="0">
                          <a:latin typeface="+mn-lt"/>
                          <a:cs typeface="Times New Roman"/>
                        </a:rPr>
                        <a:t>исполнены</a:t>
                      </a:r>
                      <a:r>
                        <a:rPr sz="1100" spc="-35" dirty="0">
                          <a:latin typeface="+mn-lt"/>
                          <a:cs typeface="Times New Roman"/>
                        </a:rPr>
                        <a:t> </a:t>
                      </a:r>
                      <a:r>
                        <a:rPr sz="1100" dirty="0">
                          <a:latin typeface="+mn-lt"/>
                          <a:cs typeface="Times New Roman"/>
                        </a:rPr>
                        <a:t>требования</a:t>
                      </a:r>
                      <a:r>
                        <a:rPr sz="1100" spc="-40" dirty="0">
                          <a:latin typeface="+mn-lt"/>
                          <a:cs typeface="Times New Roman"/>
                        </a:rPr>
                        <a:t> </a:t>
                      </a:r>
                      <a:r>
                        <a:rPr sz="1100" dirty="0">
                          <a:latin typeface="+mn-lt"/>
                          <a:cs typeface="Times New Roman"/>
                        </a:rPr>
                        <a:t>об оплате</a:t>
                      </a:r>
                      <a:r>
                        <a:rPr sz="1100" spc="-15" dirty="0">
                          <a:latin typeface="+mn-lt"/>
                          <a:cs typeface="Times New Roman"/>
                        </a:rPr>
                        <a:t> </a:t>
                      </a:r>
                      <a:r>
                        <a:rPr sz="1100" dirty="0">
                          <a:latin typeface="+mn-lt"/>
                          <a:cs typeface="Times New Roman"/>
                        </a:rPr>
                        <a:t>неустоек</a:t>
                      </a:r>
                      <a:r>
                        <a:rPr sz="1100" spc="-10" dirty="0">
                          <a:latin typeface="+mn-lt"/>
                          <a:cs typeface="Times New Roman"/>
                        </a:rPr>
                        <a:t> </a:t>
                      </a:r>
                      <a:r>
                        <a:rPr sz="1100" dirty="0">
                          <a:latin typeface="+mn-lt"/>
                          <a:cs typeface="Times New Roman"/>
                        </a:rPr>
                        <a:t>(штрафов,</a:t>
                      </a:r>
                      <a:r>
                        <a:rPr sz="1100" spc="-45" dirty="0">
                          <a:latin typeface="+mn-lt"/>
                          <a:cs typeface="Times New Roman"/>
                        </a:rPr>
                        <a:t> </a:t>
                      </a:r>
                      <a:r>
                        <a:rPr sz="1100" dirty="0">
                          <a:latin typeface="+mn-lt"/>
                          <a:cs typeface="Times New Roman"/>
                        </a:rPr>
                        <a:t>пеней)</a:t>
                      </a:r>
                      <a:r>
                        <a:rPr sz="1100" spc="-20" dirty="0">
                          <a:latin typeface="+mn-lt"/>
                          <a:cs typeface="Times New Roman"/>
                        </a:rPr>
                        <a:t> </a:t>
                      </a:r>
                      <a:r>
                        <a:rPr sz="1100" dirty="0">
                          <a:latin typeface="+mn-lt"/>
                          <a:cs typeface="Times New Roman"/>
                        </a:rPr>
                        <a:t>(</a:t>
                      </a:r>
                      <a:r>
                        <a:rPr sz="1100" i="1" dirty="0">
                          <a:latin typeface="+mn-lt"/>
                          <a:cs typeface="Times New Roman"/>
                        </a:rPr>
                        <a:t>в</a:t>
                      </a:r>
                      <a:r>
                        <a:rPr sz="1100" i="1" spc="-10" dirty="0">
                          <a:latin typeface="+mn-lt"/>
                          <a:cs typeface="Times New Roman"/>
                        </a:rPr>
                        <a:t> </a:t>
                      </a:r>
                      <a:r>
                        <a:rPr sz="1100" i="1" dirty="0">
                          <a:latin typeface="+mn-lt"/>
                          <a:cs typeface="Times New Roman"/>
                        </a:rPr>
                        <a:t>случае</a:t>
                      </a:r>
                      <a:r>
                        <a:rPr sz="1100" i="1" spc="-50" dirty="0">
                          <a:latin typeface="+mn-lt"/>
                          <a:cs typeface="Times New Roman"/>
                        </a:rPr>
                        <a:t> </a:t>
                      </a:r>
                      <a:r>
                        <a:rPr sz="1100" i="1" dirty="0">
                          <a:latin typeface="+mn-lt"/>
                          <a:cs typeface="Times New Roman"/>
                        </a:rPr>
                        <a:t>их</a:t>
                      </a:r>
                      <a:r>
                        <a:rPr sz="1100" i="1" spc="-20" dirty="0">
                          <a:latin typeface="+mn-lt"/>
                          <a:cs typeface="Times New Roman"/>
                        </a:rPr>
                        <a:t> </a:t>
                      </a:r>
                      <a:r>
                        <a:rPr sz="1100" i="1" spc="-10" dirty="0">
                          <a:latin typeface="+mn-lt"/>
                          <a:cs typeface="Times New Roman"/>
                        </a:rPr>
                        <a:t>начисления 	</a:t>
                      </a:r>
                      <a:r>
                        <a:rPr sz="1100" i="1" dirty="0">
                          <a:latin typeface="+mn-lt"/>
                          <a:cs typeface="Times New Roman"/>
                        </a:rPr>
                        <a:t>заказчиком</a:t>
                      </a:r>
                      <a:r>
                        <a:rPr sz="1100" dirty="0">
                          <a:latin typeface="+mn-lt"/>
                          <a:cs typeface="Times New Roman"/>
                        </a:rPr>
                        <a:t>)</a:t>
                      </a:r>
                      <a:r>
                        <a:rPr sz="1100" spc="-35" dirty="0">
                          <a:latin typeface="+mn-lt"/>
                          <a:cs typeface="Times New Roman"/>
                        </a:rPr>
                        <a:t> </a:t>
                      </a:r>
                      <a:r>
                        <a:rPr sz="1100" dirty="0">
                          <a:latin typeface="+mn-lt"/>
                          <a:cs typeface="Times New Roman"/>
                        </a:rPr>
                        <a:t>(абз. 6</a:t>
                      </a:r>
                      <a:r>
                        <a:rPr sz="1100" spc="-10" dirty="0">
                          <a:latin typeface="+mn-lt"/>
                          <a:cs typeface="Times New Roman"/>
                        </a:rPr>
                        <a:t> </a:t>
                      </a:r>
                      <a:r>
                        <a:rPr sz="1100" dirty="0">
                          <a:latin typeface="+mn-lt"/>
                          <a:cs typeface="Times New Roman"/>
                        </a:rPr>
                        <a:t>пп.</a:t>
                      </a:r>
                      <a:r>
                        <a:rPr sz="1100" spc="-25" dirty="0">
                          <a:latin typeface="+mn-lt"/>
                          <a:cs typeface="Times New Roman"/>
                        </a:rPr>
                        <a:t> </a:t>
                      </a:r>
                      <a:r>
                        <a:rPr sz="1100" dirty="0">
                          <a:latin typeface="+mn-lt"/>
                          <a:cs typeface="Times New Roman"/>
                        </a:rPr>
                        <a:t>«б»</a:t>
                      </a:r>
                      <a:r>
                        <a:rPr sz="1100" spc="10" dirty="0">
                          <a:latin typeface="+mn-lt"/>
                          <a:cs typeface="Times New Roman"/>
                        </a:rPr>
                        <a:t> </a:t>
                      </a:r>
                      <a:r>
                        <a:rPr sz="1100" dirty="0">
                          <a:latin typeface="+mn-lt"/>
                          <a:cs typeface="Times New Roman"/>
                        </a:rPr>
                        <a:t>п.</a:t>
                      </a:r>
                      <a:r>
                        <a:rPr sz="1100" spc="-15" dirty="0">
                          <a:latin typeface="+mn-lt"/>
                          <a:cs typeface="Times New Roman"/>
                        </a:rPr>
                        <a:t> </a:t>
                      </a:r>
                      <a:r>
                        <a:rPr sz="1100" dirty="0">
                          <a:latin typeface="+mn-lt"/>
                          <a:cs typeface="Times New Roman"/>
                        </a:rPr>
                        <a:t>3</a:t>
                      </a:r>
                      <a:r>
                        <a:rPr sz="1100" spc="-10" dirty="0">
                          <a:latin typeface="+mn-lt"/>
                          <a:cs typeface="Times New Roman"/>
                        </a:rPr>
                        <a:t> </a:t>
                      </a:r>
                      <a:r>
                        <a:rPr sz="1100" dirty="0">
                          <a:latin typeface="+mn-lt"/>
                          <a:cs typeface="Times New Roman"/>
                        </a:rPr>
                        <a:t>ПП</a:t>
                      </a:r>
                      <a:r>
                        <a:rPr sz="1100" spc="-10" dirty="0">
                          <a:latin typeface="+mn-lt"/>
                          <a:cs typeface="Times New Roman"/>
                        </a:rPr>
                        <a:t> </a:t>
                      </a:r>
                      <a:r>
                        <a:rPr sz="1100" dirty="0">
                          <a:latin typeface="+mn-lt"/>
                          <a:cs typeface="Times New Roman"/>
                        </a:rPr>
                        <a:t>РФ</a:t>
                      </a:r>
                      <a:r>
                        <a:rPr sz="1100" spc="-5" dirty="0">
                          <a:latin typeface="+mn-lt"/>
                          <a:cs typeface="Times New Roman"/>
                        </a:rPr>
                        <a:t> </a:t>
                      </a:r>
                      <a:r>
                        <a:rPr sz="1100" dirty="0">
                          <a:latin typeface="+mn-lt"/>
                          <a:cs typeface="Times New Roman"/>
                        </a:rPr>
                        <a:t>№</a:t>
                      </a:r>
                      <a:r>
                        <a:rPr sz="1100" spc="-10" dirty="0">
                          <a:latin typeface="+mn-lt"/>
                          <a:cs typeface="Times New Roman"/>
                        </a:rPr>
                        <a:t> 2571);</a:t>
                      </a:r>
                      <a:endParaRPr sz="1100" dirty="0">
                        <a:latin typeface="+mn-lt"/>
                        <a:cs typeface="Times New Roman"/>
                      </a:endParaRPr>
                    </a:p>
                    <a:p>
                      <a:pPr marL="262890" marR="89535" indent="-171450">
                        <a:lnSpc>
                          <a:spcPct val="100000"/>
                        </a:lnSpc>
                        <a:buFont typeface="Wingdings"/>
                        <a:buChar char=""/>
                        <a:tabLst>
                          <a:tab pos="264160" algn="l"/>
                        </a:tabLst>
                      </a:pPr>
                      <a:r>
                        <a:rPr sz="1100" dirty="0">
                          <a:latin typeface="+mn-lt"/>
                          <a:cs typeface="Times New Roman"/>
                        </a:rPr>
                        <a:t>в</a:t>
                      </a:r>
                      <a:r>
                        <a:rPr sz="1100" spc="-5" dirty="0">
                          <a:latin typeface="+mn-lt"/>
                          <a:cs typeface="Times New Roman"/>
                        </a:rPr>
                        <a:t> </a:t>
                      </a:r>
                      <a:r>
                        <a:rPr sz="1100" dirty="0">
                          <a:latin typeface="+mn-lt"/>
                          <a:cs typeface="Times New Roman"/>
                        </a:rPr>
                        <a:t>случае</a:t>
                      </a:r>
                      <a:r>
                        <a:rPr sz="1100" spc="10" dirty="0">
                          <a:latin typeface="+mn-lt"/>
                          <a:cs typeface="Times New Roman"/>
                        </a:rPr>
                        <a:t> </a:t>
                      </a:r>
                      <a:r>
                        <a:rPr sz="1100" dirty="0">
                          <a:latin typeface="+mn-lt"/>
                          <a:cs typeface="Times New Roman"/>
                        </a:rPr>
                        <a:t>наличия</a:t>
                      </a:r>
                      <a:r>
                        <a:rPr sz="1100" spc="-35" dirty="0">
                          <a:latin typeface="+mn-lt"/>
                          <a:cs typeface="Times New Roman"/>
                        </a:rPr>
                        <a:t> </a:t>
                      </a:r>
                      <a:r>
                        <a:rPr sz="1100" spc="-10" dirty="0">
                          <a:latin typeface="+mn-lt"/>
                          <a:cs typeface="Times New Roman"/>
                        </a:rPr>
                        <a:t>противоречий</a:t>
                      </a:r>
                      <a:r>
                        <a:rPr sz="1100" spc="-20" dirty="0">
                          <a:latin typeface="+mn-lt"/>
                          <a:cs typeface="Times New Roman"/>
                        </a:rPr>
                        <a:t> </a:t>
                      </a:r>
                      <a:r>
                        <a:rPr sz="1100" dirty="0">
                          <a:latin typeface="+mn-lt"/>
                          <a:cs typeface="Times New Roman"/>
                        </a:rPr>
                        <a:t>между</a:t>
                      </a:r>
                      <a:r>
                        <a:rPr sz="1100" spc="20" dirty="0">
                          <a:latin typeface="+mn-lt"/>
                          <a:cs typeface="Times New Roman"/>
                        </a:rPr>
                        <a:t> </a:t>
                      </a:r>
                      <a:r>
                        <a:rPr sz="1100" spc="-10" dirty="0">
                          <a:latin typeface="+mn-lt"/>
                          <a:cs typeface="Times New Roman"/>
                        </a:rPr>
                        <a:t>информацией,</a:t>
                      </a:r>
                      <a:r>
                        <a:rPr sz="1100" spc="-35" dirty="0">
                          <a:latin typeface="+mn-lt"/>
                          <a:cs typeface="Times New Roman"/>
                        </a:rPr>
                        <a:t> </a:t>
                      </a:r>
                      <a:r>
                        <a:rPr sz="1100" dirty="0">
                          <a:latin typeface="+mn-lt"/>
                          <a:cs typeface="Times New Roman"/>
                        </a:rPr>
                        <a:t>содержащейся</a:t>
                      </a:r>
                      <a:r>
                        <a:rPr sz="1100" spc="-15" dirty="0">
                          <a:latin typeface="+mn-lt"/>
                          <a:cs typeface="Times New Roman"/>
                        </a:rPr>
                        <a:t> </a:t>
                      </a:r>
                      <a:r>
                        <a:rPr sz="1100" dirty="0">
                          <a:latin typeface="+mn-lt"/>
                          <a:cs typeface="Times New Roman"/>
                        </a:rPr>
                        <a:t>в</a:t>
                      </a:r>
                      <a:r>
                        <a:rPr sz="1100" spc="5" dirty="0">
                          <a:latin typeface="+mn-lt"/>
                          <a:cs typeface="Times New Roman"/>
                        </a:rPr>
                        <a:t> </a:t>
                      </a:r>
                      <a:r>
                        <a:rPr sz="1100" dirty="0">
                          <a:latin typeface="+mn-lt"/>
                          <a:cs typeface="Times New Roman"/>
                        </a:rPr>
                        <a:t>ЕИС,</a:t>
                      </a:r>
                      <a:r>
                        <a:rPr sz="1100" spc="20" dirty="0">
                          <a:latin typeface="+mn-lt"/>
                          <a:cs typeface="Times New Roman"/>
                        </a:rPr>
                        <a:t> </a:t>
                      </a:r>
                      <a:r>
                        <a:rPr sz="1100" dirty="0">
                          <a:latin typeface="+mn-lt"/>
                          <a:cs typeface="Times New Roman"/>
                        </a:rPr>
                        <a:t>и</a:t>
                      </a:r>
                      <a:r>
                        <a:rPr sz="1100" spc="5" dirty="0">
                          <a:latin typeface="+mn-lt"/>
                          <a:cs typeface="Times New Roman"/>
                        </a:rPr>
                        <a:t> </a:t>
                      </a:r>
                      <a:r>
                        <a:rPr sz="1100" dirty="0">
                          <a:latin typeface="+mn-lt"/>
                          <a:cs typeface="Times New Roman"/>
                        </a:rPr>
                        <a:t>информацией,</a:t>
                      </a:r>
                      <a:r>
                        <a:rPr sz="1100" spc="-20" dirty="0">
                          <a:latin typeface="+mn-lt"/>
                          <a:cs typeface="Times New Roman"/>
                        </a:rPr>
                        <a:t> </a:t>
                      </a:r>
                      <a:r>
                        <a:rPr sz="1100" spc="-10" dirty="0">
                          <a:latin typeface="+mn-lt"/>
                          <a:cs typeface="Times New Roman"/>
                        </a:rPr>
                        <a:t>содержащейся</a:t>
                      </a:r>
                      <a:r>
                        <a:rPr sz="1100" spc="500" dirty="0">
                          <a:latin typeface="+mn-lt"/>
                          <a:cs typeface="Times New Roman"/>
                        </a:rPr>
                        <a:t> 	</a:t>
                      </a:r>
                      <a:r>
                        <a:rPr sz="1100" dirty="0">
                          <a:latin typeface="+mn-lt"/>
                          <a:cs typeface="Times New Roman"/>
                        </a:rPr>
                        <a:t>в</a:t>
                      </a:r>
                      <a:r>
                        <a:rPr sz="1100" spc="5" dirty="0">
                          <a:latin typeface="+mn-lt"/>
                          <a:cs typeface="Times New Roman"/>
                        </a:rPr>
                        <a:t> </a:t>
                      </a:r>
                      <a:r>
                        <a:rPr sz="1100" dirty="0">
                          <a:latin typeface="+mn-lt"/>
                          <a:cs typeface="Times New Roman"/>
                        </a:rPr>
                        <a:t>документах,</a:t>
                      </a:r>
                      <a:r>
                        <a:rPr sz="1100" spc="25" dirty="0">
                          <a:latin typeface="+mn-lt"/>
                          <a:cs typeface="Times New Roman"/>
                        </a:rPr>
                        <a:t> </a:t>
                      </a:r>
                      <a:r>
                        <a:rPr sz="1100" spc="-10" dirty="0">
                          <a:latin typeface="+mn-lt"/>
                          <a:cs typeface="Times New Roman"/>
                        </a:rPr>
                        <a:t>направляемых</a:t>
                      </a:r>
                      <a:r>
                        <a:rPr sz="1100" spc="-20" dirty="0">
                          <a:latin typeface="+mn-lt"/>
                          <a:cs typeface="Times New Roman"/>
                        </a:rPr>
                        <a:t> </a:t>
                      </a:r>
                      <a:r>
                        <a:rPr sz="1100" dirty="0">
                          <a:latin typeface="+mn-lt"/>
                          <a:cs typeface="Times New Roman"/>
                        </a:rPr>
                        <a:t>участниками</a:t>
                      </a:r>
                      <a:r>
                        <a:rPr sz="1100" spc="-40" dirty="0">
                          <a:latin typeface="+mn-lt"/>
                          <a:cs typeface="Times New Roman"/>
                        </a:rPr>
                        <a:t> </a:t>
                      </a:r>
                      <a:r>
                        <a:rPr sz="1100" dirty="0">
                          <a:latin typeface="+mn-lt"/>
                          <a:cs typeface="Times New Roman"/>
                        </a:rPr>
                        <a:t>закупки,</a:t>
                      </a:r>
                      <a:r>
                        <a:rPr sz="1100" spc="-10" dirty="0">
                          <a:latin typeface="+mn-lt"/>
                          <a:cs typeface="Times New Roman"/>
                        </a:rPr>
                        <a:t> </a:t>
                      </a:r>
                      <a:r>
                        <a:rPr sz="1100" dirty="0">
                          <a:latin typeface="+mn-lt"/>
                          <a:cs typeface="Times New Roman"/>
                        </a:rPr>
                        <a:t>приоритет</a:t>
                      </a:r>
                      <a:r>
                        <a:rPr sz="1100" spc="-15" dirty="0">
                          <a:latin typeface="+mn-lt"/>
                          <a:cs typeface="Times New Roman"/>
                        </a:rPr>
                        <a:t> </a:t>
                      </a:r>
                      <a:r>
                        <a:rPr sz="1100" dirty="0">
                          <a:latin typeface="+mn-lt"/>
                          <a:cs typeface="Times New Roman"/>
                        </a:rPr>
                        <a:t>имеет</a:t>
                      </a:r>
                      <a:r>
                        <a:rPr sz="1100" spc="10" dirty="0">
                          <a:latin typeface="+mn-lt"/>
                          <a:cs typeface="Times New Roman"/>
                        </a:rPr>
                        <a:t> </a:t>
                      </a:r>
                      <a:r>
                        <a:rPr sz="1100" dirty="0">
                          <a:latin typeface="+mn-lt"/>
                          <a:cs typeface="Times New Roman"/>
                        </a:rPr>
                        <a:t>информация,</a:t>
                      </a:r>
                      <a:r>
                        <a:rPr sz="1100" spc="-35" dirty="0">
                          <a:latin typeface="+mn-lt"/>
                          <a:cs typeface="Times New Roman"/>
                        </a:rPr>
                        <a:t> </a:t>
                      </a:r>
                      <a:r>
                        <a:rPr sz="1100" spc="-10" dirty="0">
                          <a:latin typeface="+mn-lt"/>
                          <a:cs typeface="Times New Roman"/>
                        </a:rPr>
                        <a:t>содержащаяся</a:t>
                      </a:r>
                      <a:r>
                        <a:rPr sz="1100" spc="-35" dirty="0">
                          <a:latin typeface="+mn-lt"/>
                          <a:cs typeface="Times New Roman"/>
                        </a:rPr>
                        <a:t> </a:t>
                      </a:r>
                      <a:r>
                        <a:rPr sz="1100" dirty="0">
                          <a:latin typeface="+mn-lt"/>
                          <a:cs typeface="Times New Roman"/>
                        </a:rPr>
                        <a:t>в</a:t>
                      </a:r>
                      <a:r>
                        <a:rPr sz="1100" spc="5" dirty="0">
                          <a:latin typeface="+mn-lt"/>
                          <a:cs typeface="Times New Roman"/>
                        </a:rPr>
                        <a:t> </a:t>
                      </a:r>
                      <a:r>
                        <a:rPr sz="1100" spc="-25" dirty="0">
                          <a:latin typeface="+mn-lt"/>
                          <a:cs typeface="Times New Roman"/>
                        </a:rPr>
                        <a:t>ЕИС</a:t>
                      </a:r>
                      <a:r>
                        <a:rPr sz="1100" spc="500" dirty="0">
                          <a:latin typeface="+mn-lt"/>
                          <a:cs typeface="Times New Roman"/>
                        </a:rPr>
                        <a:t> 	</a:t>
                      </a:r>
                      <a:r>
                        <a:rPr sz="1100" dirty="0">
                          <a:latin typeface="+mn-lt"/>
                          <a:cs typeface="Times New Roman"/>
                        </a:rPr>
                        <a:t>(абз.</a:t>
                      </a:r>
                      <a:r>
                        <a:rPr sz="1100" spc="-15" dirty="0">
                          <a:latin typeface="+mn-lt"/>
                          <a:cs typeface="Times New Roman"/>
                        </a:rPr>
                        <a:t> </a:t>
                      </a:r>
                      <a:r>
                        <a:rPr sz="1100" dirty="0">
                          <a:latin typeface="+mn-lt"/>
                          <a:cs typeface="Times New Roman"/>
                        </a:rPr>
                        <a:t>9</a:t>
                      </a:r>
                      <a:r>
                        <a:rPr sz="1100" spc="-10" dirty="0">
                          <a:latin typeface="+mn-lt"/>
                          <a:cs typeface="Times New Roman"/>
                        </a:rPr>
                        <a:t> </a:t>
                      </a:r>
                      <a:r>
                        <a:rPr sz="1100" dirty="0">
                          <a:latin typeface="+mn-lt"/>
                          <a:cs typeface="Times New Roman"/>
                        </a:rPr>
                        <a:t>пп.</a:t>
                      </a:r>
                      <a:r>
                        <a:rPr sz="1100" spc="-15" dirty="0">
                          <a:latin typeface="+mn-lt"/>
                          <a:cs typeface="Times New Roman"/>
                        </a:rPr>
                        <a:t> </a:t>
                      </a:r>
                      <a:r>
                        <a:rPr sz="1100" dirty="0">
                          <a:latin typeface="+mn-lt"/>
                          <a:cs typeface="Times New Roman"/>
                        </a:rPr>
                        <a:t>«б»</a:t>
                      </a:r>
                      <a:r>
                        <a:rPr sz="1100" spc="10" dirty="0">
                          <a:latin typeface="+mn-lt"/>
                          <a:cs typeface="Times New Roman"/>
                        </a:rPr>
                        <a:t> </a:t>
                      </a:r>
                      <a:r>
                        <a:rPr sz="1100" dirty="0">
                          <a:latin typeface="+mn-lt"/>
                          <a:cs typeface="Times New Roman"/>
                        </a:rPr>
                        <a:t>п.</a:t>
                      </a:r>
                      <a:r>
                        <a:rPr sz="1100" spc="-15" dirty="0">
                          <a:latin typeface="+mn-lt"/>
                          <a:cs typeface="Times New Roman"/>
                        </a:rPr>
                        <a:t> </a:t>
                      </a:r>
                      <a:r>
                        <a:rPr sz="1100" dirty="0">
                          <a:latin typeface="+mn-lt"/>
                          <a:cs typeface="Times New Roman"/>
                        </a:rPr>
                        <a:t>3</a:t>
                      </a:r>
                      <a:r>
                        <a:rPr sz="1100" spc="-10" dirty="0">
                          <a:latin typeface="+mn-lt"/>
                          <a:cs typeface="Times New Roman"/>
                        </a:rPr>
                        <a:t> </a:t>
                      </a:r>
                      <a:r>
                        <a:rPr sz="1100" dirty="0">
                          <a:latin typeface="+mn-lt"/>
                          <a:cs typeface="Times New Roman"/>
                        </a:rPr>
                        <a:t>ПП</a:t>
                      </a:r>
                      <a:r>
                        <a:rPr sz="1100" spc="-5" dirty="0">
                          <a:latin typeface="+mn-lt"/>
                          <a:cs typeface="Times New Roman"/>
                        </a:rPr>
                        <a:t> </a:t>
                      </a:r>
                      <a:r>
                        <a:rPr sz="1100" dirty="0">
                          <a:latin typeface="+mn-lt"/>
                          <a:cs typeface="Times New Roman"/>
                        </a:rPr>
                        <a:t>РФ</a:t>
                      </a:r>
                      <a:r>
                        <a:rPr sz="1100" spc="-15" dirty="0">
                          <a:latin typeface="+mn-lt"/>
                          <a:cs typeface="Times New Roman"/>
                        </a:rPr>
                        <a:t> </a:t>
                      </a:r>
                      <a:r>
                        <a:rPr sz="1100" dirty="0">
                          <a:latin typeface="+mn-lt"/>
                          <a:cs typeface="Times New Roman"/>
                        </a:rPr>
                        <a:t>№ </a:t>
                      </a:r>
                      <a:r>
                        <a:rPr sz="1100" spc="-10" dirty="0">
                          <a:latin typeface="+mn-lt"/>
                          <a:cs typeface="Times New Roman"/>
                        </a:rPr>
                        <a:t>2571)</a:t>
                      </a:r>
                      <a:endParaRPr sz="1100" dirty="0">
                        <a:latin typeface="+mn-lt"/>
                        <a:cs typeface="Times New Roman"/>
                      </a:endParaRPr>
                    </a:p>
                  </a:txBody>
                  <a:tcPr marL="0" marR="0" marT="558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1"/>
                  </a:ext>
                </a:extLst>
              </a:tr>
            </a:tbl>
          </a:graphicData>
        </a:graphic>
      </p:graphicFrame>
      <p:sp>
        <p:nvSpPr>
          <p:cNvPr id="28" name="TextBox 27">
            <a:extLst>
              <a:ext uri="{FF2B5EF4-FFF2-40B4-BE49-F238E27FC236}">
                <a16:creationId xmlns:a16="http://schemas.microsoft.com/office/drawing/2014/main" id="{E0F1A2A9-AB8E-CA01-AEDE-118E4EB76FD5}"/>
              </a:ext>
            </a:extLst>
          </p:cNvPr>
          <p:cNvSpPr txBox="1"/>
          <p:nvPr/>
        </p:nvSpPr>
        <p:spPr>
          <a:xfrm>
            <a:off x="4836805" y="6631620"/>
            <a:ext cx="7355195" cy="276999"/>
          </a:xfrm>
          <a:prstGeom prst="rect">
            <a:avLst/>
          </a:prstGeom>
          <a:noFill/>
        </p:spPr>
        <p:txBody>
          <a:bodyPr wrap="square">
            <a:spAutoFit/>
          </a:bodyPr>
          <a:lstStyle/>
          <a:p>
            <a:r>
              <a:rPr lang="ru-RU" sz="1200" spc="-13" dirty="0">
                <a:solidFill>
                  <a:prstClr val="black"/>
                </a:solidFill>
                <a:ea typeface="+mj-ea"/>
                <a:cs typeface="+mj-cs"/>
              </a:rPr>
              <a:t>Слайд подготовлен п</a:t>
            </a:r>
            <a:r>
              <a:rPr kumimoji="0" lang="ru-RU" sz="1200" i="0" u="none" strike="noStrike" kern="1200" cap="none" spc="-13" normalizeH="0" baseline="0" noProof="0" dirty="0">
                <a:ln>
                  <a:noFill/>
                </a:ln>
                <a:solidFill>
                  <a:prstClr val="black"/>
                </a:solidFill>
                <a:effectLst/>
                <a:uLnTx/>
                <a:uFillTx/>
                <a:ea typeface="+mj-ea"/>
                <a:cs typeface="+mj-cs"/>
              </a:rPr>
              <a:t>о материалам презентации Департамента государственных закупок Свердловской области</a:t>
            </a:r>
            <a:r>
              <a:rPr kumimoji="0" lang="ru-RU" sz="1200" i="0" u="none" strike="noStrike" kern="1200" cap="none" spc="-47" normalizeH="0" baseline="0" noProof="0" dirty="0">
                <a:ln>
                  <a:noFill/>
                </a:ln>
                <a:solidFill>
                  <a:prstClr val="black"/>
                </a:solidFill>
                <a:effectLst/>
                <a:uLnTx/>
                <a:uFillTx/>
                <a:ea typeface="+mj-ea"/>
                <a:cs typeface="+mj-cs"/>
              </a:rPr>
              <a:t> </a:t>
            </a:r>
            <a:endParaRPr lang="ru-RU" sz="12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E37EB-2083-A349-84AD-991BE7EACC1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E106B8-DB37-2901-E89E-87D83F9FC301}"/>
              </a:ext>
            </a:extLst>
          </p:cNvPr>
          <p:cNvSpPr>
            <a:spLocks noGrp="1"/>
          </p:cNvSpPr>
          <p:nvPr>
            <p:ph type="title"/>
          </p:nvPr>
        </p:nvSpPr>
        <p:spPr>
          <a:xfrm>
            <a:off x="838200" y="114007"/>
            <a:ext cx="10942468" cy="567030"/>
          </a:xfrm>
          <a:solidFill>
            <a:schemeClr val="accent4">
              <a:lumMod val="20000"/>
              <a:lumOff val="80000"/>
            </a:schemeClr>
          </a:solidFill>
        </p:spPr>
        <p:txBody>
          <a:bodyPr>
            <a:normAutofit fontScale="90000"/>
          </a:bodyPr>
          <a:lstStyle/>
          <a:p>
            <a:r>
              <a:rPr lang="ru-RU" sz="2400" dirty="0">
                <a:solidFill>
                  <a:srgbClr val="C00000"/>
                </a:solidFill>
              </a:rPr>
              <a:t>Решение УФАС по Липецкой области от 4 февраля 2025 г. N 048/06/106-58/2025 (2 из 2)</a:t>
            </a:r>
          </a:p>
        </p:txBody>
      </p:sp>
      <p:sp>
        <p:nvSpPr>
          <p:cNvPr id="3" name="Объект 2">
            <a:extLst>
              <a:ext uri="{FF2B5EF4-FFF2-40B4-BE49-F238E27FC236}">
                <a16:creationId xmlns:a16="http://schemas.microsoft.com/office/drawing/2014/main" id="{0ECD2F88-B9BB-524C-CBF4-850993FF5AD5}"/>
              </a:ext>
            </a:extLst>
          </p:cNvPr>
          <p:cNvSpPr>
            <a:spLocks noGrp="1"/>
          </p:cNvSpPr>
          <p:nvPr>
            <p:ph idx="1"/>
          </p:nvPr>
        </p:nvSpPr>
        <p:spPr>
          <a:xfrm>
            <a:off x="284085" y="825624"/>
            <a:ext cx="11496583" cy="5918370"/>
          </a:xfrm>
        </p:spPr>
        <p:txBody>
          <a:bodyPr>
            <a:normAutofit fontScale="62500" lnSpcReduction="20000"/>
          </a:bodyPr>
          <a:lstStyle/>
          <a:p>
            <a:r>
              <a:rPr lang="ru-RU" dirty="0"/>
              <a:t>В ходе анализа заявки идентификационным номером 10 установлено, что участник предоставил в том числе следующие документы, подтверждающие соответствие указанному дополнительному требованию:</a:t>
            </a:r>
          </a:p>
          <a:p>
            <a:r>
              <a:rPr lang="ru-RU" dirty="0"/>
              <a:t>- копия договора строительного подряда от 05.07.2022 на строительство объекта недвижимости - многоквартирного жилого дома (на 55 квартир), расположенного на территории города Грязи Грязинского района ул. Пионерская, 12 (кадастровый номер земельного участка 48:02:1041704:92) на сумму 258 337 380 рублей, заключенного между ООО "СМУ-3" (генеральный подрядчик) и ООО "Группа Компаний "Солидарность" (заказчик), </a:t>
            </a:r>
          </a:p>
          <a:p>
            <a:r>
              <a:rPr lang="ru-RU" dirty="0"/>
              <a:t>- копия разрешения на ввод объекта в эксплуатацию от 11.12.2023 с указанием сведений о застройщике - ООО "Группа Компаний "Солидарность". </a:t>
            </a:r>
          </a:p>
          <a:p>
            <a:r>
              <a:rPr lang="ru-RU" dirty="0"/>
              <a:t> В соответствии с абзацем 17 подпункта "б" пункта 3 Постановления N 2571 с определением понятия "договор строительного подряда" со ссылкой на часть 2 статьи 52 </a:t>
            </a:r>
            <a:r>
              <a:rPr lang="ru-RU" dirty="0" err="1"/>
              <a:t>ГрК</a:t>
            </a:r>
            <a:r>
              <a:rPr lang="ru-RU" dirty="0"/>
              <a:t> РФ, из системного толкования которого следует, что договором, подтверждающим наличие опыта в том числе по позиции 17 приложения к Постановлению N 2571, является исключительно договор генерального подряда, то есть заключенный с застройщиком, техническим заказчиком, лицом, ответственным за эксплуатацию здания, сооружения, региональным оператором. Исходя из представленных документов, ООО "Группа Компаний "Солидарность" принадлежит на праве аренды земельный участок, расположенный на территории города Грязи Грязинского района ул. Пионерская, 12 (кадастровый номер земельного участка 48:02:1041704:92) (договор аренды от 20.05.2022). 14.10.2024 ООО "Группа Компаний "Солидарность" - как застройщику выдано разрешение на строительство многоэтажного многоквартирного жилого дома по адресу: Грязинский район город Грязи ул. Пионерская, з/у12, з/у 12а. С учетом изложенного, из материалов дела следует, что ООО "Группа Компаний "Солидарность", являясь застройщиком на принадлежащем ему земельном участке с кадастровым номером 48:02:1041704:92 жилого дома, заключило договор строительного подряда с ООО "СМУ-3".</a:t>
            </a:r>
          </a:p>
          <a:p>
            <a:r>
              <a:rPr lang="ru-RU" dirty="0"/>
              <a:t>При таких обстоятельствах, согласно требованиям градостроительного законодательства, ООО "Группа Компаний "Солидарность", являясь застройщиком, выступает заказчиком по рассматриваемому договору строительного подряда, а ООО "СМУ-3" является генеральным подрядчиком по данному договору.</a:t>
            </a:r>
          </a:p>
          <a:p>
            <a:r>
              <a:rPr lang="ru-RU" b="1" dirty="0">
                <a:solidFill>
                  <a:srgbClr val="C00000"/>
                </a:solidFill>
              </a:rPr>
              <a:t>Жалоба обоснована</a:t>
            </a:r>
          </a:p>
        </p:txBody>
      </p:sp>
    </p:spTree>
    <p:extLst>
      <p:ext uri="{BB962C8B-B14F-4D97-AF65-F5344CB8AC3E}">
        <p14:creationId xmlns:p14="http://schemas.microsoft.com/office/powerpoint/2010/main" val="35938072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49E34-5436-00C4-58A9-E9C15FBA6FE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217E7E8-9C09-668F-A297-E62F2B4E36E2}"/>
              </a:ext>
            </a:extLst>
          </p:cNvPr>
          <p:cNvSpPr>
            <a:spLocks noGrp="1"/>
          </p:cNvSpPr>
          <p:nvPr>
            <p:ph type="title"/>
          </p:nvPr>
        </p:nvSpPr>
        <p:spPr>
          <a:xfrm>
            <a:off x="483091" y="1189609"/>
            <a:ext cx="10515600" cy="1012054"/>
          </a:xfrm>
        </p:spPr>
        <p:txBody>
          <a:bodyPr>
            <a:normAutofit fontScale="90000"/>
          </a:bodyPr>
          <a:lstStyle/>
          <a:p>
            <a:r>
              <a:rPr lang="ru-RU" sz="2800" dirty="0">
                <a:solidFill>
                  <a:srgbClr val="7030A0"/>
                </a:solidFill>
              </a:rPr>
              <a:t>По документам, подтверждающим опыт при установлении дополнительных требований  по позиции 33 приложения к Постановлению № 2571 (Услуги общественного питания и (или) поставка пищевых продуктов, закупаемых для организаций, осуществляющих образовательную деятельность, медицинских организаций, организаций социального обслуживания, организаций отдыха детей и их оздоровления)</a:t>
            </a:r>
          </a:p>
        </p:txBody>
      </p:sp>
    </p:spTree>
    <p:extLst>
      <p:ext uri="{BB962C8B-B14F-4D97-AF65-F5344CB8AC3E}">
        <p14:creationId xmlns:p14="http://schemas.microsoft.com/office/powerpoint/2010/main" val="21611872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D00B36-21D4-F02E-EE57-3F802712FDA2}"/>
              </a:ext>
            </a:extLst>
          </p:cNvPr>
          <p:cNvSpPr>
            <a:spLocks noGrp="1"/>
          </p:cNvSpPr>
          <p:nvPr>
            <p:ph type="title"/>
          </p:nvPr>
        </p:nvSpPr>
        <p:spPr>
          <a:xfrm>
            <a:off x="767178" y="187571"/>
            <a:ext cx="10515600" cy="629175"/>
          </a:xfrm>
          <a:solidFill>
            <a:schemeClr val="accent6">
              <a:lumMod val="20000"/>
              <a:lumOff val="80000"/>
            </a:schemeClr>
          </a:solidFill>
        </p:spPr>
        <p:txBody>
          <a:bodyPr>
            <a:normAutofit/>
          </a:bodyPr>
          <a:lstStyle/>
          <a:p>
            <a:r>
              <a:rPr lang="ru-RU" sz="2400" dirty="0">
                <a:solidFill>
                  <a:srgbClr val="C00000"/>
                </a:solidFill>
              </a:rPr>
              <a:t>Решение УФАС по Липецкой области от 10 марта 2025 г. N 048/06/106-197/2025</a:t>
            </a:r>
          </a:p>
        </p:txBody>
      </p:sp>
      <p:sp>
        <p:nvSpPr>
          <p:cNvPr id="3" name="Объект 2">
            <a:extLst>
              <a:ext uri="{FF2B5EF4-FFF2-40B4-BE49-F238E27FC236}">
                <a16:creationId xmlns:a16="http://schemas.microsoft.com/office/drawing/2014/main" id="{395D855C-AB35-CAE3-A811-9323FC3510F4}"/>
              </a:ext>
            </a:extLst>
          </p:cNvPr>
          <p:cNvSpPr>
            <a:spLocks noGrp="1"/>
          </p:cNvSpPr>
          <p:nvPr>
            <p:ph idx="1"/>
          </p:nvPr>
        </p:nvSpPr>
        <p:spPr>
          <a:xfrm>
            <a:off x="355106" y="994299"/>
            <a:ext cx="11674137" cy="5743851"/>
          </a:xfrm>
        </p:spPr>
        <p:txBody>
          <a:bodyPr>
            <a:normAutofit fontScale="62500" lnSpcReduction="20000"/>
          </a:bodyPr>
          <a:lstStyle/>
          <a:p>
            <a:r>
              <a:rPr lang="ru-RU" dirty="0"/>
              <a:t>Жалуется ООО "</a:t>
            </a:r>
            <a:r>
              <a:rPr lang="ru-RU" dirty="0" err="1"/>
              <a:t>ЭкоФрукт</a:t>
            </a:r>
            <a:r>
              <a:rPr lang="ru-RU" dirty="0"/>
              <a:t>" на действия комиссии по осуществлению закупок МКУ "Центр компетенций в сфере бухгалтерского учета и муниципального заказа" Задонского муниципального района при проведении электронного аукциона на поставку продуктов питания (огурцы, томаты) в 1 полугодии 2025 года (реестровый номер 0846600001925000024).</a:t>
            </a:r>
          </a:p>
          <a:p>
            <a:r>
              <a:rPr lang="ru-RU" dirty="0"/>
              <a:t> Согласно протоколу подведения итогов заявка Заявителя отклонена на основании следующего: "Непредставление информации и документов, предусмотренных п. 2 и 3 ч. 6 ст. 43 Закона N44 ФЗ - На данную закупку были установлены дополнительные требования в соответствии с ч.2 ст.31 Закона о контрактной системе. Участник закупки должен соответствовать дополнительным требованиям в соответствии с позицией 33 ПП РФ от 29.12.2021 N2571 (Услуги общественного питания и (или) поставка пищевых продуктов, закупаемых для организаций, осуществляющих образовательную деятельность, медицинских организаций, организаций социального обслуживания, организаций отдыха детей и их оздоровления).   В составе документов, подтверждающих соответствие участника закупки дополнительным требованиям, нет справки об отсутствии у главного бухгалтера судимости за преступления, предусмотренные статьей 236 УК РФ".</a:t>
            </a:r>
          </a:p>
          <a:p>
            <a:r>
              <a:rPr lang="ru-RU" dirty="0"/>
              <a:t>Комиссией установлено, что заявителем в качестве подтверждения соответствия указанному дополнительному требованию, в числе прочего, представлена справка о наличии (отсутствии) судимости и (или) факта уголовного преследования либо о прекращении уголовного преследования от 22.11.2024, из которой следует, что по данным уполномоченного органа не имеются сведения об осуждении на территории Российской Федерации и о факте уголовного преследования либо о прекращении уголовного преследования на территории Российской Федерации в отношении Умарова </a:t>
            </a:r>
            <a:r>
              <a:rPr lang="ru-RU" dirty="0" err="1"/>
              <a:t>Аминхона</a:t>
            </a:r>
            <a:r>
              <a:rPr lang="ru-RU" dirty="0"/>
              <a:t> </a:t>
            </a:r>
            <a:r>
              <a:rPr lang="ru-RU" dirty="0" err="1"/>
              <a:t>Мухитхоновича</a:t>
            </a:r>
            <a:r>
              <a:rPr lang="ru-RU" dirty="0"/>
              <a:t> (указана дата и место рождения).</a:t>
            </a:r>
          </a:p>
          <a:p>
            <a:r>
              <a:rPr lang="ru-RU" dirty="0"/>
              <a:t> В данной справке не содержатся сведения о занимаемой указанным лицом должности в ООО "</a:t>
            </a:r>
            <a:r>
              <a:rPr lang="ru-RU" dirty="0" err="1"/>
              <a:t>ЭкоФрукт</a:t>
            </a:r>
            <a:r>
              <a:rPr lang="ru-RU" dirty="0"/>
              <a:t>". </a:t>
            </a:r>
          </a:p>
          <a:p>
            <a:r>
              <a:rPr lang="ru-RU" dirty="0"/>
              <a:t>В составе жалобы заявителем представлена копия приказа от 01.12.2018 N2 о назначении главного бухгалтера общества – Умарова А.А.    Вместе с тем, в составе заявки отсутствуют сведения о том, что директор является главным бухгалтером общества, в том числе не содержится указанный приказ.</a:t>
            </a:r>
          </a:p>
          <a:p>
            <a:r>
              <a:rPr lang="ru-RU" b="1" dirty="0">
                <a:solidFill>
                  <a:srgbClr val="C00000"/>
                </a:solidFill>
              </a:rPr>
              <a:t>Жалоба не обоснована</a:t>
            </a:r>
          </a:p>
          <a:p>
            <a:endParaRPr lang="ru-RU" dirty="0"/>
          </a:p>
        </p:txBody>
      </p:sp>
    </p:spTree>
    <p:extLst>
      <p:ext uri="{BB962C8B-B14F-4D97-AF65-F5344CB8AC3E}">
        <p14:creationId xmlns:p14="http://schemas.microsoft.com/office/powerpoint/2010/main" val="11844658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33D299E-4DC6-8009-0A69-F2CAB6410031}"/>
              </a:ext>
            </a:extLst>
          </p:cNvPr>
          <p:cNvSpPr>
            <a:spLocks noGrp="1"/>
          </p:cNvSpPr>
          <p:nvPr>
            <p:ph type="title"/>
          </p:nvPr>
        </p:nvSpPr>
        <p:spPr>
          <a:xfrm>
            <a:off x="838200" y="169816"/>
            <a:ext cx="10515600" cy="717951"/>
          </a:xfrm>
        </p:spPr>
        <p:txBody>
          <a:bodyPr>
            <a:normAutofit fontScale="90000"/>
          </a:bodyPr>
          <a:lstStyle/>
          <a:p>
            <a:r>
              <a:rPr lang="ru-RU" sz="2400" b="1" dirty="0">
                <a:solidFill>
                  <a:srgbClr val="FF0000"/>
                </a:solidFill>
              </a:rPr>
              <a:t>Решение УФАС по Республике Саха (Якутия) от 26 марта 2025 г. N 014/06/49-629/2025</a:t>
            </a:r>
          </a:p>
        </p:txBody>
      </p:sp>
      <p:sp>
        <p:nvSpPr>
          <p:cNvPr id="3" name="Объект 2">
            <a:extLst>
              <a:ext uri="{FF2B5EF4-FFF2-40B4-BE49-F238E27FC236}">
                <a16:creationId xmlns:a16="http://schemas.microsoft.com/office/drawing/2014/main" id="{D87A907F-9398-D967-0BF4-9CEA7251F30A}"/>
              </a:ext>
            </a:extLst>
          </p:cNvPr>
          <p:cNvSpPr>
            <a:spLocks noGrp="1"/>
          </p:cNvSpPr>
          <p:nvPr>
            <p:ph idx="1"/>
          </p:nvPr>
        </p:nvSpPr>
        <p:spPr>
          <a:xfrm>
            <a:off x="372862" y="887767"/>
            <a:ext cx="10980938" cy="5477522"/>
          </a:xfrm>
        </p:spPr>
        <p:txBody>
          <a:bodyPr>
            <a:normAutofit fontScale="70000" lnSpcReduction="20000"/>
          </a:bodyPr>
          <a:lstStyle/>
          <a:p>
            <a:r>
              <a:rPr lang="ru-RU" dirty="0"/>
              <a:t>Жалуется ИП Гукова И.Н. на действия (бездействие) аукционной комиссии уполномоченного учреждения ГКУ РС (Я) "Центр закупок РС (Я)" при проведении электронного аукциона на поставку продуктов питания (рыбы) (0816500000625003240).</a:t>
            </a:r>
          </a:p>
          <a:p>
            <a:r>
              <a:rPr lang="ru-RU" dirty="0"/>
              <a:t>Из сути жалобы ИП следует, что аукционная комиссия уполномоченного учреждения неправомерно отклонила заявку заявителя.</a:t>
            </a:r>
          </a:p>
          <a:p>
            <a:r>
              <a:rPr lang="ru-RU" dirty="0"/>
              <a:t>В извещении установлены дополнительные требования по позиции 33 приложения к ПП № 2571.</a:t>
            </a:r>
          </a:p>
          <a:p>
            <a:r>
              <a:rPr lang="ru-RU" dirty="0"/>
              <a:t> Согласно протоколу подведения итогов определения поставщика (подрядчика, исполнителя) заявитель отклонен: "На основании </a:t>
            </a:r>
            <a:r>
              <a:rPr lang="ru-RU" dirty="0" err="1"/>
              <a:t>п.п</a:t>
            </a:r>
            <a:r>
              <a:rPr lang="ru-RU" dirty="0"/>
              <a:t>. "а" п.1 ч.5 ст.49 Федерального закона от 05.04.2013 N 44-ФЗ отклонить заявку на участие в закупке в соответствии с п.2 ч.12 ст.48 указанного закона, в связи с непредставлением информации/документов, предусмотренных п.2 ч.4 информационной карты к извещению, п.п.12 п.1.1.6 подраздела 1.1 раздела 1 приложения N3 к извещению согласно п.4 ч.4 ст.49, п.3 ч.6 ст.43 указанного закона (не представлена декларация участника закупки о непривлечении участника закупки, являющегося физическим лицом, либо руководителя, членов коллегиального исполнительного органа, лица, исполняющего функции единоличного исполнительного органа, главного бухгалтера участника закупки, являющегося юридическим лицом, к административной ответственности за совершение административных правонарушений, предусмотренных статьями 6.3, 6.5 - 6.7, 14.43, 14.44 - 14.46.2 Кодекса Российской Федерации об административных правонарушениях).".</a:t>
            </a:r>
          </a:p>
          <a:p>
            <a:r>
              <a:rPr lang="ru-RU" dirty="0"/>
              <a:t>Согласно сведениям, представленным оператором ЭП,  заявка на самом деле не содержала декларацию.</a:t>
            </a:r>
          </a:p>
          <a:p>
            <a:r>
              <a:rPr lang="ru-RU" b="1" dirty="0">
                <a:solidFill>
                  <a:srgbClr val="FF0000"/>
                </a:solidFill>
              </a:rPr>
              <a:t>Жалоба не обоснована</a:t>
            </a:r>
            <a:r>
              <a:rPr lang="ru-RU" dirty="0"/>
              <a:t>.</a:t>
            </a:r>
          </a:p>
        </p:txBody>
      </p:sp>
    </p:spTree>
    <p:extLst>
      <p:ext uri="{BB962C8B-B14F-4D97-AF65-F5344CB8AC3E}">
        <p14:creationId xmlns:p14="http://schemas.microsoft.com/office/powerpoint/2010/main" val="6904258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77E2D4-7193-E393-AC61-72FA3FB590FA}"/>
              </a:ext>
            </a:extLst>
          </p:cNvPr>
          <p:cNvSpPr>
            <a:spLocks noGrp="1"/>
          </p:cNvSpPr>
          <p:nvPr>
            <p:ph type="title"/>
          </p:nvPr>
        </p:nvSpPr>
        <p:spPr>
          <a:xfrm>
            <a:off x="838200" y="0"/>
            <a:ext cx="10515600" cy="780094"/>
          </a:xfrm>
        </p:spPr>
        <p:txBody>
          <a:bodyPr>
            <a:normAutofit/>
          </a:bodyPr>
          <a:lstStyle/>
          <a:p>
            <a:r>
              <a:rPr lang="ru-RU" sz="2400" b="1" dirty="0">
                <a:solidFill>
                  <a:srgbClr val="FF0000"/>
                </a:solidFill>
              </a:rPr>
              <a:t>Решение УФАС по Приморскому краю от 31 марта 2025 г. N 025/06/49-257/2025</a:t>
            </a:r>
          </a:p>
        </p:txBody>
      </p:sp>
      <p:sp>
        <p:nvSpPr>
          <p:cNvPr id="3" name="Объект 2">
            <a:extLst>
              <a:ext uri="{FF2B5EF4-FFF2-40B4-BE49-F238E27FC236}">
                <a16:creationId xmlns:a16="http://schemas.microsoft.com/office/drawing/2014/main" id="{BA598551-EDAB-D5D5-A474-CA180D9858EC}"/>
              </a:ext>
            </a:extLst>
          </p:cNvPr>
          <p:cNvSpPr>
            <a:spLocks noGrp="1"/>
          </p:cNvSpPr>
          <p:nvPr>
            <p:ph idx="1"/>
          </p:nvPr>
        </p:nvSpPr>
        <p:spPr>
          <a:xfrm>
            <a:off x="488272" y="683581"/>
            <a:ext cx="10865528" cy="6036815"/>
          </a:xfrm>
        </p:spPr>
        <p:txBody>
          <a:bodyPr>
            <a:normAutofit fontScale="62500" lnSpcReduction="20000"/>
          </a:bodyPr>
          <a:lstStyle/>
          <a:p>
            <a:r>
              <a:rPr lang="ru-RU" dirty="0"/>
              <a:t>Жалуется ООО "</a:t>
            </a:r>
            <a:r>
              <a:rPr lang="ru-RU" dirty="0" err="1"/>
              <a:t>Лесторг</a:t>
            </a:r>
            <a:r>
              <a:rPr lang="ru-RU" dirty="0"/>
              <a:t>" на действия комиссии Уполномоченного учреждения - КГКУ "Центр государственных закупок Приморского края" при проведении аукциона в электронной форме на поставку сахара (N 0820500000825001268).</a:t>
            </a:r>
          </a:p>
          <a:p>
            <a:r>
              <a:rPr lang="ru-RU" dirty="0"/>
              <a:t>По мнению заявителя, комиссия по осуществлению закупок нарушила порядок рассмотрения заявок.</a:t>
            </a:r>
          </a:p>
          <a:p>
            <a:r>
              <a:rPr lang="ru-RU" dirty="0"/>
              <a:t>В извещении установлены </a:t>
            </a:r>
            <a:r>
              <a:rPr lang="ru-RU" dirty="0" err="1"/>
              <a:t>доптребования</a:t>
            </a:r>
            <a:r>
              <a:rPr lang="ru-RU" dirty="0"/>
              <a:t> по позиции 33 приложения к ПП № 2571.</a:t>
            </a:r>
          </a:p>
          <a:p>
            <a:r>
              <a:rPr lang="ru-RU" dirty="0"/>
              <a:t>Заявка с идентификационным номером 1 (ООО "ООО "</a:t>
            </a:r>
            <a:r>
              <a:rPr lang="ru-RU" dirty="0" err="1"/>
              <a:t>Лесторг</a:t>
            </a:r>
            <a:r>
              <a:rPr lang="ru-RU" dirty="0"/>
              <a:t>"") отклонена по следующему основанию:</a:t>
            </a:r>
          </a:p>
          <a:p>
            <a:r>
              <a:rPr lang="ru-RU" dirty="0"/>
              <a:t>"В составе заявки участника представлена справка об отсутствии судимости за преступления, предусмотренные статьей 236 Уголовного кодекса Российской Федерации на руководителя организации. Декларация о непривлечении участника закупки к административной ответственности за совершение административных правонарушений, предусмотренных статьями 6.3, 6.5 - 6.7, 14.43, 14.44 - 14.46.2 Кодекса Российской Федерации об административных правонарушениях представлена от имени организации (юридического лица). Обязанность участника о предоставлении сведений о главном бухгалтере в части декларирования непривлечения к административной ответственности по ст. 6.3, 6.5 - 6.7, 14.43, 14.44 - 14.46.2 КоАП РФ и справка об отсутствии судимости по ст. 236 Уголовного кодекса Российской Федерации является обязательным условием. Информация о возложении обязанности ведения бухгалтерского учета на руководителя организации в составе заявки участника отсутствует. В открытых источниках информация о наличии или отсутствии у организации главного бухгалтера отсутствует и достоверно установлена комиссией быть не может.".</a:t>
            </a:r>
          </a:p>
          <a:p>
            <a:r>
              <a:rPr lang="ru-RU" dirty="0"/>
              <a:t>Декларация о непривлечении к административной ответственности, представленная в составе заявки с идентификационным номером 1 представлена в отношении юридического лица, что не соответствует требованиям, установленным позицией 33 приложения к Постановлению Правительства РФ N 2571 от 29.12.2021.</a:t>
            </a:r>
          </a:p>
          <a:p>
            <a:r>
              <a:rPr lang="ru-RU" dirty="0"/>
              <a:t>Кроме того, из представленных документов в составе заявки не представляется возможным определить, что обязанности ведения бухгалтерского учета возложены на руководителя организации.</a:t>
            </a:r>
          </a:p>
          <a:p>
            <a:r>
              <a:rPr lang="ru-RU" b="1" dirty="0">
                <a:solidFill>
                  <a:srgbClr val="FF0000"/>
                </a:solidFill>
              </a:rPr>
              <a:t>Жалоба не обоснована</a:t>
            </a:r>
          </a:p>
        </p:txBody>
      </p:sp>
    </p:spTree>
    <p:extLst>
      <p:ext uri="{BB962C8B-B14F-4D97-AF65-F5344CB8AC3E}">
        <p14:creationId xmlns:p14="http://schemas.microsoft.com/office/powerpoint/2010/main" val="23728208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3CFE3C-590F-BB63-4695-EC6434ED7CBC}"/>
              </a:ext>
            </a:extLst>
          </p:cNvPr>
          <p:cNvSpPr>
            <a:spLocks noGrp="1"/>
          </p:cNvSpPr>
          <p:nvPr>
            <p:ph type="title"/>
          </p:nvPr>
        </p:nvSpPr>
        <p:spPr>
          <a:xfrm>
            <a:off x="838200" y="89919"/>
            <a:ext cx="10515600" cy="522642"/>
          </a:xfrm>
        </p:spPr>
        <p:txBody>
          <a:bodyPr>
            <a:normAutofit/>
          </a:bodyPr>
          <a:lstStyle/>
          <a:p>
            <a:r>
              <a:rPr lang="ru-RU" sz="2400" b="1" dirty="0">
                <a:solidFill>
                  <a:srgbClr val="FF0000"/>
                </a:solidFill>
              </a:rPr>
              <a:t>Решение Хабаровского УФАС № 7-1/144 от 21.03.2025</a:t>
            </a:r>
          </a:p>
        </p:txBody>
      </p:sp>
      <p:sp>
        <p:nvSpPr>
          <p:cNvPr id="3" name="Объект 2">
            <a:extLst>
              <a:ext uri="{FF2B5EF4-FFF2-40B4-BE49-F238E27FC236}">
                <a16:creationId xmlns:a16="http://schemas.microsoft.com/office/drawing/2014/main" id="{154A95F7-2D2B-E614-79A3-6FC73EAB9BD2}"/>
              </a:ext>
            </a:extLst>
          </p:cNvPr>
          <p:cNvSpPr>
            <a:spLocks noGrp="1"/>
          </p:cNvSpPr>
          <p:nvPr>
            <p:ph idx="1"/>
          </p:nvPr>
        </p:nvSpPr>
        <p:spPr>
          <a:xfrm>
            <a:off x="355107" y="798990"/>
            <a:ext cx="11496581" cy="5903651"/>
          </a:xfrm>
        </p:spPr>
        <p:txBody>
          <a:bodyPr>
            <a:normAutofit fontScale="62500" lnSpcReduction="20000"/>
          </a:bodyPr>
          <a:lstStyle/>
          <a:p>
            <a:r>
              <a:rPr lang="ru-RU" dirty="0"/>
              <a:t>Жалуется ООО «Магистраль Инвест» на действия уполномоченного органа Комитета государственного заказа Правительства Хабаровского края заказчика – КГКУ «Хабаровский дом-интернат для престарелых и инвалидов №1» при осуществлении закупки путем проведения открытого конкурса в электронной форме на оказание услуг по организации питания (0122200002525000341).</a:t>
            </a:r>
          </a:p>
          <a:p>
            <a:r>
              <a:rPr lang="ru-RU" dirty="0"/>
              <a:t>Заявитель указывает в жалобе на нарушение закупочной комиссией требований Федерального закона № 44-ФЗ при признании заявки победителя ООО «</a:t>
            </a:r>
            <a:r>
              <a:rPr lang="ru-RU" dirty="0" err="1"/>
              <a:t>Экосфера</a:t>
            </a:r>
            <a:r>
              <a:rPr lang="ru-RU" dirty="0"/>
              <a:t>» соответствующей требованиям извещения об осуществлении закупки.</a:t>
            </a:r>
          </a:p>
          <a:p>
            <a:r>
              <a:rPr lang="ru-RU" dirty="0"/>
              <a:t>В извещении установлены дополнительные требования в соответствии с 33 позиций приложения к ПП № 2571.</a:t>
            </a:r>
          </a:p>
          <a:p>
            <a:r>
              <a:rPr lang="ru-RU" dirty="0"/>
              <a:t> В отношении декларации о непривлечении к административной ответственности, Комиссией УФАС установлено следующее.</a:t>
            </a:r>
          </a:p>
          <a:p>
            <a:r>
              <a:rPr lang="ru-RU" dirty="0"/>
              <a:t>Согласно письму Управления Роспотребнадзора по Хабаровскому краю, Постановлением заместителя руководителя Управления о назначении административного наказания от 18.07.2024 №453, ООО «</a:t>
            </a:r>
            <a:r>
              <a:rPr lang="ru-RU" dirty="0" err="1"/>
              <a:t>Экосфера</a:t>
            </a:r>
            <a:r>
              <a:rPr lang="ru-RU" dirty="0"/>
              <a:t>» привлечено к административной ответственности по ч. 2 ст. 14.43, ст. 6.6 КоАП РФ, назначено административное наказание в виде штрафа в размере 150000,00 рублей.</a:t>
            </a:r>
          </a:p>
          <a:p>
            <a:r>
              <a:rPr lang="ru-RU" dirty="0"/>
              <a:t>Таким образом, ООО «</a:t>
            </a:r>
            <a:r>
              <a:rPr lang="ru-RU" dirty="0" err="1"/>
              <a:t>Экосфера</a:t>
            </a:r>
            <a:r>
              <a:rPr lang="ru-RU" dirty="0"/>
              <a:t>» представлены недостоверные сведения в части непривлечения юридического лица к административной ответственности.</a:t>
            </a:r>
          </a:p>
          <a:p>
            <a:r>
              <a:rPr lang="ru-RU" dirty="0"/>
              <a:t>Кроме того, Комиссия Хабаровского УФАС России отмечает, что в Постановлении №2571 отсутствует указание на период, в течении которого лицо не должно быть привлечено к административной ответственности.</a:t>
            </a:r>
          </a:p>
          <a:p>
            <a:r>
              <a:rPr lang="ru-RU" dirty="0"/>
              <a:t>Таким образом, при признании заявки ООО «</a:t>
            </a:r>
            <a:r>
              <a:rPr lang="ru-RU" dirty="0" err="1"/>
              <a:t>Экосфера</a:t>
            </a:r>
            <a:r>
              <a:rPr lang="ru-RU" dirty="0"/>
              <a:t>» соответствующей требованиям извещения об осуществлении закупки закупочной комиссией нарушены требования </a:t>
            </a:r>
            <a:r>
              <a:rPr lang="ru-RU" dirty="0" err="1"/>
              <a:t>пп</a:t>
            </a:r>
            <a:r>
              <a:rPr lang="ru-RU" dirty="0"/>
              <a:t>. «а» п. 1 ч. 11 ст. 48 Закона о контрактной системе, что образует признаки состава административного правонарушения, предусмотренного ч. 7 ст. 7.30.1 КоАП РФ.</a:t>
            </a:r>
          </a:p>
          <a:p>
            <a:r>
              <a:rPr lang="ru-RU" dirty="0"/>
              <a:t>Комиссия Хабаровского УФАС России приходит к выводу о признании </a:t>
            </a:r>
            <a:r>
              <a:rPr lang="ru-RU" b="1" dirty="0">
                <a:solidFill>
                  <a:srgbClr val="FF0000"/>
                </a:solidFill>
              </a:rPr>
              <a:t>довода жалобы обоснованным.</a:t>
            </a:r>
          </a:p>
          <a:p>
            <a:endParaRPr lang="ru-RU" dirty="0"/>
          </a:p>
        </p:txBody>
      </p:sp>
    </p:spTree>
    <p:extLst>
      <p:ext uri="{BB962C8B-B14F-4D97-AF65-F5344CB8AC3E}">
        <p14:creationId xmlns:p14="http://schemas.microsoft.com/office/powerpoint/2010/main" val="26569141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5D094-ECE1-C0D5-4E77-304E103B8DC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B497DD-B386-9F74-9790-4B8DCFE45394}"/>
              </a:ext>
            </a:extLst>
          </p:cNvPr>
          <p:cNvSpPr>
            <a:spLocks noGrp="1"/>
          </p:cNvSpPr>
          <p:nvPr>
            <p:ph type="title"/>
          </p:nvPr>
        </p:nvSpPr>
        <p:spPr>
          <a:xfrm>
            <a:off x="376560" y="239698"/>
            <a:ext cx="10515600" cy="1012054"/>
          </a:xfrm>
        </p:spPr>
        <p:txBody>
          <a:bodyPr>
            <a:normAutofit/>
          </a:bodyPr>
          <a:lstStyle/>
          <a:p>
            <a:r>
              <a:rPr lang="ru-RU" sz="2800" dirty="0">
                <a:solidFill>
                  <a:srgbClr val="7030A0"/>
                </a:solidFill>
              </a:rPr>
              <a:t>По иным документам, подтверждающим опыт участника.</a:t>
            </a:r>
          </a:p>
        </p:txBody>
      </p:sp>
      <p:sp>
        <p:nvSpPr>
          <p:cNvPr id="4" name="TextBox 3">
            <a:extLst>
              <a:ext uri="{FF2B5EF4-FFF2-40B4-BE49-F238E27FC236}">
                <a16:creationId xmlns:a16="http://schemas.microsoft.com/office/drawing/2014/main" id="{A104EEE7-46E8-6127-F60B-9B0072E2695B}"/>
              </a:ext>
            </a:extLst>
          </p:cNvPr>
          <p:cNvSpPr txBox="1"/>
          <p:nvPr/>
        </p:nvSpPr>
        <p:spPr>
          <a:xfrm>
            <a:off x="588144" y="1586429"/>
            <a:ext cx="10695373" cy="2308324"/>
          </a:xfrm>
          <a:prstGeom prst="rect">
            <a:avLst/>
          </a:prstGeom>
          <a:noFill/>
        </p:spPr>
        <p:txBody>
          <a:bodyPr wrap="square">
            <a:spAutoFit/>
          </a:bodyPr>
          <a:lstStyle/>
          <a:p>
            <a:r>
              <a:rPr lang="ru-RU" dirty="0"/>
              <a:t>Проблемы могут быть связаны с правильной / неправильной оценкой комиссией по осуществлению закупок: </a:t>
            </a:r>
          </a:p>
          <a:p>
            <a:endParaRPr lang="ru-RU" dirty="0"/>
          </a:p>
          <a:p>
            <a:pPr marL="342900" indent="-342900">
              <a:buAutoNum type="arabicPeriod"/>
            </a:pPr>
            <a:r>
              <a:rPr lang="ru-RU" dirty="0"/>
              <a:t>договоров, выполненных в соответствии с Законами № 44-ФЗ и 223-ФЗ / или на коммерческом рынке</a:t>
            </a:r>
          </a:p>
          <a:p>
            <a:pPr marL="342900" indent="-342900">
              <a:buAutoNum type="arabicPeriod"/>
            </a:pPr>
            <a:r>
              <a:rPr lang="ru-RU" dirty="0"/>
              <a:t>цены ранее исполненных участниками контрактов</a:t>
            </a:r>
          </a:p>
          <a:p>
            <a:pPr marL="342900" indent="-342900">
              <a:buFontTx/>
              <a:buAutoNum type="arabicPeriod"/>
            </a:pPr>
            <a:r>
              <a:rPr lang="ru-RU" dirty="0"/>
              <a:t>соответствия предмета договоров объекту закупки и(или) дополнительным требованиям</a:t>
            </a:r>
          </a:p>
          <a:p>
            <a:pPr marL="342900" indent="-342900">
              <a:buAutoNum type="arabicPeriod"/>
            </a:pPr>
            <a:r>
              <a:rPr lang="ru-RU" dirty="0"/>
              <a:t>статуса контракта в реестре контрактов </a:t>
            </a:r>
          </a:p>
          <a:p>
            <a:pPr marL="342900" indent="-342900">
              <a:buAutoNum type="arabicPeriod"/>
            </a:pPr>
            <a:endParaRPr lang="ru-RU" dirty="0"/>
          </a:p>
        </p:txBody>
      </p:sp>
    </p:spTree>
    <p:extLst>
      <p:ext uri="{BB962C8B-B14F-4D97-AF65-F5344CB8AC3E}">
        <p14:creationId xmlns:p14="http://schemas.microsoft.com/office/powerpoint/2010/main" val="31809065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AE4BD-6DA3-91BB-8268-9BD6B185963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90426A-1827-246C-F98C-EBF89AA88985}"/>
              </a:ext>
            </a:extLst>
          </p:cNvPr>
          <p:cNvSpPr>
            <a:spLocks noGrp="1"/>
          </p:cNvSpPr>
          <p:nvPr>
            <p:ph type="title"/>
          </p:nvPr>
        </p:nvSpPr>
        <p:spPr>
          <a:xfrm>
            <a:off x="151660" y="292506"/>
            <a:ext cx="11803602" cy="540397"/>
          </a:xfrm>
        </p:spPr>
        <p:txBody>
          <a:bodyPr>
            <a:noAutofit/>
          </a:bodyPr>
          <a:lstStyle/>
          <a:p>
            <a:pPr algn="ctr"/>
            <a:r>
              <a:rPr lang="ru-RU" sz="2400" dirty="0">
                <a:solidFill>
                  <a:srgbClr val="0070C0"/>
                </a:solidFill>
              </a:rPr>
              <a:t>Определение Верховного Суда Российской Федерации от 7 марта 2025 г. N 8-ПЭК25 по делу N А45-17968/2023 Об отказе в передаче надзорной жалобы для рассмотрения в судебном заседании Президиума Верховного Суда Российской Федерации (1 из 2)</a:t>
            </a:r>
          </a:p>
        </p:txBody>
      </p:sp>
      <p:graphicFrame>
        <p:nvGraphicFramePr>
          <p:cNvPr id="4" name="Объект 3">
            <a:extLst>
              <a:ext uri="{FF2B5EF4-FFF2-40B4-BE49-F238E27FC236}">
                <a16:creationId xmlns:a16="http://schemas.microsoft.com/office/drawing/2014/main" id="{BFB1D2DB-2CF4-07E8-42A6-1F920920A1E1}"/>
              </a:ext>
            </a:extLst>
          </p:cNvPr>
          <p:cNvGraphicFramePr>
            <a:graphicFrameLocks noGrp="1"/>
          </p:cNvGraphicFramePr>
          <p:nvPr>
            <p:ph idx="1"/>
            <p:extLst>
              <p:ext uri="{D42A27DB-BD31-4B8C-83A1-F6EECF244321}">
                <p14:modId xmlns:p14="http://schemas.microsoft.com/office/powerpoint/2010/main" val="1820195105"/>
              </p:ext>
            </p:extLst>
          </p:nvPr>
        </p:nvGraphicFramePr>
        <p:xfrm>
          <a:off x="380630" y="1173080"/>
          <a:ext cx="11345662" cy="741680"/>
        </p:xfrm>
        <a:graphic>
          <a:graphicData uri="http://schemas.openxmlformats.org/drawingml/2006/table">
            <a:tbl>
              <a:tblPr firstRow="1" bandRow="1">
                <a:tableStyleId>{5C22544A-7EE6-4342-B048-85BDC9FD1C3A}</a:tableStyleId>
              </a:tblPr>
              <a:tblGrid>
                <a:gridCol w="3160449">
                  <a:extLst>
                    <a:ext uri="{9D8B030D-6E8A-4147-A177-3AD203B41FA5}">
                      <a16:colId xmlns:a16="http://schemas.microsoft.com/office/drawing/2014/main" val="3079683067"/>
                    </a:ext>
                  </a:extLst>
                </a:gridCol>
                <a:gridCol w="4096769">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жалобы</a:t>
                      </a:r>
                    </a:p>
                  </a:txBody>
                  <a:tcPr/>
                </a:tc>
                <a:extLst>
                  <a:ext uri="{0D108BD9-81ED-4DB2-BD59-A6C34878D82A}">
                    <a16:rowId xmlns:a16="http://schemas.microsoft.com/office/drawing/2014/main" val="1753121028"/>
                  </a:ext>
                </a:extLst>
              </a:tr>
              <a:tr h="370840">
                <a:tc>
                  <a:txBody>
                    <a:bodyPr/>
                    <a:lstStyle/>
                    <a:p>
                      <a:r>
                        <a:rPr lang="ru-RU" dirty="0"/>
                        <a:t>ООО "РАУ 104"</a:t>
                      </a:r>
                    </a:p>
                  </a:txBody>
                  <a:tcPr/>
                </a:tc>
                <a:tc>
                  <a:txBody>
                    <a:bodyPr/>
                    <a:lstStyle/>
                    <a:p>
                      <a:r>
                        <a:rPr lang="ru-RU" dirty="0"/>
                        <a:t>УФАС по Новосибирской области</a:t>
                      </a:r>
                    </a:p>
                  </a:txBody>
                  <a:tcPr/>
                </a:tc>
                <a:tc>
                  <a:txBody>
                    <a:bodyPr/>
                    <a:lstStyle/>
                    <a:p>
                      <a:r>
                        <a:rPr lang="ru-RU" dirty="0"/>
                        <a:t>О признании незаконным решения</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D85A2AA9-BFDE-2193-0370-2F8E009463EB}"/>
              </a:ext>
            </a:extLst>
          </p:cNvPr>
          <p:cNvSpPr txBox="1"/>
          <p:nvPr/>
        </p:nvSpPr>
        <p:spPr>
          <a:xfrm>
            <a:off x="111155" y="2068506"/>
            <a:ext cx="11884612" cy="4832092"/>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Судья Верховного Суда Российской Федерации Букина И.А., изучив надзорную жалобу общества с ограниченной ответственностью "РАУ 104" на определение Судебной коллегии по экономическим спорам Верховного Суда Российской Федерации от 21 октября 2024 г. N 304-ЭС24-7382 по делу N А45-17968/2023,   установил:</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ООО "РАУ 104« обратилось в арбитражный суд с заявление о признании недействительным решения УФАС по Новосибирской области (далее - антимонопольный орган) от 2 мая 2023 г. N 054/06/48-826/2023 о признании необоснованной жалобы общества "РАУ 104" на действия единой комиссии уполномоченного заказчика при проведении электронного аукциона N 0851200000623002258 на выполнение работ по содержанию кольцевых развязок на автомобильных дорогах Новосибирского района Новосибирской области.</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В качестве третьих лиц, не заявляющих самостоятельных требований относительно предмета спора, к участию в деле привлечены государственное казенное учреждение Новосибирской области "Территориальное управление автомобильных дорог Новосибирской области" и государственное казенное учреждение Новосибирской области "Управление контрактной системы".</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Решением Арбитражного суда Новосибирской области от 24 августа 2023 г., оставленным без изменения постановлениями Седьмого арбитражного апелляционного суда от 7 ноября 2023 г. и Арбитражного суда Западно-Сибирского округа от 6 марта 2024 г., заявленное требование удовлетворено.</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68336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38818B-D71F-587D-FA6C-3DF7AF59AEF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F7287D-AA77-63A7-E6E2-5EEC5ABDDF85}"/>
              </a:ext>
            </a:extLst>
          </p:cNvPr>
          <p:cNvSpPr>
            <a:spLocks noGrp="1"/>
          </p:cNvSpPr>
          <p:nvPr>
            <p:ph type="title"/>
          </p:nvPr>
        </p:nvSpPr>
        <p:spPr>
          <a:xfrm>
            <a:off x="194199" y="221485"/>
            <a:ext cx="11803602" cy="540397"/>
          </a:xfrm>
        </p:spPr>
        <p:txBody>
          <a:bodyPr>
            <a:noAutofit/>
          </a:bodyPr>
          <a:lstStyle/>
          <a:p>
            <a:pPr algn="ctr"/>
            <a:r>
              <a:rPr lang="ru-RU" sz="2400" dirty="0">
                <a:solidFill>
                  <a:srgbClr val="0070C0"/>
                </a:solidFill>
              </a:rPr>
              <a:t>Определение Верховного Суда Российской Федерации от 7 марта 2025 г. N 8-ПЭК25 по делу N А45-17968/2023 Об отказе в передаче надзорной жалобы для рассмотрения в судебном заседании Президиума Верховного Суда Российской Федерации (2 из 2)</a:t>
            </a:r>
          </a:p>
        </p:txBody>
      </p:sp>
      <p:sp>
        <p:nvSpPr>
          <p:cNvPr id="6" name="TextBox 5">
            <a:extLst>
              <a:ext uri="{FF2B5EF4-FFF2-40B4-BE49-F238E27FC236}">
                <a16:creationId xmlns:a16="http://schemas.microsoft.com/office/drawing/2014/main" id="{DACC80BB-6A2D-58D3-C944-D82AAA51B645}"/>
              </a:ext>
            </a:extLst>
          </p:cNvPr>
          <p:cNvSpPr txBox="1"/>
          <p:nvPr/>
        </p:nvSpPr>
        <p:spPr>
          <a:xfrm>
            <a:off x="0" y="917912"/>
            <a:ext cx="12055876" cy="5940088"/>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Определением Судебной коллегии по экономическим спорам ВС РФ от 21 октября 2024 г. N 304-ЭС24-7382 указанные судебные акты отменены, в удовлетворении заявления общества "РАУ 104" о признании недействительным решения антимонопольного органа отказано.</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В надзорной жалобе заявитель, ссылаясь на наличие оснований, предусмотренных статьей 308.8 Арбитражного процессуального кодекса Российской Федерации, просит обжалуемый судебный акт отменить.</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Изучив изложенные в надзорной жалобе доводы и принятый по делу судебный акт, </a:t>
            </a: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судья Верховного Суда Российской Федерации не находит таких оснований.</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Признавая ошибочными выводы судов трех инстанций, Судебная коллегия по экономическим спорам Верховного Суда Российской Федерации руководствовалась положениями статей 24, 31 Федерального закона  N 44-ФЗ, позицией 18 раздела III приложения к постановлению N 2571 и указала, что для подтверждения необходимого опыта выполнения работ по содержанию кольцевых развязок на автомобильных дорогах от участника закупки требуется предоставление контракта, заключенного и исполненного в соответствии с Законом о контрактной системе, либо договора, заключенного и исполненного в соответствии с Федеральным законом от 18 июля 2011 г. N 223-ФЗ. Поскольку представленный обществом "РАУ 104" в качестве положительного опыта выполнения соответствующих работ договор субподряда с обществом с ограниченной ответственностью "Инвест-Урал" от 10 января 2020 г. N 0851200000619007791 не был заключен в рамках Закона о контрактной системе или Закона о закупках, его нельзя признать соответствующим требованиям постановления N 2571 и, как следствие, расценивать в качестве доказательства наличия у общества "РАУ 104" необходимого для участия в аукционе опыта выполнения работ.</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При таких условиях судебная коллегия признала, что антимонопольный орган пришел к правомерному выводу об отсутствии правовых оснований для признания жалобы общества "РАУ 104" обоснованной.</a:t>
            </a:r>
          </a:p>
        </p:txBody>
      </p:sp>
    </p:spTree>
    <p:extLst>
      <p:ext uri="{BB962C8B-B14F-4D97-AF65-F5344CB8AC3E}">
        <p14:creationId xmlns:p14="http://schemas.microsoft.com/office/powerpoint/2010/main" val="12777721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C3451-4698-5DE8-E281-6733E89BC32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75D2DB-53FD-A4C3-C3C5-BAA417B3D90A}"/>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Восточно-Сибирского округа от 14 марта 2025 г. N Ф02-838/25 по делу N А74-1703/2024 (1 из 3)</a:t>
            </a:r>
          </a:p>
        </p:txBody>
      </p:sp>
      <p:graphicFrame>
        <p:nvGraphicFramePr>
          <p:cNvPr id="4" name="Объект 3">
            <a:extLst>
              <a:ext uri="{FF2B5EF4-FFF2-40B4-BE49-F238E27FC236}">
                <a16:creationId xmlns:a16="http://schemas.microsoft.com/office/drawing/2014/main" id="{D1881ACF-9A80-6EDF-BF16-80768B2DD669}"/>
              </a:ext>
            </a:extLst>
          </p:cNvPr>
          <p:cNvGraphicFramePr>
            <a:graphicFrameLocks noGrp="1"/>
          </p:cNvGraphicFramePr>
          <p:nvPr>
            <p:ph idx="1"/>
          </p:nvPr>
        </p:nvGraphicFramePr>
        <p:xfrm>
          <a:off x="421135" y="688839"/>
          <a:ext cx="11345662" cy="1010920"/>
        </p:xfrm>
        <a:graphic>
          <a:graphicData uri="http://schemas.openxmlformats.org/drawingml/2006/table">
            <a:tbl>
              <a:tblPr firstRow="1" bandRow="1">
                <a:tableStyleId>{F5AB1C69-6EDB-4FF4-983F-18BD219EF322}</a:tableStyleId>
              </a:tblPr>
              <a:tblGrid>
                <a:gridCol w="2801459">
                  <a:extLst>
                    <a:ext uri="{9D8B030D-6E8A-4147-A177-3AD203B41FA5}">
                      <a16:colId xmlns:a16="http://schemas.microsoft.com/office/drawing/2014/main" val="3079683067"/>
                    </a:ext>
                  </a:extLst>
                </a:gridCol>
                <a:gridCol w="4455759">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кассационной жалобы</a:t>
                      </a:r>
                    </a:p>
                  </a:txBody>
                  <a:tcPr/>
                </a:tc>
                <a:extLst>
                  <a:ext uri="{0D108BD9-81ED-4DB2-BD59-A6C34878D82A}">
                    <a16:rowId xmlns:a16="http://schemas.microsoft.com/office/drawing/2014/main" val="1753121028"/>
                  </a:ext>
                </a:extLst>
              </a:tr>
              <a:tr h="370840">
                <a:tc>
                  <a:txBody>
                    <a:bodyPr/>
                    <a:lstStyle/>
                    <a:p>
                      <a:r>
                        <a:rPr lang="ru-RU" dirty="0"/>
                        <a:t>УФАС по Республике Хакасия</a:t>
                      </a:r>
                    </a:p>
                  </a:txBody>
                  <a:tcPr/>
                </a:tc>
                <a:tc>
                  <a:txBody>
                    <a:bodyPr/>
                    <a:lstStyle/>
                    <a:p>
                      <a:r>
                        <a:rPr lang="ru-RU" dirty="0"/>
                        <a:t>Городское управление образованием(ГУО) администрации города Черногорска</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7638D999-A175-9AF2-8161-DD91C50FA321}"/>
              </a:ext>
            </a:extLst>
          </p:cNvPr>
          <p:cNvSpPr txBox="1"/>
          <p:nvPr/>
        </p:nvSpPr>
        <p:spPr>
          <a:xfrm>
            <a:off x="116335" y="1782395"/>
            <a:ext cx="11955262" cy="5186035"/>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ГОУ администрации г. Черногорска размещена информация о проведении аукциона в электронной форме на оказание услуг по обеспечению питанием льготной категории детей (закупка N 0180300001324000013); заказчик - МБОУ "СОШ N 7 имени П.А. Рубанова".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соответствии с протоколом подачи ценовых предложений от 24.01.2024 ценовые предложения подали 2 участника, в том числе ИП Савельев И.В., который и был признан победителем.</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05.02.2024 между заказчиком и Предпринимателем заключен контракт на оказание услуг по обеспечению питанием льготной категории детей.</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09.02.2024 в адрес Хакасского УФАС России поступило заявление ИП Алексеева С.П., содержащее информацию о признаках нарушения заказчиком положений Федерального закона от 05.04.2013 N 44-ФЗ.</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Антимонопольным органом установлено, что в извещении установлены дополнительные требования в соответствии с позицией 33 раздела VI приложения к Постановлению N 2571 (Услуги общественного питания и (или) поставка пищевых продуктов, закупаемых для организаций, осуществляющих образовательную деятельность, медицинских организаций, организаций социального обслуживания, организаций отдыха детей и их оздоровления).</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Савельевым И.В. в составе заявки представлен контракт от 31.12.2022 N 2 на оказание услуг и акт о выполнении работ, заключённый между Предпринимателем и КГБОУ "Минусинская школа N 8" на основании пункта 5 части 1 статьи 93 Закона о контрактной системе по цене 530 889 рублей 60 копеек и акт от 31.01.2023 N 2 на сумму оказанных услуг - 441 757 рублей 40 копеек.</a:t>
            </a:r>
          </a:p>
        </p:txBody>
      </p:sp>
    </p:spTree>
    <p:extLst>
      <p:ext uri="{BB962C8B-B14F-4D97-AF65-F5344CB8AC3E}">
        <p14:creationId xmlns:p14="http://schemas.microsoft.com/office/powerpoint/2010/main" val="3602278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30276" y="164412"/>
            <a:ext cx="14020800" cy="324021"/>
          </a:xfrm>
          <a:prstGeom prst="rect">
            <a:avLst/>
          </a:prstGeom>
        </p:spPr>
        <p:txBody>
          <a:bodyPr vert="horz" wrap="square" lIns="0" tIns="16087" rIns="0" bIns="0" rtlCol="0" anchor="ctr">
            <a:spAutoFit/>
          </a:bodyPr>
          <a:lstStyle/>
          <a:p>
            <a:pPr marL="649377">
              <a:lnSpc>
                <a:spcPct val="100000"/>
              </a:lnSpc>
              <a:spcBef>
                <a:spcPts val="127"/>
              </a:spcBef>
            </a:pPr>
            <a:r>
              <a:rPr sz="2000" b="1" spc="-13" dirty="0"/>
              <a:t>ДОПОЛНИТЕЛЬНЫЕ</a:t>
            </a:r>
            <a:r>
              <a:rPr sz="2000" b="1" spc="7" dirty="0"/>
              <a:t> </a:t>
            </a:r>
            <a:r>
              <a:rPr sz="2000" b="1" spc="-27" dirty="0"/>
              <a:t>ТРЕБОВАНИЯ</a:t>
            </a:r>
            <a:r>
              <a:rPr sz="2000" b="1" spc="-7" dirty="0"/>
              <a:t> </a:t>
            </a:r>
            <a:r>
              <a:rPr sz="2000" b="1" dirty="0"/>
              <a:t>К</a:t>
            </a:r>
            <a:r>
              <a:rPr sz="2000" b="1" spc="-40" dirty="0"/>
              <a:t> </a:t>
            </a:r>
            <a:r>
              <a:rPr sz="2000" b="1" spc="-27" dirty="0"/>
              <a:t>УЧАСТНИКАМ</a:t>
            </a:r>
            <a:r>
              <a:rPr sz="2000" b="1" spc="-13" dirty="0"/>
              <a:t> ЗАКУПОК</a:t>
            </a:r>
            <a:r>
              <a:rPr sz="2000" b="1" spc="-33" dirty="0"/>
              <a:t> </a:t>
            </a:r>
            <a:r>
              <a:rPr sz="2000" b="1" dirty="0"/>
              <a:t>(Ч.2.1</a:t>
            </a:r>
            <a:r>
              <a:rPr sz="2000" b="1" spc="-27" dirty="0"/>
              <a:t> </a:t>
            </a:r>
            <a:r>
              <a:rPr sz="2000" b="1" spc="-53" dirty="0"/>
              <a:t>СТ.</a:t>
            </a:r>
            <a:r>
              <a:rPr sz="2000" b="1" spc="-27" dirty="0"/>
              <a:t> </a:t>
            </a:r>
            <a:r>
              <a:rPr sz="2000" b="1" dirty="0"/>
              <a:t>31</a:t>
            </a:r>
            <a:r>
              <a:rPr sz="2000" b="1" spc="-40" dirty="0"/>
              <a:t> </a:t>
            </a:r>
            <a:r>
              <a:rPr sz="2000" b="1" spc="-13" dirty="0"/>
              <a:t>ЗАКОНА 44-</a:t>
            </a:r>
            <a:r>
              <a:rPr sz="2000" b="1" spc="-33" dirty="0"/>
              <a:t>ФЗ)</a:t>
            </a:r>
          </a:p>
        </p:txBody>
      </p:sp>
      <p:grpSp>
        <p:nvGrpSpPr>
          <p:cNvPr id="3" name="object 3"/>
          <p:cNvGrpSpPr/>
          <p:nvPr/>
        </p:nvGrpSpPr>
        <p:grpSpPr>
          <a:xfrm>
            <a:off x="710946" y="649986"/>
            <a:ext cx="3085253" cy="2485813"/>
            <a:chOff x="533209" y="487489"/>
            <a:chExt cx="2313940" cy="1864360"/>
          </a:xfrm>
        </p:grpSpPr>
        <p:sp>
          <p:nvSpPr>
            <p:cNvPr id="4" name="object 4"/>
            <p:cNvSpPr/>
            <p:nvPr/>
          </p:nvSpPr>
          <p:spPr>
            <a:xfrm>
              <a:off x="537972" y="492251"/>
              <a:ext cx="2304415" cy="1854835"/>
            </a:xfrm>
            <a:custGeom>
              <a:avLst/>
              <a:gdLst/>
              <a:ahLst/>
              <a:cxnLst/>
              <a:rect l="l" t="t" r="r" b="b"/>
              <a:pathLst>
                <a:path w="2304415" h="1854835">
                  <a:moveTo>
                    <a:pt x="1995170" y="1854708"/>
                  </a:moveTo>
                  <a:lnTo>
                    <a:pt x="309118" y="1854708"/>
                  </a:lnTo>
                  <a:lnTo>
                    <a:pt x="263440" y="1851355"/>
                  </a:lnTo>
                  <a:lnTo>
                    <a:pt x="219843" y="1841617"/>
                  </a:lnTo>
                  <a:lnTo>
                    <a:pt x="178805" y="1825972"/>
                  </a:lnTo>
                  <a:lnTo>
                    <a:pt x="140803" y="1804898"/>
                  </a:lnTo>
                  <a:lnTo>
                    <a:pt x="106317" y="1778875"/>
                  </a:lnTo>
                  <a:lnTo>
                    <a:pt x="75824" y="1748380"/>
                  </a:lnTo>
                  <a:lnTo>
                    <a:pt x="49802" y="1713893"/>
                  </a:lnTo>
                  <a:lnTo>
                    <a:pt x="28731" y="1675892"/>
                  </a:lnTo>
                  <a:lnTo>
                    <a:pt x="13088" y="1634855"/>
                  </a:lnTo>
                  <a:lnTo>
                    <a:pt x="3351" y="1591261"/>
                  </a:lnTo>
                  <a:lnTo>
                    <a:pt x="0" y="1545590"/>
                  </a:lnTo>
                  <a:lnTo>
                    <a:pt x="0" y="309118"/>
                  </a:lnTo>
                  <a:lnTo>
                    <a:pt x="3351" y="263446"/>
                  </a:lnTo>
                  <a:lnTo>
                    <a:pt x="13088" y="219852"/>
                  </a:lnTo>
                  <a:lnTo>
                    <a:pt x="28731" y="178816"/>
                  </a:lnTo>
                  <a:lnTo>
                    <a:pt x="49802" y="140814"/>
                  </a:lnTo>
                  <a:lnTo>
                    <a:pt x="75824" y="106327"/>
                  </a:lnTo>
                  <a:lnTo>
                    <a:pt x="106317" y="75832"/>
                  </a:lnTo>
                  <a:lnTo>
                    <a:pt x="140803" y="49809"/>
                  </a:lnTo>
                  <a:lnTo>
                    <a:pt x="178805" y="28735"/>
                  </a:lnTo>
                  <a:lnTo>
                    <a:pt x="219843" y="13090"/>
                  </a:lnTo>
                  <a:lnTo>
                    <a:pt x="263440" y="3352"/>
                  </a:lnTo>
                  <a:lnTo>
                    <a:pt x="309118" y="0"/>
                  </a:lnTo>
                  <a:lnTo>
                    <a:pt x="1995169" y="0"/>
                  </a:lnTo>
                </a:path>
                <a:path w="2304415" h="1854835">
                  <a:moveTo>
                    <a:pt x="1995170" y="0"/>
                  </a:moveTo>
                  <a:lnTo>
                    <a:pt x="2040841" y="3352"/>
                  </a:lnTo>
                  <a:lnTo>
                    <a:pt x="2084435" y="13090"/>
                  </a:lnTo>
                  <a:lnTo>
                    <a:pt x="2125472" y="28735"/>
                  </a:lnTo>
                  <a:lnTo>
                    <a:pt x="2163473" y="49809"/>
                  </a:lnTo>
                  <a:lnTo>
                    <a:pt x="2197960" y="75832"/>
                  </a:lnTo>
                  <a:lnTo>
                    <a:pt x="2228455" y="106327"/>
                  </a:lnTo>
                  <a:lnTo>
                    <a:pt x="2254478" y="140814"/>
                  </a:lnTo>
                  <a:lnTo>
                    <a:pt x="2275552" y="178816"/>
                  </a:lnTo>
                  <a:lnTo>
                    <a:pt x="2291197" y="219852"/>
                  </a:lnTo>
                  <a:lnTo>
                    <a:pt x="2300935" y="263446"/>
                  </a:lnTo>
                  <a:lnTo>
                    <a:pt x="2304288" y="309117"/>
                  </a:lnTo>
                  <a:lnTo>
                    <a:pt x="2304288" y="1545590"/>
                  </a:lnTo>
                  <a:lnTo>
                    <a:pt x="2300935" y="1591261"/>
                  </a:lnTo>
                  <a:lnTo>
                    <a:pt x="2291197" y="1634855"/>
                  </a:lnTo>
                  <a:lnTo>
                    <a:pt x="2275552" y="1675892"/>
                  </a:lnTo>
                  <a:lnTo>
                    <a:pt x="2254478" y="1713893"/>
                  </a:lnTo>
                  <a:lnTo>
                    <a:pt x="2228455" y="1748380"/>
                  </a:lnTo>
                  <a:lnTo>
                    <a:pt x="2197960" y="1778875"/>
                  </a:lnTo>
                  <a:lnTo>
                    <a:pt x="2163473" y="1804898"/>
                  </a:lnTo>
                  <a:lnTo>
                    <a:pt x="2125472" y="1825972"/>
                  </a:lnTo>
                  <a:lnTo>
                    <a:pt x="2084435" y="1841617"/>
                  </a:lnTo>
                  <a:lnTo>
                    <a:pt x="2040841" y="1851355"/>
                  </a:lnTo>
                  <a:lnTo>
                    <a:pt x="1995170" y="1854708"/>
                  </a:lnTo>
                </a:path>
              </a:pathLst>
            </a:custGeom>
            <a:ln w="9144">
              <a:solidFill>
                <a:srgbClr val="CFAF80"/>
              </a:solidFill>
            </a:ln>
          </p:spPr>
          <p:txBody>
            <a:bodyPr wrap="square" lIns="0" tIns="0" rIns="0" bIns="0" rtlCol="0"/>
            <a:lstStyle/>
            <a:p>
              <a:endParaRPr sz="2400"/>
            </a:p>
          </p:txBody>
        </p:sp>
        <p:pic>
          <p:nvPicPr>
            <p:cNvPr id="5" name="object 5"/>
            <p:cNvPicPr/>
            <p:nvPr/>
          </p:nvPicPr>
          <p:blipFill>
            <a:blip r:embed="rId2" cstate="print"/>
            <a:stretch>
              <a:fillRect/>
            </a:stretch>
          </p:blipFill>
          <p:spPr>
            <a:xfrm>
              <a:off x="537972" y="492251"/>
              <a:ext cx="2304288" cy="1854708"/>
            </a:xfrm>
            <a:prstGeom prst="rect">
              <a:avLst/>
            </a:prstGeom>
          </p:spPr>
        </p:pic>
        <p:sp>
          <p:nvSpPr>
            <p:cNvPr id="6" name="object 6"/>
            <p:cNvSpPr/>
            <p:nvPr/>
          </p:nvSpPr>
          <p:spPr>
            <a:xfrm>
              <a:off x="537972" y="492251"/>
              <a:ext cx="2304415" cy="1854835"/>
            </a:xfrm>
            <a:custGeom>
              <a:avLst/>
              <a:gdLst/>
              <a:ahLst/>
              <a:cxnLst/>
              <a:rect l="l" t="t" r="r" b="b"/>
              <a:pathLst>
                <a:path w="2304415" h="1854835">
                  <a:moveTo>
                    <a:pt x="0" y="309118"/>
                  </a:moveTo>
                  <a:lnTo>
                    <a:pt x="3351" y="263446"/>
                  </a:lnTo>
                  <a:lnTo>
                    <a:pt x="13088" y="219852"/>
                  </a:lnTo>
                  <a:lnTo>
                    <a:pt x="28731" y="178816"/>
                  </a:lnTo>
                  <a:lnTo>
                    <a:pt x="49802" y="140814"/>
                  </a:lnTo>
                  <a:lnTo>
                    <a:pt x="75824" y="106327"/>
                  </a:lnTo>
                  <a:lnTo>
                    <a:pt x="106317" y="75832"/>
                  </a:lnTo>
                  <a:lnTo>
                    <a:pt x="140803" y="49809"/>
                  </a:lnTo>
                  <a:lnTo>
                    <a:pt x="178805" y="28735"/>
                  </a:lnTo>
                  <a:lnTo>
                    <a:pt x="219843" y="13090"/>
                  </a:lnTo>
                  <a:lnTo>
                    <a:pt x="263440" y="3352"/>
                  </a:lnTo>
                  <a:lnTo>
                    <a:pt x="309118" y="0"/>
                  </a:lnTo>
                  <a:lnTo>
                    <a:pt x="1995170" y="0"/>
                  </a:lnTo>
                  <a:lnTo>
                    <a:pt x="2040841" y="3352"/>
                  </a:lnTo>
                  <a:lnTo>
                    <a:pt x="2084435" y="13090"/>
                  </a:lnTo>
                  <a:lnTo>
                    <a:pt x="2125472" y="28735"/>
                  </a:lnTo>
                  <a:lnTo>
                    <a:pt x="2163473" y="49809"/>
                  </a:lnTo>
                  <a:lnTo>
                    <a:pt x="2197960" y="75832"/>
                  </a:lnTo>
                  <a:lnTo>
                    <a:pt x="2228455" y="106327"/>
                  </a:lnTo>
                  <a:lnTo>
                    <a:pt x="2254478" y="140814"/>
                  </a:lnTo>
                  <a:lnTo>
                    <a:pt x="2275552" y="178816"/>
                  </a:lnTo>
                  <a:lnTo>
                    <a:pt x="2291197" y="219852"/>
                  </a:lnTo>
                  <a:lnTo>
                    <a:pt x="2300935" y="263446"/>
                  </a:lnTo>
                  <a:lnTo>
                    <a:pt x="2304288" y="309118"/>
                  </a:lnTo>
                  <a:lnTo>
                    <a:pt x="2304288" y="1545590"/>
                  </a:lnTo>
                  <a:lnTo>
                    <a:pt x="2300935" y="1591261"/>
                  </a:lnTo>
                  <a:lnTo>
                    <a:pt x="2291197" y="1634855"/>
                  </a:lnTo>
                  <a:lnTo>
                    <a:pt x="2275552" y="1675892"/>
                  </a:lnTo>
                  <a:lnTo>
                    <a:pt x="2254478" y="1713893"/>
                  </a:lnTo>
                  <a:lnTo>
                    <a:pt x="2228455" y="1748380"/>
                  </a:lnTo>
                  <a:lnTo>
                    <a:pt x="2197960" y="1778875"/>
                  </a:lnTo>
                  <a:lnTo>
                    <a:pt x="2163473" y="1804898"/>
                  </a:lnTo>
                  <a:lnTo>
                    <a:pt x="2125472" y="1825972"/>
                  </a:lnTo>
                  <a:lnTo>
                    <a:pt x="2084435" y="1841617"/>
                  </a:lnTo>
                  <a:lnTo>
                    <a:pt x="2040841" y="1851355"/>
                  </a:lnTo>
                  <a:lnTo>
                    <a:pt x="1995170" y="1854708"/>
                  </a:lnTo>
                  <a:lnTo>
                    <a:pt x="309118" y="1854708"/>
                  </a:lnTo>
                  <a:lnTo>
                    <a:pt x="263440" y="1851355"/>
                  </a:lnTo>
                  <a:lnTo>
                    <a:pt x="219843" y="1841617"/>
                  </a:lnTo>
                  <a:lnTo>
                    <a:pt x="178805" y="1825972"/>
                  </a:lnTo>
                  <a:lnTo>
                    <a:pt x="140803" y="1804898"/>
                  </a:lnTo>
                  <a:lnTo>
                    <a:pt x="106317" y="1778875"/>
                  </a:lnTo>
                  <a:lnTo>
                    <a:pt x="75824" y="1748380"/>
                  </a:lnTo>
                  <a:lnTo>
                    <a:pt x="49802" y="1713893"/>
                  </a:lnTo>
                  <a:lnTo>
                    <a:pt x="28731" y="1675892"/>
                  </a:lnTo>
                  <a:lnTo>
                    <a:pt x="13088" y="1634855"/>
                  </a:lnTo>
                  <a:lnTo>
                    <a:pt x="3351" y="1591261"/>
                  </a:lnTo>
                  <a:lnTo>
                    <a:pt x="0" y="1545590"/>
                  </a:lnTo>
                  <a:lnTo>
                    <a:pt x="0" y="309118"/>
                  </a:lnTo>
                  <a:close/>
                </a:path>
              </a:pathLst>
            </a:custGeom>
            <a:ln w="9143">
              <a:solidFill>
                <a:srgbClr val="CFAF80"/>
              </a:solidFill>
            </a:ln>
          </p:spPr>
          <p:txBody>
            <a:bodyPr wrap="square" lIns="0" tIns="0" rIns="0" bIns="0" rtlCol="0"/>
            <a:lstStyle/>
            <a:p>
              <a:endParaRPr sz="2400"/>
            </a:p>
          </p:txBody>
        </p:sp>
      </p:grpSp>
      <p:sp>
        <p:nvSpPr>
          <p:cNvPr id="7" name="object 7"/>
          <p:cNvSpPr txBox="1"/>
          <p:nvPr/>
        </p:nvSpPr>
        <p:spPr>
          <a:xfrm>
            <a:off x="942170" y="752348"/>
            <a:ext cx="2506133" cy="2272567"/>
          </a:xfrm>
          <a:prstGeom prst="rect">
            <a:avLst/>
          </a:prstGeom>
        </p:spPr>
        <p:txBody>
          <a:bodyPr vert="horz" wrap="square" lIns="0" tIns="16087" rIns="0" bIns="0" rtlCol="0">
            <a:spAutoFit/>
          </a:bodyPr>
          <a:lstStyle/>
          <a:p>
            <a:pPr marL="16933">
              <a:spcBef>
                <a:spcPts val="127"/>
              </a:spcBef>
            </a:pPr>
            <a:r>
              <a:rPr sz="1333" u="sng" dirty="0">
                <a:uFill>
                  <a:solidFill>
                    <a:srgbClr val="000000"/>
                  </a:solidFill>
                </a:uFill>
                <a:cs typeface="Times New Roman"/>
              </a:rPr>
              <a:t>Условия</a:t>
            </a:r>
            <a:r>
              <a:rPr sz="1333" u="sng" spc="-47" dirty="0">
                <a:uFill>
                  <a:solidFill>
                    <a:srgbClr val="000000"/>
                  </a:solidFill>
                </a:uFill>
                <a:cs typeface="Times New Roman"/>
              </a:rPr>
              <a:t> </a:t>
            </a:r>
            <a:r>
              <a:rPr sz="1333" u="sng" spc="-13" dirty="0">
                <a:uFill>
                  <a:solidFill>
                    <a:srgbClr val="000000"/>
                  </a:solidFill>
                </a:uFill>
                <a:cs typeface="Times New Roman"/>
              </a:rPr>
              <a:t>применения:</a:t>
            </a:r>
            <a:endParaRPr sz="1333" dirty="0">
              <a:cs typeface="Times New Roman"/>
            </a:endParaRPr>
          </a:p>
          <a:p>
            <a:pPr marL="16933" marR="6773" indent="183722">
              <a:buFont typeface="Times New Roman"/>
              <a:buAutoNum type="arabicParenR"/>
              <a:tabLst>
                <a:tab pos="200655" algn="l"/>
              </a:tabLst>
            </a:pPr>
            <a:r>
              <a:rPr sz="1333" b="1" spc="-13" dirty="0">
                <a:cs typeface="Times New Roman"/>
              </a:rPr>
              <a:t>конкурентный</a:t>
            </a:r>
            <a:r>
              <a:rPr sz="1333" b="1" spc="-27" dirty="0">
                <a:cs typeface="Times New Roman"/>
              </a:rPr>
              <a:t> </a:t>
            </a:r>
            <a:r>
              <a:rPr sz="1333" dirty="0">
                <a:cs typeface="Times New Roman"/>
              </a:rPr>
              <a:t>способ</a:t>
            </a:r>
            <a:r>
              <a:rPr sz="1333" spc="33" dirty="0">
                <a:cs typeface="Times New Roman"/>
              </a:rPr>
              <a:t> </a:t>
            </a:r>
            <a:r>
              <a:rPr sz="1333" spc="-13" dirty="0">
                <a:cs typeface="Times New Roman"/>
              </a:rPr>
              <a:t>закупки </a:t>
            </a:r>
            <a:r>
              <a:rPr sz="1333" dirty="0">
                <a:cs typeface="Times New Roman"/>
              </a:rPr>
              <a:t>(электронный</a:t>
            </a:r>
            <a:r>
              <a:rPr sz="1333" spc="-80" dirty="0">
                <a:cs typeface="Times New Roman"/>
              </a:rPr>
              <a:t> </a:t>
            </a:r>
            <a:r>
              <a:rPr sz="1333" spc="-13" dirty="0">
                <a:cs typeface="Times New Roman"/>
              </a:rPr>
              <a:t>аукцион, электронный</a:t>
            </a:r>
            <a:r>
              <a:rPr sz="1333" spc="53" dirty="0">
                <a:cs typeface="Times New Roman"/>
              </a:rPr>
              <a:t> </a:t>
            </a:r>
            <a:r>
              <a:rPr sz="1333" spc="-13" dirty="0">
                <a:cs typeface="Times New Roman"/>
              </a:rPr>
              <a:t>конкурс, электронный</a:t>
            </a:r>
            <a:r>
              <a:rPr sz="1333" spc="20" dirty="0">
                <a:cs typeface="Times New Roman"/>
              </a:rPr>
              <a:t> </a:t>
            </a:r>
            <a:r>
              <a:rPr sz="1333" dirty="0">
                <a:cs typeface="Times New Roman"/>
              </a:rPr>
              <a:t>запрос</a:t>
            </a:r>
            <a:r>
              <a:rPr sz="1333" spc="13" dirty="0">
                <a:cs typeface="Times New Roman"/>
              </a:rPr>
              <a:t> </a:t>
            </a:r>
            <a:r>
              <a:rPr sz="1333" spc="-13" dirty="0">
                <a:cs typeface="Times New Roman"/>
              </a:rPr>
              <a:t>котировок);</a:t>
            </a:r>
            <a:endParaRPr sz="1333" dirty="0">
              <a:cs typeface="Times New Roman"/>
            </a:endParaRPr>
          </a:p>
          <a:p>
            <a:pPr marL="16933" marR="88051" indent="183722">
              <a:buAutoNum type="arabicParenR"/>
              <a:tabLst>
                <a:tab pos="200655" algn="l"/>
              </a:tabLst>
            </a:pPr>
            <a:r>
              <a:rPr sz="1333" dirty="0">
                <a:cs typeface="Times New Roman"/>
              </a:rPr>
              <a:t>НМЦК</a:t>
            </a:r>
            <a:r>
              <a:rPr sz="1333" spc="-60" dirty="0">
                <a:cs typeface="Times New Roman"/>
              </a:rPr>
              <a:t> </a:t>
            </a:r>
            <a:r>
              <a:rPr sz="1333" dirty="0">
                <a:cs typeface="Times New Roman"/>
              </a:rPr>
              <a:t>или</a:t>
            </a:r>
            <a:r>
              <a:rPr sz="1333" spc="-20" dirty="0">
                <a:cs typeface="Times New Roman"/>
              </a:rPr>
              <a:t> </a:t>
            </a:r>
            <a:r>
              <a:rPr sz="1333" dirty="0">
                <a:cs typeface="Times New Roman"/>
              </a:rPr>
              <a:t>сумма</a:t>
            </a:r>
            <a:r>
              <a:rPr sz="1333" spc="-20" dirty="0">
                <a:cs typeface="Times New Roman"/>
              </a:rPr>
              <a:t> </a:t>
            </a:r>
            <a:r>
              <a:rPr sz="1333" dirty="0">
                <a:cs typeface="Times New Roman"/>
              </a:rPr>
              <a:t>НМЦК</a:t>
            </a:r>
            <a:r>
              <a:rPr sz="1333" spc="-40" dirty="0">
                <a:cs typeface="Times New Roman"/>
              </a:rPr>
              <a:t> </a:t>
            </a:r>
            <a:r>
              <a:rPr sz="1333" spc="-27" dirty="0">
                <a:cs typeface="Times New Roman"/>
              </a:rPr>
              <a:t>(для </a:t>
            </a:r>
            <a:r>
              <a:rPr sz="1333" dirty="0">
                <a:cs typeface="Times New Roman"/>
              </a:rPr>
              <a:t>совместных</a:t>
            </a:r>
            <a:r>
              <a:rPr sz="1333" spc="-7" dirty="0">
                <a:cs typeface="Times New Roman"/>
              </a:rPr>
              <a:t> </a:t>
            </a:r>
            <a:r>
              <a:rPr sz="1333" dirty="0">
                <a:cs typeface="Times New Roman"/>
              </a:rPr>
              <a:t>закупок) -</a:t>
            </a:r>
            <a:r>
              <a:rPr sz="1333" spc="-53" dirty="0">
                <a:cs typeface="Times New Roman"/>
              </a:rPr>
              <a:t> </a:t>
            </a:r>
            <a:r>
              <a:rPr sz="1333" b="1" dirty="0">
                <a:cs typeface="Times New Roman"/>
              </a:rPr>
              <a:t>20</a:t>
            </a:r>
            <a:r>
              <a:rPr sz="1333" b="1" spc="-60" dirty="0">
                <a:cs typeface="Times New Roman"/>
              </a:rPr>
              <a:t> </a:t>
            </a:r>
            <a:r>
              <a:rPr sz="1333" b="1" spc="-27" dirty="0">
                <a:cs typeface="Times New Roman"/>
              </a:rPr>
              <a:t>млн. </a:t>
            </a:r>
            <a:r>
              <a:rPr sz="1333" b="1" dirty="0">
                <a:cs typeface="Times New Roman"/>
              </a:rPr>
              <a:t>рублей</a:t>
            </a:r>
            <a:r>
              <a:rPr sz="1333" b="1" spc="-47" dirty="0">
                <a:cs typeface="Times New Roman"/>
              </a:rPr>
              <a:t> </a:t>
            </a:r>
            <a:r>
              <a:rPr sz="1333" b="1" dirty="0">
                <a:cs typeface="Times New Roman"/>
              </a:rPr>
              <a:t>и</a:t>
            </a:r>
            <a:r>
              <a:rPr sz="1333" b="1" spc="-27" dirty="0">
                <a:cs typeface="Times New Roman"/>
              </a:rPr>
              <a:t> </a:t>
            </a:r>
            <a:r>
              <a:rPr sz="1333" b="1" dirty="0">
                <a:cs typeface="Times New Roman"/>
              </a:rPr>
              <a:t>более,</a:t>
            </a:r>
            <a:r>
              <a:rPr sz="1333" b="1" spc="-27" dirty="0">
                <a:cs typeface="Times New Roman"/>
              </a:rPr>
              <a:t> </a:t>
            </a:r>
            <a:r>
              <a:rPr sz="1333" dirty="0">
                <a:cs typeface="Times New Roman"/>
              </a:rPr>
              <a:t>при</a:t>
            </a:r>
            <a:r>
              <a:rPr sz="1333" spc="-27" dirty="0">
                <a:cs typeface="Times New Roman"/>
              </a:rPr>
              <a:t> </a:t>
            </a:r>
            <a:r>
              <a:rPr sz="1333" dirty="0">
                <a:cs typeface="Times New Roman"/>
              </a:rPr>
              <a:t>этом</a:t>
            </a:r>
            <a:r>
              <a:rPr sz="1333" spc="-47" dirty="0">
                <a:cs typeface="Times New Roman"/>
              </a:rPr>
              <a:t> </a:t>
            </a:r>
            <a:r>
              <a:rPr sz="1333" spc="-33" dirty="0">
                <a:cs typeface="Times New Roman"/>
              </a:rPr>
              <a:t>не </a:t>
            </a:r>
            <a:r>
              <a:rPr sz="1333" spc="-13" dirty="0">
                <a:cs typeface="Times New Roman"/>
              </a:rPr>
              <a:t>установлены</a:t>
            </a:r>
            <a:r>
              <a:rPr sz="1333" spc="60" dirty="0">
                <a:cs typeface="Times New Roman"/>
              </a:rPr>
              <a:t> </a:t>
            </a:r>
            <a:r>
              <a:rPr sz="1333" dirty="0">
                <a:cs typeface="Times New Roman"/>
              </a:rPr>
              <a:t>доп.</a:t>
            </a:r>
            <a:r>
              <a:rPr sz="1333" spc="-13" dirty="0">
                <a:cs typeface="Times New Roman"/>
              </a:rPr>
              <a:t> требования</a:t>
            </a:r>
            <a:r>
              <a:rPr sz="1333" spc="47" dirty="0">
                <a:cs typeface="Times New Roman"/>
              </a:rPr>
              <a:t> </a:t>
            </a:r>
            <a:r>
              <a:rPr sz="1333" spc="-67" dirty="0">
                <a:cs typeface="Times New Roman"/>
              </a:rPr>
              <a:t>в</a:t>
            </a:r>
            <a:r>
              <a:rPr sz="1333" spc="-13" dirty="0">
                <a:cs typeface="Times New Roman"/>
              </a:rPr>
              <a:t> соответствии</a:t>
            </a:r>
            <a:r>
              <a:rPr sz="1333" spc="60" dirty="0">
                <a:cs typeface="Times New Roman"/>
              </a:rPr>
              <a:t> </a:t>
            </a:r>
            <a:r>
              <a:rPr sz="1333" dirty="0">
                <a:cs typeface="Times New Roman"/>
              </a:rPr>
              <a:t>с ч.2</a:t>
            </a:r>
            <a:r>
              <a:rPr sz="1333" spc="-13" dirty="0">
                <a:cs typeface="Times New Roman"/>
              </a:rPr>
              <a:t> </a:t>
            </a:r>
            <a:r>
              <a:rPr sz="1333" dirty="0">
                <a:cs typeface="Times New Roman"/>
              </a:rPr>
              <a:t>ст.31 </a:t>
            </a:r>
            <a:r>
              <a:rPr sz="1333" spc="-13" dirty="0">
                <a:cs typeface="Times New Roman"/>
              </a:rPr>
              <a:t>Закона </a:t>
            </a:r>
            <a:r>
              <a:rPr sz="1333" dirty="0">
                <a:cs typeface="Times New Roman"/>
              </a:rPr>
              <a:t>(ПП</a:t>
            </a:r>
            <a:r>
              <a:rPr sz="1333" spc="-7" dirty="0">
                <a:cs typeface="Times New Roman"/>
              </a:rPr>
              <a:t> </a:t>
            </a:r>
            <a:r>
              <a:rPr sz="1333" dirty="0">
                <a:cs typeface="Times New Roman"/>
              </a:rPr>
              <a:t>РФ</a:t>
            </a:r>
            <a:r>
              <a:rPr sz="1333" spc="-33" dirty="0">
                <a:cs typeface="Times New Roman"/>
              </a:rPr>
              <a:t> </a:t>
            </a:r>
            <a:r>
              <a:rPr sz="1333" dirty="0">
                <a:cs typeface="Times New Roman"/>
              </a:rPr>
              <a:t>№</a:t>
            </a:r>
            <a:r>
              <a:rPr sz="1333" spc="-20" dirty="0">
                <a:cs typeface="Times New Roman"/>
              </a:rPr>
              <a:t> </a:t>
            </a:r>
            <a:r>
              <a:rPr sz="1333" spc="-27" dirty="0">
                <a:cs typeface="Times New Roman"/>
              </a:rPr>
              <a:t>2571)</a:t>
            </a:r>
            <a:endParaRPr sz="1333" dirty="0">
              <a:cs typeface="Times New Roman"/>
            </a:endParaRPr>
          </a:p>
        </p:txBody>
      </p:sp>
      <p:grpSp>
        <p:nvGrpSpPr>
          <p:cNvPr id="8" name="object 8"/>
          <p:cNvGrpSpPr/>
          <p:nvPr/>
        </p:nvGrpSpPr>
        <p:grpSpPr>
          <a:xfrm>
            <a:off x="3826001" y="1202689"/>
            <a:ext cx="4333240" cy="1518920"/>
            <a:chOff x="2869501" y="902017"/>
            <a:chExt cx="3249930" cy="1139190"/>
          </a:xfrm>
        </p:grpSpPr>
        <p:sp>
          <p:nvSpPr>
            <p:cNvPr id="9" name="object 9"/>
            <p:cNvSpPr/>
            <p:nvPr/>
          </p:nvSpPr>
          <p:spPr>
            <a:xfrm>
              <a:off x="2874264" y="906780"/>
              <a:ext cx="3240405" cy="1129665"/>
            </a:xfrm>
            <a:custGeom>
              <a:avLst/>
              <a:gdLst/>
              <a:ahLst/>
              <a:cxnLst/>
              <a:rect l="l" t="t" r="r" b="b"/>
              <a:pathLst>
                <a:path w="3240404" h="1129664">
                  <a:moveTo>
                    <a:pt x="840359" y="282321"/>
                  </a:moveTo>
                  <a:lnTo>
                    <a:pt x="840359" y="0"/>
                  </a:lnTo>
                  <a:lnTo>
                    <a:pt x="2399665" y="0"/>
                  </a:lnTo>
                </a:path>
                <a:path w="3240404" h="1129664">
                  <a:moveTo>
                    <a:pt x="2399664" y="1129284"/>
                  </a:moveTo>
                  <a:lnTo>
                    <a:pt x="840359" y="1129284"/>
                  </a:lnTo>
                  <a:lnTo>
                    <a:pt x="840359" y="846963"/>
                  </a:lnTo>
                </a:path>
                <a:path w="3240404" h="1129664">
                  <a:moveTo>
                    <a:pt x="282321" y="846963"/>
                  </a:moveTo>
                  <a:lnTo>
                    <a:pt x="0" y="564642"/>
                  </a:lnTo>
                  <a:lnTo>
                    <a:pt x="282321" y="282321"/>
                  </a:lnTo>
                </a:path>
                <a:path w="3240404" h="1129664">
                  <a:moveTo>
                    <a:pt x="2957702" y="846963"/>
                  </a:moveTo>
                  <a:lnTo>
                    <a:pt x="2957703" y="705739"/>
                  </a:lnTo>
                  <a:lnTo>
                    <a:pt x="2399665" y="705739"/>
                  </a:lnTo>
                  <a:lnTo>
                    <a:pt x="2399665" y="1129284"/>
                  </a:lnTo>
                </a:path>
                <a:path w="3240404" h="1129664">
                  <a:moveTo>
                    <a:pt x="840359" y="846963"/>
                  </a:moveTo>
                  <a:lnTo>
                    <a:pt x="840359" y="705739"/>
                  </a:lnTo>
                  <a:lnTo>
                    <a:pt x="282321" y="705739"/>
                  </a:lnTo>
                  <a:lnTo>
                    <a:pt x="282321" y="846963"/>
                  </a:lnTo>
                </a:path>
                <a:path w="3240404" h="1129664">
                  <a:moveTo>
                    <a:pt x="2957702" y="282321"/>
                  </a:moveTo>
                  <a:lnTo>
                    <a:pt x="3240024" y="564642"/>
                  </a:lnTo>
                  <a:lnTo>
                    <a:pt x="2957703" y="846963"/>
                  </a:lnTo>
                </a:path>
                <a:path w="3240404" h="1129664">
                  <a:moveTo>
                    <a:pt x="282321" y="282321"/>
                  </a:moveTo>
                  <a:lnTo>
                    <a:pt x="282321" y="423545"/>
                  </a:lnTo>
                  <a:lnTo>
                    <a:pt x="840359" y="423545"/>
                  </a:lnTo>
                  <a:lnTo>
                    <a:pt x="840359" y="282321"/>
                  </a:lnTo>
                </a:path>
                <a:path w="3240404" h="1129664">
                  <a:moveTo>
                    <a:pt x="2399665" y="0"/>
                  </a:moveTo>
                  <a:lnTo>
                    <a:pt x="2399665" y="423545"/>
                  </a:lnTo>
                  <a:lnTo>
                    <a:pt x="2957703" y="423545"/>
                  </a:lnTo>
                  <a:lnTo>
                    <a:pt x="2957703" y="282321"/>
                  </a:lnTo>
                </a:path>
              </a:pathLst>
            </a:custGeom>
            <a:ln w="9144">
              <a:solidFill>
                <a:srgbClr val="82AC37"/>
              </a:solidFill>
            </a:ln>
          </p:spPr>
          <p:txBody>
            <a:bodyPr wrap="square" lIns="0" tIns="0" rIns="0" bIns="0" rtlCol="0"/>
            <a:lstStyle/>
            <a:p>
              <a:endParaRPr sz="2400"/>
            </a:p>
          </p:txBody>
        </p:sp>
        <p:pic>
          <p:nvPicPr>
            <p:cNvPr id="10" name="object 10"/>
            <p:cNvPicPr/>
            <p:nvPr/>
          </p:nvPicPr>
          <p:blipFill>
            <a:blip r:embed="rId3" cstate="print"/>
            <a:stretch>
              <a:fillRect/>
            </a:stretch>
          </p:blipFill>
          <p:spPr>
            <a:xfrm>
              <a:off x="2874264" y="906780"/>
              <a:ext cx="3240024" cy="1129284"/>
            </a:xfrm>
            <a:prstGeom prst="rect">
              <a:avLst/>
            </a:prstGeom>
          </p:spPr>
        </p:pic>
        <p:sp>
          <p:nvSpPr>
            <p:cNvPr id="11" name="object 11"/>
            <p:cNvSpPr/>
            <p:nvPr/>
          </p:nvSpPr>
          <p:spPr>
            <a:xfrm>
              <a:off x="2874264" y="906780"/>
              <a:ext cx="3240405" cy="1129665"/>
            </a:xfrm>
            <a:custGeom>
              <a:avLst/>
              <a:gdLst/>
              <a:ahLst/>
              <a:cxnLst/>
              <a:rect l="l" t="t" r="r" b="b"/>
              <a:pathLst>
                <a:path w="3240404" h="1129664">
                  <a:moveTo>
                    <a:pt x="0" y="564642"/>
                  </a:moveTo>
                  <a:lnTo>
                    <a:pt x="282321" y="282321"/>
                  </a:lnTo>
                  <a:lnTo>
                    <a:pt x="282321" y="423545"/>
                  </a:lnTo>
                  <a:lnTo>
                    <a:pt x="840359" y="423545"/>
                  </a:lnTo>
                  <a:lnTo>
                    <a:pt x="840359" y="0"/>
                  </a:lnTo>
                  <a:lnTo>
                    <a:pt x="2399665" y="0"/>
                  </a:lnTo>
                  <a:lnTo>
                    <a:pt x="2399665" y="423545"/>
                  </a:lnTo>
                  <a:lnTo>
                    <a:pt x="2957703" y="423545"/>
                  </a:lnTo>
                  <a:lnTo>
                    <a:pt x="2957703" y="282321"/>
                  </a:lnTo>
                  <a:lnTo>
                    <a:pt x="3240024" y="564642"/>
                  </a:lnTo>
                  <a:lnTo>
                    <a:pt x="2957703" y="846963"/>
                  </a:lnTo>
                  <a:lnTo>
                    <a:pt x="2957703" y="705739"/>
                  </a:lnTo>
                  <a:lnTo>
                    <a:pt x="2399665" y="705739"/>
                  </a:lnTo>
                  <a:lnTo>
                    <a:pt x="2399665" y="1129284"/>
                  </a:lnTo>
                  <a:lnTo>
                    <a:pt x="840359" y="1129284"/>
                  </a:lnTo>
                  <a:lnTo>
                    <a:pt x="840359" y="705739"/>
                  </a:lnTo>
                  <a:lnTo>
                    <a:pt x="282321" y="705739"/>
                  </a:lnTo>
                  <a:lnTo>
                    <a:pt x="282321" y="846963"/>
                  </a:lnTo>
                  <a:lnTo>
                    <a:pt x="0" y="564642"/>
                  </a:lnTo>
                  <a:close/>
                </a:path>
              </a:pathLst>
            </a:custGeom>
            <a:ln w="9144">
              <a:solidFill>
                <a:srgbClr val="82AC37"/>
              </a:solidFill>
            </a:ln>
          </p:spPr>
          <p:txBody>
            <a:bodyPr wrap="square" lIns="0" tIns="0" rIns="0" bIns="0" rtlCol="0"/>
            <a:lstStyle/>
            <a:p>
              <a:endParaRPr sz="2400"/>
            </a:p>
          </p:txBody>
        </p:sp>
      </p:grpSp>
      <p:sp>
        <p:nvSpPr>
          <p:cNvPr id="12" name="object 12"/>
          <p:cNvSpPr txBox="1"/>
          <p:nvPr/>
        </p:nvSpPr>
        <p:spPr>
          <a:xfrm>
            <a:off x="5313341" y="1330622"/>
            <a:ext cx="1357207" cy="836725"/>
          </a:xfrm>
          <a:prstGeom prst="rect">
            <a:avLst/>
          </a:prstGeom>
        </p:spPr>
        <p:txBody>
          <a:bodyPr vert="horz" wrap="square" lIns="0" tIns="16087" rIns="0" bIns="0" rtlCol="0">
            <a:spAutoFit/>
          </a:bodyPr>
          <a:lstStyle/>
          <a:p>
            <a:pPr marL="16086" marR="6773" algn="ctr">
              <a:spcBef>
                <a:spcPts val="127"/>
              </a:spcBef>
            </a:pPr>
            <a:r>
              <a:rPr sz="1333" b="1" spc="-13" dirty="0">
                <a:cs typeface="Times New Roman"/>
              </a:rPr>
              <a:t>Дополнительные требования</a:t>
            </a:r>
            <a:endParaRPr sz="1333" dirty="0">
              <a:cs typeface="Times New Roman"/>
            </a:endParaRPr>
          </a:p>
          <a:p>
            <a:pPr algn="ctr">
              <a:lnSpc>
                <a:spcPct val="100000"/>
              </a:lnSpc>
            </a:pPr>
            <a:r>
              <a:rPr sz="1333" dirty="0">
                <a:cs typeface="Times New Roman"/>
              </a:rPr>
              <a:t>ч.2.1</a:t>
            </a:r>
            <a:r>
              <a:rPr sz="1333" spc="-47" dirty="0">
                <a:cs typeface="Times New Roman"/>
              </a:rPr>
              <a:t> </a:t>
            </a:r>
            <a:r>
              <a:rPr sz="1333" dirty="0">
                <a:cs typeface="Times New Roman"/>
              </a:rPr>
              <a:t>ст.31</a:t>
            </a:r>
            <a:r>
              <a:rPr sz="1333" spc="-13" dirty="0">
                <a:cs typeface="Times New Roman"/>
              </a:rPr>
              <a:t> Закона</a:t>
            </a:r>
            <a:endParaRPr sz="1333" dirty="0">
              <a:cs typeface="Times New Roman"/>
            </a:endParaRPr>
          </a:p>
          <a:p>
            <a:pPr marL="3387" algn="ctr"/>
            <a:r>
              <a:rPr sz="1333" dirty="0">
                <a:cs typeface="Times New Roman"/>
              </a:rPr>
              <a:t>№</a:t>
            </a:r>
            <a:r>
              <a:rPr sz="1333" spc="7" dirty="0">
                <a:cs typeface="Times New Roman"/>
              </a:rPr>
              <a:t> </a:t>
            </a:r>
            <a:r>
              <a:rPr sz="1333" spc="-13" dirty="0">
                <a:cs typeface="Times New Roman"/>
              </a:rPr>
              <a:t>44-</a:t>
            </a:r>
            <a:r>
              <a:rPr sz="1333" spc="-33" dirty="0">
                <a:cs typeface="Times New Roman"/>
              </a:rPr>
              <a:t>ФЗ</a:t>
            </a:r>
            <a:endParaRPr sz="1333" dirty="0">
              <a:cs typeface="Times New Roman"/>
            </a:endParaRPr>
          </a:p>
        </p:txBody>
      </p:sp>
      <p:sp>
        <p:nvSpPr>
          <p:cNvPr id="13" name="object 13"/>
          <p:cNvSpPr txBox="1"/>
          <p:nvPr/>
        </p:nvSpPr>
        <p:spPr>
          <a:xfrm>
            <a:off x="5252381" y="2143421"/>
            <a:ext cx="1484207" cy="426485"/>
          </a:xfrm>
          <a:prstGeom prst="rect">
            <a:avLst/>
          </a:prstGeom>
        </p:spPr>
        <p:txBody>
          <a:bodyPr vert="horz" wrap="square" lIns="0" tIns="16087" rIns="0" bIns="0" rtlCol="0">
            <a:spAutoFit/>
          </a:bodyPr>
          <a:lstStyle/>
          <a:p>
            <a:pPr marL="16933" marR="6773" indent="152396">
              <a:spcBef>
                <a:spcPts val="127"/>
              </a:spcBef>
            </a:pPr>
            <a:r>
              <a:rPr sz="1333" spc="-13" dirty="0">
                <a:cs typeface="Times New Roman"/>
              </a:rPr>
              <a:t>«универсальная предквалификация»</a:t>
            </a:r>
            <a:endParaRPr sz="1333" dirty="0">
              <a:cs typeface="Times New Roman"/>
            </a:endParaRPr>
          </a:p>
        </p:txBody>
      </p:sp>
      <p:grpSp>
        <p:nvGrpSpPr>
          <p:cNvPr id="14" name="object 14"/>
          <p:cNvGrpSpPr/>
          <p:nvPr/>
        </p:nvGrpSpPr>
        <p:grpSpPr>
          <a:xfrm>
            <a:off x="8146033" y="515873"/>
            <a:ext cx="3622040" cy="2727960"/>
            <a:chOff x="6109525" y="386905"/>
            <a:chExt cx="2716530" cy="2045970"/>
          </a:xfrm>
        </p:grpSpPr>
        <p:sp>
          <p:nvSpPr>
            <p:cNvPr id="15" name="object 15"/>
            <p:cNvSpPr/>
            <p:nvPr/>
          </p:nvSpPr>
          <p:spPr>
            <a:xfrm>
              <a:off x="6114288" y="391668"/>
              <a:ext cx="2707005" cy="2036445"/>
            </a:xfrm>
            <a:custGeom>
              <a:avLst/>
              <a:gdLst/>
              <a:ahLst/>
              <a:cxnLst/>
              <a:rect l="l" t="t" r="r" b="b"/>
              <a:pathLst>
                <a:path w="2707004" h="2036445">
                  <a:moveTo>
                    <a:pt x="2367279" y="2036064"/>
                  </a:moveTo>
                  <a:lnTo>
                    <a:pt x="339343" y="2036064"/>
                  </a:lnTo>
                  <a:lnTo>
                    <a:pt x="293289" y="2032966"/>
                  </a:lnTo>
                  <a:lnTo>
                    <a:pt x="249119" y="2023944"/>
                  </a:lnTo>
                  <a:lnTo>
                    <a:pt x="207240" y="2009401"/>
                  </a:lnTo>
                  <a:lnTo>
                    <a:pt x="168053" y="1989741"/>
                  </a:lnTo>
                  <a:lnTo>
                    <a:pt x="131965" y="1965368"/>
                  </a:lnTo>
                  <a:lnTo>
                    <a:pt x="99377" y="1936686"/>
                  </a:lnTo>
                  <a:lnTo>
                    <a:pt x="70695" y="1904098"/>
                  </a:lnTo>
                  <a:lnTo>
                    <a:pt x="46322" y="1868010"/>
                  </a:lnTo>
                  <a:lnTo>
                    <a:pt x="26662" y="1828823"/>
                  </a:lnTo>
                  <a:lnTo>
                    <a:pt x="12119" y="1786944"/>
                  </a:lnTo>
                  <a:lnTo>
                    <a:pt x="3097" y="1742774"/>
                  </a:lnTo>
                  <a:lnTo>
                    <a:pt x="0" y="1696720"/>
                  </a:lnTo>
                  <a:lnTo>
                    <a:pt x="0" y="339344"/>
                  </a:lnTo>
                  <a:lnTo>
                    <a:pt x="3097" y="293289"/>
                  </a:lnTo>
                  <a:lnTo>
                    <a:pt x="12119" y="249119"/>
                  </a:lnTo>
                  <a:lnTo>
                    <a:pt x="26662" y="207240"/>
                  </a:lnTo>
                  <a:lnTo>
                    <a:pt x="46322" y="168053"/>
                  </a:lnTo>
                  <a:lnTo>
                    <a:pt x="70695" y="131965"/>
                  </a:lnTo>
                  <a:lnTo>
                    <a:pt x="99377" y="99377"/>
                  </a:lnTo>
                  <a:lnTo>
                    <a:pt x="131965" y="70695"/>
                  </a:lnTo>
                  <a:lnTo>
                    <a:pt x="168053" y="46322"/>
                  </a:lnTo>
                  <a:lnTo>
                    <a:pt x="207240" y="26662"/>
                  </a:lnTo>
                  <a:lnTo>
                    <a:pt x="249119" y="12119"/>
                  </a:lnTo>
                  <a:lnTo>
                    <a:pt x="293289" y="3097"/>
                  </a:lnTo>
                  <a:lnTo>
                    <a:pt x="339344" y="0"/>
                  </a:lnTo>
                  <a:lnTo>
                    <a:pt x="2367280" y="0"/>
                  </a:lnTo>
                </a:path>
                <a:path w="2707004" h="2036445">
                  <a:moveTo>
                    <a:pt x="2367280" y="0"/>
                  </a:moveTo>
                  <a:lnTo>
                    <a:pt x="2413334" y="3097"/>
                  </a:lnTo>
                  <a:lnTo>
                    <a:pt x="2457504" y="12119"/>
                  </a:lnTo>
                  <a:lnTo>
                    <a:pt x="2499383" y="26662"/>
                  </a:lnTo>
                  <a:lnTo>
                    <a:pt x="2538570" y="46322"/>
                  </a:lnTo>
                  <a:lnTo>
                    <a:pt x="2574658" y="70695"/>
                  </a:lnTo>
                  <a:lnTo>
                    <a:pt x="2607246" y="99377"/>
                  </a:lnTo>
                  <a:lnTo>
                    <a:pt x="2635928" y="131965"/>
                  </a:lnTo>
                  <a:lnTo>
                    <a:pt x="2660301" y="168053"/>
                  </a:lnTo>
                  <a:lnTo>
                    <a:pt x="2679961" y="207240"/>
                  </a:lnTo>
                  <a:lnTo>
                    <a:pt x="2694504" y="249119"/>
                  </a:lnTo>
                  <a:lnTo>
                    <a:pt x="2703526" y="293289"/>
                  </a:lnTo>
                  <a:lnTo>
                    <a:pt x="2706623" y="339343"/>
                  </a:lnTo>
                  <a:lnTo>
                    <a:pt x="2706623" y="1696720"/>
                  </a:lnTo>
                  <a:lnTo>
                    <a:pt x="2703526" y="1742774"/>
                  </a:lnTo>
                  <a:lnTo>
                    <a:pt x="2694504" y="1786944"/>
                  </a:lnTo>
                  <a:lnTo>
                    <a:pt x="2679961" y="1828823"/>
                  </a:lnTo>
                  <a:lnTo>
                    <a:pt x="2660301" y="1868010"/>
                  </a:lnTo>
                  <a:lnTo>
                    <a:pt x="2635928" y="1904098"/>
                  </a:lnTo>
                  <a:lnTo>
                    <a:pt x="2607246" y="1936686"/>
                  </a:lnTo>
                  <a:lnTo>
                    <a:pt x="2574658" y="1965368"/>
                  </a:lnTo>
                  <a:lnTo>
                    <a:pt x="2538570" y="1989741"/>
                  </a:lnTo>
                  <a:lnTo>
                    <a:pt x="2499383" y="2009401"/>
                  </a:lnTo>
                  <a:lnTo>
                    <a:pt x="2457504" y="2023944"/>
                  </a:lnTo>
                  <a:lnTo>
                    <a:pt x="2413334" y="2032966"/>
                  </a:lnTo>
                  <a:lnTo>
                    <a:pt x="2367279" y="2036064"/>
                  </a:lnTo>
                </a:path>
              </a:pathLst>
            </a:custGeom>
            <a:ln w="9144">
              <a:solidFill>
                <a:srgbClr val="CFAF80"/>
              </a:solidFill>
            </a:ln>
          </p:spPr>
          <p:txBody>
            <a:bodyPr wrap="square" lIns="0" tIns="0" rIns="0" bIns="0" rtlCol="0"/>
            <a:lstStyle/>
            <a:p>
              <a:endParaRPr sz="2400"/>
            </a:p>
          </p:txBody>
        </p:sp>
        <p:pic>
          <p:nvPicPr>
            <p:cNvPr id="16" name="object 16"/>
            <p:cNvPicPr/>
            <p:nvPr/>
          </p:nvPicPr>
          <p:blipFill>
            <a:blip r:embed="rId4" cstate="print"/>
            <a:stretch>
              <a:fillRect/>
            </a:stretch>
          </p:blipFill>
          <p:spPr>
            <a:xfrm>
              <a:off x="6114288" y="391668"/>
              <a:ext cx="2706623" cy="2036064"/>
            </a:xfrm>
            <a:prstGeom prst="rect">
              <a:avLst/>
            </a:prstGeom>
          </p:spPr>
        </p:pic>
        <p:sp>
          <p:nvSpPr>
            <p:cNvPr id="17" name="object 17"/>
            <p:cNvSpPr/>
            <p:nvPr/>
          </p:nvSpPr>
          <p:spPr>
            <a:xfrm>
              <a:off x="6114288" y="391668"/>
              <a:ext cx="2707005" cy="2036445"/>
            </a:xfrm>
            <a:custGeom>
              <a:avLst/>
              <a:gdLst/>
              <a:ahLst/>
              <a:cxnLst/>
              <a:rect l="l" t="t" r="r" b="b"/>
              <a:pathLst>
                <a:path w="2707004" h="2036445">
                  <a:moveTo>
                    <a:pt x="0" y="339344"/>
                  </a:moveTo>
                  <a:lnTo>
                    <a:pt x="3097" y="293289"/>
                  </a:lnTo>
                  <a:lnTo>
                    <a:pt x="12119" y="249119"/>
                  </a:lnTo>
                  <a:lnTo>
                    <a:pt x="26662" y="207240"/>
                  </a:lnTo>
                  <a:lnTo>
                    <a:pt x="46322" y="168053"/>
                  </a:lnTo>
                  <a:lnTo>
                    <a:pt x="70695" y="131965"/>
                  </a:lnTo>
                  <a:lnTo>
                    <a:pt x="99377" y="99377"/>
                  </a:lnTo>
                  <a:lnTo>
                    <a:pt x="131965" y="70695"/>
                  </a:lnTo>
                  <a:lnTo>
                    <a:pt x="168053" y="46322"/>
                  </a:lnTo>
                  <a:lnTo>
                    <a:pt x="207240" y="26662"/>
                  </a:lnTo>
                  <a:lnTo>
                    <a:pt x="249119" y="12119"/>
                  </a:lnTo>
                  <a:lnTo>
                    <a:pt x="293289" y="3097"/>
                  </a:lnTo>
                  <a:lnTo>
                    <a:pt x="339344" y="0"/>
                  </a:lnTo>
                  <a:lnTo>
                    <a:pt x="2367280" y="0"/>
                  </a:lnTo>
                  <a:lnTo>
                    <a:pt x="2413334" y="3097"/>
                  </a:lnTo>
                  <a:lnTo>
                    <a:pt x="2457504" y="12119"/>
                  </a:lnTo>
                  <a:lnTo>
                    <a:pt x="2499383" y="26662"/>
                  </a:lnTo>
                  <a:lnTo>
                    <a:pt x="2538570" y="46322"/>
                  </a:lnTo>
                  <a:lnTo>
                    <a:pt x="2574658" y="70695"/>
                  </a:lnTo>
                  <a:lnTo>
                    <a:pt x="2607246" y="99377"/>
                  </a:lnTo>
                  <a:lnTo>
                    <a:pt x="2635928" y="131965"/>
                  </a:lnTo>
                  <a:lnTo>
                    <a:pt x="2660301" y="168053"/>
                  </a:lnTo>
                  <a:lnTo>
                    <a:pt x="2679961" y="207240"/>
                  </a:lnTo>
                  <a:lnTo>
                    <a:pt x="2694504" y="249119"/>
                  </a:lnTo>
                  <a:lnTo>
                    <a:pt x="2703526" y="293289"/>
                  </a:lnTo>
                  <a:lnTo>
                    <a:pt x="2706623" y="339344"/>
                  </a:lnTo>
                  <a:lnTo>
                    <a:pt x="2706623" y="1696720"/>
                  </a:lnTo>
                  <a:lnTo>
                    <a:pt x="2703526" y="1742774"/>
                  </a:lnTo>
                  <a:lnTo>
                    <a:pt x="2694504" y="1786944"/>
                  </a:lnTo>
                  <a:lnTo>
                    <a:pt x="2679961" y="1828823"/>
                  </a:lnTo>
                  <a:lnTo>
                    <a:pt x="2660301" y="1868010"/>
                  </a:lnTo>
                  <a:lnTo>
                    <a:pt x="2635928" y="1904098"/>
                  </a:lnTo>
                  <a:lnTo>
                    <a:pt x="2607246" y="1936686"/>
                  </a:lnTo>
                  <a:lnTo>
                    <a:pt x="2574658" y="1965368"/>
                  </a:lnTo>
                  <a:lnTo>
                    <a:pt x="2538570" y="1989741"/>
                  </a:lnTo>
                  <a:lnTo>
                    <a:pt x="2499383" y="2009401"/>
                  </a:lnTo>
                  <a:lnTo>
                    <a:pt x="2457504" y="2023944"/>
                  </a:lnTo>
                  <a:lnTo>
                    <a:pt x="2413334" y="2032966"/>
                  </a:lnTo>
                  <a:lnTo>
                    <a:pt x="2367280" y="2036064"/>
                  </a:lnTo>
                  <a:lnTo>
                    <a:pt x="339344" y="2036064"/>
                  </a:lnTo>
                  <a:lnTo>
                    <a:pt x="293289" y="2032966"/>
                  </a:lnTo>
                  <a:lnTo>
                    <a:pt x="249119" y="2023944"/>
                  </a:lnTo>
                  <a:lnTo>
                    <a:pt x="207240" y="2009401"/>
                  </a:lnTo>
                  <a:lnTo>
                    <a:pt x="168053" y="1989741"/>
                  </a:lnTo>
                  <a:lnTo>
                    <a:pt x="131965" y="1965368"/>
                  </a:lnTo>
                  <a:lnTo>
                    <a:pt x="99377" y="1936686"/>
                  </a:lnTo>
                  <a:lnTo>
                    <a:pt x="70695" y="1904098"/>
                  </a:lnTo>
                  <a:lnTo>
                    <a:pt x="46322" y="1868010"/>
                  </a:lnTo>
                  <a:lnTo>
                    <a:pt x="26662" y="1828823"/>
                  </a:lnTo>
                  <a:lnTo>
                    <a:pt x="12119" y="1786944"/>
                  </a:lnTo>
                  <a:lnTo>
                    <a:pt x="3097" y="1742774"/>
                  </a:lnTo>
                  <a:lnTo>
                    <a:pt x="0" y="1696720"/>
                  </a:lnTo>
                  <a:lnTo>
                    <a:pt x="0" y="339344"/>
                  </a:lnTo>
                  <a:close/>
                </a:path>
              </a:pathLst>
            </a:custGeom>
            <a:ln w="9144">
              <a:solidFill>
                <a:srgbClr val="CFAF80"/>
              </a:solidFill>
            </a:ln>
          </p:spPr>
          <p:txBody>
            <a:bodyPr wrap="square" lIns="0" tIns="0" rIns="0" bIns="0" rtlCol="0"/>
            <a:lstStyle/>
            <a:p>
              <a:endParaRPr sz="2400"/>
            </a:p>
          </p:txBody>
        </p:sp>
      </p:grpSp>
      <p:sp>
        <p:nvSpPr>
          <p:cNvPr id="18" name="object 18"/>
          <p:cNvSpPr txBox="1"/>
          <p:nvPr/>
        </p:nvSpPr>
        <p:spPr>
          <a:xfrm>
            <a:off x="8423081" y="602993"/>
            <a:ext cx="3114887" cy="2477687"/>
          </a:xfrm>
          <a:prstGeom prst="rect">
            <a:avLst/>
          </a:prstGeom>
        </p:spPr>
        <p:txBody>
          <a:bodyPr vert="horz" wrap="square" lIns="0" tIns="16087" rIns="0" bIns="0" rtlCol="0">
            <a:spAutoFit/>
          </a:bodyPr>
          <a:lstStyle/>
          <a:p>
            <a:pPr marL="16933">
              <a:spcBef>
                <a:spcPts val="127"/>
              </a:spcBef>
            </a:pPr>
            <a:r>
              <a:rPr sz="1333" u="sng" dirty="0">
                <a:uFill>
                  <a:solidFill>
                    <a:srgbClr val="000000"/>
                  </a:solidFill>
                </a:uFill>
                <a:cs typeface="Times New Roman"/>
              </a:rPr>
              <a:t>Содержание</a:t>
            </a:r>
            <a:r>
              <a:rPr sz="1333" u="sng" spc="-73" dirty="0">
                <a:uFill>
                  <a:solidFill>
                    <a:srgbClr val="000000"/>
                  </a:solidFill>
                </a:uFill>
                <a:cs typeface="Times New Roman"/>
              </a:rPr>
              <a:t> </a:t>
            </a:r>
            <a:r>
              <a:rPr sz="1333" u="sng" spc="-13" dirty="0">
                <a:uFill>
                  <a:solidFill>
                    <a:srgbClr val="000000"/>
                  </a:solidFill>
                </a:uFill>
                <a:cs typeface="Times New Roman"/>
              </a:rPr>
              <a:t>требования:</a:t>
            </a:r>
            <a:endParaRPr sz="1333" dirty="0">
              <a:cs typeface="Times New Roman"/>
            </a:endParaRPr>
          </a:p>
          <a:p>
            <a:pPr marL="16933"/>
            <a:r>
              <a:rPr sz="1333" dirty="0">
                <a:cs typeface="Times New Roman"/>
              </a:rPr>
              <a:t>1)</a:t>
            </a:r>
            <a:r>
              <a:rPr sz="1333" spc="-33" dirty="0">
                <a:cs typeface="Times New Roman"/>
              </a:rPr>
              <a:t> </a:t>
            </a:r>
            <a:r>
              <a:rPr sz="1333" dirty="0">
                <a:cs typeface="Times New Roman"/>
              </a:rPr>
              <a:t>наличие</a:t>
            </a:r>
            <a:r>
              <a:rPr sz="1333" spc="7" dirty="0">
                <a:cs typeface="Times New Roman"/>
              </a:rPr>
              <a:t> </a:t>
            </a:r>
            <a:r>
              <a:rPr sz="1333" dirty="0">
                <a:cs typeface="Times New Roman"/>
              </a:rPr>
              <a:t>опыта </a:t>
            </a:r>
            <a:r>
              <a:rPr sz="1333" spc="-13" dirty="0">
                <a:cs typeface="Times New Roman"/>
              </a:rPr>
              <a:t>исполнения</a:t>
            </a:r>
            <a:r>
              <a:rPr sz="1333" spc="27" dirty="0">
                <a:cs typeface="Times New Roman"/>
              </a:rPr>
              <a:t> </a:t>
            </a:r>
            <a:r>
              <a:rPr sz="1333" dirty="0">
                <a:cs typeface="Times New Roman"/>
              </a:rPr>
              <a:t>в</a:t>
            </a:r>
            <a:r>
              <a:rPr sz="1333" spc="-20" dirty="0">
                <a:cs typeface="Times New Roman"/>
              </a:rPr>
              <a:t> </a:t>
            </a:r>
            <a:r>
              <a:rPr sz="1333" spc="-13" dirty="0">
                <a:cs typeface="Times New Roman"/>
              </a:rPr>
              <a:t>течение</a:t>
            </a:r>
            <a:endParaRPr sz="1333" dirty="0">
              <a:cs typeface="Times New Roman"/>
            </a:endParaRPr>
          </a:p>
          <a:p>
            <a:pPr marL="16933" marR="6773"/>
            <a:r>
              <a:rPr sz="1333" dirty="0">
                <a:cs typeface="Times New Roman"/>
              </a:rPr>
              <a:t>3</a:t>
            </a:r>
            <a:r>
              <a:rPr sz="1333" spc="-47" dirty="0">
                <a:cs typeface="Times New Roman"/>
              </a:rPr>
              <a:t> </a:t>
            </a:r>
            <a:r>
              <a:rPr sz="1333" dirty="0">
                <a:cs typeface="Times New Roman"/>
              </a:rPr>
              <a:t>лет</a:t>
            </a:r>
            <a:r>
              <a:rPr sz="1333" spc="-13" dirty="0">
                <a:cs typeface="Times New Roman"/>
              </a:rPr>
              <a:t> </a:t>
            </a:r>
            <a:r>
              <a:rPr sz="1333" dirty="0">
                <a:cs typeface="Times New Roman"/>
              </a:rPr>
              <a:t>до</a:t>
            </a:r>
            <a:r>
              <a:rPr sz="1333" spc="-33" dirty="0">
                <a:cs typeface="Times New Roman"/>
              </a:rPr>
              <a:t> </a:t>
            </a:r>
            <a:r>
              <a:rPr sz="1333" dirty="0">
                <a:cs typeface="Times New Roman"/>
              </a:rPr>
              <a:t>даты</a:t>
            </a:r>
            <a:r>
              <a:rPr sz="1333" spc="-7" dirty="0">
                <a:cs typeface="Times New Roman"/>
              </a:rPr>
              <a:t> </a:t>
            </a:r>
            <a:r>
              <a:rPr sz="1333" dirty="0">
                <a:cs typeface="Times New Roman"/>
              </a:rPr>
              <a:t>подачи</a:t>
            </a:r>
            <a:r>
              <a:rPr sz="1333" spc="-13" dirty="0">
                <a:cs typeface="Times New Roman"/>
              </a:rPr>
              <a:t> </a:t>
            </a:r>
            <a:r>
              <a:rPr sz="1333" dirty="0">
                <a:cs typeface="Times New Roman"/>
              </a:rPr>
              <a:t>заявки 1</a:t>
            </a:r>
            <a:r>
              <a:rPr sz="1333" spc="-40" dirty="0">
                <a:cs typeface="Times New Roman"/>
              </a:rPr>
              <a:t> </a:t>
            </a:r>
            <a:r>
              <a:rPr sz="1333" spc="-13" dirty="0">
                <a:cs typeface="Times New Roman"/>
              </a:rPr>
              <a:t>(</a:t>
            </a:r>
            <a:r>
              <a:rPr sz="1333" b="1" spc="-13" dirty="0">
                <a:cs typeface="Times New Roman"/>
              </a:rPr>
              <a:t>ОДНОГО</a:t>
            </a:r>
            <a:r>
              <a:rPr sz="1333" spc="-13" dirty="0">
                <a:cs typeface="Times New Roman"/>
              </a:rPr>
              <a:t>) </a:t>
            </a:r>
            <a:r>
              <a:rPr sz="1333" dirty="0">
                <a:cs typeface="Times New Roman"/>
              </a:rPr>
              <a:t>контракта (договора)</a:t>
            </a:r>
            <a:r>
              <a:rPr sz="1333" spc="-20" dirty="0">
                <a:cs typeface="Times New Roman"/>
              </a:rPr>
              <a:t> </a:t>
            </a:r>
            <a:r>
              <a:rPr sz="1333" dirty="0">
                <a:cs typeface="Times New Roman"/>
              </a:rPr>
              <a:t>по</a:t>
            </a:r>
            <a:r>
              <a:rPr sz="1333" spc="-40" dirty="0">
                <a:cs typeface="Times New Roman"/>
              </a:rPr>
              <a:t> </a:t>
            </a:r>
            <a:r>
              <a:rPr sz="1333" dirty="0">
                <a:cs typeface="Times New Roman"/>
              </a:rPr>
              <a:t>Закону</a:t>
            </a:r>
            <a:r>
              <a:rPr sz="1333" spc="-20" dirty="0">
                <a:cs typeface="Times New Roman"/>
              </a:rPr>
              <a:t> </a:t>
            </a:r>
            <a:r>
              <a:rPr sz="1333" dirty="0">
                <a:cs typeface="Times New Roman"/>
              </a:rPr>
              <a:t>№</a:t>
            </a:r>
            <a:r>
              <a:rPr sz="1333" spc="-40" dirty="0">
                <a:cs typeface="Times New Roman"/>
              </a:rPr>
              <a:t> </a:t>
            </a:r>
            <a:r>
              <a:rPr sz="1333" spc="-13" dirty="0">
                <a:cs typeface="Times New Roman"/>
              </a:rPr>
              <a:t>44-</a:t>
            </a:r>
            <a:r>
              <a:rPr sz="1333" spc="-33" dirty="0">
                <a:cs typeface="Times New Roman"/>
              </a:rPr>
              <a:t>ФЗ </a:t>
            </a:r>
            <a:r>
              <a:rPr sz="1333" dirty="0">
                <a:cs typeface="Times New Roman"/>
              </a:rPr>
              <a:t>или</a:t>
            </a:r>
            <a:r>
              <a:rPr sz="1333" spc="13" dirty="0">
                <a:cs typeface="Times New Roman"/>
              </a:rPr>
              <a:t> </a:t>
            </a:r>
            <a:r>
              <a:rPr sz="1333" dirty="0">
                <a:cs typeface="Times New Roman"/>
              </a:rPr>
              <a:t>Закону</a:t>
            </a:r>
            <a:r>
              <a:rPr sz="1333" spc="7" dirty="0">
                <a:cs typeface="Times New Roman"/>
              </a:rPr>
              <a:t> </a:t>
            </a:r>
            <a:r>
              <a:rPr sz="1333" dirty="0">
                <a:cs typeface="Times New Roman"/>
              </a:rPr>
              <a:t>№</a:t>
            </a:r>
            <a:r>
              <a:rPr sz="1333" spc="-13" dirty="0">
                <a:cs typeface="Times New Roman"/>
              </a:rPr>
              <a:t> 223-</a:t>
            </a:r>
            <a:r>
              <a:rPr sz="1333" spc="-33" dirty="0">
                <a:cs typeface="Times New Roman"/>
              </a:rPr>
              <a:t>ФЗ;</a:t>
            </a:r>
            <a:endParaRPr sz="1333" dirty="0">
              <a:cs typeface="Times New Roman"/>
            </a:endParaRPr>
          </a:p>
          <a:p>
            <a:pPr marL="16933" marR="49105" indent="182875">
              <a:buAutoNum type="arabicParenR" startAt="2"/>
              <a:tabLst>
                <a:tab pos="199808" algn="l"/>
              </a:tabLst>
            </a:pPr>
            <a:r>
              <a:rPr sz="1333" dirty="0">
                <a:cs typeface="Times New Roman"/>
              </a:rPr>
              <a:t>стоимость</a:t>
            </a:r>
            <a:r>
              <a:rPr sz="1333" spc="-20" dirty="0">
                <a:cs typeface="Times New Roman"/>
              </a:rPr>
              <a:t> </a:t>
            </a:r>
            <a:r>
              <a:rPr sz="1333" spc="-13" dirty="0">
                <a:cs typeface="Times New Roman"/>
              </a:rPr>
              <a:t>исполненных</a:t>
            </a:r>
            <a:r>
              <a:rPr sz="1333" spc="40" dirty="0">
                <a:cs typeface="Times New Roman"/>
              </a:rPr>
              <a:t> </a:t>
            </a:r>
            <a:r>
              <a:rPr sz="1333" spc="-13" dirty="0">
                <a:cs typeface="Times New Roman"/>
              </a:rPr>
              <a:t>обязательств </a:t>
            </a:r>
            <a:r>
              <a:rPr sz="1333" dirty="0">
                <a:cs typeface="Times New Roman"/>
              </a:rPr>
              <a:t>должна</a:t>
            </a:r>
            <a:r>
              <a:rPr sz="1333" spc="-20" dirty="0">
                <a:cs typeface="Times New Roman"/>
              </a:rPr>
              <a:t> </a:t>
            </a:r>
            <a:r>
              <a:rPr sz="1333" dirty="0">
                <a:cs typeface="Times New Roman"/>
              </a:rPr>
              <a:t>составлять</a:t>
            </a:r>
            <a:r>
              <a:rPr sz="1333" spc="7" dirty="0">
                <a:cs typeface="Times New Roman"/>
              </a:rPr>
              <a:t> </a:t>
            </a:r>
            <a:r>
              <a:rPr sz="1333" b="1" dirty="0">
                <a:cs typeface="Times New Roman"/>
              </a:rPr>
              <a:t>не</a:t>
            </a:r>
            <a:r>
              <a:rPr sz="1333" b="1" spc="-47" dirty="0">
                <a:cs typeface="Times New Roman"/>
              </a:rPr>
              <a:t> </a:t>
            </a:r>
            <a:r>
              <a:rPr sz="1333" b="1" dirty="0">
                <a:cs typeface="Times New Roman"/>
              </a:rPr>
              <a:t>менее</a:t>
            </a:r>
            <a:r>
              <a:rPr sz="1333" b="1" spc="-47" dirty="0">
                <a:cs typeface="Times New Roman"/>
              </a:rPr>
              <a:t> </a:t>
            </a:r>
            <a:r>
              <a:rPr sz="1333" b="1" dirty="0">
                <a:cs typeface="Times New Roman"/>
              </a:rPr>
              <a:t>20%</a:t>
            </a:r>
            <a:r>
              <a:rPr sz="1333" b="1" spc="-40" dirty="0">
                <a:cs typeface="Times New Roman"/>
              </a:rPr>
              <a:t> </a:t>
            </a:r>
            <a:r>
              <a:rPr sz="1333" spc="-27" dirty="0">
                <a:cs typeface="Times New Roman"/>
              </a:rPr>
              <a:t>НМЦК;</a:t>
            </a:r>
            <a:endParaRPr sz="1333" dirty="0">
              <a:cs typeface="Times New Roman"/>
            </a:endParaRPr>
          </a:p>
          <a:p>
            <a:pPr marL="16933" marR="552013" indent="182875">
              <a:buAutoNum type="arabicParenR" startAt="2"/>
              <a:tabLst>
                <a:tab pos="199808" algn="l"/>
              </a:tabLst>
            </a:pPr>
            <a:r>
              <a:rPr sz="1333" spc="-13" dirty="0">
                <a:cs typeface="Times New Roman"/>
              </a:rPr>
              <a:t>требования</a:t>
            </a:r>
            <a:r>
              <a:rPr sz="1333" spc="7" dirty="0">
                <a:cs typeface="Times New Roman"/>
              </a:rPr>
              <a:t> </a:t>
            </a:r>
            <a:r>
              <a:rPr sz="1333" dirty="0">
                <a:cs typeface="Times New Roman"/>
              </a:rPr>
              <a:t>об</a:t>
            </a:r>
            <a:r>
              <a:rPr sz="1333" spc="-40" dirty="0">
                <a:cs typeface="Times New Roman"/>
              </a:rPr>
              <a:t> </a:t>
            </a:r>
            <a:r>
              <a:rPr sz="1333" dirty="0">
                <a:cs typeface="Times New Roman"/>
              </a:rPr>
              <a:t>уплате</a:t>
            </a:r>
            <a:r>
              <a:rPr sz="1333" spc="13" dirty="0">
                <a:cs typeface="Times New Roman"/>
              </a:rPr>
              <a:t> </a:t>
            </a:r>
            <a:r>
              <a:rPr sz="1333" spc="-13" dirty="0">
                <a:cs typeface="Times New Roman"/>
              </a:rPr>
              <a:t>неустойки </a:t>
            </a:r>
            <a:r>
              <a:rPr sz="1333" dirty="0">
                <a:cs typeface="Times New Roman"/>
              </a:rPr>
              <a:t>(штрафа,</a:t>
            </a:r>
            <a:r>
              <a:rPr sz="1333" spc="-60" dirty="0">
                <a:cs typeface="Times New Roman"/>
              </a:rPr>
              <a:t> </a:t>
            </a:r>
            <a:r>
              <a:rPr sz="1333" dirty="0">
                <a:cs typeface="Times New Roman"/>
              </a:rPr>
              <a:t>пени),</a:t>
            </a:r>
            <a:r>
              <a:rPr sz="1333" spc="-53" dirty="0">
                <a:cs typeface="Times New Roman"/>
              </a:rPr>
              <a:t> </a:t>
            </a:r>
            <a:r>
              <a:rPr sz="1333" spc="-13" dirty="0">
                <a:cs typeface="Times New Roman"/>
              </a:rPr>
              <a:t>предъявленные</a:t>
            </a:r>
            <a:endParaRPr sz="1333" dirty="0">
              <a:cs typeface="Times New Roman"/>
            </a:endParaRPr>
          </a:p>
          <a:p>
            <a:pPr marL="16933" marR="128690"/>
            <a:r>
              <a:rPr sz="1333" dirty="0">
                <a:cs typeface="Times New Roman"/>
              </a:rPr>
              <a:t>заказчиком,</a:t>
            </a:r>
            <a:r>
              <a:rPr sz="1333" spc="-20" dirty="0">
                <a:cs typeface="Times New Roman"/>
              </a:rPr>
              <a:t> </a:t>
            </a:r>
            <a:r>
              <a:rPr sz="1333" dirty="0">
                <a:cs typeface="Times New Roman"/>
              </a:rPr>
              <a:t>должны</a:t>
            </a:r>
            <a:r>
              <a:rPr sz="1333" spc="-27" dirty="0">
                <a:cs typeface="Times New Roman"/>
              </a:rPr>
              <a:t> </a:t>
            </a:r>
            <a:r>
              <a:rPr sz="1333" dirty="0">
                <a:cs typeface="Times New Roman"/>
              </a:rPr>
              <a:t>быть</a:t>
            </a:r>
            <a:r>
              <a:rPr sz="1333" spc="-40" dirty="0">
                <a:cs typeface="Times New Roman"/>
              </a:rPr>
              <a:t> </a:t>
            </a:r>
            <a:r>
              <a:rPr sz="1333" spc="-13" dirty="0">
                <a:cs typeface="Times New Roman"/>
              </a:rPr>
              <a:t>исполнены </a:t>
            </a:r>
            <a:r>
              <a:rPr sz="1333" dirty="0">
                <a:cs typeface="Times New Roman"/>
              </a:rPr>
              <a:t>(</a:t>
            </a:r>
            <a:r>
              <a:rPr sz="1333" i="1" dirty="0">
                <a:cs typeface="Times New Roman"/>
              </a:rPr>
              <a:t>предмет</a:t>
            </a:r>
            <a:r>
              <a:rPr sz="1333" i="1" spc="-40" dirty="0">
                <a:cs typeface="Times New Roman"/>
              </a:rPr>
              <a:t> </a:t>
            </a:r>
            <a:r>
              <a:rPr sz="1333" i="1" dirty="0">
                <a:cs typeface="Times New Roman"/>
              </a:rPr>
              <a:t>контракта</a:t>
            </a:r>
            <a:r>
              <a:rPr sz="1333" i="1" spc="-33" dirty="0">
                <a:cs typeface="Times New Roman"/>
              </a:rPr>
              <a:t> </a:t>
            </a:r>
            <a:r>
              <a:rPr sz="1333" i="1" dirty="0">
                <a:cs typeface="Times New Roman"/>
              </a:rPr>
              <a:t>(договора)</a:t>
            </a:r>
            <a:r>
              <a:rPr sz="1333" i="1" spc="-53" dirty="0">
                <a:cs typeface="Times New Roman"/>
              </a:rPr>
              <a:t> </a:t>
            </a:r>
            <a:r>
              <a:rPr sz="1333" i="1" spc="-13" dirty="0">
                <a:cs typeface="Times New Roman"/>
              </a:rPr>
              <a:t>может </a:t>
            </a:r>
            <a:r>
              <a:rPr sz="1333" i="1" dirty="0">
                <a:cs typeface="Times New Roman"/>
              </a:rPr>
              <a:t>быть</a:t>
            </a:r>
            <a:r>
              <a:rPr sz="1333" i="1" spc="-27" dirty="0">
                <a:cs typeface="Times New Roman"/>
              </a:rPr>
              <a:t> </a:t>
            </a:r>
            <a:r>
              <a:rPr sz="1333" i="1" spc="-13" dirty="0">
                <a:cs typeface="Times New Roman"/>
              </a:rPr>
              <a:t>любой</a:t>
            </a:r>
            <a:r>
              <a:rPr sz="1333" spc="-13" dirty="0">
                <a:cs typeface="Times New Roman"/>
              </a:rPr>
              <a:t>)</a:t>
            </a:r>
            <a:endParaRPr sz="1333" dirty="0">
              <a:cs typeface="Times New Roman"/>
            </a:endParaRPr>
          </a:p>
        </p:txBody>
      </p:sp>
      <p:grpSp>
        <p:nvGrpSpPr>
          <p:cNvPr id="19" name="object 19"/>
          <p:cNvGrpSpPr/>
          <p:nvPr/>
        </p:nvGrpSpPr>
        <p:grpSpPr>
          <a:xfrm>
            <a:off x="6857745" y="4974081"/>
            <a:ext cx="4526280" cy="1630680"/>
            <a:chOff x="5143309" y="3730561"/>
            <a:chExt cx="3394710" cy="1223010"/>
          </a:xfrm>
        </p:grpSpPr>
        <p:sp>
          <p:nvSpPr>
            <p:cNvPr id="20" name="object 20"/>
            <p:cNvSpPr/>
            <p:nvPr/>
          </p:nvSpPr>
          <p:spPr>
            <a:xfrm>
              <a:off x="5148071" y="3735323"/>
              <a:ext cx="3385185" cy="1213485"/>
            </a:xfrm>
            <a:custGeom>
              <a:avLst/>
              <a:gdLst/>
              <a:ahLst/>
              <a:cxnLst/>
              <a:rect l="l" t="t" r="r" b="b"/>
              <a:pathLst>
                <a:path w="3385184" h="1213485">
                  <a:moveTo>
                    <a:pt x="3182620" y="1213103"/>
                  </a:moveTo>
                  <a:lnTo>
                    <a:pt x="202183" y="1213104"/>
                  </a:lnTo>
                  <a:lnTo>
                    <a:pt x="155834" y="1207763"/>
                  </a:lnTo>
                  <a:lnTo>
                    <a:pt x="113281" y="1192552"/>
                  </a:lnTo>
                  <a:lnTo>
                    <a:pt x="75740" y="1168684"/>
                  </a:lnTo>
                  <a:lnTo>
                    <a:pt x="44427" y="1137373"/>
                  </a:lnTo>
                  <a:lnTo>
                    <a:pt x="20555" y="1099833"/>
                  </a:lnTo>
                  <a:lnTo>
                    <a:pt x="5341" y="1057277"/>
                  </a:lnTo>
                  <a:lnTo>
                    <a:pt x="0" y="1010919"/>
                  </a:lnTo>
                  <a:lnTo>
                    <a:pt x="0" y="202184"/>
                  </a:lnTo>
                  <a:lnTo>
                    <a:pt x="5341" y="155834"/>
                  </a:lnTo>
                  <a:lnTo>
                    <a:pt x="20555" y="113281"/>
                  </a:lnTo>
                  <a:lnTo>
                    <a:pt x="44427" y="75740"/>
                  </a:lnTo>
                  <a:lnTo>
                    <a:pt x="75740" y="44427"/>
                  </a:lnTo>
                  <a:lnTo>
                    <a:pt x="113281" y="20555"/>
                  </a:lnTo>
                  <a:lnTo>
                    <a:pt x="155834" y="5341"/>
                  </a:lnTo>
                  <a:lnTo>
                    <a:pt x="202183" y="0"/>
                  </a:lnTo>
                  <a:lnTo>
                    <a:pt x="3182620" y="0"/>
                  </a:lnTo>
                </a:path>
                <a:path w="3385184" h="1213485">
                  <a:moveTo>
                    <a:pt x="3182620" y="0"/>
                  </a:moveTo>
                  <a:lnTo>
                    <a:pt x="3228969" y="5341"/>
                  </a:lnTo>
                  <a:lnTo>
                    <a:pt x="3271522" y="20555"/>
                  </a:lnTo>
                  <a:lnTo>
                    <a:pt x="3309063" y="44427"/>
                  </a:lnTo>
                  <a:lnTo>
                    <a:pt x="3340376" y="75740"/>
                  </a:lnTo>
                  <a:lnTo>
                    <a:pt x="3364248" y="113281"/>
                  </a:lnTo>
                  <a:lnTo>
                    <a:pt x="3379462" y="155834"/>
                  </a:lnTo>
                  <a:lnTo>
                    <a:pt x="3384804" y="202184"/>
                  </a:lnTo>
                  <a:lnTo>
                    <a:pt x="3384804" y="1010919"/>
                  </a:lnTo>
                  <a:lnTo>
                    <a:pt x="3379462" y="1057277"/>
                  </a:lnTo>
                  <a:lnTo>
                    <a:pt x="3364248" y="1099833"/>
                  </a:lnTo>
                  <a:lnTo>
                    <a:pt x="3340376" y="1137373"/>
                  </a:lnTo>
                  <a:lnTo>
                    <a:pt x="3309063" y="1168684"/>
                  </a:lnTo>
                  <a:lnTo>
                    <a:pt x="3271522" y="1192552"/>
                  </a:lnTo>
                  <a:lnTo>
                    <a:pt x="3228969" y="1207763"/>
                  </a:lnTo>
                  <a:lnTo>
                    <a:pt x="3182620" y="1213104"/>
                  </a:lnTo>
                </a:path>
              </a:pathLst>
            </a:custGeom>
            <a:ln w="9144">
              <a:solidFill>
                <a:srgbClr val="787A7E"/>
              </a:solidFill>
            </a:ln>
          </p:spPr>
          <p:txBody>
            <a:bodyPr wrap="square" lIns="0" tIns="0" rIns="0" bIns="0" rtlCol="0"/>
            <a:lstStyle/>
            <a:p>
              <a:endParaRPr sz="2400"/>
            </a:p>
          </p:txBody>
        </p:sp>
        <p:pic>
          <p:nvPicPr>
            <p:cNvPr id="21" name="object 21"/>
            <p:cNvPicPr/>
            <p:nvPr/>
          </p:nvPicPr>
          <p:blipFill>
            <a:blip r:embed="rId5" cstate="print"/>
            <a:stretch>
              <a:fillRect/>
            </a:stretch>
          </p:blipFill>
          <p:spPr>
            <a:xfrm>
              <a:off x="5148071" y="3735323"/>
              <a:ext cx="3384804" cy="1213104"/>
            </a:xfrm>
            <a:prstGeom prst="rect">
              <a:avLst/>
            </a:prstGeom>
          </p:spPr>
        </p:pic>
        <p:sp>
          <p:nvSpPr>
            <p:cNvPr id="22" name="object 22"/>
            <p:cNvSpPr/>
            <p:nvPr/>
          </p:nvSpPr>
          <p:spPr>
            <a:xfrm>
              <a:off x="5148071" y="3735323"/>
              <a:ext cx="3385185" cy="1213485"/>
            </a:xfrm>
            <a:custGeom>
              <a:avLst/>
              <a:gdLst/>
              <a:ahLst/>
              <a:cxnLst/>
              <a:rect l="l" t="t" r="r" b="b"/>
              <a:pathLst>
                <a:path w="3385184" h="1213485">
                  <a:moveTo>
                    <a:pt x="0" y="202184"/>
                  </a:moveTo>
                  <a:lnTo>
                    <a:pt x="5341" y="155834"/>
                  </a:lnTo>
                  <a:lnTo>
                    <a:pt x="20555" y="113281"/>
                  </a:lnTo>
                  <a:lnTo>
                    <a:pt x="44427" y="75740"/>
                  </a:lnTo>
                  <a:lnTo>
                    <a:pt x="75740" y="44427"/>
                  </a:lnTo>
                  <a:lnTo>
                    <a:pt x="113281" y="20555"/>
                  </a:lnTo>
                  <a:lnTo>
                    <a:pt x="155834" y="5341"/>
                  </a:lnTo>
                  <a:lnTo>
                    <a:pt x="202183" y="0"/>
                  </a:lnTo>
                  <a:lnTo>
                    <a:pt x="3182620" y="0"/>
                  </a:lnTo>
                  <a:lnTo>
                    <a:pt x="3228969" y="5341"/>
                  </a:lnTo>
                  <a:lnTo>
                    <a:pt x="3271522" y="20555"/>
                  </a:lnTo>
                  <a:lnTo>
                    <a:pt x="3309063" y="44427"/>
                  </a:lnTo>
                  <a:lnTo>
                    <a:pt x="3340376" y="75740"/>
                  </a:lnTo>
                  <a:lnTo>
                    <a:pt x="3364248" y="113281"/>
                  </a:lnTo>
                  <a:lnTo>
                    <a:pt x="3379462" y="155834"/>
                  </a:lnTo>
                  <a:lnTo>
                    <a:pt x="3384804" y="202184"/>
                  </a:lnTo>
                  <a:lnTo>
                    <a:pt x="3384804" y="1010919"/>
                  </a:lnTo>
                  <a:lnTo>
                    <a:pt x="3379462" y="1057277"/>
                  </a:lnTo>
                  <a:lnTo>
                    <a:pt x="3364248" y="1099833"/>
                  </a:lnTo>
                  <a:lnTo>
                    <a:pt x="3340376" y="1137373"/>
                  </a:lnTo>
                  <a:lnTo>
                    <a:pt x="3309063" y="1168684"/>
                  </a:lnTo>
                  <a:lnTo>
                    <a:pt x="3271522" y="1192552"/>
                  </a:lnTo>
                  <a:lnTo>
                    <a:pt x="3228969" y="1207763"/>
                  </a:lnTo>
                  <a:lnTo>
                    <a:pt x="3182620" y="1213104"/>
                  </a:lnTo>
                  <a:lnTo>
                    <a:pt x="202183" y="1213104"/>
                  </a:lnTo>
                  <a:lnTo>
                    <a:pt x="155834" y="1207763"/>
                  </a:lnTo>
                  <a:lnTo>
                    <a:pt x="113281" y="1192552"/>
                  </a:lnTo>
                  <a:lnTo>
                    <a:pt x="75740" y="1168684"/>
                  </a:lnTo>
                  <a:lnTo>
                    <a:pt x="44427" y="1137373"/>
                  </a:lnTo>
                  <a:lnTo>
                    <a:pt x="20555" y="1099833"/>
                  </a:lnTo>
                  <a:lnTo>
                    <a:pt x="5341" y="1057277"/>
                  </a:lnTo>
                  <a:lnTo>
                    <a:pt x="0" y="1010919"/>
                  </a:lnTo>
                  <a:lnTo>
                    <a:pt x="0" y="202184"/>
                  </a:lnTo>
                  <a:close/>
                </a:path>
              </a:pathLst>
            </a:custGeom>
            <a:ln w="9144">
              <a:solidFill>
                <a:srgbClr val="787A7E"/>
              </a:solidFill>
            </a:ln>
          </p:spPr>
          <p:txBody>
            <a:bodyPr wrap="square" lIns="0" tIns="0" rIns="0" bIns="0" rtlCol="0"/>
            <a:lstStyle/>
            <a:p>
              <a:endParaRPr sz="2400"/>
            </a:p>
          </p:txBody>
        </p:sp>
      </p:grpSp>
      <p:sp>
        <p:nvSpPr>
          <p:cNvPr id="23" name="object 23"/>
          <p:cNvSpPr txBox="1"/>
          <p:nvPr/>
        </p:nvSpPr>
        <p:spPr>
          <a:xfrm>
            <a:off x="7049177" y="5127278"/>
            <a:ext cx="4128347" cy="1309760"/>
          </a:xfrm>
          <a:prstGeom prst="rect">
            <a:avLst/>
          </a:prstGeom>
        </p:spPr>
        <p:txBody>
          <a:bodyPr vert="horz" wrap="square" lIns="0" tIns="16933" rIns="0" bIns="0" rtlCol="0">
            <a:spAutoFit/>
          </a:bodyPr>
          <a:lstStyle/>
          <a:p>
            <a:pPr marL="16933">
              <a:spcBef>
                <a:spcPts val="133"/>
              </a:spcBef>
            </a:pPr>
            <a:r>
              <a:rPr sz="1200" b="1" dirty="0">
                <a:cs typeface="Times New Roman"/>
              </a:rPr>
              <a:t>для</a:t>
            </a:r>
            <a:r>
              <a:rPr sz="1200" b="1" spc="-60" dirty="0">
                <a:cs typeface="Times New Roman"/>
              </a:rPr>
              <a:t> </a:t>
            </a:r>
            <a:r>
              <a:rPr sz="1200" b="1" dirty="0">
                <a:cs typeface="Times New Roman"/>
              </a:rPr>
              <a:t>подтверждения</a:t>
            </a:r>
            <a:r>
              <a:rPr sz="1200" b="1" spc="-53" dirty="0">
                <a:cs typeface="Times New Roman"/>
              </a:rPr>
              <a:t> </a:t>
            </a:r>
            <a:r>
              <a:rPr sz="1200" b="1" dirty="0">
                <a:cs typeface="Times New Roman"/>
              </a:rPr>
              <a:t>опыта</a:t>
            </a:r>
            <a:r>
              <a:rPr sz="1200" b="1" spc="-40" dirty="0">
                <a:cs typeface="Times New Roman"/>
              </a:rPr>
              <a:t> </a:t>
            </a:r>
            <a:r>
              <a:rPr sz="1200" b="1" dirty="0">
                <a:cs typeface="Times New Roman"/>
              </a:rPr>
              <a:t>ДОПУСКАЕТСЯ</a:t>
            </a:r>
            <a:r>
              <a:rPr sz="1200" b="1" spc="-20" dirty="0">
                <a:cs typeface="Times New Roman"/>
              </a:rPr>
              <a:t> </a:t>
            </a:r>
            <a:r>
              <a:rPr sz="1200" spc="-13" dirty="0">
                <a:cs typeface="Times New Roman"/>
              </a:rPr>
              <a:t>использование:</a:t>
            </a:r>
            <a:endParaRPr sz="1200" dirty="0">
              <a:cs typeface="Times New Roman"/>
            </a:endParaRPr>
          </a:p>
          <a:p>
            <a:pPr marL="180335" indent="-163403">
              <a:buAutoNum type="arabicParenR"/>
              <a:tabLst>
                <a:tab pos="180335" algn="l"/>
              </a:tabLst>
            </a:pPr>
            <a:r>
              <a:rPr sz="1200" dirty="0">
                <a:cs typeface="Times New Roman"/>
              </a:rPr>
              <a:t>контрактов,</a:t>
            </a:r>
            <a:r>
              <a:rPr sz="1200" spc="-20" dirty="0">
                <a:cs typeface="Times New Roman"/>
              </a:rPr>
              <a:t> </a:t>
            </a:r>
            <a:r>
              <a:rPr sz="1200" spc="-13" dirty="0">
                <a:cs typeface="Times New Roman"/>
              </a:rPr>
              <a:t>заключенных</a:t>
            </a:r>
            <a:r>
              <a:rPr sz="1200" spc="13" dirty="0">
                <a:cs typeface="Times New Roman"/>
              </a:rPr>
              <a:t> </a:t>
            </a:r>
            <a:r>
              <a:rPr sz="1200" dirty="0">
                <a:cs typeface="Times New Roman"/>
              </a:rPr>
              <a:t>с</a:t>
            </a:r>
            <a:r>
              <a:rPr sz="1200" spc="7" dirty="0">
                <a:cs typeface="Times New Roman"/>
              </a:rPr>
              <a:t> </a:t>
            </a:r>
            <a:r>
              <a:rPr sz="1200" b="1" dirty="0">
                <a:cs typeface="Times New Roman"/>
              </a:rPr>
              <a:t>ЕП</a:t>
            </a:r>
            <a:r>
              <a:rPr sz="1200" b="1" spc="-13" dirty="0">
                <a:cs typeface="Times New Roman"/>
              </a:rPr>
              <a:t> </a:t>
            </a:r>
            <a:r>
              <a:rPr sz="1200" dirty="0">
                <a:cs typeface="Times New Roman"/>
              </a:rPr>
              <a:t>по ч.1</a:t>
            </a:r>
            <a:r>
              <a:rPr sz="1200" spc="-7" dirty="0">
                <a:cs typeface="Times New Roman"/>
              </a:rPr>
              <a:t> </a:t>
            </a:r>
            <a:r>
              <a:rPr sz="1200" dirty="0">
                <a:cs typeface="Times New Roman"/>
              </a:rPr>
              <a:t>и</a:t>
            </a:r>
            <a:r>
              <a:rPr sz="1200" spc="-13" dirty="0">
                <a:cs typeface="Times New Roman"/>
              </a:rPr>
              <a:t> </a:t>
            </a:r>
            <a:r>
              <a:rPr sz="1200" dirty="0">
                <a:cs typeface="Times New Roman"/>
              </a:rPr>
              <a:t>2 ст.15</a:t>
            </a:r>
            <a:r>
              <a:rPr sz="1200" spc="-27" dirty="0">
                <a:cs typeface="Times New Roman"/>
              </a:rPr>
              <a:t> </a:t>
            </a:r>
            <a:r>
              <a:rPr sz="1200" spc="-13" dirty="0">
                <a:cs typeface="Times New Roman"/>
              </a:rPr>
              <a:t>Закона</a:t>
            </a:r>
            <a:endParaRPr sz="1200" dirty="0">
              <a:cs typeface="Times New Roman"/>
            </a:endParaRPr>
          </a:p>
          <a:p>
            <a:pPr marL="16933"/>
            <a:r>
              <a:rPr sz="1200" dirty="0">
                <a:cs typeface="Times New Roman"/>
              </a:rPr>
              <a:t>№</a:t>
            </a:r>
            <a:r>
              <a:rPr sz="1200" spc="-33" dirty="0">
                <a:cs typeface="Times New Roman"/>
              </a:rPr>
              <a:t> </a:t>
            </a:r>
            <a:r>
              <a:rPr sz="1200" dirty="0">
                <a:cs typeface="Times New Roman"/>
              </a:rPr>
              <a:t>46-ФЗ</a:t>
            </a:r>
            <a:r>
              <a:rPr sz="1200" spc="-60" dirty="0">
                <a:cs typeface="Times New Roman"/>
              </a:rPr>
              <a:t> </a:t>
            </a:r>
            <a:r>
              <a:rPr sz="1200" dirty="0">
                <a:cs typeface="Times New Roman"/>
              </a:rPr>
              <a:t>(письмо Минфина России</a:t>
            </a:r>
            <a:r>
              <a:rPr sz="1200" spc="-53" dirty="0">
                <a:cs typeface="Times New Roman"/>
              </a:rPr>
              <a:t> </a:t>
            </a:r>
            <a:r>
              <a:rPr sz="1200" dirty="0">
                <a:cs typeface="Times New Roman"/>
              </a:rPr>
              <a:t>от</a:t>
            </a:r>
            <a:r>
              <a:rPr sz="1200" spc="-33" dirty="0">
                <a:cs typeface="Times New Roman"/>
              </a:rPr>
              <a:t> </a:t>
            </a:r>
            <a:r>
              <a:rPr sz="1200" spc="-13" dirty="0">
                <a:cs typeface="Times New Roman"/>
              </a:rPr>
              <a:t>07.09.2023</a:t>
            </a:r>
            <a:endParaRPr sz="1200" dirty="0">
              <a:cs typeface="Times New Roman"/>
            </a:endParaRPr>
          </a:p>
          <a:p>
            <a:pPr marL="16933"/>
            <a:r>
              <a:rPr sz="1200" dirty="0">
                <a:cs typeface="Times New Roman"/>
              </a:rPr>
              <a:t>№</a:t>
            </a:r>
            <a:r>
              <a:rPr sz="1200" spc="13" dirty="0">
                <a:cs typeface="Times New Roman"/>
              </a:rPr>
              <a:t> </a:t>
            </a:r>
            <a:r>
              <a:rPr sz="1200" dirty="0">
                <a:cs typeface="Times New Roman"/>
              </a:rPr>
              <a:t>24-06-</a:t>
            </a:r>
            <a:r>
              <a:rPr sz="1200" spc="-13" dirty="0">
                <a:cs typeface="Times New Roman"/>
              </a:rPr>
              <a:t>06/85545);</a:t>
            </a:r>
            <a:endParaRPr sz="1200" dirty="0">
              <a:cs typeface="Times New Roman"/>
            </a:endParaRPr>
          </a:p>
          <a:p>
            <a:pPr marL="16933" marR="161709" indent="163403">
              <a:buAutoNum type="arabicParenR" startAt="2"/>
              <a:tabLst>
                <a:tab pos="180335" algn="l"/>
              </a:tabLst>
            </a:pPr>
            <a:r>
              <a:rPr sz="1200" dirty="0">
                <a:cs typeface="Times New Roman"/>
              </a:rPr>
              <a:t>контрактов</a:t>
            </a:r>
            <a:r>
              <a:rPr sz="1200" spc="-47" dirty="0">
                <a:cs typeface="Times New Roman"/>
              </a:rPr>
              <a:t> </a:t>
            </a:r>
            <a:r>
              <a:rPr sz="1200" dirty="0">
                <a:cs typeface="Times New Roman"/>
              </a:rPr>
              <a:t>с</a:t>
            </a:r>
            <a:r>
              <a:rPr sz="1200" spc="-27" dirty="0">
                <a:cs typeface="Times New Roman"/>
              </a:rPr>
              <a:t> </a:t>
            </a:r>
            <a:r>
              <a:rPr sz="1200" dirty="0">
                <a:cs typeface="Times New Roman"/>
              </a:rPr>
              <a:t>неустойками,</a:t>
            </a:r>
            <a:r>
              <a:rPr sz="1200" spc="40" dirty="0">
                <a:cs typeface="Times New Roman"/>
              </a:rPr>
              <a:t> </a:t>
            </a:r>
            <a:r>
              <a:rPr sz="1200" b="1" dirty="0">
                <a:cs typeface="Times New Roman"/>
              </a:rPr>
              <a:t>списанными</a:t>
            </a:r>
            <a:r>
              <a:rPr sz="1200" b="1" spc="-33" dirty="0">
                <a:cs typeface="Times New Roman"/>
              </a:rPr>
              <a:t> </a:t>
            </a:r>
            <a:r>
              <a:rPr sz="1200" dirty="0">
                <a:cs typeface="Times New Roman"/>
              </a:rPr>
              <a:t>в</a:t>
            </a:r>
            <a:r>
              <a:rPr sz="1200" spc="-13" dirty="0">
                <a:cs typeface="Times New Roman"/>
              </a:rPr>
              <a:t> соответствии</a:t>
            </a:r>
            <a:r>
              <a:rPr sz="1200" spc="-47" dirty="0">
                <a:cs typeface="Times New Roman"/>
              </a:rPr>
              <a:t> </a:t>
            </a:r>
            <a:r>
              <a:rPr sz="1200" spc="-67" dirty="0">
                <a:cs typeface="Times New Roman"/>
              </a:rPr>
              <a:t>с</a:t>
            </a:r>
            <a:r>
              <a:rPr sz="1200" dirty="0">
                <a:cs typeface="Times New Roman"/>
              </a:rPr>
              <a:t> ПП</a:t>
            </a:r>
            <a:r>
              <a:rPr sz="1200" spc="-33" dirty="0">
                <a:cs typeface="Times New Roman"/>
              </a:rPr>
              <a:t> </a:t>
            </a:r>
            <a:r>
              <a:rPr sz="1200" dirty="0">
                <a:cs typeface="Times New Roman"/>
              </a:rPr>
              <a:t>РФ</a:t>
            </a:r>
            <a:r>
              <a:rPr sz="1200" spc="-40" dirty="0">
                <a:cs typeface="Times New Roman"/>
              </a:rPr>
              <a:t> </a:t>
            </a:r>
            <a:r>
              <a:rPr sz="1200" dirty="0">
                <a:cs typeface="Times New Roman"/>
              </a:rPr>
              <a:t>от</a:t>
            </a:r>
            <a:r>
              <a:rPr sz="1200" spc="-47" dirty="0">
                <a:cs typeface="Times New Roman"/>
              </a:rPr>
              <a:t> </a:t>
            </a:r>
            <a:r>
              <a:rPr sz="1200" dirty="0">
                <a:cs typeface="Times New Roman"/>
              </a:rPr>
              <a:t>04.07.2018</a:t>
            </a:r>
            <a:r>
              <a:rPr sz="1200" spc="-60" dirty="0">
                <a:cs typeface="Times New Roman"/>
              </a:rPr>
              <a:t> </a:t>
            </a:r>
            <a:r>
              <a:rPr sz="1200" dirty="0">
                <a:cs typeface="Times New Roman"/>
              </a:rPr>
              <a:t>№783</a:t>
            </a:r>
            <a:r>
              <a:rPr sz="1200" spc="-40" dirty="0">
                <a:cs typeface="Times New Roman"/>
              </a:rPr>
              <a:t> </a:t>
            </a:r>
            <a:r>
              <a:rPr sz="1200" dirty="0">
                <a:cs typeface="Times New Roman"/>
              </a:rPr>
              <a:t>(письмо</a:t>
            </a:r>
            <a:r>
              <a:rPr sz="1200" spc="13" dirty="0">
                <a:cs typeface="Times New Roman"/>
              </a:rPr>
              <a:t> </a:t>
            </a:r>
            <a:r>
              <a:rPr sz="1200" dirty="0">
                <a:cs typeface="Times New Roman"/>
              </a:rPr>
              <a:t>Минфина</a:t>
            </a:r>
            <a:r>
              <a:rPr sz="1200" spc="7" dirty="0">
                <a:cs typeface="Times New Roman"/>
              </a:rPr>
              <a:t> </a:t>
            </a:r>
            <a:r>
              <a:rPr sz="1200" spc="-13" dirty="0">
                <a:cs typeface="Times New Roman"/>
              </a:rPr>
              <a:t>России</a:t>
            </a:r>
            <a:endParaRPr sz="1200" dirty="0">
              <a:cs typeface="Times New Roman"/>
            </a:endParaRPr>
          </a:p>
          <a:p>
            <a:pPr marL="16933"/>
            <a:r>
              <a:rPr sz="1200" dirty="0">
                <a:cs typeface="Times New Roman"/>
              </a:rPr>
              <a:t>от 30.01.2023</a:t>
            </a:r>
            <a:r>
              <a:rPr sz="1200" spc="-33" dirty="0">
                <a:cs typeface="Times New Roman"/>
              </a:rPr>
              <a:t> </a:t>
            </a:r>
            <a:r>
              <a:rPr sz="1200" dirty="0">
                <a:cs typeface="Times New Roman"/>
              </a:rPr>
              <a:t>№</a:t>
            </a:r>
            <a:r>
              <a:rPr sz="1200" spc="7" dirty="0">
                <a:cs typeface="Times New Roman"/>
              </a:rPr>
              <a:t> </a:t>
            </a:r>
            <a:r>
              <a:rPr sz="1200" dirty="0">
                <a:cs typeface="Times New Roman"/>
              </a:rPr>
              <a:t>24-06-</a:t>
            </a:r>
            <a:r>
              <a:rPr sz="1200" spc="-13" dirty="0">
                <a:cs typeface="Times New Roman"/>
              </a:rPr>
              <a:t>06/6966)</a:t>
            </a:r>
            <a:endParaRPr sz="1200" dirty="0">
              <a:cs typeface="Times New Roman"/>
            </a:endParaRPr>
          </a:p>
        </p:txBody>
      </p:sp>
      <p:grpSp>
        <p:nvGrpSpPr>
          <p:cNvPr id="24" name="object 24"/>
          <p:cNvGrpSpPr/>
          <p:nvPr/>
        </p:nvGrpSpPr>
        <p:grpSpPr>
          <a:xfrm>
            <a:off x="808482" y="4974081"/>
            <a:ext cx="5005493" cy="1630680"/>
            <a:chOff x="606361" y="3730561"/>
            <a:chExt cx="3754120" cy="1223010"/>
          </a:xfrm>
        </p:grpSpPr>
        <p:sp>
          <p:nvSpPr>
            <p:cNvPr id="25" name="object 25"/>
            <p:cNvSpPr/>
            <p:nvPr/>
          </p:nvSpPr>
          <p:spPr>
            <a:xfrm>
              <a:off x="611123" y="3735323"/>
              <a:ext cx="3744595" cy="1213485"/>
            </a:xfrm>
            <a:custGeom>
              <a:avLst/>
              <a:gdLst/>
              <a:ahLst/>
              <a:cxnLst/>
              <a:rect l="l" t="t" r="r" b="b"/>
              <a:pathLst>
                <a:path w="3744595" h="1213485">
                  <a:moveTo>
                    <a:pt x="3542284" y="1213103"/>
                  </a:moveTo>
                  <a:lnTo>
                    <a:pt x="202184" y="1213104"/>
                  </a:lnTo>
                  <a:lnTo>
                    <a:pt x="155826" y="1207763"/>
                  </a:lnTo>
                  <a:lnTo>
                    <a:pt x="113270" y="1192552"/>
                  </a:lnTo>
                  <a:lnTo>
                    <a:pt x="75730" y="1168684"/>
                  </a:lnTo>
                  <a:lnTo>
                    <a:pt x="44419" y="1137373"/>
                  </a:lnTo>
                  <a:lnTo>
                    <a:pt x="20551" y="1099833"/>
                  </a:lnTo>
                  <a:lnTo>
                    <a:pt x="5340" y="1057277"/>
                  </a:lnTo>
                  <a:lnTo>
                    <a:pt x="0" y="1010919"/>
                  </a:lnTo>
                  <a:lnTo>
                    <a:pt x="0" y="202184"/>
                  </a:lnTo>
                  <a:lnTo>
                    <a:pt x="5340" y="155834"/>
                  </a:lnTo>
                  <a:lnTo>
                    <a:pt x="20551" y="113281"/>
                  </a:lnTo>
                  <a:lnTo>
                    <a:pt x="44419" y="75740"/>
                  </a:lnTo>
                  <a:lnTo>
                    <a:pt x="75730" y="44427"/>
                  </a:lnTo>
                  <a:lnTo>
                    <a:pt x="113270" y="20555"/>
                  </a:lnTo>
                  <a:lnTo>
                    <a:pt x="155826" y="5341"/>
                  </a:lnTo>
                  <a:lnTo>
                    <a:pt x="202184" y="0"/>
                  </a:lnTo>
                  <a:lnTo>
                    <a:pt x="3542284" y="0"/>
                  </a:lnTo>
                </a:path>
                <a:path w="3744595" h="1213485">
                  <a:moveTo>
                    <a:pt x="3542283" y="0"/>
                  </a:moveTo>
                  <a:lnTo>
                    <a:pt x="3588633" y="5341"/>
                  </a:lnTo>
                  <a:lnTo>
                    <a:pt x="3631186" y="20555"/>
                  </a:lnTo>
                  <a:lnTo>
                    <a:pt x="3668727" y="44427"/>
                  </a:lnTo>
                  <a:lnTo>
                    <a:pt x="3700040" y="75740"/>
                  </a:lnTo>
                  <a:lnTo>
                    <a:pt x="3723912" y="113281"/>
                  </a:lnTo>
                  <a:lnTo>
                    <a:pt x="3739126" y="155834"/>
                  </a:lnTo>
                  <a:lnTo>
                    <a:pt x="3744467" y="202184"/>
                  </a:lnTo>
                  <a:lnTo>
                    <a:pt x="3744467" y="1010919"/>
                  </a:lnTo>
                  <a:lnTo>
                    <a:pt x="3739126" y="1057277"/>
                  </a:lnTo>
                  <a:lnTo>
                    <a:pt x="3723912" y="1099833"/>
                  </a:lnTo>
                  <a:lnTo>
                    <a:pt x="3700040" y="1137373"/>
                  </a:lnTo>
                  <a:lnTo>
                    <a:pt x="3668727" y="1168684"/>
                  </a:lnTo>
                  <a:lnTo>
                    <a:pt x="3631186" y="1192552"/>
                  </a:lnTo>
                  <a:lnTo>
                    <a:pt x="3588633" y="1207763"/>
                  </a:lnTo>
                  <a:lnTo>
                    <a:pt x="3542284" y="1213104"/>
                  </a:lnTo>
                </a:path>
              </a:pathLst>
            </a:custGeom>
            <a:ln w="9144">
              <a:solidFill>
                <a:srgbClr val="787A7E"/>
              </a:solidFill>
            </a:ln>
          </p:spPr>
          <p:txBody>
            <a:bodyPr wrap="square" lIns="0" tIns="0" rIns="0" bIns="0" rtlCol="0"/>
            <a:lstStyle/>
            <a:p>
              <a:endParaRPr sz="2400"/>
            </a:p>
          </p:txBody>
        </p:sp>
        <p:sp>
          <p:nvSpPr>
            <p:cNvPr id="26" name="object 26"/>
            <p:cNvSpPr/>
            <p:nvPr/>
          </p:nvSpPr>
          <p:spPr>
            <a:xfrm>
              <a:off x="611123" y="3735323"/>
              <a:ext cx="3744595" cy="1213485"/>
            </a:xfrm>
            <a:custGeom>
              <a:avLst/>
              <a:gdLst/>
              <a:ahLst/>
              <a:cxnLst/>
              <a:rect l="l" t="t" r="r" b="b"/>
              <a:pathLst>
                <a:path w="3744595" h="1213485">
                  <a:moveTo>
                    <a:pt x="3542284" y="0"/>
                  </a:moveTo>
                  <a:lnTo>
                    <a:pt x="202184" y="0"/>
                  </a:lnTo>
                  <a:lnTo>
                    <a:pt x="155826" y="5341"/>
                  </a:lnTo>
                  <a:lnTo>
                    <a:pt x="113270" y="20555"/>
                  </a:lnTo>
                  <a:lnTo>
                    <a:pt x="75730" y="44427"/>
                  </a:lnTo>
                  <a:lnTo>
                    <a:pt x="44419" y="75740"/>
                  </a:lnTo>
                  <a:lnTo>
                    <a:pt x="20551" y="113281"/>
                  </a:lnTo>
                  <a:lnTo>
                    <a:pt x="5340" y="155834"/>
                  </a:lnTo>
                  <a:lnTo>
                    <a:pt x="0" y="202184"/>
                  </a:lnTo>
                  <a:lnTo>
                    <a:pt x="0" y="1010919"/>
                  </a:lnTo>
                  <a:lnTo>
                    <a:pt x="5340" y="1057277"/>
                  </a:lnTo>
                  <a:lnTo>
                    <a:pt x="20551" y="1099833"/>
                  </a:lnTo>
                  <a:lnTo>
                    <a:pt x="44419" y="1137373"/>
                  </a:lnTo>
                  <a:lnTo>
                    <a:pt x="75730" y="1168684"/>
                  </a:lnTo>
                  <a:lnTo>
                    <a:pt x="113270" y="1192552"/>
                  </a:lnTo>
                  <a:lnTo>
                    <a:pt x="155826" y="1207763"/>
                  </a:lnTo>
                  <a:lnTo>
                    <a:pt x="202184" y="1213104"/>
                  </a:lnTo>
                  <a:lnTo>
                    <a:pt x="3542284" y="1213104"/>
                  </a:lnTo>
                  <a:lnTo>
                    <a:pt x="3588633" y="1207763"/>
                  </a:lnTo>
                  <a:lnTo>
                    <a:pt x="3631186" y="1192552"/>
                  </a:lnTo>
                  <a:lnTo>
                    <a:pt x="3668727" y="1168684"/>
                  </a:lnTo>
                  <a:lnTo>
                    <a:pt x="3700040" y="1137373"/>
                  </a:lnTo>
                  <a:lnTo>
                    <a:pt x="3723912" y="1099833"/>
                  </a:lnTo>
                  <a:lnTo>
                    <a:pt x="3739126" y="1057277"/>
                  </a:lnTo>
                  <a:lnTo>
                    <a:pt x="3744467" y="1010919"/>
                  </a:lnTo>
                  <a:lnTo>
                    <a:pt x="3744467" y="202184"/>
                  </a:lnTo>
                  <a:lnTo>
                    <a:pt x="3739126" y="155834"/>
                  </a:lnTo>
                  <a:lnTo>
                    <a:pt x="3723912" y="113281"/>
                  </a:lnTo>
                  <a:lnTo>
                    <a:pt x="3700040" y="75740"/>
                  </a:lnTo>
                  <a:lnTo>
                    <a:pt x="3668727" y="44427"/>
                  </a:lnTo>
                  <a:lnTo>
                    <a:pt x="3631186" y="20555"/>
                  </a:lnTo>
                  <a:lnTo>
                    <a:pt x="3588633" y="5341"/>
                  </a:lnTo>
                  <a:lnTo>
                    <a:pt x="3542284" y="0"/>
                  </a:lnTo>
                  <a:close/>
                </a:path>
              </a:pathLst>
            </a:custGeom>
            <a:solidFill>
              <a:srgbClr val="F1F1F1"/>
            </a:solidFill>
          </p:spPr>
          <p:txBody>
            <a:bodyPr wrap="square" lIns="0" tIns="0" rIns="0" bIns="0" rtlCol="0"/>
            <a:lstStyle/>
            <a:p>
              <a:endParaRPr sz="2400"/>
            </a:p>
          </p:txBody>
        </p:sp>
        <p:sp>
          <p:nvSpPr>
            <p:cNvPr id="27" name="object 27"/>
            <p:cNvSpPr/>
            <p:nvPr/>
          </p:nvSpPr>
          <p:spPr>
            <a:xfrm>
              <a:off x="611123" y="3735323"/>
              <a:ext cx="3744595" cy="1213485"/>
            </a:xfrm>
            <a:custGeom>
              <a:avLst/>
              <a:gdLst/>
              <a:ahLst/>
              <a:cxnLst/>
              <a:rect l="l" t="t" r="r" b="b"/>
              <a:pathLst>
                <a:path w="3744595" h="1213485">
                  <a:moveTo>
                    <a:pt x="0" y="202184"/>
                  </a:moveTo>
                  <a:lnTo>
                    <a:pt x="5340" y="155834"/>
                  </a:lnTo>
                  <a:lnTo>
                    <a:pt x="20551" y="113281"/>
                  </a:lnTo>
                  <a:lnTo>
                    <a:pt x="44419" y="75740"/>
                  </a:lnTo>
                  <a:lnTo>
                    <a:pt x="75730" y="44427"/>
                  </a:lnTo>
                  <a:lnTo>
                    <a:pt x="113270" y="20555"/>
                  </a:lnTo>
                  <a:lnTo>
                    <a:pt x="155826" y="5341"/>
                  </a:lnTo>
                  <a:lnTo>
                    <a:pt x="202184" y="0"/>
                  </a:lnTo>
                  <a:lnTo>
                    <a:pt x="3542284" y="0"/>
                  </a:lnTo>
                  <a:lnTo>
                    <a:pt x="3588633" y="5341"/>
                  </a:lnTo>
                  <a:lnTo>
                    <a:pt x="3631186" y="20555"/>
                  </a:lnTo>
                  <a:lnTo>
                    <a:pt x="3668727" y="44427"/>
                  </a:lnTo>
                  <a:lnTo>
                    <a:pt x="3700040" y="75740"/>
                  </a:lnTo>
                  <a:lnTo>
                    <a:pt x="3723912" y="113281"/>
                  </a:lnTo>
                  <a:lnTo>
                    <a:pt x="3739126" y="155834"/>
                  </a:lnTo>
                  <a:lnTo>
                    <a:pt x="3744467" y="202184"/>
                  </a:lnTo>
                  <a:lnTo>
                    <a:pt x="3744467" y="1010919"/>
                  </a:lnTo>
                  <a:lnTo>
                    <a:pt x="3739126" y="1057277"/>
                  </a:lnTo>
                  <a:lnTo>
                    <a:pt x="3723912" y="1099833"/>
                  </a:lnTo>
                  <a:lnTo>
                    <a:pt x="3700040" y="1137373"/>
                  </a:lnTo>
                  <a:lnTo>
                    <a:pt x="3668727" y="1168684"/>
                  </a:lnTo>
                  <a:lnTo>
                    <a:pt x="3631186" y="1192552"/>
                  </a:lnTo>
                  <a:lnTo>
                    <a:pt x="3588633" y="1207763"/>
                  </a:lnTo>
                  <a:lnTo>
                    <a:pt x="3542284" y="1213104"/>
                  </a:lnTo>
                  <a:lnTo>
                    <a:pt x="202184" y="1213104"/>
                  </a:lnTo>
                  <a:lnTo>
                    <a:pt x="155826" y="1207763"/>
                  </a:lnTo>
                  <a:lnTo>
                    <a:pt x="113270" y="1192552"/>
                  </a:lnTo>
                  <a:lnTo>
                    <a:pt x="75730" y="1168684"/>
                  </a:lnTo>
                  <a:lnTo>
                    <a:pt x="44419" y="1137373"/>
                  </a:lnTo>
                  <a:lnTo>
                    <a:pt x="20551" y="1099833"/>
                  </a:lnTo>
                  <a:lnTo>
                    <a:pt x="5340" y="1057277"/>
                  </a:lnTo>
                  <a:lnTo>
                    <a:pt x="0" y="1010919"/>
                  </a:lnTo>
                  <a:lnTo>
                    <a:pt x="0" y="202184"/>
                  </a:lnTo>
                  <a:close/>
                </a:path>
              </a:pathLst>
            </a:custGeom>
            <a:ln w="9144">
              <a:solidFill>
                <a:srgbClr val="787A7E"/>
              </a:solidFill>
            </a:ln>
          </p:spPr>
          <p:txBody>
            <a:bodyPr wrap="square" lIns="0" tIns="0" rIns="0" bIns="0" rtlCol="0"/>
            <a:lstStyle/>
            <a:p>
              <a:endParaRPr sz="2400"/>
            </a:p>
          </p:txBody>
        </p:sp>
      </p:grpSp>
      <p:sp>
        <p:nvSpPr>
          <p:cNvPr id="28" name="object 28"/>
          <p:cNvSpPr txBox="1"/>
          <p:nvPr/>
        </p:nvSpPr>
        <p:spPr>
          <a:xfrm>
            <a:off x="999472" y="5127278"/>
            <a:ext cx="4534747" cy="1309760"/>
          </a:xfrm>
          <a:prstGeom prst="rect">
            <a:avLst/>
          </a:prstGeom>
        </p:spPr>
        <p:txBody>
          <a:bodyPr vert="horz" wrap="square" lIns="0" tIns="16933" rIns="0" bIns="0" rtlCol="0">
            <a:spAutoFit/>
          </a:bodyPr>
          <a:lstStyle/>
          <a:p>
            <a:pPr marL="16933">
              <a:spcBef>
                <a:spcPts val="133"/>
              </a:spcBef>
            </a:pPr>
            <a:r>
              <a:rPr sz="1200" b="1" dirty="0">
                <a:cs typeface="Times New Roman"/>
              </a:rPr>
              <a:t>для</a:t>
            </a:r>
            <a:r>
              <a:rPr sz="1200" b="1" spc="-47" dirty="0">
                <a:cs typeface="Times New Roman"/>
              </a:rPr>
              <a:t> </a:t>
            </a:r>
            <a:r>
              <a:rPr sz="1200" b="1" dirty="0">
                <a:cs typeface="Times New Roman"/>
              </a:rPr>
              <a:t>подтверждения</a:t>
            </a:r>
            <a:r>
              <a:rPr sz="1200" b="1" spc="-33" dirty="0">
                <a:cs typeface="Times New Roman"/>
              </a:rPr>
              <a:t> </a:t>
            </a:r>
            <a:r>
              <a:rPr sz="1200" b="1" dirty="0">
                <a:cs typeface="Times New Roman"/>
              </a:rPr>
              <a:t>опыта</a:t>
            </a:r>
            <a:r>
              <a:rPr sz="1200" b="1" spc="-20" dirty="0">
                <a:cs typeface="Times New Roman"/>
              </a:rPr>
              <a:t> </a:t>
            </a:r>
            <a:r>
              <a:rPr sz="1200" b="1" dirty="0">
                <a:cs typeface="Times New Roman"/>
              </a:rPr>
              <a:t>НЕ</a:t>
            </a:r>
            <a:r>
              <a:rPr sz="1200" b="1" spc="-33" dirty="0">
                <a:cs typeface="Times New Roman"/>
              </a:rPr>
              <a:t> </a:t>
            </a:r>
            <a:r>
              <a:rPr sz="1200" b="1" spc="-13" dirty="0">
                <a:cs typeface="Times New Roman"/>
              </a:rPr>
              <a:t>ИСПОЛЬЗУЮТСЯ</a:t>
            </a:r>
            <a:r>
              <a:rPr sz="1200" spc="-13" dirty="0">
                <a:cs typeface="Times New Roman"/>
              </a:rPr>
              <a:t>:</a:t>
            </a:r>
            <a:endParaRPr sz="1200" dirty="0">
              <a:cs typeface="Times New Roman"/>
            </a:endParaRPr>
          </a:p>
          <a:p>
            <a:pPr marL="16933" marR="94824" indent="88051">
              <a:buFont typeface="Times New Roman"/>
              <a:buChar char="-"/>
              <a:tabLst>
                <a:tab pos="104984" algn="l"/>
              </a:tabLst>
            </a:pPr>
            <a:r>
              <a:rPr sz="1200" b="1" dirty="0">
                <a:cs typeface="Times New Roman"/>
              </a:rPr>
              <a:t>частично</a:t>
            </a:r>
            <a:r>
              <a:rPr sz="1200" b="1" spc="7" dirty="0">
                <a:cs typeface="Times New Roman"/>
              </a:rPr>
              <a:t> </a:t>
            </a:r>
            <a:r>
              <a:rPr sz="1200" spc="-13" dirty="0">
                <a:cs typeface="Times New Roman"/>
              </a:rPr>
              <a:t>исполненные</a:t>
            </a:r>
            <a:r>
              <a:rPr sz="1200" spc="53" dirty="0">
                <a:cs typeface="Times New Roman"/>
              </a:rPr>
              <a:t> </a:t>
            </a:r>
            <a:r>
              <a:rPr sz="1200" dirty="0">
                <a:cs typeface="Times New Roman"/>
              </a:rPr>
              <a:t>контракты</a:t>
            </a:r>
            <a:r>
              <a:rPr sz="1200" spc="-20" dirty="0">
                <a:cs typeface="Times New Roman"/>
              </a:rPr>
              <a:t> </a:t>
            </a:r>
            <a:r>
              <a:rPr sz="1200" spc="-13" dirty="0">
                <a:cs typeface="Times New Roman"/>
              </a:rPr>
              <a:t>(постановление</a:t>
            </a:r>
            <a:r>
              <a:rPr sz="1200" spc="33" dirty="0">
                <a:cs typeface="Times New Roman"/>
              </a:rPr>
              <a:t> </a:t>
            </a:r>
            <a:r>
              <a:rPr sz="1200" spc="-13" dirty="0">
                <a:cs typeface="Times New Roman"/>
              </a:rPr>
              <a:t>Арбитражного </a:t>
            </a:r>
            <a:r>
              <a:rPr sz="1200" dirty="0">
                <a:cs typeface="Times New Roman"/>
              </a:rPr>
              <a:t>суда</a:t>
            </a:r>
            <a:r>
              <a:rPr sz="1200" spc="13" dirty="0">
                <a:cs typeface="Times New Roman"/>
              </a:rPr>
              <a:t> </a:t>
            </a:r>
            <a:r>
              <a:rPr sz="1200" dirty="0">
                <a:cs typeface="Times New Roman"/>
              </a:rPr>
              <a:t>Уральского</a:t>
            </a:r>
            <a:r>
              <a:rPr sz="1200" spc="7" dirty="0">
                <a:cs typeface="Times New Roman"/>
              </a:rPr>
              <a:t> </a:t>
            </a:r>
            <a:r>
              <a:rPr sz="1200" dirty="0">
                <a:cs typeface="Times New Roman"/>
              </a:rPr>
              <a:t>округа от</a:t>
            </a:r>
            <a:r>
              <a:rPr sz="1200" spc="-27" dirty="0">
                <a:cs typeface="Times New Roman"/>
              </a:rPr>
              <a:t> </a:t>
            </a:r>
            <a:r>
              <a:rPr sz="1200" dirty="0">
                <a:cs typeface="Times New Roman"/>
              </a:rPr>
              <a:t>10.11.2023</a:t>
            </a:r>
            <a:r>
              <a:rPr sz="1200" spc="-47" dirty="0">
                <a:cs typeface="Times New Roman"/>
              </a:rPr>
              <a:t> </a:t>
            </a:r>
            <a:r>
              <a:rPr sz="1200" dirty="0">
                <a:cs typeface="Times New Roman"/>
              </a:rPr>
              <a:t>№</a:t>
            </a:r>
            <a:r>
              <a:rPr sz="1200" spc="-7" dirty="0">
                <a:cs typeface="Times New Roman"/>
              </a:rPr>
              <a:t> </a:t>
            </a:r>
            <a:r>
              <a:rPr sz="1200" spc="-13" dirty="0">
                <a:cs typeface="Times New Roman"/>
              </a:rPr>
              <a:t>Ф09-</a:t>
            </a:r>
            <a:r>
              <a:rPr sz="1200" dirty="0">
                <a:cs typeface="Times New Roman"/>
              </a:rPr>
              <a:t>7431/23</a:t>
            </a:r>
            <a:r>
              <a:rPr sz="1200" spc="-60" dirty="0">
                <a:cs typeface="Times New Roman"/>
              </a:rPr>
              <a:t> </a:t>
            </a:r>
            <a:r>
              <a:rPr sz="1200" dirty="0">
                <a:cs typeface="Times New Roman"/>
              </a:rPr>
              <a:t>по</a:t>
            </a:r>
            <a:r>
              <a:rPr sz="1200" spc="-7" dirty="0">
                <a:cs typeface="Times New Roman"/>
              </a:rPr>
              <a:t> </a:t>
            </a:r>
            <a:r>
              <a:rPr sz="1200" spc="-27" dirty="0">
                <a:cs typeface="Times New Roman"/>
              </a:rPr>
              <a:t>делу</a:t>
            </a:r>
            <a:endParaRPr sz="1200" dirty="0">
              <a:cs typeface="Times New Roman"/>
            </a:endParaRPr>
          </a:p>
          <a:p>
            <a:pPr marL="16933"/>
            <a:r>
              <a:rPr sz="1200" dirty="0">
                <a:cs typeface="Times New Roman"/>
              </a:rPr>
              <a:t>№</a:t>
            </a:r>
            <a:r>
              <a:rPr sz="1200" spc="7" dirty="0">
                <a:cs typeface="Times New Roman"/>
              </a:rPr>
              <a:t> </a:t>
            </a:r>
            <a:r>
              <a:rPr sz="1200" spc="-13" dirty="0">
                <a:cs typeface="Times New Roman"/>
              </a:rPr>
              <a:t>А76-</a:t>
            </a:r>
            <a:r>
              <a:rPr sz="1200" dirty="0">
                <a:cs typeface="Times New Roman"/>
              </a:rPr>
              <a:t>40541/2022,</a:t>
            </a:r>
            <a:r>
              <a:rPr sz="1200" spc="-47" dirty="0">
                <a:cs typeface="Times New Roman"/>
              </a:rPr>
              <a:t> </a:t>
            </a:r>
            <a:r>
              <a:rPr sz="1200" spc="-13" dirty="0">
                <a:cs typeface="Times New Roman"/>
              </a:rPr>
              <a:t>определение</a:t>
            </a:r>
            <a:r>
              <a:rPr sz="1200" spc="40" dirty="0">
                <a:cs typeface="Times New Roman"/>
              </a:rPr>
              <a:t> </a:t>
            </a:r>
            <a:r>
              <a:rPr sz="1200" dirty="0">
                <a:cs typeface="Times New Roman"/>
              </a:rPr>
              <a:t>Верховного</a:t>
            </a:r>
            <a:r>
              <a:rPr sz="1200" spc="7" dirty="0">
                <a:cs typeface="Times New Roman"/>
              </a:rPr>
              <a:t> </a:t>
            </a:r>
            <a:r>
              <a:rPr sz="1200" dirty="0">
                <a:cs typeface="Times New Roman"/>
              </a:rPr>
              <a:t>Суда</a:t>
            </a:r>
            <a:r>
              <a:rPr sz="1200" spc="27" dirty="0">
                <a:cs typeface="Times New Roman"/>
              </a:rPr>
              <a:t> </a:t>
            </a:r>
            <a:r>
              <a:rPr sz="1200" dirty="0">
                <a:cs typeface="Times New Roman"/>
              </a:rPr>
              <a:t>РФ</a:t>
            </a:r>
            <a:r>
              <a:rPr sz="1200" spc="-13" dirty="0">
                <a:cs typeface="Times New Roman"/>
              </a:rPr>
              <a:t> </a:t>
            </a:r>
            <a:r>
              <a:rPr sz="1200" dirty="0">
                <a:cs typeface="Times New Roman"/>
              </a:rPr>
              <a:t>от</a:t>
            </a:r>
            <a:r>
              <a:rPr sz="1200" spc="-13" dirty="0">
                <a:cs typeface="Times New Roman"/>
              </a:rPr>
              <a:t> 26.12.2023</a:t>
            </a:r>
            <a:endParaRPr sz="1200" dirty="0">
              <a:cs typeface="Times New Roman"/>
            </a:endParaRPr>
          </a:p>
          <a:p>
            <a:pPr marL="16933"/>
            <a:r>
              <a:rPr sz="1200" dirty="0">
                <a:cs typeface="Times New Roman"/>
              </a:rPr>
              <a:t>№</a:t>
            </a:r>
            <a:r>
              <a:rPr sz="1200" spc="-7" dirty="0">
                <a:cs typeface="Times New Roman"/>
              </a:rPr>
              <a:t> </a:t>
            </a:r>
            <a:r>
              <a:rPr sz="1200" dirty="0">
                <a:cs typeface="Times New Roman"/>
              </a:rPr>
              <a:t>310-ЭС23-25607</a:t>
            </a:r>
            <a:r>
              <a:rPr sz="1200" spc="-53" dirty="0">
                <a:cs typeface="Times New Roman"/>
              </a:rPr>
              <a:t> </a:t>
            </a:r>
            <a:r>
              <a:rPr sz="1200" dirty="0">
                <a:cs typeface="Times New Roman"/>
              </a:rPr>
              <a:t>по делу</a:t>
            </a:r>
            <a:r>
              <a:rPr sz="1200" spc="13" dirty="0">
                <a:cs typeface="Times New Roman"/>
              </a:rPr>
              <a:t> </a:t>
            </a:r>
            <a:r>
              <a:rPr sz="1200" dirty="0">
                <a:cs typeface="Times New Roman"/>
              </a:rPr>
              <a:t>№</a:t>
            </a:r>
            <a:r>
              <a:rPr sz="1200" spc="-7" dirty="0">
                <a:cs typeface="Times New Roman"/>
              </a:rPr>
              <a:t> </a:t>
            </a:r>
            <a:r>
              <a:rPr sz="1200" spc="-13" dirty="0">
                <a:cs typeface="Times New Roman"/>
              </a:rPr>
              <a:t>А68-13063/2022);</a:t>
            </a:r>
            <a:endParaRPr sz="1200" dirty="0">
              <a:cs typeface="Times New Roman"/>
            </a:endParaRPr>
          </a:p>
          <a:p>
            <a:pPr marL="16933" marR="6773" indent="88051">
              <a:buFont typeface="Times New Roman"/>
              <a:buChar char="-"/>
              <a:tabLst>
                <a:tab pos="104984" algn="l"/>
              </a:tabLst>
            </a:pPr>
            <a:r>
              <a:rPr sz="1200" b="1" dirty="0">
                <a:cs typeface="Times New Roman"/>
              </a:rPr>
              <a:t>несколько</a:t>
            </a:r>
            <a:r>
              <a:rPr sz="1200" b="1" spc="-67" dirty="0">
                <a:cs typeface="Times New Roman"/>
              </a:rPr>
              <a:t> </a:t>
            </a:r>
            <a:r>
              <a:rPr sz="1200" dirty="0">
                <a:cs typeface="Times New Roman"/>
              </a:rPr>
              <a:t>контрактов</a:t>
            </a:r>
            <a:r>
              <a:rPr sz="1200" spc="-73" dirty="0">
                <a:cs typeface="Times New Roman"/>
              </a:rPr>
              <a:t> </a:t>
            </a:r>
            <a:r>
              <a:rPr sz="1200" dirty="0">
                <a:cs typeface="Times New Roman"/>
              </a:rPr>
              <a:t>по</a:t>
            </a:r>
            <a:r>
              <a:rPr sz="1200" spc="-47" dirty="0">
                <a:cs typeface="Times New Roman"/>
              </a:rPr>
              <a:t> </a:t>
            </a:r>
            <a:r>
              <a:rPr sz="1200" dirty="0">
                <a:cs typeface="Times New Roman"/>
              </a:rPr>
              <a:t>результатам</a:t>
            </a:r>
            <a:r>
              <a:rPr sz="1200" spc="-53" dirty="0">
                <a:cs typeface="Times New Roman"/>
              </a:rPr>
              <a:t> </a:t>
            </a:r>
            <a:r>
              <a:rPr sz="1200" dirty="0">
                <a:cs typeface="Times New Roman"/>
              </a:rPr>
              <a:t>совместной</a:t>
            </a:r>
            <a:r>
              <a:rPr sz="1200" spc="-47" dirty="0">
                <a:cs typeface="Times New Roman"/>
              </a:rPr>
              <a:t> </a:t>
            </a:r>
            <a:r>
              <a:rPr sz="1200" dirty="0">
                <a:cs typeface="Times New Roman"/>
              </a:rPr>
              <a:t>закупки</a:t>
            </a:r>
            <a:r>
              <a:rPr sz="1200" spc="-13" dirty="0">
                <a:cs typeface="Times New Roman"/>
              </a:rPr>
              <a:t> (письмо </a:t>
            </a:r>
            <a:r>
              <a:rPr sz="1200" dirty="0">
                <a:cs typeface="Times New Roman"/>
              </a:rPr>
              <a:t>Минфина</a:t>
            </a:r>
            <a:r>
              <a:rPr sz="1200" spc="7" dirty="0">
                <a:cs typeface="Times New Roman"/>
              </a:rPr>
              <a:t> </a:t>
            </a:r>
            <a:r>
              <a:rPr sz="1200" dirty="0">
                <a:cs typeface="Times New Roman"/>
              </a:rPr>
              <a:t>России</a:t>
            </a:r>
            <a:r>
              <a:rPr sz="1200" spc="-27" dirty="0">
                <a:cs typeface="Times New Roman"/>
              </a:rPr>
              <a:t> </a:t>
            </a:r>
            <a:r>
              <a:rPr sz="1200" dirty="0">
                <a:cs typeface="Times New Roman"/>
              </a:rPr>
              <a:t>от</a:t>
            </a:r>
            <a:r>
              <a:rPr sz="1200" spc="-27" dirty="0">
                <a:cs typeface="Times New Roman"/>
              </a:rPr>
              <a:t> </a:t>
            </a:r>
            <a:r>
              <a:rPr sz="1200" dirty="0">
                <a:cs typeface="Times New Roman"/>
              </a:rPr>
              <a:t>18.01.2023</a:t>
            </a:r>
            <a:r>
              <a:rPr sz="1200" spc="-67" dirty="0">
                <a:cs typeface="Times New Roman"/>
              </a:rPr>
              <a:t> </a:t>
            </a:r>
            <a:r>
              <a:rPr sz="1200" dirty="0">
                <a:cs typeface="Times New Roman"/>
              </a:rPr>
              <a:t>№</a:t>
            </a:r>
            <a:r>
              <a:rPr sz="1200" spc="-7" dirty="0">
                <a:cs typeface="Times New Roman"/>
              </a:rPr>
              <a:t> </a:t>
            </a:r>
            <a:r>
              <a:rPr sz="1200" dirty="0">
                <a:cs typeface="Times New Roman"/>
              </a:rPr>
              <a:t>24-06-</a:t>
            </a:r>
            <a:r>
              <a:rPr sz="1200" spc="-13" dirty="0">
                <a:cs typeface="Times New Roman"/>
              </a:rPr>
              <a:t>06/3195)</a:t>
            </a:r>
            <a:endParaRPr sz="1200" dirty="0">
              <a:cs typeface="Times New Roman"/>
            </a:endParaRPr>
          </a:p>
        </p:txBody>
      </p:sp>
      <p:grpSp>
        <p:nvGrpSpPr>
          <p:cNvPr id="29" name="object 29"/>
          <p:cNvGrpSpPr/>
          <p:nvPr/>
        </p:nvGrpSpPr>
        <p:grpSpPr>
          <a:xfrm>
            <a:off x="3594354" y="3037586"/>
            <a:ext cx="4716780" cy="1685713"/>
            <a:chOff x="2695765" y="2278189"/>
            <a:chExt cx="3537585" cy="1264285"/>
          </a:xfrm>
        </p:grpSpPr>
        <p:sp>
          <p:nvSpPr>
            <p:cNvPr id="30" name="object 30"/>
            <p:cNvSpPr/>
            <p:nvPr/>
          </p:nvSpPr>
          <p:spPr>
            <a:xfrm>
              <a:off x="2700527" y="2282951"/>
              <a:ext cx="3528060" cy="1254760"/>
            </a:xfrm>
            <a:custGeom>
              <a:avLst/>
              <a:gdLst/>
              <a:ahLst/>
              <a:cxnLst/>
              <a:rect l="l" t="t" r="r" b="b"/>
              <a:pathLst>
                <a:path w="3528060" h="1254760">
                  <a:moveTo>
                    <a:pt x="3319018" y="1254252"/>
                  </a:moveTo>
                  <a:lnTo>
                    <a:pt x="209041" y="1254252"/>
                  </a:lnTo>
                  <a:lnTo>
                    <a:pt x="161113" y="1248730"/>
                  </a:lnTo>
                  <a:lnTo>
                    <a:pt x="117113" y="1233003"/>
                  </a:lnTo>
                  <a:lnTo>
                    <a:pt x="78300" y="1208325"/>
                  </a:lnTo>
                  <a:lnTo>
                    <a:pt x="45926" y="1175951"/>
                  </a:lnTo>
                  <a:lnTo>
                    <a:pt x="21248" y="1137138"/>
                  </a:lnTo>
                  <a:lnTo>
                    <a:pt x="5521" y="1093138"/>
                  </a:lnTo>
                  <a:lnTo>
                    <a:pt x="0" y="1045210"/>
                  </a:lnTo>
                  <a:lnTo>
                    <a:pt x="0" y="209042"/>
                  </a:lnTo>
                  <a:lnTo>
                    <a:pt x="5521" y="161113"/>
                  </a:lnTo>
                  <a:lnTo>
                    <a:pt x="21248" y="117113"/>
                  </a:lnTo>
                  <a:lnTo>
                    <a:pt x="45926" y="78300"/>
                  </a:lnTo>
                  <a:lnTo>
                    <a:pt x="78300" y="45926"/>
                  </a:lnTo>
                  <a:lnTo>
                    <a:pt x="117113" y="21248"/>
                  </a:lnTo>
                  <a:lnTo>
                    <a:pt x="161113" y="5521"/>
                  </a:lnTo>
                  <a:lnTo>
                    <a:pt x="209042" y="0"/>
                  </a:lnTo>
                  <a:lnTo>
                    <a:pt x="3319018" y="0"/>
                  </a:lnTo>
                </a:path>
                <a:path w="3528060" h="1254760">
                  <a:moveTo>
                    <a:pt x="3319017" y="0"/>
                  </a:moveTo>
                  <a:lnTo>
                    <a:pt x="3366946" y="5521"/>
                  </a:lnTo>
                  <a:lnTo>
                    <a:pt x="3410946" y="21248"/>
                  </a:lnTo>
                  <a:lnTo>
                    <a:pt x="3449759" y="45926"/>
                  </a:lnTo>
                  <a:lnTo>
                    <a:pt x="3482133" y="78300"/>
                  </a:lnTo>
                  <a:lnTo>
                    <a:pt x="3506811" y="117113"/>
                  </a:lnTo>
                  <a:lnTo>
                    <a:pt x="3522538" y="161113"/>
                  </a:lnTo>
                  <a:lnTo>
                    <a:pt x="3528060" y="209042"/>
                  </a:lnTo>
                  <a:lnTo>
                    <a:pt x="3528060" y="1045210"/>
                  </a:lnTo>
                  <a:lnTo>
                    <a:pt x="3522538" y="1093138"/>
                  </a:lnTo>
                  <a:lnTo>
                    <a:pt x="3506811" y="1137138"/>
                  </a:lnTo>
                  <a:lnTo>
                    <a:pt x="3482133" y="1175951"/>
                  </a:lnTo>
                  <a:lnTo>
                    <a:pt x="3449759" y="1208325"/>
                  </a:lnTo>
                  <a:lnTo>
                    <a:pt x="3410946" y="1233003"/>
                  </a:lnTo>
                  <a:lnTo>
                    <a:pt x="3366946" y="1248730"/>
                  </a:lnTo>
                  <a:lnTo>
                    <a:pt x="3319018" y="1254252"/>
                  </a:lnTo>
                </a:path>
              </a:pathLst>
            </a:custGeom>
            <a:ln w="9144">
              <a:solidFill>
                <a:srgbClr val="82AC37"/>
              </a:solidFill>
            </a:ln>
          </p:spPr>
          <p:txBody>
            <a:bodyPr wrap="square" lIns="0" tIns="0" rIns="0" bIns="0" rtlCol="0"/>
            <a:lstStyle/>
            <a:p>
              <a:endParaRPr sz="2400"/>
            </a:p>
          </p:txBody>
        </p:sp>
        <p:pic>
          <p:nvPicPr>
            <p:cNvPr id="31" name="object 31"/>
            <p:cNvPicPr/>
            <p:nvPr/>
          </p:nvPicPr>
          <p:blipFill>
            <a:blip r:embed="rId6" cstate="print"/>
            <a:stretch>
              <a:fillRect/>
            </a:stretch>
          </p:blipFill>
          <p:spPr>
            <a:xfrm>
              <a:off x="2700527" y="2282951"/>
              <a:ext cx="3528060" cy="1254252"/>
            </a:xfrm>
            <a:prstGeom prst="rect">
              <a:avLst/>
            </a:prstGeom>
          </p:spPr>
        </p:pic>
        <p:sp>
          <p:nvSpPr>
            <p:cNvPr id="32" name="object 32"/>
            <p:cNvSpPr/>
            <p:nvPr/>
          </p:nvSpPr>
          <p:spPr>
            <a:xfrm>
              <a:off x="2700527" y="2282951"/>
              <a:ext cx="3528060" cy="1254760"/>
            </a:xfrm>
            <a:custGeom>
              <a:avLst/>
              <a:gdLst/>
              <a:ahLst/>
              <a:cxnLst/>
              <a:rect l="l" t="t" r="r" b="b"/>
              <a:pathLst>
                <a:path w="3528060" h="1254760">
                  <a:moveTo>
                    <a:pt x="0" y="209042"/>
                  </a:moveTo>
                  <a:lnTo>
                    <a:pt x="5521" y="161113"/>
                  </a:lnTo>
                  <a:lnTo>
                    <a:pt x="21248" y="117113"/>
                  </a:lnTo>
                  <a:lnTo>
                    <a:pt x="45926" y="78300"/>
                  </a:lnTo>
                  <a:lnTo>
                    <a:pt x="78300" y="45926"/>
                  </a:lnTo>
                  <a:lnTo>
                    <a:pt x="117113" y="21248"/>
                  </a:lnTo>
                  <a:lnTo>
                    <a:pt x="161113" y="5521"/>
                  </a:lnTo>
                  <a:lnTo>
                    <a:pt x="209042" y="0"/>
                  </a:lnTo>
                  <a:lnTo>
                    <a:pt x="3319018" y="0"/>
                  </a:lnTo>
                  <a:lnTo>
                    <a:pt x="3366946" y="5521"/>
                  </a:lnTo>
                  <a:lnTo>
                    <a:pt x="3410946" y="21248"/>
                  </a:lnTo>
                  <a:lnTo>
                    <a:pt x="3449759" y="45926"/>
                  </a:lnTo>
                  <a:lnTo>
                    <a:pt x="3482133" y="78300"/>
                  </a:lnTo>
                  <a:lnTo>
                    <a:pt x="3506811" y="117113"/>
                  </a:lnTo>
                  <a:lnTo>
                    <a:pt x="3522538" y="161113"/>
                  </a:lnTo>
                  <a:lnTo>
                    <a:pt x="3528060" y="209042"/>
                  </a:lnTo>
                  <a:lnTo>
                    <a:pt x="3528060" y="1045210"/>
                  </a:lnTo>
                  <a:lnTo>
                    <a:pt x="3522538" y="1093138"/>
                  </a:lnTo>
                  <a:lnTo>
                    <a:pt x="3506811" y="1137138"/>
                  </a:lnTo>
                  <a:lnTo>
                    <a:pt x="3482133" y="1175951"/>
                  </a:lnTo>
                  <a:lnTo>
                    <a:pt x="3449759" y="1208325"/>
                  </a:lnTo>
                  <a:lnTo>
                    <a:pt x="3410946" y="1233003"/>
                  </a:lnTo>
                  <a:lnTo>
                    <a:pt x="3366946" y="1248730"/>
                  </a:lnTo>
                  <a:lnTo>
                    <a:pt x="3319018" y="1254252"/>
                  </a:lnTo>
                  <a:lnTo>
                    <a:pt x="209042" y="1254252"/>
                  </a:lnTo>
                  <a:lnTo>
                    <a:pt x="161113" y="1248730"/>
                  </a:lnTo>
                  <a:lnTo>
                    <a:pt x="117113" y="1233003"/>
                  </a:lnTo>
                  <a:lnTo>
                    <a:pt x="78300" y="1208325"/>
                  </a:lnTo>
                  <a:lnTo>
                    <a:pt x="45926" y="1175951"/>
                  </a:lnTo>
                  <a:lnTo>
                    <a:pt x="21248" y="1137138"/>
                  </a:lnTo>
                  <a:lnTo>
                    <a:pt x="5521" y="1093138"/>
                  </a:lnTo>
                  <a:lnTo>
                    <a:pt x="0" y="1045210"/>
                  </a:lnTo>
                  <a:lnTo>
                    <a:pt x="0" y="209042"/>
                  </a:lnTo>
                  <a:close/>
                </a:path>
              </a:pathLst>
            </a:custGeom>
            <a:ln w="9144">
              <a:solidFill>
                <a:srgbClr val="82AC37"/>
              </a:solidFill>
            </a:ln>
          </p:spPr>
          <p:txBody>
            <a:bodyPr wrap="square" lIns="0" tIns="0" rIns="0" bIns="0" rtlCol="0"/>
            <a:lstStyle/>
            <a:p>
              <a:endParaRPr sz="2400"/>
            </a:p>
          </p:txBody>
        </p:sp>
      </p:grpSp>
      <p:sp>
        <p:nvSpPr>
          <p:cNvPr id="33" name="object 33"/>
          <p:cNvSpPr txBox="1"/>
          <p:nvPr/>
        </p:nvSpPr>
        <p:spPr>
          <a:xfrm>
            <a:off x="3786969" y="3080680"/>
            <a:ext cx="4326467" cy="1586182"/>
          </a:xfrm>
          <a:prstGeom prst="rect">
            <a:avLst/>
          </a:prstGeom>
        </p:spPr>
        <p:txBody>
          <a:bodyPr vert="horz" wrap="square" lIns="0" tIns="16933" rIns="0" bIns="0" rtlCol="0">
            <a:spAutoFit/>
          </a:bodyPr>
          <a:lstStyle/>
          <a:p>
            <a:pPr marL="16933">
              <a:spcBef>
                <a:spcPts val="133"/>
              </a:spcBef>
            </a:pPr>
            <a:r>
              <a:rPr sz="1133" b="1" spc="-13" dirty="0">
                <a:cs typeface="Times New Roman"/>
              </a:rPr>
              <a:t>ПОДТВЕРЖДАЕТСЯ</a:t>
            </a:r>
            <a:r>
              <a:rPr sz="1133" b="1" spc="13" dirty="0">
                <a:cs typeface="Times New Roman"/>
              </a:rPr>
              <a:t> </a:t>
            </a:r>
            <a:r>
              <a:rPr sz="1133" b="1" dirty="0">
                <a:cs typeface="Times New Roman"/>
              </a:rPr>
              <a:t>(п.4</a:t>
            </a:r>
            <a:r>
              <a:rPr sz="1133" b="1" spc="7" dirty="0">
                <a:cs typeface="Times New Roman"/>
              </a:rPr>
              <a:t> </a:t>
            </a:r>
            <a:r>
              <a:rPr sz="1133" b="1" dirty="0">
                <a:cs typeface="Times New Roman"/>
              </a:rPr>
              <a:t>ППРФ</a:t>
            </a:r>
            <a:r>
              <a:rPr sz="1133" b="1" spc="33" dirty="0">
                <a:cs typeface="Times New Roman"/>
              </a:rPr>
              <a:t> </a:t>
            </a:r>
            <a:r>
              <a:rPr sz="1133" b="1" dirty="0">
                <a:cs typeface="Times New Roman"/>
              </a:rPr>
              <a:t>№</a:t>
            </a:r>
            <a:r>
              <a:rPr sz="1133" b="1" spc="7" dirty="0">
                <a:cs typeface="Times New Roman"/>
              </a:rPr>
              <a:t> </a:t>
            </a:r>
            <a:r>
              <a:rPr sz="1133" b="1" spc="-13" dirty="0">
                <a:cs typeface="Times New Roman"/>
              </a:rPr>
              <a:t>2571):</a:t>
            </a:r>
            <a:endParaRPr sz="1133" dirty="0">
              <a:cs typeface="Times New Roman"/>
            </a:endParaRPr>
          </a:p>
          <a:p>
            <a:pPr marL="16933" marR="373371" indent="84665">
              <a:buChar char="-"/>
              <a:tabLst>
                <a:tab pos="101597" algn="l"/>
              </a:tabLst>
            </a:pPr>
            <a:r>
              <a:rPr sz="1133" dirty="0">
                <a:cs typeface="Times New Roman"/>
              </a:rPr>
              <a:t>номер</a:t>
            </a:r>
            <a:r>
              <a:rPr sz="1133" spc="-20" dirty="0">
                <a:cs typeface="Times New Roman"/>
              </a:rPr>
              <a:t> </a:t>
            </a:r>
            <a:r>
              <a:rPr sz="1133" dirty="0">
                <a:cs typeface="Times New Roman"/>
              </a:rPr>
              <a:t>реестровой</a:t>
            </a:r>
            <a:r>
              <a:rPr sz="1133" spc="-40" dirty="0">
                <a:cs typeface="Times New Roman"/>
              </a:rPr>
              <a:t> </a:t>
            </a:r>
            <a:r>
              <a:rPr sz="1133" dirty="0">
                <a:cs typeface="Times New Roman"/>
              </a:rPr>
              <a:t>записи</a:t>
            </a:r>
            <a:r>
              <a:rPr sz="1133" spc="-53" dirty="0">
                <a:cs typeface="Times New Roman"/>
              </a:rPr>
              <a:t> </a:t>
            </a:r>
            <a:r>
              <a:rPr sz="1133" dirty="0">
                <a:cs typeface="Times New Roman"/>
              </a:rPr>
              <a:t>из</a:t>
            </a:r>
            <a:r>
              <a:rPr sz="1133" spc="-27" dirty="0">
                <a:cs typeface="Times New Roman"/>
              </a:rPr>
              <a:t> </a:t>
            </a:r>
            <a:r>
              <a:rPr sz="1133" dirty="0">
                <a:cs typeface="Times New Roman"/>
              </a:rPr>
              <a:t>реестра</a:t>
            </a:r>
            <a:r>
              <a:rPr sz="1133" spc="-33" dirty="0">
                <a:cs typeface="Times New Roman"/>
              </a:rPr>
              <a:t> </a:t>
            </a:r>
            <a:r>
              <a:rPr sz="1133" dirty="0">
                <a:cs typeface="Times New Roman"/>
              </a:rPr>
              <a:t>контрактов,</a:t>
            </a:r>
            <a:r>
              <a:rPr sz="1133" spc="-53" dirty="0">
                <a:cs typeface="Times New Roman"/>
              </a:rPr>
              <a:t> </a:t>
            </a:r>
            <a:r>
              <a:rPr sz="1133" spc="-13" dirty="0">
                <a:cs typeface="Times New Roman"/>
              </a:rPr>
              <a:t>заключенных </a:t>
            </a:r>
            <a:r>
              <a:rPr sz="1133" dirty="0">
                <a:cs typeface="Times New Roman"/>
              </a:rPr>
              <a:t>заказчиками</a:t>
            </a:r>
            <a:r>
              <a:rPr sz="1133" spc="-40" dirty="0">
                <a:cs typeface="Times New Roman"/>
              </a:rPr>
              <a:t> </a:t>
            </a:r>
            <a:r>
              <a:rPr sz="1133" dirty="0">
                <a:cs typeface="Times New Roman"/>
              </a:rPr>
              <a:t>(в </a:t>
            </a:r>
            <a:r>
              <a:rPr sz="1133" spc="-13" dirty="0">
                <a:cs typeface="Times New Roman"/>
              </a:rPr>
              <a:t>соответствии</a:t>
            </a:r>
            <a:r>
              <a:rPr sz="1133" spc="-40" dirty="0">
                <a:cs typeface="Times New Roman"/>
              </a:rPr>
              <a:t> </a:t>
            </a:r>
            <a:r>
              <a:rPr sz="1133" dirty="0">
                <a:cs typeface="Times New Roman"/>
              </a:rPr>
              <a:t>с Законом №</a:t>
            </a:r>
            <a:r>
              <a:rPr sz="1133" spc="13" dirty="0">
                <a:cs typeface="Times New Roman"/>
              </a:rPr>
              <a:t> </a:t>
            </a:r>
            <a:r>
              <a:rPr sz="1133" dirty="0">
                <a:cs typeface="Times New Roman"/>
              </a:rPr>
              <a:t>44-ФЗ)</a:t>
            </a:r>
            <a:r>
              <a:rPr sz="1133" spc="-20" dirty="0">
                <a:cs typeface="Times New Roman"/>
              </a:rPr>
              <a:t> </a:t>
            </a:r>
            <a:r>
              <a:rPr sz="1133" spc="-33" dirty="0">
                <a:cs typeface="Times New Roman"/>
              </a:rPr>
              <a:t>ИЛИ</a:t>
            </a:r>
            <a:endParaRPr sz="1133" dirty="0">
              <a:cs typeface="Times New Roman"/>
            </a:endParaRPr>
          </a:p>
          <a:p>
            <a:pPr marL="16933" marR="6773" indent="84665">
              <a:buChar char="-"/>
              <a:tabLst>
                <a:tab pos="101597" algn="l"/>
              </a:tabLst>
            </a:pPr>
            <a:r>
              <a:rPr sz="1133" dirty="0">
                <a:cs typeface="Times New Roman"/>
              </a:rPr>
              <a:t>выписка</a:t>
            </a:r>
            <a:r>
              <a:rPr sz="1133" spc="-67" dirty="0">
                <a:cs typeface="Times New Roman"/>
              </a:rPr>
              <a:t> </a:t>
            </a:r>
            <a:r>
              <a:rPr sz="1133" dirty="0">
                <a:cs typeface="Times New Roman"/>
              </a:rPr>
              <a:t>из</a:t>
            </a:r>
            <a:r>
              <a:rPr sz="1133" spc="13" dirty="0">
                <a:cs typeface="Times New Roman"/>
              </a:rPr>
              <a:t> </a:t>
            </a:r>
            <a:r>
              <a:rPr sz="1133" dirty="0">
                <a:cs typeface="Times New Roman"/>
              </a:rPr>
              <a:t>реестра</a:t>
            </a:r>
            <a:r>
              <a:rPr sz="1133" spc="-13" dirty="0">
                <a:cs typeface="Times New Roman"/>
              </a:rPr>
              <a:t> </a:t>
            </a:r>
            <a:r>
              <a:rPr sz="1133" dirty="0">
                <a:cs typeface="Times New Roman"/>
              </a:rPr>
              <a:t>контрактов,</a:t>
            </a:r>
            <a:r>
              <a:rPr sz="1133" spc="-33" dirty="0">
                <a:cs typeface="Times New Roman"/>
              </a:rPr>
              <a:t> </a:t>
            </a:r>
            <a:r>
              <a:rPr sz="1133" spc="-13" dirty="0">
                <a:cs typeface="Times New Roman"/>
              </a:rPr>
              <a:t>содержащих</a:t>
            </a:r>
            <a:r>
              <a:rPr sz="1133" spc="-40" dirty="0">
                <a:cs typeface="Times New Roman"/>
              </a:rPr>
              <a:t> </a:t>
            </a:r>
            <a:r>
              <a:rPr sz="1133" dirty="0">
                <a:cs typeface="Times New Roman"/>
              </a:rPr>
              <a:t>сведения</a:t>
            </a:r>
            <a:r>
              <a:rPr sz="1133" spc="-13" dirty="0">
                <a:cs typeface="Times New Roman"/>
              </a:rPr>
              <a:t> </a:t>
            </a:r>
            <a:r>
              <a:rPr sz="1133" dirty="0">
                <a:cs typeface="Times New Roman"/>
              </a:rPr>
              <a:t>о</a:t>
            </a:r>
            <a:r>
              <a:rPr sz="1133" spc="7" dirty="0">
                <a:cs typeface="Times New Roman"/>
              </a:rPr>
              <a:t> </a:t>
            </a:r>
            <a:r>
              <a:rPr sz="1133" dirty="0">
                <a:cs typeface="Times New Roman"/>
              </a:rPr>
              <a:t>гос. </a:t>
            </a:r>
            <a:r>
              <a:rPr sz="1133" spc="-13" dirty="0">
                <a:cs typeface="Times New Roman"/>
              </a:rPr>
              <a:t>тайне</a:t>
            </a:r>
            <a:r>
              <a:rPr sz="1133" spc="667" dirty="0">
                <a:cs typeface="Times New Roman"/>
              </a:rPr>
              <a:t> </a:t>
            </a:r>
            <a:r>
              <a:rPr sz="1133" dirty="0">
                <a:cs typeface="Times New Roman"/>
              </a:rPr>
              <a:t>(в</a:t>
            </a:r>
            <a:r>
              <a:rPr sz="1133" spc="-13" dirty="0">
                <a:cs typeface="Times New Roman"/>
              </a:rPr>
              <a:t> </a:t>
            </a:r>
            <a:r>
              <a:rPr sz="1133" dirty="0">
                <a:cs typeface="Times New Roman"/>
              </a:rPr>
              <a:t>случае</a:t>
            </a:r>
            <a:r>
              <a:rPr sz="1133" spc="-13" dirty="0">
                <a:cs typeface="Times New Roman"/>
              </a:rPr>
              <a:t> </a:t>
            </a:r>
            <a:r>
              <a:rPr sz="1133" dirty="0">
                <a:cs typeface="Times New Roman"/>
              </a:rPr>
              <a:t>исполнения</a:t>
            </a:r>
            <a:r>
              <a:rPr sz="1133" spc="-47" dirty="0">
                <a:cs typeface="Times New Roman"/>
              </a:rPr>
              <a:t> </a:t>
            </a:r>
            <a:r>
              <a:rPr sz="1133" dirty="0">
                <a:cs typeface="Times New Roman"/>
              </a:rPr>
              <a:t>УЗ</a:t>
            </a:r>
            <a:r>
              <a:rPr sz="1133" spc="-13" dirty="0">
                <a:cs typeface="Times New Roman"/>
              </a:rPr>
              <a:t> </a:t>
            </a:r>
            <a:r>
              <a:rPr sz="1133" dirty="0">
                <a:cs typeface="Times New Roman"/>
              </a:rPr>
              <a:t>контракта,</a:t>
            </a:r>
            <a:r>
              <a:rPr sz="1133" spc="-60" dirty="0">
                <a:cs typeface="Times New Roman"/>
              </a:rPr>
              <a:t> </a:t>
            </a:r>
            <a:r>
              <a:rPr sz="1133" dirty="0">
                <a:cs typeface="Times New Roman"/>
              </a:rPr>
              <a:t>информация</a:t>
            </a:r>
            <a:r>
              <a:rPr sz="1133" spc="-67" dirty="0">
                <a:cs typeface="Times New Roman"/>
              </a:rPr>
              <a:t> </a:t>
            </a:r>
            <a:r>
              <a:rPr sz="1133" dirty="0">
                <a:cs typeface="Times New Roman"/>
              </a:rPr>
              <a:t>о</a:t>
            </a:r>
            <a:r>
              <a:rPr sz="1133" spc="-13" dirty="0">
                <a:cs typeface="Times New Roman"/>
              </a:rPr>
              <a:t> </a:t>
            </a:r>
            <a:r>
              <a:rPr sz="1133" dirty="0">
                <a:cs typeface="Times New Roman"/>
              </a:rPr>
              <a:t>котором</a:t>
            </a:r>
            <a:r>
              <a:rPr sz="1133" spc="-7" dirty="0">
                <a:cs typeface="Times New Roman"/>
              </a:rPr>
              <a:t> </a:t>
            </a:r>
            <a:r>
              <a:rPr sz="1133" spc="-13" dirty="0">
                <a:cs typeface="Times New Roman"/>
              </a:rPr>
              <a:t>включена </a:t>
            </a:r>
            <a:r>
              <a:rPr sz="1133" dirty="0">
                <a:cs typeface="Times New Roman"/>
              </a:rPr>
              <a:t>в</a:t>
            </a:r>
            <a:r>
              <a:rPr sz="1133" spc="-20" dirty="0">
                <a:cs typeface="Times New Roman"/>
              </a:rPr>
              <a:t> </a:t>
            </a:r>
            <a:r>
              <a:rPr sz="1133" dirty="0">
                <a:cs typeface="Times New Roman"/>
              </a:rPr>
              <a:t>такой</a:t>
            </a:r>
            <a:r>
              <a:rPr sz="1133" spc="-20" dirty="0">
                <a:cs typeface="Times New Roman"/>
              </a:rPr>
              <a:t> </a:t>
            </a:r>
            <a:r>
              <a:rPr sz="1133" dirty="0">
                <a:cs typeface="Times New Roman"/>
              </a:rPr>
              <a:t>реестр)</a:t>
            </a:r>
            <a:r>
              <a:rPr sz="1133" spc="-33" dirty="0">
                <a:cs typeface="Times New Roman"/>
              </a:rPr>
              <a:t> ИЛИ</a:t>
            </a:r>
            <a:endParaRPr sz="1133" dirty="0">
              <a:cs typeface="Times New Roman"/>
            </a:endParaRPr>
          </a:p>
          <a:p>
            <a:pPr marL="16933" marR="42332" indent="84665">
              <a:spcBef>
                <a:spcPts val="7"/>
              </a:spcBef>
              <a:buChar char="-"/>
              <a:tabLst>
                <a:tab pos="101597" algn="l"/>
              </a:tabLst>
            </a:pPr>
            <a:r>
              <a:rPr sz="1133" dirty="0">
                <a:cs typeface="Times New Roman"/>
              </a:rPr>
              <a:t>исполненный</a:t>
            </a:r>
            <a:r>
              <a:rPr sz="1133" spc="-47" dirty="0">
                <a:cs typeface="Times New Roman"/>
              </a:rPr>
              <a:t> </a:t>
            </a:r>
            <a:r>
              <a:rPr sz="1133" dirty="0">
                <a:cs typeface="Times New Roman"/>
              </a:rPr>
              <a:t>контракт</a:t>
            </a:r>
            <a:r>
              <a:rPr sz="1133" spc="-40" dirty="0">
                <a:cs typeface="Times New Roman"/>
              </a:rPr>
              <a:t> </a:t>
            </a:r>
            <a:r>
              <a:rPr sz="1133" dirty="0">
                <a:cs typeface="Times New Roman"/>
              </a:rPr>
              <a:t>(договор),</a:t>
            </a:r>
            <a:r>
              <a:rPr sz="1133" spc="20" dirty="0">
                <a:cs typeface="Times New Roman"/>
              </a:rPr>
              <a:t> </a:t>
            </a:r>
            <a:r>
              <a:rPr sz="1133" dirty="0">
                <a:cs typeface="Times New Roman"/>
              </a:rPr>
              <a:t>заключенный</a:t>
            </a:r>
            <a:r>
              <a:rPr sz="1133" spc="-40" dirty="0">
                <a:cs typeface="Times New Roman"/>
              </a:rPr>
              <a:t> </a:t>
            </a:r>
            <a:r>
              <a:rPr sz="1133" dirty="0">
                <a:cs typeface="Times New Roman"/>
              </a:rPr>
              <a:t>в </a:t>
            </a:r>
            <a:r>
              <a:rPr sz="1133" spc="-13" dirty="0">
                <a:cs typeface="Times New Roman"/>
              </a:rPr>
              <a:t>соответствии </a:t>
            </a:r>
            <a:r>
              <a:rPr sz="1133" spc="-67" dirty="0">
                <a:cs typeface="Times New Roman"/>
              </a:rPr>
              <a:t>с</a:t>
            </a:r>
            <a:r>
              <a:rPr sz="1133" dirty="0">
                <a:cs typeface="Times New Roman"/>
              </a:rPr>
              <a:t> Законом</a:t>
            </a:r>
            <a:r>
              <a:rPr sz="1133" spc="-33" dirty="0">
                <a:cs typeface="Times New Roman"/>
              </a:rPr>
              <a:t> </a:t>
            </a:r>
            <a:r>
              <a:rPr sz="1133" dirty="0">
                <a:cs typeface="Times New Roman"/>
              </a:rPr>
              <a:t>№</a:t>
            </a:r>
            <a:r>
              <a:rPr sz="1133" spc="-13" dirty="0">
                <a:cs typeface="Times New Roman"/>
              </a:rPr>
              <a:t> </a:t>
            </a:r>
            <a:r>
              <a:rPr sz="1133" dirty="0">
                <a:cs typeface="Times New Roman"/>
              </a:rPr>
              <a:t>44-ФЗ</a:t>
            </a:r>
            <a:r>
              <a:rPr sz="1133" spc="-33" dirty="0">
                <a:cs typeface="Times New Roman"/>
              </a:rPr>
              <a:t> </a:t>
            </a:r>
            <a:r>
              <a:rPr sz="1133" dirty="0">
                <a:cs typeface="Times New Roman"/>
              </a:rPr>
              <a:t>(Законом</a:t>
            </a:r>
            <a:r>
              <a:rPr sz="1133" spc="-33" dirty="0">
                <a:cs typeface="Times New Roman"/>
              </a:rPr>
              <a:t> </a:t>
            </a:r>
            <a:r>
              <a:rPr sz="1133" dirty="0">
                <a:cs typeface="Times New Roman"/>
              </a:rPr>
              <a:t>№</a:t>
            </a:r>
            <a:r>
              <a:rPr sz="1133" spc="7" dirty="0">
                <a:cs typeface="Times New Roman"/>
              </a:rPr>
              <a:t> </a:t>
            </a:r>
            <a:r>
              <a:rPr sz="1133" dirty="0">
                <a:cs typeface="Times New Roman"/>
              </a:rPr>
              <a:t>223-ФЗ)+</a:t>
            </a:r>
            <a:r>
              <a:rPr sz="1133" spc="-47" dirty="0">
                <a:cs typeface="Times New Roman"/>
              </a:rPr>
              <a:t> </a:t>
            </a:r>
            <a:r>
              <a:rPr sz="1133" dirty="0">
                <a:cs typeface="Times New Roman"/>
              </a:rPr>
              <a:t>акт</a:t>
            </a:r>
            <a:r>
              <a:rPr sz="1133" spc="-33" dirty="0">
                <a:cs typeface="Times New Roman"/>
              </a:rPr>
              <a:t> </a:t>
            </a:r>
            <a:r>
              <a:rPr sz="1133" dirty="0">
                <a:cs typeface="Times New Roman"/>
              </a:rPr>
              <a:t>приемки</a:t>
            </a:r>
            <a:r>
              <a:rPr sz="1133" spc="-47" dirty="0">
                <a:cs typeface="Times New Roman"/>
              </a:rPr>
              <a:t> </a:t>
            </a:r>
            <a:r>
              <a:rPr sz="1133" dirty="0">
                <a:cs typeface="Times New Roman"/>
              </a:rPr>
              <a:t>товаров,</a:t>
            </a:r>
            <a:r>
              <a:rPr sz="1133" spc="-27" dirty="0">
                <a:cs typeface="Times New Roman"/>
              </a:rPr>
              <a:t> </a:t>
            </a:r>
            <a:r>
              <a:rPr sz="1133" spc="-13" dirty="0">
                <a:cs typeface="Times New Roman"/>
              </a:rPr>
              <a:t>работ, </a:t>
            </a:r>
            <a:r>
              <a:rPr sz="1133" dirty="0">
                <a:cs typeface="Times New Roman"/>
              </a:rPr>
              <a:t>услуг,</a:t>
            </a:r>
            <a:r>
              <a:rPr sz="1133" spc="33" dirty="0">
                <a:cs typeface="Times New Roman"/>
              </a:rPr>
              <a:t> </a:t>
            </a:r>
            <a:r>
              <a:rPr sz="1133" spc="-13" dirty="0">
                <a:cs typeface="Times New Roman"/>
              </a:rPr>
              <a:t>подтверждающий</a:t>
            </a:r>
            <a:r>
              <a:rPr sz="1133" spc="-40" dirty="0">
                <a:cs typeface="Times New Roman"/>
              </a:rPr>
              <a:t> </a:t>
            </a:r>
            <a:r>
              <a:rPr sz="1133" dirty="0">
                <a:cs typeface="Times New Roman"/>
              </a:rPr>
              <a:t>стоимость исполненных</a:t>
            </a:r>
            <a:r>
              <a:rPr sz="1133" spc="-33" dirty="0">
                <a:cs typeface="Times New Roman"/>
              </a:rPr>
              <a:t> </a:t>
            </a:r>
            <a:r>
              <a:rPr sz="1133" spc="-13" dirty="0">
                <a:cs typeface="Times New Roman"/>
              </a:rPr>
              <a:t>обязательств</a:t>
            </a:r>
            <a:endParaRPr sz="1133" dirty="0">
              <a:cs typeface="Times New Roman"/>
            </a:endParaRPr>
          </a:p>
        </p:txBody>
      </p:sp>
      <p:grpSp>
        <p:nvGrpSpPr>
          <p:cNvPr id="34" name="object 34"/>
          <p:cNvGrpSpPr/>
          <p:nvPr/>
        </p:nvGrpSpPr>
        <p:grpSpPr>
          <a:xfrm>
            <a:off x="3312160" y="2708657"/>
            <a:ext cx="5808133" cy="2313940"/>
            <a:chOff x="2484120" y="2031492"/>
            <a:chExt cx="4356100" cy="1735455"/>
          </a:xfrm>
        </p:grpSpPr>
        <p:sp>
          <p:nvSpPr>
            <p:cNvPr id="35" name="object 35"/>
            <p:cNvSpPr/>
            <p:nvPr/>
          </p:nvSpPr>
          <p:spPr>
            <a:xfrm>
              <a:off x="2484120" y="3530854"/>
              <a:ext cx="4356100" cy="236220"/>
            </a:xfrm>
            <a:custGeom>
              <a:avLst/>
              <a:gdLst/>
              <a:ahLst/>
              <a:cxnLst/>
              <a:rect l="l" t="t" r="r" b="b"/>
              <a:pathLst>
                <a:path w="4356100" h="236220">
                  <a:moveTo>
                    <a:pt x="4355973" y="204216"/>
                  </a:moveTo>
                  <a:lnTo>
                    <a:pt x="4283202" y="159893"/>
                  </a:lnTo>
                  <a:lnTo>
                    <a:pt x="4280560" y="191477"/>
                  </a:lnTo>
                  <a:lnTo>
                    <a:pt x="1980184" y="0"/>
                  </a:lnTo>
                  <a:lnTo>
                    <a:pt x="1979891" y="3530"/>
                  </a:lnTo>
                  <a:lnTo>
                    <a:pt x="1979549" y="0"/>
                  </a:lnTo>
                  <a:lnTo>
                    <a:pt x="75184" y="190271"/>
                  </a:lnTo>
                  <a:lnTo>
                    <a:pt x="72009" y="158623"/>
                  </a:lnTo>
                  <a:lnTo>
                    <a:pt x="0" y="204216"/>
                  </a:lnTo>
                  <a:lnTo>
                    <a:pt x="79629" y="234442"/>
                  </a:lnTo>
                  <a:lnTo>
                    <a:pt x="76581" y="204216"/>
                  </a:lnTo>
                  <a:lnTo>
                    <a:pt x="76454" y="202958"/>
                  </a:lnTo>
                  <a:lnTo>
                    <a:pt x="1980057" y="12776"/>
                  </a:lnTo>
                  <a:lnTo>
                    <a:pt x="4279493" y="204190"/>
                  </a:lnTo>
                  <a:lnTo>
                    <a:pt x="4279874" y="204216"/>
                  </a:lnTo>
                  <a:lnTo>
                    <a:pt x="4279493" y="204216"/>
                  </a:lnTo>
                  <a:lnTo>
                    <a:pt x="4276852" y="235839"/>
                  </a:lnTo>
                  <a:lnTo>
                    <a:pt x="4353420" y="205232"/>
                  </a:lnTo>
                  <a:lnTo>
                    <a:pt x="4355973" y="204216"/>
                  </a:lnTo>
                  <a:close/>
                </a:path>
              </a:pathLst>
            </a:custGeom>
            <a:solidFill>
              <a:srgbClr val="000000"/>
            </a:solidFill>
          </p:spPr>
          <p:txBody>
            <a:bodyPr wrap="square" lIns="0" tIns="0" rIns="0" bIns="0" rtlCol="0"/>
            <a:lstStyle/>
            <a:p>
              <a:endParaRPr sz="2400"/>
            </a:p>
          </p:txBody>
        </p:sp>
        <p:sp>
          <p:nvSpPr>
            <p:cNvPr id="36" name="object 36"/>
            <p:cNvSpPr/>
            <p:nvPr/>
          </p:nvSpPr>
          <p:spPr>
            <a:xfrm>
              <a:off x="4334255" y="2036064"/>
              <a:ext cx="288290" cy="248920"/>
            </a:xfrm>
            <a:custGeom>
              <a:avLst/>
              <a:gdLst/>
              <a:ahLst/>
              <a:cxnLst/>
              <a:rect l="l" t="t" r="r" b="b"/>
              <a:pathLst>
                <a:path w="288289" h="248919">
                  <a:moveTo>
                    <a:pt x="144018" y="248412"/>
                  </a:moveTo>
                  <a:lnTo>
                    <a:pt x="0" y="124206"/>
                  </a:lnTo>
                  <a:lnTo>
                    <a:pt x="72009" y="124206"/>
                  </a:lnTo>
                  <a:lnTo>
                    <a:pt x="72009" y="0"/>
                  </a:lnTo>
                  <a:lnTo>
                    <a:pt x="216027" y="0"/>
                  </a:lnTo>
                </a:path>
                <a:path w="288289" h="248919">
                  <a:moveTo>
                    <a:pt x="216027" y="0"/>
                  </a:moveTo>
                  <a:lnTo>
                    <a:pt x="216027" y="124206"/>
                  </a:lnTo>
                  <a:lnTo>
                    <a:pt x="288036" y="124206"/>
                  </a:lnTo>
                  <a:lnTo>
                    <a:pt x="144018" y="248412"/>
                  </a:lnTo>
                </a:path>
              </a:pathLst>
            </a:custGeom>
            <a:ln w="9144">
              <a:solidFill>
                <a:srgbClr val="787A7E"/>
              </a:solidFill>
            </a:ln>
          </p:spPr>
          <p:txBody>
            <a:bodyPr wrap="square" lIns="0" tIns="0" rIns="0" bIns="0" rtlCol="0"/>
            <a:lstStyle/>
            <a:p>
              <a:endParaRPr sz="2400"/>
            </a:p>
          </p:txBody>
        </p:sp>
        <p:pic>
          <p:nvPicPr>
            <p:cNvPr id="37" name="object 37"/>
            <p:cNvPicPr/>
            <p:nvPr/>
          </p:nvPicPr>
          <p:blipFill>
            <a:blip r:embed="rId7" cstate="print"/>
            <a:stretch>
              <a:fillRect/>
            </a:stretch>
          </p:blipFill>
          <p:spPr>
            <a:xfrm>
              <a:off x="4334255" y="2036064"/>
              <a:ext cx="288036" cy="248412"/>
            </a:xfrm>
            <a:prstGeom prst="rect">
              <a:avLst/>
            </a:prstGeom>
          </p:spPr>
        </p:pic>
        <p:sp>
          <p:nvSpPr>
            <p:cNvPr id="38" name="object 38"/>
            <p:cNvSpPr/>
            <p:nvPr/>
          </p:nvSpPr>
          <p:spPr>
            <a:xfrm>
              <a:off x="4334255" y="2036064"/>
              <a:ext cx="288290" cy="248920"/>
            </a:xfrm>
            <a:custGeom>
              <a:avLst/>
              <a:gdLst/>
              <a:ahLst/>
              <a:cxnLst/>
              <a:rect l="l" t="t" r="r" b="b"/>
              <a:pathLst>
                <a:path w="288289" h="248919">
                  <a:moveTo>
                    <a:pt x="0" y="124206"/>
                  </a:moveTo>
                  <a:lnTo>
                    <a:pt x="72009" y="124206"/>
                  </a:lnTo>
                  <a:lnTo>
                    <a:pt x="72009" y="0"/>
                  </a:lnTo>
                  <a:lnTo>
                    <a:pt x="216027" y="0"/>
                  </a:lnTo>
                  <a:lnTo>
                    <a:pt x="216027" y="124206"/>
                  </a:lnTo>
                  <a:lnTo>
                    <a:pt x="288036" y="124206"/>
                  </a:lnTo>
                  <a:lnTo>
                    <a:pt x="144018" y="248412"/>
                  </a:lnTo>
                  <a:lnTo>
                    <a:pt x="0" y="124206"/>
                  </a:lnTo>
                  <a:close/>
                </a:path>
              </a:pathLst>
            </a:custGeom>
            <a:ln w="9144">
              <a:solidFill>
                <a:srgbClr val="787A7E"/>
              </a:solidFill>
            </a:ln>
          </p:spPr>
          <p:txBody>
            <a:bodyPr wrap="square" lIns="0" tIns="0" rIns="0" bIns="0" rtlCol="0"/>
            <a:lstStyle/>
            <a:p>
              <a:endParaRPr sz="2400"/>
            </a:p>
          </p:txBody>
        </p:sp>
      </p:grpSp>
      <p:sp>
        <p:nvSpPr>
          <p:cNvPr id="39" name="TextBox 38">
            <a:extLst>
              <a:ext uri="{FF2B5EF4-FFF2-40B4-BE49-F238E27FC236}">
                <a16:creationId xmlns:a16="http://schemas.microsoft.com/office/drawing/2014/main" id="{666589C3-2B86-1F72-5147-4D0058441DE6}"/>
              </a:ext>
            </a:extLst>
          </p:cNvPr>
          <p:cNvSpPr txBox="1"/>
          <p:nvPr/>
        </p:nvSpPr>
        <p:spPr>
          <a:xfrm>
            <a:off x="4572069" y="6593527"/>
            <a:ext cx="7487147" cy="276999"/>
          </a:xfrm>
          <a:prstGeom prst="rect">
            <a:avLst/>
          </a:prstGeom>
          <a:noFill/>
        </p:spPr>
        <p:txBody>
          <a:bodyPr wrap="square">
            <a:spAutoFit/>
          </a:bodyPr>
          <a:lstStyle/>
          <a:p>
            <a:r>
              <a:rPr lang="ru-RU" sz="1200" spc="-13" dirty="0">
                <a:solidFill>
                  <a:prstClr val="black"/>
                </a:solidFill>
                <a:ea typeface="+mj-ea"/>
                <a:cs typeface="+mj-cs"/>
              </a:rPr>
              <a:t>Слайд подготовлен п</a:t>
            </a:r>
            <a:r>
              <a:rPr kumimoji="0" lang="ru-RU" sz="1200" i="0" u="none" strike="noStrike" kern="1200" cap="none" spc="-13" normalizeH="0" baseline="0" noProof="0" dirty="0">
                <a:ln>
                  <a:noFill/>
                </a:ln>
                <a:solidFill>
                  <a:prstClr val="black"/>
                </a:solidFill>
                <a:effectLst/>
                <a:uLnTx/>
                <a:uFillTx/>
                <a:ea typeface="+mj-ea"/>
                <a:cs typeface="+mj-cs"/>
              </a:rPr>
              <a:t>о материалам презентации Департамента государственных закупок Свердловской области</a:t>
            </a:r>
            <a:r>
              <a:rPr kumimoji="0" lang="ru-RU" sz="1200" i="0" u="none" strike="noStrike" kern="1200" cap="none" spc="-47" normalizeH="0" baseline="0" noProof="0" dirty="0">
                <a:ln>
                  <a:noFill/>
                </a:ln>
                <a:solidFill>
                  <a:prstClr val="black"/>
                </a:solidFill>
                <a:effectLst/>
                <a:uLnTx/>
                <a:uFillTx/>
                <a:ea typeface="+mj-ea"/>
                <a:cs typeface="+mj-cs"/>
              </a:rPr>
              <a:t> </a:t>
            </a:r>
            <a:endParaRPr lang="ru-RU" sz="12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21E2E-EBDC-D32A-FC40-33A0FFE4BA5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433E4D-66E7-01D3-D0B2-2734D7710BB5}"/>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Восточно-Сибирского округа от 14 марта 2025 г. N Ф02-838/25 по делу N А74-1703/2024 (2 из 3)</a:t>
            </a:r>
          </a:p>
        </p:txBody>
      </p:sp>
      <p:sp>
        <p:nvSpPr>
          <p:cNvPr id="6" name="TextBox 5">
            <a:extLst>
              <a:ext uri="{FF2B5EF4-FFF2-40B4-BE49-F238E27FC236}">
                <a16:creationId xmlns:a16="http://schemas.microsoft.com/office/drawing/2014/main" id="{D571369A-BACF-181E-F7AD-F9679972B5CA}"/>
              </a:ext>
            </a:extLst>
          </p:cNvPr>
          <p:cNvSpPr txBox="1"/>
          <p:nvPr/>
        </p:nvSpPr>
        <p:spPr>
          <a:xfrm>
            <a:off x="118369" y="625792"/>
            <a:ext cx="11955262" cy="6294031"/>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качестве подтверждения соответствия установленному в извещении требованию к наличию опыта исполнения договора предпринимателем Савельевым И.В. в составе заявки представлен контракт от 31.12.2022 N 2 на оказание услуг и акт о выполнении работ, заключённый между Предпринимателем и КГБОУ "Минусинская школа N 8" на основании пункта 5 части 1 статьи 93 Закона о контрактной системе по цене 530 889 рублей 60 копеек и акт от 31.01.2023 N 2 на сумму оказанных услуг - 441 757 рублей 40 копеек.</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Антимонопольный орган пришел к выводу, что представленный в составе заявки акт от 31.01.2023 на сумму 441 757 рублей 40 копеек не подтверждает исполнение контракта, заключенного по цене 530 889 рублей 60 копеек; в составе заявки отсутствует дополнительное соглашение к контракту об изменении цены либо о расторжении контракта по стоимости фактически оказанных услуг. Таким образом, Савельевым И.В. представлены документы, не соответствующие требованиям, установленным в извещении об осуществлении закупки.</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Решением Хакасского УФАС России от 19.02.2024 N 019/06/99-148/2024 комиссия по осуществлению закупок признана нарушившей пункт 2 части 12 статьи 48, подпункт "а" пункта 1 части 5 статьи 49 Закона о контрактной системе (пункт 1). В связи заключением 05.02.2024 муниципального контракта предписание решено не выдавать (пункт 2). Передать материалы дела должностному лицу Хакасского УФАС для рассмотрения вопроса о привлечении к административной ответственности (пункт 3)</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ГУО администрации г. Черногорска обратилось в Арбитражный суд Республики Хакасия с указанным заявлением.</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Суды первой и апелляционной инстанций, удовлетворяя заявленные требования, исходили из того, что ненормативный правовой акт в оспариваемой части не соответствует требованиям действующего законодательства и нарушает права и законные интересы заявителя.  </a:t>
            </a: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Арбитражный суд Восточно-Сибирского округа считает обжалуемые судебные акты не подлежащими отмене, а кассационную жалобу - удовлетворению в силу следующего.</a:t>
            </a:r>
          </a:p>
        </p:txBody>
      </p:sp>
    </p:spTree>
    <p:extLst>
      <p:ext uri="{BB962C8B-B14F-4D97-AF65-F5344CB8AC3E}">
        <p14:creationId xmlns:p14="http://schemas.microsoft.com/office/powerpoint/2010/main" val="27247525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01B3E-6CA6-0D43-B35F-EEF6CDD8CCD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53E41D-4366-1E3F-9E20-A80A214E6338}"/>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Восточно-Сибирского округа от 14 марта 2025 г. N Ф02-838/25 по делу N А74-1703/2024 (3 из 3)</a:t>
            </a:r>
          </a:p>
        </p:txBody>
      </p:sp>
      <p:sp>
        <p:nvSpPr>
          <p:cNvPr id="6" name="TextBox 5">
            <a:extLst>
              <a:ext uri="{FF2B5EF4-FFF2-40B4-BE49-F238E27FC236}">
                <a16:creationId xmlns:a16="http://schemas.microsoft.com/office/drawing/2014/main" id="{87790CA7-E233-85D7-C9AF-6622099390D4}"/>
              </a:ext>
            </a:extLst>
          </p:cNvPr>
          <p:cNvSpPr txBox="1"/>
          <p:nvPr/>
        </p:nvSpPr>
        <p:spPr>
          <a:xfrm>
            <a:off x="118369" y="625792"/>
            <a:ext cx="11955262" cy="6217087"/>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Из анализа условий упомянутого контракта следует, что срок оказания услуг с 09.01.2023 по 31.01.2023; вступает в силу с момента его заключения и действует до 31.01.2023, а в части оплаты за выполненные и принятые услуги - до полного исполнения; расчет производится по факту оказания услуг из объема фактически оказанных услуг; по завершении оказания услуг исполнитель представляет заказчику акт сдачи-приемки услуг</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Суды установили, что стоимость оказанных услуг по акту от 31.01.2023 N 2 в рамках контракта от 30.12.2022 N 2 составляет не менее 20% начальной (максимальной) цены спорного контракта, что соответствует позиции 33 приложения к Постановлению N 2571; акт от 31.01.2023 подписан сторонами в последний день срока действия контракта без замечаний относительно объемов, качества и стоимости оказанных услуг.</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Суды также приняли во внимание представленное в материалы дела соглашение о расторжении контракта от 31.01.2023, согласно которому контракт от 30.12.2022 N 2 расторгнут по соглашению сторон на основании части 8 статьи 95 Закона N 44-ФЗ, стороны признали, что стоимость фактически оказанных услуг по контракту от 30.12.2022 составляет 441 757 рублей 40 копеек, оплата произведена; а также то, что акт об оказании услуг подписан без замечаний.</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Доказательства, свидетельствующие о том, что акт от 31.01.2023 N 2 не является последним актом, составленным при исполнении спорного контракта от 30.12.2022 N 2, в материалы дела не представлены.</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Таким образом, суды обоснованно признали, что представленные участником в составе заявки указанные документы подтверждают исполнение обязательств по контракту и, соответственно, наличие у участника закупки опыта оказания предусмотренных извещением по спорной закупке услуг, в связи чем пришли к правомерному выводу об отсутствии у комиссии заказчика оснований для отклонения заявки предпринимателя Савельева И.В. по причине несоответствия ее требованиям позиции 33 раздела VI приложения к Постановлению N 2571 и извещения о проведении аукциона в электронной форме.</a:t>
            </a:r>
            <a:endPar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108485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C0D20-AB86-C863-A96B-C96FCC2DC6A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C56247-4BEF-B598-FFF4-3AD3DF193911}"/>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Северо-Западного округа от 27 июня 2025 г. N Ф07-1730/25 по делу N А56-70301/2024 (1 из 2)</a:t>
            </a:r>
          </a:p>
        </p:txBody>
      </p:sp>
      <p:graphicFrame>
        <p:nvGraphicFramePr>
          <p:cNvPr id="4" name="Объект 3">
            <a:extLst>
              <a:ext uri="{FF2B5EF4-FFF2-40B4-BE49-F238E27FC236}">
                <a16:creationId xmlns:a16="http://schemas.microsoft.com/office/drawing/2014/main" id="{F66F2DDB-C426-B005-61A5-F4EF03B4A849}"/>
              </a:ext>
            </a:extLst>
          </p:cNvPr>
          <p:cNvGraphicFramePr>
            <a:graphicFrameLocks noGrp="1"/>
          </p:cNvGraphicFramePr>
          <p:nvPr>
            <p:ph idx="1"/>
          </p:nvPr>
        </p:nvGraphicFramePr>
        <p:xfrm>
          <a:off x="421135" y="688839"/>
          <a:ext cx="11345662" cy="1010920"/>
        </p:xfrm>
        <a:graphic>
          <a:graphicData uri="http://schemas.openxmlformats.org/drawingml/2006/table">
            <a:tbl>
              <a:tblPr firstRow="1" bandRow="1">
                <a:tableStyleId>{F5AB1C69-6EDB-4FF4-983F-18BD219EF322}</a:tableStyleId>
              </a:tblPr>
              <a:tblGrid>
                <a:gridCol w="3160449">
                  <a:extLst>
                    <a:ext uri="{9D8B030D-6E8A-4147-A177-3AD203B41FA5}">
                      <a16:colId xmlns:a16="http://schemas.microsoft.com/office/drawing/2014/main" val="3079683067"/>
                    </a:ext>
                  </a:extLst>
                </a:gridCol>
                <a:gridCol w="4096769">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кассационной жалобы</a:t>
                      </a:r>
                    </a:p>
                  </a:txBody>
                  <a:tcPr/>
                </a:tc>
                <a:extLst>
                  <a:ext uri="{0D108BD9-81ED-4DB2-BD59-A6C34878D82A}">
                    <a16:rowId xmlns:a16="http://schemas.microsoft.com/office/drawing/2014/main" val="1753121028"/>
                  </a:ext>
                </a:extLst>
              </a:tr>
              <a:tr h="370840">
                <a:tc>
                  <a:txBody>
                    <a:bodyPr/>
                    <a:lstStyle/>
                    <a:p>
                      <a:r>
                        <a:rPr lang="ru-RU" dirty="0"/>
                        <a:t>ФГБУК "Государственный музей-заповедник "Павловск"</a:t>
                      </a:r>
                    </a:p>
                  </a:txBody>
                  <a:tcPr/>
                </a:tc>
                <a:tc>
                  <a:txBody>
                    <a:bodyPr/>
                    <a:lstStyle/>
                    <a:p>
                      <a:r>
                        <a:rPr lang="ru-RU" dirty="0"/>
                        <a:t>Санкт-Петербургский УФАС</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5E0ECC0F-2584-959A-9F09-E3FE94D72670}"/>
              </a:ext>
            </a:extLst>
          </p:cNvPr>
          <p:cNvSpPr txBox="1"/>
          <p:nvPr/>
        </p:nvSpPr>
        <p:spPr>
          <a:xfrm>
            <a:off x="81010" y="1762806"/>
            <a:ext cx="11803602" cy="447814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Заказчик проводил открытый конкурс в электронной форме на оказание услуг по техническому обслуживанию систем обеспечения безопасности объектов заказчика извещение N 0372200160724000053. НМЦК- 19 896 000 руб.</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извещении установлены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доптребования</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по позиции 5 приложения к ПП № 2571 (Работы, услуги, связанные с необходимостью допуска подрядчиков, исполнителей к учетным базам данных музеев, архивов, библиотек, к хранилищам (депозитариям) музея, библиотеки, к системам обеспечения безопасности и (или) сохранности музейных предметов и музейных коллекций, архивных документов, библиотечного фонда).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качестве подтверждения соответствия дополнительным требованиям участником закупки (Обществом) представлен номер реестровой записи N 1782001250321000019 и информация об исполненном контракте от 26.11.2021 N 20/21-эп/</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смп</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на выполнение работ по огнезащитной обработке чердачных помещений объектов ФГБУК государственного музея-заповедника "Царское Село" на сумму 10 500 000 руб.</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Заявитель (заказчик) полагает, что поскольку Общество не предоставило документов и информации, подтверждающих соответствие участника дополнительным требованиям, предусмотренным позицией 5 раздела I Приложения к Постановлению N 2571, его заявка на основании пункта 3 части 12 статьи 48 Закона N 44-ФЗ подлежала отклонению.</a:t>
            </a:r>
          </a:p>
        </p:txBody>
      </p:sp>
    </p:spTree>
    <p:extLst>
      <p:ext uri="{BB962C8B-B14F-4D97-AF65-F5344CB8AC3E}">
        <p14:creationId xmlns:p14="http://schemas.microsoft.com/office/powerpoint/2010/main" val="397061308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BF525-9D1D-C48C-494C-64A582E4D0E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7DAE68-F268-5147-826D-CFD6E8A0CA17}"/>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Северо-Западного округа от 27 июня 2025 г. N Ф07-1730/25 по делу N А56-70301/2024 (2 из 2)</a:t>
            </a:r>
          </a:p>
        </p:txBody>
      </p:sp>
      <p:sp>
        <p:nvSpPr>
          <p:cNvPr id="6" name="TextBox 5">
            <a:extLst>
              <a:ext uri="{FF2B5EF4-FFF2-40B4-BE49-F238E27FC236}">
                <a16:creationId xmlns:a16="http://schemas.microsoft.com/office/drawing/2014/main" id="{E176AAEC-F736-C2C1-AB2E-2EF37C7D4952}"/>
              </a:ext>
            </a:extLst>
          </p:cNvPr>
          <p:cNvSpPr txBox="1"/>
          <p:nvPr/>
        </p:nvSpPr>
        <p:spPr>
          <a:xfrm>
            <a:off x="194199" y="776712"/>
            <a:ext cx="11803602" cy="4401205"/>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Вместе с тем, как установлено комиссией УФАС и судами двух инстанций, из содержания из пункта 9.3 Технического задания, являющегося приложением N 1 к представленному контракту от 26.11.2021 N 20/21-эк/</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смп</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следует, что работы должны быть выполнены в зданиях музея "Царское Село", в связи с чем в обязанности подрядчика по данному контракту входило обеспечение сохранности объектов музейного фонда при производстве работ. В пункте 9.3 Технического задания перечислены все музейные помещения, доступ к которым, а также их системам безопасности имел подрядчик. Из сведений, содержащихся в пунктах 2.1 и 4.2 Технического задания, являющегося приложением N 1 к контракту от 26.11.2021 N 20/21-эп/</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смп</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следует, что работы выполнялись в зданиях, являющихся памятниками истории и культуры федерального значения. Как отмечено в решении УФАС, письмом ФГБУК "Государственный художественно-архитектурный дворцово-парковый музей-заповедник "Царское Село" от 28.06.2024 исх. N 14-16/35 подтверждается, что подрядчик (Общество) имел допуск на время проведения работ к музейным хранилищам, павильонам, галереям, к системам обеспечения безопасности и сохранения музейных предметов (пункт 9.3 Технического задания "Объем выполняемых работ").</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 учетом изложенных обстоятельств суды пришли к обоснованному выводу о том, что у комиссии заказчика отсутствовали приведенные им основания для отклонения заявки Общества.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Позиция суда</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отказать в удовлетворении кассационной жалобы заказчика.</a:t>
            </a:r>
          </a:p>
        </p:txBody>
      </p:sp>
    </p:spTree>
    <p:extLst>
      <p:ext uri="{BB962C8B-B14F-4D97-AF65-F5344CB8AC3E}">
        <p14:creationId xmlns:p14="http://schemas.microsoft.com/office/powerpoint/2010/main" val="3820981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A0C20-238A-4E5B-BF04-2A52B910D9F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258643-E9EE-B58E-F1E4-67E75D709A1F}"/>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Арбитражного суда Московского округа от 28 апреля 2025 г. N Ф05-2770/25 по делу N А40-106270/2024 (1 из 3)</a:t>
            </a:r>
          </a:p>
        </p:txBody>
      </p:sp>
      <p:graphicFrame>
        <p:nvGraphicFramePr>
          <p:cNvPr id="4" name="Объект 3">
            <a:extLst>
              <a:ext uri="{FF2B5EF4-FFF2-40B4-BE49-F238E27FC236}">
                <a16:creationId xmlns:a16="http://schemas.microsoft.com/office/drawing/2014/main" id="{0A42ED54-1FEA-675D-C9B7-909FD7E7B4A8}"/>
              </a:ext>
            </a:extLst>
          </p:cNvPr>
          <p:cNvGraphicFramePr>
            <a:graphicFrameLocks noGrp="1"/>
          </p:cNvGraphicFramePr>
          <p:nvPr>
            <p:ph idx="1"/>
          </p:nvPr>
        </p:nvGraphicFramePr>
        <p:xfrm>
          <a:off x="421135" y="688839"/>
          <a:ext cx="11345662" cy="1010920"/>
        </p:xfrm>
        <a:graphic>
          <a:graphicData uri="http://schemas.openxmlformats.org/drawingml/2006/table">
            <a:tbl>
              <a:tblPr firstRow="1" bandRow="1">
                <a:tableStyleId>{F5AB1C69-6EDB-4FF4-983F-18BD219EF322}</a:tableStyleId>
              </a:tblPr>
              <a:tblGrid>
                <a:gridCol w="2251044">
                  <a:extLst>
                    <a:ext uri="{9D8B030D-6E8A-4147-A177-3AD203B41FA5}">
                      <a16:colId xmlns:a16="http://schemas.microsoft.com/office/drawing/2014/main" val="3079683067"/>
                    </a:ext>
                  </a:extLst>
                </a:gridCol>
                <a:gridCol w="5006174">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кассационной жалобы</a:t>
                      </a:r>
                    </a:p>
                  </a:txBody>
                  <a:tcPr/>
                </a:tc>
                <a:extLst>
                  <a:ext uri="{0D108BD9-81ED-4DB2-BD59-A6C34878D82A}">
                    <a16:rowId xmlns:a16="http://schemas.microsoft.com/office/drawing/2014/main" val="1753121028"/>
                  </a:ext>
                </a:extLst>
              </a:tr>
              <a:tr h="370840">
                <a:tc>
                  <a:txBody>
                    <a:bodyPr/>
                    <a:lstStyle/>
                    <a:p>
                      <a:r>
                        <a:rPr lang="ru-RU" dirty="0"/>
                        <a:t>ФАС России</a:t>
                      </a:r>
                    </a:p>
                  </a:txBody>
                  <a:tcPr/>
                </a:tc>
                <a:tc>
                  <a:txBody>
                    <a:bodyPr/>
                    <a:lstStyle/>
                    <a:p>
                      <a:r>
                        <a:rPr lang="ru-RU" dirty="0"/>
                        <a:t>ГКУ Нижегородской области "Центр размещения заказа Нижегородской области",</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111F134C-8367-847A-E3C9-135D2A54723C}"/>
              </a:ext>
            </a:extLst>
          </p:cNvPr>
          <p:cNvSpPr txBox="1"/>
          <p:nvPr/>
        </p:nvSpPr>
        <p:spPr>
          <a:xfrm>
            <a:off x="81010" y="1762806"/>
            <a:ext cx="11955262" cy="420115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Как установили арбитражные суды, в службу поступила жалоба ООО "Гривна" на действия комиссии по осуществлению закупок управления, учреждения при проведении управлением (заказчик), учреждением, комиссией по осуществлению закупок открытого конкурса в электронной форме на право заключения контракта на выполнение подрядных работ по строительству объекта: Канализационные очистные сооружения производительностью 1100 м3/</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сут</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с подводящим и отводящим коллекторами, расположенные в деревне… (извещение N 0832200006624000139).</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извещении были установлены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доптребования</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в соответствии с позицией 8 приложения к ПП № 2571 (Работы по строительству, реконструкции линейного объекта, за исключением предусмотренных позицией 17 настоящего приложения работ по строительству, реконструкции автомобильной дороги.)</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ООО "Гривна" утверждает, что его права и законные интересы нарушены следующими действиями комиссии по осуществлению закупок, а именно: комиссией по осуществлению закупок заявка победителя с идентификационным номером "530981" (ООО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Спецгазтехсервис</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неправомерно признана соответствующей требованиям извещения и Федерального закона от 05.04.2013 N 44-ФЗ.</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Жалоба признана обоснованной. Заказчик и ООО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Спецгазтехсервис</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оспорили решение и предписание ФАС в суде.</a:t>
            </a:r>
          </a:p>
        </p:txBody>
      </p:sp>
    </p:spTree>
    <p:extLst>
      <p:ext uri="{BB962C8B-B14F-4D97-AF65-F5344CB8AC3E}">
        <p14:creationId xmlns:p14="http://schemas.microsoft.com/office/powerpoint/2010/main" val="27146024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045FD-B002-6922-30C8-ABE8927FCC6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6B4CBD-0E13-DF55-D573-105D711B4201}"/>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Арбитражного суда Московского округа от 28 апреля 2025 г. N Ф05-2770/25 по делу N А40-106270/2024 (2 из 3)</a:t>
            </a:r>
          </a:p>
        </p:txBody>
      </p:sp>
      <p:sp>
        <p:nvSpPr>
          <p:cNvPr id="6" name="TextBox 5">
            <a:extLst>
              <a:ext uri="{FF2B5EF4-FFF2-40B4-BE49-F238E27FC236}">
                <a16:creationId xmlns:a16="http://schemas.microsoft.com/office/drawing/2014/main" id="{B30FDC15-7536-F903-06A0-7F23783BD4E6}"/>
              </a:ext>
            </a:extLst>
          </p:cNvPr>
          <p:cNvSpPr txBox="1"/>
          <p:nvPr/>
        </p:nvSpPr>
        <p:spPr>
          <a:xfrm>
            <a:off x="118369" y="724118"/>
            <a:ext cx="11955262" cy="5709255"/>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Признавая незаконными оспариваемое решение и предписание, суды первой и апелляционной инстанций установили, что Постановление N 2571 и извещение о закупке допускает возможность предоставления в качестве подтверждения опыта выполнения аналогичных работ договор, в рамках которого будет производится выполнение нескольких работ, при этом общая цена работ считается исходя из сложения всей стоимости работ, указанных в актах выполненных работ, и пришли к выводу о том, что в рассматриваемом случае антимонопольный орган неправомерно счел, что представленный ООО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Спецгазтехсервис</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договор N К1749, заключенный с ПАО "Газпром газораспределение УФА" на выполнение комплекса работ по подключению ОКС к сетям газораспределения в зоне обслуживания, и акты выполненных работ к нему не подтверждают наличие соответствующего опыта, поскольку этот договор является рамочным, а при исполнении договора ООО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Спецгазтехсервис</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по заявкам заказчика выполняло работы по газификации большого количества объектов.</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Как указали суды, тот факт, что работы выполнялись по заявкам заказчика, не свидетельствует о рамочном характере названного договора. Заявки, направляемые ПАО "Газпром газораспределение УФА" в рамках договора, лишь уточняли местонахождение ОКС и определяли объем и вид выполняемых работ в отношении каждого потребителя, что следует из приложения N 2 к договору N К1749, а равно определяли последовательность прокладки газопровода и подключения ОКС в соответствии с планом газификации заказчика. Направление заявок в рамках договора N К1749 обусловлено спецификой выполняемых работ, а именно газификацией населенных пунктов и потребителей физических лиц в рамках национальной программы, развернутой по указанию Президента Российской Федерации. Также специфика связана с тем, что перед выполнением работ по газификации ОКС, ООО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Спецгазтехсервис</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обязан был провести инженерные изыскания и разработать соответствующую проектную документацию с целью обновления данных о потребителях.</a:t>
            </a:r>
          </a:p>
        </p:txBody>
      </p:sp>
    </p:spTree>
    <p:extLst>
      <p:ext uri="{BB962C8B-B14F-4D97-AF65-F5344CB8AC3E}">
        <p14:creationId xmlns:p14="http://schemas.microsoft.com/office/powerpoint/2010/main" val="41616724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6C958-03BA-CEA1-DF02-564D1360DAD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2B45A0-B2C0-8848-28A8-A647294012A6}"/>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Арбитражного суда Московского округа от 28 апреля 2025 г. N Ф05-2770/25 по делу N А40-106270/2024 (3 из 3)</a:t>
            </a:r>
          </a:p>
        </p:txBody>
      </p:sp>
      <p:sp>
        <p:nvSpPr>
          <p:cNvPr id="6" name="TextBox 5">
            <a:extLst>
              <a:ext uri="{FF2B5EF4-FFF2-40B4-BE49-F238E27FC236}">
                <a16:creationId xmlns:a16="http://schemas.microsoft.com/office/drawing/2014/main" id="{1FCC9C43-9722-B67B-4D78-669820FE033C}"/>
              </a:ext>
            </a:extLst>
          </p:cNvPr>
          <p:cNvSpPr txBox="1"/>
          <p:nvPr/>
        </p:nvSpPr>
        <p:spPr>
          <a:xfrm>
            <a:off x="118369" y="724118"/>
            <a:ext cx="11955262" cy="2185214"/>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Суды отметили, что материалами дела подтверждается, что договор N К1749 был заключен в рамках Федерального закона от 18.07.2011 N 223-ФЗ "О закупках товаров, работ, услуг отдельными видами юридических лиц", что напрямую следует из документации о конкурентном отборе.</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Исходя из изложенного, суды заключили, что право ООО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Спецгазтехсервис</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на участие в торгах было незаконно ограничено решением антимонопольного органа, так же, как и право заказчика, на свободный выбор наиболее конкурентного поставщика (подрядчика).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Позиция кассации: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кассационную жалобу оставить без удовлетворения.</a:t>
            </a:r>
          </a:p>
        </p:txBody>
      </p:sp>
    </p:spTree>
    <p:extLst>
      <p:ext uri="{BB962C8B-B14F-4D97-AF65-F5344CB8AC3E}">
        <p14:creationId xmlns:p14="http://schemas.microsoft.com/office/powerpoint/2010/main" val="33231985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DEB1C-5F15-A0DB-08B3-37BEB8B4B77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7010BB-F498-E19C-79E8-404CED5DE40D}"/>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Северо-Кавказского округа от 4 апреля 2025 г. N Ф08-1388/25 по делу N А15-3581/2024 (1 из 3)</a:t>
            </a:r>
          </a:p>
        </p:txBody>
      </p:sp>
      <p:graphicFrame>
        <p:nvGraphicFramePr>
          <p:cNvPr id="4" name="Объект 3">
            <a:extLst>
              <a:ext uri="{FF2B5EF4-FFF2-40B4-BE49-F238E27FC236}">
                <a16:creationId xmlns:a16="http://schemas.microsoft.com/office/drawing/2014/main" id="{A640BE2B-65AF-8885-FAF1-670155306C0B}"/>
              </a:ext>
            </a:extLst>
          </p:cNvPr>
          <p:cNvGraphicFramePr>
            <a:graphicFrameLocks noGrp="1"/>
          </p:cNvGraphicFramePr>
          <p:nvPr>
            <p:ph idx="1"/>
          </p:nvPr>
        </p:nvGraphicFramePr>
        <p:xfrm>
          <a:off x="421135" y="688839"/>
          <a:ext cx="11345662" cy="1010920"/>
        </p:xfrm>
        <a:graphic>
          <a:graphicData uri="http://schemas.openxmlformats.org/drawingml/2006/table">
            <a:tbl>
              <a:tblPr firstRow="1" bandRow="1">
                <a:tableStyleId>{F5AB1C69-6EDB-4FF4-983F-18BD219EF322}</a:tableStyleId>
              </a:tblPr>
              <a:tblGrid>
                <a:gridCol w="3050034">
                  <a:extLst>
                    <a:ext uri="{9D8B030D-6E8A-4147-A177-3AD203B41FA5}">
                      <a16:colId xmlns:a16="http://schemas.microsoft.com/office/drawing/2014/main" val="3079683067"/>
                    </a:ext>
                  </a:extLst>
                </a:gridCol>
                <a:gridCol w="4207184">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кассационной жалобы</a:t>
                      </a:r>
                    </a:p>
                  </a:txBody>
                  <a:tcPr/>
                </a:tc>
                <a:extLst>
                  <a:ext uri="{0D108BD9-81ED-4DB2-BD59-A6C34878D82A}">
                    <a16:rowId xmlns:a16="http://schemas.microsoft.com/office/drawing/2014/main" val="1753121028"/>
                  </a:ext>
                </a:extLst>
              </a:tr>
              <a:tr h="370840">
                <a:tc>
                  <a:txBody>
                    <a:bodyPr/>
                    <a:lstStyle/>
                    <a:p>
                      <a:r>
                        <a:rPr lang="ru-RU" dirty="0"/>
                        <a:t>ООО "</a:t>
                      </a:r>
                      <a:r>
                        <a:rPr lang="ru-RU" dirty="0" err="1"/>
                        <a:t>Элеваторстрой</a:t>
                      </a:r>
                      <a:r>
                        <a:rPr lang="ru-RU" dirty="0"/>
                        <a:t>"</a:t>
                      </a:r>
                    </a:p>
                  </a:txBody>
                  <a:tcPr/>
                </a:tc>
                <a:tc>
                  <a:txBody>
                    <a:bodyPr/>
                    <a:lstStyle/>
                    <a:p>
                      <a:r>
                        <a:rPr lang="ru-RU" dirty="0"/>
                        <a:t>УФАС по Республике Дагестан</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D1EDE0BB-D986-C3F3-CD36-D92062668DF7}"/>
              </a:ext>
            </a:extLst>
          </p:cNvPr>
          <p:cNvSpPr txBox="1"/>
          <p:nvPr/>
        </p:nvSpPr>
        <p:spPr>
          <a:xfrm>
            <a:off x="116335" y="1782395"/>
            <a:ext cx="11955262" cy="4201150"/>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Как следует из материалов дела, филиал ФГКУ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Росгранстрой</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разместил извещение о проведении запроса котировок в электронной форме для закупки N 0303100001724000026 на выполнение работ по комплексному ремонту зданий, сооружений и благоустройству территории МАПП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Тагирент</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-Казмаляр", МАПП "Ново-Филя" для нужд филиала ФГКУ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Росгранстрой</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Согласно протоколу подведения итогов определения поставщика членами комиссии по осуществлению закупок рассмотрены все заявки, поданные на участие в закупке, и приняты решения о соответствии их за порядковым номером 1 (идентификационный N 116091231, ценовое предложение 114 750 тыс. рублей) и порядковым номером 2 (идентификационный N 116090206, ценовое предложение 116 400 тыс. рублей).</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По результатам подведения итогов определения поставщика (исполнителя) победителем электронного запроса котировок признан участник закупки за идентификационным N 116091231 (ООО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Элеваторстрой</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далее – общество).</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По результатам закупки в УФАС от участника ООО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Спецстроймонтаж</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поступила жалоба на действия комиссии заказчика. По результатам рассмотрения жалобы УФАС управление приняло о признании жалобы обоснованной частично.</a:t>
            </a:r>
          </a:p>
        </p:txBody>
      </p:sp>
    </p:spTree>
    <p:extLst>
      <p:ext uri="{BB962C8B-B14F-4D97-AF65-F5344CB8AC3E}">
        <p14:creationId xmlns:p14="http://schemas.microsoft.com/office/powerpoint/2010/main" val="267442729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F46FC-401E-E4D5-5EC9-80E5758A33E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108E2A-8306-D369-9CBF-46D57E465201}"/>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Северо-Кавказского округа от 4 апреля 2025 г. N Ф08-1388/25 по делу N А15-3581/2024 (2 из 3)</a:t>
            </a:r>
          </a:p>
        </p:txBody>
      </p:sp>
      <p:sp>
        <p:nvSpPr>
          <p:cNvPr id="6" name="TextBox 5">
            <a:extLst>
              <a:ext uri="{FF2B5EF4-FFF2-40B4-BE49-F238E27FC236}">
                <a16:creationId xmlns:a16="http://schemas.microsoft.com/office/drawing/2014/main" id="{09EE92A8-EF11-2662-F2DF-2A66608E6938}"/>
              </a:ext>
            </a:extLst>
          </p:cNvPr>
          <p:cNvSpPr txBox="1"/>
          <p:nvPr/>
        </p:nvSpPr>
        <p:spPr>
          <a:xfrm>
            <a:off x="156840" y="743708"/>
            <a:ext cx="11955262" cy="566308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На основании данного решения управление выдало предписание. Суть предписания : отменить протоколы, привести извещение о проведении запроса котировок в соответствие с 44-ФЗ, продлить срок подачи заявок.</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Не согласившись с принятым решением, общество обратилось в арбитражный суд с соответствующим заявлением.</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Как видно из материалов дела, в подтверждение наличия опыта работ общество представило госконтракт от 30.12.2022 N 1770982726622001914 на выполнение работ по ремонту дорог, проездов и площадок в МАПП "Тагир-Казмаляр" и МАПП "Ново-Филя" для нужд Северо-Кавказского филиала ФГКУ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Росгранстрой</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Суды сделали правильный вывод о том, что представленный обществом контракт подтверждает опыт исполнения договора, предусматривающего выполнение работ по ремонту, содержанию автомобильной дороги, который установлен пунктом 18 раздела 2 приложения к постановлению N 2571 (Работы по ремонту, содержанию автомобильной дороги). Но! В извещении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доптребования</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были установлены по позиции 15 (Работы по текущему ремонту зданий, сооружений)</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 апелляционной инстанции обоснованно отклонил довод общества о том, что согласно пунктам 3.1.1.2, 3.1.3.1 и разделу 3.1.3 Приказа Росстандарта от 24.12.2020 N 1388-ст "Об утверждении национального стандарта Российской Федерации" дорога, проезды, площадки, защитные дорожные сооружения, канализационная система, водопровод и т.д. отнесены к видам капитального строения - сооружения, обществом соблюдены дополнительные требования к участнику закупки, поскольку в рассматриваемом случае постановлением N 2571 установлено специальное правовое регулирование по вопросу требований к участникам закупки, в соответствии с которым участник закупки должен представить доказательства соответствия дополнительным требованиям согласно пункту 15 раздела 2 приложения, а не пункту 18.</a:t>
            </a:r>
          </a:p>
        </p:txBody>
      </p:sp>
    </p:spTree>
    <p:extLst>
      <p:ext uri="{BB962C8B-B14F-4D97-AF65-F5344CB8AC3E}">
        <p14:creationId xmlns:p14="http://schemas.microsoft.com/office/powerpoint/2010/main" val="1618157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66C03-4402-FD2E-872E-68D9AB10E02D}"/>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3DE1F4-FEAA-834D-303A-D1FC9D519F72}"/>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Северо-Кавказского округа от 4 апреля 2025 г. N Ф08-1388/25 по делу N А15-3581/2024 (3 из 3)</a:t>
            </a:r>
          </a:p>
        </p:txBody>
      </p:sp>
      <p:sp>
        <p:nvSpPr>
          <p:cNvPr id="6" name="TextBox 5">
            <a:extLst>
              <a:ext uri="{FF2B5EF4-FFF2-40B4-BE49-F238E27FC236}">
                <a16:creationId xmlns:a16="http://schemas.microsoft.com/office/drawing/2014/main" id="{ACF2BB8F-BAE7-E466-82C7-FF3C8E5CF9AC}"/>
              </a:ext>
            </a:extLst>
          </p:cNvPr>
          <p:cNvSpPr txBox="1"/>
          <p:nvPr/>
        </p:nvSpPr>
        <p:spPr>
          <a:xfrm>
            <a:off x="156840" y="743708"/>
            <a:ext cx="11955262" cy="2185214"/>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Суды пришли к правильному выводу о том, что представленный обществом госконтракт от 30.12.2022 N 1770982726622001914 не подтверждает его соответствие дополнительным требованиям, установленный извещением об осуществлении закупки по пункту 15 раздела 2 приложения постановления N 2571.</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При таких обстоятельствах, суды верно согласились с выводами управления о неправомерности действий комиссии заказчика, признавшего заявку общества соответствующей требованиям извещения о проведении запроса котировок и о нарушении заказчиком подпункта "а" пункта 1 части 3 статьи 50 Закона N 44-ФЗ.</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Позиция кассации: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кассационную жалобу оставить без удовлетворения.</a:t>
            </a:r>
          </a:p>
        </p:txBody>
      </p:sp>
    </p:spTree>
    <p:extLst>
      <p:ext uri="{BB962C8B-B14F-4D97-AF65-F5344CB8AC3E}">
        <p14:creationId xmlns:p14="http://schemas.microsoft.com/office/powerpoint/2010/main" val="3467028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04654" y="135928"/>
            <a:ext cx="9327727" cy="324875"/>
          </a:xfrm>
          <a:prstGeom prst="rect">
            <a:avLst/>
          </a:prstGeom>
        </p:spPr>
        <p:txBody>
          <a:bodyPr vert="horz" wrap="square" lIns="0" tIns="16933" rIns="0" bIns="0" rtlCol="0" anchor="ctr">
            <a:spAutoFit/>
          </a:bodyPr>
          <a:lstStyle/>
          <a:p>
            <a:pPr marL="16933" algn="ctr">
              <a:lnSpc>
                <a:spcPct val="100000"/>
              </a:lnSpc>
              <a:spcBef>
                <a:spcPts val="133"/>
              </a:spcBef>
            </a:pPr>
            <a:r>
              <a:rPr sz="2000" b="1" spc="-13" dirty="0"/>
              <a:t>УСТАНОВЛЕНИЕ</a:t>
            </a:r>
            <a:r>
              <a:rPr sz="2000" b="1" spc="-27" dirty="0"/>
              <a:t> </a:t>
            </a:r>
            <a:r>
              <a:rPr sz="2000" b="1" spc="-13" dirty="0"/>
              <a:t>ДОПОЛНИТЕЛЬНЫХ</a:t>
            </a:r>
            <a:r>
              <a:rPr sz="2000" b="1" spc="-33" dirty="0"/>
              <a:t> </a:t>
            </a:r>
            <a:r>
              <a:rPr sz="2000" b="1" spc="-13" dirty="0"/>
              <a:t>ТРЕБОВАНИЙ</a:t>
            </a:r>
            <a:r>
              <a:rPr sz="2000" b="1" spc="-20" dirty="0"/>
              <a:t> </a:t>
            </a:r>
            <a:r>
              <a:rPr sz="2000" b="1" dirty="0"/>
              <a:t>ПО Ч.2</a:t>
            </a:r>
            <a:r>
              <a:rPr sz="2000" b="1" spc="-20" dirty="0"/>
              <a:t> </a:t>
            </a:r>
            <a:r>
              <a:rPr sz="2000" b="1" dirty="0"/>
              <a:t>И</a:t>
            </a:r>
            <a:r>
              <a:rPr sz="2000" b="1" spc="-13" dirty="0"/>
              <a:t> </a:t>
            </a:r>
            <a:r>
              <a:rPr sz="2000" b="1" dirty="0"/>
              <a:t>2.1</a:t>
            </a:r>
            <a:r>
              <a:rPr sz="2000" b="1" spc="-20" dirty="0"/>
              <a:t> </a:t>
            </a:r>
            <a:r>
              <a:rPr sz="2000" b="1" spc="-27" dirty="0"/>
              <a:t>СТ.31</a:t>
            </a:r>
            <a:r>
              <a:rPr sz="2000" b="1" spc="-33" dirty="0"/>
              <a:t> </a:t>
            </a:r>
            <a:r>
              <a:rPr sz="2000" b="1" spc="-13" dirty="0"/>
              <a:t>ЗАКОНА</a:t>
            </a:r>
            <a:r>
              <a:rPr sz="2000" b="1" spc="-20" dirty="0"/>
              <a:t> </a:t>
            </a:r>
            <a:r>
              <a:rPr sz="2000" b="1" dirty="0"/>
              <a:t>№</a:t>
            </a:r>
            <a:r>
              <a:rPr sz="2000" b="1" spc="-20" dirty="0"/>
              <a:t> </a:t>
            </a:r>
            <a:r>
              <a:rPr sz="2000" b="1" spc="-13" dirty="0"/>
              <a:t>44-</a:t>
            </a:r>
            <a:r>
              <a:rPr sz="2000" b="1" spc="-33" dirty="0"/>
              <a:t>ФЗ</a:t>
            </a:r>
            <a:endParaRPr sz="2000" b="1" dirty="0"/>
          </a:p>
        </p:txBody>
      </p:sp>
      <p:grpSp>
        <p:nvGrpSpPr>
          <p:cNvPr id="3" name="object 3"/>
          <p:cNvGrpSpPr/>
          <p:nvPr/>
        </p:nvGrpSpPr>
        <p:grpSpPr>
          <a:xfrm>
            <a:off x="5417057" y="521969"/>
            <a:ext cx="6334760" cy="909320"/>
            <a:chOff x="4062793" y="391477"/>
            <a:chExt cx="4751070" cy="681990"/>
          </a:xfrm>
        </p:grpSpPr>
        <p:sp>
          <p:nvSpPr>
            <p:cNvPr id="4" name="object 4"/>
            <p:cNvSpPr/>
            <p:nvPr/>
          </p:nvSpPr>
          <p:spPr>
            <a:xfrm>
              <a:off x="4067555" y="396240"/>
              <a:ext cx="4741545" cy="672465"/>
            </a:xfrm>
            <a:custGeom>
              <a:avLst/>
              <a:gdLst/>
              <a:ahLst/>
              <a:cxnLst/>
              <a:rect l="l" t="t" r="r" b="b"/>
              <a:pathLst>
                <a:path w="4741545" h="672465">
                  <a:moveTo>
                    <a:pt x="4629150" y="672084"/>
                  </a:moveTo>
                  <a:lnTo>
                    <a:pt x="112013" y="672084"/>
                  </a:lnTo>
                  <a:lnTo>
                    <a:pt x="68419" y="663279"/>
                  </a:lnTo>
                  <a:lnTo>
                    <a:pt x="32813" y="639270"/>
                  </a:lnTo>
                  <a:lnTo>
                    <a:pt x="8804" y="603664"/>
                  </a:lnTo>
                  <a:lnTo>
                    <a:pt x="0" y="560070"/>
                  </a:lnTo>
                  <a:lnTo>
                    <a:pt x="0" y="112013"/>
                  </a:lnTo>
                  <a:lnTo>
                    <a:pt x="8804" y="68419"/>
                  </a:lnTo>
                  <a:lnTo>
                    <a:pt x="32813" y="32813"/>
                  </a:lnTo>
                  <a:lnTo>
                    <a:pt x="68419" y="8804"/>
                  </a:lnTo>
                  <a:lnTo>
                    <a:pt x="112014" y="0"/>
                  </a:lnTo>
                  <a:lnTo>
                    <a:pt x="4629150" y="0"/>
                  </a:lnTo>
                </a:path>
                <a:path w="4741545" h="672465">
                  <a:moveTo>
                    <a:pt x="4629150" y="0"/>
                  </a:moveTo>
                  <a:lnTo>
                    <a:pt x="4672744" y="8804"/>
                  </a:lnTo>
                  <a:lnTo>
                    <a:pt x="4708350" y="32813"/>
                  </a:lnTo>
                  <a:lnTo>
                    <a:pt x="4732359" y="68419"/>
                  </a:lnTo>
                  <a:lnTo>
                    <a:pt x="4741164" y="112013"/>
                  </a:lnTo>
                  <a:lnTo>
                    <a:pt x="4741164" y="560070"/>
                  </a:lnTo>
                  <a:lnTo>
                    <a:pt x="4732359" y="603664"/>
                  </a:lnTo>
                  <a:lnTo>
                    <a:pt x="4708350" y="639270"/>
                  </a:lnTo>
                  <a:lnTo>
                    <a:pt x="4672744" y="663279"/>
                  </a:lnTo>
                  <a:lnTo>
                    <a:pt x="4629149" y="672084"/>
                  </a:lnTo>
                </a:path>
              </a:pathLst>
            </a:custGeom>
            <a:ln w="9144">
              <a:solidFill>
                <a:srgbClr val="BAF4FF"/>
              </a:solidFill>
            </a:ln>
          </p:spPr>
          <p:txBody>
            <a:bodyPr wrap="square" lIns="0" tIns="0" rIns="0" bIns="0" rtlCol="0"/>
            <a:lstStyle/>
            <a:p>
              <a:endParaRPr sz="2400"/>
            </a:p>
          </p:txBody>
        </p:sp>
        <p:pic>
          <p:nvPicPr>
            <p:cNvPr id="5" name="object 5"/>
            <p:cNvPicPr/>
            <p:nvPr/>
          </p:nvPicPr>
          <p:blipFill>
            <a:blip r:embed="rId3" cstate="print"/>
            <a:stretch>
              <a:fillRect/>
            </a:stretch>
          </p:blipFill>
          <p:spPr>
            <a:xfrm>
              <a:off x="4067555" y="396240"/>
              <a:ext cx="4741164" cy="672084"/>
            </a:xfrm>
            <a:prstGeom prst="rect">
              <a:avLst/>
            </a:prstGeom>
          </p:spPr>
        </p:pic>
        <p:sp>
          <p:nvSpPr>
            <p:cNvPr id="6" name="object 6"/>
            <p:cNvSpPr/>
            <p:nvPr/>
          </p:nvSpPr>
          <p:spPr>
            <a:xfrm>
              <a:off x="4067555" y="396240"/>
              <a:ext cx="4741545" cy="672465"/>
            </a:xfrm>
            <a:custGeom>
              <a:avLst/>
              <a:gdLst/>
              <a:ahLst/>
              <a:cxnLst/>
              <a:rect l="l" t="t" r="r" b="b"/>
              <a:pathLst>
                <a:path w="4741545" h="672465">
                  <a:moveTo>
                    <a:pt x="0" y="112013"/>
                  </a:moveTo>
                  <a:lnTo>
                    <a:pt x="8804" y="68419"/>
                  </a:lnTo>
                  <a:lnTo>
                    <a:pt x="32813" y="32813"/>
                  </a:lnTo>
                  <a:lnTo>
                    <a:pt x="68419" y="8804"/>
                  </a:lnTo>
                  <a:lnTo>
                    <a:pt x="112014" y="0"/>
                  </a:lnTo>
                  <a:lnTo>
                    <a:pt x="4629150" y="0"/>
                  </a:lnTo>
                  <a:lnTo>
                    <a:pt x="4672744" y="8804"/>
                  </a:lnTo>
                  <a:lnTo>
                    <a:pt x="4708350" y="32813"/>
                  </a:lnTo>
                  <a:lnTo>
                    <a:pt x="4732359" y="68419"/>
                  </a:lnTo>
                  <a:lnTo>
                    <a:pt x="4741164" y="112013"/>
                  </a:lnTo>
                  <a:lnTo>
                    <a:pt x="4741164" y="560070"/>
                  </a:lnTo>
                  <a:lnTo>
                    <a:pt x="4732359" y="603664"/>
                  </a:lnTo>
                  <a:lnTo>
                    <a:pt x="4708350" y="639270"/>
                  </a:lnTo>
                  <a:lnTo>
                    <a:pt x="4672744" y="663279"/>
                  </a:lnTo>
                  <a:lnTo>
                    <a:pt x="4629150" y="672084"/>
                  </a:lnTo>
                  <a:lnTo>
                    <a:pt x="112014" y="672084"/>
                  </a:lnTo>
                  <a:lnTo>
                    <a:pt x="68419" y="663279"/>
                  </a:lnTo>
                  <a:lnTo>
                    <a:pt x="32813" y="639270"/>
                  </a:lnTo>
                  <a:lnTo>
                    <a:pt x="8804" y="603664"/>
                  </a:lnTo>
                  <a:lnTo>
                    <a:pt x="0" y="560070"/>
                  </a:lnTo>
                  <a:lnTo>
                    <a:pt x="0" y="112013"/>
                  </a:lnTo>
                  <a:close/>
                </a:path>
              </a:pathLst>
            </a:custGeom>
            <a:ln w="9144">
              <a:solidFill>
                <a:srgbClr val="BAF4FF"/>
              </a:solidFill>
            </a:ln>
          </p:spPr>
          <p:txBody>
            <a:bodyPr wrap="square" lIns="0" tIns="0" rIns="0" bIns="0" rtlCol="0"/>
            <a:lstStyle/>
            <a:p>
              <a:endParaRPr sz="2400"/>
            </a:p>
          </p:txBody>
        </p:sp>
      </p:grpSp>
      <p:sp>
        <p:nvSpPr>
          <p:cNvPr id="7" name="object 7"/>
          <p:cNvSpPr txBox="1"/>
          <p:nvPr/>
        </p:nvSpPr>
        <p:spPr>
          <a:xfrm>
            <a:off x="5765801" y="648377"/>
            <a:ext cx="5639647" cy="631605"/>
          </a:xfrm>
          <a:prstGeom prst="rect">
            <a:avLst/>
          </a:prstGeom>
        </p:spPr>
        <p:txBody>
          <a:bodyPr vert="horz" wrap="square" lIns="0" tIns="16087" rIns="0" bIns="0" rtlCol="0">
            <a:spAutoFit/>
          </a:bodyPr>
          <a:lstStyle/>
          <a:p>
            <a:pPr marL="16933" marR="6773" indent="-1693" algn="ctr">
              <a:spcBef>
                <a:spcPts val="127"/>
              </a:spcBef>
            </a:pPr>
            <a:r>
              <a:rPr sz="1333" b="1" dirty="0">
                <a:cs typeface="Times New Roman"/>
              </a:rPr>
              <a:t>ЗАКАЗЧИК</a:t>
            </a:r>
            <a:r>
              <a:rPr sz="1333" b="1" spc="-27" dirty="0">
                <a:cs typeface="Times New Roman"/>
              </a:rPr>
              <a:t> </a:t>
            </a:r>
            <a:r>
              <a:rPr sz="1333" spc="-13" dirty="0">
                <a:cs typeface="Times New Roman"/>
              </a:rPr>
              <a:t>устанавливает</a:t>
            </a:r>
            <a:r>
              <a:rPr sz="1333" spc="20" dirty="0">
                <a:cs typeface="Times New Roman"/>
              </a:rPr>
              <a:t> </a:t>
            </a:r>
            <a:r>
              <a:rPr sz="1333" dirty="0">
                <a:cs typeface="Times New Roman"/>
              </a:rPr>
              <a:t>в</a:t>
            </a:r>
            <a:r>
              <a:rPr sz="1333" spc="-20" dirty="0">
                <a:cs typeface="Times New Roman"/>
              </a:rPr>
              <a:t> </a:t>
            </a:r>
            <a:r>
              <a:rPr sz="1333" dirty="0">
                <a:cs typeface="Times New Roman"/>
              </a:rPr>
              <a:t>извещении</a:t>
            </a:r>
            <a:r>
              <a:rPr sz="1333" spc="47" dirty="0">
                <a:cs typeface="Times New Roman"/>
              </a:rPr>
              <a:t> </a:t>
            </a:r>
            <a:r>
              <a:rPr sz="1333" dirty="0">
                <a:cs typeface="Times New Roman"/>
              </a:rPr>
              <a:t>доп.</a:t>
            </a:r>
            <a:r>
              <a:rPr sz="1333" spc="-20" dirty="0">
                <a:cs typeface="Times New Roman"/>
              </a:rPr>
              <a:t> </a:t>
            </a:r>
            <a:r>
              <a:rPr sz="1333" spc="-13" dirty="0">
                <a:cs typeface="Times New Roman"/>
              </a:rPr>
              <a:t>требования</a:t>
            </a:r>
            <a:r>
              <a:rPr sz="1333" spc="20" dirty="0">
                <a:cs typeface="Times New Roman"/>
              </a:rPr>
              <a:t> </a:t>
            </a:r>
            <a:r>
              <a:rPr sz="1333" dirty="0">
                <a:cs typeface="Times New Roman"/>
              </a:rPr>
              <a:t>и</a:t>
            </a:r>
            <a:r>
              <a:rPr sz="1333" spc="-27" dirty="0">
                <a:cs typeface="Times New Roman"/>
              </a:rPr>
              <a:t> </a:t>
            </a:r>
            <a:r>
              <a:rPr sz="1333" spc="-13" dirty="0">
                <a:cs typeface="Times New Roman"/>
              </a:rPr>
              <a:t>исчерпывающий </a:t>
            </a:r>
            <a:r>
              <a:rPr sz="1333" dirty="0">
                <a:cs typeface="Times New Roman"/>
              </a:rPr>
              <a:t>перечень</a:t>
            </a:r>
            <a:r>
              <a:rPr sz="1333" spc="-47" dirty="0">
                <a:cs typeface="Times New Roman"/>
              </a:rPr>
              <a:t> </a:t>
            </a:r>
            <a:r>
              <a:rPr sz="1333" spc="-13" dirty="0">
                <a:cs typeface="Times New Roman"/>
              </a:rPr>
              <a:t>документов,</a:t>
            </a:r>
            <a:r>
              <a:rPr sz="1333" spc="-7" dirty="0">
                <a:cs typeface="Times New Roman"/>
              </a:rPr>
              <a:t> </a:t>
            </a:r>
            <a:r>
              <a:rPr sz="1333" dirty="0">
                <a:cs typeface="Times New Roman"/>
              </a:rPr>
              <a:t>подтверждающих</a:t>
            </a:r>
            <a:r>
              <a:rPr sz="1333" spc="-13" dirty="0">
                <a:cs typeface="Times New Roman"/>
              </a:rPr>
              <a:t> </a:t>
            </a:r>
            <a:r>
              <a:rPr sz="1333" dirty="0">
                <a:cs typeface="Times New Roman"/>
              </a:rPr>
              <a:t>соответствие</a:t>
            </a:r>
            <a:r>
              <a:rPr sz="1333" spc="27" dirty="0">
                <a:cs typeface="Times New Roman"/>
              </a:rPr>
              <a:t> </a:t>
            </a:r>
            <a:r>
              <a:rPr sz="1333" dirty="0">
                <a:cs typeface="Times New Roman"/>
              </a:rPr>
              <a:t>УЗ</a:t>
            </a:r>
            <a:r>
              <a:rPr sz="1333" spc="-60" dirty="0">
                <a:cs typeface="Times New Roman"/>
              </a:rPr>
              <a:t> </a:t>
            </a:r>
            <a:r>
              <a:rPr sz="1333" dirty="0">
                <a:cs typeface="Times New Roman"/>
              </a:rPr>
              <a:t>таким</a:t>
            </a:r>
            <a:r>
              <a:rPr sz="1333" spc="-20" dirty="0">
                <a:cs typeface="Times New Roman"/>
              </a:rPr>
              <a:t> </a:t>
            </a:r>
            <a:r>
              <a:rPr sz="1333" spc="-13" dirty="0">
                <a:cs typeface="Times New Roman"/>
              </a:rPr>
              <a:t>требованиям </a:t>
            </a:r>
            <a:r>
              <a:rPr sz="1333" dirty="0">
                <a:cs typeface="Times New Roman"/>
              </a:rPr>
              <a:t>(п.12</a:t>
            </a:r>
            <a:r>
              <a:rPr sz="1333" spc="-13" dirty="0">
                <a:cs typeface="Times New Roman"/>
              </a:rPr>
              <a:t> </a:t>
            </a:r>
            <a:r>
              <a:rPr sz="1333" dirty="0">
                <a:cs typeface="Times New Roman"/>
              </a:rPr>
              <a:t>ч.1</a:t>
            </a:r>
            <a:r>
              <a:rPr sz="1333" spc="-27" dirty="0">
                <a:cs typeface="Times New Roman"/>
              </a:rPr>
              <a:t> </a:t>
            </a:r>
            <a:r>
              <a:rPr sz="1333" dirty="0">
                <a:cs typeface="Times New Roman"/>
              </a:rPr>
              <a:t>ст.42</a:t>
            </a:r>
            <a:r>
              <a:rPr sz="1333" spc="-13" dirty="0">
                <a:cs typeface="Times New Roman"/>
              </a:rPr>
              <a:t> </a:t>
            </a:r>
            <a:r>
              <a:rPr sz="1333" dirty="0">
                <a:cs typeface="Times New Roman"/>
              </a:rPr>
              <a:t>Закона №</a:t>
            </a:r>
            <a:r>
              <a:rPr sz="1333" spc="-20" dirty="0">
                <a:cs typeface="Times New Roman"/>
              </a:rPr>
              <a:t> </a:t>
            </a:r>
            <a:r>
              <a:rPr sz="1333" spc="-13" dirty="0">
                <a:cs typeface="Times New Roman"/>
              </a:rPr>
              <a:t>44-</a:t>
            </a:r>
            <a:r>
              <a:rPr sz="1333" spc="-33" dirty="0">
                <a:cs typeface="Times New Roman"/>
              </a:rPr>
              <a:t>ФЗ)</a:t>
            </a:r>
            <a:endParaRPr sz="1333" dirty="0">
              <a:cs typeface="Times New Roman"/>
            </a:endParaRPr>
          </a:p>
        </p:txBody>
      </p:sp>
      <p:grpSp>
        <p:nvGrpSpPr>
          <p:cNvPr id="8" name="object 8"/>
          <p:cNvGrpSpPr/>
          <p:nvPr/>
        </p:nvGrpSpPr>
        <p:grpSpPr>
          <a:xfrm>
            <a:off x="5417057" y="2891282"/>
            <a:ext cx="6253480" cy="439420"/>
            <a:chOff x="4062793" y="2168461"/>
            <a:chExt cx="4690110" cy="329565"/>
          </a:xfrm>
        </p:grpSpPr>
        <p:sp>
          <p:nvSpPr>
            <p:cNvPr id="9" name="object 9"/>
            <p:cNvSpPr/>
            <p:nvPr/>
          </p:nvSpPr>
          <p:spPr>
            <a:xfrm>
              <a:off x="4067555" y="2173223"/>
              <a:ext cx="4680585" cy="320040"/>
            </a:xfrm>
            <a:custGeom>
              <a:avLst/>
              <a:gdLst/>
              <a:ahLst/>
              <a:cxnLst/>
              <a:rect l="l" t="t" r="r" b="b"/>
              <a:pathLst>
                <a:path w="4680584" h="320039">
                  <a:moveTo>
                    <a:pt x="4626864" y="320039"/>
                  </a:moveTo>
                  <a:lnTo>
                    <a:pt x="53340" y="320039"/>
                  </a:lnTo>
                  <a:lnTo>
                    <a:pt x="32575" y="315849"/>
                  </a:lnTo>
                  <a:lnTo>
                    <a:pt x="15621" y="304419"/>
                  </a:lnTo>
                  <a:lnTo>
                    <a:pt x="4190" y="287464"/>
                  </a:lnTo>
                  <a:lnTo>
                    <a:pt x="0" y="266699"/>
                  </a:lnTo>
                  <a:lnTo>
                    <a:pt x="0" y="53339"/>
                  </a:lnTo>
                  <a:lnTo>
                    <a:pt x="4190" y="32575"/>
                  </a:lnTo>
                  <a:lnTo>
                    <a:pt x="15621" y="15620"/>
                  </a:lnTo>
                  <a:lnTo>
                    <a:pt x="32575" y="4190"/>
                  </a:lnTo>
                  <a:lnTo>
                    <a:pt x="53340" y="0"/>
                  </a:lnTo>
                  <a:lnTo>
                    <a:pt x="4626863" y="0"/>
                  </a:lnTo>
                </a:path>
                <a:path w="4680584" h="320039">
                  <a:moveTo>
                    <a:pt x="4626864" y="0"/>
                  </a:moveTo>
                  <a:lnTo>
                    <a:pt x="4647628" y="4191"/>
                  </a:lnTo>
                  <a:lnTo>
                    <a:pt x="4664583" y="15621"/>
                  </a:lnTo>
                  <a:lnTo>
                    <a:pt x="4676012" y="32575"/>
                  </a:lnTo>
                  <a:lnTo>
                    <a:pt x="4680204" y="53339"/>
                  </a:lnTo>
                  <a:lnTo>
                    <a:pt x="4680204" y="266700"/>
                  </a:lnTo>
                  <a:lnTo>
                    <a:pt x="4676012" y="287464"/>
                  </a:lnTo>
                  <a:lnTo>
                    <a:pt x="4664583" y="304419"/>
                  </a:lnTo>
                  <a:lnTo>
                    <a:pt x="4647628" y="315849"/>
                  </a:lnTo>
                  <a:lnTo>
                    <a:pt x="4626864" y="320039"/>
                  </a:lnTo>
                </a:path>
              </a:pathLst>
            </a:custGeom>
            <a:ln w="9144">
              <a:solidFill>
                <a:srgbClr val="BAF4FF"/>
              </a:solidFill>
            </a:ln>
          </p:spPr>
          <p:txBody>
            <a:bodyPr wrap="square" lIns="0" tIns="0" rIns="0" bIns="0" rtlCol="0"/>
            <a:lstStyle/>
            <a:p>
              <a:endParaRPr sz="2400"/>
            </a:p>
          </p:txBody>
        </p:sp>
        <p:sp>
          <p:nvSpPr>
            <p:cNvPr id="10" name="object 10"/>
            <p:cNvSpPr/>
            <p:nvPr/>
          </p:nvSpPr>
          <p:spPr>
            <a:xfrm>
              <a:off x="4067555" y="2173223"/>
              <a:ext cx="4680585" cy="320040"/>
            </a:xfrm>
            <a:custGeom>
              <a:avLst/>
              <a:gdLst/>
              <a:ahLst/>
              <a:cxnLst/>
              <a:rect l="l" t="t" r="r" b="b"/>
              <a:pathLst>
                <a:path w="4680584" h="320039">
                  <a:moveTo>
                    <a:pt x="4626864" y="0"/>
                  </a:moveTo>
                  <a:lnTo>
                    <a:pt x="53340" y="0"/>
                  </a:lnTo>
                  <a:lnTo>
                    <a:pt x="32575" y="4190"/>
                  </a:lnTo>
                  <a:lnTo>
                    <a:pt x="15621" y="15620"/>
                  </a:lnTo>
                  <a:lnTo>
                    <a:pt x="4190" y="32575"/>
                  </a:lnTo>
                  <a:lnTo>
                    <a:pt x="0" y="53339"/>
                  </a:lnTo>
                  <a:lnTo>
                    <a:pt x="0" y="266700"/>
                  </a:lnTo>
                  <a:lnTo>
                    <a:pt x="4190" y="287464"/>
                  </a:lnTo>
                  <a:lnTo>
                    <a:pt x="15621" y="304418"/>
                  </a:lnTo>
                  <a:lnTo>
                    <a:pt x="32575" y="315848"/>
                  </a:lnTo>
                  <a:lnTo>
                    <a:pt x="53340" y="320039"/>
                  </a:lnTo>
                  <a:lnTo>
                    <a:pt x="4626864" y="320039"/>
                  </a:lnTo>
                  <a:lnTo>
                    <a:pt x="4647628" y="315849"/>
                  </a:lnTo>
                  <a:lnTo>
                    <a:pt x="4664583" y="304419"/>
                  </a:lnTo>
                  <a:lnTo>
                    <a:pt x="4676012" y="287464"/>
                  </a:lnTo>
                  <a:lnTo>
                    <a:pt x="4680204" y="266700"/>
                  </a:lnTo>
                  <a:lnTo>
                    <a:pt x="4680204" y="53339"/>
                  </a:lnTo>
                  <a:lnTo>
                    <a:pt x="4676012" y="32575"/>
                  </a:lnTo>
                  <a:lnTo>
                    <a:pt x="4664583" y="15621"/>
                  </a:lnTo>
                  <a:lnTo>
                    <a:pt x="4647628" y="4191"/>
                  </a:lnTo>
                  <a:lnTo>
                    <a:pt x="4626864" y="0"/>
                  </a:lnTo>
                  <a:close/>
                </a:path>
              </a:pathLst>
            </a:custGeom>
            <a:solidFill>
              <a:srgbClr val="F8BB8F"/>
            </a:solidFill>
          </p:spPr>
          <p:txBody>
            <a:bodyPr wrap="square" lIns="0" tIns="0" rIns="0" bIns="0" rtlCol="0"/>
            <a:lstStyle/>
            <a:p>
              <a:endParaRPr sz="2400"/>
            </a:p>
          </p:txBody>
        </p:sp>
        <p:sp>
          <p:nvSpPr>
            <p:cNvPr id="11" name="object 11"/>
            <p:cNvSpPr/>
            <p:nvPr/>
          </p:nvSpPr>
          <p:spPr>
            <a:xfrm>
              <a:off x="4067555" y="2173223"/>
              <a:ext cx="4680585" cy="320040"/>
            </a:xfrm>
            <a:custGeom>
              <a:avLst/>
              <a:gdLst/>
              <a:ahLst/>
              <a:cxnLst/>
              <a:rect l="l" t="t" r="r" b="b"/>
              <a:pathLst>
                <a:path w="4680584" h="320039">
                  <a:moveTo>
                    <a:pt x="0" y="53339"/>
                  </a:moveTo>
                  <a:lnTo>
                    <a:pt x="4190" y="32575"/>
                  </a:lnTo>
                  <a:lnTo>
                    <a:pt x="15621" y="15620"/>
                  </a:lnTo>
                  <a:lnTo>
                    <a:pt x="32575" y="4190"/>
                  </a:lnTo>
                  <a:lnTo>
                    <a:pt x="53340" y="0"/>
                  </a:lnTo>
                  <a:lnTo>
                    <a:pt x="4626864" y="0"/>
                  </a:lnTo>
                  <a:lnTo>
                    <a:pt x="4647628" y="4191"/>
                  </a:lnTo>
                  <a:lnTo>
                    <a:pt x="4664583" y="15621"/>
                  </a:lnTo>
                  <a:lnTo>
                    <a:pt x="4676012" y="32575"/>
                  </a:lnTo>
                  <a:lnTo>
                    <a:pt x="4680204" y="53339"/>
                  </a:lnTo>
                  <a:lnTo>
                    <a:pt x="4680204" y="266700"/>
                  </a:lnTo>
                  <a:lnTo>
                    <a:pt x="4676012" y="287464"/>
                  </a:lnTo>
                  <a:lnTo>
                    <a:pt x="4664583" y="304419"/>
                  </a:lnTo>
                  <a:lnTo>
                    <a:pt x="4647628" y="315849"/>
                  </a:lnTo>
                  <a:lnTo>
                    <a:pt x="4626864" y="320039"/>
                  </a:lnTo>
                  <a:lnTo>
                    <a:pt x="53340" y="320039"/>
                  </a:lnTo>
                  <a:lnTo>
                    <a:pt x="32575" y="315848"/>
                  </a:lnTo>
                  <a:lnTo>
                    <a:pt x="15621" y="304418"/>
                  </a:lnTo>
                  <a:lnTo>
                    <a:pt x="4190" y="287464"/>
                  </a:lnTo>
                  <a:lnTo>
                    <a:pt x="0" y="266700"/>
                  </a:lnTo>
                  <a:lnTo>
                    <a:pt x="0" y="53339"/>
                  </a:lnTo>
                  <a:close/>
                </a:path>
              </a:pathLst>
            </a:custGeom>
            <a:ln w="9144">
              <a:solidFill>
                <a:srgbClr val="BAF4FF"/>
              </a:solidFill>
            </a:ln>
          </p:spPr>
          <p:txBody>
            <a:bodyPr wrap="square" lIns="0" tIns="0" rIns="0" bIns="0" rtlCol="0"/>
            <a:lstStyle/>
            <a:p>
              <a:endParaRPr sz="2400"/>
            </a:p>
          </p:txBody>
        </p:sp>
      </p:grpSp>
      <p:sp>
        <p:nvSpPr>
          <p:cNvPr id="12" name="object 12"/>
          <p:cNvSpPr txBox="1"/>
          <p:nvPr/>
        </p:nvSpPr>
        <p:spPr>
          <a:xfrm>
            <a:off x="6853596" y="2885608"/>
            <a:ext cx="3386667" cy="426485"/>
          </a:xfrm>
          <a:prstGeom prst="rect">
            <a:avLst/>
          </a:prstGeom>
        </p:spPr>
        <p:txBody>
          <a:bodyPr vert="horz" wrap="square" lIns="0" tIns="16087" rIns="0" bIns="0" rtlCol="0">
            <a:spAutoFit/>
          </a:bodyPr>
          <a:lstStyle/>
          <a:p>
            <a:pPr algn="ctr">
              <a:spcBef>
                <a:spcPts val="127"/>
              </a:spcBef>
            </a:pPr>
            <a:r>
              <a:rPr sz="1333" b="1" dirty="0">
                <a:cs typeface="Times New Roman"/>
              </a:rPr>
              <a:t>УЗ</a:t>
            </a:r>
            <a:r>
              <a:rPr sz="1333" b="1" spc="-67" dirty="0">
                <a:cs typeface="Times New Roman"/>
              </a:rPr>
              <a:t> </a:t>
            </a:r>
            <a:r>
              <a:rPr sz="1333" dirty="0">
                <a:cs typeface="Times New Roman"/>
              </a:rPr>
              <a:t>направляет</a:t>
            </a:r>
            <a:r>
              <a:rPr sz="1333" spc="-7" dirty="0">
                <a:cs typeface="Times New Roman"/>
              </a:rPr>
              <a:t> </a:t>
            </a:r>
            <a:r>
              <a:rPr sz="1333" dirty="0">
                <a:cs typeface="Times New Roman"/>
              </a:rPr>
              <a:t>заявку</a:t>
            </a:r>
            <a:r>
              <a:rPr sz="1333" spc="-33" dirty="0">
                <a:cs typeface="Times New Roman"/>
              </a:rPr>
              <a:t> </a:t>
            </a:r>
            <a:r>
              <a:rPr sz="1333" dirty="0">
                <a:cs typeface="Times New Roman"/>
              </a:rPr>
              <a:t>оператору</a:t>
            </a:r>
            <a:r>
              <a:rPr sz="1333" spc="-60" dirty="0">
                <a:cs typeface="Times New Roman"/>
              </a:rPr>
              <a:t> </a:t>
            </a:r>
            <a:r>
              <a:rPr sz="1333" spc="-33" dirty="0">
                <a:cs typeface="Times New Roman"/>
              </a:rPr>
              <a:t>ЭП</a:t>
            </a:r>
            <a:endParaRPr sz="1333" dirty="0">
              <a:cs typeface="Times New Roman"/>
            </a:endParaRPr>
          </a:p>
          <a:p>
            <a:pPr algn="ctr">
              <a:lnSpc>
                <a:spcPct val="100000"/>
              </a:lnSpc>
            </a:pPr>
            <a:r>
              <a:rPr sz="1333" b="1" dirty="0">
                <a:cs typeface="Times New Roman"/>
              </a:rPr>
              <a:t>ОПЕРАТОР</a:t>
            </a:r>
            <a:r>
              <a:rPr sz="1333" b="1" spc="-73" dirty="0">
                <a:cs typeface="Times New Roman"/>
              </a:rPr>
              <a:t> </a:t>
            </a:r>
            <a:r>
              <a:rPr sz="1333" b="1" dirty="0">
                <a:cs typeface="Times New Roman"/>
              </a:rPr>
              <a:t>ЭП</a:t>
            </a:r>
            <a:r>
              <a:rPr sz="1333" b="1" spc="-60" dirty="0">
                <a:cs typeface="Times New Roman"/>
              </a:rPr>
              <a:t> </a:t>
            </a:r>
            <a:r>
              <a:rPr sz="1333" dirty="0">
                <a:cs typeface="Times New Roman"/>
              </a:rPr>
              <a:t>направляет</a:t>
            </a:r>
            <a:r>
              <a:rPr sz="1333" spc="-7" dirty="0">
                <a:cs typeface="Times New Roman"/>
              </a:rPr>
              <a:t> </a:t>
            </a:r>
            <a:r>
              <a:rPr sz="1333" dirty="0">
                <a:cs typeface="Times New Roman"/>
              </a:rPr>
              <a:t>заявку</a:t>
            </a:r>
            <a:r>
              <a:rPr sz="1333" spc="-40" dirty="0">
                <a:cs typeface="Times New Roman"/>
              </a:rPr>
              <a:t> </a:t>
            </a:r>
            <a:r>
              <a:rPr sz="1333" spc="-13" dirty="0">
                <a:cs typeface="Times New Roman"/>
              </a:rPr>
              <a:t>заказчику</a:t>
            </a:r>
            <a:endParaRPr sz="1333" dirty="0">
              <a:cs typeface="Times New Roman"/>
            </a:endParaRPr>
          </a:p>
        </p:txBody>
      </p:sp>
      <p:grpSp>
        <p:nvGrpSpPr>
          <p:cNvPr id="13" name="object 13"/>
          <p:cNvGrpSpPr/>
          <p:nvPr/>
        </p:nvGrpSpPr>
        <p:grpSpPr>
          <a:xfrm>
            <a:off x="5417056" y="1651762"/>
            <a:ext cx="6327901" cy="1122122"/>
            <a:chOff x="4062793" y="1238821"/>
            <a:chExt cx="4690110" cy="774700"/>
          </a:xfrm>
        </p:grpSpPr>
        <p:sp>
          <p:nvSpPr>
            <p:cNvPr id="14" name="object 14"/>
            <p:cNvSpPr/>
            <p:nvPr/>
          </p:nvSpPr>
          <p:spPr>
            <a:xfrm>
              <a:off x="4067555" y="1243583"/>
              <a:ext cx="4680585" cy="765175"/>
            </a:xfrm>
            <a:custGeom>
              <a:avLst/>
              <a:gdLst/>
              <a:ahLst/>
              <a:cxnLst/>
              <a:rect l="l" t="t" r="r" b="b"/>
              <a:pathLst>
                <a:path w="4680584" h="765175">
                  <a:moveTo>
                    <a:pt x="4552696" y="765047"/>
                  </a:moveTo>
                  <a:lnTo>
                    <a:pt x="127508" y="765047"/>
                  </a:lnTo>
                  <a:lnTo>
                    <a:pt x="77900" y="755029"/>
                  </a:lnTo>
                  <a:lnTo>
                    <a:pt x="37354" y="727700"/>
                  </a:lnTo>
                  <a:lnTo>
                    <a:pt x="10016" y="687153"/>
                  </a:lnTo>
                  <a:lnTo>
                    <a:pt x="0" y="637539"/>
                  </a:lnTo>
                  <a:lnTo>
                    <a:pt x="0" y="127507"/>
                  </a:lnTo>
                  <a:lnTo>
                    <a:pt x="10011" y="77899"/>
                  </a:lnTo>
                  <a:lnTo>
                    <a:pt x="37336" y="37347"/>
                  </a:lnTo>
                  <a:lnTo>
                    <a:pt x="77885" y="10004"/>
                  </a:lnTo>
                  <a:lnTo>
                    <a:pt x="127508" y="0"/>
                  </a:lnTo>
                  <a:lnTo>
                    <a:pt x="4552696" y="0"/>
                  </a:lnTo>
                </a:path>
                <a:path w="4680584" h="765175">
                  <a:moveTo>
                    <a:pt x="4552696" y="0"/>
                  </a:moveTo>
                  <a:lnTo>
                    <a:pt x="4602301" y="10029"/>
                  </a:lnTo>
                  <a:lnTo>
                    <a:pt x="4642834" y="37369"/>
                  </a:lnTo>
                  <a:lnTo>
                    <a:pt x="4670174" y="77902"/>
                  </a:lnTo>
                  <a:lnTo>
                    <a:pt x="4680204" y="127508"/>
                  </a:lnTo>
                  <a:lnTo>
                    <a:pt x="4680204" y="637539"/>
                  </a:lnTo>
                  <a:lnTo>
                    <a:pt x="4670174" y="687145"/>
                  </a:lnTo>
                  <a:lnTo>
                    <a:pt x="4642834" y="727678"/>
                  </a:lnTo>
                  <a:lnTo>
                    <a:pt x="4602301" y="755018"/>
                  </a:lnTo>
                  <a:lnTo>
                    <a:pt x="4552696" y="765047"/>
                  </a:lnTo>
                </a:path>
              </a:pathLst>
            </a:custGeom>
            <a:ln w="9144">
              <a:solidFill>
                <a:srgbClr val="BAF4FF"/>
              </a:solidFill>
            </a:ln>
          </p:spPr>
          <p:txBody>
            <a:bodyPr wrap="square" lIns="0" tIns="0" rIns="0" bIns="0" rtlCol="0"/>
            <a:lstStyle/>
            <a:p>
              <a:endParaRPr sz="2400"/>
            </a:p>
          </p:txBody>
        </p:sp>
        <p:sp>
          <p:nvSpPr>
            <p:cNvPr id="15" name="object 15"/>
            <p:cNvSpPr/>
            <p:nvPr/>
          </p:nvSpPr>
          <p:spPr>
            <a:xfrm>
              <a:off x="4067555" y="1243583"/>
              <a:ext cx="4680585" cy="765175"/>
            </a:xfrm>
            <a:custGeom>
              <a:avLst/>
              <a:gdLst/>
              <a:ahLst/>
              <a:cxnLst/>
              <a:rect l="l" t="t" r="r" b="b"/>
              <a:pathLst>
                <a:path w="4680584" h="765175">
                  <a:moveTo>
                    <a:pt x="4552696" y="0"/>
                  </a:moveTo>
                  <a:lnTo>
                    <a:pt x="127508" y="0"/>
                  </a:lnTo>
                  <a:lnTo>
                    <a:pt x="77902" y="10029"/>
                  </a:lnTo>
                  <a:lnTo>
                    <a:pt x="37369" y="37369"/>
                  </a:lnTo>
                  <a:lnTo>
                    <a:pt x="10029" y="77902"/>
                  </a:lnTo>
                  <a:lnTo>
                    <a:pt x="0" y="127507"/>
                  </a:lnTo>
                  <a:lnTo>
                    <a:pt x="0" y="637539"/>
                  </a:lnTo>
                  <a:lnTo>
                    <a:pt x="10029" y="687145"/>
                  </a:lnTo>
                  <a:lnTo>
                    <a:pt x="37369" y="727678"/>
                  </a:lnTo>
                  <a:lnTo>
                    <a:pt x="77902" y="755018"/>
                  </a:lnTo>
                  <a:lnTo>
                    <a:pt x="127508" y="765047"/>
                  </a:lnTo>
                  <a:lnTo>
                    <a:pt x="4552696" y="765047"/>
                  </a:lnTo>
                  <a:lnTo>
                    <a:pt x="4602301" y="755018"/>
                  </a:lnTo>
                  <a:lnTo>
                    <a:pt x="4642834" y="727678"/>
                  </a:lnTo>
                  <a:lnTo>
                    <a:pt x="4670174" y="687145"/>
                  </a:lnTo>
                  <a:lnTo>
                    <a:pt x="4680204" y="637539"/>
                  </a:lnTo>
                  <a:lnTo>
                    <a:pt x="4680204" y="127507"/>
                  </a:lnTo>
                  <a:lnTo>
                    <a:pt x="4670174" y="77902"/>
                  </a:lnTo>
                  <a:lnTo>
                    <a:pt x="4642834" y="37369"/>
                  </a:lnTo>
                  <a:lnTo>
                    <a:pt x="4602301" y="10029"/>
                  </a:lnTo>
                  <a:lnTo>
                    <a:pt x="4552696" y="0"/>
                  </a:lnTo>
                  <a:close/>
                </a:path>
              </a:pathLst>
            </a:custGeom>
            <a:solidFill>
              <a:srgbClr val="F8BB8F"/>
            </a:solidFill>
          </p:spPr>
          <p:txBody>
            <a:bodyPr wrap="square" lIns="0" tIns="0" rIns="0" bIns="0" rtlCol="0"/>
            <a:lstStyle/>
            <a:p>
              <a:endParaRPr sz="2400"/>
            </a:p>
          </p:txBody>
        </p:sp>
        <p:sp>
          <p:nvSpPr>
            <p:cNvPr id="16" name="object 16"/>
            <p:cNvSpPr/>
            <p:nvPr/>
          </p:nvSpPr>
          <p:spPr>
            <a:xfrm>
              <a:off x="4067555" y="1243583"/>
              <a:ext cx="4680585" cy="765175"/>
            </a:xfrm>
            <a:custGeom>
              <a:avLst/>
              <a:gdLst/>
              <a:ahLst/>
              <a:cxnLst/>
              <a:rect l="l" t="t" r="r" b="b"/>
              <a:pathLst>
                <a:path w="4680584" h="765175">
                  <a:moveTo>
                    <a:pt x="0" y="127507"/>
                  </a:moveTo>
                  <a:lnTo>
                    <a:pt x="10029" y="77902"/>
                  </a:lnTo>
                  <a:lnTo>
                    <a:pt x="37369" y="37369"/>
                  </a:lnTo>
                  <a:lnTo>
                    <a:pt x="77902" y="10029"/>
                  </a:lnTo>
                  <a:lnTo>
                    <a:pt x="127508" y="0"/>
                  </a:lnTo>
                  <a:lnTo>
                    <a:pt x="4552696" y="0"/>
                  </a:lnTo>
                  <a:lnTo>
                    <a:pt x="4602301" y="10029"/>
                  </a:lnTo>
                  <a:lnTo>
                    <a:pt x="4642834" y="37369"/>
                  </a:lnTo>
                  <a:lnTo>
                    <a:pt x="4670174" y="77902"/>
                  </a:lnTo>
                  <a:lnTo>
                    <a:pt x="4680204" y="127507"/>
                  </a:lnTo>
                  <a:lnTo>
                    <a:pt x="4680204" y="637539"/>
                  </a:lnTo>
                  <a:lnTo>
                    <a:pt x="4670174" y="687145"/>
                  </a:lnTo>
                  <a:lnTo>
                    <a:pt x="4642834" y="727678"/>
                  </a:lnTo>
                  <a:lnTo>
                    <a:pt x="4602301" y="755018"/>
                  </a:lnTo>
                  <a:lnTo>
                    <a:pt x="4552696" y="765047"/>
                  </a:lnTo>
                  <a:lnTo>
                    <a:pt x="127508" y="765047"/>
                  </a:lnTo>
                  <a:lnTo>
                    <a:pt x="77902" y="755018"/>
                  </a:lnTo>
                  <a:lnTo>
                    <a:pt x="37369" y="727678"/>
                  </a:lnTo>
                  <a:lnTo>
                    <a:pt x="10029" y="687145"/>
                  </a:lnTo>
                  <a:lnTo>
                    <a:pt x="0" y="637539"/>
                  </a:lnTo>
                  <a:lnTo>
                    <a:pt x="0" y="127507"/>
                  </a:lnTo>
                  <a:close/>
                </a:path>
              </a:pathLst>
            </a:custGeom>
            <a:ln w="9144">
              <a:solidFill>
                <a:srgbClr val="BAF4FF"/>
              </a:solidFill>
            </a:ln>
          </p:spPr>
          <p:txBody>
            <a:bodyPr wrap="square" lIns="0" tIns="0" rIns="0" bIns="0" rtlCol="0"/>
            <a:lstStyle/>
            <a:p>
              <a:endParaRPr sz="2400"/>
            </a:p>
          </p:txBody>
        </p:sp>
      </p:grpSp>
      <p:sp>
        <p:nvSpPr>
          <p:cNvPr id="17" name="object 17"/>
          <p:cNvSpPr txBox="1"/>
          <p:nvPr/>
        </p:nvSpPr>
        <p:spPr>
          <a:xfrm>
            <a:off x="5946782" y="1739054"/>
            <a:ext cx="5274936" cy="221365"/>
          </a:xfrm>
          <a:prstGeom prst="rect">
            <a:avLst/>
          </a:prstGeom>
        </p:spPr>
        <p:txBody>
          <a:bodyPr vert="horz" wrap="square" lIns="0" tIns="16087" rIns="0" bIns="0" rtlCol="0">
            <a:spAutoFit/>
          </a:bodyPr>
          <a:lstStyle/>
          <a:p>
            <a:pPr marL="16933">
              <a:spcBef>
                <a:spcPts val="127"/>
              </a:spcBef>
            </a:pPr>
            <a:r>
              <a:rPr sz="1333" b="1" dirty="0">
                <a:cs typeface="Times New Roman"/>
              </a:rPr>
              <a:t>УЗ</a:t>
            </a:r>
            <a:r>
              <a:rPr sz="1333" b="1" spc="-40" dirty="0">
                <a:cs typeface="Times New Roman"/>
              </a:rPr>
              <a:t> </a:t>
            </a:r>
            <a:r>
              <a:rPr sz="1333" dirty="0">
                <a:cs typeface="Times New Roman"/>
              </a:rPr>
              <a:t>формирует</a:t>
            </a:r>
            <a:r>
              <a:rPr sz="1333" spc="7" dirty="0">
                <a:cs typeface="Times New Roman"/>
              </a:rPr>
              <a:t> </a:t>
            </a:r>
            <a:r>
              <a:rPr sz="1333" dirty="0">
                <a:cs typeface="Times New Roman"/>
              </a:rPr>
              <a:t>заявку</a:t>
            </a:r>
            <a:r>
              <a:rPr sz="1333" spc="-13" dirty="0">
                <a:cs typeface="Times New Roman"/>
              </a:rPr>
              <a:t> </a:t>
            </a:r>
            <a:r>
              <a:rPr sz="1333" dirty="0">
                <a:cs typeface="Times New Roman"/>
              </a:rPr>
              <a:t>на</a:t>
            </a:r>
            <a:r>
              <a:rPr sz="1333" spc="-20" dirty="0">
                <a:cs typeface="Times New Roman"/>
              </a:rPr>
              <a:t> </a:t>
            </a:r>
            <a:r>
              <a:rPr sz="1333" dirty="0">
                <a:cs typeface="Times New Roman"/>
              </a:rPr>
              <a:t>участие</a:t>
            </a:r>
            <a:r>
              <a:rPr sz="1333" spc="13" dirty="0">
                <a:cs typeface="Times New Roman"/>
              </a:rPr>
              <a:t> </a:t>
            </a:r>
            <a:r>
              <a:rPr sz="1333" dirty="0">
                <a:cs typeface="Times New Roman"/>
              </a:rPr>
              <a:t>в</a:t>
            </a:r>
            <a:r>
              <a:rPr sz="1333" spc="-47" dirty="0">
                <a:cs typeface="Times New Roman"/>
              </a:rPr>
              <a:t> </a:t>
            </a:r>
            <a:r>
              <a:rPr sz="1333" dirty="0">
                <a:cs typeface="Times New Roman"/>
              </a:rPr>
              <a:t>закупке</a:t>
            </a:r>
            <a:r>
              <a:rPr sz="1333" spc="27" dirty="0">
                <a:cs typeface="Times New Roman"/>
              </a:rPr>
              <a:t> </a:t>
            </a:r>
            <a:r>
              <a:rPr sz="1333" dirty="0">
                <a:cs typeface="Times New Roman"/>
              </a:rPr>
              <a:t>(пп.</a:t>
            </a:r>
            <a:r>
              <a:rPr sz="1333" spc="-33" dirty="0">
                <a:cs typeface="Times New Roman"/>
              </a:rPr>
              <a:t> </a:t>
            </a:r>
            <a:r>
              <a:rPr sz="1333" dirty="0">
                <a:cs typeface="Times New Roman"/>
              </a:rPr>
              <a:t>«н»</a:t>
            </a:r>
            <a:r>
              <a:rPr sz="1333" spc="-7" dirty="0">
                <a:cs typeface="Times New Roman"/>
              </a:rPr>
              <a:t> </a:t>
            </a:r>
            <a:r>
              <a:rPr sz="1333" dirty="0">
                <a:cs typeface="Times New Roman"/>
              </a:rPr>
              <a:t>п.</a:t>
            </a:r>
            <a:r>
              <a:rPr sz="1333" spc="-33" dirty="0">
                <a:cs typeface="Times New Roman"/>
              </a:rPr>
              <a:t> </a:t>
            </a:r>
            <a:r>
              <a:rPr sz="1333" dirty="0">
                <a:cs typeface="Times New Roman"/>
              </a:rPr>
              <a:t>1</a:t>
            </a:r>
            <a:r>
              <a:rPr sz="1333" spc="-47" dirty="0">
                <a:cs typeface="Times New Roman"/>
              </a:rPr>
              <a:t> </a:t>
            </a:r>
            <a:r>
              <a:rPr sz="1333" dirty="0">
                <a:cs typeface="Times New Roman"/>
              </a:rPr>
              <a:t>ч.1</a:t>
            </a:r>
            <a:r>
              <a:rPr sz="1333" spc="-47" dirty="0">
                <a:cs typeface="Times New Roman"/>
              </a:rPr>
              <a:t> </a:t>
            </a:r>
            <a:r>
              <a:rPr sz="1333" dirty="0">
                <a:cs typeface="Times New Roman"/>
              </a:rPr>
              <a:t>ст.31</a:t>
            </a:r>
            <a:r>
              <a:rPr sz="1333" spc="-40" dirty="0">
                <a:cs typeface="Times New Roman"/>
              </a:rPr>
              <a:t> </a:t>
            </a:r>
            <a:r>
              <a:rPr sz="1333" spc="-13" dirty="0">
                <a:cs typeface="Times New Roman"/>
              </a:rPr>
              <a:t>Закона).</a:t>
            </a:r>
            <a:endParaRPr sz="1333" dirty="0">
              <a:cs typeface="Times New Roman"/>
            </a:endParaRPr>
          </a:p>
        </p:txBody>
      </p:sp>
      <p:grpSp>
        <p:nvGrpSpPr>
          <p:cNvPr id="18" name="object 18"/>
          <p:cNvGrpSpPr/>
          <p:nvPr/>
        </p:nvGrpSpPr>
        <p:grpSpPr>
          <a:xfrm>
            <a:off x="5343906" y="3525266"/>
            <a:ext cx="6407573" cy="845820"/>
            <a:chOff x="4007929" y="2643949"/>
            <a:chExt cx="4805680" cy="634365"/>
          </a:xfrm>
        </p:grpSpPr>
        <p:sp>
          <p:nvSpPr>
            <p:cNvPr id="19" name="object 19"/>
            <p:cNvSpPr/>
            <p:nvPr/>
          </p:nvSpPr>
          <p:spPr>
            <a:xfrm>
              <a:off x="4012691" y="2648711"/>
              <a:ext cx="4796155" cy="624840"/>
            </a:xfrm>
            <a:custGeom>
              <a:avLst/>
              <a:gdLst/>
              <a:ahLst/>
              <a:cxnLst/>
              <a:rect l="l" t="t" r="r" b="b"/>
              <a:pathLst>
                <a:path w="4796155" h="624839">
                  <a:moveTo>
                    <a:pt x="4691888" y="624839"/>
                  </a:moveTo>
                  <a:lnTo>
                    <a:pt x="104140" y="624839"/>
                  </a:lnTo>
                  <a:lnTo>
                    <a:pt x="63597" y="616658"/>
                  </a:lnTo>
                  <a:lnTo>
                    <a:pt x="30495" y="594344"/>
                  </a:lnTo>
                  <a:lnTo>
                    <a:pt x="8181" y="561242"/>
                  </a:lnTo>
                  <a:lnTo>
                    <a:pt x="0" y="520700"/>
                  </a:lnTo>
                  <a:lnTo>
                    <a:pt x="0" y="104139"/>
                  </a:lnTo>
                  <a:lnTo>
                    <a:pt x="8181" y="63597"/>
                  </a:lnTo>
                  <a:lnTo>
                    <a:pt x="30495" y="30495"/>
                  </a:lnTo>
                  <a:lnTo>
                    <a:pt x="63597" y="8181"/>
                  </a:lnTo>
                  <a:lnTo>
                    <a:pt x="104140" y="0"/>
                  </a:lnTo>
                  <a:lnTo>
                    <a:pt x="4691887" y="0"/>
                  </a:lnTo>
                </a:path>
                <a:path w="4796155" h="624839">
                  <a:moveTo>
                    <a:pt x="4691888" y="0"/>
                  </a:moveTo>
                  <a:lnTo>
                    <a:pt x="4732430" y="8181"/>
                  </a:lnTo>
                  <a:lnTo>
                    <a:pt x="4765532" y="30495"/>
                  </a:lnTo>
                  <a:lnTo>
                    <a:pt x="4787846" y="63597"/>
                  </a:lnTo>
                  <a:lnTo>
                    <a:pt x="4796028" y="104139"/>
                  </a:lnTo>
                  <a:lnTo>
                    <a:pt x="4796028" y="520700"/>
                  </a:lnTo>
                  <a:lnTo>
                    <a:pt x="4787846" y="561242"/>
                  </a:lnTo>
                  <a:lnTo>
                    <a:pt x="4765532" y="594344"/>
                  </a:lnTo>
                  <a:lnTo>
                    <a:pt x="4732430" y="616658"/>
                  </a:lnTo>
                  <a:lnTo>
                    <a:pt x="4691888" y="624839"/>
                  </a:lnTo>
                </a:path>
              </a:pathLst>
            </a:custGeom>
            <a:ln w="9144">
              <a:solidFill>
                <a:srgbClr val="BAF4FF"/>
              </a:solidFill>
            </a:ln>
          </p:spPr>
          <p:txBody>
            <a:bodyPr wrap="square" lIns="0" tIns="0" rIns="0" bIns="0" rtlCol="0"/>
            <a:lstStyle/>
            <a:p>
              <a:endParaRPr sz="2400"/>
            </a:p>
          </p:txBody>
        </p:sp>
        <p:sp>
          <p:nvSpPr>
            <p:cNvPr id="20" name="object 20"/>
            <p:cNvSpPr/>
            <p:nvPr/>
          </p:nvSpPr>
          <p:spPr>
            <a:xfrm>
              <a:off x="4012691" y="2648711"/>
              <a:ext cx="4796155" cy="624840"/>
            </a:xfrm>
            <a:custGeom>
              <a:avLst/>
              <a:gdLst/>
              <a:ahLst/>
              <a:cxnLst/>
              <a:rect l="l" t="t" r="r" b="b"/>
              <a:pathLst>
                <a:path w="4796155" h="624839">
                  <a:moveTo>
                    <a:pt x="4691888" y="0"/>
                  </a:moveTo>
                  <a:lnTo>
                    <a:pt x="104140" y="0"/>
                  </a:lnTo>
                  <a:lnTo>
                    <a:pt x="63597" y="8181"/>
                  </a:lnTo>
                  <a:lnTo>
                    <a:pt x="30495" y="30495"/>
                  </a:lnTo>
                  <a:lnTo>
                    <a:pt x="8181" y="63597"/>
                  </a:lnTo>
                  <a:lnTo>
                    <a:pt x="0" y="104139"/>
                  </a:lnTo>
                  <a:lnTo>
                    <a:pt x="0" y="520700"/>
                  </a:lnTo>
                  <a:lnTo>
                    <a:pt x="8181" y="561242"/>
                  </a:lnTo>
                  <a:lnTo>
                    <a:pt x="30495" y="594344"/>
                  </a:lnTo>
                  <a:lnTo>
                    <a:pt x="63597" y="616658"/>
                  </a:lnTo>
                  <a:lnTo>
                    <a:pt x="104140" y="624839"/>
                  </a:lnTo>
                  <a:lnTo>
                    <a:pt x="4691888" y="624839"/>
                  </a:lnTo>
                  <a:lnTo>
                    <a:pt x="4732430" y="616658"/>
                  </a:lnTo>
                  <a:lnTo>
                    <a:pt x="4765532" y="594344"/>
                  </a:lnTo>
                  <a:lnTo>
                    <a:pt x="4787846" y="561242"/>
                  </a:lnTo>
                  <a:lnTo>
                    <a:pt x="4796028" y="520700"/>
                  </a:lnTo>
                  <a:lnTo>
                    <a:pt x="4796028" y="104139"/>
                  </a:lnTo>
                  <a:lnTo>
                    <a:pt x="4787846" y="63597"/>
                  </a:lnTo>
                  <a:lnTo>
                    <a:pt x="4765532" y="30495"/>
                  </a:lnTo>
                  <a:lnTo>
                    <a:pt x="4732430" y="8181"/>
                  </a:lnTo>
                  <a:lnTo>
                    <a:pt x="4691888" y="0"/>
                  </a:lnTo>
                  <a:close/>
                </a:path>
              </a:pathLst>
            </a:custGeom>
            <a:solidFill>
              <a:srgbClr val="DBF8DC"/>
            </a:solidFill>
          </p:spPr>
          <p:txBody>
            <a:bodyPr wrap="square" lIns="0" tIns="0" rIns="0" bIns="0" rtlCol="0"/>
            <a:lstStyle/>
            <a:p>
              <a:endParaRPr sz="2400"/>
            </a:p>
          </p:txBody>
        </p:sp>
        <p:sp>
          <p:nvSpPr>
            <p:cNvPr id="21" name="object 21"/>
            <p:cNvSpPr/>
            <p:nvPr/>
          </p:nvSpPr>
          <p:spPr>
            <a:xfrm>
              <a:off x="4012691" y="2648711"/>
              <a:ext cx="4796155" cy="624840"/>
            </a:xfrm>
            <a:custGeom>
              <a:avLst/>
              <a:gdLst/>
              <a:ahLst/>
              <a:cxnLst/>
              <a:rect l="l" t="t" r="r" b="b"/>
              <a:pathLst>
                <a:path w="4796155" h="624839">
                  <a:moveTo>
                    <a:pt x="0" y="104139"/>
                  </a:moveTo>
                  <a:lnTo>
                    <a:pt x="8181" y="63597"/>
                  </a:lnTo>
                  <a:lnTo>
                    <a:pt x="30495" y="30495"/>
                  </a:lnTo>
                  <a:lnTo>
                    <a:pt x="63597" y="8181"/>
                  </a:lnTo>
                  <a:lnTo>
                    <a:pt x="104140" y="0"/>
                  </a:lnTo>
                  <a:lnTo>
                    <a:pt x="4691888" y="0"/>
                  </a:lnTo>
                  <a:lnTo>
                    <a:pt x="4732430" y="8181"/>
                  </a:lnTo>
                  <a:lnTo>
                    <a:pt x="4765532" y="30495"/>
                  </a:lnTo>
                  <a:lnTo>
                    <a:pt x="4787846" y="63597"/>
                  </a:lnTo>
                  <a:lnTo>
                    <a:pt x="4796028" y="104139"/>
                  </a:lnTo>
                  <a:lnTo>
                    <a:pt x="4796028" y="520700"/>
                  </a:lnTo>
                  <a:lnTo>
                    <a:pt x="4787846" y="561242"/>
                  </a:lnTo>
                  <a:lnTo>
                    <a:pt x="4765532" y="594344"/>
                  </a:lnTo>
                  <a:lnTo>
                    <a:pt x="4732430" y="616658"/>
                  </a:lnTo>
                  <a:lnTo>
                    <a:pt x="4691888" y="624839"/>
                  </a:lnTo>
                  <a:lnTo>
                    <a:pt x="104140" y="624839"/>
                  </a:lnTo>
                  <a:lnTo>
                    <a:pt x="63597" y="616658"/>
                  </a:lnTo>
                  <a:lnTo>
                    <a:pt x="30495" y="594344"/>
                  </a:lnTo>
                  <a:lnTo>
                    <a:pt x="8181" y="561242"/>
                  </a:lnTo>
                  <a:lnTo>
                    <a:pt x="0" y="520700"/>
                  </a:lnTo>
                  <a:lnTo>
                    <a:pt x="0" y="104139"/>
                  </a:lnTo>
                  <a:close/>
                </a:path>
              </a:pathLst>
            </a:custGeom>
            <a:ln w="9144">
              <a:solidFill>
                <a:srgbClr val="BAF4FF"/>
              </a:solidFill>
            </a:ln>
          </p:spPr>
          <p:txBody>
            <a:bodyPr wrap="square" lIns="0" tIns="0" rIns="0" bIns="0" rtlCol="0"/>
            <a:lstStyle/>
            <a:p>
              <a:endParaRPr sz="2400"/>
            </a:p>
          </p:txBody>
        </p:sp>
      </p:grpSp>
      <p:sp>
        <p:nvSpPr>
          <p:cNvPr id="22" name="object 22"/>
          <p:cNvSpPr txBox="1"/>
          <p:nvPr/>
        </p:nvSpPr>
        <p:spPr>
          <a:xfrm>
            <a:off x="5530087" y="3519592"/>
            <a:ext cx="6029960" cy="836725"/>
          </a:xfrm>
          <a:prstGeom prst="rect">
            <a:avLst/>
          </a:prstGeom>
        </p:spPr>
        <p:txBody>
          <a:bodyPr vert="horz" wrap="square" lIns="0" tIns="16087" rIns="0" bIns="0" rtlCol="0">
            <a:spAutoFit/>
          </a:bodyPr>
          <a:lstStyle/>
          <a:p>
            <a:pPr marL="16086" marR="6773" indent="847" algn="ctr">
              <a:spcBef>
                <a:spcPts val="127"/>
              </a:spcBef>
            </a:pPr>
            <a:r>
              <a:rPr sz="1333" b="1" dirty="0">
                <a:cs typeface="Times New Roman"/>
              </a:rPr>
              <a:t>ЧЛЕНЫ</a:t>
            </a:r>
            <a:r>
              <a:rPr sz="1333" b="1" spc="-67" dirty="0">
                <a:cs typeface="Times New Roman"/>
              </a:rPr>
              <a:t> </a:t>
            </a:r>
            <a:r>
              <a:rPr sz="1333" b="1" dirty="0">
                <a:cs typeface="Times New Roman"/>
              </a:rPr>
              <a:t>КОМИССИИ</a:t>
            </a:r>
            <a:r>
              <a:rPr sz="1333" b="1" spc="-87" dirty="0">
                <a:cs typeface="Times New Roman"/>
              </a:rPr>
              <a:t> </a:t>
            </a:r>
            <a:r>
              <a:rPr sz="1333" dirty="0">
                <a:cs typeface="Times New Roman"/>
              </a:rPr>
              <a:t>рассматривают</a:t>
            </a:r>
            <a:r>
              <a:rPr sz="1333" spc="-13" dirty="0">
                <a:cs typeface="Times New Roman"/>
              </a:rPr>
              <a:t> </a:t>
            </a:r>
            <a:r>
              <a:rPr sz="1333" dirty="0">
                <a:cs typeface="Times New Roman"/>
              </a:rPr>
              <a:t>информацию</a:t>
            </a:r>
            <a:r>
              <a:rPr sz="1333" spc="-33" dirty="0">
                <a:cs typeface="Times New Roman"/>
              </a:rPr>
              <a:t> </a:t>
            </a:r>
            <a:r>
              <a:rPr sz="1333" dirty="0">
                <a:cs typeface="Times New Roman"/>
              </a:rPr>
              <a:t>и</a:t>
            </a:r>
            <a:r>
              <a:rPr sz="1333" spc="-80" dirty="0">
                <a:cs typeface="Times New Roman"/>
              </a:rPr>
              <a:t> </a:t>
            </a:r>
            <a:r>
              <a:rPr sz="1333" dirty="0">
                <a:cs typeface="Times New Roman"/>
              </a:rPr>
              <a:t>документы,</a:t>
            </a:r>
            <a:r>
              <a:rPr sz="1333" spc="-13" dirty="0">
                <a:cs typeface="Times New Roman"/>
              </a:rPr>
              <a:t> полученные</a:t>
            </a:r>
            <a:r>
              <a:rPr sz="1333" spc="667" dirty="0">
                <a:cs typeface="Times New Roman"/>
              </a:rPr>
              <a:t> </a:t>
            </a:r>
            <a:r>
              <a:rPr sz="1333" b="1" dirty="0">
                <a:cs typeface="Times New Roman"/>
              </a:rPr>
              <a:t>от</a:t>
            </a:r>
            <a:r>
              <a:rPr sz="1333" b="1" spc="-60" dirty="0">
                <a:cs typeface="Times New Roman"/>
              </a:rPr>
              <a:t> </a:t>
            </a:r>
            <a:r>
              <a:rPr sz="1333" b="1" dirty="0">
                <a:cs typeface="Times New Roman"/>
              </a:rPr>
              <a:t>ОПЕРАТОРА</a:t>
            </a:r>
            <a:r>
              <a:rPr sz="1333" b="1" spc="-53" dirty="0">
                <a:cs typeface="Times New Roman"/>
              </a:rPr>
              <a:t> </a:t>
            </a:r>
            <a:r>
              <a:rPr sz="1333" b="1" dirty="0">
                <a:cs typeface="Times New Roman"/>
              </a:rPr>
              <a:t>ЭП.</a:t>
            </a:r>
            <a:r>
              <a:rPr sz="1333" b="1" spc="-33" dirty="0">
                <a:cs typeface="Times New Roman"/>
              </a:rPr>
              <a:t> </a:t>
            </a:r>
            <a:r>
              <a:rPr sz="1333" dirty="0">
                <a:cs typeface="Times New Roman"/>
              </a:rPr>
              <a:t>По</a:t>
            </a:r>
            <a:r>
              <a:rPr sz="1333" spc="-47" dirty="0">
                <a:cs typeface="Times New Roman"/>
              </a:rPr>
              <a:t> </a:t>
            </a:r>
            <a:r>
              <a:rPr sz="1333" dirty="0">
                <a:cs typeface="Times New Roman"/>
              </a:rPr>
              <a:t>результатам</a:t>
            </a:r>
            <a:r>
              <a:rPr sz="1333" spc="27" dirty="0">
                <a:cs typeface="Times New Roman"/>
              </a:rPr>
              <a:t> </a:t>
            </a:r>
            <a:r>
              <a:rPr sz="1333" dirty="0">
                <a:cs typeface="Times New Roman"/>
              </a:rPr>
              <a:t>рассмотрения, в</a:t>
            </a:r>
            <a:r>
              <a:rPr sz="1333" spc="-47" dirty="0">
                <a:cs typeface="Times New Roman"/>
              </a:rPr>
              <a:t> </a:t>
            </a:r>
            <a:r>
              <a:rPr sz="1333" dirty="0">
                <a:cs typeface="Times New Roman"/>
              </a:rPr>
              <a:t>случае</a:t>
            </a:r>
            <a:r>
              <a:rPr sz="1333" spc="13" dirty="0">
                <a:cs typeface="Times New Roman"/>
              </a:rPr>
              <a:t> </a:t>
            </a:r>
            <a:r>
              <a:rPr sz="1333" dirty="0">
                <a:cs typeface="Times New Roman"/>
              </a:rPr>
              <a:t>если</a:t>
            </a:r>
            <a:r>
              <a:rPr sz="1333" spc="-27" dirty="0">
                <a:cs typeface="Times New Roman"/>
              </a:rPr>
              <a:t> </a:t>
            </a:r>
            <a:r>
              <a:rPr sz="1333" spc="-13" dirty="0">
                <a:cs typeface="Times New Roman"/>
              </a:rPr>
              <a:t>какой-</a:t>
            </a:r>
            <a:r>
              <a:rPr sz="1333" spc="-27" dirty="0">
                <a:cs typeface="Times New Roman"/>
              </a:rPr>
              <a:t>либо </a:t>
            </a:r>
            <a:r>
              <a:rPr sz="1333" dirty="0">
                <a:cs typeface="Times New Roman"/>
              </a:rPr>
              <a:t>документ</a:t>
            </a:r>
            <a:r>
              <a:rPr sz="1333" spc="13" dirty="0">
                <a:cs typeface="Times New Roman"/>
              </a:rPr>
              <a:t> </a:t>
            </a:r>
            <a:r>
              <a:rPr sz="1333" dirty="0">
                <a:cs typeface="Times New Roman"/>
              </a:rPr>
              <a:t>не</a:t>
            </a:r>
            <a:r>
              <a:rPr sz="1333" spc="-20" dirty="0">
                <a:cs typeface="Times New Roman"/>
              </a:rPr>
              <a:t> </a:t>
            </a:r>
            <a:r>
              <a:rPr sz="1333" spc="-13" dirty="0">
                <a:cs typeface="Times New Roman"/>
              </a:rPr>
              <a:t>представлен</a:t>
            </a:r>
            <a:r>
              <a:rPr sz="1333" spc="27" dirty="0">
                <a:cs typeface="Times New Roman"/>
              </a:rPr>
              <a:t> </a:t>
            </a:r>
            <a:r>
              <a:rPr sz="1333" dirty="0">
                <a:cs typeface="Times New Roman"/>
              </a:rPr>
              <a:t>или</a:t>
            </a:r>
            <a:r>
              <a:rPr sz="1333" spc="-27" dirty="0">
                <a:cs typeface="Times New Roman"/>
              </a:rPr>
              <a:t> </a:t>
            </a:r>
            <a:r>
              <a:rPr sz="1333" dirty="0">
                <a:cs typeface="Times New Roman"/>
              </a:rPr>
              <a:t>УЗ</a:t>
            </a:r>
            <a:r>
              <a:rPr sz="1333" spc="-27" dirty="0">
                <a:cs typeface="Times New Roman"/>
              </a:rPr>
              <a:t> </a:t>
            </a:r>
            <a:r>
              <a:rPr sz="1333" dirty="0">
                <a:cs typeface="Times New Roman"/>
              </a:rPr>
              <a:t>не</a:t>
            </a:r>
            <a:r>
              <a:rPr sz="1333" spc="-27" dirty="0">
                <a:cs typeface="Times New Roman"/>
              </a:rPr>
              <a:t> </a:t>
            </a:r>
            <a:r>
              <a:rPr sz="1333" spc="-13" dirty="0">
                <a:cs typeface="Times New Roman"/>
              </a:rPr>
              <a:t>соответствует</a:t>
            </a:r>
            <a:r>
              <a:rPr sz="1333" spc="27" dirty="0">
                <a:cs typeface="Times New Roman"/>
              </a:rPr>
              <a:t> </a:t>
            </a:r>
            <a:r>
              <a:rPr sz="1333" spc="-13" dirty="0">
                <a:cs typeface="Times New Roman"/>
              </a:rPr>
              <a:t>требованиям</a:t>
            </a:r>
            <a:r>
              <a:rPr sz="1333" spc="20" dirty="0">
                <a:cs typeface="Times New Roman"/>
              </a:rPr>
              <a:t> </a:t>
            </a:r>
            <a:r>
              <a:rPr sz="1333" dirty="0">
                <a:cs typeface="Times New Roman"/>
              </a:rPr>
              <a:t>извещения,</a:t>
            </a:r>
            <a:r>
              <a:rPr sz="1333" spc="20" dirty="0">
                <a:cs typeface="Times New Roman"/>
              </a:rPr>
              <a:t> </a:t>
            </a:r>
            <a:r>
              <a:rPr sz="1333" spc="-13" dirty="0">
                <a:cs typeface="Times New Roman"/>
              </a:rPr>
              <a:t>заявка </a:t>
            </a:r>
            <a:r>
              <a:rPr sz="1333" dirty="0" err="1">
                <a:cs typeface="Times New Roman"/>
              </a:rPr>
              <a:t>подлежит</a:t>
            </a:r>
            <a:r>
              <a:rPr sz="1333" spc="-7" dirty="0">
                <a:cs typeface="Times New Roman"/>
              </a:rPr>
              <a:t> </a:t>
            </a:r>
            <a:r>
              <a:rPr lang="ru-RU" sz="1333" b="1" spc="-7" dirty="0">
                <a:solidFill>
                  <a:srgbClr val="FF0000"/>
                </a:solidFill>
                <a:cs typeface="Times New Roman"/>
              </a:rPr>
              <a:t>отклонению</a:t>
            </a:r>
            <a:r>
              <a:rPr sz="1333" spc="-33" dirty="0">
                <a:cs typeface="Times New Roman"/>
              </a:rPr>
              <a:t> </a:t>
            </a:r>
            <a:endParaRPr sz="1333" dirty="0">
              <a:cs typeface="Times New Roman"/>
            </a:endParaRPr>
          </a:p>
        </p:txBody>
      </p:sp>
      <p:grpSp>
        <p:nvGrpSpPr>
          <p:cNvPr id="23" name="object 23"/>
          <p:cNvGrpSpPr/>
          <p:nvPr/>
        </p:nvGrpSpPr>
        <p:grpSpPr>
          <a:xfrm>
            <a:off x="217170" y="463042"/>
            <a:ext cx="8547100" cy="2481580"/>
            <a:chOff x="162877" y="347281"/>
            <a:chExt cx="6410325" cy="1861185"/>
          </a:xfrm>
        </p:grpSpPr>
        <p:pic>
          <p:nvPicPr>
            <p:cNvPr id="24" name="object 24"/>
            <p:cNvPicPr/>
            <p:nvPr/>
          </p:nvPicPr>
          <p:blipFill>
            <a:blip r:embed="rId4" cstate="print"/>
            <a:stretch>
              <a:fillRect/>
            </a:stretch>
          </p:blipFill>
          <p:spPr>
            <a:xfrm>
              <a:off x="1758695" y="1220724"/>
              <a:ext cx="277368" cy="158496"/>
            </a:xfrm>
            <a:prstGeom prst="rect">
              <a:avLst/>
            </a:prstGeom>
          </p:spPr>
        </p:pic>
        <p:sp>
          <p:nvSpPr>
            <p:cNvPr id="25" name="object 25"/>
            <p:cNvSpPr/>
            <p:nvPr/>
          </p:nvSpPr>
          <p:spPr>
            <a:xfrm>
              <a:off x="1763267" y="1225296"/>
              <a:ext cx="268605" cy="149860"/>
            </a:xfrm>
            <a:custGeom>
              <a:avLst/>
              <a:gdLst/>
              <a:ahLst/>
              <a:cxnLst/>
              <a:rect l="l" t="t" r="r" b="b"/>
              <a:pathLst>
                <a:path w="268605" h="149859">
                  <a:moveTo>
                    <a:pt x="201168" y="0"/>
                  </a:moveTo>
                  <a:lnTo>
                    <a:pt x="67056" y="0"/>
                  </a:lnTo>
                  <a:lnTo>
                    <a:pt x="67056" y="74675"/>
                  </a:lnTo>
                  <a:lnTo>
                    <a:pt x="0" y="74675"/>
                  </a:lnTo>
                  <a:lnTo>
                    <a:pt x="134112" y="149351"/>
                  </a:lnTo>
                  <a:lnTo>
                    <a:pt x="268224" y="74675"/>
                  </a:lnTo>
                  <a:lnTo>
                    <a:pt x="201168" y="74675"/>
                  </a:lnTo>
                  <a:lnTo>
                    <a:pt x="201168" y="0"/>
                  </a:lnTo>
                  <a:close/>
                </a:path>
              </a:pathLst>
            </a:custGeom>
            <a:solidFill>
              <a:srgbClr val="FFFFFF"/>
            </a:solidFill>
          </p:spPr>
          <p:txBody>
            <a:bodyPr wrap="square" lIns="0" tIns="0" rIns="0" bIns="0" rtlCol="0"/>
            <a:lstStyle/>
            <a:p>
              <a:endParaRPr sz="2400"/>
            </a:p>
          </p:txBody>
        </p:sp>
        <p:sp>
          <p:nvSpPr>
            <p:cNvPr id="26" name="object 26"/>
            <p:cNvSpPr/>
            <p:nvPr/>
          </p:nvSpPr>
          <p:spPr>
            <a:xfrm>
              <a:off x="1763267" y="1225296"/>
              <a:ext cx="268605" cy="149860"/>
            </a:xfrm>
            <a:custGeom>
              <a:avLst/>
              <a:gdLst/>
              <a:ahLst/>
              <a:cxnLst/>
              <a:rect l="l" t="t" r="r" b="b"/>
              <a:pathLst>
                <a:path w="268605" h="149859">
                  <a:moveTo>
                    <a:pt x="0" y="74675"/>
                  </a:moveTo>
                  <a:lnTo>
                    <a:pt x="67056" y="74675"/>
                  </a:lnTo>
                  <a:lnTo>
                    <a:pt x="67056" y="0"/>
                  </a:lnTo>
                  <a:lnTo>
                    <a:pt x="201168" y="0"/>
                  </a:lnTo>
                  <a:lnTo>
                    <a:pt x="201168" y="74675"/>
                  </a:lnTo>
                  <a:lnTo>
                    <a:pt x="268224" y="74675"/>
                  </a:lnTo>
                  <a:lnTo>
                    <a:pt x="134112" y="149351"/>
                  </a:lnTo>
                  <a:lnTo>
                    <a:pt x="0" y="74675"/>
                  </a:lnTo>
                  <a:close/>
                </a:path>
              </a:pathLst>
            </a:custGeom>
            <a:ln w="9144">
              <a:solidFill>
                <a:srgbClr val="000000"/>
              </a:solidFill>
            </a:ln>
          </p:spPr>
          <p:txBody>
            <a:bodyPr wrap="square" lIns="0" tIns="0" rIns="0" bIns="0" rtlCol="0"/>
            <a:lstStyle/>
            <a:p>
              <a:endParaRPr sz="2400"/>
            </a:p>
          </p:txBody>
        </p:sp>
        <p:pic>
          <p:nvPicPr>
            <p:cNvPr id="27" name="object 27"/>
            <p:cNvPicPr/>
            <p:nvPr/>
          </p:nvPicPr>
          <p:blipFill>
            <a:blip r:embed="rId5" cstate="print"/>
            <a:stretch>
              <a:fillRect/>
            </a:stretch>
          </p:blipFill>
          <p:spPr>
            <a:xfrm>
              <a:off x="6295643" y="1063752"/>
              <a:ext cx="277368" cy="184404"/>
            </a:xfrm>
            <a:prstGeom prst="rect">
              <a:avLst/>
            </a:prstGeom>
          </p:spPr>
        </p:pic>
        <p:sp>
          <p:nvSpPr>
            <p:cNvPr id="28" name="object 28"/>
            <p:cNvSpPr/>
            <p:nvPr/>
          </p:nvSpPr>
          <p:spPr>
            <a:xfrm>
              <a:off x="6300216" y="1068324"/>
              <a:ext cx="268605" cy="175260"/>
            </a:xfrm>
            <a:custGeom>
              <a:avLst/>
              <a:gdLst/>
              <a:ahLst/>
              <a:cxnLst/>
              <a:rect l="l" t="t" r="r" b="b"/>
              <a:pathLst>
                <a:path w="268604" h="175259">
                  <a:moveTo>
                    <a:pt x="201168" y="0"/>
                  </a:moveTo>
                  <a:lnTo>
                    <a:pt x="67056" y="0"/>
                  </a:lnTo>
                  <a:lnTo>
                    <a:pt x="67056" y="87629"/>
                  </a:lnTo>
                  <a:lnTo>
                    <a:pt x="0" y="87629"/>
                  </a:lnTo>
                  <a:lnTo>
                    <a:pt x="134112" y="175260"/>
                  </a:lnTo>
                  <a:lnTo>
                    <a:pt x="268224" y="87629"/>
                  </a:lnTo>
                  <a:lnTo>
                    <a:pt x="201168" y="87629"/>
                  </a:lnTo>
                  <a:lnTo>
                    <a:pt x="201168" y="0"/>
                  </a:lnTo>
                  <a:close/>
                </a:path>
              </a:pathLst>
            </a:custGeom>
            <a:solidFill>
              <a:srgbClr val="FFFFFF"/>
            </a:solidFill>
          </p:spPr>
          <p:txBody>
            <a:bodyPr wrap="square" lIns="0" tIns="0" rIns="0" bIns="0" rtlCol="0"/>
            <a:lstStyle/>
            <a:p>
              <a:endParaRPr sz="2400"/>
            </a:p>
          </p:txBody>
        </p:sp>
        <p:sp>
          <p:nvSpPr>
            <p:cNvPr id="29" name="object 29"/>
            <p:cNvSpPr/>
            <p:nvPr/>
          </p:nvSpPr>
          <p:spPr>
            <a:xfrm>
              <a:off x="6300216" y="1068324"/>
              <a:ext cx="268605" cy="175260"/>
            </a:xfrm>
            <a:custGeom>
              <a:avLst/>
              <a:gdLst/>
              <a:ahLst/>
              <a:cxnLst/>
              <a:rect l="l" t="t" r="r" b="b"/>
              <a:pathLst>
                <a:path w="268604" h="175259">
                  <a:moveTo>
                    <a:pt x="0" y="87629"/>
                  </a:moveTo>
                  <a:lnTo>
                    <a:pt x="67056" y="87629"/>
                  </a:lnTo>
                  <a:lnTo>
                    <a:pt x="67056" y="0"/>
                  </a:lnTo>
                  <a:lnTo>
                    <a:pt x="201168" y="0"/>
                  </a:lnTo>
                  <a:lnTo>
                    <a:pt x="201168" y="87629"/>
                  </a:lnTo>
                  <a:lnTo>
                    <a:pt x="268224" y="87629"/>
                  </a:lnTo>
                  <a:lnTo>
                    <a:pt x="134112" y="175260"/>
                  </a:lnTo>
                  <a:lnTo>
                    <a:pt x="0" y="87629"/>
                  </a:lnTo>
                  <a:close/>
                </a:path>
              </a:pathLst>
            </a:custGeom>
            <a:ln w="9144">
              <a:solidFill>
                <a:srgbClr val="000000"/>
              </a:solidFill>
            </a:ln>
          </p:spPr>
          <p:txBody>
            <a:bodyPr wrap="square" lIns="0" tIns="0" rIns="0" bIns="0" rtlCol="0"/>
            <a:lstStyle/>
            <a:p>
              <a:endParaRPr sz="2400"/>
            </a:p>
          </p:txBody>
        </p:sp>
        <p:pic>
          <p:nvPicPr>
            <p:cNvPr id="30" name="object 30"/>
            <p:cNvPicPr/>
            <p:nvPr/>
          </p:nvPicPr>
          <p:blipFill>
            <a:blip r:embed="rId6" cstate="print"/>
            <a:stretch>
              <a:fillRect/>
            </a:stretch>
          </p:blipFill>
          <p:spPr>
            <a:xfrm>
              <a:off x="1758695" y="2017776"/>
              <a:ext cx="277368" cy="190500"/>
            </a:xfrm>
            <a:prstGeom prst="rect">
              <a:avLst/>
            </a:prstGeom>
          </p:spPr>
        </p:pic>
        <p:sp>
          <p:nvSpPr>
            <p:cNvPr id="31" name="object 31"/>
            <p:cNvSpPr/>
            <p:nvPr/>
          </p:nvSpPr>
          <p:spPr>
            <a:xfrm>
              <a:off x="1763267" y="2022348"/>
              <a:ext cx="268605" cy="181610"/>
            </a:xfrm>
            <a:custGeom>
              <a:avLst/>
              <a:gdLst/>
              <a:ahLst/>
              <a:cxnLst/>
              <a:rect l="l" t="t" r="r" b="b"/>
              <a:pathLst>
                <a:path w="268605" h="181610">
                  <a:moveTo>
                    <a:pt x="201168" y="0"/>
                  </a:moveTo>
                  <a:lnTo>
                    <a:pt x="67056" y="0"/>
                  </a:lnTo>
                  <a:lnTo>
                    <a:pt x="67056" y="90677"/>
                  </a:lnTo>
                  <a:lnTo>
                    <a:pt x="0" y="90677"/>
                  </a:lnTo>
                  <a:lnTo>
                    <a:pt x="134112" y="181356"/>
                  </a:lnTo>
                  <a:lnTo>
                    <a:pt x="268224" y="90677"/>
                  </a:lnTo>
                  <a:lnTo>
                    <a:pt x="201168" y="90677"/>
                  </a:lnTo>
                  <a:lnTo>
                    <a:pt x="201168" y="0"/>
                  </a:lnTo>
                  <a:close/>
                </a:path>
              </a:pathLst>
            </a:custGeom>
            <a:solidFill>
              <a:srgbClr val="FFFFFF"/>
            </a:solidFill>
          </p:spPr>
          <p:txBody>
            <a:bodyPr wrap="square" lIns="0" tIns="0" rIns="0" bIns="0" rtlCol="0"/>
            <a:lstStyle/>
            <a:p>
              <a:endParaRPr sz="2400"/>
            </a:p>
          </p:txBody>
        </p:sp>
        <p:sp>
          <p:nvSpPr>
            <p:cNvPr id="32" name="object 32"/>
            <p:cNvSpPr/>
            <p:nvPr/>
          </p:nvSpPr>
          <p:spPr>
            <a:xfrm>
              <a:off x="1763267" y="2022348"/>
              <a:ext cx="268605" cy="181610"/>
            </a:xfrm>
            <a:custGeom>
              <a:avLst/>
              <a:gdLst/>
              <a:ahLst/>
              <a:cxnLst/>
              <a:rect l="l" t="t" r="r" b="b"/>
              <a:pathLst>
                <a:path w="268605" h="181610">
                  <a:moveTo>
                    <a:pt x="0" y="90677"/>
                  </a:moveTo>
                  <a:lnTo>
                    <a:pt x="67056" y="90677"/>
                  </a:lnTo>
                  <a:lnTo>
                    <a:pt x="67056" y="0"/>
                  </a:lnTo>
                  <a:lnTo>
                    <a:pt x="201168" y="0"/>
                  </a:lnTo>
                  <a:lnTo>
                    <a:pt x="201168" y="90677"/>
                  </a:lnTo>
                  <a:lnTo>
                    <a:pt x="268224" y="90677"/>
                  </a:lnTo>
                  <a:lnTo>
                    <a:pt x="134112" y="181356"/>
                  </a:lnTo>
                  <a:lnTo>
                    <a:pt x="0" y="90677"/>
                  </a:lnTo>
                  <a:close/>
                </a:path>
              </a:pathLst>
            </a:custGeom>
            <a:ln w="9144">
              <a:solidFill>
                <a:srgbClr val="000000"/>
              </a:solidFill>
            </a:ln>
          </p:spPr>
          <p:txBody>
            <a:bodyPr wrap="square" lIns="0" tIns="0" rIns="0" bIns="0" rtlCol="0"/>
            <a:lstStyle/>
            <a:p>
              <a:endParaRPr sz="2400"/>
            </a:p>
          </p:txBody>
        </p:sp>
        <p:sp>
          <p:nvSpPr>
            <p:cNvPr id="33" name="object 33"/>
            <p:cNvSpPr/>
            <p:nvPr/>
          </p:nvSpPr>
          <p:spPr>
            <a:xfrm>
              <a:off x="167639" y="352043"/>
              <a:ext cx="3540760" cy="864235"/>
            </a:xfrm>
            <a:custGeom>
              <a:avLst/>
              <a:gdLst/>
              <a:ahLst/>
              <a:cxnLst/>
              <a:rect l="l" t="t" r="r" b="b"/>
              <a:pathLst>
                <a:path w="3540760" h="864235">
                  <a:moveTo>
                    <a:pt x="3396234" y="864107"/>
                  </a:moveTo>
                  <a:lnTo>
                    <a:pt x="144018" y="864107"/>
                  </a:lnTo>
                  <a:lnTo>
                    <a:pt x="98496" y="856762"/>
                  </a:lnTo>
                  <a:lnTo>
                    <a:pt x="58962" y="836310"/>
                  </a:lnTo>
                  <a:lnTo>
                    <a:pt x="27786" y="805129"/>
                  </a:lnTo>
                  <a:lnTo>
                    <a:pt x="7342" y="765596"/>
                  </a:lnTo>
                  <a:lnTo>
                    <a:pt x="0" y="720089"/>
                  </a:lnTo>
                  <a:lnTo>
                    <a:pt x="0" y="144017"/>
                  </a:lnTo>
                  <a:lnTo>
                    <a:pt x="7342" y="98511"/>
                  </a:lnTo>
                  <a:lnTo>
                    <a:pt x="27786" y="58978"/>
                  </a:lnTo>
                  <a:lnTo>
                    <a:pt x="58962" y="27797"/>
                  </a:lnTo>
                  <a:lnTo>
                    <a:pt x="98496" y="7345"/>
                  </a:lnTo>
                  <a:lnTo>
                    <a:pt x="144017" y="0"/>
                  </a:lnTo>
                  <a:lnTo>
                    <a:pt x="3396234" y="0"/>
                  </a:lnTo>
                </a:path>
                <a:path w="3540760" h="864235">
                  <a:moveTo>
                    <a:pt x="3396234" y="0"/>
                  </a:moveTo>
                  <a:lnTo>
                    <a:pt x="3441740" y="7345"/>
                  </a:lnTo>
                  <a:lnTo>
                    <a:pt x="3481273" y="27797"/>
                  </a:lnTo>
                  <a:lnTo>
                    <a:pt x="3512454" y="58978"/>
                  </a:lnTo>
                  <a:lnTo>
                    <a:pt x="3532906" y="98511"/>
                  </a:lnTo>
                  <a:lnTo>
                    <a:pt x="3540252" y="144017"/>
                  </a:lnTo>
                  <a:lnTo>
                    <a:pt x="3540252" y="720089"/>
                  </a:lnTo>
                  <a:lnTo>
                    <a:pt x="3532906" y="765596"/>
                  </a:lnTo>
                  <a:lnTo>
                    <a:pt x="3512454" y="805129"/>
                  </a:lnTo>
                  <a:lnTo>
                    <a:pt x="3481273" y="836310"/>
                  </a:lnTo>
                  <a:lnTo>
                    <a:pt x="3441740" y="856762"/>
                  </a:lnTo>
                  <a:lnTo>
                    <a:pt x="3396234" y="864107"/>
                  </a:lnTo>
                </a:path>
              </a:pathLst>
            </a:custGeom>
            <a:ln w="9144">
              <a:solidFill>
                <a:srgbClr val="BAF4FF"/>
              </a:solidFill>
            </a:ln>
          </p:spPr>
          <p:txBody>
            <a:bodyPr wrap="square" lIns="0" tIns="0" rIns="0" bIns="0" rtlCol="0"/>
            <a:lstStyle/>
            <a:p>
              <a:endParaRPr sz="2400"/>
            </a:p>
          </p:txBody>
        </p:sp>
        <p:sp>
          <p:nvSpPr>
            <p:cNvPr id="34" name="object 34"/>
            <p:cNvSpPr/>
            <p:nvPr/>
          </p:nvSpPr>
          <p:spPr>
            <a:xfrm>
              <a:off x="167639" y="352043"/>
              <a:ext cx="3540760" cy="864235"/>
            </a:xfrm>
            <a:custGeom>
              <a:avLst/>
              <a:gdLst/>
              <a:ahLst/>
              <a:cxnLst/>
              <a:rect l="l" t="t" r="r" b="b"/>
              <a:pathLst>
                <a:path w="3540760" h="864235">
                  <a:moveTo>
                    <a:pt x="3396234" y="0"/>
                  </a:moveTo>
                  <a:lnTo>
                    <a:pt x="144018" y="0"/>
                  </a:lnTo>
                  <a:lnTo>
                    <a:pt x="98496" y="7345"/>
                  </a:lnTo>
                  <a:lnTo>
                    <a:pt x="58962" y="27797"/>
                  </a:lnTo>
                  <a:lnTo>
                    <a:pt x="27786" y="58978"/>
                  </a:lnTo>
                  <a:lnTo>
                    <a:pt x="7342" y="98511"/>
                  </a:lnTo>
                  <a:lnTo>
                    <a:pt x="0" y="144017"/>
                  </a:lnTo>
                  <a:lnTo>
                    <a:pt x="0" y="720089"/>
                  </a:lnTo>
                  <a:lnTo>
                    <a:pt x="7342" y="765596"/>
                  </a:lnTo>
                  <a:lnTo>
                    <a:pt x="27786" y="805129"/>
                  </a:lnTo>
                  <a:lnTo>
                    <a:pt x="58962" y="836310"/>
                  </a:lnTo>
                  <a:lnTo>
                    <a:pt x="98496" y="856762"/>
                  </a:lnTo>
                  <a:lnTo>
                    <a:pt x="144018" y="864107"/>
                  </a:lnTo>
                  <a:lnTo>
                    <a:pt x="3396234" y="864107"/>
                  </a:lnTo>
                  <a:lnTo>
                    <a:pt x="3441740" y="856762"/>
                  </a:lnTo>
                  <a:lnTo>
                    <a:pt x="3481273" y="836310"/>
                  </a:lnTo>
                  <a:lnTo>
                    <a:pt x="3512454" y="805129"/>
                  </a:lnTo>
                  <a:lnTo>
                    <a:pt x="3532906" y="765596"/>
                  </a:lnTo>
                  <a:lnTo>
                    <a:pt x="3540252" y="720089"/>
                  </a:lnTo>
                  <a:lnTo>
                    <a:pt x="3540252" y="144017"/>
                  </a:lnTo>
                  <a:lnTo>
                    <a:pt x="3532906" y="98511"/>
                  </a:lnTo>
                  <a:lnTo>
                    <a:pt x="3512454" y="58978"/>
                  </a:lnTo>
                  <a:lnTo>
                    <a:pt x="3481273" y="27797"/>
                  </a:lnTo>
                  <a:lnTo>
                    <a:pt x="3441740" y="7345"/>
                  </a:lnTo>
                  <a:lnTo>
                    <a:pt x="3396234" y="0"/>
                  </a:lnTo>
                  <a:close/>
                </a:path>
              </a:pathLst>
            </a:custGeom>
            <a:solidFill>
              <a:srgbClr val="F8BB8F"/>
            </a:solidFill>
          </p:spPr>
          <p:txBody>
            <a:bodyPr wrap="square" lIns="0" tIns="0" rIns="0" bIns="0" rtlCol="0"/>
            <a:lstStyle/>
            <a:p>
              <a:endParaRPr sz="2400"/>
            </a:p>
          </p:txBody>
        </p:sp>
        <p:sp>
          <p:nvSpPr>
            <p:cNvPr id="35" name="object 35"/>
            <p:cNvSpPr/>
            <p:nvPr/>
          </p:nvSpPr>
          <p:spPr>
            <a:xfrm>
              <a:off x="167639" y="352043"/>
              <a:ext cx="3540760" cy="864235"/>
            </a:xfrm>
            <a:custGeom>
              <a:avLst/>
              <a:gdLst/>
              <a:ahLst/>
              <a:cxnLst/>
              <a:rect l="l" t="t" r="r" b="b"/>
              <a:pathLst>
                <a:path w="3540760" h="864235">
                  <a:moveTo>
                    <a:pt x="0" y="144017"/>
                  </a:moveTo>
                  <a:lnTo>
                    <a:pt x="7342" y="98511"/>
                  </a:lnTo>
                  <a:lnTo>
                    <a:pt x="27786" y="58978"/>
                  </a:lnTo>
                  <a:lnTo>
                    <a:pt x="58962" y="27797"/>
                  </a:lnTo>
                  <a:lnTo>
                    <a:pt x="98496" y="7345"/>
                  </a:lnTo>
                  <a:lnTo>
                    <a:pt x="144018" y="0"/>
                  </a:lnTo>
                  <a:lnTo>
                    <a:pt x="3396234" y="0"/>
                  </a:lnTo>
                  <a:lnTo>
                    <a:pt x="3441740" y="7345"/>
                  </a:lnTo>
                  <a:lnTo>
                    <a:pt x="3481273" y="27797"/>
                  </a:lnTo>
                  <a:lnTo>
                    <a:pt x="3512454" y="58978"/>
                  </a:lnTo>
                  <a:lnTo>
                    <a:pt x="3532906" y="98511"/>
                  </a:lnTo>
                  <a:lnTo>
                    <a:pt x="3540252" y="144017"/>
                  </a:lnTo>
                  <a:lnTo>
                    <a:pt x="3540252" y="720089"/>
                  </a:lnTo>
                  <a:lnTo>
                    <a:pt x="3532906" y="765596"/>
                  </a:lnTo>
                  <a:lnTo>
                    <a:pt x="3512454" y="805129"/>
                  </a:lnTo>
                  <a:lnTo>
                    <a:pt x="3481273" y="836310"/>
                  </a:lnTo>
                  <a:lnTo>
                    <a:pt x="3441740" y="856762"/>
                  </a:lnTo>
                  <a:lnTo>
                    <a:pt x="3396234" y="864107"/>
                  </a:lnTo>
                  <a:lnTo>
                    <a:pt x="144018" y="864107"/>
                  </a:lnTo>
                  <a:lnTo>
                    <a:pt x="98496" y="856762"/>
                  </a:lnTo>
                  <a:lnTo>
                    <a:pt x="58962" y="836310"/>
                  </a:lnTo>
                  <a:lnTo>
                    <a:pt x="27786" y="805129"/>
                  </a:lnTo>
                  <a:lnTo>
                    <a:pt x="7342" y="765596"/>
                  </a:lnTo>
                  <a:lnTo>
                    <a:pt x="0" y="720089"/>
                  </a:lnTo>
                  <a:lnTo>
                    <a:pt x="0" y="144017"/>
                  </a:lnTo>
                  <a:close/>
                </a:path>
              </a:pathLst>
            </a:custGeom>
            <a:ln w="9144">
              <a:solidFill>
                <a:srgbClr val="BAF4FF"/>
              </a:solidFill>
            </a:ln>
          </p:spPr>
          <p:txBody>
            <a:bodyPr wrap="square" lIns="0" tIns="0" rIns="0" bIns="0" rtlCol="0"/>
            <a:lstStyle/>
            <a:p>
              <a:endParaRPr sz="2400"/>
            </a:p>
          </p:txBody>
        </p:sp>
      </p:grpSp>
      <p:sp>
        <p:nvSpPr>
          <p:cNvPr id="36" name="object 36"/>
          <p:cNvSpPr txBox="1"/>
          <p:nvPr/>
        </p:nvSpPr>
        <p:spPr>
          <a:xfrm>
            <a:off x="505291" y="514605"/>
            <a:ext cx="4152900" cy="1041846"/>
          </a:xfrm>
          <a:prstGeom prst="rect">
            <a:avLst/>
          </a:prstGeom>
        </p:spPr>
        <p:txBody>
          <a:bodyPr vert="horz" wrap="square" lIns="0" tIns="16087" rIns="0" bIns="0" rtlCol="0">
            <a:spAutoFit/>
          </a:bodyPr>
          <a:lstStyle/>
          <a:p>
            <a:pPr marL="16086" marR="6773" algn="ctr">
              <a:spcBef>
                <a:spcPts val="127"/>
              </a:spcBef>
            </a:pPr>
            <a:r>
              <a:rPr sz="1333" b="1" dirty="0">
                <a:cs typeface="Times New Roman"/>
              </a:rPr>
              <a:t>УЗ</a:t>
            </a:r>
            <a:r>
              <a:rPr sz="1333" b="1" spc="-40" dirty="0">
                <a:cs typeface="Times New Roman"/>
              </a:rPr>
              <a:t> </a:t>
            </a:r>
            <a:r>
              <a:rPr sz="1333" dirty="0">
                <a:cs typeface="Times New Roman"/>
              </a:rPr>
              <a:t>в</a:t>
            </a:r>
            <a:r>
              <a:rPr sz="1333" spc="-40" dirty="0">
                <a:cs typeface="Times New Roman"/>
              </a:rPr>
              <a:t> </a:t>
            </a:r>
            <a:r>
              <a:rPr sz="1333" dirty="0">
                <a:cs typeface="Times New Roman"/>
              </a:rPr>
              <a:t>целях</a:t>
            </a:r>
            <a:r>
              <a:rPr sz="1333" spc="-13" dirty="0">
                <a:cs typeface="Times New Roman"/>
              </a:rPr>
              <a:t> обеспечения</a:t>
            </a:r>
            <a:r>
              <a:rPr sz="1333" spc="20" dirty="0">
                <a:cs typeface="Times New Roman"/>
              </a:rPr>
              <a:t> </a:t>
            </a:r>
            <a:r>
              <a:rPr sz="1333" dirty="0">
                <a:cs typeface="Times New Roman"/>
              </a:rPr>
              <a:t>доступа</a:t>
            </a:r>
            <a:r>
              <a:rPr sz="1333" spc="20" dirty="0">
                <a:cs typeface="Times New Roman"/>
              </a:rPr>
              <a:t> </a:t>
            </a:r>
            <a:r>
              <a:rPr sz="1333" dirty="0">
                <a:cs typeface="Times New Roman"/>
              </a:rPr>
              <a:t>к</a:t>
            </a:r>
            <a:r>
              <a:rPr sz="1333" spc="-40" dirty="0">
                <a:cs typeface="Times New Roman"/>
              </a:rPr>
              <a:t> </a:t>
            </a:r>
            <a:r>
              <a:rPr sz="1333" dirty="0">
                <a:cs typeface="Times New Roman"/>
              </a:rPr>
              <a:t>участию</a:t>
            </a:r>
            <a:r>
              <a:rPr sz="1333" spc="13" dirty="0">
                <a:cs typeface="Times New Roman"/>
              </a:rPr>
              <a:t> </a:t>
            </a:r>
            <a:r>
              <a:rPr sz="1333" dirty="0">
                <a:cs typeface="Times New Roman"/>
              </a:rPr>
              <a:t>в</a:t>
            </a:r>
            <a:r>
              <a:rPr sz="1333" spc="-47" dirty="0">
                <a:cs typeface="Times New Roman"/>
              </a:rPr>
              <a:t> </a:t>
            </a:r>
            <a:r>
              <a:rPr sz="1333" dirty="0">
                <a:cs typeface="Times New Roman"/>
              </a:rPr>
              <a:t>закупках,</a:t>
            </a:r>
            <a:r>
              <a:rPr sz="1333" spc="27" dirty="0">
                <a:cs typeface="Times New Roman"/>
              </a:rPr>
              <a:t> </a:t>
            </a:r>
            <a:r>
              <a:rPr sz="1333" spc="-67" dirty="0">
                <a:cs typeface="Times New Roman"/>
              </a:rPr>
              <a:t>в</a:t>
            </a:r>
            <a:r>
              <a:rPr sz="1333" dirty="0">
                <a:cs typeface="Times New Roman"/>
              </a:rPr>
              <a:t> отношении</a:t>
            </a:r>
            <a:r>
              <a:rPr sz="1333" spc="-47" dirty="0">
                <a:cs typeface="Times New Roman"/>
              </a:rPr>
              <a:t> </a:t>
            </a:r>
            <a:r>
              <a:rPr sz="1333" dirty="0">
                <a:cs typeface="Times New Roman"/>
              </a:rPr>
              <a:t>участников</a:t>
            </a:r>
            <a:r>
              <a:rPr sz="1333" spc="-33" dirty="0">
                <a:cs typeface="Times New Roman"/>
              </a:rPr>
              <a:t> </a:t>
            </a:r>
            <a:r>
              <a:rPr sz="1333" dirty="0">
                <a:cs typeface="Times New Roman"/>
              </a:rPr>
              <a:t>которых</a:t>
            </a:r>
            <a:r>
              <a:rPr sz="1333" spc="-87" dirty="0">
                <a:cs typeface="Times New Roman"/>
              </a:rPr>
              <a:t> </a:t>
            </a:r>
            <a:r>
              <a:rPr sz="1333" dirty="0">
                <a:cs typeface="Times New Roman"/>
              </a:rPr>
              <a:t>установлены</a:t>
            </a:r>
            <a:r>
              <a:rPr sz="1333" spc="-47" dirty="0">
                <a:cs typeface="Times New Roman"/>
              </a:rPr>
              <a:t> </a:t>
            </a:r>
            <a:r>
              <a:rPr sz="1333" spc="-27" dirty="0">
                <a:cs typeface="Times New Roman"/>
              </a:rPr>
              <a:t>доп. </a:t>
            </a:r>
            <a:r>
              <a:rPr sz="1333" spc="-13" dirty="0">
                <a:cs typeface="Times New Roman"/>
              </a:rPr>
              <a:t>требования,</a:t>
            </a:r>
            <a:r>
              <a:rPr sz="1333" spc="13" dirty="0">
                <a:cs typeface="Times New Roman"/>
              </a:rPr>
              <a:t> </a:t>
            </a:r>
            <a:r>
              <a:rPr sz="1333" dirty="0">
                <a:cs typeface="Times New Roman"/>
              </a:rPr>
              <a:t>направляет</a:t>
            </a:r>
            <a:r>
              <a:rPr sz="1333" spc="33" dirty="0">
                <a:cs typeface="Times New Roman"/>
              </a:rPr>
              <a:t> </a:t>
            </a:r>
            <a:r>
              <a:rPr sz="1333" dirty="0">
                <a:cs typeface="Times New Roman"/>
              </a:rPr>
              <a:t>оператору</a:t>
            </a:r>
            <a:r>
              <a:rPr sz="1333" spc="-33" dirty="0">
                <a:cs typeface="Times New Roman"/>
              </a:rPr>
              <a:t> </a:t>
            </a:r>
            <a:r>
              <a:rPr sz="1333" dirty="0">
                <a:cs typeface="Times New Roman"/>
              </a:rPr>
              <a:t>ЭП</a:t>
            </a:r>
            <a:r>
              <a:rPr sz="1333" spc="-20" dirty="0">
                <a:cs typeface="Times New Roman"/>
              </a:rPr>
              <a:t> </a:t>
            </a:r>
            <a:r>
              <a:rPr sz="1333" dirty="0">
                <a:cs typeface="Times New Roman"/>
              </a:rPr>
              <a:t>в</a:t>
            </a:r>
            <a:r>
              <a:rPr sz="1333" spc="-40" dirty="0">
                <a:cs typeface="Times New Roman"/>
              </a:rPr>
              <a:t> </a:t>
            </a:r>
            <a:r>
              <a:rPr sz="1333" spc="-13" dirty="0">
                <a:cs typeface="Times New Roman"/>
              </a:rPr>
              <a:t>отношении</a:t>
            </a:r>
            <a:endParaRPr sz="1333" dirty="0">
              <a:cs typeface="Times New Roman"/>
            </a:endParaRPr>
          </a:p>
          <a:p>
            <a:pPr marL="97364" marR="89744" indent="5080" algn="ctr"/>
            <a:r>
              <a:rPr sz="1333" dirty="0">
                <a:cs typeface="Times New Roman"/>
              </a:rPr>
              <a:t>каждого</a:t>
            </a:r>
            <a:r>
              <a:rPr sz="1333" spc="-27" dirty="0">
                <a:cs typeface="Times New Roman"/>
              </a:rPr>
              <a:t> </a:t>
            </a:r>
            <a:r>
              <a:rPr sz="1333" dirty="0">
                <a:cs typeface="Times New Roman"/>
              </a:rPr>
              <a:t>такого</a:t>
            </a:r>
            <a:r>
              <a:rPr sz="1333" spc="-40" dirty="0">
                <a:cs typeface="Times New Roman"/>
              </a:rPr>
              <a:t> </a:t>
            </a:r>
            <a:r>
              <a:rPr sz="1333" dirty="0">
                <a:cs typeface="Times New Roman"/>
              </a:rPr>
              <a:t>вида</a:t>
            </a:r>
            <a:r>
              <a:rPr sz="1333" spc="-33" dirty="0">
                <a:cs typeface="Times New Roman"/>
              </a:rPr>
              <a:t> </a:t>
            </a:r>
            <a:r>
              <a:rPr sz="1333" dirty="0">
                <a:cs typeface="Times New Roman"/>
              </a:rPr>
              <a:t>информацию</a:t>
            </a:r>
            <a:r>
              <a:rPr sz="1333" spc="7" dirty="0">
                <a:cs typeface="Times New Roman"/>
              </a:rPr>
              <a:t> </a:t>
            </a:r>
            <a:r>
              <a:rPr sz="1333" dirty="0">
                <a:cs typeface="Times New Roman"/>
              </a:rPr>
              <a:t>и</a:t>
            </a:r>
            <a:r>
              <a:rPr sz="1333" spc="-60" dirty="0">
                <a:cs typeface="Times New Roman"/>
              </a:rPr>
              <a:t> </a:t>
            </a:r>
            <a:r>
              <a:rPr sz="1333" spc="-13" dirty="0">
                <a:cs typeface="Times New Roman"/>
              </a:rPr>
              <a:t>документы, предусмотренные</a:t>
            </a:r>
            <a:r>
              <a:rPr sz="1333" spc="67" dirty="0">
                <a:cs typeface="Times New Roman"/>
              </a:rPr>
              <a:t> </a:t>
            </a:r>
            <a:r>
              <a:rPr sz="1333" dirty="0">
                <a:cs typeface="Times New Roman"/>
              </a:rPr>
              <a:t>ПП</a:t>
            </a:r>
            <a:r>
              <a:rPr sz="1333" spc="7" dirty="0">
                <a:cs typeface="Times New Roman"/>
              </a:rPr>
              <a:t> </a:t>
            </a:r>
            <a:r>
              <a:rPr sz="1333" dirty="0">
                <a:cs typeface="Times New Roman"/>
              </a:rPr>
              <a:t>РФ</a:t>
            </a:r>
            <a:r>
              <a:rPr sz="1333" spc="-33" dirty="0">
                <a:cs typeface="Times New Roman"/>
              </a:rPr>
              <a:t> </a:t>
            </a:r>
            <a:r>
              <a:rPr sz="1333" dirty="0">
                <a:cs typeface="Times New Roman"/>
              </a:rPr>
              <a:t>№</a:t>
            </a:r>
            <a:r>
              <a:rPr sz="1333" spc="-13" dirty="0">
                <a:cs typeface="Times New Roman"/>
              </a:rPr>
              <a:t> </a:t>
            </a:r>
            <a:r>
              <a:rPr sz="1333" dirty="0">
                <a:cs typeface="Times New Roman"/>
              </a:rPr>
              <a:t>2571</a:t>
            </a:r>
            <a:r>
              <a:rPr sz="1333" spc="-20" dirty="0">
                <a:cs typeface="Times New Roman"/>
              </a:rPr>
              <a:t> </a:t>
            </a:r>
            <a:r>
              <a:rPr sz="1333" dirty="0">
                <a:cs typeface="Times New Roman"/>
              </a:rPr>
              <a:t>(ч.12</a:t>
            </a:r>
            <a:r>
              <a:rPr sz="1333" spc="-13" dirty="0">
                <a:cs typeface="Times New Roman"/>
              </a:rPr>
              <a:t> </a:t>
            </a:r>
            <a:r>
              <a:rPr sz="1333" dirty="0">
                <a:cs typeface="Times New Roman"/>
              </a:rPr>
              <a:t>ст.24.2</a:t>
            </a:r>
            <a:r>
              <a:rPr sz="1333" spc="-13" dirty="0">
                <a:cs typeface="Times New Roman"/>
              </a:rPr>
              <a:t> Закона)</a:t>
            </a:r>
            <a:endParaRPr sz="1333" dirty="0">
              <a:cs typeface="Times New Roman"/>
            </a:endParaRPr>
          </a:p>
        </p:txBody>
      </p:sp>
      <p:grpSp>
        <p:nvGrpSpPr>
          <p:cNvPr id="37" name="object 37"/>
          <p:cNvGrpSpPr/>
          <p:nvPr/>
        </p:nvGrpSpPr>
        <p:grpSpPr>
          <a:xfrm>
            <a:off x="194817" y="1867154"/>
            <a:ext cx="4743872" cy="789093"/>
            <a:chOff x="146113" y="1400365"/>
            <a:chExt cx="3557904" cy="591820"/>
          </a:xfrm>
        </p:grpSpPr>
        <p:sp>
          <p:nvSpPr>
            <p:cNvPr id="38" name="object 38"/>
            <p:cNvSpPr/>
            <p:nvPr/>
          </p:nvSpPr>
          <p:spPr>
            <a:xfrm>
              <a:off x="150876" y="1405127"/>
              <a:ext cx="3548379" cy="582295"/>
            </a:xfrm>
            <a:custGeom>
              <a:avLst/>
              <a:gdLst/>
              <a:ahLst/>
              <a:cxnLst/>
              <a:rect l="l" t="t" r="r" b="b"/>
              <a:pathLst>
                <a:path w="3548379" h="582294">
                  <a:moveTo>
                    <a:pt x="3450844" y="582168"/>
                  </a:moveTo>
                  <a:lnTo>
                    <a:pt x="97027" y="582168"/>
                  </a:lnTo>
                  <a:lnTo>
                    <a:pt x="59262" y="574544"/>
                  </a:lnTo>
                  <a:lnTo>
                    <a:pt x="28421" y="553751"/>
                  </a:lnTo>
                  <a:lnTo>
                    <a:pt x="7625" y="522910"/>
                  </a:lnTo>
                  <a:lnTo>
                    <a:pt x="0" y="485140"/>
                  </a:lnTo>
                  <a:lnTo>
                    <a:pt x="0" y="97027"/>
                  </a:lnTo>
                  <a:lnTo>
                    <a:pt x="7625" y="59257"/>
                  </a:lnTo>
                  <a:lnTo>
                    <a:pt x="28421" y="28416"/>
                  </a:lnTo>
                  <a:lnTo>
                    <a:pt x="59262" y="7623"/>
                  </a:lnTo>
                  <a:lnTo>
                    <a:pt x="97028" y="0"/>
                  </a:lnTo>
                  <a:lnTo>
                    <a:pt x="3450844" y="0"/>
                  </a:lnTo>
                </a:path>
                <a:path w="3548379" h="582294">
                  <a:moveTo>
                    <a:pt x="3450844" y="0"/>
                  </a:moveTo>
                  <a:lnTo>
                    <a:pt x="3488614" y="7623"/>
                  </a:lnTo>
                  <a:lnTo>
                    <a:pt x="3519455" y="28416"/>
                  </a:lnTo>
                  <a:lnTo>
                    <a:pt x="3540248" y="59257"/>
                  </a:lnTo>
                  <a:lnTo>
                    <a:pt x="3547872" y="97027"/>
                  </a:lnTo>
                  <a:lnTo>
                    <a:pt x="3547872" y="485139"/>
                  </a:lnTo>
                  <a:lnTo>
                    <a:pt x="3540248" y="522910"/>
                  </a:lnTo>
                  <a:lnTo>
                    <a:pt x="3519455" y="553751"/>
                  </a:lnTo>
                  <a:lnTo>
                    <a:pt x="3488614" y="574544"/>
                  </a:lnTo>
                  <a:lnTo>
                    <a:pt x="3450844" y="582168"/>
                  </a:lnTo>
                </a:path>
              </a:pathLst>
            </a:custGeom>
            <a:ln w="9144">
              <a:solidFill>
                <a:srgbClr val="BAF4FF"/>
              </a:solidFill>
            </a:ln>
          </p:spPr>
          <p:txBody>
            <a:bodyPr wrap="square" lIns="0" tIns="0" rIns="0" bIns="0" rtlCol="0"/>
            <a:lstStyle/>
            <a:p>
              <a:endParaRPr sz="2400"/>
            </a:p>
          </p:txBody>
        </p:sp>
        <p:sp>
          <p:nvSpPr>
            <p:cNvPr id="39" name="object 39"/>
            <p:cNvSpPr/>
            <p:nvPr/>
          </p:nvSpPr>
          <p:spPr>
            <a:xfrm>
              <a:off x="150876" y="1405127"/>
              <a:ext cx="3548379" cy="582295"/>
            </a:xfrm>
            <a:custGeom>
              <a:avLst/>
              <a:gdLst/>
              <a:ahLst/>
              <a:cxnLst/>
              <a:rect l="l" t="t" r="r" b="b"/>
              <a:pathLst>
                <a:path w="3548379" h="582294">
                  <a:moveTo>
                    <a:pt x="3450844" y="0"/>
                  </a:moveTo>
                  <a:lnTo>
                    <a:pt x="97027" y="0"/>
                  </a:lnTo>
                  <a:lnTo>
                    <a:pt x="59262" y="7623"/>
                  </a:lnTo>
                  <a:lnTo>
                    <a:pt x="28421" y="28416"/>
                  </a:lnTo>
                  <a:lnTo>
                    <a:pt x="7625" y="59257"/>
                  </a:lnTo>
                  <a:lnTo>
                    <a:pt x="0" y="97027"/>
                  </a:lnTo>
                  <a:lnTo>
                    <a:pt x="0" y="485139"/>
                  </a:lnTo>
                  <a:lnTo>
                    <a:pt x="7625" y="522910"/>
                  </a:lnTo>
                  <a:lnTo>
                    <a:pt x="28421" y="553751"/>
                  </a:lnTo>
                  <a:lnTo>
                    <a:pt x="59262" y="574544"/>
                  </a:lnTo>
                  <a:lnTo>
                    <a:pt x="97027" y="582168"/>
                  </a:lnTo>
                  <a:lnTo>
                    <a:pt x="3450844" y="582168"/>
                  </a:lnTo>
                  <a:lnTo>
                    <a:pt x="3488614" y="574544"/>
                  </a:lnTo>
                  <a:lnTo>
                    <a:pt x="3519455" y="553751"/>
                  </a:lnTo>
                  <a:lnTo>
                    <a:pt x="3540248" y="522910"/>
                  </a:lnTo>
                  <a:lnTo>
                    <a:pt x="3547872" y="485139"/>
                  </a:lnTo>
                  <a:lnTo>
                    <a:pt x="3547872" y="97027"/>
                  </a:lnTo>
                  <a:lnTo>
                    <a:pt x="3540248" y="59257"/>
                  </a:lnTo>
                  <a:lnTo>
                    <a:pt x="3519455" y="28416"/>
                  </a:lnTo>
                  <a:lnTo>
                    <a:pt x="3488614" y="7623"/>
                  </a:lnTo>
                  <a:lnTo>
                    <a:pt x="3450844" y="0"/>
                  </a:lnTo>
                  <a:close/>
                </a:path>
              </a:pathLst>
            </a:custGeom>
            <a:solidFill>
              <a:srgbClr val="DAE1EB"/>
            </a:solidFill>
          </p:spPr>
          <p:txBody>
            <a:bodyPr wrap="square" lIns="0" tIns="0" rIns="0" bIns="0" rtlCol="0"/>
            <a:lstStyle/>
            <a:p>
              <a:endParaRPr sz="2400"/>
            </a:p>
          </p:txBody>
        </p:sp>
        <p:sp>
          <p:nvSpPr>
            <p:cNvPr id="40" name="object 40"/>
            <p:cNvSpPr/>
            <p:nvPr/>
          </p:nvSpPr>
          <p:spPr>
            <a:xfrm>
              <a:off x="150876" y="1405127"/>
              <a:ext cx="3548379" cy="582295"/>
            </a:xfrm>
            <a:custGeom>
              <a:avLst/>
              <a:gdLst/>
              <a:ahLst/>
              <a:cxnLst/>
              <a:rect l="l" t="t" r="r" b="b"/>
              <a:pathLst>
                <a:path w="3548379" h="582294">
                  <a:moveTo>
                    <a:pt x="0" y="97027"/>
                  </a:moveTo>
                  <a:lnTo>
                    <a:pt x="7625" y="59257"/>
                  </a:lnTo>
                  <a:lnTo>
                    <a:pt x="28421" y="28416"/>
                  </a:lnTo>
                  <a:lnTo>
                    <a:pt x="59262" y="7623"/>
                  </a:lnTo>
                  <a:lnTo>
                    <a:pt x="97027" y="0"/>
                  </a:lnTo>
                  <a:lnTo>
                    <a:pt x="3450844" y="0"/>
                  </a:lnTo>
                  <a:lnTo>
                    <a:pt x="3488614" y="7623"/>
                  </a:lnTo>
                  <a:lnTo>
                    <a:pt x="3519455" y="28416"/>
                  </a:lnTo>
                  <a:lnTo>
                    <a:pt x="3540248" y="59257"/>
                  </a:lnTo>
                  <a:lnTo>
                    <a:pt x="3547872" y="97027"/>
                  </a:lnTo>
                  <a:lnTo>
                    <a:pt x="3547872" y="485139"/>
                  </a:lnTo>
                  <a:lnTo>
                    <a:pt x="3540248" y="522910"/>
                  </a:lnTo>
                  <a:lnTo>
                    <a:pt x="3519455" y="553751"/>
                  </a:lnTo>
                  <a:lnTo>
                    <a:pt x="3488614" y="574544"/>
                  </a:lnTo>
                  <a:lnTo>
                    <a:pt x="3450844" y="582168"/>
                  </a:lnTo>
                  <a:lnTo>
                    <a:pt x="97027" y="582168"/>
                  </a:lnTo>
                  <a:lnTo>
                    <a:pt x="59262" y="574544"/>
                  </a:lnTo>
                  <a:lnTo>
                    <a:pt x="28421" y="553751"/>
                  </a:lnTo>
                  <a:lnTo>
                    <a:pt x="7625" y="522910"/>
                  </a:lnTo>
                  <a:lnTo>
                    <a:pt x="0" y="485139"/>
                  </a:lnTo>
                  <a:lnTo>
                    <a:pt x="0" y="97027"/>
                  </a:lnTo>
                  <a:close/>
                </a:path>
              </a:pathLst>
            </a:custGeom>
            <a:ln w="9143">
              <a:solidFill>
                <a:srgbClr val="BAF4FF"/>
              </a:solidFill>
            </a:ln>
          </p:spPr>
          <p:txBody>
            <a:bodyPr wrap="square" lIns="0" tIns="0" rIns="0" bIns="0" rtlCol="0"/>
            <a:lstStyle/>
            <a:p>
              <a:endParaRPr sz="2400"/>
            </a:p>
          </p:txBody>
        </p:sp>
      </p:grpSp>
      <p:sp>
        <p:nvSpPr>
          <p:cNvPr id="41" name="object 41"/>
          <p:cNvSpPr txBox="1"/>
          <p:nvPr/>
        </p:nvSpPr>
        <p:spPr>
          <a:xfrm>
            <a:off x="489847" y="1934125"/>
            <a:ext cx="4151207" cy="631605"/>
          </a:xfrm>
          <a:prstGeom prst="rect">
            <a:avLst/>
          </a:prstGeom>
        </p:spPr>
        <p:txBody>
          <a:bodyPr vert="horz" wrap="square" lIns="0" tIns="16087" rIns="0" bIns="0" rtlCol="0">
            <a:spAutoFit/>
          </a:bodyPr>
          <a:lstStyle/>
          <a:p>
            <a:pPr marL="16086" marR="6773" algn="ctr">
              <a:spcBef>
                <a:spcPts val="127"/>
              </a:spcBef>
            </a:pPr>
            <a:r>
              <a:rPr sz="1333" b="1" spc="-13" dirty="0">
                <a:cs typeface="Times New Roman"/>
              </a:rPr>
              <a:t>ОПЕРАТОР</a:t>
            </a:r>
            <a:r>
              <a:rPr sz="1333" b="1" spc="-60" dirty="0">
                <a:cs typeface="Times New Roman"/>
              </a:rPr>
              <a:t> </a:t>
            </a:r>
            <a:r>
              <a:rPr sz="1333" b="1" dirty="0">
                <a:cs typeface="Times New Roman"/>
              </a:rPr>
              <a:t>ЭП</a:t>
            </a:r>
            <a:r>
              <a:rPr sz="1333" b="1" spc="-53" dirty="0">
                <a:cs typeface="Times New Roman"/>
              </a:rPr>
              <a:t> </a:t>
            </a:r>
            <a:r>
              <a:rPr sz="1333" dirty="0">
                <a:cs typeface="Times New Roman"/>
              </a:rPr>
              <a:t>(при</a:t>
            </a:r>
            <a:r>
              <a:rPr sz="1333" spc="-47" dirty="0">
                <a:cs typeface="Times New Roman"/>
              </a:rPr>
              <a:t> </a:t>
            </a:r>
            <a:r>
              <a:rPr sz="1333" dirty="0">
                <a:cs typeface="Times New Roman"/>
              </a:rPr>
              <a:t>отсутствии</a:t>
            </a:r>
            <a:r>
              <a:rPr sz="1333" spc="7" dirty="0">
                <a:cs typeface="Times New Roman"/>
              </a:rPr>
              <a:t> </a:t>
            </a:r>
            <a:r>
              <a:rPr sz="1333" dirty="0">
                <a:cs typeface="Times New Roman"/>
              </a:rPr>
              <a:t>замечаний)</a:t>
            </a:r>
            <a:r>
              <a:rPr sz="1333" spc="7" dirty="0">
                <a:cs typeface="Times New Roman"/>
              </a:rPr>
              <a:t> </a:t>
            </a:r>
            <a:r>
              <a:rPr sz="1333" spc="-13" dirty="0">
                <a:cs typeface="Times New Roman"/>
              </a:rPr>
              <a:t>размещает </a:t>
            </a:r>
            <a:r>
              <a:rPr sz="1333" dirty="0">
                <a:cs typeface="Times New Roman"/>
              </a:rPr>
              <a:t>информацию</a:t>
            </a:r>
            <a:r>
              <a:rPr sz="1333" spc="-47" dirty="0">
                <a:cs typeface="Times New Roman"/>
              </a:rPr>
              <a:t> </a:t>
            </a:r>
            <a:r>
              <a:rPr sz="1333" dirty="0">
                <a:cs typeface="Times New Roman"/>
              </a:rPr>
              <a:t>и</a:t>
            </a:r>
            <a:r>
              <a:rPr sz="1333" spc="-87" dirty="0">
                <a:cs typeface="Times New Roman"/>
              </a:rPr>
              <a:t> </a:t>
            </a:r>
            <a:r>
              <a:rPr sz="1333" dirty="0">
                <a:cs typeface="Times New Roman"/>
              </a:rPr>
              <a:t>документы,</a:t>
            </a:r>
            <a:r>
              <a:rPr sz="1333" spc="-7" dirty="0">
                <a:cs typeface="Times New Roman"/>
              </a:rPr>
              <a:t> </a:t>
            </a:r>
            <a:r>
              <a:rPr sz="1333" spc="-13" dirty="0">
                <a:cs typeface="Times New Roman"/>
              </a:rPr>
              <a:t>предусмотренные</a:t>
            </a:r>
            <a:endParaRPr sz="1333" dirty="0">
              <a:cs typeface="Times New Roman"/>
            </a:endParaRPr>
          </a:p>
          <a:p>
            <a:pPr marL="4233" algn="ctr"/>
            <a:r>
              <a:rPr sz="1333" dirty="0">
                <a:cs typeface="Times New Roman"/>
              </a:rPr>
              <a:t>ПП</a:t>
            </a:r>
            <a:r>
              <a:rPr sz="1333" spc="-13" dirty="0">
                <a:cs typeface="Times New Roman"/>
              </a:rPr>
              <a:t> </a:t>
            </a:r>
            <a:r>
              <a:rPr sz="1333" dirty="0">
                <a:cs typeface="Times New Roman"/>
              </a:rPr>
              <a:t>РФ</a:t>
            </a:r>
            <a:r>
              <a:rPr sz="1333" spc="-33" dirty="0">
                <a:cs typeface="Times New Roman"/>
              </a:rPr>
              <a:t> </a:t>
            </a:r>
            <a:r>
              <a:rPr sz="1333" dirty="0">
                <a:cs typeface="Times New Roman"/>
              </a:rPr>
              <a:t>№</a:t>
            </a:r>
            <a:r>
              <a:rPr sz="1333" spc="-27" dirty="0">
                <a:cs typeface="Times New Roman"/>
              </a:rPr>
              <a:t> </a:t>
            </a:r>
            <a:r>
              <a:rPr sz="1333" dirty="0">
                <a:cs typeface="Times New Roman"/>
              </a:rPr>
              <a:t>2571,</a:t>
            </a:r>
            <a:r>
              <a:rPr sz="1333" spc="-47" dirty="0">
                <a:cs typeface="Times New Roman"/>
              </a:rPr>
              <a:t> </a:t>
            </a:r>
            <a:r>
              <a:rPr sz="1333" dirty="0">
                <a:cs typeface="Times New Roman"/>
              </a:rPr>
              <a:t>в</a:t>
            </a:r>
            <a:r>
              <a:rPr sz="1333" spc="-13" dirty="0">
                <a:cs typeface="Times New Roman"/>
              </a:rPr>
              <a:t> </a:t>
            </a:r>
            <a:r>
              <a:rPr sz="1333" dirty="0">
                <a:cs typeface="Times New Roman"/>
              </a:rPr>
              <a:t>реестр</a:t>
            </a:r>
            <a:r>
              <a:rPr sz="1333" spc="-7" dirty="0">
                <a:cs typeface="Times New Roman"/>
              </a:rPr>
              <a:t> </a:t>
            </a:r>
            <a:r>
              <a:rPr sz="1333" dirty="0">
                <a:cs typeface="Times New Roman"/>
              </a:rPr>
              <a:t>УЗЭП</a:t>
            </a:r>
            <a:r>
              <a:rPr sz="1333" spc="-27" dirty="0">
                <a:cs typeface="Times New Roman"/>
              </a:rPr>
              <a:t> </a:t>
            </a:r>
            <a:r>
              <a:rPr sz="1333" dirty="0">
                <a:cs typeface="Times New Roman"/>
              </a:rPr>
              <a:t>(ч.13</a:t>
            </a:r>
            <a:r>
              <a:rPr sz="1333" spc="-27" dirty="0">
                <a:cs typeface="Times New Roman"/>
              </a:rPr>
              <a:t> </a:t>
            </a:r>
            <a:r>
              <a:rPr sz="1333" dirty="0">
                <a:cs typeface="Times New Roman"/>
              </a:rPr>
              <a:t>ст.24.2</a:t>
            </a:r>
            <a:r>
              <a:rPr sz="1333" spc="7" dirty="0">
                <a:cs typeface="Times New Roman"/>
              </a:rPr>
              <a:t> </a:t>
            </a:r>
            <a:r>
              <a:rPr sz="1333" spc="-13" dirty="0">
                <a:cs typeface="Times New Roman"/>
              </a:rPr>
              <a:t>Закона)</a:t>
            </a:r>
            <a:endParaRPr sz="1333" dirty="0">
              <a:cs typeface="Times New Roman"/>
            </a:endParaRPr>
          </a:p>
        </p:txBody>
      </p:sp>
      <p:grpSp>
        <p:nvGrpSpPr>
          <p:cNvPr id="42" name="object 42"/>
          <p:cNvGrpSpPr/>
          <p:nvPr/>
        </p:nvGrpSpPr>
        <p:grpSpPr>
          <a:xfrm>
            <a:off x="198882" y="2931922"/>
            <a:ext cx="4739639" cy="730673"/>
            <a:chOff x="149161" y="2198941"/>
            <a:chExt cx="3554729" cy="548005"/>
          </a:xfrm>
        </p:grpSpPr>
        <p:sp>
          <p:nvSpPr>
            <p:cNvPr id="43" name="object 43"/>
            <p:cNvSpPr/>
            <p:nvPr/>
          </p:nvSpPr>
          <p:spPr>
            <a:xfrm>
              <a:off x="153923" y="2203704"/>
              <a:ext cx="3545204" cy="538480"/>
            </a:xfrm>
            <a:custGeom>
              <a:avLst/>
              <a:gdLst/>
              <a:ahLst/>
              <a:cxnLst/>
              <a:rect l="l" t="t" r="r" b="b"/>
              <a:pathLst>
                <a:path w="3545204" h="538480">
                  <a:moveTo>
                    <a:pt x="3455162" y="537971"/>
                  </a:moveTo>
                  <a:lnTo>
                    <a:pt x="89662" y="537971"/>
                  </a:lnTo>
                  <a:lnTo>
                    <a:pt x="26262" y="511714"/>
                  </a:lnTo>
                  <a:lnTo>
                    <a:pt x="0" y="448309"/>
                  </a:lnTo>
                  <a:lnTo>
                    <a:pt x="0" y="89662"/>
                  </a:lnTo>
                  <a:lnTo>
                    <a:pt x="7046" y="54756"/>
                  </a:lnTo>
                  <a:lnTo>
                    <a:pt x="26262" y="26257"/>
                  </a:lnTo>
                  <a:lnTo>
                    <a:pt x="54762" y="7044"/>
                  </a:lnTo>
                  <a:lnTo>
                    <a:pt x="89662" y="0"/>
                  </a:lnTo>
                  <a:lnTo>
                    <a:pt x="3455162" y="0"/>
                  </a:lnTo>
                </a:path>
                <a:path w="3545204" h="538480">
                  <a:moveTo>
                    <a:pt x="3455162" y="0"/>
                  </a:moveTo>
                  <a:lnTo>
                    <a:pt x="3490067" y="7044"/>
                  </a:lnTo>
                  <a:lnTo>
                    <a:pt x="3518566" y="26257"/>
                  </a:lnTo>
                  <a:lnTo>
                    <a:pt x="3537779" y="54756"/>
                  </a:lnTo>
                  <a:lnTo>
                    <a:pt x="3544824" y="89662"/>
                  </a:lnTo>
                  <a:lnTo>
                    <a:pt x="3544824" y="448309"/>
                  </a:lnTo>
                  <a:lnTo>
                    <a:pt x="3537779" y="483215"/>
                  </a:lnTo>
                  <a:lnTo>
                    <a:pt x="3518566" y="511714"/>
                  </a:lnTo>
                  <a:lnTo>
                    <a:pt x="3490067" y="530927"/>
                  </a:lnTo>
                  <a:lnTo>
                    <a:pt x="3455162" y="537971"/>
                  </a:lnTo>
                </a:path>
              </a:pathLst>
            </a:custGeom>
            <a:ln w="9144">
              <a:solidFill>
                <a:srgbClr val="BAF4FF"/>
              </a:solidFill>
            </a:ln>
          </p:spPr>
          <p:txBody>
            <a:bodyPr wrap="square" lIns="0" tIns="0" rIns="0" bIns="0" rtlCol="0"/>
            <a:lstStyle/>
            <a:p>
              <a:endParaRPr sz="2400"/>
            </a:p>
          </p:txBody>
        </p:sp>
        <p:sp>
          <p:nvSpPr>
            <p:cNvPr id="44" name="object 44"/>
            <p:cNvSpPr/>
            <p:nvPr/>
          </p:nvSpPr>
          <p:spPr>
            <a:xfrm>
              <a:off x="153923" y="2203704"/>
              <a:ext cx="3545204" cy="538480"/>
            </a:xfrm>
            <a:custGeom>
              <a:avLst/>
              <a:gdLst/>
              <a:ahLst/>
              <a:cxnLst/>
              <a:rect l="l" t="t" r="r" b="b"/>
              <a:pathLst>
                <a:path w="3545204" h="538480">
                  <a:moveTo>
                    <a:pt x="3455162" y="0"/>
                  </a:moveTo>
                  <a:lnTo>
                    <a:pt x="89662" y="0"/>
                  </a:lnTo>
                  <a:lnTo>
                    <a:pt x="54762" y="7044"/>
                  </a:lnTo>
                  <a:lnTo>
                    <a:pt x="26262" y="26257"/>
                  </a:lnTo>
                  <a:lnTo>
                    <a:pt x="7046" y="54756"/>
                  </a:lnTo>
                  <a:lnTo>
                    <a:pt x="0" y="89662"/>
                  </a:lnTo>
                  <a:lnTo>
                    <a:pt x="0" y="448309"/>
                  </a:lnTo>
                  <a:lnTo>
                    <a:pt x="7046" y="483215"/>
                  </a:lnTo>
                  <a:lnTo>
                    <a:pt x="26262" y="511714"/>
                  </a:lnTo>
                  <a:lnTo>
                    <a:pt x="54762" y="530927"/>
                  </a:lnTo>
                  <a:lnTo>
                    <a:pt x="89662" y="537971"/>
                  </a:lnTo>
                  <a:lnTo>
                    <a:pt x="3455162" y="537971"/>
                  </a:lnTo>
                  <a:lnTo>
                    <a:pt x="3490067" y="530927"/>
                  </a:lnTo>
                  <a:lnTo>
                    <a:pt x="3518566" y="511714"/>
                  </a:lnTo>
                  <a:lnTo>
                    <a:pt x="3537779" y="483215"/>
                  </a:lnTo>
                  <a:lnTo>
                    <a:pt x="3544824" y="448309"/>
                  </a:lnTo>
                  <a:lnTo>
                    <a:pt x="3544824" y="89662"/>
                  </a:lnTo>
                  <a:lnTo>
                    <a:pt x="3537779" y="54756"/>
                  </a:lnTo>
                  <a:lnTo>
                    <a:pt x="3518566" y="26257"/>
                  </a:lnTo>
                  <a:lnTo>
                    <a:pt x="3490067" y="7044"/>
                  </a:lnTo>
                  <a:lnTo>
                    <a:pt x="3455162" y="0"/>
                  </a:lnTo>
                  <a:close/>
                </a:path>
              </a:pathLst>
            </a:custGeom>
            <a:solidFill>
              <a:srgbClr val="DAE1EB"/>
            </a:solidFill>
          </p:spPr>
          <p:txBody>
            <a:bodyPr wrap="square" lIns="0" tIns="0" rIns="0" bIns="0" rtlCol="0"/>
            <a:lstStyle/>
            <a:p>
              <a:endParaRPr sz="2400"/>
            </a:p>
          </p:txBody>
        </p:sp>
        <p:sp>
          <p:nvSpPr>
            <p:cNvPr id="45" name="object 45"/>
            <p:cNvSpPr/>
            <p:nvPr/>
          </p:nvSpPr>
          <p:spPr>
            <a:xfrm>
              <a:off x="153923" y="2203704"/>
              <a:ext cx="3545204" cy="538480"/>
            </a:xfrm>
            <a:custGeom>
              <a:avLst/>
              <a:gdLst/>
              <a:ahLst/>
              <a:cxnLst/>
              <a:rect l="l" t="t" r="r" b="b"/>
              <a:pathLst>
                <a:path w="3545204" h="538480">
                  <a:moveTo>
                    <a:pt x="0" y="89662"/>
                  </a:moveTo>
                  <a:lnTo>
                    <a:pt x="7046" y="54756"/>
                  </a:lnTo>
                  <a:lnTo>
                    <a:pt x="26262" y="26257"/>
                  </a:lnTo>
                  <a:lnTo>
                    <a:pt x="54762" y="7044"/>
                  </a:lnTo>
                  <a:lnTo>
                    <a:pt x="89662" y="0"/>
                  </a:lnTo>
                  <a:lnTo>
                    <a:pt x="3455162" y="0"/>
                  </a:lnTo>
                  <a:lnTo>
                    <a:pt x="3490067" y="7044"/>
                  </a:lnTo>
                  <a:lnTo>
                    <a:pt x="3518566" y="26257"/>
                  </a:lnTo>
                  <a:lnTo>
                    <a:pt x="3537779" y="54756"/>
                  </a:lnTo>
                  <a:lnTo>
                    <a:pt x="3544824" y="89662"/>
                  </a:lnTo>
                  <a:lnTo>
                    <a:pt x="3544824" y="448309"/>
                  </a:lnTo>
                  <a:lnTo>
                    <a:pt x="3537779" y="483215"/>
                  </a:lnTo>
                  <a:lnTo>
                    <a:pt x="3518566" y="511714"/>
                  </a:lnTo>
                  <a:lnTo>
                    <a:pt x="3490067" y="530927"/>
                  </a:lnTo>
                  <a:lnTo>
                    <a:pt x="3455162" y="537971"/>
                  </a:lnTo>
                  <a:lnTo>
                    <a:pt x="89662" y="537971"/>
                  </a:lnTo>
                  <a:lnTo>
                    <a:pt x="54762" y="530927"/>
                  </a:lnTo>
                  <a:lnTo>
                    <a:pt x="26262" y="511714"/>
                  </a:lnTo>
                  <a:lnTo>
                    <a:pt x="7046" y="483215"/>
                  </a:lnTo>
                  <a:lnTo>
                    <a:pt x="0" y="448309"/>
                  </a:lnTo>
                  <a:lnTo>
                    <a:pt x="0" y="89662"/>
                  </a:lnTo>
                  <a:close/>
                </a:path>
              </a:pathLst>
            </a:custGeom>
            <a:ln w="9143">
              <a:solidFill>
                <a:srgbClr val="BAF4FF"/>
              </a:solidFill>
            </a:ln>
          </p:spPr>
          <p:txBody>
            <a:bodyPr wrap="square" lIns="0" tIns="0" rIns="0" bIns="0" rtlCol="0"/>
            <a:lstStyle/>
            <a:p>
              <a:endParaRPr sz="2400"/>
            </a:p>
          </p:txBody>
        </p:sp>
      </p:grpSp>
      <p:sp>
        <p:nvSpPr>
          <p:cNvPr id="46" name="object 46"/>
          <p:cNvSpPr txBox="1"/>
          <p:nvPr/>
        </p:nvSpPr>
        <p:spPr>
          <a:xfrm>
            <a:off x="523580" y="2970105"/>
            <a:ext cx="4093633" cy="631605"/>
          </a:xfrm>
          <a:prstGeom prst="rect">
            <a:avLst/>
          </a:prstGeom>
        </p:spPr>
        <p:txBody>
          <a:bodyPr vert="horz" wrap="square" lIns="0" tIns="16087" rIns="0" bIns="0" rtlCol="0">
            <a:spAutoFit/>
          </a:bodyPr>
          <a:lstStyle/>
          <a:p>
            <a:pPr marL="16933" marR="6773" algn="ctr">
              <a:spcBef>
                <a:spcPts val="127"/>
              </a:spcBef>
            </a:pPr>
            <a:r>
              <a:rPr sz="1333" b="1" spc="-13" dirty="0">
                <a:cs typeface="Times New Roman"/>
              </a:rPr>
              <a:t>ОПЕРАТОР</a:t>
            </a:r>
            <a:r>
              <a:rPr sz="1333" b="1" spc="-53" dirty="0">
                <a:cs typeface="Times New Roman"/>
              </a:rPr>
              <a:t> </a:t>
            </a:r>
            <a:r>
              <a:rPr sz="1333" b="1" dirty="0">
                <a:cs typeface="Times New Roman"/>
              </a:rPr>
              <a:t>ЭП</a:t>
            </a:r>
            <a:r>
              <a:rPr sz="1333" b="1" spc="-40" dirty="0">
                <a:cs typeface="Times New Roman"/>
              </a:rPr>
              <a:t> </a:t>
            </a:r>
            <a:r>
              <a:rPr sz="1333" dirty="0">
                <a:cs typeface="Times New Roman"/>
              </a:rPr>
              <a:t>направляет</a:t>
            </a:r>
            <a:r>
              <a:rPr sz="1333" spc="13" dirty="0">
                <a:cs typeface="Times New Roman"/>
              </a:rPr>
              <a:t> </a:t>
            </a:r>
            <a:r>
              <a:rPr sz="1333" dirty="0">
                <a:cs typeface="Times New Roman"/>
              </a:rPr>
              <a:t>информацию</a:t>
            </a:r>
            <a:r>
              <a:rPr sz="1333" spc="13" dirty="0">
                <a:cs typeface="Times New Roman"/>
              </a:rPr>
              <a:t> </a:t>
            </a:r>
            <a:r>
              <a:rPr sz="1333" dirty="0">
                <a:cs typeface="Times New Roman"/>
              </a:rPr>
              <a:t>и</a:t>
            </a:r>
            <a:r>
              <a:rPr sz="1333" spc="-53" dirty="0">
                <a:cs typeface="Times New Roman"/>
              </a:rPr>
              <a:t> </a:t>
            </a:r>
            <a:r>
              <a:rPr sz="1333" spc="-13" dirty="0">
                <a:cs typeface="Times New Roman"/>
              </a:rPr>
              <a:t>документы </a:t>
            </a:r>
            <a:r>
              <a:rPr sz="1333" dirty="0">
                <a:cs typeface="Times New Roman"/>
              </a:rPr>
              <a:t>из</a:t>
            </a:r>
            <a:r>
              <a:rPr sz="1333" spc="-13" dirty="0">
                <a:cs typeface="Times New Roman"/>
              </a:rPr>
              <a:t> </a:t>
            </a:r>
            <a:r>
              <a:rPr sz="1333" dirty="0" err="1">
                <a:cs typeface="Times New Roman"/>
              </a:rPr>
              <a:t>реестра</a:t>
            </a:r>
            <a:r>
              <a:rPr sz="1333" spc="7" dirty="0">
                <a:cs typeface="Times New Roman"/>
              </a:rPr>
              <a:t> </a:t>
            </a:r>
            <a:r>
              <a:rPr lang="ru-RU" sz="1333" spc="7" dirty="0">
                <a:cs typeface="Times New Roman"/>
              </a:rPr>
              <a:t>аккредитованных участников</a:t>
            </a:r>
            <a:r>
              <a:rPr sz="1333" spc="287" dirty="0">
                <a:cs typeface="Times New Roman"/>
              </a:rPr>
              <a:t> </a:t>
            </a:r>
            <a:r>
              <a:rPr sz="1333" dirty="0">
                <a:cs typeface="Times New Roman"/>
              </a:rPr>
              <a:t>заказчику</a:t>
            </a:r>
            <a:r>
              <a:rPr sz="1333" spc="20" dirty="0">
                <a:cs typeface="Times New Roman"/>
              </a:rPr>
              <a:t> </a:t>
            </a:r>
            <a:r>
              <a:rPr sz="1333" spc="-13" dirty="0">
                <a:cs typeface="Times New Roman"/>
              </a:rPr>
              <a:t>одновременно</a:t>
            </a:r>
            <a:r>
              <a:rPr sz="1333" spc="27" dirty="0">
                <a:cs typeface="Times New Roman"/>
              </a:rPr>
              <a:t> </a:t>
            </a:r>
            <a:r>
              <a:rPr sz="1333" dirty="0">
                <a:cs typeface="Times New Roman"/>
              </a:rPr>
              <a:t>с</a:t>
            </a:r>
            <a:r>
              <a:rPr sz="1333" spc="-33" dirty="0">
                <a:cs typeface="Times New Roman"/>
              </a:rPr>
              <a:t> </a:t>
            </a:r>
            <a:r>
              <a:rPr sz="1333" spc="-13" dirty="0">
                <a:cs typeface="Times New Roman"/>
              </a:rPr>
              <a:t>заявкой </a:t>
            </a:r>
            <a:r>
              <a:rPr sz="1333" dirty="0">
                <a:cs typeface="Times New Roman"/>
              </a:rPr>
              <a:t>(п.3</a:t>
            </a:r>
            <a:r>
              <a:rPr sz="1333" spc="-20" dirty="0">
                <a:cs typeface="Times New Roman"/>
              </a:rPr>
              <a:t> </a:t>
            </a:r>
            <a:r>
              <a:rPr sz="1333" dirty="0">
                <a:cs typeface="Times New Roman"/>
              </a:rPr>
              <a:t>ч.6</a:t>
            </a:r>
            <a:r>
              <a:rPr sz="1333" spc="-33" dirty="0">
                <a:cs typeface="Times New Roman"/>
              </a:rPr>
              <a:t> </a:t>
            </a:r>
            <a:r>
              <a:rPr sz="1333" dirty="0">
                <a:cs typeface="Times New Roman"/>
              </a:rPr>
              <a:t>ст.43</a:t>
            </a:r>
            <a:r>
              <a:rPr sz="1333" spc="-13" dirty="0">
                <a:cs typeface="Times New Roman"/>
              </a:rPr>
              <a:t> Закона)</a:t>
            </a:r>
            <a:endParaRPr sz="1333" dirty="0">
              <a:cs typeface="Times New Roman"/>
            </a:endParaRPr>
          </a:p>
        </p:txBody>
      </p:sp>
      <p:grpSp>
        <p:nvGrpSpPr>
          <p:cNvPr id="57" name="object 57"/>
          <p:cNvGrpSpPr/>
          <p:nvPr/>
        </p:nvGrpSpPr>
        <p:grpSpPr>
          <a:xfrm>
            <a:off x="347775" y="5144703"/>
            <a:ext cx="5599007" cy="1469813"/>
            <a:chOff x="418909" y="3444049"/>
            <a:chExt cx="4199255" cy="1224280"/>
          </a:xfrm>
        </p:grpSpPr>
        <p:sp>
          <p:nvSpPr>
            <p:cNvPr id="58" name="object 58"/>
            <p:cNvSpPr/>
            <p:nvPr/>
          </p:nvSpPr>
          <p:spPr>
            <a:xfrm>
              <a:off x="423672" y="3448811"/>
              <a:ext cx="4189729" cy="1214755"/>
            </a:xfrm>
            <a:custGeom>
              <a:avLst/>
              <a:gdLst/>
              <a:ahLst/>
              <a:cxnLst/>
              <a:rect l="l" t="t" r="r" b="b"/>
              <a:pathLst>
                <a:path w="4189729" h="1214754">
                  <a:moveTo>
                    <a:pt x="3987037" y="1214627"/>
                  </a:moveTo>
                  <a:lnTo>
                    <a:pt x="202437" y="1214628"/>
                  </a:lnTo>
                  <a:lnTo>
                    <a:pt x="156022" y="1209281"/>
                  </a:lnTo>
                  <a:lnTo>
                    <a:pt x="113413" y="1194051"/>
                  </a:lnTo>
                  <a:lnTo>
                    <a:pt x="75825" y="1170152"/>
                  </a:lnTo>
                  <a:lnTo>
                    <a:pt x="44475" y="1138802"/>
                  </a:lnTo>
                  <a:lnTo>
                    <a:pt x="20576" y="1101214"/>
                  </a:lnTo>
                  <a:lnTo>
                    <a:pt x="5346" y="1058605"/>
                  </a:lnTo>
                  <a:lnTo>
                    <a:pt x="0" y="1012189"/>
                  </a:lnTo>
                  <a:lnTo>
                    <a:pt x="0" y="202437"/>
                  </a:lnTo>
                  <a:lnTo>
                    <a:pt x="5346" y="156034"/>
                  </a:lnTo>
                  <a:lnTo>
                    <a:pt x="20576" y="113429"/>
                  </a:lnTo>
                  <a:lnTo>
                    <a:pt x="44475" y="75841"/>
                  </a:lnTo>
                  <a:lnTo>
                    <a:pt x="75825" y="44487"/>
                  </a:lnTo>
                  <a:lnTo>
                    <a:pt x="113413" y="20583"/>
                  </a:lnTo>
                  <a:lnTo>
                    <a:pt x="156022" y="5348"/>
                  </a:lnTo>
                  <a:lnTo>
                    <a:pt x="202438" y="0"/>
                  </a:lnTo>
                  <a:lnTo>
                    <a:pt x="3987038" y="0"/>
                  </a:lnTo>
                </a:path>
                <a:path w="4189729" h="1214754">
                  <a:moveTo>
                    <a:pt x="3987038" y="0"/>
                  </a:moveTo>
                  <a:lnTo>
                    <a:pt x="4033441" y="5348"/>
                  </a:lnTo>
                  <a:lnTo>
                    <a:pt x="4076046" y="20583"/>
                  </a:lnTo>
                  <a:lnTo>
                    <a:pt x="4113634" y="44487"/>
                  </a:lnTo>
                  <a:lnTo>
                    <a:pt x="4144988" y="75841"/>
                  </a:lnTo>
                  <a:lnTo>
                    <a:pt x="4168892" y="113429"/>
                  </a:lnTo>
                  <a:lnTo>
                    <a:pt x="4184127" y="156034"/>
                  </a:lnTo>
                  <a:lnTo>
                    <a:pt x="4189476" y="202437"/>
                  </a:lnTo>
                  <a:lnTo>
                    <a:pt x="4189476" y="1012190"/>
                  </a:lnTo>
                  <a:lnTo>
                    <a:pt x="4184127" y="1058605"/>
                  </a:lnTo>
                  <a:lnTo>
                    <a:pt x="4168892" y="1101214"/>
                  </a:lnTo>
                  <a:lnTo>
                    <a:pt x="4144988" y="1138802"/>
                  </a:lnTo>
                  <a:lnTo>
                    <a:pt x="4113634" y="1170152"/>
                  </a:lnTo>
                  <a:lnTo>
                    <a:pt x="4076046" y="1194051"/>
                  </a:lnTo>
                  <a:lnTo>
                    <a:pt x="4033441" y="1209281"/>
                  </a:lnTo>
                  <a:lnTo>
                    <a:pt x="3987037" y="1214628"/>
                  </a:lnTo>
                </a:path>
              </a:pathLst>
            </a:custGeom>
            <a:ln w="9144">
              <a:solidFill>
                <a:srgbClr val="787A7E"/>
              </a:solidFill>
            </a:ln>
          </p:spPr>
          <p:txBody>
            <a:bodyPr wrap="square" lIns="0" tIns="0" rIns="0" bIns="0" rtlCol="0"/>
            <a:lstStyle/>
            <a:p>
              <a:endParaRPr sz="2400"/>
            </a:p>
          </p:txBody>
        </p:sp>
        <p:pic>
          <p:nvPicPr>
            <p:cNvPr id="59" name="object 59"/>
            <p:cNvPicPr/>
            <p:nvPr/>
          </p:nvPicPr>
          <p:blipFill>
            <a:blip r:embed="rId7" cstate="print"/>
            <a:stretch>
              <a:fillRect/>
            </a:stretch>
          </p:blipFill>
          <p:spPr>
            <a:xfrm>
              <a:off x="423672" y="3448811"/>
              <a:ext cx="4189476" cy="1214628"/>
            </a:xfrm>
            <a:prstGeom prst="rect">
              <a:avLst/>
            </a:prstGeom>
          </p:spPr>
        </p:pic>
        <p:sp>
          <p:nvSpPr>
            <p:cNvPr id="60" name="object 60"/>
            <p:cNvSpPr/>
            <p:nvPr/>
          </p:nvSpPr>
          <p:spPr>
            <a:xfrm>
              <a:off x="423672" y="3448811"/>
              <a:ext cx="4189729" cy="1214755"/>
            </a:xfrm>
            <a:custGeom>
              <a:avLst/>
              <a:gdLst/>
              <a:ahLst/>
              <a:cxnLst/>
              <a:rect l="l" t="t" r="r" b="b"/>
              <a:pathLst>
                <a:path w="4189729" h="1214754">
                  <a:moveTo>
                    <a:pt x="0" y="202437"/>
                  </a:moveTo>
                  <a:lnTo>
                    <a:pt x="5346" y="156034"/>
                  </a:lnTo>
                  <a:lnTo>
                    <a:pt x="20576" y="113429"/>
                  </a:lnTo>
                  <a:lnTo>
                    <a:pt x="44475" y="75841"/>
                  </a:lnTo>
                  <a:lnTo>
                    <a:pt x="75825" y="44487"/>
                  </a:lnTo>
                  <a:lnTo>
                    <a:pt x="113413" y="20583"/>
                  </a:lnTo>
                  <a:lnTo>
                    <a:pt x="156022" y="5348"/>
                  </a:lnTo>
                  <a:lnTo>
                    <a:pt x="202437" y="0"/>
                  </a:lnTo>
                  <a:lnTo>
                    <a:pt x="3987038" y="0"/>
                  </a:lnTo>
                  <a:lnTo>
                    <a:pt x="4033441" y="5348"/>
                  </a:lnTo>
                  <a:lnTo>
                    <a:pt x="4076046" y="20583"/>
                  </a:lnTo>
                  <a:lnTo>
                    <a:pt x="4113634" y="44487"/>
                  </a:lnTo>
                  <a:lnTo>
                    <a:pt x="4144988" y="75841"/>
                  </a:lnTo>
                  <a:lnTo>
                    <a:pt x="4168892" y="113429"/>
                  </a:lnTo>
                  <a:lnTo>
                    <a:pt x="4184127" y="156034"/>
                  </a:lnTo>
                  <a:lnTo>
                    <a:pt x="4189476" y="202437"/>
                  </a:lnTo>
                  <a:lnTo>
                    <a:pt x="4189476" y="1012189"/>
                  </a:lnTo>
                  <a:lnTo>
                    <a:pt x="4184127" y="1058605"/>
                  </a:lnTo>
                  <a:lnTo>
                    <a:pt x="4168892" y="1101214"/>
                  </a:lnTo>
                  <a:lnTo>
                    <a:pt x="4144988" y="1138802"/>
                  </a:lnTo>
                  <a:lnTo>
                    <a:pt x="4113634" y="1170152"/>
                  </a:lnTo>
                  <a:lnTo>
                    <a:pt x="4076046" y="1194051"/>
                  </a:lnTo>
                  <a:lnTo>
                    <a:pt x="4033441" y="1209281"/>
                  </a:lnTo>
                  <a:lnTo>
                    <a:pt x="3987038" y="1214628"/>
                  </a:lnTo>
                  <a:lnTo>
                    <a:pt x="202437" y="1214628"/>
                  </a:lnTo>
                  <a:lnTo>
                    <a:pt x="156022" y="1209281"/>
                  </a:lnTo>
                  <a:lnTo>
                    <a:pt x="113413" y="1194051"/>
                  </a:lnTo>
                  <a:lnTo>
                    <a:pt x="75825" y="1170152"/>
                  </a:lnTo>
                  <a:lnTo>
                    <a:pt x="44475" y="1138802"/>
                  </a:lnTo>
                  <a:lnTo>
                    <a:pt x="20576" y="1101214"/>
                  </a:lnTo>
                  <a:lnTo>
                    <a:pt x="5346" y="1058605"/>
                  </a:lnTo>
                  <a:lnTo>
                    <a:pt x="0" y="1012189"/>
                  </a:lnTo>
                  <a:lnTo>
                    <a:pt x="0" y="202437"/>
                  </a:lnTo>
                  <a:close/>
                </a:path>
              </a:pathLst>
            </a:custGeom>
            <a:ln w="9144">
              <a:solidFill>
                <a:srgbClr val="787A7E"/>
              </a:solidFill>
            </a:ln>
          </p:spPr>
          <p:txBody>
            <a:bodyPr wrap="square" lIns="0" tIns="0" rIns="0" bIns="0" rtlCol="0"/>
            <a:lstStyle/>
            <a:p>
              <a:endParaRPr sz="2400"/>
            </a:p>
          </p:txBody>
        </p:sp>
      </p:grpSp>
      <p:sp>
        <p:nvSpPr>
          <p:cNvPr id="61" name="object 61"/>
          <p:cNvSpPr txBox="1"/>
          <p:nvPr/>
        </p:nvSpPr>
        <p:spPr>
          <a:xfrm>
            <a:off x="568962" y="5224271"/>
            <a:ext cx="5196839" cy="1309760"/>
          </a:xfrm>
          <a:prstGeom prst="rect">
            <a:avLst/>
          </a:prstGeom>
        </p:spPr>
        <p:txBody>
          <a:bodyPr vert="horz" wrap="square" lIns="0" tIns="16933" rIns="0" bIns="0" rtlCol="0">
            <a:spAutoFit/>
          </a:bodyPr>
          <a:lstStyle/>
          <a:p>
            <a:pPr marL="244681" marR="193035" indent="-228594" algn="just">
              <a:buFont typeface="Wingdings"/>
              <a:buChar char=""/>
              <a:tabLst>
                <a:tab pos="246374" algn="l"/>
              </a:tabLst>
            </a:pPr>
            <a:r>
              <a:rPr sz="1200" dirty="0">
                <a:cs typeface="Times New Roman"/>
              </a:rPr>
              <a:t>ЧЛЕНЫ</a:t>
            </a:r>
            <a:r>
              <a:rPr sz="1200" spc="-53" dirty="0">
                <a:cs typeface="Times New Roman"/>
              </a:rPr>
              <a:t> </a:t>
            </a:r>
            <a:r>
              <a:rPr sz="1200" dirty="0">
                <a:cs typeface="Times New Roman"/>
              </a:rPr>
              <a:t>КОМИССИИ</a:t>
            </a:r>
            <a:r>
              <a:rPr sz="1200" spc="-47" dirty="0">
                <a:cs typeface="Times New Roman"/>
              </a:rPr>
              <a:t> </a:t>
            </a:r>
            <a:r>
              <a:rPr sz="1200" dirty="0">
                <a:cs typeface="Times New Roman"/>
              </a:rPr>
              <a:t>не</a:t>
            </a:r>
            <a:r>
              <a:rPr sz="1200" spc="-33" dirty="0">
                <a:cs typeface="Times New Roman"/>
              </a:rPr>
              <a:t> </a:t>
            </a:r>
            <a:r>
              <a:rPr sz="1200" dirty="0">
                <a:cs typeface="Times New Roman"/>
              </a:rPr>
              <a:t>вправе</a:t>
            </a:r>
            <a:r>
              <a:rPr sz="1200" spc="-20" dirty="0">
                <a:cs typeface="Times New Roman"/>
              </a:rPr>
              <a:t> </a:t>
            </a:r>
            <a:r>
              <a:rPr sz="1200" dirty="0">
                <a:cs typeface="Times New Roman"/>
              </a:rPr>
              <a:t>принимать</a:t>
            </a:r>
            <a:r>
              <a:rPr sz="1200" spc="-13" dirty="0">
                <a:cs typeface="Times New Roman"/>
              </a:rPr>
              <a:t> </a:t>
            </a:r>
            <a:r>
              <a:rPr sz="1200" dirty="0">
                <a:cs typeface="Times New Roman"/>
              </a:rPr>
              <a:t>контракты</a:t>
            </a:r>
            <a:r>
              <a:rPr sz="1200" spc="-53" dirty="0">
                <a:cs typeface="Times New Roman"/>
              </a:rPr>
              <a:t> </a:t>
            </a:r>
            <a:r>
              <a:rPr sz="1200" dirty="0">
                <a:cs typeface="Times New Roman"/>
              </a:rPr>
              <a:t>на</a:t>
            </a:r>
            <a:r>
              <a:rPr sz="1200" spc="-40" dirty="0">
                <a:cs typeface="Times New Roman"/>
              </a:rPr>
              <a:t> </a:t>
            </a:r>
            <a:r>
              <a:rPr sz="1200" spc="-13" dirty="0">
                <a:cs typeface="Times New Roman"/>
              </a:rPr>
              <a:t>строительство 	(реконструкцию)</a:t>
            </a:r>
            <a:r>
              <a:rPr sz="1200" spc="27" dirty="0">
                <a:cs typeface="Times New Roman"/>
              </a:rPr>
              <a:t> </a:t>
            </a:r>
            <a:r>
              <a:rPr sz="1200" dirty="0">
                <a:cs typeface="Times New Roman"/>
              </a:rPr>
              <a:t>объектов</a:t>
            </a:r>
            <a:r>
              <a:rPr sz="1200" spc="-40" dirty="0">
                <a:cs typeface="Times New Roman"/>
              </a:rPr>
              <a:t> </a:t>
            </a:r>
            <a:r>
              <a:rPr sz="1200" dirty="0">
                <a:cs typeface="Times New Roman"/>
              </a:rPr>
              <a:t>кап.</a:t>
            </a:r>
            <a:r>
              <a:rPr sz="1200" spc="7" dirty="0">
                <a:cs typeface="Times New Roman"/>
              </a:rPr>
              <a:t> </a:t>
            </a:r>
            <a:r>
              <a:rPr sz="1200" dirty="0">
                <a:cs typeface="Times New Roman"/>
              </a:rPr>
              <a:t>строительства,</a:t>
            </a:r>
            <a:r>
              <a:rPr sz="1200" spc="-7" dirty="0">
                <a:cs typeface="Times New Roman"/>
              </a:rPr>
              <a:t> </a:t>
            </a:r>
            <a:r>
              <a:rPr sz="1200" dirty="0">
                <a:cs typeface="Times New Roman"/>
              </a:rPr>
              <a:t>по</a:t>
            </a:r>
            <a:r>
              <a:rPr sz="1200" spc="-13" dirty="0">
                <a:cs typeface="Times New Roman"/>
              </a:rPr>
              <a:t> </a:t>
            </a:r>
            <a:r>
              <a:rPr sz="1200" dirty="0">
                <a:cs typeface="Times New Roman"/>
              </a:rPr>
              <a:t>которым</a:t>
            </a:r>
            <a:r>
              <a:rPr sz="1200" spc="-47" dirty="0">
                <a:cs typeface="Times New Roman"/>
              </a:rPr>
              <a:t> </a:t>
            </a:r>
            <a:r>
              <a:rPr sz="1200" dirty="0">
                <a:cs typeface="Times New Roman"/>
              </a:rPr>
              <a:t>УЗ</a:t>
            </a:r>
            <a:r>
              <a:rPr sz="1200" spc="-13" dirty="0">
                <a:cs typeface="Times New Roman"/>
              </a:rPr>
              <a:t> исполнял 	</a:t>
            </a:r>
            <a:r>
              <a:rPr sz="1200" dirty="0">
                <a:cs typeface="Times New Roman"/>
              </a:rPr>
              <a:t>обязательства</a:t>
            </a:r>
            <a:r>
              <a:rPr sz="1200" spc="-47" dirty="0">
                <a:cs typeface="Times New Roman"/>
              </a:rPr>
              <a:t> </a:t>
            </a:r>
            <a:r>
              <a:rPr sz="1200" dirty="0">
                <a:cs typeface="Times New Roman"/>
              </a:rPr>
              <a:t>в</a:t>
            </a:r>
            <a:r>
              <a:rPr sz="1200" spc="-40" dirty="0">
                <a:cs typeface="Times New Roman"/>
              </a:rPr>
              <a:t> </a:t>
            </a:r>
            <a:r>
              <a:rPr sz="1200" dirty="0">
                <a:cs typeface="Times New Roman"/>
              </a:rPr>
              <a:t>качестве</a:t>
            </a:r>
            <a:r>
              <a:rPr sz="1200" spc="-33" dirty="0">
                <a:cs typeface="Times New Roman"/>
              </a:rPr>
              <a:t> </a:t>
            </a:r>
            <a:r>
              <a:rPr sz="1200" b="1" dirty="0">
                <a:cs typeface="Times New Roman"/>
              </a:rPr>
              <a:t>субподрядчика</a:t>
            </a:r>
            <a:r>
              <a:rPr sz="1200" b="1" spc="-40" dirty="0">
                <a:cs typeface="Times New Roman"/>
              </a:rPr>
              <a:t> </a:t>
            </a:r>
            <a:r>
              <a:rPr sz="1200" dirty="0">
                <a:cs typeface="Times New Roman"/>
              </a:rPr>
              <a:t>(п.2</a:t>
            </a:r>
            <a:r>
              <a:rPr sz="1200" spc="-40" dirty="0">
                <a:cs typeface="Times New Roman"/>
              </a:rPr>
              <a:t> </a:t>
            </a:r>
            <a:r>
              <a:rPr sz="1200" spc="-13" dirty="0">
                <a:cs typeface="Times New Roman"/>
              </a:rPr>
              <a:t>Письма).</a:t>
            </a:r>
            <a:endParaRPr sz="1200" dirty="0">
              <a:cs typeface="Times New Roman"/>
            </a:endParaRPr>
          </a:p>
          <a:p>
            <a:pPr marL="244681" marR="6773" indent="-228594">
              <a:buFont typeface="Wingdings"/>
              <a:buChar char=""/>
              <a:tabLst>
                <a:tab pos="246374" algn="l"/>
              </a:tabLst>
            </a:pPr>
            <a:r>
              <a:rPr sz="1200" dirty="0">
                <a:cs typeface="Times New Roman"/>
              </a:rPr>
              <a:t>наличие</a:t>
            </a:r>
            <a:r>
              <a:rPr sz="1200" spc="-7" dirty="0">
                <a:cs typeface="Times New Roman"/>
              </a:rPr>
              <a:t> </a:t>
            </a:r>
            <a:r>
              <a:rPr sz="1200" dirty="0">
                <a:cs typeface="Times New Roman"/>
              </a:rPr>
              <a:t>в</a:t>
            </a:r>
            <a:r>
              <a:rPr sz="1200" spc="-33" dirty="0">
                <a:cs typeface="Times New Roman"/>
              </a:rPr>
              <a:t> </a:t>
            </a:r>
            <a:r>
              <a:rPr sz="1200" dirty="0">
                <a:cs typeface="Times New Roman"/>
              </a:rPr>
              <a:t>реестре</a:t>
            </a:r>
            <a:r>
              <a:rPr sz="1200" spc="-33" dirty="0">
                <a:cs typeface="Times New Roman"/>
              </a:rPr>
              <a:t> </a:t>
            </a:r>
            <a:r>
              <a:rPr sz="1200" dirty="0">
                <a:cs typeface="Times New Roman"/>
              </a:rPr>
              <a:t>контрактов</a:t>
            </a:r>
            <a:r>
              <a:rPr sz="1200" spc="-53" dirty="0">
                <a:cs typeface="Times New Roman"/>
              </a:rPr>
              <a:t> </a:t>
            </a:r>
            <a:r>
              <a:rPr sz="1200" dirty="0">
                <a:cs typeface="Times New Roman"/>
              </a:rPr>
              <a:t>(договоров)</a:t>
            </a:r>
            <a:r>
              <a:rPr sz="1200" spc="-40" dirty="0">
                <a:cs typeface="Times New Roman"/>
              </a:rPr>
              <a:t> </a:t>
            </a:r>
            <a:r>
              <a:rPr sz="1200" dirty="0">
                <a:cs typeface="Times New Roman"/>
              </a:rPr>
              <a:t>в</a:t>
            </a:r>
            <a:r>
              <a:rPr sz="1200" spc="-40" dirty="0">
                <a:cs typeface="Times New Roman"/>
              </a:rPr>
              <a:t> </a:t>
            </a:r>
            <a:r>
              <a:rPr sz="1200" dirty="0">
                <a:cs typeface="Times New Roman"/>
              </a:rPr>
              <a:t>ЕИС</a:t>
            </a:r>
            <a:r>
              <a:rPr sz="1200" spc="-13" dirty="0">
                <a:cs typeface="Times New Roman"/>
              </a:rPr>
              <a:t> </a:t>
            </a:r>
            <a:r>
              <a:rPr sz="1200" dirty="0">
                <a:cs typeface="Times New Roman"/>
              </a:rPr>
              <a:t>информации</a:t>
            </a:r>
            <a:r>
              <a:rPr sz="1200" spc="20" dirty="0">
                <a:cs typeface="Times New Roman"/>
              </a:rPr>
              <a:t> </a:t>
            </a:r>
            <a:r>
              <a:rPr sz="1200" dirty="0">
                <a:cs typeface="Times New Roman"/>
              </a:rPr>
              <a:t>о</a:t>
            </a:r>
            <a:r>
              <a:rPr sz="1200" spc="-40" dirty="0">
                <a:cs typeface="Times New Roman"/>
              </a:rPr>
              <a:t> </a:t>
            </a:r>
            <a:r>
              <a:rPr sz="1200" spc="-13" dirty="0">
                <a:cs typeface="Times New Roman"/>
              </a:rPr>
              <a:t>контракте 	</a:t>
            </a:r>
            <a:r>
              <a:rPr sz="1200" dirty="0">
                <a:cs typeface="Times New Roman"/>
              </a:rPr>
              <a:t>со</a:t>
            </a:r>
            <a:r>
              <a:rPr sz="1200" spc="-7" dirty="0">
                <a:cs typeface="Times New Roman"/>
              </a:rPr>
              <a:t> </a:t>
            </a:r>
            <a:r>
              <a:rPr sz="1200" dirty="0">
                <a:cs typeface="Times New Roman"/>
              </a:rPr>
              <a:t>статусом </a:t>
            </a:r>
            <a:r>
              <a:rPr sz="1200" spc="-13" dirty="0">
                <a:cs typeface="Times New Roman"/>
              </a:rPr>
              <a:t>«Исполнение»,</a:t>
            </a:r>
            <a:r>
              <a:rPr sz="1200" spc="80" dirty="0">
                <a:cs typeface="Times New Roman"/>
              </a:rPr>
              <a:t> </a:t>
            </a:r>
            <a:r>
              <a:rPr sz="1200" dirty="0">
                <a:cs typeface="Times New Roman"/>
              </a:rPr>
              <a:t>а</a:t>
            </a:r>
            <a:r>
              <a:rPr sz="1200" spc="-20" dirty="0">
                <a:cs typeface="Times New Roman"/>
              </a:rPr>
              <a:t> </a:t>
            </a:r>
            <a:r>
              <a:rPr sz="1200" dirty="0">
                <a:cs typeface="Times New Roman"/>
              </a:rPr>
              <a:t>также</a:t>
            </a:r>
            <a:r>
              <a:rPr sz="1200" spc="-7" dirty="0">
                <a:cs typeface="Times New Roman"/>
              </a:rPr>
              <a:t> </a:t>
            </a:r>
            <a:r>
              <a:rPr sz="1200" dirty="0">
                <a:cs typeface="Times New Roman"/>
              </a:rPr>
              <a:t>не </a:t>
            </a:r>
            <a:r>
              <a:rPr sz="1200" spc="-13" dirty="0">
                <a:cs typeface="Times New Roman"/>
              </a:rPr>
              <a:t>размещение</a:t>
            </a:r>
            <a:r>
              <a:rPr sz="1200" dirty="0">
                <a:cs typeface="Times New Roman"/>
              </a:rPr>
              <a:t> в</a:t>
            </a:r>
            <a:r>
              <a:rPr sz="1200" spc="-7" dirty="0">
                <a:cs typeface="Times New Roman"/>
              </a:rPr>
              <a:t> </a:t>
            </a:r>
            <a:r>
              <a:rPr sz="1200" dirty="0">
                <a:cs typeface="Times New Roman"/>
              </a:rPr>
              <a:t>реестре</a:t>
            </a:r>
            <a:r>
              <a:rPr sz="1200" spc="-20" dirty="0">
                <a:cs typeface="Times New Roman"/>
              </a:rPr>
              <a:t> </a:t>
            </a:r>
            <a:r>
              <a:rPr sz="1200" spc="-13" dirty="0">
                <a:cs typeface="Times New Roman"/>
              </a:rPr>
              <a:t>контрактов 	</a:t>
            </a:r>
            <a:r>
              <a:rPr sz="1200" dirty="0">
                <a:cs typeface="Times New Roman"/>
              </a:rPr>
              <a:t>(договоров)</a:t>
            </a:r>
            <a:r>
              <a:rPr sz="1200" spc="-33" dirty="0">
                <a:cs typeface="Times New Roman"/>
              </a:rPr>
              <a:t> </a:t>
            </a:r>
            <a:r>
              <a:rPr sz="1200" dirty="0">
                <a:cs typeface="Times New Roman"/>
              </a:rPr>
              <a:t>необходимых</a:t>
            </a:r>
            <a:r>
              <a:rPr sz="1200" spc="7" dirty="0">
                <a:cs typeface="Times New Roman"/>
              </a:rPr>
              <a:t> </a:t>
            </a:r>
            <a:r>
              <a:rPr sz="1200" dirty="0">
                <a:cs typeface="Times New Roman"/>
              </a:rPr>
              <a:t>документов</a:t>
            </a:r>
            <a:r>
              <a:rPr sz="1200" spc="13" dirty="0">
                <a:cs typeface="Times New Roman"/>
              </a:rPr>
              <a:t> </a:t>
            </a:r>
            <a:r>
              <a:rPr sz="1200" b="1" dirty="0">
                <a:cs typeface="Times New Roman"/>
              </a:rPr>
              <a:t>не</a:t>
            </a:r>
            <a:r>
              <a:rPr sz="1200" b="1" spc="-33" dirty="0">
                <a:cs typeface="Times New Roman"/>
              </a:rPr>
              <a:t> </a:t>
            </a:r>
            <a:r>
              <a:rPr sz="1200" b="1" spc="-13" dirty="0">
                <a:cs typeface="Times New Roman"/>
              </a:rPr>
              <a:t>свидетельствует</a:t>
            </a:r>
            <a:r>
              <a:rPr sz="1200" b="1" spc="-33" dirty="0">
                <a:cs typeface="Times New Roman"/>
              </a:rPr>
              <a:t> </a:t>
            </a:r>
            <a:r>
              <a:rPr sz="1200" dirty="0">
                <a:cs typeface="Times New Roman"/>
              </a:rPr>
              <a:t>об</a:t>
            </a:r>
            <a:r>
              <a:rPr sz="1200" spc="-27" dirty="0">
                <a:cs typeface="Times New Roman"/>
              </a:rPr>
              <a:t> </a:t>
            </a:r>
            <a:r>
              <a:rPr sz="1200" dirty="0">
                <a:cs typeface="Times New Roman"/>
              </a:rPr>
              <a:t>отсутствии</a:t>
            </a:r>
            <a:r>
              <a:rPr sz="1200" spc="-13" dirty="0">
                <a:cs typeface="Times New Roman"/>
              </a:rPr>
              <a:t> </a:t>
            </a:r>
            <a:r>
              <a:rPr sz="1200" spc="-67" dirty="0">
                <a:cs typeface="Times New Roman"/>
              </a:rPr>
              <a:t>у</a:t>
            </a:r>
            <a:r>
              <a:rPr sz="1200" dirty="0">
                <a:cs typeface="Times New Roman"/>
              </a:rPr>
              <a:t> 	УЗ</a:t>
            </a:r>
            <a:r>
              <a:rPr sz="1200" spc="-47" dirty="0">
                <a:cs typeface="Times New Roman"/>
              </a:rPr>
              <a:t> </a:t>
            </a:r>
            <a:r>
              <a:rPr sz="1200" dirty="0">
                <a:cs typeface="Times New Roman"/>
              </a:rPr>
              <a:t>требуемого</a:t>
            </a:r>
            <a:r>
              <a:rPr sz="1200" spc="13" dirty="0">
                <a:cs typeface="Times New Roman"/>
              </a:rPr>
              <a:t> </a:t>
            </a:r>
            <a:r>
              <a:rPr sz="1200" dirty="0">
                <a:cs typeface="Times New Roman"/>
              </a:rPr>
              <a:t>опыта</a:t>
            </a:r>
            <a:r>
              <a:rPr sz="1200" spc="-40" dirty="0">
                <a:cs typeface="Times New Roman"/>
              </a:rPr>
              <a:t> </a:t>
            </a:r>
            <a:r>
              <a:rPr sz="1200" dirty="0">
                <a:cs typeface="Times New Roman"/>
              </a:rPr>
              <a:t>(п.3</a:t>
            </a:r>
            <a:r>
              <a:rPr sz="1200" spc="-27" dirty="0">
                <a:cs typeface="Times New Roman"/>
              </a:rPr>
              <a:t> </a:t>
            </a:r>
            <a:r>
              <a:rPr sz="1200" spc="-13" dirty="0">
                <a:cs typeface="Times New Roman"/>
              </a:rPr>
              <a:t>Письма)</a:t>
            </a:r>
            <a:endParaRPr sz="1200" dirty="0">
              <a:cs typeface="Times New Roman"/>
            </a:endParaRPr>
          </a:p>
        </p:txBody>
      </p:sp>
      <p:grpSp>
        <p:nvGrpSpPr>
          <p:cNvPr id="62" name="object 62"/>
          <p:cNvGrpSpPr/>
          <p:nvPr/>
        </p:nvGrpSpPr>
        <p:grpSpPr>
          <a:xfrm>
            <a:off x="7388729" y="5138352"/>
            <a:ext cx="4560993" cy="1374140"/>
            <a:chOff x="5608129" y="3450145"/>
            <a:chExt cx="3420745" cy="1030605"/>
          </a:xfrm>
        </p:grpSpPr>
        <p:sp>
          <p:nvSpPr>
            <p:cNvPr id="63" name="object 63"/>
            <p:cNvSpPr/>
            <p:nvPr/>
          </p:nvSpPr>
          <p:spPr>
            <a:xfrm>
              <a:off x="5612891" y="3454908"/>
              <a:ext cx="3411220" cy="1021080"/>
            </a:xfrm>
            <a:custGeom>
              <a:avLst/>
              <a:gdLst/>
              <a:ahLst/>
              <a:cxnLst/>
              <a:rect l="l" t="t" r="r" b="b"/>
              <a:pathLst>
                <a:path w="3411220" h="1021079">
                  <a:moveTo>
                    <a:pt x="3240532" y="1021080"/>
                  </a:moveTo>
                  <a:lnTo>
                    <a:pt x="170180" y="1021080"/>
                  </a:lnTo>
                  <a:lnTo>
                    <a:pt x="124942" y="1015000"/>
                  </a:lnTo>
                  <a:lnTo>
                    <a:pt x="84290" y="997843"/>
                  </a:lnTo>
                  <a:lnTo>
                    <a:pt x="49848" y="971231"/>
                  </a:lnTo>
                  <a:lnTo>
                    <a:pt x="23238" y="936788"/>
                  </a:lnTo>
                  <a:lnTo>
                    <a:pt x="6082" y="896136"/>
                  </a:lnTo>
                  <a:lnTo>
                    <a:pt x="1" y="850899"/>
                  </a:lnTo>
                  <a:lnTo>
                    <a:pt x="0" y="170180"/>
                  </a:lnTo>
                  <a:lnTo>
                    <a:pt x="6079" y="124942"/>
                  </a:lnTo>
                  <a:lnTo>
                    <a:pt x="23236" y="84290"/>
                  </a:lnTo>
                  <a:lnTo>
                    <a:pt x="49847" y="49847"/>
                  </a:lnTo>
                  <a:lnTo>
                    <a:pt x="84290" y="23236"/>
                  </a:lnTo>
                  <a:lnTo>
                    <a:pt x="124942" y="6079"/>
                  </a:lnTo>
                  <a:lnTo>
                    <a:pt x="170179" y="0"/>
                  </a:lnTo>
                  <a:lnTo>
                    <a:pt x="3240532" y="0"/>
                  </a:lnTo>
                </a:path>
                <a:path w="3411220" h="1021079">
                  <a:moveTo>
                    <a:pt x="3240531" y="0"/>
                  </a:moveTo>
                  <a:lnTo>
                    <a:pt x="3285769" y="6079"/>
                  </a:lnTo>
                  <a:lnTo>
                    <a:pt x="3326421" y="23236"/>
                  </a:lnTo>
                  <a:lnTo>
                    <a:pt x="3360864" y="49847"/>
                  </a:lnTo>
                  <a:lnTo>
                    <a:pt x="3387475" y="84290"/>
                  </a:lnTo>
                  <a:lnTo>
                    <a:pt x="3404632" y="124942"/>
                  </a:lnTo>
                  <a:lnTo>
                    <a:pt x="3410712" y="170180"/>
                  </a:lnTo>
                  <a:lnTo>
                    <a:pt x="3410712" y="850900"/>
                  </a:lnTo>
                  <a:lnTo>
                    <a:pt x="3404631" y="896137"/>
                  </a:lnTo>
                  <a:lnTo>
                    <a:pt x="3387474" y="936789"/>
                  </a:lnTo>
                  <a:lnTo>
                    <a:pt x="3360863" y="971231"/>
                  </a:lnTo>
                  <a:lnTo>
                    <a:pt x="3326421" y="997843"/>
                  </a:lnTo>
                  <a:lnTo>
                    <a:pt x="3285769" y="1015000"/>
                  </a:lnTo>
                  <a:lnTo>
                    <a:pt x="3240532" y="1021080"/>
                  </a:lnTo>
                </a:path>
              </a:pathLst>
            </a:custGeom>
            <a:ln w="9144">
              <a:solidFill>
                <a:srgbClr val="787A7E"/>
              </a:solidFill>
            </a:ln>
          </p:spPr>
          <p:txBody>
            <a:bodyPr wrap="square" lIns="0" tIns="0" rIns="0" bIns="0" rtlCol="0"/>
            <a:lstStyle/>
            <a:p>
              <a:endParaRPr sz="2400"/>
            </a:p>
          </p:txBody>
        </p:sp>
        <p:pic>
          <p:nvPicPr>
            <p:cNvPr id="64" name="object 64"/>
            <p:cNvPicPr/>
            <p:nvPr/>
          </p:nvPicPr>
          <p:blipFill>
            <a:blip r:embed="rId8" cstate="print"/>
            <a:stretch>
              <a:fillRect/>
            </a:stretch>
          </p:blipFill>
          <p:spPr>
            <a:xfrm>
              <a:off x="5612891" y="3454908"/>
              <a:ext cx="3410712" cy="1021080"/>
            </a:xfrm>
            <a:prstGeom prst="rect">
              <a:avLst/>
            </a:prstGeom>
          </p:spPr>
        </p:pic>
        <p:sp>
          <p:nvSpPr>
            <p:cNvPr id="65" name="object 65"/>
            <p:cNvSpPr/>
            <p:nvPr/>
          </p:nvSpPr>
          <p:spPr>
            <a:xfrm>
              <a:off x="5612891" y="3454908"/>
              <a:ext cx="3411220" cy="1021080"/>
            </a:xfrm>
            <a:custGeom>
              <a:avLst/>
              <a:gdLst/>
              <a:ahLst/>
              <a:cxnLst/>
              <a:rect l="l" t="t" r="r" b="b"/>
              <a:pathLst>
                <a:path w="3411220" h="1021079">
                  <a:moveTo>
                    <a:pt x="0" y="170180"/>
                  </a:moveTo>
                  <a:lnTo>
                    <a:pt x="6079" y="124942"/>
                  </a:lnTo>
                  <a:lnTo>
                    <a:pt x="23236" y="84290"/>
                  </a:lnTo>
                  <a:lnTo>
                    <a:pt x="49847" y="49847"/>
                  </a:lnTo>
                  <a:lnTo>
                    <a:pt x="84290" y="23236"/>
                  </a:lnTo>
                  <a:lnTo>
                    <a:pt x="124942" y="6079"/>
                  </a:lnTo>
                  <a:lnTo>
                    <a:pt x="170180" y="0"/>
                  </a:lnTo>
                  <a:lnTo>
                    <a:pt x="3240532" y="0"/>
                  </a:lnTo>
                  <a:lnTo>
                    <a:pt x="3285769" y="6079"/>
                  </a:lnTo>
                  <a:lnTo>
                    <a:pt x="3326421" y="23236"/>
                  </a:lnTo>
                  <a:lnTo>
                    <a:pt x="3360864" y="49847"/>
                  </a:lnTo>
                  <a:lnTo>
                    <a:pt x="3387475" y="84290"/>
                  </a:lnTo>
                  <a:lnTo>
                    <a:pt x="3404632" y="124942"/>
                  </a:lnTo>
                  <a:lnTo>
                    <a:pt x="3410712" y="170180"/>
                  </a:lnTo>
                  <a:lnTo>
                    <a:pt x="3410712" y="850900"/>
                  </a:lnTo>
                  <a:lnTo>
                    <a:pt x="3404632" y="896137"/>
                  </a:lnTo>
                  <a:lnTo>
                    <a:pt x="3387475" y="936789"/>
                  </a:lnTo>
                  <a:lnTo>
                    <a:pt x="3360864" y="971232"/>
                  </a:lnTo>
                  <a:lnTo>
                    <a:pt x="3326421" y="997843"/>
                  </a:lnTo>
                  <a:lnTo>
                    <a:pt x="3285769" y="1015000"/>
                  </a:lnTo>
                  <a:lnTo>
                    <a:pt x="3240532" y="1021080"/>
                  </a:lnTo>
                  <a:lnTo>
                    <a:pt x="170180" y="1021080"/>
                  </a:lnTo>
                  <a:lnTo>
                    <a:pt x="124942" y="1015000"/>
                  </a:lnTo>
                  <a:lnTo>
                    <a:pt x="84290" y="997843"/>
                  </a:lnTo>
                  <a:lnTo>
                    <a:pt x="49847" y="971232"/>
                  </a:lnTo>
                  <a:lnTo>
                    <a:pt x="23236" y="936789"/>
                  </a:lnTo>
                  <a:lnTo>
                    <a:pt x="6079" y="896137"/>
                  </a:lnTo>
                  <a:lnTo>
                    <a:pt x="0" y="850900"/>
                  </a:lnTo>
                  <a:lnTo>
                    <a:pt x="0" y="170180"/>
                  </a:lnTo>
                  <a:close/>
                </a:path>
              </a:pathLst>
            </a:custGeom>
            <a:ln w="9144">
              <a:solidFill>
                <a:srgbClr val="787A7E"/>
              </a:solidFill>
            </a:ln>
          </p:spPr>
          <p:txBody>
            <a:bodyPr wrap="square" lIns="0" tIns="0" rIns="0" bIns="0" rtlCol="0"/>
            <a:lstStyle/>
            <a:p>
              <a:endParaRPr sz="2400"/>
            </a:p>
          </p:txBody>
        </p:sp>
      </p:grpSp>
      <p:sp>
        <p:nvSpPr>
          <p:cNvPr id="66" name="object 66"/>
          <p:cNvSpPr txBox="1"/>
          <p:nvPr/>
        </p:nvSpPr>
        <p:spPr>
          <a:xfrm>
            <a:off x="7567166" y="5176988"/>
            <a:ext cx="4097020" cy="1309760"/>
          </a:xfrm>
          <a:prstGeom prst="rect">
            <a:avLst/>
          </a:prstGeom>
        </p:spPr>
        <p:txBody>
          <a:bodyPr vert="horz" wrap="square" lIns="0" tIns="16933" rIns="0" bIns="0" rtlCol="0">
            <a:spAutoFit/>
          </a:bodyPr>
          <a:lstStyle/>
          <a:p>
            <a:pPr marL="16933" marR="6773" algn="ctr">
              <a:spcBef>
                <a:spcPts val="133"/>
              </a:spcBef>
            </a:pPr>
            <a:r>
              <a:rPr sz="1200" dirty="0">
                <a:cs typeface="Times New Roman"/>
              </a:rPr>
              <a:t>ЧЛЕНЫ</a:t>
            </a:r>
            <a:r>
              <a:rPr sz="1200" spc="-20" dirty="0">
                <a:cs typeface="Times New Roman"/>
              </a:rPr>
              <a:t> </a:t>
            </a:r>
            <a:r>
              <a:rPr sz="1200" dirty="0">
                <a:cs typeface="Times New Roman"/>
              </a:rPr>
              <a:t>КОМИССИИ</a:t>
            </a:r>
            <a:r>
              <a:rPr sz="1200" spc="-13" dirty="0">
                <a:cs typeface="Times New Roman"/>
              </a:rPr>
              <a:t> рассматривают</a:t>
            </a:r>
            <a:r>
              <a:rPr sz="1200" spc="7" dirty="0">
                <a:cs typeface="Times New Roman"/>
              </a:rPr>
              <a:t> </a:t>
            </a:r>
            <a:r>
              <a:rPr sz="1200" spc="-13" dirty="0">
                <a:cs typeface="Times New Roman"/>
              </a:rPr>
              <a:t>документы, </a:t>
            </a:r>
            <a:r>
              <a:rPr sz="1200" dirty="0">
                <a:cs typeface="Times New Roman"/>
              </a:rPr>
              <a:t>подтверждающие</a:t>
            </a:r>
            <a:r>
              <a:rPr sz="1200" spc="-20" dirty="0">
                <a:cs typeface="Times New Roman"/>
              </a:rPr>
              <a:t> </a:t>
            </a:r>
            <a:r>
              <a:rPr sz="1200" dirty="0">
                <a:cs typeface="Times New Roman"/>
              </a:rPr>
              <a:t>соответствие</a:t>
            </a:r>
            <a:r>
              <a:rPr sz="1200" spc="-33" dirty="0">
                <a:cs typeface="Times New Roman"/>
              </a:rPr>
              <a:t> </a:t>
            </a:r>
            <a:r>
              <a:rPr sz="1200" dirty="0">
                <a:cs typeface="Times New Roman"/>
              </a:rPr>
              <a:t>ч.2</a:t>
            </a:r>
            <a:r>
              <a:rPr sz="1200" spc="-47" dirty="0">
                <a:cs typeface="Times New Roman"/>
              </a:rPr>
              <a:t> </a:t>
            </a:r>
            <a:r>
              <a:rPr sz="1200" dirty="0">
                <a:cs typeface="Times New Roman"/>
              </a:rPr>
              <a:t>и</a:t>
            </a:r>
            <a:r>
              <a:rPr sz="1200" spc="-13" dirty="0">
                <a:cs typeface="Times New Roman"/>
              </a:rPr>
              <a:t> </a:t>
            </a:r>
            <a:r>
              <a:rPr sz="1200" dirty="0">
                <a:cs typeface="Times New Roman"/>
              </a:rPr>
              <a:t>2.1</a:t>
            </a:r>
            <a:r>
              <a:rPr sz="1200" spc="-47" dirty="0">
                <a:cs typeface="Times New Roman"/>
              </a:rPr>
              <a:t> </a:t>
            </a:r>
            <a:r>
              <a:rPr sz="1200" dirty="0">
                <a:cs typeface="Times New Roman"/>
              </a:rPr>
              <a:t>ст.31</a:t>
            </a:r>
            <a:r>
              <a:rPr sz="1200" spc="-27" dirty="0">
                <a:cs typeface="Times New Roman"/>
              </a:rPr>
              <a:t> </a:t>
            </a:r>
            <a:r>
              <a:rPr sz="1200" spc="-13" dirty="0">
                <a:cs typeface="Times New Roman"/>
              </a:rPr>
              <a:t>Закона,</a:t>
            </a:r>
            <a:endParaRPr sz="1200" dirty="0">
              <a:cs typeface="Times New Roman"/>
            </a:endParaRPr>
          </a:p>
          <a:p>
            <a:pPr marL="43178" marR="31326" algn="ctr"/>
            <a:r>
              <a:rPr sz="1200" b="1" dirty="0">
                <a:cs typeface="Times New Roman"/>
              </a:rPr>
              <a:t>исключительно</a:t>
            </a:r>
            <a:r>
              <a:rPr sz="1200" b="1" spc="-53" dirty="0">
                <a:cs typeface="Times New Roman"/>
              </a:rPr>
              <a:t> </a:t>
            </a:r>
            <a:r>
              <a:rPr sz="1200" spc="-13" dirty="0">
                <a:cs typeface="Times New Roman"/>
              </a:rPr>
              <a:t>направленные</a:t>
            </a:r>
            <a:r>
              <a:rPr sz="1200" spc="13" dirty="0">
                <a:cs typeface="Times New Roman"/>
              </a:rPr>
              <a:t> </a:t>
            </a:r>
            <a:r>
              <a:rPr sz="1200" dirty="0">
                <a:cs typeface="Times New Roman"/>
              </a:rPr>
              <a:t>заказчику</a:t>
            </a:r>
            <a:r>
              <a:rPr sz="1200" spc="-40" dirty="0">
                <a:cs typeface="Times New Roman"/>
              </a:rPr>
              <a:t> </a:t>
            </a:r>
            <a:r>
              <a:rPr sz="1200" b="1" dirty="0">
                <a:cs typeface="Times New Roman"/>
              </a:rPr>
              <a:t>оператором</a:t>
            </a:r>
            <a:r>
              <a:rPr sz="1200" b="1" spc="13" dirty="0">
                <a:cs typeface="Times New Roman"/>
              </a:rPr>
              <a:t> </a:t>
            </a:r>
            <a:r>
              <a:rPr sz="1200" b="1" dirty="0">
                <a:cs typeface="Times New Roman"/>
              </a:rPr>
              <a:t>ЭП</a:t>
            </a:r>
            <a:r>
              <a:rPr sz="1200" b="1" spc="-40" dirty="0">
                <a:cs typeface="Times New Roman"/>
              </a:rPr>
              <a:t> </a:t>
            </a:r>
            <a:r>
              <a:rPr sz="1200" spc="-33" dirty="0">
                <a:cs typeface="Times New Roman"/>
              </a:rPr>
              <a:t>из</a:t>
            </a:r>
            <a:r>
              <a:rPr sz="1200" dirty="0">
                <a:cs typeface="Times New Roman"/>
              </a:rPr>
              <a:t> </a:t>
            </a:r>
            <a:r>
              <a:rPr sz="1200" dirty="0" err="1">
                <a:cs typeface="Times New Roman"/>
              </a:rPr>
              <a:t>реестра</a:t>
            </a:r>
            <a:r>
              <a:rPr sz="1200" spc="-53" dirty="0">
                <a:cs typeface="Times New Roman"/>
              </a:rPr>
              <a:t> </a:t>
            </a:r>
            <a:r>
              <a:rPr lang="ru-RU" sz="1200" spc="-13" dirty="0">
                <a:cs typeface="Times New Roman"/>
              </a:rPr>
              <a:t>аккредитованных участников</a:t>
            </a:r>
            <a:r>
              <a:rPr sz="1200" spc="-13" dirty="0">
                <a:cs typeface="Times New Roman"/>
              </a:rPr>
              <a:t>.</a:t>
            </a:r>
            <a:endParaRPr sz="1200" dirty="0">
              <a:cs typeface="Times New Roman"/>
            </a:endParaRPr>
          </a:p>
          <a:p>
            <a:pPr algn="ctr">
              <a:lnSpc>
                <a:spcPct val="100000"/>
              </a:lnSpc>
            </a:pPr>
            <a:r>
              <a:rPr sz="1200" dirty="0">
                <a:cs typeface="Times New Roman"/>
              </a:rPr>
              <a:t>Если</a:t>
            </a:r>
            <a:r>
              <a:rPr sz="1200" spc="-27" dirty="0">
                <a:cs typeface="Times New Roman"/>
              </a:rPr>
              <a:t> </a:t>
            </a:r>
            <a:r>
              <a:rPr sz="1200" dirty="0">
                <a:cs typeface="Times New Roman"/>
              </a:rPr>
              <a:t>УЗ</a:t>
            </a:r>
            <a:r>
              <a:rPr sz="1200" spc="-47" dirty="0">
                <a:cs typeface="Times New Roman"/>
              </a:rPr>
              <a:t> </a:t>
            </a:r>
            <a:r>
              <a:rPr sz="1200" dirty="0">
                <a:cs typeface="Times New Roman"/>
              </a:rPr>
              <a:t>представил</a:t>
            </a:r>
            <a:r>
              <a:rPr sz="1200" spc="7" dirty="0">
                <a:cs typeface="Times New Roman"/>
              </a:rPr>
              <a:t> </a:t>
            </a:r>
            <a:r>
              <a:rPr sz="1200" dirty="0">
                <a:cs typeface="Times New Roman"/>
              </a:rPr>
              <a:t>такие</a:t>
            </a:r>
            <a:r>
              <a:rPr sz="1200" spc="-40" dirty="0">
                <a:cs typeface="Times New Roman"/>
              </a:rPr>
              <a:t> </a:t>
            </a:r>
            <a:r>
              <a:rPr sz="1200" dirty="0">
                <a:cs typeface="Times New Roman"/>
              </a:rPr>
              <a:t>документы</a:t>
            </a:r>
            <a:r>
              <a:rPr sz="1200" spc="7" dirty="0">
                <a:cs typeface="Times New Roman"/>
              </a:rPr>
              <a:t> </a:t>
            </a:r>
            <a:r>
              <a:rPr sz="1200" dirty="0">
                <a:cs typeface="Times New Roman"/>
              </a:rPr>
              <a:t>в</a:t>
            </a:r>
            <a:r>
              <a:rPr sz="1200" spc="-27" dirty="0">
                <a:cs typeface="Times New Roman"/>
              </a:rPr>
              <a:t> </a:t>
            </a:r>
            <a:r>
              <a:rPr sz="1200" dirty="0">
                <a:cs typeface="Times New Roman"/>
              </a:rPr>
              <a:t>составе</a:t>
            </a:r>
            <a:r>
              <a:rPr sz="1200" spc="-40" dirty="0">
                <a:cs typeface="Times New Roman"/>
              </a:rPr>
              <a:t> </a:t>
            </a:r>
            <a:r>
              <a:rPr sz="1200" spc="-13" dirty="0">
                <a:cs typeface="Times New Roman"/>
              </a:rPr>
              <a:t>заявки,</a:t>
            </a:r>
            <a:endParaRPr sz="1200" dirty="0">
              <a:cs typeface="Times New Roman"/>
            </a:endParaRPr>
          </a:p>
          <a:p>
            <a:pPr marL="2540" algn="ctr"/>
            <a:r>
              <a:rPr sz="1200" dirty="0" err="1">
                <a:cs typeface="Times New Roman"/>
              </a:rPr>
              <a:t>то</a:t>
            </a:r>
            <a:r>
              <a:rPr sz="1200" spc="-33" dirty="0">
                <a:cs typeface="Times New Roman"/>
              </a:rPr>
              <a:t> </a:t>
            </a:r>
            <a:r>
              <a:rPr lang="ru-RU" sz="1200" spc="-33" dirty="0">
                <a:cs typeface="Times New Roman"/>
              </a:rPr>
              <a:t>ЧЛЕНЫ КОМИССИИ </a:t>
            </a:r>
            <a:r>
              <a:rPr sz="1200" spc="-7" dirty="0">
                <a:cs typeface="Times New Roman"/>
              </a:rPr>
              <a:t> </a:t>
            </a:r>
            <a:r>
              <a:rPr sz="1200" dirty="0">
                <a:cs typeface="Times New Roman"/>
              </a:rPr>
              <a:t>их</a:t>
            </a:r>
            <a:r>
              <a:rPr sz="1200" spc="-13" dirty="0">
                <a:cs typeface="Times New Roman"/>
              </a:rPr>
              <a:t> </a:t>
            </a:r>
            <a:r>
              <a:rPr sz="1200" b="1" dirty="0" err="1">
                <a:cs typeface="Times New Roman"/>
              </a:rPr>
              <a:t>не</a:t>
            </a:r>
            <a:r>
              <a:rPr sz="1200" b="1" spc="-33" dirty="0">
                <a:cs typeface="Times New Roman"/>
              </a:rPr>
              <a:t> </a:t>
            </a:r>
            <a:r>
              <a:rPr sz="1200" b="1" spc="-13" dirty="0" err="1">
                <a:cs typeface="Times New Roman"/>
              </a:rPr>
              <a:t>рассматрива</a:t>
            </a:r>
            <a:r>
              <a:rPr lang="ru-RU" sz="1200" b="1" spc="-13" dirty="0">
                <a:cs typeface="Times New Roman"/>
              </a:rPr>
              <a:t>ю</a:t>
            </a:r>
            <a:r>
              <a:rPr sz="1200" b="1" spc="-13" dirty="0">
                <a:cs typeface="Times New Roman"/>
              </a:rPr>
              <a:t>т</a:t>
            </a:r>
            <a:endParaRPr sz="1200" dirty="0">
              <a:cs typeface="Times New Roman"/>
            </a:endParaRPr>
          </a:p>
          <a:p>
            <a:pPr marL="847" algn="ctr"/>
            <a:endParaRPr sz="1200" dirty="0">
              <a:cs typeface="Times New Roman"/>
            </a:endParaRPr>
          </a:p>
        </p:txBody>
      </p:sp>
      <p:sp>
        <p:nvSpPr>
          <p:cNvPr id="76" name="object 76"/>
          <p:cNvSpPr txBox="1"/>
          <p:nvPr/>
        </p:nvSpPr>
        <p:spPr>
          <a:xfrm>
            <a:off x="5622542" y="1991237"/>
            <a:ext cx="5952067" cy="721565"/>
          </a:xfrm>
          <a:prstGeom prst="rect">
            <a:avLst/>
          </a:prstGeom>
          <a:solidFill>
            <a:srgbClr val="FFFFFF"/>
          </a:solidFill>
        </p:spPr>
        <p:txBody>
          <a:bodyPr vert="horz" wrap="square" lIns="0" tIns="3387" rIns="0" bIns="0" rtlCol="0">
            <a:spAutoFit/>
          </a:bodyPr>
          <a:lstStyle/>
          <a:p>
            <a:pPr marL="133770" marR="126997" indent="3387" algn="ctr">
              <a:lnSpc>
                <a:spcPts val="1440"/>
              </a:lnSpc>
              <a:spcBef>
                <a:spcPts val="27"/>
              </a:spcBef>
            </a:pPr>
            <a:r>
              <a:rPr sz="1200" dirty="0" err="1">
                <a:cs typeface="Times New Roman"/>
              </a:rPr>
              <a:t>Документы</a:t>
            </a:r>
            <a:r>
              <a:rPr sz="1200" dirty="0">
                <a:cs typeface="Times New Roman"/>
              </a:rPr>
              <a:t>,</a:t>
            </a:r>
            <a:r>
              <a:rPr sz="1200" spc="-20" dirty="0">
                <a:cs typeface="Times New Roman"/>
              </a:rPr>
              <a:t> </a:t>
            </a:r>
            <a:r>
              <a:rPr sz="1200" dirty="0">
                <a:cs typeface="Times New Roman"/>
              </a:rPr>
              <a:t>подтверждающие</a:t>
            </a:r>
            <a:r>
              <a:rPr sz="1200" spc="-47" dirty="0">
                <a:cs typeface="Times New Roman"/>
              </a:rPr>
              <a:t> </a:t>
            </a:r>
            <a:r>
              <a:rPr sz="1200" dirty="0">
                <a:cs typeface="Times New Roman"/>
              </a:rPr>
              <a:t>соответствие</a:t>
            </a:r>
            <a:r>
              <a:rPr sz="1200" spc="-47" dirty="0">
                <a:cs typeface="Times New Roman"/>
              </a:rPr>
              <a:t> </a:t>
            </a:r>
            <a:r>
              <a:rPr sz="1200" dirty="0">
                <a:cs typeface="Times New Roman"/>
              </a:rPr>
              <a:t>УЗ</a:t>
            </a:r>
            <a:r>
              <a:rPr sz="1200" spc="-60" dirty="0">
                <a:cs typeface="Times New Roman"/>
              </a:rPr>
              <a:t> </a:t>
            </a:r>
            <a:r>
              <a:rPr sz="1200" dirty="0">
                <a:cs typeface="Times New Roman"/>
              </a:rPr>
              <a:t>доп.</a:t>
            </a:r>
            <a:r>
              <a:rPr sz="1200" spc="-47" dirty="0">
                <a:cs typeface="Times New Roman"/>
              </a:rPr>
              <a:t> </a:t>
            </a:r>
            <a:r>
              <a:rPr sz="1200" dirty="0">
                <a:cs typeface="Times New Roman"/>
              </a:rPr>
              <a:t>требованиям</a:t>
            </a:r>
            <a:r>
              <a:rPr sz="1200" spc="-27" dirty="0">
                <a:cs typeface="Times New Roman"/>
              </a:rPr>
              <a:t> </a:t>
            </a:r>
            <a:r>
              <a:rPr sz="1200" dirty="0">
                <a:cs typeface="Times New Roman"/>
              </a:rPr>
              <a:t>в</a:t>
            </a:r>
            <a:r>
              <a:rPr sz="1200" spc="-53" dirty="0">
                <a:cs typeface="Times New Roman"/>
              </a:rPr>
              <a:t> </a:t>
            </a:r>
            <a:r>
              <a:rPr sz="1200" dirty="0">
                <a:cs typeface="Times New Roman"/>
              </a:rPr>
              <a:t>соответствии</a:t>
            </a:r>
            <a:r>
              <a:rPr sz="1200" spc="-40" dirty="0">
                <a:cs typeface="Times New Roman"/>
              </a:rPr>
              <a:t> </a:t>
            </a:r>
            <a:r>
              <a:rPr sz="1200" spc="-67" dirty="0">
                <a:cs typeface="Times New Roman"/>
              </a:rPr>
              <a:t>с</a:t>
            </a:r>
            <a:r>
              <a:rPr sz="1200" spc="667" dirty="0">
                <a:cs typeface="Times New Roman"/>
              </a:rPr>
              <a:t> </a:t>
            </a:r>
            <a:r>
              <a:rPr sz="1200" dirty="0">
                <a:cs typeface="Times New Roman"/>
              </a:rPr>
              <a:t>ч.</a:t>
            </a:r>
            <a:r>
              <a:rPr sz="1200" spc="-40" dirty="0">
                <a:cs typeface="Times New Roman"/>
              </a:rPr>
              <a:t> </a:t>
            </a:r>
            <a:r>
              <a:rPr sz="1200" dirty="0">
                <a:cs typeface="Times New Roman"/>
              </a:rPr>
              <a:t>2</a:t>
            </a:r>
            <a:r>
              <a:rPr sz="1200" spc="-33" dirty="0">
                <a:cs typeface="Times New Roman"/>
              </a:rPr>
              <a:t> </a:t>
            </a:r>
            <a:r>
              <a:rPr sz="1200" dirty="0">
                <a:cs typeface="Times New Roman"/>
              </a:rPr>
              <a:t>или 2.1</a:t>
            </a:r>
            <a:r>
              <a:rPr sz="1200" spc="-47" dirty="0">
                <a:cs typeface="Times New Roman"/>
              </a:rPr>
              <a:t> </a:t>
            </a:r>
            <a:r>
              <a:rPr sz="1200" dirty="0">
                <a:cs typeface="Times New Roman"/>
              </a:rPr>
              <a:t>ст.</a:t>
            </a:r>
            <a:r>
              <a:rPr sz="1200" spc="-33" dirty="0">
                <a:cs typeface="Times New Roman"/>
              </a:rPr>
              <a:t> </a:t>
            </a:r>
            <a:r>
              <a:rPr sz="1200" dirty="0">
                <a:cs typeface="Times New Roman"/>
              </a:rPr>
              <a:t>31</a:t>
            </a:r>
            <a:r>
              <a:rPr sz="1200" spc="-33" dirty="0">
                <a:cs typeface="Times New Roman"/>
              </a:rPr>
              <a:t> </a:t>
            </a:r>
            <a:r>
              <a:rPr sz="1200" dirty="0">
                <a:cs typeface="Times New Roman"/>
              </a:rPr>
              <a:t>Закона </a:t>
            </a:r>
            <a:r>
              <a:rPr sz="1200" b="1" dirty="0">
                <a:cs typeface="Times New Roman"/>
              </a:rPr>
              <a:t>не</a:t>
            </a:r>
            <a:r>
              <a:rPr sz="1200" b="1" spc="-47" dirty="0">
                <a:cs typeface="Times New Roman"/>
              </a:rPr>
              <a:t> </a:t>
            </a:r>
            <a:r>
              <a:rPr sz="1200" b="1" dirty="0">
                <a:cs typeface="Times New Roman"/>
              </a:rPr>
              <a:t>включаются </a:t>
            </a:r>
            <a:r>
              <a:rPr sz="1200" dirty="0">
                <a:cs typeface="Times New Roman"/>
              </a:rPr>
              <a:t>УЗ</a:t>
            </a:r>
            <a:r>
              <a:rPr sz="1200" spc="-27" dirty="0">
                <a:cs typeface="Times New Roman"/>
              </a:rPr>
              <a:t> </a:t>
            </a:r>
            <a:r>
              <a:rPr sz="1200" dirty="0">
                <a:cs typeface="Times New Roman"/>
              </a:rPr>
              <a:t>в</a:t>
            </a:r>
            <a:r>
              <a:rPr sz="1200" spc="-33" dirty="0">
                <a:cs typeface="Times New Roman"/>
              </a:rPr>
              <a:t> </a:t>
            </a:r>
            <a:r>
              <a:rPr sz="1200" dirty="0">
                <a:cs typeface="Times New Roman"/>
              </a:rPr>
              <a:t>заявку.</a:t>
            </a:r>
            <a:r>
              <a:rPr sz="1200" spc="-7" dirty="0">
                <a:cs typeface="Times New Roman"/>
              </a:rPr>
              <a:t> </a:t>
            </a:r>
            <a:r>
              <a:rPr sz="1200" dirty="0">
                <a:cs typeface="Times New Roman"/>
              </a:rPr>
              <a:t>Такие документы</a:t>
            </a:r>
            <a:r>
              <a:rPr sz="1200" spc="13" dirty="0">
                <a:cs typeface="Times New Roman"/>
              </a:rPr>
              <a:t> </a:t>
            </a:r>
            <a:r>
              <a:rPr sz="1200" spc="-13" dirty="0">
                <a:cs typeface="Times New Roman"/>
              </a:rPr>
              <a:t>направляются </a:t>
            </a:r>
            <a:r>
              <a:rPr sz="1200" dirty="0">
                <a:cs typeface="Times New Roman"/>
              </a:rPr>
              <a:t>заказчику</a:t>
            </a:r>
            <a:r>
              <a:rPr sz="1200" spc="-40" dirty="0">
                <a:cs typeface="Times New Roman"/>
              </a:rPr>
              <a:t> </a:t>
            </a:r>
            <a:r>
              <a:rPr sz="1200" dirty="0">
                <a:cs typeface="Times New Roman"/>
              </a:rPr>
              <a:t>ОПЕРАТОРОМ</a:t>
            </a:r>
            <a:r>
              <a:rPr sz="1200" spc="-27" dirty="0">
                <a:cs typeface="Times New Roman"/>
              </a:rPr>
              <a:t> </a:t>
            </a:r>
            <a:r>
              <a:rPr sz="1200" dirty="0">
                <a:cs typeface="Times New Roman"/>
              </a:rPr>
              <a:t>ЭП</a:t>
            </a:r>
            <a:r>
              <a:rPr sz="1200" spc="-53" dirty="0">
                <a:cs typeface="Times New Roman"/>
              </a:rPr>
              <a:t> </a:t>
            </a:r>
            <a:r>
              <a:rPr sz="1200" dirty="0">
                <a:cs typeface="Times New Roman"/>
              </a:rPr>
              <a:t>из</a:t>
            </a:r>
            <a:r>
              <a:rPr sz="1200" spc="-33" dirty="0">
                <a:cs typeface="Times New Roman"/>
              </a:rPr>
              <a:t> </a:t>
            </a:r>
            <a:r>
              <a:rPr sz="1200" dirty="0" err="1">
                <a:cs typeface="Times New Roman"/>
              </a:rPr>
              <a:t>реестра</a:t>
            </a:r>
            <a:r>
              <a:rPr sz="1200" spc="-47" dirty="0">
                <a:cs typeface="Times New Roman"/>
              </a:rPr>
              <a:t> </a:t>
            </a:r>
            <a:r>
              <a:rPr lang="ru-RU" sz="1200" spc="-47" dirty="0">
                <a:cs typeface="Times New Roman"/>
              </a:rPr>
              <a:t>аккредитованных участников </a:t>
            </a:r>
            <a:r>
              <a:rPr sz="1200" b="1" dirty="0" err="1">
                <a:cs typeface="Times New Roman"/>
              </a:rPr>
              <a:t>одновременно</a:t>
            </a:r>
            <a:r>
              <a:rPr sz="1200" b="1" spc="-27" dirty="0">
                <a:cs typeface="Times New Roman"/>
              </a:rPr>
              <a:t> </a:t>
            </a:r>
            <a:r>
              <a:rPr sz="1200" b="1" dirty="0">
                <a:cs typeface="Times New Roman"/>
              </a:rPr>
              <a:t>с</a:t>
            </a:r>
            <a:r>
              <a:rPr sz="1200" b="1" spc="-27" dirty="0">
                <a:cs typeface="Times New Roman"/>
              </a:rPr>
              <a:t> </a:t>
            </a:r>
            <a:r>
              <a:rPr sz="1200" b="1" spc="-13" dirty="0">
                <a:cs typeface="Times New Roman"/>
              </a:rPr>
              <a:t>заявкой</a:t>
            </a:r>
            <a:endParaRPr sz="1200" dirty="0">
              <a:cs typeface="Times New Roman"/>
            </a:endParaRPr>
          </a:p>
        </p:txBody>
      </p:sp>
      <p:sp>
        <p:nvSpPr>
          <p:cNvPr id="77" name="object 77"/>
          <p:cNvSpPr/>
          <p:nvPr/>
        </p:nvSpPr>
        <p:spPr>
          <a:xfrm>
            <a:off x="4931663" y="2362200"/>
            <a:ext cx="690879" cy="934720"/>
          </a:xfrm>
          <a:custGeom>
            <a:avLst/>
            <a:gdLst/>
            <a:ahLst/>
            <a:cxnLst/>
            <a:rect l="l" t="t" r="r" b="b"/>
            <a:pathLst>
              <a:path w="518160" h="701039">
                <a:moveTo>
                  <a:pt x="14477" y="617093"/>
                </a:moveTo>
                <a:lnTo>
                  <a:pt x="0" y="701039"/>
                </a:lnTo>
                <a:lnTo>
                  <a:pt x="75818" y="662177"/>
                </a:lnTo>
                <a:lnTo>
                  <a:pt x="64241" y="653669"/>
                </a:lnTo>
                <a:lnTo>
                  <a:pt x="42799" y="653669"/>
                </a:lnTo>
                <a:lnTo>
                  <a:pt x="32512" y="646049"/>
                </a:lnTo>
                <a:lnTo>
                  <a:pt x="40009" y="635858"/>
                </a:lnTo>
                <a:lnTo>
                  <a:pt x="14477" y="617093"/>
                </a:lnTo>
                <a:close/>
              </a:path>
              <a:path w="518160" h="701039">
                <a:moveTo>
                  <a:pt x="40009" y="635858"/>
                </a:moveTo>
                <a:lnTo>
                  <a:pt x="32512" y="646049"/>
                </a:lnTo>
                <a:lnTo>
                  <a:pt x="42799" y="653669"/>
                </a:lnTo>
                <a:lnTo>
                  <a:pt x="50323" y="643439"/>
                </a:lnTo>
                <a:lnTo>
                  <a:pt x="40009" y="635858"/>
                </a:lnTo>
                <a:close/>
              </a:path>
              <a:path w="518160" h="701039">
                <a:moveTo>
                  <a:pt x="50323" y="643439"/>
                </a:moveTo>
                <a:lnTo>
                  <a:pt x="42799" y="653669"/>
                </a:lnTo>
                <a:lnTo>
                  <a:pt x="64241" y="653669"/>
                </a:lnTo>
                <a:lnTo>
                  <a:pt x="50323" y="643439"/>
                </a:lnTo>
                <a:close/>
              </a:path>
              <a:path w="518160" h="701039">
                <a:moveTo>
                  <a:pt x="507873" y="0"/>
                </a:moveTo>
                <a:lnTo>
                  <a:pt x="40009" y="635858"/>
                </a:lnTo>
                <a:lnTo>
                  <a:pt x="50323" y="643439"/>
                </a:lnTo>
                <a:lnTo>
                  <a:pt x="518032" y="7620"/>
                </a:lnTo>
                <a:lnTo>
                  <a:pt x="507873" y="0"/>
                </a:lnTo>
                <a:close/>
              </a:path>
            </a:pathLst>
          </a:custGeom>
          <a:solidFill>
            <a:srgbClr val="000000"/>
          </a:solidFill>
        </p:spPr>
        <p:txBody>
          <a:bodyPr wrap="square" lIns="0" tIns="0" rIns="0" bIns="0" rtlCol="0"/>
          <a:lstStyle/>
          <a:p>
            <a:endParaRPr sz="2400"/>
          </a:p>
        </p:txBody>
      </p:sp>
      <p:cxnSp>
        <p:nvCxnSpPr>
          <p:cNvPr id="79" name="Соединитель: уступ 78">
            <a:extLst>
              <a:ext uri="{FF2B5EF4-FFF2-40B4-BE49-F238E27FC236}">
                <a16:creationId xmlns:a16="http://schemas.microsoft.com/office/drawing/2014/main" id="{DA85FFB6-A344-B331-3CB5-9E6F3C60D968}"/>
              </a:ext>
            </a:extLst>
          </p:cNvPr>
          <p:cNvCxnSpPr/>
          <p:nvPr/>
        </p:nvCxnSpPr>
        <p:spPr>
          <a:xfrm>
            <a:off x="2581741" y="3656246"/>
            <a:ext cx="2768514" cy="383094"/>
          </a:xfrm>
          <a:prstGeom prst="bentConnector3">
            <a:avLst/>
          </a:prstGeom>
          <a:ln>
            <a:tailEnd type="triangle"/>
          </a:ln>
        </p:spPr>
        <p:style>
          <a:lnRef idx="3">
            <a:schemeClr val="dk1"/>
          </a:lnRef>
          <a:fillRef idx="0">
            <a:schemeClr val="dk1"/>
          </a:fillRef>
          <a:effectRef idx="2">
            <a:schemeClr val="dk1"/>
          </a:effectRef>
          <a:fontRef idx="minor">
            <a:schemeClr val="tx1"/>
          </a:fontRef>
        </p:style>
      </p:cxnSp>
      <p:sp>
        <p:nvSpPr>
          <p:cNvPr id="81" name="TextBox 80">
            <a:extLst>
              <a:ext uri="{FF2B5EF4-FFF2-40B4-BE49-F238E27FC236}">
                <a16:creationId xmlns:a16="http://schemas.microsoft.com/office/drawing/2014/main" id="{DBC2D354-F7FB-21CD-59E6-C7282EDE594F}"/>
              </a:ext>
            </a:extLst>
          </p:cNvPr>
          <p:cNvSpPr txBox="1"/>
          <p:nvPr/>
        </p:nvSpPr>
        <p:spPr>
          <a:xfrm>
            <a:off x="3440663" y="4553780"/>
            <a:ext cx="6094520" cy="369332"/>
          </a:xfrm>
          <a:prstGeom prst="rect">
            <a:avLst/>
          </a:prstGeom>
          <a:noFill/>
        </p:spPr>
        <p:txBody>
          <a:bodyPr wrap="square">
            <a:spAutoFit/>
          </a:bodyPr>
          <a:lstStyle/>
          <a:p>
            <a:pPr marL="16933" algn="just">
              <a:spcBef>
                <a:spcPts val="133"/>
              </a:spcBef>
            </a:pPr>
            <a:r>
              <a:rPr lang="ru-RU" sz="1800" dirty="0">
                <a:cs typeface="Times New Roman"/>
              </a:rPr>
              <a:t>Письмо</a:t>
            </a:r>
            <a:r>
              <a:rPr lang="ru-RU" sz="1800" spc="13" dirty="0">
                <a:cs typeface="Times New Roman"/>
              </a:rPr>
              <a:t> </a:t>
            </a:r>
            <a:r>
              <a:rPr lang="ru-RU" sz="1800" dirty="0">
                <a:cs typeface="Times New Roman"/>
              </a:rPr>
              <a:t>ФАС</a:t>
            </a:r>
            <a:r>
              <a:rPr lang="ru-RU" sz="1800" spc="-7" dirty="0">
                <a:cs typeface="Times New Roman"/>
              </a:rPr>
              <a:t> </a:t>
            </a:r>
            <a:r>
              <a:rPr lang="ru-RU" sz="1800" dirty="0">
                <a:cs typeface="Times New Roman"/>
              </a:rPr>
              <a:t>России</a:t>
            </a:r>
            <a:r>
              <a:rPr lang="ru-RU" sz="1800" spc="-27" dirty="0">
                <a:cs typeface="Times New Roman"/>
              </a:rPr>
              <a:t> </a:t>
            </a:r>
            <a:r>
              <a:rPr lang="ru-RU" sz="1800" dirty="0">
                <a:cs typeface="Times New Roman"/>
              </a:rPr>
              <a:t>от</a:t>
            </a:r>
            <a:r>
              <a:rPr lang="ru-RU" sz="1800" spc="-47" dirty="0">
                <a:cs typeface="Times New Roman"/>
              </a:rPr>
              <a:t> </a:t>
            </a:r>
            <a:r>
              <a:rPr lang="ru-RU" sz="1800" dirty="0">
                <a:cs typeface="Times New Roman"/>
              </a:rPr>
              <a:t>11.01.2024</a:t>
            </a:r>
            <a:r>
              <a:rPr lang="ru-RU" sz="1800" spc="-60" dirty="0">
                <a:cs typeface="Times New Roman"/>
              </a:rPr>
              <a:t> </a:t>
            </a:r>
            <a:r>
              <a:rPr lang="ru-RU" sz="1800" dirty="0">
                <a:cs typeface="Times New Roman"/>
              </a:rPr>
              <a:t>№</a:t>
            </a:r>
            <a:r>
              <a:rPr lang="ru-RU" sz="1800" spc="-13" dirty="0">
                <a:cs typeface="Times New Roman"/>
              </a:rPr>
              <a:t> МШ/875/24</a:t>
            </a:r>
            <a:endParaRPr lang="ru-RU" sz="1800" dirty="0">
              <a:cs typeface="Times New Roman"/>
            </a:endParaRPr>
          </a:p>
        </p:txBody>
      </p:sp>
      <p:cxnSp>
        <p:nvCxnSpPr>
          <p:cNvPr id="83" name="Прямая соединительная линия 82">
            <a:extLst>
              <a:ext uri="{FF2B5EF4-FFF2-40B4-BE49-F238E27FC236}">
                <a16:creationId xmlns:a16="http://schemas.microsoft.com/office/drawing/2014/main" id="{54C1438E-B78D-B85B-E043-2E2DE68731A1}"/>
              </a:ext>
            </a:extLst>
          </p:cNvPr>
          <p:cNvCxnSpPr/>
          <p:nvPr/>
        </p:nvCxnSpPr>
        <p:spPr>
          <a:xfrm>
            <a:off x="62144" y="4483223"/>
            <a:ext cx="12046998"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85" name="Прямая со стрелкой 84">
            <a:extLst>
              <a:ext uri="{FF2B5EF4-FFF2-40B4-BE49-F238E27FC236}">
                <a16:creationId xmlns:a16="http://schemas.microsoft.com/office/drawing/2014/main" id="{6EFAD4B2-7EBE-045E-FEE2-8F969A866034}"/>
              </a:ext>
            </a:extLst>
          </p:cNvPr>
          <p:cNvCxnSpPr>
            <a:stCxn id="81" idx="1"/>
          </p:cNvCxnSpPr>
          <p:nvPr/>
        </p:nvCxnSpPr>
        <p:spPr>
          <a:xfrm flipH="1">
            <a:off x="2709163" y="4738446"/>
            <a:ext cx="731500" cy="406257"/>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cxnSp>
        <p:nvCxnSpPr>
          <p:cNvPr id="88" name="Прямая со стрелкой 87">
            <a:extLst>
              <a:ext uri="{FF2B5EF4-FFF2-40B4-BE49-F238E27FC236}">
                <a16:creationId xmlns:a16="http://schemas.microsoft.com/office/drawing/2014/main" id="{16103142-7E77-C153-334B-BE4B1861AACB}"/>
              </a:ext>
            </a:extLst>
          </p:cNvPr>
          <p:cNvCxnSpPr>
            <a:cxnSpLocks/>
          </p:cNvCxnSpPr>
          <p:nvPr/>
        </p:nvCxnSpPr>
        <p:spPr>
          <a:xfrm>
            <a:off x="8394191" y="4738446"/>
            <a:ext cx="794197" cy="390919"/>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90" name="TextBox 89">
            <a:extLst>
              <a:ext uri="{FF2B5EF4-FFF2-40B4-BE49-F238E27FC236}">
                <a16:creationId xmlns:a16="http://schemas.microsoft.com/office/drawing/2014/main" id="{F1F02804-436D-D591-1AAE-A059034499ED}"/>
              </a:ext>
            </a:extLst>
          </p:cNvPr>
          <p:cNvSpPr txBox="1"/>
          <p:nvPr/>
        </p:nvSpPr>
        <p:spPr>
          <a:xfrm>
            <a:off x="4658191" y="6622561"/>
            <a:ext cx="7533809" cy="276999"/>
          </a:xfrm>
          <a:prstGeom prst="rect">
            <a:avLst/>
          </a:prstGeom>
          <a:noFill/>
        </p:spPr>
        <p:txBody>
          <a:bodyPr wrap="square">
            <a:spAutoFit/>
          </a:bodyPr>
          <a:lstStyle/>
          <a:p>
            <a:r>
              <a:rPr lang="ru-RU" sz="1200" spc="-13" dirty="0">
                <a:solidFill>
                  <a:prstClr val="black"/>
                </a:solidFill>
                <a:ea typeface="+mj-ea"/>
                <a:cs typeface="+mj-cs"/>
              </a:rPr>
              <a:t>Слайд подготовлен п</a:t>
            </a:r>
            <a:r>
              <a:rPr kumimoji="0" lang="ru-RU" sz="1200" i="0" u="none" strike="noStrike" kern="1200" cap="none" spc="-13" normalizeH="0" baseline="0" noProof="0" dirty="0">
                <a:ln>
                  <a:noFill/>
                </a:ln>
                <a:solidFill>
                  <a:prstClr val="black"/>
                </a:solidFill>
                <a:effectLst/>
                <a:uLnTx/>
                <a:uFillTx/>
                <a:ea typeface="+mj-ea"/>
                <a:cs typeface="+mj-cs"/>
              </a:rPr>
              <a:t>о материалам презентации Департамента государственных закупок Свердловской области</a:t>
            </a:r>
            <a:r>
              <a:rPr kumimoji="0" lang="ru-RU" sz="1200" i="0" u="none" strike="noStrike" kern="1200" cap="none" spc="-47" normalizeH="0" baseline="0" noProof="0" dirty="0">
                <a:ln>
                  <a:noFill/>
                </a:ln>
                <a:solidFill>
                  <a:prstClr val="black"/>
                </a:solidFill>
                <a:effectLst/>
                <a:uLnTx/>
                <a:uFillTx/>
                <a:ea typeface="+mj-ea"/>
                <a:cs typeface="+mj-cs"/>
              </a:rPr>
              <a:t> </a:t>
            </a:r>
            <a:endParaRPr lang="ru-RU" sz="12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F584D-84A5-F001-F689-E937FC6A72B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194F44-C8ED-C7CC-D38A-DE0BFD392360}"/>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Западно-Сибирского округа от 7 апреля 2025 г. N Ф04-768/25 по делу N А75-13155/2024 (1 из 3)</a:t>
            </a:r>
          </a:p>
        </p:txBody>
      </p:sp>
      <p:graphicFrame>
        <p:nvGraphicFramePr>
          <p:cNvPr id="4" name="Объект 3">
            <a:extLst>
              <a:ext uri="{FF2B5EF4-FFF2-40B4-BE49-F238E27FC236}">
                <a16:creationId xmlns:a16="http://schemas.microsoft.com/office/drawing/2014/main" id="{0AF95F73-B69C-7EED-EF12-7D6446C6E969}"/>
              </a:ext>
            </a:extLst>
          </p:cNvPr>
          <p:cNvGraphicFramePr>
            <a:graphicFrameLocks noGrp="1"/>
          </p:cNvGraphicFramePr>
          <p:nvPr>
            <p:ph idx="1"/>
          </p:nvPr>
        </p:nvGraphicFramePr>
        <p:xfrm>
          <a:off x="421135" y="688839"/>
          <a:ext cx="11345662" cy="1285240"/>
        </p:xfrm>
        <a:graphic>
          <a:graphicData uri="http://schemas.openxmlformats.org/drawingml/2006/table">
            <a:tbl>
              <a:tblPr firstRow="1" bandRow="1">
                <a:tableStyleId>{F5AB1C69-6EDB-4FF4-983F-18BD219EF322}</a:tableStyleId>
              </a:tblPr>
              <a:tblGrid>
                <a:gridCol w="4576993">
                  <a:extLst>
                    <a:ext uri="{9D8B030D-6E8A-4147-A177-3AD203B41FA5}">
                      <a16:colId xmlns:a16="http://schemas.microsoft.com/office/drawing/2014/main" val="3079683067"/>
                    </a:ext>
                  </a:extLst>
                </a:gridCol>
                <a:gridCol w="2680225">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кассационной жалобы</a:t>
                      </a:r>
                    </a:p>
                  </a:txBody>
                  <a:tcPr/>
                </a:tc>
                <a:extLst>
                  <a:ext uri="{0D108BD9-81ED-4DB2-BD59-A6C34878D82A}">
                    <a16:rowId xmlns:a16="http://schemas.microsoft.com/office/drawing/2014/main" val="1753121028"/>
                  </a:ext>
                </a:extLst>
              </a:tr>
              <a:tr h="370840">
                <a:tc>
                  <a:txBody>
                    <a:bodyPr/>
                    <a:lstStyle/>
                    <a:p>
                      <a:r>
                        <a:rPr lang="ru-RU" dirty="0"/>
                        <a:t>Администрация г. Нефтеюганска,  МКУ коммунального хозяйства "Служба единого заказчика"</a:t>
                      </a:r>
                    </a:p>
                  </a:txBody>
                  <a:tcPr/>
                </a:tc>
                <a:tc>
                  <a:txBody>
                    <a:bodyPr/>
                    <a:lstStyle/>
                    <a:p>
                      <a:r>
                        <a:rPr lang="ru-RU" dirty="0"/>
                        <a:t>ООО Производственно-коммерческая фирма "Интеграция"</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2E7E396D-F633-BAF0-105C-CD82BCDB478F}"/>
              </a:ext>
            </a:extLst>
          </p:cNvPr>
          <p:cNvSpPr txBox="1"/>
          <p:nvPr/>
        </p:nvSpPr>
        <p:spPr>
          <a:xfrm>
            <a:off x="81010" y="2135668"/>
            <a:ext cx="11955262" cy="329320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ООО ПКФ "Интеграция" обратилось в АС Ханты-Мансийского автономного округа - Югры с иском к МКУ о признании недействительным решения комиссии (№ извещения 243860402825086040100101390018129244) об отклонении заявки общества, оформленного протоколом подведения итогов определения подрядчика.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Суды первой и второй инстанций удовлетворили иск общества. Заказчик подал кассационную жалобу.</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обоснование кассационной жалобы Администрация указывает на то, что выводы судов о подтверждении наличия опыта истца по исполненному контракту N 084 от 01.10.2019 не соответствуют фактическим обстоятельствам дела; Федеральный закон от 05.04.2013 N 44-ФЗ не налагает на конкурсную комиссию обязанности по самостоятельному поиску информации с целью установления соответствия представленных документов требованиям извещения; принимая во внимание противоречие в сумме исполнения контракта, у комиссии возникли обоснованные сомнения в достоверности размещенной в ЕИС информации;  истец (ООО ПКФ «Интеграция») представленными документами не подтвердил наличие у него соответствующего опыта работ, предоставив контракт в неполном объеме.</a:t>
            </a:r>
          </a:p>
        </p:txBody>
      </p:sp>
    </p:spTree>
    <p:extLst>
      <p:ext uri="{BB962C8B-B14F-4D97-AF65-F5344CB8AC3E}">
        <p14:creationId xmlns:p14="http://schemas.microsoft.com/office/powerpoint/2010/main" val="25131690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1B64D-C38A-8E4D-EF1B-6258893C1C5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8702F6-F243-F080-D3FA-CD9F36BD593E}"/>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Западно-Сибирского округа от 7 апреля 2025 г. N Ф04-768/25 по делу N А75-13155/2024 (2 из 3)</a:t>
            </a:r>
          </a:p>
        </p:txBody>
      </p:sp>
      <p:sp>
        <p:nvSpPr>
          <p:cNvPr id="6" name="TextBox 5">
            <a:extLst>
              <a:ext uri="{FF2B5EF4-FFF2-40B4-BE49-F238E27FC236}">
                <a16:creationId xmlns:a16="http://schemas.microsoft.com/office/drawing/2014/main" id="{596E13DF-5CC6-07DF-1B72-36D3368A9B53}"/>
              </a:ext>
            </a:extLst>
          </p:cNvPr>
          <p:cNvSpPr txBox="1"/>
          <p:nvPr/>
        </p:nvSpPr>
        <p:spPr>
          <a:xfrm>
            <a:off x="81010" y="715241"/>
            <a:ext cx="11955262" cy="566308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Как следует из материалов дела и установлено судами, Администрацией объявлен электронный аукцион N 0187300012824000292 на право заключения договора на оказание услуг по содержанию земель общего пользования на территории города Нефтеюганска. Электронный аукцион проводился в порядке Закона N 44-ФЗ. Заказчиком указанного аукциона являлось НГМКУКХ "СЕЗ", уполномоченным органом на определение подрядчика выступила Администрация. Начальная (максимальная) цена контракта составила 54 452 831 руб. 31 коп.</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извещении установлены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доптребования</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по позиции 9 приложения к ПП № 2571 (Работы по строительству некапитального строения, сооружения (строений, сооружений), благоустройству территории).</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разъяснении на запрос истца о причинах отклонения заявки организатором электронного аукциона указано, что участник закупки не подтвердил свое соответствие дополнительным требованиям на основании части 2 статьи 31 Закона N 44-ФЗ, "а именно муниципальный контракт N 084 от 31.10.2019 (3861702860319000043) на сегодняшний день не исполнен (в ЕИС данный муниципальный контракт в статусе "исполнение"). </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Рассмотрев материалы дела при наличии в ЕИС подтверждающих исполнение муниципального контракта № 084 актов (акты подвешены на общую сумму 39 679 143 руб. 68 коп., цена контракта -  92 444 574 руб. 61 коп. Сумма актов составляет не менее 20% от НМЦК) суды пришли к выводу о том, что заказчик (ответчик) фактически основывался только на недостоверных сведениях о статусе контракта, указанных в ЕИС, и необоснованно не принял во внимание представленные заявителем надлежащие и достаточные доказательства, опровергающие актуальность сведений, содержащихся в ЕИС, учитывая, что указание в реестровой записи информации о статусе контракта "исполнение завершено" зависит исключительно от добросовестности действий заказчика.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95789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16C95-0DB2-0BD5-5477-FF9778F5348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DA21E2-F017-53B8-9079-F772346FEA54}"/>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Западно-Сибирского округа от 7 апреля 2025 г. N Ф04-768/25 по делу N А75-13155/2024 (3 из 3)</a:t>
            </a:r>
          </a:p>
        </p:txBody>
      </p:sp>
      <p:sp>
        <p:nvSpPr>
          <p:cNvPr id="6" name="TextBox 5">
            <a:extLst>
              <a:ext uri="{FF2B5EF4-FFF2-40B4-BE49-F238E27FC236}">
                <a16:creationId xmlns:a16="http://schemas.microsoft.com/office/drawing/2014/main" id="{4D332FE2-D748-61B3-D639-7166D2F44D16}"/>
              </a:ext>
            </a:extLst>
          </p:cNvPr>
          <p:cNvSpPr txBox="1"/>
          <p:nvPr/>
        </p:nvSpPr>
        <p:spPr>
          <a:xfrm>
            <a:off x="81010" y="715241"/>
            <a:ext cx="11955262" cy="369332"/>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DD921DC5-93E1-F423-48B3-0A676BE2BB29}"/>
              </a:ext>
            </a:extLst>
          </p:cNvPr>
          <p:cNvSpPr txBox="1"/>
          <p:nvPr/>
        </p:nvSpPr>
        <p:spPr>
          <a:xfrm>
            <a:off x="379890" y="802252"/>
            <a:ext cx="11432220" cy="507831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Позиция кассации: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поскольку представленные обществом в составе заявки в подтверждение соответствия дополнительным требованиям акты выполненных работ, информация о судебных делах не подтверждают исполнение контракта на весь объем (92 444 574 руб. 61 коп.), согласно сведениям единой информационной системы (раздел "Реестр контрактов") на момент рассмотрения заявок на участие в спорной закупке, а также публикации итогового протокола указанный контракт имел статус "Исполнение", учитывая, что контракт считается исполненным после выполнения своих обязательств сторонами в полном объеме, а полное исполнение сторонами взятых на себя обязательств по контракту включает в себя, в том числе оплату заказчиком результатов исполнения контракта, у комиссии заказчика имелись правовые основания для отклонения заявки общества по причине не подтверждения им своего соответствия дополнительному требованию.</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При таких обстоятельствах вывод судов о том, что на момент подачи заявки об участии в спорном электронном аукционе истец полностью соответствовал требованиям, предъявляемым к участникам электронного аукциона, в отсутствие доказательств обратного, и, соответственно, об отсутствии оснований для отклонения заявки, указанных в протоколе от 02.07.2024 подведения итогов определения поставщика (подрядчика, исполнителя) N 0187300012824000309, является ошибочным, основанным на неверном толковании норм материального права, в связи с чем принятые по делу судебные акты подлежат отмене.</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Кассация приняла сторону заказчика.</a:t>
            </a:r>
          </a:p>
        </p:txBody>
      </p:sp>
    </p:spTree>
    <p:extLst>
      <p:ext uri="{BB962C8B-B14F-4D97-AF65-F5344CB8AC3E}">
        <p14:creationId xmlns:p14="http://schemas.microsoft.com/office/powerpoint/2010/main" val="36755118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D8F0E-9C5F-AAAB-414E-0850EC593CC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23330C-D271-E831-5007-2BFE42C08048}"/>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Уральского округа от 4 февраля 2025 г. N Ф09-8032/24 по делу N А60-23950/2024 (1 из 4)</a:t>
            </a:r>
          </a:p>
        </p:txBody>
      </p:sp>
      <p:graphicFrame>
        <p:nvGraphicFramePr>
          <p:cNvPr id="4" name="Объект 3">
            <a:extLst>
              <a:ext uri="{FF2B5EF4-FFF2-40B4-BE49-F238E27FC236}">
                <a16:creationId xmlns:a16="http://schemas.microsoft.com/office/drawing/2014/main" id="{E3494A5C-5F28-CE54-EF7E-2FA8B6FD59F2}"/>
              </a:ext>
            </a:extLst>
          </p:cNvPr>
          <p:cNvGraphicFramePr>
            <a:graphicFrameLocks noGrp="1"/>
          </p:cNvGraphicFramePr>
          <p:nvPr>
            <p:ph idx="1"/>
            <p:extLst>
              <p:ext uri="{D42A27DB-BD31-4B8C-83A1-F6EECF244321}">
                <p14:modId xmlns:p14="http://schemas.microsoft.com/office/powerpoint/2010/main" val="3523379423"/>
              </p:ext>
            </p:extLst>
          </p:nvPr>
        </p:nvGraphicFramePr>
        <p:xfrm>
          <a:off x="421135" y="688839"/>
          <a:ext cx="11345662" cy="1010920"/>
        </p:xfrm>
        <a:graphic>
          <a:graphicData uri="http://schemas.openxmlformats.org/drawingml/2006/table">
            <a:tbl>
              <a:tblPr firstRow="1" bandRow="1">
                <a:tableStyleId>{F5AB1C69-6EDB-4FF4-983F-18BD219EF322}</a:tableStyleId>
              </a:tblPr>
              <a:tblGrid>
                <a:gridCol w="3849024">
                  <a:extLst>
                    <a:ext uri="{9D8B030D-6E8A-4147-A177-3AD203B41FA5}">
                      <a16:colId xmlns:a16="http://schemas.microsoft.com/office/drawing/2014/main" val="3079683067"/>
                    </a:ext>
                  </a:extLst>
                </a:gridCol>
                <a:gridCol w="3408194">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кассационной жалобы</a:t>
                      </a:r>
                    </a:p>
                  </a:txBody>
                  <a:tcPr/>
                </a:tc>
                <a:extLst>
                  <a:ext uri="{0D108BD9-81ED-4DB2-BD59-A6C34878D82A}">
                    <a16:rowId xmlns:a16="http://schemas.microsoft.com/office/drawing/2014/main" val="1753121028"/>
                  </a:ext>
                </a:extLst>
              </a:tr>
              <a:tr h="370840">
                <a:tc>
                  <a:txBody>
                    <a:bodyPr/>
                    <a:lstStyle/>
                    <a:p>
                      <a:r>
                        <a:rPr lang="ru-RU" dirty="0"/>
                        <a:t>УФАС по Свердловской области</a:t>
                      </a:r>
                    </a:p>
                  </a:txBody>
                  <a:tcPr/>
                </a:tc>
                <a:tc>
                  <a:txBody>
                    <a:bodyPr/>
                    <a:lstStyle/>
                    <a:p>
                      <a:r>
                        <a:rPr lang="ru-RU" dirty="0"/>
                        <a:t>Богдановичское ОАО "Огнеупоры"</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A015FF1A-C73D-2ACC-9943-0AA99921E6C5}"/>
              </a:ext>
            </a:extLst>
          </p:cNvPr>
          <p:cNvSpPr txBox="1"/>
          <p:nvPr/>
        </p:nvSpPr>
        <p:spPr>
          <a:xfrm>
            <a:off x="156840" y="1762806"/>
            <a:ext cx="11955262" cy="5109091"/>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Заказчик разместил извещение о проведении открытого конкурса в электронной форме N 0162200011824000975 на техническое перевооружение объектов водоподготовки централизованной системы водоснабжения поселка Алтынай, села Филатовского, села Курьи Сухоложского района Свердловской области с внедрением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озонносорбционных</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технологий, в котором установил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доптребования</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по позиции 9 приложения к ПП № 2571 (Работы по строительству некапитального строения, сооружения (строений, сооружений), благоустройству территории).</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соответствии с протоколом заявка участника закупки с идентификационным номером N 116356372 (Богдановичское ОАО "Огнеупоры") отклонена от участия в закупке: участник закупки представил реестровую запись на контракт по предмету "Модернизация объекта водоподготовки централизованных систем водоснабжения пгт.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Мартюш</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Каменского района Свердловской области", что не соответствует требованиям извещения (Работы по строительству некапитального строения, сооружения (строений, сооружений), благоустройству территории)".</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dirty="0">
                <a:solidFill>
                  <a:prstClr val="black"/>
                </a:solidFill>
                <a:latin typeface="Calibri" panose="020F0502020204030204"/>
              </a:rPr>
              <a:t>Общество подало в УФАС жалобу, которая была признана необоснованной.</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Не согласившись с вынесенным решением, общество обратилось в арбитражный суд с заявлением о признании недействительным решения УФАС.</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Решением АС Свердловской области в удовлетворении заявленных требований отказано. Постановлением 17 ААС решение суда первой отменено, признано недействительным оспариваемое решение. УФАС подало кассационную жалобу.</a:t>
            </a:r>
          </a:p>
        </p:txBody>
      </p:sp>
    </p:spTree>
    <p:extLst>
      <p:ext uri="{BB962C8B-B14F-4D97-AF65-F5344CB8AC3E}">
        <p14:creationId xmlns:p14="http://schemas.microsoft.com/office/powerpoint/2010/main" val="328568033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BBDF7-2AD6-3A7E-6D05-9AEE30D3293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101FB7-636A-F345-DD1E-9BE2AF16357A}"/>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Уральского округа от 4 февраля 2025 г. N Ф09-8032/24 по делу N А60-23950/2024 (2 из 4)</a:t>
            </a:r>
          </a:p>
        </p:txBody>
      </p:sp>
      <p:sp>
        <p:nvSpPr>
          <p:cNvPr id="6" name="TextBox 5">
            <a:extLst>
              <a:ext uri="{FF2B5EF4-FFF2-40B4-BE49-F238E27FC236}">
                <a16:creationId xmlns:a16="http://schemas.microsoft.com/office/drawing/2014/main" id="{24601B94-E430-DFA7-1A5A-1D11B95911B9}"/>
              </a:ext>
            </a:extLst>
          </p:cNvPr>
          <p:cNvSpPr txBox="1"/>
          <p:nvPr/>
        </p:nvSpPr>
        <p:spPr>
          <a:xfrm>
            <a:off x="156840" y="625792"/>
            <a:ext cx="11955262" cy="6217087"/>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dirty="0">
                <a:solidFill>
                  <a:prstClr val="black"/>
                </a:solidFill>
                <a:latin typeface="Calibri" panose="020F0502020204030204"/>
              </a:rPr>
              <a:t>В </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кассационной жалобе указано, что судом сделан неверный вывод относительно того, что работы по модернизации объекта водоподготовки централизованных систем водоснабжения пгт. </a:t>
            </a:r>
            <a:r>
              <a:rPr kumimoji="0" lang="ru-RU" sz="1800" i="0" u="none" strike="noStrike" kern="1200" cap="none" spc="0" normalizeH="0" baseline="0" noProof="0" dirty="0" err="1">
                <a:ln>
                  <a:noFill/>
                </a:ln>
                <a:solidFill>
                  <a:prstClr val="black"/>
                </a:solidFill>
                <a:effectLst/>
                <a:uLnTx/>
                <a:uFillTx/>
                <a:latin typeface="Calibri" panose="020F0502020204030204"/>
                <a:ea typeface="+mn-ea"/>
                <a:cs typeface="+mn-cs"/>
              </a:rPr>
              <a:t>Мартюш</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 Каменского района Свердловской области" по муниципальному контракту от 15.05.2023 N 12Б-АЭФ/2023 являются работами по строительству (монтажу) объекта некапитального строительства, поскольку из графика работ по указанному контракту следует, что станция водоподготовки поставлялась и монтировалась, и данные работы не являются работами по строительству объекта некапитального строительства.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В обоснование доводов жалобы также </a:t>
            </a:r>
            <a:r>
              <a:rPr kumimoji="0" lang="ru-RU" sz="1800" i="0" u="none" strike="noStrike" kern="1200" cap="none" spc="0" normalizeH="0" baseline="0" noProof="0" dirty="0" err="1">
                <a:ln>
                  <a:noFill/>
                </a:ln>
                <a:solidFill>
                  <a:prstClr val="black"/>
                </a:solidFill>
                <a:effectLst/>
                <a:uLnTx/>
                <a:uFillTx/>
                <a:latin typeface="Calibri" panose="020F0502020204030204"/>
                <a:ea typeface="+mn-ea"/>
                <a:cs typeface="+mn-cs"/>
              </a:rPr>
              <a:t>указанона</a:t>
            </a: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 то, что такие работы как поставка модульной станции водоподготовки, работы по ее монтажу сопряженные с подготовкой основания из железобетонных плит и пусконаладочными работами не обоснованно отнесены судом к строительству, а работы по благоустройству площадки исполнителем по контракту не производились.</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Кроме того, указано, что из представленного заявителем акта о приемке выполненных работ от 05.12.2023 N 1 установить цену, выполненных монтажных работ, членам закупочной комиссии не представляется возможным.</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i="0" u="none" strike="noStrike" kern="1200" cap="none" spc="0" normalizeH="0" baseline="0" noProof="0" dirty="0">
                <a:ln>
                  <a:noFill/>
                </a:ln>
                <a:solidFill>
                  <a:prstClr val="black"/>
                </a:solidFill>
                <a:effectLst/>
                <a:uLnTx/>
                <a:uFillTx/>
                <a:latin typeface="Calibri" panose="020F0502020204030204"/>
                <a:ea typeface="+mn-ea"/>
                <a:cs typeface="+mn-cs"/>
              </a:rPr>
              <a:t>Полагают правомерными действия закупочной комиссии, отклонившей заявку участника закупки общества.</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b="1" dirty="0">
                <a:solidFill>
                  <a:prstClr val="black"/>
                </a:solidFill>
                <a:latin typeface="Calibri" panose="020F0502020204030204"/>
              </a:rPr>
              <a:t>Позиция кассации: </a:t>
            </a:r>
            <a:r>
              <a:rPr lang="ru-RU" dirty="0">
                <a:solidFill>
                  <a:prstClr val="black"/>
                </a:solidFill>
                <a:latin typeface="Calibri" panose="020F0502020204030204"/>
              </a:rPr>
              <a:t>Судом апелляционной инстанции верно учтено, что предъявление требований к опыту работ, установленных Постановлением N 2571, обусловлено, прежде всего, необходимостью подтверждения умений и навыков потенциального подрядчика для выполнения конкретного вида работ, в связи с чем необходимо учитывать предмет и особенности каждой закупочной процедуры, объем и виды выполненных подрядчиком работ в подтверждение своего опыта. Заказчик, рассматривая вопрос об установлении дополнительных требований к участникам закупки, должен руководствоваться действующим законодательством Российской Федерации и исходить из сформированного объекта закупки, в том числе учитывая вид работ, услуг, тип объекта, а также начальной (максимальной) ценой контракта.</a:t>
            </a:r>
          </a:p>
        </p:txBody>
      </p:sp>
    </p:spTree>
    <p:extLst>
      <p:ext uri="{BB962C8B-B14F-4D97-AF65-F5344CB8AC3E}">
        <p14:creationId xmlns:p14="http://schemas.microsoft.com/office/powerpoint/2010/main" val="20100926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70E81-D7C1-FCF6-A590-3AFD0D22D62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6C8E1F9-F93D-70A4-2009-C6FE313BE246}"/>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Уральского округа от 4 февраля 2025 г. N Ф09-8032/24 по делу N А60-23950/2024 (3 из 4)</a:t>
            </a:r>
          </a:p>
        </p:txBody>
      </p:sp>
      <p:sp>
        <p:nvSpPr>
          <p:cNvPr id="6" name="TextBox 5">
            <a:extLst>
              <a:ext uri="{FF2B5EF4-FFF2-40B4-BE49-F238E27FC236}">
                <a16:creationId xmlns:a16="http://schemas.microsoft.com/office/drawing/2014/main" id="{0D8DB39A-3D2E-136B-8732-EEE29B196AE9}"/>
              </a:ext>
            </a:extLst>
          </p:cNvPr>
          <p:cNvSpPr txBox="1"/>
          <p:nvPr/>
        </p:nvSpPr>
        <p:spPr>
          <a:xfrm>
            <a:off x="156840" y="625792"/>
            <a:ext cx="11955262" cy="4678204"/>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dirty="0">
                <a:solidFill>
                  <a:prstClr val="black"/>
                </a:solidFill>
                <a:latin typeface="Calibri" panose="020F0502020204030204"/>
              </a:rPr>
              <a:t>Также, суд апелляционной инстанции верно исходил из того, что установлением закупочной документацией к участникам дополнительных требований, предусмотренных позицией 9 Приложения, утвержденного Постановлением Правительства РФ N 2571, подтверждается, что предметом спорной закупки являются также работы по строительству объекта некапитального строения, сооружения.</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dirty="0">
                <a:solidFill>
                  <a:prstClr val="black"/>
                </a:solidFill>
                <a:latin typeface="Calibri" panose="020F0502020204030204"/>
              </a:rPr>
              <a:t>В данном случае, как указывается самим заказчиком, техническое перевооружение объектов водоподготовки централизованной системы водоснабжения относится к работам по строительству объекта некапитального строения, сооружения.</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dirty="0">
                <a:solidFill>
                  <a:prstClr val="black"/>
                </a:solidFill>
                <a:latin typeface="Calibri" panose="020F0502020204030204"/>
              </a:rPr>
              <a:t>Исходя из системного толкования положений пункта 10.2 статьи 1 Градостроительного кодекса Российской Федерации, пункта 2 статьи 257 Налогового кодекса Российской Федерации, пункта 3.2 Приказа Росстата от 25.11.2016 N 746 "Об утверждении официальной статистической методологии определения инвестиций в основной капитал на федеральном уровне" суд апелляционной инстанции верно заключил, что техническое перевооружение входит в понятие модернизации, при котором происходит улучшение характеристик объекта, и относится к видам работ по строительству объекта некапитального строения, сооружения, обоснованно указав, что в силу положений позиции 9 Приложения к Постановлению Правительства РФ от 29.12.2021 N 2571 опыт выполнения работ по строительству некапитального строения, сооружения (строений, сооружений), благоустройству территории должен подтверждаться исполненным по данному виду работ договором.</a:t>
            </a:r>
          </a:p>
        </p:txBody>
      </p:sp>
    </p:spTree>
    <p:extLst>
      <p:ext uri="{BB962C8B-B14F-4D97-AF65-F5344CB8AC3E}">
        <p14:creationId xmlns:p14="http://schemas.microsoft.com/office/powerpoint/2010/main" val="11765729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EB101-6B06-CC1B-B330-510022738F6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246332-6F46-48A9-3F04-BA08C1A68D21}"/>
              </a:ext>
            </a:extLst>
          </p:cNvPr>
          <p:cNvSpPr>
            <a:spLocks noGrp="1"/>
          </p:cNvSpPr>
          <p:nvPr>
            <p:ph type="title"/>
          </p:nvPr>
        </p:nvSpPr>
        <p:spPr>
          <a:xfrm>
            <a:off x="232670" y="85395"/>
            <a:ext cx="11803602" cy="540397"/>
          </a:xfrm>
        </p:spPr>
        <p:txBody>
          <a:bodyPr>
            <a:noAutofit/>
          </a:bodyPr>
          <a:lstStyle/>
          <a:p>
            <a:pPr algn="ctr"/>
            <a:r>
              <a:rPr lang="ru-RU" sz="2400" dirty="0">
                <a:solidFill>
                  <a:srgbClr val="0070C0"/>
                </a:solidFill>
              </a:rPr>
              <a:t>Постановление АС Уральского округа от 4 февраля 2025 г. N Ф09-8032/24 по делу N А60-23950/2024 (4 из 4)</a:t>
            </a:r>
          </a:p>
        </p:txBody>
      </p:sp>
      <p:sp>
        <p:nvSpPr>
          <p:cNvPr id="6" name="TextBox 5">
            <a:extLst>
              <a:ext uri="{FF2B5EF4-FFF2-40B4-BE49-F238E27FC236}">
                <a16:creationId xmlns:a16="http://schemas.microsoft.com/office/drawing/2014/main" id="{94DCF3CF-5D69-2715-EEB9-EAAB1B94DA0C}"/>
              </a:ext>
            </a:extLst>
          </p:cNvPr>
          <p:cNvSpPr txBox="1"/>
          <p:nvPr/>
        </p:nvSpPr>
        <p:spPr>
          <a:xfrm>
            <a:off x="155728" y="517803"/>
            <a:ext cx="11955262" cy="6340197"/>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dirty="0">
                <a:solidFill>
                  <a:prstClr val="black"/>
                </a:solidFill>
                <a:latin typeface="Calibri" panose="020F0502020204030204"/>
              </a:rPr>
              <a:t>Судом апелляционной инстанции учтено, что согласно извещению о проведении электронного аукциона победителем аукциона подлежат выполнению следующие виды работ: провести ревизию производственной площадки, произвести отбор проб и провести анализ воды, разработать и согласовать с заказчиком схему размещения и подключения к инженерным сетям станции очистки воды на производственной площадке, выполнить работы по установке монтажу станции водоподготовки на уплотненный грунт, отсыпку или железобетонной плиты, включая устройство основания для блочно-модульного укрытия станции водоподготовки, установку станции на подготовленное основание, подключение к инженерным сетям выполнить благоустройство площадки, выполнить пусконаладочные работы.</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dirty="0">
                <a:solidFill>
                  <a:prstClr val="black"/>
                </a:solidFill>
                <a:latin typeface="Calibri" panose="020F0502020204030204"/>
              </a:rPr>
              <a:t>При этом, как верно указал суд апелляционной инстанции, из содержания представленных участником закупки в подтверждение опыта работ контракта и акта выполненных работ следует, что предметом муниципального контракта N 12Б-АЭФ/2023 от 15.05.2023 по модернизации объекта водоподготовки централизованных систем водоснабжения пгт. </a:t>
            </a:r>
            <a:r>
              <a:rPr lang="ru-RU" dirty="0" err="1">
                <a:solidFill>
                  <a:prstClr val="black"/>
                </a:solidFill>
                <a:latin typeface="Calibri" panose="020F0502020204030204"/>
              </a:rPr>
              <a:t>Мартюш</a:t>
            </a:r>
            <a:r>
              <a:rPr lang="ru-RU" dirty="0">
                <a:solidFill>
                  <a:prstClr val="black"/>
                </a:solidFill>
                <a:latin typeface="Calibri" panose="020F0502020204030204"/>
              </a:rPr>
              <a:t> Каменского района Свердловской области" являлись такие работы как поставка модульной станции водоподготовки, работы по ее монтажу сопряженные с подготовкой основания из железобетонных плит и пусконаладочными работами, а также работы по благоустройству площадки, являющиеся работами по строительству (монтажу) объекта некапитального строительства - блочно-модульной станции. В связи с чем, пришел к обоснованному выводу о том, что выполненные обществом в рамках муниципального контракта N 12Б-АЭФ/2023 от 15.05.2023 работы сопоставимы с предметом спорной закупки, что позволяет сделать вывод о том, что лицо обладает необходимыми навыками и умениями для выполнения заявленных работ.</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ru-RU" dirty="0">
                <a:solidFill>
                  <a:prstClr val="black"/>
                </a:solidFill>
                <a:latin typeface="Calibri" panose="020F0502020204030204"/>
              </a:rPr>
              <a:t>Кроме того, суд апелляционной инстанции справедливо исходил из того, что выводы об отсутствии у общества опыта выполнения аналогичных работ основаны на формальном подходе к оценке представленного обществом муниципального контракта, а именно только на оценке наименования муниципального контракта без анализа объема и видов выполненных работ. </a:t>
            </a:r>
            <a:r>
              <a:rPr lang="ru-RU" b="1" dirty="0">
                <a:solidFill>
                  <a:prstClr val="black"/>
                </a:solidFill>
                <a:latin typeface="Calibri" panose="020F0502020204030204"/>
              </a:rPr>
              <a:t>Кассационную жалобу УФАС оставить без удовлетворения.</a:t>
            </a:r>
            <a:endPar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41965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9DC37D-C491-BB34-F133-CB42F054124C}"/>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20.03.2025 по делу N 25/44/99/52, </a:t>
            </a:r>
            <a:br>
              <a:rPr lang="ru-RU" sz="2400" b="1" dirty="0">
                <a:solidFill>
                  <a:srgbClr val="C00000"/>
                </a:solidFill>
              </a:rPr>
            </a:br>
            <a:r>
              <a:rPr lang="ru-RU" sz="2400" b="1" dirty="0">
                <a:solidFill>
                  <a:srgbClr val="C00000"/>
                </a:solidFill>
              </a:rPr>
              <a:t>предписание от 20.03.2025 по делу N 25/44/99/52 (1 из 2)</a:t>
            </a:r>
          </a:p>
        </p:txBody>
      </p:sp>
      <p:sp>
        <p:nvSpPr>
          <p:cNvPr id="3" name="Объект 2">
            <a:extLst>
              <a:ext uri="{FF2B5EF4-FFF2-40B4-BE49-F238E27FC236}">
                <a16:creationId xmlns:a16="http://schemas.microsoft.com/office/drawing/2014/main" id="{29275E73-4BD7-5882-59A4-2FDE986C8A63}"/>
              </a:ext>
            </a:extLst>
          </p:cNvPr>
          <p:cNvSpPr>
            <a:spLocks noGrp="1"/>
          </p:cNvSpPr>
          <p:nvPr>
            <p:ph idx="1"/>
          </p:nvPr>
        </p:nvSpPr>
        <p:spPr>
          <a:xfrm>
            <a:off x="435006" y="833362"/>
            <a:ext cx="11549848" cy="5869280"/>
          </a:xfrm>
        </p:spPr>
        <p:txBody>
          <a:bodyPr>
            <a:noAutofit/>
          </a:bodyPr>
          <a:lstStyle/>
          <a:p>
            <a:r>
              <a:rPr lang="ru-RU" sz="1800" dirty="0"/>
              <a:t>ГБУ ТО "Дирекция коммунально-хозяйственного строительства», Управления государственных закупок Тюменской области проводили ЭА на право заключения государственного контракта на выполнение работ по строительству объекта капитального строительства: Строительство КОС (канализационно-очистное сооружение) (0167200003425000355).</a:t>
            </a:r>
          </a:p>
          <a:p>
            <a:r>
              <a:rPr lang="ru-RU" sz="1800" dirty="0"/>
              <a:t>В ФАС России поступила информация о признаках нарушения законодательства РФ и иных нормативных правовых актов о контрактной системе в сфере закупок.</a:t>
            </a:r>
          </a:p>
          <a:p>
            <a:r>
              <a:rPr lang="ru-RU" sz="1800" dirty="0"/>
              <a:t>Комиссия ФАС провела внеплановую проверку, в том числе в части неправомерного отклонения заявки участника с идентификационным номером "1553593" на участие в Аукционе.</a:t>
            </a:r>
          </a:p>
          <a:p>
            <a:r>
              <a:rPr lang="ru-RU" sz="1800" dirty="0"/>
              <a:t>В соответствии с пунктом 1 позиции 8 приложения к Постановлению N 2571 при выполнении работ по строительству, реконструкции линейного объекта, за исключением предусмотренных позицией 17 приложения к Постановлению N 2571 работ по строительству, реконструкции автомобильной дороги, установлено дополнительное требование к участникам закупок о наличии у участника закупки опыта исполнения договора строительного подряда, предусматривающего выполнение работ по строительству, реконструкции линейного объекта, за исключением автомобильной дороги.</a:t>
            </a:r>
          </a:p>
          <a:p>
            <a:r>
              <a:rPr lang="ru-RU" sz="1800" dirty="0"/>
              <a:t>Представитель Уполномоченного органа на заседании Комиссии сообщил, что Участником в качестве подтверждения наличия опыта по позиции 8 приложения к Постановлению N 2571, представлен не полный перечень документов, а именно отсутствует разрешение на ввод объекта капитального строительства в эксплуатацию.</a:t>
            </a:r>
          </a:p>
          <a:p>
            <a:r>
              <a:rPr lang="ru-RU" sz="1800" dirty="0"/>
              <a:t>Комиссией ФАС установлено, что Участником в качестве подтверждения соответствия дополнительным требованиям, установленным позицией 8 приложения к Постановлению N 2571, предоставлен, в том числе номер реестровой записи контракта 3722600426423000007.</a:t>
            </a:r>
          </a:p>
        </p:txBody>
      </p:sp>
    </p:spTree>
    <p:extLst>
      <p:ext uri="{BB962C8B-B14F-4D97-AF65-F5344CB8AC3E}">
        <p14:creationId xmlns:p14="http://schemas.microsoft.com/office/powerpoint/2010/main" val="35239248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01016-6953-EEA9-59DD-16F6D1FAB1D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A1ECDA-2A2C-6A6C-1223-D97DAD17CCFF}"/>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20.03.2025 по делу N 25/44/99/52, </a:t>
            </a:r>
            <a:br>
              <a:rPr lang="ru-RU" sz="2400" b="1" dirty="0">
                <a:solidFill>
                  <a:srgbClr val="C00000"/>
                </a:solidFill>
              </a:rPr>
            </a:br>
            <a:r>
              <a:rPr lang="ru-RU" sz="2400" b="1" dirty="0">
                <a:solidFill>
                  <a:srgbClr val="C00000"/>
                </a:solidFill>
              </a:rPr>
              <a:t>предписание от 20.03.2025 по делу N 25/44/99/52 (2 из 2)</a:t>
            </a:r>
          </a:p>
        </p:txBody>
      </p:sp>
      <p:sp>
        <p:nvSpPr>
          <p:cNvPr id="3" name="Объект 2">
            <a:extLst>
              <a:ext uri="{FF2B5EF4-FFF2-40B4-BE49-F238E27FC236}">
                <a16:creationId xmlns:a16="http://schemas.microsoft.com/office/drawing/2014/main" id="{1C00A55A-D0D2-A79D-8A38-E589936E5F81}"/>
              </a:ext>
            </a:extLst>
          </p:cNvPr>
          <p:cNvSpPr>
            <a:spLocks noGrp="1"/>
          </p:cNvSpPr>
          <p:nvPr>
            <p:ph idx="1"/>
          </p:nvPr>
        </p:nvSpPr>
        <p:spPr>
          <a:xfrm>
            <a:off x="435006" y="833362"/>
            <a:ext cx="11549848" cy="5869280"/>
          </a:xfrm>
        </p:spPr>
        <p:txBody>
          <a:bodyPr>
            <a:noAutofit/>
          </a:bodyPr>
          <a:lstStyle/>
          <a:p>
            <a:r>
              <a:rPr lang="ru-RU" sz="1800" dirty="0"/>
              <a:t>На заседании Комиссии установлено, что представленный Участником реестровый номер контракта на выполнение работ по реконструкции станции водоподготовки с. Упорово (увеличение до 1200 м3/</a:t>
            </a:r>
            <a:r>
              <a:rPr lang="ru-RU" sz="1800" dirty="0" err="1"/>
              <a:t>сут</a:t>
            </a:r>
            <a:r>
              <a:rPr lang="ru-RU" sz="1800" dirty="0"/>
              <a:t>) и строительству сетей водоснабжения с. Упорово в ЕИС находится на стадии "Исполнение завершено".</a:t>
            </a:r>
          </a:p>
          <a:p>
            <a:r>
              <a:rPr lang="ru-RU" sz="1800" dirty="0"/>
              <a:t>При этом Комиссией установлено, что в ЕИС размещена печатная версия Контракта, соответствующая номеру реестровой записи контракта, акты выполненных работ, а также разрешение на ввод объекта в эксплуатацию от 31.05.2024 N 72-19-03-2024.</a:t>
            </a:r>
          </a:p>
          <a:p>
            <a:r>
              <a:rPr lang="ru-RU" sz="1800" dirty="0"/>
              <a:t>Таким образом, Комиссия, изучив представленные документы и сведения приходит к выводу, что Участником представлен полный перечень документов, предусмотренный позицией 8 приложения к Постановлению N 2571.</a:t>
            </a:r>
          </a:p>
          <a:p>
            <a:r>
              <a:rPr lang="ru-RU" sz="1800" b="1" dirty="0">
                <a:solidFill>
                  <a:srgbClr val="C00000"/>
                </a:solidFill>
              </a:rPr>
              <a:t>Признать в действиях Комиссии по осуществлению закупок нарушение подпункта "а" пункта 1 части 5 статьи 49 Закона о контрактной системе.</a:t>
            </a:r>
          </a:p>
          <a:p>
            <a:r>
              <a:rPr lang="ru-RU" sz="1800" b="1" dirty="0"/>
              <a:t>Вместо документов, подтверждающих соответствие дополнительным требованиям позиции 8 приложения к Постановлению N 2571, участник закупки вправе направить номер реестровой записи из реестра контрактов, заключенных заказчиками, при наличии в реестровой записи контракта таких документов.</a:t>
            </a:r>
          </a:p>
        </p:txBody>
      </p:sp>
    </p:spTree>
    <p:extLst>
      <p:ext uri="{BB962C8B-B14F-4D97-AF65-F5344CB8AC3E}">
        <p14:creationId xmlns:p14="http://schemas.microsoft.com/office/powerpoint/2010/main" val="40221296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7B923A-2B53-2235-EDD8-7CA6C35C592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ADAF72-CC6D-3AE4-92E9-85F0DA6DA1CE}"/>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11.04.2025 по делу N 28/06/105-2415/2025, предписание от 11.04.2025 по делу N 28/06/105-2415/2025 (1 из 2)</a:t>
            </a:r>
          </a:p>
        </p:txBody>
      </p:sp>
      <p:sp>
        <p:nvSpPr>
          <p:cNvPr id="3" name="Объект 2">
            <a:extLst>
              <a:ext uri="{FF2B5EF4-FFF2-40B4-BE49-F238E27FC236}">
                <a16:creationId xmlns:a16="http://schemas.microsoft.com/office/drawing/2014/main" id="{1720E70E-591E-185D-E611-5E5221CDFC9D}"/>
              </a:ext>
            </a:extLst>
          </p:cNvPr>
          <p:cNvSpPr>
            <a:spLocks noGrp="1"/>
          </p:cNvSpPr>
          <p:nvPr>
            <p:ph idx="1"/>
          </p:nvPr>
        </p:nvSpPr>
        <p:spPr>
          <a:xfrm>
            <a:off x="435006" y="833361"/>
            <a:ext cx="11549848" cy="5913668"/>
          </a:xfrm>
        </p:spPr>
        <p:txBody>
          <a:bodyPr>
            <a:noAutofit/>
          </a:bodyPr>
          <a:lstStyle/>
          <a:p>
            <a:r>
              <a:rPr lang="ru-RU" sz="1800" dirty="0"/>
              <a:t>Жалуется ООО СМК "Жилье" на действия комиссии по осуществлению закупок Комитета Ставропольского края по государственным закупкам при проведении МКУ "УКС", Комитетом Ставропольского края по государственным закупкам открытого конкурса в электронной форме на право заключения контракта на выполнение работ по строительству общеобразовательной школы (0121200004725000256).</a:t>
            </a:r>
          </a:p>
          <a:p>
            <a:r>
              <a:rPr lang="ru-RU" sz="1800" dirty="0"/>
              <a:t>По мнению Заявителя, его права и законные интересы нарушены действиями Комиссии по осуществлению закупок, неправомерно принявшей решение о признании заявки Заявителя несоответствующей требованиям Извещения и Закона о контрактной системе.</a:t>
            </a:r>
          </a:p>
          <a:p>
            <a:r>
              <a:rPr lang="ru-RU" sz="1800" dirty="0"/>
              <a:t>В извещении установлены </a:t>
            </a:r>
            <a:r>
              <a:rPr lang="ru-RU" sz="1800" dirty="0" err="1"/>
              <a:t>доптребования</a:t>
            </a:r>
            <a:r>
              <a:rPr lang="ru-RU" sz="1800" dirty="0"/>
              <a:t> в соответствии с позицией 7 приложения к ПП № 2571(Работы по строительству, реконструкции объекта капитального строительства, за исключением линейного объекта).</a:t>
            </a:r>
          </a:p>
          <a:p>
            <a:r>
              <a:rPr lang="ru-RU" sz="1800" dirty="0"/>
              <a:t>Согласно протоколу подведения итогов заявка Заявителя отклонена по следующему основанию: "Представленный участником закупки акт выполненных работ, не подтверждает цену выполненных работ по договору подряда N 01/12/2021 от 01 декабря 2021 г. по строительству многоквартирного жилого дома 1, 3 и 4 позиций, при этом представленный акт приемки объекта капитального строительства не содержит цену выполненных работ".</a:t>
            </a:r>
          </a:p>
          <a:p>
            <a:r>
              <a:rPr lang="ru-RU" sz="1800" dirty="0"/>
              <a:t>На заседании Комиссии установлено, что Заявителем в целях подтверждения наличия опыта выполнения работ по позиции 7 приложения к Постановлению N 2571 представлены следующие документы:</a:t>
            </a:r>
          </a:p>
          <a:p>
            <a:r>
              <a:rPr lang="ru-RU" sz="1800" dirty="0"/>
              <a:t>- договор подряда от 01.12.2021 N 01/12/2021 на выполнение работ по строительству многоквартирного жилого дома 1, 3 и 4, с ценой 1 027 440 000 руб. (далее - Договор);</a:t>
            </a:r>
          </a:p>
          <a:p>
            <a:r>
              <a:rPr lang="ru-RU" sz="1800" dirty="0"/>
              <a:t>- дополнительное соглашение к Договору;</a:t>
            </a:r>
          </a:p>
          <a:p>
            <a:r>
              <a:rPr lang="ru-RU" sz="1800" dirty="0"/>
              <a:t>- акт о приемке выполненных работ;</a:t>
            </a:r>
          </a:p>
        </p:txBody>
      </p:sp>
    </p:spTree>
    <p:extLst>
      <p:ext uri="{BB962C8B-B14F-4D97-AF65-F5344CB8AC3E}">
        <p14:creationId xmlns:p14="http://schemas.microsoft.com/office/powerpoint/2010/main" val="1643313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E8F0F-2F06-1752-41AB-043A2CAC17B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1730E8-5DA3-FE6B-AB4C-A87746D4CD1A}"/>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10.04.2025 по делу N 28/06/105-2422/2025, </a:t>
            </a:r>
            <a:br>
              <a:rPr lang="ru-RU" sz="2400" b="1" dirty="0">
                <a:solidFill>
                  <a:srgbClr val="C00000"/>
                </a:solidFill>
              </a:rPr>
            </a:br>
            <a:r>
              <a:rPr lang="ru-RU" sz="2400" b="1" dirty="0">
                <a:solidFill>
                  <a:srgbClr val="C00000"/>
                </a:solidFill>
              </a:rPr>
              <a:t>предписание от 10.04.2025 по делу N 28/06/105-2422/2025 (1 из 3)</a:t>
            </a:r>
          </a:p>
        </p:txBody>
      </p:sp>
      <p:sp>
        <p:nvSpPr>
          <p:cNvPr id="3" name="Объект 2">
            <a:extLst>
              <a:ext uri="{FF2B5EF4-FFF2-40B4-BE49-F238E27FC236}">
                <a16:creationId xmlns:a16="http://schemas.microsoft.com/office/drawing/2014/main" id="{95E954C3-6970-344B-0B85-B5335B06F0CE}"/>
              </a:ext>
            </a:extLst>
          </p:cNvPr>
          <p:cNvSpPr>
            <a:spLocks noGrp="1"/>
          </p:cNvSpPr>
          <p:nvPr>
            <p:ph idx="1"/>
          </p:nvPr>
        </p:nvSpPr>
        <p:spPr>
          <a:xfrm>
            <a:off x="435006" y="985420"/>
            <a:ext cx="11549848" cy="5717221"/>
          </a:xfrm>
        </p:spPr>
        <p:txBody>
          <a:bodyPr>
            <a:noAutofit/>
          </a:bodyPr>
          <a:lstStyle/>
          <a:p>
            <a:r>
              <a:rPr lang="ru-RU" sz="1800" dirty="0"/>
              <a:t>Жалуется  ООО "</a:t>
            </a:r>
            <a:r>
              <a:rPr lang="ru-RU" sz="1800" dirty="0" err="1"/>
              <a:t>Гранитпромстрой</a:t>
            </a:r>
            <a:r>
              <a:rPr lang="ru-RU" sz="1800" dirty="0"/>
              <a:t>" на действия МКУ "ОМЗ г. Орла" (далее - Заказчик), Администрации города Орла (далее - Уполномоченный орган), комиссии по осуществлению закупок Уполномоченного органа при проведении Заказчиком, Уполномоченным органом, открытого конкурса в электронной форме на право заключения государственного контракта на выполнение работ по строительству 2-й нитки самотечного канализационного коллектора.</a:t>
            </a:r>
          </a:p>
          <a:p>
            <a:r>
              <a:rPr lang="ru-RU" sz="1800" dirty="0"/>
              <a:t>В извещении установлены </a:t>
            </a:r>
            <a:r>
              <a:rPr lang="ru-RU" sz="1800" dirty="0" err="1"/>
              <a:t>доптребования</a:t>
            </a:r>
            <a:r>
              <a:rPr lang="ru-RU" sz="1800" dirty="0"/>
              <a:t> в соответствии с позицией 8 приложения к ПП № 2571 (Работы по строительству, реконструкции линейного объекта, за исключением предусмотренных позицией 17 настоящего приложения работ по строительству, реконструкции автомобильной дороги).</a:t>
            </a:r>
          </a:p>
          <a:p>
            <a:r>
              <a:rPr lang="ru-RU" sz="1800" dirty="0"/>
              <a:t>Согласно протоколу рассмотрения и оценки вторых частей заявок на участие в Конкурсе заявки участников закупки с идентификационными номерами заявок "1", "9", "11" (далее - Участник N 1, Участник N 9, Участник N 11 соответственно) признаны не соответствующими требованиям Извещения и Закона о контрактной системе.</a:t>
            </a:r>
          </a:p>
          <a:p>
            <a:r>
              <a:rPr lang="ru-RU" sz="1800" dirty="0"/>
              <a:t>Комиссией ФАС России установлено, что Оператором электронной площадки в Реестре аккредитованных участников в качестве подтверждения наличия опыта выполнения работ в соответствии с Позицией 8 у Участника N 1 размещен в том числе номер реестровой записи из реестра контрактов, заключенных заказчиками в соответствии с Законом о контрактной системе (далее - Реестровая запись N 1), </a:t>
            </a:r>
            <a:r>
              <a:rPr lang="ru-RU" sz="1800" b="1" dirty="0"/>
              <a:t>договор субподряда </a:t>
            </a:r>
            <a:r>
              <a:rPr lang="ru-RU" sz="1800" dirty="0"/>
              <a:t>на выполнение строительно-монтажных и пусконаладочных работ по объекту капитального строительства, заключенный между ООО "ТИСАЙД" и Участником N 1, а также разрешение на ввод объекта в эксплуатацию, выданное ОГБУ "УКС Белгородской области".</a:t>
            </a:r>
          </a:p>
          <a:p>
            <a:r>
              <a:rPr lang="ru-RU" sz="1800" dirty="0"/>
              <a:t>Комиссия ФАС России, изучив Реестровую запись N 1 установила, что Заявителем представлен контракт на выполнение строительно-монтажных и пусконаладочных работ по объекту капитального строительства, заключенный </a:t>
            </a:r>
            <a:r>
              <a:rPr lang="ru-RU" sz="1800" b="1" dirty="0"/>
              <a:t>между ОГБУ "УКС Белгородской области" и ООО "ТИСАЙД".</a:t>
            </a:r>
          </a:p>
        </p:txBody>
      </p:sp>
    </p:spTree>
    <p:extLst>
      <p:ext uri="{BB962C8B-B14F-4D97-AF65-F5344CB8AC3E}">
        <p14:creationId xmlns:p14="http://schemas.microsoft.com/office/powerpoint/2010/main" val="275174132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BD2CE-8B1F-C845-F963-42A7BC10590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247C19-BFAB-C8E3-1E32-34940043FCBD}"/>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11.04.2025 по делу N 28/06/105-2415/2025, предписание от 11.04.2025 по делу N 28/06/105-2415/2025 (2 из 2)</a:t>
            </a:r>
          </a:p>
        </p:txBody>
      </p:sp>
      <p:sp>
        <p:nvSpPr>
          <p:cNvPr id="3" name="Объект 2">
            <a:extLst>
              <a:ext uri="{FF2B5EF4-FFF2-40B4-BE49-F238E27FC236}">
                <a16:creationId xmlns:a16="http://schemas.microsoft.com/office/drawing/2014/main" id="{37D6BE45-8F19-AF1B-2F88-D1E63EC105F0}"/>
              </a:ext>
            </a:extLst>
          </p:cNvPr>
          <p:cNvSpPr>
            <a:spLocks noGrp="1"/>
          </p:cNvSpPr>
          <p:nvPr>
            <p:ph idx="1"/>
          </p:nvPr>
        </p:nvSpPr>
        <p:spPr>
          <a:xfrm>
            <a:off x="435006" y="985420"/>
            <a:ext cx="11549848" cy="5717221"/>
          </a:xfrm>
        </p:spPr>
        <p:txBody>
          <a:bodyPr>
            <a:noAutofit/>
          </a:bodyPr>
          <a:lstStyle/>
          <a:p>
            <a:r>
              <a:rPr lang="ru-RU" sz="1800" dirty="0"/>
              <a:t>- справка о стоимости выполненных работ и затрат;</a:t>
            </a:r>
          </a:p>
          <a:p>
            <a:r>
              <a:rPr lang="ru-RU" sz="1800" dirty="0"/>
              <a:t>- акт приемки законченного строительством объекта от 02.08.2022 N 1;</a:t>
            </a:r>
          </a:p>
          <a:p>
            <a:r>
              <a:rPr lang="ru-RU" sz="1800" dirty="0"/>
              <a:t>- разрешение на ввод объекта в эксплуатацию от 04.08.2022 N 05-308-200-2016.</a:t>
            </a:r>
          </a:p>
          <a:p>
            <a:r>
              <a:rPr lang="ru-RU" sz="1800" dirty="0"/>
              <a:t>Таким образом, Комиссия, изучив заявку Заявителя, установила, что представленные в целях подтверждения наличия опыта выполнения работ в соответствии с позицией 7 приложения к Постановлению N 2571 документы в полном объеме соответствуют положениям Закона о контрактной системе и Постановления N 2571.</a:t>
            </a:r>
          </a:p>
          <a:p>
            <a:r>
              <a:rPr lang="ru-RU" sz="1800" b="1" dirty="0">
                <a:solidFill>
                  <a:srgbClr val="C00000"/>
                </a:solidFill>
              </a:rPr>
              <a:t>Жалоба обоснована.</a:t>
            </a:r>
          </a:p>
          <a:p>
            <a:r>
              <a:rPr lang="ru-RU" sz="1800" b="1" dirty="0"/>
              <a:t>Справка о стоимости работ и затрат является подтверждением цены выполненных работ, в случае если акт приемки объекта капитального строительства не содержит цену выполненных участником закупки работ.</a:t>
            </a:r>
          </a:p>
        </p:txBody>
      </p:sp>
    </p:spTree>
    <p:extLst>
      <p:ext uri="{BB962C8B-B14F-4D97-AF65-F5344CB8AC3E}">
        <p14:creationId xmlns:p14="http://schemas.microsoft.com/office/powerpoint/2010/main" val="148600652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3BE00B-5247-0508-5D67-21900BB1B4D5}"/>
              </a:ext>
            </a:extLst>
          </p:cNvPr>
          <p:cNvSpPr>
            <a:spLocks noGrp="1"/>
          </p:cNvSpPr>
          <p:nvPr>
            <p:ph type="title"/>
          </p:nvPr>
        </p:nvSpPr>
        <p:spPr>
          <a:xfrm>
            <a:off x="776056" y="125429"/>
            <a:ext cx="10515600" cy="620296"/>
          </a:xfrm>
          <a:solidFill>
            <a:schemeClr val="accent6">
              <a:lumMod val="20000"/>
              <a:lumOff val="80000"/>
            </a:schemeClr>
          </a:solidFill>
        </p:spPr>
        <p:txBody>
          <a:bodyPr>
            <a:normAutofit/>
          </a:bodyPr>
          <a:lstStyle/>
          <a:p>
            <a:pPr algn="ctr"/>
            <a:r>
              <a:rPr lang="ru-RU" sz="2400" dirty="0">
                <a:solidFill>
                  <a:srgbClr val="0070C0"/>
                </a:solidFill>
              </a:rPr>
              <a:t>Решение Липецкого УФАС № 048/06/106-36/2024 от 24.01.2024 (1 из 3)</a:t>
            </a:r>
          </a:p>
        </p:txBody>
      </p:sp>
      <p:sp>
        <p:nvSpPr>
          <p:cNvPr id="3" name="Объект 2">
            <a:extLst>
              <a:ext uri="{FF2B5EF4-FFF2-40B4-BE49-F238E27FC236}">
                <a16:creationId xmlns:a16="http://schemas.microsoft.com/office/drawing/2014/main" id="{C093B391-34BC-BD27-5583-1C26967A3F0B}"/>
              </a:ext>
            </a:extLst>
          </p:cNvPr>
          <p:cNvSpPr>
            <a:spLocks noGrp="1"/>
          </p:cNvSpPr>
          <p:nvPr>
            <p:ph idx="1"/>
          </p:nvPr>
        </p:nvSpPr>
        <p:spPr>
          <a:xfrm>
            <a:off x="838200" y="914400"/>
            <a:ext cx="10515600" cy="5262563"/>
          </a:xfrm>
        </p:spPr>
        <p:txBody>
          <a:bodyPr>
            <a:normAutofit/>
          </a:bodyPr>
          <a:lstStyle/>
          <a:p>
            <a:r>
              <a:rPr lang="ru-RU" sz="1800" dirty="0"/>
              <a:t>Жалуется ИП Лавров И.А. на действия комиссии по осуществлению закупок МКУ «Центр компетенций в сфере муниципальных закупок» при проведении электронного аукциона на выполнение работ по капитальному ремонту здания МБОУ СШ № 8 г. Ельца (корпус 2) (№ 0846600002223000227).</a:t>
            </a:r>
          </a:p>
          <a:p>
            <a:r>
              <a:rPr lang="ru-RU" sz="1800" dirty="0"/>
              <a:t>Согласно протоколу подведения итогов определения поставщика (подрядчика, исполнителя) от 16.01.2024 №ИЭА1 на участие в электронном аукционе поступило 8 заявок с идентификационными номерами: 9, 7, 11, 3 (заявка заявителя), 4, 10, 6, 8.</a:t>
            </a:r>
          </a:p>
          <a:p>
            <a:r>
              <a:rPr lang="ru-RU" sz="1800" dirty="0"/>
              <a:t>Как установлено, заявки с идентификационными номерами 4, 6, 8, 10 были признаны комиссией по осуществлению закупок уполномоченного учреждения соответствующими требованиям извещения о проведении электронного аукциона.</a:t>
            </a:r>
          </a:p>
          <a:p>
            <a:r>
              <a:rPr lang="ru-RU" sz="1800" dirty="0"/>
              <a:t>Заявки с идентификационными номерами </a:t>
            </a:r>
            <a:r>
              <a:rPr lang="ru-RU" sz="1800" b="1" dirty="0"/>
              <a:t>3 (Заявитель),</a:t>
            </a:r>
            <a:r>
              <a:rPr lang="ru-RU" sz="1800" dirty="0"/>
              <a:t> 7, 9, 11 были отклонены комиссией по осуществлению закупок уполномоченного учреждения.</a:t>
            </a:r>
          </a:p>
          <a:p>
            <a:r>
              <a:rPr lang="ru-RU" sz="1800" dirty="0"/>
              <a:t>Заявка заявителя отклонена в связи с несоответствием участника закупки требованиям, установленным в извещении об осуществлении закупки, а именно: участником закупки не предоставлены информация и документы, подтверждающие соответствие участников закупки дополнительным требованиям, в полном объеме.</a:t>
            </a:r>
          </a:p>
          <a:p>
            <a:r>
              <a:rPr lang="ru-RU" sz="1800" dirty="0"/>
              <a:t>В соответствии с позицией 10 приложения к Постановлению № 2571 в извещении установлены дополнительные требования к участникам закупки на выполнение работ по капитальному ремонту объекта капитального строительства (за исключением линейного объекта). </a:t>
            </a:r>
          </a:p>
        </p:txBody>
      </p:sp>
    </p:spTree>
    <p:extLst>
      <p:ext uri="{BB962C8B-B14F-4D97-AF65-F5344CB8AC3E}">
        <p14:creationId xmlns:p14="http://schemas.microsoft.com/office/powerpoint/2010/main" val="298562952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3BE00B-5247-0508-5D67-21900BB1B4D5}"/>
              </a:ext>
            </a:extLst>
          </p:cNvPr>
          <p:cNvSpPr>
            <a:spLocks noGrp="1"/>
          </p:cNvSpPr>
          <p:nvPr>
            <p:ph type="title"/>
          </p:nvPr>
        </p:nvSpPr>
        <p:spPr>
          <a:xfrm>
            <a:off x="776056" y="125429"/>
            <a:ext cx="10515600" cy="620296"/>
          </a:xfrm>
          <a:solidFill>
            <a:schemeClr val="accent6">
              <a:lumMod val="20000"/>
              <a:lumOff val="80000"/>
            </a:schemeClr>
          </a:solidFill>
        </p:spPr>
        <p:txBody>
          <a:bodyPr>
            <a:normAutofit/>
          </a:bodyPr>
          <a:lstStyle/>
          <a:p>
            <a:pPr algn="ctr"/>
            <a:r>
              <a:rPr lang="ru-RU" sz="2400" dirty="0">
                <a:solidFill>
                  <a:srgbClr val="0070C0"/>
                </a:solidFill>
              </a:rPr>
              <a:t>Решение Липецкого УФАС № 048/06/106-36/2024 от 24.01.2024 (2 из 3)</a:t>
            </a:r>
          </a:p>
        </p:txBody>
      </p:sp>
      <p:sp>
        <p:nvSpPr>
          <p:cNvPr id="3" name="Объект 2">
            <a:extLst>
              <a:ext uri="{FF2B5EF4-FFF2-40B4-BE49-F238E27FC236}">
                <a16:creationId xmlns:a16="http://schemas.microsoft.com/office/drawing/2014/main" id="{C093B391-34BC-BD27-5583-1C26967A3F0B}"/>
              </a:ext>
            </a:extLst>
          </p:cNvPr>
          <p:cNvSpPr>
            <a:spLocks noGrp="1"/>
          </p:cNvSpPr>
          <p:nvPr>
            <p:ph idx="1"/>
          </p:nvPr>
        </p:nvSpPr>
        <p:spPr>
          <a:xfrm>
            <a:off x="838200" y="914400"/>
            <a:ext cx="10515600" cy="5486400"/>
          </a:xfrm>
        </p:spPr>
        <p:txBody>
          <a:bodyPr>
            <a:normAutofit fontScale="92500" lnSpcReduction="10000"/>
          </a:bodyPr>
          <a:lstStyle/>
          <a:p>
            <a:r>
              <a:rPr lang="ru-RU" sz="1800" dirty="0"/>
              <a:t>При этом, в силу подпункту «б» пункта 3 Постановления № 2571 установлено, что для целей настоящего постановления договором, предусмотренным… </a:t>
            </a:r>
            <a:r>
              <a:rPr lang="ru-RU" sz="1800" u="sng" dirty="0"/>
              <a:t>пунктом 1 позиции 10</a:t>
            </a:r>
            <a:r>
              <a:rPr lang="ru-RU" sz="1800" dirty="0"/>
              <a:t>, … приложения в графе «Дополнительные требования к участникам закупки», считается контракт, заключенный и исполненный в соответствии с Законом о контрактной системе, либо договор, заключенный и исполненный в соответствии с Федеральным законом «О закупках товаров, работ, услуг отдельными видами юридических лиц».</a:t>
            </a:r>
          </a:p>
          <a:p>
            <a:r>
              <a:rPr lang="ru-RU" sz="1800" dirty="0"/>
              <a:t>Исходя из вышеизложенного, участникам закупки для подтверждения опыта выполнения соответствующих предмету контракта работ, требуется предоставить комплект документов согласно </a:t>
            </a:r>
            <a:br>
              <a:rPr lang="ru-RU" sz="1800" dirty="0"/>
            </a:br>
            <a:r>
              <a:rPr lang="ru-RU" sz="1800" dirty="0"/>
              <a:t>п. 10 Постановления № 2571 с учетом требований </a:t>
            </a:r>
            <a:r>
              <a:rPr lang="ru-RU" sz="1800" dirty="0" err="1"/>
              <a:t>п.п</a:t>
            </a:r>
            <a:r>
              <a:rPr lang="ru-RU" sz="1800" dirty="0"/>
              <a:t>. «б» п. 3 указанного Постановления - контракт, заключенный и исполненный в соответствии с Законом о контрактной системе, либо договор, заключенный и исполненный в соответствии с Федеральным законом «О закупках товаров, работ, услуг отдельными видами юридических лиц».</a:t>
            </a:r>
          </a:p>
          <a:p>
            <a:r>
              <a:rPr lang="ru-RU" sz="1800" dirty="0"/>
              <a:t>В ходе анализа заявок участников, поступивших от оператора электронной площадки, Комиссией Липецкого УФАС России установлено, что в заявке участника с идентификационным номером 3 (заявитель) представлен контракт, заключенный в соответствии с Законом о контрактной системе, в полном объеме согласно положениям Постановления № 2571.</a:t>
            </a:r>
          </a:p>
          <a:p>
            <a:r>
              <a:rPr lang="ru-RU" sz="1800" dirty="0"/>
              <a:t>При этом сведения о представленном в заявке с идентификационным номером 3 контракте размещены в ЕИС.</a:t>
            </a:r>
          </a:p>
          <a:p>
            <a:r>
              <a:rPr lang="ru-RU" sz="1800" dirty="0"/>
              <a:t>Исходя из состава заявки заявителя установлено, что заявка с идентификационным номером содержит комплект документов, подтверждающий соответствие участника закупки дополнительным требованиям по позиции 10 приложения № 1 к Постановлению №2571.</a:t>
            </a:r>
          </a:p>
          <a:p>
            <a:r>
              <a:rPr lang="ru-RU" sz="1800" b="1" dirty="0">
                <a:solidFill>
                  <a:srgbClr val="FF0000"/>
                </a:solidFill>
              </a:rPr>
              <a:t>Жалоба обоснована</a:t>
            </a:r>
          </a:p>
          <a:p>
            <a:endParaRPr lang="ru-RU" sz="1800" dirty="0"/>
          </a:p>
        </p:txBody>
      </p:sp>
    </p:spTree>
    <p:extLst>
      <p:ext uri="{BB962C8B-B14F-4D97-AF65-F5344CB8AC3E}">
        <p14:creationId xmlns:p14="http://schemas.microsoft.com/office/powerpoint/2010/main" val="299352498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3BE00B-5247-0508-5D67-21900BB1B4D5}"/>
              </a:ext>
            </a:extLst>
          </p:cNvPr>
          <p:cNvSpPr>
            <a:spLocks noGrp="1"/>
          </p:cNvSpPr>
          <p:nvPr>
            <p:ph type="title"/>
          </p:nvPr>
        </p:nvSpPr>
        <p:spPr>
          <a:xfrm>
            <a:off x="776056" y="125429"/>
            <a:ext cx="10515600" cy="620296"/>
          </a:xfrm>
          <a:solidFill>
            <a:schemeClr val="accent6">
              <a:lumMod val="20000"/>
              <a:lumOff val="80000"/>
            </a:schemeClr>
          </a:solidFill>
        </p:spPr>
        <p:txBody>
          <a:bodyPr>
            <a:normAutofit/>
          </a:bodyPr>
          <a:lstStyle/>
          <a:p>
            <a:pPr algn="ctr"/>
            <a:r>
              <a:rPr lang="ru-RU" sz="2400" dirty="0">
                <a:solidFill>
                  <a:srgbClr val="0070C0"/>
                </a:solidFill>
              </a:rPr>
              <a:t>Решение Липецкого УФАС № 048/06/106-36/2024 от 24.01.2024 (3 из 3)</a:t>
            </a:r>
          </a:p>
        </p:txBody>
      </p:sp>
      <p:sp>
        <p:nvSpPr>
          <p:cNvPr id="3" name="Объект 2">
            <a:extLst>
              <a:ext uri="{FF2B5EF4-FFF2-40B4-BE49-F238E27FC236}">
                <a16:creationId xmlns:a16="http://schemas.microsoft.com/office/drawing/2014/main" id="{C093B391-34BC-BD27-5583-1C26967A3F0B}"/>
              </a:ext>
            </a:extLst>
          </p:cNvPr>
          <p:cNvSpPr>
            <a:spLocks noGrp="1"/>
          </p:cNvSpPr>
          <p:nvPr>
            <p:ph idx="1"/>
          </p:nvPr>
        </p:nvSpPr>
        <p:spPr>
          <a:xfrm>
            <a:off x="838199" y="745725"/>
            <a:ext cx="10906957" cy="5921405"/>
          </a:xfrm>
        </p:spPr>
        <p:txBody>
          <a:bodyPr>
            <a:normAutofit fontScale="92500" lnSpcReduction="10000"/>
          </a:bodyPr>
          <a:lstStyle/>
          <a:p>
            <a:r>
              <a:rPr lang="ru-RU" sz="1800" dirty="0"/>
              <a:t>При </a:t>
            </a:r>
            <a:r>
              <a:rPr lang="ru-RU" sz="1800" b="1" dirty="0"/>
              <a:t>проведении внеплановой проверки в действиях комиссии по осуществлению закупок уполномоченного учреждения установлены нарушения </a:t>
            </a:r>
            <a:r>
              <a:rPr lang="ru-RU" sz="1800" dirty="0"/>
              <a:t>ч. 5 ст. 49, п. 5 ч. 12 ст. 48 Закона о контрактной системе, которые заключаются в следующем.</a:t>
            </a:r>
          </a:p>
          <a:p>
            <a:r>
              <a:rPr lang="ru-RU" sz="1800" dirty="0"/>
              <a:t>Как следует из протокола подведения итогов определения поставщика (подрядчика, исполнителя) Заявка с идентификационным номером 7 на участие в закупке отклоняется в связи с несоответствием участника закупки требованиям, установленным в извещении об осуществлении закупки, а именно: участником закупки не исполнены требования об уплате неустоек (штрафов, пеней), начисленных и предъявленных при исполнении контракта.».</a:t>
            </a:r>
          </a:p>
          <a:p>
            <a:r>
              <a:rPr lang="ru-RU" sz="1800" dirty="0"/>
              <a:t>Согласно требованиям подпункта «б» пункта 3 Постановления № 2571 установлено, что при исполнении договоров, предусмотренных позициями 19, 20, 22, 23, 32, 34 и 35 приложения в графе "Дополнительные требования к участникам закупки", поставщиком должны быть исполнены требования об уплате неустоек (штрафов, пеней) (в случае их начисления).</a:t>
            </a:r>
          </a:p>
          <a:p>
            <a:r>
              <a:rPr lang="ru-RU" sz="1800" dirty="0"/>
              <a:t>Установлено, что в рассматриваемом случае, в извещении о проведении электронного аукциона к участникам закупки предъявлены требования, предусмотренные </a:t>
            </a:r>
            <a:r>
              <a:rPr lang="ru-RU" sz="1800" u="sng" dirty="0"/>
              <a:t>позицией 10 </a:t>
            </a:r>
            <a:r>
              <a:rPr lang="ru-RU" sz="1800" dirty="0"/>
              <a:t>приложения к Постановлению № 2571.</a:t>
            </a:r>
          </a:p>
          <a:p>
            <a:r>
              <a:rPr lang="ru-RU" sz="1800" b="1" dirty="0"/>
              <a:t>Следовательно, положения </a:t>
            </a:r>
            <a:r>
              <a:rPr lang="ru-RU" sz="1800" b="1" dirty="0" err="1"/>
              <a:t>пп</a:t>
            </a:r>
            <a:r>
              <a:rPr lang="ru-RU" sz="1800" b="1" dirty="0"/>
              <a:t>. «б» п. 3 Постановления № 2571 в рассматриваемом случае не подлежат применению.</a:t>
            </a:r>
          </a:p>
          <a:p>
            <a:r>
              <a:rPr lang="ru-RU" sz="1800" dirty="0"/>
              <a:t>Более того, в ходе анализа заявок участников, поступивших от оператора электронной площадки, Комиссией Липецкого УФАС России установлено, что согласно сведениям ЕИС по контракту, представленному в заявке участника с идентификационным номером 7, участником закупки исполнено требование об уплате неустоек (штрафов, пеней), начисленных и предъявленных при исполнении контракта.</a:t>
            </a:r>
          </a:p>
          <a:p>
            <a:r>
              <a:rPr lang="ru-RU" sz="1800" dirty="0"/>
              <a:t>Таким образом, основание о наличии неисполненных требований об уплате неустоек (штрафов, пеней), начисленных и предъявленных при исполнении контракта для отклонения заявки с идентификационным номером 7 у комиссии по осуществлению закупок уполномоченного учреждения </a:t>
            </a:r>
            <a:r>
              <a:rPr lang="ru-RU" sz="1800" b="1" dirty="0">
                <a:solidFill>
                  <a:srgbClr val="FF0000"/>
                </a:solidFill>
              </a:rPr>
              <a:t>является неправомерным.</a:t>
            </a:r>
          </a:p>
          <a:p>
            <a:endParaRPr lang="ru-RU" sz="1800" dirty="0"/>
          </a:p>
        </p:txBody>
      </p:sp>
    </p:spTree>
    <p:extLst>
      <p:ext uri="{BB962C8B-B14F-4D97-AF65-F5344CB8AC3E}">
        <p14:creationId xmlns:p14="http://schemas.microsoft.com/office/powerpoint/2010/main" val="228378493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DE685-703B-D5E1-1153-63119AEA7A5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85CFAA-689E-C60C-A04D-C179F700E328}"/>
              </a:ext>
            </a:extLst>
          </p:cNvPr>
          <p:cNvSpPr>
            <a:spLocks noGrp="1"/>
          </p:cNvSpPr>
          <p:nvPr>
            <p:ph type="title"/>
          </p:nvPr>
        </p:nvSpPr>
        <p:spPr>
          <a:xfrm>
            <a:off x="314416" y="435006"/>
            <a:ext cx="10515600" cy="1580226"/>
          </a:xfrm>
        </p:spPr>
        <p:txBody>
          <a:bodyPr>
            <a:normAutofit/>
          </a:bodyPr>
          <a:lstStyle/>
          <a:p>
            <a:r>
              <a:rPr lang="ru-RU" sz="2800" dirty="0">
                <a:solidFill>
                  <a:srgbClr val="7030A0"/>
                </a:solidFill>
              </a:rPr>
              <a:t>По подделке участниками документов по опыту</a:t>
            </a:r>
          </a:p>
        </p:txBody>
      </p:sp>
    </p:spTree>
    <p:extLst>
      <p:ext uri="{BB962C8B-B14F-4D97-AF65-F5344CB8AC3E}">
        <p14:creationId xmlns:p14="http://schemas.microsoft.com/office/powerpoint/2010/main" val="38229818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7199A16-9580-D8F0-BD9D-532AF0799619}"/>
              </a:ext>
            </a:extLst>
          </p:cNvPr>
          <p:cNvSpPr>
            <a:spLocks noGrp="1"/>
          </p:cNvSpPr>
          <p:nvPr>
            <p:ph type="title"/>
          </p:nvPr>
        </p:nvSpPr>
        <p:spPr>
          <a:xfrm>
            <a:off x="749422" y="143184"/>
            <a:ext cx="10515600" cy="575908"/>
          </a:xfrm>
          <a:solidFill>
            <a:schemeClr val="accent6">
              <a:lumMod val="20000"/>
              <a:lumOff val="80000"/>
            </a:schemeClr>
          </a:solidFill>
        </p:spPr>
        <p:txBody>
          <a:bodyPr>
            <a:normAutofit fontScale="90000"/>
          </a:bodyPr>
          <a:lstStyle/>
          <a:p>
            <a:r>
              <a:rPr lang="ru-RU" sz="2400" dirty="0">
                <a:solidFill>
                  <a:srgbClr val="C00000"/>
                </a:solidFill>
              </a:rPr>
              <a:t>Решение  УФАС по Липецкой области от 1 апреля 2025 г. N 048/10/99-332/2025 (1 из 2)</a:t>
            </a:r>
          </a:p>
        </p:txBody>
      </p:sp>
      <p:sp>
        <p:nvSpPr>
          <p:cNvPr id="3" name="Объект 2">
            <a:extLst>
              <a:ext uri="{FF2B5EF4-FFF2-40B4-BE49-F238E27FC236}">
                <a16:creationId xmlns:a16="http://schemas.microsoft.com/office/drawing/2014/main" id="{11055C9D-F9E6-29DF-611B-7D2C18CEF306}"/>
              </a:ext>
            </a:extLst>
          </p:cNvPr>
          <p:cNvSpPr>
            <a:spLocks noGrp="1"/>
          </p:cNvSpPr>
          <p:nvPr>
            <p:ph idx="1"/>
          </p:nvPr>
        </p:nvSpPr>
        <p:spPr>
          <a:xfrm>
            <a:off x="257452" y="887766"/>
            <a:ext cx="11789546" cy="5640619"/>
          </a:xfrm>
        </p:spPr>
        <p:txBody>
          <a:bodyPr>
            <a:noAutofit/>
          </a:bodyPr>
          <a:lstStyle/>
          <a:p>
            <a:r>
              <a:rPr lang="ru-RU" sz="1800" dirty="0"/>
              <a:t>Внеплановая проверка проведена Липецким УФАС России на основании подпункта "а" пункта 2 части 15 статьи 99 N44- ФЗ, в связи с поступлением информации о признаках нарушения требований законодательства о контрактной системе в сфере закупок товаров, работ, услуг для обеспечения государственных и муниципальных нужд 26.03.2024, содержащейся в отозванной ООО </a:t>
            </a:r>
            <a:r>
              <a:rPr lang="ru-RU" sz="1800" dirty="0" err="1"/>
              <a:t>СК"Гранд</a:t>
            </a:r>
            <a:r>
              <a:rPr lang="ru-RU" sz="1800" dirty="0"/>
              <a:t>-Строй" жалобе.</a:t>
            </a:r>
          </a:p>
          <a:p>
            <a:r>
              <a:rPr lang="ru-RU" sz="1800" dirty="0"/>
              <a:t>В извещении об осуществлении закупки установлены требования в соответствии с позицией 10 раздела II приложения к ПП РФ от 29.12.2021 N 2571 (Работы по капитальному ремонту объекта капитального строительства (за исключением линейного объекта).</a:t>
            </a:r>
          </a:p>
          <a:p>
            <a:r>
              <a:rPr lang="ru-RU" sz="1800" dirty="0"/>
              <a:t>Заявка с идентификационным номером 39  (ООО СК «Гранд-Строй») отклонена по основанию: документы, предоставленные участником закупки, не подтверждают наличие у участника закупки опыта выполнения работ в соответствии с позицией 10 "Работы по капитальному ремонту объекта капитального строительства (за исключением линейного объекта)" приложения к постановлению Правительства Российской Федерации от 29.12.2021 N 2571.</a:t>
            </a:r>
          </a:p>
          <a:p>
            <a:r>
              <a:rPr lang="ru-RU" sz="1800" dirty="0"/>
              <a:t>В качестве подтверждения такого опыта участником были предоставлены документы и сведения в соответствии с пунктом 3 графы "Дополнительные требования к участникам закупки", в том числе разрешение на ввод объекта капитального строительства в эксплуатацию. Предоставленный документ - разрешение на ввод объекта капитального строительства в эксплуатацию, предъявленное участником закупки, содержит недостоверную информацию, вышеуказанный документ был выдан другому застройщику. </a:t>
            </a:r>
          </a:p>
        </p:txBody>
      </p:sp>
    </p:spTree>
    <p:extLst>
      <p:ext uri="{BB962C8B-B14F-4D97-AF65-F5344CB8AC3E}">
        <p14:creationId xmlns:p14="http://schemas.microsoft.com/office/powerpoint/2010/main" val="195627708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B3BE6-CE00-8944-A456-29B63E6B029B}"/>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DFA826E-E000-1D55-DC7C-374BF539B8D8}"/>
              </a:ext>
            </a:extLst>
          </p:cNvPr>
          <p:cNvSpPr>
            <a:spLocks noGrp="1"/>
          </p:cNvSpPr>
          <p:nvPr>
            <p:ph type="title"/>
          </p:nvPr>
        </p:nvSpPr>
        <p:spPr>
          <a:xfrm>
            <a:off x="749422" y="143184"/>
            <a:ext cx="10515600" cy="575908"/>
          </a:xfrm>
          <a:solidFill>
            <a:schemeClr val="accent6">
              <a:lumMod val="20000"/>
              <a:lumOff val="80000"/>
            </a:schemeClr>
          </a:solidFill>
        </p:spPr>
        <p:txBody>
          <a:bodyPr>
            <a:normAutofit fontScale="90000"/>
          </a:bodyPr>
          <a:lstStyle/>
          <a:p>
            <a:r>
              <a:rPr lang="ru-RU" sz="2400" dirty="0">
                <a:solidFill>
                  <a:srgbClr val="C00000"/>
                </a:solidFill>
              </a:rPr>
              <a:t>Решение  УФАС по Липецкой области от 1 апреля 2025 г. N 048/10/99-332/2025 (2 из 2)</a:t>
            </a:r>
          </a:p>
        </p:txBody>
      </p:sp>
      <p:sp>
        <p:nvSpPr>
          <p:cNvPr id="3" name="Объект 2">
            <a:extLst>
              <a:ext uri="{FF2B5EF4-FFF2-40B4-BE49-F238E27FC236}">
                <a16:creationId xmlns:a16="http://schemas.microsoft.com/office/drawing/2014/main" id="{0C4E482A-B98F-5B61-6B16-3D13922A0D1D}"/>
              </a:ext>
            </a:extLst>
          </p:cNvPr>
          <p:cNvSpPr>
            <a:spLocks noGrp="1"/>
          </p:cNvSpPr>
          <p:nvPr>
            <p:ph idx="1"/>
          </p:nvPr>
        </p:nvSpPr>
        <p:spPr>
          <a:xfrm>
            <a:off x="257452" y="887766"/>
            <a:ext cx="11789546" cy="5640619"/>
          </a:xfrm>
        </p:spPr>
        <p:txBody>
          <a:bodyPr>
            <a:noAutofit/>
          </a:bodyPr>
          <a:lstStyle/>
          <a:p>
            <a:r>
              <a:rPr lang="ru-RU" sz="1800" dirty="0"/>
              <a:t>Проанализировав заявку с идентификационным номером 39, представленную оператором электронной площадки, Комиссией установлено, что в ней содержится в числе прочего: копия договора подряда N144/2022 от 12.09.2022 заключенного между ИП </a:t>
            </a:r>
            <a:r>
              <a:rPr lang="ru-RU" sz="1800" dirty="0" err="1"/>
              <a:t>Ахмадулинным</a:t>
            </a:r>
            <a:r>
              <a:rPr lang="ru-RU" sz="1800" dirty="0"/>
              <a:t> А.А. и ООО СК "Гранд-Строй", копии актов о приемке выполненных работ и разрешения на ввод в эксплуатацию выданное администрацией города Нефтекамск N02-66-61-2022 от 08.12.2022 Ахмадуллину Артуру </a:t>
            </a:r>
            <a:r>
              <a:rPr lang="ru-RU" sz="1800" dirty="0" err="1"/>
              <a:t>Альфритовичу</a:t>
            </a:r>
            <a:r>
              <a:rPr lang="ru-RU" sz="1800" dirty="0"/>
              <a:t>. Вместе с тем, заказчиком сделан запрос в администрацию города Нефтекамска для подтверждения достоверности разрешения на ввод объекта в эксплуатацию. 20.03.2025 администрация города Нефтекамска направила письмо в адрес заказчика, в котором указано, что разрешение на ввод в эксплуатацию N02-66-61- 2022 от 08.12.2022 было выдано Ковшову Евгению Андреевичу.</a:t>
            </a:r>
          </a:p>
          <a:p>
            <a:r>
              <a:rPr lang="ru-RU" sz="1800" dirty="0"/>
              <a:t>На основании вышеизложенного, комиссией по осуществлению закупок сделан вывод, что разрешение на ввод объекта в эксплуатацию, представленное заявке участника с идентификационным номером 39, содержит недостоверные сведения.</a:t>
            </a:r>
          </a:p>
          <a:p>
            <a:r>
              <a:rPr lang="ru-RU" sz="1800" b="1" dirty="0"/>
              <a:t>Нарушений в действиях комиссии не обнаружено.</a:t>
            </a:r>
          </a:p>
        </p:txBody>
      </p:sp>
    </p:spTree>
    <p:extLst>
      <p:ext uri="{BB962C8B-B14F-4D97-AF65-F5344CB8AC3E}">
        <p14:creationId xmlns:p14="http://schemas.microsoft.com/office/powerpoint/2010/main" val="1582182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AD178-4FBA-A505-4B89-2DBA6BFA8D0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D64843-2461-36D4-B05E-4E13153BA131}"/>
              </a:ext>
            </a:extLst>
          </p:cNvPr>
          <p:cNvSpPr>
            <a:spLocks noGrp="1"/>
          </p:cNvSpPr>
          <p:nvPr>
            <p:ph type="title"/>
          </p:nvPr>
        </p:nvSpPr>
        <p:spPr>
          <a:xfrm>
            <a:off x="749422" y="143184"/>
            <a:ext cx="10515600" cy="575908"/>
          </a:xfrm>
          <a:solidFill>
            <a:schemeClr val="accent6">
              <a:lumMod val="20000"/>
              <a:lumOff val="80000"/>
            </a:schemeClr>
          </a:solidFill>
        </p:spPr>
        <p:txBody>
          <a:bodyPr>
            <a:normAutofit fontScale="90000"/>
          </a:bodyPr>
          <a:lstStyle/>
          <a:p>
            <a:r>
              <a:rPr lang="ru-RU" sz="2400" dirty="0">
                <a:solidFill>
                  <a:srgbClr val="C00000"/>
                </a:solidFill>
              </a:rPr>
              <a:t>Решение  УФАС по Липецкой области от  17 января 2025 г. N РНП-48-12-м/2025 (1 из 2)</a:t>
            </a:r>
          </a:p>
        </p:txBody>
      </p:sp>
      <p:sp>
        <p:nvSpPr>
          <p:cNvPr id="3" name="Объект 2">
            <a:extLst>
              <a:ext uri="{FF2B5EF4-FFF2-40B4-BE49-F238E27FC236}">
                <a16:creationId xmlns:a16="http://schemas.microsoft.com/office/drawing/2014/main" id="{7BDAD0DA-276D-A6EE-1C28-8D614FCDC311}"/>
              </a:ext>
            </a:extLst>
          </p:cNvPr>
          <p:cNvSpPr>
            <a:spLocks noGrp="1"/>
          </p:cNvSpPr>
          <p:nvPr>
            <p:ph idx="1"/>
          </p:nvPr>
        </p:nvSpPr>
        <p:spPr>
          <a:xfrm>
            <a:off x="257452" y="887766"/>
            <a:ext cx="11789546" cy="5640619"/>
          </a:xfrm>
        </p:spPr>
        <p:txBody>
          <a:bodyPr>
            <a:noAutofit/>
          </a:bodyPr>
          <a:lstStyle/>
          <a:p>
            <a:r>
              <a:rPr lang="ru-RU" sz="1800" dirty="0"/>
              <a:t>Рассматривается обращение муниципального бюджетного дошкольного образовательного учреждения детский сад "Золотой петушок" </a:t>
            </a:r>
            <a:r>
              <a:rPr lang="ru-RU" sz="1800" dirty="0" err="1"/>
              <a:t>с.Доброе</a:t>
            </a:r>
            <a:r>
              <a:rPr lang="ru-RU" sz="1800" dirty="0"/>
              <a:t> Добровского муниципального округа Липецкой области (далее также- заказчик), содержащее информацию об одностороннем отказе от исполнения муниципального контракта от 22.07.2024 N 0846600001224000062 Капитальный ремонт здания МБДОУ детский сад "Золотой петушок", расположенного по адресу: Липецкая область, Добровский район, </a:t>
            </a:r>
            <a:r>
              <a:rPr lang="ru-RU" sz="1800" dirty="0" err="1"/>
              <a:t>с.Доброе</a:t>
            </a:r>
            <a:r>
              <a:rPr lang="ru-RU" sz="1800" dirty="0"/>
              <a:t>, </a:t>
            </a:r>
            <a:r>
              <a:rPr lang="ru-RU" sz="1800" dirty="0" err="1"/>
              <a:t>ул.Калинина</a:t>
            </a:r>
            <a:r>
              <a:rPr lang="ru-RU" sz="1800" dirty="0"/>
              <a:t>, д.45а (реестровый номер контракта 3480500330824000004), заключенного с ООО "</a:t>
            </a:r>
            <a:r>
              <a:rPr lang="ru-RU" sz="1800" dirty="0" err="1"/>
              <a:t>СтройДомСервис</a:t>
            </a:r>
            <a:r>
              <a:rPr lang="ru-RU" sz="1800" dirty="0"/>
              <a:t>" по итогам закупки с реестровым номером 0846600001224000062, а также проводится проверка фактов, свидетельствующих об одностороннем отказе заказчика от исполнения контракта в связи с существенными нарушениями ООО "</a:t>
            </a:r>
            <a:r>
              <a:rPr lang="ru-RU" sz="1800" dirty="0" err="1"/>
              <a:t>СтройДомСервис</a:t>
            </a:r>
            <a:r>
              <a:rPr lang="ru-RU" sz="1800" dirty="0"/>
              <a:t>" (далее также- подрядчик; общество) условий контракта. </a:t>
            </a:r>
          </a:p>
          <a:p>
            <a:r>
              <a:rPr lang="ru-RU" sz="1800" dirty="0"/>
              <a:t>В </a:t>
            </a:r>
            <a:r>
              <a:rPr lang="ru-RU" sz="1800" dirty="0" err="1"/>
              <a:t>пп</a:t>
            </a:r>
            <a:r>
              <a:rPr lang="ru-RU" sz="1800" dirty="0"/>
              <a:t>. "б" п. 1 ч. 15 ст. 95 Закона о контрактной системе установлено, что заказчик обязан принять решение об одностороннем отказе от исполнения контракта, если в ходе исполнения контракта установлено, что при определении поставщика (подрядчика, исполнителя) поставщик (подрядчик, исполнитель) представил недостоверную информацию о своем соответствии и (или) соответствии поставляемого товара требованиям, указанным в подпункте "а" настоящего пункта, что позволило ему стать победителем определения поставщика (подрядчика, исполнителя). Подрядчик является победителем закупки с реестровым номером 0846600001224000062, извещение о проведении которого размещено в ЕИС 26.06.2024.</a:t>
            </a:r>
          </a:p>
          <a:p>
            <a:r>
              <a:rPr lang="ru-RU" sz="1800" dirty="0"/>
              <a:t>В извещении о проведении электронного аукциона установлено дополнительное требование к участникам в соответствии с позицией 10 приложения к ПП № 2571 (Работы по капитальному ремонту объекта капитального строительства (за исключением линейного объекта)</a:t>
            </a:r>
          </a:p>
        </p:txBody>
      </p:sp>
    </p:spTree>
    <p:extLst>
      <p:ext uri="{BB962C8B-B14F-4D97-AF65-F5344CB8AC3E}">
        <p14:creationId xmlns:p14="http://schemas.microsoft.com/office/powerpoint/2010/main" val="28302035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244337-1E32-925F-1460-887AD90D406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35FC88-A80A-1A07-35FA-C1A6AB6C4063}"/>
              </a:ext>
            </a:extLst>
          </p:cNvPr>
          <p:cNvSpPr>
            <a:spLocks noGrp="1"/>
          </p:cNvSpPr>
          <p:nvPr>
            <p:ph type="title"/>
          </p:nvPr>
        </p:nvSpPr>
        <p:spPr>
          <a:xfrm>
            <a:off x="749422" y="143184"/>
            <a:ext cx="10515600" cy="575908"/>
          </a:xfrm>
          <a:solidFill>
            <a:schemeClr val="accent6">
              <a:lumMod val="20000"/>
              <a:lumOff val="80000"/>
            </a:schemeClr>
          </a:solidFill>
        </p:spPr>
        <p:txBody>
          <a:bodyPr>
            <a:normAutofit fontScale="90000"/>
          </a:bodyPr>
          <a:lstStyle/>
          <a:p>
            <a:r>
              <a:rPr lang="ru-RU" sz="2400" dirty="0">
                <a:solidFill>
                  <a:srgbClr val="C00000"/>
                </a:solidFill>
              </a:rPr>
              <a:t>Решение  УФАС по Липецкой области от  17 января 2025 г. N РНП-48-12-м/2025 (2 из 2)</a:t>
            </a:r>
          </a:p>
        </p:txBody>
      </p:sp>
      <p:sp>
        <p:nvSpPr>
          <p:cNvPr id="3" name="Объект 2">
            <a:extLst>
              <a:ext uri="{FF2B5EF4-FFF2-40B4-BE49-F238E27FC236}">
                <a16:creationId xmlns:a16="http://schemas.microsoft.com/office/drawing/2014/main" id="{485728C5-B81C-6825-0963-10E2764CA849}"/>
              </a:ext>
            </a:extLst>
          </p:cNvPr>
          <p:cNvSpPr>
            <a:spLocks noGrp="1"/>
          </p:cNvSpPr>
          <p:nvPr>
            <p:ph idx="1"/>
          </p:nvPr>
        </p:nvSpPr>
        <p:spPr>
          <a:xfrm>
            <a:off x="257452" y="887766"/>
            <a:ext cx="11789546" cy="5640619"/>
          </a:xfrm>
        </p:spPr>
        <p:txBody>
          <a:bodyPr>
            <a:noAutofit/>
          </a:bodyPr>
          <a:lstStyle/>
          <a:p>
            <a:r>
              <a:rPr lang="ru-RU" sz="1800" dirty="0"/>
              <a:t>Победителем электронного аукциона - ООО "</a:t>
            </a:r>
            <a:r>
              <a:rPr lang="ru-RU" sz="1800" dirty="0" err="1"/>
              <a:t>СтройДомСервис</a:t>
            </a:r>
            <a:r>
              <a:rPr lang="ru-RU" sz="1800" dirty="0"/>
              <a:t>" в качестве подтверждения соответствия установленному дополнительному требованию представлен договор строительного подряда от 01.10.2021 N10-22 на выполнение работ по строительству вспомогательного помещения по адресу:</a:t>
            </a:r>
          </a:p>
          <a:p>
            <a:r>
              <a:rPr lang="ru-RU" sz="1800" dirty="0"/>
              <a:t>г. Краснодар, Римский пр-т, 9/1, на сумму 90 236 131,20 руб., заключенный с ООО Специализированный застройщик "Группа компаний "Догма". Из решения заказчика об одностороннем отказе от исполнения контракта следует, что заказчик, принимая его, использовал сведения, выявленные прокуратурой Добровского района при проведении проверки (письмо от 25.11.2024).</a:t>
            </a:r>
          </a:p>
          <a:p>
            <a:r>
              <a:rPr lang="ru-RU" sz="1800" dirty="0"/>
              <a:t>Так, прокуратурой была проведена проверка в отношении представленного ООО "</a:t>
            </a:r>
            <a:r>
              <a:rPr lang="ru-RU" sz="1800" dirty="0" err="1"/>
              <a:t>СтройДомСервис</a:t>
            </a:r>
            <a:r>
              <a:rPr lang="ru-RU" sz="1800" dirty="0"/>
              <a:t>" договора подряда для подтверждения соответствия дополнительному требованию, и выявлены следующие основания, свидетельствующие о недостоверности договора. Прокуратура установила, что ООО Специализированный застройщик "Группа компаний "Догма" ликвидировано 13.09.2022.</a:t>
            </a:r>
          </a:p>
          <a:p>
            <a:r>
              <a:rPr lang="ru-RU" sz="1800" dirty="0"/>
              <a:t>В ЕГРН сведения о правах данного общества на объект, указанный в договоре строительного подряда от 01.10.2021 N10-22, отсутствуют. По указанному адресу расположено административное здание, зарегистрированное за иным лицом, не имеющим отношения к ООО Специализированный застройщик "Группа компаний "Догма".</a:t>
            </a:r>
          </a:p>
          <a:p>
            <a:r>
              <a:rPr lang="ru-RU" sz="1800" dirty="0"/>
              <a:t>Также в п. 10 договора строительного подряда от 01.10.2021 N10-22 указан юридический адрес ООО Специализированный застройщик "Группа компаний "Догма", который не соответствует сведениям ЕГРЮЛ.</a:t>
            </a:r>
          </a:p>
          <a:p>
            <a:r>
              <a:rPr lang="ru-RU" sz="1800" dirty="0"/>
              <a:t>Указанный в договоре расчетный счет, согласно сведениям налогового органа, не принадлежит ООО Специализированный застройщик "Группа компаний "Догма". В связи с изложенными обстоятельствами прокуратурой сделан вывод о подложности рассмотренного договора. </a:t>
            </a:r>
          </a:p>
          <a:p>
            <a:r>
              <a:rPr lang="ru-RU" sz="1800" b="1" dirty="0"/>
              <a:t>Решение: включить подрядчика в РНП</a:t>
            </a:r>
          </a:p>
        </p:txBody>
      </p:sp>
    </p:spTree>
    <p:extLst>
      <p:ext uri="{BB962C8B-B14F-4D97-AF65-F5344CB8AC3E}">
        <p14:creationId xmlns:p14="http://schemas.microsoft.com/office/powerpoint/2010/main" val="24507000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079B2-0128-A954-2FC6-A85C18C6680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B9178A-57D6-1A77-3042-C81D75304CE7}"/>
              </a:ext>
            </a:extLst>
          </p:cNvPr>
          <p:cNvSpPr>
            <a:spLocks noGrp="1"/>
          </p:cNvSpPr>
          <p:nvPr>
            <p:ph type="title"/>
          </p:nvPr>
        </p:nvSpPr>
        <p:spPr>
          <a:xfrm>
            <a:off x="151660" y="148442"/>
            <a:ext cx="11803602" cy="540397"/>
          </a:xfrm>
        </p:spPr>
        <p:txBody>
          <a:bodyPr>
            <a:noAutofit/>
          </a:bodyPr>
          <a:lstStyle/>
          <a:p>
            <a:pPr algn="ctr"/>
            <a:r>
              <a:rPr lang="ru-RU" sz="2400" dirty="0">
                <a:solidFill>
                  <a:srgbClr val="0070C0"/>
                </a:solidFill>
              </a:rPr>
              <a:t>Постановление АС Северо-Кавказского округа от 17 июля 2025 г. N Ф08-2387/25 по делу N А32-7099/2024 (1 из 2)</a:t>
            </a:r>
          </a:p>
        </p:txBody>
      </p:sp>
      <p:graphicFrame>
        <p:nvGraphicFramePr>
          <p:cNvPr id="4" name="Объект 3">
            <a:extLst>
              <a:ext uri="{FF2B5EF4-FFF2-40B4-BE49-F238E27FC236}">
                <a16:creationId xmlns:a16="http://schemas.microsoft.com/office/drawing/2014/main" id="{BDAC22ED-7265-EB94-7364-987291997639}"/>
              </a:ext>
            </a:extLst>
          </p:cNvPr>
          <p:cNvGraphicFramePr>
            <a:graphicFrameLocks noGrp="1"/>
          </p:cNvGraphicFramePr>
          <p:nvPr>
            <p:ph idx="1"/>
          </p:nvPr>
        </p:nvGraphicFramePr>
        <p:xfrm>
          <a:off x="421135" y="688839"/>
          <a:ext cx="11345662" cy="1010920"/>
        </p:xfrm>
        <a:graphic>
          <a:graphicData uri="http://schemas.openxmlformats.org/drawingml/2006/table">
            <a:tbl>
              <a:tblPr firstRow="1" bandRow="1">
                <a:tableStyleId>{F5AB1C69-6EDB-4FF4-983F-18BD219EF322}</a:tableStyleId>
              </a:tblPr>
              <a:tblGrid>
                <a:gridCol w="3160449">
                  <a:extLst>
                    <a:ext uri="{9D8B030D-6E8A-4147-A177-3AD203B41FA5}">
                      <a16:colId xmlns:a16="http://schemas.microsoft.com/office/drawing/2014/main" val="3079683067"/>
                    </a:ext>
                  </a:extLst>
                </a:gridCol>
                <a:gridCol w="4096769">
                  <a:extLst>
                    <a:ext uri="{9D8B030D-6E8A-4147-A177-3AD203B41FA5}">
                      <a16:colId xmlns:a16="http://schemas.microsoft.com/office/drawing/2014/main" val="3197436877"/>
                    </a:ext>
                  </a:extLst>
                </a:gridCol>
                <a:gridCol w="4088444">
                  <a:extLst>
                    <a:ext uri="{9D8B030D-6E8A-4147-A177-3AD203B41FA5}">
                      <a16:colId xmlns:a16="http://schemas.microsoft.com/office/drawing/2014/main" val="558846367"/>
                    </a:ext>
                  </a:extLst>
                </a:gridCol>
              </a:tblGrid>
              <a:tr h="370840">
                <a:tc>
                  <a:txBody>
                    <a:bodyPr/>
                    <a:lstStyle/>
                    <a:p>
                      <a:r>
                        <a:rPr lang="ru-RU" dirty="0"/>
                        <a:t>Истец</a:t>
                      </a:r>
                    </a:p>
                  </a:txBody>
                  <a:tcPr/>
                </a:tc>
                <a:tc>
                  <a:txBody>
                    <a:bodyPr/>
                    <a:lstStyle/>
                    <a:p>
                      <a:r>
                        <a:rPr lang="ru-RU" dirty="0"/>
                        <a:t>Ответчик</a:t>
                      </a:r>
                    </a:p>
                  </a:txBody>
                  <a:tcPr/>
                </a:tc>
                <a:tc>
                  <a:txBody>
                    <a:bodyPr/>
                    <a:lstStyle/>
                    <a:p>
                      <a:r>
                        <a:rPr lang="ru-RU" dirty="0"/>
                        <a:t>Суть кассационной жалобы</a:t>
                      </a:r>
                    </a:p>
                  </a:txBody>
                  <a:tcPr/>
                </a:tc>
                <a:extLst>
                  <a:ext uri="{0D108BD9-81ED-4DB2-BD59-A6C34878D82A}">
                    <a16:rowId xmlns:a16="http://schemas.microsoft.com/office/drawing/2014/main" val="1753121028"/>
                  </a:ext>
                </a:extLst>
              </a:tr>
              <a:tr h="370840">
                <a:tc>
                  <a:txBody>
                    <a:bodyPr/>
                    <a:lstStyle/>
                    <a:p>
                      <a:r>
                        <a:rPr lang="ru-RU" dirty="0"/>
                        <a:t>ИП </a:t>
                      </a:r>
                      <a:r>
                        <a:rPr lang="ru-RU" dirty="0" err="1"/>
                        <a:t>Кивандов</a:t>
                      </a:r>
                      <a:r>
                        <a:rPr lang="ru-RU" dirty="0"/>
                        <a:t> А.С.</a:t>
                      </a:r>
                    </a:p>
                  </a:txBody>
                  <a:tcPr/>
                </a:tc>
                <a:tc>
                  <a:txBody>
                    <a:bodyPr/>
                    <a:lstStyle/>
                    <a:p>
                      <a:r>
                        <a:rPr lang="ru-RU" dirty="0"/>
                        <a:t>Первый заместитель прокурора Краснодарского края</a:t>
                      </a:r>
                    </a:p>
                  </a:txBody>
                  <a:tcPr/>
                </a:tc>
                <a:tc>
                  <a:txBody>
                    <a:bodyPr/>
                    <a:lstStyle/>
                    <a:p>
                      <a:r>
                        <a:rPr lang="ru-RU" dirty="0"/>
                        <a:t>Отменить решение судов первых двух инстанций</a:t>
                      </a:r>
                    </a:p>
                  </a:txBody>
                  <a:tcPr/>
                </a:tc>
                <a:extLst>
                  <a:ext uri="{0D108BD9-81ED-4DB2-BD59-A6C34878D82A}">
                    <a16:rowId xmlns:a16="http://schemas.microsoft.com/office/drawing/2014/main" val="2974094841"/>
                  </a:ext>
                </a:extLst>
              </a:tr>
            </a:tbl>
          </a:graphicData>
        </a:graphic>
      </p:graphicFrame>
      <p:sp>
        <p:nvSpPr>
          <p:cNvPr id="6" name="TextBox 5">
            <a:extLst>
              <a:ext uri="{FF2B5EF4-FFF2-40B4-BE49-F238E27FC236}">
                <a16:creationId xmlns:a16="http://schemas.microsoft.com/office/drawing/2014/main" id="{1986892C-C980-CE3E-0407-29AB54244032}"/>
              </a:ext>
            </a:extLst>
          </p:cNvPr>
          <p:cNvSpPr txBox="1"/>
          <p:nvPr/>
        </p:nvSpPr>
        <p:spPr>
          <a:xfrm>
            <a:off x="151660" y="1825853"/>
            <a:ext cx="11884612" cy="4955203"/>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Первый зампрокурора края в интересах неопределённого круга лиц, министерства здравоохранения Краснодарского края обратился в суд с иском о признании недействительным (ничтожным) заключенный между ГБУЗ "Белореченская центральная районная больница" и ИП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Кивандовым</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А.С. г</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ос.контракт</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на оказание услуг по обеспечению лечебным питанием пациентов круглосуточного стационара. О применении последствия недействительности данной сделки путем возложения на ИП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Кивандова</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А.С. обязанности по возврату  Заказчику денежных средств в размере 34 000 000 руб.</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обоснования Прокуратура указывает на то, что вступившим в законную силу приговором и.о. мирового судьи судебного участка N 11 г. Белореченска мировым судьей судебного участка N 228 г. Белореченска от 31.07.2023,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Кивандов</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А.С. признан виновным в совершении преступлений, предусмотренных ч. 5 ст. 327 УК РФ, в связи с использованием подложных документов, с назначением наказания в виде штрафа = размере 50 000 руб.</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Изначально ИП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Кивандов</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А.С., участвуя в закупка Заказчика, предоставил документы, подтверждающие наличие опыта, в том числе договор…, заключенный с ООО "Санаторий "Огонек+" на поставку 5-тиразового лечебного питания на территории санатория, акты сдачи-приемки работ N 1/С-24/С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января 2018 по декабрь 2019, дополнительное соглашение от 19.01.2020 о расторжении договора;            договоры-счета за период с 18.01.2019 по 12.08.2019 с последовательной нумерацией с N 18/2019 по N 180/2019, заключенные с ООО "Инжиниринговая группа "Консул", на поставку 6-тиразового лечебного питания в круглосуточный стационар центра семейной медицины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Создравие</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Указанные договоры учтены в качестве подтверждения опыта участника закупки.</a:t>
            </a:r>
          </a:p>
        </p:txBody>
      </p:sp>
    </p:spTree>
    <p:extLst>
      <p:ext uri="{BB962C8B-B14F-4D97-AF65-F5344CB8AC3E}">
        <p14:creationId xmlns:p14="http://schemas.microsoft.com/office/powerpoint/2010/main" val="2720528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366A5-9FD3-7B91-1E35-2F474D0109D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D9B973-503E-952E-C14F-88D99706529A}"/>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10.04.2025 по делу N 28/06/105-2422/2025, </a:t>
            </a:r>
            <a:br>
              <a:rPr lang="ru-RU" sz="2400" b="1" dirty="0">
                <a:solidFill>
                  <a:srgbClr val="C00000"/>
                </a:solidFill>
              </a:rPr>
            </a:br>
            <a:r>
              <a:rPr lang="ru-RU" sz="2400" b="1" dirty="0">
                <a:solidFill>
                  <a:srgbClr val="C00000"/>
                </a:solidFill>
              </a:rPr>
              <a:t>предписание от 10.04.2025 по делу N 28/06/105-2422/2025 (2 из 3)</a:t>
            </a:r>
          </a:p>
        </p:txBody>
      </p:sp>
      <p:sp>
        <p:nvSpPr>
          <p:cNvPr id="3" name="Объект 2">
            <a:extLst>
              <a:ext uri="{FF2B5EF4-FFF2-40B4-BE49-F238E27FC236}">
                <a16:creationId xmlns:a16="http://schemas.microsoft.com/office/drawing/2014/main" id="{A9D8121F-FD9E-5BD8-C40A-C80F02A3D727}"/>
              </a:ext>
            </a:extLst>
          </p:cNvPr>
          <p:cNvSpPr>
            <a:spLocks noGrp="1"/>
          </p:cNvSpPr>
          <p:nvPr>
            <p:ph idx="1"/>
          </p:nvPr>
        </p:nvSpPr>
        <p:spPr>
          <a:xfrm>
            <a:off x="435006" y="985420"/>
            <a:ext cx="11549848" cy="5717221"/>
          </a:xfrm>
        </p:spPr>
        <p:txBody>
          <a:bodyPr>
            <a:noAutofit/>
          </a:bodyPr>
          <a:lstStyle/>
          <a:p>
            <a:r>
              <a:rPr lang="ru-RU" sz="1800" dirty="0">
                <a:solidFill>
                  <a:srgbClr val="C00000"/>
                </a:solidFill>
              </a:rPr>
              <a:t>Таким образом, Оператором электронной площадки неправомерно принято решение о размещении в Реестре аккредитованных участников в качестве информации и документов, подтверждающих наличие опыта выполнения работ в соответствии с Позицией 8, опыт выполнения работ по договору субподряда, а также опыт работ по объекту капитального строительства.</a:t>
            </a:r>
          </a:p>
          <a:p>
            <a:r>
              <a:rPr lang="ru-RU" sz="1800" dirty="0"/>
              <a:t>Кроме того, Комиссией ФАС России установлено, что Оператором электронной площадки в Реестре аккредитованных участников в качестве подтверждения наличия опыта выполнения работ в соответствии с Позицией 8 у Участника N 9 размещен в том числе договор на выполнение работ по строительству объекта капитального строительства (далее - Договор N 1), а также договор на выполнение работ по строительству линейного объекта - линий электропередачи (далее - Договор N 2, Линейный объект), заключенные между ООО "</a:t>
            </a:r>
            <a:r>
              <a:rPr lang="ru-RU" sz="1800" dirty="0" err="1"/>
              <a:t>РусСтройГруп</a:t>
            </a:r>
            <a:r>
              <a:rPr lang="ru-RU" sz="1800" dirty="0"/>
              <a:t>" и Участником N 9.</a:t>
            </a:r>
          </a:p>
          <a:p>
            <a:r>
              <a:rPr lang="ru-RU" sz="1800" b="1" dirty="0"/>
              <a:t>При этом в составе размещенных документов отсутствует разрешение на ввод Линейного объекта в эксплуатацию.</a:t>
            </a:r>
          </a:p>
          <a:p>
            <a:r>
              <a:rPr lang="ru-RU" sz="1800" dirty="0">
                <a:solidFill>
                  <a:srgbClr val="C00000"/>
                </a:solidFill>
              </a:rPr>
              <a:t>Таким образом, Оператором электронной площадки неправомерно принято решение о размещении в Реестре аккредитованных участников в качестве информации и документов, подтверждающих наличие у Участника N 9 опыта выполнения работ в соответствии с Позицией 8, Договора N 1, 2.</a:t>
            </a:r>
          </a:p>
          <a:p>
            <a:r>
              <a:rPr lang="ru-RU" sz="1800" dirty="0"/>
              <a:t>Комиссией ФАС России также установлено, что Оператором электронной площадки в Реестре аккредитованных участников в качестве подтверждения наличия опыта выполнения работ в соответствии с Позицией 8 у Участника N 11 размещен в том числе контракт на выполнение работ по объекту капитального строительства, заключенный между Управлением городского хозяйства администрации города-курорта Кисловодска и Участником N 11.</a:t>
            </a:r>
          </a:p>
        </p:txBody>
      </p:sp>
    </p:spTree>
    <p:extLst>
      <p:ext uri="{BB962C8B-B14F-4D97-AF65-F5344CB8AC3E}">
        <p14:creationId xmlns:p14="http://schemas.microsoft.com/office/powerpoint/2010/main" val="366663480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EE2D2-FF8A-2151-0D98-ABE7B5E15D29}"/>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02A3D4-A4C9-3D5E-9FA6-227971D7D9F0}"/>
              </a:ext>
            </a:extLst>
          </p:cNvPr>
          <p:cNvSpPr>
            <a:spLocks noGrp="1"/>
          </p:cNvSpPr>
          <p:nvPr>
            <p:ph type="title"/>
          </p:nvPr>
        </p:nvSpPr>
        <p:spPr>
          <a:xfrm>
            <a:off x="151660" y="148442"/>
            <a:ext cx="11803602" cy="540397"/>
          </a:xfrm>
        </p:spPr>
        <p:txBody>
          <a:bodyPr>
            <a:noAutofit/>
          </a:bodyPr>
          <a:lstStyle/>
          <a:p>
            <a:pPr algn="ctr"/>
            <a:r>
              <a:rPr lang="ru-RU" sz="2400" dirty="0">
                <a:solidFill>
                  <a:srgbClr val="0070C0"/>
                </a:solidFill>
              </a:rPr>
              <a:t>Постановление АС Северо-Кавказского округа от 17 июля 2025 г. N Ф08-2387/25 по делу N А32-7099/2024 (2 из 2)</a:t>
            </a:r>
          </a:p>
        </p:txBody>
      </p:sp>
      <p:sp>
        <p:nvSpPr>
          <p:cNvPr id="6" name="TextBox 5">
            <a:extLst>
              <a:ext uri="{FF2B5EF4-FFF2-40B4-BE49-F238E27FC236}">
                <a16:creationId xmlns:a16="http://schemas.microsoft.com/office/drawing/2014/main" id="{A32BEB37-0E96-8BE2-6A2C-DA865BA959F8}"/>
              </a:ext>
            </a:extLst>
          </p:cNvPr>
          <p:cNvSpPr txBox="1"/>
          <p:nvPr/>
        </p:nvSpPr>
        <p:spPr>
          <a:xfrm>
            <a:off x="111155" y="688839"/>
            <a:ext cx="11884612" cy="5109091"/>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Фабула: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В извещении заказчик установил требования в соответствии с позицией 33 раздела VI приложения к ПП РФ от 29.12.2021 № 2571 (Услуги общественного питания и (или) поставка пищевых продуктов, закупаемых для организаций, осуществляющих образовательную деятельность, медицинских организаций, организаций социального обслуживания, организаций отдыха детей и их оздоровления).</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И</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мея</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умысел на использование заведомо подложного документа с целью получения преимущества при участии в конкурсе, при помощи сети Интернет и технических средств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Кивандов</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составил договор от 25.12.2017 N ЛП-2018/2019 на оказание услуг по организации питания, якобы заключенный предпринимателем и ООО "Санаторий Огонек+" (прекратило деятельность 15.01.2021), в который перенес реквизиты и печати указанной организации, тем самым изготовил подложный документ. После этого 07.12.2022 направил посредством сети Интернет на электронную торговую площадку ООО "РТС-тендер", в том числе договор от 25.12.2017 N ЛП-2018/2019, тем самым использовал подложный документ. Подсудимый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Кивандов</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А.С. свою вину в совершении преступлений признал, согласился с предъявленным обвинением.</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Согласно отчету от 20.03.2023, полученному от ООО "Инжиниринговая группа "Консул"" организация не состояла и не состоит в договорных отношениях с предпринимателем, банковские реквизиты в договорах-счетах указаны неверно.</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ru-RU" sz="1800" b="1" i="0" u="none" strike="noStrike" kern="1200" cap="none" spc="0" normalizeH="0" baseline="0" noProof="0" dirty="0">
                <a:ln>
                  <a:noFill/>
                </a:ln>
                <a:solidFill>
                  <a:prstClr val="black"/>
                </a:solidFill>
                <a:effectLst/>
                <a:uLnTx/>
                <a:uFillTx/>
                <a:latin typeface="Calibri" panose="020F0502020204030204"/>
                <a:ea typeface="+mn-ea"/>
                <a:cs typeface="+mn-cs"/>
              </a:rPr>
              <a:t>Позиция суда: </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отказать ИП </a:t>
            </a:r>
            <a:r>
              <a:rPr kumimoji="0" lang="ru-RU" sz="1800" b="0" i="0" u="none" strike="noStrike" kern="1200" cap="none" spc="0" normalizeH="0" baseline="0" noProof="0" dirty="0" err="1">
                <a:ln>
                  <a:noFill/>
                </a:ln>
                <a:solidFill>
                  <a:prstClr val="black"/>
                </a:solidFill>
                <a:effectLst/>
                <a:uLnTx/>
                <a:uFillTx/>
                <a:latin typeface="Calibri" panose="020F0502020204030204"/>
                <a:ea typeface="+mn-ea"/>
                <a:cs typeface="+mn-cs"/>
              </a:rPr>
              <a:t>Кивандову</a:t>
            </a:r>
            <a:r>
              <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rPr>
              <a:t> А.С. в удовлетворении заявленного требования.</a:t>
            </a:r>
          </a:p>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ru-RU"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304588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8EF2C2-7F4D-7390-1708-D33C84ABCAD9}"/>
              </a:ext>
            </a:extLst>
          </p:cNvPr>
          <p:cNvSpPr>
            <a:spLocks noGrp="1"/>
          </p:cNvSpPr>
          <p:nvPr>
            <p:ph type="title"/>
          </p:nvPr>
        </p:nvSpPr>
        <p:spPr>
          <a:xfrm>
            <a:off x="838200" y="81041"/>
            <a:ext cx="10515600" cy="673562"/>
          </a:xfrm>
        </p:spPr>
        <p:txBody>
          <a:bodyPr>
            <a:normAutofit fontScale="90000"/>
          </a:bodyPr>
          <a:lstStyle/>
          <a:p>
            <a:pPr algn="ctr"/>
            <a:r>
              <a:rPr lang="ru-RU" sz="2400" dirty="0">
                <a:solidFill>
                  <a:srgbClr val="FF0000"/>
                </a:solidFill>
              </a:rPr>
              <a:t>Постановление Арбитражного суда Поволжского округа от 18 июня 2024 г. N Ф06-3607/24 по делу N А72-5763/2023 (1 из 7)</a:t>
            </a:r>
          </a:p>
        </p:txBody>
      </p:sp>
      <p:sp>
        <p:nvSpPr>
          <p:cNvPr id="3" name="Объект 2">
            <a:extLst>
              <a:ext uri="{FF2B5EF4-FFF2-40B4-BE49-F238E27FC236}">
                <a16:creationId xmlns:a16="http://schemas.microsoft.com/office/drawing/2014/main" id="{4D55E16F-F5A7-0680-2E3E-11340DD6303A}"/>
              </a:ext>
            </a:extLst>
          </p:cNvPr>
          <p:cNvSpPr>
            <a:spLocks noGrp="1"/>
          </p:cNvSpPr>
          <p:nvPr>
            <p:ph idx="1"/>
          </p:nvPr>
        </p:nvSpPr>
        <p:spPr>
          <a:xfrm>
            <a:off x="838200" y="976544"/>
            <a:ext cx="10515600" cy="5200419"/>
          </a:xfrm>
        </p:spPr>
        <p:txBody>
          <a:bodyPr>
            <a:noAutofit/>
          </a:bodyPr>
          <a:lstStyle/>
          <a:p>
            <a:r>
              <a:rPr lang="ru-RU" sz="1800" dirty="0"/>
              <a:t>Заместитель прокурора Ульяновской области обратился в Арбитражный суд Ульяновской области в интересах муниципального образования "Радищевский район" в лице Главы муниципального образования "Радищевский район" с исковым заявлением к Администрации муниципального образования "Радищевский район" Ульяновской области, ООО "Тандем" о признании недействительными торгов, оформленных итоговым протоколом от 06.03.2023 подведения итогов определения поставщика (подрядчика, исполнителя) N ИЭОК1 для закупки N 0168500000623000311, а также признании недействительным муниципального контракта N 0168500000623000311, заключенного 20.03.2023 между администрацией муниципального образования "Радищевский район" и ООО "Тандем".</a:t>
            </a:r>
          </a:p>
          <a:p>
            <a:r>
              <a:rPr lang="ru-RU" sz="1800" dirty="0"/>
              <a:t>Требования судами предыдущих инстанций удовлетворены. Кассационная жалоба подана ООО «Тандем».</a:t>
            </a:r>
          </a:p>
          <a:p>
            <a:r>
              <a:rPr lang="ru-RU" sz="1800" dirty="0"/>
              <a:t>Судами установлено, что 13.02.2023 в ЕИС размещено извещение о проведении открытого конкурса в электронной форме на выполнение работ по капитальному ремонту МОУ "Ореховская средняя школа". Начальная максимальная цена контракта - 127 842 750 руб.  ООО "Самара Строй Дизайн" была предложена цена контракта - 115 058 475 руб., ООО "Тандем" - 127 842 750 руб.</a:t>
            </a:r>
          </a:p>
          <a:p>
            <a:r>
              <a:rPr lang="ru-RU" sz="1800" dirty="0"/>
              <a:t>В обоснование своих требований прокурор указал, что прокуратурой Ульяновской области в ходе проверки исполнения законодательства о контрактной системе в действиях Администрации МО "Радищевский район" Ульяновской области и ООО "Тандем" в рамках реализации национального проекта "Образование" выявлены нарушения требований Федерального закона от 05.04.2013 N 44-ФЗ </a:t>
            </a:r>
          </a:p>
        </p:txBody>
      </p:sp>
    </p:spTree>
    <p:extLst>
      <p:ext uri="{BB962C8B-B14F-4D97-AF65-F5344CB8AC3E}">
        <p14:creationId xmlns:p14="http://schemas.microsoft.com/office/powerpoint/2010/main" val="33222601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8EF2C2-7F4D-7390-1708-D33C84ABCAD9}"/>
              </a:ext>
            </a:extLst>
          </p:cNvPr>
          <p:cNvSpPr>
            <a:spLocks noGrp="1"/>
          </p:cNvSpPr>
          <p:nvPr>
            <p:ph type="title"/>
          </p:nvPr>
        </p:nvSpPr>
        <p:spPr>
          <a:xfrm>
            <a:off x="838200" y="81041"/>
            <a:ext cx="10515600" cy="673562"/>
          </a:xfrm>
        </p:spPr>
        <p:txBody>
          <a:bodyPr>
            <a:normAutofit fontScale="90000"/>
          </a:bodyPr>
          <a:lstStyle/>
          <a:p>
            <a:pPr algn="ctr"/>
            <a:r>
              <a:rPr lang="ru-RU" sz="2400" dirty="0">
                <a:solidFill>
                  <a:srgbClr val="FF0000"/>
                </a:solidFill>
              </a:rPr>
              <a:t>Постановление Арбитражного суда Поволжского округа от 18 июня 2024 г. N Ф06-3607/24 по делу N А72-5763/2023 (2 из 7)</a:t>
            </a:r>
          </a:p>
        </p:txBody>
      </p:sp>
      <p:sp>
        <p:nvSpPr>
          <p:cNvPr id="3" name="Объект 2">
            <a:extLst>
              <a:ext uri="{FF2B5EF4-FFF2-40B4-BE49-F238E27FC236}">
                <a16:creationId xmlns:a16="http://schemas.microsoft.com/office/drawing/2014/main" id="{4D55E16F-F5A7-0680-2E3E-11340DD6303A}"/>
              </a:ext>
            </a:extLst>
          </p:cNvPr>
          <p:cNvSpPr>
            <a:spLocks noGrp="1"/>
          </p:cNvSpPr>
          <p:nvPr>
            <p:ph idx="1"/>
          </p:nvPr>
        </p:nvSpPr>
        <p:spPr>
          <a:xfrm>
            <a:off x="838200" y="976544"/>
            <a:ext cx="10515600" cy="5200419"/>
          </a:xfrm>
        </p:spPr>
        <p:txBody>
          <a:bodyPr>
            <a:noAutofit/>
          </a:bodyPr>
          <a:lstStyle/>
          <a:p>
            <a:r>
              <a:rPr lang="ru-RU" sz="1800" dirty="0"/>
              <a:t>Представленный ООО "Тандем" в качестве подтверждения своей квалификации договор подряда N14/10 от 14.10.2021 обладал признаками фиктивности (мнимая сделка). При этом ИП Фахрудинов А.Н. и директор ООО "Тандем" </a:t>
            </a:r>
            <a:r>
              <a:rPr lang="ru-RU" sz="1800" dirty="0" err="1"/>
              <a:t>Фахрудинова</a:t>
            </a:r>
            <a:r>
              <a:rPr lang="ru-RU" sz="1800" dirty="0"/>
              <a:t> В.О. являются супругами, то есть аффилированными лицами. Представление данного договора позволило ООО "Тандем" выиграть конкурс у второго участника (ООО "Самара Строй Дизайн") и заключить муниципальный контракт. Таким образом, в действиях ООО "Тандем" имеются признаки злоупотребления правом (ст. 10 ГК РФ), указанный контракт был заключен в целях обхода конкурентных процедур, для приоритетного заключения с обществом контракта без снижения начальной максимальной цены контракта, что противоречит принципу обеспечения конкуренции контрактной системы в сфере закупок, установленному в ст. 6 Закона N 44-ФЗ.</a:t>
            </a:r>
          </a:p>
          <a:p>
            <a:r>
              <a:rPr lang="ru-RU" sz="1800" dirty="0"/>
              <a:t>Возражая против удовлетворения исковых требований Прокуратуры, ООО "Тандем" указало, что цена представленного договора подряда N 14/10 от 14.10.2021 была сформирована с учётом: сокращенных сроков выполнения работ; условия об отсрочке оплаты выполненной работ на 15 лет (что фактически является основанием рассматривать его как смешанный договор с элементами договора коммерческого займа); необходимостью приобретения материалов и оборудования для ввода объекта в эксплуатацию за счет средств подрядной организации. Условия строительства объекта по данному договору подразумевали необходимость завершения работ в срок до 28.12.2021, в противном случае получение нового разрешения на строительство потребовало бы корректировки проектной документации и прохождения негосударственной экспертизы.</a:t>
            </a:r>
          </a:p>
          <a:p>
            <a:r>
              <a:rPr lang="ru-RU" sz="1800" dirty="0"/>
              <a:t> </a:t>
            </a:r>
          </a:p>
        </p:txBody>
      </p:sp>
    </p:spTree>
    <p:extLst>
      <p:ext uri="{BB962C8B-B14F-4D97-AF65-F5344CB8AC3E}">
        <p14:creationId xmlns:p14="http://schemas.microsoft.com/office/powerpoint/2010/main" val="318811060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8EF2C2-7F4D-7390-1708-D33C84ABCAD9}"/>
              </a:ext>
            </a:extLst>
          </p:cNvPr>
          <p:cNvSpPr>
            <a:spLocks noGrp="1"/>
          </p:cNvSpPr>
          <p:nvPr>
            <p:ph type="title"/>
          </p:nvPr>
        </p:nvSpPr>
        <p:spPr>
          <a:xfrm>
            <a:off x="838200" y="81041"/>
            <a:ext cx="10515600" cy="673562"/>
          </a:xfrm>
        </p:spPr>
        <p:txBody>
          <a:bodyPr>
            <a:normAutofit fontScale="90000"/>
          </a:bodyPr>
          <a:lstStyle/>
          <a:p>
            <a:pPr algn="ctr"/>
            <a:r>
              <a:rPr lang="ru-RU" sz="2400" dirty="0">
                <a:solidFill>
                  <a:srgbClr val="FF0000"/>
                </a:solidFill>
              </a:rPr>
              <a:t>Постановление Арбитражного суда Поволжского округа от 18 июня 2024 г. N Ф06-3607/24 по делу N А72-5763/2023 (3 из 7)</a:t>
            </a:r>
          </a:p>
        </p:txBody>
      </p:sp>
      <p:sp>
        <p:nvSpPr>
          <p:cNvPr id="3" name="Объект 2">
            <a:extLst>
              <a:ext uri="{FF2B5EF4-FFF2-40B4-BE49-F238E27FC236}">
                <a16:creationId xmlns:a16="http://schemas.microsoft.com/office/drawing/2014/main" id="{4D55E16F-F5A7-0680-2E3E-11340DD6303A}"/>
              </a:ext>
            </a:extLst>
          </p:cNvPr>
          <p:cNvSpPr>
            <a:spLocks noGrp="1"/>
          </p:cNvSpPr>
          <p:nvPr>
            <p:ph idx="1"/>
          </p:nvPr>
        </p:nvSpPr>
        <p:spPr>
          <a:xfrm>
            <a:off x="838200" y="976544"/>
            <a:ext cx="10889202" cy="5200419"/>
          </a:xfrm>
        </p:spPr>
        <p:txBody>
          <a:bodyPr>
            <a:noAutofit/>
          </a:bodyPr>
          <a:lstStyle/>
          <a:p>
            <a:r>
              <a:rPr lang="ru-RU" sz="1800" dirty="0"/>
              <a:t>Оценка договору подряда N 14/10 от 14.10.2021 дана в решении ФАС России по делу N П185/22 о результатах проведения внеплановой проверки соблюдения законодательства Российской Федерации о контрактной системе в сфере закупок. Договор подряда N 14/10 от 14.10.2022 был представлен по другой закупке ошибочно. Стороны сделки - ООО "Тандем" и ИП Фахрудинов А.Н. изначально подписали договор подряда с ценой 9 999 999 316,20 руб. Через несколько дней стороны пересмотрели цену и переподписали договор с новой ценой, уничтожив предыдущий вариант. Однако в скан-копии остался старый вариант. Он и был направлен специалистом по закупкам. Это особенности документооборота отдельных коммерческих организаций. Такая ошибка не должна повлечь правовых последствии в виде признания сделки мнимой.</a:t>
            </a:r>
          </a:p>
          <a:p>
            <a:r>
              <a:rPr lang="ru-RU" sz="1800" dirty="0"/>
              <a:t>При размещении в ЕИС извещения N 0168500000623000311 о проведении открытого конкурса в электронной форме на выполнение работ по капитальному ремонту МОУ "Ореховская средняя школа" Администрацией МО "Радищевский район" одним из критериев оценки заявок участников установлена "квалификация участников закупки" (значимость критерия - 40%). При этом единственным детализирующим показателем оценки предусмотрена "наибольшая цена одного из исполненных участником закупки договоров" (значимость показателя - 100%). Расчет значения данного показателя предусмотрен по формуле, закрепленной в подп. "б" п. 20 Положения N 2604. Таким образом, чем больше цена договора, представленного участником закупки в качестве подтверждения наличия опыта производства аналогичных работ, тем выше шанс стать победителем торгов.</a:t>
            </a:r>
          </a:p>
          <a:p>
            <a:r>
              <a:rPr lang="ru-RU" sz="1800" dirty="0"/>
              <a:t>Судами установлено, что ООО "Тандем" в качестве исполненного договора в целях оценки по критерию "квалификация участников закупки" был представлен договор подряда N 14/10 от 14.10.2021, оформленный между ИП </a:t>
            </a:r>
            <a:r>
              <a:rPr lang="ru-RU" sz="1800" dirty="0" err="1"/>
              <a:t>Фахрудиновым</a:t>
            </a:r>
            <a:r>
              <a:rPr lang="ru-RU" sz="1800" dirty="0"/>
              <a:t> А.Н. (Заказчик) и ООО "Тандем" (Подрядчик, </a:t>
            </a:r>
            <a:r>
              <a:rPr lang="ru-RU" sz="1800" dirty="0" err="1"/>
              <a:t>Генпорядчик</a:t>
            </a:r>
            <a:r>
              <a:rPr lang="ru-RU" sz="1800" dirty="0"/>
              <a:t>), цена контракта составила 9 999 995 616 руб. 25 коп., что позволило ответчику стать победителем торгов.</a:t>
            </a:r>
          </a:p>
        </p:txBody>
      </p:sp>
    </p:spTree>
    <p:extLst>
      <p:ext uri="{BB962C8B-B14F-4D97-AF65-F5344CB8AC3E}">
        <p14:creationId xmlns:p14="http://schemas.microsoft.com/office/powerpoint/2010/main" val="10691639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8EF2C2-7F4D-7390-1708-D33C84ABCAD9}"/>
              </a:ext>
            </a:extLst>
          </p:cNvPr>
          <p:cNvSpPr>
            <a:spLocks noGrp="1"/>
          </p:cNvSpPr>
          <p:nvPr>
            <p:ph type="title"/>
          </p:nvPr>
        </p:nvSpPr>
        <p:spPr>
          <a:xfrm>
            <a:off x="838200" y="81041"/>
            <a:ext cx="10515600" cy="673562"/>
          </a:xfrm>
        </p:spPr>
        <p:txBody>
          <a:bodyPr>
            <a:normAutofit fontScale="90000"/>
          </a:bodyPr>
          <a:lstStyle/>
          <a:p>
            <a:pPr algn="ctr"/>
            <a:r>
              <a:rPr lang="ru-RU" sz="2400" dirty="0">
                <a:solidFill>
                  <a:srgbClr val="FF0000"/>
                </a:solidFill>
              </a:rPr>
              <a:t>Постановление Арбитражного суда Поволжского округа от 18 июня 2024 г. N Ф06-3607/24 по делу N А72-5763/2023 (4 из 7)</a:t>
            </a:r>
          </a:p>
        </p:txBody>
      </p:sp>
      <p:sp>
        <p:nvSpPr>
          <p:cNvPr id="3" name="Объект 2">
            <a:extLst>
              <a:ext uri="{FF2B5EF4-FFF2-40B4-BE49-F238E27FC236}">
                <a16:creationId xmlns:a16="http://schemas.microsoft.com/office/drawing/2014/main" id="{4D55E16F-F5A7-0680-2E3E-11340DD6303A}"/>
              </a:ext>
            </a:extLst>
          </p:cNvPr>
          <p:cNvSpPr>
            <a:spLocks noGrp="1"/>
          </p:cNvSpPr>
          <p:nvPr>
            <p:ph idx="1"/>
          </p:nvPr>
        </p:nvSpPr>
        <p:spPr>
          <a:xfrm>
            <a:off x="838200" y="828790"/>
            <a:ext cx="10889202" cy="5200419"/>
          </a:xfrm>
        </p:spPr>
        <p:txBody>
          <a:bodyPr>
            <a:noAutofit/>
          </a:bodyPr>
          <a:lstStyle/>
          <a:p>
            <a:r>
              <a:rPr lang="ru-RU" sz="1800" dirty="0"/>
              <a:t>Согласно данному договору ИП Фахрудинов А.Н. поручил, а ООО "Тандем" приняло на себя выполнение работ по объекту: многоквартирный жилой дом, расположенный по адресу: г. Ульяновск, Ленинский район, ул. Набережная реки </a:t>
            </a:r>
            <a:r>
              <a:rPr lang="ru-RU" sz="1800" dirty="0" err="1"/>
              <a:t>Симбирки</a:t>
            </a:r>
            <a:r>
              <a:rPr lang="ru-RU" sz="1800" dirty="0"/>
              <a:t>, д. 2, на земельном участке с кадастровым номером 73:24:041413:389. Согласно пункту 2.2 договора общая стоимость работ по объекту, которую должен оплатить Заказчик, составляет 9 999 995 616 руб. 25 коп., в том числе НДС 20% - 1666 665 936 руб. 04 коп.</a:t>
            </a:r>
          </a:p>
          <a:p>
            <a:r>
              <a:rPr lang="ru-RU" sz="1800" dirty="0"/>
              <a:t>Согласно акту приемки законченного строительством объекта от 26.12.2021 общая площадь здания составляет 1235,8 кв. м, общая площадь квартир - 1031,2 кв. м, жилая площадь - 678,4 кв. м. Таким образом, стоимость одного квадратного метра площади квартиры в указанном жилом доме составляет </a:t>
            </a:r>
            <a:br>
              <a:rPr lang="ru-RU" sz="1800" dirty="0"/>
            </a:br>
            <a:r>
              <a:rPr lang="ru-RU" sz="1800" dirty="0"/>
              <a:t>9 697 435,62 руб.</a:t>
            </a:r>
          </a:p>
          <a:p>
            <a:r>
              <a:rPr lang="ru-RU" sz="1800" dirty="0"/>
              <a:t>29.12.2021 Управлением архитектуры и градостроительства администрации г. Ульяновска выдано разрешение N 73-73-141-2021 на ввод указанного объекта в эксплуатацию.</a:t>
            </a:r>
          </a:p>
          <a:p>
            <a:r>
              <a:rPr lang="ru-RU" sz="1800" dirty="0"/>
              <a:t>По сведениям прокуратуры средняя стоимость одного квадратного метра жилья в г. Ульяновске на 4-й квартал 2021 года составляла 41 088 руб., что в 236 раз меньше стоимости одного квадратного метра жилья, указанного в договоре N 14/10. Согласно сведениям Союза "Ульяновская торгово-промышленная палата" стоимость строительства жилого дома с площадью квартир 1031,2 кв. м на территории Ульяновской области в ценах на 01.01.2022 составляла 68 млн. руб.</a:t>
            </a:r>
          </a:p>
          <a:p>
            <a:r>
              <a:rPr lang="ru-RU" sz="1800" dirty="0"/>
              <a:t>В материалы дела представлены договоры купли-продажи квартир от 11.07.2023, 13.06.2023, 06.07.2023 в многоквартирном доме по адресу: г. Ульяновск, Ленинский район, ул. Набережная реки </a:t>
            </a:r>
            <a:r>
              <a:rPr lang="ru-RU" sz="1800" dirty="0" err="1"/>
              <a:t>Симбирки</a:t>
            </a:r>
            <a:r>
              <a:rPr lang="ru-RU" sz="1800" dirty="0"/>
              <a:t>, д. 2 (кадастровый номер земельного участка 73:24:041413:398), согласно которым ИП </a:t>
            </a:r>
            <a:r>
              <a:rPr lang="ru-RU" sz="1800" dirty="0" err="1"/>
              <a:t>Фахрудиновым</a:t>
            </a:r>
            <a:r>
              <a:rPr lang="ru-RU" sz="1800" dirty="0"/>
              <a:t> А.Н. были реализованы квартиры по цене 5 050 000 руб. (общая площадь квартиры 61,4 кв. м), 2 550 000 руб. (общая площадь квартиры 88,5 кв. м), 4 400 000 руб. (общая площадь квартиры 49 кв. м).</a:t>
            </a:r>
          </a:p>
        </p:txBody>
      </p:sp>
    </p:spTree>
    <p:extLst>
      <p:ext uri="{BB962C8B-B14F-4D97-AF65-F5344CB8AC3E}">
        <p14:creationId xmlns:p14="http://schemas.microsoft.com/office/powerpoint/2010/main" val="407329637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8EF2C2-7F4D-7390-1708-D33C84ABCAD9}"/>
              </a:ext>
            </a:extLst>
          </p:cNvPr>
          <p:cNvSpPr>
            <a:spLocks noGrp="1"/>
          </p:cNvSpPr>
          <p:nvPr>
            <p:ph type="title"/>
          </p:nvPr>
        </p:nvSpPr>
        <p:spPr>
          <a:xfrm>
            <a:off x="838200" y="81041"/>
            <a:ext cx="10515600" cy="673562"/>
          </a:xfrm>
        </p:spPr>
        <p:txBody>
          <a:bodyPr>
            <a:normAutofit fontScale="90000"/>
          </a:bodyPr>
          <a:lstStyle/>
          <a:p>
            <a:pPr algn="ctr"/>
            <a:r>
              <a:rPr lang="ru-RU" sz="2400" dirty="0">
                <a:solidFill>
                  <a:srgbClr val="FF0000"/>
                </a:solidFill>
              </a:rPr>
              <a:t>Постановление Арбитражного суда Поволжского округа от 18 июня 2024 г. N Ф06-3607/24 по делу N А72-5763/2023 (5 из 7)</a:t>
            </a:r>
          </a:p>
        </p:txBody>
      </p:sp>
      <p:sp>
        <p:nvSpPr>
          <p:cNvPr id="3" name="Объект 2">
            <a:extLst>
              <a:ext uri="{FF2B5EF4-FFF2-40B4-BE49-F238E27FC236}">
                <a16:creationId xmlns:a16="http://schemas.microsoft.com/office/drawing/2014/main" id="{4D55E16F-F5A7-0680-2E3E-11340DD6303A}"/>
              </a:ext>
            </a:extLst>
          </p:cNvPr>
          <p:cNvSpPr>
            <a:spLocks noGrp="1"/>
          </p:cNvSpPr>
          <p:nvPr>
            <p:ph idx="1"/>
          </p:nvPr>
        </p:nvSpPr>
        <p:spPr>
          <a:xfrm>
            <a:off x="838200" y="828790"/>
            <a:ext cx="10889202" cy="5200419"/>
          </a:xfrm>
        </p:spPr>
        <p:txBody>
          <a:bodyPr>
            <a:noAutofit/>
          </a:bodyPr>
          <a:lstStyle/>
          <a:p>
            <a:r>
              <a:rPr lang="ru-RU" sz="1800" dirty="0"/>
              <a:t>На основании вышеизложенного, суды пришли к выводу о том, что сделка на условиях договора N 14/10 лишена экономической целесообразности.</a:t>
            </a:r>
          </a:p>
          <a:p>
            <a:r>
              <a:rPr lang="ru-RU" sz="1800" dirty="0"/>
              <a:t>Кроме того, судами установлено, что договор подряда N 14/10 от 14.10.2021 использовался ООО "Тандем" в ряде других закупок, проведенных путем открытого конкурса; предоставление данного договора обеспечивало ответчику безоговорочную победу и последующее заключение контрактов.</a:t>
            </a:r>
          </a:p>
          <a:p>
            <a:r>
              <a:rPr lang="ru-RU" sz="1800" dirty="0"/>
              <a:t>Так, вступившим в законную силу решением Арбитражного суда города Москвы от 19.07.2023 по делу N А40-106721/2023 по заявлению ООО "Тандем" к ФАС России о признании незаконным решения от 26.04.2023 N 23/44/93/78, взыскании 3 700 000 руб., установлено, что в соответствии с протоколом подведения итогов от 10.04.2023 NИЭОК1 ООО "Тандем" в целях подтверждения наличия опыта выполнения работ по позиции 7 приложения к Постановлению N 2571 представлены: договор подряда от 14.10.2021 N 14/10, заключенный с ИП </a:t>
            </a:r>
            <a:r>
              <a:rPr lang="ru-RU" sz="1800" dirty="0" err="1"/>
              <a:t>Фахрудиновым</a:t>
            </a:r>
            <a:r>
              <a:rPr lang="ru-RU" sz="1800" dirty="0"/>
              <a:t> А.Н. на выполнение работ по строительству многоквартирного жилого дома в г. Ульяновске на сумму 9 999 995 616,25 руб. (кадастровый номер земельного участка 73:24:041413:398) - Договор N1; акт приемки законченного строительством объекта от 26.12.2021 N 1 с ценой выполненных работ в размере 9 999 995 616, 25 руб.; разрешение на ввод объекта в эксплуатацию от 29.12.2021 N 73-73-141-2021.</a:t>
            </a:r>
          </a:p>
          <a:p>
            <a:r>
              <a:rPr lang="ru-RU" sz="1800" dirty="0"/>
              <a:t>Также ООО "Тандем" в рамках проведения закупки с номером извещения в ЕИО 0168500000621004503 в целях оценки заявки на участие в закупке представлены аналогичные документы: договор подряда от 14.10.2021 N 14/10, заключенный с ИП </a:t>
            </a:r>
            <a:r>
              <a:rPr lang="ru-RU" sz="1800" dirty="0" err="1"/>
              <a:t>Фахрудиновым</a:t>
            </a:r>
            <a:r>
              <a:rPr lang="ru-RU" sz="1800" dirty="0"/>
              <a:t> А.Н. на выполнение работ по строительству многоквартирного жилого дома в г. Ульяновске на сумму 2 999 999 316,20 руб. (кадастровый номер земельного участка 73:24:041413:398) - Договор N 2; акт о приемке выполненных работ от 17.12.2021 N 1 с ценой выполненных работ в размере 2 999 999 316,20 руб.; разрешение на ввод объекта в эксплуатацию от 29.12.2021 N 73-73-141-2021.</a:t>
            </a:r>
          </a:p>
        </p:txBody>
      </p:sp>
    </p:spTree>
    <p:extLst>
      <p:ext uri="{BB962C8B-B14F-4D97-AF65-F5344CB8AC3E}">
        <p14:creationId xmlns:p14="http://schemas.microsoft.com/office/powerpoint/2010/main" val="162048231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8EF2C2-7F4D-7390-1708-D33C84ABCAD9}"/>
              </a:ext>
            </a:extLst>
          </p:cNvPr>
          <p:cNvSpPr>
            <a:spLocks noGrp="1"/>
          </p:cNvSpPr>
          <p:nvPr>
            <p:ph type="title"/>
          </p:nvPr>
        </p:nvSpPr>
        <p:spPr>
          <a:xfrm>
            <a:off x="838200" y="81041"/>
            <a:ext cx="10515600" cy="673562"/>
          </a:xfrm>
        </p:spPr>
        <p:txBody>
          <a:bodyPr>
            <a:normAutofit fontScale="90000"/>
          </a:bodyPr>
          <a:lstStyle/>
          <a:p>
            <a:pPr algn="ctr"/>
            <a:r>
              <a:rPr lang="ru-RU" sz="2400" dirty="0">
                <a:solidFill>
                  <a:srgbClr val="FF0000"/>
                </a:solidFill>
              </a:rPr>
              <a:t>Постановление Арбитражного суда Поволжского округа от 18 июня 2024 г. N Ф06-3607/24 по делу N А72-5763/2023 (6 из 7)</a:t>
            </a:r>
          </a:p>
        </p:txBody>
      </p:sp>
      <p:sp>
        <p:nvSpPr>
          <p:cNvPr id="3" name="Объект 2">
            <a:extLst>
              <a:ext uri="{FF2B5EF4-FFF2-40B4-BE49-F238E27FC236}">
                <a16:creationId xmlns:a16="http://schemas.microsoft.com/office/drawing/2014/main" id="{4D55E16F-F5A7-0680-2E3E-11340DD6303A}"/>
              </a:ext>
            </a:extLst>
          </p:cNvPr>
          <p:cNvSpPr>
            <a:spLocks noGrp="1"/>
          </p:cNvSpPr>
          <p:nvPr>
            <p:ph idx="1"/>
          </p:nvPr>
        </p:nvSpPr>
        <p:spPr>
          <a:xfrm>
            <a:off x="838200" y="828790"/>
            <a:ext cx="10889202" cy="5200419"/>
          </a:xfrm>
        </p:spPr>
        <p:txBody>
          <a:bodyPr>
            <a:noAutofit/>
          </a:bodyPr>
          <a:lstStyle/>
          <a:p>
            <a:r>
              <a:rPr lang="ru-RU" sz="1800" dirty="0"/>
              <a:t>Суд в решении по делу N А40-106721/2023 указал, что Комиссия ФАС России, изучив и сопоставив документы, представленные ООО "Тандем" в целях подтверждения наличия опыта выполнения работ по позиции 7 приложения к Постановлению N 2571, с документами, представленными ООО "Тандем" в целях оценки заявки на участие в закупке с номером извещения в ЕИС 0168500000621004503, пришла к обоснованному выводу, что документы являются подложными и носят мнимый характер, следовательно, не подтверждают наличие у ООО "Тандем" опыта выполнения работ по позиции 7 приложения к Постановлению N 2571.</a:t>
            </a:r>
          </a:p>
          <a:p>
            <a:r>
              <a:rPr lang="ru-RU" sz="1800" dirty="0"/>
              <a:t>Также в данном решении указано, что в ФАС России ранее письмом Ульяновского УФАС России от 27.05.2022 N 2579-03 поступало обращение заместителя председателя Ульяновской городской Думы, в котором указано на предоставление ООО "Тандем" "поддельных документов" при участии в закупке. В целях всестороннего, полного и объективного исследования обстоятельств Комиссией ФАС России с использованием открытого реестра контрактов, заключенных заказчиками, и ГИС HP проанализированы документы по закупкам, в которых ООО "Тандем" оказалось победителем. По результатам анализа Комиссией ФАС России выявлено, что ООО "Тандем" использует недостоверные сведения, чтобы добиться победы в закупочных процедурах путем предоставления мнимого договора в составе заявок на участие в закупках.</a:t>
            </a:r>
          </a:p>
          <a:p>
            <a:r>
              <a:rPr lang="ru-RU" sz="1800" dirty="0"/>
              <a:t>Кроме того, в решении по делу N А40-106721/2023 указано, что Заказчиком 05.05.2023 повторно проведен открытый конкурс с аналогичным предметом закупки (реестровый номер закупки N 0168100006823000044) и представленный ООО "Тандем" Договор N 1 признан комиссией по осуществлению закупок УМВД Ульяновской области подложным, заявка ООО "Тандем" отклонена (протокол подведения итогов от 25.05.2023 N ИЭОК1), в связи с чем суд пришел к выводу о том, что Комиссия ФАС России действовала в строгом соответствии с требованиями действующего законодательства.</a:t>
            </a:r>
          </a:p>
        </p:txBody>
      </p:sp>
    </p:spTree>
    <p:extLst>
      <p:ext uri="{BB962C8B-B14F-4D97-AF65-F5344CB8AC3E}">
        <p14:creationId xmlns:p14="http://schemas.microsoft.com/office/powerpoint/2010/main" val="330731421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8EF2C2-7F4D-7390-1708-D33C84ABCAD9}"/>
              </a:ext>
            </a:extLst>
          </p:cNvPr>
          <p:cNvSpPr>
            <a:spLocks noGrp="1"/>
          </p:cNvSpPr>
          <p:nvPr>
            <p:ph type="title"/>
          </p:nvPr>
        </p:nvSpPr>
        <p:spPr>
          <a:xfrm>
            <a:off x="838200" y="81041"/>
            <a:ext cx="10515600" cy="673562"/>
          </a:xfrm>
        </p:spPr>
        <p:txBody>
          <a:bodyPr>
            <a:normAutofit fontScale="90000"/>
          </a:bodyPr>
          <a:lstStyle/>
          <a:p>
            <a:pPr algn="ctr"/>
            <a:r>
              <a:rPr lang="ru-RU" sz="2400" dirty="0">
                <a:solidFill>
                  <a:srgbClr val="FF0000"/>
                </a:solidFill>
              </a:rPr>
              <a:t>Постановление Арбитражного суда Поволжского округа от 18 июня 2024 г. N Ф06-3607/24 по делу N А72-5763/2023 (7 из 7)</a:t>
            </a:r>
          </a:p>
        </p:txBody>
      </p:sp>
      <p:sp>
        <p:nvSpPr>
          <p:cNvPr id="3" name="Объект 2">
            <a:extLst>
              <a:ext uri="{FF2B5EF4-FFF2-40B4-BE49-F238E27FC236}">
                <a16:creationId xmlns:a16="http://schemas.microsoft.com/office/drawing/2014/main" id="{4D55E16F-F5A7-0680-2E3E-11340DD6303A}"/>
              </a:ext>
            </a:extLst>
          </p:cNvPr>
          <p:cNvSpPr>
            <a:spLocks noGrp="1"/>
          </p:cNvSpPr>
          <p:nvPr>
            <p:ph idx="1"/>
          </p:nvPr>
        </p:nvSpPr>
        <p:spPr>
          <a:xfrm>
            <a:off x="838200" y="828790"/>
            <a:ext cx="10889202" cy="5200419"/>
          </a:xfrm>
        </p:spPr>
        <p:txBody>
          <a:bodyPr>
            <a:noAutofit/>
          </a:bodyPr>
          <a:lstStyle/>
          <a:p>
            <a:r>
              <a:rPr lang="ru-RU" sz="1800" dirty="0"/>
              <a:t>Отклоняя довод ООО "Тандем" о том, что договор подряда N 14/10 от 14.10.2021 является смешанным договором с элементами договора коммерческого займа, суды согласно информации Управления Федеральной налоговой службы по Ульяновской области от 31.03.2023 N 16-32/20524@ за периоды </a:t>
            </a:r>
            <a:br>
              <a:rPr lang="ru-RU" sz="1800" dirty="0"/>
            </a:br>
            <a:r>
              <a:rPr lang="ru-RU" sz="1800" dirty="0"/>
              <a:t>4 квартал 2021 года, 1-4 кварталы 2022 года взаимоотношения между ООО "Тандем" и </a:t>
            </a:r>
            <a:br>
              <a:rPr lang="ru-RU" sz="1800" dirty="0"/>
            </a:br>
            <a:r>
              <a:rPr lang="ru-RU" sz="1800" dirty="0"/>
              <a:t>ИП </a:t>
            </a:r>
            <a:r>
              <a:rPr lang="ru-RU" sz="1800" dirty="0" err="1"/>
              <a:t>Фахрудиновым</a:t>
            </a:r>
            <a:r>
              <a:rPr lang="ru-RU" sz="1800" dirty="0"/>
              <a:t> А.Н. не установлены; на расчетных счетах ООО "Тандем" поступление денежных средств от ИП </a:t>
            </a:r>
            <a:r>
              <a:rPr lang="ru-RU" sz="1800" dirty="0" err="1"/>
              <a:t>Фахрудинова</a:t>
            </a:r>
            <a:r>
              <a:rPr lang="ru-RU" sz="1800" dirty="0"/>
              <a:t> А.Н. по договору подряда от 14.10.2021 N 14/10 не отмечено.</a:t>
            </a:r>
          </a:p>
          <a:p>
            <a:r>
              <a:rPr lang="ru-RU" sz="1800" dirty="0"/>
              <a:t>На основании вышеизложенного суды первой и апелляционной инстанций пришли к выводу, что предоставленный ответчиком при проведении открытого конкурса в качестве подтверждения квалификации участника закупки договор подряда от 14.10.2021 N 14/10 является подложным, в силу части 1 статьи 170 Гражданского кодекса Российской Федерации носит мнимый характер, и оформлен лишь в целях дальнейшего использования для участия в конкурсной процедуре и ограничения конкуренции. Доказательств экономической целесообразности оформления договора подряда N 14/10 от 14.10.2021 с ценой работ 9 999 995 616 руб. 25 коп. ответчиком не приведено.</a:t>
            </a:r>
          </a:p>
          <a:p>
            <a:r>
              <a:rPr lang="ru-RU" sz="1800" dirty="0"/>
              <a:t>Довод ООО "Тандем" о том, что ООО "Тандем" и ИП Фахрудинов А.Н. исправили цену договора на сумму </a:t>
            </a:r>
            <a:br>
              <a:rPr lang="ru-RU" sz="1800" dirty="0"/>
            </a:br>
            <a:r>
              <a:rPr lang="ru-RU" sz="1800" dirty="0"/>
              <a:t>2 999 999 316,20 руб. был отклонен судами как не соответствующий действительности, что установлено вступившим в законную силу решением Арбитражного суда города Москвы от 19.07.2023 по делу N А40-106721/2023.</a:t>
            </a:r>
          </a:p>
          <a:p>
            <a:r>
              <a:rPr lang="ru-RU" sz="1800" dirty="0"/>
              <a:t>Предоставление ООО "Тандем" договора подряда N 14/10 от 14.10.2021 в качестве подтверждения квалификации привело к неверному определению победителя торгов и повлекло увеличение стоимости работ более чем на 12 000 000 руб.</a:t>
            </a:r>
          </a:p>
          <a:p>
            <a:r>
              <a:rPr lang="ru-RU" sz="1800" dirty="0">
                <a:solidFill>
                  <a:srgbClr val="FF0000"/>
                </a:solidFill>
              </a:rPr>
              <a:t>Кассационную жалобу ООО «Тандем» оставить без удовлетворения. Информация об ООО «Тандем» внесена ЦА ФАС России в Реестр недостоверных сведений, представленных участниками закупок</a:t>
            </a:r>
          </a:p>
        </p:txBody>
      </p:sp>
    </p:spTree>
    <p:extLst>
      <p:ext uri="{BB962C8B-B14F-4D97-AF65-F5344CB8AC3E}">
        <p14:creationId xmlns:p14="http://schemas.microsoft.com/office/powerpoint/2010/main" val="369889816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idx="4294967295"/>
          </p:nvPr>
        </p:nvSpPr>
        <p:spPr>
          <a:xfrm>
            <a:off x="506413" y="375000"/>
            <a:ext cx="10972800" cy="1143000"/>
          </a:xfrm>
        </p:spPr>
        <p:txBody>
          <a:bodyPr/>
          <a:lstStyle/>
          <a:p>
            <a:pPr eaLnBrk="1" hangingPunct="1"/>
            <a:r>
              <a:rPr lang="ru-RU" altLang="ru-RU" dirty="0">
                <a:solidFill>
                  <a:schemeClr val="accent2"/>
                </a:solidFill>
              </a:rPr>
              <a:t>Благодарю за внимание!</a:t>
            </a:r>
          </a:p>
        </p:txBody>
      </p:sp>
      <p:sp>
        <p:nvSpPr>
          <p:cNvPr id="220163" name="Rectangle 3"/>
          <p:cNvSpPr>
            <a:spLocks noGrp="1" noChangeArrowheads="1"/>
          </p:cNvSpPr>
          <p:nvPr>
            <p:ph type="body" idx="4294967295"/>
          </p:nvPr>
        </p:nvSpPr>
        <p:spPr>
          <a:xfrm>
            <a:off x="506413" y="1613016"/>
            <a:ext cx="10972800" cy="4525963"/>
          </a:xfrm>
        </p:spPr>
        <p:txBody>
          <a:bodyPr/>
          <a:lstStyle/>
          <a:p>
            <a:pPr algn="ctr" eaLnBrk="1" hangingPunct="1">
              <a:buFontTx/>
              <a:buNone/>
            </a:pPr>
            <a:endParaRPr lang="ru-RU" altLang="ru-RU" dirty="0">
              <a:solidFill>
                <a:srgbClr val="A50021"/>
              </a:solidFill>
            </a:endParaRPr>
          </a:p>
          <a:p>
            <a:pPr algn="ctr" eaLnBrk="1" hangingPunct="1">
              <a:buFontTx/>
              <a:buNone/>
            </a:pPr>
            <a:r>
              <a:rPr lang="ru-RU" altLang="ru-RU" dirty="0">
                <a:solidFill>
                  <a:srgbClr val="A50021"/>
                </a:solidFill>
              </a:rPr>
              <a:t>Трефилова Татьяна Николаевна  - </a:t>
            </a:r>
          </a:p>
          <a:p>
            <a:pPr algn="ctr" eaLnBrk="1" hangingPunct="1">
              <a:buFontTx/>
              <a:buNone/>
            </a:pPr>
            <a:endParaRPr lang="ru-RU" altLang="ru-RU" dirty="0">
              <a:solidFill>
                <a:srgbClr val="A50021"/>
              </a:solidFill>
            </a:endParaRPr>
          </a:p>
          <a:p>
            <a:pPr algn="ctr" eaLnBrk="1" hangingPunct="1">
              <a:buFontTx/>
              <a:buNone/>
            </a:pPr>
            <a:r>
              <a:rPr lang="en-US" altLang="ru-RU" dirty="0">
                <a:solidFill>
                  <a:srgbClr val="A50021"/>
                </a:solidFill>
                <a:hlinkClick r:id="rId2"/>
              </a:rPr>
              <a:t>igzgos@gmail.com</a:t>
            </a:r>
            <a:endParaRPr lang="ru-RU" altLang="ru-RU" dirty="0">
              <a:solidFill>
                <a:srgbClr val="A50021"/>
              </a:solidFill>
            </a:endParaRPr>
          </a:p>
          <a:p>
            <a:pPr algn="ctr" eaLnBrk="1" hangingPunct="1">
              <a:buFontTx/>
              <a:buNone/>
            </a:pPr>
            <a:r>
              <a:rPr lang="ru-RU" altLang="ru-RU">
                <a:solidFill>
                  <a:srgbClr val="A50021"/>
                </a:solidFill>
              </a:rPr>
              <a:t> </a:t>
            </a:r>
            <a:endParaRPr lang="ru-RU" altLang="ru-RU" dirty="0">
              <a:solidFill>
                <a:srgbClr val="A50021"/>
              </a:solidFill>
            </a:endParaRPr>
          </a:p>
        </p:txBody>
      </p:sp>
    </p:spTree>
    <p:extLst>
      <p:ext uri="{BB962C8B-B14F-4D97-AF65-F5344CB8AC3E}">
        <p14:creationId xmlns:p14="http://schemas.microsoft.com/office/powerpoint/2010/main" val="3949446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87362-5D97-5312-1DE9-3A30AA9CFAB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517B65-AB2F-503E-A20D-44DA8E37928C}"/>
              </a:ext>
            </a:extLst>
          </p:cNvPr>
          <p:cNvSpPr>
            <a:spLocks noGrp="1"/>
          </p:cNvSpPr>
          <p:nvPr>
            <p:ph type="title"/>
          </p:nvPr>
        </p:nvSpPr>
        <p:spPr>
          <a:xfrm>
            <a:off x="838200" y="0"/>
            <a:ext cx="10515600" cy="833361"/>
          </a:xfrm>
        </p:spPr>
        <p:txBody>
          <a:bodyPr>
            <a:normAutofit/>
          </a:bodyPr>
          <a:lstStyle/>
          <a:p>
            <a:pPr algn="ctr"/>
            <a:r>
              <a:rPr lang="ru-RU" sz="2400" b="1" dirty="0">
                <a:solidFill>
                  <a:srgbClr val="C00000"/>
                </a:solidFill>
              </a:rPr>
              <a:t>Решение ФАС России от 10.04.2025 по делу N 28/06/105-2422/2025, </a:t>
            </a:r>
            <a:br>
              <a:rPr lang="ru-RU" sz="2400" b="1" dirty="0">
                <a:solidFill>
                  <a:srgbClr val="C00000"/>
                </a:solidFill>
              </a:rPr>
            </a:br>
            <a:r>
              <a:rPr lang="ru-RU" sz="2400" b="1" dirty="0">
                <a:solidFill>
                  <a:srgbClr val="C00000"/>
                </a:solidFill>
              </a:rPr>
              <a:t>предписание от 10.04.2025 по делу N 28/06/105-2422/2025 (3 из 3)</a:t>
            </a:r>
          </a:p>
        </p:txBody>
      </p:sp>
      <p:sp>
        <p:nvSpPr>
          <p:cNvPr id="3" name="Объект 2">
            <a:extLst>
              <a:ext uri="{FF2B5EF4-FFF2-40B4-BE49-F238E27FC236}">
                <a16:creationId xmlns:a16="http://schemas.microsoft.com/office/drawing/2014/main" id="{5DF4339E-ECB5-4101-8568-D76C59C6DDB5}"/>
              </a:ext>
            </a:extLst>
          </p:cNvPr>
          <p:cNvSpPr>
            <a:spLocks noGrp="1"/>
          </p:cNvSpPr>
          <p:nvPr>
            <p:ph idx="1"/>
          </p:nvPr>
        </p:nvSpPr>
        <p:spPr>
          <a:xfrm>
            <a:off x="435006" y="985420"/>
            <a:ext cx="11549848" cy="5717221"/>
          </a:xfrm>
        </p:spPr>
        <p:txBody>
          <a:bodyPr>
            <a:noAutofit/>
          </a:bodyPr>
          <a:lstStyle/>
          <a:p>
            <a:r>
              <a:rPr lang="ru-RU" sz="1800" dirty="0">
                <a:solidFill>
                  <a:srgbClr val="C00000"/>
                </a:solidFill>
              </a:rPr>
              <a:t>Таким образом, Оператором электронной площадки неправомерно принято решение о размещении в Реестре аккредитованных участников в качестве информации и документов, подтверждающих наличие опыта выполнения работ в соответствии с Позицией 8, контракта на выполнение работ по строительству объекта капитального строительства.</a:t>
            </a:r>
          </a:p>
          <a:p>
            <a:r>
              <a:rPr lang="ru-RU" sz="1800" b="1" dirty="0"/>
              <a:t>Комиссия ФАС России пришла к выводу о наличии в вышеуказанных действиях Оператора электронной площадки нарушения положений ч. 13 ст. 24.2 Закона о контрактной системе, а также признаков состава административного правонарушения, ответственность за совершение которого предусмотрена ч. 9 ст. 7.30.1 КоАП РФ.</a:t>
            </a:r>
          </a:p>
          <a:p>
            <a:r>
              <a:rPr lang="ru-RU" sz="1800" b="1" dirty="0"/>
              <a:t>Оператор электронной площадки должен проверять информацию и документы, подтверждающие соответствие участника закупки дополнительным требованиям, установленным позицией приложения к Постановлению N 2571</a:t>
            </a:r>
          </a:p>
        </p:txBody>
      </p:sp>
    </p:spTree>
    <p:extLst>
      <p:ext uri="{BB962C8B-B14F-4D97-AF65-F5344CB8AC3E}">
        <p14:creationId xmlns:p14="http://schemas.microsoft.com/office/powerpoint/2010/main" val="2931418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2671F4-7864-5159-9DA7-85A583287437}"/>
              </a:ext>
            </a:extLst>
          </p:cNvPr>
          <p:cNvSpPr>
            <a:spLocks noGrp="1"/>
          </p:cNvSpPr>
          <p:nvPr>
            <p:ph type="title"/>
          </p:nvPr>
        </p:nvSpPr>
        <p:spPr>
          <a:xfrm>
            <a:off x="838200" y="951051"/>
            <a:ext cx="10515600" cy="1325563"/>
          </a:xfrm>
        </p:spPr>
        <p:txBody>
          <a:bodyPr>
            <a:normAutofit/>
          </a:bodyPr>
          <a:lstStyle/>
          <a:p>
            <a:pPr algn="ctr"/>
            <a:r>
              <a:rPr lang="ru-RU" sz="3200" b="1" dirty="0"/>
              <a:t>Судебная и административная практика по установлению дополнительных требований в извещении</a:t>
            </a:r>
          </a:p>
        </p:txBody>
      </p:sp>
    </p:spTree>
    <p:extLst>
      <p:ext uri="{BB962C8B-B14F-4D97-AF65-F5344CB8AC3E}">
        <p14:creationId xmlns:p14="http://schemas.microsoft.com/office/powerpoint/2010/main" val="3846116954"/>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8_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4877</TotalTime>
  <Words>19033</Words>
  <Application>Microsoft Office PowerPoint</Application>
  <PresentationFormat>Широкоэкранный</PresentationFormat>
  <Paragraphs>585</Paragraphs>
  <Slides>78</Slides>
  <Notes>3</Notes>
  <HiddenSlides>0</HiddenSlides>
  <MMClips>0</MMClips>
  <ScaleCrop>false</ScaleCrop>
  <HeadingPairs>
    <vt:vector size="6" baseType="variant">
      <vt:variant>
        <vt:lpstr>Использованные шрифты</vt:lpstr>
      </vt:variant>
      <vt:variant>
        <vt:i4>5</vt:i4>
      </vt:variant>
      <vt:variant>
        <vt:lpstr>Тема</vt:lpstr>
      </vt:variant>
      <vt:variant>
        <vt:i4>3</vt:i4>
      </vt:variant>
      <vt:variant>
        <vt:lpstr>Заголовки слайдов</vt:lpstr>
      </vt:variant>
      <vt:variant>
        <vt:i4>78</vt:i4>
      </vt:variant>
    </vt:vector>
  </HeadingPairs>
  <TitlesOfParts>
    <vt:vector size="86" baseType="lpstr">
      <vt:lpstr>Arial</vt:lpstr>
      <vt:lpstr>Calibri</vt:lpstr>
      <vt:lpstr>Calibri Light</vt:lpstr>
      <vt:lpstr>Times New Roman</vt:lpstr>
      <vt:lpstr>Wingdings</vt:lpstr>
      <vt:lpstr>Office Theme</vt:lpstr>
      <vt:lpstr>8_Оформление по умолчанию</vt:lpstr>
      <vt:lpstr>Тема Office</vt:lpstr>
      <vt:lpstr>Дополнительные требования к участникам закупки в соответствии с постановлением Правительства РФ  от 29.12.2021 № 2571, рассмотрение заявок</vt:lpstr>
      <vt:lpstr>Статья 31. Требования к участникам закупок</vt:lpstr>
      <vt:lpstr>ДОПОЛНИТЕЛЬНЫЕ ТРЕБОВАНИЯ К УЧАСТНИКАМ ЗАКУПОК (Ч.2 СТ. 31 ЗАКОНА 44-ФЗ)</vt:lpstr>
      <vt:lpstr>ДОПОЛНИТЕЛЬНЫЕ ТРЕБОВАНИЯ К УЧАСТНИКАМ ЗАКУПОК (Ч.2.1 СТ. 31 ЗАКОНА 44-ФЗ)</vt:lpstr>
      <vt:lpstr>УСТАНОВЛЕНИЕ ДОПОЛНИТЕЛЬНЫХ ТРЕБОВАНИЙ ПО Ч.2 И 2.1 СТ.31 ЗАКОНА № 44-ФЗ</vt:lpstr>
      <vt:lpstr>Решение ФАС России от 10.04.2025 по делу N 28/06/105-2422/2025,  предписание от 10.04.2025 по делу N 28/06/105-2422/2025 (1 из 3)</vt:lpstr>
      <vt:lpstr>Решение ФАС России от 10.04.2025 по делу N 28/06/105-2422/2025,  предписание от 10.04.2025 по делу N 28/06/105-2422/2025 (2 из 3)</vt:lpstr>
      <vt:lpstr>Решение ФАС России от 10.04.2025 по делу N 28/06/105-2422/2025,  предписание от 10.04.2025 по делу N 28/06/105-2422/2025 (3 из 3)</vt:lpstr>
      <vt:lpstr>Судебная и административная практика по установлению дополнительных требований в извещении</vt:lpstr>
      <vt:lpstr>Постановление АС Волго-Вятского округа от 19 июня 2025 г. N Ф01-1552/25 по делу N А39-5235/2024</vt:lpstr>
      <vt:lpstr>Постановление АС Восточно-Сибирского округа от 15 мая 2025 г. N Ф02-1152/25 по делу N А19-15565/2024 (1 из 3)</vt:lpstr>
      <vt:lpstr>Постановление АС Восточно-Сибирского округа от 15 мая 2025 г. N Ф02-1152/25 по делу N А19-15565/2024 (2 из 3)</vt:lpstr>
      <vt:lpstr>Постановление АС Восточно-Сибирского округа от 15 мая 2025 г. N Ф02-1152/25 по делу N А19-15565/2024 (3 из 3)</vt:lpstr>
      <vt:lpstr>Решение АС Липецкой области от 31 марта 2025 г. по делу N А36-5167/2024</vt:lpstr>
      <vt:lpstr>Решение ФАС России от 17.01.2025 по делу N 28/06/105-3041/2024,  предписание от 17.01.2025 по делу N 28/06/105-3041/2024 (1 из 2)</vt:lpstr>
      <vt:lpstr>Решение ФАС России от 17.01.2025 по делу N 28/06/105-3041/2024,  предписание от 17.01.2025 по делу N 28/06/105-3041/2024 (2 из 2)</vt:lpstr>
      <vt:lpstr>Решение ФАС России от 26.03.2025 по делу N 28/06/105-2211/2025, предписание от 26.03.2025 по делу N 28/06/105-2211/2025</vt:lpstr>
      <vt:lpstr>Решение ФАС России от 13.05.2025 по делу N 25/275/99/79,  предписание от 13.05.2025 по делу N 25/275/99/79</vt:lpstr>
      <vt:lpstr>Решение УФАС по Владимирской области от 25 февраля 2025 г. N 033/06/31-129/2025 (1 из 2)</vt:lpstr>
      <vt:lpstr>Решение УФАС по Владимирской области от 25 февраля 2025 г. N 033/06/31-129/2025 (2 из 2)</vt:lpstr>
      <vt:lpstr>РЕШЕНИЕ ЦА ФАС по делу № 28/06/105-1538/2024 о нарушении  законодательства Российской Федерации  о контрактной системе в сфере закупок от 19.06.2024 </vt:lpstr>
      <vt:lpstr>Судебная и административная практика по действиям комиссии по осуществлению закупок на этапе рассмотрения заявок участников на соответствие дополнительным требованиям</vt:lpstr>
      <vt:lpstr>По договорам субподряда, представленным участниками в подтверждение опыта</vt:lpstr>
      <vt:lpstr>Определение СК по экономическим спорам Верховного Суда Российской Федерации от 20 февраля 2025 г. N 302-ЭС24-20018 по делу N А58-6594/2023  </vt:lpstr>
      <vt:lpstr>Определение Верховного Суда РФ от 9 июля 2025 г. N 305-ЭС25-3605 по делу  N А40-74196/2024 Об отказе в передаче жалобы в Судебную коллегию ВС РФ (1 из 2)</vt:lpstr>
      <vt:lpstr>Определение Верховного Суда РФ от 9 июля 2025 г. N 305-ЭС25-3605 по делу  N А40-74196/2024 Об отказе в передаче жалобы в Судебную коллегию ВС РФ (2 из 2)</vt:lpstr>
      <vt:lpstr>Постановление АС Уральского округа от 30 июня 2025 г.  N Ф09-1426/25 по делу N А71-20990/2022 (1 из 2)</vt:lpstr>
      <vt:lpstr>Постановление АС Уральского округа от 30 июня 2025 г.  N Ф09-1426/25 по делу N А71-20990/2022 (2 из 2)</vt:lpstr>
      <vt:lpstr>Решение УФАС по Липецкой области от 4 февраля 2025 г. N 048/06/106-58/2025 (1 из 2)</vt:lpstr>
      <vt:lpstr>Решение УФАС по Липецкой области от 4 февраля 2025 г. N 048/06/106-58/2025 (2 из 2)</vt:lpstr>
      <vt:lpstr>По документам, подтверждающим опыт при установлении дополнительных требований  по позиции 33 приложения к Постановлению № 2571 (Услуги общественного питания и (или) поставка пищевых продуктов, закупаемых для организаций, осуществляющих образовательную деятельность, медицинских организаций, организаций социального обслуживания, организаций отдыха детей и их оздоровления)</vt:lpstr>
      <vt:lpstr>Решение УФАС по Липецкой области от 10 марта 2025 г. N 048/06/106-197/2025</vt:lpstr>
      <vt:lpstr>Решение УФАС по Республике Саха (Якутия) от 26 марта 2025 г. N 014/06/49-629/2025</vt:lpstr>
      <vt:lpstr>Решение УФАС по Приморскому краю от 31 марта 2025 г. N 025/06/49-257/2025</vt:lpstr>
      <vt:lpstr>Решение Хабаровского УФАС № 7-1/144 от 21.03.2025</vt:lpstr>
      <vt:lpstr>По иным документам, подтверждающим опыт участника.</vt:lpstr>
      <vt:lpstr>Определение Верховного Суда Российской Федерации от 7 марта 2025 г. N 8-ПЭК25 по делу N А45-17968/2023 Об отказе в передаче надзорной жалобы для рассмотрения в судебном заседании Президиума Верховного Суда Российской Федерации (1 из 2)</vt:lpstr>
      <vt:lpstr>Определение Верховного Суда Российской Федерации от 7 марта 2025 г. N 8-ПЭК25 по делу N А45-17968/2023 Об отказе в передаче надзорной жалобы для рассмотрения в судебном заседании Президиума Верховного Суда Российской Федерации (2 из 2)</vt:lpstr>
      <vt:lpstr>Постановление АС Восточно-Сибирского округа от 14 марта 2025 г. N Ф02-838/25 по делу N А74-1703/2024 (1 из 3)</vt:lpstr>
      <vt:lpstr>Постановление АС Восточно-Сибирского округа от 14 марта 2025 г. N Ф02-838/25 по делу N А74-1703/2024 (2 из 3)</vt:lpstr>
      <vt:lpstr>Постановление АС Восточно-Сибирского округа от 14 марта 2025 г. N Ф02-838/25 по делу N А74-1703/2024 (3 из 3)</vt:lpstr>
      <vt:lpstr>Постановление АС Северо-Западного округа от 27 июня 2025 г. N Ф07-1730/25 по делу N А56-70301/2024 (1 из 2)</vt:lpstr>
      <vt:lpstr>Постановление АС Северо-Западного округа от 27 июня 2025 г. N Ф07-1730/25 по делу N А56-70301/2024 (2 из 2)</vt:lpstr>
      <vt:lpstr>Постановление Арбитражного суда Московского округа от 28 апреля 2025 г. N Ф05-2770/25 по делу N А40-106270/2024 (1 из 3)</vt:lpstr>
      <vt:lpstr>Постановление Арбитражного суда Московского округа от 28 апреля 2025 г. N Ф05-2770/25 по делу N А40-106270/2024 (2 из 3)</vt:lpstr>
      <vt:lpstr>Постановление Арбитражного суда Московского округа от 28 апреля 2025 г. N Ф05-2770/25 по делу N А40-106270/2024 (3 из 3)</vt:lpstr>
      <vt:lpstr>Постановление АС Северо-Кавказского округа от 4 апреля 2025 г. N Ф08-1388/25 по делу N А15-3581/2024 (1 из 3)</vt:lpstr>
      <vt:lpstr>Постановление АС Северо-Кавказского округа от 4 апреля 2025 г. N Ф08-1388/25 по делу N А15-3581/2024 (2 из 3)</vt:lpstr>
      <vt:lpstr>Постановление АС Северо-Кавказского округа от 4 апреля 2025 г. N Ф08-1388/25 по делу N А15-3581/2024 (3 из 3)</vt:lpstr>
      <vt:lpstr>Постановление АС Западно-Сибирского округа от 7 апреля 2025 г. N Ф04-768/25 по делу N А75-13155/2024 (1 из 3)</vt:lpstr>
      <vt:lpstr>Постановление АС Западно-Сибирского округа от 7 апреля 2025 г. N Ф04-768/25 по делу N А75-13155/2024 (2 из 3)</vt:lpstr>
      <vt:lpstr>Постановление АС Западно-Сибирского округа от 7 апреля 2025 г. N Ф04-768/25 по делу N А75-13155/2024 (3 из 3)</vt:lpstr>
      <vt:lpstr>Постановление АС Уральского округа от 4 февраля 2025 г. N Ф09-8032/24 по делу N А60-23950/2024 (1 из 4)</vt:lpstr>
      <vt:lpstr>Постановление АС Уральского округа от 4 февраля 2025 г. N Ф09-8032/24 по делу N А60-23950/2024 (2 из 4)</vt:lpstr>
      <vt:lpstr>Постановление АС Уральского округа от 4 февраля 2025 г. N Ф09-8032/24 по делу N А60-23950/2024 (3 из 4)</vt:lpstr>
      <vt:lpstr>Постановление АС Уральского округа от 4 февраля 2025 г. N Ф09-8032/24 по делу N А60-23950/2024 (4 из 4)</vt:lpstr>
      <vt:lpstr>Решение ФАС России от 20.03.2025 по делу N 25/44/99/52,  предписание от 20.03.2025 по делу N 25/44/99/52 (1 из 2)</vt:lpstr>
      <vt:lpstr>Решение ФАС России от 20.03.2025 по делу N 25/44/99/52,  предписание от 20.03.2025 по делу N 25/44/99/52 (2 из 2)</vt:lpstr>
      <vt:lpstr>Решение ФАС России от 11.04.2025 по делу N 28/06/105-2415/2025, предписание от 11.04.2025 по делу N 28/06/105-2415/2025 (1 из 2)</vt:lpstr>
      <vt:lpstr>Решение ФАС России от 11.04.2025 по делу N 28/06/105-2415/2025, предписание от 11.04.2025 по делу N 28/06/105-2415/2025 (2 из 2)</vt:lpstr>
      <vt:lpstr>Решение Липецкого УФАС № 048/06/106-36/2024 от 24.01.2024 (1 из 3)</vt:lpstr>
      <vt:lpstr>Решение Липецкого УФАС № 048/06/106-36/2024 от 24.01.2024 (2 из 3)</vt:lpstr>
      <vt:lpstr>Решение Липецкого УФАС № 048/06/106-36/2024 от 24.01.2024 (3 из 3)</vt:lpstr>
      <vt:lpstr>По подделке участниками документов по опыту</vt:lpstr>
      <vt:lpstr>Решение  УФАС по Липецкой области от 1 апреля 2025 г. N 048/10/99-332/2025 (1 из 2)</vt:lpstr>
      <vt:lpstr>Решение  УФАС по Липецкой области от 1 апреля 2025 г. N 048/10/99-332/2025 (2 из 2)</vt:lpstr>
      <vt:lpstr>Решение  УФАС по Липецкой области от  17 января 2025 г. N РНП-48-12-м/2025 (1 из 2)</vt:lpstr>
      <vt:lpstr>Решение  УФАС по Липецкой области от  17 января 2025 г. N РНП-48-12-м/2025 (2 из 2)</vt:lpstr>
      <vt:lpstr>Постановление АС Северо-Кавказского округа от 17 июля 2025 г. N Ф08-2387/25 по делу N А32-7099/2024 (1 из 2)</vt:lpstr>
      <vt:lpstr>Постановление АС Северо-Кавказского округа от 17 июля 2025 г. N Ф08-2387/25 по делу N А32-7099/2024 (2 из 2)</vt:lpstr>
      <vt:lpstr>Постановление Арбитражного суда Поволжского округа от 18 июня 2024 г. N Ф06-3607/24 по делу N А72-5763/2023 (1 из 7)</vt:lpstr>
      <vt:lpstr>Постановление Арбитражного суда Поволжского округа от 18 июня 2024 г. N Ф06-3607/24 по делу N А72-5763/2023 (2 из 7)</vt:lpstr>
      <vt:lpstr>Постановление Арбитражного суда Поволжского округа от 18 июня 2024 г. N Ф06-3607/24 по делу N А72-5763/2023 (3 из 7)</vt:lpstr>
      <vt:lpstr>Постановление Арбитражного суда Поволжского округа от 18 июня 2024 г. N Ф06-3607/24 по делу N А72-5763/2023 (4 из 7)</vt:lpstr>
      <vt:lpstr>Постановление Арбитражного суда Поволжского округа от 18 июня 2024 г. N Ф06-3607/24 по делу N А72-5763/2023 (5 из 7)</vt:lpstr>
      <vt:lpstr>Постановление Арбитражного суда Поволжского округа от 18 июня 2024 г. N Ф06-3607/24 по делу N А72-5763/2023 (6 из 7)</vt:lpstr>
      <vt:lpstr>Постановление Арбитражного суда Поволжского округа от 18 июня 2024 г. N Ф06-3607/24 по делу N А72-5763/2023 (7 из 7)</vt:lpstr>
      <vt:lpstr>Благодарю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Татьяна</dc:creator>
  <cp:lastModifiedBy>Даниил Еленцов</cp:lastModifiedBy>
  <cp:revision>359</cp:revision>
  <dcterms:created xsi:type="dcterms:W3CDTF">2024-07-08T09:37:13Z</dcterms:created>
  <dcterms:modified xsi:type="dcterms:W3CDTF">2025-08-06T13:28:50Z</dcterms:modified>
</cp:coreProperties>
</file>