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2" r:id="rId3"/>
    <p:sldMasterId id="2147483841" r:id="rId4"/>
    <p:sldMasterId id="2147483901" r:id="rId5"/>
    <p:sldMasterId id="2147483907" r:id="rId6"/>
    <p:sldMasterId id="2147483919" r:id="rId7"/>
  </p:sldMasterIdLst>
  <p:notesMasterIdLst>
    <p:notesMasterId r:id="rId159"/>
  </p:notesMasterIdLst>
  <p:sldIdLst>
    <p:sldId id="7852" r:id="rId8"/>
    <p:sldId id="6464" r:id="rId9"/>
    <p:sldId id="8496" r:id="rId10"/>
    <p:sldId id="8531" r:id="rId11"/>
    <p:sldId id="8532" r:id="rId12"/>
    <p:sldId id="8533" r:id="rId13"/>
    <p:sldId id="8534" r:id="rId14"/>
    <p:sldId id="8553" r:id="rId15"/>
    <p:sldId id="8836" r:id="rId16"/>
    <p:sldId id="9082" r:id="rId17"/>
    <p:sldId id="9097" r:id="rId18"/>
    <p:sldId id="8835" r:id="rId19"/>
    <p:sldId id="8766" r:id="rId20"/>
    <p:sldId id="8769" r:id="rId21"/>
    <p:sldId id="8770" r:id="rId22"/>
    <p:sldId id="8858" r:id="rId23"/>
    <p:sldId id="8819" r:id="rId24"/>
    <p:sldId id="8807" r:id="rId25"/>
    <p:sldId id="8818" r:id="rId26"/>
    <p:sldId id="8538" r:id="rId27"/>
    <p:sldId id="8541" r:id="rId28"/>
    <p:sldId id="8543" r:id="rId29"/>
    <p:sldId id="8542" r:id="rId30"/>
    <p:sldId id="8544" r:id="rId31"/>
    <p:sldId id="8545" r:id="rId32"/>
    <p:sldId id="8820" r:id="rId33"/>
    <p:sldId id="8812" r:id="rId34"/>
    <p:sldId id="8813" r:id="rId35"/>
    <p:sldId id="8814" r:id="rId36"/>
    <p:sldId id="8548" r:id="rId37"/>
    <p:sldId id="8505" r:id="rId38"/>
    <p:sldId id="8922" r:id="rId39"/>
    <p:sldId id="8946" r:id="rId40"/>
    <p:sldId id="8947" r:id="rId41"/>
    <p:sldId id="9184" r:id="rId42"/>
    <p:sldId id="8863" r:id="rId43"/>
    <p:sldId id="8953" r:id="rId44"/>
    <p:sldId id="8954" r:id="rId45"/>
    <p:sldId id="8958" r:id="rId46"/>
    <p:sldId id="9185" r:id="rId47"/>
    <p:sldId id="9186" r:id="rId48"/>
    <p:sldId id="9187" r:id="rId49"/>
    <p:sldId id="9188" r:id="rId50"/>
    <p:sldId id="9189" r:id="rId51"/>
    <p:sldId id="9190" r:id="rId52"/>
    <p:sldId id="9191" r:id="rId53"/>
    <p:sldId id="9192" r:id="rId54"/>
    <p:sldId id="8408" r:id="rId55"/>
    <p:sldId id="8734" r:id="rId56"/>
    <p:sldId id="8735" r:id="rId57"/>
    <p:sldId id="8844" r:id="rId58"/>
    <p:sldId id="8841" r:id="rId59"/>
    <p:sldId id="8842" r:id="rId60"/>
    <p:sldId id="8843" r:id="rId61"/>
    <p:sldId id="9118" r:id="rId62"/>
    <p:sldId id="9182" r:id="rId63"/>
    <p:sldId id="8784" r:id="rId64"/>
    <p:sldId id="8785" r:id="rId65"/>
    <p:sldId id="8786" r:id="rId66"/>
    <p:sldId id="8900" r:id="rId67"/>
    <p:sldId id="8901" r:id="rId68"/>
    <p:sldId id="8902" r:id="rId69"/>
    <p:sldId id="8795" r:id="rId70"/>
    <p:sldId id="8796" r:id="rId71"/>
    <p:sldId id="8495" r:id="rId72"/>
    <p:sldId id="8801" r:id="rId73"/>
    <p:sldId id="8839" r:id="rId74"/>
    <p:sldId id="8009" r:id="rId75"/>
    <p:sldId id="8602" r:id="rId76"/>
    <p:sldId id="7960" r:id="rId77"/>
    <p:sldId id="8041" r:id="rId78"/>
    <p:sldId id="8581" r:id="rId79"/>
    <p:sldId id="8623" r:id="rId80"/>
    <p:sldId id="8557" r:id="rId81"/>
    <p:sldId id="8554" r:id="rId82"/>
    <p:sldId id="8751" r:id="rId83"/>
    <p:sldId id="8752" r:id="rId84"/>
    <p:sldId id="8753" r:id="rId85"/>
    <p:sldId id="8754" r:id="rId86"/>
    <p:sldId id="8745" r:id="rId87"/>
    <p:sldId id="8746" r:id="rId88"/>
    <p:sldId id="9318" r:id="rId89"/>
    <p:sldId id="9312" r:id="rId90"/>
    <p:sldId id="9319" r:id="rId91"/>
    <p:sldId id="9320" r:id="rId92"/>
    <p:sldId id="8597" r:id="rId93"/>
    <p:sldId id="8596" r:id="rId94"/>
    <p:sldId id="8600" r:id="rId95"/>
    <p:sldId id="8599" r:id="rId96"/>
    <p:sldId id="8616" r:id="rId97"/>
    <p:sldId id="7922" r:id="rId98"/>
    <p:sldId id="8598" r:id="rId99"/>
    <p:sldId id="7977" r:id="rId100"/>
    <p:sldId id="8603" r:id="rId101"/>
    <p:sldId id="8860" r:id="rId102"/>
    <p:sldId id="8609" r:id="rId103"/>
    <p:sldId id="8093" r:id="rId104"/>
    <p:sldId id="8610" r:id="rId105"/>
    <p:sldId id="8611" r:id="rId106"/>
    <p:sldId id="9109" r:id="rId107"/>
    <p:sldId id="8617" r:id="rId108"/>
    <p:sldId id="8620" r:id="rId109"/>
    <p:sldId id="8621" r:id="rId110"/>
    <p:sldId id="9110" r:id="rId111"/>
    <p:sldId id="9111" r:id="rId112"/>
    <p:sldId id="9112" r:id="rId113"/>
    <p:sldId id="8627" r:id="rId114"/>
    <p:sldId id="8624" r:id="rId115"/>
    <p:sldId id="8648" r:id="rId116"/>
    <p:sldId id="8649" r:id="rId117"/>
    <p:sldId id="8865" r:id="rId118"/>
    <p:sldId id="8866" r:id="rId119"/>
    <p:sldId id="8647" r:id="rId120"/>
    <p:sldId id="8522" r:id="rId121"/>
    <p:sldId id="8637" r:id="rId122"/>
    <p:sldId id="8622" r:id="rId123"/>
    <p:sldId id="8524" r:id="rId124"/>
    <p:sldId id="8638" r:id="rId125"/>
    <p:sldId id="8639" r:id="rId126"/>
    <p:sldId id="8636" r:id="rId127"/>
    <p:sldId id="8525" r:id="rId128"/>
    <p:sldId id="8526" r:id="rId129"/>
    <p:sldId id="8644" r:id="rId130"/>
    <p:sldId id="8640" r:id="rId131"/>
    <p:sldId id="8645" r:id="rId132"/>
    <p:sldId id="8527" r:id="rId133"/>
    <p:sldId id="8641" r:id="rId134"/>
    <p:sldId id="8665" r:id="rId135"/>
    <p:sldId id="8856" r:id="rId136"/>
    <p:sldId id="8642" r:id="rId137"/>
    <p:sldId id="8643" r:id="rId138"/>
    <p:sldId id="8646" r:id="rId139"/>
    <p:sldId id="9321" r:id="rId140"/>
    <p:sldId id="8915" r:id="rId141"/>
    <p:sldId id="8908" r:id="rId142"/>
    <p:sldId id="8916" r:id="rId143"/>
    <p:sldId id="8917" r:id="rId144"/>
    <p:sldId id="8918" r:id="rId145"/>
    <p:sldId id="8912" r:id="rId146"/>
    <p:sldId id="8913" r:id="rId147"/>
    <p:sldId id="9322" r:id="rId148"/>
    <p:sldId id="8923" r:id="rId149"/>
    <p:sldId id="8924" r:id="rId150"/>
    <p:sldId id="8926" r:id="rId151"/>
    <p:sldId id="8927" r:id="rId152"/>
    <p:sldId id="8929" r:id="rId153"/>
    <p:sldId id="8934" r:id="rId154"/>
    <p:sldId id="8925" r:id="rId155"/>
    <p:sldId id="8920" r:id="rId156"/>
    <p:sldId id="8936" r:id="rId157"/>
    <p:sldId id="8779" r:id="rId1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660" y="108"/>
      </p:cViewPr>
      <p:guideLst/>
    </p:cSldViewPr>
  </p:slideViewPr>
  <p:notesTextViewPr>
    <p:cViewPr>
      <p:scale>
        <a:sx n="1" d="1"/>
        <a:sy n="1" d="1"/>
      </p:scale>
      <p:origin x="0" y="0"/>
    </p:cViewPr>
  </p:notesTextViewPr>
  <p:sorterViewPr>
    <p:cViewPr>
      <p:scale>
        <a:sx n="100" d="100"/>
        <a:sy n="100" d="100"/>
      </p:scale>
      <p:origin x="0" y="-313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notesMaster" Target="notesMasters/notesMaster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presProps" Target="pres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01492-F3F7-459D-8135-3CEC2C92DD93}" type="datetimeFigureOut">
              <a:rPr lang="ru-RU" smtClean="0"/>
              <a:t>09.12.2025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B8560-6AC5-439B-AE73-7F7032D17399}" type="slidenum">
              <a:rPr lang="ru-RU" smtClean="0"/>
              <a:t>‹#›</a:t>
            </a:fld>
            <a:endParaRPr lang="ru-RU"/>
          </a:p>
        </p:txBody>
      </p:sp>
    </p:spTree>
    <p:extLst>
      <p:ext uri="{BB962C8B-B14F-4D97-AF65-F5344CB8AC3E}">
        <p14:creationId xmlns:p14="http://schemas.microsoft.com/office/powerpoint/2010/main" val="260270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B0B7FC-1F58-5DD9-8B84-7430E5A590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EA05EE-FCF9-B1F3-7C0C-EF68C575D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998D736-8967-4CDB-0431-36C5EF543E92}"/>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5" name="Нижний колонтитул 4">
            <a:extLst>
              <a:ext uri="{FF2B5EF4-FFF2-40B4-BE49-F238E27FC236}">
                <a16:creationId xmlns:a16="http://schemas.microsoft.com/office/drawing/2014/main" id="{F832F0D2-2177-D674-BDED-D227DBAFFA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F9234E-4548-6B9B-7CAE-9CE435BEF8AD}"/>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40753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994D1-D56D-0DC5-2C8D-191F53A5118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869A3B7-9B08-D65C-F05A-0F41D917D6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33F7031-2419-CC6D-2508-DA971CDD88F1}"/>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5" name="Нижний колонтитул 4">
            <a:extLst>
              <a:ext uri="{FF2B5EF4-FFF2-40B4-BE49-F238E27FC236}">
                <a16:creationId xmlns:a16="http://schemas.microsoft.com/office/drawing/2014/main" id="{35452B13-F408-9FE8-0549-26C8F9E24D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0FD6C0-6326-F75F-F27E-2C4C304B9A54}"/>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343008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E5B4B67-8F3A-292F-A55D-A5094C9649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64D2AAC-7C75-93C3-48BD-4567576E2D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34460C-022D-997C-D52A-D0F90E949000}"/>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5" name="Нижний колонтитул 4">
            <a:extLst>
              <a:ext uri="{FF2B5EF4-FFF2-40B4-BE49-F238E27FC236}">
                <a16:creationId xmlns:a16="http://schemas.microsoft.com/office/drawing/2014/main" id="{3FD52A4F-FA33-EDE7-9C9A-2B1D52BEC8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A812DF-2A3C-5171-B10E-9B2F554D7635}"/>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09803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7653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3932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9232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52692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09.12.2025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0742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09.12.2025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04288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09.12.2025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910802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45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C959E-1ABB-9381-3B9E-5E2B20B7F8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766B0F7-8D5C-37F7-FF46-E76E57A5331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48C151-4786-5406-DC03-A483A9B182C8}"/>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5" name="Нижний колонтитул 4">
            <a:extLst>
              <a:ext uri="{FF2B5EF4-FFF2-40B4-BE49-F238E27FC236}">
                <a16:creationId xmlns:a16="http://schemas.microsoft.com/office/drawing/2014/main" id="{8B15D66C-351B-83DA-26C0-772B1CF8DA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C7B35F-EFDB-A920-A51B-BDFBBC50BB1A}"/>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159166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09.12.2025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25466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732896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09.12.2025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00297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5014D-9908-45D2-A44E-1C18C55137B4}"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88400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45383-626B-408D-81A2-2A6BF7BBDEB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3074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74641-E4EE-44C0-A17B-3246144B6C8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2433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4D5C1-5555-4C86-9850-7BC69A16924B}"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5550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8"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54E73-E7A7-4F76-B4FB-7AD7BD832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8100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CA25CD-45E1-4D23-8424-89E5C12151E9}"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7179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26602C-5480-4899-8600-18797E5EA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76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AD8C9-726E-801B-E386-01C9F78DCD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854A105-37E3-EBB0-5ED7-2E3137F96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084A4B6-F3AD-BB27-3674-CC6AD2618EFC}"/>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5" name="Нижний колонтитул 4">
            <a:extLst>
              <a:ext uri="{FF2B5EF4-FFF2-40B4-BE49-F238E27FC236}">
                <a16:creationId xmlns:a16="http://schemas.microsoft.com/office/drawing/2014/main" id="{1143472B-0055-80EB-68E7-45DDD5666D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1E035F-80C9-E230-C75B-CB07B5C2D65E}"/>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641255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604FE-005D-47B4-B21B-1EF80F8F47B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3959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9D0DBD-237F-43E8-AF84-70188AA218E3}"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29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02ED3-EC22-42BB-BA93-C52F815566A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480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4"/>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4"/>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94B5F8-3237-4CAB-894F-E824C77A29C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3045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8B149-103F-46B0-AF20-06BC32CADD9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9365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F492E6-52E1-4325-9180-CF70567FD6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2320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4"/>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B84D7-0CD6-4C0A-AA0C-2E5EADE7FAD1}"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369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544B33-721B-41CE-93AD-AC7663EF81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97BA5C-250F-42A9-9B4F-894FA0A74871}"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515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7D11C6-6189-41C1-B2D9-9CFBC7922BA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68A7D-06D5-4CCA-B5C2-5CEBA117AB36}"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564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74"/>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1F5138-DD3D-493A-A983-56DE64E5610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26800B-D93C-44DE-B176-EC8E9D93A6B4}"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0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A21230-0185-6C42-787A-28D1AABEB4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E23C68-E5BE-F4CB-74FB-E57D35F109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F93427E-55FA-0CF0-AFFC-56BE288B2C7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6B5EC37-492B-1443-072D-BA7660FDF3D0}"/>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6" name="Нижний колонтитул 5">
            <a:extLst>
              <a:ext uri="{FF2B5EF4-FFF2-40B4-BE49-F238E27FC236}">
                <a16:creationId xmlns:a16="http://schemas.microsoft.com/office/drawing/2014/main" id="{DC900C0D-8995-6148-ABA0-6898D6F0717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FDF6E45-5AF9-7F7E-5BBC-3E47A3000863}"/>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97277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2A8EE7-EF11-459B-8408-BFD1AADD22E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FF3F1-981C-419B-987F-92F5243104D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948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CFB61-49A8-4E4A-AB69-BE913B84F92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3AC564-7B2E-405A-ACCF-262A320DD9A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3594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A7C6C4-D61B-4645-B9FE-F36D991D827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15DBB-4247-46FB-B059-76B2A8FCAF3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725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DF9EA-364F-42A4-BCBC-B51AC8468A0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273BD-DC88-4752-A276-9C9C5D78AC42}"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52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804AA8-65C4-49FB-A702-4089B84E77E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299D0F-31B6-42C6-B96D-88C4FF31447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3872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7606B-91D9-4EE6-9119-CFFF84F9D93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062A44-E696-4755-9DF0-7A8F83DA667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6618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2C4860-BD13-493C-9CEE-FC1511EFDF4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0FD0D-860B-41F7-9694-218F4E83041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4896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95BCA4-8F69-4A4C-93B5-BA79AFA2E86F}"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ED850C-62AD-403A-AF8B-F0AE335A96EA}"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574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4002782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39943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E0D4FE-D78E-F179-4E91-BD8E830BA5C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AE40753-A7A6-EDAF-0E2A-926F8CF82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1ED7D7A-8BBF-6FBA-C26D-67FFE49AA7E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398165C-ECF1-03DB-029B-7A2816CD6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8063D73-2079-E8D5-71CE-EF268A75BC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B443B38-5FBF-F61A-E9B1-FBFA89DA9808}"/>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8" name="Нижний колонтитул 7">
            <a:extLst>
              <a:ext uri="{FF2B5EF4-FFF2-40B4-BE49-F238E27FC236}">
                <a16:creationId xmlns:a16="http://schemas.microsoft.com/office/drawing/2014/main" id="{8A24A141-C87E-8419-A1D4-BF9FD29B7FA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DD2CB2D-F184-4C19-D63B-6060F4446A09}"/>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3153013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366864" y="522730"/>
            <a:ext cx="5825135" cy="6335266"/>
          </a:xfrm>
          <a:prstGeom prst="rect">
            <a:avLst/>
          </a:prstGeom>
        </p:spPr>
      </p:pic>
      <p:pic>
        <p:nvPicPr>
          <p:cNvPr id="17" name="bg object 17"/>
          <p:cNvPicPr/>
          <p:nvPr/>
        </p:nvPicPr>
        <p:blipFill>
          <a:blip r:embed="rId3" cstate="print"/>
          <a:stretch>
            <a:fillRect/>
          </a:stretch>
        </p:blipFill>
        <p:spPr>
          <a:xfrm>
            <a:off x="0" y="178304"/>
            <a:ext cx="5413248" cy="6679691"/>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7" name="Holder 7"/>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3474161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8"/>
          </a:xfrm>
          <a:prstGeom prst="rect">
            <a:avLst/>
          </a:prstGeom>
        </p:spPr>
      </p:pic>
      <p:pic>
        <p:nvPicPr>
          <p:cNvPr id="17" name="bg object 17"/>
          <p:cNvPicPr/>
          <p:nvPr/>
        </p:nvPicPr>
        <p:blipFill>
          <a:blip r:embed="rId3" cstate="print"/>
          <a:stretch>
            <a:fillRect/>
          </a:stretch>
        </p:blipFill>
        <p:spPr>
          <a:xfrm>
            <a:off x="5489447" y="74674"/>
            <a:ext cx="6702551" cy="6783322"/>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5" name="Holder 5"/>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1348116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4" name="Holder 4"/>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1041969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5E161-20D7-37BC-AA4C-F670610738E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DC79E54-23B4-82A4-19B5-6F6197F79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E74118B-01D2-0A39-7DA2-F5B2A1EF379C}"/>
              </a:ext>
            </a:extLst>
          </p:cNvPr>
          <p:cNvSpPr>
            <a:spLocks noGrp="1"/>
          </p:cNvSpPr>
          <p:nvPr>
            <p:ph type="dt" sz="half" idx="10"/>
          </p:nvPr>
        </p:nvSpPr>
        <p:spPr/>
        <p:txBody>
          <a:bodyPr/>
          <a:lstStyle/>
          <a:p>
            <a:fld id="{C31782CB-4B31-471D-901B-F10E84322F4D}" type="datetime1">
              <a:rPr lang="ru-RU" smtClean="0"/>
              <a:t>09.12.2025</a:t>
            </a:fld>
            <a:endParaRPr lang="ru-RU"/>
          </a:p>
        </p:txBody>
      </p:sp>
      <p:sp>
        <p:nvSpPr>
          <p:cNvPr id="5" name="Нижний колонтитул 4">
            <a:extLst>
              <a:ext uri="{FF2B5EF4-FFF2-40B4-BE49-F238E27FC236}">
                <a16:creationId xmlns:a16="http://schemas.microsoft.com/office/drawing/2014/main" id="{95161A94-4677-D1EB-3B53-3EF0013893CA}"/>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75DA3550-12BC-B06E-064E-42FEAF7E6BF5}"/>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702985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545633-8571-9B5A-FAD2-B91DC66F77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5B43A43-5384-A771-9CF3-930F6F4BAF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D6FAEC-5AE8-37CE-B918-AE4047F34171}"/>
              </a:ext>
            </a:extLst>
          </p:cNvPr>
          <p:cNvSpPr>
            <a:spLocks noGrp="1"/>
          </p:cNvSpPr>
          <p:nvPr>
            <p:ph type="dt" sz="half" idx="10"/>
          </p:nvPr>
        </p:nvSpPr>
        <p:spPr/>
        <p:txBody>
          <a:bodyPr/>
          <a:lstStyle/>
          <a:p>
            <a:fld id="{3C2A0FAA-6FE2-4815-BAF3-7640DEDF2AF3}" type="datetime1">
              <a:rPr lang="ru-RU" smtClean="0"/>
              <a:t>09.12.2025</a:t>
            </a:fld>
            <a:endParaRPr lang="ru-RU"/>
          </a:p>
        </p:txBody>
      </p:sp>
      <p:sp>
        <p:nvSpPr>
          <p:cNvPr id="5" name="Нижний колонтитул 4">
            <a:extLst>
              <a:ext uri="{FF2B5EF4-FFF2-40B4-BE49-F238E27FC236}">
                <a16:creationId xmlns:a16="http://schemas.microsoft.com/office/drawing/2014/main" id="{9CFB9347-21D4-6303-B3DF-D848D0A69A83}"/>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8208EA15-3164-4ED9-ECF0-A1216E7CB798}"/>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2572254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C2560C-51F5-9065-E23F-FD8E12B04AA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81414A2-62BF-305C-456D-06A7B889F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D586BC5-9579-77A5-2305-62F41400EB6E}"/>
              </a:ext>
            </a:extLst>
          </p:cNvPr>
          <p:cNvSpPr>
            <a:spLocks noGrp="1"/>
          </p:cNvSpPr>
          <p:nvPr>
            <p:ph type="dt" sz="half" idx="10"/>
          </p:nvPr>
        </p:nvSpPr>
        <p:spPr/>
        <p:txBody>
          <a:bodyPr/>
          <a:lstStyle/>
          <a:p>
            <a:fld id="{F7F54ACE-10DF-4A4A-BF44-F512648DDEB4}" type="datetime1">
              <a:rPr lang="ru-RU" smtClean="0"/>
              <a:t>09.12.2025</a:t>
            </a:fld>
            <a:endParaRPr lang="ru-RU"/>
          </a:p>
        </p:txBody>
      </p:sp>
      <p:sp>
        <p:nvSpPr>
          <p:cNvPr id="5" name="Нижний колонтитул 4">
            <a:extLst>
              <a:ext uri="{FF2B5EF4-FFF2-40B4-BE49-F238E27FC236}">
                <a16:creationId xmlns:a16="http://schemas.microsoft.com/office/drawing/2014/main" id="{40BEF530-F0F7-6412-CDF4-EFAC670C7702}"/>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005E0C4C-9D6A-E53D-78CC-EC9283AFF15A}"/>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4257899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AC6D12-E517-0E0E-E049-212FB56A740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5DFD2C-BE19-7AC0-DEEC-B517C0F28F4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55FCA29-FBA7-157F-AC8E-61A76E5DF38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0A04BD7-17EA-425E-C15A-219FFC37B81C}"/>
              </a:ext>
            </a:extLst>
          </p:cNvPr>
          <p:cNvSpPr>
            <a:spLocks noGrp="1"/>
          </p:cNvSpPr>
          <p:nvPr>
            <p:ph type="dt" sz="half" idx="10"/>
          </p:nvPr>
        </p:nvSpPr>
        <p:spPr/>
        <p:txBody>
          <a:bodyPr/>
          <a:lstStyle/>
          <a:p>
            <a:fld id="{4B2E39A3-B09A-4356-9ED2-811A90602978}" type="datetime1">
              <a:rPr lang="ru-RU" smtClean="0"/>
              <a:t>09.12.2025</a:t>
            </a:fld>
            <a:endParaRPr lang="ru-RU"/>
          </a:p>
        </p:txBody>
      </p:sp>
      <p:sp>
        <p:nvSpPr>
          <p:cNvPr id="6" name="Нижний колонтитул 5">
            <a:extLst>
              <a:ext uri="{FF2B5EF4-FFF2-40B4-BE49-F238E27FC236}">
                <a16:creationId xmlns:a16="http://schemas.microsoft.com/office/drawing/2014/main" id="{0C2E0FAE-E349-2833-495C-E9C5192CE45C}"/>
              </a:ext>
            </a:extLst>
          </p:cNvPr>
          <p:cNvSpPr>
            <a:spLocks noGrp="1"/>
          </p:cNvSpPr>
          <p:nvPr>
            <p:ph type="ftr" sz="quarter" idx="11"/>
          </p:nvPr>
        </p:nvSpPr>
        <p:spPr/>
        <p:txBody>
          <a:bodyPr/>
          <a:lstStyle/>
          <a:p>
            <a:r>
              <a:rPr lang="ru-RU"/>
              <a:t>3</a:t>
            </a:r>
          </a:p>
        </p:txBody>
      </p:sp>
      <p:sp>
        <p:nvSpPr>
          <p:cNvPr id="7" name="Номер слайда 6">
            <a:extLst>
              <a:ext uri="{FF2B5EF4-FFF2-40B4-BE49-F238E27FC236}">
                <a16:creationId xmlns:a16="http://schemas.microsoft.com/office/drawing/2014/main" id="{976D1D9C-B11E-1216-3B20-43C7FC8183D6}"/>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1228282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4CA5F2-459F-E4AB-15CB-9834CAC4F97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293252B-AC89-D4F5-96C9-F732FBAF7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5A3B38D-7270-CEF1-D5B0-CD62FA05A94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57459A7-A25C-492E-7B52-8389B7915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8AD05C4-FDF0-8033-29B6-BF089713541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C711447-A12C-463A-8E9D-BB4951BE6650}"/>
              </a:ext>
            </a:extLst>
          </p:cNvPr>
          <p:cNvSpPr>
            <a:spLocks noGrp="1"/>
          </p:cNvSpPr>
          <p:nvPr>
            <p:ph type="dt" sz="half" idx="10"/>
          </p:nvPr>
        </p:nvSpPr>
        <p:spPr/>
        <p:txBody>
          <a:bodyPr/>
          <a:lstStyle/>
          <a:p>
            <a:fld id="{DA2C36ED-1331-43AF-A521-8B1E05E07029}" type="datetime1">
              <a:rPr lang="ru-RU" smtClean="0"/>
              <a:t>09.12.2025</a:t>
            </a:fld>
            <a:endParaRPr lang="ru-RU"/>
          </a:p>
        </p:txBody>
      </p:sp>
      <p:sp>
        <p:nvSpPr>
          <p:cNvPr id="8" name="Нижний колонтитул 7">
            <a:extLst>
              <a:ext uri="{FF2B5EF4-FFF2-40B4-BE49-F238E27FC236}">
                <a16:creationId xmlns:a16="http://schemas.microsoft.com/office/drawing/2014/main" id="{313FCC01-8308-A98C-1707-4F2CC043621F}"/>
              </a:ext>
            </a:extLst>
          </p:cNvPr>
          <p:cNvSpPr>
            <a:spLocks noGrp="1"/>
          </p:cNvSpPr>
          <p:nvPr>
            <p:ph type="ftr" sz="quarter" idx="11"/>
          </p:nvPr>
        </p:nvSpPr>
        <p:spPr/>
        <p:txBody>
          <a:bodyPr/>
          <a:lstStyle/>
          <a:p>
            <a:r>
              <a:rPr lang="ru-RU"/>
              <a:t>3</a:t>
            </a:r>
          </a:p>
        </p:txBody>
      </p:sp>
      <p:sp>
        <p:nvSpPr>
          <p:cNvPr id="9" name="Номер слайда 8">
            <a:extLst>
              <a:ext uri="{FF2B5EF4-FFF2-40B4-BE49-F238E27FC236}">
                <a16:creationId xmlns:a16="http://schemas.microsoft.com/office/drawing/2014/main" id="{0FD1B07F-C004-DAFB-459C-3FA1DFC38E71}"/>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827311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FA81CB-B7A5-F032-06A4-ECFF9AE537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64C3167-1D17-A1AA-19A3-C2A6B02F6E81}"/>
              </a:ext>
            </a:extLst>
          </p:cNvPr>
          <p:cNvSpPr>
            <a:spLocks noGrp="1"/>
          </p:cNvSpPr>
          <p:nvPr>
            <p:ph type="dt" sz="half" idx="10"/>
          </p:nvPr>
        </p:nvSpPr>
        <p:spPr/>
        <p:txBody>
          <a:bodyPr/>
          <a:lstStyle/>
          <a:p>
            <a:fld id="{577E7BAE-F082-48B0-87F8-D42CBC8BB772}" type="datetime1">
              <a:rPr lang="ru-RU" smtClean="0"/>
              <a:t>09.12.2025</a:t>
            </a:fld>
            <a:endParaRPr lang="ru-RU"/>
          </a:p>
        </p:txBody>
      </p:sp>
      <p:sp>
        <p:nvSpPr>
          <p:cNvPr id="4" name="Нижний колонтитул 3">
            <a:extLst>
              <a:ext uri="{FF2B5EF4-FFF2-40B4-BE49-F238E27FC236}">
                <a16:creationId xmlns:a16="http://schemas.microsoft.com/office/drawing/2014/main" id="{709A01E6-9968-8772-718B-CAF6A92FDFBC}"/>
              </a:ext>
            </a:extLst>
          </p:cNvPr>
          <p:cNvSpPr>
            <a:spLocks noGrp="1"/>
          </p:cNvSpPr>
          <p:nvPr>
            <p:ph type="ftr" sz="quarter" idx="11"/>
          </p:nvPr>
        </p:nvSpPr>
        <p:spPr/>
        <p:txBody>
          <a:bodyPr/>
          <a:lstStyle/>
          <a:p>
            <a:r>
              <a:rPr lang="ru-RU"/>
              <a:t>3</a:t>
            </a:r>
          </a:p>
        </p:txBody>
      </p:sp>
      <p:sp>
        <p:nvSpPr>
          <p:cNvPr id="5" name="Номер слайда 4">
            <a:extLst>
              <a:ext uri="{FF2B5EF4-FFF2-40B4-BE49-F238E27FC236}">
                <a16:creationId xmlns:a16="http://schemas.microsoft.com/office/drawing/2014/main" id="{2738CCFA-B2C6-6784-FA39-A2E61E25F7E9}"/>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3044973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0AB2D4A-80EC-4337-B34B-52EDA2EFA07E}"/>
              </a:ext>
            </a:extLst>
          </p:cNvPr>
          <p:cNvSpPr>
            <a:spLocks noGrp="1"/>
          </p:cNvSpPr>
          <p:nvPr>
            <p:ph type="dt" sz="half" idx="10"/>
          </p:nvPr>
        </p:nvSpPr>
        <p:spPr/>
        <p:txBody>
          <a:bodyPr/>
          <a:lstStyle/>
          <a:p>
            <a:fld id="{15DD2637-7FB2-4A75-B3D6-86430E3F53FC}" type="datetime1">
              <a:rPr lang="ru-RU" smtClean="0"/>
              <a:t>09.12.2025</a:t>
            </a:fld>
            <a:endParaRPr lang="ru-RU"/>
          </a:p>
        </p:txBody>
      </p:sp>
      <p:sp>
        <p:nvSpPr>
          <p:cNvPr id="3" name="Нижний колонтитул 2">
            <a:extLst>
              <a:ext uri="{FF2B5EF4-FFF2-40B4-BE49-F238E27FC236}">
                <a16:creationId xmlns:a16="http://schemas.microsoft.com/office/drawing/2014/main" id="{38081489-7F58-816D-3CB9-497C64B4EF3C}"/>
              </a:ext>
            </a:extLst>
          </p:cNvPr>
          <p:cNvSpPr>
            <a:spLocks noGrp="1"/>
          </p:cNvSpPr>
          <p:nvPr>
            <p:ph type="ftr" sz="quarter" idx="11"/>
          </p:nvPr>
        </p:nvSpPr>
        <p:spPr/>
        <p:txBody>
          <a:bodyPr/>
          <a:lstStyle/>
          <a:p>
            <a:r>
              <a:rPr lang="ru-RU"/>
              <a:t>3</a:t>
            </a:r>
          </a:p>
        </p:txBody>
      </p:sp>
      <p:sp>
        <p:nvSpPr>
          <p:cNvPr id="4" name="Номер слайда 3">
            <a:extLst>
              <a:ext uri="{FF2B5EF4-FFF2-40B4-BE49-F238E27FC236}">
                <a16:creationId xmlns:a16="http://schemas.microsoft.com/office/drawing/2014/main" id="{17CD8B10-0C92-3E00-4952-B3185926F720}"/>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308823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45391-778D-430F-9D16-CD8B0BA94A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A6B855-A50D-4FFD-0CEC-7497F4963169}"/>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4" name="Нижний колонтитул 3">
            <a:extLst>
              <a:ext uri="{FF2B5EF4-FFF2-40B4-BE49-F238E27FC236}">
                <a16:creationId xmlns:a16="http://schemas.microsoft.com/office/drawing/2014/main" id="{5DD7B81C-0C65-D750-226C-11B01F03C6A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CEF55C-0BD9-6FAC-C886-449640F7C0EB}"/>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342281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683EC-05AE-7E98-B0AA-3930CC5B74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FDBB3F8-9588-621C-0897-B9E46E870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4C92F50-F5CB-3B27-F386-49EE361E5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A163526-ADD1-012B-CB1F-57F4B6F1DB39}"/>
              </a:ext>
            </a:extLst>
          </p:cNvPr>
          <p:cNvSpPr>
            <a:spLocks noGrp="1"/>
          </p:cNvSpPr>
          <p:nvPr>
            <p:ph type="dt" sz="half" idx="10"/>
          </p:nvPr>
        </p:nvSpPr>
        <p:spPr/>
        <p:txBody>
          <a:bodyPr/>
          <a:lstStyle/>
          <a:p>
            <a:fld id="{AA856FF5-B58F-4CE0-A619-6418B262F212}" type="datetime1">
              <a:rPr lang="ru-RU" smtClean="0"/>
              <a:t>09.12.2025</a:t>
            </a:fld>
            <a:endParaRPr lang="ru-RU"/>
          </a:p>
        </p:txBody>
      </p:sp>
      <p:sp>
        <p:nvSpPr>
          <p:cNvPr id="6" name="Нижний колонтитул 5">
            <a:extLst>
              <a:ext uri="{FF2B5EF4-FFF2-40B4-BE49-F238E27FC236}">
                <a16:creationId xmlns:a16="http://schemas.microsoft.com/office/drawing/2014/main" id="{BBA09A6E-1289-B7DF-4372-0923246D5616}"/>
              </a:ext>
            </a:extLst>
          </p:cNvPr>
          <p:cNvSpPr>
            <a:spLocks noGrp="1"/>
          </p:cNvSpPr>
          <p:nvPr>
            <p:ph type="ftr" sz="quarter" idx="11"/>
          </p:nvPr>
        </p:nvSpPr>
        <p:spPr/>
        <p:txBody>
          <a:bodyPr/>
          <a:lstStyle/>
          <a:p>
            <a:r>
              <a:rPr lang="ru-RU"/>
              <a:t>3</a:t>
            </a:r>
          </a:p>
        </p:txBody>
      </p:sp>
      <p:sp>
        <p:nvSpPr>
          <p:cNvPr id="7" name="Номер слайда 6">
            <a:extLst>
              <a:ext uri="{FF2B5EF4-FFF2-40B4-BE49-F238E27FC236}">
                <a16:creationId xmlns:a16="http://schemas.microsoft.com/office/drawing/2014/main" id="{C271A217-561A-EFA8-7EC6-EFF6EC3E459A}"/>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4147034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A2FD5E-A507-7884-53B9-710436A93F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23289A3-B57B-0B62-91FC-4C3C509B8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9E88D1B-B25E-3CD0-69A7-F1BB6F164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9A3624C-165E-ECBD-3728-E7955F150D61}"/>
              </a:ext>
            </a:extLst>
          </p:cNvPr>
          <p:cNvSpPr>
            <a:spLocks noGrp="1"/>
          </p:cNvSpPr>
          <p:nvPr>
            <p:ph type="dt" sz="half" idx="10"/>
          </p:nvPr>
        </p:nvSpPr>
        <p:spPr/>
        <p:txBody>
          <a:bodyPr/>
          <a:lstStyle/>
          <a:p>
            <a:fld id="{DD5B422B-546A-4035-8802-53364525DD79}" type="datetime1">
              <a:rPr lang="ru-RU" smtClean="0"/>
              <a:t>09.12.2025</a:t>
            </a:fld>
            <a:endParaRPr lang="ru-RU"/>
          </a:p>
        </p:txBody>
      </p:sp>
      <p:sp>
        <p:nvSpPr>
          <p:cNvPr id="6" name="Нижний колонтитул 5">
            <a:extLst>
              <a:ext uri="{FF2B5EF4-FFF2-40B4-BE49-F238E27FC236}">
                <a16:creationId xmlns:a16="http://schemas.microsoft.com/office/drawing/2014/main" id="{9490FB22-C5DE-43FF-89D4-32A86C435345}"/>
              </a:ext>
            </a:extLst>
          </p:cNvPr>
          <p:cNvSpPr>
            <a:spLocks noGrp="1"/>
          </p:cNvSpPr>
          <p:nvPr>
            <p:ph type="ftr" sz="quarter" idx="11"/>
          </p:nvPr>
        </p:nvSpPr>
        <p:spPr/>
        <p:txBody>
          <a:bodyPr/>
          <a:lstStyle/>
          <a:p>
            <a:r>
              <a:rPr lang="ru-RU"/>
              <a:t>3</a:t>
            </a:r>
          </a:p>
        </p:txBody>
      </p:sp>
      <p:sp>
        <p:nvSpPr>
          <p:cNvPr id="7" name="Номер слайда 6">
            <a:extLst>
              <a:ext uri="{FF2B5EF4-FFF2-40B4-BE49-F238E27FC236}">
                <a16:creationId xmlns:a16="http://schemas.microsoft.com/office/drawing/2014/main" id="{55E939A3-8C43-B58B-E69D-F89EF8F6F961}"/>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2495980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E48AED-C6DB-4992-3C21-204047EA0F2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159195F-7453-937C-7A0C-FF62442DC5D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7F926C-F068-7C82-5D0C-6D528616EC7A}"/>
              </a:ext>
            </a:extLst>
          </p:cNvPr>
          <p:cNvSpPr>
            <a:spLocks noGrp="1"/>
          </p:cNvSpPr>
          <p:nvPr>
            <p:ph type="dt" sz="half" idx="10"/>
          </p:nvPr>
        </p:nvSpPr>
        <p:spPr/>
        <p:txBody>
          <a:bodyPr/>
          <a:lstStyle/>
          <a:p>
            <a:fld id="{4CE3FA98-627C-4283-8F50-8A4AC41B7806}" type="datetime1">
              <a:rPr lang="ru-RU" smtClean="0"/>
              <a:t>09.12.2025</a:t>
            </a:fld>
            <a:endParaRPr lang="ru-RU"/>
          </a:p>
        </p:txBody>
      </p:sp>
      <p:sp>
        <p:nvSpPr>
          <p:cNvPr id="5" name="Нижний колонтитул 4">
            <a:extLst>
              <a:ext uri="{FF2B5EF4-FFF2-40B4-BE49-F238E27FC236}">
                <a16:creationId xmlns:a16="http://schemas.microsoft.com/office/drawing/2014/main" id="{B9EAA3F7-6FCC-3918-C8A9-517B7EEE8E64}"/>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3910C443-15AC-8E3C-6C0E-957A4095D3C7}"/>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346376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2A85423-E572-CC80-981B-B9DA133646D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BF556BA-4386-AAE1-1CD2-CDC55E23964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0AA503-FE89-E040-DF91-411235B85A44}"/>
              </a:ext>
            </a:extLst>
          </p:cNvPr>
          <p:cNvSpPr>
            <a:spLocks noGrp="1"/>
          </p:cNvSpPr>
          <p:nvPr>
            <p:ph type="dt" sz="half" idx="10"/>
          </p:nvPr>
        </p:nvSpPr>
        <p:spPr/>
        <p:txBody>
          <a:bodyPr/>
          <a:lstStyle/>
          <a:p>
            <a:fld id="{61CEB4D2-DB1D-44F4-A783-C9CC97D7D0A0}" type="datetime1">
              <a:rPr lang="ru-RU" smtClean="0"/>
              <a:t>09.12.2025</a:t>
            </a:fld>
            <a:endParaRPr lang="ru-RU"/>
          </a:p>
        </p:txBody>
      </p:sp>
      <p:sp>
        <p:nvSpPr>
          <p:cNvPr id="5" name="Нижний колонтитул 4">
            <a:extLst>
              <a:ext uri="{FF2B5EF4-FFF2-40B4-BE49-F238E27FC236}">
                <a16:creationId xmlns:a16="http://schemas.microsoft.com/office/drawing/2014/main" id="{4F31DCBD-0405-71B0-7734-90B74F606D41}"/>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55842DA1-093C-B996-2206-0026077D75E4}"/>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1048616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105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1312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8842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52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9007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4108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7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7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3611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370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8005F9B-4746-A2EF-E07A-6DFB3747848A}"/>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3" name="Нижний колонтитул 2">
            <a:extLst>
              <a:ext uri="{FF2B5EF4-FFF2-40B4-BE49-F238E27FC236}">
                <a16:creationId xmlns:a16="http://schemas.microsoft.com/office/drawing/2014/main" id="{AA918862-E497-951B-CDDC-7B8BF069C72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4D7A84E-6033-FEFF-D269-5FDA093C3F62}"/>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411511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14554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6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2613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72783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5958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5240"/>
            <a:ext cx="36576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800" y="275240"/>
            <a:ext cx="10769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520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C2DE6-2027-B8EB-6BAE-A09C37C1A24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2423D28-4589-AE3E-17DC-6F4DAAE69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93A8867-6B26-3B6E-4B8F-C0C48FB89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556D69-E18A-8DCD-B0D5-69D40728B60E}"/>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6" name="Нижний колонтитул 5">
            <a:extLst>
              <a:ext uri="{FF2B5EF4-FFF2-40B4-BE49-F238E27FC236}">
                <a16:creationId xmlns:a16="http://schemas.microsoft.com/office/drawing/2014/main" id="{7DAEC5A6-0522-0B57-695F-493278DC9E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C33C6F7-644F-13EA-D685-A14C985EB189}"/>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0250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AEB53-7522-10CE-E469-61701D7172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C1E8576-B317-EBEC-CFB1-A7BA3B028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EB89ED4-7659-AFFC-7017-102025F1A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D85C74-1A90-1C4D-DD85-36BFBD6B27EE}"/>
              </a:ext>
            </a:extLst>
          </p:cNvPr>
          <p:cNvSpPr>
            <a:spLocks noGrp="1"/>
          </p:cNvSpPr>
          <p:nvPr>
            <p:ph type="dt" sz="half" idx="10"/>
          </p:nvPr>
        </p:nvSpPr>
        <p:spPr/>
        <p:txBody>
          <a:bodyPr/>
          <a:lstStyle/>
          <a:p>
            <a:fld id="{CFE040A8-EBDB-4771-AB9A-795008D58E01}" type="datetimeFigureOut">
              <a:rPr lang="ru-RU" smtClean="0"/>
              <a:t>09.12.2025</a:t>
            </a:fld>
            <a:endParaRPr lang="ru-RU"/>
          </a:p>
        </p:txBody>
      </p:sp>
      <p:sp>
        <p:nvSpPr>
          <p:cNvPr id="6" name="Нижний колонтитул 5">
            <a:extLst>
              <a:ext uri="{FF2B5EF4-FFF2-40B4-BE49-F238E27FC236}">
                <a16:creationId xmlns:a16="http://schemas.microsoft.com/office/drawing/2014/main" id="{03EABCF5-F483-7271-1FBB-A17609469E4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67E6B0-8E89-7C78-D4CA-A5E56D770AD6}"/>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57274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00FB1-2ED6-DEA6-DAE7-EA1E4F2E1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29CE3A7-0DCC-9777-F1C9-F74EC7C5F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3149CB-F776-793F-88AB-076483704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040A8-EBDB-4771-AB9A-795008D58E01}" type="datetimeFigureOut">
              <a:rPr lang="ru-RU" smtClean="0"/>
              <a:t>09.12.2025</a:t>
            </a:fld>
            <a:endParaRPr lang="ru-RU"/>
          </a:p>
        </p:txBody>
      </p:sp>
      <p:sp>
        <p:nvSpPr>
          <p:cNvPr id="5" name="Нижний колонтитул 4">
            <a:extLst>
              <a:ext uri="{FF2B5EF4-FFF2-40B4-BE49-F238E27FC236}">
                <a16:creationId xmlns:a16="http://schemas.microsoft.com/office/drawing/2014/main" id="{1D13F107-2043-8B5D-FA6C-22B5589A8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AB7FAA5-08D9-55F4-0631-7291BEBF0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CD31-2C28-4275-B757-62316398FF1D}" type="slidenum">
              <a:rPr lang="ru-RU" smtClean="0"/>
              <a:t>‹#›</a:t>
            </a:fld>
            <a:endParaRPr lang="ru-RU"/>
          </a:p>
        </p:txBody>
      </p:sp>
    </p:spTree>
    <p:extLst>
      <p:ext uri="{BB962C8B-B14F-4D97-AF65-F5344CB8AC3E}">
        <p14:creationId xmlns:p14="http://schemas.microsoft.com/office/powerpoint/2010/main" val="179424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09.12.2025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2646073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2253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defTabSz="914133" eaLnBrk="1" hangingPunct="1">
              <a:defRPr sz="1400">
                <a:solidFill>
                  <a:srgbClr val="000000"/>
                </a:solidFill>
                <a:latin typeface="Arial" charset="0"/>
              </a:defRPr>
            </a:lvl1pPr>
          </a:lstStyle>
          <a:p>
            <a:pPr marL="0" marR="0" lvl="0" indent="0" algn="l"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defTabSz="914133" eaLnBrk="1" hangingPunct="1">
              <a:defRPr sz="1400">
                <a:solidFill>
                  <a:srgbClr val="000000"/>
                </a:solidFill>
                <a:latin typeface="Arial" charset="0"/>
              </a:defRPr>
            </a:lvl1pPr>
          </a:lstStyle>
          <a:p>
            <a:pPr marL="0" marR="0" lvl="0" indent="0" algn="ctr"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defTabSz="914133" eaLnBrk="1" hangingPunct="1">
              <a:defRPr sz="1400">
                <a:solidFill>
                  <a:srgbClr val="000000"/>
                </a:solidFill>
                <a:latin typeface="Arial"/>
              </a:defRPr>
            </a:lvl1pPr>
          </a:lstStyle>
          <a:p>
            <a:pPr marL="0" marR="0" lvl="0" indent="0" algn="r" defTabSz="914133" rtl="0" eaLnBrk="1" fontAlgn="base" latinLnBrk="0" hangingPunct="1">
              <a:lnSpc>
                <a:spcPct val="100000"/>
              </a:lnSpc>
              <a:spcBef>
                <a:spcPct val="0"/>
              </a:spcBef>
              <a:spcAft>
                <a:spcPct val="0"/>
              </a:spcAft>
              <a:buClrTx/>
              <a:buSzTx/>
              <a:buFontTx/>
              <a:buNone/>
              <a:tabLst/>
              <a:defRPr/>
            </a:pPr>
            <a:fld id="{F61C1B9C-5BF3-4FAB-B502-36DCD41294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133"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669443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9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E90E24-E0E1-4021-A553-6D5AE255FC9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038600" y="635639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AAEC5-543B-4657-9F62-B3C4A3C447B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197477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6817966" y="513587"/>
            <a:ext cx="5374033" cy="6344409"/>
          </a:xfrm>
          <a:prstGeom prst="rect">
            <a:avLst/>
          </a:prstGeom>
        </p:spPr>
      </p:pic>
      <p:sp>
        <p:nvSpPr>
          <p:cNvPr id="2" name="Holder 2"/>
          <p:cNvSpPr>
            <a:spLocks noGrp="1"/>
          </p:cNvSpPr>
          <p:nvPr>
            <p:ph type="title"/>
          </p:nvPr>
        </p:nvSpPr>
        <p:spPr>
          <a:xfrm>
            <a:off x="144576" y="96393"/>
            <a:ext cx="11369675" cy="185547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822452" y="2570226"/>
            <a:ext cx="10699115" cy="1573529"/>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a:xfrm>
            <a:off x="11838685" y="6553123"/>
            <a:ext cx="274954" cy="224790"/>
          </a:xfrm>
          <a:prstGeom prst="rect">
            <a:avLst/>
          </a:prstGeom>
        </p:spPr>
        <p:txBody>
          <a:bodyPr wrap="square" lIns="0" tIns="0" rIns="0" bIns="0">
            <a:spAutoFit/>
          </a:bodyPr>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254726576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E7A9E-814A-CB27-7046-6ECB6B9DE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674D8B1-AC81-2498-1CE5-832D56920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B9E3D-9743-B395-E801-F4F08E44E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4CEBC-03CB-45B0-91F6-8FFC6EA28ADB}" type="datetime1">
              <a:rPr lang="ru-RU" smtClean="0"/>
              <a:t>09.12.2025</a:t>
            </a:fld>
            <a:endParaRPr lang="ru-RU"/>
          </a:p>
        </p:txBody>
      </p:sp>
      <p:sp>
        <p:nvSpPr>
          <p:cNvPr id="5" name="Нижний колонтитул 4">
            <a:extLst>
              <a:ext uri="{FF2B5EF4-FFF2-40B4-BE49-F238E27FC236}">
                <a16:creationId xmlns:a16="http://schemas.microsoft.com/office/drawing/2014/main" id="{444AE6C7-34EB-C5D5-1126-EACAE1C20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3</a:t>
            </a:r>
          </a:p>
        </p:txBody>
      </p:sp>
      <p:sp>
        <p:nvSpPr>
          <p:cNvPr id="6" name="Номер слайда 5">
            <a:extLst>
              <a:ext uri="{FF2B5EF4-FFF2-40B4-BE49-F238E27FC236}">
                <a16:creationId xmlns:a16="http://schemas.microsoft.com/office/drawing/2014/main" id="{D97094A9-09B4-C9A0-1298-A1D371E2A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E045B-E14D-4AB8-955F-A6097A020C3F}" type="slidenum">
              <a:rPr lang="ru-RU" smtClean="0"/>
              <a:t>‹#›</a:t>
            </a:fld>
            <a:endParaRPr lang="ru-RU"/>
          </a:p>
        </p:txBody>
      </p:sp>
    </p:spTree>
    <p:extLst>
      <p:ext uri="{BB962C8B-B14F-4D97-AF65-F5344CB8AC3E}">
        <p14:creationId xmlns:p14="http://schemas.microsoft.com/office/powerpoint/2010/main" val="266893342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9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4858E-B2CC-49DC-8745-44D76EDFDAF8}" type="datetimeFigureOut">
              <a:rPr lang="ru-RU" smtClean="0">
                <a:solidFill>
                  <a:prstClr val="black">
                    <a:tint val="75000"/>
                  </a:prstClr>
                </a:solidFill>
              </a:rPr>
              <a:pPr/>
              <a:t>09.12.2025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9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9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A1324-66B0-4F19-8882-FA5BDD7655C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098117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gzgos@gmai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hyperlink" Target="https://gisp.gov.ru/bpm/service/pp1875notif" TargetMode="Externa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hyperlink" Target="https://zakupki-portal.ru/novosti/viktor-don-avtorskie-materialy/normativno-zakupochnoe-bezumie-o-tom-kak-genialnoe-nedeyanie-regulyatora-reshilo-problemu-soblyudeniya-zakazchikami-trebovaniy-c/"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moscow.fas.gov.ru/news/19623" TargetMode="External"/><Relationship Id="rId2" Type="http://schemas.openxmlformats.org/officeDocument/2006/relationships/hyperlink" Target="https://network.itreestr.ru/catalog/detail/uchebnyy-meditsinskiy-komplekt-mu-0866/"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mailto:igzgos@gmail.com"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srost.r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199456" y="1124744"/>
            <a:ext cx="9144000" cy="984877"/>
          </a:xfrm>
        </p:spPr>
        <p:txBody>
          <a:bodyPr>
            <a:noAutofit/>
          </a:bodyPr>
          <a:lstStyle/>
          <a:p>
            <a:r>
              <a:rPr lang="ru-RU" sz="3600" dirty="0">
                <a:solidFill>
                  <a:srgbClr val="0070C0"/>
                </a:solidFill>
              </a:rPr>
              <a:t>Итоги реализации новых правил импортозамещения в 2025 году</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96000" y="4493470"/>
            <a:ext cx="6102625" cy="1597290"/>
          </a:xfrm>
          <a:prstGeom prst="rect">
            <a:avLst/>
          </a:prstGeom>
        </p:spPr>
      </p:pic>
    </p:spTree>
    <p:extLst>
      <p:ext uri="{BB962C8B-B14F-4D97-AF65-F5344CB8AC3E}">
        <p14:creationId xmlns:p14="http://schemas.microsoft.com/office/powerpoint/2010/main" val="97995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2AD9C-81BF-CE3C-068A-93FA8904E97B}"/>
              </a:ext>
            </a:extLst>
          </p:cNvPr>
          <p:cNvSpPr>
            <a:spLocks noGrp="1"/>
          </p:cNvSpPr>
          <p:nvPr>
            <p:ph type="title"/>
          </p:nvPr>
        </p:nvSpPr>
        <p:spPr>
          <a:xfrm>
            <a:off x="740546" y="72163"/>
            <a:ext cx="10515600" cy="558152"/>
          </a:xfrm>
        </p:spPr>
        <p:txBody>
          <a:bodyPr>
            <a:normAutofit/>
          </a:bodyPr>
          <a:lstStyle/>
          <a:p>
            <a:r>
              <a:rPr lang="ru-RU" sz="2400" dirty="0">
                <a:solidFill>
                  <a:srgbClr val="FF0000"/>
                </a:solidFill>
              </a:rPr>
              <a:t>НО! Письмо Минфина России от 06.11.2025 № 24-06-09/107312</a:t>
            </a:r>
          </a:p>
        </p:txBody>
      </p:sp>
      <p:pic>
        <p:nvPicPr>
          <p:cNvPr id="5" name="Объект 4">
            <a:extLst>
              <a:ext uri="{FF2B5EF4-FFF2-40B4-BE49-F238E27FC236}">
                <a16:creationId xmlns:a16="http://schemas.microsoft.com/office/drawing/2014/main" id="{E90BDC5C-1BAB-0AE9-54C5-73DA53456D65}"/>
              </a:ext>
            </a:extLst>
          </p:cNvPr>
          <p:cNvPicPr>
            <a:picLocks noGrp="1" noChangeAspect="1"/>
          </p:cNvPicPr>
          <p:nvPr>
            <p:ph idx="1"/>
          </p:nvPr>
        </p:nvPicPr>
        <p:blipFill>
          <a:blip r:embed="rId2"/>
          <a:stretch>
            <a:fillRect/>
          </a:stretch>
        </p:blipFill>
        <p:spPr>
          <a:xfrm>
            <a:off x="332173" y="745724"/>
            <a:ext cx="4852386" cy="5942458"/>
          </a:xfrm>
          <a:prstGeom prst="rect">
            <a:avLst/>
          </a:prstGeom>
        </p:spPr>
      </p:pic>
      <p:pic>
        <p:nvPicPr>
          <p:cNvPr id="7" name="Рисунок 6">
            <a:extLst>
              <a:ext uri="{FF2B5EF4-FFF2-40B4-BE49-F238E27FC236}">
                <a16:creationId xmlns:a16="http://schemas.microsoft.com/office/drawing/2014/main" id="{9671180E-C1BA-3116-B001-CBB535A25AA8}"/>
              </a:ext>
            </a:extLst>
          </p:cNvPr>
          <p:cNvPicPr>
            <a:picLocks noChangeAspect="1"/>
          </p:cNvPicPr>
          <p:nvPr/>
        </p:nvPicPr>
        <p:blipFill>
          <a:blip r:embed="rId3"/>
          <a:stretch>
            <a:fillRect/>
          </a:stretch>
        </p:blipFill>
        <p:spPr>
          <a:xfrm>
            <a:off x="6599069" y="630315"/>
            <a:ext cx="4852386" cy="6227685"/>
          </a:xfrm>
          <a:prstGeom prst="rect">
            <a:avLst/>
          </a:prstGeom>
        </p:spPr>
      </p:pic>
    </p:spTree>
    <p:extLst>
      <p:ext uri="{BB962C8B-B14F-4D97-AF65-F5344CB8AC3E}">
        <p14:creationId xmlns:p14="http://schemas.microsoft.com/office/powerpoint/2010/main" val="443715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C5D2DF8-9B00-7571-7EC7-097567DDCF7D}"/>
              </a:ext>
            </a:extLst>
          </p:cNvPr>
          <p:cNvPicPr>
            <a:picLocks noGrp="1" noChangeAspect="1"/>
          </p:cNvPicPr>
          <p:nvPr>
            <p:ph idx="1"/>
          </p:nvPr>
        </p:nvPicPr>
        <p:blipFill>
          <a:blip r:embed="rId2"/>
          <a:stretch>
            <a:fillRect/>
          </a:stretch>
        </p:blipFill>
        <p:spPr>
          <a:xfrm>
            <a:off x="326020" y="715914"/>
            <a:ext cx="5115991" cy="5720395"/>
          </a:xfrm>
          <a:prstGeom prst="rect">
            <a:avLst/>
          </a:prstGeom>
        </p:spPr>
      </p:pic>
      <p:pic>
        <p:nvPicPr>
          <p:cNvPr id="7" name="Рисунок 6">
            <a:extLst>
              <a:ext uri="{FF2B5EF4-FFF2-40B4-BE49-F238E27FC236}">
                <a16:creationId xmlns:a16="http://schemas.microsoft.com/office/drawing/2014/main" id="{1C9A82D8-13E9-C4A0-DDBE-07F70AE6A971}"/>
              </a:ext>
            </a:extLst>
          </p:cNvPr>
          <p:cNvPicPr>
            <a:picLocks noChangeAspect="1"/>
          </p:cNvPicPr>
          <p:nvPr/>
        </p:nvPicPr>
        <p:blipFill>
          <a:blip r:embed="rId3"/>
          <a:stretch>
            <a:fillRect/>
          </a:stretch>
        </p:blipFill>
        <p:spPr>
          <a:xfrm>
            <a:off x="6001305" y="490455"/>
            <a:ext cx="5250797" cy="5877090"/>
          </a:xfrm>
          <a:prstGeom prst="rect">
            <a:avLst/>
          </a:prstGeom>
        </p:spPr>
      </p:pic>
    </p:spTree>
    <p:extLst>
      <p:ext uri="{BB962C8B-B14F-4D97-AF65-F5344CB8AC3E}">
        <p14:creationId xmlns:p14="http://schemas.microsoft.com/office/powerpoint/2010/main" val="34754623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0A0BF-7C3D-9BA3-6261-1167FF35D14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83487-54E3-779D-9066-AA6F45CD1B65}"/>
              </a:ext>
            </a:extLst>
          </p:cNvPr>
          <p:cNvSpPr>
            <a:spLocks noGrp="1"/>
          </p:cNvSpPr>
          <p:nvPr>
            <p:ph type="title"/>
          </p:nvPr>
        </p:nvSpPr>
        <p:spPr>
          <a:xfrm>
            <a:off x="911424" y="692696"/>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rgbClr val="0070C0"/>
                </a:solidFill>
              </a:rPr>
              <a:t>4</a:t>
            </a:r>
            <a:r>
              <a:rPr lang="ru-RU" sz="3200" dirty="0">
                <a:solidFill>
                  <a:srgbClr val="0070C0"/>
                </a:solidFill>
              </a:rPr>
              <a:t>. Изменения в случаях применения/неприменения запрета, ограничения, преимущества</a:t>
            </a:r>
          </a:p>
        </p:txBody>
      </p:sp>
      <p:sp>
        <p:nvSpPr>
          <p:cNvPr id="4" name="TextBox 3">
            <a:extLst>
              <a:ext uri="{FF2B5EF4-FFF2-40B4-BE49-F238E27FC236}">
                <a16:creationId xmlns:a16="http://schemas.microsoft.com/office/drawing/2014/main" id="{3B1F7300-98F0-9A1F-5A6F-98E1B9647A9B}"/>
              </a:ext>
            </a:extLst>
          </p:cNvPr>
          <p:cNvSpPr txBox="1"/>
          <p:nvPr/>
        </p:nvSpPr>
        <p:spPr>
          <a:xfrm>
            <a:off x="911424" y="3429000"/>
            <a:ext cx="9793088" cy="400110"/>
          </a:xfrm>
          <a:prstGeom prst="rect">
            <a:avLst/>
          </a:prstGeom>
          <a:noFill/>
        </p:spPr>
        <p:txBody>
          <a:bodyPr wrap="square">
            <a:spAutoFit/>
          </a:bodyPr>
          <a:lstStyle/>
          <a:p>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19.06.2025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–Постановление Правительства от 10 июня 2025 г. N 879)</a:t>
            </a:r>
            <a:endParaRPr lang="ru-RU" dirty="0"/>
          </a:p>
        </p:txBody>
      </p:sp>
    </p:spTree>
    <p:extLst>
      <p:ext uri="{BB962C8B-B14F-4D97-AF65-F5344CB8AC3E}">
        <p14:creationId xmlns:p14="http://schemas.microsoft.com/office/powerpoint/2010/main" val="41426958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10C3D1A-94A3-F7B2-73F0-3BF9E7BE4DA8}"/>
              </a:ext>
            </a:extLst>
          </p:cNvPr>
          <p:cNvSpPr/>
          <p:nvPr/>
        </p:nvSpPr>
        <p:spPr>
          <a:xfrm>
            <a:off x="195309" y="248575"/>
            <a:ext cx="11354540" cy="648513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80696CEC-E407-49E7-2EC8-A6C4231B1DF5}"/>
              </a:ext>
            </a:extLst>
          </p:cNvPr>
          <p:cNvSpPr>
            <a:spLocks noGrp="1"/>
          </p:cNvSpPr>
          <p:nvPr>
            <p:ph idx="1"/>
          </p:nvPr>
        </p:nvSpPr>
        <p:spPr>
          <a:xfrm>
            <a:off x="337351" y="372862"/>
            <a:ext cx="11016449" cy="6485138"/>
          </a:xfrm>
        </p:spPr>
        <p:txBody>
          <a:bodyPr>
            <a:normAutofit fontScale="25000" lnSpcReduction="20000"/>
          </a:bodyPr>
          <a:lstStyle/>
          <a:p>
            <a:pPr algn="just">
              <a:buNone/>
            </a:pPr>
            <a:r>
              <a:rPr lang="ru-RU" sz="6400" b="1" i="0" dirty="0">
                <a:effectLst/>
                <a:latin typeface="Times New Roman" panose="02020603050405020304" pitchFamily="18" charset="0"/>
                <a:cs typeface="Times New Roman" panose="02020603050405020304" pitchFamily="18" charset="0"/>
              </a:rPr>
              <a:t>4. Установить, что:</a:t>
            </a:r>
          </a:p>
          <a:p>
            <a:pPr algn="just">
              <a:buNone/>
            </a:pPr>
            <a:r>
              <a:rPr lang="ru-RU" sz="6400" b="0" i="0" dirty="0">
                <a:solidFill>
                  <a:srgbClr val="FF0000"/>
                </a:solidFill>
                <a:effectLst/>
                <a:latin typeface="Times New Roman" panose="02020603050405020304" pitchFamily="18" charset="0"/>
                <a:cs typeface="Times New Roman" panose="02020603050405020304" pitchFamily="18" charset="0"/>
              </a:rPr>
              <a:t>Новая редакция и) </a:t>
            </a:r>
            <a:r>
              <a:rPr lang="ru-RU" sz="6400" b="0" i="0" dirty="0">
                <a:effectLst/>
                <a:latin typeface="Times New Roman" panose="02020603050405020304" pitchFamily="18" charset="0"/>
                <a:cs typeface="Times New Roman" panose="02020603050405020304" pitchFamily="18" charset="0"/>
              </a:rPr>
              <a:t>предусмотренные </a:t>
            </a:r>
            <a:r>
              <a:rPr lang="ru-RU" sz="6400" b="0" i="0" u="none" strike="noStrike" dirty="0">
                <a:effectLst/>
                <a:latin typeface="Times New Roman" panose="02020603050405020304" pitchFamily="18" charset="0"/>
                <a:cs typeface="Times New Roman" panose="02020603050405020304" pitchFamily="18" charset="0"/>
              </a:rPr>
              <a:t>абзацем вторым пункта 1</a:t>
            </a:r>
            <a:r>
              <a:rPr lang="ru-RU" sz="6400" b="0" i="0" dirty="0">
                <a:effectLst/>
                <a:latin typeface="Times New Roman" panose="02020603050405020304" pitchFamily="18" charset="0"/>
                <a:cs typeface="Times New Roman" panose="02020603050405020304" pitchFamily="18" charset="0"/>
              </a:rPr>
              <a:t> настоящего постановления и </a:t>
            </a:r>
            <a:r>
              <a:rPr lang="ru-RU" sz="6400" b="0" i="0" u="none" strike="noStrike" dirty="0">
                <a:effectLst/>
                <a:latin typeface="Times New Roman" panose="02020603050405020304" pitchFamily="18" charset="0"/>
                <a:cs typeface="Times New Roman" panose="02020603050405020304" pitchFamily="18" charset="0"/>
              </a:rPr>
              <a:t>подпунктом "ж"</a:t>
            </a:r>
            <a:r>
              <a:rPr lang="ru-RU" sz="6400" b="0" i="0" dirty="0">
                <a:effectLst/>
                <a:latin typeface="Times New Roman" panose="02020603050405020304" pitchFamily="18" charset="0"/>
                <a:cs typeface="Times New Roman" panose="02020603050405020304" pitchFamily="18" charset="0"/>
              </a:rPr>
              <a:t> настоящего пункта </a:t>
            </a:r>
            <a:r>
              <a:rPr lang="ru-RU" sz="6400" b="1" i="0" dirty="0">
                <a:effectLst/>
                <a:latin typeface="Times New Roman" panose="02020603050405020304" pitchFamily="18" charset="0"/>
                <a:cs typeface="Times New Roman" panose="02020603050405020304" pitchFamily="18" charset="0"/>
              </a:rPr>
              <a:t>запреты,</a:t>
            </a:r>
            <a:r>
              <a:rPr lang="ru-RU" sz="6400" b="0" i="0" dirty="0">
                <a:effectLst/>
                <a:latin typeface="Times New Roman" panose="02020603050405020304" pitchFamily="18" charset="0"/>
                <a:cs typeface="Times New Roman" panose="02020603050405020304" pitchFamily="18" charset="0"/>
              </a:rPr>
              <a:t> а также предусмотренные </a:t>
            </a:r>
            <a:r>
              <a:rPr lang="ru-RU" sz="6400" b="0" i="0" u="none" strike="noStrike" dirty="0">
                <a:effectLst/>
                <a:latin typeface="Times New Roman" panose="02020603050405020304" pitchFamily="18" charset="0"/>
                <a:cs typeface="Times New Roman" panose="02020603050405020304" pitchFamily="18" charset="0"/>
              </a:rPr>
              <a:t>абзацами третьим</a:t>
            </a:r>
            <a:r>
              <a:rPr lang="ru-RU" sz="6400" b="0" i="0" dirty="0">
                <a:effectLst/>
                <a:latin typeface="Times New Roman" panose="02020603050405020304" pitchFamily="18" charset="0"/>
                <a:cs typeface="Times New Roman" panose="02020603050405020304" pitchFamily="18" charset="0"/>
              </a:rPr>
              <a:t> и </a:t>
            </a:r>
            <a:r>
              <a:rPr lang="ru-RU" sz="6400" b="0" i="0" u="none" strike="noStrike" dirty="0">
                <a:effectLst/>
                <a:latin typeface="Times New Roman" panose="02020603050405020304" pitchFamily="18" charset="0"/>
                <a:cs typeface="Times New Roman" panose="02020603050405020304" pitchFamily="18" charset="0"/>
              </a:rPr>
              <a:t>четвертым пункта 1</a:t>
            </a:r>
            <a:r>
              <a:rPr lang="ru-RU" sz="6400" b="0" i="0" dirty="0">
                <a:effectLst/>
                <a:latin typeface="Times New Roman" panose="02020603050405020304" pitchFamily="18" charset="0"/>
                <a:cs typeface="Times New Roman" panose="02020603050405020304" pitchFamily="18" charset="0"/>
              </a:rPr>
              <a:t> настоящего постановления </a:t>
            </a:r>
            <a:r>
              <a:rPr lang="ru-RU" sz="6400" b="1" i="0" dirty="0">
                <a:effectLst/>
                <a:latin typeface="Times New Roman" panose="02020603050405020304" pitchFamily="18" charset="0"/>
                <a:cs typeface="Times New Roman" panose="02020603050405020304" pitchFamily="18" charset="0"/>
              </a:rPr>
              <a:t>ограничение и преимущество </a:t>
            </a:r>
            <a:r>
              <a:rPr lang="ru-RU" sz="6400" b="1" i="0" u="sng" dirty="0">
                <a:solidFill>
                  <a:srgbClr val="FF0000"/>
                </a:solidFill>
                <a:effectLst/>
                <a:latin typeface="Times New Roman" panose="02020603050405020304" pitchFamily="18" charset="0"/>
                <a:cs typeface="Times New Roman" panose="02020603050405020304" pitchFamily="18" charset="0"/>
              </a:rPr>
              <a:t>не применяются </a:t>
            </a:r>
            <a:r>
              <a:rPr lang="ru-RU" sz="6400" b="0" i="0" dirty="0">
                <a:effectLst/>
                <a:latin typeface="Times New Roman" panose="02020603050405020304" pitchFamily="18" charset="0"/>
                <a:cs typeface="Times New Roman" panose="02020603050405020304" pitchFamily="18" charset="0"/>
              </a:rPr>
              <a:t>при осуществлении:</a:t>
            </a:r>
          </a:p>
          <a:p>
            <a:pPr algn="just">
              <a:buNone/>
            </a:pPr>
            <a:r>
              <a:rPr lang="ru-RU" sz="6400" b="1" i="0" dirty="0">
                <a:solidFill>
                  <a:srgbClr val="FF0000"/>
                </a:solidFill>
                <a:effectLst/>
                <a:latin typeface="Times New Roman" panose="02020603050405020304" pitchFamily="18" charset="0"/>
                <a:cs typeface="Times New Roman" panose="02020603050405020304" pitchFamily="18" charset="0"/>
              </a:rPr>
              <a:t>закупки товара </a:t>
            </a:r>
            <a:r>
              <a:rPr lang="ru-RU" sz="6400" b="0" i="0" dirty="0">
                <a:effectLst/>
                <a:latin typeface="Times New Roman" panose="02020603050405020304" pitchFamily="18" charset="0"/>
                <a:cs typeface="Times New Roman" panose="02020603050405020304" pitchFamily="18" charset="0"/>
              </a:rPr>
              <a:t>(в том числе поставляемого при выполнении закупаемых работ, оказании закупаемых услуг) </a:t>
            </a:r>
            <a:r>
              <a:rPr lang="ru-RU" sz="6400" b="1" i="0" dirty="0">
                <a:effectLst/>
                <a:latin typeface="Times New Roman" panose="02020603050405020304" pitchFamily="18" charset="0"/>
                <a:cs typeface="Times New Roman" panose="02020603050405020304" pitchFamily="18" charset="0"/>
              </a:rPr>
              <a:t>в целях исполнения контракта</a:t>
            </a:r>
            <a:r>
              <a:rPr lang="ru-RU" sz="6400" b="0" i="0" dirty="0">
                <a:effectLst/>
                <a:latin typeface="Times New Roman" panose="02020603050405020304" pitchFamily="18" charset="0"/>
                <a:cs typeface="Times New Roman" panose="02020603050405020304" pitchFamily="18" charset="0"/>
              </a:rPr>
              <a:t> (договора), </a:t>
            </a:r>
            <a:r>
              <a:rPr lang="ru-RU" sz="6400" b="0" i="0" u="sng" dirty="0">
                <a:effectLst/>
                <a:latin typeface="Times New Roman" panose="02020603050405020304" pitchFamily="18" charset="0"/>
                <a:cs typeface="Times New Roman" panose="02020603050405020304" pitchFamily="18" charset="0"/>
              </a:rPr>
              <a:t>содержащего условие о поставке или использовании такого товара и заключенного с лицом, которое не является заказчиком </a:t>
            </a:r>
            <a:r>
              <a:rPr lang="ru-RU" sz="6400" b="0" i="0" dirty="0">
                <a:effectLst/>
                <a:latin typeface="Times New Roman" panose="02020603050405020304" pitchFamily="18" charset="0"/>
                <a:cs typeface="Times New Roman" panose="02020603050405020304" pitchFamily="18" charset="0"/>
              </a:rPr>
              <a:t>в соответствии с </a:t>
            </a:r>
            <a:r>
              <a:rPr lang="ru-RU" sz="6400" b="0" i="0" u="none" strike="noStrike" dirty="0">
                <a:effectLst/>
                <a:latin typeface="Times New Roman" panose="02020603050405020304" pitchFamily="18" charset="0"/>
                <a:cs typeface="Times New Roman" panose="02020603050405020304" pitchFamily="18" charset="0"/>
              </a:rPr>
              <a:t>Федеральным законом</a:t>
            </a:r>
            <a:r>
              <a:rPr lang="ru-RU" sz="6400" b="0" i="0" dirty="0">
                <a:effectLst/>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и </a:t>
            </a:r>
            <a:r>
              <a:rPr lang="ru-RU" sz="6400" b="0" i="0" u="none" strike="noStrike" dirty="0">
                <a:effectLst/>
                <a:latin typeface="Times New Roman" panose="02020603050405020304" pitchFamily="18" charset="0"/>
                <a:cs typeface="Times New Roman" panose="02020603050405020304" pitchFamily="18" charset="0"/>
              </a:rPr>
              <a:t>Федеральным законом</a:t>
            </a:r>
            <a:r>
              <a:rPr lang="ru-RU" sz="6400" b="0" i="0" dirty="0">
                <a:effectLst/>
                <a:latin typeface="Times New Roman" panose="02020603050405020304" pitchFamily="18" charset="0"/>
                <a:cs typeface="Times New Roman" panose="02020603050405020304" pitchFamily="18" charset="0"/>
              </a:rPr>
              <a:t> "О закупках товаров, работ, услуг отдельными видами юридических лиц", </a:t>
            </a:r>
            <a:r>
              <a:rPr lang="ru-RU" sz="6400" b="0" i="1" dirty="0">
                <a:solidFill>
                  <a:srgbClr val="7030A0"/>
                </a:solidFill>
                <a:effectLst/>
                <a:latin typeface="Times New Roman" panose="02020603050405020304" pitchFamily="18" charset="0"/>
                <a:cs typeface="Times New Roman" panose="02020603050405020304" pitchFamily="18" charset="0"/>
              </a:rPr>
              <a:t>(Например договор с коммерческим заказчиком) </a:t>
            </a:r>
          </a:p>
          <a:p>
            <a:pPr algn="just">
              <a:buNone/>
            </a:pPr>
            <a:r>
              <a:rPr lang="ru-RU" sz="6400" b="0" i="0" dirty="0">
                <a:effectLst/>
                <a:latin typeface="Times New Roman" panose="02020603050405020304" pitchFamily="18" charset="0"/>
                <a:cs typeface="Times New Roman" panose="02020603050405020304" pitchFamily="18" charset="0"/>
              </a:rPr>
              <a:t>либо заключенного </a:t>
            </a:r>
            <a:r>
              <a:rPr lang="ru-RU" sz="6400" b="0" i="0" u="sng" dirty="0">
                <a:effectLst/>
                <a:latin typeface="Times New Roman" panose="02020603050405020304" pitchFamily="18" charset="0"/>
                <a:cs typeface="Times New Roman" panose="02020603050405020304" pitchFamily="18" charset="0"/>
              </a:rPr>
              <a:t>с лицом, которое относится к числу таких заказчиков </a:t>
            </a:r>
            <a:r>
              <a:rPr lang="ru-RU" sz="6400" b="0" i="0" dirty="0">
                <a:effectLst/>
                <a:latin typeface="Times New Roman" panose="02020603050405020304" pitchFamily="18" charset="0"/>
                <a:cs typeface="Times New Roman" panose="02020603050405020304" pitchFamily="18" charset="0"/>
              </a:rPr>
              <a:t>и при осуществлении закупки </a:t>
            </a:r>
            <a:r>
              <a:rPr lang="ru-RU" sz="6400" b="1" i="0" dirty="0">
                <a:effectLst/>
                <a:latin typeface="Times New Roman" panose="02020603050405020304" pitchFamily="18" charset="0"/>
                <a:cs typeface="Times New Roman" panose="02020603050405020304" pitchFamily="18" charset="0"/>
              </a:rPr>
              <a:t>которым не применены </a:t>
            </a:r>
            <a:r>
              <a:rPr lang="ru-RU" sz="6400" i="0" dirty="0">
                <a:effectLst/>
                <a:latin typeface="Times New Roman" panose="02020603050405020304" pitchFamily="18" charset="0"/>
                <a:cs typeface="Times New Roman" panose="02020603050405020304" pitchFamily="18" charset="0"/>
              </a:rPr>
              <a:t>в случаях, предусмотренных указанными федеральными законами и настоящим постановлением, такие </a:t>
            </a:r>
            <a:r>
              <a:rPr lang="ru-RU" sz="6400" b="1" i="0" dirty="0">
                <a:effectLst/>
                <a:latin typeface="Times New Roman" panose="02020603050405020304" pitchFamily="18" charset="0"/>
                <a:cs typeface="Times New Roman" panose="02020603050405020304" pitchFamily="18" charset="0"/>
              </a:rPr>
              <a:t>запрет, ограничение или преимущество, </a:t>
            </a:r>
            <a:r>
              <a:rPr lang="ru-RU" sz="6400" i="1" dirty="0">
                <a:solidFill>
                  <a:srgbClr val="7030A0"/>
                </a:solidFill>
                <a:effectLst/>
                <a:latin typeface="Times New Roman" panose="02020603050405020304" pitchFamily="18" charset="0"/>
                <a:cs typeface="Times New Roman" panose="02020603050405020304" pitchFamily="18" charset="0"/>
              </a:rPr>
              <a:t>(Например, заказчик получил разрешение Минпромторга на закупку иностранного товара)</a:t>
            </a:r>
          </a:p>
          <a:p>
            <a:pPr algn="just">
              <a:buNone/>
            </a:pPr>
            <a:r>
              <a:rPr lang="ru-RU" sz="6400" b="0" i="0" dirty="0">
                <a:effectLst/>
                <a:latin typeface="Times New Roman" panose="02020603050405020304" pitchFamily="18" charset="0"/>
                <a:cs typeface="Times New Roman" panose="02020603050405020304" pitchFamily="18" charset="0"/>
              </a:rPr>
              <a:t>либо </a:t>
            </a:r>
            <a:r>
              <a:rPr lang="ru-RU" sz="6400" b="0" i="0" u="sng" dirty="0">
                <a:effectLst/>
                <a:latin typeface="Times New Roman" panose="02020603050405020304" pitchFamily="18" charset="0"/>
                <a:cs typeface="Times New Roman" panose="02020603050405020304" pitchFamily="18" charset="0"/>
              </a:rPr>
              <a:t>заключенного </a:t>
            </a:r>
            <a:r>
              <a:rPr lang="ru-RU" sz="6400" b="1" i="0" u="sng" dirty="0">
                <a:effectLst/>
                <a:latin typeface="Times New Roman" panose="02020603050405020304" pitchFamily="18" charset="0"/>
                <a:cs typeface="Times New Roman" panose="02020603050405020304" pitchFamily="18" charset="0"/>
              </a:rPr>
              <a:t>до 1 января 2025 г</a:t>
            </a:r>
            <a:r>
              <a:rPr lang="ru-RU" sz="6400" b="0" i="0" u="sng" dirty="0">
                <a:effectLst/>
                <a:latin typeface="Times New Roman" panose="02020603050405020304" pitchFamily="18" charset="0"/>
                <a:cs typeface="Times New Roman" panose="02020603050405020304" pitchFamily="18" charset="0"/>
              </a:rPr>
              <a:t>. с лицом, которое относится к числу таких заказчиков; </a:t>
            </a:r>
            <a:r>
              <a:rPr lang="ru-RU" sz="6400" b="0" i="1" dirty="0">
                <a:solidFill>
                  <a:srgbClr val="7030A0"/>
                </a:solidFill>
                <a:effectLst/>
                <a:latin typeface="Times New Roman" panose="02020603050405020304" pitchFamily="18" charset="0"/>
                <a:cs typeface="Times New Roman" panose="02020603050405020304" pitchFamily="18" charset="0"/>
              </a:rPr>
              <a:t>(т.е. </a:t>
            </a:r>
            <a:r>
              <a:rPr lang="ru-RU" sz="6400" i="1" dirty="0">
                <a:solidFill>
                  <a:srgbClr val="7030A0"/>
                </a:solidFill>
                <a:latin typeface="Times New Roman" panose="02020603050405020304" pitchFamily="18" charset="0"/>
                <a:cs typeface="Times New Roman" panose="02020603050405020304" pitchFamily="18" charset="0"/>
              </a:rPr>
              <a:t>Закон обратной силы не имеет. Если у заказчика № 1, работающего по 1875, есть договор, заключенный до 01.01.2025 с заказчиком № 2, который также работает по 1875 и применяет «защитные» меры, заказчик № 1 не применяет запреты, ограничения, преимущество</a:t>
            </a:r>
            <a:r>
              <a:rPr lang="ru-RU" sz="6400" b="0" i="1" dirty="0">
                <a:solidFill>
                  <a:srgbClr val="7030A0"/>
                </a:solidFill>
                <a:effectLst/>
                <a:latin typeface="Times New Roman" panose="02020603050405020304" pitchFamily="18" charset="0"/>
                <a:cs typeface="Times New Roman" panose="02020603050405020304" pitchFamily="18" charset="0"/>
              </a:rPr>
              <a:t>)</a:t>
            </a:r>
          </a:p>
          <a:p>
            <a:pPr algn="just">
              <a:buNone/>
            </a:pPr>
            <a:endParaRPr lang="ru-RU" sz="6400" b="0" i="1" dirty="0">
              <a:solidFill>
                <a:srgbClr val="7030A0"/>
              </a:solidFill>
              <a:effectLst/>
              <a:latin typeface="Times New Roman" panose="02020603050405020304" pitchFamily="18" charset="0"/>
              <a:cs typeface="Times New Roman" panose="02020603050405020304" pitchFamily="18" charset="0"/>
            </a:endParaRPr>
          </a:p>
          <a:p>
            <a:pPr algn="just">
              <a:buNone/>
            </a:pPr>
            <a:r>
              <a:rPr lang="ru-RU" sz="6400" b="1" i="0" dirty="0">
                <a:solidFill>
                  <a:srgbClr val="FF0000"/>
                </a:solidFill>
                <a:effectLst/>
                <a:latin typeface="Times New Roman" panose="02020603050405020304" pitchFamily="18" charset="0"/>
                <a:cs typeface="Times New Roman" panose="02020603050405020304" pitchFamily="18" charset="0"/>
              </a:rPr>
              <a:t>закупки товара </a:t>
            </a:r>
            <a:r>
              <a:rPr lang="ru-RU" sz="6400" b="0" i="0" dirty="0">
                <a:effectLst/>
                <a:latin typeface="Times New Roman" panose="02020603050405020304" pitchFamily="18" charset="0"/>
                <a:cs typeface="Times New Roman" panose="02020603050405020304" pitchFamily="18" charset="0"/>
              </a:rPr>
              <a:t>(в том числе поставляемого при выполнении закупаемых работ, оказании закупаемых услуг) в целях изготовления, ремонта, модернизации, технического и сервисного обслуживания вооружения, военной и специальной техники (их составных частей), изготавливаемых по нормативно-технической документации (или указанных в такой документации), утвержденной (согласованной) в установленном порядке (государственным заказчиком государственного оборонного заказа либо военным представительством Министерства обороны Российской Федерации </a:t>
            </a:r>
          </a:p>
          <a:p>
            <a:pPr algn="just">
              <a:buNone/>
            </a:pPr>
            <a:r>
              <a:rPr lang="ru-RU" sz="6400" b="0" i="0" dirty="0">
                <a:effectLst/>
                <a:latin typeface="Times New Roman" panose="02020603050405020304" pitchFamily="18" charset="0"/>
                <a:cs typeface="Times New Roman" panose="02020603050405020304" pitchFamily="18" charset="0"/>
              </a:rPr>
              <a:t>или иного государственного заказчика, уполномоченным осуществлять деятельность в организации, осуществляющей закупку такого товара) и (или) передаваемой заказчику, осуществляющему закупку такого товара, государственным заказчиком государственного оборонного заказа, головным исполнителем поставок продукции по государственному оборонному заказу, исполнителем, участвующим в поставках продукции по государственному оборонному заказу (в том числе для целей выполнения закупаемых работ, оказания закупаемых услуг) – </a:t>
            </a:r>
            <a:r>
              <a:rPr lang="ru-RU" sz="6400" b="1" i="1" dirty="0">
                <a:solidFill>
                  <a:srgbClr val="7030A0"/>
                </a:solidFill>
                <a:effectLst/>
                <a:latin typeface="Times New Roman" panose="02020603050405020304" pitchFamily="18" charset="0"/>
                <a:cs typeface="Times New Roman" panose="02020603050405020304" pitchFamily="18" charset="0"/>
              </a:rPr>
              <a:t>Уже рассмотрели в рамках ГОЗ;</a:t>
            </a:r>
          </a:p>
          <a:p>
            <a:pPr algn="just">
              <a:buNone/>
            </a:pPr>
            <a:r>
              <a:rPr lang="ru-RU" sz="6400" b="0" i="0" dirty="0">
                <a:effectLst/>
                <a:latin typeface="Times New Roman" panose="02020603050405020304" pitchFamily="18" charset="0"/>
                <a:cs typeface="Times New Roman" panose="02020603050405020304" pitchFamily="18" charset="0"/>
              </a:rPr>
              <a:t>для служебного пользования;</a:t>
            </a:r>
          </a:p>
          <a:p>
            <a:pPr algn="just">
              <a:buNone/>
            </a:pPr>
            <a:r>
              <a:rPr lang="ru-RU" sz="6400" b="0" i="0" dirty="0">
                <a:effectLst/>
                <a:latin typeface="Times New Roman" panose="02020603050405020304" pitchFamily="18" charset="0"/>
                <a:cs typeface="Times New Roman" panose="02020603050405020304" pitchFamily="18" charset="0"/>
              </a:rPr>
              <a:t>для служебного пользования;</a:t>
            </a:r>
          </a:p>
          <a:p>
            <a:endParaRPr lang="ru-RU" dirty="0"/>
          </a:p>
        </p:txBody>
      </p:sp>
    </p:spTree>
    <p:extLst>
      <p:ext uri="{BB962C8B-B14F-4D97-AF65-F5344CB8AC3E}">
        <p14:creationId xmlns:p14="http://schemas.microsoft.com/office/powerpoint/2010/main" val="2361856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3665-8D37-A729-021B-DEDEE644A058}"/>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C809E0-767E-DDDE-F5BE-72A57DB1B61C}"/>
              </a:ext>
            </a:extLst>
          </p:cNvPr>
          <p:cNvSpPr/>
          <p:nvPr/>
        </p:nvSpPr>
        <p:spPr>
          <a:xfrm>
            <a:off x="150920" y="159798"/>
            <a:ext cx="11230253" cy="643631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05F2E74C-9243-A7CA-8AE3-74BE23856E19}"/>
              </a:ext>
            </a:extLst>
          </p:cNvPr>
          <p:cNvSpPr>
            <a:spLocks noGrp="1"/>
          </p:cNvSpPr>
          <p:nvPr>
            <p:ph idx="1"/>
          </p:nvPr>
        </p:nvSpPr>
        <p:spPr>
          <a:xfrm>
            <a:off x="195308" y="186430"/>
            <a:ext cx="11016449" cy="6143349"/>
          </a:xfrm>
        </p:spPr>
        <p:txBody>
          <a:bodyPr>
            <a:normAutofit fontScale="25000" lnSpcReduction="20000"/>
          </a:bodyPr>
          <a:lstStyle/>
          <a:p>
            <a:pPr algn="just">
              <a:buNone/>
            </a:pPr>
            <a:r>
              <a:rPr lang="ru-RU" sz="7200" b="0" i="0" dirty="0">
                <a:solidFill>
                  <a:srgbClr val="FF0000"/>
                </a:solidFill>
                <a:effectLst/>
                <a:latin typeface="Times New Roman" panose="02020603050405020304" pitchFamily="18" charset="0"/>
                <a:cs typeface="Times New Roman" panose="02020603050405020304" pitchFamily="18" charset="0"/>
              </a:rPr>
              <a:t>Новая редакция и) </a:t>
            </a:r>
            <a:r>
              <a:rPr lang="ru-RU" sz="7200" b="0" i="0" dirty="0">
                <a:effectLst/>
                <a:latin typeface="Times New Roman" panose="02020603050405020304" pitchFamily="18" charset="0"/>
                <a:cs typeface="Times New Roman" panose="02020603050405020304" pitchFamily="18" charset="0"/>
              </a:rPr>
              <a:t>предусмотренные </a:t>
            </a:r>
            <a:r>
              <a:rPr lang="ru-RU" sz="7200" b="0" i="0" u="none" strike="noStrike" dirty="0">
                <a:effectLst/>
                <a:latin typeface="Times New Roman" panose="02020603050405020304" pitchFamily="18" charset="0"/>
                <a:cs typeface="Times New Roman" panose="02020603050405020304" pitchFamily="18" charset="0"/>
              </a:rPr>
              <a:t>абзацем вторым пункта 1</a:t>
            </a:r>
            <a:r>
              <a:rPr lang="ru-RU" sz="7200" b="0" i="0" dirty="0">
                <a:effectLst/>
                <a:latin typeface="Times New Roman" panose="02020603050405020304" pitchFamily="18" charset="0"/>
                <a:cs typeface="Times New Roman" panose="02020603050405020304" pitchFamily="18" charset="0"/>
              </a:rPr>
              <a:t> настоящего постановления и </a:t>
            </a:r>
            <a:r>
              <a:rPr lang="ru-RU" sz="7200" b="0" i="0" u="none" strike="noStrike" dirty="0">
                <a:effectLst/>
                <a:latin typeface="Times New Roman" panose="02020603050405020304" pitchFamily="18" charset="0"/>
                <a:cs typeface="Times New Roman" panose="02020603050405020304" pitchFamily="18" charset="0"/>
              </a:rPr>
              <a:t>подпунктом "ж"</a:t>
            </a:r>
            <a:r>
              <a:rPr lang="ru-RU" sz="7200" b="0" i="0" dirty="0">
                <a:effectLst/>
                <a:latin typeface="Times New Roman" panose="02020603050405020304" pitchFamily="18" charset="0"/>
                <a:cs typeface="Times New Roman" panose="02020603050405020304" pitchFamily="18" charset="0"/>
              </a:rPr>
              <a:t> настоящего пункта </a:t>
            </a:r>
            <a:r>
              <a:rPr lang="ru-RU" sz="7200" b="1" i="0" dirty="0">
                <a:effectLst/>
                <a:latin typeface="Times New Roman" panose="02020603050405020304" pitchFamily="18" charset="0"/>
                <a:cs typeface="Times New Roman" panose="02020603050405020304" pitchFamily="18" charset="0"/>
              </a:rPr>
              <a:t>запреты,</a:t>
            </a:r>
            <a:r>
              <a:rPr lang="ru-RU" sz="7200" b="0" i="0" dirty="0">
                <a:effectLst/>
                <a:latin typeface="Times New Roman" panose="02020603050405020304" pitchFamily="18" charset="0"/>
                <a:cs typeface="Times New Roman" panose="02020603050405020304" pitchFamily="18" charset="0"/>
              </a:rPr>
              <a:t> а также предусмотренные </a:t>
            </a:r>
            <a:r>
              <a:rPr lang="ru-RU" sz="7200" b="0" i="0" u="none" strike="noStrike" dirty="0">
                <a:effectLst/>
                <a:latin typeface="Times New Roman" panose="02020603050405020304" pitchFamily="18" charset="0"/>
                <a:cs typeface="Times New Roman" panose="02020603050405020304" pitchFamily="18" charset="0"/>
              </a:rPr>
              <a:t>абзацами третьим</a:t>
            </a:r>
            <a:r>
              <a:rPr lang="ru-RU" sz="7200" b="0" i="0" dirty="0">
                <a:effectLst/>
                <a:latin typeface="Times New Roman" panose="02020603050405020304" pitchFamily="18" charset="0"/>
                <a:cs typeface="Times New Roman" panose="02020603050405020304" pitchFamily="18" charset="0"/>
              </a:rPr>
              <a:t> и </a:t>
            </a:r>
            <a:r>
              <a:rPr lang="ru-RU" sz="7200" b="0" i="0" u="none" strike="noStrike" dirty="0">
                <a:effectLst/>
                <a:latin typeface="Times New Roman" panose="02020603050405020304" pitchFamily="18" charset="0"/>
                <a:cs typeface="Times New Roman" panose="02020603050405020304" pitchFamily="18" charset="0"/>
              </a:rPr>
              <a:t>четвертым пункта 1</a:t>
            </a:r>
            <a:r>
              <a:rPr lang="ru-RU" sz="7200" b="0" i="0" dirty="0">
                <a:effectLst/>
                <a:latin typeface="Times New Roman" panose="02020603050405020304" pitchFamily="18" charset="0"/>
                <a:cs typeface="Times New Roman" panose="02020603050405020304" pitchFamily="18" charset="0"/>
              </a:rPr>
              <a:t> настоящего постановления </a:t>
            </a:r>
            <a:r>
              <a:rPr lang="ru-RU" sz="7200" b="1" i="0" dirty="0">
                <a:effectLst/>
                <a:latin typeface="Times New Roman" panose="02020603050405020304" pitchFamily="18" charset="0"/>
                <a:cs typeface="Times New Roman" panose="02020603050405020304" pitchFamily="18" charset="0"/>
              </a:rPr>
              <a:t>ограничение и преимущество </a:t>
            </a:r>
            <a:r>
              <a:rPr lang="ru-RU" sz="7200" b="1" i="0" u="sng" dirty="0">
                <a:solidFill>
                  <a:srgbClr val="FF0000"/>
                </a:solidFill>
                <a:effectLst/>
                <a:latin typeface="Times New Roman" panose="02020603050405020304" pitchFamily="18" charset="0"/>
                <a:cs typeface="Times New Roman" panose="02020603050405020304" pitchFamily="18" charset="0"/>
              </a:rPr>
              <a:t>не применяются </a:t>
            </a:r>
            <a:r>
              <a:rPr lang="ru-RU" sz="7200" b="0" i="0" dirty="0">
                <a:effectLst/>
                <a:latin typeface="Times New Roman" panose="02020603050405020304" pitchFamily="18" charset="0"/>
                <a:cs typeface="Times New Roman" panose="02020603050405020304" pitchFamily="18" charset="0"/>
              </a:rPr>
              <a:t>при осуществлении:</a:t>
            </a:r>
          </a:p>
          <a:p>
            <a:pPr algn="just">
              <a:buNone/>
            </a:pPr>
            <a:r>
              <a:rPr lang="ru-RU" sz="7200" b="1" i="0" dirty="0">
                <a:solidFill>
                  <a:srgbClr val="FF0000"/>
                </a:solidFill>
                <a:effectLst/>
                <a:latin typeface="Times New Roman" panose="02020603050405020304" pitchFamily="18" charset="0"/>
                <a:cs typeface="Times New Roman" panose="02020603050405020304" pitchFamily="18" charset="0"/>
              </a:rPr>
              <a:t>закупки товара </a:t>
            </a:r>
            <a:r>
              <a:rPr lang="ru-RU" sz="7200" b="0" i="0" dirty="0">
                <a:effectLst/>
                <a:latin typeface="Times New Roman" panose="02020603050405020304" pitchFamily="18" charset="0"/>
                <a:cs typeface="Times New Roman" panose="02020603050405020304" pitchFamily="18" charset="0"/>
              </a:rPr>
              <a:t>(в том числе поставляемого при выполнении закупаемых работ, оказании закупаемых услуг), </a:t>
            </a:r>
            <a:r>
              <a:rPr lang="ru-RU" sz="7200" b="1" i="0" dirty="0">
                <a:solidFill>
                  <a:srgbClr val="FF0000"/>
                </a:solidFill>
                <a:effectLst/>
                <a:latin typeface="Times New Roman" panose="02020603050405020304" pitchFamily="18" charset="0"/>
                <a:cs typeface="Times New Roman" panose="02020603050405020304" pitchFamily="18" charset="0"/>
              </a:rPr>
              <a:t>не относящегося к товарам</a:t>
            </a:r>
            <a:r>
              <a:rPr lang="ru-RU" sz="7200" b="0" i="0" dirty="0">
                <a:effectLst/>
                <a:latin typeface="Times New Roman" panose="02020603050405020304" pitchFamily="18" charset="0"/>
                <a:cs typeface="Times New Roman" panose="02020603050405020304" pitchFamily="18" charset="0"/>
              </a:rPr>
              <a:t>, </a:t>
            </a:r>
            <a:r>
              <a:rPr lang="ru-RU" sz="7200" b="1" i="0" dirty="0">
                <a:effectLst/>
                <a:latin typeface="Times New Roman" panose="02020603050405020304" pitchFamily="18" charset="0"/>
                <a:cs typeface="Times New Roman" panose="02020603050405020304" pitchFamily="18" charset="0"/>
              </a:rPr>
              <a:t>указанным </a:t>
            </a:r>
          </a:p>
          <a:p>
            <a:pPr algn="just">
              <a:buNone/>
            </a:pPr>
            <a:r>
              <a:rPr lang="ru-RU" sz="7200" b="0" i="0" dirty="0">
                <a:effectLst/>
                <a:latin typeface="Times New Roman" panose="02020603050405020304" pitchFamily="18" charset="0"/>
                <a:cs typeface="Times New Roman" panose="02020603050405020304" pitchFamily="18" charset="0"/>
              </a:rPr>
              <a:t>в </a:t>
            </a:r>
            <a:r>
              <a:rPr lang="ru-RU" sz="7200" b="0" i="0" u="none" strike="noStrike" dirty="0">
                <a:effectLst/>
                <a:latin typeface="Times New Roman" panose="02020603050405020304" pitchFamily="18" charset="0"/>
                <a:cs typeface="Times New Roman" panose="02020603050405020304" pitchFamily="18" charset="0"/>
              </a:rPr>
              <a:t>позициях 1 - 3</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5</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7</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10</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13</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16 - 17</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137</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140 - 141</a:t>
            </a:r>
            <a:r>
              <a:rPr lang="ru-RU" sz="7200" b="0" i="0" dirty="0">
                <a:effectLst/>
                <a:latin typeface="Times New Roman" panose="02020603050405020304" pitchFamily="18" charset="0"/>
                <a:cs typeface="Times New Roman" panose="02020603050405020304" pitchFamily="18" charset="0"/>
              </a:rPr>
              <a:t> и </a:t>
            </a:r>
            <a:r>
              <a:rPr lang="ru-RU" sz="7200" b="0" i="0" u="none" strike="noStrike" dirty="0">
                <a:effectLst/>
                <a:latin typeface="Times New Roman" panose="02020603050405020304" pitchFamily="18" charset="0"/>
                <a:cs typeface="Times New Roman" panose="02020603050405020304" pitchFamily="18" charset="0"/>
              </a:rPr>
              <a:t>144</a:t>
            </a:r>
            <a:r>
              <a:rPr lang="ru-RU" sz="7200" b="0" i="0" dirty="0">
                <a:effectLst/>
                <a:latin typeface="Times New Roman" panose="02020603050405020304" pitchFamily="18" charset="0"/>
                <a:cs typeface="Times New Roman" panose="02020603050405020304" pitchFamily="18" charset="0"/>
              </a:rPr>
              <a:t> приложения N 1 к настоящему постановлению, </a:t>
            </a:r>
            <a:r>
              <a:rPr lang="ru-RU" sz="7200" b="0" i="0" u="none" strike="noStrike" dirty="0">
                <a:effectLst/>
                <a:latin typeface="Times New Roman" panose="02020603050405020304" pitchFamily="18" charset="0"/>
                <a:cs typeface="Times New Roman" panose="02020603050405020304" pitchFamily="18" charset="0"/>
              </a:rPr>
              <a:t>позициях 172 - 179</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189</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362 - 378</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383 - 388</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390 - 415</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429 - 433</a:t>
            </a:r>
            <a:r>
              <a:rPr lang="ru-RU" sz="7200" b="0" i="0" dirty="0">
                <a:effectLst/>
                <a:latin typeface="Times New Roman" panose="02020603050405020304" pitchFamily="18" charset="0"/>
                <a:cs typeface="Times New Roman" panose="02020603050405020304" pitchFamily="18" charset="0"/>
              </a:rPr>
              <a:t> приложения N 2 к настоящему постановлению, </a:t>
            </a:r>
            <a:r>
              <a:rPr lang="ru-RU" sz="7200" b="1" i="0" dirty="0">
                <a:effectLst/>
                <a:latin typeface="Times New Roman" panose="02020603050405020304" pitchFamily="18" charset="0"/>
                <a:cs typeface="Times New Roman" panose="02020603050405020304" pitchFamily="18" charset="0"/>
              </a:rPr>
              <a:t>в целях исполнения заказчиком </a:t>
            </a:r>
            <a:r>
              <a:rPr lang="ru-RU" sz="7200" b="0" i="0" dirty="0">
                <a:effectLst/>
                <a:latin typeface="Times New Roman" panose="02020603050405020304" pitchFamily="18" charset="0"/>
                <a:cs typeface="Times New Roman" panose="02020603050405020304" pitchFamily="18" charset="0"/>
              </a:rPr>
              <a:t>в соответствии с </a:t>
            </a:r>
            <a:r>
              <a:rPr lang="ru-RU" sz="7200" b="0" i="0" u="none" strike="noStrike" dirty="0">
                <a:effectLst/>
                <a:latin typeface="Times New Roman" panose="02020603050405020304" pitchFamily="18" charset="0"/>
                <a:cs typeface="Times New Roman" panose="02020603050405020304" pitchFamily="18" charset="0"/>
              </a:rPr>
              <a:t>Федеральным законом</a:t>
            </a:r>
            <a:r>
              <a:rPr lang="ru-RU" sz="7200" b="0" i="0" dirty="0">
                <a:effectLst/>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и </a:t>
            </a:r>
            <a:r>
              <a:rPr lang="ru-RU" sz="7200" b="0" i="0" u="none" strike="noStrike" dirty="0">
                <a:effectLst/>
                <a:latin typeface="Times New Roman" panose="02020603050405020304" pitchFamily="18" charset="0"/>
                <a:cs typeface="Times New Roman" panose="02020603050405020304" pitchFamily="18" charset="0"/>
              </a:rPr>
              <a:t>Федеральным законом</a:t>
            </a:r>
            <a:r>
              <a:rPr lang="ru-RU" sz="7200" b="0" i="0" dirty="0">
                <a:effectLst/>
                <a:latin typeface="Times New Roman" panose="02020603050405020304" pitchFamily="18" charset="0"/>
                <a:cs typeface="Times New Roman" panose="02020603050405020304" pitchFamily="18" charset="0"/>
              </a:rPr>
              <a:t> "О закупках товаров, работ, услуг отдельными видами юридических лиц" </a:t>
            </a:r>
            <a:r>
              <a:rPr lang="ru-RU" sz="7200" b="1" i="0" dirty="0">
                <a:effectLst/>
                <a:latin typeface="Times New Roman" panose="02020603050405020304" pitchFamily="18" charset="0"/>
                <a:cs typeface="Times New Roman" panose="02020603050405020304" pitchFamily="18" charset="0"/>
              </a:rPr>
              <a:t>обязательств, предусмотренных специальным инвестиционным контрактом, стороной которого является такой заказчик;</a:t>
            </a:r>
          </a:p>
          <a:p>
            <a:pPr algn="just">
              <a:buNone/>
            </a:pPr>
            <a:endParaRPr lang="ru-RU" sz="7200" b="0" i="0" dirty="0">
              <a:effectLst/>
              <a:latin typeface="Times New Roman" panose="02020603050405020304" pitchFamily="18" charset="0"/>
              <a:cs typeface="Times New Roman" panose="02020603050405020304" pitchFamily="18" charset="0"/>
            </a:endParaRPr>
          </a:p>
          <a:p>
            <a:pPr algn="just">
              <a:buNone/>
            </a:pPr>
            <a:r>
              <a:rPr lang="ru-RU" sz="7200" b="1" i="0" dirty="0">
                <a:solidFill>
                  <a:srgbClr val="FF0000"/>
                </a:solidFill>
                <a:effectLst/>
                <a:latin typeface="Times New Roman" panose="02020603050405020304" pitchFamily="18" charset="0"/>
                <a:cs typeface="Times New Roman" panose="02020603050405020304" pitchFamily="18" charset="0"/>
              </a:rPr>
              <a:t>закупки товара, поставляемого при выполнении закупаемых работ, оказании закупаемых услуг </a:t>
            </a:r>
            <a:r>
              <a:rPr lang="ru-RU" sz="7200" b="1" i="0" u="sng" dirty="0">
                <a:effectLst/>
                <a:latin typeface="Times New Roman" panose="02020603050405020304" pitchFamily="18" charset="0"/>
                <a:cs typeface="Times New Roman" panose="02020603050405020304" pitchFamily="18" charset="0"/>
              </a:rPr>
              <a:t>по изготовлению</a:t>
            </a:r>
            <a:r>
              <a:rPr lang="ru-RU" sz="7200" b="1" i="0" dirty="0">
                <a:effectLst/>
                <a:latin typeface="Times New Roman" panose="02020603050405020304" pitchFamily="18" charset="0"/>
                <a:cs typeface="Times New Roman" panose="02020603050405020304" pitchFamily="18" charset="0"/>
              </a:rPr>
              <a:t> такого товара по индивидуальному заказу заказчика, </a:t>
            </a:r>
            <a:r>
              <a:rPr lang="ru-RU" sz="7200" b="0" i="0" dirty="0">
                <a:effectLst/>
                <a:latin typeface="Times New Roman" panose="02020603050405020304" pitchFamily="18" charset="0"/>
                <a:cs typeface="Times New Roman" panose="02020603050405020304" pitchFamily="18" charset="0"/>
              </a:rPr>
              <a:t>осуществляющего закупку </a:t>
            </a:r>
            <a:r>
              <a:rPr lang="ru-RU" sz="7200" b="0" i="1" dirty="0">
                <a:solidFill>
                  <a:srgbClr val="7030A0"/>
                </a:solidFill>
                <a:effectLst/>
                <a:latin typeface="Times New Roman" panose="02020603050405020304" pitchFamily="18" charset="0"/>
                <a:cs typeface="Times New Roman" panose="02020603050405020304" pitchFamily="18" charset="0"/>
              </a:rPr>
              <a:t>(Например, индивидуальный заказ по мебели, одежде);</a:t>
            </a:r>
          </a:p>
          <a:p>
            <a:pPr algn="just">
              <a:buNone/>
            </a:pPr>
            <a:endParaRPr lang="ru-RU" sz="7200" b="0" i="0" dirty="0">
              <a:effectLst/>
              <a:latin typeface="Times New Roman" panose="02020603050405020304" pitchFamily="18" charset="0"/>
              <a:cs typeface="Times New Roman" panose="02020603050405020304" pitchFamily="18" charset="0"/>
            </a:endParaRPr>
          </a:p>
          <a:p>
            <a:pPr marL="0" indent="0" algn="just">
              <a:buNone/>
            </a:pPr>
            <a:r>
              <a:rPr lang="ru-RU" sz="7200" b="1" i="0" dirty="0">
                <a:effectLst/>
                <a:latin typeface="Times New Roman" panose="02020603050405020304" pitchFamily="18" charset="0"/>
                <a:cs typeface="Times New Roman" panose="02020603050405020304" pitchFamily="18" charset="0"/>
              </a:rPr>
              <a:t>закупки, при которой заключается контракт (договор) со встречными инвестиционными обязательствами,</a:t>
            </a:r>
            <a:r>
              <a:rPr lang="ru-RU" sz="7200" b="0" i="0" dirty="0">
                <a:effectLst/>
                <a:latin typeface="Times New Roman" panose="02020603050405020304" pitchFamily="18" charset="0"/>
                <a:cs typeface="Times New Roman" panose="02020603050405020304" pitchFamily="18" charset="0"/>
              </a:rPr>
              <a:t> предусматривающий поставку товара, произведенного исключительно на создаваемом, модернизируемом, осваиваемом в  соответствии с таким контрактом (договором) производстве </a:t>
            </a:r>
            <a:r>
              <a:rPr lang="ru-RU" sz="7200" b="0" i="1" dirty="0">
                <a:solidFill>
                  <a:srgbClr val="7030A0"/>
                </a:solidFill>
                <a:effectLst/>
                <a:latin typeface="Times New Roman" panose="02020603050405020304" pitchFamily="18" charset="0"/>
                <a:cs typeface="Times New Roman" panose="02020603050405020304" pitchFamily="18" charset="0"/>
              </a:rPr>
              <a:t>(было и раньше);</a:t>
            </a:r>
          </a:p>
          <a:p>
            <a:pPr marL="0" indent="0" algn="just">
              <a:buNone/>
            </a:pPr>
            <a:endParaRPr lang="ru-RU" sz="7200" i="1"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sz="7200" b="0" dirty="0">
                <a:solidFill>
                  <a:schemeClr val="accent1">
                    <a:lumMod val="50000"/>
                  </a:schemeClr>
                </a:solidFill>
                <a:effectLst/>
                <a:latin typeface="Times New Roman" panose="02020603050405020304" pitchFamily="18" charset="0"/>
                <a:cs typeface="Times New Roman" panose="02020603050405020304" pitchFamily="18" charset="0"/>
              </a:rPr>
              <a:t>закупки товара, осуществляемой за пределами Российской Федерации у иностранного лица для обеспечения деятельности заказчика за пределами Российской Федерации, права владения, пользования и распоряжения которым будут реализовываться таким заказчиком за пределами Российской Федерации (с 01.09.2025 – ПП от 29.08.2025 № 1326);</a:t>
            </a:r>
          </a:p>
          <a:p>
            <a:endParaRPr lang="ru-RU" dirty="0"/>
          </a:p>
        </p:txBody>
      </p:sp>
    </p:spTree>
    <p:extLst>
      <p:ext uri="{BB962C8B-B14F-4D97-AF65-F5344CB8AC3E}">
        <p14:creationId xmlns:p14="http://schemas.microsoft.com/office/powerpoint/2010/main" val="35539766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B8F77-2127-6A13-24F0-D4C5A34E11E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A4210-F579-E2DD-DE45-96F67C07A2F4}"/>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 Москвы Решение от 22.09.2025 по Делу № А40-134689/2025 (1 из 3)</a:t>
            </a:r>
            <a:br>
              <a:rPr lang="ru-RU" sz="2400" dirty="0">
                <a:solidFill>
                  <a:srgbClr val="0070C0"/>
                </a:solidFill>
              </a:rPr>
            </a:b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CDCB3900-AE27-A72E-6391-42ADB8B8080F}"/>
              </a:ext>
            </a:extLst>
          </p:cNvPr>
          <p:cNvGraphicFramePr>
            <a:graphicFrameLocks noGrp="1"/>
          </p:cNvGraphicFramePr>
          <p:nvPr>
            <p:ph idx="1"/>
          </p:nvPr>
        </p:nvGraphicFramePr>
        <p:xfrm>
          <a:off x="305040" y="636649"/>
          <a:ext cx="11581917" cy="741680"/>
        </p:xfrm>
        <a:graphic>
          <a:graphicData uri="http://schemas.openxmlformats.org/drawingml/2006/table">
            <a:tbl>
              <a:tblPr firstRow="1" bandRow="1">
                <a:tableStyleId>{F5AB1C69-6EDB-4FF4-983F-18BD219EF322}</a:tableStyleId>
              </a:tblPr>
              <a:tblGrid>
                <a:gridCol w="3263284">
                  <a:extLst>
                    <a:ext uri="{9D8B030D-6E8A-4147-A177-3AD203B41FA5}">
                      <a16:colId xmlns:a16="http://schemas.microsoft.com/office/drawing/2014/main" val="3079683067"/>
                    </a:ext>
                  </a:extLst>
                </a:gridCol>
                <a:gridCol w="2938508">
                  <a:extLst>
                    <a:ext uri="{9D8B030D-6E8A-4147-A177-3AD203B41FA5}">
                      <a16:colId xmlns:a16="http://schemas.microsoft.com/office/drawing/2014/main" val="3197436877"/>
                    </a:ext>
                  </a:extLst>
                </a:gridCol>
                <a:gridCol w="5380125">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ГБОУ "ВОРОБЬЕВЫ ГОРЫ"</a:t>
                      </a:r>
                    </a:p>
                  </a:txBody>
                  <a:tcPr/>
                </a:tc>
                <a:tc>
                  <a:txBody>
                    <a:bodyPr/>
                    <a:lstStyle/>
                    <a:p>
                      <a:r>
                        <a:rPr lang="ru-RU" dirty="0"/>
                        <a:t>Московское УФАС </a:t>
                      </a:r>
                    </a:p>
                  </a:txBody>
                  <a:tcPr/>
                </a:tc>
                <a:tc>
                  <a:txBody>
                    <a:bodyPr/>
                    <a:lstStyle/>
                    <a:p>
                      <a:r>
                        <a:rPr lang="ru-RU" dirty="0"/>
                        <a:t>О признании незаконным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84262F48-298B-948A-7DC6-83A8197B5F98}"/>
              </a:ext>
            </a:extLst>
          </p:cNvPr>
          <p:cNvSpPr txBox="1"/>
          <p:nvPr/>
        </p:nvSpPr>
        <p:spPr>
          <a:xfrm>
            <a:off x="194199" y="1495806"/>
            <a:ext cx="11803602"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выполнение работ по изготовлению и поставке продукции наградной и сувенирной (текстильные изделия) (№ 0373200214525000010).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жалоба. Согласно доводам жалобы у комиссии Заказчика отсутствовали правовые основания для признания заявки Заявителя несоответствующей.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заявка Заявителя отклонена на следующем основании: «Отклонить заявку на участие в закупке по п.5 ч.12 ст.48 №44-ФЗ «Непредставление информации и документов, предусмотренных п. 5 ч. 1 ст. 43 Закона № 44 ФЗ, если такие документы предусмотрены нормативными правовыми актами, принятыми в соответствии с ч. 3 ст. 14 Закона 44-ФЗ» В заявке участника отсутствует информация и документы, определенные в соответствии с пунктом 2 части 2 статьи 14 Закона о контрактной системе (в случае, если в извещении об осуществлении закупки, документации о закупке (если Законом о контрактной системе предусмотрена документация о закупке) установлены предусмотренные указанной статьей запрет, ограничение, преимущество), предусмотренные п.12 информационной карты по проведению аукциона в электронной форме,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а именно, отсутствует информация или документы из реестра российской промышленной продукции, евразийского реестра промышленных товаров по следующим позициям: Изготовление сувенирной продукции «Плед», Изготовление сувенирной продукции «Сумка» (Поясная), Изготовление сувенирной продукции «Головной убор» (Шапка).».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обоснована.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p:txBody>
      </p:sp>
    </p:spTree>
    <p:extLst>
      <p:ext uri="{BB962C8B-B14F-4D97-AF65-F5344CB8AC3E}">
        <p14:creationId xmlns:p14="http://schemas.microsoft.com/office/powerpoint/2010/main" val="7977633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8F54-144D-723F-228F-7F70C7756D6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1D521-53A3-0FF7-0D1A-AD6020F4213C}"/>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 Москвы Решение от 22.09.2025 по Делу № А40-134689/2025 (2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FE2C129B-093E-9B2A-3196-F2BE953D3BD1}"/>
              </a:ext>
            </a:extLst>
          </p:cNvPr>
          <p:cNvSpPr txBox="1"/>
          <p:nvPr/>
        </p:nvSpPr>
        <p:spPr>
          <a:xfrm>
            <a:off x="194199" y="636649"/>
            <a:ext cx="11803602"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огласно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извещению объектом закупки является изготовление и поставка следующей сувенирной продукции, в частности: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п.1 «Изготовление сувенирной продукции «Головной убор» кода ОКПД2 14.19.99.100;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п.8 «Изготовление сувенирной продукции «Плед» кода ОКПД2 13.99.99.100.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Наряду с этим Комиссией Управления определено, что в составе электронного документа «Техническое задание» установлены, в частности, следующие положения: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«4. Подрядчик выполняет работы и поставляет Заказчику продукцию, соответствующую требованиям, указанным в настоящем Техническом задании и приложениям к нему.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9. Подрядчик, в ходе выполнения работ, использует собственные материалы, сертифицированное оборудование, инструменты, приспособления.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13. Подрядчик поставляет изготовленную продукцию в соответствии с действующими нормативными актами и законодательством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В состав выполняемых работ входит: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1.1. Согласование макетов, закупка материалов для производства продукции, изготовление продукции, поставка продукции Заказчику, погрузочно-разгрузочные работы.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1.2. Изготовление предметов готовой продукции осуществляется Подрядчиком по заявкам Заказчика, составленным по форме, установленной Приложением № 3 к настоящему Техническому заданию «Форма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1.3. Заявка, направляется Подрядчику посредством электронной почты. Подрядчик в день получения заявки подтверждает посредством электронной почты факт получения такой заявки с последующим представлением подписанной заявки в составе комплекта отчетных документов.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1.4. Подрядчик в течение 2 (двух) рабочих дней с момента получения Заявки согласовывает с Заказчиком итоговый макет сувенирной продукции.</a:t>
            </a:r>
          </a:p>
        </p:txBody>
      </p:sp>
    </p:spTree>
    <p:extLst>
      <p:ext uri="{BB962C8B-B14F-4D97-AF65-F5344CB8AC3E}">
        <p14:creationId xmlns:p14="http://schemas.microsoft.com/office/powerpoint/2010/main" val="34214798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096F-D204-CFD9-0011-8321BD36787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0C1E4-550C-1037-F7D2-C0B07003F230}"/>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 Москвы Решение от 22.09.2025 по Делу № А40-134689/2025 (3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9CBD2ECE-1590-8BAF-3172-C73E1922607B}"/>
              </a:ext>
            </a:extLst>
          </p:cNvPr>
          <p:cNvSpPr txBox="1"/>
          <p:nvPr/>
        </p:nvSpPr>
        <p:spPr>
          <a:xfrm>
            <a:off x="194199" y="636649"/>
            <a:ext cx="11803602"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1.5. Подрядчик обязуется изготовить и доставить сувенирную продукцию, указанную в Заявках не позднее 12 (двенадцати) рабочих дней с момента утверждения/согласования макетов.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1.6 Доставка готовой продукции осуществляется Подрядчиком в количестве, ассортименте, в сроки и по адресам, указанным в заявке, составленной по форме, установленной Приложением № 3 к настоящему Техническому заданию «Форма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то же время в извещении Заказчиком установлен запрет закупок товаров, происходящих из иностранных государств, на основании Постановления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Управления не согласилась с позицией представителя Заказчика о правомерности установленного запрета Постановления №1875, поскольку из буквального толкования абз.3 п.1 Постановления №1875 следует, что запрет не подлежит применению в случаях, когда предметом закупки являются именно работы или услуги, и выполнение (оказание) таких работ (услуг) не предполагает поставку товара Заказчику.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Изучив извещение об осуществлении электронного аукциона, а также приложенные документы к нему, Комиссия Управления не смогла сделать вывод о том, что закупаемая продукция соответствует признакам поставляемого товара по смыслу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Управления пришла к выводу, что установление запрета закупок товаров, происходящих из иностранных государств, выполняемых работ, оказываемых услуг иностранными лицами, Постановления №1875, равно как и установление требования о подтверждении страны происхождения товара в разрезе Постановления №1875, не требуется, поскольку участник закупки фактически не обладает возможностью подтвердить страну происхождения товара, который еще не изготовлен на момент подачи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Следовательно, не представляется возможным представить подтверждение страны происхождения товара в случае, если товар еще не был изготовлен.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2547671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3F59C-1508-F137-8E7C-12251B931B2F}"/>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6C5C828-02E9-EC17-4BC8-8AB5DDBE860F}"/>
              </a:ext>
            </a:extLst>
          </p:cNvPr>
          <p:cNvSpPr/>
          <p:nvPr/>
        </p:nvSpPr>
        <p:spPr>
          <a:xfrm>
            <a:off x="204186" y="289788"/>
            <a:ext cx="11709647" cy="616427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F4A70F1F-6480-8514-B98A-8E5DFF60B03D}"/>
              </a:ext>
            </a:extLst>
          </p:cNvPr>
          <p:cNvSpPr>
            <a:spLocks noGrp="1"/>
          </p:cNvSpPr>
          <p:nvPr>
            <p:ph idx="1"/>
          </p:nvPr>
        </p:nvSpPr>
        <p:spPr>
          <a:xfrm>
            <a:off x="131885" y="289788"/>
            <a:ext cx="11614637" cy="6332954"/>
          </a:xfrm>
        </p:spPr>
        <p:txBody>
          <a:bodyPr>
            <a:normAutofit lnSpcReduction="10000"/>
          </a:bodyPr>
          <a:lstStyle/>
          <a:p>
            <a:pPr marL="0" lvl="0" indent="0" algn="just">
              <a:lnSpc>
                <a:spcPct val="100000"/>
              </a:lnSpc>
              <a:spcBef>
                <a:spcPts val="600"/>
              </a:spcBef>
              <a:buNone/>
            </a:pPr>
            <a:r>
              <a:rPr lang="ru-RU" sz="1800" spc="-10" dirty="0">
                <a:solidFill>
                  <a:srgbClr val="000000"/>
                </a:solidFill>
                <a:effectLst/>
                <a:latin typeface="Times New Roman" panose="02020603050405020304" pitchFamily="18" charset="0"/>
                <a:ea typeface="Times New Roman" panose="02020603050405020304" pitchFamily="18" charset="0"/>
              </a:rPr>
              <a:t>5. </a:t>
            </a:r>
            <a:r>
              <a:rPr lang="ru-RU" sz="1800" b="1" spc="-10" dirty="0">
                <a:solidFill>
                  <a:srgbClr val="000000"/>
                </a:solidFill>
                <a:effectLst/>
                <a:latin typeface="Times New Roman" panose="02020603050405020304" pitchFamily="18" charset="0"/>
                <a:ea typeface="Times New Roman" panose="02020603050405020304" pitchFamily="18" charset="0"/>
              </a:rPr>
              <a:t>Запрет,</a:t>
            </a:r>
            <a:r>
              <a:rPr lang="ru-RU" sz="18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18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18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1800" spc="-10" dirty="0">
                <a:solidFill>
                  <a:srgbClr val="000000"/>
                </a:solidFill>
                <a:latin typeface="Times New Roman" panose="02020603050405020304" pitchFamily="18" charset="0"/>
                <a:ea typeface="Times New Roman" panose="02020603050405020304" pitchFamily="18" charset="0"/>
              </a:rPr>
              <a:t> </a:t>
            </a:r>
            <a:r>
              <a:rPr lang="ru-RU" sz="18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18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1800" spc="-10" dirty="0">
                <a:solidFill>
                  <a:srgbClr val="000000"/>
                </a:solidFill>
                <a:latin typeface="Times New Roman" panose="02020603050405020304" pitchFamily="18" charset="0"/>
                <a:ea typeface="Times New Roman" panose="02020603050405020304" pitchFamily="18" charset="0"/>
              </a:rPr>
              <a:t>и</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solidFill>
                  <a:srgbClr val="000000"/>
                </a:solidFill>
                <a:effectLst/>
                <a:latin typeface="Times New Roman" panose="02020603050405020304" pitchFamily="18" charset="0"/>
                <a:ea typeface="Times New Roman" panose="02020603050405020304" pitchFamily="18" charset="0"/>
              </a:rPr>
              <a:t>осуществляется закупка товаров</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effectLst/>
                <a:latin typeface="Times New Roman" panose="02020603050405020304" pitchFamily="18" charset="0"/>
                <a:ea typeface="Times New Roman" panose="02020603050405020304" pitchFamily="18" charset="0"/>
              </a:rPr>
              <a:t>не относящихся к товарам и программному обеспечению</a:t>
            </a:r>
            <a:r>
              <a:rPr lang="ru-RU" sz="1800" spc="-10" dirty="0">
                <a:effectLst/>
                <a:latin typeface="Times New Roman" panose="02020603050405020304" pitchFamily="18" charset="0"/>
                <a:ea typeface="Times New Roman" panose="02020603050405020304" pitchFamily="18" charset="0"/>
              </a:rPr>
              <a:t>, указанным в позициях 17, </a:t>
            </a:r>
            <a:r>
              <a:rPr lang="ru-RU" sz="1800" b="1" spc="-10" dirty="0">
                <a:solidFill>
                  <a:srgbClr val="FF0000"/>
                </a:solidFill>
                <a:effectLst/>
                <a:latin typeface="Times New Roman" panose="02020603050405020304" pitchFamily="18" charset="0"/>
                <a:ea typeface="Times New Roman" panose="02020603050405020304" pitchFamily="18" charset="0"/>
              </a:rPr>
              <a:t>21</a:t>
            </a:r>
            <a:r>
              <a:rPr lang="ru-RU" sz="1800" b="1" spc="-10" dirty="0">
                <a:effectLst/>
                <a:latin typeface="Times New Roman" panose="02020603050405020304" pitchFamily="18" charset="0"/>
                <a:ea typeface="Times New Roman" panose="02020603050405020304" pitchFamily="18" charset="0"/>
              </a:rPr>
              <a:t>,</a:t>
            </a:r>
            <a:r>
              <a:rPr lang="ru-RU" sz="1800" spc="-10" dirty="0">
                <a:effectLst/>
                <a:latin typeface="Times New Roman" panose="02020603050405020304" pitchFamily="18" charset="0"/>
                <a:ea typeface="Times New Roman" panose="02020603050405020304" pitchFamily="18" charset="0"/>
              </a:rPr>
              <a:t> 27, 35, </a:t>
            </a:r>
            <a:r>
              <a:rPr lang="ru-RU" sz="1800" strike="sngStrike" spc="-10" dirty="0">
                <a:effectLst/>
                <a:latin typeface="Times New Roman" panose="02020603050405020304" pitchFamily="18" charset="0"/>
                <a:ea typeface="Times New Roman" panose="02020603050405020304" pitchFamily="18" charset="0"/>
              </a:rPr>
              <a:t>53</a:t>
            </a:r>
            <a:r>
              <a:rPr lang="ru-RU" sz="1800" spc="-10" dirty="0">
                <a:effectLst/>
                <a:latin typeface="Times New Roman" panose="02020603050405020304" pitchFamily="18" charset="0"/>
                <a:ea typeface="Times New Roman" panose="02020603050405020304" pitchFamily="18" charset="0"/>
              </a:rPr>
              <a:t>, 140, 141, 144 и 146 приложения № 1 </a:t>
            </a:r>
            <a:r>
              <a:rPr lang="ru-RU" sz="1800" strike="sngStrike" spc="-10" dirty="0">
                <a:latin typeface="Times New Roman" panose="02020603050405020304" pitchFamily="18" charset="0"/>
                <a:ea typeface="Times New Roman" panose="02020603050405020304" pitchFamily="18" charset="0"/>
              </a:rPr>
              <a:t>при которой начальная (максимальная</a:t>
            </a:r>
            <a:r>
              <a:rPr lang="ru-RU" sz="1800" strike="sngStrike" spc="-10" dirty="0">
                <a:solidFill>
                  <a:srgbClr val="000000"/>
                </a:solidFill>
                <a:latin typeface="Times New Roman" panose="02020603050405020304" pitchFamily="18" charset="0"/>
                <a:ea typeface="Times New Roman" panose="02020603050405020304" pitchFamily="18" charset="0"/>
              </a:rPr>
              <a:t>) </a:t>
            </a:r>
            <a:br>
              <a:rPr lang="ru-RU" sz="1800" strike="sngStrike" spc="-10" dirty="0">
                <a:solidFill>
                  <a:srgbClr val="000000"/>
                </a:solidFill>
                <a:latin typeface="Times New Roman" panose="02020603050405020304" pitchFamily="18" charset="0"/>
                <a:ea typeface="Times New Roman" panose="02020603050405020304" pitchFamily="18" charset="0"/>
              </a:rPr>
            </a:br>
            <a:r>
              <a:rPr lang="ru-RU" sz="1800" strike="sngStrike" spc="-10" dirty="0">
                <a:solidFill>
                  <a:srgbClr val="000000"/>
                </a:solidFill>
                <a:latin typeface="Times New Roman" panose="02020603050405020304" pitchFamily="18" charset="0"/>
                <a:ea typeface="Times New Roman" panose="02020603050405020304" pitchFamily="18" charset="0"/>
              </a:rPr>
              <a:t>цена контракта (начальная (максимальная) цена договора),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sz="1800" strike="sngStrike" spc="-10" dirty="0">
                <a:latin typeface="Times New Roman" panose="02020603050405020304" pitchFamily="18" charset="0"/>
                <a:ea typeface="Times New Roman" panose="02020603050405020304" pitchFamily="18" charset="0"/>
              </a:rPr>
              <a:t>не превышает 1 млн. рублей и при этом ни одна  из использованных при определении таких цен цена единицы товара не превышает 300 тыс. рублей; </a:t>
            </a:r>
            <a:r>
              <a:rPr lang="ru-RU" sz="1800" spc="-10" dirty="0">
                <a:effectLst/>
                <a:latin typeface="Times New Roman" panose="02020603050405020304" pitchFamily="18" charset="0"/>
                <a:ea typeface="Times New Roman" panose="02020603050405020304" pitchFamily="18" charset="0"/>
              </a:rPr>
              <a:t>к настоящему постановлению, </a:t>
            </a:r>
            <a:r>
              <a:rPr lang="ru-RU" sz="1800" spc="-10" dirty="0">
                <a:solidFill>
                  <a:srgbClr val="FF0000"/>
                </a:solidFill>
                <a:effectLst/>
                <a:latin typeface="Times New Roman" panose="02020603050405020304" pitchFamily="18" charset="0"/>
                <a:ea typeface="Times New Roman" panose="02020603050405020304" pitchFamily="18" charset="0"/>
              </a:rPr>
              <a:t>в одном из следующих случаев:</a:t>
            </a:r>
          </a:p>
          <a:p>
            <a:pPr lvl="1" algn="just">
              <a:lnSpc>
                <a:spcPct val="100000"/>
              </a:lnSpc>
              <a:spcBef>
                <a:spcPts val="600"/>
              </a:spcBef>
            </a:pPr>
            <a:r>
              <a:rPr lang="ru-RU" sz="1800" spc="-10" dirty="0">
                <a:effectLst/>
                <a:latin typeface="Times New Roman" panose="02020603050405020304" pitchFamily="18" charset="0"/>
                <a:ea typeface="Times New Roman" panose="02020603050405020304" pitchFamily="18" charset="0"/>
              </a:rPr>
              <a:t>начальная (максимальная) цена контракта (начальная (максимальная) цена договора), </a:t>
            </a:r>
            <a:r>
              <a:rPr lang="ru-RU" sz="1800" spc="-10" dirty="0">
                <a:solidFill>
                  <a:srgbClr val="FF0000"/>
                </a:solidFill>
                <a:effectLst/>
                <a:latin typeface="Times New Roman" panose="02020603050405020304" pitchFamily="18" charset="0"/>
                <a:ea typeface="Times New Roman" panose="02020603050405020304" pitchFamily="18" charset="0"/>
              </a:rPr>
              <a:t>максимальное значение цены контракта (максимальное значение цены договора) </a:t>
            </a:r>
            <a:r>
              <a:rPr lang="ru-RU" sz="1800" spc="-10" dirty="0">
                <a:effectLst/>
                <a:latin typeface="Times New Roman" panose="02020603050405020304" pitchFamily="18" charset="0"/>
                <a:ea typeface="Times New Roman" panose="02020603050405020304" pitchFamily="18" charset="0"/>
              </a:rPr>
              <a:t>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не превышает 1 млн. рублей и при этом ни одна из использованных при определении таких цен цена единицы товара не превышает 300 тыс. рублей </a:t>
            </a:r>
            <a:r>
              <a:rPr lang="ru-RU" sz="1800" i="1" spc="-10" dirty="0">
                <a:solidFill>
                  <a:srgbClr val="7030A0"/>
                </a:solidFill>
                <a:effectLst/>
                <a:latin typeface="Times New Roman" panose="02020603050405020304" pitchFamily="18" charset="0"/>
                <a:ea typeface="Times New Roman" panose="02020603050405020304" pitchFamily="18" charset="0"/>
              </a:rPr>
              <a:t>(</a:t>
            </a:r>
            <a:r>
              <a:rPr lang="ru-RU" sz="1800" b="1" i="1" spc="-10" dirty="0">
                <a:solidFill>
                  <a:srgbClr val="7030A0"/>
                </a:solidFill>
                <a:effectLst/>
                <a:latin typeface="Times New Roman" panose="02020603050405020304" pitchFamily="18" charset="0"/>
                <a:ea typeface="Times New Roman" panose="02020603050405020304" pitchFamily="18" charset="0"/>
              </a:rPr>
              <a:t>Комментарий: </a:t>
            </a:r>
            <a:r>
              <a:rPr lang="ru-RU" sz="1800" i="1" spc="-10" dirty="0">
                <a:solidFill>
                  <a:srgbClr val="7030A0"/>
                </a:solidFill>
                <a:effectLst/>
                <a:latin typeface="Times New Roman" panose="02020603050405020304" pitchFamily="18" charset="0"/>
                <a:ea typeface="Times New Roman" panose="02020603050405020304" pitchFamily="18" charset="0"/>
              </a:rPr>
              <a:t>так как этот случай существовал в первоначальной редакции, то изменение приводит к тому, что он теперь больше подходит для закупок в условиях неопределенного объема, так как речь не идет о количестве товара);</a:t>
            </a:r>
          </a:p>
          <a:p>
            <a:pPr lvl="1" algn="just">
              <a:lnSpc>
                <a:spcPct val="100000"/>
              </a:lnSpc>
              <a:spcBef>
                <a:spcPts val="600"/>
              </a:spcBef>
            </a:pPr>
            <a:r>
              <a:rPr lang="ru-RU" sz="1800" spc="-10" dirty="0">
                <a:solidFill>
                  <a:srgbClr val="FF0000"/>
                </a:solidFill>
                <a:effectLst/>
                <a:latin typeface="Times New Roman" panose="02020603050405020304" pitchFamily="18" charset="0"/>
                <a:ea typeface="Times New Roman" panose="02020603050405020304" pitchFamily="18" charset="0"/>
              </a:rPr>
              <a:t>ни одна из использованных при определении начальной (максимальной) цены контракта (начальной (максимальной) цены договора) или цены контракта, заключаемого с единственным поставщиком (подрядчиком, исполнителем) (цены заключаемого с единственным поставщиком (исполнителем, подрядчиком) договора), цена единицы товара не превышает 300 тыс. рублей и при этом произведение каждой цены единицы товара на количество такого товара не превышает 1 млн. рублей </a:t>
            </a:r>
            <a:r>
              <a:rPr lang="ru-RU" sz="1800" b="1" i="1" spc="-10" dirty="0">
                <a:solidFill>
                  <a:srgbClr val="7030A0"/>
                </a:solidFill>
                <a:effectLst/>
                <a:latin typeface="Times New Roman" panose="02020603050405020304" pitchFamily="18" charset="0"/>
                <a:ea typeface="Times New Roman" panose="02020603050405020304" pitchFamily="18" charset="0"/>
              </a:rPr>
              <a:t>(Комментарий</a:t>
            </a:r>
            <a:r>
              <a:rPr lang="ru-RU" sz="1800" i="1" spc="-10" dirty="0">
                <a:solidFill>
                  <a:srgbClr val="7030A0"/>
                </a:solidFill>
                <a:effectLst/>
                <a:latin typeface="Times New Roman" panose="02020603050405020304" pitchFamily="18" charset="0"/>
                <a:ea typeface="Times New Roman" panose="02020603050405020304" pitchFamily="18" charset="0"/>
              </a:rPr>
              <a:t>: случай не подходит для закупок в условиях неопределенного объема, так как речь идет о </a:t>
            </a:r>
            <a:r>
              <a:rPr lang="ru-RU" sz="1800" i="1" spc="-10" dirty="0">
                <a:solidFill>
                  <a:srgbClr val="7030A0"/>
                </a:solidFill>
                <a:latin typeface="Times New Roman" panose="02020603050405020304" pitchFamily="18" charset="0"/>
                <a:ea typeface="Times New Roman" panose="02020603050405020304" pitchFamily="18" charset="0"/>
              </a:rPr>
              <a:t>количестве товара)</a:t>
            </a:r>
            <a:r>
              <a:rPr lang="ru-RU" sz="1800" i="1" spc="-10" dirty="0">
                <a:solidFill>
                  <a:srgbClr val="7030A0"/>
                </a:solidFill>
                <a:effectLst/>
                <a:latin typeface="Times New Roman" panose="02020603050405020304" pitchFamily="18" charset="0"/>
                <a:ea typeface="Times New Roman" panose="02020603050405020304" pitchFamily="18" charset="0"/>
              </a:rPr>
              <a:t> </a:t>
            </a:r>
            <a:endParaRPr lang="ru-RU" sz="1800" b="1" i="1" spc="-10" dirty="0">
              <a:solidFill>
                <a:srgbClr val="7030A0"/>
              </a:solidFill>
              <a:effectLst/>
              <a:latin typeface="Times New Roman" panose="02020603050405020304" pitchFamily="18" charset="0"/>
              <a:ea typeface="Times New Roman" panose="02020603050405020304" pitchFamily="18" charset="0"/>
            </a:endParaRPr>
          </a:p>
          <a:p>
            <a:pPr marL="0" indent="0">
              <a:buNone/>
            </a:pPr>
            <a:endParaRPr lang="ru-RU" sz="1800" dirty="0"/>
          </a:p>
        </p:txBody>
      </p:sp>
    </p:spTree>
    <p:extLst>
      <p:ext uri="{BB962C8B-B14F-4D97-AF65-F5344CB8AC3E}">
        <p14:creationId xmlns:p14="http://schemas.microsoft.com/office/powerpoint/2010/main" val="42127345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2F123-629C-4B72-C940-082370AC2148}"/>
              </a:ext>
            </a:extLst>
          </p:cNvPr>
          <p:cNvSpPr>
            <a:spLocks noGrp="1"/>
          </p:cNvSpPr>
          <p:nvPr>
            <p:ph type="title"/>
          </p:nvPr>
        </p:nvSpPr>
        <p:spPr>
          <a:xfrm>
            <a:off x="838200" y="332656"/>
            <a:ext cx="10515600" cy="1325563"/>
          </a:xfrm>
        </p:spPr>
        <p:txBody>
          <a:bodyPr>
            <a:noAutofit/>
          </a:bodyPr>
          <a:lstStyle/>
          <a:p>
            <a:pPr algn="ctr"/>
            <a:r>
              <a:rPr lang="ru-RU" sz="2000" dirty="0"/>
              <a:t>Постановление Правительства РФ от 30 апреля 2020 г. N 616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a:t>
            </a:r>
            <a:r>
              <a:rPr lang="ru-RU" sz="2000" dirty="0">
                <a:solidFill>
                  <a:srgbClr val="FF0000"/>
                </a:solidFill>
              </a:rPr>
              <a:t>(утратило силу с 01.01.2025)</a:t>
            </a:r>
          </a:p>
        </p:txBody>
      </p:sp>
      <p:sp>
        <p:nvSpPr>
          <p:cNvPr id="3" name="Объект 2">
            <a:extLst>
              <a:ext uri="{FF2B5EF4-FFF2-40B4-BE49-F238E27FC236}">
                <a16:creationId xmlns:a16="http://schemas.microsoft.com/office/drawing/2014/main" id="{B87D19F4-7ED6-321C-28A6-90FA4B9F4C61}"/>
              </a:ext>
            </a:extLst>
          </p:cNvPr>
          <p:cNvSpPr>
            <a:spLocks noGrp="1"/>
          </p:cNvSpPr>
          <p:nvPr>
            <p:ph idx="1"/>
          </p:nvPr>
        </p:nvSpPr>
        <p:spPr>
          <a:xfrm>
            <a:off x="335360" y="1844824"/>
            <a:ext cx="11521280" cy="4680520"/>
          </a:xfrm>
        </p:spPr>
        <p:txBody>
          <a:bodyPr>
            <a:normAutofit fontScale="92500" lnSpcReduction="20000"/>
          </a:bodyPr>
          <a:lstStyle/>
          <a:p>
            <a:r>
              <a:rPr lang="ru-RU" sz="1900" dirty="0"/>
              <a:t>3. Установить, что указанные в пунктах 1 и 2 настоящего постановления запреты не применяются в следующих случаях:</a:t>
            </a:r>
          </a:p>
          <a:p>
            <a:r>
              <a:rPr lang="ru-RU" sz="1900" dirty="0"/>
              <a:t>б)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a:t>
            </a:r>
          </a:p>
          <a:p>
            <a:endParaRPr lang="ru-RU" sz="1900" dirty="0"/>
          </a:p>
          <a:p>
            <a:r>
              <a:rPr lang="ru-RU" sz="1900" b="1" dirty="0">
                <a:solidFill>
                  <a:srgbClr val="7030A0"/>
                </a:solidFill>
              </a:rPr>
              <a:t>Пример, как это работало и будет работать в условиях изменений 1875</a:t>
            </a:r>
            <a:r>
              <a:rPr lang="ru-RU" sz="1900" dirty="0">
                <a:solidFill>
                  <a:srgbClr val="7030A0"/>
                </a:solidFill>
              </a:rPr>
              <a:t>.</a:t>
            </a:r>
          </a:p>
          <a:p>
            <a:r>
              <a:rPr lang="ru-RU" sz="1900" dirty="0">
                <a:solidFill>
                  <a:srgbClr val="7030A0"/>
                </a:solidFill>
              </a:rPr>
              <a:t>Закупаем по Приложению № 1  Матрасы, 137 позиция, код ОКПД2 31.03.1. Цена единицы – 30 тысяч рублей. Количество единиц – 33. Суммарная стоимость: </a:t>
            </a:r>
            <a:r>
              <a:rPr lang="ru-RU" sz="1900" dirty="0" err="1">
                <a:solidFill>
                  <a:srgbClr val="7030A0"/>
                </a:solidFill>
              </a:rPr>
              <a:t>Це</a:t>
            </a:r>
            <a:r>
              <a:rPr lang="ru-RU" sz="1900" dirty="0">
                <a:solidFill>
                  <a:srgbClr val="7030A0"/>
                </a:solidFill>
              </a:rPr>
              <a:t> * Кол-во = 30000 * 33 = 990000 рублей</a:t>
            </a:r>
          </a:p>
          <a:p>
            <a:r>
              <a:rPr lang="ru-RU" sz="1900" dirty="0">
                <a:solidFill>
                  <a:srgbClr val="7030A0"/>
                </a:solidFill>
              </a:rPr>
              <a:t>Также в этом же лоте закупаем по Приложению № 1 Простыню 1 позиция (Текстильные ткани), код ОКПД2 13.2. Цена единицы – 10 тысяч рублей. Количество единиц – 33. </a:t>
            </a:r>
            <a:br>
              <a:rPr lang="ru-RU" sz="1900" dirty="0">
                <a:solidFill>
                  <a:srgbClr val="7030A0"/>
                </a:solidFill>
              </a:rPr>
            </a:br>
            <a:r>
              <a:rPr lang="ru-RU" sz="1900" dirty="0">
                <a:solidFill>
                  <a:srgbClr val="7030A0"/>
                </a:solidFill>
              </a:rPr>
              <a:t>Суммарная стоимость: </a:t>
            </a:r>
            <a:r>
              <a:rPr lang="ru-RU" sz="1900" dirty="0" err="1">
                <a:solidFill>
                  <a:srgbClr val="7030A0"/>
                </a:solidFill>
              </a:rPr>
              <a:t>Це</a:t>
            </a:r>
            <a:r>
              <a:rPr lang="ru-RU" sz="1900" dirty="0">
                <a:solidFill>
                  <a:srgbClr val="7030A0"/>
                </a:solidFill>
              </a:rPr>
              <a:t> * Кол-во = 10000 * 33 = 330000 рублей.</a:t>
            </a:r>
          </a:p>
          <a:p>
            <a:r>
              <a:rPr lang="ru-RU" sz="1900" dirty="0">
                <a:solidFill>
                  <a:srgbClr val="7030A0"/>
                </a:solidFill>
              </a:rPr>
              <a:t>НМЦК (НМЦД) = 990 тысяч + 330 тысяч = 1320 тысяч. </a:t>
            </a:r>
            <a:r>
              <a:rPr lang="ru-RU" sz="1900" b="1" dirty="0">
                <a:solidFill>
                  <a:srgbClr val="7030A0"/>
                </a:solidFill>
              </a:rPr>
              <a:t>Запрет может не применяться.</a:t>
            </a:r>
          </a:p>
          <a:p>
            <a:r>
              <a:rPr lang="ru-RU" sz="1900" b="1" dirty="0">
                <a:solidFill>
                  <a:srgbClr val="7030A0"/>
                </a:solidFill>
              </a:rPr>
              <a:t>А если мы увеличим количество матрасов до 34, их стоимость в лоте составит 1020 тысяч рублей (НМЦК (НМЦД = 1020 тысяч + 330 тысяч = 1350 тысяч). Запрет будет применяться ко всему лоту или только к матрасам</a:t>
            </a:r>
            <a:r>
              <a:rPr lang="en-US" sz="1900" b="1" dirty="0">
                <a:solidFill>
                  <a:srgbClr val="7030A0"/>
                </a:solidFill>
              </a:rPr>
              <a:t>? </a:t>
            </a:r>
            <a:endParaRPr lang="ru-RU" sz="1900" b="1" dirty="0">
              <a:solidFill>
                <a:srgbClr val="7030A0"/>
              </a:solidFill>
            </a:endParaRPr>
          </a:p>
          <a:p>
            <a:r>
              <a:rPr lang="ru-RU" sz="1900" dirty="0">
                <a:solidFill>
                  <a:srgbClr val="7030A0"/>
                </a:solidFill>
              </a:rPr>
              <a:t>В 616 ПП – запрет применялся бы только к матрасам (к простыням нет). </a:t>
            </a:r>
          </a:p>
          <a:p>
            <a:r>
              <a:rPr lang="ru-RU" sz="1900" b="1" dirty="0">
                <a:solidFill>
                  <a:srgbClr val="7030A0"/>
                </a:solidFill>
              </a:rPr>
              <a:t>В 1875 ПП – запрет будет применяться целиком к лоту.</a:t>
            </a:r>
          </a:p>
          <a:p>
            <a:endParaRPr lang="ru-RU" sz="1800" dirty="0">
              <a:solidFill>
                <a:srgbClr val="7030A0"/>
              </a:solidFill>
            </a:endParaRPr>
          </a:p>
        </p:txBody>
      </p:sp>
    </p:spTree>
    <p:extLst>
      <p:ext uri="{BB962C8B-B14F-4D97-AF65-F5344CB8AC3E}">
        <p14:creationId xmlns:p14="http://schemas.microsoft.com/office/powerpoint/2010/main" val="38955777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A4ABA-E49B-51EA-DCD4-E78B144F809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3B870-8196-AD01-033A-09EF3B38EAC1}"/>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rgbClr val="0070C0"/>
                </a:solidFill>
              </a:rPr>
              <a:t>5</a:t>
            </a:r>
            <a:r>
              <a:rPr lang="ru-RU" sz="3200" dirty="0">
                <a:solidFill>
                  <a:srgbClr val="0070C0"/>
                </a:solidFill>
              </a:rPr>
              <a:t>. Изменения в кодах ОКПД2</a:t>
            </a:r>
            <a:br>
              <a:rPr lang="ru-RU" sz="3200" dirty="0">
                <a:solidFill>
                  <a:srgbClr val="0070C0"/>
                </a:solidFill>
              </a:rPr>
            </a:b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19.06.2025 </a:t>
            </a:r>
            <a:r>
              <a:rPr lang="ru-RU" sz="2000" dirty="0">
                <a:solidFill>
                  <a:srgbClr val="0070C0"/>
                </a:solidFill>
                <a:latin typeface="Calibri Light"/>
              </a:rPr>
              <a:t> -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Постановление Правительства от 10 июня 2025 г. N 879)</a:t>
            </a:r>
            <a:br>
              <a:rPr kumimoji="0" lang="ru-RU" sz="2000" b="0" i="0" u="none" strike="noStrike" kern="1200" cap="none" spc="0" normalizeH="0" baseline="0" noProof="0" dirty="0">
                <a:ln>
                  <a:noFill/>
                </a:ln>
                <a:solidFill>
                  <a:srgbClr val="0070C0"/>
                </a:solidFill>
                <a:effectLst/>
                <a:uLnTx/>
                <a:uFillTx/>
                <a:latin typeface="Calibri Light"/>
                <a:ea typeface="+mj-ea"/>
                <a:cs typeface="+mj-cs"/>
              </a:rPr>
            </a:b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01.09.2025 </a:t>
            </a:r>
            <a:r>
              <a:rPr kumimoji="0" lang="ru-RU" sz="2000" b="0" i="0" u="none" strike="noStrike" kern="1200" cap="none" spc="0" normalizeH="0" baseline="0" noProof="0" dirty="0">
                <a:ln>
                  <a:noFill/>
                </a:ln>
                <a:solidFill>
                  <a:schemeClr val="accent1">
                    <a:lumMod val="50000"/>
                  </a:schemeClr>
                </a:solidFill>
                <a:effectLst/>
                <a:uLnTx/>
                <a:uFillTx/>
                <a:latin typeface="Calibri Light"/>
                <a:ea typeface="+mj-ea"/>
                <a:cs typeface="+mj-cs"/>
              </a:rPr>
              <a:t>– Постановление Правительства от 29 августа 2025 № 1326</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endParaRPr lang="ru-RU" sz="3200" dirty="0">
              <a:solidFill>
                <a:srgbClr val="0070C0"/>
              </a:solidFill>
            </a:endParaRPr>
          </a:p>
        </p:txBody>
      </p:sp>
    </p:spTree>
    <p:extLst>
      <p:ext uri="{BB962C8B-B14F-4D97-AF65-F5344CB8AC3E}">
        <p14:creationId xmlns:p14="http://schemas.microsoft.com/office/powerpoint/2010/main" val="140290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17BDF-9610-4F1B-E492-09C2B32C58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7FE74E-73AA-9CC5-9E63-FA76A2FB377D}"/>
              </a:ext>
            </a:extLst>
          </p:cNvPr>
          <p:cNvSpPr>
            <a:spLocks noGrp="1"/>
          </p:cNvSpPr>
          <p:nvPr>
            <p:ph type="title"/>
          </p:nvPr>
        </p:nvSpPr>
        <p:spPr>
          <a:xfrm>
            <a:off x="740546" y="72163"/>
            <a:ext cx="10515600" cy="558152"/>
          </a:xfrm>
        </p:spPr>
        <p:txBody>
          <a:bodyPr>
            <a:normAutofit/>
          </a:bodyPr>
          <a:lstStyle/>
          <a:p>
            <a:r>
              <a:rPr lang="ru-RU" sz="2400" dirty="0">
                <a:solidFill>
                  <a:srgbClr val="FF0000"/>
                </a:solidFill>
              </a:rPr>
              <a:t>НО! Письмо Минфина России от 06.11.2025 № 24-06-09/107312</a:t>
            </a:r>
          </a:p>
        </p:txBody>
      </p:sp>
      <p:pic>
        <p:nvPicPr>
          <p:cNvPr id="4" name="Рисунок 3">
            <a:extLst>
              <a:ext uri="{FF2B5EF4-FFF2-40B4-BE49-F238E27FC236}">
                <a16:creationId xmlns:a16="http://schemas.microsoft.com/office/drawing/2014/main" id="{70C6E352-386B-77ED-C0A4-D4B7173483C3}"/>
              </a:ext>
            </a:extLst>
          </p:cNvPr>
          <p:cNvPicPr>
            <a:picLocks noChangeAspect="1"/>
          </p:cNvPicPr>
          <p:nvPr/>
        </p:nvPicPr>
        <p:blipFill>
          <a:blip r:embed="rId2"/>
          <a:stretch>
            <a:fillRect/>
          </a:stretch>
        </p:blipFill>
        <p:spPr>
          <a:xfrm>
            <a:off x="403695" y="531310"/>
            <a:ext cx="4744112" cy="6326690"/>
          </a:xfrm>
          <a:prstGeom prst="rect">
            <a:avLst/>
          </a:prstGeom>
        </p:spPr>
      </p:pic>
      <p:pic>
        <p:nvPicPr>
          <p:cNvPr id="10" name="Рисунок 9">
            <a:extLst>
              <a:ext uri="{FF2B5EF4-FFF2-40B4-BE49-F238E27FC236}">
                <a16:creationId xmlns:a16="http://schemas.microsoft.com/office/drawing/2014/main" id="{84F53949-2E7B-EA71-C3E2-2EC4223A57CC}"/>
              </a:ext>
            </a:extLst>
          </p:cNvPr>
          <p:cNvPicPr>
            <a:picLocks noChangeAspect="1"/>
          </p:cNvPicPr>
          <p:nvPr/>
        </p:nvPicPr>
        <p:blipFill>
          <a:blip r:embed="rId3"/>
          <a:stretch>
            <a:fillRect/>
          </a:stretch>
        </p:blipFill>
        <p:spPr>
          <a:xfrm>
            <a:off x="6174181" y="531309"/>
            <a:ext cx="4744112" cy="6326691"/>
          </a:xfrm>
          <a:prstGeom prst="rect">
            <a:avLst/>
          </a:prstGeom>
        </p:spPr>
      </p:pic>
    </p:spTree>
    <p:extLst>
      <p:ext uri="{BB962C8B-B14F-4D97-AF65-F5344CB8AC3E}">
        <p14:creationId xmlns:p14="http://schemas.microsoft.com/office/powerpoint/2010/main" val="16265260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F0D829-7E22-162B-BA22-197EACDE1C56}"/>
              </a:ext>
            </a:extLst>
          </p:cNvPr>
          <p:cNvSpPr>
            <a:spLocks noGrp="1"/>
          </p:cNvSpPr>
          <p:nvPr>
            <p:ph idx="1"/>
          </p:nvPr>
        </p:nvSpPr>
        <p:spPr>
          <a:xfrm>
            <a:off x="623392" y="404664"/>
            <a:ext cx="10515600" cy="4351338"/>
          </a:xfrm>
        </p:spPr>
        <p:txBody>
          <a:bodyPr>
            <a:normAutofit/>
          </a:bodyPr>
          <a:lstStyle/>
          <a:p>
            <a:r>
              <a:rPr lang="ru-RU" sz="2000" dirty="0"/>
              <a:t>в позиции 91 приложения N 2 к указанному постановлению цифры "25.12.10.000" заменить цифрами </a:t>
            </a:r>
            <a:r>
              <a:rPr lang="ru-RU" sz="2000" dirty="0">
                <a:solidFill>
                  <a:srgbClr val="FF0000"/>
                </a:solidFill>
              </a:rPr>
              <a:t>«25.12.10»</a:t>
            </a:r>
          </a:p>
          <a:p>
            <a:r>
              <a:rPr lang="ru-RU" sz="2000" dirty="0"/>
              <a:t>91. Двери, окна и их рамы и пороги для дверей из металлов</a:t>
            </a:r>
          </a:p>
          <a:p>
            <a:endParaRPr lang="ru-RU" sz="2000" dirty="0"/>
          </a:p>
          <a:p>
            <a:pPr marL="0" indent="0">
              <a:buNone/>
            </a:pPr>
            <a:endParaRPr lang="ru-RU" sz="2000" dirty="0"/>
          </a:p>
        </p:txBody>
      </p:sp>
      <p:sp>
        <p:nvSpPr>
          <p:cNvPr id="4" name="TextBox 3">
            <a:extLst>
              <a:ext uri="{FF2B5EF4-FFF2-40B4-BE49-F238E27FC236}">
                <a16:creationId xmlns:a16="http://schemas.microsoft.com/office/drawing/2014/main" id="{0A047DDC-E93B-31A0-7E3C-AB33D687B06F}"/>
              </a:ext>
            </a:extLst>
          </p:cNvPr>
          <p:cNvSpPr txBox="1"/>
          <p:nvPr/>
        </p:nvSpPr>
        <p:spPr>
          <a:xfrm>
            <a:off x="810794" y="2708920"/>
            <a:ext cx="10729192" cy="3170099"/>
          </a:xfrm>
          <a:prstGeom prst="rect">
            <a:avLst/>
          </a:prstGeom>
          <a:noFill/>
        </p:spPr>
        <p:txBody>
          <a:bodyPr wrap="square">
            <a:spAutoFit/>
          </a:bodyPr>
          <a:lstStyle/>
          <a:p>
            <a:r>
              <a:rPr lang="ru-RU" dirty="0"/>
              <a:t> </a:t>
            </a:r>
            <a:r>
              <a:rPr lang="ru-RU" sz="2000" dirty="0">
                <a:solidFill>
                  <a:schemeClr val="accent1">
                    <a:lumMod val="50000"/>
                  </a:schemeClr>
                </a:solidFill>
              </a:rPr>
              <a:t>в позиции 378 приложения № 2 цифры "22.22.14.000" заменить цифрами </a:t>
            </a:r>
            <a:r>
              <a:rPr lang="ru-RU" sz="2000" dirty="0">
                <a:solidFill>
                  <a:srgbClr val="FF0000"/>
                </a:solidFill>
              </a:rPr>
              <a:t>«22.22.14»</a:t>
            </a:r>
          </a:p>
          <a:p>
            <a:endParaRPr lang="ru-RU" sz="2000" dirty="0">
              <a:solidFill>
                <a:srgbClr val="FF0000"/>
              </a:solidFill>
            </a:endParaRPr>
          </a:p>
          <a:p>
            <a:pPr marL="342900" indent="-342900">
              <a:buFont typeface="Arial" panose="020B0604020202020204" pitchFamily="34" charset="0"/>
              <a:buChar char="•"/>
            </a:pPr>
            <a:r>
              <a:rPr lang="ru-RU" sz="2000" dirty="0">
                <a:solidFill>
                  <a:schemeClr val="accent1">
                    <a:lumMod val="50000"/>
                  </a:schemeClr>
                </a:solidFill>
              </a:rPr>
              <a:t>378. Контейнеры для биопроб полимерные</a:t>
            </a:r>
          </a:p>
          <a:p>
            <a:r>
              <a:rPr lang="ru-RU" sz="2000" dirty="0">
                <a:solidFill>
                  <a:schemeClr val="accent1">
                    <a:lumMod val="50000"/>
                  </a:schemeClr>
                </a:solidFill>
              </a:rPr>
              <a:t> </a:t>
            </a:r>
          </a:p>
          <a:p>
            <a:endParaRPr lang="ru-RU" sz="2000" dirty="0">
              <a:solidFill>
                <a:schemeClr val="accent1">
                  <a:lumMod val="50000"/>
                </a:schemeClr>
              </a:solidFill>
            </a:endParaRPr>
          </a:p>
          <a:p>
            <a:endParaRPr lang="ru-RU" sz="2000" dirty="0">
              <a:solidFill>
                <a:schemeClr val="accent1">
                  <a:lumMod val="50000"/>
                </a:schemeClr>
              </a:solidFill>
            </a:endParaRPr>
          </a:p>
          <a:p>
            <a:r>
              <a:rPr lang="ru-RU" sz="2000" dirty="0">
                <a:solidFill>
                  <a:schemeClr val="accent1">
                    <a:lumMod val="50000"/>
                  </a:schemeClr>
                </a:solidFill>
              </a:rPr>
              <a:t>в позиции 397 приложения № 2 цифры "32.50.23.000" заменить цифрами </a:t>
            </a:r>
            <a:r>
              <a:rPr lang="ru-RU" sz="2000" dirty="0">
                <a:solidFill>
                  <a:srgbClr val="FF0000"/>
                </a:solidFill>
              </a:rPr>
              <a:t>«32.50.23»</a:t>
            </a:r>
          </a:p>
          <a:p>
            <a:endParaRPr lang="ru-RU" sz="2000" dirty="0">
              <a:solidFill>
                <a:schemeClr val="accent1">
                  <a:lumMod val="50000"/>
                </a:schemeClr>
              </a:solidFill>
            </a:endParaRPr>
          </a:p>
          <a:p>
            <a:pPr marL="342900" indent="-342900">
              <a:buFont typeface="Arial" panose="020B0604020202020204" pitchFamily="34" charset="0"/>
              <a:buChar char="•"/>
            </a:pPr>
            <a:r>
              <a:rPr lang="ru-RU" sz="2000" dirty="0">
                <a:solidFill>
                  <a:schemeClr val="accent1">
                    <a:lumMod val="50000"/>
                  </a:schemeClr>
                </a:solidFill>
              </a:rPr>
              <a:t>397. Оболочки косметические к активным протезам верхних конечностей; стопы искусственные пенополиуретановые; чехол для культи нижних конечностей</a:t>
            </a:r>
          </a:p>
        </p:txBody>
      </p:sp>
    </p:spTree>
    <p:extLst>
      <p:ext uri="{BB962C8B-B14F-4D97-AF65-F5344CB8AC3E}">
        <p14:creationId xmlns:p14="http://schemas.microsoft.com/office/powerpoint/2010/main" val="10081245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6320-7D88-28CC-F29F-6CCE5855018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6A7F21-5AA3-B1D6-79E3-A310E891643D}"/>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chemeClr val="accent1">
                    <a:lumMod val="50000"/>
                  </a:schemeClr>
                </a:solidFill>
              </a:rPr>
              <a:t>5</a:t>
            </a:r>
            <a:r>
              <a:rPr lang="ru-RU" sz="3200" dirty="0">
                <a:solidFill>
                  <a:schemeClr val="accent1">
                    <a:lumMod val="50000"/>
                  </a:schemeClr>
                </a:solidFill>
              </a:rPr>
              <a:t>.1. Изменения в кодах ОКПД2</a:t>
            </a:r>
            <a:br>
              <a:rPr lang="ru-RU" sz="3200" dirty="0">
                <a:solidFill>
                  <a:srgbClr val="0070C0"/>
                </a:solidFill>
              </a:rPr>
            </a:b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a:t>
            </a:r>
            <a:r>
              <a:rPr lang="ru-RU" sz="2000" dirty="0">
                <a:solidFill>
                  <a:srgbClr val="FF0000"/>
                </a:solidFill>
                <a:latin typeface="Calibri Light"/>
              </a:rPr>
              <a:t>01</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.01.2026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chemeClr val="accent1">
                    <a:lumMod val="50000"/>
                  </a:schemeClr>
                </a:solidFill>
                <a:effectLst/>
                <a:uLnTx/>
                <a:uFillTx/>
                <a:latin typeface="Calibri Light"/>
                <a:ea typeface="+mj-ea"/>
                <a:cs typeface="+mj-cs"/>
              </a:rPr>
              <a:t>Постановление Правительства от </a:t>
            </a:r>
            <a:r>
              <a:rPr lang="ru-RU" sz="2000" dirty="0">
                <a:solidFill>
                  <a:schemeClr val="accent1">
                    <a:lumMod val="50000"/>
                  </a:schemeClr>
                </a:solidFill>
                <a:latin typeface="Calibri Light"/>
              </a:rPr>
              <a:t>29</a:t>
            </a:r>
            <a:r>
              <a:rPr kumimoji="0" lang="ru-RU" sz="2000" b="0" i="0" u="none" strike="noStrike" kern="1200" cap="none" spc="0" normalizeH="0" baseline="0" noProof="0" dirty="0">
                <a:ln>
                  <a:noFill/>
                </a:ln>
                <a:solidFill>
                  <a:schemeClr val="accent1">
                    <a:lumMod val="50000"/>
                  </a:schemeClr>
                </a:solidFill>
                <a:effectLst/>
                <a:uLnTx/>
                <a:uFillTx/>
                <a:latin typeface="Calibri Light"/>
                <a:ea typeface="+mj-ea"/>
                <a:cs typeface="+mj-cs"/>
              </a:rPr>
              <a:t> </a:t>
            </a:r>
            <a:r>
              <a:rPr lang="ru-RU" sz="2000" dirty="0">
                <a:solidFill>
                  <a:schemeClr val="accent1">
                    <a:lumMod val="50000"/>
                  </a:schemeClr>
                </a:solidFill>
                <a:latin typeface="Calibri Light"/>
              </a:rPr>
              <a:t>августа</a:t>
            </a:r>
            <a:r>
              <a:rPr kumimoji="0" lang="ru-RU" sz="2000" b="0" i="0" u="none" strike="noStrike" kern="1200" cap="none" spc="0" normalizeH="0" baseline="0" noProof="0" dirty="0">
                <a:ln>
                  <a:noFill/>
                </a:ln>
                <a:solidFill>
                  <a:schemeClr val="accent1">
                    <a:lumMod val="50000"/>
                  </a:schemeClr>
                </a:solidFill>
                <a:effectLst/>
                <a:uLnTx/>
                <a:uFillTx/>
                <a:latin typeface="Calibri Light"/>
                <a:ea typeface="+mj-ea"/>
                <a:cs typeface="+mj-cs"/>
              </a:rPr>
              <a:t> 2025 г. N </a:t>
            </a:r>
            <a:r>
              <a:rPr lang="ru-RU" sz="2000" dirty="0">
                <a:solidFill>
                  <a:schemeClr val="accent1">
                    <a:lumMod val="50000"/>
                  </a:schemeClr>
                </a:solidFill>
                <a:latin typeface="Calibri Light"/>
              </a:rPr>
              <a:t>1326</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endParaRPr lang="ru-RU" sz="3200" dirty="0">
              <a:solidFill>
                <a:srgbClr val="0070C0"/>
              </a:solidFill>
            </a:endParaRPr>
          </a:p>
        </p:txBody>
      </p:sp>
    </p:spTree>
    <p:extLst>
      <p:ext uri="{BB962C8B-B14F-4D97-AF65-F5344CB8AC3E}">
        <p14:creationId xmlns:p14="http://schemas.microsoft.com/office/powerpoint/2010/main" val="20536893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EF7A6-EDD9-FBF9-8B9C-55820DA905E0}"/>
              </a:ext>
            </a:extLst>
          </p:cNvPr>
          <p:cNvSpPr>
            <a:spLocks noGrp="1"/>
          </p:cNvSpPr>
          <p:nvPr>
            <p:ph type="title"/>
          </p:nvPr>
        </p:nvSpPr>
        <p:spPr>
          <a:xfrm>
            <a:off x="838200" y="365125"/>
            <a:ext cx="10515600" cy="759619"/>
          </a:xfrm>
        </p:spPr>
        <p:txBody>
          <a:bodyPr>
            <a:normAutofit/>
          </a:bodyPr>
          <a:lstStyle/>
          <a:p>
            <a:r>
              <a:rPr lang="ru-RU" sz="2400" dirty="0"/>
              <a:t>Приложение № 2 дополняется позициями</a:t>
            </a:r>
          </a:p>
        </p:txBody>
      </p:sp>
      <p:graphicFrame>
        <p:nvGraphicFramePr>
          <p:cNvPr id="4" name="Объект 3">
            <a:extLst>
              <a:ext uri="{FF2B5EF4-FFF2-40B4-BE49-F238E27FC236}">
                <a16:creationId xmlns:a16="http://schemas.microsoft.com/office/drawing/2014/main" id="{4D9C09B5-BAB4-0770-F6A8-F1663C30A542}"/>
              </a:ext>
            </a:extLst>
          </p:cNvPr>
          <p:cNvGraphicFramePr>
            <a:graphicFrameLocks noGrp="1"/>
          </p:cNvGraphicFramePr>
          <p:nvPr>
            <p:ph idx="1"/>
            <p:extLst>
              <p:ext uri="{D42A27DB-BD31-4B8C-83A1-F6EECF244321}">
                <p14:modId xmlns:p14="http://schemas.microsoft.com/office/powerpoint/2010/main" val="657057246"/>
              </p:ext>
            </p:extLst>
          </p:nvPr>
        </p:nvGraphicFramePr>
        <p:xfrm>
          <a:off x="838200" y="1340768"/>
          <a:ext cx="6336702" cy="4853187"/>
        </p:xfrm>
        <a:graphic>
          <a:graphicData uri="http://schemas.openxmlformats.org/drawingml/2006/table">
            <a:tbl>
              <a:tblPr/>
              <a:tblGrid>
                <a:gridCol w="627961">
                  <a:extLst>
                    <a:ext uri="{9D8B030D-6E8A-4147-A177-3AD203B41FA5}">
                      <a16:colId xmlns:a16="http://schemas.microsoft.com/office/drawing/2014/main" val="3564201186"/>
                    </a:ext>
                  </a:extLst>
                </a:gridCol>
                <a:gridCol w="3510876">
                  <a:extLst>
                    <a:ext uri="{9D8B030D-6E8A-4147-A177-3AD203B41FA5}">
                      <a16:colId xmlns:a16="http://schemas.microsoft.com/office/drawing/2014/main" val="3883585482"/>
                    </a:ext>
                  </a:extLst>
                </a:gridCol>
                <a:gridCol w="2197865">
                  <a:extLst>
                    <a:ext uri="{9D8B030D-6E8A-4147-A177-3AD203B41FA5}">
                      <a16:colId xmlns:a16="http://schemas.microsoft.com/office/drawing/2014/main" val="1620799683"/>
                    </a:ext>
                  </a:extLst>
                </a:gridCol>
              </a:tblGrid>
              <a:tr h="380742">
                <a:tc>
                  <a:txBody>
                    <a:bodyPr/>
                    <a:lstStyle/>
                    <a:p>
                      <a:pPr algn="ctr">
                        <a:buNone/>
                      </a:pPr>
                      <a:r>
                        <a:rPr lang="ru-RU" sz="1400" dirty="0">
                          <a:effectLst/>
                        </a:rPr>
                        <a:t>178</a:t>
                      </a:r>
                      <a:r>
                        <a:rPr lang="ru-RU" sz="1400" baseline="30000" dirty="0">
                          <a:effectLst/>
                        </a:rPr>
                        <a:t> 1</a:t>
                      </a:r>
                      <a:r>
                        <a:rPr lang="ru-RU" sz="1400" dirty="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Стопа полиуретановая</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32.50.23.131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73772821"/>
                  </a:ext>
                </a:extLst>
              </a:tr>
              <a:tr h="380742">
                <a:tc>
                  <a:txBody>
                    <a:bodyPr/>
                    <a:lstStyle/>
                    <a:p>
                      <a:pPr algn="ctr">
                        <a:buNone/>
                      </a:pPr>
                      <a:r>
                        <a:rPr lang="ru-RU" sz="1400">
                          <a:effectLst/>
                        </a:rPr>
                        <a:t>178</a:t>
                      </a:r>
                      <a:r>
                        <a:rPr lang="ru-RU" sz="1400" baseline="30000">
                          <a:effectLst/>
                        </a:rPr>
                        <a:t> 2</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Стопа из композитных материалов</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32.50.23.132</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27945979"/>
                  </a:ext>
                </a:extLst>
              </a:tr>
              <a:tr h="380742">
                <a:tc>
                  <a:txBody>
                    <a:bodyPr/>
                    <a:lstStyle/>
                    <a:p>
                      <a:pPr algn="ctr">
                        <a:buNone/>
                      </a:pPr>
                      <a:r>
                        <a:rPr lang="ru-RU" sz="1400">
                          <a:effectLst/>
                        </a:rPr>
                        <a:t>178</a:t>
                      </a:r>
                      <a:r>
                        <a:rPr lang="ru-RU" sz="1400" baseline="30000">
                          <a:effectLst/>
                        </a:rPr>
                        <a:t> 3</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Коленный модуль с механическим управлением</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32.50.23.141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21285369"/>
                  </a:ext>
                </a:extLst>
              </a:tr>
              <a:tr h="380742">
                <a:tc>
                  <a:txBody>
                    <a:bodyPr/>
                    <a:lstStyle/>
                    <a:p>
                      <a:pPr algn="ctr">
                        <a:buNone/>
                      </a:pPr>
                      <a:r>
                        <a:rPr lang="ru-RU" sz="1400">
                          <a:effectLst/>
                        </a:rPr>
                        <a:t>178</a:t>
                      </a:r>
                      <a:r>
                        <a:rPr lang="ru-RU" sz="1400" baseline="30000">
                          <a:effectLst/>
                        </a:rPr>
                        <a:t> 4</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Коленный модуль с пневматическим управлением</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32.50.23.142</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2113808"/>
                  </a:ext>
                </a:extLst>
              </a:tr>
              <a:tr h="380742">
                <a:tc>
                  <a:txBody>
                    <a:bodyPr/>
                    <a:lstStyle/>
                    <a:p>
                      <a:pPr algn="ctr">
                        <a:buNone/>
                      </a:pPr>
                      <a:r>
                        <a:rPr lang="ru-RU" sz="1400">
                          <a:effectLst/>
                        </a:rPr>
                        <a:t>178</a:t>
                      </a:r>
                      <a:r>
                        <a:rPr lang="ru-RU" sz="1400" baseline="30000">
                          <a:effectLst/>
                        </a:rPr>
                        <a:t> 5</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Коленный модуль с гидравлическим управлением</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32.50.23.143</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2358359"/>
                  </a:ext>
                </a:extLst>
              </a:tr>
              <a:tr h="543917">
                <a:tc>
                  <a:txBody>
                    <a:bodyPr/>
                    <a:lstStyle/>
                    <a:p>
                      <a:pPr algn="ctr">
                        <a:buNone/>
                      </a:pPr>
                      <a:r>
                        <a:rPr lang="ru-RU" sz="1400">
                          <a:effectLst/>
                        </a:rPr>
                        <a:t>178</a:t>
                      </a:r>
                      <a:r>
                        <a:rPr lang="ru-RU" sz="1400" baseline="30000">
                          <a:effectLst/>
                        </a:rPr>
                        <a:t> 6</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Коленный модуль с микропроцессорным управлением</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32.50.23.144</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3985122"/>
                  </a:ext>
                </a:extLst>
              </a:tr>
              <a:tr h="380742">
                <a:tc>
                  <a:txBody>
                    <a:bodyPr/>
                    <a:lstStyle/>
                    <a:p>
                      <a:pPr algn="ctr">
                        <a:buNone/>
                      </a:pPr>
                      <a:r>
                        <a:rPr lang="ru-RU" sz="1400">
                          <a:effectLst/>
                        </a:rPr>
                        <a:t>178</a:t>
                      </a:r>
                      <a:r>
                        <a:rPr lang="ru-RU" sz="1400" baseline="30000">
                          <a:effectLst/>
                        </a:rPr>
                        <a:t> 7</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Тазобедренный модуль с механическим управлением</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a:effectLst/>
                        </a:rPr>
                        <a:t>32.50.23.151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7934353"/>
                  </a:ext>
                </a:extLst>
              </a:tr>
              <a:tr h="380742">
                <a:tc>
                  <a:txBody>
                    <a:bodyPr/>
                    <a:lstStyle/>
                    <a:p>
                      <a:pPr algn="ctr">
                        <a:buNone/>
                      </a:pPr>
                      <a:r>
                        <a:rPr lang="ru-RU" sz="1400">
                          <a:effectLst/>
                        </a:rPr>
                        <a:t>178</a:t>
                      </a:r>
                      <a:r>
                        <a:rPr lang="ru-RU" sz="1400" baseline="30000">
                          <a:effectLst/>
                        </a:rPr>
                        <a:t> 8</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Узел кисти пассивный</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dirty="0">
                          <a:effectLst/>
                        </a:rPr>
                        <a:t>32.50.23.161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44594748"/>
                  </a:ext>
                </a:extLst>
              </a:tr>
              <a:tr h="380742">
                <a:tc>
                  <a:txBody>
                    <a:bodyPr/>
                    <a:lstStyle/>
                    <a:p>
                      <a:pPr algn="ctr">
                        <a:buNone/>
                      </a:pPr>
                      <a:r>
                        <a:rPr lang="ru-RU" sz="1400">
                          <a:effectLst/>
                        </a:rPr>
                        <a:t>178</a:t>
                      </a:r>
                      <a:r>
                        <a:rPr lang="ru-RU" sz="1400" baseline="30000">
                          <a:effectLst/>
                        </a:rPr>
                        <a:t> 9</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dirty="0">
                          <a:effectLst/>
                        </a:rPr>
                        <a:t>Узел кисти активный</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dirty="0">
                          <a:effectLst/>
                        </a:rPr>
                        <a:t>32.50.23.162</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67344158"/>
                  </a:ext>
                </a:extLst>
              </a:tr>
              <a:tr h="380742">
                <a:tc>
                  <a:txBody>
                    <a:bodyPr/>
                    <a:lstStyle/>
                    <a:p>
                      <a:pPr algn="ctr">
                        <a:buNone/>
                      </a:pPr>
                      <a:r>
                        <a:rPr lang="ru-RU" sz="1400">
                          <a:effectLst/>
                        </a:rPr>
                        <a:t>178</a:t>
                      </a:r>
                      <a:r>
                        <a:rPr lang="ru-RU" sz="1400" baseline="30000">
                          <a:effectLst/>
                        </a:rPr>
                        <a:t> 10</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a:effectLst/>
                        </a:rPr>
                        <a:t>Узел кисти с микропроцессорным управлением</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dirty="0">
                          <a:effectLst/>
                        </a:rPr>
                        <a:t>32.50.23.163</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5561035"/>
                  </a:ext>
                </a:extLst>
              </a:tr>
              <a:tr h="380742">
                <a:tc>
                  <a:txBody>
                    <a:bodyPr/>
                    <a:lstStyle/>
                    <a:p>
                      <a:pPr algn="ctr">
                        <a:buNone/>
                      </a:pPr>
                      <a:r>
                        <a:rPr lang="ru-RU" sz="1400">
                          <a:effectLst/>
                        </a:rPr>
                        <a:t>178</a:t>
                      </a:r>
                      <a:r>
                        <a:rPr lang="ru-RU" sz="1400" baseline="30000">
                          <a:effectLst/>
                        </a:rPr>
                        <a:t> 11</a:t>
                      </a:r>
                      <a:r>
                        <a:rPr lang="ru-RU" sz="1400">
                          <a:effectLst/>
                        </a:rPr>
                        <a:t>.</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buNone/>
                      </a:pPr>
                      <a:r>
                        <a:rPr lang="ru-RU" sz="1400">
                          <a:effectLst/>
                        </a:rPr>
                        <a:t>Локтевой узел пассивный</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buNone/>
                      </a:pPr>
                      <a:r>
                        <a:rPr lang="ru-RU" sz="1400" dirty="0">
                          <a:effectLst/>
                        </a:rPr>
                        <a:t>32.50.23.171</a:t>
                      </a:r>
                    </a:p>
                  </a:txBody>
                  <a:tcPr marL="54392" marR="54392" marT="27196" marB="27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89818205"/>
                  </a:ext>
                </a:extLst>
              </a:tr>
            </a:tbl>
          </a:graphicData>
        </a:graphic>
      </p:graphicFrame>
      <p:sp>
        <p:nvSpPr>
          <p:cNvPr id="5" name="Rectangle 1">
            <a:extLst>
              <a:ext uri="{FF2B5EF4-FFF2-40B4-BE49-F238E27FC236}">
                <a16:creationId xmlns:a16="http://schemas.microsoft.com/office/drawing/2014/main" id="{5A444D7A-0FEA-EA42-0A7C-A59446D1D41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04470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2476-988C-071F-C4CE-39760E0E3C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65DDE-030A-4B17-5B0D-C80E74D43892}"/>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rgbClr val="0070C0"/>
                </a:solidFill>
              </a:rPr>
              <a:t>6</a:t>
            </a:r>
            <a:r>
              <a:rPr lang="ru-RU" sz="3200" dirty="0">
                <a:solidFill>
                  <a:srgbClr val="0070C0"/>
                </a:solidFill>
              </a:rPr>
              <a:t>. Новые правила описания объекта закупки + измененные правила обоснования цены</a:t>
            </a:r>
            <a:br>
              <a:rPr lang="ru-RU" sz="3200" dirty="0">
                <a:solidFill>
                  <a:srgbClr val="0070C0"/>
                </a:solidFill>
              </a:rPr>
            </a:br>
            <a:br>
              <a:rPr lang="ru-RU" sz="3200" dirty="0">
                <a:solidFill>
                  <a:srgbClr val="0070C0"/>
                </a:solidFill>
              </a:rPr>
            </a:b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19.06.2025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–Постановление Правительства от 10 июня 2025 г. N 879)</a:t>
            </a:r>
            <a:endParaRPr lang="ru-RU" sz="3200" dirty="0">
              <a:solidFill>
                <a:srgbClr val="0070C0"/>
              </a:solidFill>
            </a:endParaRPr>
          </a:p>
        </p:txBody>
      </p:sp>
    </p:spTree>
    <p:extLst>
      <p:ext uri="{BB962C8B-B14F-4D97-AF65-F5344CB8AC3E}">
        <p14:creationId xmlns:p14="http://schemas.microsoft.com/office/powerpoint/2010/main" val="14371959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48733D8-6B42-4055-7CF5-9683F868A0EB}"/>
              </a:ext>
            </a:extLst>
          </p:cNvPr>
          <p:cNvSpPr/>
          <p:nvPr/>
        </p:nvSpPr>
        <p:spPr>
          <a:xfrm>
            <a:off x="407368" y="168165"/>
            <a:ext cx="11377264" cy="666936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68624EBD-99E6-AD0F-2307-3C649648EFD2}"/>
              </a:ext>
            </a:extLst>
          </p:cNvPr>
          <p:cNvSpPr>
            <a:spLocks noGrp="1"/>
          </p:cNvSpPr>
          <p:nvPr>
            <p:ph idx="1"/>
          </p:nvPr>
        </p:nvSpPr>
        <p:spPr>
          <a:xfrm>
            <a:off x="407368" y="172347"/>
            <a:ext cx="11233248" cy="5844307"/>
          </a:xfrm>
        </p:spPr>
        <p:txBody>
          <a:bodyPr>
            <a:noAutofit/>
          </a:bodyPr>
          <a:lstStyle/>
          <a:p>
            <a:r>
              <a:rPr lang="ru-RU" sz="1600" dirty="0">
                <a:solidFill>
                  <a:srgbClr val="FF0000"/>
                </a:solidFill>
                <a:latin typeface="Times New Roman" panose="02020603050405020304" pitchFamily="18" charset="0"/>
                <a:cs typeface="Times New Roman" panose="02020603050405020304" pitchFamily="18" charset="0"/>
              </a:rPr>
              <a:t>Новая редакция 7. </a:t>
            </a:r>
            <a:r>
              <a:rPr lang="ru-RU" sz="1600" dirty="0">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a:t>
            </a:r>
            <a:r>
              <a:rPr lang="ru-RU" sz="1600" b="1" dirty="0">
                <a:latin typeface="Times New Roman" panose="02020603050405020304" pitchFamily="18" charset="0"/>
                <a:cs typeface="Times New Roman" panose="02020603050405020304" pitchFamily="18" charset="0"/>
              </a:rPr>
              <a:t>с Федеральным законом "О контрактной системе в сфере закупок товаров, работ, услуг для обеспечения государственных и муниципальных нужд":</a:t>
            </a:r>
          </a:p>
          <a:p>
            <a:r>
              <a:rPr lang="ru-RU" sz="1600" dirty="0">
                <a:latin typeface="Times New Roman" panose="02020603050405020304" pitchFamily="18" charset="0"/>
                <a:cs typeface="Times New Roman" panose="02020603050405020304" pitchFamily="18" charset="0"/>
              </a:rPr>
              <a:t>а) особенностями описания объекта закупки, являющегося товаром (в том числе поставляемым при выполнении закупаемых работ, оказании закупаемых услуг), </a:t>
            </a:r>
            <a:r>
              <a:rPr lang="ru-RU" sz="1600" b="1" u="sng" dirty="0">
                <a:latin typeface="Times New Roman" panose="02020603050405020304" pitchFamily="18" charset="0"/>
                <a:cs typeface="Times New Roman" panose="02020603050405020304" pitchFamily="18" charset="0"/>
              </a:rPr>
              <a:t>производство которого на территории Российской Федерации отсутствует,</a:t>
            </a:r>
            <a:r>
              <a:rPr lang="ru-RU" sz="1600" dirty="0">
                <a:latin typeface="Times New Roman" panose="02020603050405020304" pitchFamily="18" charset="0"/>
                <a:cs typeface="Times New Roman" panose="02020603050405020304" pitchFamily="18" charset="0"/>
              </a:rPr>
              <a:t> являются:</a:t>
            </a:r>
          </a:p>
          <a:p>
            <a:r>
              <a:rPr lang="ru-RU" sz="1600" dirty="0">
                <a:latin typeface="Times New Roman" panose="02020603050405020304" pitchFamily="18" charset="0"/>
                <a:cs typeface="Times New Roman" panose="02020603050405020304" pitchFamily="18" charset="0"/>
              </a:rPr>
              <a:t>для служебного пользования;</a:t>
            </a:r>
          </a:p>
          <a:p>
            <a:r>
              <a:rPr lang="ru-RU" sz="1600" dirty="0">
                <a:solidFill>
                  <a:schemeClr val="accent1">
                    <a:lumMod val="50000"/>
                  </a:schemeClr>
                </a:solidFill>
                <a:latin typeface="Times New Roman" panose="02020603050405020304" pitchFamily="18" charset="0"/>
                <a:cs typeface="Times New Roman" panose="02020603050405020304" pitchFamily="18" charset="0"/>
              </a:rPr>
              <a:t>при осуществлении закупки товаров, указанных в позициях 1-145 приложения N 1 к настоящему постановлению, - </a:t>
            </a:r>
            <a:r>
              <a:rPr lang="ru-RU" sz="1600" b="1" dirty="0">
                <a:solidFill>
                  <a:srgbClr val="FF0000"/>
                </a:solidFill>
                <a:latin typeface="Times New Roman" panose="02020603050405020304" pitchFamily="18" charset="0"/>
                <a:cs typeface="Times New Roman" panose="02020603050405020304" pitchFamily="18" charset="0"/>
              </a:rPr>
              <a:t>декларирование</a:t>
            </a:r>
            <a:r>
              <a:rPr lang="ru-RU" sz="1600" dirty="0">
                <a:solidFill>
                  <a:schemeClr val="accent1">
                    <a:lumMod val="50000"/>
                  </a:schemeClr>
                </a:solidFill>
                <a:latin typeface="Times New Roman" panose="02020603050405020304" pitchFamily="18" charset="0"/>
                <a:cs typeface="Times New Roman" panose="02020603050405020304" pitchFamily="18" charset="0"/>
              </a:rPr>
              <a:t> в извещении об осуществлении закупки или в приглашении принять участие в определении поставщика (подрядчика, исполнителя) факта получения предусмотренного подпунктом "а" пункта 5 настоящего постановления разрешения с указанием его реквизитов и характеристик товара, являющихся идентичными характеристикам, содержащимся в обращении, на основании которого выдано такое разрешение (с 01.09.2025 – ПП от 29.08.2025 № 1326);</a:t>
            </a:r>
          </a:p>
          <a:p>
            <a:r>
              <a:rPr lang="ru-RU" sz="1600" dirty="0">
                <a:latin typeface="Times New Roman" panose="02020603050405020304" pitchFamily="18" charset="0"/>
                <a:cs typeface="Times New Roman" panose="02020603050405020304" pitchFamily="18" charset="0"/>
              </a:rPr>
              <a:t>при осуществлении закупки </a:t>
            </a:r>
            <a:r>
              <a:rPr lang="ru-RU" sz="1600" b="1" dirty="0">
                <a:latin typeface="Times New Roman" panose="02020603050405020304" pitchFamily="18" charset="0"/>
                <a:cs typeface="Times New Roman" panose="02020603050405020304" pitchFamily="18" charset="0"/>
              </a:rPr>
              <a:t>товаров, указанных в позициях 1 - 433 приложения N 2 </a:t>
            </a:r>
            <a:r>
              <a:rPr lang="ru-RU" sz="1600" dirty="0">
                <a:latin typeface="Times New Roman" panose="02020603050405020304" pitchFamily="18" charset="0"/>
                <a:cs typeface="Times New Roman" panose="02020603050405020304" pitchFamily="18" charset="0"/>
              </a:rPr>
              <a:t>к настоящему постановлению, - </a:t>
            </a:r>
            <a:r>
              <a:rPr lang="ru-RU" sz="1600" b="1" dirty="0">
                <a:solidFill>
                  <a:srgbClr val="FF0000"/>
                </a:solidFill>
                <a:latin typeface="Times New Roman" panose="02020603050405020304" pitchFamily="18" charset="0"/>
                <a:cs typeface="Times New Roman" panose="02020603050405020304" pitchFamily="18" charset="0"/>
              </a:rPr>
              <a:t>декларирование </a:t>
            </a:r>
            <a:r>
              <a:rPr lang="ru-RU" sz="1600" dirty="0">
                <a:latin typeface="Times New Roman" panose="02020603050405020304" pitchFamily="18" charset="0"/>
                <a:cs typeface="Times New Roman" panose="02020603050405020304" pitchFamily="18" charset="0"/>
              </a:rPr>
              <a:t>в извещении об осуществлении закупки или в приглашении принять участие в определении поставщика (подрядчика, исполнителя) факта </a:t>
            </a:r>
            <a:r>
              <a:rPr lang="ru-RU" sz="1600" b="1" dirty="0">
                <a:solidFill>
                  <a:srgbClr val="FF0000"/>
                </a:solidFill>
                <a:latin typeface="Times New Roman" panose="02020603050405020304" pitchFamily="18" charset="0"/>
                <a:cs typeface="Times New Roman" panose="02020603050405020304" pitchFamily="18" charset="0"/>
              </a:rPr>
              <a:t>отсутствия в реестре российской промышленной продукции такого товара с характеристиками, соответствующими потребности </a:t>
            </a:r>
            <a:r>
              <a:rPr lang="ru-RU" sz="1600" dirty="0">
                <a:latin typeface="Times New Roman" panose="02020603050405020304" pitchFamily="18" charset="0"/>
                <a:cs typeface="Times New Roman" panose="02020603050405020304" pitchFamily="18" charset="0"/>
              </a:rPr>
              <a:t>заказчика, указание в описании объекта закупки характеристик товара, потребность в котором имеется у заказчика и который отсутствует в реестре российской промышленной продукции, </a:t>
            </a:r>
          </a:p>
          <a:p>
            <a:r>
              <a:rPr lang="ru-RU" sz="1600" dirty="0">
                <a:latin typeface="Times New Roman" panose="02020603050405020304" pitchFamily="18" charset="0"/>
                <a:cs typeface="Times New Roman" panose="02020603050405020304" pitchFamily="18" charset="0"/>
              </a:rPr>
              <a:t>а также включение в описание объекта закупки </a:t>
            </a:r>
            <a:r>
              <a:rPr lang="ru-RU" sz="1600" b="1" dirty="0">
                <a:solidFill>
                  <a:srgbClr val="FF0000"/>
                </a:solidFill>
                <a:latin typeface="Times New Roman" panose="02020603050405020304" pitchFamily="18" charset="0"/>
                <a:cs typeface="Times New Roman" panose="02020603050405020304" pitchFamily="18" charset="0"/>
              </a:rPr>
              <a:t>копии направленного до начала осуществления закупки в Министерство промышленности и торговли Российской Федерации уведомления об отсутствии закупаемого товара в реестре российской промышленной продукции</a:t>
            </a:r>
            <a:r>
              <a:rPr lang="ru-RU" sz="1600" dirty="0">
                <a:latin typeface="Times New Roman" panose="02020603050405020304" pitchFamily="18" charset="0"/>
                <a:cs typeface="Times New Roman" panose="02020603050405020304" pitchFamily="18" charset="0"/>
              </a:rPr>
              <a:t>, которое должно содержать </a:t>
            </a:r>
          </a:p>
          <a:p>
            <a:r>
              <a:rPr lang="ru-RU" sz="1600" dirty="0">
                <a:latin typeface="Times New Roman" panose="02020603050405020304" pitchFamily="18" charset="0"/>
                <a:cs typeface="Times New Roman" panose="02020603050405020304" pitchFamily="18" charset="0"/>
              </a:rPr>
              <a:t>информацию о заказчике (место нахождения, почтовый адрес, адрес электронной почты, номер контактного телефона) </a:t>
            </a:r>
          </a:p>
          <a:p>
            <a:r>
              <a:rPr lang="ru-RU" sz="1600" dirty="0">
                <a:latin typeface="Times New Roman" panose="02020603050405020304" pitchFamily="18" charset="0"/>
                <a:cs typeface="Times New Roman" panose="02020603050405020304" pitchFamily="18" charset="0"/>
              </a:rPr>
              <a:t>и о товаре, потребность в котором имеется у заказчика и который отсутствует в реестре российской промышленной продукции (наименование товара, код товара по Общероссийскому классификатору продукции по видам экономической деятельности ОК 034-2014 (КПЕС 2008), код товара по единой Товарной номенклатуре внешнеэкономической деятельности Евразийского экономического союза, предусмотренной правом Евразийского экономического союза, и характеристики такого товара);</a:t>
            </a:r>
          </a:p>
          <a:p>
            <a:endParaRPr lang="ru-RU" sz="16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4992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5A48EF-EAE9-D7D3-C19B-A11F7DCE12C3}"/>
              </a:ext>
            </a:extLst>
          </p:cNvPr>
          <p:cNvSpPr>
            <a:spLocks noGrp="1"/>
          </p:cNvSpPr>
          <p:nvPr>
            <p:ph idx="1"/>
          </p:nvPr>
        </p:nvSpPr>
        <p:spPr>
          <a:xfrm>
            <a:off x="407368" y="332656"/>
            <a:ext cx="10515600" cy="5340251"/>
          </a:xfrm>
        </p:spPr>
        <p:txBody>
          <a:bodyPr/>
          <a:lstStyle/>
          <a:p>
            <a:pPr marL="0" indent="0">
              <a:buNone/>
            </a:pPr>
            <a:r>
              <a:rPr lang="ru-RU" sz="1800" dirty="0">
                <a:solidFill>
                  <a:srgbClr val="7030A0"/>
                </a:solidFill>
              </a:rPr>
              <a:t>Комментарий к декларированию в извещении об осуществлении закупки или в приглашении принять участие в определении поставщика (подрядчика, исполнителя) факта отсутствия в реестре российской промышленной продукции такого товара с характеристиками, соответствующими потребности заказчика:</a:t>
            </a:r>
          </a:p>
          <a:p>
            <a:pPr marL="514350" indent="-514350">
              <a:buAutoNum type="arabicPeriod"/>
            </a:pPr>
            <a:r>
              <a:rPr lang="ru-RU" sz="1800" dirty="0">
                <a:solidFill>
                  <a:srgbClr val="7030A0"/>
                </a:solidFill>
              </a:rPr>
              <a:t>Не относится к закупкам у единственного поставщика, так как речь идет об извещении (приглашении)</a:t>
            </a:r>
          </a:p>
          <a:p>
            <a:pPr marL="514350" indent="-514350">
              <a:buAutoNum type="arabicPeriod"/>
            </a:pPr>
            <a:r>
              <a:rPr lang="ru-RU" sz="1800" dirty="0">
                <a:solidFill>
                  <a:srgbClr val="7030A0"/>
                </a:solidFill>
              </a:rPr>
              <a:t>Требуется с 19.06.2025 даже на медизделия, по которым разрешено вместо реестрового номер предоставлять в составе заявки СТ-1</a:t>
            </a:r>
          </a:p>
          <a:p>
            <a:pPr marL="514350" indent="-514350">
              <a:buAutoNum type="arabicPeriod"/>
            </a:pPr>
            <a:r>
              <a:rPr lang="ru-RU" sz="1800" dirty="0">
                <a:solidFill>
                  <a:srgbClr val="7030A0"/>
                </a:solidFill>
              </a:rPr>
              <a:t>По товарам из ЕАЭС такая декларация не нужна</a:t>
            </a:r>
          </a:p>
          <a:p>
            <a:pPr marL="514350" indent="-514350">
              <a:buAutoNum type="arabicPeriod"/>
            </a:pPr>
            <a:endParaRPr lang="ru-RU" dirty="0"/>
          </a:p>
        </p:txBody>
      </p:sp>
    </p:spTree>
    <p:extLst>
      <p:ext uri="{BB962C8B-B14F-4D97-AF65-F5344CB8AC3E}">
        <p14:creationId xmlns:p14="http://schemas.microsoft.com/office/powerpoint/2010/main" val="1164296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355AE-397E-7772-E6F1-C4B3BB97EC80}"/>
              </a:ext>
            </a:extLst>
          </p:cNvPr>
          <p:cNvSpPr>
            <a:spLocks noGrp="1"/>
          </p:cNvSpPr>
          <p:nvPr>
            <p:ph type="title"/>
          </p:nvPr>
        </p:nvSpPr>
        <p:spPr>
          <a:xfrm>
            <a:off x="838200" y="365125"/>
            <a:ext cx="10515600" cy="399579"/>
          </a:xfrm>
        </p:spPr>
        <p:txBody>
          <a:bodyPr>
            <a:noAutofit/>
          </a:bodyPr>
          <a:lstStyle/>
          <a:p>
            <a:r>
              <a:rPr lang="ru-RU" sz="2400" dirty="0">
                <a:solidFill>
                  <a:srgbClr val="FF0000"/>
                </a:solidFill>
              </a:rPr>
              <a:t>На всякий случай…</a:t>
            </a:r>
          </a:p>
        </p:txBody>
      </p:sp>
      <p:sp>
        <p:nvSpPr>
          <p:cNvPr id="3" name="Объект 2">
            <a:extLst>
              <a:ext uri="{FF2B5EF4-FFF2-40B4-BE49-F238E27FC236}">
                <a16:creationId xmlns:a16="http://schemas.microsoft.com/office/drawing/2014/main" id="{AE22ACEB-1990-D01B-0B5E-380C2867A03E}"/>
              </a:ext>
            </a:extLst>
          </p:cNvPr>
          <p:cNvSpPr>
            <a:spLocks noGrp="1"/>
          </p:cNvSpPr>
          <p:nvPr>
            <p:ph idx="1"/>
          </p:nvPr>
        </p:nvSpPr>
        <p:spPr>
          <a:xfrm>
            <a:off x="767408" y="980728"/>
            <a:ext cx="10515600" cy="2952328"/>
          </a:xfrm>
        </p:spPr>
        <p:txBody>
          <a:bodyPr>
            <a:normAutofit fontScale="92500" lnSpcReduction="10000"/>
          </a:bodyPr>
          <a:lstStyle/>
          <a:p>
            <a:pPr>
              <a:lnSpc>
                <a:spcPct val="107000"/>
              </a:lnSpc>
              <a:spcAft>
                <a:spcPts val="800"/>
              </a:spcAft>
              <a:buNone/>
            </a:pP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Минпромторгом России совместно с ФГАУ "Российский фонд технологического развития" оцифрована возможность направления заказчиками по Закону 44-ФЗ, уведомлений об отсутствии закупаемого товара в реестре российской промышленной продукции, согласно положениям ПП РФ 1875 (при осуществлении закупки товаров, указанных в позициях 1 – 433 приложения № 2 к ПП РФ 1875), посредством ГИСП.</a:t>
            </a:r>
          </a:p>
          <a:p>
            <a:pPr>
              <a:lnSpc>
                <a:spcPct val="107000"/>
              </a:lnSpc>
              <a:spcAft>
                <a:spcPts val="800"/>
              </a:spcAft>
              <a:buNone/>
            </a:pP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26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 Ссылка </a:t>
            </a:r>
            <a:r>
              <a:rPr lang="ru-RU" sz="2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https://gisp.gov.ru/bpm/service/pp1875notif</a:t>
            </a: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None/>
            </a:pPr>
            <a:endParaRPr lang="ru-RU" sz="26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1563863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77217-F72D-3323-700E-2CE24219EC39}"/>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65844EE-75CE-E5EA-290C-8FABD9F1DD94}"/>
              </a:ext>
            </a:extLst>
          </p:cNvPr>
          <p:cNvSpPr/>
          <p:nvPr/>
        </p:nvSpPr>
        <p:spPr>
          <a:xfrm>
            <a:off x="263352" y="116632"/>
            <a:ext cx="11665296" cy="37444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45F33892-769A-5647-E3A9-8AEF31638272}"/>
              </a:ext>
            </a:extLst>
          </p:cNvPr>
          <p:cNvSpPr>
            <a:spLocks noGrp="1"/>
          </p:cNvSpPr>
          <p:nvPr>
            <p:ph idx="1"/>
          </p:nvPr>
        </p:nvSpPr>
        <p:spPr>
          <a:xfrm>
            <a:off x="335360" y="218814"/>
            <a:ext cx="11593288" cy="5844307"/>
          </a:xfrm>
        </p:spPr>
        <p:txBody>
          <a:bodyPr>
            <a:noAutofit/>
          </a:bodyPr>
          <a:lstStyle/>
          <a:p>
            <a:r>
              <a:rPr lang="ru-RU" sz="1800" dirty="0">
                <a:solidFill>
                  <a:srgbClr val="FF0000"/>
                </a:solidFill>
                <a:latin typeface="Times New Roman" panose="02020603050405020304" pitchFamily="18" charset="0"/>
                <a:cs typeface="Times New Roman" panose="02020603050405020304" pitchFamily="18" charset="0"/>
              </a:rPr>
              <a:t>Новая редакция 7. </a:t>
            </a:r>
            <a:r>
              <a:rPr lang="ru-RU" sz="1800" dirty="0">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r>
              <a:rPr lang="ru-RU" sz="1800" dirty="0">
                <a:latin typeface="Times New Roman" panose="02020603050405020304" pitchFamily="18" charset="0"/>
                <a:cs typeface="Times New Roman" panose="02020603050405020304" pitchFamily="18" charset="0"/>
              </a:rPr>
              <a:t>а) особенностями описания объекта закупки, являющегося товаром (в том числе поставляемым при выполнении закупаемых работ, оказании закупаемых услуг), производство которого на территории Российской Федерации отсутствует, являются:</a:t>
            </a:r>
          </a:p>
          <a:p>
            <a:r>
              <a:rPr lang="ru-RU" sz="1800" dirty="0">
                <a:latin typeface="Times New Roman" panose="02020603050405020304" pitchFamily="18" charset="0"/>
                <a:cs typeface="Times New Roman" panose="02020603050405020304" pitchFamily="18" charset="0"/>
              </a:rPr>
              <a:t>при осуществлении закупки </a:t>
            </a:r>
            <a:r>
              <a:rPr lang="ru-RU" sz="1800" b="1" dirty="0">
                <a:solidFill>
                  <a:srgbClr val="FF0000"/>
                </a:solidFill>
                <a:latin typeface="Times New Roman" panose="02020603050405020304" pitchFamily="18" charset="0"/>
                <a:cs typeface="Times New Roman" panose="02020603050405020304" pitchFamily="18" charset="0"/>
              </a:rPr>
              <a:t>товаров, не указанных </a:t>
            </a:r>
            <a:r>
              <a:rPr lang="ru-RU" sz="1800" b="1" dirty="0">
                <a:latin typeface="Times New Roman" panose="02020603050405020304" pitchFamily="18" charset="0"/>
                <a:cs typeface="Times New Roman" panose="02020603050405020304" pitchFamily="18" charset="0"/>
              </a:rPr>
              <a:t>в позициях 1 - 145 приложения N 1 </a:t>
            </a:r>
            <a:r>
              <a:rPr lang="ru-RU" sz="1800" dirty="0">
                <a:latin typeface="Times New Roman" panose="02020603050405020304" pitchFamily="18" charset="0"/>
                <a:cs typeface="Times New Roman" panose="02020603050405020304" pitchFamily="18" charset="0"/>
              </a:rPr>
              <a:t>к настоящему постановлению, </a:t>
            </a:r>
            <a:r>
              <a:rPr lang="ru-RU" sz="1800" b="1" dirty="0">
                <a:latin typeface="Times New Roman" panose="02020603050405020304" pitchFamily="18" charset="0"/>
                <a:cs typeface="Times New Roman" panose="02020603050405020304" pitchFamily="18" charset="0"/>
              </a:rPr>
              <a:t>позициях 1 - 433 приложения N 2 </a:t>
            </a:r>
            <a:r>
              <a:rPr lang="ru-RU" sz="1800" dirty="0">
                <a:latin typeface="Times New Roman" panose="02020603050405020304" pitchFamily="18" charset="0"/>
                <a:cs typeface="Times New Roman" panose="02020603050405020304" pitchFamily="18" charset="0"/>
              </a:rPr>
              <a:t>к настоящему постановлению, - </a:t>
            </a:r>
            <a:r>
              <a:rPr lang="ru-RU" sz="1800" b="1" dirty="0">
                <a:solidFill>
                  <a:srgbClr val="FF0000"/>
                </a:solidFill>
                <a:latin typeface="Times New Roman" panose="02020603050405020304" pitchFamily="18" charset="0"/>
                <a:cs typeface="Times New Roman" panose="02020603050405020304" pitchFamily="18" charset="0"/>
              </a:rPr>
              <a:t>декларирование</a:t>
            </a:r>
            <a:r>
              <a:rPr lang="ru-RU" sz="1800" dirty="0">
                <a:latin typeface="Times New Roman" panose="02020603050405020304" pitchFamily="18" charset="0"/>
                <a:cs typeface="Times New Roman" panose="02020603050405020304" pitchFamily="18" charset="0"/>
              </a:rPr>
              <a:t> в извещении об осуществлении закупки или в приглашении принять участие в определении поставщика (подрядчика, исполнителя) </a:t>
            </a:r>
            <a:r>
              <a:rPr lang="ru-RU" sz="1800" b="1" dirty="0">
                <a:solidFill>
                  <a:srgbClr val="FF0000"/>
                </a:solidFill>
                <a:latin typeface="Times New Roman" panose="02020603050405020304" pitchFamily="18" charset="0"/>
                <a:cs typeface="Times New Roman" panose="02020603050405020304" pitchFamily="18" charset="0"/>
              </a:rPr>
              <a:t>факта отсутствия на территории Российской Федерации производства такого товара с характеристиками, соответствующими потребности </a:t>
            </a:r>
            <a:r>
              <a:rPr lang="ru-RU" sz="1800" dirty="0">
                <a:latin typeface="Times New Roman" panose="02020603050405020304" pitchFamily="18" charset="0"/>
                <a:cs typeface="Times New Roman" panose="02020603050405020304" pitchFamily="18" charset="0"/>
              </a:rPr>
              <a:t>заказчика, </a:t>
            </a:r>
          </a:p>
          <a:p>
            <a:r>
              <a:rPr lang="ru-RU" sz="1800" b="1" dirty="0">
                <a:latin typeface="Times New Roman" panose="02020603050405020304" pitchFamily="18" charset="0"/>
                <a:cs typeface="Times New Roman" panose="02020603050405020304" pitchFamily="18" charset="0"/>
              </a:rPr>
              <a:t>а также </a:t>
            </a:r>
            <a:r>
              <a:rPr lang="ru-RU" sz="1800" dirty="0">
                <a:latin typeface="Times New Roman" panose="02020603050405020304" pitchFamily="18" charset="0"/>
                <a:cs typeface="Times New Roman" panose="02020603050405020304" pitchFamily="18" charset="0"/>
              </a:rPr>
              <a:t>указание в описании объекта закупки характеристик товара, потребность в котором имеется у заказчика и производство которого на территории Российской Федерации отсутствует;</a:t>
            </a:r>
          </a:p>
          <a:p>
            <a:r>
              <a:rPr lang="ru-RU" sz="1600" b="1" dirty="0">
                <a:solidFill>
                  <a:srgbClr val="7030A0"/>
                </a:solidFill>
                <a:latin typeface="Times New Roman" panose="02020603050405020304" pitchFamily="18" charset="0"/>
                <a:cs typeface="Times New Roman" panose="02020603050405020304" pitchFamily="18" charset="0"/>
              </a:rPr>
              <a:t>Комментарий: </a:t>
            </a:r>
            <a:r>
              <a:rPr lang="ru-RU" sz="1600" dirty="0">
                <a:solidFill>
                  <a:srgbClr val="7030A0"/>
                </a:solidFill>
                <a:latin typeface="Times New Roman" panose="02020603050405020304" pitchFamily="18" charset="0"/>
                <a:cs typeface="Times New Roman" panose="02020603050405020304" pitchFamily="18" charset="0"/>
              </a:rPr>
              <a:t>Товар, не указанный в позиции 1-145 приложения № 1, это – не программное обеспечение </a:t>
            </a:r>
            <a:br>
              <a:rPr lang="ru-RU" sz="1600" dirty="0">
                <a:solidFill>
                  <a:srgbClr val="7030A0"/>
                </a:solidFill>
                <a:latin typeface="Times New Roman" panose="02020603050405020304" pitchFamily="18" charset="0"/>
                <a:cs typeface="Times New Roman" panose="02020603050405020304" pitchFamily="18" charset="0"/>
              </a:rPr>
            </a:br>
            <a:r>
              <a:rPr lang="ru-RU" sz="1600" dirty="0">
                <a:solidFill>
                  <a:srgbClr val="7030A0"/>
                </a:solidFill>
                <a:latin typeface="Times New Roman" panose="02020603050405020304" pitchFamily="18" charset="0"/>
                <a:cs typeface="Times New Roman" panose="02020603050405020304" pitchFamily="18" charset="0"/>
              </a:rPr>
              <a:t>(146 позиция), так как программное обеспечение упоминается всегда </a:t>
            </a:r>
            <a:r>
              <a:rPr lang="ru-RU" sz="1600" u="sng" dirty="0">
                <a:solidFill>
                  <a:srgbClr val="7030A0"/>
                </a:solidFill>
                <a:latin typeface="Times New Roman" panose="02020603050405020304" pitchFamily="18" charset="0"/>
                <a:cs typeface="Times New Roman" panose="02020603050405020304" pitchFamily="18" charset="0"/>
              </a:rPr>
              <a:t>наряду </a:t>
            </a:r>
            <a:r>
              <a:rPr lang="ru-RU" sz="1600" dirty="0">
                <a:solidFill>
                  <a:srgbClr val="7030A0"/>
                </a:solidFill>
                <a:latin typeface="Times New Roman" panose="02020603050405020304" pitchFamily="18" charset="0"/>
                <a:cs typeface="Times New Roman" panose="02020603050405020304" pitchFamily="18" charset="0"/>
              </a:rPr>
              <a:t>с товарами, когда речь в тексте 1875 идет про это приложение.</a:t>
            </a:r>
          </a:p>
          <a:p>
            <a:r>
              <a:rPr lang="ru-RU" sz="1600" dirty="0">
                <a:solidFill>
                  <a:srgbClr val="7030A0"/>
                </a:solidFill>
                <a:latin typeface="Times New Roman" panose="02020603050405020304" pitchFamily="18" charset="0"/>
                <a:cs typeface="Times New Roman" panose="02020603050405020304" pitchFamily="18" charset="0"/>
              </a:rPr>
              <a:t>Товар, не указанный в позициях 1 - 433  приложения № 2, это  - пищевые продукты, включая вино-водочные изделия (позиции 434 – 465 приложения № 2).</a:t>
            </a:r>
          </a:p>
          <a:p>
            <a:r>
              <a:rPr lang="ru-RU" sz="1600" b="1" dirty="0">
                <a:solidFill>
                  <a:srgbClr val="7030A0"/>
                </a:solidFill>
                <a:latin typeface="Times New Roman" panose="02020603050405020304" pitchFamily="18" charset="0"/>
                <a:cs typeface="Times New Roman" panose="02020603050405020304" pitchFamily="18" charset="0"/>
              </a:rPr>
              <a:t>Когда нужно декларирование</a:t>
            </a:r>
            <a:r>
              <a:rPr lang="en-US" sz="1600" b="1" dirty="0">
                <a:solidFill>
                  <a:srgbClr val="7030A0"/>
                </a:solidFill>
                <a:latin typeface="Times New Roman" panose="02020603050405020304" pitchFamily="18" charset="0"/>
                <a:cs typeface="Times New Roman" panose="02020603050405020304" pitchFamily="18" charset="0"/>
              </a:rPr>
              <a:t>?  </a:t>
            </a:r>
            <a:r>
              <a:rPr lang="ru-RU" sz="1600" b="1" dirty="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- 1) когда закупаются позиции 434 – 465 (пищевые продукты, включая вино-водочные изделия); 2) когда закупаются товары, не входящие в Приложение № 1 или 2: то есть, когда закупаются товары под «преимуществом».</a:t>
            </a:r>
          </a:p>
          <a:p>
            <a:r>
              <a:rPr lang="ru-RU" sz="1600" dirty="0">
                <a:solidFill>
                  <a:srgbClr val="7030A0"/>
                </a:solidFill>
                <a:latin typeface="Times New Roman" panose="02020603050405020304" pitchFamily="18" charset="0"/>
                <a:cs typeface="Times New Roman" panose="02020603050405020304" pitchFamily="18" charset="0"/>
              </a:rPr>
              <a:t>При закупке иностранного ПО такое декларирование не требуется</a:t>
            </a:r>
            <a:r>
              <a:rPr lang="ru-RU" sz="1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24548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B050B3-7A60-A076-AAE8-57B2B7A3F8B6}"/>
              </a:ext>
            </a:extLst>
          </p:cNvPr>
          <p:cNvSpPr>
            <a:spLocks noGrp="1"/>
          </p:cNvSpPr>
          <p:nvPr>
            <p:ph type="title"/>
          </p:nvPr>
        </p:nvSpPr>
        <p:spPr>
          <a:xfrm>
            <a:off x="838200" y="365126"/>
            <a:ext cx="10515600" cy="315912"/>
          </a:xfrm>
        </p:spPr>
        <p:txBody>
          <a:bodyPr>
            <a:noAutofit/>
          </a:bodyPr>
          <a:lstStyle/>
          <a:p>
            <a:r>
              <a:rPr lang="ru-RU" sz="2400" dirty="0">
                <a:solidFill>
                  <a:srgbClr val="FF0000"/>
                </a:solidFill>
              </a:rPr>
              <a:t>На всякий случай</a:t>
            </a:r>
          </a:p>
        </p:txBody>
      </p:sp>
      <p:sp>
        <p:nvSpPr>
          <p:cNvPr id="3" name="Объект 2">
            <a:extLst>
              <a:ext uri="{FF2B5EF4-FFF2-40B4-BE49-F238E27FC236}">
                <a16:creationId xmlns:a16="http://schemas.microsoft.com/office/drawing/2014/main" id="{268D2D67-FBB1-06BA-8EAA-FB3E6FFAC062}"/>
              </a:ext>
            </a:extLst>
          </p:cNvPr>
          <p:cNvSpPr>
            <a:spLocks noGrp="1"/>
          </p:cNvSpPr>
          <p:nvPr>
            <p:ph idx="1"/>
          </p:nvPr>
        </p:nvSpPr>
        <p:spPr>
          <a:xfrm>
            <a:off x="551384" y="980728"/>
            <a:ext cx="10515600" cy="3816424"/>
          </a:xfrm>
        </p:spPr>
        <p:txBody>
          <a:bodyPr>
            <a:normAutofit fontScale="62500" lnSpcReduction="20000"/>
          </a:bodyPr>
          <a:lstStyle/>
          <a:p>
            <a:pPr marL="0" indent="0" algn="ctr">
              <a:buNone/>
            </a:pPr>
            <a:r>
              <a:rPr lang="ru-RU" dirty="0"/>
              <a:t>Распоряжение Правительства Российской Федерации от 2 июля 2025 г. N 1761-р</a:t>
            </a:r>
          </a:p>
          <a:p>
            <a:endParaRPr lang="ru-RU" dirty="0"/>
          </a:p>
          <a:p>
            <a:r>
              <a:rPr lang="ru-RU" dirty="0"/>
              <a:t>Дополнить перечень сельскохозяйственной продукции, </a:t>
            </a:r>
            <a:r>
              <a:rPr lang="ru-RU" b="1" dirty="0"/>
              <a:t>производство,</a:t>
            </a:r>
            <a:r>
              <a:rPr lang="ru-RU" dirty="0"/>
              <a:t> первичную и последующую (промышленную) переработку которой осуществляют сельскохозяйственные товаропроизводители, а также научные организации, профессиональные образовательные организации, образовательные организации высшего образования в процессе своей научной, научно-технической и (или) образовательной деятельности, утвержденный распоряжением Правительства Российской Федерации от 25 января 2017 г. N 79-р (Собрание законодательства Российской Федерации, 2017, N 5, ст. 852; 2018, N 22, ст. 3177; N 36, ст. 5689; N 49, ст. 7639; 2020, N 11, ст. 1605; 2021, N 37, ст. 6550; 2023, N 42, ст. 7550), после позиции, классифицируемой кодом 01.21.12, позицией следующего содержания:</a:t>
            </a:r>
          </a:p>
          <a:p>
            <a:endParaRPr lang="ru-RU" dirty="0"/>
          </a:p>
          <a:p>
            <a:r>
              <a:rPr lang="ru-RU" dirty="0"/>
              <a:t>01.22.12.000    Бананы</a:t>
            </a:r>
          </a:p>
          <a:p>
            <a:endParaRPr lang="ru-RU" dirty="0"/>
          </a:p>
          <a:p>
            <a:r>
              <a:rPr lang="ru-RU" dirty="0">
                <a:solidFill>
                  <a:srgbClr val="7030A0"/>
                </a:solidFill>
              </a:rPr>
              <a:t>То есть бананы теперь могут быть российского производства</a:t>
            </a:r>
          </a:p>
          <a:p>
            <a:endParaRPr lang="ru-RU" dirty="0"/>
          </a:p>
        </p:txBody>
      </p:sp>
    </p:spTree>
    <p:extLst>
      <p:ext uri="{BB962C8B-B14F-4D97-AF65-F5344CB8AC3E}">
        <p14:creationId xmlns:p14="http://schemas.microsoft.com/office/powerpoint/2010/main" val="31016784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3ECA-6C67-C4CB-2E56-0A618CB882C6}"/>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0C8BA99-CF70-9BFB-7A32-1CBDC1935354}"/>
              </a:ext>
            </a:extLst>
          </p:cNvPr>
          <p:cNvSpPr>
            <a:spLocks noGrp="1"/>
          </p:cNvSpPr>
          <p:nvPr>
            <p:ph idx="1"/>
          </p:nvPr>
        </p:nvSpPr>
        <p:spPr>
          <a:xfrm>
            <a:off x="407368" y="620688"/>
            <a:ext cx="10515600" cy="5340251"/>
          </a:xfrm>
        </p:spPr>
        <p:txBody>
          <a:bodyPr>
            <a:normAutofit fontScale="92500"/>
          </a:bodyPr>
          <a:lstStyle/>
          <a:p>
            <a:pPr marL="0" indent="0">
              <a:buNone/>
            </a:pPr>
            <a:r>
              <a:rPr lang="ru-RU" sz="1800" dirty="0">
                <a:solidFill>
                  <a:srgbClr val="7030A0"/>
                </a:solidFill>
              </a:rPr>
              <a:t>Комментарий к декларированию в извещении об осуществлении закупки или в приглашении принять участие в определении поставщика (подрядчика, исполнителя) факта отсутствия на территории Российской Федерации производства такого товара с характеристиками, соответствующими потребности:</a:t>
            </a:r>
          </a:p>
          <a:p>
            <a:pPr marL="514350" indent="-514350">
              <a:buAutoNum type="arabicPeriod"/>
            </a:pPr>
            <a:r>
              <a:rPr lang="ru-RU" sz="1800" dirty="0">
                <a:solidFill>
                  <a:srgbClr val="7030A0"/>
                </a:solidFill>
              </a:rPr>
              <a:t>Не относится к закупкам у единственного поставщика, так как речь идет об извещении (приглашении)</a:t>
            </a:r>
          </a:p>
          <a:p>
            <a:pPr marL="514350" indent="-514350">
              <a:buAutoNum type="arabicPeriod"/>
            </a:pPr>
            <a:r>
              <a:rPr lang="ru-RU" sz="1800" dirty="0">
                <a:solidFill>
                  <a:srgbClr val="7030A0"/>
                </a:solidFill>
              </a:rPr>
              <a:t>По товарам из ЕАЭС такая декларация не нужна</a:t>
            </a:r>
          </a:p>
          <a:p>
            <a:pPr marL="514350" indent="-514350">
              <a:buAutoNum type="arabicPeriod"/>
            </a:pPr>
            <a:r>
              <a:rPr lang="ru-RU" sz="1800" dirty="0">
                <a:solidFill>
                  <a:srgbClr val="7030A0"/>
                </a:solidFill>
              </a:rPr>
              <a:t>Не понятно: если заказчик задекларировал, что по товару, попадающему под преимущество, нет производства российского товара, почему этот случай не включен в случаи неприменения преимущества (подпункт и) пункта 4</a:t>
            </a:r>
            <a:r>
              <a:rPr lang="en-US" sz="1800" dirty="0">
                <a:solidFill>
                  <a:srgbClr val="7030A0"/>
                </a:solidFill>
              </a:rPr>
              <a:t>?</a:t>
            </a:r>
            <a:r>
              <a:rPr lang="ru-RU" sz="1800" dirty="0">
                <a:solidFill>
                  <a:srgbClr val="7030A0"/>
                </a:solidFill>
              </a:rPr>
              <a:t> То есть в извещении (приглашении) преимущество все равно устанавливается!</a:t>
            </a:r>
            <a:endParaRPr lang="en-US" sz="1800" dirty="0">
              <a:solidFill>
                <a:srgbClr val="7030A0"/>
              </a:solidFill>
            </a:endParaRPr>
          </a:p>
          <a:p>
            <a:pPr marL="514350" indent="-514350">
              <a:buAutoNum type="arabicPeriod"/>
            </a:pPr>
            <a:r>
              <a:rPr lang="ru-RU" sz="1800" dirty="0">
                <a:solidFill>
                  <a:srgbClr val="7030A0"/>
                </a:solidFill>
              </a:rPr>
              <a:t>Не понятно, что делать заказчику, если при декларации, что по товару, попадающему под преимущество, нет производства российского товара, поступит заявка с декларацией страны происхождения – РФ</a:t>
            </a:r>
            <a:r>
              <a:rPr lang="en-US" sz="1800" dirty="0">
                <a:solidFill>
                  <a:srgbClr val="7030A0"/>
                </a:solidFill>
              </a:rPr>
              <a:t>? </a:t>
            </a:r>
            <a:r>
              <a:rPr lang="ru-RU" sz="1800" dirty="0">
                <a:solidFill>
                  <a:srgbClr val="7030A0"/>
                </a:solidFill>
              </a:rPr>
              <a:t>Отклонять</a:t>
            </a:r>
            <a:r>
              <a:rPr lang="en-US" sz="1800" dirty="0">
                <a:solidFill>
                  <a:srgbClr val="7030A0"/>
                </a:solidFill>
              </a:rPr>
              <a:t>?</a:t>
            </a:r>
            <a:r>
              <a:rPr lang="ru-RU" sz="1800" dirty="0">
                <a:solidFill>
                  <a:srgbClr val="7030A0"/>
                </a:solidFill>
              </a:rPr>
              <a:t> – Если в извещении преимущество все равно указывается, несмотря на декларацию, при рассмотрении заявок преимущество применяем. </a:t>
            </a:r>
            <a:endParaRPr lang="en-US" sz="1800" dirty="0">
              <a:solidFill>
                <a:srgbClr val="7030A0"/>
              </a:solidFill>
            </a:endParaRPr>
          </a:p>
          <a:p>
            <a:pPr marL="514350" indent="-514350">
              <a:buAutoNum type="arabicPeriod"/>
            </a:pPr>
            <a:r>
              <a:rPr lang="ru-RU" sz="1800" dirty="0">
                <a:solidFill>
                  <a:srgbClr val="7030A0"/>
                </a:solidFill>
              </a:rPr>
              <a:t>Как доказать отсутствие производства такого товара с характеристиками, соответствующими потребности заказчика, в том числе, если закупаются пищевые продукты (нет никакого источника, кроме РПП)</a:t>
            </a:r>
            <a:r>
              <a:rPr lang="en-US" sz="1800" dirty="0">
                <a:solidFill>
                  <a:srgbClr val="7030A0"/>
                </a:solidFill>
              </a:rPr>
              <a:t>?</a:t>
            </a:r>
            <a:r>
              <a:rPr lang="ru-RU" sz="1800" dirty="0">
                <a:solidFill>
                  <a:srgbClr val="7030A0"/>
                </a:solidFill>
              </a:rPr>
              <a:t>  </a:t>
            </a:r>
            <a:r>
              <a:rPr lang="ru-RU" sz="1800" b="1" dirty="0">
                <a:solidFill>
                  <a:srgbClr val="7030A0"/>
                </a:solidFill>
              </a:rPr>
              <a:t>- </a:t>
            </a:r>
            <a:r>
              <a:rPr lang="ru-RU" sz="1800" dirty="0">
                <a:solidFill>
                  <a:srgbClr val="7030A0"/>
                </a:solidFill>
              </a:rPr>
              <a:t>Позиция экспертов разная.</a:t>
            </a:r>
          </a:p>
          <a:p>
            <a:pPr marL="0" indent="0">
              <a:buNone/>
            </a:pPr>
            <a:r>
              <a:rPr lang="en-US" sz="1800" dirty="0">
                <a:solidFill>
                  <a:srgbClr val="7030A0"/>
                </a:solidFill>
                <a:hlinkClick r:id="rId2"/>
              </a:rPr>
              <a:t>https://zakupki-portal.ru/novosti/viktor-don-avtorskie-materialy/normativno-zakupochnoe-bezumie-o-tom-kak-genialnoe-nedeyanie-regulyatora-reshilo-problemu-soblyudeniya-zakazchikami-trebovaniy-c/</a:t>
            </a:r>
            <a:endParaRPr lang="ru-RU" sz="1800" dirty="0">
              <a:solidFill>
                <a:srgbClr val="7030A0"/>
              </a:solidFill>
            </a:endParaRPr>
          </a:p>
          <a:p>
            <a:pPr marL="0" indent="0">
              <a:buNone/>
            </a:pPr>
            <a:r>
              <a:rPr lang="ru-RU" sz="1800" dirty="0">
                <a:solidFill>
                  <a:srgbClr val="0070C0"/>
                </a:solidFill>
              </a:rPr>
              <a:t>Позиция </a:t>
            </a:r>
            <a:r>
              <a:rPr lang="ru-RU" sz="1800" dirty="0" err="1">
                <a:solidFill>
                  <a:srgbClr val="0070C0"/>
                </a:solidFill>
              </a:rPr>
              <a:t>Ю.Боровых</a:t>
            </a:r>
            <a:r>
              <a:rPr lang="ru-RU" sz="1800" dirty="0">
                <a:solidFill>
                  <a:srgbClr val="0070C0"/>
                </a:solidFill>
              </a:rPr>
              <a:t> – на странице ВКонтакте</a:t>
            </a:r>
          </a:p>
          <a:p>
            <a:pPr marL="0" indent="0">
              <a:buNone/>
            </a:pPr>
            <a:endParaRPr lang="en-US" sz="1800" dirty="0">
              <a:solidFill>
                <a:srgbClr val="7030A0"/>
              </a:solidFill>
            </a:endParaRPr>
          </a:p>
          <a:p>
            <a:pPr marL="514350" indent="-514350">
              <a:buAutoNum type="arabicPeriod"/>
            </a:pPr>
            <a:endParaRPr lang="ru-RU" sz="1800" dirty="0">
              <a:solidFill>
                <a:srgbClr val="7030A0"/>
              </a:solidFill>
            </a:endParaRPr>
          </a:p>
          <a:p>
            <a:pPr marL="0" indent="0">
              <a:buNone/>
            </a:pPr>
            <a:endParaRPr lang="ru-RU" sz="1800" dirty="0">
              <a:solidFill>
                <a:srgbClr val="7030A0"/>
              </a:solidFill>
            </a:endParaRPr>
          </a:p>
          <a:p>
            <a:pPr marL="514350" indent="-514350">
              <a:buAutoNum type="arabicPeriod"/>
            </a:pPr>
            <a:endParaRPr lang="ru-RU" dirty="0"/>
          </a:p>
        </p:txBody>
      </p:sp>
    </p:spTree>
    <p:extLst>
      <p:ext uri="{BB962C8B-B14F-4D97-AF65-F5344CB8AC3E}">
        <p14:creationId xmlns:p14="http://schemas.microsoft.com/office/powerpoint/2010/main" val="129735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FCB80E1-D142-840C-516F-4F9D4BBD72D8}"/>
              </a:ext>
            </a:extLst>
          </p:cNvPr>
          <p:cNvPicPr>
            <a:picLocks noGrp="1" noChangeAspect="1"/>
          </p:cNvPicPr>
          <p:nvPr>
            <p:ph idx="1"/>
          </p:nvPr>
        </p:nvPicPr>
        <p:blipFill>
          <a:blip r:embed="rId2"/>
          <a:stretch>
            <a:fillRect/>
          </a:stretch>
        </p:blipFill>
        <p:spPr>
          <a:xfrm>
            <a:off x="407368" y="260648"/>
            <a:ext cx="2867425" cy="3410426"/>
          </a:xfrm>
          <a:prstGeom prst="rect">
            <a:avLst/>
          </a:prstGeom>
        </p:spPr>
      </p:pic>
      <p:pic>
        <p:nvPicPr>
          <p:cNvPr id="7" name="Рисунок 6">
            <a:extLst>
              <a:ext uri="{FF2B5EF4-FFF2-40B4-BE49-F238E27FC236}">
                <a16:creationId xmlns:a16="http://schemas.microsoft.com/office/drawing/2014/main" id="{EBA79B8C-E95C-9119-F846-BE0BA423D0B9}"/>
              </a:ext>
            </a:extLst>
          </p:cNvPr>
          <p:cNvPicPr>
            <a:picLocks noChangeAspect="1"/>
          </p:cNvPicPr>
          <p:nvPr/>
        </p:nvPicPr>
        <p:blipFill>
          <a:blip r:embed="rId3"/>
          <a:stretch>
            <a:fillRect/>
          </a:stretch>
        </p:blipFill>
        <p:spPr>
          <a:xfrm>
            <a:off x="4367808" y="620688"/>
            <a:ext cx="6735115" cy="2400635"/>
          </a:xfrm>
          <a:prstGeom prst="rect">
            <a:avLst/>
          </a:prstGeom>
        </p:spPr>
      </p:pic>
      <p:sp>
        <p:nvSpPr>
          <p:cNvPr id="3" name="TextBox 2">
            <a:extLst>
              <a:ext uri="{FF2B5EF4-FFF2-40B4-BE49-F238E27FC236}">
                <a16:creationId xmlns:a16="http://schemas.microsoft.com/office/drawing/2014/main" id="{90029BF8-15A4-0D82-69BD-E150C6B32559}"/>
              </a:ext>
            </a:extLst>
          </p:cNvPr>
          <p:cNvSpPr txBox="1"/>
          <p:nvPr/>
        </p:nvSpPr>
        <p:spPr>
          <a:xfrm>
            <a:off x="731404" y="5867980"/>
            <a:ext cx="10729192" cy="369332"/>
          </a:xfrm>
          <a:prstGeom prst="rect">
            <a:avLst/>
          </a:prstGeom>
          <a:noFill/>
        </p:spPr>
        <p:txBody>
          <a:bodyPr wrap="square">
            <a:spAutoFit/>
          </a:bodyPr>
          <a:lstStyle/>
          <a:p>
            <a:r>
              <a:rPr lang="ru-RU" b="1" dirty="0"/>
              <a:t>Аналогичная позиция изложена в Письме Минпромторга от 12 сентября 2024 г. N 96904/12</a:t>
            </a:r>
          </a:p>
        </p:txBody>
      </p:sp>
    </p:spTree>
    <p:extLst>
      <p:ext uri="{BB962C8B-B14F-4D97-AF65-F5344CB8AC3E}">
        <p14:creationId xmlns:p14="http://schemas.microsoft.com/office/powerpoint/2010/main" val="41184829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868EF08-6D95-2B5F-FB40-EE80EA45B298}"/>
              </a:ext>
            </a:extLst>
          </p:cNvPr>
          <p:cNvGraphicFramePr>
            <a:graphicFrameLocks noGrp="1"/>
          </p:cNvGraphicFramePr>
          <p:nvPr>
            <p:ph idx="1"/>
            <p:extLst>
              <p:ext uri="{D42A27DB-BD31-4B8C-83A1-F6EECF244321}">
                <p14:modId xmlns:p14="http://schemas.microsoft.com/office/powerpoint/2010/main" val="218066536"/>
              </p:ext>
            </p:extLst>
          </p:nvPr>
        </p:nvGraphicFramePr>
        <p:xfrm>
          <a:off x="191344" y="176808"/>
          <a:ext cx="11665296" cy="6504384"/>
        </p:xfrm>
        <a:graphic>
          <a:graphicData uri="http://schemas.openxmlformats.org/drawingml/2006/table">
            <a:tbl>
              <a:tblPr firstRow="1" bandRow="1">
                <a:tableStyleId>{7DF18680-E054-41AD-8BC1-D1AEF772440D}</a:tableStyleId>
              </a:tblPr>
              <a:tblGrid>
                <a:gridCol w="3528392">
                  <a:extLst>
                    <a:ext uri="{9D8B030D-6E8A-4147-A177-3AD203B41FA5}">
                      <a16:colId xmlns:a16="http://schemas.microsoft.com/office/drawing/2014/main" val="1988876427"/>
                    </a:ext>
                  </a:extLst>
                </a:gridCol>
                <a:gridCol w="4248472">
                  <a:extLst>
                    <a:ext uri="{9D8B030D-6E8A-4147-A177-3AD203B41FA5}">
                      <a16:colId xmlns:a16="http://schemas.microsoft.com/office/drawing/2014/main" val="859341481"/>
                    </a:ext>
                  </a:extLst>
                </a:gridCol>
                <a:gridCol w="3888432">
                  <a:extLst>
                    <a:ext uri="{9D8B030D-6E8A-4147-A177-3AD203B41FA5}">
                      <a16:colId xmlns:a16="http://schemas.microsoft.com/office/drawing/2014/main" val="243584231"/>
                    </a:ext>
                  </a:extLst>
                </a:gridCol>
              </a:tblGrid>
              <a:tr h="432048">
                <a:tc gridSpan="3">
                  <a:txBody>
                    <a:bodyPr/>
                    <a:lstStyle/>
                    <a:p>
                      <a:pPr algn="ctr"/>
                      <a:r>
                        <a:rPr lang="ru-RU" dirty="0"/>
                        <a:t>Сравнение требований по декларациям</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314699415"/>
                  </a:ext>
                </a:extLst>
              </a:tr>
              <a:tr h="648072">
                <a:tc>
                  <a:txBody>
                    <a:bodyPr/>
                    <a:lstStyle/>
                    <a:p>
                      <a:r>
                        <a:rPr lang="ru-RU" sz="1600" dirty="0"/>
                        <a:t>Наименование декларации</a:t>
                      </a:r>
                    </a:p>
                  </a:txBody>
                  <a:tcPr/>
                </a:tc>
                <a:tc>
                  <a:txBody>
                    <a:bodyPr/>
                    <a:lstStyle/>
                    <a:p>
                      <a:pPr algn="ctr"/>
                      <a:r>
                        <a:rPr lang="ru-RU" sz="1600" dirty="0"/>
                        <a:t>Декларация  </a:t>
                      </a:r>
                      <a:br>
                        <a:rPr lang="ru-RU" sz="1600" dirty="0"/>
                      </a:br>
                      <a:r>
                        <a:rPr lang="ru-RU" sz="1600" dirty="0"/>
                        <a:t>факта отсутствия в реестре российской промышленной продукции такого товара с характеристиками, соответствующими потребности заказчика</a:t>
                      </a:r>
                    </a:p>
                  </a:txBody>
                  <a:tcPr/>
                </a:tc>
                <a:tc>
                  <a:txBody>
                    <a:bodyPr/>
                    <a:lstStyle/>
                    <a:p>
                      <a:pPr algn="ctr"/>
                      <a:r>
                        <a:rPr lang="ru-RU" sz="1600" dirty="0"/>
                        <a:t>Декларация </a:t>
                      </a:r>
                    </a:p>
                    <a:p>
                      <a:pPr algn="ctr"/>
                      <a:r>
                        <a:rPr lang="ru-RU" sz="1600" dirty="0"/>
                        <a:t>факта отсутствия на территории Российской Федерации производства такого товара с характеристиками, соответствующими потребности</a:t>
                      </a:r>
                    </a:p>
                  </a:txBody>
                  <a:tcPr/>
                </a:tc>
                <a:extLst>
                  <a:ext uri="{0D108BD9-81ED-4DB2-BD59-A6C34878D82A}">
                    <a16:rowId xmlns:a16="http://schemas.microsoft.com/office/drawing/2014/main" val="1895196380"/>
                  </a:ext>
                </a:extLst>
              </a:tr>
              <a:tr h="810090">
                <a:tc>
                  <a:txBody>
                    <a:bodyPr/>
                    <a:lstStyle/>
                    <a:p>
                      <a:r>
                        <a:rPr lang="ru-RU" sz="1600" dirty="0"/>
                        <a:t>На какие товары нужна</a:t>
                      </a:r>
                    </a:p>
                  </a:txBody>
                  <a:tcPr/>
                </a:tc>
                <a:tc>
                  <a:txBody>
                    <a:bodyPr/>
                    <a:lstStyle/>
                    <a:p>
                      <a:r>
                        <a:rPr lang="ru-RU" sz="1600" dirty="0"/>
                        <a:t>Позиции 1 - 433 приложения N 2 (в случае закупки иностранных товаров)</a:t>
                      </a:r>
                    </a:p>
                  </a:txBody>
                  <a:tcPr/>
                </a:tc>
                <a:tc>
                  <a:txBody>
                    <a:bodyPr/>
                    <a:lstStyle/>
                    <a:p>
                      <a:r>
                        <a:rPr lang="ru-RU" sz="1600" dirty="0"/>
                        <a:t>1. Позиции 434 – 465 (пищевые продукты, включая вино-водочные изделия)</a:t>
                      </a:r>
                    </a:p>
                    <a:p>
                      <a:r>
                        <a:rPr lang="ru-RU" sz="1600" dirty="0"/>
                        <a:t>2. Товары, закупаемые «под преимуществом»</a:t>
                      </a:r>
                    </a:p>
                  </a:txBody>
                  <a:tcPr/>
                </a:tc>
                <a:extLst>
                  <a:ext uri="{0D108BD9-81ED-4DB2-BD59-A6C34878D82A}">
                    <a16:rowId xmlns:a16="http://schemas.microsoft.com/office/drawing/2014/main" val="847591187"/>
                  </a:ext>
                </a:extLst>
              </a:tr>
              <a:tr h="646896">
                <a:tc>
                  <a:txBody>
                    <a:bodyPr/>
                    <a:lstStyle/>
                    <a:p>
                      <a:r>
                        <a:rPr lang="ru-RU" sz="1600" dirty="0"/>
                        <a:t>Распространяется на закупки у ед. поставщика</a:t>
                      </a:r>
                    </a:p>
                  </a:txBody>
                  <a:tcPr/>
                </a:tc>
                <a:tc>
                  <a:txBody>
                    <a:bodyPr/>
                    <a:lstStyle/>
                    <a:p>
                      <a:r>
                        <a:rPr lang="ru-RU" sz="1600" dirty="0"/>
                        <a:t>Нет</a:t>
                      </a:r>
                    </a:p>
                  </a:txBody>
                  <a:tcPr/>
                </a:tc>
                <a:tc>
                  <a:txBody>
                    <a:bodyPr/>
                    <a:lstStyle/>
                    <a:p>
                      <a:r>
                        <a:rPr lang="ru-RU" sz="1600" dirty="0"/>
                        <a:t>Нет</a:t>
                      </a:r>
                    </a:p>
                  </a:txBody>
                  <a:tcPr/>
                </a:tc>
                <a:extLst>
                  <a:ext uri="{0D108BD9-81ED-4DB2-BD59-A6C34878D82A}">
                    <a16:rowId xmlns:a16="http://schemas.microsoft.com/office/drawing/2014/main" val="2085751481"/>
                  </a:ext>
                </a:extLst>
              </a:tr>
              <a:tr h="504056">
                <a:tc>
                  <a:txBody>
                    <a:bodyPr/>
                    <a:lstStyle/>
                    <a:p>
                      <a:r>
                        <a:rPr lang="ru-RU" sz="1600" dirty="0"/>
                        <a:t>Уведомление Минпромторга</a:t>
                      </a:r>
                    </a:p>
                  </a:txBody>
                  <a:tcPr/>
                </a:tc>
                <a:tc>
                  <a:txBody>
                    <a:bodyPr/>
                    <a:lstStyle/>
                    <a:p>
                      <a:r>
                        <a:rPr lang="ru-RU" sz="1600" dirty="0"/>
                        <a:t>Да, до начала осуществления закупки</a:t>
                      </a:r>
                    </a:p>
                    <a:p>
                      <a:r>
                        <a:rPr lang="ru-RU" sz="1600" dirty="0"/>
                        <a:t>(есть возможность через ГИСП)</a:t>
                      </a:r>
                    </a:p>
                  </a:txBody>
                  <a:tcPr/>
                </a:tc>
                <a:tc>
                  <a:txBody>
                    <a:bodyPr/>
                    <a:lstStyle/>
                    <a:p>
                      <a:r>
                        <a:rPr lang="ru-RU" sz="1600" dirty="0"/>
                        <a:t>Не требуется</a:t>
                      </a:r>
                    </a:p>
                  </a:txBody>
                  <a:tcPr/>
                </a:tc>
                <a:extLst>
                  <a:ext uri="{0D108BD9-81ED-4DB2-BD59-A6C34878D82A}">
                    <a16:rowId xmlns:a16="http://schemas.microsoft.com/office/drawing/2014/main" val="2815812681"/>
                  </a:ext>
                </a:extLst>
              </a:tr>
              <a:tr h="573008">
                <a:tc>
                  <a:txBody>
                    <a:bodyPr/>
                    <a:lstStyle/>
                    <a:p>
                      <a:r>
                        <a:rPr lang="ru-RU" sz="1600" dirty="0"/>
                        <a:t>Срок подготовки</a:t>
                      </a:r>
                    </a:p>
                  </a:txBody>
                  <a:tcPr/>
                </a:tc>
                <a:tc>
                  <a:txBody>
                    <a:bodyPr/>
                    <a:lstStyle/>
                    <a:p>
                      <a:r>
                        <a:rPr lang="ru-RU" sz="1600" dirty="0"/>
                        <a:t>До начала осуществления закупки, так как включается в извещение (приглашение)</a:t>
                      </a:r>
                    </a:p>
                  </a:txBody>
                  <a:tcPr/>
                </a:tc>
                <a:tc>
                  <a:txBody>
                    <a:bodyPr/>
                    <a:lstStyle/>
                    <a:p>
                      <a:r>
                        <a:rPr lang="ru-RU" sz="1600" dirty="0"/>
                        <a:t>До начала осуществления закупки, так как включается в извещение (приглашение)</a:t>
                      </a:r>
                    </a:p>
                  </a:txBody>
                  <a:tcPr/>
                </a:tc>
                <a:extLst>
                  <a:ext uri="{0D108BD9-81ED-4DB2-BD59-A6C34878D82A}">
                    <a16:rowId xmlns:a16="http://schemas.microsoft.com/office/drawing/2014/main" val="925814398"/>
                  </a:ext>
                </a:extLst>
              </a:tr>
              <a:tr h="810090">
                <a:tc>
                  <a:txBody>
                    <a:bodyPr/>
                    <a:lstStyle/>
                    <a:p>
                      <a:r>
                        <a:rPr lang="ru-RU" sz="1600" dirty="0"/>
                        <a:t>Как подтвердить факт отсутствия в РПП российского товара /отсутствия производства товара с необходимыми характеристиками</a:t>
                      </a:r>
                    </a:p>
                  </a:txBody>
                  <a:tcPr/>
                </a:tc>
                <a:tc>
                  <a:txBody>
                    <a:bodyPr/>
                    <a:lstStyle/>
                    <a:p>
                      <a:r>
                        <a:rPr lang="ru-RU" sz="1600" dirty="0"/>
                        <a:t>«Копаем» РПП (реестр промышленной продукции)</a:t>
                      </a:r>
                    </a:p>
                  </a:txBody>
                  <a:tcPr/>
                </a:tc>
                <a:tc>
                  <a:txBody>
                    <a:bodyPr/>
                    <a:lstStyle/>
                    <a:p>
                      <a:r>
                        <a:rPr lang="ru-RU" sz="1600" dirty="0"/>
                        <a:t>Разные экспертные позиции</a:t>
                      </a:r>
                    </a:p>
                  </a:txBody>
                  <a:tcPr/>
                </a:tc>
                <a:extLst>
                  <a:ext uri="{0D108BD9-81ED-4DB2-BD59-A6C34878D82A}">
                    <a16:rowId xmlns:a16="http://schemas.microsoft.com/office/drawing/2014/main" val="291353302"/>
                  </a:ext>
                </a:extLst>
              </a:tr>
              <a:tr h="810090">
                <a:tc>
                  <a:txBody>
                    <a:bodyPr/>
                    <a:lstStyle/>
                    <a:p>
                      <a:r>
                        <a:rPr lang="ru-RU" sz="1600" dirty="0"/>
                        <a:t>Документы в составе заявки при декларировании</a:t>
                      </a:r>
                    </a:p>
                  </a:txBody>
                  <a:tcPr/>
                </a:tc>
                <a:tc>
                  <a:txBody>
                    <a:bodyPr/>
                    <a:lstStyle/>
                    <a:p>
                      <a:r>
                        <a:rPr lang="ru-RU" sz="1600" dirty="0"/>
                        <a:t>Наименование страны происхождения товара (с рисками того, что кто-то выйдет с реестровой записью)</a:t>
                      </a:r>
                    </a:p>
                  </a:txBody>
                  <a:tcPr/>
                </a:tc>
                <a:tc>
                  <a:txBody>
                    <a:bodyPr/>
                    <a:lstStyle/>
                    <a:p>
                      <a:r>
                        <a:rPr lang="ru-RU" sz="1600" dirty="0"/>
                        <a:t>Наименование страны происхождения товара</a:t>
                      </a:r>
                    </a:p>
                  </a:txBody>
                  <a:tcPr/>
                </a:tc>
                <a:extLst>
                  <a:ext uri="{0D108BD9-81ED-4DB2-BD59-A6C34878D82A}">
                    <a16:rowId xmlns:a16="http://schemas.microsoft.com/office/drawing/2014/main" val="499694077"/>
                  </a:ext>
                </a:extLst>
              </a:tr>
            </a:tbl>
          </a:graphicData>
        </a:graphic>
      </p:graphicFrame>
    </p:spTree>
    <p:extLst>
      <p:ext uri="{BB962C8B-B14F-4D97-AF65-F5344CB8AC3E}">
        <p14:creationId xmlns:p14="http://schemas.microsoft.com/office/powerpoint/2010/main" val="26598944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D4059C4-F02B-BCA3-DEE2-9B1996CCA51A}"/>
              </a:ext>
            </a:extLst>
          </p:cNvPr>
          <p:cNvSpPr/>
          <p:nvPr/>
        </p:nvSpPr>
        <p:spPr>
          <a:xfrm>
            <a:off x="257422" y="116632"/>
            <a:ext cx="11725232" cy="674136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C31D643A-FF0B-D52A-EB2E-8480AA24D07E}"/>
              </a:ext>
            </a:extLst>
          </p:cNvPr>
          <p:cNvSpPr>
            <a:spLocks noGrp="1"/>
          </p:cNvSpPr>
          <p:nvPr>
            <p:ph idx="1"/>
          </p:nvPr>
        </p:nvSpPr>
        <p:spPr>
          <a:xfrm>
            <a:off x="257422" y="121801"/>
            <a:ext cx="11881320" cy="4351338"/>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r>
              <a:rPr lang="ru-RU" sz="1700" dirty="0">
                <a:latin typeface="Times New Roman" panose="02020603050405020304" pitchFamily="18" charset="0"/>
                <a:cs typeface="Times New Roman" panose="02020603050405020304" pitchFamily="18" charset="0"/>
              </a:rPr>
              <a:t>в)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a:t>
            </a:r>
            <a:r>
              <a:rPr lang="ru-RU" sz="1700" dirty="0">
                <a:solidFill>
                  <a:srgbClr val="FF0000"/>
                </a:solidFill>
                <a:latin typeface="Times New Roman" panose="02020603050405020304" pitchFamily="18" charset="0"/>
                <a:cs typeface="Times New Roman" panose="02020603050405020304" pitchFamily="18" charset="0"/>
              </a:rPr>
              <a:t>при применении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r>
              <a:rPr lang="ru-RU" sz="1700" b="1" dirty="0">
                <a:solidFill>
                  <a:srgbClr val="FF0000"/>
                </a:solidFill>
                <a:latin typeface="Times New Roman" panose="02020603050405020304" pitchFamily="18" charset="0"/>
                <a:cs typeface="Times New Roman" panose="02020603050405020304" pitchFamily="18" charset="0"/>
              </a:rPr>
              <a:t>метода сопоставимых рыночных цен (анализа рынка)  </a:t>
            </a:r>
            <a:r>
              <a:rPr lang="ru-RU" sz="1700" b="1" i="1" dirty="0">
                <a:solidFill>
                  <a:srgbClr val="7030A0"/>
                </a:solidFill>
                <a:latin typeface="Times New Roman" panose="02020603050405020304" pitchFamily="18" charset="0"/>
                <a:cs typeface="Times New Roman" panose="02020603050405020304" pitchFamily="18" charset="0"/>
              </a:rPr>
              <a:t>(т.е. для других методов обоснования НМЦК не применяется)</a:t>
            </a:r>
            <a:r>
              <a:rPr lang="ru-RU" sz="1700" b="1" dirty="0">
                <a:solidFill>
                  <a:srgbClr val="FF0000"/>
                </a:solidFill>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для осуществления закупки, объект закупки которой включает товары, указанные </a:t>
            </a:r>
            <a:r>
              <a:rPr lang="ru-RU" sz="1700" b="1" dirty="0">
                <a:latin typeface="Times New Roman" panose="02020603050405020304" pitchFamily="18" charset="0"/>
                <a:cs typeface="Times New Roman" panose="02020603050405020304" pitchFamily="18" charset="0"/>
              </a:rPr>
              <a:t>в позициях 1 - 145 приложения N 1</a:t>
            </a:r>
            <a:r>
              <a:rPr lang="ru-RU" sz="1700" dirty="0">
                <a:latin typeface="Times New Roman" panose="02020603050405020304" pitchFamily="18" charset="0"/>
                <a:cs typeface="Times New Roman" panose="02020603050405020304" pitchFamily="18" charset="0"/>
              </a:rPr>
              <a:t> к настоящему постановлению </a:t>
            </a:r>
            <a:r>
              <a:rPr lang="ru-RU" sz="1700" b="1" dirty="0">
                <a:latin typeface="Times New Roman" panose="02020603050405020304" pitchFamily="18" charset="0"/>
                <a:cs typeface="Times New Roman" panose="02020603050405020304" pitchFamily="18" charset="0"/>
              </a:rPr>
              <a:t>и (или) позициях 1 - 433 приложения N 2 </a:t>
            </a:r>
            <a:r>
              <a:rPr lang="ru-RU" sz="1700" dirty="0">
                <a:latin typeface="Times New Roman" panose="02020603050405020304" pitchFamily="18" charset="0"/>
                <a:cs typeface="Times New Roman" panose="02020603050405020304" pitchFamily="18" charset="0"/>
              </a:rPr>
              <a:t>к настоящему постановлению </a:t>
            </a:r>
            <a:r>
              <a:rPr lang="ru-RU" sz="1400" i="1" dirty="0">
                <a:solidFill>
                  <a:srgbClr val="7030A0"/>
                </a:solidFill>
                <a:latin typeface="Times New Roman" panose="02020603050405020304" pitchFamily="18" charset="0"/>
                <a:cs typeface="Times New Roman" panose="02020603050405020304" pitchFamily="18" charset="0"/>
              </a:rPr>
              <a:t>(т.е. применяются особенности обоснования цены только к товарам, информация о которых есть в РПП, следовательно к товарам «под преимуществом» правила обоснования цены не применяются):</a:t>
            </a:r>
          </a:p>
          <a:p>
            <a:r>
              <a:rPr lang="ru-RU" sz="1700" dirty="0">
                <a:latin typeface="Times New Roman" panose="02020603050405020304" pitchFamily="18" charset="0"/>
                <a:cs typeface="Times New Roman" panose="02020603050405020304" pitchFamily="18" charset="0"/>
              </a:rPr>
              <a:t>при определении идентичности и однородности </a:t>
            </a:r>
            <a:r>
              <a:rPr lang="ru-RU" sz="1700" dirty="0">
                <a:solidFill>
                  <a:srgbClr val="FF0000"/>
                </a:solidFill>
                <a:latin typeface="Times New Roman" panose="02020603050405020304" pitchFamily="18" charset="0"/>
                <a:cs typeface="Times New Roman" panose="02020603050405020304" pitchFamily="18" charset="0"/>
              </a:rPr>
              <a:t>таких</a:t>
            </a:r>
            <a:r>
              <a:rPr lang="ru-RU" sz="1700" dirty="0">
                <a:latin typeface="Times New Roman" panose="02020603050405020304" pitchFamily="18" charset="0"/>
                <a:cs typeface="Times New Roman" panose="02020603050405020304" pitchFamily="18" charset="0"/>
              </a:rPr>
              <a:t> товаров в соответствии с частями 13 и 14 статьи 22 Федерального закона "О контрактной системе в сфере закупок товаров, работ, услуг для обеспечения государственных и муниципальных нужд" подлежат учету исключительно товары, происходящие из государств - членов Евразийского экономического союза;</a:t>
            </a:r>
          </a:p>
          <a:p>
            <a:r>
              <a:rPr lang="ru-RU" sz="1700" dirty="0">
                <a:latin typeface="Times New Roman" panose="02020603050405020304" pitchFamily="18" charset="0"/>
                <a:cs typeface="Times New Roman" panose="02020603050405020304" pitchFamily="18" charset="0"/>
              </a:rPr>
              <a:t>заказчик направляет предусмотренный частью 5 статьи 22 Федерального закона "О контрактной системе в сфере закупок товаров, работ, услуг для обеспечения государственных и муниципальных нужд" запрос о предоставлении информации о цене </a:t>
            </a:r>
            <a:r>
              <a:rPr lang="ru-RU" sz="1700" b="1" dirty="0">
                <a:solidFill>
                  <a:schemeClr val="accent1">
                    <a:lumMod val="50000"/>
                  </a:schemeClr>
                </a:solidFill>
                <a:latin typeface="Times New Roman" panose="02020603050405020304" pitchFamily="18" charset="0"/>
                <a:cs typeface="Times New Roman" panose="02020603050405020304" pitchFamily="18" charset="0"/>
              </a:rPr>
              <a:t>таких</a:t>
            </a:r>
            <a:r>
              <a:rPr lang="ru-RU" sz="1700" dirty="0">
                <a:latin typeface="Times New Roman" panose="02020603050405020304" pitchFamily="18" charset="0"/>
                <a:cs typeface="Times New Roman" panose="02020603050405020304" pitchFamily="18" charset="0"/>
              </a:rPr>
              <a:t> товаров, </a:t>
            </a:r>
            <a:r>
              <a:rPr lang="ru-RU" sz="1700" strike="sngStrike" dirty="0">
                <a:latin typeface="Times New Roman" panose="02020603050405020304" pitchFamily="18" charset="0"/>
                <a:cs typeface="Times New Roman" panose="02020603050405020304" pitchFamily="18" charset="0"/>
              </a:rPr>
              <a:t>указанных в позициях 1 - 145 приложения N 1 к настоящему постановлению, позициях 1 - 432 приложения N 2 к настоящему постановлению </a:t>
            </a:r>
            <a:r>
              <a:rPr lang="ru-RU" sz="1700" dirty="0">
                <a:solidFill>
                  <a:schemeClr val="accent1">
                    <a:lumMod val="50000"/>
                  </a:schemeClr>
                </a:solidFill>
                <a:latin typeface="Times New Roman" panose="02020603050405020304" pitchFamily="18" charset="0"/>
                <a:cs typeface="Times New Roman" panose="02020603050405020304" pitchFamily="18" charset="0"/>
              </a:rPr>
              <a:t>(изменения с 01.09.2025 – ПП от 29.08.2025 № 1326), </a:t>
            </a:r>
            <a:r>
              <a:rPr lang="ru-RU" sz="1700" dirty="0">
                <a:solidFill>
                  <a:srgbClr val="FF0000"/>
                </a:solidFill>
                <a:latin typeface="Times New Roman" panose="02020603050405020304" pitchFamily="18" charset="0"/>
                <a:cs typeface="Times New Roman" panose="02020603050405020304" pitchFamily="18" charset="0"/>
              </a:rPr>
              <a:t>не менее чем 3 </a:t>
            </a:r>
            <a:r>
              <a:rPr lang="ru-RU" sz="1700" dirty="0">
                <a:latin typeface="Times New Roman" panose="02020603050405020304" pitchFamily="18" charset="0"/>
                <a:cs typeface="Times New Roman" panose="02020603050405020304" pitchFamily="18" charset="0"/>
              </a:rPr>
              <a:t>субъектам деятельности в сфере промышленности, информация о которых включена в государственную информационную систему промышленности. Если в этой системе содержится информация менее чем о 3 субъектах деятельности в сфере промышленности, осуществляющих производство включенного в объект закупки товара из числа указанных товаров, заказчик также направляет такой запрос поставщикам, которые осуществляют поставку происходящих из государств - членов Евразийского экономического союза товаров, идентичных товарам, планируемым к закупкам (при их отсутствии - однородных товаров), и информация о которых и о поставленных ими товарах содержится на официальном сайте единой информационной системы в реестре контрактов, заключенных заказчиками</a:t>
            </a:r>
            <a:r>
              <a:rPr lang="ru-RU" sz="1400" dirty="0">
                <a:latin typeface="Times New Roman" panose="02020603050405020304" pitchFamily="18" charset="0"/>
                <a:cs typeface="Times New Roman" panose="02020603050405020304" pitchFamily="18" charset="0"/>
              </a:rPr>
              <a:t>; </a:t>
            </a:r>
            <a:r>
              <a:rPr lang="ru-RU" sz="1400" i="1" dirty="0">
                <a:solidFill>
                  <a:srgbClr val="7030A0"/>
                </a:solidFill>
                <a:latin typeface="Times New Roman" panose="02020603050405020304" pitchFamily="18" charset="0"/>
                <a:cs typeface="Times New Roman" panose="02020603050405020304" pitchFamily="18" charset="0"/>
              </a:rPr>
              <a:t>(т.е. при наличии в ГИСП производителей лекарственных средств (позиция 433 Приложения № 2) – им тоже направлять запросы</a:t>
            </a:r>
            <a:r>
              <a:rPr lang="en-US" sz="1400" i="1" dirty="0">
                <a:solidFill>
                  <a:srgbClr val="7030A0"/>
                </a:solidFill>
                <a:latin typeface="Times New Roman" panose="02020603050405020304" pitchFamily="18" charset="0"/>
                <a:cs typeface="Times New Roman" panose="02020603050405020304" pitchFamily="18" charset="0"/>
              </a:rPr>
              <a:t>? – </a:t>
            </a:r>
            <a:r>
              <a:rPr lang="ru-RU" sz="1400" b="1" i="1" dirty="0">
                <a:solidFill>
                  <a:srgbClr val="7030A0"/>
                </a:solidFill>
                <a:latin typeface="Times New Roman" panose="02020603050405020304" pitchFamily="18" charset="0"/>
                <a:cs typeface="Times New Roman" panose="02020603050405020304" pitchFamily="18" charset="0"/>
              </a:rPr>
              <a:t>Нет</a:t>
            </a:r>
            <a:r>
              <a:rPr lang="ru-RU" sz="1400" i="1" dirty="0">
                <a:solidFill>
                  <a:srgbClr val="7030A0"/>
                </a:solidFill>
                <a:latin typeface="Times New Roman" panose="02020603050405020304" pitchFamily="18" charset="0"/>
                <a:cs typeface="Times New Roman" panose="02020603050405020304" pitchFamily="18" charset="0"/>
              </a:rPr>
              <a:t>, т.к. далее есть исключения - Приказ Министерства здравоохранения РФ от 19 декабря 2019 г. N 1064н )</a:t>
            </a:r>
          </a:p>
        </p:txBody>
      </p:sp>
    </p:spTree>
    <p:extLst>
      <p:ext uri="{BB962C8B-B14F-4D97-AF65-F5344CB8AC3E}">
        <p14:creationId xmlns:p14="http://schemas.microsoft.com/office/powerpoint/2010/main" val="23471039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37E7207-4D8B-C2A8-9242-9143623E0933}"/>
              </a:ext>
            </a:extLst>
          </p:cNvPr>
          <p:cNvSpPr/>
          <p:nvPr/>
        </p:nvSpPr>
        <p:spPr>
          <a:xfrm>
            <a:off x="119336" y="188640"/>
            <a:ext cx="11953328" cy="648072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E8D04035-1BC8-CC14-AB43-0C886CC266CB}"/>
              </a:ext>
            </a:extLst>
          </p:cNvPr>
          <p:cNvSpPr>
            <a:spLocks noGrp="1"/>
          </p:cNvSpPr>
          <p:nvPr>
            <p:ph idx="1"/>
          </p:nvPr>
        </p:nvSpPr>
        <p:spPr>
          <a:xfrm>
            <a:off x="191344" y="188640"/>
            <a:ext cx="11881320" cy="59883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ru-RU" sz="1800" b="1" dirty="0">
                <a:solidFill>
                  <a:srgbClr val="C00000"/>
                </a:solidFill>
                <a:latin typeface="Times New Roman" panose="02020603050405020304" pitchFamily="18" charset="0"/>
                <a:cs typeface="Times New Roman" panose="02020603050405020304" pitchFamily="18" charset="0"/>
              </a:rPr>
              <a:t>г)</a:t>
            </a:r>
            <a:r>
              <a:rPr lang="ru-RU" sz="1800" dirty="0">
                <a:latin typeface="Times New Roman" panose="02020603050405020304" pitchFamily="18" charset="0"/>
                <a:cs typeface="Times New Roman" panose="02020603050405020304" pitchFamily="18" charset="0"/>
              </a:rPr>
              <a:t> особенности, предусмотренные подпунктом "в" настоящего пункта, </a:t>
            </a:r>
            <a:r>
              <a:rPr lang="ru-RU" sz="1800" b="1" dirty="0">
                <a:solidFill>
                  <a:srgbClr val="FF0000"/>
                </a:solidFill>
                <a:latin typeface="Times New Roman" panose="02020603050405020304" pitchFamily="18" charset="0"/>
                <a:cs typeface="Times New Roman" panose="02020603050405020304" pitchFamily="18" charset="0"/>
              </a:rPr>
              <a:t>не применяются </a:t>
            </a:r>
            <a:r>
              <a:rPr lang="ru-RU" sz="1800" dirty="0">
                <a:latin typeface="Times New Roman" panose="02020603050405020304" pitchFamily="18" charset="0"/>
                <a:cs typeface="Times New Roman" panose="02020603050405020304" pitchFamily="18" charset="0"/>
              </a:rPr>
              <a:t>при наступлении одного из следующих случаев:</a:t>
            </a:r>
          </a:p>
          <a:p>
            <a:r>
              <a:rPr lang="ru-RU" sz="1800" dirty="0">
                <a:latin typeface="Times New Roman" panose="02020603050405020304" pitchFamily="18" charset="0"/>
                <a:cs typeface="Times New Roman" panose="02020603050405020304" pitchFamily="18" charset="0"/>
              </a:rPr>
              <a:t>осуществляется закупка товара, включенного в объект закупки, в отношении которого в соответствии с частями 21 и 22 статьи 22 Федерального закона "О контрактной системе в сфере закупок товаров, работ, услуг для обеспечения государственных и муниципальных нужд" </a:t>
            </a:r>
            <a:r>
              <a:rPr lang="ru-RU" sz="1800" b="1" dirty="0">
                <a:latin typeface="Times New Roman" panose="02020603050405020304" pitchFamily="18" charset="0"/>
                <a:cs typeface="Times New Roman" panose="02020603050405020304" pitchFamily="18" charset="0"/>
              </a:rPr>
              <a:t>установлены соответственно особенности определения </a:t>
            </a:r>
            <a:r>
              <a:rPr lang="ru-RU" sz="1800" dirty="0">
                <a:latin typeface="Times New Roman" panose="02020603050405020304" pitchFamily="18" charset="0"/>
                <a:cs typeface="Times New Roman" panose="02020603050405020304" pitchFamily="18" charset="0"/>
              </a:rPr>
              <a:t>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включаемых в состав государственного оборонного заказа закупок товаров, работ, услуг для обеспечения федеральных нужд, порядок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a:t>
            </a:r>
          </a:p>
          <a:p>
            <a:r>
              <a:rPr lang="ru-RU" sz="1400" i="1" dirty="0">
                <a:solidFill>
                  <a:srgbClr val="7030A0"/>
                </a:solidFill>
                <a:latin typeface="Times New Roman" panose="02020603050405020304" pitchFamily="18" charset="0"/>
                <a:cs typeface="Times New Roman" panose="02020603050405020304" pitchFamily="18" charset="0"/>
              </a:rPr>
              <a:t>21.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включаемых в состав государственного оборонного заказа закупок товаров, работ, услуг для обеспечения федеральных нужд устанавливаются в соответствии с Федеральным законом от 29 декабря 2012 года N 275-ФЗ "О государственном оборонном заказе".</a:t>
            </a:r>
          </a:p>
          <a:p>
            <a:r>
              <a:rPr lang="ru-RU" sz="1400" i="1" dirty="0">
                <a:solidFill>
                  <a:srgbClr val="7030A0"/>
                </a:solidFill>
                <a:latin typeface="Times New Roman" panose="02020603050405020304" pitchFamily="18" charset="0"/>
                <a:cs typeface="Times New Roman" panose="02020603050405020304" pitchFamily="18" charset="0"/>
              </a:rPr>
              <a:t>22. Правительство Российской Федерации вправе определить сферы деятельности, в которых при осуществлении закупок устанавливается порядок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и федеральные органы исполнительной власти, Государственную корпорацию по атомной энергии "Росатом", Государственную корпорацию по космической деятельности "Роскосмос", уполномоченные устанавливать такой порядок с учетом положений настоящего Федерального закона.</a:t>
            </a:r>
          </a:p>
        </p:txBody>
      </p:sp>
    </p:spTree>
    <p:extLst>
      <p:ext uri="{BB962C8B-B14F-4D97-AF65-F5344CB8AC3E}">
        <p14:creationId xmlns:p14="http://schemas.microsoft.com/office/powerpoint/2010/main" val="31869958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B391BE-4677-C8A7-94CA-95ECBDFDC5E4}"/>
              </a:ext>
            </a:extLst>
          </p:cNvPr>
          <p:cNvSpPr>
            <a:spLocks noGrp="1"/>
          </p:cNvSpPr>
          <p:nvPr>
            <p:ph idx="1"/>
          </p:nvPr>
        </p:nvSpPr>
        <p:spPr>
          <a:xfrm>
            <a:off x="479376" y="260648"/>
            <a:ext cx="10874424" cy="6408712"/>
          </a:xfrm>
        </p:spPr>
        <p:txBody>
          <a:bodyPr>
            <a:normAutofit fontScale="55000" lnSpcReduction="20000"/>
          </a:bodyPr>
          <a:lstStyle/>
          <a:p>
            <a:pPr marL="0" indent="0">
              <a:buNone/>
            </a:pPr>
            <a:r>
              <a:rPr lang="ru-RU" dirty="0"/>
              <a:t>•	Постановление Правительства Российской Федерации от 11 сентября 2024 г. N 1245 "О наделении Государственной корпорации по космической деятельности "Роскосмос" полномочиями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данных дистанционного зондирования Земли из космоса, копий таких данных, получаемых с негосударственных космических аппаратов, и продуктов, созданных на их основе"</a:t>
            </a:r>
          </a:p>
          <a:p>
            <a:pPr marL="0" indent="0">
              <a:buNone/>
            </a:pPr>
            <a:r>
              <a:rPr lang="ru-RU" dirty="0"/>
              <a:t>•	Постановление Правительства РФ от 8 мая 2020 г. N 645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охранных услуг"</a:t>
            </a:r>
          </a:p>
          <a:p>
            <a:pPr marL="0" indent="0">
              <a:buNone/>
            </a:pPr>
            <a:r>
              <a:rPr lang="ru-RU" dirty="0"/>
              <a:t>•	Постановление Правительства РФ от 2 июля 2019 г. N 847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медицинских изделий"</a:t>
            </a:r>
          </a:p>
          <a:p>
            <a:pPr marL="0" indent="0">
              <a:buNone/>
            </a:pPr>
            <a:r>
              <a:rPr lang="ru-RU" dirty="0"/>
              <a:t>•	Постановление Правительства РФ от 8 сентября 2018 г. N 1074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топлива моторного, включая автомобильный и авиационный бензин" (с изменениями и дополнениями)</a:t>
            </a:r>
          </a:p>
          <a:p>
            <a:pPr marL="0" indent="0">
              <a:buNone/>
            </a:pPr>
            <a:r>
              <a:rPr lang="ru-RU" dirty="0"/>
              <a:t>•	Постановление Правительства РФ от 8 февраля 2017 г. N 149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лекарственных препаратов для медицинского применения" (с изменениями и дополнениями)</a:t>
            </a:r>
          </a:p>
          <a:p>
            <a:pPr marL="0" indent="0">
              <a:buNone/>
            </a:pPr>
            <a:r>
              <a:rPr lang="ru-RU" dirty="0"/>
              <a:t>•	Постановление Правительства РФ от 11 октября 2016 г. N 1028 "О сфере деятельности, в которой при осуществлении закупок устанавливается порядок определения начальной (максимальной) цены контракта, цены контракта, заключаемого с единственным поставщиком (подрядчиком, исполнителем), и федеральном органе исполнительной власти, устанавливающем такой порядок" (с изменениями и дополнениями)</a:t>
            </a:r>
          </a:p>
          <a:p>
            <a:pPr marL="0" indent="0">
              <a:buNone/>
            </a:pPr>
            <a:r>
              <a:rPr lang="ru-RU" dirty="0"/>
              <a:t>•	Постановление Правительства РФ от 11 сентября 2015 г. N 964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в сфере градостроительной деятельности (за исключением территориального планирования)" (с изменениями и дополнениями)</a:t>
            </a:r>
          </a:p>
          <a:p>
            <a:endParaRPr lang="ru-RU" dirty="0"/>
          </a:p>
        </p:txBody>
      </p:sp>
    </p:spTree>
    <p:extLst>
      <p:ext uri="{BB962C8B-B14F-4D97-AF65-F5344CB8AC3E}">
        <p14:creationId xmlns:p14="http://schemas.microsoft.com/office/powerpoint/2010/main" val="22077477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3671-3A5C-1444-AD63-480005A12328}"/>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C78F10E-EEBC-6546-B9C4-F2A554B48710}"/>
              </a:ext>
            </a:extLst>
          </p:cNvPr>
          <p:cNvSpPr>
            <a:spLocks noGrp="1"/>
          </p:cNvSpPr>
          <p:nvPr>
            <p:ph idx="1"/>
          </p:nvPr>
        </p:nvSpPr>
        <p:spPr>
          <a:xfrm>
            <a:off x="186431" y="136527"/>
            <a:ext cx="11780668" cy="3292474"/>
          </a:xfrm>
        </p:spPr>
        <p:txBody>
          <a:bodyPr>
            <a:normAutofit fontScale="70000" lnSpcReduction="20000"/>
          </a:bodyPr>
          <a:lstStyle/>
          <a:p>
            <a:r>
              <a:rPr lang="ru-RU" sz="2300" dirty="0"/>
              <a:t>В соответствии с подпунктом «г» пункта 7 Постановления № 1875 особенности определения НМЦК не применяются при наступлении случая осуществления закупки товара, включенного в объект закупки (предмет закупки), в отношении которого в соответствии с частью 22 статьи 22 Закона № 44-ФЗ установлен порядок определения НМЦК. </a:t>
            </a:r>
          </a:p>
          <a:p>
            <a:r>
              <a:rPr lang="ru-RU" sz="2300" dirty="0"/>
              <a:t>Так, для закупки медицинских изделий при определении НМЦК заказчики должны руководствоваться приказом Минздрава России от 15.05.2020 № 450н «Об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медицинских изделий» (далее – Приказ   № 450н).</a:t>
            </a:r>
          </a:p>
          <a:p>
            <a:r>
              <a:rPr lang="ru-RU" sz="2300" dirty="0"/>
              <a:t>В соответствии с пунктом 2 порядка, утвержденного Приказом 450н, порядок не применяется при закупке медицинских изделий, являющихся радиоэлектронной продукцией, включенной в реестр российской радиоэлектронной продукции, в случае установления заказчиком ограничения на допуск радиоэлектронной продукции, происходящей из иностранных государств, в соответствии с постановлением Правительства РФ от 10.07.2019 № 878 «О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 925 и признании утратившими силу некоторых актов Правительства Российской Федерации.</a:t>
            </a:r>
          </a:p>
        </p:txBody>
      </p:sp>
      <p:sp>
        <p:nvSpPr>
          <p:cNvPr id="4" name="Номер слайда 3">
            <a:extLst>
              <a:ext uri="{FF2B5EF4-FFF2-40B4-BE49-F238E27FC236}">
                <a16:creationId xmlns:a16="http://schemas.microsoft.com/office/drawing/2014/main" id="{DABA39EE-8591-7852-CD93-39D0BEAD3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E045B-E14D-4AB8-955F-A6097A020C3F}"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Таблица 1">
            <a:extLst>
              <a:ext uri="{FF2B5EF4-FFF2-40B4-BE49-F238E27FC236}">
                <a16:creationId xmlns:a16="http://schemas.microsoft.com/office/drawing/2014/main" id="{68A789AC-F74E-13C5-1FBF-A09117CF6E94}"/>
              </a:ext>
            </a:extLst>
          </p:cNvPr>
          <p:cNvGraphicFramePr>
            <a:graphicFrameLocks noGrp="1"/>
          </p:cNvGraphicFramePr>
          <p:nvPr/>
        </p:nvGraphicFramePr>
        <p:xfrm>
          <a:off x="224901" y="3027286"/>
          <a:ext cx="11648983" cy="3672080"/>
        </p:xfrm>
        <a:graphic>
          <a:graphicData uri="http://schemas.openxmlformats.org/drawingml/2006/table">
            <a:tbl>
              <a:tblPr firstRow="1" bandRow="1">
                <a:tableStyleId>{7DF18680-E054-41AD-8BC1-D1AEF772440D}</a:tableStyleId>
              </a:tblPr>
              <a:tblGrid>
                <a:gridCol w="4728839">
                  <a:extLst>
                    <a:ext uri="{9D8B030D-6E8A-4147-A177-3AD203B41FA5}">
                      <a16:colId xmlns:a16="http://schemas.microsoft.com/office/drawing/2014/main" val="3603751844"/>
                    </a:ext>
                  </a:extLst>
                </a:gridCol>
                <a:gridCol w="6920144">
                  <a:extLst>
                    <a:ext uri="{9D8B030D-6E8A-4147-A177-3AD203B41FA5}">
                      <a16:colId xmlns:a16="http://schemas.microsoft.com/office/drawing/2014/main" val="3799308427"/>
                    </a:ext>
                  </a:extLst>
                </a:gridCol>
              </a:tblGrid>
              <a:tr h="410720">
                <a:tc>
                  <a:txBody>
                    <a:bodyPr/>
                    <a:lstStyle/>
                    <a:p>
                      <a:pPr algn="ctr"/>
                      <a:r>
                        <a:rPr lang="ru-RU" dirty="0"/>
                        <a:t>Вопрос</a:t>
                      </a:r>
                    </a:p>
                  </a:txBody>
                  <a:tcPr/>
                </a:tc>
                <a:tc>
                  <a:txBody>
                    <a:bodyPr/>
                    <a:lstStyle/>
                    <a:p>
                      <a:pPr algn="ctr"/>
                      <a:r>
                        <a:rPr lang="ru-RU" dirty="0"/>
                        <a:t>Ответ</a:t>
                      </a:r>
                    </a:p>
                  </a:txBody>
                  <a:tcPr/>
                </a:tc>
                <a:extLst>
                  <a:ext uri="{0D108BD9-81ED-4DB2-BD59-A6C34878D82A}">
                    <a16:rowId xmlns:a16="http://schemas.microsoft.com/office/drawing/2014/main" val="1860570329"/>
                  </a:ext>
                </a:extLst>
              </a:tr>
              <a:tr h="2537744">
                <a:tc>
                  <a:txBody>
                    <a:bodyPr/>
                    <a:lstStyle/>
                    <a:p>
                      <a:r>
                        <a:rPr lang="ru-RU" sz="1600" dirty="0">
                          <a:solidFill>
                            <a:schemeClr val="tx1"/>
                          </a:solidFill>
                        </a:rPr>
                        <a:t>Просим разъяснить, распространяются ли особенности определения НМЦК, предусмотренные подпунктом «в» пункта 7 Постановления № 1875, при закупке из перечня № 2 медицинских изделий, являющихся радиоэлектронной продукцией, или необходимо руководствоваться порядком, предусмотренным Приказом № 450н.</a:t>
                      </a:r>
                    </a:p>
                  </a:txBody>
                  <a:tcPr/>
                </a:tc>
                <a:tc>
                  <a:txBody>
                    <a:bodyPr/>
                    <a:lstStyle/>
                    <a:p>
                      <a:pPr marL="285750" indent="-285750">
                        <a:buFont typeface="Arial" panose="020B0604020202020204" pitchFamily="34" charset="0"/>
                        <a:buChar char="•"/>
                      </a:pPr>
                      <a:r>
                        <a:rPr lang="ru-RU" sz="1600" i="0" dirty="0"/>
                        <a:t>В 878 ПП абзац, связанный с утверждением перечня радиоэлектронной продукции, происходящей из иностранных государств, в отношении которой устанавливаются ограничения для целей осуществления закупок для обеспечения государственных и муниципальных нужд, утратил силу с 01.01.2025. Поэтому в настоящее время невозможно установить ограничения допуска по 878 ПП.</a:t>
                      </a:r>
                    </a:p>
                    <a:p>
                      <a:pPr marL="285750" indent="-285750">
                        <a:buFont typeface="Arial" panose="020B0604020202020204" pitchFamily="34" charset="0"/>
                        <a:buChar char="•"/>
                      </a:pPr>
                      <a:r>
                        <a:rPr lang="ru-RU" sz="1600" i="0" dirty="0"/>
                        <a:t>Исходя из этого, 2 пункт 450н Приказа можно считать недействующим, так как он ссылается на недействующую норму.</a:t>
                      </a:r>
                    </a:p>
                    <a:p>
                      <a:pPr marL="285750" indent="-285750">
                        <a:buFont typeface="Arial" panose="020B0604020202020204" pitchFamily="34" charset="0"/>
                        <a:buChar char="•"/>
                      </a:pPr>
                      <a:r>
                        <a:rPr lang="ru-RU" sz="1600" b="1" i="0" dirty="0"/>
                        <a:t>Вывод: </a:t>
                      </a:r>
                      <a:r>
                        <a:rPr lang="ru-RU" sz="1600" i="0" dirty="0"/>
                        <a:t>при закупке медицинских изделий, являющихся радиоэлектронной продукцией до внесения изменения в 450н, необходимо руководствоваться порядком, предусмотренным Приказом № 450н.</a:t>
                      </a:r>
                    </a:p>
                    <a:p>
                      <a:pPr marL="285750" indent="-285750">
                        <a:buFont typeface="Arial" panose="020B0604020202020204" pitchFamily="34" charset="0"/>
                        <a:buChar char="•"/>
                      </a:pPr>
                      <a:r>
                        <a:rPr lang="ru-RU" sz="1600" i="0" dirty="0"/>
                        <a:t>Далее возможно различное развитие ситуации.</a:t>
                      </a:r>
                    </a:p>
                  </a:txBody>
                  <a:tcPr/>
                </a:tc>
                <a:extLst>
                  <a:ext uri="{0D108BD9-81ED-4DB2-BD59-A6C34878D82A}">
                    <a16:rowId xmlns:a16="http://schemas.microsoft.com/office/drawing/2014/main" val="2485202557"/>
                  </a:ext>
                </a:extLst>
              </a:tr>
            </a:tbl>
          </a:graphicData>
        </a:graphic>
      </p:graphicFrame>
    </p:spTree>
    <p:extLst>
      <p:ext uri="{BB962C8B-B14F-4D97-AF65-F5344CB8AC3E}">
        <p14:creationId xmlns:p14="http://schemas.microsoft.com/office/powerpoint/2010/main" val="12029731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0754-6A79-C44F-14DA-F97062811145}"/>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661A01C-6FD4-EC6C-AF43-122BAED9498A}"/>
              </a:ext>
            </a:extLst>
          </p:cNvPr>
          <p:cNvSpPr/>
          <p:nvPr/>
        </p:nvSpPr>
        <p:spPr>
          <a:xfrm>
            <a:off x="119336" y="188640"/>
            <a:ext cx="11953328" cy="648072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9898517E-B6D6-F94A-886E-EFE9309C93A4}"/>
              </a:ext>
            </a:extLst>
          </p:cNvPr>
          <p:cNvSpPr>
            <a:spLocks noGrp="1"/>
          </p:cNvSpPr>
          <p:nvPr>
            <p:ph idx="1"/>
          </p:nvPr>
        </p:nvSpPr>
        <p:spPr>
          <a:xfrm>
            <a:off x="191344" y="188640"/>
            <a:ext cx="11881320" cy="59883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800" b="1" dirty="0">
                <a:solidFill>
                  <a:srgbClr val="C00000"/>
                </a:solidFill>
                <a:latin typeface="Times New Roman" panose="02020603050405020304" pitchFamily="18" charset="0"/>
                <a:cs typeface="Times New Roman" panose="02020603050405020304" pitchFamily="18" charset="0"/>
              </a:rPr>
              <a:t>г)</a:t>
            </a:r>
            <a:r>
              <a:rPr lang="ru-RU" sz="1800" dirty="0">
                <a:latin typeface="Times New Roman" panose="02020603050405020304" pitchFamily="18" charset="0"/>
                <a:cs typeface="Times New Roman" panose="02020603050405020304" pitchFamily="18" charset="0"/>
              </a:rPr>
              <a:t> особенности, предусмотренные подпунктом "в" настоящего пункта, </a:t>
            </a:r>
            <a:r>
              <a:rPr lang="ru-RU" sz="1800" b="1" dirty="0">
                <a:solidFill>
                  <a:srgbClr val="FF0000"/>
                </a:solidFill>
                <a:latin typeface="Times New Roman" panose="02020603050405020304" pitchFamily="18" charset="0"/>
                <a:cs typeface="Times New Roman" panose="02020603050405020304" pitchFamily="18" charset="0"/>
              </a:rPr>
              <a:t>не применяются </a:t>
            </a:r>
            <a:r>
              <a:rPr lang="ru-RU" sz="1800" dirty="0">
                <a:latin typeface="Times New Roman" panose="02020603050405020304" pitchFamily="18" charset="0"/>
                <a:cs typeface="Times New Roman" panose="02020603050405020304" pitchFamily="18" charset="0"/>
              </a:rPr>
              <a:t>при наступлении одного из следующих случаев:</a:t>
            </a:r>
          </a:p>
          <a:p>
            <a:r>
              <a:rPr lang="ru-RU" sz="1800" dirty="0">
                <a:latin typeface="Times New Roman" panose="02020603050405020304" pitchFamily="18" charset="0"/>
                <a:cs typeface="Times New Roman" panose="02020603050405020304" pitchFamily="18" charset="0"/>
              </a:rPr>
              <a:t>если при осуществлении закупки товара заказчиком в случаях, предусмотренных пунктами 5 и 6 настоящего постановления, </a:t>
            </a:r>
            <a:r>
              <a:rPr lang="ru-RU" sz="1800" b="1" dirty="0">
                <a:latin typeface="Times New Roman" panose="02020603050405020304" pitchFamily="18" charset="0"/>
                <a:cs typeface="Times New Roman" panose="02020603050405020304" pitchFamily="18" charset="0"/>
              </a:rPr>
              <a:t>не применяются запреты</a:t>
            </a:r>
            <a:r>
              <a:rPr lang="ru-RU" sz="1800" dirty="0">
                <a:latin typeface="Times New Roman" panose="02020603050405020304" pitchFamily="18" charset="0"/>
                <a:cs typeface="Times New Roman" panose="02020603050405020304" pitchFamily="18" charset="0"/>
              </a:rPr>
              <a:t>, предусмотренные абзацем вторым пункта 1 и подпунктом "ж" пункта 4 настоящего постановления, </a:t>
            </a:r>
            <a:r>
              <a:rPr lang="ru-RU" sz="1800" b="1" dirty="0">
                <a:latin typeface="Times New Roman" panose="02020603050405020304" pitchFamily="18" charset="0"/>
                <a:cs typeface="Times New Roman" panose="02020603050405020304" pitchFamily="18" charset="0"/>
              </a:rPr>
              <a:t>ограничение, </a:t>
            </a:r>
            <a:r>
              <a:rPr lang="ru-RU" sz="1800" dirty="0">
                <a:latin typeface="Times New Roman" panose="02020603050405020304" pitchFamily="18" charset="0"/>
                <a:cs typeface="Times New Roman" panose="02020603050405020304" pitchFamily="18" charset="0"/>
              </a:rPr>
              <a:t>предусмотренное абзацем третьим пункта 1 настоящего постановления </a:t>
            </a:r>
            <a:r>
              <a:rPr lang="ru-RU" sz="1800" i="1" dirty="0">
                <a:solidFill>
                  <a:srgbClr val="7030A0"/>
                </a:solidFill>
                <a:latin typeface="Times New Roman" panose="02020603050405020304" pitchFamily="18" charset="0"/>
                <a:cs typeface="Times New Roman" panose="02020603050405020304" pitchFamily="18" charset="0"/>
              </a:rPr>
              <a:t>(случаи, когда запрет и ограничение могут не применяться)</a:t>
            </a:r>
          </a:p>
          <a:p>
            <a:endParaRPr lang="ru-RU" sz="1800" i="1" dirty="0">
              <a:solidFill>
                <a:srgbClr val="7030A0"/>
              </a:solidFill>
              <a:latin typeface="Times New Roman" panose="02020603050405020304" pitchFamily="18" charset="0"/>
              <a:cs typeface="Times New Roman" panose="02020603050405020304" pitchFamily="18" charset="0"/>
            </a:endParaRPr>
          </a:p>
          <a:p>
            <a:pPr marL="228600" marR="0" lvl="0" indent="431800" algn="just"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ru-RU" sz="180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осуществляется закупка товара в количестве одной штуки </a:t>
            </a:r>
            <a:r>
              <a:rPr kumimoji="0" lang="ru-RU" sz="1800" b="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и начальная (максимальная) цена контракта (начальная (максимальная) цена договора),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kumimoji="0" lang="ru-RU" sz="180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не превышает 5 тыс. рублей </a:t>
            </a:r>
            <a:r>
              <a:rPr kumimoji="0" lang="ru-RU" sz="1800" i="1" u="none" strike="noStrike" kern="1200" cap="none" spc="-1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(т.е. заказчик закупает «под запретом», но «дешевую» продукцию без применения порядка обоснования цены);</a:t>
            </a:r>
          </a:p>
          <a:p>
            <a:pPr marL="228600" marR="0" lvl="0" indent="431800" algn="just"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ru-RU" sz="18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осуществляется закупка товаров, при которой начальная (максимальная) цена контракта (начальная (максимальная) цена договора),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kumimoji="0" lang="ru-RU" sz="180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не превышает 1 млн. рублей и при этом ни одна из использованных при определении таких цен цена единицы товара не превышает 5 тыс. рублей</a:t>
            </a:r>
            <a:r>
              <a:rPr kumimoji="0" lang="ru-RU" sz="18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t>
            </a:r>
            <a:r>
              <a:rPr kumimoji="0" lang="ru-RU" sz="1800" i="1"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 </a:t>
            </a:r>
            <a:endParaRPr kumimoji="0" lang="ru-RU" sz="18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796699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50C2C-012D-2C61-C3C0-E82436F55030}"/>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35B6A01-7DCD-DDE6-D654-61BEBB1BAFCC}"/>
              </a:ext>
            </a:extLst>
          </p:cNvPr>
          <p:cNvSpPr/>
          <p:nvPr/>
        </p:nvSpPr>
        <p:spPr>
          <a:xfrm>
            <a:off x="335360" y="188640"/>
            <a:ext cx="11665296" cy="58326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D7A49592-D273-964D-DD2B-3C67B2189AC1}"/>
              </a:ext>
            </a:extLst>
          </p:cNvPr>
          <p:cNvSpPr>
            <a:spLocks noGrp="1"/>
          </p:cNvSpPr>
          <p:nvPr>
            <p:ph idx="1"/>
          </p:nvPr>
        </p:nvSpPr>
        <p:spPr>
          <a:xfrm>
            <a:off x="335360" y="188640"/>
            <a:ext cx="11449272" cy="59883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r>
              <a:rPr lang="ru-RU" sz="1600" dirty="0">
                <a:latin typeface="Times New Roman" panose="02020603050405020304" pitchFamily="18" charset="0"/>
                <a:cs typeface="Times New Roman" panose="02020603050405020304" pitchFamily="18" charset="0"/>
              </a:rPr>
              <a:t>г) особенности, предусмотренные подпунктом "в" настоящего пункта, </a:t>
            </a:r>
            <a:r>
              <a:rPr lang="ru-RU" sz="1600" b="1" dirty="0">
                <a:solidFill>
                  <a:srgbClr val="FF0000"/>
                </a:solidFill>
                <a:latin typeface="Times New Roman" panose="02020603050405020304" pitchFamily="18" charset="0"/>
                <a:cs typeface="Times New Roman" panose="02020603050405020304" pitchFamily="18" charset="0"/>
              </a:rPr>
              <a:t>не применяются </a:t>
            </a:r>
            <a:r>
              <a:rPr lang="ru-RU" sz="1600" dirty="0">
                <a:latin typeface="Times New Roman" panose="02020603050405020304" pitchFamily="18" charset="0"/>
                <a:cs typeface="Times New Roman" panose="02020603050405020304" pitchFamily="18" charset="0"/>
              </a:rPr>
              <a:t>при наступлении одного из следующих случаев:</a:t>
            </a:r>
          </a:p>
          <a:p>
            <a:r>
              <a:rPr lang="ru-RU" sz="1600" dirty="0">
                <a:latin typeface="Times New Roman" panose="02020603050405020304" pitchFamily="18" charset="0"/>
                <a:cs typeface="Times New Roman" panose="02020603050405020304" pitchFamily="18" charset="0"/>
              </a:rPr>
              <a:t>если </a:t>
            </a:r>
            <a:r>
              <a:rPr lang="ru-RU" sz="1600" b="1" dirty="0">
                <a:latin typeface="Times New Roman" panose="02020603050405020304" pitchFamily="18" charset="0"/>
                <a:cs typeface="Times New Roman" panose="02020603050405020304" pitchFamily="18" charset="0"/>
              </a:rPr>
              <a:t>в реестре российской промышленной продукции </a:t>
            </a:r>
            <a:r>
              <a:rPr lang="ru-RU" sz="1600" b="1" dirty="0">
                <a:solidFill>
                  <a:srgbClr val="FF0000"/>
                </a:solidFill>
                <a:latin typeface="Times New Roman" panose="02020603050405020304" pitchFamily="18" charset="0"/>
                <a:cs typeface="Times New Roman" panose="02020603050405020304" pitchFamily="18" charset="0"/>
              </a:rPr>
              <a:t>отсутствуют</a:t>
            </a:r>
            <a:r>
              <a:rPr lang="ru-RU" sz="1600" dirty="0">
                <a:latin typeface="Times New Roman" panose="02020603050405020304" pitchFamily="18" charset="0"/>
                <a:cs typeface="Times New Roman" panose="02020603050405020304" pitchFamily="18" charset="0"/>
              </a:rPr>
              <a:t> указанные </a:t>
            </a:r>
            <a:r>
              <a:rPr lang="ru-RU" sz="1600" b="1" dirty="0">
                <a:latin typeface="Times New Roman" panose="02020603050405020304" pitchFamily="18" charset="0"/>
                <a:cs typeface="Times New Roman" panose="02020603050405020304" pitchFamily="18" charset="0"/>
              </a:rPr>
              <a:t>в позициях 1 - 433 приложения N 2 </a:t>
            </a:r>
            <a:r>
              <a:rPr lang="ru-RU" sz="1600" dirty="0">
                <a:latin typeface="Times New Roman" panose="02020603050405020304" pitchFamily="18" charset="0"/>
                <a:cs typeface="Times New Roman" panose="02020603050405020304" pitchFamily="18" charset="0"/>
              </a:rPr>
              <a:t>к настоящему постановлению товары с характеристиками, соответствующими потребности заказчика, </a:t>
            </a:r>
            <a:br>
              <a:rPr lang="ru-RU" sz="1600" dirty="0">
                <a:latin typeface="Times New Roman" panose="02020603050405020304" pitchFamily="18" charset="0"/>
                <a:cs typeface="Times New Roman" panose="02020603050405020304" pitchFamily="18" charset="0"/>
              </a:rPr>
            </a:br>
            <a:r>
              <a:rPr lang="ru-RU" sz="1600" b="1" dirty="0">
                <a:solidFill>
                  <a:srgbClr val="FF0000"/>
                </a:solidFill>
                <a:latin typeface="Times New Roman" panose="02020603050405020304" pitchFamily="18" charset="0"/>
                <a:cs typeface="Times New Roman" panose="02020603050405020304" pitchFamily="18" charset="0"/>
              </a:rPr>
              <a:t>отсутствует</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производство на территории Российской Федерации товаров, указанных в позициях 434 - 465 приложения N 2 </a:t>
            </a:r>
            <a:r>
              <a:rPr lang="ru-RU" sz="1600" dirty="0">
                <a:latin typeface="Times New Roman" panose="02020603050405020304" pitchFamily="18" charset="0"/>
                <a:cs typeface="Times New Roman" panose="02020603050405020304" pitchFamily="18" charset="0"/>
              </a:rPr>
              <a:t>к настоящему постановлению, </a:t>
            </a:r>
            <a:r>
              <a:rPr lang="ru-RU" sz="1600" b="1" dirty="0">
                <a:latin typeface="Times New Roman" panose="02020603050405020304" pitchFamily="18" charset="0"/>
                <a:cs typeface="Times New Roman" panose="02020603050405020304" pitchFamily="18" charset="0"/>
              </a:rPr>
              <a:t>которые </a:t>
            </a:r>
            <a:r>
              <a:rPr lang="ru-RU" sz="1600" b="1" dirty="0">
                <a:solidFill>
                  <a:srgbClr val="FF0000"/>
                </a:solidFill>
                <a:latin typeface="Times New Roman" panose="02020603050405020304" pitchFamily="18" charset="0"/>
                <a:cs typeface="Times New Roman" panose="02020603050405020304" pitchFamily="18" charset="0"/>
              </a:rPr>
              <a:t>декларируются в обосновании </a:t>
            </a:r>
            <a:r>
              <a:rPr lang="ru-RU" sz="1600" dirty="0">
                <a:latin typeface="Times New Roman" panose="02020603050405020304" pitchFamily="18" charset="0"/>
                <a:cs typeface="Times New Roman" panose="02020603050405020304" pitchFamily="18" charset="0"/>
              </a:rPr>
              <a:t>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a:t>
            </a:r>
            <a:r>
              <a:rPr lang="ru-RU" sz="1600" b="1" dirty="0">
                <a:latin typeface="Times New Roman" panose="02020603050405020304" pitchFamily="18" charset="0"/>
                <a:cs typeface="Times New Roman" panose="02020603050405020304" pitchFamily="18" charset="0"/>
              </a:rPr>
              <a:t>В случаях, при которых такое обоснование </a:t>
            </a:r>
            <a:r>
              <a:rPr lang="ru-RU" sz="1600" dirty="0">
                <a:latin typeface="Times New Roman" panose="02020603050405020304" pitchFamily="18" charset="0"/>
                <a:cs typeface="Times New Roman" panose="02020603050405020304" pitchFamily="18" charset="0"/>
              </a:rPr>
              <a:t>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r>
              <a:rPr lang="ru-RU" sz="1600" b="1" dirty="0">
                <a:latin typeface="Times New Roman" panose="02020603050405020304" pitchFamily="18" charset="0"/>
                <a:cs typeface="Times New Roman" panose="02020603050405020304" pitchFamily="18" charset="0"/>
              </a:rPr>
              <a:t>" не составляется, отсутствие производства такого товара на территории Российской Федерации </a:t>
            </a:r>
            <a:r>
              <a:rPr lang="ru-RU" sz="1600" b="1" dirty="0">
                <a:solidFill>
                  <a:srgbClr val="FF0000"/>
                </a:solidFill>
                <a:latin typeface="Times New Roman" panose="02020603050405020304" pitchFamily="18" charset="0"/>
                <a:cs typeface="Times New Roman" panose="02020603050405020304" pitchFamily="18" charset="0"/>
              </a:rPr>
              <a:t>декларируется в контракте</a:t>
            </a:r>
            <a:r>
              <a:rPr lang="ru-RU" sz="1600" b="1"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осуществляется закупка товаров, работ, услуг в случаях, предусмотренных пунктами 1 или 2 части 11 статьи 24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4" name="TextBox 3">
            <a:extLst>
              <a:ext uri="{FF2B5EF4-FFF2-40B4-BE49-F238E27FC236}">
                <a16:creationId xmlns:a16="http://schemas.microsoft.com/office/drawing/2014/main" id="{5E1B6575-9D63-A581-DCCC-CE3603DD52B2}"/>
              </a:ext>
            </a:extLst>
          </p:cNvPr>
          <p:cNvSpPr txBox="1"/>
          <p:nvPr/>
        </p:nvSpPr>
        <p:spPr>
          <a:xfrm>
            <a:off x="551384" y="4638974"/>
            <a:ext cx="11089232" cy="95410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ru-RU" sz="1400" b="0" i="1" u="none" strike="noStrike" kern="1200" cap="none" spc="0" normalizeH="0" baseline="0" noProof="0" dirty="0">
                <a:ln>
                  <a:noFill/>
                </a:ln>
                <a:solidFill>
                  <a:srgbClr val="7030A0"/>
                </a:solidFill>
                <a:effectLst/>
                <a:uLnTx/>
                <a:uFillTx/>
                <a:latin typeface="Calibri"/>
                <a:ea typeface="+mn-ea"/>
                <a:cs typeface="+mn-cs"/>
              </a:rPr>
              <a:t>закупка товаров, работ, услуг, необходимых для обеспечения федеральных нужд, если сведения о таких нуждах составляют государственную тайну;</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ru-RU" sz="1400" b="0" i="1" u="none" strike="noStrike" kern="1200" cap="none" spc="0" normalizeH="0" baseline="0" noProof="0" dirty="0">
                <a:ln>
                  <a:noFill/>
                </a:ln>
                <a:solidFill>
                  <a:srgbClr val="7030A0"/>
                </a:solidFill>
                <a:effectLst/>
                <a:uLnTx/>
                <a:uFillTx/>
                <a:latin typeface="Calibri"/>
                <a:ea typeface="+mn-ea"/>
                <a:cs typeface="+mn-cs"/>
              </a:rPr>
              <a:t> закупка товаров, работ, услуг, сведения о которых составляют государственную тайну, при условии, что такие сведения содержатся в документации о закупке или в проекте контракта;</a:t>
            </a:r>
          </a:p>
        </p:txBody>
      </p:sp>
    </p:spTree>
    <p:extLst>
      <p:ext uri="{BB962C8B-B14F-4D97-AF65-F5344CB8AC3E}">
        <p14:creationId xmlns:p14="http://schemas.microsoft.com/office/powerpoint/2010/main" val="2311550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1C19F5-7E08-BADB-A8AF-F7429F4D8459}"/>
              </a:ext>
            </a:extLst>
          </p:cNvPr>
          <p:cNvSpPr>
            <a:spLocks noGrp="1"/>
          </p:cNvSpPr>
          <p:nvPr>
            <p:ph idx="1"/>
          </p:nvPr>
        </p:nvSpPr>
        <p:spPr>
          <a:xfrm>
            <a:off x="838200" y="404664"/>
            <a:ext cx="10515600" cy="6120680"/>
          </a:xfrm>
        </p:spPr>
        <p:txBody>
          <a:bodyPr>
            <a:normAutofit/>
          </a:bodyPr>
          <a:lstStyle/>
          <a:p>
            <a:pPr marL="0" indent="0">
              <a:buNone/>
            </a:pPr>
            <a:r>
              <a:rPr lang="ru-RU" sz="1800" b="1" dirty="0">
                <a:solidFill>
                  <a:srgbClr val="7030A0"/>
                </a:solidFill>
              </a:rPr>
              <a:t>Комментарий к изменениям в порядке обоснования НМЦК</a:t>
            </a:r>
          </a:p>
          <a:p>
            <a:pPr marL="342900" indent="-342900">
              <a:buAutoNum type="arabicPeriod"/>
            </a:pPr>
            <a:r>
              <a:rPr lang="ru-RU" sz="1800" dirty="0">
                <a:solidFill>
                  <a:srgbClr val="7030A0"/>
                </a:solidFill>
              </a:rPr>
              <a:t>Декларация в обосновании НМЦК при закупках товаров соответствующих позиций «под ограничением» необходима в одинаковых случаях,  что и при описании объекта закупки </a:t>
            </a:r>
          </a:p>
          <a:p>
            <a:pPr marL="342900" indent="-342900">
              <a:buAutoNum type="arabicPeriod"/>
            </a:pPr>
            <a:r>
              <a:rPr lang="ru-RU" sz="1800" dirty="0">
                <a:solidFill>
                  <a:srgbClr val="7030A0"/>
                </a:solidFill>
              </a:rPr>
              <a:t>Декларация в обосновании НМЦК не требуется для товаров «под запретом»</a:t>
            </a:r>
          </a:p>
          <a:p>
            <a:pPr marL="342900" indent="-342900">
              <a:buAutoNum type="arabicPeriod"/>
            </a:pPr>
            <a:r>
              <a:rPr lang="ru-RU" sz="1800" dirty="0">
                <a:solidFill>
                  <a:srgbClr val="7030A0"/>
                </a:solidFill>
              </a:rPr>
              <a:t>Декларация в обосновании НМЦК не требуется для товаров «под преимуществом», так как к ним вообще не применяются особенности обоснования НМЦК</a:t>
            </a:r>
          </a:p>
          <a:p>
            <a:pPr marL="342900" indent="-342900">
              <a:buAutoNum type="arabicPeriod"/>
            </a:pPr>
            <a:r>
              <a:rPr lang="ru-RU" sz="1800" dirty="0">
                <a:solidFill>
                  <a:srgbClr val="7030A0"/>
                </a:solidFill>
              </a:rPr>
              <a:t>Если декларации при описании объекта закупки включаются в извещение (приглашение), то зачем еще отдельно включать такие же декларации в обоснование НМЦК</a:t>
            </a:r>
            <a:r>
              <a:rPr lang="en-US" sz="1800" dirty="0">
                <a:solidFill>
                  <a:srgbClr val="7030A0"/>
                </a:solidFill>
              </a:rPr>
              <a:t>?</a:t>
            </a:r>
            <a:r>
              <a:rPr lang="ru-RU" sz="1800" dirty="0">
                <a:solidFill>
                  <a:srgbClr val="7030A0"/>
                </a:solidFill>
              </a:rPr>
              <a:t> Можно ли указать однократно</a:t>
            </a:r>
            <a:r>
              <a:rPr lang="en-US" sz="1800" dirty="0">
                <a:solidFill>
                  <a:srgbClr val="7030A0"/>
                </a:solidFill>
              </a:rPr>
              <a:t>?</a:t>
            </a:r>
            <a:endParaRPr lang="ru-RU" sz="1800" dirty="0">
              <a:solidFill>
                <a:srgbClr val="7030A0"/>
              </a:solidFill>
            </a:endParaRPr>
          </a:p>
          <a:p>
            <a:pPr marL="342900" indent="-342900">
              <a:buAutoNum type="arabicPeriod"/>
            </a:pPr>
            <a:r>
              <a:rPr lang="ru-RU" sz="1800" dirty="0">
                <a:solidFill>
                  <a:srgbClr val="7030A0"/>
                </a:solidFill>
              </a:rPr>
              <a:t>Декларация в закупках с неопределенным объемом требуется для НМЦЕ, но не требуется для максимального значения цены контракта (оно по 44-ФЗ не обосновывается в принципе).</a:t>
            </a:r>
          </a:p>
          <a:p>
            <a:pPr marL="342900" indent="-342900">
              <a:buAutoNum type="arabicPeriod"/>
            </a:pPr>
            <a:r>
              <a:rPr lang="ru-RU" sz="1800" dirty="0">
                <a:solidFill>
                  <a:srgbClr val="7030A0"/>
                </a:solidFill>
              </a:rPr>
              <a:t>Не понятно, почему правила декларирования по товарам из Приложения № 2 затрагивают цену контракта, заключаемого с единственным поставщиком (подрядчиком, исполнителем). При закупке у единственного поставщика (подрядчика, исполнителя) не применяются ограничения.</a:t>
            </a:r>
          </a:p>
        </p:txBody>
      </p:sp>
      <p:sp>
        <p:nvSpPr>
          <p:cNvPr id="4" name="Номер слайда 3">
            <a:extLst>
              <a:ext uri="{FF2B5EF4-FFF2-40B4-BE49-F238E27FC236}">
                <a16:creationId xmlns:a16="http://schemas.microsoft.com/office/drawing/2014/main" id="{B6236125-0D6B-8BC4-5044-A645A53B7DE2}"/>
              </a:ext>
            </a:extLst>
          </p:cNvPr>
          <p:cNvSpPr>
            <a:spLocks noGrp="1"/>
          </p:cNvSpPr>
          <p:nvPr>
            <p:ph type="sldNum" sz="quarter" idx="12"/>
          </p:nvPr>
        </p:nvSpPr>
        <p:spPr/>
        <p:txBody>
          <a:bodyPr/>
          <a:lstStyle/>
          <a:p>
            <a:fld id="{FDCE045B-E14D-4AB8-955F-A6097A020C3F}" type="slidenum">
              <a:rPr lang="ru-RU" smtClean="0"/>
              <a:t>127</a:t>
            </a:fld>
            <a:endParaRPr lang="ru-RU"/>
          </a:p>
        </p:txBody>
      </p:sp>
    </p:spTree>
    <p:extLst>
      <p:ext uri="{BB962C8B-B14F-4D97-AF65-F5344CB8AC3E}">
        <p14:creationId xmlns:p14="http://schemas.microsoft.com/office/powerpoint/2010/main" val="3449090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C9E3-C702-10B4-E53E-C23F1A2CF205}"/>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9C8A34B0-2A6A-C1FB-A509-A700BB5B191D}"/>
              </a:ext>
            </a:extLst>
          </p:cNvPr>
          <p:cNvSpPr>
            <a:spLocks noGrp="1"/>
          </p:cNvSpPr>
          <p:nvPr>
            <p:ph idx="1"/>
          </p:nvPr>
        </p:nvSpPr>
        <p:spPr>
          <a:xfrm>
            <a:off x="838200" y="404664"/>
            <a:ext cx="10515600" cy="6120680"/>
          </a:xfrm>
        </p:spPr>
        <p:txBody>
          <a:bodyPr>
            <a:normAutofit lnSpcReduction="10000"/>
          </a:bodyPr>
          <a:lstStyle/>
          <a:p>
            <a:pPr marL="0" indent="0">
              <a:buNone/>
            </a:pPr>
            <a:r>
              <a:rPr lang="ru-RU" sz="1800" b="1" dirty="0">
                <a:solidFill>
                  <a:srgbClr val="7030A0"/>
                </a:solidFill>
              </a:rPr>
              <a:t>Комментарий к изменениям в порядке обоснования НМЦК</a:t>
            </a:r>
          </a:p>
          <a:p>
            <a:pPr marL="0" indent="0">
              <a:buNone/>
            </a:pPr>
            <a:r>
              <a:rPr lang="en-US" sz="1800" dirty="0">
                <a:solidFill>
                  <a:srgbClr val="7030A0"/>
                </a:solidFill>
              </a:rPr>
              <a:t>7</a:t>
            </a:r>
            <a:r>
              <a:rPr lang="ru-RU" sz="1800" dirty="0">
                <a:solidFill>
                  <a:srgbClr val="7030A0"/>
                </a:solidFill>
              </a:rPr>
              <a:t>. В каких случаях в единственном поставщике существует обоснование цены контракта методом анализа рынка</a:t>
            </a:r>
            <a:r>
              <a:rPr lang="en-US" sz="1800" dirty="0">
                <a:solidFill>
                  <a:srgbClr val="7030A0"/>
                </a:solidFill>
              </a:rPr>
              <a:t>?</a:t>
            </a:r>
            <a:r>
              <a:rPr lang="ru-RU" sz="1800" dirty="0">
                <a:solidFill>
                  <a:srgbClr val="7030A0"/>
                </a:solidFill>
              </a:rPr>
              <a:t>  - В случаях, предусмотренных пунктами 3, 6, 6.1, 11, 12, 16, 18, 19, 22, 23, 30 - 35, 37 - 41, 46 и 49 части 1 настоящей статьи, заказчик обосновывает такую цену в соответствии с настоящим Федеральным законом и включает в контракт обоснование цены контракта. (часть 4 статьи 93 44-ФЗ). И в этих случаях декларация в контракте не требуется. </a:t>
            </a:r>
          </a:p>
          <a:p>
            <a:pPr marL="0" indent="0">
              <a:buNone/>
            </a:pPr>
            <a:r>
              <a:rPr lang="ru-RU" sz="1800" dirty="0">
                <a:solidFill>
                  <a:srgbClr val="7030A0"/>
                </a:solidFill>
              </a:rPr>
              <a:t>В случаях закупки по п. 4, 5, 9 (срочные закупки), 10 (культурные ценности), 13 (произведения литературы и искусства определенных авторов), 14 (печатные и электронные издания), 17 (закупки учреждений культуры), 20 (визит глав иностранных государств), 21 (обеспечение деятельности объектов госохраны), 60 (спортивная экипировка)  - декларация (по товарам) включается в контракт.</a:t>
            </a:r>
          </a:p>
          <a:p>
            <a:pPr marL="0" indent="0">
              <a:buNone/>
            </a:pPr>
            <a:endParaRPr lang="ru-RU" sz="1800" dirty="0">
              <a:solidFill>
                <a:srgbClr val="7030A0"/>
              </a:solidFill>
            </a:endParaRPr>
          </a:p>
          <a:p>
            <a:pPr marL="0" indent="0">
              <a:buNone/>
            </a:pPr>
            <a:r>
              <a:rPr lang="ru-RU" sz="1800" dirty="0"/>
              <a:t>Вопрос о необходимости определения цены договора по п.4 подтвержден Решением Верховного Суда РФ от 12.07.2023 N АКПИ23-359, Письмом Минфина России от 11 мая 2023 г. № 24-06-09/42427 “О рассмотрении обращения”: Учитывая изложенное, цена контракта, заключаемого с единственным поставщиком (подрядчиком, исполнителем) на основании пунктов 4, 5 части 1 статьи 93 Закона N 44-ФЗ, определяется в соответствии положениями статьи 22 Закона N 44-ФЗ, при этом обязанность включения в контракт обоснования такой цены отсутствует.</a:t>
            </a:r>
          </a:p>
          <a:p>
            <a:pPr marL="0" indent="0">
              <a:buNone/>
            </a:pPr>
            <a:r>
              <a:rPr lang="en-US" sz="1800" dirty="0">
                <a:solidFill>
                  <a:srgbClr val="7030A0"/>
                </a:solidFill>
              </a:rPr>
              <a:t>8</a:t>
            </a:r>
            <a:r>
              <a:rPr lang="ru-RU" sz="1800" dirty="0">
                <a:solidFill>
                  <a:srgbClr val="7030A0"/>
                </a:solidFill>
              </a:rPr>
              <a:t>. С учетом позиции Минфина, что чек по договору розничной купли-продажи является письменной формой договора (Письма от 22.01.2025 № 24-96-09/4707 от 18 февраля 2025 г. N 24-01-10/15030) (и нередко применяется по п. 4) в какое место включается декларация</a:t>
            </a:r>
            <a:r>
              <a:rPr lang="en-US" sz="1800" dirty="0">
                <a:solidFill>
                  <a:srgbClr val="7030A0"/>
                </a:solidFill>
              </a:rPr>
              <a:t>?</a:t>
            </a:r>
            <a:endParaRPr lang="ru-RU" sz="1800" dirty="0">
              <a:solidFill>
                <a:srgbClr val="7030A0"/>
              </a:solidFill>
            </a:endParaRPr>
          </a:p>
          <a:p>
            <a:pPr marL="0" indent="0">
              <a:buNone/>
            </a:pPr>
            <a:endParaRPr lang="ru-RU" sz="1800" dirty="0"/>
          </a:p>
          <a:p>
            <a:pPr marL="0" indent="0">
              <a:buNone/>
            </a:pPr>
            <a:r>
              <a:rPr lang="ru-RU" sz="1800" dirty="0">
                <a:solidFill>
                  <a:srgbClr val="7030A0"/>
                </a:solidFill>
              </a:rPr>
              <a:t>9. При закупках по ч. 12 ст. 93 в состав извещения уже включается НМЦК, НМЦЕ, поэтому обоснование в контракте не требуется.</a:t>
            </a:r>
          </a:p>
        </p:txBody>
      </p:sp>
      <p:sp>
        <p:nvSpPr>
          <p:cNvPr id="4" name="Номер слайда 3">
            <a:extLst>
              <a:ext uri="{FF2B5EF4-FFF2-40B4-BE49-F238E27FC236}">
                <a16:creationId xmlns:a16="http://schemas.microsoft.com/office/drawing/2014/main" id="{6748B37D-16E6-1DA0-5942-C637EDF84957}"/>
              </a:ext>
            </a:extLst>
          </p:cNvPr>
          <p:cNvSpPr>
            <a:spLocks noGrp="1"/>
          </p:cNvSpPr>
          <p:nvPr>
            <p:ph type="sldNum" sz="quarter" idx="12"/>
          </p:nvPr>
        </p:nvSpPr>
        <p:spPr/>
        <p:txBody>
          <a:bodyPr/>
          <a:lstStyle/>
          <a:p>
            <a:fld id="{FDCE045B-E14D-4AB8-955F-A6097A020C3F}" type="slidenum">
              <a:rPr lang="ru-RU" smtClean="0"/>
              <a:t>128</a:t>
            </a:fld>
            <a:endParaRPr lang="ru-RU"/>
          </a:p>
        </p:txBody>
      </p:sp>
    </p:spTree>
    <p:extLst>
      <p:ext uri="{BB962C8B-B14F-4D97-AF65-F5344CB8AC3E}">
        <p14:creationId xmlns:p14="http://schemas.microsoft.com/office/powerpoint/2010/main" val="38913108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EEB82-BB4D-E883-827E-6C69BFE67060}"/>
              </a:ext>
            </a:extLst>
          </p:cNvPr>
          <p:cNvSpPr>
            <a:spLocks noGrp="1"/>
          </p:cNvSpPr>
          <p:nvPr>
            <p:ph type="title"/>
          </p:nvPr>
        </p:nvSpPr>
        <p:spPr>
          <a:xfrm>
            <a:off x="838200" y="136525"/>
            <a:ext cx="10515600" cy="471587"/>
          </a:xfrm>
        </p:spPr>
        <p:txBody>
          <a:bodyPr>
            <a:normAutofit/>
          </a:bodyPr>
          <a:lstStyle/>
          <a:p>
            <a:pPr algn="ctr"/>
            <a:r>
              <a:rPr lang="ru-RU" sz="2400" b="1" dirty="0">
                <a:solidFill>
                  <a:srgbClr val="C00000"/>
                </a:solidFill>
              </a:rPr>
              <a:t>Письмо Минфина России от 1 августа 2025 г. N 24-06-09/74774</a:t>
            </a:r>
          </a:p>
        </p:txBody>
      </p:sp>
      <p:sp>
        <p:nvSpPr>
          <p:cNvPr id="3" name="Объект 2">
            <a:extLst>
              <a:ext uri="{FF2B5EF4-FFF2-40B4-BE49-F238E27FC236}">
                <a16:creationId xmlns:a16="http://schemas.microsoft.com/office/drawing/2014/main" id="{54A794E9-FFF4-0366-1899-AEB595E7EFBA}"/>
              </a:ext>
            </a:extLst>
          </p:cNvPr>
          <p:cNvSpPr>
            <a:spLocks noGrp="1"/>
          </p:cNvSpPr>
          <p:nvPr>
            <p:ph idx="1"/>
          </p:nvPr>
        </p:nvSpPr>
        <p:spPr>
          <a:xfrm>
            <a:off x="551384" y="836712"/>
            <a:ext cx="10802416" cy="5884763"/>
          </a:xfrm>
        </p:spPr>
        <p:txBody>
          <a:bodyPr>
            <a:normAutofit fontScale="62500" lnSpcReduction="20000"/>
          </a:bodyPr>
          <a:lstStyle/>
          <a:p>
            <a:r>
              <a:rPr lang="ru-RU" dirty="0"/>
              <a:t>Согласно части 25 статьи 22 Федерального закона "О контрактной системе в сфере закупок товаров, работ, услуг для обеспечения государственных и муниципальных нужд" (далее - Закон N 44-ФЗ) для целей осуществления закупок товаров, работ, услуг, в отношении которых установлены предусмотренные пунктом 1 части 2 статьи 14 Закона N 44-ФЗ запрет, ограничение или преимущество, Постановлением N 1875 установлены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на основе функциональных, технических и качественных характеристик, эксплуатационных характеристик товаров российского происхождения, работ, услуг, соответственно выполняемых, оказываемых российскими лицами (далее - особенности определения цен).</a:t>
            </a:r>
          </a:p>
          <a:p>
            <a:r>
              <a:rPr lang="ru-RU" dirty="0"/>
              <a:t>Особенности определения цен установлены исключительно в отношении товаров, указанных в позициях 1 - 145 приложения N 1 к Постановлению N 1875 и позициях 1 - 433 приложения N 2 к Постановлению N 1875, в связи с чем такие особенности не применяются в отношении иных товаров, указанных в приложениях N 1 и N 2 к Постановлению N 1875, а также товаров, не указанных в таких приложениях, в отношении работ, услуг.</a:t>
            </a:r>
          </a:p>
          <a:p>
            <a:r>
              <a:rPr lang="ru-RU" dirty="0"/>
              <a:t>Случаи, при которых особенности определения цен не применяются, установлены подпунктом "г" пункта 7 Постановления N 1875.</a:t>
            </a:r>
          </a:p>
          <a:p>
            <a:r>
              <a:rPr lang="ru-RU" dirty="0"/>
              <a:t>При этом особенности определения цен применяются вне зависимости от способа определения поставщика (подрядчика, исполнителя), в связи с чем применяются как при проведении конкурентного способа определения поставщика (подрядчика, исполнителя), так и при осуществлении закупки у единственного поставщика (подрядчика, исполнителя), </a:t>
            </a:r>
            <a:r>
              <a:rPr lang="ru-RU" b="1" dirty="0">
                <a:solidFill>
                  <a:srgbClr val="C00000"/>
                </a:solidFill>
              </a:rPr>
              <a:t>в том числе в случае, предусмотренном пунктом 4 части 1 статьи 93 Закона N 44-ФЗ.</a:t>
            </a:r>
          </a:p>
          <a:p>
            <a:r>
              <a:rPr lang="ru-RU" dirty="0"/>
              <a:t>Таким образом, в случае, указанном в обращении, заказчик определяет и обосновывает цену контракта, заключаемого с единственным поставщиком (подрядчиком, исполнителем), в соответствии с положениями статьи 22 Закона N 44-ФЗ и с учетом установленных особенностей определения цен.</a:t>
            </a:r>
          </a:p>
        </p:txBody>
      </p:sp>
      <p:sp>
        <p:nvSpPr>
          <p:cNvPr id="4" name="Номер слайда 3">
            <a:extLst>
              <a:ext uri="{FF2B5EF4-FFF2-40B4-BE49-F238E27FC236}">
                <a16:creationId xmlns:a16="http://schemas.microsoft.com/office/drawing/2014/main" id="{51D78365-E7ED-C2D6-D919-E4D4B5D7E0BD}"/>
              </a:ext>
            </a:extLst>
          </p:cNvPr>
          <p:cNvSpPr>
            <a:spLocks noGrp="1"/>
          </p:cNvSpPr>
          <p:nvPr>
            <p:ph type="sldNum" sz="quarter" idx="12"/>
          </p:nvPr>
        </p:nvSpPr>
        <p:spPr/>
        <p:txBody>
          <a:bodyPr/>
          <a:lstStyle/>
          <a:p>
            <a:fld id="{FDCE045B-E14D-4AB8-955F-A6097A020C3F}" type="slidenum">
              <a:rPr lang="ru-RU" smtClean="0"/>
              <a:t>129</a:t>
            </a:fld>
            <a:endParaRPr lang="ru-RU"/>
          </a:p>
        </p:txBody>
      </p:sp>
    </p:spTree>
    <p:extLst>
      <p:ext uri="{BB962C8B-B14F-4D97-AF65-F5344CB8AC3E}">
        <p14:creationId xmlns:p14="http://schemas.microsoft.com/office/powerpoint/2010/main" val="229635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5D28B6-EB6D-8175-E1AF-85BC1859E80D}"/>
              </a:ext>
            </a:extLst>
          </p:cNvPr>
          <p:cNvSpPr>
            <a:spLocks noGrp="1"/>
          </p:cNvSpPr>
          <p:nvPr>
            <p:ph idx="1"/>
          </p:nvPr>
        </p:nvSpPr>
        <p:spPr>
          <a:xfrm>
            <a:off x="623392" y="548680"/>
            <a:ext cx="10515600" cy="4351338"/>
          </a:xfrm>
        </p:spPr>
        <p:txBody>
          <a:bodyPr/>
          <a:lstStyle/>
          <a:p>
            <a:r>
              <a:rPr lang="ru-RU" sz="2400" dirty="0">
                <a:solidFill>
                  <a:srgbClr val="7030A0"/>
                </a:solidFill>
              </a:rPr>
              <a:t>Комментарий: А что делать, если в веб-интерфейсе площадки указан один реестровый номер, а в прикрепленном файле другой</a:t>
            </a:r>
            <a:r>
              <a:rPr lang="en-US" sz="2400" dirty="0">
                <a:solidFill>
                  <a:srgbClr val="7030A0"/>
                </a:solidFill>
              </a:rPr>
              <a:t>?</a:t>
            </a:r>
            <a:endParaRPr lang="ru-RU" sz="2400" dirty="0">
              <a:solidFill>
                <a:srgbClr val="7030A0"/>
              </a:solidFill>
            </a:endParaRPr>
          </a:p>
          <a:p>
            <a:endParaRPr lang="ru-RU" sz="2400" dirty="0">
              <a:solidFill>
                <a:srgbClr val="7030A0"/>
              </a:solidFill>
            </a:endParaRPr>
          </a:p>
          <a:p>
            <a:r>
              <a:rPr lang="ru-RU" sz="2400" dirty="0">
                <a:solidFill>
                  <a:srgbClr val="7030A0"/>
                </a:solidFill>
              </a:rPr>
              <a:t>1 вариант. Смотреть только на номер в веб-интерфейсе, информацию в файле не рассматривать.</a:t>
            </a:r>
          </a:p>
          <a:p>
            <a:r>
              <a:rPr lang="ru-RU" sz="2400" dirty="0">
                <a:solidFill>
                  <a:srgbClr val="7030A0"/>
                </a:solidFill>
              </a:rPr>
              <a:t>2 вариант. Признавать недостоверными сведениями.</a:t>
            </a:r>
          </a:p>
          <a:p>
            <a:endParaRPr lang="ru-RU" dirty="0"/>
          </a:p>
        </p:txBody>
      </p:sp>
    </p:spTree>
    <p:extLst>
      <p:ext uri="{BB962C8B-B14F-4D97-AF65-F5344CB8AC3E}">
        <p14:creationId xmlns:p14="http://schemas.microsoft.com/office/powerpoint/2010/main" val="4871193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57D75C2-FFEF-F8A3-D559-C0E3325AAB16}"/>
              </a:ext>
            </a:extLst>
          </p:cNvPr>
          <p:cNvSpPr>
            <a:spLocks noGrp="1"/>
          </p:cNvSpPr>
          <p:nvPr>
            <p:ph type="sldNum" sz="quarter" idx="12"/>
          </p:nvPr>
        </p:nvSpPr>
        <p:spPr/>
        <p:txBody>
          <a:bodyPr/>
          <a:lstStyle/>
          <a:p>
            <a:fld id="{FDCE045B-E14D-4AB8-955F-A6097A020C3F}" type="slidenum">
              <a:rPr lang="ru-RU" smtClean="0"/>
              <a:t>130</a:t>
            </a:fld>
            <a:endParaRPr lang="ru-RU"/>
          </a:p>
        </p:txBody>
      </p:sp>
      <p:graphicFrame>
        <p:nvGraphicFramePr>
          <p:cNvPr id="7" name="Объект 6">
            <a:extLst>
              <a:ext uri="{FF2B5EF4-FFF2-40B4-BE49-F238E27FC236}">
                <a16:creationId xmlns:a16="http://schemas.microsoft.com/office/drawing/2014/main" id="{01EEB76B-34D1-107D-C899-DA91A188BD49}"/>
              </a:ext>
            </a:extLst>
          </p:cNvPr>
          <p:cNvGraphicFramePr>
            <a:graphicFrameLocks noGrp="1"/>
          </p:cNvGraphicFramePr>
          <p:nvPr>
            <p:ph idx="1"/>
            <p:extLst>
              <p:ext uri="{D42A27DB-BD31-4B8C-83A1-F6EECF244321}">
                <p14:modId xmlns:p14="http://schemas.microsoft.com/office/powerpoint/2010/main" val="2151081460"/>
              </p:ext>
            </p:extLst>
          </p:nvPr>
        </p:nvGraphicFramePr>
        <p:xfrm>
          <a:off x="263352" y="161427"/>
          <a:ext cx="11305257" cy="653288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3593647092"/>
                    </a:ext>
                  </a:extLst>
                </a:gridCol>
                <a:gridCol w="3576398">
                  <a:extLst>
                    <a:ext uri="{9D8B030D-6E8A-4147-A177-3AD203B41FA5}">
                      <a16:colId xmlns:a16="http://schemas.microsoft.com/office/drawing/2014/main" val="152815126"/>
                    </a:ext>
                  </a:extLst>
                </a:gridCol>
                <a:gridCol w="3768419">
                  <a:extLst>
                    <a:ext uri="{9D8B030D-6E8A-4147-A177-3AD203B41FA5}">
                      <a16:colId xmlns:a16="http://schemas.microsoft.com/office/drawing/2014/main" val="1571250563"/>
                    </a:ext>
                  </a:extLst>
                </a:gridCol>
              </a:tblGrid>
              <a:tr h="370840">
                <a:tc gridSpan="3">
                  <a:txBody>
                    <a:bodyPr/>
                    <a:lstStyle/>
                    <a:p>
                      <a:pPr algn="ctr"/>
                      <a:r>
                        <a:rPr lang="ru-RU" sz="1600" dirty="0"/>
                        <a:t>Декларация в закупках по пункту 4 и 5 ст. 93, кроме части 12 статьи 93</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556493293"/>
                  </a:ext>
                </a:extLst>
              </a:tr>
              <a:tr h="370840">
                <a:tc>
                  <a:txBody>
                    <a:bodyPr/>
                    <a:lstStyle/>
                    <a:p>
                      <a:r>
                        <a:rPr lang="ru-RU" sz="1600" b="1" dirty="0"/>
                        <a:t>Базовое условие № 1</a:t>
                      </a:r>
                    </a:p>
                  </a:txBody>
                  <a:tcPr/>
                </a:tc>
                <a:tc>
                  <a:txBody>
                    <a:bodyPr/>
                    <a:lstStyle/>
                    <a:p>
                      <a:r>
                        <a:rPr lang="ru-RU" sz="1600" b="1" dirty="0"/>
                        <a:t>Базовое условие № 2</a:t>
                      </a:r>
                    </a:p>
                  </a:txBody>
                  <a:tcPr/>
                </a:tc>
                <a:tc>
                  <a:txBody>
                    <a:bodyPr/>
                    <a:lstStyle/>
                    <a:p>
                      <a:r>
                        <a:rPr lang="ru-RU" sz="1600" b="1" dirty="0"/>
                        <a:t>Вывод по п.4 и 5</a:t>
                      </a:r>
                    </a:p>
                  </a:txBody>
                  <a:tcPr/>
                </a:tc>
                <a:extLst>
                  <a:ext uri="{0D108BD9-81ED-4DB2-BD59-A6C34878D82A}">
                    <a16:rowId xmlns:a16="http://schemas.microsoft.com/office/drawing/2014/main" val="63659061"/>
                  </a:ext>
                </a:extLst>
              </a:tr>
              <a:tr h="370840">
                <a:tc>
                  <a:txBody>
                    <a:bodyPr/>
                    <a:lstStyle/>
                    <a:p>
                      <a:r>
                        <a:rPr lang="ru-RU" sz="1600" dirty="0"/>
                        <a:t>Запрет может не применяться, если осуществляется закупка товара, не относящегося к товарам и ПО, указанным в позициях 17, 21, 27, 35, 140, 141, 144 и 146 приложения N в количестве одной штуки и цена контракта, заключаемого с единственным поставщиком (подрядчиком, исполнителем), не превышает 300 тыс. рублей</a:t>
                      </a:r>
                    </a:p>
                  </a:txBody>
                  <a:tcPr/>
                </a:tc>
                <a:tc>
                  <a:txBody>
                    <a:bodyPr/>
                    <a:lstStyle/>
                    <a:p>
                      <a:r>
                        <a:rPr lang="ru-RU" sz="1600" dirty="0"/>
                        <a:t>Порядок обоснования цены может не применяться, если осуществляется закупка товара в количестве одной штуки и цена контракта, заключаемого с единственным поставщиком (подрядчиком, исполнителем), не превышает 5 тыс. рублей; </a:t>
                      </a:r>
                    </a:p>
                  </a:txBody>
                  <a:tcPr/>
                </a:tc>
                <a:tc>
                  <a:txBody>
                    <a:bodyPr/>
                    <a:lstStyle/>
                    <a:p>
                      <a:r>
                        <a:rPr lang="ru-RU" sz="1600" dirty="0"/>
                        <a:t>т.е. и по п. 4, и 5 93 статьи при закупке под запретом 1 шт. товара (кроме исключений) свыше 300 тысяч рублей правила обоснования цены будут применяться, т.к. до 300 тысяч – запрет не применяется</a:t>
                      </a:r>
                    </a:p>
                  </a:txBody>
                  <a:tcPr/>
                </a:tc>
                <a:extLst>
                  <a:ext uri="{0D108BD9-81ED-4DB2-BD59-A6C34878D82A}">
                    <a16:rowId xmlns:a16="http://schemas.microsoft.com/office/drawing/2014/main" val="3041796506"/>
                  </a:ext>
                </a:extLst>
              </a:tr>
              <a:tr h="370840">
                <a:tc>
                  <a:txBody>
                    <a:bodyPr/>
                    <a:lstStyle/>
                    <a:p>
                      <a:pPr marL="171450" indent="-171450">
                        <a:buFont typeface="Arial" panose="020B0604020202020204" pitchFamily="34" charset="0"/>
                        <a:buChar char="•"/>
                      </a:pPr>
                      <a:r>
                        <a:rPr lang="ru-RU" sz="1400" dirty="0"/>
                        <a:t>Запрет может не применяться, если цена контракта, заключаемого с единственным поставщиком (подрядчиком, исполнителем), не превышает 1 млн. рублей и при этом ни одна из использованных при определении таких цен цена единицы товара не превышает 300 тыс. рублей;</a:t>
                      </a:r>
                    </a:p>
                    <a:p>
                      <a:pPr marL="171450" indent="-171450">
                        <a:buFont typeface="Arial" panose="020B0604020202020204" pitchFamily="34" charset="0"/>
                        <a:buChar char="•"/>
                      </a:pPr>
                      <a:endParaRPr lang="ru-RU" sz="1400" dirty="0"/>
                    </a:p>
                    <a:p>
                      <a:pPr marL="171450" indent="-171450">
                        <a:buFont typeface="Arial" panose="020B0604020202020204" pitchFamily="34" charset="0"/>
                        <a:buChar char="•"/>
                      </a:pPr>
                      <a:r>
                        <a:rPr lang="ru-RU" sz="1400" dirty="0"/>
                        <a:t>Запрет может не применяться, когда ни одна из использованных при определении цены контракта, заключаемого с единственным поставщиком (подрядчиком, исполнителем) не превышает 300 тыс. рублей и при этом произведение каждой цены единицы товара на количество такого товара не превышает 1 млн. рублей</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Порядок обоснования цены может не применяться, если осуществляется закупка товаров, при которой цена контракта, заключаемого с единственным поставщиком (подрядчиком, исполнителем) договора), не превышает 1 млн. рублей и при этом ни одна из использованных при определении таких цен цена единицы товара не превышает 5 тыс. рублей. </a:t>
                      </a:r>
                    </a:p>
                  </a:txBody>
                  <a:tcPr/>
                </a:tc>
                <a:tc>
                  <a:txBody>
                    <a:bodyPr/>
                    <a:lstStyle/>
                    <a:p>
                      <a:r>
                        <a:rPr lang="ru-RU" sz="1600" dirty="0"/>
                        <a:t>т.е. если по п. 4  п. 5 закупается под запретом смешанный товар (или несколько штук одного и того же товара) правила обоснования цены будут применяться, если цена хотя бы одной позиции превысит 300 тысяч рублей.</a:t>
                      </a:r>
                    </a:p>
                    <a:p>
                      <a:r>
                        <a:rPr lang="ru-RU" sz="1600" dirty="0"/>
                        <a:t>Второе условие про произведение цены на количество не применимо, так как сумма закупки по этим пунктам ограничена 600 тысячами рублей </a:t>
                      </a:r>
                    </a:p>
                  </a:txBody>
                  <a:tcPr/>
                </a:tc>
                <a:extLst>
                  <a:ext uri="{0D108BD9-81ED-4DB2-BD59-A6C34878D82A}">
                    <a16:rowId xmlns:a16="http://schemas.microsoft.com/office/drawing/2014/main" val="2825560593"/>
                  </a:ext>
                </a:extLst>
              </a:tr>
            </a:tbl>
          </a:graphicData>
        </a:graphic>
      </p:graphicFrame>
    </p:spTree>
    <p:extLst>
      <p:ext uri="{BB962C8B-B14F-4D97-AF65-F5344CB8AC3E}">
        <p14:creationId xmlns:p14="http://schemas.microsoft.com/office/powerpoint/2010/main" val="42170085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6839-393E-C506-1999-7AF811A83020}"/>
            </a:ext>
          </a:extLst>
        </p:cNvPr>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4877502-3431-0DCC-4888-ED6C9F2DB6C8}"/>
              </a:ext>
            </a:extLst>
          </p:cNvPr>
          <p:cNvSpPr>
            <a:spLocks noGrp="1"/>
          </p:cNvSpPr>
          <p:nvPr>
            <p:ph type="sldNum" sz="quarter" idx="12"/>
          </p:nvPr>
        </p:nvSpPr>
        <p:spPr/>
        <p:txBody>
          <a:bodyPr/>
          <a:lstStyle/>
          <a:p>
            <a:fld id="{FDCE045B-E14D-4AB8-955F-A6097A020C3F}" type="slidenum">
              <a:rPr lang="ru-RU" smtClean="0"/>
              <a:t>131</a:t>
            </a:fld>
            <a:endParaRPr lang="ru-RU"/>
          </a:p>
        </p:txBody>
      </p:sp>
      <p:graphicFrame>
        <p:nvGraphicFramePr>
          <p:cNvPr id="7" name="Объект 6">
            <a:extLst>
              <a:ext uri="{FF2B5EF4-FFF2-40B4-BE49-F238E27FC236}">
                <a16:creationId xmlns:a16="http://schemas.microsoft.com/office/drawing/2014/main" id="{CAC05361-735F-4F66-AA22-0EDB060840E2}"/>
              </a:ext>
            </a:extLst>
          </p:cNvPr>
          <p:cNvGraphicFramePr>
            <a:graphicFrameLocks noGrp="1"/>
          </p:cNvGraphicFramePr>
          <p:nvPr>
            <p:ph idx="1"/>
            <p:extLst>
              <p:ext uri="{D42A27DB-BD31-4B8C-83A1-F6EECF244321}">
                <p14:modId xmlns:p14="http://schemas.microsoft.com/office/powerpoint/2010/main" val="860487196"/>
              </p:ext>
            </p:extLst>
          </p:nvPr>
        </p:nvGraphicFramePr>
        <p:xfrm>
          <a:off x="47328" y="0"/>
          <a:ext cx="12097344" cy="6924040"/>
        </p:xfrm>
        <a:graphic>
          <a:graphicData uri="http://schemas.openxmlformats.org/drawingml/2006/table">
            <a:tbl>
              <a:tblPr firstRow="1" bandRow="1">
                <a:tableStyleId>{5C22544A-7EE6-4342-B048-85BDC9FD1C3A}</a:tableStyleId>
              </a:tblPr>
              <a:tblGrid>
                <a:gridCol w="5899322">
                  <a:extLst>
                    <a:ext uri="{9D8B030D-6E8A-4147-A177-3AD203B41FA5}">
                      <a16:colId xmlns:a16="http://schemas.microsoft.com/office/drawing/2014/main" val="3593647092"/>
                    </a:ext>
                  </a:extLst>
                </a:gridCol>
                <a:gridCol w="6198022">
                  <a:extLst>
                    <a:ext uri="{9D8B030D-6E8A-4147-A177-3AD203B41FA5}">
                      <a16:colId xmlns:a16="http://schemas.microsoft.com/office/drawing/2014/main" val="152815126"/>
                    </a:ext>
                  </a:extLst>
                </a:gridCol>
              </a:tblGrid>
              <a:tr h="370840">
                <a:tc gridSpan="2">
                  <a:txBody>
                    <a:bodyPr/>
                    <a:lstStyle/>
                    <a:p>
                      <a:pPr algn="ctr"/>
                      <a:r>
                        <a:rPr lang="ru-RU" sz="1600" dirty="0"/>
                        <a:t>Декларация в закупках по пункту 4 и 5 ст. 93, кроме части 12 статьи 93</a:t>
                      </a:r>
                    </a:p>
                  </a:txBody>
                  <a:tcPr/>
                </a:tc>
                <a:tc hMerge="1">
                  <a:txBody>
                    <a:bodyPr/>
                    <a:lstStyle/>
                    <a:p>
                      <a:endParaRPr lang="ru-RU" dirty="0"/>
                    </a:p>
                  </a:txBody>
                  <a:tcPr/>
                </a:tc>
                <a:extLst>
                  <a:ext uri="{0D108BD9-81ED-4DB2-BD59-A6C34878D82A}">
                    <a16:rowId xmlns:a16="http://schemas.microsoft.com/office/drawing/2014/main" val="556493293"/>
                  </a:ext>
                </a:extLst>
              </a:tr>
              <a:tr h="370840">
                <a:tc>
                  <a:txBody>
                    <a:bodyPr/>
                    <a:lstStyle/>
                    <a:p>
                      <a:r>
                        <a:rPr lang="ru-RU" sz="1400" b="1" dirty="0"/>
                        <a:t>Базовое условие № 3  - ограничение может не применяться при осуществлении</a:t>
                      </a:r>
                    </a:p>
                  </a:txBody>
                  <a:tcPr/>
                </a:tc>
                <a:tc>
                  <a:txBody>
                    <a:bodyPr/>
                    <a:lstStyle/>
                    <a:p>
                      <a:r>
                        <a:rPr lang="ru-RU" sz="1400" b="1" dirty="0"/>
                        <a:t>Вывод по п.4 и 5</a:t>
                      </a:r>
                    </a:p>
                  </a:txBody>
                  <a:tcPr/>
                </a:tc>
                <a:extLst>
                  <a:ext uri="{0D108BD9-81ED-4DB2-BD59-A6C34878D82A}">
                    <a16:rowId xmlns:a16="http://schemas.microsoft.com/office/drawing/2014/main" val="63659061"/>
                  </a:ext>
                </a:extLst>
              </a:tr>
              <a:tr h="370840">
                <a:tc>
                  <a:txBody>
                    <a:bodyPr/>
                    <a:lstStyle/>
                    <a:p>
                      <a:r>
                        <a:rPr lang="ru-RU" sz="1400" dirty="0"/>
                        <a:t>а) товара определенного товарного знака ввиду его несовместимости с товарами, на которых размещаются другие товарные знаки, и необходимости обеспечения взаимодействия закупаемого товара с товарами, используемыми заказчиком, за исключением случаев осуществления закупок товара, указанного в позиции 371 </a:t>
                      </a:r>
                      <a:r>
                        <a:rPr lang="ru-RU" sz="1400" i="1" dirty="0"/>
                        <a:t>(тест-полоски по коду  248900 НКМИ)  </a:t>
                      </a:r>
                      <a:r>
                        <a:rPr lang="ru-RU" sz="1400" dirty="0"/>
                        <a:t>приложения N 2 к настоящему постановлению;</a:t>
                      </a:r>
                    </a:p>
                    <a:p>
                      <a:endParaRPr lang="ru-RU" sz="1400" dirty="0"/>
                    </a:p>
                    <a:p>
                      <a:endParaRPr lang="ru-RU" sz="1400" dirty="0"/>
                    </a:p>
                  </a:txBody>
                  <a:tcPr/>
                </a:tc>
                <a:tc>
                  <a:txBody>
                    <a:bodyPr/>
                    <a:lstStyle/>
                    <a:p>
                      <a:r>
                        <a:rPr lang="ru-RU" sz="1400" dirty="0"/>
                        <a:t>Так как ограничение всегда применяется по тест-полоскам по позиции 371 Приложения № 2, при закупке по п. 4 и п. 5 тест-полосок по коду 248900 НКМИ </a:t>
                      </a:r>
                      <a:r>
                        <a:rPr lang="ru-RU" sz="1400" b="1" dirty="0"/>
                        <a:t>не из реестра промышленной продукции </a:t>
                      </a:r>
                      <a:r>
                        <a:rPr lang="ru-RU" sz="1400" dirty="0"/>
                        <a:t>необходима декларация, что в реестре российской промышленной продукции отсутствуют указанные в позициях 371 приложения N 2 к настоящему постановлению товары с характеристиками, соответствующими потребности заказчика. </a:t>
                      </a:r>
                    </a:p>
                    <a:p>
                      <a:r>
                        <a:rPr lang="ru-RU" sz="1400" dirty="0"/>
                        <a:t>При наличии такой декларации нет обязанности соблюдать правила обоснования цены.</a:t>
                      </a:r>
                    </a:p>
                    <a:p>
                      <a:r>
                        <a:rPr lang="ru-RU" sz="1400" dirty="0"/>
                        <a:t>При закупке иных товаров с конкретным товарным знаком по несовместимости по п.4 и 5. декларация не требуется, так как в этом случае ограничение не применяется.</a:t>
                      </a:r>
                    </a:p>
                  </a:txBody>
                  <a:tcPr/>
                </a:tc>
                <a:extLst>
                  <a:ext uri="{0D108BD9-81ED-4DB2-BD59-A6C34878D82A}">
                    <a16:rowId xmlns:a16="http://schemas.microsoft.com/office/drawing/2014/main" val="3041796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б) товара из числа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 Положения настоящего подпункта не применяются при осуществлении закупок товаров, указанных в приложении N 2 к настоящему постановлению и являющихся расходными материалами, комплектующими, принадлежностями к медицинским изделиям;</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При закупке расходных и комплектующих принадлежностей к медицинским изделиям ограничение применяется всегда. Если в реестре российской промышленной продукции отсутствуют указанные в позициях 1 - 433 приложения N 2 к настоящему постановлению товары с характеристиками, соответствующими потребности заказчика, в том числе и «по расходникам» на медизделия, при наличии декларации в контракте по п.4 и 5, нет обязанности соблюдать правила обоснования цены.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При закупке всех остальных «расходников» декларация не требуется, так как в этих случаях ограничение не применяется</a:t>
                      </a:r>
                    </a:p>
                  </a:txBody>
                  <a:tcPr/>
                </a:tc>
                <a:extLst>
                  <a:ext uri="{0D108BD9-81ED-4DB2-BD59-A6C34878D82A}">
                    <a16:rowId xmlns:a16="http://schemas.microsoft.com/office/drawing/2014/main" val="2825560593"/>
                  </a:ext>
                </a:extLst>
              </a:tr>
              <a:tr h="370840">
                <a:tc>
                  <a:txBody>
                    <a:bodyPr/>
                    <a:lstStyle/>
                    <a:p>
                      <a:r>
                        <a:rPr lang="ru-RU" sz="1400" dirty="0"/>
                        <a:t>в) товаров, указанных в позициях 100 и 101 приложения N 2 к настоящему постановлению, в целях обеспечения нужд спорта высших достижений; </a:t>
                      </a:r>
                      <a:r>
                        <a:rPr lang="ru-RU" sz="1400" i="1" dirty="0">
                          <a:solidFill>
                            <a:srgbClr val="7030A0"/>
                          </a:solidFill>
                        </a:rPr>
                        <a:t>(100. Оружие спортивное огнестрельное с нарезным стволом; 101. Патроны и боеприпасы прочие и их детали)</a:t>
                      </a:r>
                    </a:p>
                    <a:p>
                      <a:r>
                        <a:rPr lang="ru-RU" sz="1400" dirty="0"/>
                        <a:t>г) товара из числа запасных частей и деталей к используемому оружию спортивному огнестрельному с нарезным стволом, происходящему из иностранного государства.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При закупке указанных позиций и запчастей и деталей по п. 4 и 5 декларация не требуется, так как в этих случаях ограничение не применяется</a:t>
                      </a:r>
                    </a:p>
                  </a:txBody>
                  <a:tcPr/>
                </a:tc>
                <a:extLst>
                  <a:ext uri="{0D108BD9-81ED-4DB2-BD59-A6C34878D82A}">
                    <a16:rowId xmlns:a16="http://schemas.microsoft.com/office/drawing/2014/main" val="2863733911"/>
                  </a:ext>
                </a:extLst>
              </a:tr>
            </a:tbl>
          </a:graphicData>
        </a:graphic>
      </p:graphicFrame>
    </p:spTree>
    <p:extLst>
      <p:ext uri="{BB962C8B-B14F-4D97-AF65-F5344CB8AC3E}">
        <p14:creationId xmlns:p14="http://schemas.microsoft.com/office/powerpoint/2010/main" val="34403255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2CB8-E53F-DD7C-321E-B80DC936BA34}"/>
            </a:ext>
          </a:extLst>
        </p:cNvPr>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0695503-1337-6133-D04B-FAAE99342195}"/>
              </a:ext>
            </a:extLst>
          </p:cNvPr>
          <p:cNvSpPr>
            <a:spLocks noGrp="1"/>
          </p:cNvSpPr>
          <p:nvPr>
            <p:ph type="sldNum" sz="quarter" idx="12"/>
          </p:nvPr>
        </p:nvSpPr>
        <p:spPr/>
        <p:txBody>
          <a:bodyPr/>
          <a:lstStyle/>
          <a:p>
            <a:fld id="{FDCE045B-E14D-4AB8-955F-A6097A020C3F}" type="slidenum">
              <a:rPr lang="ru-RU" smtClean="0"/>
              <a:t>132</a:t>
            </a:fld>
            <a:endParaRPr lang="ru-RU"/>
          </a:p>
        </p:txBody>
      </p:sp>
      <p:graphicFrame>
        <p:nvGraphicFramePr>
          <p:cNvPr id="7" name="Объект 6">
            <a:extLst>
              <a:ext uri="{FF2B5EF4-FFF2-40B4-BE49-F238E27FC236}">
                <a16:creationId xmlns:a16="http://schemas.microsoft.com/office/drawing/2014/main" id="{09965107-9327-F42E-857D-AA670AAF7669}"/>
              </a:ext>
            </a:extLst>
          </p:cNvPr>
          <p:cNvGraphicFramePr>
            <a:graphicFrameLocks noGrp="1"/>
          </p:cNvGraphicFramePr>
          <p:nvPr>
            <p:ph idx="1"/>
            <p:extLst>
              <p:ext uri="{D42A27DB-BD31-4B8C-83A1-F6EECF244321}">
                <p14:modId xmlns:p14="http://schemas.microsoft.com/office/powerpoint/2010/main" val="926995564"/>
              </p:ext>
            </p:extLst>
          </p:nvPr>
        </p:nvGraphicFramePr>
        <p:xfrm>
          <a:off x="119336" y="35755"/>
          <a:ext cx="11665296" cy="546608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3593647092"/>
                    </a:ext>
                  </a:extLst>
                </a:gridCol>
                <a:gridCol w="5976664">
                  <a:extLst>
                    <a:ext uri="{9D8B030D-6E8A-4147-A177-3AD203B41FA5}">
                      <a16:colId xmlns:a16="http://schemas.microsoft.com/office/drawing/2014/main" val="152815126"/>
                    </a:ext>
                  </a:extLst>
                </a:gridCol>
              </a:tblGrid>
              <a:tr h="370840">
                <a:tc gridSpan="2">
                  <a:txBody>
                    <a:bodyPr/>
                    <a:lstStyle/>
                    <a:p>
                      <a:pPr algn="ctr"/>
                      <a:r>
                        <a:rPr lang="ru-RU" sz="1600" dirty="0"/>
                        <a:t>Декларация в закупках по пункту 4 и 5 ст. 93, кроме части 12 статьи 93</a:t>
                      </a:r>
                    </a:p>
                  </a:txBody>
                  <a:tcPr/>
                </a:tc>
                <a:tc hMerge="1">
                  <a:txBody>
                    <a:bodyPr/>
                    <a:lstStyle/>
                    <a:p>
                      <a:endParaRPr lang="ru-RU" dirty="0"/>
                    </a:p>
                  </a:txBody>
                  <a:tcPr/>
                </a:tc>
                <a:extLst>
                  <a:ext uri="{0D108BD9-81ED-4DB2-BD59-A6C34878D82A}">
                    <a16:rowId xmlns:a16="http://schemas.microsoft.com/office/drawing/2014/main" val="556493293"/>
                  </a:ext>
                </a:extLst>
              </a:tr>
              <a:tr h="370840">
                <a:tc>
                  <a:txBody>
                    <a:bodyPr/>
                    <a:lstStyle/>
                    <a:p>
                      <a:r>
                        <a:rPr lang="ru-RU" sz="1600" b="1" dirty="0"/>
                        <a:t>Базовое условие № 4</a:t>
                      </a:r>
                    </a:p>
                  </a:txBody>
                  <a:tcPr/>
                </a:tc>
                <a:tc>
                  <a:txBody>
                    <a:bodyPr/>
                    <a:lstStyle/>
                    <a:p>
                      <a:r>
                        <a:rPr lang="ru-RU" sz="1600" b="1" dirty="0"/>
                        <a:t>Вывод по п.4 и 5</a:t>
                      </a:r>
                    </a:p>
                  </a:txBody>
                  <a:tcPr/>
                </a:tc>
                <a:extLst>
                  <a:ext uri="{0D108BD9-81ED-4DB2-BD59-A6C34878D82A}">
                    <a16:rowId xmlns:a16="http://schemas.microsoft.com/office/drawing/2014/main" val="63659061"/>
                  </a:ext>
                </a:extLst>
              </a:tr>
              <a:tr h="370840">
                <a:tc>
                  <a:txBody>
                    <a:bodyPr/>
                    <a:lstStyle/>
                    <a:p>
                      <a:r>
                        <a:rPr lang="ru-RU" sz="1600" dirty="0"/>
                        <a:t>Правила обоснования цены могут не применяться если в реестре российской промышленной продукции отсутствуют указанные в позициях 1 - 433 приложения N 2 к настоящему постановлению товары с характеристиками, соответствующими потребности заказчика, отсутствует производство на территории Российской Федерации товаров, указанных в позициях 434 - 465 приложения N 2 к настоящему постановлению, которые декларируются в обосновании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В случаях, при которых такое обоснование в соответствии с Федеральным законом "О контрактной системе в сфере закупок товаров, работ, услуг для обеспечения государственных и муниципальных нужд" не составляется, отсутствие производства такого товара на территории Российской Федерации декларируется в контракте</a:t>
                      </a:r>
                    </a:p>
                  </a:txBody>
                  <a:tcPr/>
                </a:tc>
                <a:tc>
                  <a:txBody>
                    <a:bodyPr/>
                    <a:lstStyle/>
                    <a:p>
                      <a:r>
                        <a:rPr lang="ru-RU" sz="1600" dirty="0"/>
                        <a:t>Во всех случаях закупки  товаров «под ограничением» по п. 4 и 5 за исключением закупок по «Базовому правилу № 3», правила обоснования цены должны применяться, если в реестре российской промышленной продукции есть указанные в позициях 1 - 433 приложения N 2 к настоящему постановлению товары с характеристиками, соответствующими потребности заказчика, есть производство на территории Российской Федерации товаров, указанных в позициях 434 - 465 приложения N 2.</a:t>
                      </a:r>
                    </a:p>
                    <a:p>
                      <a:endParaRPr lang="ru-RU" sz="1600" dirty="0"/>
                    </a:p>
                    <a:p>
                      <a:r>
                        <a:rPr lang="ru-RU" sz="1600" dirty="0"/>
                        <a:t>Во всех случаях закупки  </a:t>
                      </a:r>
                      <a:r>
                        <a:rPr lang="ru-RU" sz="1600" b="1" dirty="0"/>
                        <a:t>иностранных</a:t>
                      </a:r>
                      <a:r>
                        <a:rPr lang="ru-RU" sz="1600" dirty="0"/>
                        <a:t> товаров «под ограничением» по п. 4 и 5 за исключением закупок по «Базовому правилу № 3», декларация должна быть составе контракта.</a:t>
                      </a:r>
                    </a:p>
                  </a:txBody>
                  <a:tcPr/>
                </a:tc>
                <a:extLst>
                  <a:ext uri="{0D108BD9-81ED-4DB2-BD59-A6C34878D82A}">
                    <a16:rowId xmlns:a16="http://schemas.microsoft.com/office/drawing/2014/main" val="3041796506"/>
                  </a:ext>
                </a:extLst>
              </a:tr>
            </a:tbl>
          </a:graphicData>
        </a:graphic>
      </p:graphicFrame>
    </p:spTree>
    <p:extLst>
      <p:ext uri="{BB962C8B-B14F-4D97-AF65-F5344CB8AC3E}">
        <p14:creationId xmlns:p14="http://schemas.microsoft.com/office/powerpoint/2010/main" val="13459937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324298" y="1778515"/>
            <a:ext cx="9144000" cy="984877"/>
          </a:xfrm>
        </p:spPr>
        <p:txBody>
          <a:bodyPr>
            <a:noAutofit/>
          </a:bodyPr>
          <a:lstStyle/>
          <a:p>
            <a:r>
              <a:rPr lang="ru-RU" sz="3600" dirty="0">
                <a:solidFill>
                  <a:srgbClr val="0070C0"/>
                </a:solidFill>
              </a:rPr>
              <a:t>Первая судебная практика по национальному режиму: </a:t>
            </a:r>
            <a:r>
              <a:rPr lang="ru-RU" sz="3600" dirty="0">
                <a:solidFill>
                  <a:srgbClr val="C00000"/>
                </a:solidFill>
              </a:rPr>
              <a:t>актуальные вызовы </a:t>
            </a:r>
            <a:r>
              <a:rPr lang="ru-RU" sz="3600" dirty="0">
                <a:solidFill>
                  <a:srgbClr val="0070C0"/>
                </a:solidFill>
              </a:rPr>
              <a:t>или </a:t>
            </a:r>
            <a:r>
              <a:rPr lang="ru-RU" sz="3600" dirty="0">
                <a:solidFill>
                  <a:srgbClr val="00B050"/>
                </a:solidFill>
              </a:rPr>
              <a:t>закономерный итог</a:t>
            </a:r>
            <a:r>
              <a:rPr lang="ru-RU" sz="3600" dirty="0">
                <a:solidFill>
                  <a:srgbClr val="0070C0"/>
                </a:solidFill>
              </a:rPr>
              <a:t>?</a:t>
            </a:r>
          </a:p>
        </p:txBody>
      </p:sp>
    </p:spTree>
    <p:extLst>
      <p:ext uri="{BB962C8B-B14F-4D97-AF65-F5344CB8AC3E}">
        <p14:creationId xmlns:p14="http://schemas.microsoft.com/office/powerpoint/2010/main" val="16893743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1903D-C356-1DD3-AE0F-0CA8D55F7DA0}"/>
              </a:ext>
            </a:extLst>
          </p:cNvPr>
          <p:cNvSpPr>
            <a:spLocks noGrp="1"/>
          </p:cNvSpPr>
          <p:nvPr>
            <p:ph type="title"/>
          </p:nvPr>
        </p:nvSpPr>
        <p:spPr>
          <a:xfrm>
            <a:off x="838200" y="365125"/>
            <a:ext cx="10515600" cy="504887"/>
          </a:xfrm>
        </p:spPr>
        <p:txBody>
          <a:bodyPr>
            <a:normAutofit/>
          </a:bodyPr>
          <a:lstStyle/>
          <a:p>
            <a:r>
              <a:rPr lang="ru-RU" sz="2800" b="1" dirty="0"/>
              <a:t>Позиция ФОИВ</a:t>
            </a:r>
          </a:p>
        </p:txBody>
      </p:sp>
      <p:sp>
        <p:nvSpPr>
          <p:cNvPr id="3" name="Объект 2">
            <a:extLst>
              <a:ext uri="{FF2B5EF4-FFF2-40B4-BE49-F238E27FC236}">
                <a16:creationId xmlns:a16="http://schemas.microsoft.com/office/drawing/2014/main" id="{19ECD657-045F-8658-832D-88CB5C989C8E}"/>
              </a:ext>
            </a:extLst>
          </p:cNvPr>
          <p:cNvSpPr>
            <a:spLocks noGrp="1"/>
          </p:cNvSpPr>
          <p:nvPr>
            <p:ph idx="1"/>
          </p:nvPr>
        </p:nvSpPr>
        <p:spPr>
          <a:xfrm>
            <a:off x="611449" y="1047564"/>
            <a:ext cx="10969101" cy="5058377"/>
          </a:xfrm>
        </p:spPr>
        <p:txBody>
          <a:bodyPr>
            <a:normAutofit/>
          </a:bodyPr>
          <a:lstStyle/>
          <a:p>
            <a:pPr marL="0" indent="0">
              <a:buNone/>
            </a:pPr>
            <a:r>
              <a:rPr lang="ru-RU" sz="2000" b="1" dirty="0"/>
              <a:t>Письмо Минпромторга России № 106238/12 от 04.10.2023:</a:t>
            </a:r>
          </a:p>
          <a:p>
            <a:pPr marL="0" indent="0">
              <a:buNone/>
            </a:pPr>
            <a:r>
              <a:rPr lang="ru-RU" sz="2000" dirty="0"/>
              <a:t>«..важно подчеркнуть, что информация из каталога ГИСП может содержать отличную информацию от той, которая была внесена в реестр, и носить ознакомительный характер. Также не вся промышленная продукция (товар), фигурирующая в вышеуказанном каталоге, может быть включена в реестр.»</a:t>
            </a:r>
          </a:p>
        </p:txBody>
      </p:sp>
      <p:sp>
        <p:nvSpPr>
          <p:cNvPr id="4" name="Google Shape;108;p19">
            <a:extLst>
              <a:ext uri="{FF2B5EF4-FFF2-40B4-BE49-F238E27FC236}">
                <a16:creationId xmlns:a16="http://schemas.microsoft.com/office/drawing/2014/main" id="{705F79E4-A5EB-F4A0-7AB9-D600BED1A8A4}"/>
              </a:ext>
              <a:ext uri="{C183D7F6-B498-43B3-948B-1728B52AA6E4}">
                <adec:decorative xmlns:adec="http://schemas.microsoft.com/office/drawing/2017/decorative" val="1"/>
              </a:ext>
            </a:extLst>
          </p:cNvPr>
          <p:cNvSpPr/>
          <p:nvPr/>
        </p:nvSpPr>
        <p:spPr>
          <a:xfrm>
            <a:off x="182880" y="182880"/>
            <a:ext cx="11780521" cy="6396425"/>
          </a:xfrm>
          <a:prstGeom prst="rect">
            <a:avLst/>
          </a:prstGeom>
          <a:noFill/>
          <a:ln w="76200" cap="flat" cmpd="sng">
            <a:solidFill>
              <a:srgbClr val="B3020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4762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6656B-17D0-D99C-6805-05C279C0A4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032057-B384-1941-436A-7EB043134BD4}"/>
              </a:ext>
            </a:extLst>
          </p:cNvPr>
          <p:cNvSpPr>
            <a:spLocks noGrp="1"/>
          </p:cNvSpPr>
          <p:nvPr>
            <p:ph type="title"/>
          </p:nvPr>
        </p:nvSpPr>
        <p:spPr>
          <a:xfrm>
            <a:off x="838200" y="1945352"/>
            <a:ext cx="10515600" cy="407231"/>
          </a:xfrm>
        </p:spPr>
        <p:txBody>
          <a:bodyPr>
            <a:normAutofit fontScale="90000"/>
          </a:bodyPr>
          <a:lstStyle/>
          <a:p>
            <a:r>
              <a:rPr lang="ru-RU" dirty="0">
                <a:solidFill>
                  <a:srgbClr val="0070C0"/>
                </a:solidFill>
              </a:rPr>
              <a:t>Неоднозначная судебная практика по каталогу в ГИСП</a:t>
            </a:r>
          </a:p>
        </p:txBody>
      </p:sp>
      <p:sp>
        <p:nvSpPr>
          <p:cNvPr id="3" name="Google Shape;232;p25">
            <a:extLst>
              <a:ext uri="{FF2B5EF4-FFF2-40B4-BE49-F238E27FC236}">
                <a16:creationId xmlns:a16="http://schemas.microsoft.com/office/drawing/2014/main" id="{9EAAAAC7-BE7C-7871-68C1-CD6FD171A99A}"/>
              </a:ext>
              <a:ext uri="{C183D7F6-B498-43B3-948B-1728B52AA6E4}">
                <adec:decorative xmlns:adec="http://schemas.microsoft.com/office/drawing/2017/decorative" val="1"/>
              </a:ext>
            </a:extLst>
          </p:cNvPr>
          <p:cNvSpPr/>
          <p:nvPr/>
        </p:nvSpPr>
        <p:spPr>
          <a:xfrm>
            <a:off x="159600" y="128600"/>
            <a:ext cx="11872800" cy="6600800"/>
          </a:xfrm>
          <a:prstGeom prst="rect">
            <a:avLst/>
          </a:prstGeom>
          <a:noFill/>
          <a:ln w="76200" cap="flat" cmpd="sng">
            <a:solidFill>
              <a:srgbClr val="5D97E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03541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57929-904B-22C2-EF6B-250ADFA9047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C4731-0498-A28D-AA8B-568B74C56E3F}"/>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C00000"/>
                </a:solidFill>
              </a:rPr>
              <a:t>АС города Санкт-Петербурга и Ленинградской области Решение от  24.10.2025</a:t>
            </a:r>
            <a:br>
              <a:rPr lang="ru-RU" sz="2400" dirty="0">
                <a:solidFill>
                  <a:srgbClr val="C00000"/>
                </a:solidFill>
              </a:rPr>
            </a:br>
            <a:r>
              <a:rPr lang="ru-RU" sz="2400" dirty="0">
                <a:solidFill>
                  <a:srgbClr val="C00000"/>
                </a:solidFill>
              </a:rPr>
              <a:t>по Делу № А56-65589/2025 (1 из 2)</a:t>
            </a:r>
            <a:br>
              <a:rPr lang="ru-RU" sz="2400" dirty="0">
                <a:solidFill>
                  <a:srgbClr val="C00000"/>
                </a:solidFill>
              </a:rPr>
            </a:br>
            <a:endParaRPr lang="ru-RU" sz="2400" dirty="0">
              <a:solidFill>
                <a:srgbClr val="C00000"/>
              </a:solidFill>
            </a:endParaRPr>
          </a:p>
        </p:txBody>
      </p:sp>
      <p:graphicFrame>
        <p:nvGraphicFramePr>
          <p:cNvPr id="4" name="Объект 3">
            <a:extLst>
              <a:ext uri="{FF2B5EF4-FFF2-40B4-BE49-F238E27FC236}">
                <a16:creationId xmlns:a16="http://schemas.microsoft.com/office/drawing/2014/main" id="{CB0525EB-470D-132D-0B44-451FB5F84E99}"/>
              </a:ext>
            </a:extLst>
          </p:cNvPr>
          <p:cNvGraphicFramePr>
            <a:graphicFrameLocks noGrp="1"/>
          </p:cNvGraphicFramePr>
          <p:nvPr>
            <p:ph idx="1"/>
          </p:nvPr>
        </p:nvGraphicFramePr>
        <p:xfrm>
          <a:off x="136864" y="810797"/>
          <a:ext cx="11581917" cy="1010920"/>
        </p:xfrm>
        <a:graphic>
          <a:graphicData uri="http://schemas.openxmlformats.org/drawingml/2006/table">
            <a:tbl>
              <a:tblPr firstRow="1" bandRow="1">
                <a:tableStyleId>{F5AB1C69-6EDB-4FF4-983F-18BD219EF322}</a:tableStyleId>
              </a:tblPr>
              <a:tblGrid>
                <a:gridCol w="5207493">
                  <a:extLst>
                    <a:ext uri="{9D8B030D-6E8A-4147-A177-3AD203B41FA5}">
                      <a16:colId xmlns:a16="http://schemas.microsoft.com/office/drawing/2014/main" val="3079683067"/>
                    </a:ext>
                  </a:extLst>
                </a:gridCol>
                <a:gridCol w="2858610">
                  <a:extLst>
                    <a:ext uri="{9D8B030D-6E8A-4147-A177-3AD203B41FA5}">
                      <a16:colId xmlns:a16="http://schemas.microsoft.com/office/drawing/2014/main" val="3197436877"/>
                    </a:ext>
                  </a:extLst>
                </a:gridCol>
                <a:gridCol w="3515814">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"Национальный медицинский исследовательский центр имени В.А. Алмазова"</a:t>
                      </a:r>
                    </a:p>
                  </a:txBody>
                  <a:tcPr/>
                </a:tc>
                <a:tc>
                  <a:txBody>
                    <a:bodyPr/>
                    <a:lstStyle/>
                    <a:p>
                      <a:r>
                        <a:rPr lang="ru-RU" dirty="0"/>
                        <a:t>УФАС по Санкт-Петербургу</a:t>
                      </a:r>
                    </a:p>
                  </a:txBody>
                  <a:tcPr/>
                </a:tc>
                <a:tc>
                  <a:txBody>
                    <a:bodyPr/>
                    <a:lstStyle/>
                    <a:p>
                      <a:r>
                        <a:rPr lang="ru-RU" dirty="0"/>
                        <a:t>О признании недействительным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C859030-68A1-C743-47BC-389512D8C955}"/>
              </a:ext>
            </a:extLst>
          </p:cNvPr>
          <p:cNvSpPr txBox="1"/>
          <p:nvPr/>
        </p:nvSpPr>
        <p:spPr>
          <a:xfrm>
            <a:off x="194199" y="1995865"/>
            <a:ext cx="11803602"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запрос котировок  (№0372100049625000976) на поставку тренажеров обучающих для ИМО.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поступила жалоба ИП Антипова А.П.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Суть доводов Заявителя сводится к утверждению о неправомерности допуска заявки второго участника закупки, а именно — по причине непредставления реестрового номера страны происхождения товара.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Заказчиком закупались: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Обучающая станция по лапароскопии, код ОКПД2 - 32.99.53.121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 Тренажер для отработки базовых хирургических навыков завязывания узлов, код ОКПД2 -32.99.53.121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3) Трехслойная кожная подушечка, код ОКПД2 - 32.99.53.121.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качестве подтверждения происхождения предлагаемого к поставке товара из Российской Федерации по каждой из трех позиций, участником закупки представлен номер реестровой записи из реестра российской промышленной продукции 10373590.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сведениям из реестра российской промышленной продукции номеру реестровой записи 10373590 соответствует следующий товар: Наименование: Учебный медицинский комплект МУ 0866. Код ОКПД2 - 32.99.53.130.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3240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A708C-4B9A-4A07-B8C3-DC31E562F6E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14B160-73D5-27B7-E6C7-04B1889DC48D}"/>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C00000"/>
                </a:solidFill>
              </a:rPr>
              <a:t>АС города Санкт-Петербурга и Ленинградской области Решение от  24.10.2025</a:t>
            </a:r>
            <a:br>
              <a:rPr lang="ru-RU" sz="2400" dirty="0">
                <a:solidFill>
                  <a:srgbClr val="C00000"/>
                </a:solidFill>
              </a:rPr>
            </a:br>
            <a:r>
              <a:rPr lang="ru-RU" sz="2400" dirty="0">
                <a:solidFill>
                  <a:srgbClr val="C00000"/>
                </a:solidFill>
              </a:rPr>
              <a:t>по Делу № А56-65589/2025 (2 из 2)</a:t>
            </a:r>
            <a:br>
              <a:rPr lang="ru-RU" sz="2400" dirty="0">
                <a:solidFill>
                  <a:srgbClr val="C00000"/>
                </a:solidFill>
              </a:rPr>
            </a:br>
            <a:endParaRPr lang="ru-RU" sz="2400" dirty="0">
              <a:solidFill>
                <a:srgbClr val="C00000"/>
              </a:solidFill>
            </a:endParaRPr>
          </a:p>
        </p:txBody>
      </p:sp>
      <p:sp>
        <p:nvSpPr>
          <p:cNvPr id="6" name="TextBox 5">
            <a:extLst>
              <a:ext uri="{FF2B5EF4-FFF2-40B4-BE49-F238E27FC236}">
                <a16:creationId xmlns:a16="http://schemas.microsoft.com/office/drawing/2014/main" id="{116262BD-8D60-E8D6-39DD-260E9CA7DEFF}"/>
              </a:ext>
            </a:extLst>
          </p:cNvPr>
          <p:cNvSpPr txBox="1"/>
          <p:nvPr/>
        </p:nvSpPr>
        <p:spPr>
          <a:xfrm>
            <a:off x="194199" y="761869"/>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предоставив номер реестровой записи на товар с иным наименованием и иным номером кода ОКПД2 не подтвердил происхождение предлагаемого к поставке товара из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у Заказчика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отсутствовали основания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отклонения заявки с номером 208, так как по результатам рассмотрения заявок отсутствуют признанные соответствующими требованиям извещения об осуществлении закупки заявки, содержащие предложение о поставке товара российского происхождения.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таких обстоятельствах суд признает доводы Заявителя верными,  в связи с чем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решение и предписание Управления Федеральной антимонопольной службы по Санкт-Петербургу № … от … подлежат признанию недействительными.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Комментарий: согласно сведениям из Интернета </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https://network.itreestr.ru/catalog/detail/uchebnyy-meditsinskiy-komplekt-mu-0866/</a:t>
            </a: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    Учебный медицинский комплект МУ 0866 представляет собой набор учебного оборудования и тренажеров позволяющих изучить учебный материал и отработать навыки и умения по медицине, в том числе по стоматологии. Комплект предназначен для повышения эффективности подготовки студентов, ординаторов и практикующих врачей. </a:t>
            </a:r>
            <a:r>
              <a:rPr kumimoji="0" lang="ru-RU" sz="1800" b="0" i="0" u="sng" strike="noStrike" kern="1200" cap="none" spc="0" normalizeH="0" baseline="0" noProof="0" dirty="0">
                <a:ln>
                  <a:noFill/>
                </a:ln>
                <a:solidFill>
                  <a:srgbClr val="7030A0"/>
                </a:solidFill>
                <a:effectLst/>
                <a:uLnTx/>
                <a:uFillTx/>
                <a:latin typeface="Calibri" panose="020F0502020204030204"/>
                <a:ea typeface="+mn-ea"/>
                <a:cs typeface="+mn-cs"/>
              </a:rPr>
              <a:t>Комплект может иметь любой состав и комплектацию</a:t>
            </a: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 Габаритные размеры изготавливаются согласно нужд и потребности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На базе какого состава и комплектации этот комплект включен в реестр промышленной продукции</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a:t>
            </a:r>
            <a:endPar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Кроме того, Московским УФАС (</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hlinkClick r:id="rId3"/>
              </a:rPr>
              <a:t>https://moscow.fas.gov.ru/news/19623</a:t>
            </a: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 озвучена позиция, что реестровые записи на комплектные позиции не подтверждают происхождение отдельных товаров, включенных в комплект (Разные субъекты  =  разные позиции УФАС</a:t>
            </a:r>
            <a:r>
              <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61285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E57C5-455D-A34A-7670-C7D685D790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BB1A38-632A-D716-5231-CE7199297C67}"/>
              </a:ext>
            </a:extLst>
          </p:cNvPr>
          <p:cNvSpPr>
            <a:spLocks noGrp="1"/>
          </p:cNvSpPr>
          <p:nvPr>
            <p:ph type="title"/>
          </p:nvPr>
        </p:nvSpPr>
        <p:spPr>
          <a:xfrm>
            <a:off x="194199" y="133166"/>
            <a:ext cx="11803602" cy="467972"/>
          </a:xfrm>
        </p:spPr>
        <p:txBody>
          <a:bodyPr>
            <a:noAutofit/>
          </a:bodyPr>
          <a:lstStyle/>
          <a:p>
            <a:pPr algn="ctr"/>
            <a:br>
              <a:rPr lang="ru-RU" sz="2400" dirty="0">
                <a:solidFill>
                  <a:srgbClr val="0070C0"/>
                </a:solidFill>
              </a:rPr>
            </a:br>
            <a:r>
              <a:rPr lang="ru-RU" sz="2400" dirty="0">
                <a:solidFill>
                  <a:srgbClr val="C00000"/>
                </a:solidFill>
              </a:rPr>
              <a:t>АС города Санкт-Петербурга и Ленинградской области Решение от  22.09.2025</a:t>
            </a:r>
            <a:br>
              <a:rPr lang="ru-RU" sz="2400" dirty="0">
                <a:solidFill>
                  <a:srgbClr val="C00000"/>
                </a:solidFill>
              </a:rPr>
            </a:br>
            <a:r>
              <a:rPr lang="ru-RU" sz="2400" dirty="0">
                <a:solidFill>
                  <a:srgbClr val="C00000"/>
                </a:solidFill>
              </a:rPr>
              <a:t>по Делу № А56-56017/2025</a:t>
            </a:r>
          </a:p>
        </p:txBody>
      </p:sp>
      <p:sp>
        <p:nvSpPr>
          <p:cNvPr id="9" name="TextBox 8">
            <a:extLst>
              <a:ext uri="{FF2B5EF4-FFF2-40B4-BE49-F238E27FC236}">
                <a16:creationId xmlns:a16="http://schemas.microsoft.com/office/drawing/2014/main" id="{2737A0C1-DB4C-EA90-96D9-51C8ADBD08AE}"/>
              </a:ext>
            </a:extLst>
          </p:cNvPr>
          <p:cNvSpPr txBox="1"/>
          <p:nvPr/>
        </p:nvSpPr>
        <p:spPr>
          <a:xfrm>
            <a:off x="526002" y="1100423"/>
            <a:ext cx="11471799"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Аналогичное решение: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закупали 2 вида АРМ, в составе которого должен быть моноблок, реестровая запись представлена на  АРМ, в составе которой – не моноблок, а  системный блок.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сопоставляя продукцию, предложенную участником закупки, с продукцией, требуемой Заказчику, комиссия Заказчика должна руководствоваться комплексным подходом, оценивая все представленные в составе заявки документы, а не только лишь формальное согласие участника закупки на поставку необходимой Заказчику продукции и представление выписок из реестра.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данном случае Заказчиком выявлено несоответствие сведений, содержащихся в выписке из реестра промышленной продукции, той информации о характеристиках товара, которую указало в своей заявке (предложении) ООО «АРМТЭКС».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Фактически при принятии решения об отклонении заявки участника комиссия Заказчика исходила из системного толкования норм законодательства о контрактной системе Российской Федерации, и проверив представленные документы, обоснованно отклонила заявку ООО «АРМТЭКС».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5789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96F7-CD8B-D48A-4E6B-4491BBA3443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9564F9-0551-82F5-3044-F815EADD3185}"/>
              </a:ext>
            </a:extLst>
          </p:cNvPr>
          <p:cNvSpPr>
            <a:spLocks noGrp="1"/>
          </p:cNvSpPr>
          <p:nvPr>
            <p:ph type="title"/>
          </p:nvPr>
        </p:nvSpPr>
        <p:spPr>
          <a:xfrm>
            <a:off x="194199" y="56660"/>
            <a:ext cx="11803602" cy="639192"/>
          </a:xfrm>
        </p:spPr>
        <p:txBody>
          <a:bodyPr>
            <a:noAutofit/>
          </a:bodyPr>
          <a:lstStyle/>
          <a:p>
            <a:pPr algn="ctr"/>
            <a:r>
              <a:rPr lang="ru-RU" sz="2400" dirty="0">
                <a:solidFill>
                  <a:srgbClr val="00B050"/>
                </a:solidFill>
              </a:rPr>
              <a:t>АС г. Санкт-Петербурга и Ленинградской области Решение от 11.09.2025 по Делу №  А56- 38231/2025 (1 из 2) </a:t>
            </a:r>
            <a:r>
              <a:rPr lang="ru-RU" sz="2400" b="1" dirty="0">
                <a:solidFill>
                  <a:srgbClr val="00B050"/>
                </a:solidFill>
              </a:rPr>
              <a:t>(Встречное решение)</a:t>
            </a:r>
          </a:p>
        </p:txBody>
      </p:sp>
      <p:graphicFrame>
        <p:nvGraphicFramePr>
          <p:cNvPr id="4" name="Объект 3">
            <a:extLst>
              <a:ext uri="{FF2B5EF4-FFF2-40B4-BE49-F238E27FC236}">
                <a16:creationId xmlns:a16="http://schemas.microsoft.com/office/drawing/2014/main" id="{F65BE752-8E2B-933A-B7D3-47D780510BE1}"/>
              </a:ext>
            </a:extLst>
          </p:cNvPr>
          <p:cNvGraphicFramePr>
            <a:graphicFrameLocks noGrp="1"/>
          </p:cNvGraphicFramePr>
          <p:nvPr>
            <p:ph idx="1"/>
          </p:nvPr>
        </p:nvGraphicFramePr>
        <p:xfrm>
          <a:off x="330807" y="770265"/>
          <a:ext cx="11445308" cy="741680"/>
        </p:xfrm>
        <a:graphic>
          <a:graphicData uri="http://schemas.openxmlformats.org/drawingml/2006/table">
            <a:tbl>
              <a:tblPr firstRow="1" bandRow="1">
                <a:tableStyleId>{F5AB1C69-6EDB-4FF4-983F-18BD219EF322}</a:tableStyleId>
              </a:tblPr>
              <a:tblGrid>
                <a:gridCol w="3211383">
                  <a:extLst>
                    <a:ext uri="{9D8B030D-6E8A-4147-A177-3AD203B41FA5}">
                      <a16:colId xmlns:a16="http://schemas.microsoft.com/office/drawing/2014/main" val="3079683067"/>
                    </a:ext>
                  </a:extLst>
                </a:gridCol>
                <a:gridCol w="4483224">
                  <a:extLst>
                    <a:ext uri="{9D8B030D-6E8A-4147-A177-3AD203B41FA5}">
                      <a16:colId xmlns:a16="http://schemas.microsoft.com/office/drawing/2014/main" val="3197436877"/>
                    </a:ext>
                  </a:extLst>
                </a:gridCol>
                <a:gridCol w="375070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sz="1800" b="0" i="0" kern="1200" dirty="0">
                          <a:solidFill>
                            <a:schemeClr val="dk1"/>
                          </a:solidFill>
                          <a:effectLst/>
                          <a:latin typeface="+mn-lt"/>
                          <a:ea typeface="+mn-ea"/>
                          <a:cs typeface="+mn-cs"/>
                        </a:rPr>
                        <a:t>СПб ГКУ «МФЦ»</a:t>
                      </a:r>
                      <a:endParaRPr lang="ru-RU" dirty="0"/>
                    </a:p>
                  </a:txBody>
                  <a:tcPr/>
                </a:tc>
                <a:tc>
                  <a:txBody>
                    <a:bodyPr/>
                    <a:lstStyle/>
                    <a:p>
                      <a:r>
                        <a:rPr lang="ru-RU" dirty="0"/>
                        <a:t>УФАС по Санкт-Петербургу</a:t>
                      </a:r>
                    </a:p>
                  </a:txBody>
                  <a:tcPr/>
                </a:tc>
                <a:tc>
                  <a:txBody>
                    <a:bodyPr/>
                    <a:lstStyle/>
                    <a:p>
                      <a:r>
                        <a:rPr lang="ru-RU" dirty="0"/>
                        <a:t>Об отмене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4C61C6EA-44CB-ACAE-56DB-B92D9C42A663}"/>
              </a:ext>
            </a:extLst>
          </p:cNvPr>
          <p:cNvSpPr txBox="1"/>
          <p:nvPr/>
        </p:nvSpPr>
        <p:spPr>
          <a:xfrm>
            <a:off x="194199" y="1660772"/>
            <a:ext cx="11718524"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бумаги для офисной техники (№ 0372200278025000002).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 установлен запрет на допуск.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подана жалоба: несогласие с отклонением заявки (1524477) по причине выявления недостоверной информации.      Жалоба обоснована.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протокола в заявках с идентификационными номерами 1524477, 1509255 в отношении подлежащего поставке товара «Бумага для офисной техники» представлены номера реестровых записей из реестра российской промышленной продукции 10408258 и 10408261 соответственно.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об осуществлении закупки в отношении соответствующего подлежащего поставке товара установлено требование: «Соответствие нормативно-технической документации: ГОСТ Р 57641-2017».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Установлено, что в отношении вышеуказанного товара в таких заявках декларировано его соответствие ГОСТ Р 57641-2017. В то же время, согласно данным реестра российской промышленной продукции, товар, имеющий вышеуказанные номера реестровых записей, производится в соответствии со СТО 00253497-002-2021, что противоречит положениям заявок на участие в закупке и не соответствует требованиям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заявках с идентификационными номерами 1524477, 1509255 представлен номер реестровой записей из реестра российской промышленной продукции 10316509 и характеристика такого товара: «Масса бумаги площадью 1м2: 235 г». В то же время, согласно данным реестра российской промышленной продукции, товар, имеющий вышеуказанный номер реестровой записи, имеет массу 1 м2: 150 - 230 г, что также противоречит положениям заявок на участие в закупке.</a:t>
            </a:r>
          </a:p>
        </p:txBody>
      </p:sp>
    </p:spTree>
    <p:extLst>
      <p:ext uri="{BB962C8B-B14F-4D97-AF65-F5344CB8AC3E}">
        <p14:creationId xmlns:p14="http://schemas.microsoft.com/office/powerpoint/2010/main" val="428053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DACFC0A-F9D0-96D6-15AF-672FCDD8194B}"/>
              </a:ext>
            </a:extLst>
          </p:cNvPr>
          <p:cNvPicPr>
            <a:picLocks noGrp="1" noChangeAspect="1"/>
          </p:cNvPicPr>
          <p:nvPr>
            <p:ph idx="1"/>
          </p:nvPr>
        </p:nvPicPr>
        <p:blipFill>
          <a:blip r:embed="rId2"/>
          <a:stretch>
            <a:fillRect/>
          </a:stretch>
        </p:blipFill>
        <p:spPr>
          <a:xfrm>
            <a:off x="2280705" y="476672"/>
            <a:ext cx="7630590" cy="3915321"/>
          </a:xfrm>
        </p:spPr>
      </p:pic>
    </p:spTree>
    <p:extLst>
      <p:ext uri="{BB962C8B-B14F-4D97-AF65-F5344CB8AC3E}">
        <p14:creationId xmlns:p14="http://schemas.microsoft.com/office/powerpoint/2010/main" val="382913924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8B67-CA6F-A648-8F9D-75F69CF74B8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5829F2-8ACE-EB17-055F-55A53D02AD10}"/>
              </a:ext>
            </a:extLst>
          </p:cNvPr>
          <p:cNvSpPr>
            <a:spLocks noGrp="1"/>
          </p:cNvSpPr>
          <p:nvPr>
            <p:ph type="title"/>
          </p:nvPr>
        </p:nvSpPr>
        <p:spPr>
          <a:xfrm>
            <a:off x="194199" y="177555"/>
            <a:ext cx="11803602" cy="639192"/>
          </a:xfrm>
        </p:spPr>
        <p:txBody>
          <a:bodyPr>
            <a:noAutofit/>
          </a:bodyPr>
          <a:lstStyle/>
          <a:p>
            <a:pPr algn="ctr"/>
            <a:r>
              <a:rPr lang="ru-RU" sz="2400" dirty="0">
                <a:solidFill>
                  <a:srgbClr val="00B050"/>
                </a:solidFill>
              </a:rPr>
              <a:t>АС г. Санкт-Петербурга и Ленинградской области Решение от 11.09.2025 по Делу №  А56-38231/2025 (2 из 2)</a:t>
            </a:r>
          </a:p>
        </p:txBody>
      </p:sp>
      <p:sp>
        <p:nvSpPr>
          <p:cNvPr id="6" name="TextBox 5">
            <a:extLst>
              <a:ext uri="{FF2B5EF4-FFF2-40B4-BE49-F238E27FC236}">
                <a16:creationId xmlns:a16="http://schemas.microsoft.com/office/drawing/2014/main" id="{7F882497-ACD9-5E46-CC85-E6BB526F96D8}"/>
              </a:ext>
            </a:extLst>
          </p:cNvPr>
          <p:cNvSpPr txBox="1"/>
          <p:nvPr/>
        </p:nvSpPr>
        <p:spPr>
          <a:xfrm>
            <a:off x="279277" y="991210"/>
            <a:ext cx="11718524"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участниками закупки в заявках с идентификационными номерами 1524477, 1509255 представлена недостоверная информация в отношении предлагаемого для поставки товара, что не позволяет Комиссии оценить соответствие такого товара потребностям Заказчика и в соответствии с пунктом 8 части 12 статьи 48 Закона о контрактной системе является основанием для отклонения таких заявок.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поддерживает позицию УФАС. Согласно письму Минпромторга России № 106238/12 от 04.10.2023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информация из каталога ГИСП может содержать отличную информацию от той, которая была внесена в реестр, и носить ознакомительный характер.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graphicFrame>
        <p:nvGraphicFramePr>
          <p:cNvPr id="3" name="Таблица 2">
            <a:extLst>
              <a:ext uri="{FF2B5EF4-FFF2-40B4-BE49-F238E27FC236}">
                <a16:creationId xmlns:a16="http://schemas.microsoft.com/office/drawing/2014/main" id="{BC0B27E2-698C-8465-224E-85F3B5461154}"/>
              </a:ext>
            </a:extLst>
          </p:cNvPr>
          <p:cNvGraphicFramePr>
            <a:graphicFrameLocks noGrp="1"/>
          </p:cNvGraphicFramePr>
          <p:nvPr/>
        </p:nvGraphicFramePr>
        <p:xfrm>
          <a:off x="732963" y="4155373"/>
          <a:ext cx="10811152" cy="2281364"/>
        </p:xfrm>
        <a:graphic>
          <a:graphicData uri="http://schemas.openxmlformats.org/drawingml/2006/table">
            <a:tbl>
              <a:tblPr firstRow="1" bandRow="1">
                <a:tableStyleId>{93296810-A885-4BE3-A3E7-6D5BEEA58F35}</a:tableStyleId>
              </a:tblPr>
              <a:tblGrid>
                <a:gridCol w="3720088">
                  <a:extLst>
                    <a:ext uri="{9D8B030D-6E8A-4147-A177-3AD203B41FA5}">
                      <a16:colId xmlns:a16="http://schemas.microsoft.com/office/drawing/2014/main" val="1463721911"/>
                    </a:ext>
                  </a:extLst>
                </a:gridCol>
                <a:gridCol w="7091064">
                  <a:extLst>
                    <a:ext uri="{9D8B030D-6E8A-4147-A177-3AD203B41FA5}">
                      <a16:colId xmlns:a16="http://schemas.microsoft.com/office/drawing/2014/main" val="3411828657"/>
                    </a:ext>
                  </a:extLst>
                </a:gridCol>
              </a:tblGrid>
              <a:tr h="500602">
                <a:tc gridSpan="2">
                  <a:txBody>
                    <a:bodyPr/>
                    <a:lstStyle/>
                    <a:p>
                      <a:pPr algn="ctr"/>
                      <a:r>
                        <a:rPr lang="ru-RU" dirty="0"/>
                        <a:t>Аналогичные решения</a:t>
                      </a:r>
                    </a:p>
                  </a:txBody>
                  <a:tcPr/>
                </a:tc>
                <a:tc hMerge="1">
                  <a:txBody>
                    <a:bodyPr/>
                    <a:lstStyle/>
                    <a:p>
                      <a:endParaRPr lang="ru-RU" dirty="0"/>
                    </a:p>
                  </a:txBody>
                  <a:tcPr/>
                </a:tc>
                <a:extLst>
                  <a:ext uri="{0D108BD9-81ED-4DB2-BD59-A6C34878D82A}">
                    <a16:rowId xmlns:a16="http://schemas.microsoft.com/office/drawing/2014/main" val="2069414744"/>
                  </a:ext>
                </a:extLst>
              </a:tr>
              <a:tr h="500602">
                <a:tc>
                  <a:txBody>
                    <a:bodyPr/>
                    <a:lstStyle/>
                    <a:p>
                      <a:r>
                        <a:rPr lang="ru-RU" b="1" dirty="0"/>
                        <a:t>Объект закупки</a:t>
                      </a:r>
                    </a:p>
                  </a:txBody>
                  <a:tcPr/>
                </a:tc>
                <a:tc>
                  <a:txBody>
                    <a:bodyPr/>
                    <a:lstStyle/>
                    <a:p>
                      <a:r>
                        <a:rPr lang="ru-RU" b="1" dirty="0"/>
                        <a:t>Реквизиты судебного решения</a:t>
                      </a:r>
                    </a:p>
                  </a:txBody>
                  <a:tcPr/>
                </a:tc>
                <a:extLst>
                  <a:ext uri="{0D108BD9-81ED-4DB2-BD59-A6C34878D82A}">
                    <a16:rowId xmlns:a16="http://schemas.microsoft.com/office/drawing/2014/main" val="1493704252"/>
                  </a:ext>
                </a:extLst>
              </a:tr>
              <a:tr h="370840">
                <a:tc>
                  <a:txBody>
                    <a:bodyPr/>
                    <a:lstStyle/>
                    <a:p>
                      <a:r>
                        <a:rPr lang="ru-RU" dirty="0"/>
                        <a:t>Спецодежда (в рамках 223-ФЗ)</a:t>
                      </a:r>
                    </a:p>
                  </a:txBody>
                  <a:tcPr/>
                </a:tc>
                <a:tc>
                  <a:txBody>
                    <a:bodyPr/>
                    <a:lstStyle/>
                    <a:p>
                      <a:r>
                        <a:rPr lang="ru-RU" dirty="0"/>
                        <a:t>АС Донецкой Народной Республики Решение от 28.08.2025 по Делу № А85-778/2025 (Устояло в Апелляции (21 ААС) 25.11.2025)</a:t>
                      </a:r>
                    </a:p>
                  </a:txBody>
                  <a:tcPr/>
                </a:tc>
                <a:extLst>
                  <a:ext uri="{0D108BD9-81ED-4DB2-BD59-A6C34878D82A}">
                    <a16:rowId xmlns:a16="http://schemas.microsoft.com/office/drawing/2014/main" val="3360641396"/>
                  </a:ext>
                </a:extLst>
              </a:tr>
              <a:tr h="370840">
                <a:tc>
                  <a:txBody>
                    <a:bodyPr/>
                    <a:lstStyle/>
                    <a:p>
                      <a:r>
                        <a:rPr lang="ru-RU" dirty="0"/>
                        <a:t>Автоматизированные рабочие места и ноутбуки</a:t>
                      </a:r>
                    </a:p>
                  </a:txBody>
                  <a:tcPr/>
                </a:tc>
                <a:tc>
                  <a:txBody>
                    <a:bodyPr/>
                    <a:lstStyle/>
                    <a:p>
                      <a:r>
                        <a:rPr lang="ru-RU" dirty="0"/>
                        <a:t>АС г. Москвы Решение от 27.08.2025 по Делу № А40-131298/25-149-655 </a:t>
                      </a:r>
                    </a:p>
                  </a:txBody>
                  <a:tcPr/>
                </a:tc>
                <a:extLst>
                  <a:ext uri="{0D108BD9-81ED-4DB2-BD59-A6C34878D82A}">
                    <a16:rowId xmlns:a16="http://schemas.microsoft.com/office/drawing/2014/main" val="3423481815"/>
                  </a:ext>
                </a:extLst>
              </a:tr>
            </a:tbl>
          </a:graphicData>
        </a:graphic>
      </p:graphicFrame>
    </p:spTree>
    <p:extLst>
      <p:ext uri="{BB962C8B-B14F-4D97-AF65-F5344CB8AC3E}">
        <p14:creationId xmlns:p14="http://schemas.microsoft.com/office/powerpoint/2010/main" val="17957625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66347-B613-BC2E-0A3A-073A4A8B4F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C0A25-AAF7-772D-0B66-065C6A99B00D}"/>
              </a:ext>
            </a:extLst>
          </p:cNvPr>
          <p:cNvSpPr>
            <a:spLocks noGrp="1"/>
          </p:cNvSpPr>
          <p:nvPr>
            <p:ph type="title"/>
          </p:nvPr>
        </p:nvSpPr>
        <p:spPr>
          <a:xfrm>
            <a:off x="136864" y="70881"/>
            <a:ext cx="11803602" cy="540397"/>
          </a:xfrm>
        </p:spPr>
        <p:txBody>
          <a:bodyPr>
            <a:noAutofit/>
          </a:bodyPr>
          <a:lstStyle/>
          <a:p>
            <a:pPr algn="ctr"/>
            <a:r>
              <a:rPr lang="ru-RU" sz="2400" b="1" dirty="0"/>
              <a:t>Когда заказчику повезло: </a:t>
            </a:r>
            <a:r>
              <a:rPr lang="ru-RU" sz="2400" dirty="0"/>
              <a:t>АС Ямало-Ненецкого автономного округа Решение от 27.08.2025 по Делу №  А81-6695/2025 (1 из 3)</a:t>
            </a:r>
          </a:p>
        </p:txBody>
      </p:sp>
      <p:graphicFrame>
        <p:nvGraphicFramePr>
          <p:cNvPr id="4" name="Объект 3">
            <a:extLst>
              <a:ext uri="{FF2B5EF4-FFF2-40B4-BE49-F238E27FC236}">
                <a16:creationId xmlns:a16="http://schemas.microsoft.com/office/drawing/2014/main" id="{FE23884C-0E31-D991-E989-996B2BD8F5BC}"/>
              </a:ext>
            </a:extLst>
          </p:cNvPr>
          <p:cNvGraphicFramePr>
            <a:graphicFrameLocks noGrp="1"/>
          </p:cNvGraphicFramePr>
          <p:nvPr>
            <p:ph idx="1"/>
          </p:nvPr>
        </p:nvGraphicFramePr>
        <p:xfrm>
          <a:off x="316011" y="678161"/>
          <a:ext cx="11445308" cy="1285240"/>
        </p:xfrm>
        <a:graphic>
          <a:graphicData uri="http://schemas.openxmlformats.org/drawingml/2006/table">
            <a:tbl>
              <a:tblPr firstRow="1" bandRow="1">
                <a:tableStyleId>{F5AB1C69-6EDB-4FF4-983F-18BD219EF322}</a:tableStyleId>
              </a:tblPr>
              <a:tblGrid>
                <a:gridCol w="3402139">
                  <a:extLst>
                    <a:ext uri="{9D8B030D-6E8A-4147-A177-3AD203B41FA5}">
                      <a16:colId xmlns:a16="http://schemas.microsoft.com/office/drawing/2014/main" val="3079683067"/>
                    </a:ext>
                  </a:extLst>
                </a:gridCol>
                <a:gridCol w="3551068">
                  <a:extLst>
                    <a:ext uri="{9D8B030D-6E8A-4147-A177-3AD203B41FA5}">
                      <a16:colId xmlns:a16="http://schemas.microsoft.com/office/drawing/2014/main" val="3197436877"/>
                    </a:ext>
                  </a:extLst>
                </a:gridCol>
                <a:gridCol w="449210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«Цент дополнительного профессионального образования» (ООО «ЦДПО»)</a:t>
                      </a:r>
                    </a:p>
                  </a:txBody>
                  <a:tcPr/>
                </a:tc>
                <a:tc>
                  <a:txBody>
                    <a:bodyPr/>
                    <a:lstStyle/>
                    <a:p>
                      <a:r>
                        <a:rPr lang="ru-RU" dirty="0"/>
                        <a:t>УФАС по Ямало-Ненецкому АО</a:t>
                      </a:r>
                    </a:p>
                  </a:txBody>
                  <a:tcPr/>
                </a:tc>
                <a:tc>
                  <a:txBody>
                    <a:bodyPr/>
                    <a:lstStyle/>
                    <a:p>
                      <a:r>
                        <a:rPr lang="ru-RU" dirty="0"/>
                        <a:t>Об оспаривании решения и</a:t>
                      </a:r>
                    </a:p>
                    <a:p>
                      <a:r>
                        <a:rPr lang="ru-RU" dirty="0"/>
                        <a:t>предписания от 19.06.2025 №…, решения от 11.07.2025 №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DADE0F75-DC73-317C-7E20-95A59D4D87A3}"/>
              </a:ext>
            </a:extLst>
          </p:cNvPr>
          <p:cNvSpPr txBox="1"/>
          <p:nvPr/>
        </p:nvSpPr>
        <p:spPr>
          <a:xfrm>
            <a:off x="236738" y="2119290"/>
            <a:ext cx="1171852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епартамент</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государственного заказа Ямало-Ненецкого АО проводил для ГБ ПОУ «Ноябрьский колледж профессиональных и информационных технологий» ЭА на поставку учебного оборудования для создания лаборатории имитации процессов бурения: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-Тренажер-имитатор бурения (Кресло-бурильщика на платформе),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-Тренажер-имитатор бурения (Кресло-бурильщика настольное).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определения поставщика подано и допущено комиссией 3 заявки с идентификационными номерами 119004589, 118959593, 119007584, ввиду того, что ни одна из представленных заявок не подтвердила происхождение товаров из государств членов Евразийского экономического союза. Победителем  стал ООО «ЦДПО».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 ООО «ПКФ «БК-студия»  - обратился с жалобой в УФАС на допуск двух других участников, кроме него, так как заявка участника с № 118959593 (ООО «ЗАО «АМТ») не содержит номер реестровой записи.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с идентификационным номером № 119004589 (ООО «ЦДПО») содержит указание на страну происхождения товара - Российская Федерация - и указание в качестве подтверждения на номер реестровой записи из реестра российской промышленной продукции № 1048759 «Стенд электромеханический» (производитель - ООО «ПКФ «БК «Студия»).</a:t>
            </a:r>
          </a:p>
        </p:txBody>
      </p:sp>
    </p:spTree>
    <p:extLst>
      <p:ext uri="{BB962C8B-B14F-4D97-AF65-F5344CB8AC3E}">
        <p14:creationId xmlns:p14="http://schemas.microsoft.com/office/powerpoint/2010/main" val="28149100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3D886-48D8-4F5F-1DEF-798897F4E26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C0E138-0CC0-1FD0-1816-7D096D83C484}"/>
              </a:ext>
            </a:extLst>
          </p:cNvPr>
          <p:cNvSpPr>
            <a:spLocks noGrp="1"/>
          </p:cNvSpPr>
          <p:nvPr>
            <p:ph type="title"/>
          </p:nvPr>
        </p:nvSpPr>
        <p:spPr>
          <a:xfrm>
            <a:off x="136864" y="70881"/>
            <a:ext cx="11803602" cy="540397"/>
          </a:xfrm>
        </p:spPr>
        <p:txBody>
          <a:bodyPr>
            <a:noAutofit/>
          </a:bodyPr>
          <a:lstStyle/>
          <a:p>
            <a:pPr algn="ctr"/>
            <a:r>
              <a:rPr lang="ru-RU" sz="2400" dirty="0"/>
              <a:t>АС Ямало-Ненецкого автономного округа Решение от 27.08.2025 по Делу №  А81-6695/2025 (2 из 3)</a:t>
            </a:r>
          </a:p>
        </p:txBody>
      </p:sp>
      <p:sp>
        <p:nvSpPr>
          <p:cNvPr id="6" name="TextBox 5">
            <a:extLst>
              <a:ext uri="{FF2B5EF4-FFF2-40B4-BE49-F238E27FC236}">
                <a16:creationId xmlns:a16="http://schemas.microsoft.com/office/drawing/2014/main" id="{96FD02B4-2954-7195-CADA-9BCE5A1CD426}"/>
              </a:ext>
            </a:extLst>
          </p:cNvPr>
          <p:cNvSpPr txBox="1"/>
          <p:nvPr/>
        </p:nvSpPr>
        <p:spPr>
          <a:xfrm>
            <a:off x="298882" y="698863"/>
            <a:ext cx="11718524"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с идентификационным номером № 119007584 (ООО «ПКФ «БК «Студия») содержит указание на страну происхождения товара - Российская Федерация - и указание в качестве подтверждения на номер реестровой записи из реестра российской промышленной продукции 10617297 «Комплекс оборудования по тематике «Горное дело» (производитель – ООО «ПКФ «БК «Студия»).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Заказчиком в рамках рассмотрения жалобы был направлен запрос информации в адрес производителя (ООО «ПКФ «БК «Студия») о том, соответствует ли характеристикам, установленным заказчиком в извещении, продукция производителя ООО «ПКФ «БК «Студия» согласно номеру реестровой записи из реестра российской промышленной продукции №1048759 «Стенд электромеханический», и возможно ли производство продукции по данным характеристикам.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ответ на данный запрос ООО «ПКФ «БК «Студия» сообщило о том, что согласно номеру реестровой записи из реестра российской промышленной продукции № 1048759 «Стенд электромеханический» не соответствует характеристикам, установленным Заказчиком в извещении.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заседании Комиссии ООО «ПКФ «БК «Студия» подтвердило информацию о несоответствии характеристик стенда электромеханического описанию объекта закупки, а также заявило о соответствии требованиям извещения продукции с реестровым номером 10617297 «Комплекс оборудования по тематике «Горное дело» и готовности исполнить контракт.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была признана обоснованной, комиссия УО исполнила предписание, пересмотрела заявки участников и допустила только заявку ООО «ПКФ «БК «Студия».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«ЦДПО» судится против позиции УФАС.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3580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3F06-B3CA-0DD4-BB2A-D7E52DC4565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AEE2F-D235-FA91-816B-D1B9C5794263}"/>
              </a:ext>
            </a:extLst>
          </p:cNvPr>
          <p:cNvSpPr>
            <a:spLocks noGrp="1"/>
          </p:cNvSpPr>
          <p:nvPr>
            <p:ph type="title"/>
          </p:nvPr>
        </p:nvSpPr>
        <p:spPr>
          <a:xfrm>
            <a:off x="136864" y="70881"/>
            <a:ext cx="11803602" cy="540397"/>
          </a:xfrm>
        </p:spPr>
        <p:txBody>
          <a:bodyPr>
            <a:noAutofit/>
          </a:bodyPr>
          <a:lstStyle/>
          <a:p>
            <a:pPr algn="ctr"/>
            <a:r>
              <a:rPr lang="ru-RU" sz="2400" dirty="0"/>
              <a:t>АС Ямало-Ненецкого автономного округа Решение от 27.08.2025 по Делу №  А81-6695/2025 (3 из 3)</a:t>
            </a:r>
          </a:p>
        </p:txBody>
      </p:sp>
      <p:sp>
        <p:nvSpPr>
          <p:cNvPr id="6" name="TextBox 5">
            <a:extLst>
              <a:ext uri="{FF2B5EF4-FFF2-40B4-BE49-F238E27FC236}">
                <a16:creationId xmlns:a16="http://schemas.microsoft.com/office/drawing/2014/main" id="{A6E6382E-99E9-1B02-1CFF-F31F42093564}"/>
              </a:ext>
            </a:extLst>
          </p:cNvPr>
          <p:cNvSpPr txBox="1"/>
          <p:nvPr/>
        </p:nvSpPr>
        <p:spPr>
          <a:xfrm>
            <a:off x="298882" y="698863"/>
            <a:ext cx="11718524" cy="313932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Проанализировав сведения о товаре, подлежащим поставке в рамках спорного аукциона: тренажер-имитатор бурения (кресло-бурильщика на платформе) и тренажер-имитатор бурения (кресло-бурильщика настольное), а также о товаре: стенд электромеханический, суд соглашается с выводом антимонопольного органа о том, что товар, предложенный заявителем, не соответствует потребности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 предложил ООО «ЦДПО» представить суду подробное описание предлагаемого к поставке товара: «Стенд электромеханический», в том числе, указать, какое конкретно оборудование, материалы и т.д. входят в состав данного товара, представить соответствующие доказательства, в том числе представить фотографические изображения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Какие-либо сведения со стороны заявителя в суд не поступили.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32352070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F2283-C837-FC80-5A53-9EA14E4FC17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BEBC5-1CDF-E26C-A551-9FB483E2857F}"/>
              </a:ext>
            </a:extLst>
          </p:cNvPr>
          <p:cNvSpPr>
            <a:spLocks noGrp="1"/>
          </p:cNvSpPr>
          <p:nvPr>
            <p:ph type="title"/>
          </p:nvPr>
        </p:nvSpPr>
        <p:spPr>
          <a:xfrm>
            <a:off x="838200" y="2371480"/>
            <a:ext cx="10515600" cy="407231"/>
          </a:xfrm>
        </p:spPr>
        <p:txBody>
          <a:bodyPr>
            <a:normAutofit fontScale="90000"/>
          </a:bodyPr>
          <a:lstStyle/>
          <a:p>
            <a:r>
              <a:rPr lang="ru-RU" dirty="0">
                <a:solidFill>
                  <a:srgbClr val="0070C0"/>
                </a:solidFill>
              </a:rPr>
              <a:t>Практика по последствиям для заказчика на приемке, когда заявку с несуществующим номером реестровой записи  допускают на этапе рассмотрения</a:t>
            </a:r>
          </a:p>
        </p:txBody>
      </p:sp>
      <p:sp>
        <p:nvSpPr>
          <p:cNvPr id="3" name="Google Shape;232;p25">
            <a:extLst>
              <a:ext uri="{FF2B5EF4-FFF2-40B4-BE49-F238E27FC236}">
                <a16:creationId xmlns:a16="http://schemas.microsoft.com/office/drawing/2014/main" id="{561A5657-50E1-7CB1-F4D9-CB4F0259FD2C}"/>
              </a:ext>
              <a:ext uri="{C183D7F6-B498-43B3-948B-1728B52AA6E4}">
                <adec:decorative xmlns:adec="http://schemas.microsoft.com/office/drawing/2017/decorative" val="1"/>
              </a:ext>
            </a:extLst>
          </p:cNvPr>
          <p:cNvSpPr/>
          <p:nvPr/>
        </p:nvSpPr>
        <p:spPr>
          <a:xfrm>
            <a:off x="159600" y="128600"/>
            <a:ext cx="11872800" cy="6600800"/>
          </a:xfrm>
          <a:prstGeom prst="rect">
            <a:avLst/>
          </a:prstGeom>
          <a:noFill/>
          <a:ln w="76200" cap="flat" cmpd="sng">
            <a:solidFill>
              <a:srgbClr val="5D97E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4071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2FF6A-BA39-94F5-335B-72CC43B8740B}"/>
              </a:ext>
            </a:extLst>
          </p:cNvPr>
          <p:cNvSpPr>
            <a:spLocks noGrp="1"/>
          </p:cNvSpPr>
          <p:nvPr>
            <p:ph type="title"/>
          </p:nvPr>
        </p:nvSpPr>
        <p:spPr>
          <a:xfrm>
            <a:off x="194197" y="337210"/>
            <a:ext cx="11803602" cy="540397"/>
          </a:xfrm>
        </p:spPr>
        <p:txBody>
          <a:bodyPr>
            <a:noAutofit/>
          </a:bodyPr>
          <a:lstStyle/>
          <a:p>
            <a:pPr algn="ctr"/>
            <a:r>
              <a:rPr lang="ru-RU" sz="2400" dirty="0">
                <a:solidFill>
                  <a:srgbClr val="00B050"/>
                </a:solidFill>
              </a:rPr>
              <a:t>АС Тюменской области Решение от 26.06.2025 по Делу №  А70-7808/2025 (1 из 2) (Устояло в Апелляции (8ААС) 13.10.2025)</a:t>
            </a:r>
            <a:endParaRPr lang="ru-RU" sz="2400" dirty="0">
              <a:solidFill>
                <a:srgbClr val="FF0000"/>
              </a:solidFill>
            </a:endParaRPr>
          </a:p>
        </p:txBody>
      </p:sp>
      <p:graphicFrame>
        <p:nvGraphicFramePr>
          <p:cNvPr id="4" name="Объект 3">
            <a:extLst>
              <a:ext uri="{FF2B5EF4-FFF2-40B4-BE49-F238E27FC236}">
                <a16:creationId xmlns:a16="http://schemas.microsoft.com/office/drawing/2014/main" id="{4D8B6A4C-1C18-2250-D45B-F07FCDAFC9A4}"/>
              </a:ext>
            </a:extLst>
          </p:cNvPr>
          <p:cNvGraphicFramePr>
            <a:graphicFrameLocks noGrp="1"/>
          </p:cNvGraphicFramePr>
          <p:nvPr>
            <p:ph idx="1"/>
          </p:nvPr>
        </p:nvGraphicFramePr>
        <p:xfrm>
          <a:off x="565209" y="1036144"/>
          <a:ext cx="11061577" cy="1559560"/>
        </p:xfrm>
        <a:graphic>
          <a:graphicData uri="http://schemas.openxmlformats.org/drawingml/2006/table">
            <a:tbl>
              <a:tblPr firstRow="1" bandRow="1">
                <a:tableStyleId>{F5AB1C69-6EDB-4FF4-983F-18BD219EF322}</a:tableStyleId>
              </a:tblPr>
              <a:tblGrid>
                <a:gridCol w="1429305">
                  <a:extLst>
                    <a:ext uri="{9D8B030D-6E8A-4147-A177-3AD203B41FA5}">
                      <a16:colId xmlns:a16="http://schemas.microsoft.com/office/drawing/2014/main" val="3079683067"/>
                    </a:ext>
                  </a:extLst>
                </a:gridCol>
                <a:gridCol w="1988598">
                  <a:extLst>
                    <a:ext uri="{9D8B030D-6E8A-4147-A177-3AD203B41FA5}">
                      <a16:colId xmlns:a16="http://schemas.microsoft.com/office/drawing/2014/main" val="3197436877"/>
                    </a:ext>
                  </a:extLst>
                </a:gridCol>
                <a:gridCol w="7643674">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a:t>
                      </a:r>
                      <a:r>
                        <a:rPr lang="ru-RU" dirty="0" err="1"/>
                        <a:t>Ликс</a:t>
                      </a:r>
                      <a:r>
                        <a:rPr lang="ru-RU" dirty="0"/>
                        <a:t>»</a:t>
                      </a:r>
                    </a:p>
                  </a:txBody>
                  <a:tcPr/>
                </a:tc>
                <a:tc>
                  <a:txBody>
                    <a:bodyPr/>
                    <a:lstStyle/>
                    <a:p>
                      <a:r>
                        <a:rPr lang="ru-RU" dirty="0"/>
                        <a:t>МАОУ Лицей № 81 г. Тюмени</a:t>
                      </a:r>
                    </a:p>
                  </a:txBody>
                  <a:tcPr/>
                </a:tc>
                <a:tc>
                  <a:txBody>
                    <a:bodyPr/>
                    <a:lstStyle/>
                    <a:p>
                      <a:r>
                        <a:rPr lang="ru-RU" dirty="0"/>
                        <a:t>О признании недействительным отказа от исполнения договора по поставке товара (светодиодная лампа)) и взыскании задолженности за поставленный товар в размере 89 000 руб. и неустойки за просрочку оплаты в размере 872,20 руб.</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B33ECC82-2312-EC24-E7BF-4CA28D67634B}"/>
              </a:ext>
            </a:extLst>
          </p:cNvPr>
          <p:cNvSpPr txBox="1"/>
          <p:nvPr/>
        </p:nvSpPr>
        <p:spPr>
          <a:xfrm>
            <a:off x="279275" y="2893196"/>
            <a:ext cx="11718524"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по результатам закупки заключил договор на поставку товара - Светодиодная лампа 10W 800lm 6500K G13 600mm стекло поворотная LED 1/30, страна происхождения – Россия, номер реестровой записи 10310410, в количестве 500 шт. на сумму 89 000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Во исполнение условий договора истец передал ответчику товар - Светодиодная лампа 10W 800lm 6500K G13 600mm стекло поворотная LED 1/30, в количестве 500 шт. на сумму 89 000 руб. Но! Согласно паспорту изделия производителем товара является Китай.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4 раза направлял поставщику претензии о ненадлежащем исполнении поставщиком обязательств по договору. В итоге заказчик направил поставщику уведомление об одностороннем отказе от договора, с которым последний не согласен.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иске отказать. Обязать заказчика  возвратить поставщику товар, полученный по товарной накладной № … от … (Светодиодная лампа 10W 800lm 6500R G13 600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mm</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стекло поворотная LED 1/30 в количестве 500 шт.) в течение одного месяца с момента вступления решения в законную силу путем предоставления поставщику доступа к товару в целях его самовывоза</a:t>
            </a:r>
          </a:p>
        </p:txBody>
      </p:sp>
    </p:spTree>
    <p:extLst>
      <p:ext uri="{BB962C8B-B14F-4D97-AF65-F5344CB8AC3E}">
        <p14:creationId xmlns:p14="http://schemas.microsoft.com/office/powerpoint/2010/main" val="41633068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52A82-9C71-D1A7-7A2D-A68FE02B1BD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BC4E0-3474-120B-FAD8-BA5A421F88AF}"/>
              </a:ext>
            </a:extLst>
          </p:cNvPr>
          <p:cNvSpPr>
            <a:spLocks noGrp="1"/>
          </p:cNvSpPr>
          <p:nvPr>
            <p:ph type="title"/>
          </p:nvPr>
        </p:nvSpPr>
        <p:spPr>
          <a:xfrm>
            <a:off x="115410" y="140640"/>
            <a:ext cx="11754035" cy="540397"/>
          </a:xfrm>
        </p:spPr>
        <p:txBody>
          <a:bodyPr>
            <a:noAutofit/>
          </a:bodyPr>
          <a:lstStyle/>
          <a:p>
            <a:pPr algn="ctr"/>
            <a:r>
              <a:rPr lang="ru-RU" sz="2400" dirty="0">
                <a:solidFill>
                  <a:srgbClr val="00B050"/>
                </a:solidFill>
              </a:rPr>
              <a:t>АС Тюменской области Решение от 26.06.2025 по Делу №  А70-7808/2025 (2 из 2)</a:t>
            </a:r>
          </a:p>
        </p:txBody>
      </p:sp>
      <p:sp>
        <p:nvSpPr>
          <p:cNvPr id="5" name="Объект 4">
            <a:extLst>
              <a:ext uri="{FF2B5EF4-FFF2-40B4-BE49-F238E27FC236}">
                <a16:creationId xmlns:a16="http://schemas.microsoft.com/office/drawing/2014/main" id="{8895643C-39F1-506C-8CF5-1E64CE600C29}"/>
              </a:ext>
            </a:extLst>
          </p:cNvPr>
          <p:cNvSpPr>
            <a:spLocks noGrp="1"/>
          </p:cNvSpPr>
          <p:nvPr>
            <p:ph idx="1"/>
          </p:nvPr>
        </p:nvSpPr>
        <p:spPr>
          <a:xfrm>
            <a:off x="381740" y="840203"/>
            <a:ext cx="10852950" cy="5036814"/>
          </a:xfrm>
        </p:spPr>
        <p:txBody>
          <a:bodyPr>
            <a:normAutofit/>
          </a:bodyPr>
          <a:lstStyle/>
          <a:p>
            <a:r>
              <a:rPr lang="ru-RU" sz="1800" b="1" dirty="0"/>
              <a:t>Суть решения: </a:t>
            </a:r>
            <a:r>
              <a:rPr lang="ru-RU" sz="1800" dirty="0"/>
              <a:t>Не допускается при исполнении договора замена товара на происходящий из иностранного государства товар, в отношении которого установлено данное ограничение, если договор предусматривает поставку товара российского происхождения.</a:t>
            </a:r>
          </a:p>
          <a:p>
            <a:r>
              <a:rPr lang="ru-RU" sz="1800" dirty="0"/>
              <a:t>Вместе с тем, в нарушение обусловленных обязательств, поставщик осуществил поставку товара, не отвечающего требованиям о его отечественном происхождении.</a:t>
            </a:r>
          </a:p>
          <a:p>
            <a:endParaRPr lang="ru-RU" dirty="0"/>
          </a:p>
          <a:p>
            <a:r>
              <a:rPr lang="ru-RU" sz="1800" dirty="0">
                <a:solidFill>
                  <a:srgbClr val="7030A0"/>
                </a:solidFill>
              </a:rPr>
              <a:t>Комментарий: указанный номер реестровой записи отсутствует в Реестре российской промышленной продукции. При поиске в сети Интернет по названию предмета договора «выпадает» лампа производства фирмы </a:t>
            </a:r>
            <a:r>
              <a:rPr lang="en-US" sz="1800" dirty="0">
                <a:solidFill>
                  <a:srgbClr val="7030A0"/>
                </a:solidFill>
              </a:rPr>
              <a:t>Gauss</a:t>
            </a:r>
            <a:r>
              <a:rPr lang="ru-RU" sz="1800" dirty="0">
                <a:solidFill>
                  <a:srgbClr val="7030A0"/>
                </a:solidFill>
              </a:rPr>
              <a:t>,</a:t>
            </a:r>
            <a:r>
              <a:rPr lang="en-US" sz="1800" dirty="0">
                <a:solidFill>
                  <a:srgbClr val="7030A0"/>
                </a:solidFill>
              </a:rPr>
              <a:t> </a:t>
            </a:r>
            <a:r>
              <a:rPr lang="ru-RU" sz="1800" dirty="0">
                <a:solidFill>
                  <a:srgbClr val="7030A0"/>
                </a:solidFill>
              </a:rPr>
              <a:t>страна происхождения Китай.</a:t>
            </a:r>
          </a:p>
          <a:p>
            <a:pPr marL="0" indent="0">
              <a:buNone/>
            </a:pPr>
            <a:endParaRPr lang="ru-RU" sz="1800" i="1" dirty="0">
              <a:solidFill>
                <a:srgbClr val="7030A0"/>
              </a:solidFill>
            </a:endParaRPr>
          </a:p>
          <a:p>
            <a:r>
              <a:rPr lang="ru-RU" sz="1800" b="1" dirty="0">
                <a:solidFill>
                  <a:srgbClr val="C00000"/>
                </a:solidFill>
              </a:rPr>
              <a:t>ВАЖНО! </a:t>
            </a:r>
            <a:r>
              <a:rPr lang="ru-RU" sz="1800" dirty="0"/>
              <a:t>С 01.01.2026 номер реестровой записи при его наличии в заявке указывается в реестре контрактов. Какой в этом случае номер будет указываться </a:t>
            </a:r>
            <a:r>
              <a:rPr lang="en-US" sz="1800" dirty="0"/>
              <a:t>? </a:t>
            </a:r>
            <a:endParaRPr lang="ru-RU" sz="1800" dirty="0"/>
          </a:p>
        </p:txBody>
      </p:sp>
    </p:spTree>
    <p:extLst>
      <p:ext uri="{BB962C8B-B14F-4D97-AF65-F5344CB8AC3E}">
        <p14:creationId xmlns:p14="http://schemas.microsoft.com/office/powerpoint/2010/main" val="28726273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37506-B8AD-D94C-ABF1-2928F9C82FF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F0712-CB50-6582-9DC3-C0E73B40C645}"/>
              </a:ext>
            </a:extLst>
          </p:cNvPr>
          <p:cNvSpPr>
            <a:spLocks noGrp="1"/>
          </p:cNvSpPr>
          <p:nvPr>
            <p:ph type="title"/>
          </p:nvPr>
        </p:nvSpPr>
        <p:spPr>
          <a:xfrm>
            <a:off x="838200" y="1377181"/>
            <a:ext cx="10515600" cy="407231"/>
          </a:xfrm>
        </p:spPr>
        <p:txBody>
          <a:bodyPr>
            <a:normAutofit fontScale="90000"/>
          </a:bodyPr>
          <a:lstStyle/>
          <a:p>
            <a:pPr algn="ctr"/>
            <a:r>
              <a:rPr lang="ru-RU" dirty="0">
                <a:solidFill>
                  <a:srgbClr val="0070C0"/>
                </a:solidFill>
              </a:rPr>
              <a:t>Иная проблематика первых судебных решений по национальному режиму в 2025 году </a:t>
            </a:r>
          </a:p>
        </p:txBody>
      </p:sp>
      <p:sp>
        <p:nvSpPr>
          <p:cNvPr id="3" name="Google Shape;232;p25">
            <a:extLst>
              <a:ext uri="{FF2B5EF4-FFF2-40B4-BE49-F238E27FC236}">
                <a16:creationId xmlns:a16="http://schemas.microsoft.com/office/drawing/2014/main" id="{9CEABEB7-4562-0C5A-F7EF-EC912E317E25}"/>
              </a:ext>
              <a:ext uri="{C183D7F6-B498-43B3-948B-1728B52AA6E4}">
                <adec:decorative xmlns:adec="http://schemas.microsoft.com/office/drawing/2017/decorative" val="1"/>
              </a:ext>
            </a:extLst>
          </p:cNvPr>
          <p:cNvSpPr/>
          <p:nvPr/>
        </p:nvSpPr>
        <p:spPr>
          <a:xfrm>
            <a:off x="159600" y="128600"/>
            <a:ext cx="11872800" cy="6600800"/>
          </a:xfrm>
          <a:prstGeom prst="rect">
            <a:avLst/>
          </a:prstGeom>
          <a:noFill/>
          <a:ln w="76200" cap="flat" cmpd="sng">
            <a:solidFill>
              <a:srgbClr val="5D97E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7753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9545301-573C-1EDE-7BC1-B2FD938F0BE9}"/>
              </a:ext>
            </a:extLst>
          </p:cNvPr>
          <p:cNvGraphicFramePr>
            <a:graphicFrameLocks noGrp="1"/>
          </p:cNvGraphicFramePr>
          <p:nvPr>
            <p:ph idx="1"/>
          </p:nvPr>
        </p:nvGraphicFramePr>
        <p:xfrm>
          <a:off x="272248" y="86360"/>
          <a:ext cx="11647504" cy="6685280"/>
        </p:xfrm>
        <a:graphic>
          <a:graphicData uri="http://schemas.openxmlformats.org/drawingml/2006/table">
            <a:tbl>
              <a:tblPr firstRow="1" bandRow="1">
                <a:tableStyleId>{5C22544A-7EE6-4342-B048-85BDC9FD1C3A}</a:tableStyleId>
              </a:tblPr>
              <a:tblGrid>
                <a:gridCol w="9521586">
                  <a:extLst>
                    <a:ext uri="{9D8B030D-6E8A-4147-A177-3AD203B41FA5}">
                      <a16:colId xmlns:a16="http://schemas.microsoft.com/office/drawing/2014/main" val="226928293"/>
                    </a:ext>
                  </a:extLst>
                </a:gridCol>
                <a:gridCol w="2125918">
                  <a:extLst>
                    <a:ext uri="{9D8B030D-6E8A-4147-A177-3AD203B41FA5}">
                      <a16:colId xmlns:a16="http://schemas.microsoft.com/office/drawing/2014/main" val="2584456734"/>
                    </a:ext>
                  </a:extLst>
                </a:gridCol>
              </a:tblGrid>
              <a:tr h="370840">
                <a:tc gridSpan="2">
                  <a:txBody>
                    <a:bodyPr/>
                    <a:lstStyle/>
                    <a:p>
                      <a:pPr algn="ctr"/>
                      <a:r>
                        <a:rPr lang="ru-RU" b="1" dirty="0">
                          <a:solidFill>
                            <a:schemeClr val="tx1"/>
                          </a:solidFill>
                        </a:rPr>
                        <a:t>Неоднозначная практика по закупкам шприца-манометр для баллонного катетера</a:t>
                      </a:r>
                    </a:p>
                  </a:txBody>
                  <a:tcPr>
                    <a:solidFill>
                      <a:schemeClr val="accent1">
                        <a:lumMod val="20000"/>
                        <a:lumOff val="80000"/>
                      </a:schemeClr>
                    </a:solidFill>
                  </a:tcPr>
                </a:tc>
                <a:tc hMerge="1">
                  <a:txBody>
                    <a:bodyPr/>
                    <a:lstStyle/>
                    <a:p>
                      <a:endParaRPr lang="ru-RU" dirty="0"/>
                    </a:p>
                  </a:txBody>
                  <a:tcPr/>
                </a:tc>
                <a:extLst>
                  <a:ext uri="{0D108BD9-81ED-4DB2-BD59-A6C34878D82A}">
                    <a16:rowId xmlns:a16="http://schemas.microsoft.com/office/drawing/2014/main" val="2056292167"/>
                  </a:ext>
                </a:extLst>
              </a:tr>
              <a:tr h="370840">
                <a:tc>
                  <a:txBody>
                    <a:bodyPr/>
                    <a:lstStyle/>
                    <a:p>
                      <a:pPr algn="ctr"/>
                      <a:r>
                        <a:rPr lang="ru-RU" b="1" dirty="0"/>
                        <a:t>Суть решения</a:t>
                      </a:r>
                    </a:p>
                  </a:txBody>
                  <a:tcPr>
                    <a:solidFill>
                      <a:schemeClr val="accent2">
                        <a:lumMod val="60000"/>
                        <a:lumOff val="40000"/>
                      </a:schemeClr>
                    </a:solidFill>
                  </a:tcPr>
                </a:tc>
                <a:tc>
                  <a:txBody>
                    <a:bodyPr/>
                    <a:lstStyle/>
                    <a:p>
                      <a:pPr algn="ctr"/>
                      <a:r>
                        <a:rPr lang="ru-RU" b="1" dirty="0"/>
                        <a:t>Реквизиты</a:t>
                      </a:r>
                    </a:p>
                  </a:txBody>
                  <a:tcPr>
                    <a:solidFill>
                      <a:schemeClr val="accent2">
                        <a:lumMod val="60000"/>
                        <a:lumOff val="40000"/>
                      </a:schemeClr>
                    </a:solidFill>
                  </a:tcPr>
                </a:tc>
                <a:extLst>
                  <a:ext uri="{0D108BD9-81ED-4DB2-BD59-A6C34878D82A}">
                    <a16:rowId xmlns:a16="http://schemas.microsoft.com/office/drawing/2014/main" val="204014604"/>
                  </a:ext>
                </a:extLst>
              </a:tr>
              <a:tr h="370840">
                <a:tc>
                  <a:txBody>
                    <a:bodyPr/>
                    <a:lstStyle/>
                    <a:p>
                      <a:r>
                        <a:rPr lang="ru-RU" dirty="0"/>
                        <a:t>В составе лота закупался шприц-манометр для баллонного катетера, одноразового использования. Суд поддержал позицию заказчика, что такой </a:t>
                      </a:r>
                      <a:r>
                        <a:rPr lang="ru-RU" u="sng" dirty="0"/>
                        <a:t>шприц-манометр не надо было выделять в отдельный лот, </a:t>
                      </a:r>
                      <a:r>
                        <a:rPr lang="ru-RU" dirty="0"/>
                        <a:t>так как Письмо Росздравнадзора от 28.02.2025 №10-10959/25, что этот шприц относится к 385 Позиции Приложения № 2, касается медицинского изделия «Шприц-манометр (</a:t>
                      </a:r>
                      <a:r>
                        <a:rPr lang="ru-RU" dirty="0" err="1"/>
                        <a:t>индефлятор</a:t>
                      </a:r>
                      <a:r>
                        <a:rPr lang="ru-RU" dirty="0"/>
                        <a:t>) «МИМ» одноразовый по ТВНЛ. 942319.027 ТУ», РЗН 2021/13562. Указанное изделие не является объектом закупки. </a:t>
                      </a:r>
                    </a:p>
                    <a:p>
                      <a:r>
                        <a:rPr lang="ru-RU" dirty="0"/>
                        <a:t>В составе лота закупалось: </a:t>
                      </a:r>
                    </a:p>
                    <a:p>
                      <a:r>
                        <a:rPr lang="ru-RU" dirty="0"/>
                        <a:t> - п. «Стент для коронарных артерий, выделяющий лекарственное средство» с кодом ОКПД2 32.50.22.195;</a:t>
                      </a:r>
                    </a:p>
                    <a:p>
                      <a:r>
                        <a:rPr lang="ru-RU" dirty="0"/>
                        <a:t> - п. «Катетер баллонный для коронарной ангиопластики, стандартный» с кодом ОКПД2 32.50.13.110;</a:t>
                      </a:r>
                    </a:p>
                    <a:p>
                      <a:r>
                        <a:rPr lang="ru-RU" dirty="0"/>
                        <a:t> - п. «Шприц-манометр для баллонного катетера, одноразового использования» с кодом ОКПД2 32.50.13.110.</a:t>
                      </a:r>
                    </a:p>
                  </a:txBody>
                  <a:tcPr>
                    <a:solidFill>
                      <a:schemeClr val="accent2">
                        <a:lumMod val="60000"/>
                        <a:lumOff val="40000"/>
                      </a:schemeClr>
                    </a:solidFill>
                  </a:tcPr>
                </a:tc>
                <a:tc>
                  <a:txBody>
                    <a:bodyPr/>
                    <a:lstStyle/>
                    <a:p>
                      <a:r>
                        <a:rPr lang="ru-RU" dirty="0"/>
                        <a:t>АС г. Москвы Решение от 31.07.2025 по Делу № А40-85698/25-121-332 (1 из 3)</a:t>
                      </a:r>
                      <a:br>
                        <a:rPr lang="ru-RU" dirty="0"/>
                      </a:br>
                      <a:r>
                        <a:rPr lang="ru-RU" dirty="0"/>
                        <a:t>(Устояло в Апелляции (9ААС) 20.11.2025)</a:t>
                      </a:r>
                    </a:p>
                  </a:txBody>
                  <a:tcPr>
                    <a:solidFill>
                      <a:schemeClr val="accent2">
                        <a:lumMod val="60000"/>
                        <a:lumOff val="40000"/>
                      </a:schemeClr>
                    </a:solidFill>
                  </a:tcPr>
                </a:tc>
                <a:extLst>
                  <a:ext uri="{0D108BD9-81ED-4DB2-BD59-A6C34878D82A}">
                    <a16:rowId xmlns:a16="http://schemas.microsoft.com/office/drawing/2014/main" val="1581330900"/>
                  </a:ext>
                </a:extLst>
              </a:tr>
              <a:tr h="370840">
                <a:tc>
                  <a:txBody>
                    <a:bodyPr/>
                    <a:lstStyle/>
                    <a:p>
                      <a:r>
                        <a:rPr lang="ru-RU" u="sng" dirty="0"/>
                        <a:t>Надо было выносить шприц-манометр в отдельный лот.</a:t>
                      </a:r>
                    </a:p>
                    <a:p>
                      <a:r>
                        <a:rPr lang="ru-RU" dirty="0"/>
                        <a:t>В составе лота закупалось: </a:t>
                      </a:r>
                    </a:p>
                    <a:p>
                      <a:r>
                        <a:rPr lang="ru-RU" dirty="0"/>
                        <a:t> - п. Стент для коронарных артерий, выделяющий лекарственное средство» позиции КТРУ 32.50.13.190-02494 и кода ОКПД2 32.50.13.190; </a:t>
                      </a:r>
                    </a:p>
                    <a:p>
                      <a:r>
                        <a:rPr lang="ru-RU" dirty="0"/>
                        <a:t> - п. Катетер баллонный для коронарной ангиопластики, стандартный» позиции КТРУ 32.50.13.110-00544 и кода ОКПД2 32.50.13.110; </a:t>
                      </a:r>
                    </a:p>
                    <a:p>
                      <a:r>
                        <a:rPr lang="ru-RU" dirty="0"/>
                        <a:t> - п. Шприц-манометр для баллонного катетера, одноразового использования» позиции КТРУ 32.50.13.110-00969 и кода ОКПД2 32.50.13.110. </a:t>
                      </a:r>
                      <a:r>
                        <a:rPr lang="ru-RU" b="1" dirty="0"/>
                        <a:t>Код НКМИ 165180</a:t>
                      </a:r>
                    </a:p>
                  </a:txBody>
                  <a:tcPr>
                    <a:solidFill>
                      <a:schemeClr val="accent6">
                        <a:lumMod val="40000"/>
                        <a:lumOff val="60000"/>
                      </a:schemeClr>
                    </a:solidFill>
                  </a:tcPr>
                </a:tc>
                <a:tc>
                  <a:txBody>
                    <a:bodyPr/>
                    <a:lstStyle/>
                    <a:p>
                      <a:r>
                        <a:rPr lang="ru-RU" dirty="0"/>
                        <a:t>АС г. Москвы Решение от 09.10.2025 по Делу № А40-140707/2025 </a:t>
                      </a:r>
                    </a:p>
                  </a:txBody>
                  <a:tcPr>
                    <a:solidFill>
                      <a:schemeClr val="accent6">
                        <a:lumMod val="40000"/>
                        <a:lumOff val="60000"/>
                      </a:schemeClr>
                    </a:solidFill>
                  </a:tcPr>
                </a:tc>
                <a:extLst>
                  <a:ext uri="{0D108BD9-81ED-4DB2-BD59-A6C34878D82A}">
                    <a16:rowId xmlns:a16="http://schemas.microsoft.com/office/drawing/2014/main" val="1386466838"/>
                  </a:ext>
                </a:extLst>
              </a:tr>
            </a:tbl>
          </a:graphicData>
        </a:graphic>
      </p:graphicFrame>
    </p:spTree>
    <p:extLst>
      <p:ext uri="{BB962C8B-B14F-4D97-AF65-F5344CB8AC3E}">
        <p14:creationId xmlns:p14="http://schemas.microsoft.com/office/powerpoint/2010/main" val="37506547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CEB36B1-55B1-C27B-C4E7-BB47682CBA23}"/>
              </a:ext>
            </a:extLst>
          </p:cNvPr>
          <p:cNvGraphicFramePr>
            <a:graphicFrameLocks noGrp="1"/>
          </p:cNvGraphicFramePr>
          <p:nvPr>
            <p:ph idx="1"/>
          </p:nvPr>
        </p:nvGraphicFramePr>
        <p:xfrm>
          <a:off x="440924" y="207540"/>
          <a:ext cx="11310152" cy="6410960"/>
        </p:xfrm>
        <a:graphic>
          <a:graphicData uri="http://schemas.openxmlformats.org/drawingml/2006/table">
            <a:tbl>
              <a:tblPr firstRow="1" bandRow="1">
                <a:tableStyleId>{5C22544A-7EE6-4342-B048-85BDC9FD1C3A}</a:tableStyleId>
              </a:tblPr>
              <a:tblGrid>
                <a:gridCol w="9179511">
                  <a:extLst>
                    <a:ext uri="{9D8B030D-6E8A-4147-A177-3AD203B41FA5}">
                      <a16:colId xmlns:a16="http://schemas.microsoft.com/office/drawing/2014/main" val="4180154302"/>
                    </a:ext>
                  </a:extLst>
                </a:gridCol>
                <a:gridCol w="2130641">
                  <a:extLst>
                    <a:ext uri="{9D8B030D-6E8A-4147-A177-3AD203B41FA5}">
                      <a16:colId xmlns:a16="http://schemas.microsoft.com/office/drawing/2014/main" val="443085825"/>
                    </a:ext>
                  </a:extLst>
                </a:gridCol>
              </a:tblGrid>
              <a:tr h="370840">
                <a:tc>
                  <a:txBody>
                    <a:bodyPr/>
                    <a:lstStyle/>
                    <a:p>
                      <a:r>
                        <a:rPr lang="ru-RU" dirty="0"/>
                        <a:t>Суть решения </a:t>
                      </a:r>
                    </a:p>
                  </a:txBody>
                  <a:tcPr/>
                </a:tc>
                <a:tc>
                  <a:txBody>
                    <a:bodyPr/>
                    <a:lstStyle/>
                    <a:p>
                      <a:r>
                        <a:rPr lang="ru-RU" dirty="0"/>
                        <a:t>Номер дела</a:t>
                      </a:r>
                    </a:p>
                  </a:txBody>
                  <a:tcPr/>
                </a:tc>
                <a:extLst>
                  <a:ext uri="{0D108BD9-81ED-4DB2-BD59-A6C34878D82A}">
                    <a16:rowId xmlns:a16="http://schemas.microsoft.com/office/drawing/2014/main" val="1051068401"/>
                  </a:ext>
                </a:extLst>
              </a:tr>
              <a:tr h="370840">
                <a:tc>
                  <a:txBody>
                    <a:bodyPr/>
                    <a:lstStyle/>
                    <a:p>
                      <a:r>
                        <a:rPr lang="ru-RU" dirty="0"/>
                        <a:t>При закупке 2-х позиций ПО в лоте участник не указал номер реестровой записи на вторую позицию. Позиция суда: не надо было отклонять. </a:t>
                      </a:r>
                      <a:r>
                        <a:rPr lang="en-US" b="1" dirty="0"/>
                        <a:t>(</a:t>
                      </a:r>
                      <a:r>
                        <a:rPr lang="ru-RU" b="1" dirty="0"/>
                        <a:t>А как же прямое указание в ПП 1875</a:t>
                      </a:r>
                      <a:r>
                        <a:rPr lang="en-US" b="1" dirty="0"/>
                        <a:t>?)</a:t>
                      </a:r>
                      <a:endParaRPr lang="ru-RU" b="1" dirty="0"/>
                    </a:p>
                  </a:txBody>
                  <a:tcPr>
                    <a:solidFill>
                      <a:srgbClr val="FFFF99"/>
                    </a:solidFill>
                  </a:tcPr>
                </a:tc>
                <a:tc>
                  <a:txBody>
                    <a:bodyPr/>
                    <a:lstStyle/>
                    <a:p>
                      <a:r>
                        <a:rPr lang="ru-RU" dirty="0"/>
                        <a:t>А37-8129/2025</a:t>
                      </a:r>
                    </a:p>
                  </a:txBody>
                  <a:tcPr>
                    <a:solidFill>
                      <a:srgbClr val="FFFF99"/>
                    </a:solidFill>
                  </a:tcPr>
                </a:tc>
                <a:extLst>
                  <a:ext uri="{0D108BD9-81ED-4DB2-BD59-A6C34878D82A}">
                    <a16:rowId xmlns:a16="http://schemas.microsoft.com/office/drawing/2014/main" val="3124358419"/>
                  </a:ext>
                </a:extLst>
              </a:tr>
              <a:tr h="370840">
                <a:tc>
                  <a:txBody>
                    <a:bodyPr/>
                    <a:lstStyle/>
                    <a:p>
                      <a:r>
                        <a:rPr lang="ru-RU" dirty="0"/>
                        <a:t>В заявке участника в структурированной части был указан номер реестровой записи на товар, отличный от предлагаемого в заявке, и отличный от требуемого заказчиком, при этом в составе файла была приложена выписка на требуемый товар. Отклонять заявку было нельзя. </a:t>
                      </a:r>
                      <a:r>
                        <a:rPr lang="ru-RU" b="1" dirty="0"/>
                        <a:t>(Но! Минфин указывал, что номер реестровой записи из реестра российской промышленной продукции (как и иная информация о товаре, указываемая в заявке на участие в закупке) не может носить вариативного характера – Письмо от 22.05.2025 N 24-06-09/50188</a:t>
                      </a:r>
                    </a:p>
                  </a:txBody>
                  <a:tcPr>
                    <a:solidFill>
                      <a:srgbClr val="FFFF99"/>
                    </a:solidFill>
                  </a:tcPr>
                </a:tc>
                <a:tc>
                  <a:txBody>
                    <a:bodyPr/>
                    <a:lstStyle/>
                    <a:p>
                      <a:r>
                        <a:rPr lang="ru-RU" dirty="0"/>
                        <a:t>А40-124540/2025</a:t>
                      </a:r>
                    </a:p>
                  </a:txBody>
                  <a:tcPr>
                    <a:solidFill>
                      <a:srgbClr val="FFFF99"/>
                    </a:solidFill>
                  </a:tcPr>
                </a:tc>
                <a:extLst>
                  <a:ext uri="{0D108BD9-81ED-4DB2-BD59-A6C34878D82A}">
                    <a16:rowId xmlns:a16="http://schemas.microsoft.com/office/drawing/2014/main" val="1677914167"/>
                  </a:ext>
                </a:extLst>
              </a:tr>
              <a:tr h="370840">
                <a:tc>
                  <a:txBody>
                    <a:bodyPr/>
                    <a:lstStyle/>
                    <a:p>
                      <a:r>
                        <a:rPr lang="ru-RU" dirty="0"/>
                        <a:t>Закупался </a:t>
                      </a:r>
                      <a:r>
                        <a:rPr lang="ru-RU" dirty="0" err="1"/>
                        <a:t>полноростовой</a:t>
                      </a:r>
                      <a:r>
                        <a:rPr lang="ru-RU" dirty="0"/>
                        <a:t> турникет со встроенным контроллером. Не все коды категории 26.30.50.150 автоматически относятся к пункту 231 приложения N2 Постановления Правительства N1875, поскольку законодательством отдельно в приложении N2 Постановления Правительства N1875 включен пункт 232 для кода ОКПД2 26.30.50.153. </a:t>
                      </a:r>
                      <a:br>
                        <a:rPr lang="ru-RU" dirty="0"/>
                      </a:br>
                      <a:r>
                        <a:rPr lang="ru-RU" b="1" dirty="0"/>
                        <a:t>(Но! Позиция Минпромторга иная – Письмо от 03.10.2025 № ПГ-11-9202)</a:t>
                      </a:r>
                    </a:p>
                  </a:txBody>
                  <a:tcPr>
                    <a:solidFill>
                      <a:srgbClr val="FFFF99"/>
                    </a:solidFill>
                  </a:tcPr>
                </a:tc>
                <a:tc>
                  <a:txBody>
                    <a:bodyPr/>
                    <a:lstStyle/>
                    <a:p>
                      <a:r>
                        <a:rPr lang="ru-RU" dirty="0"/>
                        <a:t>А32-18064/2025</a:t>
                      </a:r>
                    </a:p>
                  </a:txBody>
                  <a:tcPr>
                    <a:solidFill>
                      <a:srgbClr val="FFFF99"/>
                    </a:solidFill>
                  </a:tcPr>
                </a:tc>
                <a:extLst>
                  <a:ext uri="{0D108BD9-81ED-4DB2-BD59-A6C34878D82A}">
                    <a16:rowId xmlns:a16="http://schemas.microsoft.com/office/drawing/2014/main" val="1003915049"/>
                  </a:ext>
                </a:extLst>
              </a:tr>
              <a:tr h="370840">
                <a:tc>
                  <a:txBody>
                    <a:bodyPr/>
                    <a:lstStyle/>
                    <a:p>
                      <a:r>
                        <a:rPr lang="ru-RU" dirty="0"/>
                        <a:t>Для того, чтобы применилось правило «второй лишний» по всем позициям лота в заявке участника должны содержать информацию и документы, подтверждающие страну происхождения товара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 19-14761/2025;</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А71-9518/2025</a:t>
                      </a:r>
                    </a:p>
                  </a:txBody>
                  <a:tcPr/>
                </a:tc>
                <a:extLst>
                  <a:ext uri="{0D108BD9-81ED-4DB2-BD59-A6C34878D82A}">
                    <a16:rowId xmlns:a16="http://schemas.microsoft.com/office/drawing/2014/main" val="3950820686"/>
                  </a:ext>
                </a:extLst>
              </a:tr>
              <a:tr h="370840">
                <a:tc>
                  <a:txBody>
                    <a:bodyPr/>
                    <a:lstStyle/>
                    <a:p>
                      <a:r>
                        <a:rPr lang="ru-RU" dirty="0"/>
                        <a:t>Нельзя указывать несколько стран происхождения товара по одной и той же позиции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А14-11277/2025</a:t>
                      </a:r>
                    </a:p>
                  </a:txBody>
                  <a:tcPr/>
                </a:tc>
                <a:extLst>
                  <a:ext uri="{0D108BD9-81ED-4DB2-BD59-A6C34878D82A}">
                    <a16:rowId xmlns:a16="http://schemas.microsoft.com/office/drawing/2014/main" val="3691994322"/>
                  </a:ext>
                </a:extLst>
              </a:tr>
              <a:tr h="370840">
                <a:tc>
                  <a:txBody>
                    <a:bodyPr/>
                    <a:lstStyle/>
                    <a:p>
                      <a:r>
                        <a:rPr lang="ru-RU" dirty="0"/>
                        <a:t>При проведении закупки на выполнение работ по изготовлению и поставке продукции наградной и сувенирной (текстильные изделия) национальный режим не применяется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А40-134689/2025</a:t>
                      </a:r>
                    </a:p>
                  </a:txBody>
                  <a:tcPr/>
                </a:tc>
                <a:extLst>
                  <a:ext uri="{0D108BD9-81ED-4DB2-BD59-A6C34878D82A}">
                    <a16:rowId xmlns:a16="http://schemas.microsoft.com/office/drawing/2014/main" val="177126763"/>
                  </a:ext>
                </a:extLst>
              </a:tr>
            </a:tbl>
          </a:graphicData>
        </a:graphic>
      </p:graphicFrame>
    </p:spTree>
    <p:extLst>
      <p:ext uri="{BB962C8B-B14F-4D97-AF65-F5344CB8AC3E}">
        <p14:creationId xmlns:p14="http://schemas.microsoft.com/office/powerpoint/2010/main" val="112793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B6EF924-E306-58CA-AD5D-458E7E36C6CA}"/>
              </a:ext>
            </a:extLst>
          </p:cNvPr>
          <p:cNvPicPr>
            <a:picLocks noGrp="1" noChangeAspect="1"/>
          </p:cNvPicPr>
          <p:nvPr>
            <p:ph idx="1"/>
          </p:nvPr>
        </p:nvPicPr>
        <p:blipFill>
          <a:blip r:embed="rId2"/>
          <a:stretch>
            <a:fillRect/>
          </a:stretch>
        </p:blipFill>
        <p:spPr>
          <a:xfrm>
            <a:off x="263352" y="260648"/>
            <a:ext cx="11305255" cy="5916315"/>
          </a:xfrm>
        </p:spPr>
      </p:pic>
    </p:spTree>
    <p:extLst>
      <p:ext uri="{BB962C8B-B14F-4D97-AF65-F5344CB8AC3E}">
        <p14:creationId xmlns:p14="http://schemas.microsoft.com/office/powerpoint/2010/main" val="10642004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F82A-1C97-F341-1025-528EDB5E0139}"/>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33209DE-D46A-8359-1980-9DB27967638E}"/>
              </a:ext>
            </a:extLst>
          </p:cNvPr>
          <p:cNvGraphicFramePr>
            <a:graphicFrameLocks noGrp="1"/>
          </p:cNvGraphicFramePr>
          <p:nvPr>
            <p:ph idx="1"/>
          </p:nvPr>
        </p:nvGraphicFramePr>
        <p:xfrm>
          <a:off x="334392" y="476854"/>
          <a:ext cx="11552808" cy="5034280"/>
        </p:xfrm>
        <a:graphic>
          <a:graphicData uri="http://schemas.openxmlformats.org/drawingml/2006/table">
            <a:tbl>
              <a:tblPr firstRow="1" bandRow="1">
                <a:tableStyleId>{5C22544A-7EE6-4342-B048-85BDC9FD1C3A}</a:tableStyleId>
              </a:tblPr>
              <a:tblGrid>
                <a:gridCol w="8989547">
                  <a:extLst>
                    <a:ext uri="{9D8B030D-6E8A-4147-A177-3AD203B41FA5}">
                      <a16:colId xmlns:a16="http://schemas.microsoft.com/office/drawing/2014/main" val="4180154302"/>
                    </a:ext>
                  </a:extLst>
                </a:gridCol>
                <a:gridCol w="2563261">
                  <a:extLst>
                    <a:ext uri="{9D8B030D-6E8A-4147-A177-3AD203B41FA5}">
                      <a16:colId xmlns:a16="http://schemas.microsoft.com/office/drawing/2014/main" val="443085825"/>
                    </a:ext>
                  </a:extLst>
                </a:gridCol>
              </a:tblGrid>
              <a:tr h="370840">
                <a:tc>
                  <a:txBody>
                    <a:bodyPr/>
                    <a:lstStyle/>
                    <a:p>
                      <a:r>
                        <a:rPr lang="ru-RU" dirty="0"/>
                        <a:t>Суть решения </a:t>
                      </a:r>
                    </a:p>
                  </a:txBody>
                  <a:tcPr/>
                </a:tc>
                <a:tc>
                  <a:txBody>
                    <a:bodyPr/>
                    <a:lstStyle/>
                    <a:p>
                      <a:r>
                        <a:rPr lang="ru-RU" dirty="0"/>
                        <a:t>Номер дела</a:t>
                      </a:r>
                    </a:p>
                  </a:txBody>
                  <a:tcPr/>
                </a:tc>
                <a:extLst>
                  <a:ext uri="{0D108BD9-81ED-4DB2-BD59-A6C34878D82A}">
                    <a16:rowId xmlns:a16="http://schemas.microsoft.com/office/drawing/2014/main" val="1051068401"/>
                  </a:ext>
                </a:extLst>
              </a:tr>
              <a:tr h="370840">
                <a:tc>
                  <a:txBody>
                    <a:bodyPr/>
                    <a:lstStyle/>
                    <a:p>
                      <a:r>
                        <a:rPr lang="ru-RU" dirty="0"/>
                        <a:t>Если действующая редакция 719 ПП устанавливает требования к совокупному количеству, действующее Заключение Минпромторга, не содержащее информацию о таком количестве, не подтверждает страну происхождения товара</a:t>
                      </a:r>
                    </a:p>
                  </a:txBody>
                  <a:tcPr/>
                </a:tc>
                <a:tc>
                  <a:txBody>
                    <a:bodyPr/>
                    <a:lstStyle/>
                    <a:p>
                      <a:r>
                        <a:rPr lang="ru-RU" dirty="0"/>
                        <a:t>А19-11523/2025</a:t>
                      </a:r>
                    </a:p>
                  </a:txBody>
                  <a:tcPr/>
                </a:tc>
                <a:extLst>
                  <a:ext uri="{0D108BD9-81ED-4DB2-BD59-A6C34878D82A}">
                    <a16:rowId xmlns:a16="http://schemas.microsoft.com/office/drawing/2014/main" val="3607280387"/>
                  </a:ext>
                </a:extLst>
              </a:tr>
              <a:tr h="370840">
                <a:tc>
                  <a:txBody>
                    <a:bodyPr/>
                    <a:lstStyle/>
                    <a:p>
                      <a:r>
                        <a:rPr lang="ru-RU" dirty="0"/>
                        <a:t>Код ОКПД2 носит справочный характер</a:t>
                      </a:r>
                    </a:p>
                  </a:txBody>
                  <a:tcPr/>
                </a:tc>
                <a:tc>
                  <a:txBody>
                    <a:bodyPr/>
                    <a:lstStyle/>
                    <a:p>
                      <a:r>
                        <a:rPr lang="ru-RU" dirty="0"/>
                        <a:t>А40-126712/25-130-709;</a:t>
                      </a:r>
                    </a:p>
                    <a:p>
                      <a:r>
                        <a:rPr lang="ru-RU" dirty="0"/>
                        <a:t>А12-16531/2025</a:t>
                      </a:r>
                    </a:p>
                  </a:txBody>
                  <a:tcPr/>
                </a:tc>
                <a:extLst>
                  <a:ext uri="{0D108BD9-81ED-4DB2-BD59-A6C34878D82A}">
                    <a16:rowId xmlns:a16="http://schemas.microsoft.com/office/drawing/2014/main" val="2138568111"/>
                  </a:ext>
                </a:extLst>
              </a:tr>
              <a:tr h="370840">
                <a:tc>
                  <a:txBody>
                    <a:bodyPr/>
                    <a:lstStyle/>
                    <a:p>
                      <a:r>
                        <a:rPr lang="ru-RU" dirty="0"/>
                        <a:t>Нельзя «затачивать» технические характеристики под единственный товар российского происхождения</a:t>
                      </a:r>
                    </a:p>
                  </a:txBody>
                  <a:tcPr/>
                </a:tc>
                <a:tc>
                  <a:txBody>
                    <a:bodyPr/>
                    <a:lstStyle/>
                    <a:p>
                      <a:r>
                        <a:rPr lang="ru-RU" dirty="0"/>
                        <a:t>А73-11216/2025</a:t>
                      </a:r>
                    </a:p>
                  </a:txBody>
                  <a:tcPr/>
                </a:tc>
                <a:extLst>
                  <a:ext uri="{0D108BD9-81ED-4DB2-BD59-A6C34878D82A}">
                    <a16:rowId xmlns:a16="http://schemas.microsoft.com/office/drawing/2014/main" val="3240600933"/>
                  </a:ext>
                </a:extLst>
              </a:tr>
              <a:tr h="370840">
                <a:tc>
                  <a:txBody>
                    <a:bodyPr/>
                    <a:lstStyle/>
                    <a:p>
                      <a:r>
                        <a:rPr lang="ru-RU" dirty="0"/>
                        <a:t>При отклонении заявок при правиле «второй лишний» (ограничение) ссылка в протоколе на основание отклонения должна быть на п.4 ч.12. ст. 48, а не на п. 5</a:t>
                      </a:r>
                    </a:p>
                  </a:txBody>
                  <a:tcPr/>
                </a:tc>
                <a:tc>
                  <a:txBody>
                    <a:bodyPr/>
                    <a:lstStyle/>
                    <a:p>
                      <a:r>
                        <a:rPr lang="ru-RU" dirty="0"/>
                        <a:t>А40-121315/25-72-856</a:t>
                      </a:r>
                    </a:p>
                  </a:txBody>
                  <a:tcPr/>
                </a:tc>
                <a:extLst>
                  <a:ext uri="{0D108BD9-81ED-4DB2-BD59-A6C34878D82A}">
                    <a16:rowId xmlns:a16="http://schemas.microsoft.com/office/drawing/2014/main" val="231626862"/>
                  </a:ext>
                </a:extLst>
              </a:tr>
              <a:tr h="370840">
                <a:tc>
                  <a:txBody>
                    <a:bodyPr/>
                    <a:lstStyle/>
                    <a:p>
                      <a:r>
                        <a:rPr lang="ru-RU" dirty="0"/>
                        <a:t>Если участник предлагает к поставке товар с артикулом, который прямо указывает на иностранного производителя, преимущество предоставлять нельзя</a:t>
                      </a:r>
                    </a:p>
                  </a:txBody>
                  <a:tcPr/>
                </a:tc>
                <a:tc>
                  <a:txBody>
                    <a:bodyPr/>
                    <a:lstStyle/>
                    <a:p>
                      <a:r>
                        <a:rPr lang="ru-RU" dirty="0"/>
                        <a:t>А65-23681/2025</a:t>
                      </a:r>
                    </a:p>
                  </a:txBody>
                  <a:tcPr/>
                </a:tc>
                <a:extLst>
                  <a:ext uri="{0D108BD9-81ED-4DB2-BD59-A6C34878D82A}">
                    <a16:rowId xmlns:a16="http://schemas.microsoft.com/office/drawing/2014/main" val="4092751481"/>
                  </a:ext>
                </a:extLst>
              </a:tr>
              <a:tr h="370840">
                <a:tc>
                  <a:txBody>
                    <a:bodyPr/>
                    <a:lstStyle/>
                    <a:p>
                      <a:r>
                        <a:rPr lang="ru-RU" dirty="0"/>
                        <a:t>Катетеры аспирационные трахеальные, КТРУ 32.50.13.110-00005064 входят в перечень согласно Приложению № 2, а именно в пункт 388 - инструменты зондирующие, бужирующие, код ОКПД2 - 32.50.13.110, и должны закупаться с ограничением, а не с преимуществом</a:t>
                      </a:r>
                    </a:p>
                  </a:txBody>
                  <a:tcPr/>
                </a:tc>
                <a:tc>
                  <a:txBody>
                    <a:bodyPr/>
                    <a:lstStyle/>
                    <a:p>
                      <a:r>
                        <a:rPr lang="ru-RU" dirty="0"/>
                        <a:t>А40-121315/25-72-856</a:t>
                      </a:r>
                    </a:p>
                  </a:txBody>
                  <a:tcPr/>
                </a:tc>
                <a:extLst>
                  <a:ext uri="{0D108BD9-81ED-4DB2-BD59-A6C34878D82A}">
                    <a16:rowId xmlns:a16="http://schemas.microsoft.com/office/drawing/2014/main" val="2211221890"/>
                  </a:ext>
                </a:extLst>
              </a:tr>
            </a:tbl>
          </a:graphicData>
        </a:graphic>
      </p:graphicFrame>
    </p:spTree>
    <p:extLst>
      <p:ext uri="{BB962C8B-B14F-4D97-AF65-F5344CB8AC3E}">
        <p14:creationId xmlns:p14="http://schemas.microsoft.com/office/powerpoint/2010/main" val="11300081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06413" y="375000"/>
            <a:ext cx="10972800" cy="1143000"/>
          </a:xfrm>
        </p:spPr>
        <p:txBody>
          <a:bodyPr/>
          <a:lstStyle/>
          <a:p>
            <a:pPr eaLnBrk="1" hangingPunct="1"/>
            <a:r>
              <a:rPr lang="ru-RU" altLang="ru-RU" dirty="0">
                <a:solidFill>
                  <a:schemeClr val="accent2"/>
                </a:solidFill>
              </a:rPr>
              <a:t>Благодарю за внимание!</a:t>
            </a:r>
          </a:p>
        </p:txBody>
      </p:sp>
      <p:sp>
        <p:nvSpPr>
          <p:cNvPr id="220163" name="Rectangle 3"/>
          <p:cNvSpPr>
            <a:spLocks noGrp="1" noChangeArrowheads="1"/>
          </p:cNvSpPr>
          <p:nvPr>
            <p:ph type="body" idx="4294967295"/>
          </p:nvPr>
        </p:nvSpPr>
        <p:spPr>
          <a:xfrm>
            <a:off x="506413" y="1444341"/>
            <a:ext cx="10972800" cy="4525963"/>
          </a:xfrm>
        </p:spPr>
        <p:txBody>
          <a:bodyPr/>
          <a:lstStyle/>
          <a:p>
            <a:pPr algn="ctr" eaLnBrk="1" hangingPunct="1">
              <a:buFontTx/>
              <a:buNone/>
            </a:pPr>
            <a:r>
              <a:rPr lang="ru-RU" altLang="ru-RU" dirty="0">
                <a:solidFill>
                  <a:srgbClr val="A50021"/>
                </a:solidFill>
              </a:rPr>
              <a:t>Трефилова Татьяна Николаевна  - </a:t>
            </a:r>
          </a:p>
          <a:p>
            <a:pPr algn="ctr" eaLnBrk="1" hangingPunct="1">
              <a:buFontTx/>
              <a:buNone/>
            </a:pPr>
            <a:r>
              <a:rPr lang="en-US" altLang="ru-RU" dirty="0">
                <a:solidFill>
                  <a:srgbClr val="A50021"/>
                </a:solidFill>
                <a:hlinkClick r:id="rId3"/>
              </a:rPr>
              <a:t>igzgos@gmail.com</a:t>
            </a:r>
            <a:endParaRPr lang="ru-RU" altLang="ru-RU" dirty="0">
              <a:solidFill>
                <a:srgbClr val="A50021"/>
              </a:solidFill>
            </a:endParaRPr>
          </a:p>
          <a:p>
            <a:pPr algn="ctr" eaLnBrk="1" hangingPunct="1">
              <a:buFontTx/>
              <a:buNone/>
            </a:pPr>
            <a:r>
              <a:rPr lang="ru-RU" altLang="ru-RU" dirty="0">
                <a:solidFill>
                  <a:srgbClr val="A50021"/>
                </a:solidFill>
              </a:rPr>
              <a:t> </a:t>
            </a:r>
          </a:p>
        </p:txBody>
      </p:sp>
      <p:pic>
        <p:nvPicPr>
          <p:cNvPr id="3" name="Рисунок 2">
            <a:extLst>
              <a:ext uri="{FF2B5EF4-FFF2-40B4-BE49-F238E27FC236}">
                <a16:creationId xmlns:a16="http://schemas.microsoft.com/office/drawing/2014/main" id="{9E2560AE-DCCD-C1E4-C22B-55087ECFC3F1}"/>
              </a:ext>
            </a:extLst>
          </p:cNvPr>
          <p:cNvPicPr>
            <a:picLocks noChangeAspect="1"/>
          </p:cNvPicPr>
          <p:nvPr/>
        </p:nvPicPr>
        <p:blipFill>
          <a:blip r:embed="rId4"/>
          <a:stretch>
            <a:fillRect/>
          </a:stretch>
        </p:blipFill>
        <p:spPr>
          <a:xfrm>
            <a:off x="4573494" y="3395358"/>
            <a:ext cx="2838637" cy="2838637"/>
          </a:xfrm>
          <a:prstGeom prst="rect">
            <a:avLst/>
          </a:prstGeom>
        </p:spPr>
      </p:pic>
    </p:spTree>
    <p:extLst>
      <p:ext uri="{BB962C8B-B14F-4D97-AF65-F5344CB8AC3E}">
        <p14:creationId xmlns:p14="http://schemas.microsoft.com/office/powerpoint/2010/main" val="139577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2E1E4-5658-C111-7A40-5F1FFC008492}"/>
              </a:ext>
            </a:extLst>
          </p:cNvPr>
          <p:cNvSpPr>
            <a:spLocks noGrp="1"/>
          </p:cNvSpPr>
          <p:nvPr>
            <p:ph type="title"/>
          </p:nvPr>
        </p:nvSpPr>
        <p:spPr>
          <a:xfrm>
            <a:off x="821430" y="51861"/>
            <a:ext cx="10515600" cy="615603"/>
          </a:xfrm>
        </p:spPr>
        <p:txBody>
          <a:bodyPr>
            <a:normAutofit/>
          </a:bodyPr>
          <a:lstStyle/>
          <a:p>
            <a:pPr algn="ctr"/>
            <a:r>
              <a:rPr lang="ru-RU" sz="2400" b="1" dirty="0">
                <a:solidFill>
                  <a:srgbClr val="C00000"/>
                </a:solidFill>
              </a:rPr>
              <a:t>Письмо Минфина России от 22 мая 2025 г. N 24-06-09/50188</a:t>
            </a:r>
          </a:p>
        </p:txBody>
      </p:sp>
      <p:sp>
        <p:nvSpPr>
          <p:cNvPr id="3" name="Объект 2">
            <a:extLst>
              <a:ext uri="{FF2B5EF4-FFF2-40B4-BE49-F238E27FC236}">
                <a16:creationId xmlns:a16="http://schemas.microsoft.com/office/drawing/2014/main" id="{2311583F-9128-5D94-9DCF-C91E5E1E9C0A}"/>
              </a:ext>
            </a:extLst>
          </p:cNvPr>
          <p:cNvSpPr>
            <a:spLocks noGrp="1"/>
          </p:cNvSpPr>
          <p:nvPr>
            <p:ph idx="1"/>
          </p:nvPr>
        </p:nvSpPr>
        <p:spPr>
          <a:xfrm>
            <a:off x="838200" y="764704"/>
            <a:ext cx="10515600" cy="5412259"/>
          </a:xfrm>
        </p:spPr>
        <p:txBody>
          <a:bodyPr>
            <a:normAutofit lnSpcReduction="10000"/>
          </a:bodyPr>
          <a:lstStyle/>
          <a:p>
            <a:r>
              <a:rPr lang="ru-RU" sz="1800" dirty="0"/>
              <a:t>Принимая во внимание требования к содержанию заявок на участие в закупках, положения части 1 статьи 34 Закона N 44-ФЗ о заключении контракта на условиях, предусмотренных извещением об осуществлении закупки и заявкой участника закупки, а также невозможность изменения существенных условий заключенного контракта (за исключением исчерпывающего перечня случаев), в заключаемый контракт включается информация о конкретном товаре, предлагаемом участником закупки.</a:t>
            </a:r>
          </a:p>
          <a:p>
            <a:endParaRPr lang="ru-RU" sz="1800" dirty="0"/>
          </a:p>
          <a:p>
            <a:r>
              <a:rPr lang="ru-RU" sz="1800" dirty="0"/>
              <a:t>Учитывая отсутствие возможности подачи в составе заявки на участие в закупке альтернативных предложений, указываемый участником закупки в такой заявке </a:t>
            </a:r>
            <a:r>
              <a:rPr lang="ru-RU" sz="1800" b="1" dirty="0"/>
              <a:t>номер реестровой записи из реестра российской промышленной продукции (как и иная информация о товаре, указываемая в заявке на участие в закупке) не может носить вариативного характера.</a:t>
            </a:r>
          </a:p>
          <a:p>
            <a:endParaRPr lang="ru-RU" sz="1800" b="1" dirty="0"/>
          </a:p>
          <a:p>
            <a:endParaRPr lang="ru-RU" sz="1800" b="1" dirty="0"/>
          </a:p>
          <a:p>
            <a:r>
              <a:rPr lang="ru-RU" sz="1800" u="sng" dirty="0"/>
              <a:t>Ранее в Письме Минфина России от 13 марта 2025 г. N 24-03-09/24756:  </a:t>
            </a:r>
            <a:r>
              <a:rPr lang="ru-RU" sz="1800" dirty="0"/>
              <a:t>Страна происхождения товара является основополагающим условием для предоставления национального режима в сфере закупок и применения предусмотренных постановлением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"защитных" мер, которые </a:t>
            </a:r>
            <a:r>
              <a:rPr lang="ru-RU" sz="1800" u="sng" dirty="0"/>
              <a:t>не предусматривают множественности по вопросу о стране происхождения товара</a:t>
            </a:r>
            <a:r>
              <a:rPr lang="ru-RU" sz="1800" dirty="0"/>
              <a:t>, а введение такой множественности повлекло бы риск невозможности надлежащей реализации соответствующей "защитной" меры.</a:t>
            </a:r>
          </a:p>
        </p:txBody>
      </p:sp>
    </p:spTree>
    <p:extLst>
      <p:ext uri="{BB962C8B-B14F-4D97-AF65-F5344CB8AC3E}">
        <p14:creationId xmlns:p14="http://schemas.microsoft.com/office/powerpoint/2010/main" val="209716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29704A-E3F5-84C0-E1C5-98936671582C}"/>
              </a:ext>
            </a:extLst>
          </p:cNvPr>
          <p:cNvSpPr>
            <a:spLocks noGrp="1"/>
          </p:cNvSpPr>
          <p:nvPr>
            <p:ph type="title"/>
          </p:nvPr>
        </p:nvSpPr>
        <p:spPr>
          <a:xfrm>
            <a:off x="695400" y="1412776"/>
            <a:ext cx="10515600" cy="1325563"/>
          </a:xfrm>
        </p:spPr>
        <p:txBody>
          <a:bodyPr>
            <a:normAutofit/>
          </a:bodyPr>
          <a:lstStyle/>
          <a:p>
            <a:pPr algn="ctr"/>
            <a:r>
              <a:rPr lang="ru-RU" sz="2400" b="1" dirty="0">
                <a:solidFill>
                  <a:schemeClr val="accent1">
                    <a:lumMod val="75000"/>
                  </a:schemeClr>
                </a:solidFill>
              </a:rPr>
              <a:t>Пример судебной практики, «опровергающий» позицию по указанию реестрового номера в структурированной части заявки</a:t>
            </a:r>
          </a:p>
        </p:txBody>
      </p:sp>
    </p:spTree>
    <p:extLst>
      <p:ext uri="{BB962C8B-B14F-4D97-AF65-F5344CB8AC3E}">
        <p14:creationId xmlns:p14="http://schemas.microsoft.com/office/powerpoint/2010/main" val="327846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58F9-2057-CCE4-A055-730FF8498CB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134B0-76B9-CFD4-7CDA-FE1A081A90FB}"/>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25.08.2025 по Делу № А40-124540/25-92-730 (1 из 2)</a:t>
            </a:r>
          </a:p>
        </p:txBody>
      </p:sp>
      <p:graphicFrame>
        <p:nvGraphicFramePr>
          <p:cNvPr id="4" name="Объект 3">
            <a:extLst>
              <a:ext uri="{FF2B5EF4-FFF2-40B4-BE49-F238E27FC236}">
                <a16:creationId xmlns:a16="http://schemas.microsoft.com/office/drawing/2014/main" id="{82D61902-C716-53A5-775D-826955DAB959}"/>
              </a:ext>
            </a:extLst>
          </p:cNvPr>
          <p:cNvGraphicFramePr>
            <a:graphicFrameLocks noGrp="1"/>
          </p:cNvGraphicFramePr>
          <p:nvPr>
            <p:ph idx="1"/>
          </p:nvPr>
        </p:nvGraphicFramePr>
        <p:xfrm>
          <a:off x="335360" y="681037"/>
          <a:ext cx="11445308" cy="1010920"/>
        </p:xfrm>
        <a:graphic>
          <a:graphicData uri="http://schemas.openxmlformats.org/drawingml/2006/table">
            <a:tbl>
              <a:tblPr firstRow="1" bandRow="1">
                <a:tableStyleId>{F5AB1C69-6EDB-4FF4-983F-18BD219EF322}</a:tableStyleId>
              </a:tblPr>
              <a:tblGrid>
                <a:gridCol w="3402139">
                  <a:extLst>
                    <a:ext uri="{9D8B030D-6E8A-4147-A177-3AD203B41FA5}">
                      <a16:colId xmlns:a16="http://schemas.microsoft.com/office/drawing/2014/main" val="3079683067"/>
                    </a:ext>
                  </a:extLst>
                </a:gridCol>
                <a:gridCol w="4456590">
                  <a:extLst>
                    <a:ext uri="{9D8B030D-6E8A-4147-A177-3AD203B41FA5}">
                      <a16:colId xmlns:a16="http://schemas.microsoft.com/office/drawing/2014/main" val="3197436877"/>
                    </a:ext>
                  </a:extLst>
                </a:gridCol>
                <a:gridCol w="3586579">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 МФЦ г. Москвы</a:t>
                      </a:r>
                    </a:p>
                  </a:txBody>
                  <a:tcPr/>
                </a:tc>
                <a:tc>
                  <a:txBody>
                    <a:bodyPr/>
                    <a:lstStyle/>
                    <a:p>
                      <a:r>
                        <a:rPr lang="ru-RU" dirty="0"/>
                        <a:t>УФАС по г. Москве</a:t>
                      </a:r>
                    </a:p>
                  </a:txBody>
                  <a:tcPr/>
                </a:tc>
                <a:tc>
                  <a:txBody>
                    <a:bodyPr/>
                    <a:lstStyle/>
                    <a:p>
                      <a:r>
                        <a:rPr lang="ru-RU" dirty="0"/>
                        <a:t>О признании незаконными решения и отмене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565C44EE-A865-2787-E952-AE2FBF7BD029}"/>
              </a:ext>
            </a:extLst>
          </p:cNvPr>
          <p:cNvSpPr txBox="1"/>
          <p:nvPr/>
        </p:nvSpPr>
        <p:spPr>
          <a:xfrm>
            <a:off x="198752" y="1779687"/>
            <a:ext cx="1171852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(ГБУ МФЦ) проводил ЭА на поставку масок лицевых (Закупка № 0373200597225000014).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 установлен  запрет на допуск товаров, происходящих из иностранных государств.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поступила жалоба ООО «МЕД-ТЕХ». Общество обжаловало отклонение своей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определения поставщика заявка Заявителя с идентификационным номером 10515725 отклонена на следующем основании: «Отклонить заявку на участие в закупке по п. 8 ч. 12 ст. 48 № 44-ФЗ «Выявление недостоверной информации, содержащейся в заявке на участие в закупке», а именно: номер реестровой записи из реестра российской промышленной продукции, сформированный с помощью электронной площадки, противоречит информации и документам, представленным в заявке в отношении предлагаемого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рассмотрении дела антимонопольным органом было установлено, что согласно извещению объектом закупки является поставка масок лицевых, при этом применена позиция КТРУ 32.50.50.190-00002972 «Маска лицевая для защиты дыхательных путей, одноразового использования».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Обществом в составе заявки предложен товар «Маска лицевая для защиты дыхательных путей, одноразового использования», при этом указан реестровый номер из реестра российской промышленной продукции № 10414325, кроме того, приложена Выписка из реестра российской промышленной продукции № 10515725 от 30.01.2024 на «Маски медицинские одноразовые трехслойные по ТУ 32.50.50-007-70834095-2022, Тип 1, модель 1, арт. МСП 1.1, цвет: голубой/ белый - 1; 3, 5; от 10 до 100 кратно 5 шт./</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уп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связи с чем, Общество надлежащим образом подтвердило страну происхождения товара. Жалоба признана обоснованной.</a:t>
            </a:r>
          </a:p>
        </p:txBody>
      </p:sp>
    </p:spTree>
    <p:extLst>
      <p:ext uri="{BB962C8B-B14F-4D97-AF65-F5344CB8AC3E}">
        <p14:creationId xmlns:p14="http://schemas.microsoft.com/office/powerpoint/2010/main" val="52435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F584-7B35-FB3A-CA3E-68467B159F2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B38DE-7E61-2ED3-355D-00788FF9758D}"/>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25.08.2025 по Делу № А40-124540/25-92-730 (2 из 2)</a:t>
            </a:r>
          </a:p>
        </p:txBody>
      </p:sp>
      <p:sp>
        <p:nvSpPr>
          <p:cNvPr id="6" name="TextBox 5">
            <a:extLst>
              <a:ext uri="{FF2B5EF4-FFF2-40B4-BE49-F238E27FC236}">
                <a16:creationId xmlns:a16="http://schemas.microsoft.com/office/drawing/2014/main" id="{051CA9B7-D150-BB07-3178-98BE66F6D719}"/>
              </a:ext>
            </a:extLst>
          </p:cNvPr>
          <p:cNvSpPr txBox="1"/>
          <p:nvPr/>
        </p:nvSpPr>
        <p:spPr>
          <a:xfrm>
            <a:off x="221942" y="611278"/>
            <a:ext cx="11718524"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согласившись с принятым решением, Заказчик  обратился в арбитражный суд с заявлением о признании вынесенного ненормативного правового акта незаконным.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обоснование своих требований Заявитель указывает следующее: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В заявке Общества имеется несоответствие информации и документов, поскольку в составе заявки Заявителя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продекларирован номер реестровой записи из реестра промышленной продукции № 10414325 «Бахилы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медицинские одноразовые, полиэтиленовые по ТУ 9398-001-70834095-2009», что прямо противоречит описанию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объекта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рассмотрения дела Московским УФАС России было установлено, что в составе заявки Общества </a:t>
            </a:r>
            <a:r>
              <a:rPr kumimoji="0" lang="ru-RU" sz="1800" i="0" u="sng" strike="noStrike" kern="1200" cap="none" spc="0" normalizeH="0" baseline="0" noProof="0" dirty="0">
                <a:ln>
                  <a:noFill/>
                </a:ln>
                <a:solidFill>
                  <a:prstClr val="black"/>
                </a:solidFill>
                <a:effectLst/>
                <a:uLnTx/>
                <a:uFillTx/>
                <a:latin typeface="Calibri" panose="020F0502020204030204"/>
                <a:ea typeface="+mn-ea"/>
                <a:cs typeface="+mn-cs"/>
              </a:rPr>
              <a:t>представлены две реестровые записи из реестра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структурированной части заявки Обществом,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действительно, продекларирована выписка на бахилы медицинские одноразовые.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Однако, в составе заявки приложена выписка на маски медицинские одноразовые трехслойные (10515725).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на выписку из реестра российской продукции 10515725 указано и в структурированной части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Выписка из реестра российской промышленной продукции № 10515725 от 30.01.2024 напрямую подтверждает страну происхождения предлагаемого товара, в связи с чем у комиссии Заказчика отсутствовали правовые основания для выявления недостоверной информации относительно представляемого подтверждения страны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страна происхождения Обществом в рассматриваемом случае подтверждена, исходя из наличия необходимых документов в составе заявки Общества.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как следует из материалов дела, поданная Обществом заявка в части оспариваемых сведений требованиям извещения об осуществления закупки соответствовала.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a:t>
            </a:r>
            <a:r>
              <a:rPr kumimoji="0" lang="ru-RU" sz="1800" b="1" i="0" u="none" strike="noStrike" kern="1200" cap="none" spc="0" normalizeH="0" baseline="0" noProof="0" dirty="0" err="1">
                <a:ln>
                  <a:noFill/>
                </a:ln>
                <a:solidFill>
                  <a:prstClr val="black"/>
                </a:solidFill>
                <a:effectLst/>
                <a:uLnTx/>
                <a:uFillTx/>
                <a:latin typeface="Calibri" panose="020F0502020204030204"/>
                <a:ea typeface="+mn-ea"/>
                <a:cs typeface="+mn-cs"/>
              </a:rPr>
              <a:t>ования</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отказать.</a:t>
            </a:r>
          </a:p>
        </p:txBody>
      </p:sp>
    </p:spTree>
    <p:extLst>
      <p:ext uri="{BB962C8B-B14F-4D97-AF65-F5344CB8AC3E}">
        <p14:creationId xmlns:p14="http://schemas.microsoft.com/office/powerpoint/2010/main" val="429411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F3EBA7D1-8F91-EC6E-A103-B54A01CA8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9357" y="298555"/>
            <a:ext cx="4351338" cy="4351338"/>
          </a:xfrm>
        </p:spPr>
      </p:pic>
      <p:sp>
        <p:nvSpPr>
          <p:cNvPr id="8" name="Объект 7">
            <a:extLst>
              <a:ext uri="{FF2B5EF4-FFF2-40B4-BE49-F238E27FC236}">
                <a16:creationId xmlns:a16="http://schemas.microsoft.com/office/drawing/2014/main" id="{A1B5FC31-4E55-CD18-E8F2-457601D21C1F}"/>
              </a:ext>
            </a:extLst>
          </p:cNvPr>
          <p:cNvSpPr txBox="1">
            <a:spLocks/>
          </p:cNvSpPr>
          <p:nvPr/>
        </p:nvSpPr>
        <p:spPr>
          <a:xfrm>
            <a:off x="125136" y="609491"/>
            <a:ext cx="11426504" cy="61547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Профессор кафедры регламентированных закупок АНО ДПО «Институт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профессиональных квалификаций»</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Руководитель учебно-методического комитета Ассоциации организаций и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специалистов в области государственных, муниципальных и корпоративных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торгов «Равноправие – ответственность – состязательность в торгах»» (</a:t>
            </a:r>
            <a:r>
              <a:rPr kumimoji="0" lang="en-US"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hlinkClick r:id="rId3"/>
              </a:rPr>
              <a:t>www.asrost.ru</a:t>
            </a: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Член Правления Общероссийской общественной организации  «Гильдия</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отечественных закупщиков и специалистов по закупкам и специалистов по</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закупкам и продажам»</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Автор более 140 публикаций по проблемам размещения государственного,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муниципального и корпоративного заказов, в том числе учебно-методических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пособий и комментария к 94-ФЗ и 44-ФЗ</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Разработчик и консультант по Положению о закупках ОАО «РЖД», ПАО «Аэрофлот»,</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АО «Российский экспортно-импортный банк» и др. компаний</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Член Совещательного органа ПАО «Аэрофлот – российские авиалинии»,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отвечающего за общественный  аудит эффективности проводимых закупок</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Сертифицированный специалист Туринского центра Международной организации </a:t>
            </a:r>
            <a:b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труда  по программе «Всеобщее управление качеством в процессах закупок»</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a:ln>
                  <a:noFill/>
                </a:ln>
                <a:solidFill>
                  <a:srgbClr val="002060"/>
                </a:solidFill>
                <a:effectLst/>
                <a:uLnTx/>
                <a:uFillTx/>
                <a:latin typeface="Candara" panose="020E0502030303020204" pitchFamily="34" charset="0"/>
                <a:ea typeface="+mn-ea"/>
                <a:cs typeface="+mn-cs"/>
              </a:rPr>
              <a:t>Аккредитованный преподаватель </a:t>
            </a:r>
            <a:r>
              <a:rPr kumimoji="0" lang="ru-RU" sz="1400" b="1" i="0" u="none" strike="noStrike" kern="1200" cap="none" spc="0" normalizeH="0" baseline="0" noProof="0" dirty="0" err="1">
                <a:ln>
                  <a:noFill/>
                </a:ln>
                <a:solidFill>
                  <a:srgbClr val="002060"/>
                </a:solidFill>
                <a:effectLst/>
                <a:uLnTx/>
                <a:uFillTx/>
                <a:latin typeface="Candara" panose="020E0502030303020204" pitchFamily="34" charset="0"/>
                <a:ea typeface="+mn-ea"/>
                <a:cs typeface="+mn-cs"/>
              </a:rPr>
              <a:t>СберА</a:t>
            </a:r>
            <a:endPar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МВА, кандидат психологических наук, член-корреспондент РАЕН</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ru-RU" sz="1400" b="1" i="1" u="sng" strike="noStrike" kern="1200" cap="none" spc="0" normalizeH="0" baseline="0" noProof="0" dirty="0">
              <a:ln>
                <a:noFill/>
              </a:ln>
              <a:solidFill>
                <a:srgbClr val="0070C0"/>
              </a:solidFill>
              <a:effectLst/>
              <a:uLnTx/>
              <a:uFillTx/>
              <a:latin typeface="Candara" panose="020E0502030303020204" pitchFamily="34" charset="0"/>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1" u="sng" strike="noStrike" kern="1200" cap="none" spc="0" normalizeH="0" baseline="0" noProof="0" dirty="0">
                <a:ln>
                  <a:noFill/>
                </a:ln>
                <a:solidFill>
                  <a:srgbClr val="002060"/>
                </a:solidFill>
                <a:effectLst/>
                <a:uLnTx/>
                <a:uFillTx/>
                <a:latin typeface="Candara" panose="020E0502030303020204" pitchFamily="34" charset="0"/>
                <a:ea typeface="+mn-ea"/>
                <a:cs typeface="+mn-cs"/>
              </a:rPr>
              <a:t>Опыт работы в закупках – с 2000 года.  Работала:</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Зам. директора и руководитель конкурсного отдела Исполнительной дирекции ««Дети России»  по федеральным целевым программам и проектам, направленным на улучшение положения детей в России, модернизации и информатизации образования» Министерства образования</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Зам. директора Института управления закупками и продажами им. </a:t>
            </a:r>
            <a:r>
              <a:rPr kumimoji="0" lang="ru-RU" sz="1400" b="1" i="1" u="none" strike="noStrike" kern="1200" cap="none" spc="0" normalizeH="0" baseline="0" noProof="0" dirty="0" err="1">
                <a:ln>
                  <a:noFill/>
                </a:ln>
                <a:solidFill>
                  <a:srgbClr val="002060"/>
                </a:solidFill>
                <a:effectLst/>
                <a:uLnTx/>
                <a:uFillTx/>
                <a:latin typeface="Candara" panose="020E0502030303020204" pitchFamily="34" charset="0"/>
                <a:ea typeface="+mn-ea"/>
                <a:cs typeface="+mn-cs"/>
              </a:rPr>
              <a:t>А.Б.Соловьева</a:t>
            </a:r>
            <a:r>
              <a:rPr kumimoji="0" lang="ru-RU" sz="14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 НИУ ВШЭ</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Начальник управления учета, контроля и методологии госзакупок Федерального агентства по поставкам вооружения, военной, специальной техники и материальных средств (Рособоронпоставка)</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ru-RU" sz="14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Проректор по научной и инновационной деятельности, профессор кафедры государственных (муниципальных) и корпоративных закупок ФГБОУ ДПО «Институт развития дополнительного профессионального образования» Министерства науки и высшего образования </a:t>
            </a:r>
          </a:p>
        </p:txBody>
      </p:sp>
      <p:sp>
        <p:nvSpPr>
          <p:cNvPr id="9" name="Заголовок 1">
            <a:extLst>
              <a:ext uri="{FF2B5EF4-FFF2-40B4-BE49-F238E27FC236}">
                <a16:creationId xmlns:a16="http://schemas.microsoft.com/office/drawing/2014/main" id="{DD1C0535-DB07-4C19-BF5C-E4CFE130382F}"/>
              </a:ext>
            </a:extLst>
          </p:cNvPr>
          <p:cNvSpPr>
            <a:spLocks noGrp="1"/>
          </p:cNvSpPr>
          <p:nvPr>
            <p:ph type="title"/>
          </p:nvPr>
        </p:nvSpPr>
        <p:spPr>
          <a:xfrm>
            <a:off x="125136" y="93772"/>
            <a:ext cx="10515600" cy="409567"/>
          </a:xfrm>
        </p:spPr>
        <p:txBody>
          <a:bodyPr>
            <a:normAutofit fontScale="90000"/>
          </a:bodyPr>
          <a:lstStyle/>
          <a:p>
            <a:r>
              <a:rPr lang="ru-RU" dirty="0"/>
              <a:t>  </a:t>
            </a:r>
            <a:r>
              <a:rPr lang="ru-RU" sz="3100" dirty="0">
                <a:solidFill>
                  <a:srgbClr val="002060"/>
                </a:solidFill>
                <a:latin typeface="Candara" panose="020E0502030303020204" pitchFamily="34" charset="0"/>
                <a:cs typeface="Arial" panose="020B0604020202020204" pitchFamily="34" charset="0"/>
              </a:rPr>
              <a:t>Преподаватель</a:t>
            </a:r>
          </a:p>
        </p:txBody>
      </p:sp>
    </p:spTree>
    <p:extLst>
      <p:ext uri="{BB962C8B-B14F-4D97-AF65-F5344CB8AC3E}">
        <p14:creationId xmlns:p14="http://schemas.microsoft.com/office/powerpoint/2010/main" val="134172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21B5-6080-E80E-589D-3A39AC36CD5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977F6-96BA-D03E-2E53-9F9B42206739}"/>
              </a:ext>
            </a:extLst>
          </p:cNvPr>
          <p:cNvSpPr>
            <a:spLocks noGrp="1"/>
          </p:cNvSpPr>
          <p:nvPr>
            <p:ph type="title"/>
          </p:nvPr>
        </p:nvSpPr>
        <p:spPr>
          <a:xfrm>
            <a:off x="838200" y="1916832"/>
            <a:ext cx="10515600" cy="1325563"/>
          </a:xfrm>
        </p:spPr>
        <p:txBody>
          <a:bodyPr>
            <a:noAutofit/>
          </a:bodyPr>
          <a:lstStyle/>
          <a:p>
            <a:pPr algn="ctr"/>
            <a:r>
              <a:rPr lang="ru-RU" sz="2400" dirty="0">
                <a:solidFill>
                  <a:srgbClr val="0070C0"/>
                </a:solidFill>
              </a:rPr>
              <a:t>Постановление Правительства РФ от 27 января 2022 г. N 60 </a:t>
            </a:r>
            <a:br>
              <a:rPr lang="ru-RU" sz="2400" dirty="0">
                <a:solidFill>
                  <a:srgbClr val="0070C0"/>
                </a:solidFill>
              </a:rPr>
            </a:br>
            <a:r>
              <a:rPr lang="ru-RU" sz="2400" dirty="0">
                <a:solidFill>
                  <a:srgbClr val="0070C0"/>
                </a:solidFill>
              </a:rPr>
              <a:t>«О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a:t>
            </a:r>
            <a:br>
              <a:rPr lang="ru-RU" sz="2400" dirty="0">
                <a:solidFill>
                  <a:srgbClr val="0070C0"/>
                </a:solidFill>
              </a:rPr>
            </a:br>
            <a:r>
              <a:rPr lang="ru-RU" sz="2400" i="1" dirty="0"/>
              <a:t>(Изменения применяются </a:t>
            </a:r>
            <a:r>
              <a:rPr lang="ru-RU" sz="2400" i="1" dirty="0">
                <a:solidFill>
                  <a:srgbClr val="FF0000"/>
                </a:solidFill>
              </a:rPr>
              <a:t>с 01.01.2026</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  - Постановление Правительства от 10 июня 2025 г. N 879</a:t>
            </a:r>
            <a:r>
              <a:rPr lang="ru-RU" sz="2400" i="1" dirty="0"/>
              <a:t>)</a:t>
            </a:r>
            <a:br>
              <a:rPr lang="ru-RU" sz="2400" i="1" dirty="0"/>
            </a:br>
            <a:br>
              <a:rPr lang="ru-RU" sz="2400" dirty="0">
                <a:solidFill>
                  <a:srgbClr val="0070C0"/>
                </a:solidFill>
              </a:rPr>
            </a:br>
            <a:endParaRPr lang="ru-RU" sz="2400" i="1" dirty="0">
              <a:solidFill>
                <a:srgbClr val="7030A0"/>
              </a:solidFill>
            </a:endParaRPr>
          </a:p>
        </p:txBody>
      </p:sp>
    </p:spTree>
    <p:extLst>
      <p:ext uri="{BB962C8B-B14F-4D97-AF65-F5344CB8AC3E}">
        <p14:creationId xmlns:p14="http://schemas.microsoft.com/office/powerpoint/2010/main" val="227269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7C5937-D245-1FEF-DE7C-5F7D1602C3C7}"/>
              </a:ext>
            </a:extLst>
          </p:cNvPr>
          <p:cNvSpPr>
            <a:spLocks noGrp="1"/>
          </p:cNvSpPr>
          <p:nvPr>
            <p:ph idx="1"/>
          </p:nvPr>
        </p:nvSpPr>
        <p:spPr>
          <a:xfrm>
            <a:off x="407368" y="260648"/>
            <a:ext cx="11449272" cy="5916315"/>
          </a:xfrm>
        </p:spPr>
        <p:txBody>
          <a:bodyPr>
            <a:noAutofit/>
          </a:bodyPr>
          <a:lstStyle/>
          <a:p>
            <a:r>
              <a:rPr lang="ru-RU" sz="1800" dirty="0"/>
              <a:t>В реестр контрактов …подлежат включению следующие информация и документы: </a:t>
            </a:r>
          </a:p>
          <a:p>
            <a:r>
              <a:rPr lang="ru-RU" sz="1800" dirty="0"/>
              <a:t>номер реестровой записи из реестра российской промышленной продукции, предусмотренного Федеральным законом "О промышленной политике в Российской Федерации",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(далее - постановление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товара указана Российская Федерация </a:t>
            </a:r>
            <a:r>
              <a:rPr lang="ru-RU" sz="1800" dirty="0">
                <a:solidFill>
                  <a:srgbClr val="FF0000"/>
                </a:solidFill>
              </a:rPr>
              <a:t>и такой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 </a:t>
            </a:r>
          </a:p>
          <a:p>
            <a:r>
              <a:rPr lang="ru-RU" sz="1800" dirty="0"/>
              <a:t>В случае если в отношении такого товара постановлением Правительства Российской Федерации от 17 июля 2015 г. N 719 "О подтверждении производства российской промышленной продукции" за выполнение (освоение) на территории Российской Федерации соответствующих операций (условий) установлены требования о совокупном количестве баллов, также указывается </a:t>
            </a:r>
            <a:r>
              <a:rPr lang="ru-RU" sz="1800" b="1" dirty="0"/>
              <a:t>совокупное количество баллов </a:t>
            </a:r>
            <a:r>
              <a:rPr lang="ru-RU" sz="1800" dirty="0"/>
              <a:t>за выполнение (освоение) на территории Российской Федерации соответствующих операций (условий);</a:t>
            </a:r>
          </a:p>
          <a:p>
            <a:pPr marL="0" indent="0">
              <a:buNone/>
            </a:pPr>
            <a:endParaRPr lang="ru-RU" sz="1800" dirty="0"/>
          </a:p>
        </p:txBody>
      </p:sp>
    </p:spTree>
    <p:extLst>
      <p:ext uri="{BB962C8B-B14F-4D97-AF65-F5344CB8AC3E}">
        <p14:creationId xmlns:p14="http://schemas.microsoft.com/office/powerpoint/2010/main" val="2358327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EA64-1AF5-812D-E64D-225B407D021B}"/>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202CA2F-9742-FF5E-A773-0DD86D2D5BDE}"/>
              </a:ext>
            </a:extLst>
          </p:cNvPr>
          <p:cNvSpPr>
            <a:spLocks noGrp="1"/>
          </p:cNvSpPr>
          <p:nvPr>
            <p:ph idx="1"/>
          </p:nvPr>
        </p:nvSpPr>
        <p:spPr>
          <a:xfrm>
            <a:off x="407368" y="260648"/>
            <a:ext cx="11449272" cy="5916315"/>
          </a:xfrm>
        </p:spPr>
        <p:txBody>
          <a:bodyPr>
            <a:noAutofit/>
          </a:bodyPr>
          <a:lstStyle/>
          <a:p>
            <a:r>
              <a:rPr lang="ru-RU" sz="1800" dirty="0"/>
              <a:t>В реестр контрактов … подлежат включению следующие информация и документы: </a:t>
            </a:r>
          </a:p>
          <a:p>
            <a:r>
              <a:rPr lang="ru-RU" sz="1800" dirty="0"/>
              <a:t>номер реестровой записи из евразийского реестра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товара указано государство - член Евразийского экономического союза, за исключением Российской Федерации, </a:t>
            </a:r>
            <a:r>
              <a:rPr lang="ru-RU" sz="1800" dirty="0">
                <a:solidFill>
                  <a:srgbClr val="FF0000"/>
                </a:solidFill>
              </a:rPr>
              <a:t>и такой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 </a:t>
            </a:r>
          </a:p>
          <a:p>
            <a:r>
              <a:rPr lang="ru-RU" sz="1800" dirty="0"/>
              <a:t>При этом указывается </a:t>
            </a:r>
            <a:r>
              <a:rPr lang="ru-RU" sz="1800" b="1" dirty="0"/>
              <a:t>совокупное количество баллов </a:t>
            </a:r>
            <a:r>
              <a:rPr lang="ru-RU" sz="1800" dirty="0"/>
              <a:t>за выполнение (освоение) на территории Евразийского экономического союза соответствующих операций (условий), если в отношении такого товара правом Евразийского экономического союза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a:t>
            </a:r>
          </a:p>
          <a:p>
            <a:pPr marL="0" indent="0">
              <a:buNone/>
            </a:pPr>
            <a:endParaRPr lang="ru-RU" sz="1800" dirty="0"/>
          </a:p>
        </p:txBody>
      </p:sp>
    </p:spTree>
    <p:extLst>
      <p:ext uri="{BB962C8B-B14F-4D97-AF65-F5344CB8AC3E}">
        <p14:creationId xmlns:p14="http://schemas.microsoft.com/office/powerpoint/2010/main" val="2677810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A9B4-5A0D-9C60-D8AC-127C343817A2}"/>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6BCFA7BD-6A7A-10D6-1EAA-381CD97253A5}"/>
              </a:ext>
            </a:extLst>
          </p:cNvPr>
          <p:cNvSpPr>
            <a:spLocks noGrp="1"/>
          </p:cNvSpPr>
          <p:nvPr>
            <p:ph idx="1"/>
          </p:nvPr>
        </p:nvSpPr>
        <p:spPr>
          <a:xfrm>
            <a:off x="407368" y="260648"/>
            <a:ext cx="11449272" cy="5916315"/>
          </a:xfrm>
        </p:spPr>
        <p:txBody>
          <a:bodyPr>
            <a:noAutofit/>
          </a:bodyPr>
          <a:lstStyle/>
          <a:p>
            <a:r>
              <a:rPr lang="ru-RU" sz="1800" dirty="0"/>
              <a:t>В реестр контрактов … подлежат включению следующие информация и документы: </a:t>
            </a:r>
          </a:p>
          <a:p>
            <a:r>
              <a:rPr lang="ru-RU" sz="1600" dirty="0"/>
              <a:t>порядковый номер реестровой записи из единого реестра российских программ для электронных вычислительных машин и баз данных в отношении программы для электронных вычислительных машин и (или) баз данных, указанных в позиции 146 приложения N 1 к постановлению Правительства Российской Федерации от 23 декабря 2024 г. N 1875 (далее - программное обеспечение), если при осуществлении закупки применяется запрет, предусмотренный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программного обеспечения указана Российская Федерация </a:t>
            </a:r>
            <a:r>
              <a:rPr lang="ru-RU" sz="1600" dirty="0">
                <a:solidFill>
                  <a:srgbClr val="FF0000"/>
                </a:solidFill>
              </a:rPr>
              <a:t>и такой порядковый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a:t>
            </a:r>
            <a:r>
              <a:rPr kumimoji="0" lang="ru-RU" sz="1600" b="0" i="1" u="none" strike="noStrike" kern="1200" cap="none" spc="0" normalizeH="0" baseline="0" noProof="0" dirty="0">
                <a:ln>
                  <a:noFill/>
                </a:ln>
                <a:solidFill>
                  <a:srgbClr val="FF0000"/>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600" b="0" i="1" u="none" strike="noStrike" kern="1200" cap="none" spc="0" normalizeH="0" baseline="0" noProof="0" dirty="0">
              <a:ln>
                <a:noFill/>
              </a:ln>
              <a:solidFill>
                <a:srgbClr val="7030A0"/>
              </a:solidFill>
              <a:effectLst/>
              <a:uLnTx/>
              <a:uFillTx/>
              <a:latin typeface="Calibri"/>
              <a:ea typeface="+mn-ea"/>
              <a:cs typeface="+mn-cs"/>
            </a:endParaRPr>
          </a:p>
          <a:p>
            <a:r>
              <a:rPr lang="ru-RU" sz="1600" dirty="0"/>
              <a:t>порядковый номер реестровой записи из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в отношении программного обеспечения, если при осуществлении закупки применяется запрет, предусмотренный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программного обеспечения указано государство - член Евразийского экономического союза, за исключением Российской Федерации, </a:t>
            </a:r>
            <a:r>
              <a:rPr lang="ru-RU" sz="1600" dirty="0">
                <a:solidFill>
                  <a:srgbClr val="FF0000"/>
                </a:solidFill>
              </a:rPr>
              <a:t>и такой порядковый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a:t>
            </a:r>
            <a:r>
              <a:rPr kumimoji="0" lang="ru-RU" sz="1800" b="0" i="1" u="none" strike="noStrike" kern="1200" cap="none" spc="0" normalizeH="0" baseline="0" noProof="0" dirty="0">
                <a:ln>
                  <a:noFill/>
                </a:ln>
                <a:solidFill>
                  <a:srgbClr val="FF0000"/>
                </a:solidFill>
                <a:effectLst/>
                <a:uLnTx/>
                <a:uFillTx/>
                <a:latin typeface="Calibri"/>
                <a:ea typeface="+mn-ea"/>
                <a:cs typeface="+mn-cs"/>
              </a:rPr>
              <a:t>. </a:t>
            </a:r>
          </a:p>
          <a:p>
            <a:pPr marL="0" indent="0">
              <a:buNone/>
            </a:pPr>
            <a:endParaRPr lang="ru-RU" sz="1600" dirty="0">
              <a:solidFill>
                <a:srgbClr val="FF0000"/>
              </a:solidFill>
            </a:endParaRPr>
          </a:p>
        </p:txBody>
      </p:sp>
    </p:spTree>
    <p:extLst>
      <p:ext uri="{BB962C8B-B14F-4D97-AF65-F5344CB8AC3E}">
        <p14:creationId xmlns:p14="http://schemas.microsoft.com/office/powerpoint/2010/main" val="276684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843A-32A2-40E3-944B-F4BEF89C850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50717-D935-3BA8-FD3B-5C1BAF83B06F}"/>
              </a:ext>
            </a:extLst>
          </p:cNvPr>
          <p:cNvSpPr>
            <a:spLocks noGrp="1"/>
          </p:cNvSpPr>
          <p:nvPr>
            <p:ph type="title"/>
          </p:nvPr>
        </p:nvSpPr>
        <p:spPr>
          <a:xfrm>
            <a:off x="872712" y="137442"/>
            <a:ext cx="10515600" cy="543595"/>
          </a:xfrm>
        </p:spPr>
        <p:txBody>
          <a:bodyPr>
            <a:normAutofit/>
          </a:bodyPr>
          <a:lstStyle/>
          <a:p>
            <a:r>
              <a:rPr lang="ru-RU" sz="2400" b="1" dirty="0">
                <a:solidFill>
                  <a:srgbClr val="7030A0"/>
                </a:solidFill>
              </a:rPr>
              <a:t>Комментарии</a:t>
            </a:r>
          </a:p>
        </p:txBody>
      </p:sp>
      <p:sp>
        <p:nvSpPr>
          <p:cNvPr id="3" name="Объект 2">
            <a:extLst>
              <a:ext uri="{FF2B5EF4-FFF2-40B4-BE49-F238E27FC236}">
                <a16:creationId xmlns:a16="http://schemas.microsoft.com/office/drawing/2014/main" id="{3A412B21-B26C-6C2B-CA77-D0442A524E8D}"/>
              </a:ext>
            </a:extLst>
          </p:cNvPr>
          <p:cNvSpPr>
            <a:spLocks noGrp="1"/>
          </p:cNvSpPr>
          <p:nvPr>
            <p:ph idx="1"/>
          </p:nvPr>
        </p:nvSpPr>
        <p:spPr>
          <a:xfrm>
            <a:off x="695400" y="695086"/>
            <a:ext cx="10515600" cy="5830258"/>
          </a:xfrm>
        </p:spPr>
        <p:txBody>
          <a:bodyPr>
            <a:normAutofit/>
          </a:bodyPr>
          <a:lstStyle/>
          <a:p>
            <a:r>
              <a:rPr lang="ru-RU" sz="1800" dirty="0">
                <a:solidFill>
                  <a:srgbClr val="7030A0"/>
                </a:solidFill>
              </a:rPr>
              <a:t>В Постановлении 60 в реестр контрактов предусмотрено внесение изменений в случае изменения первоначальной информации, занесенной в реестр контрактов, то есть и об изменении номера реестровой записи. </a:t>
            </a:r>
            <a:r>
              <a:rPr lang="en-US" sz="1800" dirty="0">
                <a:solidFill>
                  <a:srgbClr val="7030A0"/>
                </a:solidFill>
              </a:rPr>
              <a:t>(</a:t>
            </a:r>
            <a:r>
              <a:rPr lang="ru-RU" sz="1800" dirty="0">
                <a:solidFill>
                  <a:srgbClr val="7030A0"/>
                </a:solidFill>
              </a:rPr>
              <a:t>НО! Можно ли вообще поменять номер реестровой записи при исполнении контракта</a:t>
            </a:r>
            <a:r>
              <a:rPr lang="en-US" sz="1800" dirty="0">
                <a:solidFill>
                  <a:srgbClr val="7030A0"/>
                </a:solidFill>
              </a:rPr>
              <a:t>? – </a:t>
            </a:r>
            <a:r>
              <a:rPr lang="ru-RU" sz="1800" b="1" dirty="0">
                <a:solidFill>
                  <a:srgbClr val="7030A0"/>
                </a:solidFill>
              </a:rPr>
              <a:t>ответ на следующем слайде</a:t>
            </a:r>
            <a:r>
              <a:rPr lang="ru-RU" sz="1800" dirty="0">
                <a:solidFill>
                  <a:srgbClr val="7030A0"/>
                </a:solidFill>
              </a:rPr>
              <a:t>).</a:t>
            </a:r>
            <a:r>
              <a:rPr lang="en-US" sz="1800" dirty="0">
                <a:solidFill>
                  <a:srgbClr val="7030A0"/>
                </a:solidFill>
              </a:rPr>
              <a:t> </a:t>
            </a:r>
            <a:endParaRPr lang="ru-RU" sz="1800" dirty="0">
              <a:solidFill>
                <a:srgbClr val="7030A0"/>
              </a:solidFill>
            </a:endParaRPr>
          </a:p>
          <a:p>
            <a:r>
              <a:rPr lang="ru-RU" sz="1800" dirty="0">
                <a:solidFill>
                  <a:srgbClr val="7030A0"/>
                </a:solidFill>
              </a:rPr>
              <a:t>В реестре контрактов сведения о номере реестровой записи указываются и в случае закупки у единственного поставщика (в случае его предоставления поставщиком). </a:t>
            </a:r>
          </a:p>
          <a:p>
            <a:endParaRPr lang="ru-RU" sz="1800" dirty="0">
              <a:solidFill>
                <a:srgbClr val="7030A0"/>
              </a:solidFill>
            </a:endParaRPr>
          </a:p>
          <a:p>
            <a:endParaRPr lang="ru-RU" sz="7200" b="1" dirty="0"/>
          </a:p>
        </p:txBody>
      </p:sp>
    </p:spTree>
    <p:extLst>
      <p:ext uri="{BB962C8B-B14F-4D97-AF65-F5344CB8AC3E}">
        <p14:creationId xmlns:p14="http://schemas.microsoft.com/office/powerpoint/2010/main" val="98659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9770BB-4E2C-68B5-10A4-84442D541855}"/>
              </a:ext>
            </a:extLst>
          </p:cNvPr>
          <p:cNvSpPr>
            <a:spLocks noGrp="1"/>
          </p:cNvSpPr>
          <p:nvPr>
            <p:ph idx="1"/>
          </p:nvPr>
        </p:nvSpPr>
        <p:spPr>
          <a:xfrm>
            <a:off x="551384" y="404664"/>
            <a:ext cx="10515600" cy="5976664"/>
          </a:xfrm>
        </p:spPr>
        <p:txBody>
          <a:bodyPr>
            <a:normAutofit/>
          </a:bodyPr>
          <a:lstStyle/>
          <a:p>
            <a:r>
              <a:rPr lang="ru-RU" sz="1800" dirty="0">
                <a:solidFill>
                  <a:srgbClr val="7030A0"/>
                </a:solidFill>
              </a:rPr>
              <a:t>Минпромторг давал разъяснения по исполнению контракта в рамках ПП 616 (письмо от25.04.2023 № ПГ-12-3968).</a:t>
            </a:r>
          </a:p>
          <a:p>
            <a:r>
              <a:rPr lang="ru-RU" sz="1800" dirty="0">
                <a:solidFill>
                  <a:srgbClr val="7030A0"/>
                </a:solidFill>
              </a:rPr>
              <a:t>Сообщается, в частности, что приемка товара должна осуществляться на основании действующих записей в реестре российской промышленной продукции, при этом по согласованию заказчика с поставщиком в ходе исполнения контракта допускается заключение дополнительного соглашения о поставке товара с улучшенными техническими и функциональными характеристиками в случае изменения номеров реестровых записей товара. </a:t>
            </a:r>
          </a:p>
          <a:p>
            <a:r>
              <a:rPr lang="ru-RU" sz="1800" dirty="0">
                <a:solidFill>
                  <a:srgbClr val="7030A0"/>
                </a:solidFill>
              </a:rPr>
              <a:t>На новый поставленный товар должны быть представлены номера реестровой записи из реестра российской промышленной продукции, а соответствующая информация включена в контракт.</a:t>
            </a:r>
          </a:p>
          <a:p>
            <a:endParaRPr lang="ru-RU" dirty="0"/>
          </a:p>
          <a:p>
            <a:r>
              <a:rPr lang="ru-RU" sz="1800" i="1" dirty="0">
                <a:solidFill>
                  <a:srgbClr val="7030A0"/>
                </a:solidFill>
              </a:rPr>
              <a:t>То есть, если действовать по аналогии, то менять номер реестровой записи можно, если меняется товар на товар с улучшенными характеристиками. Но! Надо всегда помнить. Что если национальный режим «сработал» при осуществлении закупки, то в соответствии со статьей 95 (часть 7) замена товара на товар с улучшенными характеристиками не допускается.</a:t>
            </a:r>
          </a:p>
        </p:txBody>
      </p:sp>
    </p:spTree>
    <p:extLst>
      <p:ext uri="{BB962C8B-B14F-4D97-AF65-F5344CB8AC3E}">
        <p14:creationId xmlns:p14="http://schemas.microsoft.com/office/powerpoint/2010/main" val="63188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808F-79E8-7561-2D42-1BA301A5EA5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F48264-4C60-C448-4FA7-B19D72D71FD1}"/>
              </a:ext>
            </a:extLst>
          </p:cNvPr>
          <p:cNvSpPr>
            <a:spLocks noGrp="1"/>
          </p:cNvSpPr>
          <p:nvPr>
            <p:ph type="title"/>
          </p:nvPr>
        </p:nvSpPr>
        <p:spPr>
          <a:xfrm>
            <a:off x="695400" y="1412776"/>
            <a:ext cx="10515600" cy="1325563"/>
          </a:xfrm>
        </p:spPr>
        <p:txBody>
          <a:bodyPr>
            <a:normAutofit/>
          </a:bodyPr>
          <a:lstStyle/>
          <a:p>
            <a:pPr algn="ctr"/>
            <a:r>
              <a:rPr lang="ru-RU" sz="2400" b="1" dirty="0">
                <a:solidFill>
                  <a:schemeClr val="accent1">
                    <a:lumMod val="75000"/>
                  </a:schemeClr>
                </a:solidFill>
              </a:rPr>
              <a:t>Примеры судебной практики по правильным действиям заказчика на приемке</a:t>
            </a:r>
          </a:p>
        </p:txBody>
      </p:sp>
    </p:spTree>
    <p:extLst>
      <p:ext uri="{BB962C8B-B14F-4D97-AF65-F5344CB8AC3E}">
        <p14:creationId xmlns:p14="http://schemas.microsoft.com/office/powerpoint/2010/main" val="1781356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2840C-5607-BAD0-38EB-7299B68979D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F657D-B5B9-3D00-63B0-9E4566957408}"/>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Омской области Решение от 27.08.2025 по Делу № А46-9573/2025 (1 из 3)</a:t>
            </a:r>
          </a:p>
        </p:txBody>
      </p:sp>
      <p:graphicFrame>
        <p:nvGraphicFramePr>
          <p:cNvPr id="4" name="Объект 3">
            <a:extLst>
              <a:ext uri="{FF2B5EF4-FFF2-40B4-BE49-F238E27FC236}">
                <a16:creationId xmlns:a16="http://schemas.microsoft.com/office/drawing/2014/main" id="{64605FF9-8012-05DD-1114-7CDDF06FC6AF}"/>
              </a:ext>
            </a:extLst>
          </p:cNvPr>
          <p:cNvGraphicFramePr>
            <a:graphicFrameLocks noGrp="1"/>
          </p:cNvGraphicFramePr>
          <p:nvPr>
            <p:ph idx="1"/>
          </p:nvPr>
        </p:nvGraphicFramePr>
        <p:xfrm>
          <a:off x="316011" y="678161"/>
          <a:ext cx="11445308" cy="1559560"/>
        </p:xfrm>
        <a:graphic>
          <a:graphicData uri="http://schemas.openxmlformats.org/drawingml/2006/table">
            <a:tbl>
              <a:tblPr firstRow="1" bandRow="1">
                <a:tableStyleId>{F5AB1C69-6EDB-4FF4-983F-18BD219EF322}</a:tableStyleId>
              </a:tblPr>
              <a:tblGrid>
                <a:gridCol w="1876773">
                  <a:extLst>
                    <a:ext uri="{9D8B030D-6E8A-4147-A177-3AD203B41FA5}">
                      <a16:colId xmlns:a16="http://schemas.microsoft.com/office/drawing/2014/main" val="3079683067"/>
                    </a:ext>
                  </a:extLst>
                </a:gridCol>
                <a:gridCol w="2823099">
                  <a:extLst>
                    <a:ext uri="{9D8B030D-6E8A-4147-A177-3AD203B41FA5}">
                      <a16:colId xmlns:a16="http://schemas.microsoft.com/office/drawing/2014/main" val="3197436877"/>
                    </a:ext>
                  </a:extLst>
                </a:gridCol>
                <a:gridCol w="674543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ИП Зверев Р.В.</a:t>
                      </a:r>
                    </a:p>
                  </a:txBody>
                  <a:tcPr/>
                </a:tc>
                <a:tc>
                  <a:txBody>
                    <a:bodyPr/>
                    <a:lstStyle/>
                    <a:p>
                      <a:r>
                        <a:rPr lang="ru-RU" dirty="0"/>
                        <a:t>УФАС по Омской области</a:t>
                      </a:r>
                    </a:p>
                  </a:txBody>
                  <a:tcPr/>
                </a:tc>
                <a:tc>
                  <a:txBody>
                    <a:bodyPr/>
                    <a:lstStyle/>
                    <a:p>
                      <a:r>
                        <a:rPr lang="ru-RU" dirty="0"/>
                        <a:t>О признании незаконным решения № … от …, принятого по результатам рассмотрения обращения о включении информации о поставщике (подрядчике, исполнителе) в реестр недобросовестных поставщиков (подрядчиков, исполнителей).</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8A94B3D-C104-3D90-7E1F-104463B7ED31}"/>
              </a:ext>
            </a:extLst>
          </p:cNvPr>
          <p:cNvSpPr txBox="1"/>
          <p:nvPr/>
        </p:nvSpPr>
        <p:spPr>
          <a:xfrm>
            <a:off x="221942" y="2358122"/>
            <a:ext cx="11718524"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(ФКУ ЛИУ-2 УФСИН России по Омской области) проводил ЭА  (№0352100009025000002) на поставку  электродвигателя. Победителем стал ИП Зверев Р.В.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приемки, заказчик установил, что поставленный товар не соответствует характеристикам, указанным в заявке на участие аукциона. При подаче заявки Поставщик указал о поставке товара под реестровым номером № 10527520 из реестра российской промышленной продукции - электродвигатель асинхронный взрывозащищенный вертикальный серии ДВВ 250 (производитель ООО «Липецкий электродвигатель») однако поставил другой товар – электродвигатель асинхронный взрывозащищенный вертикальный серии АИР 132S4Б (производитель ООО «ЭЛМАШ-МОТОР») , в связи с чем от приемки товара заказчик в одностороннем порядке отказался и подал Поставщика в РНП.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УФАС Заказчика поддержал. ИП Зверев Р.В.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обоснование заявления ИП Зверев Р.В. указал, что им в полном объеме исполнены взятые на себя обязательства по поставке товара, в установленные контрактом №2-А от 17.02.2025 сроки. Происхождение товара (Российская Федерация) подтверждается Декларацией о соответствии и Паспортом электродвигателя.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Поставщик считает действия ФКУ ЛИУ-2 УФСИН России по Омской области (Заказчика по закупке), выразившиеся в отказе от приемки товара, незаконными, нарушающими требования Федерального закона от 05.04.2013 № 44-ФЗ.</a:t>
            </a:r>
          </a:p>
        </p:txBody>
      </p:sp>
    </p:spTree>
    <p:extLst>
      <p:ext uri="{BB962C8B-B14F-4D97-AF65-F5344CB8AC3E}">
        <p14:creationId xmlns:p14="http://schemas.microsoft.com/office/powerpoint/2010/main" val="112781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2F26-6081-110E-3685-06EB78CE8FA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CE2DCB-54F1-F8FE-ADC9-12E1CBCA2DE7}"/>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Омской области Решение от 27.08.2025 по Делу № А46-9573/2025 (2 из 3)</a:t>
            </a:r>
          </a:p>
        </p:txBody>
      </p:sp>
      <p:sp>
        <p:nvSpPr>
          <p:cNvPr id="6" name="TextBox 5">
            <a:extLst>
              <a:ext uri="{FF2B5EF4-FFF2-40B4-BE49-F238E27FC236}">
                <a16:creationId xmlns:a16="http://schemas.microsoft.com/office/drawing/2014/main" id="{AAB35063-021A-AAE1-1BF0-A506F16444E9}"/>
              </a:ext>
            </a:extLst>
          </p:cNvPr>
          <p:cNvSpPr txBox="1"/>
          <p:nvPr/>
        </p:nvSpPr>
        <p:spPr>
          <a:xfrm>
            <a:off x="251534" y="611278"/>
            <a:ext cx="11718524"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этого, заявитель указал, что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ошибочно указанный при подаче заявки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реестровый номер 10527520 не соответствует описанию объекта закупки и условиям заключенного контракта, а именно электродвигатель асинхронный взрывозащищенный вертикальный серии ДВВ 250 имеет абсолютно другие характеристики, а именно другую мощность кВт и Об/мин. По мнению предпринимателя, поставка товара с реестровым номером 10527520 не соответствовала бы условиям контракта №2-А от 17.02.2025.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качестве доказательств, подтверждающих указанное обстоятельство, ИП Зверев Р.В. представил: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копию технического описания и руководства по эксплуатации электродвигателей асинхронных трехфазных общепромышленных серии АИР;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копии каталогов GENBORG и ЗВИ (ООО «Липецкий электродвигатель»);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копию сообщения от начальника коммерческого отдела ООО «Липецкий электродвигатель» от 27.02.2025.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Указанное, по мнению заявителя, свидетельствует о его добросовестности и о намерении исполнить Контракт.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Отклоняя указанные доводы ИП Зверева Р.В., суд исходит из того, что в соответствии с требованиями Постановления №1875 подтверждением происхождения товара являются номера реестровых записей российской промышленной продукции, а не паспорта и сертификаты, которые были представлены заявителем.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в ходе судебного разбирательства антимонопольным органом в материалы дела представлена декларация соответствия ЕАЭС №RU Д-CN.PA06.B.16288/22 от 02.09.2022 на поставленный предпринимателем товар: электродвигатели асинхронные переменного тока, торговой марки «БЭЗ», серий: АИР, АИРЕ, в соответствии со сведениями которой изготовителем данного товара является FUAN XINRUI MACHINERY CO., LTD, место нахождения и адрес места осуществления деятельности по изготовлению продукции: Китай,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Jiazhon</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Section</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by</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104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road</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Saigi</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Development Zone Industry Park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Fuan</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50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B25FB-712C-BB25-8AFB-5D63EC8DDC4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1E81A-C6B0-F47C-9E8C-7D9957199600}"/>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Омской области Решение от 27.08.2025 по Делу № А46-9573/2025 (3 из 3)</a:t>
            </a:r>
          </a:p>
        </p:txBody>
      </p:sp>
      <p:sp>
        <p:nvSpPr>
          <p:cNvPr id="6" name="TextBox 5">
            <a:extLst>
              <a:ext uri="{FF2B5EF4-FFF2-40B4-BE49-F238E27FC236}">
                <a16:creationId xmlns:a16="http://schemas.microsoft.com/office/drawing/2014/main" id="{FA8E8123-490C-AACB-6221-18C6C4B6E3F6}"/>
              </a:ext>
            </a:extLst>
          </p:cNvPr>
          <p:cNvSpPr txBox="1"/>
          <p:nvPr/>
        </p:nvSpPr>
        <p:spPr>
          <a:xfrm>
            <a:off x="251534" y="611278"/>
            <a:ext cx="11718524"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означенное не только не подтверждает, а опровергает сведения, указанные предпринимателем в сформированном через ЕИС документе о приемке товара в части «Страны происхождения товара» цифрового кода «643» и краткого наименования «Россия», а в графе «Страна регистрации производителя товара» - «643 Россия», поскольку страной происхождения поставленного товара является Китай.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требования отказать.</a:t>
            </a:r>
          </a:p>
        </p:txBody>
      </p:sp>
    </p:spTree>
    <p:extLst>
      <p:ext uri="{BB962C8B-B14F-4D97-AF65-F5344CB8AC3E}">
        <p14:creationId xmlns:p14="http://schemas.microsoft.com/office/powerpoint/2010/main" val="246694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D1A009-A0AB-A34B-0304-8AB077EBD821}"/>
              </a:ext>
            </a:extLst>
          </p:cNvPr>
          <p:cNvSpPr>
            <a:spLocks noGrp="1"/>
          </p:cNvSpPr>
          <p:nvPr>
            <p:ph type="title"/>
          </p:nvPr>
        </p:nvSpPr>
        <p:spPr>
          <a:xfrm>
            <a:off x="383097" y="300076"/>
            <a:ext cx="11425806" cy="761921"/>
          </a:xfrm>
        </p:spPr>
        <p:txBody>
          <a:bodyPr>
            <a:normAutofit/>
          </a:bodyPr>
          <a:lstStyle/>
          <a:p>
            <a:endParaRPr lang="ru-RU" sz="1800" dirty="0">
              <a:latin typeface="+mn-lt"/>
            </a:endParaRPr>
          </a:p>
        </p:txBody>
      </p:sp>
      <p:sp>
        <p:nvSpPr>
          <p:cNvPr id="3" name="Объект 2">
            <a:extLst>
              <a:ext uri="{FF2B5EF4-FFF2-40B4-BE49-F238E27FC236}">
                <a16:creationId xmlns:a16="http://schemas.microsoft.com/office/drawing/2014/main" id="{40A2D288-9D26-98BA-FC57-C070B8A9F463}"/>
              </a:ext>
            </a:extLst>
          </p:cNvPr>
          <p:cNvSpPr>
            <a:spLocks noGrp="1"/>
          </p:cNvSpPr>
          <p:nvPr>
            <p:ph idx="1"/>
          </p:nvPr>
        </p:nvSpPr>
        <p:spPr>
          <a:xfrm>
            <a:off x="383097" y="5328304"/>
            <a:ext cx="10515600" cy="829579"/>
          </a:xfrm>
        </p:spPr>
        <p:txBody>
          <a:bodyPr>
            <a:normAutofit lnSpcReduction="10000"/>
          </a:bodyPr>
          <a:lstStyle/>
          <a:p>
            <a:pPr marL="0" indent="0">
              <a:buNone/>
            </a:pPr>
            <a:r>
              <a:rPr lang="ru-RU" sz="1800" dirty="0"/>
              <a:t>2) </a:t>
            </a:r>
            <a:r>
              <a:rPr lang="ru-RU" sz="1800" b="1" dirty="0"/>
              <a:t>определяет информацию и перечень документов, которые подтверждают страну происхождения товара </a:t>
            </a:r>
            <a:r>
              <a:rPr lang="ru-RU" sz="1800" dirty="0"/>
              <a:t>для целей настоящего Федерального закона, в случае принятия мер, предусмотренных пунктом 1 настоящей части. </a:t>
            </a:r>
            <a:endParaRPr lang="ru-RU" sz="1600" b="1" i="1" dirty="0">
              <a:solidFill>
                <a:srgbClr val="7030A0"/>
              </a:solidFill>
            </a:endParaRPr>
          </a:p>
        </p:txBody>
      </p:sp>
      <p:sp>
        <p:nvSpPr>
          <p:cNvPr id="10" name="Прямоугольник 9">
            <a:extLst>
              <a:ext uri="{FF2B5EF4-FFF2-40B4-BE49-F238E27FC236}">
                <a16:creationId xmlns:a16="http://schemas.microsoft.com/office/drawing/2014/main" id="{AF44300D-A325-C8D0-FDC7-3C845BE3DA9D}"/>
              </a:ext>
            </a:extLst>
          </p:cNvPr>
          <p:cNvSpPr/>
          <p:nvPr/>
        </p:nvSpPr>
        <p:spPr>
          <a:xfrm>
            <a:off x="211940" y="1227493"/>
            <a:ext cx="4993430" cy="17543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2556B1-B587-F89C-8C75-86DE16B8D2E4}"/>
              </a:ext>
            </a:extLst>
          </p:cNvPr>
          <p:cNvSpPr txBox="1"/>
          <p:nvPr/>
        </p:nvSpPr>
        <p:spPr>
          <a:xfrm>
            <a:off x="211940" y="1227493"/>
            <a:ext cx="499343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а) </a:t>
            </a:r>
            <a:r>
              <a:rPr kumimoji="0" lang="ru-RU" sz="1800" b="0" i="0" u="none" strike="noStrike" kern="1200" cap="none" spc="0" normalizeH="0" baseline="0" noProof="0" dirty="0">
                <a:ln>
                  <a:noFill/>
                </a:ln>
                <a:solidFill>
                  <a:srgbClr val="FF0000"/>
                </a:solidFill>
                <a:effectLst/>
                <a:uLnTx/>
                <a:uFillTx/>
                <a:latin typeface="Calibri"/>
                <a:ea typeface="+mn-ea"/>
                <a:cs typeface="+mn-cs"/>
              </a:rPr>
              <a:t>запрет закупок </a:t>
            </a:r>
            <a:r>
              <a:rPr kumimoji="0" lang="ru-RU" sz="1800" b="1" i="0" u="none" strike="noStrike" kern="1200" cap="none" spc="0" normalizeH="0" baseline="0" noProof="0" dirty="0">
                <a:ln>
                  <a:noFill/>
                </a:ln>
                <a:solidFill>
                  <a:prstClr val="black"/>
                </a:solidFill>
                <a:effectLst/>
                <a:uLnTx/>
                <a:uFillTx/>
                <a:latin typeface="Calibri"/>
                <a:ea typeface="+mn-ea"/>
                <a:cs typeface="+mn-cs"/>
              </a:rPr>
              <a:t>товаров</a:t>
            </a:r>
            <a:r>
              <a:rPr kumimoji="0" lang="ru-RU"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0" i="0" u="sng" strike="noStrike" kern="1200" cap="none" spc="0" normalizeH="0" baseline="0" noProof="0" dirty="0">
                <a:ln>
                  <a:noFill/>
                </a:ln>
                <a:solidFill>
                  <a:prstClr val="black"/>
                </a:solidFill>
                <a:effectLst/>
                <a:uLnTx/>
                <a:uFillTx/>
                <a:latin typeface="Calibri"/>
                <a:ea typeface="+mn-ea"/>
                <a:cs typeface="+mn-cs"/>
              </a:rPr>
              <a:t>в том числе поставляемых при выполнении закупаемых работ, оказании закупаемых услуг</a:t>
            </a:r>
            <a:r>
              <a:rPr kumimoji="0" lang="ru-RU" sz="1800" b="0" i="0" u="none" strike="noStrike" kern="1200" cap="none" spc="0" normalizeH="0" baseline="0" noProof="0" dirty="0">
                <a:ln>
                  <a:noFill/>
                </a:ln>
                <a:solidFill>
                  <a:prstClr val="black"/>
                </a:solidFill>
                <a:effectLst/>
                <a:uLnTx/>
                <a:uFillTx/>
                <a:latin typeface="Calibri"/>
                <a:ea typeface="+mn-ea"/>
                <a:cs typeface="+mn-cs"/>
              </a:rPr>
              <a:t>), происходящих</a:t>
            </a:r>
            <a:r>
              <a:rPr kumimoji="0" lang="ru-RU" sz="1800" b="0" i="0" u="none" strike="noStrike" kern="1200" cap="none" spc="0" normalizeH="0" baseline="0" noProof="0" dirty="0">
                <a:ln>
                  <a:noFill/>
                </a:ln>
                <a:solidFill>
                  <a:srgbClr val="0070C0"/>
                </a:solidFill>
                <a:effectLst/>
                <a:uLnTx/>
                <a:uFillTx/>
                <a:latin typeface="Calibri"/>
                <a:ea typeface="+mn-ea"/>
                <a:cs typeface="+mn-cs"/>
              </a:rPr>
              <a:t> из иностранных государств, </a:t>
            </a:r>
            <a:r>
              <a:rPr kumimoji="0" lang="ru-RU" sz="1800" b="1" i="0" u="none" strike="noStrike" kern="1200" cap="none" spc="0" normalizeH="0" baseline="0" noProof="0" dirty="0">
                <a:ln>
                  <a:noFill/>
                </a:ln>
                <a:solidFill>
                  <a:prstClr val="black"/>
                </a:solidFill>
                <a:effectLst/>
                <a:uLnTx/>
                <a:uFillTx/>
                <a:latin typeface="Calibri"/>
                <a:ea typeface="+mn-ea"/>
                <a:cs typeface="+mn-cs"/>
              </a:rPr>
              <a:t>работ, услуг, </a:t>
            </a:r>
            <a:r>
              <a:rPr kumimoji="0" lang="ru-RU" sz="1800" b="0" i="0" u="none" strike="noStrike" kern="1200" cap="none" spc="0" normalizeH="0" baseline="0" noProof="0" dirty="0">
                <a:ln>
                  <a:noFill/>
                </a:ln>
                <a:solidFill>
                  <a:prstClr val="black"/>
                </a:solidFill>
                <a:effectLst/>
                <a:uLnTx/>
                <a:uFillTx/>
                <a:latin typeface="Calibri"/>
                <a:ea typeface="+mn-ea"/>
                <a:cs typeface="+mn-cs"/>
              </a:rPr>
              <a:t>соответственно выполняемых, оказываемых </a:t>
            </a:r>
            <a:r>
              <a:rPr kumimoji="0" lang="ru-RU" sz="1800" b="0" i="0" u="none" strike="noStrike" kern="1200" cap="none" spc="0" normalizeH="0" baseline="0" noProof="0" dirty="0">
                <a:ln>
                  <a:noFill/>
                </a:ln>
                <a:solidFill>
                  <a:srgbClr val="0070C0"/>
                </a:solidFill>
                <a:effectLst/>
                <a:uLnTx/>
                <a:uFillTx/>
                <a:latin typeface="Calibri"/>
                <a:ea typeface="+mn-ea"/>
                <a:cs typeface="+mn-cs"/>
              </a:rPr>
              <a:t>иностранными лицами;</a:t>
            </a:r>
          </a:p>
        </p:txBody>
      </p:sp>
      <p:sp>
        <p:nvSpPr>
          <p:cNvPr id="7" name="TextBox 6">
            <a:extLst>
              <a:ext uri="{FF2B5EF4-FFF2-40B4-BE49-F238E27FC236}">
                <a16:creationId xmlns:a16="http://schemas.microsoft.com/office/drawing/2014/main" id="{001BA45A-B738-BD89-F83E-EF97D31BD94F}"/>
              </a:ext>
            </a:extLst>
          </p:cNvPr>
          <p:cNvSpPr txBox="1"/>
          <p:nvPr/>
        </p:nvSpPr>
        <p:spPr>
          <a:xfrm>
            <a:off x="6815473" y="1227493"/>
            <a:ext cx="5080116"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б) </a:t>
            </a:r>
            <a:r>
              <a:rPr kumimoji="0" lang="ru-RU" sz="1800" b="0" i="0" u="none" strike="noStrike" kern="1200" cap="none" spc="0" normalizeH="0" baseline="0" noProof="0" dirty="0">
                <a:ln>
                  <a:noFill/>
                </a:ln>
                <a:solidFill>
                  <a:srgbClr val="FF0000"/>
                </a:solidFill>
                <a:effectLst/>
                <a:uLnTx/>
                <a:uFillTx/>
                <a:latin typeface="Calibri"/>
                <a:ea typeface="+mn-ea"/>
                <a:cs typeface="+mn-cs"/>
              </a:rPr>
              <a:t>ограничение закупок </a:t>
            </a:r>
            <a:r>
              <a:rPr kumimoji="0" lang="ru-RU" sz="1800" b="1" i="0" u="none" strike="noStrike" kern="1200" cap="none" spc="0" normalizeH="0" baseline="0" noProof="0" dirty="0">
                <a:ln>
                  <a:noFill/>
                </a:ln>
                <a:solidFill>
                  <a:prstClr val="black"/>
                </a:solidFill>
                <a:effectLst/>
                <a:uLnTx/>
                <a:uFillTx/>
                <a:latin typeface="Calibri"/>
                <a:ea typeface="+mn-ea"/>
                <a:cs typeface="+mn-cs"/>
              </a:rPr>
              <a:t>товаров </a:t>
            </a:r>
            <a:r>
              <a:rPr kumimoji="0" lang="ru-RU" sz="1800" b="0" i="0" u="sng" strike="noStrike" kern="1200" cap="none" spc="0" normalizeH="0" baseline="0" noProof="0" dirty="0">
                <a:ln>
                  <a:noFill/>
                </a:ln>
                <a:solidFill>
                  <a:prstClr val="black"/>
                </a:solidFill>
                <a:effectLst/>
                <a:uLnTx/>
                <a:uFillTx/>
                <a:latin typeface="Calibri"/>
                <a:ea typeface="+mn-ea"/>
                <a:cs typeface="+mn-cs"/>
              </a:rPr>
              <a:t>(в том числе поставляемых при выполнении закупаемых работ, оказании закупаемых услуг), </a:t>
            </a:r>
            <a:r>
              <a:rPr kumimoji="0" lang="ru-RU" sz="1800" b="0" i="0" u="none" strike="noStrike" kern="1200" cap="none" spc="0" normalizeH="0" baseline="0" noProof="0" dirty="0">
                <a:ln>
                  <a:noFill/>
                </a:ln>
                <a:solidFill>
                  <a:prstClr val="black"/>
                </a:solidFill>
                <a:effectLst/>
                <a:uLnTx/>
                <a:uFillTx/>
                <a:latin typeface="Calibri"/>
                <a:ea typeface="+mn-ea"/>
                <a:cs typeface="+mn-cs"/>
              </a:rPr>
              <a:t>происходящих </a:t>
            </a:r>
            <a:r>
              <a:rPr kumimoji="0" lang="ru-RU" sz="1800" b="0" i="0" u="none" strike="noStrike" kern="1200" cap="none" spc="0" normalizeH="0" baseline="0" noProof="0" dirty="0">
                <a:ln>
                  <a:noFill/>
                </a:ln>
                <a:solidFill>
                  <a:srgbClr val="0070C0"/>
                </a:solidFill>
                <a:effectLst/>
                <a:uLnTx/>
                <a:uFillTx/>
                <a:latin typeface="Calibri"/>
                <a:ea typeface="+mn-ea"/>
                <a:cs typeface="+mn-cs"/>
              </a:rPr>
              <a:t>из иностранных государств</a:t>
            </a:r>
            <a:r>
              <a:rPr kumimoji="0" lang="ru-RU"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1" i="0" u="none" strike="noStrike" kern="1200" cap="none" spc="0" normalizeH="0" baseline="0" noProof="0" dirty="0">
                <a:ln>
                  <a:noFill/>
                </a:ln>
                <a:solidFill>
                  <a:prstClr val="black"/>
                </a:solidFill>
                <a:effectLst/>
                <a:uLnTx/>
                <a:uFillTx/>
                <a:latin typeface="Calibri"/>
                <a:ea typeface="+mn-ea"/>
                <a:cs typeface="+mn-cs"/>
              </a:rPr>
              <a:t>работ, услуг,</a:t>
            </a:r>
            <a:r>
              <a:rPr kumimoji="0" lang="ru-RU" sz="1800" b="0" i="0" u="none" strike="noStrike" kern="1200" cap="none" spc="0" normalizeH="0" baseline="0" noProof="0" dirty="0">
                <a:ln>
                  <a:noFill/>
                </a:ln>
                <a:solidFill>
                  <a:prstClr val="black"/>
                </a:solidFill>
                <a:effectLst/>
                <a:uLnTx/>
                <a:uFillTx/>
                <a:latin typeface="Calibri"/>
                <a:ea typeface="+mn-ea"/>
                <a:cs typeface="+mn-cs"/>
              </a:rPr>
              <a:t> соответственно выполняемых, оказываемых </a:t>
            </a:r>
            <a:r>
              <a:rPr kumimoji="0" lang="ru-RU" sz="1800" b="0" i="0" u="none" strike="noStrike" kern="1200" cap="none" spc="0" normalizeH="0" baseline="0" noProof="0" dirty="0">
                <a:ln>
                  <a:noFill/>
                </a:ln>
                <a:solidFill>
                  <a:srgbClr val="0070C0"/>
                </a:solidFill>
                <a:effectLst/>
                <a:uLnTx/>
                <a:uFillTx/>
                <a:latin typeface="Calibri"/>
                <a:ea typeface="+mn-ea"/>
                <a:cs typeface="+mn-cs"/>
              </a:rPr>
              <a:t>иностранными лицами</a:t>
            </a:r>
            <a:r>
              <a:rPr kumimoji="0" lang="ru-RU" sz="1800" b="0" i="0" u="none" strike="noStrike" kern="1200" cap="none" spc="0" normalizeH="0" baseline="0" noProof="0" dirty="0">
                <a:ln>
                  <a:noFill/>
                </a:ln>
                <a:solidFill>
                  <a:srgbClr val="FF0000"/>
                </a:solidFill>
                <a:effectLst/>
                <a:uLnTx/>
                <a:uFillTx/>
                <a:latin typeface="Calibri"/>
                <a:ea typeface="+mn-ea"/>
                <a:cs typeface="+mn-cs"/>
              </a:rPr>
              <a:t>, в том числе минимальную обязательную долю закупок товаров российского происхождения; </a:t>
            </a:r>
          </a:p>
        </p:txBody>
      </p:sp>
      <p:sp>
        <p:nvSpPr>
          <p:cNvPr id="9" name="TextBox 8">
            <a:extLst>
              <a:ext uri="{FF2B5EF4-FFF2-40B4-BE49-F238E27FC236}">
                <a16:creationId xmlns:a16="http://schemas.microsoft.com/office/drawing/2014/main" id="{B9D0097D-C6E6-6F2F-465D-47BB6B802E04}"/>
              </a:ext>
            </a:extLst>
          </p:cNvPr>
          <p:cNvSpPr txBox="1"/>
          <p:nvPr/>
        </p:nvSpPr>
        <p:spPr>
          <a:xfrm>
            <a:off x="2991622" y="3701313"/>
            <a:ext cx="563111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в) </a:t>
            </a:r>
            <a:r>
              <a:rPr kumimoji="0" lang="ru-RU" sz="1800" b="0" i="0" u="none" strike="noStrike" kern="1200" cap="none" spc="0" normalizeH="0" baseline="0" noProof="0" dirty="0">
                <a:ln>
                  <a:noFill/>
                </a:ln>
                <a:solidFill>
                  <a:srgbClr val="FF0000"/>
                </a:solidFill>
                <a:effectLst/>
                <a:uLnTx/>
                <a:uFillTx/>
                <a:latin typeface="Calibri"/>
                <a:ea typeface="+mn-ea"/>
                <a:cs typeface="+mn-cs"/>
              </a:rPr>
              <a:t>преимущество</a:t>
            </a:r>
            <a:r>
              <a:rPr kumimoji="0" lang="ru-RU" sz="1800" b="0" i="0" u="none" strike="noStrike" kern="1200" cap="none" spc="0" normalizeH="0" baseline="0" noProof="0" dirty="0">
                <a:ln>
                  <a:noFill/>
                </a:ln>
                <a:solidFill>
                  <a:prstClr val="black"/>
                </a:solidFill>
                <a:effectLst/>
                <a:uLnTx/>
                <a:uFillTx/>
                <a:latin typeface="Calibri"/>
                <a:ea typeface="+mn-ea"/>
                <a:cs typeface="+mn-cs"/>
              </a:rPr>
              <a:t> в отношении </a:t>
            </a:r>
            <a:r>
              <a:rPr kumimoji="0" lang="ru-RU" sz="1800" b="1" i="0" u="none" strike="noStrike" kern="1200" cap="none" spc="0" normalizeH="0" baseline="0" noProof="0" dirty="0">
                <a:ln>
                  <a:noFill/>
                </a:ln>
                <a:solidFill>
                  <a:prstClr val="black"/>
                </a:solidFill>
                <a:effectLst/>
                <a:uLnTx/>
                <a:uFillTx/>
                <a:latin typeface="Calibri"/>
                <a:ea typeface="+mn-ea"/>
                <a:cs typeface="+mn-cs"/>
              </a:rPr>
              <a:t>товаров</a:t>
            </a:r>
            <a:r>
              <a:rPr kumimoji="0" lang="ru-RU"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0" i="0" u="none" strike="noStrike" kern="1200" cap="none" spc="0" normalizeH="0" baseline="0" noProof="0" dirty="0">
                <a:ln>
                  <a:noFill/>
                </a:ln>
                <a:solidFill>
                  <a:srgbClr val="00B050"/>
                </a:solidFill>
                <a:effectLst/>
                <a:uLnTx/>
                <a:uFillTx/>
                <a:latin typeface="Calibri"/>
                <a:ea typeface="+mn-ea"/>
                <a:cs typeface="+mn-cs"/>
              </a:rPr>
              <a:t>российского происхождения</a:t>
            </a:r>
            <a:r>
              <a:rPr kumimoji="0" lang="ru-RU"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0" i="0" u="sng" strike="noStrike" kern="1200" cap="none" spc="0" normalizeH="0" baseline="0" noProof="0" dirty="0">
                <a:ln>
                  <a:noFill/>
                </a:ln>
                <a:solidFill>
                  <a:prstClr val="black"/>
                </a:solidFill>
                <a:effectLst/>
                <a:uLnTx/>
                <a:uFillTx/>
                <a:latin typeface="Calibri"/>
                <a:ea typeface="+mn-ea"/>
                <a:cs typeface="+mn-cs"/>
              </a:rPr>
              <a:t>в том числе поставляемых при выполнении закупаемых работ, оказании закупаемых услуг</a:t>
            </a:r>
            <a:r>
              <a:rPr kumimoji="0" lang="ru-RU" sz="1800" b="0" i="0" u="none" strike="noStrike" kern="1200" cap="none" spc="0" normalizeH="0" baseline="0" noProof="0" dirty="0">
                <a:ln>
                  <a:noFill/>
                </a:ln>
                <a:solidFill>
                  <a:prstClr val="black"/>
                </a:solidFill>
                <a:effectLst/>
                <a:uLnTx/>
                <a:uFillTx/>
                <a:latin typeface="Calibri"/>
                <a:ea typeface="+mn-ea"/>
                <a:cs typeface="+mn-cs"/>
              </a:rPr>
              <a:t>), </a:t>
            </a:r>
            <a:r>
              <a:rPr kumimoji="0" lang="ru-RU" sz="1800" b="1" i="0" u="none" strike="noStrike" kern="1200" cap="none" spc="0" normalizeH="0" baseline="0" noProof="0" dirty="0">
                <a:ln>
                  <a:noFill/>
                </a:ln>
                <a:solidFill>
                  <a:prstClr val="black"/>
                </a:solidFill>
                <a:effectLst/>
                <a:uLnTx/>
                <a:uFillTx/>
                <a:latin typeface="Calibri"/>
                <a:ea typeface="+mn-ea"/>
                <a:cs typeface="+mn-cs"/>
              </a:rPr>
              <a:t>работ, услуг</a:t>
            </a:r>
            <a:r>
              <a:rPr kumimoji="0" lang="ru-RU" sz="1800" b="0" i="0" u="none" strike="noStrike" kern="1200" cap="none" spc="0" normalizeH="0" baseline="0" noProof="0" dirty="0">
                <a:ln>
                  <a:noFill/>
                </a:ln>
                <a:solidFill>
                  <a:prstClr val="black"/>
                </a:solidFill>
                <a:effectLst/>
                <a:uLnTx/>
                <a:uFillTx/>
                <a:latin typeface="Calibri"/>
                <a:ea typeface="+mn-ea"/>
                <a:cs typeface="+mn-cs"/>
              </a:rPr>
              <a:t>, соответственно выполняемых, оказываемых </a:t>
            </a:r>
            <a:r>
              <a:rPr kumimoji="0" lang="ru-RU" sz="1800" b="0" i="0" u="none" strike="noStrike" kern="1200" cap="none" spc="0" normalizeH="0" baseline="0" noProof="0" dirty="0">
                <a:ln>
                  <a:noFill/>
                </a:ln>
                <a:solidFill>
                  <a:srgbClr val="00B050"/>
                </a:solidFill>
                <a:effectLst/>
                <a:uLnTx/>
                <a:uFillTx/>
                <a:latin typeface="Calibri"/>
                <a:ea typeface="+mn-ea"/>
                <a:cs typeface="+mn-cs"/>
              </a:rPr>
              <a:t>российскими лицами</a:t>
            </a:r>
            <a:r>
              <a:rPr kumimoji="0" lang="ru-RU" sz="18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2" name="Прямая со стрелкой 11">
            <a:extLst>
              <a:ext uri="{FF2B5EF4-FFF2-40B4-BE49-F238E27FC236}">
                <a16:creationId xmlns:a16="http://schemas.microsoft.com/office/drawing/2014/main" id="{BE0E35A5-AB47-1B49-4FEF-814C2387A388}"/>
              </a:ext>
            </a:extLst>
          </p:cNvPr>
          <p:cNvCxnSpPr/>
          <p:nvPr/>
        </p:nvCxnSpPr>
        <p:spPr>
          <a:xfrm flipH="1">
            <a:off x="2172749" y="838899"/>
            <a:ext cx="3137482" cy="38859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Прямоугольник 10">
            <a:extLst>
              <a:ext uri="{FF2B5EF4-FFF2-40B4-BE49-F238E27FC236}">
                <a16:creationId xmlns:a16="http://schemas.microsoft.com/office/drawing/2014/main" id="{EE215960-9F6B-499D-7E79-EF242C72511D}"/>
              </a:ext>
            </a:extLst>
          </p:cNvPr>
          <p:cNvSpPr/>
          <p:nvPr/>
        </p:nvSpPr>
        <p:spPr>
          <a:xfrm>
            <a:off x="383097" y="319076"/>
            <a:ext cx="11231964" cy="62917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2. Правительство Российской Федерации: 1) </a:t>
            </a:r>
            <a:r>
              <a:rPr kumimoji="0" lang="ru-RU" sz="1800" b="1" i="0" u="none" strike="noStrike" kern="1200" cap="none" spc="0" normalizeH="0" baseline="0" noProof="0" dirty="0">
                <a:ln>
                  <a:noFill/>
                </a:ln>
                <a:solidFill>
                  <a:prstClr val="black"/>
                </a:solidFill>
                <a:effectLst/>
                <a:uLnTx/>
                <a:uFillTx/>
                <a:latin typeface="Calibri"/>
                <a:ea typeface="+mn-ea"/>
                <a:cs typeface="+mn-cs"/>
              </a:rPr>
              <a:t>вправе </a:t>
            </a:r>
            <a:r>
              <a:rPr kumimoji="0" lang="ru-RU" sz="1800" b="0" i="0" u="none" strike="noStrike" kern="1200" cap="none" spc="0" normalizeH="0" baseline="0" noProof="0" dirty="0">
                <a:ln>
                  <a:noFill/>
                </a:ln>
                <a:solidFill>
                  <a:prstClr val="black"/>
                </a:solidFill>
                <a:effectLst/>
                <a:uLnTx/>
                <a:uFillTx/>
                <a:latin typeface="Calibri"/>
                <a:ea typeface="+mn-ea"/>
                <a:cs typeface="+mn-cs"/>
              </a:rPr>
              <a:t>с учетом положений части 3 настоящей статьи </a:t>
            </a:r>
            <a:r>
              <a:rPr kumimoji="0" lang="ru-RU" sz="1800" b="1" i="0" u="none" strike="noStrike" kern="1200" cap="none" spc="0" normalizeH="0" baseline="0" noProof="0" dirty="0">
                <a:ln>
                  <a:noFill/>
                </a:ln>
                <a:solidFill>
                  <a:prstClr val="black"/>
                </a:solidFill>
                <a:effectLst/>
                <a:uLnTx/>
                <a:uFillTx/>
                <a:latin typeface="Calibri"/>
                <a:ea typeface="+mn-ea"/>
                <a:cs typeface="+mn-cs"/>
              </a:rPr>
              <a:t>принимать                   </a:t>
            </a:r>
            <a:r>
              <a:rPr kumimoji="0" lang="ru-RU" sz="1800" b="1" i="0" u="none" strike="noStrike" kern="1200" cap="none" spc="0" normalizeH="0" baseline="0" noProof="0" err="1">
                <a:ln>
                  <a:noFill/>
                </a:ln>
                <a:solidFill>
                  <a:prstClr val="black"/>
                </a:solidFill>
                <a:effectLst/>
                <a:uLnTx/>
                <a:uFillTx/>
                <a:latin typeface="Calibri"/>
                <a:ea typeface="+mn-ea"/>
                <a:cs typeface="+mn-cs"/>
              </a:rPr>
              <a:t>м</a:t>
            </a:r>
            <a:r>
              <a:rPr kumimoji="0" lang="ru-RU" sz="2000" b="1" i="0" u="none" strike="noStrike" kern="1200" cap="none" spc="0" normalizeH="0" baseline="0" noProof="0" err="1">
                <a:ln>
                  <a:noFill/>
                </a:ln>
                <a:solidFill>
                  <a:prstClr val="black"/>
                </a:solidFill>
                <a:effectLst/>
                <a:uLnTx/>
                <a:uFillTx/>
                <a:latin typeface="Calibri"/>
                <a:ea typeface="+mn-ea"/>
                <a:cs typeface="+mn-cs"/>
              </a:rPr>
              <a:t>еры</a:t>
            </a:r>
            <a:r>
              <a:rPr kumimoji="0" lang="ru-RU" sz="2000" b="1" i="0" u="none" strike="noStrike" kern="1200" cap="none" spc="0" normalizeH="0" baseline="0" noProof="0">
                <a:ln>
                  <a:noFill/>
                </a:ln>
                <a:solidFill>
                  <a:prstClr val="black"/>
                </a:solidFill>
                <a:effectLst/>
                <a:uLnTx/>
                <a:uFillTx/>
                <a:latin typeface="Calibri"/>
                <a:ea typeface="+mn-ea"/>
                <a:cs typeface="+mn-cs"/>
              </a:rPr>
              <a:t>, устанавливающие</a:t>
            </a:r>
            <a:r>
              <a:rPr kumimoji="0" lang="ru-RU" sz="1800" b="1" i="0" u="none" strike="noStrike" kern="1200" cap="none" spc="0" normalizeH="0" baseline="0" noProof="0" dirty="0">
                <a:ln>
                  <a:noFill/>
                </a:ln>
                <a:solidFill>
                  <a:prstClr val="black"/>
                </a:solidFill>
                <a:effectLst/>
                <a:uLnTx/>
                <a:uFillTx/>
                <a:latin typeface="Calibri"/>
                <a:ea typeface="+mn-ea"/>
                <a:cs typeface="+mn-cs"/>
              </a:rPr>
              <a:t>:</a:t>
            </a:r>
            <a:br>
              <a:rPr kumimoji="0" lang="ru-RU" sz="1600" b="0" i="0" u="none" strike="noStrike" kern="1200" cap="none" spc="0" normalizeH="0" baseline="0" noProof="0" dirty="0">
                <a:ln>
                  <a:noFill/>
                </a:ln>
                <a:solidFill>
                  <a:prstClr val="black"/>
                </a:solidFill>
                <a:effectLst/>
                <a:uLnTx/>
                <a:uFillTx/>
                <a:latin typeface="Calibri"/>
                <a:ea typeface="+mn-ea"/>
                <a:cs typeface="+mn-cs"/>
              </a:rPr>
            </a:br>
            <a:endParaRPr kumimoji="0" lang="ru-RU" sz="1800" b="0" i="0" u="none" strike="noStrike" kern="1200" cap="none" spc="0" normalizeH="0" baseline="0" noProof="0" dirty="0">
              <a:ln>
                <a:noFill/>
              </a:ln>
              <a:noFill/>
              <a:effectLst/>
              <a:uLnTx/>
              <a:uFillTx/>
              <a:latin typeface="Calibri"/>
              <a:ea typeface="+mn-ea"/>
              <a:cs typeface="+mn-cs"/>
            </a:endParaRPr>
          </a:p>
        </p:txBody>
      </p:sp>
      <p:cxnSp>
        <p:nvCxnSpPr>
          <p:cNvPr id="14" name="Прямая со стрелкой 13">
            <a:extLst>
              <a:ext uri="{FF2B5EF4-FFF2-40B4-BE49-F238E27FC236}">
                <a16:creationId xmlns:a16="http://schemas.microsoft.com/office/drawing/2014/main" id="{4FAA5A95-8024-25A4-08F7-D9EB17533428}"/>
              </a:ext>
            </a:extLst>
          </p:cNvPr>
          <p:cNvCxnSpPr/>
          <p:nvPr/>
        </p:nvCxnSpPr>
        <p:spPr>
          <a:xfrm>
            <a:off x="6627303" y="830510"/>
            <a:ext cx="2843868" cy="396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21E47F46-2048-B498-CE47-5E3BF235A9D9}"/>
              </a:ext>
            </a:extLst>
          </p:cNvPr>
          <p:cNvCxnSpPr>
            <a:cxnSpLocks/>
          </p:cNvCxnSpPr>
          <p:nvPr/>
        </p:nvCxnSpPr>
        <p:spPr>
          <a:xfrm>
            <a:off x="5933679" y="838899"/>
            <a:ext cx="0" cy="28624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5775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F0A7-06EC-7F14-52B3-803CBA4C95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D93B7-DCAA-A764-A4E9-713410672EF6}"/>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ru-RU" sz="3200" dirty="0">
                <a:solidFill>
                  <a:srgbClr val="0070C0"/>
                </a:solidFill>
              </a:rPr>
              <a:t>1. Изменения в составе документов, подтверждающих страну происхождения товаров</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 </a:t>
            </a:r>
            <a:br>
              <a:rPr kumimoji="0" lang="ru-RU" sz="2000" b="0" i="0" u="none" strike="noStrike" kern="1200" cap="none" spc="0" normalizeH="0" baseline="0" noProof="0" dirty="0">
                <a:ln>
                  <a:noFill/>
                </a:ln>
                <a:solidFill>
                  <a:srgbClr val="0070C0"/>
                </a:solidFill>
                <a:effectLst/>
                <a:uLnTx/>
                <a:uFillTx/>
                <a:latin typeface="Calibri Light"/>
                <a:ea typeface="+mj-ea"/>
                <a:cs typeface="+mj-cs"/>
              </a:rPr>
            </a:br>
            <a:br>
              <a:rPr kumimoji="0" lang="ru-RU" sz="2000" b="0" i="0" u="none" strike="noStrike" kern="1200" cap="none" spc="0" normalizeH="0" baseline="0" noProof="0" dirty="0">
                <a:ln>
                  <a:noFill/>
                </a:ln>
                <a:solidFill>
                  <a:srgbClr val="0070C0"/>
                </a:solidFill>
                <a:effectLst/>
                <a:uLnTx/>
                <a:uFillTx/>
                <a:latin typeface="Calibri Light"/>
                <a:ea typeface="+mj-ea"/>
                <a:cs typeface="+mj-cs"/>
              </a:rPr>
            </a:b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19.06.2025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–Постановление Правительства от 10 июня 2025 г. N 879)</a:t>
            </a:r>
            <a:br>
              <a:rPr lang="ru-RU" sz="3200" dirty="0">
                <a:solidFill>
                  <a:srgbClr val="0070C0"/>
                </a:solidFill>
              </a:rPr>
            </a:br>
            <a:endParaRPr lang="ru-RU" sz="3200" dirty="0">
              <a:solidFill>
                <a:srgbClr val="0070C0"/>
              </a:solidFill>
            </a:endParaRPr>
          </a:p>
        </p:txBody>
      </p:sp>
    </p:spTree>
    <p:extLst>
      <p:ext uri="{BB962C8B-B14F-4D97-AF65-F5344CB8AC3E}">
        <p14:creationId xmlns:p14="http://schemas.microsoft.com/office/powerpoint/2010/main" val="139530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DCCE-365B-E43B-206C-096DDD75EE70}"/>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C22628-1F2F-A969-DC42-367672CACC60}"/>
              </a:ext>
            </a:extLst>
          </p:cNvPr>
          <p:cNvSpPr/>
          <p:nvPr/>
        </p:nvSpPr>
        <p:spPr>
          <a:xfrm>
            <a:off x="554116" y="89119"/>
            <a:ext cx="10765655" cy="628153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D5EFDEB1-1373-181B-DF6A-D0C13F09A186}"/>
              </a:ext>
            </a:extLst>
          </p:cNvPr>
          <p:cNvSpPr>
            <a:spLocks noGrp="1"/>
          </p:cNvSpPr>
          <p:nvPr>
            <p:ph idx="1"/>
          </p:nvPr>
        </p:nvSpPr>
        <p:spPr>
          <a:xfrm>
            <a:off x="679140" y="195650"/>
            <a:ext cx="10515600" cy="6045351"/>
          </a:xfrm>
        </p:spPr>
        <p:txBody>
          <a:bodyPr>
            <a:normAutofit fontScale="77500" lnSpcReduction="20000"/>
          </a:bodyPr>
          <a:lstStyle/>
          <a:p>
            <a:pPr marL="0" lvl="0" indent="0" algn="just">
              <a:lnSpc>
                <a:spcPct val="100000"/>
              </a:lnSpc>
              <a:spcBef>
                <a:spcPts val="600"/>
              </a:spcBef>
              <a:buNone/>
            </a:pPr>
            <a:r>
              <a:rPr lang="ru-RU" sz="2100" spc="-10" dirty="0">
                <a:solidFill>
                  <a:srgbClr val="000000"/>
                </a:solidFill>
                <a:effectLst/>
                <a:latin typeface="Times New Roman" panose="02020603050405020304" pitchFamily="18" charset="0"/>
                <a:ea typeface="Times New Roman" panose="02020603050405020304" pitchFamily="18" charset="0"/>
              </a:rPr>
              <a:t>3. Установить, что информацией и документами,  подтверждающими страну происхождения товара для целей настоящего постановления, являются:</a:t>
            </a:r>
            <a:endParaRPr lang="ru-RU" sz="21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а</a:t>
            </a:r>
            <a:r>
              <a:rPr lang="ru-RU" sz="2100" dirty="0">
                <a:solidFill>
                  <a:srgbClr val="000000"/>
                </a:solidFill>
                <a:effectLst/>
                <a:latin typeface="Times New Roman" panose="02020603050405020304" pitchFamily="18" charset="0"/>
                <a:ea typeface="Times New Roman" panose="02020603050405020304" pitchFamily="18" charset="0"/>
              </a:rPr>
              <a:t>) для подтверждения происхождения товаров, указанных  в позициях </a:t>
            </a:r>
            <a:r>
              <a:rPr lang="ru-RU" sz="2100" b="1" dirty="0">
                <a:solidFill>
                  <a:srgbClr val="000000"/>
                </a:solidFill>
                <a:effectLst/>
                <a:latin typeface="Times New Roman" panose="02020603050405020304" pitchFamily="18" charset="0"/>
                <a:ea typeface="Times New Roman" panose="02020603050405020304" pitchFamily="18" charset="0"/>
              </a:rPr>
              <a:t>1 - 14</a:t>
            </a:r>
            <a:r>
              <a:rPr lang="ru-RU" sz="2100" b="1" dirty="0">
                <a:solidFill>
                  <a:srgbClr val="000000"/>
                </a:solidFill>
                <a:latin typeface="Times New Roman" panose="02020603050405020304" pitchFamily="18" charset="0"/>
                <a:ea typeface="Times New Roman" panose="02020603050405020304" pitchFamily="18" charset="0"/>
              </a:rPr>
              <a:t>5</a:t>
            </a:r>
            <a:r>
              <a:rPr lang="ru-RU" sz="2100" b="1" dirty="0">
                <a:solidFill>
                  <a:srgbClr val="000000"/>
                </a:solidFill>
                <a:effectLst/>
                <a:latin typeface="Times New Roman" panose="02020603050405020304" pitchFamily="18" charset="0"/>
                <a:ea typeface="Times New Roman" panose="02020603050405020304" pitchFamily="18" charset="0"/>
              </a:rPr>
              <a:t> перечня № 1</a:t>
            </a:r>
            <a:r>
              <a:rPr lang="ru-RU" sz="2100" dirty="0">
                <a:solidFill>
                  <a:srgbClr val="000000"/>
                </a:solidFill>
                <a:effectLst/>
                <a:latin typeface="Times New Roman" panose="02020603050405020304" pitchFamily="18" charset="0"/>
                <a:ea typeface="Times New Roman" panose="02020603050405020304" pitchFamily="18" charset="0"/>
              </a:rPr>
              <a:t>, позициях </a:t>
            </a:r>
            <a:r>
              <a:rPr lang="ru-RU" sz="2100" b="1" dirty="0">
                <a:solidFill>
                  <a:srgbClr val="000000"/>
                </a:solidFill>
                <a:effectLst/>
                <a:latin typeface="Times New Roman" panose="02020603050405020304" pitchFamily="18" charset="0"/>
                <a:ea typeface="Times New Roman" panose="02020603050405020304" pitchFamily="18" charset="0"/>
              </a:rPr>
              <a:t>1 - 433 перечня № 2</a:t>
            </a:r>
            <a:r>
              <a:rPr lang="ru-RU" sz="2100" dirty="0">
                <a:solidFill>
                  <a:srgbClr val="000000"/>
                </a:solidFill>
                <a:effectLst/>
                <a:latin typeface="Times New Roman" panose="02020603050405020304" pitchFamily="18" charset="0"/>
                <a:ea typeface="Times New Roman" panose="02020603050405020304" pitchFamily="18" charset="0"/>
              </a:rPr>
              <a:t>, </a:t>
            </a:r>
            <a:r>
              <a:rPr lang="ru-RU" sz="2100" b="1" dirty="0">
                <a:solidFill>
                  <a:srgbClr val="000000"/>
                </a:solidFill>
                <a:effectLst/>
                <a:latin typeface="Times New Roman" panose="02020603050405020304" pitchFamily="18" charset="0"/>
                <a:ea typeface="Times New Roman" panose="02020603050405020304" pitchFamily="18" charset="0"/>
              </a:rPr>
              <a:t>перечне № 3</a:t>
            </a:r>
            <a:r>
              <a:rPr lang="ru-RU" sz="2100" dirty="0">
                <a:solidFill>
                  <a:srgbClr val="000000"/>
                </a:solidFill>
                <a:effectLst/>
                <a:latin typeface="Times New Roman" panose="02020603050405020304" pitchFamily="18" charset="0"/>
                <a:ea typeface="Times New Roman" panose="02020603050405020304" pitchFamily="18" charset="0"/>
              </a:rPr>
              <a:t>, из Российской Федерации – </a:t>
            </a:r>
            <a:br>
              <a:rPr lang="ru-RU" sz="2100" dirty="0">
                <a:solidFill>
                  <a:srgbClr val="000000"/>
                </a:solidFill>
                <a:effectLst/>
                <a:latin typeface="Times New Roman" panose="02020603050405020304" pitchFamily="18" charset="0"/>
                <a:ea typeface="Times New Roman" panose="02020603050405020304" pitchFamily="18" charset="0"/>
              </a:rPr>
            </a:br>
            <a:r>
              <a:rPr lang="ru-RU" sz="2100" b="1" dirty="0">
                <a:effectLst/>
                <a:latin typeface="Times New Roman" panose="02020603050405020304" pitchFamily="18" charset="0"/>
                <a:ea typeface="Times New Roman" panose="02020603050405020304" pitchFamily="18" charset="0"/>
              </a:rPr>
              <a:t>номер реестровой записи  из реестра российской промышленной продукции</a:t>
            </a:r>
            <a:r>
              <a:rPr lang="ru-RU" sz="2100" dirty="0">
                <a:effectLst/>
                <a:latin typeface="Times New Roman" panose="02020603050405020304" pitchFamily="18" charset="0"/>
                <a:ea typeface="Times New Roman" panose="02020603050405020304" pitchFamily="18" charset="0"/>
              </a:rPr>
              <a:t>, предусмотренного статьей 17</a:t>
            </a:r>
            <a:r>
              <a:rPr lang="ru-RU" sz="2100" baseline="30000" dirty="0">
                <a:effectLst/>
                <a:latin typeface="Times New Roman" panose="02020603050405020304" pitchFamily="18" charset="0"/>
                <a:ea typeface="Times New Roman" panose="02020603050405020304" pitchFamily="18" charset="0"/>
              </a:rPr>
              <a:t>1</a:t>
            </a:r>
            <a:r>
              <a:rPr lang="ru-RU" sz="2100" dirty="0">
                <a:effectLst/>
                <a:latin typeface="Times New Roman" panose="02020603050405020304" pitchFamily="18" charset="0"/>
                <a:ea typeface="Times New Roman" panose="02020603050405020304" pitchFamily="18" charset="0"/>
              </a:rPr>
              <a:t> Федерального закона от 31 декабря 2014 г. № 488-ФЗ </a:t>
            </a:r>
            <a:br>
              <a:rPr lang="ru-RU" sz="2100" dirty="0">
                <a:effectLst/>
                <a:latin typeface="Times New Roman" panose="02020603050405020304" pitchFamily="18" charset="0"/>
                <a:ea typeface="Times New Roman" panose="02020603050405020304" pitchFamily="18" charset="0"/>
              </a:rPr>
            </a:br>
            <a:r>
              <a:rPr lang="ru-RU" sz="2100" dirty="0">
                <a:effectLst/>
                <a:latin typeface="Times New Roman" panose="02020603050405020304" pitchFamily="18" charset="0"/>
                <a:ea typeface="Times New Roman" panose="02020603050405020304" pitchFamily="18" charset="0"/>
              </a:rPr>
              <a:t>"О промышленной политике в Российской Федерации" (далее - реестр российской промышленной продукции) </a:t>
            </a:r>
            <a:r>
              <a:rPr lang="ru-RU" sz="2100" b="1" dirty="0">
                <a:solidFill>
                  <a:srgbClr val="FF0000"/>
                </a:solidFill>
                <a:effectLst/>
                <a:latin typeface="Times New Roman" panose="02020603050405020304" pitchFamily="18" charset="0"/>
                <a:ea typeface="Times New Roman" panose="02020603050405020304" pitchFamily="18" charset="0"/>
              </a:rPr>
              <a:t>и справка, подтверждающая наличие специального инвестиционного контракта и предусмотренная пунктом 1.1 постановления Правительства Российской Федерации от 17 июля 2015 г. N 719 "О подтверждении производства российской промышленной продукции", </a:t>
            </a:r>
          </a:p>
          <a:p>
            <a:pPr marL="457200" lvl="1" indent="0" algn="just">
              <a:lnSpc>
                <a:spcPct val="100000"/>
              </a:lnSpc>
              <a:spcBef>
                <a:spcPts val="600"/>
              </a:spcBef>
              <a:buNone/>
            </a:pPr>
            <a:endParaRPr lang="ru-RU" sz="2100" b="1" dirty="0">
              <a:solidFill>
                <a:srgbClr val="FF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effectLst/>
                <a:latin typeface="Times New Roman" panose="02020603050405020304" pitchFamily="18" charset="0"/>
                <a:ea typeface="Times New Roman" panose="02020603050405020304" pitchFamily="18" charset="0"/>
              </a:rPr>
              <a:t>или </a:t>
            </a:r>
            <a:r>
              <a:rPr lang="ru-RU" sz="2100" b="1" dirty="0">
                <a:effectLst/>
                <a:latin typeface="Times New Roman" panose="02020603050405020304" pitchFamily="18" charset="0"/>
                <a:ea typeface="Times New Roman" panose="02020603050405020304" pitchFamily="18" charset="0"/>
              </a:rPr>
              <a:t>номер реестровой записи из реестра российской промышленной продукции, содержащей в том числе:</a:t>
            </a:r>
          </a:p>
          <a:p>
            <a:pPr indent="431800" algn="just">
              <a:lnSpc>
                <a:spcPct val="100000"/>
              </a:lnSpc>
              <a:spcBef>
                <a:spcPts val="600"/>
              </a:spcBef>
            </a:pPr>
            <a:r>
              <a:rPr lang="ru-RU" sz="2100" b="1" dirty="0">
                <a:effectLst/>
                <a:latin typeface="Times New Roman" panose="02020603050405020304" pitchFamily="18" charset="0"/>
                <a:ea typeface="Times New Roman" panose="02020603050405020304" pitchFamily="18" charset="0"/>
              </a:rPr>
              <a:t>информацию о совокупном количестве баллов за </a:t>
            </a:r>
            <a:r>
              <a:rPr lang="ru-RU" sz="2100" b="1" spc="-10" dirty="0">
                <a:effectLst/>
                <a:latin typeface="Times New Roman" panose="02020603050405020304" pitchFamily="18" charset="0"/>
                <a:ea typeface="Times New Roman" panose="02020603050405020304" pitchFamily="18" charset="0"/>
              </a:rPr>
              <a:t>выполнение</a:t>
            </a:r>
            <a:r>
              <a:rPr lang="ru-RU" sz="2100" b="1" dirty="0">
                <a:effectLst/>
                <a:latin typeface="Times New Roman" panose="02020603050405020304" pitchFamily="18" charset="0"/>
                <a:ea typeface="Times New Roman" panose="02020603050405020304" pitchFamily="18" charset="0"/>
              </a:rPr>
              <a:t> (освоение) на территории Российской Федерации соответствующих операций (условий) </a:t>
            </a:r>
            <a:r>
              <a:rPr lang="ru-RU" sz="2100" dirty="0">
                <a:effectLst/>
                <a:latin typeface="Times New Roman" panose="02020603050405020304" pitchFamily="18" charset="0"/>
                <a:ea typeface="Times New Roman" panose="02020603050405020304" pitchFamily="18" charset="0"/>
              </a:rPr>
              <a:t>(если в отношении такого товара постановлением Правительства Российской Федерации от 17 июля 2015 г. № 719  "О подтверждении производства российской промышленной продукции"  за выполнение (освоение) на территории Российской Федерации соответствующих операций (условий) установлены требования о совокупном количестве баллов), которое составляет или превышает значение, определенное постановлением Правительства Российской Федерации от 17 июля 2015 г. № 719 "О подтверждении производства российской промышленной продукции" </a:t>
            </a:r>
            <a:r>
              <a:rPr lang="ru-RU" sz="2100" strike="sngStrike" dirty="0">
                <a:effectLst/>
                <a:latin typeface="Times New Roman" panose="02020603050405020304" pitchFamily="18" charset="0"/>
                <a:ea typeface="Times New Roman" panose="02020603050405020304" pitchFamily="18" charset="0"/>
              </a:rPr>
              <a:t>для целей осуществления закупок</a:t>
            </a:r>
            <a:r>
              <a:rPr lang="ru-RU" sz="2100" dirty="0">
                <a:latin typeface="Times New Roman" panose="02020603050405020304" pitchFamily="18" charset="0"/>
                <a:ea typeface="Times New Roman" panose="02020603050405020304" pitchFamily="18" charset="0"/>
              </a:rPr>
              <a:t>, </a:t>
            </a:r>
            <a:r>
              <a:rPr lang="ru-RU" sz="2100" b="1" dirty="0">
                <a:solidFill>
                  <a:srgbClr val="FF0000"/>
                </a:solidFill>
                <a:latin typeface="Times New Roman" panose="02020603050405020304" pitchFamily="18" charset="0"/>
                <a:ea typeface="Times New Roman" panose="02020603050405020304" pitchFamily="18" charset="0"/>
              </a:rPr>
              <a:t>включая значение, определенное для целей осуществления закупок (если постановлением Правительства Российской Федерации от 17 июля 2015 г. N 719 "О подтверждении производства российской промышленной продукции" в отношении такого товара определено значение для целей осуществления закупок);</a:t>
            </a:r>
          </a:p>
          <a:p>
            <a:pPr indent="431800" algn="just">
              <a:lnSpc>
                <a:spcPct val="100000"/>
              </a:lnSpc>
              <a:spcBef>
                <a:spcPts val="600"/>
              </a:spcBef>
            </a:pPr>
            <a:endParaRPr lang="ru-RU" sz="2100" b="1" dirty="0">
              <a:solidFill>
                <a:srgbClr val="FF0000"/>
              </a:solidFill>
              <a:effectLst/>
              <a:latin typeface="Times New Roman" panose="02020603050405020304" pitchFamily="18" charset="0"/>
              <a:ea typeface="Times New Roman" panose="02020603050405020304" pitchFamily="18" charset="0"/>
            </a:endParaRPr>
          </a:p>
          <a:p>
            <a:pPr indent="431800" algn="just">
              <a:lnSpc>
                <a:spcPct val="100000"/>
              </a:lnSpc>
              <a:spcBef>
                <a:spcPts val="600"/>
              </a:spcBef>
            </a:pPr>
            <a:r>
              <a:rPr lang="ru-RU" sz="2100" b="1" dirty="0">
                <a:effectLst/>
                <a:latin typeface="Times New Roman" panose="02020603050405020304" pitchFamily="18" charset="0"/>
                <a:ea typeface="Times New Roman" panose="02020603050405020304" pitchFamily="18" charset="0"/>
              </a:rPr>
              <a:t>информацию об уровне радиоэлектронной продукции </a:t>
            </a:r>
            <a:r>
              <a:rPr lang="ru-RU" sz="2100" dirty="0">
                <a:effectLst/>
                <a:latin typeface="Times New Roman" panose="02020603050405020304" pitchFamily="18" charset="0"/>
                <a:ea typeface="Times New Roman" panose="02020603050405020304" pitchFamily="18" charset="0"/>
              </a:rPr>
              <a:t>(для товара, являющегося в соответствии с постановлением Правительства Российской Федерации от 17 июля 2015 г. № 719 "О подтверждении </a:t>
            </a:r>
            <a:r>
              <a:rPr lang="ru-RU" sz="2100" dirty="0">
                <a:solidFill>
                  <a:srgbClr val="000000"/>
                </a:solidFill>
                <a:effectLst/>
                <a:latin typeface="Times New Roman" panose="02020603050405020304" pitchFamily="18" charset="0"/>
                <a:ea typeface="Times New Roman" panose="02020603050405020304" pitchFamily="18" charset="0"/>
              </a:rPr>
              <a:t>производства российской промышленной продукции" радиоэлектронной продукцией первого уровня или радиоэлектронной продукцией второго уровня);</a:t>
            </a:r>
          </a:p>
        </p:txBody>
      </p:sp>
    </p:spTree>
    <p:extLst>
      <p:ext uri="{BB962C8B-B14F-4D97-AF65-F5344CB8AC3E}">
        <p14:creationId xmlns:p14="http://schemas.microsoft.com/office/powerpoint/2010/main" val="136333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A15584-46C2-11B1-68F6-288C4F95E46C}"/>
              </a:ext>
            </a:extLst>
          </p:cNvPr>
          <p:cNvSpPr>
            <a:spLocks noGrp="1"/>
          </p:cNvSpPr>
          <p:nvPr>
            <p:ph type="title"/>
          </p:nvPr>
        </p:nvSpPr>
        <p:spPr>
          <a:xfrm>
            <a:off x="838200" y="1918717"/>
            <a:ext cx="10515600" cy="1325563"/>
          </a:xfrm>
        </p:spPr>
        <p:txBody>
          <a:bodyPr/>
          <a:lstStyle/>
          <a:p>
            <a:r>
              <a:rPr lang="ru-RU" dirty="0"/>
              <a:t>Практика по совокупному количеству «</a:t>
            </a:r>
            <a:r>
              <a:rPr lang="ru-RU" dirty="0" err="1"/>
              <a:t>локализационных</a:t>
            </a:r>
            <a:r>
              <a:rPr lang="ru-RU" dirty="0"/>
              <a:t>» баллов</a:t>
            </a:r>
          </a:p>
        </p:txBody>
      </p:sp>
    </p:spTree>
    <p:extLst>
      <p:ext uri="{BB962C8B-B14F-4D97-AF65-F5344CB8AC3E}">
        <p14:creationId xmlns:p14="http://schemas.microsoft.com/office/powerpoint/2010/main" val="2593614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9C08-5C87-851C-5912-60A37DE3A9B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19D2DF-0F87-FEF8-E2A2-C90CB8BE1AB1}"/>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Алтайского края Решение от  15.10.2025 по Делу №  А03-9767/2025 (1 из 2)</a:t>
            </a:r>
          </a:p>
        </p:txBody>
      </p:sp>
      <p:graphicFrame>
        <p:nvGraphicFramePr>
          <p:cNvPr id="4" name="Объект 3">
            <a:extLst>
              <a:ext uri="{FF2B5EF4-FFF2-40B4-BE49-F238E27FC236}">
                <a16:creationId xmlns:a16="http://schemas.microsoft.com/office/drawing/2014/main" id="{8C590F56-97D9-9B1B-2CE9-106051DEC9A7}"/>
              </a:ext>
            </a:extLst>
          </p:cNvPr>
          <p:cNvGraphicFramePr>
            <a:graphicFrameLocks noGrp="1"/>
          </p:cNvGraphicFramePr>
          <p:nvPr>
            <p:ph idx="1"/>
          </p:nvPr>
        </p:nvGraphicFramePr>
        <p:xfrm>
          <a:off x="194199" y="514438"/>
          <a:ext cx="11581917" cy="741680"/>
        </p:xfrm>
        <a:graphic>
          <a:graphicData uri="http://schemas.openxmlformats.org/drawingml/2006/table">
            <a:tbl>
              <a:tblPr firstRow="1" bandRow="1">
                <a:tableStyleId>{F5AB1C69-6EDB-4FF4-983F-18BD219EF322}</a:tableStyleId>
              </a:tblPr>
              <a:tblGrid>
                <a:gridCol w="2961443">
                  <a:extLst>
                    <a:ext uri="{9D8B030D-6E8A-4147-A177-3AD203B41FA5}">
                      <a16:colId xmlns:a16="http://schemas.microsoft.com/office/drawing/2014/main" val="3079683067"/>
                    </a:ext>
                  </a:extLst>
                </a:gridCol>
                <a:gridCol w="3639844">
                  <a:extLst>
                    <a:ext uri="{9D8B030D-6E8A-4147-A177-3AD203B41FA5}">
                      <a16:colId xmlns:a16="http://schemas.microsoft.com/office/drawing/2014/main" val="3197436877"/>
                    </a:ext>
                  </a:extLst>
                </a:gridCol>
                <a:gridCol w="4980630">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Администрация г. Бийска</a:t>
                      </a:r>
                    </a:p>
                  </a:txBody>
                  <a:tcPr/>
                </a:tc>
                <a:tc>
                  <a:txBody>
                    <a:bodyPr/>
                    <a:lstStyle/>
                    <a:p>
                      <a:r>
                        <a:rPr lang="ru-RU" dirty="0"/>
                        <a:t>УФАС по Алтайскому краю</a:t>
                      </a:r>
                    </a:p>
                  </a:txBody>
                  <a:tcPr/>
                </a:tc>
                <a:tc>
                  <a:txBody>
                    <a:bodyPr/>
                    <a:lstStyle/>
                    <a:p>
                      <a:r>
                        <a:rPr lang="ru-RU" dirty="0"/>
                        <a:t>О признании незаконным и отмене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1AB4279-5E2A-A549-3D44-30055121B0BE}"/>
              </a:ext>
            </a:extLst>
          </p:cNvPr>
          <p:cNvSpPr txBox="1"/>
          <p:nvPr/>
        </p:nvSpPr>
        <p:spPr>
          <a:xfrm>
            <a:off x="194199" y="1552918"/>
            <a:ext cx="11881346"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запрос котировок на поставку фоторамок (№0117300067825000064).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поступила жлоба, признанная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Извещением запроса котировок установлен ОКПД2: 22.29.26.190 «Изделия пластмассовые декоративные прочие».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соответствии с протоколом подведения итогов на участие в закупке подано 2 (две) заявки участников, которые признаны соответствующие требованиям.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оценке допущенных заявок, Комиссией УФАС по Алтайскому краю установлено следующее.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 заявке № 118584906 приложена выписка из реестра промышленной продукции № 10298827, информация о совокупном количестве баллов за выполнение (освоение) на территории Российской Федерации таких операций (условий): отсутствует.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 118573751, кроме прочего содержала выписку из реестра промышленной продукции № 10619454, при этом, информация о совокупном количестве баллов за выполнение (освоение) на территории Российской Федерации таких операций (условий): 175.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того, в соответствии с каталогом продукции предложена рамка для фотографий, картин или аналогичных изделий из недрагоценных металлов по ОКПД 2 - 25.99.24.120. по ТУ 25.99.24-005-96520141-2021.</a:t>
            </a:r>
          </a:p>
        </p:txBody>
      </p:sp>
    </p:spTree>
    <p:extLst>
      <p:ext uri="{BB962C8B-B14F-4D97-AF65-F5344CB8AC3E}">
        <p14:creationId xmlns:p14="http://schemas.microsoft.com/office/powerpoint/2010/main" val="426671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F40E5-4C1F-6D2A-53DD-E310EF7B7FC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2F740-DCB6-EF0B-778A-BC1B09EF6C02}"/>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Алтайского края Решение от  15.10.2025 по Делу №  А03-9767/2025 (2 из 2)</a:t>
            </a:r>
          </a:p>
        </p:txBody>
      </p:sp>
      <p:sp>
        <p:nvSpPr>
          <p:cNvPr id="6" name="TextBox 5">
            <a:extLst>
              <a:ext uri="{FF2B5EF4-FFF2-40B4-BE49-F238E27FC236}">
                <a16:creationId xmlns:a16="http://schemas.microsoft.com/office/drawing/2014/main" id="{98CF2773-EAD5-1792-7A4C-9DC7F66C9CE2}"/>
              </a:ext>
            </a:extLst>
          </p:cNvPr>
          <p:cNvSpPr txBox="1"/>
          <p:nvPr/>
        </p:nvSpPr>
        <p:spPr>
          <a:xfrm>
            <a:off x="251534" y="524251"/>
            <a:ext cx="11881346"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Выписка из реестра промышленной продукции № 10298827, представленная в составе заявке, не соответствует предмету контракта и описанию объекта закупки: Материал багета - Пластик, Материал вставки - стекло, Материал задника - плотный картон.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800" b="0" i="1" u="none" strike="noStrike" kern="1200" cap="none" spc="0" normalizeH="0" baseline="0" noProof="0" dirty="0" err="1">
                <a:ln>
                  <a:noFill/>
                </a:ln>
                <a:solidFill>
                  <a:prstClr val="black"/>
                </a:solidFill>
                <a:effectLst/>
                <a:uLnTx/>
                <a:uFillTx/>
                <a:latin typeface="Calibri" panose="020F0502020204030204"/>
                <a:ea typeface="+mn-ea"/>
                <a:cs typeface="+mn-cs"/>
              </a:rPr>
              <a:t>Справочно</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 В соответствии с Постановлением №719, код 22.29 «Изделия пластмассовые прочие, за исключением продукции, предусмотренной разделом «VII. Медицинские изделия», введенным постановлением Правительства Российской Федерации от 2 августа 2016 г. N 744», - не менее 90 баллов.)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изложенное, арбитражный суд приходит к выводу, что Комиссией по осуществлению закупок Администрации г. Бийска неправомерно принято решение о соответствии заявки № 118584906 требованиям статьи 14 Закона о контрактной системе, в связи с чем, антимонопольным органом правомерно принято оспариваемое решение.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заявления отказать</a:t>
            </a:r>
          </a:p>
        </p:txBody>
      </p:sp>
    </p:spTree>
    <p:extLst>
      <p:ext uri="{BB962C8B-B14F-4D97-AF65-F5344CB8AC3E}">
        <p14:creationId xmlns:p14="http://schemas.microsoft.com/office/powerpoint/2010/main" val="2560863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5F-DCC2-6278-E974-3115D5639C9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A4200-5B78-9058-3697-4C213A27CA17}"/>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(1 из 4)</a:t>
            </a:r>
          </a:p>
        </p:txBody>
      </p:sp>
      <p:graphicFrame>
        <p:nvGraphicFramePr>
          <p:cNvPr id="4" name="Объект 3">
            <a:extLst>
              <a:ext uri="{FF2B5EF4-FFF2-40B4-BE49-F238E27FC236}">
                <a16:creationId xmlns:a16="http://schemas.microsoft.com/office/drawing/2014/main" id="{0B367C43-BFC2-AD94-B6D7-01C21B89FF23}"/>
              </a:ext>
            </a:extLst>
          </p:cNvPr>
          <p:cNvGraphicFramePr>
            <a:graphicFrameLocks noGrp="1"/>
          </p:cNvGraphicFramePr>
          <p:nvPr>
            <p:ph idx="1"/>
          </p:nvPr>
        </p:nvGraphicFramePr>
        <p:xfrm>
          <a:off x="305040" y="636649"/>
          <a:ext cx="11581917" cy="741680"/>
        </p:xfrm>
        <a:graphic>
          <a:graphicData uri="http://schemas.openxmlformats.org/drawingml/2006/table">
            <a:tbl>
              <a:tblPr firstRow="1" bandRow="1">
                <a:tableStyleId>{F5AB1C69-6EDB-4FF4-983F-18BD219EF322}</a:tableStyleId>
              </a:tblPr>
              <a:tblGrid>
                <a:gridCol w="3343682">
                  <a:extLst>
                    <a:ext uri="{9D8B030D-6E8A-4147-A177-3AD203B41FA5}">
                      <a16:colId xmlns:a16="http://schemas.microsoft.com/office/drawing/2014/main" val="3079683067"/>
                    </a:ext>
                  </a:extLst>
                </a:gridCol>
                <a:gridCol w="3204839">
                  <a:extLst>
                    <a:ext uri="{9D8B030D-6E8A-4147-A177-3AD203B41FA5}">
                      <a16:colId xmlns:a16="http://schemas.microsoft.com/office/drawing/2014/main" val="3197436877"/>
                    </a:ext>
                  </a:extLst>
                </a:gridCol>
                <a:gridCol w="503339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«БЛИСС»</a:t>
                      </a:r>
                    </a:p>
                  </a:txBody>
                  <a:tcPr/>
                </a:tc>
                <a:tc>
                  <a:txBody>
                    <a:bodyPr/>
                    <a:lstStyle/>
                    <a:p>
                      <a:r>
                        <a:rPr lang="ru-RU" dirty="0"/>
                        <a:t>УФАС по Иркутской области </a:t>
                      </a:r>
                    </a:p>
                  </a:txBody>
                  <a:tcPr/>
                </a:tc>
                <a:tc>
                  <a:txBody>
                    <a:bodyPr/>
                    <a:lstStyle/>
                    <a:p>
                      <a:r>
                        <a:rPr lang="ru-RU" dirty="0"/>
                        <a:t>О признании незаконным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F01CDF78-BD84-BAC5-2C70-ED4648D1D55A}"/>
              </a:ext>
            </a:extLst>
          </p:cNvPr>
          <p:cNvSpPr txBox="1"/>
          <p:nvPr/>
        </p:nvSpPr>
        <p:spPr>
          <a:xfrm>
            <a:off x="194197" y="1564759"/>
            <a:ext cx="11803602" cy="53553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Министерство по регулированию контрактной системы в сфере закупок Иркутской области на основании заявок заказчиков (23 областных ГБУЗ) проводило ЭА (№ 0134200000125001035) «Поставка медицинского изделия - Система ультразвуковой визуализации универсальная, с питанием от сети, ввод в эксплуатацию медицинского изделия, обучение правилам эксплуатации специалистов, эксплуатирующих медицинское изделие».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участия в закупке подали заявки 6 участников, в том числе ООО «Блисс»,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Альянсмедтехника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ООО «ТМК»,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Медкредо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Медснабсервис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 ООО ИМК «Инсайт».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подачи ценовых предложений от 20.03.2025 наилучшее предложение о цене контракта сделал участник закупки с идентификационным номером заявки 118452881, с ценой контракта 75 602 782,50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итогам определения поставщика участники закупки с идентификационными номерами 118452881, 118452370, 118406207, 118454800, 118463060 отклонены от участия в закупке на основании пункта 4 части 12 статьи 48 Федерального закона от 05.04.2013 № 44-ФЗ; победителем признано ООО «Блисс» (участник закупки с номером заявки 118453077), предложившее наилучшую цену контракта в размере 119 000 000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 Иркутской области поступили жалоба ИП Кравченко А.В. на положения извещения о проведении электронного аукциона, жалоба ООО «ТМК» на действия комиссии по осуществлению закупок, связанных с рассмотрением заявок на участие в закупке.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результатам проверки антимонопольным органом принято решение, которым установлено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нарушение в действиях комиссии по осуществлению закупок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пункта 1 части 5 статьи 49, пункта 4 части 12 статьи 48 Закона о контрактной системе.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В действиях заказчиков, уполномоченного органа нарушений требований законодательства о контрактной системе в сфере закупок не выявлено.</a:t>
            </a:r>
          </a:p>
        </p:txBody>
      </p:sp>
    </p:spTree>
    <p:extLst>
      <p:ext uri="{BB962C8B-B14F-4D97-AF65-F5344CB8AC3E}">
        <p14:creationId xmlns:p14="http://schemas.microsoft.com/office/powerpoint/2010/main" val="192307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C526-DC50-9A5E-483C-84A564892D7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13124-9947-61DD-7DC2-40D69940CFF0}"/>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(2 из 4)</a:t>
            </a:r>
          </a:p>
        </p:txBody>
      </p:sp>
      <p:sp>
        <p:nvSpPr>
          <p:cNvPr id="6" name="TextBox 5">
            <a:extLst>
              <a:ext uri="{FF2B5EF4-FFF2-40B4-BE49-F238E27FC236}">
                <a16:creationId xmlns:a16="http://schemas.microsoft.com/office/drawing/2014/main" id="{3D081123-6FED-8357-470A-2DD2903FF819}"/>
              </a:ext>
            </a:extLst>
          </p:cNvPr>
          <p:cNvSpPr txBox="1"/>
          <p:nvPr/>
        </p:nvSpPr>
        <p:spPr>
          <a:xfrm>
            <a:off x="194199" y="565628"/>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«Блисс», полагая, что решение не соответствует закону и нарушает его права и законные интересы, обратилось в арбитражный суд с настоящим заявлением.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Материалами дела установлено, что объектом закупки согласно извещению является система ультразвуковой визуализации универсальная с питанием от сети, код позиции 26.60.12.132-00000036.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Код ОКПД 26.60.12.132, используемый заказчиками, включен в перечень Приложения № 2 к Постановлению № 1875 (позиция 314 - аппараты ультразвукового сканирования).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установлено ограничение. Нарушений по извещению нет.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то же время, по результатам проверки доводов жалобы ООО «ТМК» Управление сделало вывод о неподтверждении участником закупки с номером заявки 118453077 (ООО «БЛИСС»), признанным победителем электронного аукциона, российского происхождения предлагаемого к поставке товара, и, соответственно, об отсутствии у комиссии по осуществлению закупок оснований для применения ограничения закупок товаров, происходящих из иностранных государств.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Оспаривая данный вывод УФАС по Иркутской области, ООО «Блисс» указало, что антимонопольный орган необоснованно признал оборудование российского производства (Системы ультразвуковые диагностические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РуСкан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60 и УЗИ-Электрон) происходящим из иностранных государств. Российское происхождение поставляемого оборудования подтверждено в установленном порядке номером реестровой записи из реестра российской промышленной продукции, в отношении него имеются выданные до 10.10.2023 Министерством промышленности и торговли Российской Федерации заключения о подтверждении производства промышленной продукции на территории Российской Федерации. Такие заключения в силу Постановления Правительства Российской Федерации от 08.08.2023 № 1293 являются действительными до окончания установленного срока их действия.</a:t>
            </a:r>
          </a:p>
        </p:txBody>
      </p:sp>
    </p:spTree>
    <p:extLst>
      <p:ext uri="{BB962C8B-B14F-4D97-AF65-F5344CB8AC3E}">
        <p14:creationId xmlns:p14="http://schemas.microsoft.com/office/powerpoint/2010/main" val="465619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121F7-8983-F508-35FA-7EC5FD85F67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E23219-B459-5D7C-DE97-816D300BDF6A}"/>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(3 из 4)</a:t>
            </a:r>
          </a:p>
        </p:txBody>
      </p:sp>
      <p:sp>
        <p:nvSpPr>
          <p:cNvPr id="6" name="TextBox 5">
            <a:extLst>
              <a:ext uri="{FF2B5EF4-FFF2-40B4-BE49-F238E27FC236}">
                <a16:creationId xmlns:a16="http://schemas.microsoft.com/office/drawing/2014/main" id="{F35A193D-05AD-F4DE-1ADF-4E19EE8724C0}"/>
              </a:ext>
            </a:extLst>
          </p:cNvPr>
          <p:cNvSpPr txBox="1"/>
          <p:nvPr/>
        </p:nvSpPr>
        <p:spPr>
          <a:xfrm>
            <a:off x="194199" y="565628"/>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пункте 33 Приложения «Требования к промышленной продукции, предъявляемые в целях ее отнесения к российской промышленной продукции» к Постановлению от 17.07.2015 № 719 (в ред. постановления Правительства РФ от 08.08.2023 № 1293) установлено, что "отнесение продукции медицинской промышленности к российской промышленной продукции возможно, при условии соответствия всем обязательным требованиям и достижения следующего суммарного количества баллов за выполнение на территориях стран - членов Евразийского экономического союза указанных операций (условий) для каждой единицы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для промышленной продукции, соответствующей коду 26.60.12.132 «Аппараты ультразвукового сканирования», на 2025 год установлено требование о совокупном количестве баллов - не менее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Аналогичное требование о подтверждении страны происхождения товара содержится в извещении об аукционе (Требования к содержанию, составу заявки на участие в закупке и инструкция по ее заполнению).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Действительно, до 10.10.2023 в отношении аппаратов ультразвукового сканирования не было установлено требование о совокупном количестве баллов для подтверждения российского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ООО «Блисс» содержала предложение о поставке товара с кодом 26.60.12.132, страна происхождения Российская Федерация. К заявке приложены выписки из реестра российской промышленной продукции на предлагаемый к поставке товар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без информации о совокупном количестве баллов за выполнение (освоение) на территории Российской Федерации таких операций.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Заявитель считает, что поскольку реестровые записи о подтверждении производства промышленной продукции на территории Российской Федерации являются действительными, то не требуется информация о совокупном количестве баллов для закупаемого заказчиками вида продукции; поставляемая продукция не перестала быть российской в результате изменений, внесенных в Постановление от 17.07.2015 № 7191875.</a:t>
            </a:r>
          </a:p>
        </p:txBody>
      </p:sp>
    </p:spTree>
    <p:extLst>
      <p:ext uri="{BB962C8B-B14F-4D97-AF65-F5344CB8AC3E}">
        <p14:creationId xmlns:p14="http://schemas.microsoft.com/office/powerpoint/2010/main" val="2975754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4EC3-6475-791A-8899-CCFA897740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CA2E2B-FAFD-25F5-BEBF-FA5891DE1515}"/>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(4 из 4)</a:t>
            </a:r>
          </a:p>
        </p:txBody>
      </p:sp>
      <p:sp>
        <p:nvSpPr>
          <p:cNvPr id="6" name="TextBox 5">
            <a:extLst>
              <a:ext uri="{FF2B5EF4-FFF2-40B4-BE49-F238E27FC236}">
                <a16:creationId xmlns:a16="http://schemas.microsoft.com/office/drawing/2014/main" id="{512B43BF-62C7-608F-1F62-03B749842922}"/>
              </a:ext>
            </a:extLst>
          </p:cNvPr>
          <p:cNvSpPr txBox="1"/>
          <p:nvPr/>
        </p:nvSpPr>
        <p:spPr>
          <a:xfrm>
            <a:off x="194199" y="565628"/>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Данный довод заявителя суд находит ошибочным, основанным на неверном толковании норм права в силу следующего.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буквального толкования подпункта "а" пункта 3 Постановления № 1875 следует, что информацией, подтверждающей страну происхождения товара, в данном случае будет являться номер реестровой записи из реестра российской промышленной продукции. При этом на закупаемый товар с 10.10.2023 распространяется требование о наличии 70 баллов для подтверждения страны происхождения товара, предусмотренное для кода ОКПД 2 26.60.12.132 «Аппараты ультразвукового сканирования».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Вышеприведенные переходные положения Постановления № 1293 о том, что ранее выданные заключения являются действующими, не дают основание для несоблюдения участником закупки законодательно установленных требований к документам (сведениям), являющимся подтверждением страны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правомерными являются выводы антимонопольного органа о том, что хотя ранее полученные заключения и являются действующими, но требуют внесения соответствующих изменений с целью возможности их принятия и учета для целей участия в государственных и муниципальных закупках.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Аналогичная правовая позиция изложена, в частности, в постановлении Арбитражного суда Восточно-Сибирского округа от 19.12.2024 и в определении Верховного суда Российской Федерации от 12.03.2025 по делу №А33-23737/2023.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1233011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BD0F-05EA-C42E-8603-E61A036B8442}"/>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A07225B1-2492-181A-FE6E-90D094E0731C}"/>
              </a:ext>
            </a:extLst>
          </p:cNvPr>
          <p:cNvSpPr>
            <a:spLocks noGrp="1"/>
          </p:cNvSpPr>
          <p:nvPr>
            <p:ph idx="1"/>
          </p:nvPr>
        </p:nvSpPr>
        <p:spPr>
          <a:xfrm>
            <a:off x="97654" y="116632"/>
            <a:ext cx="11975010" cy="6552728"/>
          </a:xfrm>
          <a:solidFill>
            <a:schemeClr val="accent4">
              <a:lumMod val="20000"/>
              <a:lumOff val="80000"/>
            </a:schemeClr>
          </a:solidFill>
        </p:spPr>
        <p:txBody>
          <a:bodyPr>
            <a:noAutofit/>
          </a:bodyPr>
          <a:lstStyle/>
          <a:p>
            <a:pPr marL="0" lvl="0" indent="0" algn="just">
              <a:lnSpc>
                <a:spcPts val="1800"/>
              </a:lnSpc>
              <a:buNone/>
            </a:pPr>
            <a:r>
              <a:rPr lang="ru-RU" sz="1600" b="1" dirty="0">
                <a:solidFill>
                  <a:srgbClr val="000000"/>
                </a:solidFill>
                <a:effectLst/>
                <a:latin typeface="Times New Roman" panose="02020603050405020304" pitchFamily="18" charset="0"/>
                <a:ea typeface="Calibri" panose="020F0502020204030204" pitchFamily="34" charset="0"/>
              </a:rPr>
              <a:t>10. Установить</a:t>
            </a:r>
            <a:r>
              <a:rPr lang="ru-RU" sz="1600" b="1" dirty="0">
                <a:solidFill>
                  <a:srgbClr val="000000"/>
                </a:solidFill>
                <a:effectLst/>
                <a:latin typeface="Times New Roman" panose="02020603050405020304" pitchFamily="18" charset="0"/>
                <a:ea typeface="Times New Roman" panose="02020603050405020304" pitchFamily="18" charset="0"/>
              </a:rPr>
              <a:t>, что: </a:t>
            </a:r>
            <a:r>
              <a:rPr lang="ru-RU" sz="1600" b="1" i="1" dirty="0">
                <a:solidFill>
                  <a:schemeClr val="accent6">
                    <a:lumMod val="50000"/>
                  </a:schemeClr>
                </a:solidFill>
                <a:effectLst/>
                <a:latin typeface="Times New Roman" panose="02020603050405020304" pitchFamily="18" charset="0"/>
                <a:ea typeface="Times New Roman" panose="02020603050405020304" pitchFamily="18" charset="0"/>
              </a:rPr>
              <a:t>(изменения внесены ПП от 29.08.2025 № 1326 – </a:t>
            </a:r>
            <a:r>
              <a:rPr lang="ru-RU" sz="1600" b="1" i="1" u="sng" dirty="0">
                <a:solidFill>
                  <a:schemeClr val="accent6">
                    <a:lumMod val="50000"/>
                  </a:schemeClr>
                </a:solidFill>
                <a:effectLst/>
                <a:latin typeface="Times New Roman" panose="02020603050405020304" pitchFamily="18" charset="0"/>
                <a:ea typeface="Times New Roman" panose="02020603050405020304" pitchFamily="18" charset="0"/>
              </a:rPr>
              <a:t>с 01.09.2025)</a:t>
            </a:r>
          </a:p>
          <a:p>
            <a:pPr marL="457200" lvl="1" indent="0" algn="just">
              <a:lnSpc>
                <a:spcPts val="1800"/>
              </a:lnSpc>
              <a:buNone/>
            </a:pP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н) положения абзаца второго подпункта "а" пункта 3 настоящего постановления </a:t>
            </a:r>
            <a:r>
              <a:rPr lang="ru-RU" sz="1600" i="1" dirty="0">
                <a:solidFill>
                  <a:srgbClr val="7030A0"/>
                </a:solidFill>
                <a:effectLst/>
                <a:latin typeface="Times New Roman" panose="02020603050405020304" pitchFamily="18" charset="0"/>
                <a:ea typeface="Times New Roman" panose="02020603050405020304" pitchFamily="18" charset="0"/>
              </a:rPr>
              <a:t>(информация о совокупном количестве баллов) </a:t>
            </a:r>
            <a:r>
              <a:rPr lang="ru-RU" sz="1600" dirty="0">
                <a:solidFill>
                  <a:srgbClr val="FF0000"/>
                </a:solidFill>
                <a:effectLst/>
                <a:latin typeface="Times New Roman" panose="02020603050405020304" pitchFamily="18" charset="0"/>
                <a:ea typeface="Times New Roman" panose="02020603050405020304" pitchFamily="18" charset="0"/>
              </a:rPr>
              <a:t>не применяются:</a:t>
            </a:r>
          </a:p>
          <a:p>
            <a:pPr lvl="1" algn="just">
              <a:lnSpc>
                <a:spcPts val="1800"/>
              </a:lnSpc>
            </a:pP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для подтверждения происхождения из Российской Федерации товаров, указанных в позиции 139 приложения N 1 к настоящему постановлению, позициях 273, 276, 297 - 299, 304 - 306, 309 - 312, 314, 316, 318, 320, 334, 354 и 382 приложения</a:t>
            </a:r>
            <a:br>
              <a:rPr lang="ru-RU" sz="1600" dirty="0">
                <a:solidFill>
                  <a:schemeClr val="accent6">
                    <a:lumMod val="50000"/>
                  </a:schemeClr>
                </a:solidFill>
                <a:effectLst/>
                <a:latin typeface="Times New Roman" panose="02020603050405020304" pitchFamily="18" charset="0"/>
                <a:ea typeface="Times New Roman" panose="02020603050405020304" pitchFamily="18" charset="0"/>
              </a:rPr>
            </a:b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N 2 к настоящему постановлению, позициях 79 - 81, 83 - 87, 105, 272, 275 приложения N 3 к настоящему постановлению и </a:t>
            </a:r>
            <a:r>
              <a:rPr lang="ru-RU" sz="1600" b="1" dirty="0">
                <a:solidFill>
                  <a:schemeClr val="accent6">
                    <a:lumMod val="50000"/>
                  </a:schemeClr>
                </a:solidFill>
                <a:effectLst/>
                <a:latin typeface="Times New Roman" panose="02020603050405020304" pitchFamily="18" charset="0"/>
                <a:ea typeface="Times New Roman" panose="02020603050405020304" pitchFamily="18" charset="0"/>
              </a:rPr>
              <a:t>реестровые записи в реестре российской промышленной продукции в отношении которых сформированы </a:t>
            </a:r>
            <a:r>
              <a:rPr lang="ru-RU" sz="1600" b="1" dirty="0">
                <a:solidFill>
                  <a:srgbClr val="FF0000"/>
                </a:solidFill>
                <a:effectLst/>
                <a:latin typeface="Times New Roman" panose="02020603050405020304" pitchFamily="18" charset="0"/>
                <a:ea typeface="Times New Roman" panose="02020603050405020304" pitchFamily="18" charset="0"/>
              </a:rPr>
              <a:t>по 10 октября 2023 г. включительно</a:t>
            </a: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 при осуществлении закупок таких товаров (в том числе поставляемых при выполнении закупаемых работ, оказании закупаемых услуг),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600" dirty="0">
                <a:solidFill>
                  <a:srgbClr val="FF0000"/>
                </a:solidFill>
                <a:effectLst/>
                <a:latin typeface="Times New Roman" panose="02020603050405020304" pitchFamily="18" charset="0"/>
                <a:ea typeface="Times New Roman" panose="02020603050405020304" pitchFamily="18" charset="0"/>
              </a:rPr>
              <a:t>по 31 декабря 2026 г. включительно</a:t>
            </a: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a:t>
            </a:r>
          </a:p>
          <a:p>
            <a:pPr lvl="1" algn="just">
              <a:lnSpc>
                <a:spcPts val="1800"/>
              </a:lnSpc>
            </a:pP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для подтверждения происхождения из Российской Федерации товаров, указанных в позициях 205 - 210, 213 - 232, 235, 241, 248 - 251 приложения N 2 к настоящему постановлению, позициях 48 - 55, 57 - 62, 68 - 72 приложения N 3 к настоящему постановлению и </a:t>
            </a:r>
            <a:r>
              <a:rPr lang="ru-RU" sz="1600" b="1" dirty="0">
                <a:solidFill>
                  <a:schemeClr val="accent6">
                    <a:lumMod val="50000"/>
                  </a:schemeClr>
                </a:solidFill>
                <a:effectLst/>
                <a:latin typeface="Times New Roman" panose="02020603050405020304" pitchFamily="18" charset="0"/>
                <a:ea typeface="Times New Roman" panose="02020603050405020304" pitchFamily="18" charset="0"/>
              </a:rPr>
              <a:t>реестровые записи в реестре российской промышленной продукции в отношении которых сформированы </a:t>
            </a:r>
            <a:r>
              <a:rPr lang="ru-RU" sz="1600" b="1" dirty="0">
                <a:solidFill>
                  <a:srgbClr val="FF0000"/>
                </a:solidFill>
                <a:effectLst/>
                <a:latin typeface="Times New Roman" panose="02020603050405020304" pitchFamily="18" charset="0"/>
                <a:ea typeface="Times New Roman" panose="02020603050405020304" pitchFamily="18" charset="0"/>
              </a:rPr>
              <a:t>по 10 августа 2025 г. включительно</a:t>
            </a: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 при осуществлении закупок таких товаров (в том числе поставляемых при выполнении закупаемых работ, оказании закупаемых услуг),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600" dirty="0">
                <a:solidFill>
                  <a:srgbClr val="FF0000"/>
                </a:solidFill>
                <a:effectLst/>
                <a:latin typeface="Times New Roman" panose="02020603050405020304" pitchFamily="18" charset="0"/>
                <a:ea typeface="Times New Roman" panose="02020603050405020304" pitchFamily="18" charset="0"/>
              </a:rPr>
              <a:t>по 31 августа 2026 г. включительно</a:t>
            </a: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a:t>
            </a:r>
          </a:p>
          <a:p>
            <a:pPr lvl="1" algn="just">
              <a:lnSpc>
                <a:spcPts val="1800"/>
              </a:lnSpc>
            </a:pP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для подтверждения происхождения из Российской Федерации товаров, указанных в позициях 16, 17, 140, 141 и 144 приложения N 1 к настоящему постановлению, позициях 2, 172 - 179, 189, 362 - 364, 366 - 378, 383 - 388, 390 - 415, 429 - 433 приложения N 2 к настоящему постановлению, позиции 271 приложения N 3 к настоящему постановлению и </a:t>
            </a:r>
            <a:r>
              <a:rPr lang="ru-RU" sz="1600" b="1" dirty="0">
                <a:solidFill>
                  <a:schemeClr val="accent6">
                    <a:lumMod val="50000"/>
                  </a:schemeClr>
                </a:solidFill>
                <a:effectLst/>
                <a:latin typeface="Times New Roman" panose="02020603050405020304" pitchFamily="18" charset="0"/>
                <a:ea typeface="Times New Roman" panose="02020603050405020304" pitchFamily="18" charset="0"/>
              </a:rPr>
              <a:t>реестровые записи в реестре российской промышленной продукции в отношении которых сформированы </a:t>
            </a:r>
            <a:r>
              <a:rPr lang="ru-RU" sz="1600" b="1" dirty="0">
                <a:solidFill>
                  <a:srgbClr val="FF0000"/>
                </a:solidFill>
                <a:effectLst/>
                <a:latin typeface="Times New Roman" panose="02020603050405020304" pitchFamily="18" charset="0"/>
                <a:ea typeface="Times New Roman" panose="02020603050405020304" pitchFamily="18" charset="0"/>
              </a:rPr>
              <a:t>по 31 декабря 2025 г. </a:t>
            </a:r>
            <a:r>
              <a:rPr lang="ru-RU" sz="1600" dirty="0">
                <a:solidFill>
                  <a:schemeClr val="accent6">
                    <a:lumMod val="50000"/>
                  </a:schemeClr>
                </a:solidFill>
                <a:effectLst/>
                <a:latin typeface="Times New Roman" panose="02020603050405020304" pitchFamily="18" charset="0"/>
                <a:ea typeface="Times New Roman" panose="02020603050405020304" pitchFamily="18" charset="0"/>
              </a:rPr>
              <a:t>включительно, при осуществлении закупок таких товаров (в том числе поставляемых при выполнении закупаемых работ, оказании закупаемых услуг),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600" dirty="0">
                <a:solidFill>
                  <a:srgbClr val="FF0000"/>
                </a:solidFill>
                <a:effectLst/>
                <a:latin typeface="Times New Roman" panose="02020603050405020304" pitchFamily="18" charset="0"/>
                <a:ea typeface="Times New Roman" panose="02020603050405020304" pitchFamily="18" charset="0"/>
              </a:rPr>
              <a:t>по 30 июня 2026 г. включительно.</a:t>
            </a:r>
          </a:p>
        </p:txBody>
      </p:sp>
    </p:spTree>
    <p:extLst>
      <p:ext uri="{BB962C8B-B14F-4D97-AF65-F5344CB8AC3E}">
        <p14:creationId xmlns:p14="http://schemas.microsoft.com/office/powerpoint/2010/main" val="74173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0C20D-9C81-D5F8-1AAE-3C2DD4C8F49F}"/>
              </a:ext>
            </a:extLst>
          </p:cNvPr>
          <p:cNvSpPr>
            <a:spLocks noGrp="1"/>
          </p:cNvSpPr>
          <p:nvPr>
            <p:ph type="title"/>
          </p:nvPr>
        </p:nvSpPr>
        <p:spPr>
          <a:xfrm>
            <a:off x="838200" y="2348880"/>
            <a:ext cx="10515600" cy="1325563"/>
          </a:xfrm>
        </p:spPr>
        <p:txBody>
          <a:bodyPr>
            <a:noAutofit/>
          </a:bodyPr>
          <a:lstStyle/>
          <a:p>
            <a:pPr algn="ctr"/>
            <a:r>
              <a:rPr lang="ru-RU" sz="2400" dirty="0">
                <a:solidFill>
                  <a:srgbClr val="0070C0"/>
                </a:solidFill>
              </a:rPr>
              <a:t>Постановление Правительства РФ от 8 июня 2018 г. N 656 </a:t>
            </a:r>
            <a:br>
              <a:rPr lang="ru-RU" sz="2400" dirty="0">
                <a:solidFill>
                  <a:srgbClr val="0070C0"/>
                </a:solidFill>
              </a:rPr>
            </a:br>
            <a:r>
              <a:rPr lang="ru-RU" sz="2400" dirty="0">
                <a:solidFill>
                  <a:srgbClr val="0070C0"/>
                </a:solidFill>
              </a:rPr>
              <a:t>«О требованиях к операторам электронных площадок, операторам специализированных электронных площадок, электронным площадкам, специализированным электронным площадкам и функционированию электронных площадок, специализированных электронных площадок, подтверждении соответствия таким требованиям, об утрате юридическим лицом статуса оператора электронной площадки, оператора специализированной электронной площадки» </a:t>
            </a:r>
            <a:r>
              <a:rPr lang="ru-RU" sz="2400" i="1" dirty="0">
                <a:solidFill>
                  <a:srgbClr val="7030A0"/>
                </a:solidFill>
              </a:rPr>
              <a:t>(в рамках 44-ФЗ)</a:t>
            </a:r>
            <a:br>
              <a:rPr lang="ru-RU" sz="2400" i="1" dirty="0">
                <a:solidFill>
                  <a:srgbClr val="7030A0"/>
                </a:solidFill>
              </a:rPr>
            </a:br>
            <a:br>
              <a:rPr lang="ru-RU" sz="2400" dirty="0">
                <a:solidFill>
                  <a:srgbClr val="0070C0"/>
                </a:solidFill>
              </a:rPr>
            </a:br>
            <a:endParaRPr lang="ru-RU" sz="2400" i="1" dirty="0">
              <a:solidFill>
                <a:srgbClr val="7030A0"/>
              </a:solidFill>
            </a:endParaRPr>
          </a:p>
        </p:txBody>
      </p:sp>
    </p:spTree>
    <p:extLst>
      <p:ext uri="{BB962C8B-B14F-4D97-AF65-F5344CB8AC3E}">
        <p14:creationId xmlns:p14="http://schemas.microsoft.com/office/powerpoint/2010/main" val="4024335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88CD9C-4260-40D8-B792-1135AC100F23}"/>
              </a:ext>
            </a:extLst>
          </p:cNvPr>
          <p:cNvSpPr>
            <a:spLocks noGrp="1"/>
          </p:cNvSpPr>
          <p:nvPr>
            <p:ph idx="1"/>
          </p:nvPr>
        </p:nvSpPr>
        <p:spPr>
          <a:xfrm>
            <a:off x="2081629" y="936534"/>
            <a:ext cx="7886700" cy="3262313"/>
          </a:xfrm>
        </p:spPr>
        <p:txBody>
          <a:bodyPr/>
          <a:lstStyle/>
          <a:p>
            <a:pPr marL="0" indent="0" algn="ctr">
              <a:buNone/>
              <a:defRPr/>
            </a:pPr>
            <a:r>
              <a:rPr lang="ru-RU" sz="2400" b="1" dirty="0">
                <a:solidFill>
                  <a:srgbClr val="002060"/>
                </a:solidFill>
              </a:rPr>
              <a:t>1. Группа реестровых записей сформирована по 10.10.2023 </a:t>
            </a:r>
          </a:p>
          <a:p>
            <a:pPr marL="0" indent="0" algn="ctr">
              <a:defRPr/>
            </a:pPr>
            <a:r>
              <a:rPr lang="ru-RU" sz="2400" b="1" dirty="0">
                <a:solidFill>
                  <a:srgbClr val="FF0000"/>
                </a:solidFill>
              </a:rPr>
              <a:t>Информация о совокупном количестве баллов</a:t>
            </a:r>
            <a:br>
              <a:rPr lang="ru-RU" sz="2400" b="1" dirty="0">
                <a:solidFill>
                  <a:srgbClr val="FF0000"/>
                </a:solidFill>
              </a:rPr>
            </a:br>
            <a:r>
              <a:rPr lang="ru-RU" sz="2400" b="1" u="sng" dirty="0">
                <a:solidFill>
                  <a:srgbClr val="FF0000"/>
                </a:solidFill>
              </a:rPr>
              <a:t> не применяется </a:t>
            </a:r>
            <a:r>
              <a:rPr lang="ru-RU" sz="2400" b="1" dirty="0">
                <a:solidFill>
                  <a:srgbClr val="FF0000"/>
                </a:solidFill>
              </a:rPr>
              <a:t>по </a:t>
            </a:r>
            <a:r>
              <a:rPr lang="ru-RU" sz="2400" b="1" dirty="0">
                <a:solidFill>
                  <a:srgbClr val="002060"/>
                </a:solidFill>
              </a:rPr>
              <a:t>31.12.2026</a:t>
            </a:r>
            <a:r>
              <a:rPr lang="ru-RU" sz="2400" b="1" dirty="0">
                <a:solidFill>
                  <a:srgbClr val="FF0000"/>
                </a:solidFill>
              </a:rPr>
              <a:t> включительно:</a:t>
            </a:r>
          </a:p>
          <a:p>
            <a:pPr>
              <a:defRPr/>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E76E9F84-ACF4-4133-929C-0F307A2A6EAB}"/>
              </a:ext>
            </a:extLst>
          </p:cNvPr>
          <p:cNvGraphicFramePr>
            <a:graphicFrameLocks noGrp="1"/>
          </p:cNvGraphicFramePr>
          <p:nvPr>
            <p:ph idx="1"/>
          </p:nvPr>
        </p:nvGraphicFramePr>
        <p:xfrm>
          <a:off x="266331" y="266331"/>
          <a:ext cx="11514337" cy="6418555"/>
        </p:xfrm>
        <a:graphic>
          <a:graphicData uri="http://schemas.openxmlformats.org/drawingml/2006/table">
            <a:tbl>
              <a:tblPr/>
              <a:tblGrid>
                <a:gridCol w="421368">
                  <a:extLst>
                    <a:ext uri="{9D8B030D-6E8A-4147-A177-3AD203B41FA5}">
                      <a16:colId xmlns:a16="http://schemas.microsoft.com/office/drawing/2014/main" val="2766661103"/>
                    </a:ext>
                  </a:extLst>
                </a:gridCol>
                <a:gridCol w="1618020">
                  <a:extLst>
                    <a:ext uri="{9D8B030D-6E8A-4147-A177-3AD203B41FA5}">
                      <a16:colId xmlns:a16="http://schemas.microsoft.com/office/drawing/2014/main" val="2952726148"/>
                    </a:ext>
                  </a:extLst>
                </a:gridCol>
                <a:gridCol w="700395">
                  <a:extLst>
                    <a:ext uri="{9D8B030D-6E8A-4147-A177-3AD203B41FA5}">
                      <a16:colId xmlns:a16="http://schemas.microsoft.com/office/drawing/2014/main" val="436013082"/>
                    </a:ext>
                  </a:extLst>
                </a:gridCol>
                <a:gridCol w="3758541">
                  <a:extLst>
                    <a:ext uri="{9D8B030D-6E8A-4147-A177-3AD203B41FA5}">
                      <a16:colId xmlns:a16="http://schemas.microsoft.com/office/drawing/2014/main" val="1426188867"/>
                    </a:ext>
                  </a:extLst>
                </a:gridCol>
                <a:gridCol w="574925">
                  <a:extLst>
                    <a:ext uri="{9D8B030D-6E8A-4147-A177-3AD203B41FA5}">
                      <a16:colId xmlns:a16="http://schemas.microsoft.com/office/drawing/2014/main" val="135245528"/>
                    </a:ext>
                  </a:extLst>
                </a:gridCol>
                <a:gridCol w="4441088">
                  <a:extLst>
                    <a:ext uri="{9D8B030D-6E8A-4147-A177-3AD203B41FA5}">
                      <a16:colId xmlns:a16="http://schemas.microsoft.com/office/drawing/2014/main" val="1093972004"/>
                    </a:ext>
                  </a:extLst>
                </a:gridCol>
              </a:tblGrid>
              <a:tr h="324010">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31.12.2026 включительно:</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85202460"/>
                  </a:ext>
                </a:extLst>
              </a:tr>
              <a:tr h="324010">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926200947"/>
                  </a:ext>
                </a:extLst>
              </a:tr>
              <a:tr h="640250">
                <a:tc rowSpan="9">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139</a:t>
                      </a:r>
                      <a:r>
                        <a:rPr kumimoji="0" lang="ru-RU" altLang="ru-RU" sz="10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0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искусственной вентиляции легких, соответствующие кодам 232870, 232890 вида медицинского изделия в соответствии с номенклатурной классификацией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универсальные для определения состава и физико-химических свойств газов, жидкостей и твердых веществ</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79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Томографы компьютерные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2289318"/>
                  </a:ext>
                </a:extLst>
              </a:tr>
              <a:tr h="640250">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и аппаратура для физического или химического анализа прочие, не включенные в другие группировки</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80</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рентгеноскопические (флуороскопические)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5166741"/>
                  </a:ext>
                </a:extLst>
              </a:tr>
              <a:tr h="315618">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297</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Томографы компьютерные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рентгенографические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4093870"/>
                  </a:ext>
                </a:extLst>
              </a:tr>
              <a:tr h="260847">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298</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рентгеноскопические (флуороскопические)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83</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Электрокардиографы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589279"/>
                  </a:ext>
                </a:extLst>
              </a:tr>
              <a:tr h="429094">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299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рентгенографические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84</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электродиагностические прочие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205805"/>
                  </a:ext>
                </a:extLst>
              </a:tr>
              <a:tr h="82995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304</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Части и принадлежности аппаратов, основанных на использовании рентгеновского или альфа-, бета- или гамма-излучений, применяемых в медицинских целях, включая хирургию, стоматологию, ветеринарию</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85</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и аппараты для функциональной диагностики прочие, применяемые в медицинских целях, не включенные в другие группировки</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8861697"/>
                  </a:ext>
                </a:extLst>
              </a:tr>
              <a:tr h="271833">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305</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Электрокардиографы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ультразвукового сканирования</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1708055"/>
                  </a:ext>
                </a:extLst>
              </a:tr>
              <a:tr h="60423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электродиагностические прочие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87</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Оборудование для электротерапии прочее, не включенное в другие группировки</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089351"/>
                  </a:ext>
                </a:extLst>
              </a:tr>
              <a:tr h="1778457">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для функциональных диагностических исследований или для контроля физиологических параметров, применяемые в медицинских целях, не включенные в другие группировки, соответствующие кодам 145190, 149980, 150000, 150010, 150020, 170280, 218360, 218410, 232490, 249320, 288690, 317710, 345960, 152710, 232490, 260980, 291870, 291820, 291830, 292080 вида медицинского изделия в соответствии с номенклатурной классификацией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105</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Светильники и устройства осветительные прочие, не включенные в другие группировки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047498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13AF62A-58B8-4FD9-8368-E248CF168F8A}"/>
              </a:ext>
            </a:extLst>
          </p:cNvPr>
          <p:cNvGraphicFramePr>
            <a:graphicFrameLocks noGrp="1"/>
          </p:cNvGraphicFramePr>
          <p:nvPr>
            <p:ph idx="1"/>
          </p:nvPr>
        </p:nvGraphicFramePr>
        <p:xfrm>
          <a:off x="204186" y="204186"/>
          <a:ext cx="11718526" cy="6525089"/>
        </p:xfrm>
        <a:graphic>
          <a:graphicData uri="http://schemas.openxmlformats.org/drawingml/2006/table">
            <a:tbl>
              <a:tblPr/>
              <a:tblGrid>
                <a:gridCol w="693457">
                  <a:extLst>
                    <a:ext uri="{9D8B030D-6E8A-4147-A177-3AD203B41FA5}">
                      <a16:colId xmlns:a16="http://schemas.microsoft.com/office/drawing/2014/main" val="650418468"/>
                    </a:ext>
                  </a:extLst>
                </a:gridCol>
                <a:gridCol w="2082638">
                  <a:extLst>
                    <a:ext uri="{9D8B030D-6E8A-4147-A177-3AD203B41FA5}">
                      <a16:colId xmlns:a16="http://schemas.microsoft.com/office/drawing/2014/main" val="2252761567"/>
                    </a:ext>
                  </a:extLst>
                </a:gridCol>
                <a:gridCol w="539356">
                  <a:extLst>
                    <a:ext uri="{9D8B030D-6E8A-4147-A177-3AD203B41FA5}">
                      <a16:colId xmlns:a16="http://schemas.microsoft.com/office/drawing/2014/main" val="948768315"/>
                    </a:ext>
                  </a:extLst>
                </a:gridCol>
                <a:gridCol w="4163012">
                  <a:extLst>
                    <a:ext uri="{9D8B030D-6E8A-4147-A177-3AD203B41FA5}">
                      <a16:colId xmlns:a16="http://schemas.microsoft.com/office/drawing/2014/main" val="3958854062"/>
                    </a:ext>
                  </a:extLst>
                </a:gridCol>
                <a:gridCol w="770509">
                  <a:extLst>
                    <a:ext uri="{9D8B030D-6E8A-4147-A177-3AD203B41FA5}">
                      <a16:colId xmlns:a16="http://schemas.microsoft.com/office/drawing/2014/main" val="3084785379"/>
                    </a:ext>
                  </a:extLst>
                </a:gridCol>
                <a:gridCol w="3469554">
                  <a:extLst>
                    <a:ext uri="{9D8B030D-6E8A-4147-A177-3AD203B41FA5}">
                      <a16:colId xmlns:a16="http://schemas.microsoft.com/office/drawing/2014/main" val="1162472209"/>
                    </a:ext>
                  </a:extLst>
                </a:gridCol>
              </a:tblGrid>
              <a:tr h="380412">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31.12.2026: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85448898"/>
                  </a:ext>
                </a:extLst>
              </a:tr>
              <a:tr h="332813">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513946428"/>
                  </a:ext>
                </a:extLst>
              </a:tr>
              <a:tr h="440753">
                <a:tc rowSpan="10">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Средства измерений массы, силы, энергии, линейных и угловых величин, температуры</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Стерилизаторы воздушные; стерилизаторы паровые</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666904"/>
                  </a:ext>
                </a:extLst>
              </a:tr>
              <a:tr h="440753">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для исследования звуковых колебаний в органах человека</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искусственной вентиляции легких</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0352040"/>
                  </a:ext>
                </a:extLst>
              </a:tr>
              <a:tr h="80055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и аппараты для функциональной диагностики прочие, применяемые в медицинских целях, не включенные в другие группировки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6152791"/>
                  </a:ext>
                </a:extLst>
              </a:tr>
              <a:tr h="38978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ультразвукового сканирования</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140078523"/>
                  </a:ext>
                </a:extLst>
              </a:tr>
              <a:tr h="326067">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микроволновой терапии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125610097"/>
                  </a:ext>
                </a:extLst>
              </a:tr>
              <a:tr h="39165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ультразвуковой терапии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87287241"/>
                  </a:ext>
                </a:extLst>
              </a:tr>
              <a:tr h="1520146">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Дефибрилляторы; обогреватели детские неонатальные; столы неонатальные с автоматическим поддержанием температуры обогрева новорожденных, соответствующие кодам 119850, 126460, 126470, 126500, 130380, 210150, 233940, 262390, 262430, 262440, 334660, 334670, 334680 вида медицинского изделия в соответствии с номенклатурной классификацией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443639411"/>
                  </a:ext>
                </a:extLst>
              </a:tr>
              <a:tr h="80055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334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Светильники медицинские, соответствующие кодам 129360, 187160 вида медицинского изделия в соответствии с номенклатурной классификацией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419286424"/>
                  </a:ext>
                </a:extLst>
              </a:tr>
              <a:tr h="260854">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354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Стерилизаторы хирургические или лабораторные</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54633082"/>
                  </a:ext>
                </a:extLst>
              </a:tr>
              <a:tr h="440753">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382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лазерные терапевтические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29669165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88CD9C-4260-40D8-B792-1135AC100F23}"/>
              </a:ext>
            </a:extLst>
          </p:cNvPr>
          <p:cNvSpPr>
            <a:spLocks noGrp="1"/>
          </p:cNvSpPr>
          <p:nvPr>
            <p:ph idx="1"/>
          </p:nvPr>
        </p:nvSpPr>
        <p:spPr>
          <a:xfrm>
            <a:off x="838200" y="1044390"/>
            <a:ext cx="10515600" cy="4351338"/>
          </a:xfrm>
        </p:spPr>
        <p:txBody>
          <a:bodyPr/>
          <a:lstStyle/>
          <a:p>
            <a:pPr marL="0" indent="0" algn="ctr">
              <a:buNone/>
              <a:defRPr/>
            </a:pPr>
            <a:r>
              <a:rPr lang="ru-RU" sz="2400" b="1" dirty="0">
                <a:solidFill>
                  <a:srgbClr val="002060"/>
                </a:solidFill>
              </a:rPr>
              <a:t>2. Группа реестровых записей сформирована по 10.08.2025 </a:t>
            </a:r>
          </a:p>
          <a:p>
            <a:pPr marL="0" indent="0" algn="ctr">
              <a:defRPr/>
            </a:pPr>
            <a:endParaRPr lang="ru-RU" sz="2400" b="1" dirty="0">
              <a:solidFill>
                <a:srgbClr val="FF0000"/>
              </a:solidFill>
            </a:endParaRPr>
          </a:p>
          <a:p>
            <a:pPr marL="0" indent="0" algn="ctr">
              <a:defRPr/>
            </a:pPr>
            <a:r>
              <a:rPr lang="ru-RU" sz="2400" b="1" dirty="0">
                <a:solidFill>
                  <a:srgbClr val="FF0000"/>
                </a:solidFill>
              </a:rPr>
              <a:t>Информация о совокупном количестве баллов </a:t>
            </a:r>
            <a:r>
              <a:rPr lang="ru-RU" sz="2400" b="1" u="sng" dirty="0">
                <a:solidFill>
                  <a:srgbClr val="FF0000"/>
                </a:solidFill>
              </a:rPr>
              <a:t>не применяется </a:t>
            </a:r>
            <a:r>
              <a:rPr lang="ru-RU" sz="2400" b="1" dirty="0">
                <a:solidFill>
                  <a:srgbClr val="FF0000"/>
                </a:solidFill>
              </a:rPr>
              <a:t>по </a:t>
            </a:r>
            <a:r>
              <a:rPr lang="ru-RU" sz="2400" b="1" dirty="0">
                <a:solidFill>
                  <a:srgbClr val="002060"/>
                </a:solidFill>
              </a:rPr>
              <a:t>31.08.2026</a:t>
            </a:r>
            <a:r>
              <a:rPr lang="ru-RU" sz="2400" b="1" dirty="0">
                <a:solidFill>
                  <a:srgbClr val="FF0000"/>
                </a:solidFill>
              </a:rPr>
              <a:t> включительно:</a:t>
            </a:r>
          </a:p>
          <a:p>
            <a:pPr>
              <a:defRPr/>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6D77071-371E-436E-AADD-2671A7EC85F9}"/>
              </a:ext>
            </a:extLst>
          </p:cNvPr>
          <p:cNvGraphicFramePr>
            <a:graphicFrameLocks noGrp="1"/>
          </p:cNvGraphicFramePr>
          <p:nvPr>
            <p:ph idx="1"/>
          </p:nvPr>
        </p:nvGraphicFramePr>
        <p:xfrm>
          <a:off x="532661" y="30494"/>
          <a:ext cx="11292396" cy="6797012"/>
        </p:xfrm>
        <a:graphic>
          <a:graphicData uri="http://schemas.openxmlformats.org/drawingml/2006/table">
            <a:tbl>
              <a:tblPr firstRow="1" bandRow="1">
                <a:tableStyleId>{5C22544A-7EE6-4342-B048-85BDC9FD1C3A}</a:tableStyleId>
              </a:tblPr>
              <a:tblGrid>
                <a:gridCol w="621436">
                  <a:extLst>
                    <a:ext uri="{9D8B030D-6E8A-4147-A177-3AD203B41FA5}">
                      <a16:colId xmlns:a16="http://schemas.microsoft.com/office/drawing/2014/main" val="404024400"/>
                    </a:ext>
                  </a:extLst>
                </a:gridCol>
                <a:gridCol w="6391922">
                  <a:extLst>
                    <a:ext uri="{9D8B030D-6E8A-4147-A177-3AD203B41FA5}">
                      <a16:colId xmlns:a16="http://schemas.microsoft.com/office/drawing/2014/main" val="2256927231"/>
                    </a:ext>
                  </a:extLst>
                </a:gridCol>
                <a:gridCol w="603682">
                  <a:extLst>
                    <a:ext uri="{9D8B030D-6E8A-4147-A177-3AD203B41FA5}">
                      <a16:colId xmlns:a16="http://schemas.microsoft.com/office/drawing/2014/main" val="1986263182"/>
                    </a:ext>
                  </a:extLst>
                </a:gridCol>
                <a:gridCol w="3675356">
                  <a:extLst>
                    <a:ext uri="{9D8B030D-6E8A-4147-A177-3AD203B41FA5}">
                      <a16:colId xmlns:a16="http://schemas.microsoft.com/office/drawing/2014/main" val="1077890593"/>
                    </a:ext>
                  </a:extLst>
                </a:gridCol>
              </a:tblGrid>
              <a:tr h="273239">
                <a:tc gridSpan="4">
                  <a:txBody>
                    <a:bodyPr/>
                    <a:lstStyle/>
                    <a:p>
                      <a:pPr algn="ctr"/>
                      <a:r>
                        <a:rPr lang="ru-RU" sz="1400" dirty="0">
                          <a:solidFill>
                            <a:srgbClr val="FF0000"/>
                          </a:solidFill>
                          <a:latin typeface="+mn-lt"/>
                        </a:rPr>
                        <a:t>Информация о совокупном количестве баллов не применяется по 31.08.2026 включительно:</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pPr algn="ctr"/>
                      <a:endParaRPr lang="ru-RU" dirty="0">
                        <a:solidFill>
                          <a:schemeClr val="accent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711110584"/>
                  </a:ext>
                </a:extLst>
              </a:tr>
              <a:tr h="273239">
                <a:tc gridSpan="2">
                  <a:txBody>
                    <a:bodyPr/>
                    <a:lstStyle/>
                    <a:p>
                      <a:pPr algn="ctr"/>
                      <a:r>
                        <a:rPr lang="ru-RU" sz="1400" b="1" dirty="0">
                          <a:solidFill>
                            <a:srgbClr val="002060"/>
                          </a:solidFill>
                          <a:latin typeface="+mn-lt"/>
                        </a:rPr>
                        <a:t>Приложение №2</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ru-RU" sz="1400" b="1" dirty="0">
                          <a:solidFill>
                            <a:srgbClr val="002060"/>
                          </a:solidFill>
                          <a:latin typeface="+mn-lt"/>
                        </a:rPr>
                        <a:t>Приложение №3</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533390"/>
                  </a:ext>
                </a:extLst>
              </a:tr>
              <a:tr h="2429627">
                <a:tc>
                  <a:txBody>
                    <a:bodyPr/>
                    <a:lstStyle/>
                    <a:p>
                      <a:pPr algn="ctr"/>
                      <a:r>
                        <a:rPr lang="ru-RU" sz="1000" b="1" dirty="0"/>
                        <a:t>205-210</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a:t>205. Блоки, части и принадлежности вычислительных машин, за исключением устройств числового программного управления, соответствующих коду 26.20.40.150 по Общероссийскому классификатору продукции по видам экономической деятельности ОК 034-2014 (КПЕС 2008)</a:t>
                      </a:r>
                    </a:p>
                    <a:p>
                      <a:r>
                        <a:rPr lang="ru-RU" sz="1000" dirty="0"/>
                        <a:t>206. Средства связи, выполняющие функцию систем коммутации</a:t>
                      </a:r>
                    </a:p>
                    <a:p>
                      <a:r>
                        <a:rPr lang="ru-RU" sz="1000" dirty="0"/>
                        <a:t>207. Средства связи, выполняющие функцию цифровых транспортных систем</a:t>
                      </a:r>
                    </a:p>
                    <a:p>
                      <a:r>
                        <a:rPr lang="ru-RU" sz="1000" dirty="0"/>
                        <a:t>208.Средства связи, выполняющие функцию систем управления и мониторинга</a:t>
                      </a:r>
                    </a:p>
                    <a:p>
                      <a:r>
                        <a:rPr lang="ru-RU" sz="1000" dirty="0"/>
                        <a:t>209.Средства связи радиоэлектронные</a:t>
                      </a:r>
                    </a:p>
                    <a:p>
                      <a:r>
                        <a:rPr lang="ru-RU" sz="1000" dirty="0"/>
                        <a:t>210. Аппаратура коммуникационная передающая с приемными устройствами прочая, не включенная в другие группировки</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000" b="1" dirty="0"/>
                        <a:t>48-55</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b="0" dirty="0"/>
                        <a:t>48. Аппаратура коммуникационная передающая с приемными устройствами, за исключением товаров, предусмотренных позициями 49 - 54 настоящего приложения</a:t>
                      </a:r>
                    </a:p>
                    <a:p>
                      <a:r>
                        <a:rPr lang="ru-RU" sz="1000" b="0" dirty="0"/>
                        <a:t>49.Средства связи, выполняющие функцию систем коммутации</a:t>
                      </a:r>
                    </a:p>
                    <a:p>
                      <a:r>
                        <a:rPr lang="ru-RU" sz="1000" b="0" dirty="0"/>
                        <a:t>50. Средства связи, выполняющие функцию цифровых транспортных систем</a:t>
                      </a:r>
                    </a:p>
                    <a:p>
                      <a:r>
                        <a:rPr lang="ru-RU" sz="1000" b="0" dirty="0"/>
                        <a:t>51. Средства связи, выполняющие функцию систем управления и мониторинга</a:t>
                      </a:r>
                    </a:p>
                    <a:p>
                      <a:r>
                        <a:rPr lang="ru-RU" sz="1000" b="0" dirty="0"/>
                        <a:t>52. Средства связи радиоэлектронные</a:t>
                      </a:r>
                    </a:p>
                    <a:p>
                      <a:r>
                        <a:rPr lang="ru-RU" sz="1000" b="0" dirty="0"/>
                        <a:t>53. Средства связи, в том числе программное обеспечение, обеспечивающее выполнение установленных действий при проведении оперативно-розыскных мероприятий</a:t>
                      </a:r>
                    </a:p>
                    <a:p>
                      <a:r>
                        <a:rPr lang="ru-RU" sz="1000" b="0" dirty="0"/>
                        <a:t>54. Аппаратура коммуникационная передающая с приемными устройствами прочая, не включенная в другие группировки</a:t>
                      </a:r>
                    </a:p>
                    <a:p>
                      <a:r>
                        <a:rPr lang="ru-RU" sz="1000" b="0" dirty="0"/>
                        <a:t>55. Аппаратура коммуникационная передающая без приемных устройств</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3490045"/>
                  </a:ext>
                </a:extLst>
              </a:tr>
              <a:tr h="3666212">
                <a:tc>
                  <a:txBody>
                    <a:bodyPr/>
                    <a:lstStyle/>
                    <a:p>
                      <a:pPr algn="ctr"/>
                      <a:r>
                        <a:rPr lang="ru-RU" sz="1000" b="1" dirty="0"/>
                        <a:t>213-232</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dirty="0"/>
                        <a:t>213. Аппараты телефонные прочие, устройства и аппаратура для передачи и приема речи, изображений или других данных, включая оборудование коммуникационное для работы в проводных или беспроводных сетях связи (например, локальных и глобальных сетях)</a:t>
                      </a:r>
                    </a:p>
                    <a:p>
                      <a:r>
                        <a:rPr lang="ru-RU" sz="1000" dirty="0"/>
                        <a:t>214. Части и комплектующие коммуникационного оборудования</a:t>
                      </a:r>
                    </a:p>
                    <a:p>
                      <a:r>
                        <a:rPr lang="ru-RU" sz="1000" dirty="0"/>
                        <a:t>215. Антенны и отражатели антенные всех видов и их части</a:t>
                      </a:r>
                    </a:p>
                    <a:p>
                      <a:r>
                        <a:rPr lang="ru-RU" sz="1000" dirty="0"/>
                        <a:t>216. Приборы и аппаратура для систем охранной сигнализации</a:t>
                      </a:r>
                    </a:p>
                    <a:p>
                      <a:r>
                        <a:rPr lang="ru-RU" sz="1000" dirty="0"/>
                        <a:t>217. Извещатели охранные и охранно-пожарные</a:t>
                      </a:r>
                    </a:p>
                    <a:p>
                      <a:r>
                        <a:rPr lang="ru-RU" sz="1000" dirty="0"/>
                        <a:t>218. Устройства приемно-контрольные охранные и охранно-пожарные</a:t>
                      </a:r>
                    </a:p>
                    <a:p>
                      <a:r>
                        <a:rPr lang="ru-RU" sz="1000" dirty="0"/>
                        <a:t>219. Устройства сигнально-пусковые охранные и охранно-пожарные</a:t>
                      </a:r>
                    </a:p>
                    <a:p>
                      <a:r>
                        <a:rPr lang="ru-RU" sz="1000" dirty="0"/>
                        <a:t>220. Приборы управления, приемно-контрольные и оповещатели охранные и охранно-пожарные</a:t>
                      </a:r>
                    </a:p>
                    <a:p>
                      <a:r>
                        <a:rPr lang="ru-RU" sz="1000" dirty="0"/>
                        <a:t>221. Системы тревожной сигнализации, противоугонные и охранные устройства для транспортных средств</a:t>
                      </a:r>
                    </a:p>
                    <a:p>
                      <a:r>
                        <a:rPr lang="ru-RU" sz="1000" dirty="0"/>
                        <a:t>222. Приборы и аппаратура для систем охранной сигнализации прочие, не включенные в другие группировки</a:t>
                      </a:r>
                    </a:p>
                    <a:p>
                      <a:r>
                        <a:rPr lang="ru-RU" sz="1000" dirty="0"/>
                        <a:t>223. Приборы и аппаратура для систем автоматического пожаротушения и пожарной сигнализации</a:t>
                      </a:r>
                    </a:p>
                    <a:p>
                      <a:r>
                        <a:rPr lang="ru-RU" sz="1000" dirty="0"/>
                        <a:t>224. Извещатели пожарные</a:t>
                      </a:r>
                    </a:p>
                    <a:p>
                      <a:r>
                        <a:rPr lang="ru-RU" sz="1000" dirty="0"/>
                        <a:t>225. Устройства сигнально-пусковые пожарные</a:t>
                      </a:r>
                    </a:p>
                    <a:p>
                      <a:r>
                        <a:rPr lang="ru-RU" sz="1000" dirty="0"/>
                        <a:t>226. Станции пожарной сигнализации, приборы управления и оповещатели пожарные</a:t>
                      </a:r>
                    </a:p>
                    <a:p>
                      <a:r>
                        <a:rPr lang="ru-RU" sz="1000" dirty="0"/>
                        <a:t>227. Приборы и аппаратура для систем автоматического пожаротушения и пожарной сигнализации прочие, не включенные в другие группировки</a:t>
                      </a:r>
                    </a:p>
                    <a:p>
                      <a:r>
                        <a:rPr lang="ru-RU" sz="1000" dirty="0"/>
                        <a:t>228. Система сбора и обработки информации с каналом передачи проводным</a:t>
                      </a:r>
                    </a:p>
                    <a:p>
                      <a:r>
                        <a:rPr lang="ru-RU" sz="1000" dirty="0"/>
                        <a:t>229. Средства обнаружения активные</a:t>
                      </a:r>
                    </a:p>
                    <a:p>
                      <a:r>
                        <a:rPr lang="ru-RU" sz="1000" dirty="0"/>
                        <a:t>230. Средства обнаружения пассивные</a:t>
                      </a:r>
                    </a:p>
                    <a:p>
                      <a:r>
                        <a:rPr lang="ru-RU" sz="1000" dirty="0"/>
                        <a:t>231. Средства управления в системах физической защиты, применяемые в области использования атомной энергии</a:t>
                      </a:r>
                    </a:p>
                    <a:p>
                      <a:r>
                        <a:rPr lang="ru-RU" sz="1000" dirty="0"/>
                        <a:t>232.Средства управления запирающие специальные без дистанционного контроля и управления</a:t>
                      </a:r>
                    </a:p>
                  </a:txBody>
                  <a:tcPr marL="68582" marR="68582" marT="34288" marB="34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000" b="1" dirty="0"/>
                        <a:t>57-62</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b="0" dirty="0"/>
                        <a:t>57.Аппараты телефонные для сотовых сетей связи или для прочих беспроводных сетей</a:t>
                      </a:r>
                    </a:p>
                    <a:p>
                      <a:r>
                        <a:rPr lang="ru-RU" sz="1000" b="0" dirty="0"/>
                        <a:t>58. Аппараты телефонные прочие, устройства и аппаратура для передачи и приема речи, изображений или других данных, включая оборудование коммуникационное для работы в проводных или беспроводных сетях связи (например, локальных и глобальных сетях)</a:t>
                      </a:r>
                    </a:p>
                    <a:p>
                      <a:r>
                        <a:rPr lang="ru-RU" sz="1000" b="0" dirty="0"/>
                        <a:t>59. Части и комплектующие коммуникационного оборудования</a:t>
                      </a:r>
                    </a:p>
                    <a:p>
                      <a:r>
                        <a:rPr lang="ru-RU" sz="1000" b="0" dirty="0"/>
                        <a:t>60. Антенны и антенные отражатели всех видов и их части; части передающей радио- и телевизионной аппаратуры и телевизионных камер</a:t>
                      </a:r>
                    </a:p>
                    <a:p>
                      <a:r>
                        <a:rPr lang="ru-RU" sz="1000" b="0" dirty="0"/>
                        <a:t>61. Устройства охранной или пожарной сигнализации и аналогичная аппаратура</a:t>
                      </a:r>
                    </a:p>
                    <a:p>
                      <a:r>
                        <a:rPr lang="ru-RU" sz="1000" b="0" dirty="0"/>
                        <a:t>62. Части устройств охранной или пожарной сигнализации и аналогичной аппаратуры</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845068"/>
                  </a:ext>
                </a:extLst>
              </a:tr>
            </a:tbl>
          </a:graphicData>
        </a:graphic>
      </p:graphicFrame>
      <p:graphicFrame>
        <p:nvGraphicFramePr>
          <p:cNvPr id="5" name="Таблица 4">
            <a:extLst>
              <a:ext uri="{FF2B5EF4-FFF2-40B4-BE49-F238E27FC236}">
                <a16:creationId xmlns:a16="http://schemas.microsoft.com/office/drawing/2014/main" id="{ACF72713-2768-447D-B9A3-C554B8DB3A95}"/>
              </a:ext>
            </a:extLst>
          </p:cNvPr>
          <p:cNvGraphicFramePr>
            <a:graphicFrameLocks noGrp="1"/>
          </p:cNvGraphicFramePr>
          <p:nvPr/>
        </p:nvGraphicFramePr>
        <p:xfrm>
          <a:off x="-511175" y="3952876"/>
          <a:ext cx="161926" cy="282575"/>
        </p:xfrm>
        <a:graphic>
          <a:graphicData uri="http://schemas.openxmlformats.org/drawingml/2006/table">
            <a:tbl>
              <a:tblPr/>
              <a:tblGrid>
                <a:gridCol w="161926">
                  <a:extLst>
                    <a:ext uri="{9D8B030D-6E8A-4147-A177-3AD203B41FA5}">
                      <a16:colId xmlns:a16="http://schemas.microsoft.com/office/drawing/2014/main" val="1092972517"/>
                    </a:ext>
                  </a:extLst>
                </a:gridCol>
              </a:tblGrid>
              <a:tr h="282575">
                <a:tc>
                  <a:txBody>
                    <a:bodyPr/>
                    <a:lstStyle/>
                    <a:p>
                      <a:endParaRPr lang="ru-RU" sz="1400" dirty="0"/>
                    </a:p>
                  </a:txBody>
                  <a:tcPr marL="68263" marR="68263" marT="34367" marB="34367">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08564369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6D77071-371E-436E-AADD-2671A7EC85F9}"/>
              </a:ext>
            </a:extLst>
          </p:cNvPr>
          <p:cNvGraphicFramePr>
            <a:graphicFrameLocks noGrp="1"/>
          </p:cNvGraphicFramePr>
          <p:nvPr>
            <p:ph idx="1"/>
          </p:nvPr>
        </p:nvGraphicFramePr>
        <p:xfrm>
          <a:off x="443883" y="476250"/>
          <a:ext cx="10990556" cy="3905521"/>
        </p:xfrm>
        <a:graphic>
          <a:graphicData uri="http://schemas.openxmlformats.org/drawingml/2006/table">
            <a:tbl>
              <a:tblPr firstRow="1" bandRow="1">
                <a:tableStyleId>{5C22544A-7EE6-4342-B048-85BDC9FD1C3A}</a:tableStyleId>
              </a:tblPr>
              <a:tblGrid>
                <a:gridCol w="701336">
                  <a:extLst>
                    <a:ext uri="{9D8B030D-6E8A-4147-A177-3AD203B41FA5}">
                      <a16:colId xmlns:a16="http://schemas.microsoft.com/office/drawing/2014/main" val="404024400"/>
                    </a:ext>
                  </a:extLst>
                </a:gridCol>
                <a:gridCol w="3145358">
                  <a:extLst>
                    <a:ext uri="{9D8B030D-6E8A-4147-A177-3AD203B41FA5}">
                      <a16:colId xmlns:a16="http://schemas.microsoft.com/office/drawing/2014/main" val="2256927231"/>
                    </a:ext>
                  </a:extLst>
                </a:gridCol>
                <a:gridCol w="824292">
                  <a:extLst>
                    <a:ext uri="{9D8B030D-6E8A-4147-A177-3AD203B41FA5}">
                      <a16:colId xmlns:a16="http://schemas.microsoft.com/office/drawing/2014/main" val="1986263182"/>
                    </a:ext>
                  </a:extLst>
                </a:gridCol>
                <a:gridCol w="6319570">
                  <a:extLst>
                    <a:ext uri="{9D8B030D-6E8A-4147-A177-3AD203B41FA5}">
                      <a16:colId xmlns:a16="http://schemas.microsoft.com/office/drawing/2014/main" val="1077890593"/>
                    </a:ext>
                  </a:extLst>
                </a:gridCol>
              </a:tblGrid>
              <a:tr h="308945">
                <a:tc gridSpan="4">
                  <a:txBody>
                    <a:bodyPr/>
                    <a:lstStyle/>
                    <a:p>
                      <a:pPr algn="ctr"/>
                      <a:r>
                        <a:rPr lang="ru-RU" sz="1400" dirty="0">
                          <a:solidFill>
                            <a:srgbClr val="FF0000"/>
                          </a:solidFill>
                          <a:latin typeface="+mn-lt"/>
                        </a:rPr>
                        <a:t>Информация о совокупном количестве баллов не применяется по 31.08.2026 включительно:</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pPr algn="ctr"/>
                      <a:endParaRPr lang="ru-RU" dirty="0">
                        <a:solidFill>
                          <a:schemeClr val="accent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711110584"/>
                  </a:ext>
                </a:extLst>
              </a:tr>
              <a:tr h="275271">
                <a:tc gridSpan="2">
                  <a:txBody>
                    <a:bodyPr/>
                    <a:lstStyle/>
                    <a:p>
                      <a:pPr algn="ctr"/>
                      <a:r>
                        <a:rPr lang="ru-RU" sz="1400" b="1" dirty="0">
                          <a:solidFill>
                            <a:srgbClr val="002060"/>
                          </a:solidFill>
                          <a:latin typeface="+mn-lt"/>
                        </a:rPr>
                        <a:t>Приложение №2</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ru-RU" sz="1400" b="1" dirty="0">
                          <a:solidFill>
                            <a:srgbClr val="002060"/>
                          </a:solidFill>
                          <a:latin typeface="+mn-lt"/>
                        </a:rPr>
                        <a:t>Приложение №3</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533390"/>
                  </a:ext>
                </a:extLst>
              </a:tr>
              <a:tr h="862432">
                <a:tc>
                  <a:txBody>
                    <a:bodyPr/>
                    <a:lstStyle/>
                    <a:p>
                      <a:pPr algn="ctr"/>
                      <a:r>
                        <a:rPr lang="ru-RU" sz="1200" b="1" dirty="0"/>
                        <a:t>235</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t>Приемники телевизионные (телевизоры) цветного изображения с устройствами записи и воспроизведения звука и изображения</a:t>
                      </a:r>
                    </a:p>
                    <a:p>
                      <a:endParaRPr lang="ru-RU" sz="1200" dirty="0"/>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200" b="1" dirty="0"/>
                        <a:t>68-72</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ru-RU" sz="1200" b="0" dirty="0"/>
                        <a:t>68. Микрофоны и подставки для них</a:t>
                      </a:r>
                    </a:p>
                    <a:p>
                      <a:pPr algn="l"/>
                      <a:r>
                        <a:rPr lang="ru-RU" sz="1200" b="0" dirty="0"/>
                        <a:t>69. Громкоговорители</a:t>
                      </a:r>
                    </a:p>
                    <a:p>
                      <a:pPr algn="l"/>
                      <a:r>
                        <a:rPr lang="ru-RU" sz="1200" b="0" dirty="0"/>
                        <a:t>70. Усилители электрические звуковых частот; установки электрических усилителей звука</a:t>
                      </a:r>
                    </a:p>
                    <a:p>
                      <a:pPr algn="l"/>
                      <a:r>
                        <a:rPr lang="ru-RU" sz="1200" b="0" dirty="0"/>
                        <a:t>71</a:t>
                      </a:r>
                      <a:r>
                        <a:rPr lang="ru-RU" sz="1200" b="1" dirty="0"/>
                        <a:t>. </a:t>
                      </a:r>
                      <a:r>
                        <a:rPr lang="ru-RU" sz="1200" dirty="0"/>
                        <a:t>Части и принадлежности звукового и видеооборудования</a:t>
                      </a:r>
                    </a:p>
                    <a:p>
                      <a:pPr algn="l"/>
                      <a:r>
                        <a:rPr lang="ru-RU" sz="1200" dirty="0"/>
                        <a:t>72. Аппаратура радиолокационная, радионавигационная и радиоаппаратура дистанционного управления</a:t>
                      </a:r>
                    </a:p>
                    <a:p>
                      <a:pPr algn="l"/>
                      <a:endParaRPr lang="ru-RU" sz="1200" dirty="0"/>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3490045"/>
                  </a:ext>
                </a:extLst>
              </a:tr>
              <a:tr h="480014">
                <a:tc>
                  <a:txBody>
                    <a:bodyPr/>
                    <a:lstStyle/>
                    <a:p>
                      <a:pPr algn="ctr"/>
                      <a:r>
                        <a:rPr lang="ru-RU" sz="1200" b="1" dirty="0"/>
                        <a:t>241</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a:t>Микрофоны, громкоговорители, приемная аппаратура для радиотелефонной или радиотелеграфной связи</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200" b="1" dirty="0"/>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200" dirty="0"/>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845068"/>
                  </a:ext>
                </a:extLst>
              </a:tr>
              <a:tr h="1263566">
                <a:tc>
                  <a:txBody>
                    <a:bodyPr/>
                    <a:lstStyle/>
                    <a:p>
                      <a:pPr algn="ctr"/>
                      <a:r>
                        <a:rPr lang="ru-RU" sz="1200" b="1" i="0" dirty="0"/>
                        <a:t>248-251</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b="0" dirty="0"/>
                        <a:t>248. Аппаратура радиолокационная</a:t>
                      </a:r>
                    </a:p>
                    <a:p>
                      <a:r>
                        <a:rPr lang="en-US" sz="1200" b="0" dirty="0"/>
                        <a:t>2</a:t>
                      </a:r>
                      <a:r>
                        <a:rPr lang="ru-RU" sz="1200" b="0" dirty="0"/>
                        <a:t>49. Аппаратура радионавигационная для работы в системе спутниковой навигации ГЛОНАСС или ГЛОНАСС/GPS</a:t>
                      </a:r>
                    </a:p>
                    <a:p>
                      <a:r>
                        <a:rPr lang="ru-RU" sz="1200" b="0" dirty="0"/>
                        <a:t>250. Аппаратура радионавигационная прочая</a:t>
                      </a:r>
                    </a:p>
                    <a:p>
                      <a:r>
                        <a:rPr lang="ru-RU" sz="1200" b="0" dirty="0"/>
                        <a:t>251</a:t>
                      </a:r>
                      <a:r>
                        <a:rPr lang="ru-RU" sz="1200" b="1" dirty="0"/>
                        <a:t>. </a:t>
                      </a:r>
                      <a:r>
                        <a:rPr lang="ru-RU" sz="1200" dirty="0"/>
                        <a:t>Радиоаппаратура дистанционного управления</a:t>
                      </a:r>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200" dirty="0"/>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sz="1200" dirty="0"/>
                    </a:p>
                  </a:txBody>
                  <a:tcPr marL="68578" marR="68578" marT="34282" marB="342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900957"/>
                  </a:ext>
                </a:extLst>
              </a:tr>
            </a:tbl>
          </a:graphicData>
        </a:graphic>
      </p:graphicFrame>
      <p:graphicFrame>
        <p:nvGraphicFramePr>
          <p:cNvPr id="5" name="Таблица 4">
            <a:extLst>
              <a:ext uri="{FF2B5EF4-FFF2-40B4-BE49-F238E27FC236}">
                <a16:creationId xmlns:a16="http://schemas.microsoft.com/office/drawing/2014/main" id="{ACF72713-2768-447D-B9A3-C554B8DB3A95}"/>
              </a:ext>
            </a:extLst>
          </p:cNvPr>
          <p:cNvGraphicFramePr>
            <a:graphicFrameLocks noGrp="1"/>
          </p:cNvGraphicFramePr>
          <p:nvPr/>
        </p:nvGraphicFramePr>
        <p:xfrm>
          <a:off x="-511175" y="3952876"/>
          <a:ext cx="161926" cy="282575"/>
        </p:xfrm>
        <a:graphic>
          <a:graphicData uri="http://schemas.openxmlformats.org/drawingml/2006/table">
            <a:tbl>
              <a:tblPr/>
              <a:tblGrid>
                <a:gridCol w="161926">
                  <a:extLst>
                    <a:ext uri="{9D8B030D-6E8A-4147-A177-3AD203B41FA5}">
                      <a16:colId xmlns:a16="http://schemas.microsoft.com/office/drawing/2014/main" val="1092972517"/>
                    </a:ext>
                  </a:extLst>
                </a:gridCol>
              </a:tblGrid>
              <a:tr h="282575">
                <a:tc>
                  <a:txBody>
                    <a:bodyPr/>
                    <a:lstStyle/>
                    <a:p>
                      <a:endParaRPr lang="ru-RU" sz="1400" dirty="0"/>
                    </a:p>
                  </a:txBody>
                  <a:tcPr marL="68263" marR="68263" marT="34367" marB="34367">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08564369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88CD9C-4260-40D8-B792-1135AC100F23}"/>
              </a:ext>
            </a:extLst>
          </p:cNvPr>
          <p:cNvSpPr>
            <a:spLocks noGrp="1"/>
          </p:cNvSpPr>
          <p:nvPr>
            <p:ph idx="1"/>
          </p:nvPr>
        </p:nvSpPr>
        <p:spPr>
          <a:xfrm>
            <a:off x="838200" y="751427"/>
            <a:ext cx="10515600" cy="4351338"/>
          </a:xfrm>
        </p:spPr>
        <p:txBody>
          <a:bodyPr/>
          <a:lstStyle/>
          <a:p>
            <a:pPr marL="0" indent="0" algn="ctr">
              <a:buNone/>
              <a:defRPr/>
            </a:pPr>
            <a:r>
              <a:rPr lang="ru-RU" sz="2400" b="1" dirty="0">
                <a:solidFill>
                  <a:schemeClr val="accent1">
                    <a:lumMod val="50000"/>
                  </a:schemeClr>
                </a:solidFill>
              </a:rPr>
              <a:t>3. Группа реестровых записей сформирована по 31.12.2025 </a:t>
            </a:r>
          </a:p>
          <a:p>
            <a:pPr marL="0" indent="0" algn="ctr">
              <a:defRPr/>
            </a:pPr>
            <a:endParaRPr lang="ru-RU" sz="2400" b="1" dirty="0">
              <a:solidFill>
                <a:srgbClr val="FF0000"/>
              </a:solidFill>
            </a:endParaRPr>
          </a:p>
          <a:p>
            <a:pPr marL="0" indent="0" algn="ctr">
              <a:defRPr/>
            </a:pPr>
            <a:r>
              <a:rPr lang="ru-RU" sz="2400" b="1" dirty="0">
                <a:solidFill>
                  <a:srgbClr val="FF0000"/>
                </a:solidFill>
              </a:rPr>
              <a:t>Информация о совокупном количестве баллов </a:t>
            </a:r>
            <a:r>
              <a:rPr lang="ru-RU" sz="2400" b="1" u="sng" dirty="0">
                <a:solidFill>
                  <a:srgbClr val="FF0000"/>
                </a:solidFill>
              </a:rPr>
              <a:t>не применяется</a:t>
            </a:r>
            <a:r>
              <a:rPr lang="ru-RU" sz="2400" b="1" dirty="0">
                <a:solidFill>
                  <a:srgbClr val="FF0000"/>
                </a:solidFill>
              </a:rPr>
              <a:t> по </a:t>
            </a:r>
            <a:r>
              <a:rPr lang="ru-RU" sz="2400" b="1" dirty="0">
                <a:solidFill>
                  <a:srgbClr val="002060"/>
                </a:solidFill>
              </a:rPr>
              <a:t>30.06.2026</a:t>
            </a:r>
            <a:r>
              <a:rPr lang="ru-RU" sz="2400" b="1" dirty="0">
                <a:solidFill>
                  <a:srgbClr val="FF0000"/>
                </a:solidFill>
              </a:rPr>
              <a:t> включительно:</a:t>
            </a:r>
          </a:p>
          <a:p>
            <a:pPr>
              <a:defRPr/>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110A242-3A92-48C5-B87F-ADB5F3A7E1A0}"/>
              </a:ext>
            </a:extLst>
          </p:cNvPr>
          <p:cNvGraphicFramePr>
            <a:graphicFrameLocks noGrp="1"/>
          </p:cNvGraphicFramePr>
          <p:nvPr>
            <p:ph idx="1"/>
          </p:nvPr>
        </p:nvGraphicFramePr>
        <p:xfrm>
          <a:off x="435007" y="66776"/>
          <a:ext cx="11469948" cy="6724447"/>
        </p:xfrm>
        <a:graphic>
          <a:graphicData uri="http://schemas.openxmlformats.org/drawingml/2006/table">
            <a:tbl>
              <a:tblPr/>
              <a:tblGrid>
                <a:gridCol w="513164">
                  <a:extLst>
                    <a:ext uri="{9D8B030D-6E8A-4147-A177-3AD203B41FA5}">
                      <a16:colId xmlns:a16="http://schemas.microsoft.com/office/drawing/2014/main" val="2122949141"/>
                    </a:ext>
                  </a:extLst>
                </a:gridCol>
                <a:gridCol w="3508419">
                  <a:extLst>
                    <a:ext uri="{9D8B030D-6E8A-4147-A177-3AD203B41FA5}">
                      <a16:colId xmlns:a16="http://schemas.microsoft.com/office/drawing/2014/main" val="1318871650"/>
                    </a:ext>
                  </a:extLst>
                </a:gridCol>
                <a:gridCol w="443884">
                  <a:extLst>
                    <a:ext uri="{9D8B030D-6E8A-4147-A177-3AD203B41FA5}">
                      <a16:colId xmlns:a16="http://schemas.microsoft.com/office/drawing/2014/main" val="1195958456"/>
                    </a:ext>
                  </a:extLst>
                </a:gridCol>
                <a:gridCol w="4802819">
                  <a:extLst>
                    <a:ext uri="{9D8B030D-6E8A-4147-A177-3AD203B41FA5}">
                      <a16:colId xmlns:a16="http://schemas.microsoft.com/office/drawing/2014/main" val="2900053480"/>
                    </a:ext>
                  </a:extLst>
                </a:gridCol>
                <a:gridCol w="470517">
                  <a:extLst>
                    <a:ext uri="{9D8B030D-6E8A-4147-A177-3AD203B41FA5}">
                      <a16:colId xmlns:a16="http://schemas.microsoft.com/office/drawing/2014/main" val="2177736300"/>
                    </a:ext>
                  </a:extLst>
                </a:gridCol>
                <a:gridCol w="1731145">
                  <a:extLst>
                    <a:ext uri="{9D8B030D-6E8A-4147-A177-3AD203B41FA5}">
                      <a16:colId xmlns:a16="http://schemas.microsoft.com/office/drawing/2014/main" val="124162234"/>
                    </a:ext>
                  </a:extLst>
                </a:gridCol>
              </a:tblGrid>
              <a:tr h="375669">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31.06.2026 включительно:</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18932567"/>
                  </a:ext>
                </a:extLst>
              </a:tr>
              <a:tr h="375669">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337205300"/>
                  </a:ext>
                </a:extLst>
              </a:tr>
              <a:tr h="278472">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Изделия пластмассовые прочие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Подгузники и пеленки детские из бумажной массы, бумаги, целлюлозной ваты и полотна из целлюлозных волокон</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Инструменты и приспособления, применяемые в медицинских целях, прочие, не включенные в другие группировки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3572473"/>
                  </a:ext>
                </a:extLst>
              </a:tr>
              <a:tr h="1224250">
                <a:tc rowSpan="3">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a:t>
                      </a: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Пробирки вакуумные для взятия образцов крови ИВД, соответствующие кодам 293370, 293400, 293420, 293480, 293500, 293540, 293570, 293630, 293640, 293660, 293700, 293760, 293780, 334330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172 - 179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172. Протезы внешние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173. Туторы верхних конечностей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174. Туторы нижних конечностей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175. Корсеты, реклинаторы, обтураторы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176. Бандажи и изделия к протезно-ортопедической продукции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177. Приспособления ортопедические прочие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178. Вкладные корригирующие элементы для ортопедической обуви (в том числе стельки, полустельки)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179. Мебель медицинская, включая хирургическую, стоматологическую или ветеринарную, и ее части, за исключением: кровати больничной механической…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716802667"/>
                  </a:ext>
                </a:extLst>
              </a:tr>
              <a:tr h="25806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189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Коляски инвалидные, кроме частей и принадлежностей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837920462"/>
                  </a:ext>
                </a:extLst>
              </a:tr>
              <a:tr h="53953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362 - 364</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362. Изделия санитарно-гигиенические - абсорбирующее белье (подгузники (за исключением размера XS (сверхмалые), пеленки)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363. Микроисточники с йодом-125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364. Медицинские изделия, содержащие антисептические и дезинфицирующие препараты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49298683"/>
                  </a:ext>
                </a:extLst>
              </a:tr>
              <a:tr h="711236">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140</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Мебель медицинская в части: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кровати больничной механической, соответствующей коду 120210 вида медицинского изделия в соответствии с номенклатурной классификацией; кровати больничной стандартной с электроприводом…</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366 – 378 (</a:t>
                      </a:r>
                      <a:r>
                        <a:rPr kumimoji="0" lang="ru-RU" altLang="ru-RU" sz="1200" b="1" i="1"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разные наборы реагентов + расходные медизделия</a:t>
                      </a: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383-388 (иглы, боры и пр. расходные медизделия),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390-415 (контейнеры медицинский, </a:t>
                      </a:r>
                      <a:r>
                        <a:rPr kumimoji="0" lang="ru-RU" altLang="ru-RU" sz="1200" b="1" i="0" u="none" strike="noStrike" cap="none" normalizeH="0" baseline="0" dirty="0" err="1">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ортезные</a:t>
                      </a: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 изделия и пр.),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429-433 (контейнеры и 433 – препараты лекарственные)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Смотрим самостоятельно!</a:t>
                      </a:r>
                      <a:endParaRPr kumimoji="0" lang="ru-RU" altLang="ru-RU" sz="1200" b="0"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647459280"/>
                  </a:ext>
                </a:extLst>
              </a:tr>
              <a:tr h="424704">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Изделия медицинские, в том числе хирургические, прочие, не включенные в другие группировки (только в отношении медицинских масок)</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641790747"/>
                  </a:ext>
                </a:extLst>
              </a:tr>
              <a:tr h="416282">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144</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Средства защиты головы и лица (только в отношении медицинских масок)</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267874268"/>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964"/>
            <a:ext cx="11846052" cy="2723388"/>
          </a:xfrm>
          <a:prstGeom prst="rect">
            <a:avLst/>
          </a:prstGeom>
        </p:spPr>
      </p:pic>
      <p:sp>
        <p:nvSpPr>
          <p:cNvPr id="3" name="object 3"/>
          <p:cNvSpPr txBox="1">
            <a:spLocks noGrp="1"/>
          </p:cNvSpPr>
          <p:nvPr>
            <p:ph type="title"/>
          </p:nvPr>
        </p:nvSpPr>
        <p:spPr>
          <a:xfrm>
            <a:off x="144576" y="604774"/>
            <a:ext cx="10916920" cy="1550670"/>
          </a:xfrm>
          <a:prstGeom prst="rect">
            <a:avLst/>
          </a:prstGeom>
        </p:spPr>
        <p:txBody>
          <a:bodyPr vert="horz" wrap="square" lIns="0" tIns="13335" rIns="0" bIns="0" rtlCol="0">
            <a:spAutoFit/>
          </a:bodyPr>
          <a:lstStyle/>
          <a:p>
            <a:pPr marL="12700" marR="5080">
              <a:lnSpc>
                <a:spcPct val="100000"/>
              </a:lnSpc>
              <a:spcBef>
                <a:spcPts val="105"/>
              </a:spcBef>
            </a:pPr>
            <a:r>
              <a:rPr spc="-15" dirty="0"/>
              <a:t>НЕОБХОДИМО </a:t>
            </a:r>
            <a:r>
              <a:rPr dirty="0"/>
              <a:t>ЛИ КОМИССИИ ПО </a:t>
            </a:r>
            <a:r>
              <a:rPr spc="-10" dirty="0"/>
              <a:t>ОСУЩЕСТВЛЕНИЮ </a:t>
            </a:r>
            <a:r>
              <a:rPr spc="5" dirty="0"/>
              <a:t>ЗАКУПОК </a:t>
            </a:r>
            <a:r>
              <a:rPr dirty="0"/>
              <a:t>ПРИ </a:t>
            </a:r>
            <a:r>
              <a:rPr spc="-25" dirty="0"/>
              <a:t>РАССМОТРЕНИИ </a:t>
            </a:r>
            <a:r>
              <a:rPr spc="-545" dirty="0"/>
              <a:t> </a:t>
            </a:r>
            <a:r>
              <a:rPr spc="-5" dirty="0"/>
              <a:t>ЗАЯВОК </a:t>
            </a:r>
            <a:r>
              <a:rPr spc="-10" dirty="0"/>
              <a:t>УЧАСТНИКОВ </a:t>
            </a:r>
            <a:r>
              <a:rPr dirty="0"/>
              <a:t>СООТНОСИТЬ </a:t>
            </a:r>
            <a:r>
              <a:rPr spc="-10" dirty="0"/>
              <a:t>НАИМЕНОВАНИЕ </a:t>
            </a:r>
            <a:r>
              <a:rPr spc="-55" dirty="0"/>
              <a:t>ТОВАРА </a:t>
            </a:r>
            <a:r>
              <a:rPr dirty="0"/>
              <a:t>И </a:t>
            </a:r>
            <a:r>
              <a:rPr spc="-5" dirty="0"/>
              <a:t>КОДА </a:t>
            </a:r>
            <a:r>
              <a:rPr dirty="0"/>
              <a:t>ОКПД2, </a:t>
            </a:r>
            <a:r>
              <a:rPr spc="5" dirty="0"/>
              <a:t> </a:t>
            </a:r>
            <a:r>
              <a:rPr dirty="0"/>
              <a:t>УКАЗАННЫХ В ИЗВЕЩЕНИИ С </a:t>
            </a:r>
            <a:r>
              <a:rPr spc="-10" dirty="0"/>
              <a:t>НАИМЕНОВАНИЕМ </a:t>
            </a:r>
            <a:r>
              <a:rPr spc="-55" dirty="0"/>
              <a:t>ТОВАРА </a:t>
            </a:r>
            <a:r>
              <a:rPr dirty="0"/>
              <a:t>И </a:t>
            </a:r>
            <a:r>
              <a:rPr spc="-10" dirty="0"/>
              <a:t>КОДОМ </a:t>
            </a:r>
            <a:r>
              <a:rPr dirty="0"/>
              <a:t>ОКПД2, </a:t>
            </a:r>
            <a:r>
              <a:rPr spc="5" dirty="0"/>
              <a:t> </a:t>
            </a:r>
            <a:r>
              <a:rPr spc="-15" dirty="0"/>
              <a:t>СОДЕРЖАЩИХСЯ</a:t>
            </a:r>
            <a:r>
              <a:rPr spc="-25" dirty="0"/>
              <a:t> </a:t>
            </a:r>
            <a:r>
              <a:rPr dirty="0"/>
              <a:t>В </a:t>
            </a:r>
            <a:r>
              <a:rPr spc="-15" dirty="0"/>
              <a:t>ПРЕДСТАВЛЕННОЙ</a:t>
            </a:r>
            <a:r>
              <a:rPr spc="-25" dirty="0"/>
              <a:t> </a:t>
            </a:r>
            <a:r>
              <a:rPr spc="-15" dirty="0"/>
              <a:t>РЕЕСТРОВОЙ</a:t>
            </a:r>
            <a:r>
              <a:rPr spc="-20" dirty="0"/>
              <a:t> </a:t>
            </a:r>
            <a:r>
              <a:rPr spc="-5" dirty="0"/>
              <a:t>ЗАПИСИ?</a:t>
            </a:r>
            <a:r>
              <a:rPr spc="-25" dirty="0"/>
              <a:t> </a:t>
            </a:r>
            <a:r>
              <a:rPr spc="-5" dirty="0"/>
              <a:t>ПОДЛЕЖИТ</a:t>
            </a:r>
            <a:r>
              <a:rPr spc="-30" dirty="0"/>
              <a:t> </a:t>
            </a:r>
            <a:r>
              <a:rPr dirty="0"/>
              <a:t>ЛИ</a:t>
            </a:r>
          </a:p>
          <a:p>
            <a:pPr marL="12700">
              <a:lnSpc>
                <a:spcPct val="100000"/>
              </a:lnSpc>
            </a:pPr>
            <a:r>
              <a:rPr dirty="0"/>
              <a:t>ОТКЛОНЕНИЮ</a:t>
            </a:r>
            <a:r>
              <a:rPr spc="-25" dirty="0"/>
              <a:t> </a:t>
            </a:r>
            <a:r>
              <a:rPr dirty="0"/>
              <a:t>ЗАЯВКА</a:t>
            </a:r>
            <a:r>
              <a:rPr spc="-20" dirty="0"/>
              <a:t> </a:t>
            </a:r>
            <a:r>
              <a:rPr dirty="0"/>
              <a:t>В</a:t>
            </a:r>
            <a:r>
              <a:rPr spc="5" dirty="0"/>
              <a:t> </a:t>
            </a:r>
            <a:r>
              <a:rPr spc="-10" dirty="0"/>
              <a:t>СЛУЧАЕ</a:t>
            </a:r>
            <a:r>
              <a:rPr spc="-20" dirty="0"/>
              <a:t> </a:t>
            </a:r>
            <a:r>
              <a:rPr spc="-30" dirty="0"/>
              <a:t>РАЗЛИЧИЯ</a:t>
            </a:r>
            <a:r>
              <a:rPr spc="-25" dirty="0"/>
              <a:t> </a:t>
            </a:r>
            <a:r>
              <a:rPr spc="-10" dirty="0"/>
              <a:t>КОДОВ</a:t>
            </a:r>
            <a:r>
              <a:rPr spc="-20" dirty="0"/>
              <a:t> </a:t>
            </a:r>
            <a:r>
              <a:rPr dirty="0"/>
              <a:t>ОКПД</a:t>
            </a:r>
            <a:r>
              <a:rPr spc="-15" dirty="0"/>
              <a:t> </a:t>
            </a:r>
            <a:r>
              <a:rPr spc="-5" dirty="0"/>
              <a:t>2?</a:t>
            </a:r>
          </a:p>
        </p:txBody>
      </p:sp>
      <p:grpSp>
        <p:nvGrpSpPr>
          <p:cNvPr id="4" name="object 4"/>
          <p:cNvGrpSpPr/>
          <p:nvPr/>
        </p:nvGrpSpPr>
        <p:grpSpPr>
          <a:xfrm>
            <a:off x="761" y="0"/>
            <a:ext cx="12011025" cy="3246120"/>
            <a:chOff x="761" y="0"/>
            <a:chExt cx="12011025" cy="3246120"/>
          </a:xfrm>
        </p:grpSpPr>
        <p:sp>
          <p:nvSpPr>
            <p:cNvPr id="5" name="object 5"/>
            <p:cNvSpPr/>
            <p:nvPr/>
          </p:nvSpPr>
          <p:spPr>
            <a:xfrm>
              <a:off x="10750042" y="0"/>
              <a:ext cx="1255395" cy="3233420"/>
            </a:xfrm>
            <a:custGeom>
              <a:avLst/>
              <a:gdLst/>
              <a:ahLst/>
              <a:cxnLst/>
              <a:rect l="l" t="t" r="r" b="b"/>
              <a:pathLst>
                <a:path w="1255395" h="3233420">
                  <a:moveTo>
                    <a:pt x="1112012" y="0"/>
                  </a:moveTo>
                  <a:lnTo>
                    <a:pt x="1051608" y="0"/>
                  </a:lnTo>
                  <a:lnTo>
                    <a:pt x="0" y="3045460"/>
                  </a:lnTo>
                  <a:lnTo>
                    <a:pt x="1255013" y="3233420"/>
                  </a:lnTo>
                  <a:lnTo>
                    <a:pt x="111201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750042" y="0"/>
              <a:ext cx="1255395" cy="3233420"/>
            </a:xfrm>
            <a:custGeom>
              <a:avLst/>
              <a:gdLst/>
              <a:ahLst/>
              <a:cxnLst/>
              <a:rect l="l" t="t" r="r" b="b"/>
              <a:pathLst>
                <a:path w="1255395" h="3233420">
                  <a:moveTo>
                    <a:pt x="0" y="3045460"/>
                  </a:moveTo>
                  <a:lnTo>
                    <a:pt x="1051608" y="0"/>
                  </a:lnTo>
                </a:path>
                <a:path w="1255395" h="3233420">
                  <a:moveTo>
                    <a:pt x="1112012" y="0"/>
                  </a:moveTo>
                  <a:lnTo>
                    <a:pt x="1255013" y="3233420"/>
                  </a:lnTo>
                  <a:lnTo>
                    <a:pt x="0" y="304546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61" y="2734817"/>
              <a:ext cx="10911205" cy="0"/>
            </a:xfrm>
            <a:custGeom>
              <a:avLst/>
              <a:gdLst/>
              <a:ahLst/>
              <a:cxnLst/>
              <a:rect l="l" t="t" r="r" b="b"/>
              <a:pathLst>
                <a:path w="10911205">
                  <a:moveTo>
                    <a:pt x="0" y="0"/>
                  </a:moveTo>
                  <a:lnTo>
                    <a:pt x="10910951" y="0"/>
                  </a:lnTo>
                </a:path>
              </a:pathLst>
            </a:custGeom>
            <a:ln w="28956">
              <a:solidFill>
                <a:srgbClr val="EAEBE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txBox="1"/>
          <p:nvPr/>
        </p:nvSpPr>
        <p:spPr>
          <a:xfrm>
            <a:off x="11864085" y="6536232"/>
            <a:ext cx="224154"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7E7E7E"/>
                </a:solidFill>
                <a:effectLst/>
                <a:uLnTx/>
                <a:uFillTx/>
                <a:latin typeface="Arial"/>
                <a:ea typeface="+mn-ea"/>
                <a:cs typeface="Arial"/>
              </a:rPr>
              <a:t>3</a:t>
            </a:r>
            <a:r>
              <a:rPr kumimoji="0" sz="1400" b="0" i="0" u="none" strike="noStrike" kern="1200" cap="none" spc="0" normalizeH="0" baseline="0" noProof="0" dirty="0">
                <a:ln>
                  <a:noFill/>
                </a:ln>
                <a:solidFill>
                  <a:srgbClr val="7E7E7E"/>
                </a:solidFill>
                <a:effectLst/>
                <a:uLnTx/>
                <a:uFillTx/>
                <a:latin typeface="Arial"/>
                <a:ea typeface="+mn-ea"/>
                <a:cs typeface="Arial"/>
              </a:rPr>
              <a:t>0</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p:nvPr/>
        </p:nvSpPr>
        <p:spPr>
          <a:xfrm>
            <a:off x="993139" y="3209036"/>
            <a:ext cx="10332720" cy="1367790"/>
          </a:xfrm>
          <a:prstGeom prst="rect">
            <a:avLst/>
          </a:prstGeom>
        </p:spPr>
        <p:txBody>
          <a:bodyPr vert="horz" wrap="square" lIns="0" tIns="13335" rIns="0" bIns="0" rtlCol="0">
            <a:spAutoFit/>
          </a:bodyPr>
          <a:lstStyle/>
          <a:p>
            <a:pPr marL="842010" marR="5080" lvl="0" indent="0" algn="just"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5" normalizeH="0" baseline="0" noProof="0" dirty="0">
                <a:ln>
                  <a:noFill/>
                </a:ln>
                <a:solidFill>
                  <a:prstClr val="black"/>
                </a:solidFill>
                <a:effectLst/>
                <a:uLnTx/>
                <a:uFillTx/>
                <a:latin typeface="Arial"/>
                <a:ea typeface="+mn-ea"/>
                <a:cs typeface="Arial"/>
              </a:rPr>
              <a:t>Код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соответствии </a:t>
            </a:r>
            <a:r>
              <a:rPr kumimoji="0" sz="1400" b="0" i="0" u="none" strike="noStrike" kern="1200" cap="none" spc="0" normalizeH="0" baseline="0" noProof="0" dirty="0">
                <a:ln>
                  <a:noFill/>
                </a:ln>
                <a:solidFill>
                  <a:prstClr val="black"/>
                </a:solidFill>
                <a:effectLst/>
                <a:uLnTx/>
                <a:uFillTx/>
                <a:latin typeface="Arial"/>
                <a:ea typeface="+mn-ea"/>
                <a:cs typeface="Arial"/>
              </a:rPr>
              <a:t>с </a:t>
            </a:r>
            <a:r>
              <a:rPr kumimoji="0" sz="1400" b="0" i="0" u="none" strike="noStrike" kern="1200" cap="none" spc="-5" normalizeH="0" baseline="0" noProof="0" dirty="0">
                <a:ln>
                  <a:noFill/>
                </a:ln>
                <a:solidFill>
                  <a:prstClr val="black"/>
                </a:solidFill>
                <a:effectLst/>
                <a:uLnTx/>
                <a:uFillTx/>
                <a:latin typeface="Arial"/>
                <a:ea typeface="+mn-ea"/>
                <a:cs typeface="Arial"/>
              </a:rPr>
              <a:t>Общероссийским классификатором </a:t>
            </a:r>
            <a:r>
              <a:rPr kumimoji="0" sz="1400" b="0" i="0" u="none" strike="noStrike" kern="1200" cap="none" spc="-10" normalizeH="0" baseline="0" noProof="0" dirty="0">
                <a:ln>
                  <a:noFill/>
                </a:ln>
                <a:solidFill>
                  <a:prstClr val="black"/>
                </a:solidFill>
                <a:effectLst/>
                <a:uLnTx/>
                <a:uFillTx/>
                <a:latin typeface="Arial"/>
                <a:ea typeface="+mn-ea"/>
                <a:cs typeface="Arial"/>
              </a:rPr>
              <a:t>продукции </a:t>
            </a:r>
            <a:r>
              <a:rPr kumimoji="0" sz="1400" b="0" i="0" u="none" strike="noStrike" kern="1200" cap="none" spc="-5" normalizeH="0" baseline="0" noProof="0" dirty="0">
                <a:ln>
                  <a:noFill/>
                </a:ln>
                <a:solidFill>
                  <a:prstClr val="black"/>
                </a:solidFill>
                <a:effectLst/>
                <a:uLnTx/>
                <a:uFillTx/>
                <a:latin typeface="Arial"/>
                <a:ea typeface="+mn-ea"/>
                <a:cs typeface="Arial"/>
              </a:rPr>
              <a:t>по </a:t>
            </a:r>
            <a:r>
              <a:rPr kumimoji="0" sz="1400" b="0" i="0" u="none" strike="noStrike" kern="1200" cap="none" spc="0" normalizeH="0" baseline="0" noProof="0" dirty="0">
                <a:ln>
                  <a:noFill/>
                </a:ln>
                <a:solidFill>
                  <a:prstClr val="black"/>
                </a:solidFill>
                <a:effectLst/>
                <a:uLnTx/>
                <a:uFillTx/>
                <a:latin typeface="Arial"/>
                <a:ea typeface="+mn-ea"/>
                <a:cs typeface="Arial"/>
              </a:rPr>
              <a:t>видам </a:t>
            </a:r>
            <a:r>
              <a:rPr kumimoji="0" sz="1400" b="0" i="0" u="none" strike="noStrike" kern="1200" cap="none" spc="-5" normalizeH="0" baseline="0" noProof="0" dirty="0">
                <a:ln>
                  <a:noFill/>
                </a:ln>
                <a:solidFill>
                  <a:prstClr val="black"/>
                </a:solidFill>
                <a:effectLst/>
                <a:uLnTx/>
                <a:uFillTx/>
                <a:latin typeface="Arial"/>
                <a:ea typeface="+mn-ea"/>
                <a:cs typeface="Arial"/>
              </a:rPr>
              <a:t>экономической </a:t>
            </a:r>
            <a:r>
              <a:rPr kumimoji="0" sz="1400" b="0" i="0" u="none" strike="noStrike" kern="1200" cap="none" spc="-10" normalizeH="0" baseline="0" noProof="0" dirty="0">
                <a:ln>
                  <a:noFill/>
                </a:ln>
                <a:solidFill>
                  <a:prstClr val="black"/>
                </a:solidFill>
                <a:effectLst/>
                <a:uLnTx/>
                <a:uFillTx/>
                <a:latin typeface="Arial"/>
                <a:ea typeface="+mn-ea"/>
                <a:cs typeface="Arial"/>
              </a:rPr>
              <a:t>деятельности </a:t>
            </a:r>
            <a:r>
              <a:rPr kumimoji="0" sz="1400" b="0" i="0" u="none" strike="noStrike" kern="1200" cap="none" spc="-5" normalizeH="0" baseline="0" noProof="0" dirty="0">
                <a:ln>
                  <a:noFill/>
                </a:ln>
                <a:solidFill>
                  <a:prstClr val="black"/>
                </a:solidFill>
                <a:effectLst/>
                <a:uLnTx/>
                <a:uFillTx/>
                <a:latin typeface="Arial"/>
                <a:ea typeface="+mn-ea"/>
                <a:cs typeface="Arial"/>
              </a:rPr>
              <a:t>034-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2014 (КПЕС 2008) </a:t>
            </a:r>
            <a:r>
              <a:rPr kumimoji="0" sz="1400" b="0" i="0" u="none" strike="noStrike" kern="1200" cap="none" spc="-10" normalizeH="0" baseline="0" noProof="0" dirty="0">
                <a:ln>
                  <a:noFill/>
                </a:ln>
                <a:solidFill>
                  <a:prstClr val="black"/>
                </a:solidFill>
                <a:effectLst/>
                <a:uLnTx/>
                <a:uFillTx/>
                <a:latin typeface="Arial"/>
                <a:ea typeface="+mn-ea"/>
                <a:cs typeface="Arial"/>
              </a:rPr>
              <a:t>(далее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ОКПД2) </a:t>
            </a:r>
            <a:r>
              <a:rPr kumimoji="0" sz="1400" b="0" i="0" u="none" strike="noStrike" kern="1200" cap="none" spc="-20" normalizeH="0" baseline="0" noProof="0" dirty="0">
                <a:ln>
                  <a:noFill/>
                </a:ln>
                <a:solidFill>
                  <a:prstClr val="black"/>
                </a:solidFill>
                <a:effectLst/>
                <a:uLnTx/>
                <a:uFillTx/>
                <a:latin typeface="Arial"/>
                <a:ea typeface="+mn-ea"/>
                <a:cs typeface="Arial"/>
              </a:rPr>
              <a:t>определяется</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заказчиком самостоятельно путем соотнесения</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предмета </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закупки</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15" normalizeH="0" baseline="0" noProof="0" dirty="0">
                <a:ln>
                  <a:noFill/>
                </a:ln>
                <a:solidFill>
                  <a:prstClr val="black"/>
                </a:solidFill>
                <a:effectLst/>
                <a:uLnTx/>
                <a:uFillTx/>
                <a:latin typeface="Arial"/>
                <a:ea typeface="+mn-ea"/>
                <a:cs typeface="Arial"/>
              </a:rPr>
              <a:t> подходящим</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кодом</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и </a:t>
            </a:r>
            <a:r>
              <a:rPr kumimoji="0" sz="1400" b="0" i="0" u="none" strike="noStrike" kern="1200" cap="none" spc="-5" normalizeH="0" baseline="0" noProof="0" dirty="0">
                <a:ln>
                  <a:noFill/>
                </a:ln>
                <a:solidFill>
                  <a:prstClr val="black"/>
                </a:solidFill>
                <a:effectLst/>
                <a:uLnTx/>
                <a:uFillTx/>
                <a:latin typeface="Arial"/>
                <a:ea typeface="+mn-ea"/>
                <a:cs typeface="Arial"/>
              </a:rPr>
              <a:t>наименованием</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позиции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ОКПД2</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dirty="0">
              <a:ln>
                <a:noFill/>
              </a:ln>
              <a:solidFill>
                <a:prstClr val="black"/>
              </a:solidFill>
              <a:effectLst/>
              <a:uLnTx/>
              <a:uFillTx/>
              <a:latin typeface="Arial"/>
              <a:ea typeface="+mn-ea"/>
              <a:cs typeface="Arial"/>
            </a:endParaRPr>
          </a:p>
          <a:p>
            <a:pPr marL="12700" marR="83566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Вместе</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тем</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код</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ОКПД2</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носит</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информационный</a:t>
            </a:r>
            <a:r>
              <a:rPr kumimoji="0" sz="1400" b="0" i="0" u="none" strike="noStrike" kern="1200" cap="none" spc="2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характер</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и</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не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содержит</a:t>
            </a:r>
            <a:r>
              <a:rPr kumimoji="0" sz="1400" b="0" i="0" u="none" strike="noStrike" kern="1200" cap="none" spc="26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себе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описание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функциональных, </a:t>
            </a:r>
            <a:r>
              <a:rPr kumimoji="0" sz="1400" b="0" i="0" u="none" strike="noStrike" kern="1200" cap="none" spc="-37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технических,</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качественных</a:t>
            </a:r>
            <a:r>
              <a:rPr kumimoji="0" sz="1400" b="0" i="0" u="none" strike="noStrike" kern="1200" cap="none" spc="22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или</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эксплуатационных</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характеристик</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товара,</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связи</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2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чем</a:t>
            </a:r>
            <a:r>
              <a:rPr kumimoji="0" sz="1400" b="0" i="0" u="none" strike="noStrike" kern="1200" cap="none" spc="22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заявка</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не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может</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быть</a:t>
            </a:r>
          </a:p>
        </p:txBody>
      </p:sp>
      <p:sp>
        <p:nvSpPr>
          <p:cNvPr id="10" name="object 10"/>
          <p:cNvSpPr txBox="1"/>
          <p:nvPr/>
        </p:nvSpPr>
        <p:spPr>
          <a:xfrm>
            <a:off x="993139" y="4550409"/>
            <a:ext cx="3924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045844" algn="l"/>
                <a:tab pos="1318895" algn="l"/>
                <a:tab pos="2068195" algn="l"/>
                <a:tab pos="3535045" algn="l"/>
              </a:tabLst>
              <a:defRPr/>
            </a:pPr>
            <a:r>
              <a:rPr kumimoji="0" sz="1400" b="0" i="0" u="none" strike="noStrike" kern="1200" cap="none" spc="-40" normalizeH="0" baseline="0" noProof="0" dirty="0">
                <a:ln>
                  <a:noFill/>
                </a:ln>
                <a:solidFill>
                  <a:prstClr val="black"/>
                </a:solidFill>
                <a:effectLst/>
                <a:uLnTx/>
                <a:uFillTx/>
                <a:latin typeface="Arial"/>
                <a:ea typeface="+mn-ea"/>
                <a:cs typeface="Arial"/>
              </a:rPr>
              <a:t>о</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5" normalizeH="0" baseline="0" noProof="0" dirty="0">
                <a:ln>
                  <a:noFill/>
                </a:ln>
                <a:solidFill>
                  <a:prstClr val="black"/>
                </a:solidFill>
                <a:effectLst/>
                <a:uLnTx/>
                <a:uFillTx/>
                <a:latin typeface="Arial"/>
                <a:ea typeface="+mn-ea"/>
                <a:cs typeface="Arial"/>
              </a:rPr>
              <a:t>кл</a:t>
            </a:r>
            <a:r>
              <a:rPr kumimoji="0" sz="1400" b="0" i="0" u="none" strike="noStrike" kern="1200" cap="none" spc="-5" normalizeH="0" baseline="0" noProof="0" dirty="0">
                <a:ln>
                  <a:noFill/>
                </a:ln>
                <a:solidFill>
                  <a:prstClr val="black"/>
                </a:solidFill>
                <a:effectLst/>
                <a:uLnTx/>
                <a:uFillTx/>
                <a:latin typeface="Arial"/>
                <a:ea typeface="+mn-ea"/>
                <a:cs typeface="Arial"/>
              </a:rPr>
              <a:t>о</a:t>
            </a:r>
            <a:r>
              <a:rPr kumimoji="0" sz="1400" b="0" i="0" u="none" strike="noStrike" kern="1200" cap="none" spc="-10" normalizeH="0" baseline="0" noProof="0" dirty="0">
                <a:ln>
                  <a:noFill/>
                </a:ln>
                <a:solidFill>
                  <a:prstClr val="black"/>
                </a:solidFill>
                <a:effectLst/>
                <a:uLnTx/>
                <a:uFillTx/>
                <a:latin typeface="Arial"/>
                <a:ea typeface="+mn-ea"/>
                <a:cs typeface="Arial"/>
              </a:rPr>
              <a:t>н</a:t>
            </a:r>
            <a:r>
              <a:rPr kumimoji="0" sz="1400" b="0" i="0" u="none" strike="noStrike" kern="1200" cap="none" spc="-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н</a:t>
            </a:r>
            <a:r>
              <a:rPr kumimoji="0" sz="1400" b="0" i="0" u="none" strike="noStrike" kern="1200" cap="none" spc="0" normalizeH="0" baseline="0" noProof="0" dirty="0">
                <a:ln>
                  <a:noFill/>
                </a:ln>
                <a:solidFill>
                  <a:prstClr val="black"/>
                </a:solidFill>
                <a:effectLst/>
                <a:uLnTx/>
                <a:uFillTx/>
                <a:latin typeface="Arial"/>
                <a:ea typeface="+mn-ea"/>
                <a:cs typeface="Arial"/>
              </a:rPr>
              <a:t>а	в	с</a:t>
            </a:r>
            <a:r>
              <a:rPr kumimoji="0" sz="1400" b="0" i="0" u="none" strike="noStrike" kern="1200" cap="none" spc="-15" normalizeH="0" baseline="0" noProof="0" dirty="0">
                <a:ln>
                  <a:noFill/>
                </a:ln>
                <a:solidFill>
                  <a:prstClr val="black"/>
                </a:solidFill>
                <a:effectLst/>
                <a:uLnTx/>
                <a:uFillTx/>
                <a:latin typeface="Arial"/>
                <a:ea typeface="+mn-ea"/>
                <a:cs typeface="Arial"/>
              </a:rPr>
              <a:t>л</a:t>
            </a:r>
            <a:r>
              <a:rPr kumimoji="0" sz="1400" b="0" i="0" u="none" strike="noStrike" kern="1200" cap="none" spc="-20" normalizeH="0" baseline="0" noProof="0" dirty="0">
                <a:ln>
                  <a:noFill/>
                </a:ln>
                <a:solidFill>
                  <a:prstClr val="black"/>
                </a:solidFill>
                <a:effectLst/>
                <a:uLnTx/>
                <a:uFillTx/>
                <a:latin typeface="Arial"/>
                <a:ea typeface="+mn-ea"/>
                <a:cs typeface="Arial"/>
              </a:rPr>
              <a:t>у</a:t>
            </a:r>
            <a:r>
              <a:rPr kumimoji="0" sz="1400" b="0" i="0" u="none" strike="noStrike" kern="1200" cap="none" spc="0" normalizeH="0" baseline="0" noProof="0" dirty="0">
                <a:ln>
                  <a:noFill/>
                </a:ln>
                <a:solidFill>
                  <a:prstClr val="black"/>
                </a:solidFill>
                <a:effectLst/>
                <a:uLnTx/>
                <a:uFillTx/>
                <a:latin typeface="Arial"/>
                <a:ea typeface="+mn-ea"/>
                <a:cs typeface="Arial"/>
              </a:rPr>
              <a:t>чае	н</a:t>
            </a:r>
            <a:r>
              <a:rPr kumimoji="0" sz="1400" b="0" i="0" u="none" strike="noStrike" kern="1200" cap="none" spc="-15" normalizeH="0" baseline="0" noProof="0" dirty="0">
                <a:ln>
                  <a:noFill/>
                </a:ln>
                <a:solidFill>
                  <a:prstClr val="black"/>
                </a:solidFill>
                <a:effectLst/>
                <a:uLnTx/>
                <a:uFillTx/>
                <a:latin typeface="Arial"/>
                <a:ea typeface="+mn-ea"/>
                <a:cs typeface="Arial"/>
              </a:rPr>
              <a:t>е</a:t>
            </a:r>
            <a:r>
              <a:rPr kumimoji="0" sz="1400" b="0" i="0" u="none" strike="noStrike" kern="1200" cap="none" spc="15" normalizeH="0" baseline="0" noProof="0" dirty="0">
                <a:ln>
                  <a:noFill/>
                </a:ln>
                <a:solidFill>
                  <a:prstClr val="black"/>
                </a:solidFill>
                <a:effectLst/>
                <a:uLnTx/>
                <a:uFillTx/>
                <a:latin typeface="Arial"/>
                <a:ea typeface="+mn-ea"/>
                <a:cs typeface="Arial"/>
              </a:rPr>
              <a:t>с</a:t>
            </a:r>
            <a:r>
              <a:rPr kumimoji="0" sz="1400" b="0" i="0" u="none" strike="noStrike" kern="1200" cap="none" spc="-5" normalizeH="0" baseline="0" noProof="0" dirty="0">
                <a:ln>
                  <a:noFill/>
                </a:ln>
                <a:solidFill>
                  <a:prstClr val="black"/>
                </a:solidFill>
                <a:effectLst/>
                <a:uLnTx/>
                <a:uFillTx/>
                <a:latin typeface="Arial"/>
                <a:ea typeface="+mn-ea"/>
                <a:cs typeface="Arial"/>
              </a:rPr>
              <a:t>о</a:t>
            </a:r>
            <a:r>
              <a:rPr kumimoji="0" sz="1400" b="0" i="0" u="none" strike="noStrike" kern="1200" cap="none" spc="-50" normalizeH="0" baseline="0" noProof="0" dirty="0">
                <a:ln>
                  <a:noFill/>
                </a:ln>
                <a:solidFill>
                  <a:prstClr val="black"/>
                </a:solidFill>
                <a:effectLst/>
                <a:uLnTx/>
                <a:uFillTx/>
                <a:latin typeface="Arial"/>
                <a:ea typeface="+mn-ea"/>
                <a:cs typeface="Arial"/>
              </a:rPr>
              <a:t>о</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в</a:t>
            </a:r>
            <a:r>
              <a:rPr kumimoji="0" sz="1400" b="0" i="0" u="none" strike="noStrike" kern="1200" cap="none" spc="-65" normalizeH="0" baseline="0" noProof="0" dirty="0">
                <a:ln>
                  <a:noFill/>
                </a:ln>
                <a:solidFill>
                  <a:prstClr val="black"/>
                </a:solidFill>
                <a:effectLst/>
                <a:uLnTx/>
                <a:uFillTx/>
                <a:latin typeface="Arial"/>
                <a:ea typeface="+mn-ea"/>
                <a:cs typeface="Arial"/>
              </a:rPr>
              <a:t>е</a:t>
            </a:r>
            <a:r>
              <a:rPr kumimoji="0" sz="1400" b="0" i="0" u="none" strike="noStrike" kern="1200" cap="none" spc="-20" normalizeH="0" baseline="0" noProof="0" dirty="0">
                <a:ln>
                  <a:noFill/>
                </a:ln>
                <a:solidFill>
                  <a:prstClr val="black"/>
                </a:solidFill>
                <a:effectLst/>
                <a:uLnTx/>
                <a:uFillTx/>
                <a:latin typeface="Arial"/>
                <a:ea typeface="+mn-ea"/>
                <a:cs typeface="Arial"/>
              </a:rPr>
              <a:t>т</a:t>
            </a:r>
            <a:r>
              <a:rPr kumimoji="0" sz="1400" b="0" i="0" u="none" strike="noStrike" kern="1200" cap="none" spc="-10" normalizeH="0" baseline="0" noProof="0" dirty="0">
                <a:ln>
                  <a:noFill/>
                </a:ln>
                <a:solidFill>
                  <a:prstClr val="black"/>
                </a:solidFill>
                <a:effectLst/>
                <a:uLnTx/>
                <a:uFillTx/>
                <a:latin typeface="Arial"/>
                <a:ea typeface="+mn-ea"/>
                <a:cs typeface="Arial"/>
              </a:rPr>
              <a:t>ст</a:t>
            </a:r>
            <a:r>
              <a:rPr kumimoji="0" sz="1400" b="0" i="0" u="none" strike="noStrike" kern="1200" cap="none" spc="-5" normalizeH="0" baseline="0" noProof="0" dirty="0">
                <a:ln>
                  <a:noFill/>
                </a:ln>
                <a:solidFill>
                  <a:prstClr val="black"/>
                </a:solidFill>
                <a:effectLst/>
                <a:uLnTx/>
                <a:uFillTx/>
                <a:latin typeface="Arial"/>
                <a:ea typeface="+mn-ea"/>
                <a:cs typeface="Arial"/>
              </a:rPr>
              <a:t>в</a:t>
            </a:r>
            <a:r>
              <a:rPr kumimoji="0" sz="1400" b="0" i="0" u="none" strike="noStrike" kern="1200" cap="none" spc="0" normalizeH="0" baseline="0" noProof="0" dirty="0">
                <a:ln>
                  <a:noFill/>
                </a:ln>
                <a:solidFill>
                  <a:prstClr val="black"/>
                </a:solidFill>
                <a:effectLst/>
                <a:uLnTx/>
                <a:uFillTx/>
                <a:latin typeface="Arial"/>
                <a:ea typeface="+mn-ea"/>
                <a:cs typeface="Arial"/>
              </a:rPr>
              <a:t>ия	</a:t>
            </a:r>
            <a:r>
              <a:rPr kumimoji="0" sz="1400" b="0" i="0" u="none" strike="noStrike" kern="1200" cap="none" spc="5" normalizeH="0" baseline="0" noProof="0" dirty="0">
                <a:ln>
                  <a:noFill/>
                </a:ln>
                <a:solidFill>
                  <a:prstClr val="black"/>
                </a:solidFill>
                <a:effectLst/>
                <a:uLnTx/>
                <a:uFillTx/>
                <a:latin typeface="Arial"/>
                <a:ea typeface="+mn-ea"/>
                <a:cs typeface="Arial"/>
              </a:rPr>
              <a:t>к</a:t>
            </a:r>
            <a:r>
              <a:rPr kumimoji="0" sz="1400" b="0" i="0" u="none" strike="noStrike" kern="1200" cap="none" spc="-40" normalizeH="0" baseline="0" noProof="0" dirty="0">
                <a:ln>
                  <a:noFill/>
                </a:ln>
                <a:solidFill>
                  <a:prstClr val="black"/>
                </a:solidFill>
                <a:effectLst/>
                <a:uLnTx/>
                <a:uFillTx/>
                <a:latin typeface="Arial"/>
                <a:ea typeface="+mn-ea"/>
                <a:cs typeface="Arial"/>
              </a:rPr>
              <a:t>о</a:t>
            </a:r>
            <a:r>
              <a:rPr kumimoji="0" sz="1400" b="0" i="0" u="none" strike="noStrike" kern="1200" cap="none" spc="-5" normalizeH="0" baseline="0" noProof="0" dirty="0">
                <a:ln>
                  <a:noFill/>
                </a:ln>
                <a:solidFill>
                  <a:prstClr val="black"/>
                </a:solidFill>
                <a:effectLst/>
                <a:uLnTx/>
                <a:uFillTx/>
                <a:latin typeface="Arial"/>
                <a:ea typeface="+mn-ea"/>
                <a:cs typeface="Arial"/>
              </a:rPr>
              <a:t>да</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5888863" y="4550409"/>
            <a:ext cx="3858260"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86409" algn="l"/>
                <a:tab pos="1341755" algn="l"/>
                <a:tab pos="261112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при	условии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соответствия	предлагаемого</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9900666" y="4550409"/>
            <a:ext cx="59245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2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ов</a:t>
            </a:r>
            <a:r>
              <a:rPr kumimoji="0" sz="1400" b="0" i="0" u="none" strike="noStrike" kern="1200" cap="none" spc="-5" normalizeH="0" baseline="0" noProof="0" dirty="0">
                <a:ln>
                  <a:noFill/>
                </a:ln>
                <a:solidFill>
                  <a:prstClr val="black"/>
                </a:solidFill>
                <a:effectLst/>
                <a:uLnTx/>
                <a:uFillTx/>
                <a:latin typeface="Arial"/>
                <a:ea typeface="+mn-ea"/>
                <a:cs typeface="Arial"/>
              </a:rPr>
              <a:t>ара</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993139" y="4550409"/>
            <a:ext cx="7675880" cy="452755"/>
          </a:xfrm>
          <a:prstGeom prst="rect">
            <a:avLst/>
          </a:prstGeom>
        </p:spPr>
        <p:txBody>
          <a:bodyPr vert="horz" wrap="square" lIns="0" tIns="12700" rIns="0" bIns="0" rtlCol="0">
            <a:spAutoFit/>
          </a:bodyPr>
          <a:lstStyle/>
          <a:p>
            <a:pPr marL="1144905" marR="0" lvl="0" indent="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ОКПД2,</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tab pos="1475740" algn="l"/>
                <a:tab pos="2682875" algn="l"/>
                <a:tab pos="2952750" algn="l"/>
                <a:tab pos="4106545" algn="l"/>
                <a:tab pos="4900295" algn="l"/>
                <a:tab pos="6572250" algn="l"/>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установленным	</a:t>
            </a:r>
            <a:r>
              <a:rPr kumimoji="0" sz="1400" b="0" i="0" u="none" strike="noStrike" kern="1200" cap="none" spc="-5" normalizeH="0" baseline="0" noProof="0" dirty="0">
                <a:ln>
                  <a:noFill/>
                </a:ln>
                <a:solidFill>
                  <a:prstClr val="black"/>
                </a:solidFill>
                <a:effectLst/>
                <a:uLnTx/>
                <a:uFillTx/>
                <a:latin typeface="Arial"/>
                <a:ea typeface="+mn-ea"/>
                <a:cs typeface="Arial"/>
              </a:rPr>
              <a:t>извещением	</a:t>
            </a:r>
            <a:r>
              <a:rPr kumimoji="0" sz="1400" b="0" i="0" u="none" strike="noStrike" kern="1200" cap="none" spc="0" normalizeH="0" baseline="0" noProof="0" dirty="0">
                <a:ln>
                  <a:noFill/>
                </a:ln>
                <a:solidFill>
                  <a:prstClr val="black"/>
                </a:solidFill>
                <a:effectLst/>
                <a:uLnTx/>
                <a:uFillTx/>
                <a:latin typeface="Arial"/>
                <a:ea typeface="+mn-ea"/>
                <a:cs typeface="Arial"/>
              </a:rPr>
              <a:t>о	</a:t>
            </a:r>
            <a:r>
              <a:rPr kumimoji="0" sz="1400" b="0" i="0" u="none" strike="noStrike" kern="1200" cap="none" spc="-10" normalizeH="0" baseline="0" noProof="0" dirty="0">
                <a:ln>
                  <a:noFill/>
                </a:ln>
                <a:solidFill>
                  <a:prstClr val="black"/>
                </a:solidFill>
                <a:effectLst/>
                <a:uLnTx/>
                <a:uFillTx/>
                <a:latin typeface="Arial"/>
                <a:ea typeface="+mn-ea"/>
                <a:cs typeface="Arial"/>
              </a:rPr>
              <a:t>проведении	</a:t>
            </a:r>
            <a:r>
              <a:rPr kumimoji="0" sz="1400" b="0" i="0" u="none" strike="noStrike" kern="1200" cap="none" spc="-5" normalizeH="0" baseline="0" noProof="0" dirty="0">
                <a:ln>
                  <a:noFill/>
                </a:ln>
                <a:solidFill>
                  <a:prstClr val="black"/>
                </a:solidFill>
                <a:effectLst/>
                <a:uLnTx/>
                <a:uFillTx/>
                <a:latin typeface="Arial"/>
                <a:ea typeface="+mn-ea"/>
                <a:cs typeface="Arial"/>
              </a:rPr>
              <a:t>закупки	функциональным,	</a:t>
            </a:r>
            <a:r>
              <a:rPr kumimoji="0" sz="1400" b="0" i="0" u="none" strike="noStrike" kern="1200" cap="none" spc="-10" normalizeH="0" baseline="0" noProof="0" dirty="0">
                <a:ln>
                  <a:noFill/>
                </a:ln>
                <a:solidFill>
                  <a:prstClr val="black"/>
                </a:solidFill>
                <a:effectLst/>
                <a:uLnTx/>
                <a:uFillTx/>
                <a:latin typeface="Arial"/>
                <a:ea typeface="+mn-ea"/>
                <a:cs typeface="Arial"/>
              </a:rPr>
              <a:t>техническим,</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8817102" y="4763770"/>
            <a:ext cx="16770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360805" algn="l"/>
              </a:tabLst>
              <a:defRPr/>
            </a:pPr>
            <a:r>
              <a:rPr kumimoji="0" sz="1400" b="0" i="0" u="none" strike="noStrike" kern="1200" cap="none" spc="30" normalizeH="0" baseline="0" noProof="0" dirty="0">
                <a:ln>
                  <a:noFill/>
                </a:ln>
                <a:solidFill>
                  <a:prstClr val="black"/>
                </a:solidFill>
                <a:effectLst/>
                <a:uLnTx/>
                <a:uFillTx/>
                <a:latin typeface="Arial"/>
                <a:ea typeface="+mn-ea"/>
                <a:cs typeface="Arial"/>
              </a:rPr>
              <a:t>к</a:t>
            </a:r>
            <a:r>
              <a:rPr kumimoji="0" sz="1400" b="0" i="0" u="none" strike="noStrike" kern="1200" cap="none" spc="-50" normalizeH="0" baseline="0" noProof="0" dirty="0">
                <a:ln>
                  <a:noFill/>
                </a:ln>
                <a:solidFill>
                  <a:prstClr val="black"/>
                </a:solidFill>
                <a:effectLst/>
                <a:uLnTx/>
                <a:uFillTx/>
                <a:latin typeface="Arial"/>
                <a:ea typeface="+mn-ea"/>
                <a:cs typeface="Arial"/>
              </a:rPr>
              <a:t>а</a:t>
            </a:r>
            <a:r>
              <a:rPr kumimoji="0" sz="1400" b="0" i="0" u="none" strike="noStrike" kern="1200" cap="none" spc="0" normalizeH="0" baseline="0" noProof="0" dirty="0">
                <a:ln>
                  <a:noFill/>
                </a:ln>
                <a:solidFill>
                  <a:prstClr val="black"/>
                </a:solidFill>
                <a:effectLst/>
                <a:uLnTx/>
                <a:uFillTx/>
                <a:latin typeface="Arial"/>
                <a:ea typeface="+mn-ea"/>
                <a:cs typeface="Arial"/>
              </a:rPr>
              <a:t>ч</a:t>
            </a:r>
            <a:r>
              <a:rPr kumimoji="0" sz="1400" b="0" i="0" u="none" strike="noStrike" kern="1200" cap="none" spc="-1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с</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в</a:t>
            </a:r>
            <a:r>
              <a:rPr kumimoji="0" sz="1400" b="0" i="0" u="none" strike="noStrike" kern="1200" cap="none" spc="-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н</a:t>
            </a:r>
            <a:r>
              <a:rPr kumimoji="0" sz="1400" b="0" i="0" u="none" strike="noStrike" kern="1200" cap="none" spc="0" normalizeH="0" baseline="0" noProof="0" dirty="0">
                <a:ln>
                  <a:noFill/>
                </a:ln>
                <a:solidFill>
                  <a:prstClr val="black"/>
                </a:solidFill>
                <a:effectLst/>
                <a:uLnTx/>
                <a:uFillTx/>
                <a:latin typeface="Arial"/>
                <a:ea typeface="+mn-ea"/>
                <a:cs typeface="Arial"/>
              </a:rPr>
              <a:t>ным	</a:t>
            </a:r>
            <a:r>
              <a:rPr kumimoji="0" sz="1400" b="0" i="0" u="none" strike="noStrike" kern="1200" cap="none" spc="-5" normalizeH="0" baseline="0" noProof="0" dirty="0">
                <a:ln>
                  <a:noFill/>
                </a:ln>
                <a:solidFill>
                  <a:prstClr val="black"/>
                </a:solidFill>
                <a:effectLst/>
                <a:uLnTx/>
                <a:uFillTx/>
                <a:latin typeface="Arial"/>
                <a:ea typeface="+mn-ea"/>
                <a:cs typeface="Arial"/>
              </a:rPr>
              <a:t>или</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360679" y="4977129"/>
            <a:ext cx="9498965" cy="869950"/>
          </a:xfrm>
          <a:prstGeom prst="rect">
            <a:avLst/>
          </a:prstGeom>
        </p:spPr>
        <p:txBody>
          <a:bodyPr vert="horz" wrap="square" lIns="0" tIns="12700" rIns="0" bIns="0" rtlCol="0">
            <a:spAutoFit/>
          </a:bodyPr>
          <a:lstStyle/>
          <a:p>
            <a:pPr marL="64516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эксплуатационным</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характеристикам</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tab pos="755015" algn="l"/>
                <a:tab pos="1586865" algn="l"/>
                <a:tab pos="2032000" algn="l"/>
                <a:tab pos="3063875" algn="l"/>
                <a:tab pos="4127500" algn="l"/>
                <a:tab pos="5746750" algn="l"/>
                <a:tab pos="5987415" algn="l"/>
                <a:tab pos="7139305" algn="l"/>
                <a:tab pos="7959090" algn="l"/>
                <a:tab pos="8194675" algn="l"/>
                <a:tab pos="8865235"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Вопрос	</a:t>
            </a:r>
            <a:r>
              <a:rPr kumimoji="0" sz="1400" b="0" i="0" u="none" strike="noStrike" kern="1200" cap="none" spc="-5" normalizeH="0" baseline="0" noProof="0" dirty="0">
                <a:ln>
                  <a:noFill/>
                </a:ln>
                <a:solidFill>
                  <a:prstClr val="black"/>
                </a:solidFill>
                <a:effectLst/>
                <a:uLnTx/>
                <a:uFillTx/>
                <a:latin typeface="Arial"/>
                <a:ea typeface="+mn-ea"/>
                <a:cs typeface="Arial"/>
              </a:rPr>
              <a:t>наличия	или	</a:t>
            </a:r>
            <a:r>
              <a:rPr kumimoji="0" sz="1400" b="0" i="0" u="none" strike="noStrike" kern="1200" cap="none" spc="-15" normalizeH="0" baseline="0" noProof="0" dirty="0">
                <a:ln>
                  <a:noFill/>
                </a:ln>
                <a:solidFill>
                  <a:prstClr val="black"/>
                </a:solidFill>
                <a:effectLst/>
                <a:uLnTx/>
                <a:uFillTx/>
                <a:latin typeface="Arial"/>
                <a:ea typeface="+mn-ea"/>
                <a:cs typeface="Arial"/>
              </a:rPr>
              <a:t>отсутствия	</a:t>
            </a:r>
            <a:r>
              <a:rPr kumimoji="0" sz="1400" b="0" i="0" u="none" strike="noStrike" kern="1200" cap="none" spc="-5" normalizeH="0" baseline="0" noProof="0" dirty="0">
                <a:ln>
                  <a:noFill/>
                </a:ln>
                <a:solidFill>
                  <a:prstClr val="black"/>
                </a:solidFill>
                <a:effectLst/>
                <a:uLnTx/>
                <a:uFillTx/>
                <a:latin typeface="Arial"/>
                <a:ea typeface="+mn-ea"/>
                <a:cs typeface="Arial"/>
              </a:rPr>
              <a:t>нарушений	</a:t>
            </a:r>
            <a:r>
              <a:rPr kumimoji="0" sz="1400" b="0" i="0" u="none" strike="noStrike" kern="1200" cap="none" spc="-15" normalizeH="0" baseline="0" noProof="0" dirty="0">
                <a:ln>
                  <a:noFill/>
                </a:ln>
                <a:solidFill>
                  <a:prstClr val="black"/>
                </a:solidFill>
                <a:effectLst/>
                <a:uLnTx/>
                <a:uFillTx/>
                <a:latin typeface="Arial"/>
                <a:ea typeface="+mn-ea"/>
                <a:cs typeface="Arial"/>
              </a:rPr>
              <a:t>законодательства	</a:t>
            </a:r>
            <a:r>
              <a:rPr kumimoji="0" sz="1400" b="0" i="0" u="none" strike="noStrike" kern="1200" cap="none" spc="0" normalizeH="0" baseline="0" noProof="0" dirty="0">
                <a:ln>
                  <a:noFill/>
                </a:ln>
                <a:solidFill>
                  <a:prstClr val="black"/>
                </a:solidFill>
                <a:effectLst/>
                <a:uLnTx/>
                <a:uFillTx/>
                <a:latin typeface="Arial"/>
                <a:ea typeface="+mn-ea"/>
                <a:cs typeface="Arial"/>
              </a:rPr>
              <a:t>о	контрактной	</a:t>
            </a:r>
            <a:r>
              <a:rPr kumimoji="0" sz="1400" b="0" i="0" u="none" strike="noStrike" kern="1200" cap="none" spc="-5" normalizeH="0" baseline="0" noProof="0" dirty="0">
                <a:ln>
                  <a:noFill/>
                </a:ln>
                <a:solidFill>
                  <a:prstClr val="black"/>
                </a:solidFill>
                <a:effectLst/>
                <a:uLnTx/>
                <a:uFillTx/>
                <a:latin typeface="Arial"/>
                <a:ea typeface="+mn-ea"/>
                <a:cs typeface="Arial"/>
              </a:rPr>
              <a:t>системе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5" normalizeH="0" baseline="0" noProof="0" dirty="0">
                <a:ln>
                  <a:noFill/>
                </a:ln>
                <a:solidFill>
                  <a:prstClr val="black"/>
                </a:solidFill>
                <a:effectLst/>
                <a:uLnTx/>
                <a:uFillTx/>
                <a:latin typeface="Arial"/>
                <a:ea typeface="+mn-ea"/>
                <a:cs typeface="Arial"/>
              </a:rPr>
              <a:t>сфере	закупок</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рассматривается</a:t>
            </a:r>
            <a:r>
              <a:rPr kumimoji="0" sz="1400" b="0" i="0" u="none" strike="noStrike" kern="1200" cap="none" spc="-2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каждом</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конкретном</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случае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при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проведении</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контрольного</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мероприятия</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4727828" y="6236004"/>
            <a:ext cx="6753859" cy="4527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1200" cap="none" spc="0" normalizeH="0" baseline="0" noProof="0" dirty="0">
                <a:ln>
                  <a:noFill/>
                </a:ln>
                <a:solidFill>
                  <a:srgbClr val="009280"/>
                </a:solidFill>
                <a:effectLst/>
                <a:uLnTx/>
                <a:uFillTx/>
                <a:latin typeface="Arial"/>
                <a:ea typeface="+mn-ea"/>
                <a:cs typeface="Arial"/>
              </a:rPr>
              <a:t>Письмо</a:t>
            </a:r>
            <a:r>
              <a:rPr kumimoji="0" sz="1400" b="0" i="1" u="none" strike="noStrike" kern="1200" cap="none" spc="-30" normalizeH="0" baseline="0" noProof="0" dirty="0">
                <a:ln>
                  <a:noFill/>
                </a:ln>
                <a:solidFill>
                  <a:srgbClr val="009280"/>
                </a:solidFill>
                <a:effectLst/>
                <a:uLnTx/>
                <a:uFillTx/>
                <a:latin typeface="Arial"/>
                <a:ea typeface="+mn-ea"/>
                <a:cs typeface="Arial"/>
              </a:rPr>
              <a:t> </a:t>
            </a:r>
            <a:r>
              <a:rPr kumimoji="0" sz="1400" b="0" i="1" u="none" strike="noStrike" kern="1200" cap="none" spc="-55" normalizeH="0" baseline="0" noProof="0" dirty="0">
                <a:ln>
                  <a:noFill/>
                </a:ln>
                <a:solidFill>
                  <a:srgbClr val="009280"/>
                </a:solidFill>
                <a:effectLst/>
                <a:uLnTx/>
                <a:uFillTx/>
                <a:latin typeface="Arial"/>
                <a:ea typeface="+mn-ea"/>
                <a:cs typeface="Arial"/>
              </a:rPr>
              <a:t>ФАС</a:t>
            </a:r>
            <a:r>
              <a:rPr kumimoji="0" sz="1400" b="0" i="1" u="none" strike="noStrike" kern="1200" cap="none" spc="5"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России</a:t>
            </a:r>
            <a:r>
              <a:rPr kumimoji="0" sz="1400" b="0" i="1" u="none" strike="noStrike" kern="1200" cap="none" spc="-30" normalizeH="0" baseline="0" noProof="0" dirty="0">
                <a:ln>
                  <a:noFill/>
                </a:ln>
                <a:solidFill>
                  <a:srgbClr val="009280"/>
                </a:solidFill>
                <a:effectLst/>
                <a:uLnTx/>
                <a:uFillTx/>
                <a:latin typeface="Arial"/>
                <a:ea typeface="+mn-ea"/>
                <a:cs typeface="Arial"/>
              </a:rPr>
              <a:t> </a:t>
            </a:r>
            <a:r>
              <a:rPr kumimoji="0" sz="1400" b="0" i="1" u="none" strike="noStrike" kern="1200" cap="none" spc="0" normalizeH="0" baseline="0" noProof="0" dirty="0">
                <a:ln>
                  <a:noFill/>
                </a:ln>
                <a:solidFill>
                  <a:srgbClr val="009280"/>
                </a:solidFill>
                <a:effectLst/>
                <a:uLnTx/>
                <a:uFillTx/>
                <a:latin typeface="Arial"/>
                <a:ea typeface="+mn-ea"/>
                <a:cs typeface="Arial"/>
              </a:rPr>
              <a:t>от</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25.07.2023</a:t>
            </a:r>
            <a:r>
              <a:rPr kumimoji="0" sz="1400" b="0" i="1" u="none" strike="noStrike" kern="1200" cap="none" spc="-40" normalizeH="0" baseline="0" noProof="0" dirty="0">
                <a:ln>
                  <a:noFill/>
                </a:ln>
                <a:solidFill>
                  <a:srgbClr val="009280"/>
                </a:solidFill>
                <a:effectLst/>
                <a:uLnTx/>
                <a:uFillTx/>
                <a:latin typeface="Arial"/>
                <a:ea typeface="+mn-ea"/>
                <a:cs typeface="Arial"/>
              </a:rPr>
              <a:t> </a:t>
            </a:r>
            <a:r>
              <a:rPr kumimoji="0" sz="1400" b="0" i="1" u="none" strike="noStrike" kern="1200" cap="none" spc="0" normalizeH="0" baseline="0" noProof="0" dirty="0">
                <a:ln>
                  <a:noFill/>
                </a:ln>
                <a:solidFill>
                  <a:srgbClr val="009280"/>
                </a:solidFill>
                <a:effectLst/>
                <a:uLnTx/>
                <a:uFillTx/>
                <a:latin typeface="Arial"/>
                <a:ea typeface="+mn-ea"/>
                <a:cs typeface="Arial"/>
              </a:rPr>
              <a:t>№</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ДФ/58771/23;</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400" b="0" i="1" u="none" strike="noStrike" kern="1200" cap="none" spc="-5" normalizeH="0" baseline="0" noProof="0" dirty="0">
                <a:ln>
                  <a:noFill/>
                </a:ln>
                <a:solidFill>
                  <a:srgbClr val="009280"/>
                </a:solidFill>
                <a:effectLst/>
                <a:uLnTx/>
                <a:uFillTx/>
                <a:latin typeface="Arial"/>
                <a:ea typeface="+mn-ea"/>
                <a:cs typeface="Arial"/>
              </a:rPr>
              <a:t>Определение</a:t>
            </a:r>
            <a:r>
              <a:rPr kumimoji="0" sz="1400" b="0" i="1" u="none" strike="noStrike" kern="1200" cap="none" spc="-35" normalizeH="0" baseline="0" noProof="0" dirty="0">
                <a:ln>
                  <a:noFill/>
                </a:ln>
                <a:solidFill>
                  <a:srgbClr val="009280"/>
                </a:solidFill>
                <a:effectLst/>
                <a:uLnTx/>
                <a:uFillTx/>
                <a:latin typeface="Arial"/>
                <a:ea typeface="+mn-ea"/>
                <a:cs typeface="Arial"/>
              </a:rPr>
              <a:t> </a:t>
            </a:r>
            <a:r>
              <a:rPr kumimoji="0" sz="1400" b="0" i="1" u="none" strike="noStrike" kern="1200" cap="none" spc="-20" normalizeH="0" baseline="0" noProof="0" dirty="0">
                <a:ln>
                  <a:noFill/>
                </a:ln>
                <a:solidFill>
                  <a:srgbClr val="009280"/>
                </a:solidFill>
                <a:effectLst/>
                <a:uLnTx/>
                <a:uFillTx/>
                <a:latin typeface="Arial"/>
                <a:ea typeface="+mn-ea"/>
                <a:cs typeface="Arial"/>
              </a:rPr>
              <a:t>ВС</a:t>
            </a:r>
            <a:r>
              <a:rPr kumimoji="0" sz="1400" b="0" i="1" u="none" strike="noStrike" kern="1200" cap="none" spc="5"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РФ</a:t>
            </a:r>
            <a:r>
              <a:rPr kumimoji="0" sz="1400" b="0" i="1" u="none" strike="noStrike" kern="1200" cap="none" spc="0" normalizeH="0" baseline="0" noProof="0" dirty="0">
                <a:ln>
                  <a:noFill/>
                </a:ln>
                <a:solidFill>
                  <a:srgbClr val="009280"/>
                </a:solidFill>
                <a:effectLst/>
                <a:uLnTx/>
                <a:uFillTx/>
                <a:latin typeface="Arial"/>
                <a:ea typeface="+mn-ea"/>
                <a:cs typeface="Arial"/>
              </a:rPr>
              <a:t> от</a:t>
            </a:r>
            <a:r>
              <a:rPr kumimoji="0" sz="1400" b="0" i="1" u="none" strike="noStrike" kern="1200" cap="none" spc="-2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06.12.2022</a:t>
            </a:r>
            <a:r>
              <a:rPr kumimoji="0" sz="1400" b="0" i="1" u="none" strike="noStrike" kern="1200" cap="none" spc="-35" normalizeH="0" baseline="0" noProof="0" dirty="0">
                <a:ln>
                  <a:noFill/>
                </a:ln>
                <a:solidFill>
                  <a:srgbClr val="009280"/>
                </a:solidFill>
                <a:effectLst/>
                <a:uLnTx/>
                <a:uFillTx/>
                <a:latin typeface="Arial"/>
                <a:ea typeface="+mn-ea"/>
                <a:cs typeface="Arial"/>
              </a:rPr>
              <a:t> </a:t>
            </a:r>
            <a:r>
              <a:rPr kumimoji="0" sz="1400" b="0" i="1" u="none" strike="noStrike" kern="1200" cap="none" spc="0" normalizeH="0" baseline="0" noProof="0" dirty="0">
                <a:ln>
                  <a:noFill/>
                </a:ln>
                <a:solidFill>
                  <a:srgbClr val="009280"/>
                </a:solidFill>
                <a:effectLst/>
                <a:uLnTx/>
                <a:uFillTx/>
                <a:latin typeface="Arial"/>
                <a:ea typeface="+mn-ea"/>
                <a:cs typeface="Arial"/>
              </a:rPr>
              <a:t>№</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305-ЭС22-22995</a:t>
            </a:r>
            <a:r>
              <a:rPr kumimoji="0" sz="1400" b="0" i="1" u="none" strike="noStrike" kern="1200" cap="none" spc="-45"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по</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15" normalizeH="0" baseline="0" noProof="0" dirty="0">
                <a:ln>
                  <a:noFill/>
                </a:ln>
                <a:solidFill>
                  <a:srgbClr val="009280"/>
                </a:solidFill>
                <a:effectLst/>
                <a:uLnTx/>
                <a:uFillTx/>
                <a:latin typeface="Arial"/>
                <a:ea typeface="+mn-ea"/>
                <a:cs typeface="Arial"/>
              </a:rPr>
              <a:t>делу</a:t>
            </a:r>
            <a:r>
              <a:rPr kumimoji="0" sz="1400" b="0" i="1" u="none" strike="noStrike" kern="1200" cap="none" spc="-2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А40-253061/2021</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03D9C1-A7B9-284D-552B-32E23F2FE08B}"/>
              </a:ext>
            </a:extLst>
          </p:cNvPr>
          <p:cNvSpPr>
            <a:spLocks noGrp="1"/>
          </p:cNvSpPr>
          <p:nvPr>
            <p:ph type="title"/>
          </p:nvPr>
        </p:nvSpPr>
        <p:spPr>
          <a:xfrm>
            <a:off x="838200" y="188323"/>
            <a:ext cx="10515600" cy="492714"/>
          </a:xfrm>
        </p:spPr>
        <p:txBody>
          <a:bodyPr>
            <a:normAutofit/>
          </a:bodyPr>
          <a:lstStyle/>
          <a:p>
            <a:r>
              <a:rPr lang="ru-RU" sz="2400" dirty="0">
                <a:solidFill>
                  <a:srgbClr val="FF0000"/>
                </a:solidFill>
              </a:rPr>
              <a:t>РЕШЕНИЕ Красноярского УФАС № 024/07/3-1320/2025 16 мая 2025 года (1 из 2) </a:t>
            </a:r>
          </a:p>
        </p:txBody>
      </p:sp>
      <p:sp>
        <p:nvSpPr>
          <p:cNvPr id="3" name="Объект 2">
            <a:extLst>
              <a:ext uri="{FF2B5EF4-FFF2-40B4-BE49-F238E27FC236}">
                <a16:creationId xmlns:a16="http://schemas.microsoft.com/office/drawing/2014/main" id="{B371FBF9-19D9-5455-F34E-3FD096C6EE89}"/>
              </a:ext>
            </a:extLst>
          </p:cNvPr>
          <p:cNvSpPr>
            <a:spLocks noGrp="1"/>
          </p:cNvSpPr>
          <p:nvPr>
            <p:ph idx="1"/>
          </p:nvPr>
        </p:nvSpPr>
        <p:spPr>
          <a:xfrm>
            <a:off x="838200" y="838986"/>
            <a:ext cx="10515600" cy="5337977"/>
          </a:xfrm>
        </p:spPr>
        <p:txBody>
          <a:bodyPr>
            <a:noAutofit/>
          </a:bodyPr>
          <a:lstStyle/>
          <a:p>
            <a:r>
              <a:rPr lang="ru-RU" sz="1800" dirty="0"/>
              <a:t>Жалуется ООО «СКС» на действия закупочной комиссии при проведении запроса котировок в электронной форме на право поставки с доставкой мебели (извещение № 32514773269).</a:t>
            </a:r>
          </a:p>
          <a:p>
            <a:r>
              <a:rPr lang="ru-RU" sz="1800" dirty="0"/>
              <a:t>Согласно доводу жалобы заявитель просит проверит действия закупочной комиссией организатором торгов в части осуществления проверки заявок участников закупки под номером 1 и 3 на наличие у таковых выписок из соответствующего реестра промышленной продукции.</a:t>
            </a:r>
          </a:p>
          <a:p>
            <a:r>
              <a:rPr lang="ru-RU" sz="1800" dirty="0"/>
              <a:t>Согласно протоколу подведения итогов от 30.04.2025 на участие в закупке подано 3 заявки.</a:t>
            </a:r>
          </a:p>
          <a:p>
            <a:r>
              <a:rPr lang="ru-RU" sz="1800" dirty="0"/>
              <a:t>По мнению заявителя, участники закупки под номерами 1 и 3 в составе своих заявок не представили выписки из соответствующего реестра промышленной продукции на позициям «Стойка для хранения ГИА-лабораторий по физике» и «Стойка для хранения ГИА-лабораторий по химии» раздела 4 «Описание предмета закупки» закупочной документации.</a:t>
            </a:r>
          </a:p>
          <a:p>
            <a:r>
              <a:rPr lang="ru-RU" sz="1800" dirty="0"/>
              <a:t>Комиссия проанализировав заявки участников закупки под номерами 1 и 3, представленные оператором электронной площадки, установила, что в содержании таких заявок указаны реестровые номера из реестра российской промышленной продукции по каждой позиции технического предложения, а также приложены соответствующие выписки из реестра российской промышленной продукции.</a:t>
            </a:r>
          </a:p>
          <a:p>
            <a:r>
              <a:rPr lang="ru-RU" sz="1800" dirty="0"/>
              <a:t>Также Комиссия отмечает, что код ОКПД2 не является функциональной, технической или качественной характеристикой товара и как следствие полное несовпадение кодов ОКПД2 не свидетельствует о том, что товары априори не имеют идентичное функциональное назначение, характеристики и в целом являются различными.</a:t>
            </a:r>
          </a:p>
        </p:txBody>
      </p:sp>
    </p:spTree>
    <p:extLst>
      <p:ext uri="{BB962C8B-B14F-4D97-AF65-F5344CB8AC3E}">
        <p14:creationId xmlns:p14="http://schemas.microsoft.com/office/powerpoint/2010/main" val="162411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CD6644-8B2A-AD96-F4E2-76FF048CC9D7}"/>
              </a:ext>
            </a:extLst>
          </p:cNvPr>
          <p:cNvSpPr>
            <a:spLocks noGrp="1"/>
          </p:cNvSpPr>
          <p:nvPr>
            <p:ph idx="1"/>
          </p:nvPr>
        </p:nvSpPr>
        <p:spPr>
          <a:xfrm>
            <a:off x="623392" y="620688"/>
            <a:ext cx="10515600" cy="4351338"/>
          </a:xfrm>
        </p:spPr>
        <p:txBody>
          <a:bodyPr>
            <a:normAutofit fontScale="25000" lnSpcReduction="20000"/>
          </a:bodyPr>
          <a:lstStyle/>
          <a:p>
            <a:r>
              <a:rPr lang="ru-RU" sz="7200" dirty="0"/>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a:t>
            </a:r>
          </a:p>
          <a:p>
            <a:r>
              <a:rPr lang="ru-RU" sz="7200" dirty="0"/>
              <a:t>а) заявка на участие в закупке формируется участником закупки с использованием электронной площадки, специализированной электронной площадки путем заполнения экранных форм ее веб-интерфейса и (или) приложения электронного документа, содержащего информацию, сформированную без использования электронной площадки, специализированной площадки, в том числе электронного образа бумажного документа (документа на бумажном носителе, преобразованного в электронную форму путем сканирования с сохранением его реквизитов в файле в формате PDF);</a:t>
            </a:r>
          </a:p>
          <a:p>
            <a:endParaRPr lang="ru-RU" sz="7200" dirty="0"/>
          </a:p>
          <a:p>
            <a:r>
              <a:rPr lang="ru-RU" sz="7200" dirty="0"/>
              <a:t>б) путем заполнения экранных форм веб-интерфейса электронной площадки, специализированной электронной площадки подлежат указанию:</a:t>
            </a:r>
          </a:p>
          <a:p>
            <a:r>
              <a:rPr lang="ru-RU" sz="7200" dirty="0"/>
              <a:t>товарный знак (при наличии у товара товарного знака)</a:t>
            </a:r>
            <a:r>
              <a:rPr lang="ru-RU" sz="7200" i="1" dirty="0"/>
              <a:t>;</a:t>
            </a:r>
          </a:p>
          <a:p>
            <a:r>
              <a:rPr lang="ru-RU" sz="7200" dirty="0"/>
              <a:t>характеристики предлагаемого участником закупки товара в части характеристик, содержащихся в извещении об осуществлении закупки в соответствии с пунктом 5 части 1 статьи 42 Федерального закона, в приглашении принять участие в определении поставщика (подрядчика, исполнителя) в соответствии с пунктом 1 части 1 статьи 75 Федерального закона соответственно</a:t>
            </a:r>
            <a:r>
              <a:rPr lang="ru-RU" sz="7200" i="1" dirty="0"/>
              <a:t>; </a:t>
            </a:r>
          </a:p>
          <a:p>
            <a:r>
              <a:rPr lang="ru-RU" sz="7200" dirty="0"/>
              <a:t>наименование страны происхождения товара (в соответствии с Общероссийским классификатором стран мира);</a:t>
            </a:r>
          </a:p>
          <a:p>
            <a:endParaRPr lang="ru-RU" dirty="0"/>
          </a:p>
        </p:txBody>
      </p:sp>
    </p:spTree>
    <p:extLst>
      <p:ext uri="{BB962C8B-B14F-4D97-AF65-F5344CB8AC3E}">
        <p14:creationId xmlns:p14="http://schemas.microsoft.com/office/powerpoint/2010/main" val="3738824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4402C-495B-399F-F140-06C7873FB64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0FDAB7-A6F2-980D-4374-666DB96B3471}"/>
              </a:ext>
            </a:extLst>
          </p:cNvPr>
          <p:cNvSpPr>
            <a:spLocks noGrp="1"/>
          </p:cNvSpPr>
          <p:nvPr>
            <p:ph type="title"/>
          </p:nvPr>
        </p:nvSpPr>
        <p:spPr>
          <a:xfrm>
            <a:off x="838200" y="188323"/>
            <a:ext cx="10515600" cy="492714"/>
          </a:xfrm>
        </p:spPr>
        <p:txBody>
          <a:bodyPr>
            <a:normAutofit/>
          </a:bodyPr>
          <a:lstStyle/>
          <a:p>
            <a:r>
              <a:rPr lang="ru-RU" sz="2400" dirty="0">
                <a:solidFill>
                  <a:srgbClr val="FF0000"/>
                </a:solidFill>
              </a:rPr>
              <a:t>РЕШЕНИЕ Красноярского УФАС № 024/07/3-1320/2025 16 мая 2025 года (2 из 2) </a:t>
            </a:r>
          </a:p>
        </p:txBody>
      </p:sp>
      <p:sp>
        <p:nvSpPr>
          <p:cNvPr id="3" name="Объект 2">
            <a:extLst>
              <a:ext uri="{FF2B5EF4-FFF2-40B4-BE49-F238E27FC236}">
                <a16:creationId xmlns:a16="http://schemas.microsoft.com/office/drawing/2014/main" id="{8F4A5AA2-1C9A-C31D-1924-F4E395A5911F}"/>
              </a:ext>
            </a:extLst>
          </p:cNvPr>
          <p:cNvSpPr>
            <a:spLocks noGrp="1"/>
          </p:cNvSpPr>
          <p:nvPr>
            <p:ph idx="1"/>
          </p:nvPr>
        </p:nvSpPr>
        <p:spPr>
          <a:xfrm>
            <a:off x="838200" y="838986"/>
            <a:ext cx="10515600" cy="5337977"/>
          </a:xfrm>
        </p:spPr>
        <p:txBody>
          <a:bodyPr>
            <a:noAutofit/>
          </a:bodyPr>
          <a:lstStyle/>
          <a:p>
            <a:r>
              <a:rPr lang="ru-RU" sz="1800" dirty="0"/>
              <a:t>Таким образом, тот факт, что участник закупки в качестве подтверждения страны происхождения товара указывает информацию о реестровом номере товара в реестре российской промышленной продукции, имеющий код ОКПД2, отличный от используемого организатором торгов при формировании предмета закупки, не свидетельствует о том, что сведения являются недостоверными или что такая реестровая запись сделана в отношении несоответствующего требованиям закупочной документации товара. Вывод о несоответствии имеет место быть только в том случае, если установлено, что реестровая запись сделана в отношении принципиально иного товара, имеющего иные характеристики.</a:t>
            </a:r>
          </a:p>
          <a:p>
            <a:r>
              <a:rPr lang="ru-RU" sz="1800" dirty="0"/>
              <a:t>Реестровые номера на товары «Стойка для хранения ГИА-лабораторий по физике» и «Стойка для хранения ГИА-лабораторий по химии», представленные участниками закупки под номерами 1 и 3, входят в одну группу закупаемых товаров по указанным позициям.</a:t>
            </a:r>
          </a:p>
          <a:p>
            <a:r>
              <a:rPr lang="ru-RU" sz="1800" dirty="0"/>
              <a:t>С учетом изложенного, поскольку участниками закупки под номерами 1 и 3 было представлено надлежащее подтверждение страны происхождения, соответствующее требованиям Постановления № 1875, Комиссия не усматривает в действиях закупочной комиссии организатора торгов нарушений. </a:t>
            </a:r>
          </a:p>
          <a:p>
            <a:r>
              <a:rPr lang="ru-RU" sz="1800" dirty="0">
                <a:solidFill>
                  <a:srgbClr val="FF0000"/>
                </a:solidFill>
              </a:rPr>
              <a:t>Жалоба не обоснована</a:t>
            </a:r>
          </a:p>
        </p:txBody>
      </p:sp>
    </p:spTree>
    <p:extLst>
      <p:ext uri="{BB962C8B-B14F-4D97-AF65-F5344CB8AC3E}">
        <p14:creationId xmlns:p14="http://schemas.microsoft.com/office/powerpoint/2010/main" val="1482713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744C-45D6-B197-D5DA-94155E0AE37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2CF83B-17EF-0E5A-20EB-A25631D69C96}"/>
              </a:ext>
            </a:extLst>
          </p:cNvPr>
          <p:cNvSpPr>
            <a:spLocks noGrp="1"/>
          </p:cNvSpPr>
          <p:nvPr>
            <p:ph type="title"/>
          </p:nvPr>
        </p:nvSpPr>
        <p:spPr>
          <a:xfrm>
            <a:off x="695400" y="1412776"/>
            <a:ext cx="10515600" cy="1325563"/>
          </a:xfrm>
        </p:spPr>
        <p:txBody>
          <a:bodyPr>
            <a:normAutofit/>
          </a:bodyPr>
          <a:lstStyle/>
          <a:p>
            <a:pPr algn="ctr"/>
            <a:r>
              <a:rPr lang="ru-RU" sz="2400" b="1" dirty="0">
                <a:solidFill>
                  <a:schemeClr val="accent1">
                    <a:lumMod val="75000"/>
                  </a:schemeClr>
                </a:solidFill>
              </a:rPr>
              <a:t>Примеры судебной практики по правильным и </a:t>
            </a:r>
            <a:r>
              <a:rPr lang="ru-RU" sz="2400" b="1" dirty="0">
                <a:solidFill>
                  <a:srgbClr val="C00000"/>
                </a:solidFill>
              </a:rPr>
              <a:t>не</a:t>
            </a:r>
            <a:r>
              <a:rPr lang="ru-RU" sz="2400" b="1" dirty="0">
                <a:solidFill>
                  <a:schemeClr val="accent1">
                    <a:lumMod val="75000"/>
                  </a:schemeClr>
                </a:solidFill>
              </a:rPr>
              <a:t>правильным  действиям заказчика при установлении кодов ОКПД2</a:t>
            </a:r>
          </a:p>
        </p:txBody>
      </p:sp>
    </p:spTree>
    <p:extLst>
      <p:ext uri="{BB962C8B-B14F-4D97-AF65-F5344CB8AC3E}">
        <p14:creationId xmlns:p14="http://schemas.microsoft.com/office/powerpoint/2010/main" val="4045712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200B-4C01-4256-2242-97D001378B7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BC9F24-6C1D-39C6-8ED7-E68D4ADD6D39}"/>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Краснодарского края Решение от 25.08.2025 по Делу № А32-18064/2025 (1 из 3)</a:t>
            </a:r>
          </a:p>
        </p:txBody>
      </p:sp>
      <p:graphicFrame>
        <p:nvGraphicFramePr>
          <p:cNvPr id="4" name="Объект 3">
            <a:extLst>
              <a:ext uri="{FF2B5EF4-FFF2-40B4-BE49-F238E27FC236}">
                <a16:creationId xmlns:a16="http://schemas.microsoft.com/office/drawing/2014/main" id="{46D92714-5886-F0A9-33DB-C3A34C169906}"/>
              </a:ext>
            </a:extLst>
          </p:cNvPr>
          <p:cNvGraphicFramePr>
            <a:graphicFrameLocks noGrp="1"/>
          </p:cNvGraphicFramePr>
          <p:nvPr>
            <p:ph idx="1"/>
          </p:nvPr>
        </p:nvGraphicFramePr>
        <p:xfrm>
          <a:off x="335360" y="681037"/>
          <a:ext cx="11445308" cy="1285240"/>
        </p:xfrm>
        <a:graphic>
          <a:graphicData uri="http://schemas.openxmlformats.org/drawingml/2006/table">
            <a:tbl>
              <a:tblPr firstRow="1" bandRow="1">
                <a:tableStyleId>{F5AB1C69-6EDB-4FF4-983F-18BD219EF322}</a:tableStyleId>
              </a:tblPr>
              <a:tblGrid>
                <a:gridCol w="4183374">
                  <a:extLst>
                    <a:ext uri="{9D8B030D-6E8A-4147-A177-3AD203B41FA5}">
                      <a16:colId xmlns:a16="http://schemas.microsoft.com/office/drawing/2014/main" val="3079683067"/>
                    </a:ext>
                  </a:extLst>
                </a:gridCol>
                <a:gridCol w="4243526">
                  <a:extLst>
                    <a:ext uri="{9D8B030D-6E8A-4147-A177-3AD203B41FA5}">
                      <a16:colId xmlns:a16="http://schemas.microsoft.com/office/drawing/2014/main" val="3197436877"/>
                    </a:ext>
                  </a:extLst>
                </a:gridCol>
                <a:gridCol w="3018408">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«Надежный партнер»</a:t>
                      </a:r>
                    </a:p>
                  </a:txBody>
                  <a:tcPr/>
                </a:tc>
                <a:tc>
                  <a:txBody>
                    <a:bodyPr/>
                    <a:lstStyle/>
                    <a:p>
                      <a:r>
                        <a:rPr lang="ru-RU" dirty="0"/>
                        <a:t>1. ГБУЗ «Городская больница №1 г. Новороссийска»</a:t>
                      </a:r>
                    </a:p>
                    <a:p>
                      <a:r>
                        <a:rPr lang="ru-RU" dirty="0"/>
                        <a:t>2. ИП Хомяков О.А.</a:t>
                      </a:r>
                    </a:p>
                  </a:txBody>
                  <a:tcPr/>
                </a:tc>
                <a:tc>
                  <a:txBody>
                    <a:bodyPr/>
                    <a:lstStyle/>
                    <a:p>
                      <a:r>
                        <a:rPr lang="ru-RU" dirty="0"/>
                        <a:t>О расторжении договора</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E54EADB2-FA5F-4801-4BDD-2232FD36A35E}"/>
              </a:ext>
            </a:extLst>
          </p:cNvPr>
          <p:cNvSpPr txBox="1"/>
          <p:nvPr/>
        </p:nvSpPr>
        <p:spPr>
          <a:xfrm>
            <a:off x="198752" y="2056686"/>
            <a:ext cx="11718524"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материалов дела, Ответчик 1 (ГБУЗ «ГБ №1 г. Новороссийска» МЗ КК) проводило ЭА на поставку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полноростового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турникета со встроенным контроллером (№0318300529725000053).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описании объекта закупки указан код ОКПД 2 закупаемого товара 26.30.50.152 в обязательном КТРУ 26.30.50.152-00000001.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Было подано и допущено комиссией заказчика 2 заявки победителем признан ИП Хомяков О.А.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Код КТРУ 26.30.50.152-00000001 сформирован на основании кода ОКПД 2 26.30.50.152 и кода ОКПД 2 26.30.60.110.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Ответчиком 1 в описании объекта закупки неверно указан код ОКПД 2 закупаемого товара 26.30.50.152, поскольку в данном случае подлежит применению код ОКПД 2 «26.30.60.110 - Части составные комплексов и систем технических средств физической защиты, не имеющие самостоятельных группировок».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Помимо этого, в рамках оспариваемого договора Ответчик 2 осуществил поставку в адрес Ответчика 1 товара именно с кодом ОКПД 2 26.30.50.119, что подтверждается представленными в материалы дела сертификатами соответствия.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предложенный Истцом к поставке турникет электромеханический RADARPLUS Model STR-M также имеет ОКПД 2 - «26.30.50.119 - Приборы и аппаратура для систем охранной сигнализации прочие, не включенные в другие группировки», что подтверждается Выпиской из реестра российской промышленной продукции от 05.03.2025 № 10365795.</a:t>
            </a:r>
          </a:p>
        </p:txBody>
      </p:sp>
    </p:spTree>
    <p:extLst>
      <p:ext uri="{BB962C8B-B14F-4D97-AF65-F5344CB8AC3E}">
        <p14:creationId xmlns:p14="http://schemas.microsoft.com/office/powerpoint/2010/main" val="329828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D48E-4703-DA35-1B82-7972A12D46B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D215CF-EAA3-2DB6-88DC-8339E81DAF97}"/>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Краснодарского края Решение от 25.08.2025 по Делу № А32-18064/2025 (2 из 3)</a:t>
            </a:r>
          </a:p>
        </p:txBody>
      </p:sp>
      <p:sp>
        <p:nvSpPr>
          <p:cNvPr id="6" name="TextBox 5">
            <a:extLst>
              <a:ext uri="{FF2B5EF4-FFF2-40B4-BE49-F238E27FC236}">
                <a16:creationId xmlns:a16="http://schemas.microsoft.com/office/drawing/2014/main" id="{F4F38621-3313-9592-BA83-82AEB76ADEB8}"/>
              </a:ext>
            </a:extLst>
          </p:cNvPr>
          <p:cNvSpPr txBox="1"/>
          <p:nvPr/>
        </p:nvSpPr>
        <p:spPr>
          <a:xfrm>
            <a:off x="179403" y="611278"/>
            <a:ext cx="11718524" cy="64633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Код ОКПД2 «26.30.50.119 - Приборы и аппаратура для систем охранной сигнализации прочие, не включенные в другие группировки» также содержится в Приложении №2 к Постановления №1875 (пункт 222 Приложения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поскольку в отношении закупаемого в рамках спорных торгов турникета подлежит применению код ОКПД2 26.30.60.110 или код ОКПД2 26.30.50.119, то участники данного аукциона обязаны были в составе своих заявок указывать номер реестровой записи из реестра российской промышленной продукции предлагаемого к поставке товара.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тоже время ИП Хомяков О.А. был предложен к поставке и в последствии поставлен в адрес Ответчика 1 турникет, у которого отсутствует реестровая запись из реестра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действия ГБУЗ «ГБ №1 г. Новороссийска» МЗ КК по допуску заявки ИП Хомякова О.А. для участия в закупке, не содержащей номера реестровой записи, привели к созданию недобросовестной конкуренции, поскольку создали незаконные преимущества для данной заявки в виде возможности несоблюдения требований статей 14. 22. 27. 33 и 34 Федерального закона №44-ФЗ и Постановления №1875. Следовательно, контракт заключен с нарушением норм Постановления №1875 и подлежит расторжению с применением последствий недействительности сделки.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Ответчик 2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согласен и отмечает, что приложения N 1 и N 2 к Постановлению N 1875 не содержат позиций с кодом ОКПД2 26.30.50.152.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"Материнским" кодом ОКПД2 для кода «26.30.50.152»  является "26.30.50", который также отсутствует в Приложении N 1 и N 2 к Постановлению N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из обозначенных кодов приложение N2 Постановления Правительства N 1875 содержит только 2 позиции (231 для ОКПД2 26.30.50.150  «Средства управления в системах физической защиты, применяемые в области использования атомной энергии» и 232 для 26.30.50.153 «Средства управления запирающие специальные без дистанционного контроля и управления»)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413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2F728-D1D7-84A3-EFB8-85C621774B8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5276C7-41FE-1EC4-FE57-A65291346F91}"/>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Краснодарского края Решение от 25.08.2025 по Делу № А32-18064/2025 (3 из 3)</a:t>
            </a:r>
          </a:p>
        </p:txBody>
      </p:sp>
      <p:sp>
        <p:nvSpPr>
          <p:cNvPr id="6" name="TextBox 5">
            <a:extLst>
              <a:ext uri="{FF2B5EF4-FFF2-40B4-BE49-F238E27FC236}">
                <a16:creationId xmlns:a16="http://schemas.microsoft.com/office/drawing/2014/main" id="{06117C90-37E0-928A-3396-2AA208AC0E84}"/>
              </a:ext>
            </a:extLst>
          </p:cNvPr>
          <p:cNvSpPr txBox="1"/>
          <p:nvPr/>
        </p:nvSpPr>
        <p:spPr>
          <a:xfrm>
            <a:off x="179403" y="611278"/>
            <a:ext cx="11718524"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Следовательно, не все коды категории 26.30.50.150 автоматически относятся к пункту 231 приложения N2 Постановления Правительства N1875, поскольку законодательством отдельно в приложении N2 Постановления Правительства N1875 включен пункт 232 для кода ОКПД2 26.30.50.153.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Если бы законодатель предполагал необходимость применения ограничения ко всем 4-м кодам (26.30.50.151, 26.30.50.152, 26.30.50.153, 26.30.50.154) к категории ОКПД2 26.30.50.150, то им бы не выделялся в отдельный пункт 232 приложения N2 Постановления Правительства N1875 код ОКПД2 26.30.50.153.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поскольку код 26.30.50.152 в приложениях № 1 и № 2 Постановления Правительства N1875 отсутствует. Заказчиком применяется установленное законодательством преимущество.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сопоставлении заявки ИП Хомякова О.А. и заявки ООО «Надежный Партнер» выявлено, что заявка ИП Хомякова О.А. в любом случае содержит лучшее предложение и обоснованно признана победителем.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иска отказать.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43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E72AE15-66CA-51EB-ABDA-45419AB2227F}"/>
              </a:ext>
            </a:extLst>
          </p:cNvPr>
          <p:cNvPicPr>
            <a:picLocks noGrp="1" noChangeAspect="1"/>
          </p:cNvPicPr>
          <p:nvPr>
            <p:ph idx="1"/>
          </p:nvPr>
        </p:nvPicPr>
        <p:blipFill>
          <a:blip r:embed="rId2"/>
          <a:stretch>
            <a:fillRect/>
          </a:stretch>
        </p:blipFill>
        <p:spPr>
          <a:xfrm>
            <a:off x="2707690" y="217503"/>
            <a:ext cx="5479661" cy="6422994"/>
          </a:xfrm>
          <a:prstGeom prst="rect">
            <a:avLst/>
          </a:prstGeom>
        </p:spPr>
      </p:pic>
    </p:spTree>
    <p:extLst>
      <p:ext uri="{BB962C8B-B14F-4D97-AF65-F5344CB8AC3E}">
        <p14:creationId xmlns:p14="http://schemas.microsoft.com/office/powerpoint/2010/main" val="1619689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5A754E6-67AB-1E8B-F8A5-3188192F7E2A}"/>
              </a:ext>
            </a:extLst>
          </p:cNvPr>
          <p:cNvPicPr>
            <a:picLocks noGrp="1" noChangeAspect="1"/>
          </p:cNvPicPr>
          <p:nvPr>
            <p:ph idx="1"/>
          </p:nvPr>
        </p:nvPicPr>
        <p:blipFill>
          <a:blip r:embed="rId2"/>
          <a:stretch>
            <a:fillRect/>
          </a:stretch>
        </p:blipFill>
        <p:spPr>
          <a:xfrm>
            <a:off x="3018408" y="124287"/>
            <a:ext cx="5319249" cy="6338656"/>
          </a:xfrm>
          <a:prstGeom prst="rect">
            <a:avLst/>
          </a:prstGeom>
        </p:spPr>
      </p:pic>
    </p:spTree>
    <p:extLst>
      <p:ext uri="{BB962C8B-B14F-4D97-AF65-F5344CB8AC3E}">
        <p14:creationId xmlns:p14="http://schemas.microsoft.com/office/powerpoint/2010/main" val="302158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D2BB-A859-185B-E846-128571C5226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AF33-B33C-0534-C55F-585EA564471F}"/>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31.07.2025 по Делу № А40-85698/25-121-332 (1 из 3)</a:t>
            </a:r>
          </a:p>
        </p:txBody>
      </p:sp>
      <p:graphicFrame>
        <p:nvGraphicFramePr>
          <p:cNvPr id="4" name="Объект 3">
            <a:extLst>
              <a:ext uri="{FF2B5EF4-FFF2-40B4-BE49-F238E27FC236}">
                <a16:creationId xmlns:a16="http://schemas.microsoft.com/office/drawing/2014/main" id="{15812E36-05EA-0536-E984-CEFAE324C89E}"/>
              </a:ext>
            </a:extLst>
          </p:cNvPr>
          <p:cNvGraphicFramePr>
            <a:graphicFrameLocks noGrp="1"/>
          </p:cNvGraphicFramePr>
          <p:nvPr>
            <p:ph idx="1"/>
          </p:nvPr>
        </p:nvGraphicFramePr>
        <p:xfrm>
          <a:off x="335360" y="681037"/>
          <a:ext cx="11445308" cy="1010920"/>
        </p:xfrm>
        <a:graphic>
          <a:graphicData uri="http://schemas.openxmlformats.org/drawingml/2006/table">
            <a:tbl>
              <a:tblPr firstRow="1" bandRow="1">
                <a:tableStyleId>{F5AB1C69-6EDB-4FF4-983F-18BD219EF322}</a:tableStyleId>
              </a:tblPr>
              <a:tblGrid>
                <a:gridCol w="2664296">
                  <a:extLst>
                    <a:ext uri="{9D8B030D-6E8A-4147-A177-3AD203B41FA5}">
                      <a16:colId xmlns:a16="http://schemas.microsoft.com/office/drawing/2014/main" val="3079683067"/>
                    </a:ext>
                  </a:extLst>
                </a:gridCol>
                <a:gridCol w="2520280">
                  <a:extLst>
                    <a:ext uri="{9D8B030D-6E8A-4147-A177-3AD203B41FA5}">
                      <a16:colId xmlns:a16="http://schemas.microsoft.com/office/drawing/2014/main" val="3197436877"/>
                    </a:ext>
                  </a:extLst>
                </a:gridCol>
                <a:gridCol w="6260732">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"НМИЦ ТПМ" Минздрава России</a:t>
                      </a:r>
                    </a:p>
                  </a:txBody>
                  <a:tcPr/>
                </a:tc>
                <a:tc>
                  <a:txBody>
                    <a:bodyPr/>
                    <a:lstStyle/>
                    <a:p>
                      <a:r>
                        <a:rPr lang="ru-RU" dirty="0"/>
                        <a:t>УФАС по г. Москве</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645F111-52B7-F148-DE2C-32A5AE8081A6}"/>
              </a:ext>
            </a:extLst>
          </p:cNvPr>
          <p:cNvSpPr txBox="1"/>
          <p:nvPr/>
        </p:nvSpPr>
        <p:spPr>
          <a:xfrm>
            <a:off x="221942" y="1758004"/>
            <a:ext cx="1171852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материалов дела и установлено судом, в Московское УФАС России поступила жалоба ЗАО "Сибирский Успех" (далее — Общество) на действия ФГБУ "НМИЦ ТПМ" Минздрава России при проведении электронного аукциона на право заключения государственного контракта на поставку расходных материалов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(Закупка № 0373100119525000027).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Общество оспаривало положения извещения об осуществлении закупки, указывая на неправомерность установления преимуществ в отношении товаров российского происхождения, при закупке товаров, включенных и не включенных в приложении № 2 к Постановлению № 1875, в отношении которых распространяются ограничения закупок.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 в извещении об осуществлении закупки Заказчиком установлены преимущества в отношении товаров российского происхождения на основании Постановления №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 1 «Стент для коронарных артерий, выделяющий лекарственное средство» с кодом ОКПД2 32.50.22.195;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 85 «Катетер баллонный для коронарной ангиопластики, стандартный» с кодом ОКПД2 32.50.13.110;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 218 «Шприц-манометр для баллонного катетера, одноразового использования» с кодом ОКПД2 32.50.13.110.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обоснование своей позиции в составе жалобы, Общество указывало, что Заказчиком закупается шприц-манометр кода ОКПД2 32.50.13.110 и кода НКМИ 165180, который, в соответствии с письмом Росздравнадзора от 28.02.2025 № 10-10959/25 приобщенным к материалам дела, относится к п. 385 перечню товаров приложения № 2 к Постановлению № 1875.</a:t>
            </a:r>
          </a:p>
        </p:txBody>
      </p:sp>
    </p:spTree>
    <p:extLst>
      <p:ext uri="{BB962C8B-B14F-4D97-AF65-F5344CB8AC3E}">
        <p14:creationId xmlns:p14="http://schemas.microsoft.com/office/powerpoint/2010/main" val="2480007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6F61-A556-A81A-FA2D-94566C543C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28D9EA-D560-3C25-7023-66ABA11440F9}"/>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31.07.2025 по Делу № А40-85698/25-121-332 (2 из 3)</a:t>
            </a:r>
          </a:p>
        </p:txBody>
      </p:sp>
      <p:sp>
        <p:nvSpPr>
          <p:cNvPr id="6" name="TextBox 5">
            <a:extLst>
              <a:ext uri="{FF2B5EF4-FFF2-40B4-BE49-F238E27FC236}">
                <a16:creationId xmlns:a16="http://schemas.microsoft.com/office/drawing/2014/main" id="{EE756F48-62A3-5B5C-FDB3-15017D79FDA8}"/>
              </a:ext>
            </a:extLst>
          </p:cNvPr>
          <p:cNvSpPr txBox="1"/>
          <p:nvPr/>
        </p:nvSpPr>
        <p:spPr>
          <a:xfrm>
            <a:off x="336612" y="611278"/>
            <a:ext cx="11718524"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Ввиду вышеописанного, по мнению Общества, для надлежащего формирования описания объектов закупки Заказчику следует разделить закупку на товары, включенные в приложение № 2 к Постановлению № 1875, и товары, не указанные в таких позициях, а также установить ограничения закупок для обеспечения государственных и муниципальных нужд Постановления № 1875.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Решением Московского УФАС России жалоба Общества была признана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согласившись с указанными решением и предписанием, ФГБУ "НМИЦ ТПМ" Минздрава России обратилось в Арбитражный суд г. Москвы с заявлением об их оспаривании.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закупаемый ФГБУ "НМИЦ ТПМ" Минздрава России «Шприц-манометр для баллонного катетера» с кодом ОКПД2 32.50.13.110 хоть и соответствуют коду ОКПД2 (32.50.13.110) позиции № 385 Приложения № 2 к Постановлению № 1875, но не соответствует указанному в данной позиции наименованию товара «Иглы хирургические; инструменты колющие; шприцы», таким образом, отсутствует в 8 перечне Приложения № 2 к Постановлению № 1875.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в соответствии с подпунктами «б», «в» пункта 4 Постановления № 1875 применяется преимущество в отношении товаров российского происхождения, выполняемых работ.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Письмо Федеральной службы по надзору в сфере здравоохранения (далее - Росздравнадзор) от 28.02.2025 №10-10959/25 на которое ссылается ЗАО "Сибирский Успех", касается медицинского изделия «Шприц-манометр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индефлятор</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«МИМ» одноразовый по ТВНЛ. 942319.027 ТУ», РЗН 2021/13562. Указанное изделие не является объектом закупки № 0373100119525000027. </a:t>
            </a:r>
          </a:p>
        </p:txBody>
      </p:sp>
    </p:spTree>
    <p:extLst>
      <p:ext uri="{BB962C8B-B14F-4D97-AF65-F5344CB8AC3E}">
        <p14:creationId xmlns:p14="http://schemas.microsoft.com/office/powerpoint/2010/main" val="1470055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D872-D72E-2CF4-C077-EB183F6BFCC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72306-A446-50D3-0E93-D8170B2CCC8C}"/>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31.07.2025 по Делу № А40-85698/25-121-332 (3 из 3)</a:t>
            </a:r>
          </a:p>
        </p:txBody>
      </p:sp>
      <p:sp>
        <p:nvSpPr>
          <p:cNvPr id="6" name="TextBox 5">
            <a:extLst>
              <a:ext uri="{FF2B5EF4-FFF2-40B4-BE49-F238E27FC236}">
                <a16:creationId xmlns:a16="http://schemas.microsoft.com/office/drawing/2014/main" id="{7EB9D32B-CC10-9195-BF95-0BD751F180E4}"/>
              </a:ext>
            </a:extLst>
          </p:cNvPr>
          <p:cNvSpPr txBox="1"/>
          <p:nvPr/>
        </p:nvSpPr>
        <p:spPr>
          <a:xfrm>
            <a:off x="336612" y="611278"/>
            <a:ext cx="11718524"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в указанном письме, приложенном к жалобе ЗАО "Сибирский Успех", Росздравнадзор разъясняет, что Шприц-манометр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индефлятор</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зарегистрированный под ОКПД2 32.50.13.110 «Шприцы, иглы, катетеры, канюли и аналогичные инструменты», соответствует позиции «385. Иглы хирургические; инструменты колющие; шприцы» Перечня Приложения № 2 к Постановлению Правительства № 1875.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регистрационном удостоверении конкретного товара конкретного производителя указан код ОКПД2 32.50.13.110; в Приложении № 2 по позиции 385, также имеется указание на такой код; следовательно, данный товар включен в Приложение № 2 т.е. Росздравнадзор обращает все внимание на код ОКПД2, не учитывая различие в наименованиях товаров, что противоречит подпункту «д» пункта 4 Постановления № 1875.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Указанное разъяснение может быть использовано только в отношении конкретного товара конкретного производителя. Если заказчик приобретает конкретно это изделие, он вправе руководствоваться той же логикой. Если же заказчик приобретает иные товары иных производителей, данное письмо не может обязывать заказчика следовать указанной позиции.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незаконными решение и предписание Московского УФАС России от 21.03.2025 года по делу № 077/06/106-3606/2025.</a:t>
            </a:r>
          </a:p>
        </p:txBody>
      </p:sp>
    </p:spTree>
    <p:extLst>
      <p:ext uri="{BB962C8B-B14F-4D97-AF65-F5344CB8AC3E}">
        <p14:creationId xmlns:p14="http://schemas.microsoft.com/office/powerpoint/2010/main" val="64900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35DDA-0D7C-1C7A-0D7A-E3A2DD1A0CCE}"/>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2A0D2E4-C99C-7E57-F39B-0892D452509C}"/>
              </a:ext>
            </a:extLst>
          </p:cNvPr>
          <p:cNvSpPr>
            <a:spLocks noGrp="1"/>
          </p:cNvSpPr>
          <p:nvPr>
            <p:ph idx="1"/>
          </p:nvPr>
        </p:nvSpPr>
        <p:spPr>
          <a:xfrm>
            <a:off x="479376" y="260648"/>
            <a:ext cx="10515600" cy="4351338"/>
          </a:xfrm>
        </p:spPr>
        <p:txBody>
          <a:bodyPr>
            <a:normAutofit fontScale="25000" lnSpcReduction="20000"/>
          </a:bodyPr>
          <a:lstStyle/>
          <a:p>
            <a:r>
              <a:rPr lang="ru-RU" sz="7200" dirty="0"/>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a:t>
            </a:r>
          </a:p>
          <a:p>
            <a:r>
              <a:rPr lang="ru-RU" sz="7200" dirty="0"/>
              <a:t>б) путем заполнения экранных форм веб-интерфейса электронной площадки, специализированной электронной площадки подлежат указанию:</a:t>
            </a:r>
          </a:p>
          <a:p>
            <a:r>
              <a:rPr lang="ru-RU" sz="6400" dirty="0"/>
              <a:t>номер реестровой записи </a:t>
            </a:r>
            <a:r>
              <a:rPr lang="ru-RU" sz="6400" dirty="0">
                <a:solidFill>
                  <a:srgbClr val="FF0000"/>
                </a:solidFill>
              </a:rPr>
              <a:t>(при наличии такого номера) </a:t>
            </a:r>
            <a:r>
              <a:rPr lang="ru-RU" sz="6400" dirty="0"/>
              <a:t>из реестра российской промышленной продукции, предусмотренного Федеральным законом "О промышленной политике в Российской Федерации",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(далее - постановление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товара указана Российская Федерация. В случае если в отношении такого товара постановлением Правительства Российской Федерации от 17 июля 2015 г. N 719 "О подтверждении производства российской промышленной продукции" за выполнение (освоение) на территории Российской Федерации соответствующих операций (условий) установлены требования о совокупном количестве баллов, указывается </a:t>
            </a:r>
            <a:r>
              <a:rPr lang="ru-RU" sz="6400" b="1" dirty="0"/>
              <a:t>совокупное количество баллов </a:t>
            </a:r>
            <a:r>
              <a:rPr lang="ru-RU" sz="6400" dirty="0"/>
              <a:t>за выполнение (освоение) на территории Российской Федерации соответствующих операций (условий);</a:t>
            </a:r>
          </a:p>
          <a:p>
            <a:r>
              <a:rPr lang="ru-RU" sz="6400" dirty="0"/>
              <a:t>номер реестровой записи </a:t>
            </a:r>
            <a:r>
              <a:rPr lang="ru-RU" sz="6400" dirty="0">
                <a:solidFill>
                  <a:srgbClr val="FF0000"/>
                </a:solidFill>
              </a:rPr>
              <a:t>(при наличии такого номера) </a:t>
            </a:r>
            <a:r>
              <a:rPr lang="ru-RU" sz="6400" dirty="0"/>
              <a:t>из евразийского реестра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товара указано государство - член Евразийского экономического союза, за исключением Российской Федерации. При этом указывается </a:t>
            </a:r>
            <a:r>
              <a:rPr lang="ru-RU" sz="6400" b="1" dirty="0"/>
              <a:t>совокупное количество баллов </a:t>
            </a:r>
            <a:r>
              <a:rPr lang="ru-RU" sz="6400" dirty="0"/>
              <a:t>за выполнение (освоение) на территории Евразийского экономического союза соответствующих операций (условий), если в отношении такого товара правом Евразийского экономического союза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a:t>
            </a:r>
          </a:p>
          <a:p>
            <a:endParaRPr lang="ru-RU" dirty="0"/>
          </a:p>
        </p:txBody>
      </p:sp>
    </p:spTree>
    <p:extLst>
      <p:ext uri="{BB962C8B-B14F-4D97-AF65-F5344CB8AC3E}">
        <p14:creationId xmlns:p14="http://schemas.microsoft.com/office/powerpoint/2010/main" val="622174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E108-065B-C2DF-A33B-63549E43A2E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494A92-F1C9-383E-A459-BF50485DCAB4}"/>
              </a:ext>
            </a:extLst>
          </p:cNvPr>
          <p:cNvSpPr>
            <a:spLocks noGrp="1"/>
          </p:cNvSpPr>
          <p:nvPr>
            <p:ph type="title"/>
          </p:nvPr>
        </p:nvSpPr>
        <p:spPr>
          <a:xfrm>
            <a:off x="194199" y="168677"/>
            <a:ext cx="11803602" cy="350495"/>
          </a:xfrm>
        </p:spPr>
        <p:txBody>
          <a:bodyPr>
            <a:noAutofit/>
          </a:bodyPr>
          <a:lstStyle/>
          <a:p>
            <a:pPr algn="ctr"/>
            <a:r>
              <a:rPr lang="ru-RU" sz="2400" dirty="0">
                <a:solidFill>
                  <a:srgbClr val="0070C0"/>
                </a:solidFill>
              </a:rPr>
              <a:t>АС г. Москвы Решение от 09.10.2025 по Делу № А40-140707/2025 (1 из 3)</a:t>
            </a:r>
          </a:p>
        </p:txBody>
      </p:sp>
      <p:graphicFrame>
        <p:nvGraphicFramePr>
          <p:cNvPr id="4" name="Объект 3">
            <a:extLst>
              <a:ext uri="{FF2B5EF4-FFF2-40B4-BE49-F238E27FC236}">
                <a16:creationId xmlns:a16="http://schemas.microsoft.com/office/drawing/2014/main" id="{04DF66EA-3F52-5F78-EFAF-517C4E3F2B33}"/>
              </a:ext>
            </a:extLst>
          </p:cNvPr>
          <p:cNvGraphicFramePr>
            <a:graphicFrameLocks noGrp="1"/>
          </p:cNvGraphicFramePr>
          <p:nvPr>
            <p:ph idx="1"/>
          </p:nvPr>
        </p:nvGraphicFramePr>
        <p:xfrm>
          <a:off x="305040" y="636649"/>
          <a:ext cx="11581917" cy="741680"/>
        </p:xfrm>
        <a:graphic>
          <a:graphicData uri="http://schemas.openxmlformats.org/drawingml/2006/table">
            <a:tbl>
              <a:tblPr firstRow="1" bandRow="1">
                <a:tableStyleId>{F5AB1C69-6EDB-4FF4-983F-18BD219EF322}</a:tableStyleId>
              </a:tblPr>
              <a:tblGrid>
                <a:gridCol w="3885220">
                  <a:extLst>
                    <a:ext uri="{9D8B030D-6E8A-4147-A177-3AD203B41FA5}">
                      <a16:colId xmlns:a16="http://schemas.microsoft.com/office/drawing/2014/main" val="3079683067"/>
                    </a:ext>
                  </a:extLst>
                </a:gridCol>
                <a:gridCol w="2956264">
                  <a:extLst>
                    <a:ext uri="{9D8B030D-6E8A-4147-A177-3AD203B41FA5}">
                      <a16:colId xmlns:a16="http://schemas.microsoft.com/office/drawing/2014/main" val="3197436877"/>
                    </a:ext>
                  </a:extLst>
                </a:gridCol>
                <a:gridCol w="4740433">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ГБУЗ «ГКБ имени В.В. Вересаева» </a:t>
                      </a:r>
                    </a:p>
                  </a:txBody>
                  <a:tcPr/>
                </a:tc>
                <a:tc>
                  <a:txBody>
                    <a:bodyPr/>
                    <a:lstStyle/>
                    <a:p>
                      <a:r>
                        <a:rPr lang="ru-RU" dirty="0"/>
                        <a:t>Московское УФАС </a:t>
                      </a:r>
                    </a:p>
                  </a:txBody>
                  <a:tcPr/>
                </a:tc>
                <a:tc>
                  <a:txBody>
                    <a:bodyPr/>
                    <a:lstStyle/>
                    <a:p>
                      <a:r>
                        <a:rPr lang="ru-RU" dirty="0"/>
                        <a:t>О признании недействительным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C3F6064F-D80D-1024-324A-57ADEAB32784}"/>
              </a:ext>
            </a:extLst>
          </p:cNvPr>
          <p:cNvSpPr txBox="1"/>
          <p:nvPr/>
        </p:nvSpPr>
        <p:spPr>
          <a:xfrm>
            <a:off x="194199" y="1602338"/>
            <a:ext cx="11692758"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расходных материалов для отделения РХМДЛ (стенты для коронарных артерий, катетер, проводник) (№0373200001325000156).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установлено преимущество.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обоснованная жалоба.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жалобе указано на то, что Заказчиком закупается шприц-манометр кода ОКПД2 32.50.13.110 и кода НКМИ 165180, который в соответствии с письмом Росздравнадзора от 28.02.2025 №10-10959/25, приобщенным к материалам дела, относится к позиции п.385 перечня товаров по приложению № 2 к Постановлению №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Исходя из описания объекта закупки Заявитель осуществлял закупку следующих расходных материалов, в том числе: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п. Стент для коронарных артерий, выделяющий лекарственное средство» позиции КТРУ 32.50.13.190-02494 и кода ОКПД2 32.50.13.190;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п. Катетер баллонный для коронарной ангиопластики, стандартный» позиции КТРУ 32.50.13.110-00544 и кода ОКПД2 32.50.13.110;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п. Шприц-манометр для баллонного катетера, одноразового использования» позиции КТРУ 32.50.13.110-00969 и кода ОКПД2 32.50.13.110.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833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D0B6-04A9-37EA-272E-8AF84B54D81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66133B-3A76-3123-0FA2-3A6EC31DE34F}"/>
              </a:ext>
            </a:extLst>
          </p:cNvPr>
          <p:cNvSpPr>
            <a:spLocks noGrp="1"/>
          </p:cNvSpPr>
          <p:nvPr>
            <p:ph type="title"/>
          </p:nvPr>
        </p:nvSpPr>
        <p:spPr>
          <a:xfrm>
            <a:off x="194199" y="62145"/>
            <a:ext cx="11803602" cy="350495"/>
          </a:xfrm>
        </p:spPr>
        <p:txBody>
          <a:bodyPr>
            <a:noAutofit/>
          </a:bodyPr>
          <a:lstStyle/>
          <a:p>
            <a:pPr algn="ctr"/>
            <a:r>
              <a:rPr lang="ru-RU" sz="2400" dirty="0">
                <a:solidFill>
                  <a:srgbClr val="0070C0"/>
                </a:solidFill>
              </a:rPr>
              <a:t>АС г. Москвы Решение от 09.10.2025 по Делу № А40-140707/2025 (2 из 3)</a:t>
            </a:r>
          </a:p>
        </p:txBody>
      </p:sp>
      <p:sp>
        <p:nvSpPr>
          <p:cNvPr id="6" name="TextBox 5">
            <a:extLst>
              <a:ext uri="{FF2B5EF4-FFF2-40B4-BE49-F238E27FC236}">
                <a16:creationId xmlns:a16="http://schemas.microsoft.com/office/drawing/2014/main" id="{0A7CAA15-1E57-303F-2A33-3AB5ECE830AA}"/>
              </a:ext>
            </a:extLst>
          </p:cNvPr>
          <p:cNvSpPr txBox="1"/>
          <p:nvPr/>
        </p:nvSpPr>
        <p:spPr>
          <a:xfrm>
            <a:off x="249621" y="607948"/>
            <a:ext cx="11692758" cy="584775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Среди требуемых к поставке товаров, на которые распространяются ограничения Постановления №1875, Заказчиком предусмотрена закупка товаров, которые не входят ни в одно из приложений Постановления № 1875, в результате чего необходимо соблюдать требования абз.9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 п. 4 Постановления № </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1875 (о выделении отдельных позиций в отдельные лоты).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п.1 Заказчик закупает изделие «Стент для коронарных артерий, выделяющий лекарственное средство» кода ОКПД2 32.50.13.190, который не включен в позиции 17, 139 - 141 приложения № 1 к Постановлению № 1875, 179, 189, 320 (в части дефибрилляторов), 362 - 432 приложения № 2 к Постановлению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для осуществления настоящей закупки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без установления ограничений</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предусмотренного Постановлением № 1875, Заказчику надлежало разделить лот на товары, включенные в приложение № 2 к Постановлению № 1875, и товары, не указанные в таких позициях, а также установить соответствующие положения о применении ограничений в отношении товаров, происходящих из иностранных государств.</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Из письма Росздравнадзора от 16.09.2025г. № 10-56055/25 следует, что «Управление организации государственного контроля и регистрации медицинских изделий Федеральной службы по надзору в сфере здравоохранения совместно с экспертной организацией ФГБУ «Национальный институт качества» Росздравнадзора рассмотрело письмо ООО «МИМ», зарегистрированное в Росздравнадзоре от 09.09.2025 № 82828.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Вопрос об отнесении медицинских изделий, относящихся к шприцам-манометрам для баллонного катетера, позиции «385. Иглы хирургические; инструменты колющие; шприцы» постановления Правительства Российской Федерации от 23.12.2024 №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(далее – постановление Правительства № 1875) был вынесен на заседание комиссии по рассмотрению вопросов классификации изделий в соответствии с Номенклатурной классификацией медицинских изделий по видам 22 апреля 2025 года.</a:t>
            </a:r>
          </a:p>
        </p:txBody>
      </p:sp>
    </p:spTree>
    <p:extLst>
      <p:ext uri="{BB962C8B-B14F-4D97-AF65-F5344CB8AC3E}">
        <p14:creationId xmlns:p14="http://schemas.microsoft.com/office/powerpoint/2010/main" val="2505947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FF3EB-5715-8340-A92D-3477B8B40F4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5947DF-98A0-319F-DE08-5A0F8F70EC7A}"/>
              </a:ext>
            </a:extLst>
          </p:cNvPr>
          <p:cNvSpPr>
            <a:spLocks noGrp="1"/>
          </p:cNvSpPr>
          <p:nvPr>
            <p:ph type="title"/>
          </p:nvPr>
        </p:nvSpPr>
        <p:spPr>
          <a:xfrm>
            <a:off x="194199" y="133167"/>
            <a:ext cx="11803602" cy="350495"/>
          </a:xfrm>
        </p:spPr>
        <p:txBody>
          <a:bodyPr>
            <a:noAutofit/>
          </a:bodyPr>
          <a:lstStyle/>
          <a:p>
            <a:pPr algn="ctr"/>
            <a:r>
              <a:rPr lang="ru-RU" sz="2400" dirty="0">
                <a:solidFill>
                  <a:srgbClr val="0070C0"/>
                </a:solidFill>
              </a:rPr>
              <a:t>АС г. Москвы Решение от 09.10.2025 по Делу № А40-140707/2025 (3 из 3)</a:t>
            </a:r>
          </a:p>
        </p:txBody>
      </p:sp>
      <p:sp>
        <p:nvSpPr>
          <p:cNvPr id="6" name="TextBox 5">
            <a:extLst>
              <a:ext uri="{FF2B5EF4-FFF2-40B4-BE49-F238E27FC236}">
                <a16:creationId xmlns:a16="http://schemas.microsoft.com/office/drawing/2014/main" id="{C68EB918-A815-7ECA-ADA6-12AE91F36188}"/>
              </a:ext>
            </a:extLst>
          </p:cNvPr>
          <p:cNvSpPr txBox="1"/>
          <p:nvPr/>
        </p:nvSpPr>
        <p:spPr>
          <a:xfrm>
            <a:off x="249621" y="643460"/>
            <a:ext cx="11692758"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заседании комиссии было принято решение, что позиция «385. Иглы хирургические; инструменты колющие; шприцы» постановления Правительства № 1875 применима для медицинских изделий, относящихся к видам номенклатурной классификации медицинских изделий (далее – НК МИ) 165000 «Шприц-манометр для баллонного катетера/внешней трубки эндоскопа, одноразового использования» и 165020 «Шприц-манометр для баллонного катетера/внешней трубки эндоскопа, многоразового использования».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Следовательно, медицинские изделия, относящиеся к шприцам-манометрам, с видом НК МИ 165000 «Шприц-манометр для баллонного катетера/внешней трубки эндоскопа, одноразового использования» и кодом ОКПД2 32.50.13.110 «Шприцы, иглы, катетеры, канюли и аналогичные инструменты» могут соответствовать позиции «385. Иглы хирургические; инструменты колющие; шприцы» Приложения № 2 постановления Правительства № 1875».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заявления отказать</a:t>
            </a:r>
          </a:p>
        </p:txBody>
      </p:sp>
    </p:spTree>
    <p:extLst>
      <p:ext uri="{BB962C8B-B14F-4D97-AF65-F5344CB8AC3E}">
        <p14:creationId xmlns:p14="http://schemas.microsoft.com/office/powerpoint/2010/main" val="3807034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E6F9-FF70-A34A-3BBE-3172332746A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950A89-B4E8-4DB0-55BF-62477BBBFAD1}"/>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Новосибирской области Решение от 13.08.2025 по Делу № А45-6786/2025 (1 из 2)</a:t>
            </a:r>
          </a:p>
        </p:txBody>
      </p:sp>
      <p:graphicFrame>
        <p:nvGraphicFramePr>
          <p:cNvPr id="4" name="Объект 3">
            <a:extLst>
              <a:ext uri="{FF2B5EF4-FFF2-40B4-BE49-F238E27FC236}">
                <a16:creationId xmlns:a16="http://schemas.microsoft.com/office/drawing/2014/main" id="{59824ACE-7E45-CCE9-CC1F-1F66251E38CA}"/>
              </a:ext>
            </a:extLst>
          </p:cNvPr>
          <p:cNvGraphicFramePr>
            <a:graphicFrameLocks noGrp="1"/>
          </p:cNvGraphicFramePr>
          <p:nvPr>
            <p:ph idx="1"/>
          </p:nvPr>
        </p:nvGraphicFramePr>
        <p:xfrm>
          <a:off x="346229" y="681037"/>
          <a:ext cx="11434439" cy="1559560"/>
        </p:xfrm>
        <a:graphic>
          <a:graphicData uri="http://schemas.openxmlformats.org/drawingml/2006/table">
            <a:tbl>
              <a:tblPr firstRow="1" bandRow="1">
                <a:tableStyleId>{F5AB1C69-6EDB-4FF4-983F-18BD219EF322}</a:tableStyleId>
              </a:tblPr>
              <a:tblGrid>
                <a:gridCol w="5095783">
                  <a:extLst>
                    <a:ext uri="{9D8B030D-6E8A-4147-A177-3AD203B41FA5}">
                      <a16:colId xmlns:a16="http://schemas.microsoft.com/office/drawing/2014/main" val="3079683067"/>
                    </a:ext>
                  </a:extLst>
                </a:gridCol>
                <a:gridCol w="2752077">
                  <a:extLst>
                    <a:ext uri="{9D8B030D-6E8A-4147-A177-3AD203B41FA5}">
                      <a16:colId xmlns:a16="http://schemas.microsoft.com/office/drawing/2014/main" val="3197436877"/>
                    </a:ext>
                  </a:extLst>
                </a:gridCol>
                <a:gridCol w="3586579">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ГКУ НСО «Центр по обеспечению мероприятий в области гражданской обороны, чрезвычайных ситуаций и пожарной безопасности Новосибирской области»</a:t>
                      </a:r>
                    </a:p>
                  </a:txBody>
                  <a:tcPr/>
                </a:tc>
                <a:tc>
                  <a:txBody>
                    <a:bodyPr/>
                    <a:lstStyle/>
                    <a:p>
                      <a:r>
                        <a:rPr lang="ru-RU" dirty="0"/>
                        <a:t>УФАС по Новосибирской области</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1948BFF-04E9-87E5-A848-50021D53A992}"/>
              </a:ext>
            </a:extLst>
          </p:cNvPr>
          <p:cNvSpPr txBox="1"/>
          <p:nvPr/>
        </p:nvSpPr>
        <p:spPr>
          <a:xfrm>
            <a:off x="136864" y="2463268"/>
            <a:ext cx="11718524"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проводил ЭА №0351200013225000007 на поставку кроватей - топчанов. Объектом закупки является кровать для взрослых бытового назначения (позиция КТРУ -31.09.12.121-00000001).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жалоба, признанная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Новосибирского УФАС России установила, что заказчиком в извещении применено ограничение в соответствии с Приложением №2 к ПП № 1875 РФ (позиция 141 - мебель деревянная для спальни, столовой гостиной).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описании объекта закупки установлено, что вид материала каркаса и материал ножек металл.</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разделе «общая информация» позиции КТРУ - 31.09.12.121-00000001 содержится информация; о кодах ОКПД 2, используемых для данной позиции: 31.09.11.110 – кровати металлические 31.09.12.121 - кровати деревянные, для взрослых.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по мнению УФАС , объект закупки, относится к коду ОКПД 2 31.09.11.110 кровати металлические, который попадает под Приложение № 1 (138 позиция  - мебель металлическая, не включенная в другие группировки).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заказчиком не правильно применен национальный режим.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судится с УФАС.</a:t>
            </a:r>
          </a:p>
        </p:txBody>
      </p:sp>
    </p:spTree>
    <p:extLst>
      <p:ext uri="{BB962C8B-B14F-4D97-AF65-F5344CB8AC3E}">
        <p14:creationId xmlns:p14="http://schemas.microsoft.com/office/powerpoint/2010/main" val="3466179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C53A-CBD7-21B8-2C51-2D34F0C272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83A13-D275-9632-F678-14D41BA0BF2B}"/>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Новосибирской области Решение от 13.08.2025 по Делу № А45-6786/2025 (2 из 2)</a:t>
            </a:r>
          </a:p>
        </p:txBody>
      </p:sp>
      <p:sp>
        <p:nvSpPr>
          <p:cNvPr id="6" name="TextBox 5">
            <a:extLst>
              <a:ext uri="{FF2B5EF4-FFF2-40B4-BE49-F238E27FC236}">
                <a16:creationId xmlns:a16="http://schemas.microsoft.com/office/drawing/2014/main" id="{95558F42-CEBA-0CB7-904D-3F6DED741682}"/>
              </a:ext>
            </a:extLst>
          </p:cNvPr>
          <p:cNvSpPr txBox="1"/>
          <p:nvPr/>
        </p:nvSpPr>
        <p:spPr>
          <a:xfrm>
            <a:off x="236738" y="611278"/>
            <a:ext cx="1171852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 приходит к выводу, что заявителем неверно определено понятие «деревянная кровать», потому как, отличие между «кровать деревянная» и «кровать металлическая» заключается в том какой материал доминирует в её конструкции. В данном же случае, как следует из описания объекта закупки, вид материала каркаса и ножек кровати – металл, что является доминирующим по отношению к внешней стороне каркаса, обшитой по периметру панелями ЛДСП. Деревянная же кровать может быть выполнена полностью из деревянных элементов.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2507412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EE249E-B9FD-69F6-0974-A81A3F3930EA}"/>
              </a:ext>
            </a:extLst>
          </p:cNvPr>
          <p:cNvSpPr>
            <a:spLocks noGrp="1"/>
          </p:cNvSpPr>
          <p:nvPr>
            <p:ph type="title"/>
          </p:nvPr>
        </p:nvSpPr>
        <p:spPr>
          <a:xfrm>
            <a:off x="767179" y="251040"/>
            <a:ext cx="10515600" cy="859993"/>
          </a:xfrm>
        </p:spPr>
        <p:txBody>
          <a:bodyPr>
            <a:normAutofit/>
          </a:bodyPr>
          <a:lstStyle/>
          <a:p>
            <a:pPr algn="ctr"/>
            <a:r>
              <a:rPr lang="ru-RU" sz="2400" dirty="0">
                <a:solidFill>
                  <a:srgbClr val="0070C0"/>
                </a:solidFill>
              </a:rPr>
              <a:t>Постановление Правительства РФ от 17 июля 2015 г. N 719 "О подтверждении производства российской промышленной продукции" </a:t>
            </a:r>
          </a:p>
        </p:txBody>
      </p:sp>
      <p:sp>
        <p:nvSpPr>
          <p:cNvPr id="3" name="Объект 2">
            <a:extLst>
              <a:ext uri="{FF2B5EF4-FFF2-40B4-BE49-F238E27FC236}">
                <a16:creationId xmlns:a16="http://schemas.microsoft.com/office/drawing/2014/main" id="{A4197218-E070-F9AD-ABC1-625EFD9CEA41}"/>
              </a:ext>
            </a:extLst>
          </p:cNvPr>
          <p:cNvSpPr>
            <a:spLocks noGrp="1"/>
          </p:cNvSpPr>
          <p:nvPr>
            <p:ph idx="1"/>
          </p:nvPr>
        </p:nvSpPr>
        <p:spPr>
          <a:xfrm>
            <a:off x="838200" y="1207363"/>
            <a:ext cx="10515600" cy="4969600"/>
          </a:xfrm>
        </p:spPr>
        <p:txBody>
          <a:bodyPr>
            <a:normAutofit fontScale="70000" lnSpcReduction="20000"/>
          </a:bodyPr>
          <a:lstStyle/>
          <a:p>
            <a:r>
              <a:rPr lang="ru-RU" dirty="0"/>
              <a:t>1.1. Подтверждением наличия специального инвестиционного контракта является представление справки </a:t>
            </a:r>
            <a:r>
              <a:rPr lang="ru-RU" b="1" dirty="0">
                <a:solidFill>
                  <a:srgbClr val="FF0000"/>
                </a:solidFill>
              </a:rPr>
              <a:t>(в свободной форме), </a:t>
            </a:r>
            <a:r>
              <a:rPr lang="ru-RU" dirty="0"/>
              <a:t>заверенной руководителем организации (индивидуальным предпринимателем), являющейся стороной специального инвестиционного контракта, с указанием следующих сведений:</a:t>
            </a:r>
          </a:p>
          <a:p>
            <a:r>
              <a:rPr lang="ru-RU" dirty="0"/>
              <a:t>а) реквизиты специального инвестиционного контракта;</a:t>
            </a:r>
          </a:p>
          <a:p>
            <a:r>
              <a:rPr lang="ru-RU" dirty="0"/>
              <a:t>б) реквизиты заключения о выполнении (полном, частичном) или невыполнении инвестором обязательств, принятых в соответствии с подпунктом "а" пункта 1 настоящего постановления в рамках специального инвестиционного контракта, и достижении (полном, частичном) или недостижении предусмотренных специальным инвестиционным контрактом соответствующих показателей за отчетный период, </a:t>
            </a:r>
            <a:r>
              <a:rPr lang="ru-RU" b="1" dirty="0"/>
              <a:t>выдаваемого Министерством промышленности и торговли Российской Федерации в установленном порядке</a:t>
            </a:r>
            <a:r>
              <a:rPr lang="ru-RU" dirty="0"/>
              <a:t> (не требуется, если на дату вступления в силу специального инвестиционного контракта при производстве промышленной продукции в рамках специального инвестиционного контракта выполняется хотя бы одно из указанных в специальном инвестиционном контракте требований, предусмотренных приложением к настоящему постановлению, а в случае отсутствия такой продукции в указанном приложении - согласно приложению 1 к Правилам определения страны происхождения товаров в Содружестве Независимых Государств, являющимся неотъемлемой частью Соглашения).</a:t>
            </a:r>
          </a:p>
        </p:txBody>
      </p:sp>
      <p:sp>
        <p:nvSpPr>
          <p:cNvPr id="5" name="TextBox 4">
            <a:extLst>
              <a:ext uri="{FF2B5EF4-FFF2-40B4-BE49-F238E27FC236}">
                <a16:creationId xmlns:a16="http://schemas.microsoft.com/office/drawing/2014/main" id="{DBD67B49-65B1-D800-BDD6-886229DC39F0}"/>
              </a:ext>
            </a:extLst>
          </p:cNvPr>
          <p:cNvSpPr txBox="1"/>
          <p:nvPr/>
        </p:nvSpPr>
        <p:spPr>
          <a:xfrm>
            <a:off x="1129651" y="5650637"/>
            <a:ext cx="1015312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7030A0"/>
                </a:solidFill>
                <a:effectLst/>
                <a:uLnTx/>
                <a:uFillTx/>
                <a:latin typeface="Calibri"/>
                <a:ea typeface="+mn-ea"/>
                <a:cs typeface="+mn-cs"/>
              </a:rPr>
              <a:t>Комментарий</a:t>
            </a:r>
            <a:r>
              <a:rPr kumimoji="0" lang="ru-RU" sz="1800" b="0" i="0" u="none" strike="noStrike" kern="1200" cap="none" spc="0" normalizeH="0" baseline="0" noProof="0" dirty="0">
                <a:ln>
                  <a:noFill/>
                </a:ln>
                <a:solidFill>
                  <a:srgbClr val="7030A0"/>
                </a:solidFill>
                <a:effectLst/>
                <a:uLnTx/>
                <a:uFillTx/>
                <a:latin typeface="Calibri"/>
                <a:ea typeface="+mn-ea"/>
                <a:cs typeface="+mn-cs"/>
              </a:rPr>
              <a:t>:</a:t>
            </a:r>
            <a:endParaRPr kumimoji="0" lang="en-US" sz="1800" b="0"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7030A0"/>
                </a:solidFill>
                <a:effectLst/>
                <a:uLnTx/>
                <a:uFillTx/>
                <a:latin typeface="Calibri"/>
                <a:ea typeface="+mn-ea"/>
                <a:cs typeface="+mn-cs"/>
              </a:rPr>
              <a:t>А если будет представлены реквизиты заключения о невыполнении инвестором обязательств</a:t>
            </a:r>
            <a:r>
              <a:rPr kumimoji="0" lang="en-US" sz="1800" b="0" i="0" u="none" strike="noStrike" kern="1200" cap="none" spc="0" normalizeH="0" baseline="0" noProof="0" dirty="0">
                <a:ln>
                  <a:noFill/>
                </a:ln>
                <a:solidFill>
                  <a:srgbClr val="7030A0"/>
                </a:solidFill>
                <a:effectLst/>
                <a:uLnTx/>
                <a:uFillTx/>
                <a:latin typeface="Calibri"/>
                <a:ea typeface="+mn-ea"/>
                <a:cs typeface="+mn-cs"/>
              </a:rPr>
              <a:t>? </a:t>
            </a:r>
            <a:r>
              <a:rPr kumimoji="0" lang="ru-RU" sz="1800" b="0" i="0" u="none" strike="noStrike" kern="1200" cap="none" spc="0" normalizeH="0" baseline="0" noProof="0" dirty="0">
                <a:ln>
                  <a:noFill/>
                </a:ln>
                <a:solidFill>
                  <a:srgbClr val="7030A0"/>
                </a:solidFill>
                <a:effectLst/>
                <a:uLnTx/>
                <a:uFillTx/>
                <a:latin typeface="Calibri"/>
                <a:ea typeface="+mn-ea"/>
                <a:cs typeface="+mn-cs"/>
              </a:rPr>
              <a:t>Заявку на этапе рассмотрения отклонять</a:t>
            </a:r>
            <a:r>
              <a:rPr kumimoji="0" lang="en-US" sz="1800" b="0" i="0" u="none" strike="noStrike" kern="1200" cap="none" spc="0" normalizeH="0" baseline="0" noProof="0" dirty="0">
                <a:ln>
                  <a:noFill/>
                </a:ln>
                <a:solidFill>
                  <a:srgbClr val="7030A0"/>
                </a:solidFill>
                <a:effectLst/>
                <a:uLnTx/>
                <a:uFillTx/>
                <a:latin typeface="Calibri"/>
                <a:ea typeface="+mn-ea"/>
                <a:cs typeface="+mn-cs"/>
              </a:rPr>
              <a:t>?</a:t>
            </a:r>
            <a:endParaRPr kumimoji="0" lang="ru-RU" sz="18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55464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DA14-95E5-3F7B-792B-7D8F178B3E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6F90BB-C562-C608-C99C-BE3313CE3E6D}"/>
              </a:ext>
            </a:extLst>
          </p:cNvPr>
          <p:cNvSpPr txBox="1"/>
          <p:nvPr/>
        </p:nvSpPr>
        <p:spPr>
          <a:xfrm>
            <a:off x="396518" y="392517"/>
            <a:ext cx="1137527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Если в Реестре промышленной продукции в разделе «Основание» в столбце «Наименование» ввести «СПИК» - результаты  - более 180 позиций. </a:t>
            </a:r>
            <a:endParaRPr kumimoji="0" lang="ru-RU" sz="1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9" name="Рисунок 8">
            <a:extLst>
              <a:ext uri="{FF2B5EF4-FFF2-40B4-BE49-F238E27FC236}">
                <a16:creationId xmlns:a16="http://schemas.microsoft.com/office/drawing/2014/main" id="{01E0313F-98A1-0EDB-3193-13A3C94F886D}"/>
              </a:ext>
            </a:extLst>
          </p:cNvPr>
          <p:cNvPicPr>
            <a:picLocks noChangeAspect="1"/>
          </p:cNvPicPr>
          <p:nvPr/>
        </p:nvPicPr>
        <p:blipFill>
          <a:blip r:embed="rId2"/>
          <a:stretch>
            <a:fillRect/>
          </a:stretch>
        </p:blipFill>
        <p:spPr>
          <a:xfrm>
            <a:off x="396517" y="1248729"/>
            <a:ext cx="10167909" cy="4219916"/>
          </a:xfrm>
          <a:prstGeom prst="rect">
            <a:avLst/>
          </a:prstGeom>
        </p:spPr>
      </p:pic>
    </p:spTree>
    <p:extLst>
      <p:ext uri="{BB962C8B-B14F-4D97-AF65-F5344CB8AC3E}">
        <p14:creationId xmlns:p14="http://schemas.microsoft.com/office/powerpoint/2010/main" val="2435957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72CF205-292E-88BF-6944-7BC658E93FA6}"/>
              </a:ext>
            </a:extLst>
          </p:cNvPr>
          <p:cNvPicPr>
            <a:picLocks noGrp="1" noChangeAspect="1"/>
          </p:cNvPicPr>
          <p:nvPr>
            <p:ph idx="1"/>
          </p:nvPr>
        </p:nvPicPr>
        <p:blipFill>
          <a:blip r:embed="rId2"/>
          <a:stretch>
            <a:fillRect/>
          </a:stretch>
        </p:blipFill>
        <p:spPr>
          <a:xfrm>
            <a:off x="623392" y="188640"/>
            <a:ext cx="3191320" cy="3334215"/>
          </a:xfrm>
          <a:prstGeom prst="rect">
            <a:avLst/>
          </a:prstGeom>
        </p:spPr>
      </p:pic>
      <p:pic>
        <p:nvPicPr>
          <p:cNvPr id="7" name="Рисунок 6">
            <a:extLst>
              <a:ext uri="{FF2B5EF4-FFF2-40B4-BE49-F238E27FC236}">
                <a16:creationId xmlns:a16="http://schemas.microsoft.com/office/drawing/2014/main" id="{CE4258BF-441D-376C-82A3-39B5320C7532}"/>
              </a:ext>
            </a:extLst>
          </p:cNvPr>
          <p:cNvPicPr>
            <a:picLocks noChangeAspect="1"/>
          </p:cNvPicPr>
          <p:nvPr/>
        </p:nvPicPr>
        <p:blipFill>
          <a:blip r:embed="rId3"/>
          <a:stretch>
            <a:fillRect/>
          </a:stretch>
        </p:blipFill>
        <p:spPr>
          <a:xfrm>
            <a:off x="654953" y="4077072"/>
            <a:ext cx="6763694" cy="1390844"/>
          </a:xfrm>
          <a:prstGeom prst="rect">
            <a:avLst/>
          </a:prstGeom>
        </p:spPr>
      </p:pic>
    </p:spTree>
    <p:extLst>
      <p:ext uri="{BB962C8B-B14F-4D97-AF65-F5344CB8AC3E}">
        <p14:creationId xmlns:p14="http://schemas.microsoft.com/office/powerpoint/2010/main" val="2625248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FA38E1D-5321-F955-9FEC-3D65C725C7D8}"/>
              </a:ext>
            </a:extLst>
          </p:cNvPr>
          <p:cNvSpPr/>
          <p:nvPr/>
        </p:nvSpPr>
        <p:spPr>
          <a:xfrm>
            <a:off x="1083076" y="254278"/>
            <a:ext cx="10309564" cy="405139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6BB6CB37-CBDD-0DCF-217F-A2FA81ABAC8C}"/>
              </a:ext>
            </a:extLst>
          </p:cNvPr>
          <p:cNvSpPr>
            <a:spLocks noGrp="1"/>
          </p:cNvSpPr>
          <p:nvPr>
            <p:ph idx="1"/>
          </p:nvPr>
        </p:nvSpPr>
        <p:spPr>
          <a:xfrm>
            <a:off x="705035" y="254278"/>
            <a:ext cx="10515600" cy="5107835"/>
          </a:xfrm>
        </p:spPr>
        <p:txBody>
          <a:bodyPr>
            <a:normAutofit fontScale="40000" lnSpcReduction="20000"/>
          </a:bodyPr>
          <a:lstStyle/>
          <a:p>
            <a:pPr marL="457200" lvl="1" indent="0" algn="just">
              <a:lnSpc>
                <a:spcPct val="120000"/>
              </a:lnSpc>
              <a:spcBef>
                <a:spcPts val="600"/>
              </a:spcBef>
              <a:buNone/>
            </a:pPr>
            <a:r>
              <a:rPr lang="ru-RU" sz="4000" dirty="0">
                <a:solidFill>
                  <a:srgbClr val="000000"/>
                </a:solidFill>
                <a:latin typeface="Times New Roman" panose="02020603050405020304" pitchFamily="18" charset="0"/>
                <a:ea typeface="Times New Roman" panose="02020603050405020304" pitchFamily="18" charset="0"/>
              </a:rPr>
              <a:t>4. Установить, что:  т</a:t>
            </a:r>
            <a:r>
              <a:rPr lang="ru-RU" sz="4000" dirty="0">
                <a:solidFill>
                  <a:srgbClr val="000000"/>
                </a:solidFill>
                <a:effectLst/>
                <a:latin typeface="Times New Roman" panose="02020603050405020304" pitchFamily="18" charset="0"/>
                <a:ea typeface="Times New Roman" panose="02020603050405020304" pitchFamily="18" charset="0"/>
              </a:rPr>
              <a:t>) при осуществлении в соответствии с Федеральным законом "О контрактной системе …",</a:t>
            </a:r>
            <a:r>
              <a:rPr lang="ru-RU" sz="40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з</a:t>
            </a:r>
            <a:r>
              <a:rPr lang="ru-RU" sz="4000" dirty="0">
                <a:solidFill>
                  <a:srgbClr val="000000"/>
                </a:solidFill>
                <a:effectLst/>
                <a:latin typeface="Times New Roman" panose="02020603050405020304" pitchFamily="18" charset="0"/>
                <a:ea typeface="Times New Roman" panose="02020603050405020304" pitchFamily="18" charset="0"/>
              </a:rPr>
              <a:t>акупок товаров, указанных в позициях 195, 197 - 199 и 203 перечня № 2, </a:t>
            </a:r>
            <a:r>
              <a:rPr lang="ru-RU" sz="4000" b="1" dirty="0">
                <a:solidFill>
                  <a:srgbClr val="000000"/>
                </a:solidFill>
                <a:effectLst/>
                <a:latin typeface="Times New Roman" panose="02020603050405020304" pitchFamily="18" charset="0"/>
                <a:ea typeface="Times New Roman" panose="02020603050405020304" pitchFamily="18" charset="0"/>
              </a:rPr>
              <a:t>заявка на участие в закупке, в которой содержится предложение о поставке товара российского происхождения, являющегося радиоэлектронной продукцией</a:t>
            </a:r>
            <a:r>
              <a:rPr lang="ru-RU" sz="4000" dirty="0">
                <a:solidFill>
                  <a:srgbClr val="000000"/>
                </a:solidFill>
                <a:effectLst/>
                <a:latin typeface="Times New Roman" panose="02020603050405020304" pitchFamily="18" charset="0"/>
                <a:ea typeface="Times New Roman" panose="02020603050405020304" pitchFamily="18" charset="0"/>
              </a:rPr>
              <a:t>, </a:t>
            </a:r>
            <a:br>
              <a:rPr lang="ru-RU" sz="4000" dirty="0">
                <a:solidFill>
                  <a:srgbClr val="000000"/>
                </a:solidFill>
                <a:effectLst/>
                <a:latin typeface="Times New Roman" panose="02020603050405020304" pitchFamily="18" charset="0"/>
                <a:ea typeface="Times New Roman" panose="02020603050405020304" pitchFamily="18" charset="0"/>
              </a:rPr>
            </a:br>
            <a:r>
              <a:rPr lang="ru-RU" sz="4000" b="1" dirty="0">
                <a:solidFill>
                  <a:srgbClr val="FF0000"/>
                </a:solidFill>
                <a:effectLst/>
                <a:latin typeface="Times New Roman" panose="02020603050405020304" pitchFamily="18" charset="0"/>
                <a:ea typeface="Times New Roman" panose="02020603050405020304" pitchFamily="18" charset="0"/>
              </a:rPr>
              <a:t>не признанной </a:t>
            </a:r>
            <a:r>
              <a:rPr lang="ru-RU" sz="4000" dirty="0">
                <a:solidFill>
                  <a:srgbClr val="000000"/>
                </a:solidFill>
                <a:effectLst/>
                <a:latin typeface="Times New Roman" panose="02020603050405020304" pitchFamily="18" charset="0"/>
                <a:ea typeface="Times New Roman" panose="02020603050405020304" pitchFamily="18" charset="0"/>
              </a:rPr>
              <a:t>в соответствии с постановлением Правительства Российской Федерации от 17 июля 2015 г. № 719 "О подтверждении производства российской промышленной продукции" </a:t>
            </a:r>
            <a:r>
              <a:rPr lang="ru-RU" sz="4000" b="1" dirty="0">
                <a:solidFill>
                  <a:srgbClr val="FF0000"/>
                </a:solidFill>
                <a:effectLst/>
                <a:latin typeface="Times New Roman" panose="02020603050405020304" pitchFamily="18" charset="0"/>
                <a:ea typeface="Times New Roman" panose="02020603050405020304" pitchFamily="18" charset="0"/>
              </a:rPr>
              <a:t>радиоэлектронной продукцией первого уровня</a:t>
            </a:r>
            <a:r>
              <a:rPr lang="ru-RU" sz="4000" b="1" dirty="0">
                <a:solidFill>
                  <a:srgbClr val="000000"/>
                </a:solidFill>
                <a:effectLst/>
                <a:latin typeface="Times New Roman" panose="02020603050405020304" pitchFamily="18" charset="0"/>
                <a:ea typeface="Times New Roman" panose="02020603050405020304" pitchFamily="18" charset="0"/>
              </a:rPr>
              <a:t>, </a:t>
            </a:r>
            <a:r>
              <a:rPr lang="ru-RU" sz="4000" b="1" u="sng" dirty="0">
                <a:solidFill>
                  <a:srgbClr val="000000"/>
                </a:solidFill>
                <a:effectLst/>
                <a:latin typeface="Times New Roman" panose="02020603050405020304" pitchFamily="18" charset="0"/>
                <a:ea typeface="Times New Roman" panose="02020603050405020304" pitchFamily="18" charset="0"/>
              </a:rPr>
              <a:t>приравнивается к заявке на участие в закупке, в которой содержится предложение о поставке товара, происходящего из иностранного государства</a:t>
            </a:r>
            <a:r>
              <a:rPr lang="ru-RU" sz="4000" dirty="0">
                <a:solidFill>
                  <a:srgbClr val="000000"/>
                </a:solidFill>
                <a:effectLst/>
                <a:latin typeface="Times New Roman" panose="02020603050405020304" pitchFamily="18" charset="0"/>
                <a:ea typeface="Times New Roman" panose="02020603050405020304" pitchFamily="18" charset="0"/>
              </a:rPr>
              <a:t>, </a:t>
            </a:r>
            <a:r>
              <a:rPr lang="ru-RU" sz="4000" b="1" dirty="0">
                <a:solidFill>
                  <a:srgbClr val="000000"/>
                </a:solidFill>
                <a:effectLst/>
                <a:latin typeface="Times New Roman" panose="02020603050405020304" pitchFamily="18" charset="0"/>
                <a:ea typeface="Times New Roman" panose="02020603050405020304" pitchFamily="18" charset="0"/>
              </a:rPr>
              <a:t>если на участие в такой закупке подана заявка на участие в закупке</a:t>
            </a:r>
            <a:r>
              <a:rPr lang="ru-RU" sz="4000" dirty="0">
                <a:solidFill>
                  <a:srgbClr val="000000"/>
                </a:solidFill>
                <a:effectLst/>
                <a:latin typeface="Times New Roman" panose="02020603050405020304" pitchFamily="18" charset="0"/>
                <a:ea typeface="Times New Roman" panose="02020603050405020304" pitchFamily="18" charset="0"/>
              </a:rPr>
              <a:t>, признанная по результатам ее рассмотрения соответствующей установленным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r>
              <a:rPr lang="ru-RU" sz="40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соответственно требованиям </a:t>
            </a:r>
            <a:r>
              <a:rPr lang="ru-RU" sz="4000" b="1" dirty="0">
                <a:solidFill>
                  <a:srgbClr val="000000"/>
                </a:solidFill>
                <a:effectLst/>
                <a:latin typeface="Times New Roman" panose="02020603050405020304" pitchFamily="18" charset="0"/>
                <a:ea typeface="Times New Roman" panose="02020603050405020304" pitchFamily="18" charset="0"/>
              </a:rPr>
              <a:t>и содержащая предложение </a:t>
            </a:r>
            <a:br>
              <a:rPr lang="ru-RU" sz="4000" b="1" dirty="0">
                <a:solidFill>
                  <a:srgbClr val="000000"/>
                </a:solidFill>
                <a:effectLst/>
                <a:latin typeface="Times New Roman" panose="02020603050405020304" pitchFamily="18" charset="0"/>
                <a:ea typeface="Times New Roman" panose="02020603050405020304" pitchFamily="18" charset="0"/>
              </a:rPr>
            </a:br>
            <a:r>
              <a:rPr lang="ru-RU" sz="4000" b="1" dirty="0">
                <a:solidFill>
                  <a:srgbClr val="000000"/>
                </a:solidFill>
                <a:effectLst/>
                <a:latin typeface="Times New Roman" panose="02020603050405020304" pitchFamily="18" charset="0"/>
                <a:ea typeface="Times New Roman" panose="02020603050405020304" pitchFamily="18" charset="0"/>
              </a:rPr>
              <a:t>о поставке товара российского происхождения, являющегося радиоэлектронной продукцией</a:t>
            </a:r>
            <a:r>
              <a:rPr lang="ru-RU" sz="4000" dirty="0">
                <a:solidFill>
                  <a:srgbClr val="000000"/>
                </a:solidFill>
                <a:effectLst/>
                <a:latin typeface="Times New Roman" panose="02020603050405020304" pitchFamily="18" charset="0"/>
                <a:ea typeface="Times New Roman" panose="02020603050405020304" pitchFamily="18" charset="0"/>
              </a:rPr>
              <a:t>, признанной в соответствии с постановлением Правительства Российской Федерации от 17 июля 2015 г. № 719 "О подтверждении производства российской промышленной продукции" </a:t>
            </a:r>
            <a:r>
              <a:rPr lang="ru-RU" sz="4000" b="1" dirty="0">
                <a:solidFill>
                  <a:srgbClr val="000000"/>
                </a:solidFill>
                <a:effectLst/>
                <a:latin typeface="Times New Roman" panose="02020603050405020304" pitchFamily="18" charset="0"/>
                <a:ea typeface="Times New Roman" panose="02020603050405020304" pitchFamily="18" charset="0"/>
              </a:rPr>
              <a:t>радиоэлектронной продукцией первого уровня;</a:t>
            </a:r>
          </a:p>
          <a:p>
            <a:endParaRPr lang="ru-RU" dirty="0"/>
          </a:p>
        </p:txBody>
      </p:sp>
      <p:graphicFrame>
        <p:nvGraphicFramePr>
          <p:cNvPr id="4" name="Таблица 3">
            <a:extLst>
              <a:ext uri="{FF2B5EF4-FFF2-40B4-BE49-F238E27FC236}">
                <a16:creationId xmlns:a16="http://schemas.microsoft.com/office/drawing/2014/main" id="{0CF3DCF9-C533-2B11-18F4-A27A8355BFAE}"/>
              </a:ext>
            </a:extLst>
          </p:cNvPr>
          <p:cNvGraphicFramePr>
            <a:graphicFrameLocks noGrp="1"/>
          </p:cNvGraphicFramePr>
          <p:nvPr/>
        </p:nvGraphicFramePr>
        <p:xfrm>
          <a:off x="716502" y="4444612"/>
          <a:ext cx="10758996" cy="511366"/>
        </p:xfrm>
        <a:graphic>
          <a:graphicData uri="http://schemas.openxmlformats.org/drawingml/2006/table">
            <a:tbl>
              <a:tblPr/>
              <a:tblGrid>
                <a:gridCol w="404957">
                  <a:extLst>
                    <a:ext uri="{9D8B030D-6E8A-4147-A177-3AD203B41FA5}">
                      <a16:colId xmlns:a16="http://schemas.microsoft.com/office/drawing/2014/main" val="4169501954"/>
                    </a:ext>
                  </a:extLst>
                </a:gridCol>
                <a:gridCol w="9473730">
                  <a:extLst>
                    <a:ext uri="{9D8B030D-6E8A-4147-A177-3AD203B41FA5}">
                      <a16:colId xmlns:a16="http://schemas.microsoft.com/office/drawing/2014/main" val="3565478244"/>
                    </a:ext>
                  </a:extLst>
                </a:gridCol>
                <a:gridCol w="880309">
                  <a:extLst>
                    <a:ext uri="{9D8B030D-6E8A-4147-A177-3AD203B41FA5}">
                      <a16:colId xmlns:a16="http://schemas.microsoft.com/office/drawing/2014/main" val="2308052961"/>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195.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Компьютеры портативные массой не более 10 кг, такие как ноутбуки, планшетные компьютеры, карманные компьютеры, в том числе совмещающие функции мобильного телефонного аппарата, электронные записные книжки и аналогичная компьютерная техника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26.20.11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4049485094"/>
                  </a:ext>
                </a:extLst>
              </a:tr>
            </a:tbl>
          </a:graphicData>
        </a:graphic>
      </p:graphicFrame>
      <p:graphicFrame>
        <p:nvGraphicFramePr>
          <p:cNvPr id="5" name="Таблица 4">
            <a:extLst>
              <a:ext uri="{FF2B5EF4-FFF2-40B4-BE49-F238E27FC236}">
                <a16:creationId xmlns:a16="http://schemas.microsoft.com/office/drawing/2014/main" id="{1A4DF8B5-118A-0636-57FB-12BD8AF2A1DD}"/>
              </a:ext>
            </a:extLst>
          </p:cNvPr>
          <p:cNvGraphicFramePr>
            <a:graphicFrameLocks noGrp="1"/>
          </p:cNvGraphicFramePr>
          <p:nvPr/>
        </p:nvGraphicFramePr>
        <p:xfrm>
          <a:off x="533030" y="4955978"/>
          <a:ext cx="10758996" cy="1338391"/>
        </p:xfrm>
        <a:graphic>
          <a:graphicData uri="http://schemas.openxmlformats.org/drawingml/2006/table">
            <a:tbl>
              <a:tblPr/>
              <a:tblGrid>
                <a:gridCol w="733152">
                  <a:extLst>
                    <a:ext uri="{9D8B030D-6E8A-4147-A177-3AD203B41FA5}">
                      <a16:colId xmlns:a16="http://schemas.microsoft.com/office/drawing/2014/main" val="3323332620"/>
                    </a:ext>
                  </a:extLst>
                </a:gridCol>
                <a:gridCol w="9333386">
                  <a:extLst>
                    <a:ext uri="{9D8B030D-6E8A-4147-A177-3AD203B41FA5}">
                      <a16:colId xmlns:a16="http://schemas.microsoft.com/office/drawing/2014/main" val="3361120289"/>
                    </a:ext>
                  </a:extLst>
                </a:gridCol>
                <a:gridCol w="692458">
                  <a:extLst>
                    <a:ext uri="{9D8B030D-6E8A-4147-A177-3AD203B41FA5}">
                      <a16:colId xmlns:a16="http://schemas.microsoft.com/office/drawing/2014/main" val="1751627677"/>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197.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Машины вычислительные электронные цифровые, содержащие в одном корпусе центральный процессор и устройство ввода и вывода, объединенные или нет для автоматической обработки данных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26.20.13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3814910897"/>
                  </a:ext>
                </a:extLst>
              </a:tr>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198.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Машины вычислительные электронные цифровые, поставляемые в виде систем для автоматической обработки данных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26.20.14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1972311851"/>
                  </a:ext>
                </a:extLst>
              </a:tr>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26.20.15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2810841590"/>
                  </a:ext>
                </a:extLst>
              </a:tr>
            </a:tbl>
          </a:graphicData>
        </a:graphic>
      </p:graphicFrame>
      <p:graphicFrame>
        <p:nvGraphicFramePr>
          <p:cNvPr id="6" name="Таблица 5">
            <a:extLst>
              <a:ext uri="{FF2B5EF4-FFF2-40B4-BE49-F238E27FC236}">
                <a16:creationId xmlns:a16="http://schemas.microsoft.com/office/drawing/2014/main" id="{E8AE1418-CD18-A2FB-B5A0-EA024CF94ABE}"/>
              </a:ext>
            </a:extLst>
          </p:cNvPr>
          <p:cNvGraphicFramePr>
            <a:graphicFrameLocks noGrp="1"/>
          </p:cNvGraphicFramePr>
          <p:nvPr/>
        </p:nvGraphicFramePr>
        <p:xfrm>
          <a:off x="497150" y="6294369"/>
          <a:ext cx="10830757" cy="315659"/>
        </p:xfrm>
        <a:graphic>
          <a:graphicData uri="http://schemas.openxmlformats.org/drawingml/2006/table">
            <a:tbl>
              <a:tblPr/>
              <a:tblGrid>
                <a:gridCol w="807868">
                  <a:extLst>
                    <a:ext uri="{9D8B030D-6E8A-4147-A177-3AD203B41FA5}">
                      <a16:colId xmlns:a16="http://schemas.microsoft.com/office/drawing/2014/main" val="1000105729"/>
                    </a:ext>
                  </a:extLst>
                </a:gridCol>
                <a:gridCol w="9362388">
                  <a:extLst>
                    <a:ext uri="{9D8B030D-6E8A-4147-A177-3AD203B41FA5}">
                      <a16:colId xmlns:a16="http://schemas.microsoft.com/office/drawing/2014/main" val="3639832641"/>
                    </a:ext>
                  </a:extLst>
                </a:gridCol>
                <a:gridCol w="660501">
                  <a:extLst>
                    <a:ext uri="{9D8B030D-6E8A-4147-A177-3AD203B41FA5}">
                      <a16:colId xmlns:a16="http://schemas.microsoft.com/office/drawing/2014/main" val="2516608352"/>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203.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Устройства запоминающие и прочие устройства хранения данных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26.20.2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368896397"/>
                  </a:ext>
                </a:extLst>
              </a:tr>
            </a:tbl>
          </a:graphicData>
        </a:graphic>
      </p:graphicFrame>
    </p:spTree>
    <p:extLst>
      <p:ext uri="{BB962C8B-B14F-4D97-AF65-F5344CB8AC3E}">
        <p14:creationId xmlns:p14="http://schemas.microsoft.com/office/powerpoint/2010/main" val="2374652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AB82F83-D72E-C8CC-90FC-8E256E6F16B5}"/>
              </a:ext>
            </a:extLst>
          </p:cNvPr>
          <p:cNvSpPr/>
          <p:nvPr/>
        </p:nvSpPr>
        <p:spPr>
          <a:xfrm>
            <a:off x="623392" y="404664"/>
            <a:ext cx="10801200" cy="30243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F8F796BB-99C3-F15F-510F-953AF8CE3C76}"/>
              </a:ext>
            </a:extLst>
          </p:cNvPr>
          <p:cNvSpPr>
            <a:spLocks noGrp="1"/>
          </p:cNvSpPr>
          <p:nvPr>
            <p:ph idx="1"/>
          </p:nvPr>
        </p:nvSpPr>
        <p:spPr>
          <a:xfrm>
            <a:off x="838200" y="548680"/>
            <a:ext cx="10515600" cy="3096344"/>
          </a:xfrm>
        </p:spPr>
        <p:txBody>
          <a:bodyPr>
            <a:normAutofit fontScale="62500" lnSpcReduction="20000"/>
          </a:bodyPr>
          <a:lstStyle/>
          <a:p>
            <a:r>
              <a:rPr lang="ru-RU" b="1" dirty="0"/>
              <a:t>7. 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r>
              <a:rPr lang="ru-RU" dirty="0">
                <a:solidFill>
                  <a:srgbClr val="7030A0"/>
                </a:solidFill>
              </a:rPr>
              <a:t>(извлечение по радиоэлектронной продукции):</a:t>
            </a:r>
          </a:p>
          <a:p>
            <a:r>
              <a:rPr lang="ru-RU" dirty="0">
                <a:solidFill>
                  <a:srgbClr val="FF0000"/>
                </a:solidFill>
              </a:rPr>
              <a:t>Новый пункт б) </a:t>
            </a:r>
            <a:r>
              <a:rPr lang="ru-RU" dirty="0"/>
              <a:t>контракт должен содержать условие о том, что при его исполнении </a:t>
            </a:r>
            <a:r>
              <a:rPr lang="ru-RU" b="1" dirty="0"/>
              <a:t>не допускается замена:</a:t>
            </a:r>
          </a:p>
          <a:p>
            <a:r>
              <a:rPr lang="ru-RU" dirty="0"/>
              <a:t>радиоэлектронной продукции, признаваемой в соответствии с постановлением Правительства Российской Федерации от 17 июля 2015 г. N 719 "О подтверждении производства российской промышленной продукции" или правом Евразийского экономического союза радиоэлектронной продукцией первого уровня, на радиоэлектронную продукцию, не признаваемую радиоэлектронной продукцией первого уровня (если при осуществлении закупок товаров, указанных в позициях 195, 197 - 199 и 203 приложения N 2 к настоящему постановлению, контракт предусматривает поставку радиоэлектронной продукции первого уровня);</a:t>
            </a:r>
          </a:p>
        </p:txBody>
      </p:sp>
      <p:pic>
        <p:nvPicPr>
          <p:cNvPr id="6" name="Рисунок 5">
            <a:extLst>
              <a:ext uri="{FF2B5EF4-FFF2-40B4-BE49-F238E27FC236}">
                <a16:creationId xmlns:a16="http://schemas.microsoft.com/office/drawing/2014/main" id="{A2792ADD-C2D2-F471-2182-C4B1731B3233}"/>
              </a:ext>
            </a:extLst>
          </p:cNvPr>
          <p:cNvPicPr>
            <a:picLocks noChangeAspect="1"/>
          </p:cNvPicPr>
          <p:nvPr/>
        </p:nvPicPr>
        <p:blipFill>
          <a:blip r:embed="rId2"/>
          <a:stretch>
            <a:fillRect/>
          </a:stretch>
        </p:blipFill>
        <p:spPr>
          <a:xfrm>
            <a:off x="370676" y="3621599"/>
            <a:ext cx="11450648" cy="2638793"/>
          </a:xfrm>
          <a:prstGeom prst="rect">
            <a:avLst/>
          </a:prstGeom>
        </p:spPr>
      </p:pic>
    </p:spTree>
    <p:extLst>
      <p:ext uri="{BB962C8B-B14F-4D97-AF65-F5344CB8AC3E}">
        <p14:creationId xmlns:p14="http://schemas.microsoft.com/office/powerpoint/2010/main" val="40056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D1740-9D95-BABD-3064-C7AC2A442CED}"/>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BA6D44F-4D47-8265-02F4-62E05ECD29E2}"/>
              </a:ext>
            </a:extLst>
          </p:cNvPr>
          <p:cNvSpPr>
            <a:spLocks noGrp="1"/>
          </p:cNvSpPr>
          <p:nvPr>
            <p:ph idx="1"/>
          </p:nvPr>
        </p:nvSpPr>
        <p:spPr>
          <a:xfrm>
            <a:off x="479376" y="260648"/>
            <a:ext cx="10515600" cy="4351338"/>
          </a:xfrm>
        </p:spPr>
        <p:txBody>
          <a:bodyPr>
            <a:normAutofit fontScale="25000" lnSpcReduction="20000"/>
          </a:bodyPr>
          <a:lstStyle/>
          <a:p>
            <a:r>
              <a:rPr lang="ru-RU" sz="7200" dirty="0"/>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a:t>
            </a:r>
          </a:p>
          <a:p>
            <a:r>
              <a:rPr lang="ru-RU" sz="7200" dirty="0"/>
              <a:t>б) путем заполнения экранных форм веб-интерфейса электронной площадки, специализированной электронной площадки подлежат указанию:</a:t>
            </a:r>
          </a:p>
          <a:p>
            <a:r>
              <a:rPr lang="ru-RU" sz="7200" dirty="0"/>
              <a:t>порядковый номер реестровой записи </a:t>
            </a:r>
            <a:r>
              <a:rPr lang="ru-RU" sz="7200" dirty="0">
                <a:solidFill>
                  <a:srgbClr val="FF0000"/>
                </a:solidFill>
              </a:rPr>
              <a:t>(при наличии такого порядкового номера) </a:t>
            </a:r>
            <a:r>
              <a:rPr lang="ru-RU" sz="7200" dirty="0"/>
              <a:t>из единого реестра российских программ для электронных вычислительных машин и баз данных в отношении программы для электронных вычислительных машин и (или) баз данных, указанных в позиции 146 приложения N 1 к постановлению Правительства Российской Федерации от 23 декабря 2024 г. N 1875 (далее - программное обеспечение), если при осуществлении закупки применяется запрет, предусмотренный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программного обеспечения указана Российская Федерация;</a:t>
            </a:r>
          </a:p>
          <a:p>
            <a:r>
              <a:rPr lang="ru-RU" sz="7200" dirty="0"/>
              <a:t>порядковый номер реестровой записи </a:t>
            </a:r>
            <a:r>
              <a:rPr lang="ru-RU" sz="7200" dirty="0">
                <a:solidFill>
                  <a:srgbClr val="FF0000"/>
                </a:solidFill>
              </a:rPr>
              <a:t>(при наличии такого порядкового номера) </a:t>
            </a:r>
            <a:r>
              <a:rPr lang="ru-RU" sz="7200" dirty="0"/>
              <a:t>из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в отношении программного обеспечения, если при осуществлении закупки применяется запрет, предусмотренный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программного обеспечения указано государство - член Евразийского экономического союза, за исключением Российской Федерации;</a:t>
            </a:r>
          </a:p>
          <a:p>
            <a:endParaRPr lang="ru-RU" sz="7200" dirty="0"/>
          </a:p>
          <a:p>
            <a:r>
              <a:rPr lang="ru-RU" sz="7200" dirty="0"/>
              <a:t>в) </a:t>
            </a:r>
            <a:r>
              <a:rPr lang="ru-RU" sz="7200" b="1" dirty="0"/>
              <a:t>в случае незаполнения экранных форм веб-интерфейса электронной площадки</a:t>
            </a:r>
            <a:r>
              <a:rPr lang="ru-RU" sz="7200" dirty="0"/>
              <a:t>, специализированной электронной площадки в соответствии с подпунктом "б" настоящего пункта, </a:t>
            </a:r>
            <a:r>
              <a:rPr lang="ru-RU" sz="7200" b="1" dirty="0"/>
              <a:t>заявка на участие в закупке на электронной площадке, специализированной электронной площадке </a:t>
            </a:r>
            <a:r>
              <a:rPr lang="ru-RU" sz="7200" b="1" u="sng" dirty="0"/>
              <a:t>не формируется.</a:t>
            </a:r>
          </a:p>
          <a:p>
            <a:endParaRPr lang="ru-RU" dirty="0"/>
          </a:p>
        </p:txBody>
      </p:sp>
    </p:spTree>
    <p:extLst>
      <p:ext uri="{BB962C8B-B14F-4D97-AF65-F5344CB8AC3E}">
        <p14:creationId xmlns:p14="http://schemas.microsoft.com/office/powerpoint/2010/main" val="3176827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04AF-5D5B-4336-DFE3-C43673FDF97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331B19E-B30E-D8B9-5903-49CB648E045E}"/>
              </a:ext>
            </a:extLst>
          </p:cNvPr>
          <p:cNvSpPr/>
          <p:nvPr/>
        </p:nvSpPr>
        <p:spPr>
          <a:xfrm>
            <a:off x="554116" y="89120"/>
            <a:ext cx="10765655" cy="53386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FD69AF8C-4351-95ED-4765-6B90C92AF37A}"/>
              </a:ext>
            </a:extLst>
          </p:cNvPr>
          <p:cNvSpPr>
            <a:spLocks noGrp="1"/>
          </p:cNvSpPr>
          <p:nvPr>
            <p:ph idx="1"/>
          </p:nvPr>
        </p:nvSpPr>
        <p:spPr>
          <a:xfrm>
            <a:off x="679140" y="195651"/>
            <a:ext cx="10515600" cy="5232122"/>
          </a:xfrm>
        </p:spPr>
        <p:txBody>
          <a:bodyPr>
            <a:normAutofit fontScale="85000" lnSpcReduction="20000"/>
          </a:bodyPr>
          <a:lstStyle/>
          <a:p>
            <a:pPr marL="0" lvl="0" indent="0" algn="just">
              <a:lnSpc>
                <a:spcPct val="100000"/>
              </a:lnSpc>
              <a:spcBef>
                <a:spcPts val="600"/>
              </a:spcBef>
              <a:buNone/>
            </a:pPr>
            <a:r>
              <a:rPr lang="ru-RU" sz="2100" spc="-10" dirty="0">
                <a:solidFill>
                  <a:srgbClr val="000000"/>
                </a:solidFill>
                <a:effectLst/>
                <a:latin typeface="Times New Roman" panose="02020603050405020304" pitchFamily="18" charset="0"/>
                <a:ea typeface="Times New Roman" panose="02020603050405020304" pitchFamily="18" charset="0"/>
              </a:rPr>
              <a:t>3. Установить, что информацией и документами,  подтверждающими страну происхождения товара для целей настоящего постановления, являются:</a:t>
            </a:r>
            <a:endParaRPr lang="ru-RU" sz="21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б) для подтверждения происхождения товаров, указанных в </a:t>
            </a:r>
            <a:r>
              <a:rPr lang="ru-RU" sz="2100" b="1" dirty="0">
                <a:solidFill>
                  <a:srgbClr val="000000"/>
                </a:solidFill>
                <a:latin typeface="Times New Roman" panose="02020603050405020304" pitchFamily="18" charset="0"/>
                <a:ea typeface="Times New Roman" panose="02020603050405020304" pitchFamily="18" charset="0"/>
              </a:rPr>
              <a:t>позициях 1 - 145 приложения N 1 </a:t>
            </a:r>
            <a:r>
              <a:rPr lang="ru-RU" sz="2100" dirty="0">
                <a:solidFill>
                  <a:srgbClr val="000000"/>
                </a:solidFill>
                <a:latin typeface="Times New Roman" panose="02020603050405020304" pitchFamily="18" charset="0"/>
                <a:ea typeface="Times New Roman" panose="02020603050405020304" pitchFamily="18" charset="0"/>
              </a:rPr>
              <a:t>к настоящему постановлению, </a:t>
            </a:r>
            <a:r>
              <a:rPr lang="ru-RU" sz="2100" b="1" dirty="0">
                <a:solidFill>
                  <a:srgbClr val="000000"/>
                </a:solidFill>
                <a:latin typeface="Times New Roman" panose="02020603050405020304" pitchFamily="18" charset="0"/>
                <a:ea typeface="Times New Roman" panose="02020603050405020304" pitchFamily="18" charset="0"/>
              </a:rPr>
              <a:t>позициях 1 - 433 приложения N 2 </a:t>
            </a:r>
            <a:r>
              <a:rPr lang="ru-RU" sz="2100" dirty="0">
                <a:solidFill>
                  <a:srgbClr val="000000"/>
                </a:solidFill>
                <a:latin typeface="Times New Roman" panose="02020603050405020304" pitchFamily="18" charset="0"/>
                <a:ea typeface="Times New Roman" panose="02020603050405020304" pitchFamily="18" charset="0"/>
              </a:rPr>
              <a:t>к настоящему постановлению, </a:t>
            </a:r>
            <a:r>
              <a:rPr lang="ru-RU" sz="2100" b="1" dirty="0">
                <a:solidFill>
                  <a:srgbClr val="000000"/>
                </a:solidFill>
                <a:latin typeface="Times New Roman" panose="02020603050405020304" pitchFamily="18" charset="0"/>
                <a:ea typeface="Times New Roman" panose="02020603050405020304" pitchFamily="18" charset="0"/>
              </a:rPr>
              <a:t>приложении N 3 </a:t>
            </a:r>
            <a:r>
              <a:rPr lang="ru-RU" sz="2100" dirty="0">
                <a:solidFill>
                  <a:srgbClr val="000000"/>
                </a:solidFill>
                <a:latin typeface="Times New Roman" panose="02020603050405020304" pitchFamily="18" charset="0"/>
                <a:ea typeface="Times New Roman" panose="02020603050405020304" pitchFamily="18" charset="0"/>
              </a:rPr>
              <a:t>к настоящему постановлению, из государств - членов Евразийского экономического союза, </a:t>
            </a:r>
            <a:r>
              <a:rPr lang="ru-RU" sz="2100" b="1" u="sng" dirty="0">
                <a:latin typeface="Times New Roman" panose="02020603050405020304" pitchFamily="18" charset="0"/>
                <a:ea typeface="Times New Roman" panose="02020603050405020304" pitchFamily="18" charset="0"/>
              </a:rPr>
              <a:t>за исключением Российской Федерации</a:t>
            </a:r>
            <a:r>
              <a:rPr lang="ru-RU" sz="2100" dirty="0">
                <a:solidFill>
                  <a:srgbClr val="000000"/>
                </a:solidFill>
                <a:latin typeface="Times New Roman" panose="02020603050405020304" pitchFamily="18" charset="0"/>
                <a:ea typeface="Times New Roman" panose="02020603050405020304" pitchFamily="18" charset="0"/>
              </a:rPr>
              <a:t>, - </a:t>
            </a:r>
            <a:r>
              <a:rPr lang="ru-RU" sz="2100" b="1" dirty="0">
                <a:solidFill>
                  <a:srgbClr val="000000"/>
                </a:solidFill>
                <a:latin typeface="Times New Roman" panose="02020603050405020304" pitchFamily="18" charset="0"/>
                <a:ea typeface="Times New Roman" panose="02020603050405020304" pitchFamily="18" charset="0"/>
              </a:rPr>
              <a:t>номер реестровой записи из евразийского реестра промышленных товаров государств - членов Евразийского экономического союза,</a:t>
            </a:r>
            <a:r>
              <a:rPr lang="ru-RU" sz="2100" dirty="0">
                <a:solidFill>
                  <a:srgbClr val="000000"/>
                </a:solidFill>
                <a:latin typeface="Times New Roman" panose="02020603050405020304" pitchFamily="18" charset="0"/>
                <a:ea typeface="Times New Roman" panose="02020603050405020304" pitchFamily="18" charset="0"/>
              </a:rPr>
              <a:t> порядок формирования и ведения которого устанавливается правом Евразийского экономического союза (далее - евразийский реестр промышленных товаров), содержащей в том числе:</a:t>
            </a:r>
          </a:p>
          <a:p>
            <a:pPr marL="457200" lvl="1" indent="0" algn="just">
              <a:lnSpc>
                <a:spcPct val="100000"/>
              </a:lnSpc>
              <a:spcBef>
                <a:spcPts val="600"/>
              </a:spcBef>
              <a:buNone/>
            </a:pPr>
            <a:endParaRPr lang="ru-RU" sz="2100" dirty="0">
              <a:solidFill>
                <a:srgbClr val="000000"/>
              </a:solidFill>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информацию о совокупном количестве баллов за выполнение (освоение) на территории Евразийского экономического союза соответствующих операций (условий) (если в отношении такого товара правом Евразийского экономического союза за выполнение (освоение) на территории Евразийского экономического союза соответствующих операций (условий) установлены требования о совокупном количестве баллов), которое составляет или превышает значение, определенное правом Евразийского экономического союза;</a:t>
            </a:r>
          </a:p>
          <a:p>
            <a:pPr marL="457200" lvl="1" indent="0" algn="just">
              <a:lnSpc>
                <a:spcPct val="100000"/>
              </a:lnSpc>
              <a:spcBef>
                <a:spcPts val="600"/>
              </a:spcBef>
              <a:buNone/>
            </a:pPr>
            <a:endParaRPr lang="ru-RU" sz="2100" dirty="0">
              <a:solidFill>
                <a:srgbClr val="000000"/>
              </a:solidFill>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информацию об уровне радиоэлектронной продукции (для товара, являющегося в соответствии с правом Евразийского экономического союза радиоэлектронной продукцией первого уровня или радиоэлектронной продукцией второго уровня);</a:t>
            </a:r>
          </a:p>
        </p:txBody>
      </p:sp>
    </p:spTree>
    <p:extLst>
      <p:ext uri="{BB962C8B-B14F-4D97-AF65-F5344CB8AC3E}">
        <p14:creationId xmlns:p14="http://schemas.microsoft.com/office/powerpoint/2010/main" val="579975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8FDB6-6FAE-59ED-697E-C0398BAE288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7B91DA8-290E-E302-6C6D-6757E489C0ED}"/>
              </a:ext>
            </a:extLst>
          </p:cNvPr>
          <p:cNvSpPr/>
          <p:nvPr/>
        </p:nvSpPr>
        <p:spPr>
          <a:xfrm>
            <a:off x="577049" y="248575"/>
            <a:ext cx="11327906" cy="303641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id="{1C8DA6D8-76E4-B804-5C7D-5D5B537993F4}"/>
              </a:ext>
            </a:extLst>
          </p:cNvPr>
          <p:cNvSpPr>
            <a:spLocks noGrp="1"/>
          </p:cNvSpPr>
          <p:nvPr>
            <p:ph idx="1"/>
          </p:nvPr>
        </p:nvSpPr>
        <p:spPr>
          <a:xfrm>
            <a:off x="562991" y="378565"/>
            <a:ext cx="11146655" cy="2906420"/>
          </a:xfrm>
        </p:spPr>
        <p:txBody>
          <a:bodyPr>
            <a:normAutofit/>
          </a:bodyPr>
          <a:lstStyle/>
          <a:p>
            <a:pPr marL="0" lvl="0" indent="0" algn="just">
              <a:lnSpc>
                <a:spcPts val="1800"/>
              </a:lnSpc>
              <a:buNone/>
            </a:pPr>
            <a:r>
              <a:rPr lang="ru-RU" sz="1800" dirty="0">
                <a:solidFill>
                  <a:srgbClr val="000000"/>
                </a:solidFill>
                <a:effectLst/>
                <a:latin typeface="Times New Roman" panose="02020603050405020304" pitchFamily="18" charset="0"/>
                <a:ea typeface="Calibri" panose="020F0502020204030204" pitchFamily="34" charset="0"/>
              </a:rPr>
              <a:t>10. Установить</a:t>
            </a:r>
            <a:r>
              <a:rPr lang="ru-RU" sz="1800" dirty="0">
                <a:solidFill>
                  <a:srgbClr val="000000"/>
                </a:solidFill>
                <a:effectLst/>
                <a:latin typeface="Times New Roman" panose="02020603050405020304" pitchFamily="18" charset="0"/>
                <a:ea typeface="Times New Roman" panose="02020603050405020304" pitchFamily="18" charset="0"/>
              </a:rPr>
              <a:t>, что:</a:t>
            </a:r>
          </a:p>
          <a:p>
            <a:pPr marL="457200" lvl="1" indent="0" algn="just">
              <a:lnSpc>
                <a:spcPts val="1800"/>
              </a:lnSpc>
              <a:buNone/>
            </a:pPr>
            <a:r>
              <a:rPr lang="ru-RU" sz="1800" b="1" dirty="0">
                <a:solidFill>
                  <a:srgbClr val="000000"/>
                </a:solidFill>
                <a:latin typeface="Times New Roman" panose="02020603050405020304" pitchFamily="18" charset="0"/>
                <a:ea typeface="Times New Roman" panose="02020603050405020304" pitchFamily="18" charset="0"/>
              </a:rPr>
              <a:t>д</a:t>
            </a:r>
            <a:r>
              <a:rPr lang="ru-RU" sz="1800" b="1" dirty="0">
                <a:solidFill>
                  <a:srgbClr val="000000"/>
                </a:solidFill>
                <a:effectLst/>
                <a:latin typeface="Times New Roman" panose="02020603050405020304" pitchFamily="18" charset="0"/>
                <a:ea typeface="Times New Roman" panose="02020603050405020304" pitchFamily="18" charset="0"/>
              </a:rPr>
              <a:t>) до внесения изменений в право Евразийского экономического союза</a:t>
            </a:r>
            <a:r>
              <a:rPr lang="ru-RU" sz="1800" dirty="0">
                <a:solidFill>
                  <a:srgbClr val="000000"/>
                </a:solidFill>
                <a:effectLst/>
                <a:latin typeface="Times New Roman" panose="02020603050405020304" pitchFamily="18" charset="0"/>
                <a:ea typeface="Times New Roman" panose="02020603050405020304" pitchFamily="18" charset="0"/>
              </a:rPr>
              <a:t>, предусматривающих подтверждение страны происхождения товаров, указанных  в </a:t>
            </a:r>
            <a:r>
              <a:rPr lang="ru-RU" sz="1800" b="1" strike="sngStrike" dirty="0">
                <a:solidFill>
                  <a:srgbClr val="000000"/>
                </a:solidFill>
                <a:effectLst/>
                <a:latin typeface="Times New Roman" panose="02020603050405020304" pitchFamily="18" charset="0"/>
                <a:ea typeface="Times New Roman" panose="02020603050405020304" pitchFamily="18" charset="0"/>
              </a:rPr>
              <a:t>позиции 433 приложения N 2 </a:t>
            </a:r>
            <a:r>
              <a:rPr lang="ru-RU" sz="1800" b="1" i="1" strike="sngStrike" dirty="0">
                <a:solidFill>
                  <a:srgbClr val="7030A0"/>
                </a:solidFill>
                <a:effectLst/>
                <a:latin typeface="Times New Roman" panose="02020603050405020304" pitchFamily="18" charset="0"/>
                <a:ea typeface="Times New Roman" panose="02020603050405020304" pitchFamily="18" charset="0"/>
              </a:rPr>
              <a:t>(Лек. С-</a:t>
            </a:r>
            <a:r>
              <a:rPr lang="ru-RU" sz="1800" b="1" i="1" strike="sngStrike" dirty="0" err="1">
                <a:solidFill>
                  <a:srgbClr val="7030A0"/>
                </a:solidFill>
                <a:effectLst/>
                <a:latin typeface="Times New Roman" panose="02020603050405020304" pitchFamily="18" charset="0"/>
                <a:ea typeface="Times New Roman" panose="02020603050405020304" pitchFamily="18" charset="0"/>
              </a:rPr>
              <a:t>ва</a:t>
            </a:r>
            <a:r>
              <a:rPr lang="ru-RU" sz="1800" b="1" i="1" strike="sngStrike" dirty="0">
                <a:solidFill>
                  <a:srgbClr val="7030A0"/>
                </a:solidFill>
                <a:effectLst/>
                <a:latin typeface="Times New Roman" panose="02020603050405020304" pitchFamily="18" charset="0"/>
                <a:ea typeface="Times New Roman" panose="02020603050405020304" pitchFamily="18" charset="0"/>
              </a:rPr>
              <a:t>),</a:t>
            </a:r>
            <a:r>
              <a:rPr lang="ru-RU" sz="1800" b="1" i="1" dirty="0">
                <a:solidFill>
                  <a:srgbClr val="7030A0"/>
                </a:solidFill>
                <a:effectLst/>
                <a:latin typeface="Times New Roman" panose="02020603050405020304" pitchFamily="18" charset="0"/>
                <a:ea typeface="Times New Roman" panose="02020603050405020304" pitchFamily="18" charset="0"/>
              </a:rPr>
              <a:t>  </a:t>
            </a:r>
            <a:r>
              <a:rPr lang="ru-RU" sz="1800" b="1" dirty="0">
                <a:solidFill>
                  <a:schemeClr val="accent6">
                    <a:lumMod val="50000"/>
                  </a:schemeClr>
                </a:solidFill>
                <a:latin typeface="Times New Roman" panose="02020603050405020304" pitchFamily="18" charset="0"/>
                <a:ea typeface="Times New Roman" panose="02020603050405020304" pitchFamily="18" charset="0"/>
              </a:rPr>
              <a:t>приложениях </a:t>
            </a:r>
            <a:r>
              <a:rPr lang="en-US" sz="1800" b="1" dirty="0">
                <a:solidFill>
                  <a:schemeClr val="accent6">
                    <a:lumMod val="50000"/>
                  </a:schemeClr>
                </a:solidFill>
                <a:latin typeface="Times New Roman" panose="02020603050405020304" pitchFamily="18" charset="0"/>
                <a:ea typeface="Times New Roman" panose="02020603050405020304" pitchFamily="18" charset="0"/>
              </a:rPr>
              <a:t>N 1 - 3</a:t>
            </a:r>
            <a:r>
              <a:rPr lang="en-US" sz="1800" b="1" i="1" dirty="0">
                <a:solidFill>
                  <a:schemeClr val="accent6">
                    <a:lumMod val="50000"/>
                  </a:schemeClr>
                </a:solidFill>
                <a:latin typeface="Times New Roman" panose="02020603050405020304" pitchFamily="18" charset="0"/>
                <a:ea typeface="Times New Roman" panose="02020603050405020304" pitchFamily="18" charset="0"/>
              </a:rPr>
              <a:t> </a:t>
            </a:r>
            <a:r>
              <a:rPr lang="ru-RU" sz="1800" dirty="0">
                <a:solidFill>
                  <a:srgbClr val="000000"/>
                </a:solidFill>
                <a:latin typeface="Times New Roman" panose="02020603050405020304" pitchFamily="18" charset="0"/>
                <a:ea typeface="Times New Roman" panose="02020603050405020304" pitchFamily="18" charset="0"/>
              </a:rPr>
              <a:t>к настоящему постановлению </a:t>
            </a:r>
            <a:r>
              <a:rPr lang="ru-RU" sz="1800" i="1" dirty="0">
                <a:solidFill>
                  <a:srgbClr val="70AD47">
                    <a:lumMod val="50000"/>
                  </a:srgbClr>
                </a:solidFill>
                <a:latin typeface="Times New Roman" panose="02020603050405020304" pitchFamily="18" charset="0"/>
                <a:ea typeface="Times New Roman" panose="02020603050405020304" pitchFamily="18" charset="0"/>
              </a:rPr>
              <a:t>(изменения внесены ПП от 29.08.2025 № 1326)</a:t>
            </a:r>
            <a:r>
              <a:rPr lang="ru-RU" sz="1800" dirty="0">
                <a:solidFill>
                  <a:srgbClr val="000000"/>
                </a:solidFill>
                <a:latin typeface="Times New Roman" panose="02020603050405020304" pitchFamily="18" charset="0"/>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путем представления информации из евразийского реестра промышленных товаров, документом, подтверждающим происхождение таких товаров из государств-членов Евразийского экономического союза, за исключением Российской Федерации, </a:t>
            </a:r>
            <a:r>
              <a:rPr lang="ru-RU" sz="1800" b="1" dirty="0">
                <a:solidFill>
                  <a:srgbClr val="FF0000"/>
                </a:solidFill>
                <a:effectLst/>
                <a:latin typeface="Times New Roman" panose="02020603050405020304" pitchFamily="18" charset="0"/>
                <a:ea typeface="Times New Roman" panose="02020603050405020304" pitchFamily="18" charset="0"/>
              </a:rPr>
              <a:t>является сертификат о происхождении товара</a:t>
            </a:r>
            <a:r>
              <a:rPr lang="ru-RU" sz="1800" dirty="0">
                <a:solidFill>
                  <a:srgbClr val="000000"/>
                </a:solidFill>
                <a:effectLst/>
                <a:latin typeface="Times New Roman" panose="02020603050405020304" pitchFamily="18" charset="0"/>
                <a:ea typeface="Times New Roman" panose="02020603050405020304" pitchFamily="18" charset="0"/>
              </a:rPr>
              <a:t>, выданный уполномоченным органом (</a:t>
            </a:r>
            <a:r>
              <a:rPr lang="ru-RU" sz="1800" spc="-10" dirty="0">
                <a:solidFill>
                  <a:srgbClr val="000000"/>
                </a:solidFill>
                <a:effectLst/>
                <a:latin typeface="Times New Roman" panose="02020603050405020304" pitchFamily="18" charset="0"/>
                <a:ea typeface="Times New Roman" panose="02020603050405020304" pitchFamily="18" charset="0"/>
              </a:rPr>
              <a:t>организацией</a:t>
            </a:r>
            <a:r>
              <a:rPr lang="ru-RU" sz="1800" dirty="0">
                <a:solidFill>
                  <a:srgbClr val="000000"/>
                </a:solidFill>
                <a:effectLst/>
                <a:latin typeface="Times New Roman" panose="02020603050405020304" pitchFamily="18" charset="0"/>
                <a:ea typeface="Times New Roman" panose="02020603050405020304" pitchFamily="18" charset="0"/>
              </a:rPr>
              <a:t>) государства - члена Евразийского экономического союза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a:p>
            <a:pPr marL="457200" lvl="1" indent="0" algn="just">
              <a:lnSpc>
                <a:spcPts val="1800"/>
              </a:lnSpc>
              <a:buNone/>
            </a:pPr>
            <a:endParaRPr lang="ru-RU"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821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C9B7-528D-65B7-527A-F72A5E59B1B7}"/>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167B282-45C5-6149-90A3-7814D9B1DAFD}"/>
              </a:ext>
            </a:extLst>
          </p:cNvPr>
          <p:cNvSpPr/>
          <p:nvPr/>
        </p:nvSpPr>
        <p:spPr>
          <a:xfrm>
            <a:off x="623392" y="387441"/>
            <a:ext cx="10731149" cy="580336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83F4202E-7A41-03B8-4D53-D025A3A5666B}"/>
              </a:ext>
            </a:extLst>
          </p:cNvPr>
          <p:cNvSpPr>
            <a:spLocks noGrp="1"/>
          </p:cNvSpPr>
          <p:nvPr>
            <p:ph idx="1"/>
          </p:nvPr>
        </p:nvSpPr>
        <p:spPr>
          <a:xfrm>
            <a:off x="623392" y="387441"/>
            <a:ext cx="10600943" cy="5705855"/>
          </a:xfrm>
        </p:spPr>
        <p:txBody>
          <a:bodyPr>
            <a:normAutofit lnSpcReduction="10000"/>
          </a:bodyPr>
          <a:lstStyle/>
          <a:p>
            <a:pPr marL="457200" lvl="1" indent="0" algn="just">
              <a:lnSpc>
                <a:spcPct val="100000"/>
              </a:lnSpc>
              <a:buNone/>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Установить, что информацией и документами, подтверждающими страну происхождения товара для целей настоящего постановления, являются:</a:t>
            </a:r>
          </a:p>
          <a:p>
            <a:pPr marL="457200" lvl="1" indent="0" algn="just">
              <a:lnSpc>
                <a:spcPct val="100000"/>
              </a:lnSpc>
              <a:buNone/>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указание в заявке на участие в закупке наименования страны происхождения товара</a:t>
            </a:r>
            <a:b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 случае осуществления закупки в соответствии с Федеральным законом "О контрактной системе в сфере закупок товаров, работ, услуг для обеспечения государственных и муниципальных нужд" такое указание осуществляется в соответствии с подпунктом "б" пункта 2 части 1 статьи 43 указанного Федерального закона):</a:t>
            </a:r>
            <a:r>
              <a:rPr lang="ru-RU" sz="16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i="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spc="-1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К 223-ФЗ не относится, но по факту так и указывается</a:t>
            </a:r>
            <a:r>
              <a:rPr lang="ru-RU" sz="1600" b="1" i="1" spc="-1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4318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sng"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для </a:t>
            </a:r>
            <a:r>
              <a:rPr kumimoji="0" lang="ru-RU" sz="16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подтверждения</a:t>
            </a:r>
            <a:r>
              <a:rPr kumimoji="0" lang="ru-RU" sz="1600" b="0" i="0" u="sng"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происхождения товара из Российской Федерации</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не указанного </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позициях</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1 - 14</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перечня № 1 </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(позиции 1-14</a:t>
            </a: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покрывают все товары под запретом, включая ПО)</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позициях 1 - 4</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33</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перечня № 2 </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4</a:t>
            </a: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34</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4</a:t>
            </a: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65</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позициях  - пищевые продукты, включая вина – то есть по этим позициям в заявке  - страна происхождения товара)</a:t>
            </a:r>
            <a:r>
              <a:rPr kumimoji="0" lang="ru-RU" sz="1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28600" marR="0" lvl="0" indent="4318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ru-RU" sz="1600" b="0" i="0" dirty="0">
                <a:solidFill>
                  <a:srgbClr val="FF0000"/>
                </a:solidFill>
                <a:effectLst/>
                <a:latin typeface="Times New Roman" panose="02020603050405020304" pitchFamily="18" charset="0"/>
                <a:cs typeface="Times New Roman" panose="02020603050405020304" pitchFamily="18" charset="0"/>
              </a:rPr>
              <a:t>для подтверждения происхождения товаров из Российской Федерации, указанных в позициях </a:t>
            </a:r>
            <a:br>
              <a:rPr lang="ru-RU" sz="1600" b="0" i="0" dirty="0">
                <a:solidFill>
                  <a:srgbClr val="FF0000"/>
                </a:solidFill>
                <a:effectLst/>
                <a:latin typeface="Times New Roman" panose="02020603050405020304" pitchFamily="18" charset="0"/>
                <a:cs typeface="Times New Roman" panose="02020603050405020304" pitchFamily="18" charset="0"/>
              </a:rPr>
            </a:br>
            <a:r>
              <a:rPr lang="ru-RU" sz="1600" b="1" i="0" dirty="0">
                <a:solidFill>
                  <a:srgbClr val="FF0000"/>
                </a:solidFill>
                <a:effectLst/>
                <a:latin typeface="Times New Roman" panose="02020603050405020304" pitchFamily="18" charset="0"/>
                <a:cs typeface="Times New Roman" panose="02020603050405020304" pitchFamily="18" charset="0"/>
              </a:rPr>
              <a:t>1 - 433 приложения N 2 </a:t>
            </a:r>
            <a:r>
              <a:rPr lang="ru-RU" sz="1600" b="0" i="0" dirty="0">
                <a:solidFill>
                  <a:srgbClr val="FF0000"/>
                </a:solidFill>
                <a:effectLst/>
                <a:latin typeface="Times New Roman" panose="02020603050405020304" pitchFamily="18" charset="0"/>
                <a:cs typeface="Times New Roman" panose="02020603050405020304" pitchFamily="18" charset="0"/>
              </a:rPr>
              <a:t>к настоящему постановлению (если отсутствие в реестре российской промышленной продукции такого товара с характеристиками, соответствующими потребности заказчика, задекларировано заказчиком в соответствии с </a:t>
            </a:r>
            <a:r>
              <a:rPr lang="ru-RU" sz="1600" b="0" i="0" u="none" strike="noStrike" dirty="0">
                <a:solidFill>
                  <a:srgbClr val="FF0000"/>
                </a:solidFill>
                <a:effectLst/>
                <a:latin typeface="Times New Roman" panose="02020603050405020304" pitchFamily="18" charset="0"/>
                <a:cs typeface="Times New Roman" panose="02020603050405020304" pitchFamily="18" charset="0"/>
              </a:rPr>
              <a:t>абзацем третьим подпункта "а" пункта 7</a:t>
            </a:r>
            <a:r>
              <a:rPr lang="ru-RU" sz="1600" b="0" i="0" dirty="0">
                <a:solidFill>
                  <a:srgbClr val="FF0000"/>
                </a:solidFill>
                <a:effectLst/>
                <a:latin typeface="Times New Roman" panose="02020603050405020304" pitchFamily="18" charset="0"/>
                <a:cs typeface="Times New Roman" panose="02020603050405020304" pitchFamily="18" charset="0"/>
              </a:rPr>
              <a:t> настоящего постановления или при осуществлении в соответствии с </a:t>
            </a:r>
            <a:r>
              <a:rPr lang="ru-RU" sz="1600" b="0" i="0" strike="noStrike" dirty="0">
                <a:solidFill>
                  <a:srgbClr val="FF0000"/>
                </a:solidFill>
                <a:effectLst/>
                <a:latin typeface="Times New Roman" panose="02020603050405020304" pitchFamily="18" charset="0"/>
                <a:cs typeface="Times New Roman" panose="02020603050405020304" pitchFamily="18" charset="0"/>
              </a:rPr>
              <a:t>Федеральным законом</a:t>
            </a:r>
            <a:r>
              <a:rPr lang="ru-RU" sz="1600" b="0" i="0" dirty="0">
                <a:solidFill>
                  <a:srgbClr val="FF0000"/>
                </a:solidFill>
                <a:effectLst/>
                <a:latin typeface="Times New Roman" panose="02020603050405020304" pitchFamily="18" charset="0"/>
                <a:cs typeface="Times New Roman" panose="02020603050405020304" pitchFamily="18" charset="0"/>
              </a:rPr>
              <a:t> "О закупках товаров, работ, услуг отдельными видами юридических лиц" закупки задекларировано в документации о закупке) </a:t>
            </a:r>
            <a:r>
              <a:rPr lang="ru-RU" sz="1600" b="1" i="0" dirty="0">
                <a:solidFill>
                  <a:srgbClr val="FF0000"/>
                </a:solidFill>
                <a:effectLst/>
                <a:latin typeface="Times New Roman" panose="02020603050405020304" pitchFamily="18" charset="0"/>
                <a:cs typeface="Times New Roman" panose="02020603050405020304" pitchFamily="18" charset="0"/>
              </a:rPr>
              <a:t>за исключением случая, если в заявке на участие в закупке содержится предложение о поставке товара, который по состоянию на момент подачи заявки на участие в закупке включен в реестр российской промышленной продукции;</a:t>
            </a:r>
            <a:endParaRPr kumimoji="0" lang="ru-RU"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4318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1"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для подтверждения происхождения товара из иностранного государства</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sng"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 исключением предусмотренных настоящим пунктом случаев</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при которых предусмотрены иные информация и документы, подтверждающие происхождение товара из государств-членов Евразийского экономического союза;</a:t>
            </a:r>
            <a:endPar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5" name="TextBox 4">
            <a:extLst>
              <a:ext uri="{FF2B5EF4-FFF2-40B4-BE49-F238E27FC236}">
                <a16:creationId xmlns:a16="http://schemas.microsoft.com/office/drawing/2014/main" id="{7E7DA811-20E2-99D3-DED6-1190F01C6FFA}"/>
              </a:ext>
            </a:extLst>
          </p:cNvPr>
          <p:cNvSpPr txBox="1"/>
          <p:nvPr/>
        </p:nvSpPr>
        <p:spPr>
          <a:xfrm>
            <a:off x="119336" y="6190804"/>
            <a:ext cx="11297347" cy="6740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0" i="1" u="none" strike="noStrike" kern="1200" cap="none" spc="0" normalizeH="0" baseline="0" noProof="0" dirty="0">
                <a:ln>
                  <a:noFill/>
                </a:ln>
                <a:solidFill>
                  <a:prstClr val="black"/>
                </a:solidFill>
                <a:effectLst/>
                <a:uLnTx/>
                <a:uFillTx/>
                <a:latin typeface="Calibri"/>
                <a:ea typeface="+mn-ea"/>
                <a:cs typeface="+mn-cs"/>
              </a:rPr>
              <a:t>* 44-ФЗ Ст.43 часть 1 пункт 2) предложение участника закупки в отношении объекта закупки: б) наименование страны происхождения </a:t>
            </a:r>
            <a:r>
              <a:rPr kumimoji="0" lang="ru-RU" sz="1400" b="1" i="1" u="sng" strike="noStrike" kern="1200" cap="none" spc="0" normalizeH="0" baseline="0" noProof="0" dirty="0">
                <a:ln>
                  <a:noFill/>
                </a:ln>
                <a:solidFill>
                  <a:prstClr val="black"/>
                </a:solidFill>
                <a:effectLst/>
                <a:uLnTx/>
                <a:uFillTx/>
                <a:latin typeface="Calibri"/>
                <a:ea typeface="+mn-ea"/>
                <a:cs typeface="+mn-cs"/>
              </a:rPr>
              <a:t>товара</a:t>
            </a:r>
            <a:r>
              <a:rPr kumimoji="0" lang="ru-RU" sz="1400" b="1" i="1" u="none" strike="noStrike" kern="1200" cap="none" spc="0" normalizeH="0" baseline="0" noProof="0" dirty="0">
                <a:ln>
                  <a:noFill/>
                </a:ln>
                <a:solidFill>
                  <a:prstClr val="black"/>
                </a:solidFill>
                <a:effectLst/>
                <a:uLnTx/>
                <a:uFillTx/>
                <a:latin typeface="Calibri"/>
                <a:ea typeface="+mn-ea"/>
                <a:cs typeface="+mn-cs"/>
              </a:rPr>
              <a:t> </a:t>
            </a:r>
            <a:r>
              <a:rPr kumimoji="0" lang="ru-RU" sz="1400" b="0" i="1" u="none" strike="noStrike" kern="1200" cap="none" spc="0" normalizeH="0" baseline="0" noProof="0" dirty="0">
                <a:ln>
                  <a:noFill/>
                </a:ln>
                <a:solidFill>
                  <a:prstClr val="black"/>
                </a:solidFill>
                <a:effectLst/>
                <a:uLnTx/>
                <a:uFillTx/>
                <a:latin typeface="Calibri"/>
                <a:ea typeface="+mn-ea"/>
                <a:cs typeface="+mn-cs"/>
              </a:rPr>
              <a:t>в соответствии с </a:t>
            </a:r>
            <a:r>
              <a:rPr kumimoji="0" lang="ru-RU" sz="1400" b="1" i="1" u="none" strike="noStrike" kern="1200" cap="none" spc="0" normalizeH="0" baseline="0" noProof="0" dirty="0">
                <a:ln>
                  <a:noFill/>
                </a:ln>
                <a:solidFill>
                  <a:prstClr val="black"/>
                </a:solidFill>
                <a:effectLst/>
                <a:uLnTx/>
                <a:uFillTx/>
                <a:latin typeface="Calibri"/>
                <a:ea typeface="+mn-ea"/>
                <a:cs typeface="+mn-cs"/>
              </a:rPr>
              <a:t>общероссийским классификатором, используемым для идентификации стран мира</a:t>
            </a:r>
            <a:r>
              <a:rPr kumimoji="0" lang="ru-RU" sz="1400" b="0" i="1" u="none" strike="noStrike" kern="1200" cap="none" spc="0" normalizeH="0" baseline="0" noProof="0" dirty="0">
                <a:ln>
                  <a:noFill/>
                </a:ln>
                <a:solidFill>
                  <a:prstClr val="black"/>
                </a:solidFill>
                <a:effectLst/>
                <a:uLnTx/>
                <a:uFillTx/>
                <a:latin typeface="Calibri"/>
                <a:ea typeface="+mn-ea"/>
                <a:cs typeface="+mn-cs"/>
              </a:rPr>
              <a:t>, с учетом положений части 2 настоящей статьи;  </a:t>
            </a:r>
            <a:endParaRPr kumimoji="0" lang="ru-RU" sz="1400" b="1" i="1"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27016898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91857-1BED-7039-B0E5-3E1DC4CD007E}"/>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AB8AAE2-0501-D01C-5376-4B8A81FA9BC4}"/>
              </a:ext>
            </a:extLst>
          </p:cNvPr>
          <p:cNvSpPr/>
          <p:nvPr/>
        </p:nvSpPr>
        <p:spPr>
          <a:xfrm>
            <a:off x="838200" y="620688"/>
            <a:ext cx="10585176" cy="331236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44FEFF7F-35B0-46AC-F637-8795A811239B}"/>
              </a:ext>
            </a:extLst>
          </p:cNvPr>
          <p:cNvSpPr>
            <a:spLocks noGrp="1"/>
          </p:cNvSpPr>
          <p:nvPr>
            <p:ph idx="1"/>
          </p:nvPr>
        </p:nvSpPr>
        <p:spPr>
          <a:xfrm>
            <a:off x="838200" y="301841"/>
            <a:ext cx="10515600" cy="5875122"/>
          </a:xfrm>
        </p:spPr>
        <p:txBody>
          <a:bodyPr/>
          <a:lstStyle/>
          <a:p>
            <a:pPr algn="just">
              <a:buNone/>
            </a:pPr>
            <a:r>
              <a:rPr lang="ru-RU" sz="1600" b="1" i="0" dirty="0">
                <a:effectLst/>
                <a:latin typeface="Times New Roman" panose="02020603050405020304" pitchFamily="18" charset="0"/>
                <a:cs typeface="Times New Roman" panose="02020603050405020304" pitchFamily="18" charset="0"/>
              </a:rPr>
              <a:t>4. Установить, что:</a:t>
            </a:r>
          </a:p>
          <a:p>
            <a:pPr algn="just">
              <a:buNone/>
            </a:pPr>
            <a:r>
              <a:rPr lang="ru-RU" sz="1600" b="0" i="0" dirty="0">
                <a:solidFill>
                  <a:srgbClr val="FF0000"/>
                </a:solidFill>
                <a:effectLst/>
                <a:latin typeface="Times New Roman" panose="02020603050405020304" pitchFamily="18" charset="0"/>
                <a:cs typeface="Times New Roman" panose="02020603050405020304" pitchFamily="18" charset="0"/>
              </a:rPr>
              <a:t>Новый пункт ц) </a:t>
            </a:r>
            <a:r>
              <a:rPr lang="ru-RU" sz="1600" b="0" i="0" dirty="0">
                <a:solidFill>
                  <a:srgbClr val="22272F"/>
                </a:solidFill>
                <a:effectLst/>
                <a:latin typeface="Times New Roman" panose="02020603050405020304" pitchFamily="18" charset="0"/>
                <a:cs typeface="Times New Roman" panose="02020603050405020304" pitchFamily="18" charset="0"/>
              </a:rPr>
              <a:t>если при осуществлении в </a:t>
            </a:r>
            <a:r>
              <a:rPr lang="ru-RU" sz="1600" b="0" i="0" dirty="0">
                <a:effectLst/>
                <a:latin typeface="Times New Roman" panose="02020603050405020304" pitchFamily="18" charset="0"/>
                <a:cs typeface="Times New Roman" panose="02020603050405020304" pitchFamily="18" charset="0"/>
              </a:rPr>
              <a:t>соответствии с </a:t>
            </a:r>
            <a:r>
              <a:rPr lang="ru-RU" sz="1600" b="0" i="0" u="none" strike="noStrike" dirty="0">
                <a:effectLst/>
                <a:latin typeface="Times New Roman" panose="02020603050405020304" pitchFamily="18" charset="0"/>
                <a:cs typeface="Times New Roman" panose="02020603050405020304" pitchFamily="18" charset="0"/>
              </a:rPr>
              <a:t>Федеральным законом</a:t>
            </a:r>
            <a:r>
              <a:rPr lang="ru-RU" sz="1600" b="0" i="0" dirty="0">
                <a:effectLst/>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a:t>
            </a:r>
            <a:r>
              <a:rPr lang="ru-RU" sz="1600" b="1" i="0" dirty="0">
                <a:effectLst/>
                <a:latin typeface="Times New Roman" panose="02020603050405020304" pitchFamily="18" charset="0"/>
                <a:cs typeface="Times New Roman" panose="02020603050405020304" pitchFamily="18" charset="0"/>
              </a:rPr>
              <a:t>закупки товаров</a:t>
            </a:r>
            <a:r>
              <a:rPr lang="ru-RU" sz="1600" b="0" i="0" dirty="0">
                <a:effectLst/>
                <a:latin typeface="Times New Roman" panose="02020603050405020304" pitchFamily="18" charset="0"/>
                <a:cs typeface="Times New Roman" panose="02020603050405020304" pitchFamily="18" charset="0"/>
              </a:rPr>
              <a:t>, указанных в</a:t>
            </a:r>
            <a:r>
              <a:rPr lang="ru-RU" sz="1600" b="1" i="0" dirty="0">
                <a:effectLst/>
                <a:latin typeface="Times New Roman" panose="02020603050405020304" pitchFamily="18" charset="0"/>
                <a:cs typeface="Times New Roman" panose="02020603050405020304" pitchFamily="18" charset="0"/>
              </a:rPr>
              <a:t> </a:t>
            </a:r>
            <a:r>
              <a:rPr lang="ru-RU" sz="1600" b="1" i="0" u="none" strike="noStrike" dirty="0">
                <a:effectLst/>
                <a:latin typeface="Times New Roman" panose="02020603050405020304" pitchFamily="18" charset="0"/>
                <a:cs typeface="Times New Roman" panose="02020603050405020304" pitchFamily="18" charset="0"/>
              </a:rPr>
              <a:t>позициях 1 - 433</a:t>
            </a:r>
            <a:r>
              <a:rPr lang="ru-RU" sz="1600" b="1" i="0" dirty="0">
                <a:effectLst/>
                <a:latin typeface="Times New Roman" panose="02020603050405020304" pitchFamily="18" charset="0"/>
                <a:cs typeface="Times New Roman" panose="02020603050405020304" pitchFamily="18" charset="0"/>
              </a:rPr>
              <a:t> приложения N 2 </a:t>
            </a:r>
            <a:r>
              <a:rPr lang="ru-RU" sz="1600" b="0" i="0" dirty="0">
                <a:effectLst/>
                <a:latin typeface="Times New Roman" panose="02020603050405020304" pitchFamily="18" charset="0"/>
                <a:cs typeface="Times New Roman" panose="02020603050405020304" pitchFamily="18" charset="0"/>
              </a:rPr>
              <a:t>к настоящему постановлению, заказчиком в соответствии с </a:t>
            </a:r>
            <a:r>
              <a:rPr lang="ru-RU" sz="1600" b="0" i="0" u="none" strike="noStrike" dirty="0">
                <a:effectLst/>
                <a:latin typeface="Times New Roman" panose="02020603050405020304" pitchFamily="18" charset="0"/>
                <a:cs typeface="Times New Roman" panose="02020603050405020304" pitchFamily="18" charset="0"/>
              </a:rPr>
              <a:t>абзацем третьим подпункта "а" пункта 7</a:t>
            </a:r>
            <a:r>
              <a:rPr lang="ru-RU" sz="1600" b="0" i="0" dirty="0">
                <a:effectLst/>
                <a:latin typeface="Times New Roman" panose="02020603050405020304" pitchFamily="18" charset="0"/>
                <a:cs typeface="Times New Roman" panose="02020603050405020304" pitchFamily="18" charset="0"/>
              </a:rPr>
              <a:t> настоящего постановления задекларировано отсутствие в реестре российской промышленной продукции такого товара с характеристиками, соответствующими потребности заказчика, а на участие в закупке подана заявка на участие в закупке, признанная по результатам ее рассмотрения соответствующей установленным в соответствии с Федеральным законом "О контрактной системе в сфере закупок товаров, работ, услуг для обеспечения государственных и муниципальных нужд" требованиям </a:t>
            </a:r>
            <a:r>
              <a:rPr lang="ru-RU" sz="1600" b="1" i="0" dirty="0">
                <a:effectLst/>
                <a:latin typeface="Times New Roman" panose="02020603050405020304" pitchFamily="18" charset="0"/>
                <a:cs typeface="Times New Roman" panose="02020603050405020304" pitchFamily="18" charset="0"/>
              </a:rPr>
              <a:t>и содержащая предложение о поставке такого товара, включенного в реестр российской промышленной продукции или евразийский реестр промышленных товаров,</a:t>
            </a:r>
            <a:r>
              <a:rPr lang="ru-RU" sz="1600" b="0" i="0" dirty="0">
                <a:effectLst/>
                <a:latin typeface="Times New Roman" panose="02020603050405020304" pitchFamily="18" charset="0"/>
                <a:cs typeface="Times New Roman" panose="02020603050405020304" pitchFamily="18" charset="0"/>
              </a:rPr>
              <a:t> и предусмотренный </a:t>
            </a:r>
            <a:r>
              <a:rPr lang="ru-RU" sz="1600" b="0" i="0" u="none" strike="noStrike" dirty="0">
                <a:effectLst/>
                <a:latin typeface="Times New Roman" panose="02020603050405020304" pitchFamily="18" charset="0"/>
                <a:cs typeface="Times New Roman" panose="02020603050405020304" pitchFamily="18" charset="0"/>
              </a:rPr>
              <a:t>подпунктом "а"</a:t>
            </a:r>
            <a:r>
              <a:rPr lang="ru-RU" sz="1600" b="0" i="0" dirty="0">
                <a:effectLst/>
                <a:latin typeface="Times New Roman" panose="02020603050405020304" pitchFamily="18" charset="0"/>
                <a:cs typeface="Times New Roman" panose="02020603050405020304" pitchFamily="18" charset="0"/>
              </a:rPr>
              <a:t> или </a:t>
            </a:r>
            <a:r>
              <a:rPr lang="ru-RU" sz="1600" b="0" i="0" u="none" strike="noStrike" dirty="0">
                <a:effectLst/>
                <a:latin typeface="Times New Roman" panose="02020603050405020304" pitchFamily="18" charset="0"/>
                <a:cs typeface="Times New Roman" panose="02020603050405020304" pitchFamily="18" charset="0"/>
              </a:rPr>
              <a:t>"б" пункта 3</a:t>
            </a:r>
            <a:r>
              <a:rPr lang="ru-RU" sz="1600" b="0" i="0" dirty="0">
                <a:effectLst/>
                <a:latin typeface="Times New Roman" panose="02020603050405020304" pitchFamily="18" charset="0"/>
                <a:cs typeface="Times New Roman" panose="02020603050405020304" pitchFamily="18" charset="0"/>
              </a:rPr>
              <a:t> настоящего постановления номер реестровой записи, </a:t>
            </a:r>
            <a:r>
              <a:rPr lang="ru-RU" sz="1600" b="1" i="0" dirty="0">
                <a:effectLst/>
                <a:latin typeface="Times New Roman" panose="02020603050405020304" pitchFamily="18" charset="0"/>
                <a:cs typeface="Times New Roman" panose="02020603050405020304" pitchFamily="18" charset="0"/>
              </a:rPr>
              <a:t>то заявка на участие в закупке, содержащая предусмотренное </a:t>
            </a:r>
            <a:r>
              <a:rPr lang="ru-RU" sz="1600" b="1" i="0" u="none" strike="noStrike" dirty="0">
                <a:effectLst/>
                <a:latin typeface="Times New Roman" panose="02020603050405020304" pitchFamily="18" charset="0"/>
                <a:cs typeface="Times New Roman" panose="02020603050405020304" pitchFamily="18" charset="0"/>
              </a:rPr>
              <a:t>абзацем третьим подпункта "з" пункта 3</a:t>
            </a:r>
            <a:r>
              <a:rPr lang="ru-RU" sz="1600" b="1" i="0" dirty="0">
                <a:effectLst/>
                <a:latin typeface="Times New Roman" panose="02020603050405020304" pitchFamily="18" charset="0"/>
                <a:cs typeface="Times New Roman" panose="02020603050405020304" pitchFamily="18" charset="0"/>
              </a:rPr>
              <a:t> настоящего постановления указание наименования страны происхождения товара, приравнивается к заявке на участие в закупке, в которой содержится предложение о поставке товара, происходящего из иностранного государства;</a:t>
            </a:r>
          </a:p>
          <a:p>
            <a:endParaRPr lang="ru-RU" dirty="0"/>
          </a:p>
        </p:txBody>
      </p:sp>
    </p:spTree>
    <p:extLst>
      <p:ext uri="{BB962C8B-B14F-4D97-AF65-F5344CB8AC3E}">
        <p14:creationId xmlns:p14="http://schemas.microsoft.com/office/powerpoint/2010/main" val="2625725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8E77-5356-9CC3-E656-30CD611CE2A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F16158-2034-41FB-50D3-82798D7A49A1}"/>
              </a:ext>
            </a:extLst>
          </p:cNvPr>
          <p:cNvSpPr>
            <a:spLocks noGrp="1"/>
          </p:cNvSpPr>
          <p:nvPr>
            <p:ph type="title"/>
          </p:nvPr>
        </p:nvSpPr>
        <p:spPr>
          <a:xfrm>
            <a:off x="695400" y="764704"/>
            <a:ext cx="10515600" cy="3024336"/>
          </a:xfrm>
        </p:spPr>
        <p:txBody>
          <a:bodyPr>
            <a:normAutofit fontScale="90000"/>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ru-RU" sz="3200" dirty="0">
                <a:solidFill>
                  <a:srgbClr val="0070C0"/>
                </a:solidFill>
              </a:rPr>
              <a:t>2. Изменения в кодах ОКПД2 по программному обеспечению</a:t>
            </a:r>
            <a:br>
              <a:rPr lang="ru-RU" sz="3200" dirty="0">
                <a:solidFill>
                  <a:srgbClr val="0070C0"/>
                </a:solidFill>
              </a:rPr>
            </a:br>
            <a:r>
              <a:rPr lang="ru-RU" sz="3200" dirty="0">
                <a:solidFill>
                  <a:srgbClr val="0070C0"/>
                </a:solidFill>
              </a:rPr>
              <a:t> + изменения по случаям применения запрета на допуск по </a:t>
            </a:r>
            <a:r>
              <a:rPr lang="ru-RU" sz="3200" dirty="0" err="1">
                <a:solidFill>
                  <a:srgbClr val="0070C0"/>
                </a:solidFill>
              </a:rPr>
              <a:t>ПО</a:t>
            </a:r>
            <a:r>
              <a:rPr lang="ru-RU" sz="3200" dirty="0">
                <a:solidFill>
                  <a:srgbClr val="0070C0"/>
                </a:solidFill>
              </a:rPr>
              <a:t> </a:t>
            </a:r>
            <a:br>
              <a:rPr lang="ru-RU" sz="3200" dirty="0">
                <a:solidFill>
                  <a:srgbClr val="0070C0"/>
                </a:solidFill>
              </a:rPr>
            </a:br>
            <a:r>
              <a:rPr lang="ru-RU" sz="3200" dirty="0">
                <a:solidFill>
                  <a:srgbClr val="0070C0"/>
                </a:solidFill>
              </a:rPr>
              <a:t>+ уточнения по содержанию контракта при закупке радиоэлектронной продукции</a:t>
            </a:r>
            <a:br>
              <a:rPr lang="ru-RU" sz="3200" dirty="0">
                <a:solidFill>
                  <a:srgbClr val="0070C0"/>
                </a:solidFill>
              </a:rPr>
            </a:br>
            <a:endParaRPr lang="ru-RU" sz="3200" dirty="0">
              <a:solidFill>
                <a:srgbClr val="0070C0"/>
              </a:solidFill>
            </a:endParaRPr>
          </a:p>
        </p:txBody>
      </p:sp>
      <p:sp>
        <p:nvSpPr>
          <p:cNvPr id="4" name="TextBox 3">
            <a:extLst>
              <a:ext uri="{FF2B5EF4-FFF2-40B4-BE49-F238E27FC236}">
                <a16:creationId xmlns:a16="http://schemas.microsoft.com/office/drawing/2014/main" id="{88D23E4E-4D6B-6D93-0797-DBE2F3744558}"/>
              </a:ext>
            </a:extLst>
          </p:cNvPr>
          <p:cNvSpPr txBox="1"/>
          <p:nvPr/>
        </p:nvSpPr>
        <p:spPr>
          <a:xfrm>
            <a:off x="701306" y="3588985"/>
            <a:ext cx="10119598" cy="400110"/>
          </a:xfrm>
          <a:prstGeom prst="rect">
            <a:avLst/>
          </a:prstGeom>
          <a:noFill/>
        </p:spPr>
        <p:txBody>
          <a:bodyPr wrap="square">
            <a:spAutoFit/>
          </a:bodyPr>
          <a:lstStyle/>
          <a:p>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19.06.2025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–Постановление Правительства от 10 июня 2025 г. N 879)</a:t>
            </a:r>
            <a:endParaRPr lang="ru-RU" dirty="0"/>
          </a:p>
        </p:txBody>
      </p:sp>
    </p:spTree>
    <p:extLst>
      <p:ext uri="{BB962C8B-B14F-4D97-AF65-F5344CB8AC3E}">
        <p14:creationId xmlns:p14="http://schemas.microsoft.com/office/powerpoint/2010/main" val="890861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D6E6578-91FE-B509-3717-344E23BE5B37}"/>
              </a:ext>
            </a:extLst>
          </p:cNvPr>
          <p:cNvGraphicFramePr>
            <a:graphicFrameLocks noGrp="1"/>
          </p:cNvGraphicFramePr>
          <p:nvPr>
            <p:ph idx="1"/>
            <p:extLst>
              <p:ext uri="{D42A27DB-BD31-4B8C-83A1-F6EECF244321}">
                <p14:modId xmlns:p14="http://schemas.microsoft.com/office/powerpoint/2010/main" val="273450031"/>
              </p:ext>
            </p:extLst>
          </p:nvPr>
        </p:nvGraphicFramePr>
        <p:xfrm>
          <a:off x="695400" y="404664"/>
          <a:ext cx="10515600" cy="4130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48325340"/>
                    </a:ext>
                  </a:extLst>
                </a:gridCol>
                <a:gridCol w="5257800">
                  <a:extLst>
                    <a:ext uri="{9D8B030D-6E8A-4147-A177-3AD203B41FA5}">
                      <a16:colId xmlns:a16="http://schemas.microsoft.com/office/drawing/2014/main" val="895226768"/>
                    </a:ext>
                  </a:extLst>
                </a:gridCol>
              </a:tblGrid>
              <a:tr h="370840">
                <a:tc>
                  <a:txBody>
                    <a:bodyPr/>
                    <a:lstStyle/>
                    <a:p>
                      <a:r>
                        <a:rPr lang="ru-RU" dirty="0"/>
                        <a:t>Было в Приложении № 1 Позиция 146</a:t>
                      </a:r>
                    </a:p>
                  </a:txBody>
                  <a:tcPr/>
                </a:tc>
                <a:tc>
                  <a:txBody>
                    <a:bodyPr/>
                    <a:lstStyle/>
                    <a:p>
                      <a:r>
                        <a:rPr lang="ru-RU" dirty="0"/>
                        <a:t>Стало с 19.06.2025</a:t>
                      </a:r>
                    </a:p>
                  </a:txBody>
                  <a:tcPr/>
                </a:tc>
                <a:extLst>
                  <a:ext uri="{0D108BD9-81ED-4DB2-BD59-A6C34878D82A}">
                    <a16:rowId xmlns:a16="http://schemas.microsoft.com/office/drawing/2014/main" val="130809005"/>
                  </a:ext>
                </a:extLst>
              </a:tr>
              <a:tr h="370840">
                <a:tc rowSpan="5">
                  <a:txBody>
                    <a:bodyPr/>
                    <a:lstStyle/>
                    <a:p>
                      <a:r>
                        <a:rPr lang="ru-RU" dirty="0"/>
                        <a:t>146. Программа для электронной вычислительной машины и (или) базы данных  - код ОКПД 2 </a:t>
                      </a:r>
                    </a:p>
                    <a:p>
                      <a:r>
                        <a:rPr lang="ru-RU" dirty="0"/>
                        <a:t>58.29 - Услуги по изданию прочего программного обеспечения</a:t>
                      </a:r>
                    </a:p>
                  </a:txBody>
                  <a:tcPr/>
                </a:tc>
                <a:tc>
                  <a:txBody>
                    <a:bodyPr/>
                    <a:lstStyle/>
                    <a:p>
                      <a:r>
                        <a:rPr kumimoji="0" lang="ru-RU" sz="1800" b="0" i="0" u="none" strike="noStrike" kern="1200" cap="none" spc="0" normalizeH="0" baseline="0" noProof="0" dirty="0">
                          <a:ln>
                            <a:noFill/>
                          </a:ln>
                          <a:solidFill>
                            <a:prstClr val="black"/>
                          </a:solidFill>
                          <a:effectLst/>
                          <a:uLnTx/>
                          <a:uFillTx/>
                          <a:latin typeface="+mn-lt"/>
                          <a:ea typeface="+mn-ea"/>
                          <a:cs typeface="+mn-cs"/>
                        </a:rPr>
                        <a:t>Программа для электронной вычислительной машины и (или) базы данных  - код ОКПД 2 </a:t>
                      </a:r>
                    </a:p>
                    <a:p>
                      <a:r>
                        <a:rPr lang="ru-RU" dirty="0"/>
                        <a:t>58.2 - Услуги по изданию программного обеспечения</a:t>
                      </a:r>
                    </a:p>
                  </a:txBody>
                  <a:tcPr/>
                </a:tc>
                <a:extLst>
                  <a:ext uri="{0D108BD9-81ED-4DB2-BD59-A6C34878D82A}">
                    <a16:rowId xmlns:a16="http://schemas.microsoft.com/office/drawing/2014/main" val="4022191616"/>
                  </a:ext>
                </a:extLst>
              </a:tr>
              <a:tr h="370840">
                <a:tc vMerge="1">
                  <a:txBody>
                    <a:bodyPr/>
                    <a:lstStyle/>
                    <a:p>
                      <a:endParaRPr lang="ru-RU" dirty="0"/>
                    </a:p>
                  </a:txBody>
                  <a:tcPr/>
                </a:tc>
                <a:tc>
                  <a:txBody>
                    <a:bodyPr/>
                    <a:lstStyle/>
                    <a:p>
                      <a:r>
                        <a:rPr lang="ru-RU" dirty="0"/>
                        <a:t>61 -  Услуги телекоммуникационные</a:t>
                      </a:r>
                    </a:p>
                  </a:txBody>
                  <a:tcPr/>
                </a:tc>
                <a:extLst>
                  <a:ext uri="{0D108BD9-81ED-4DB2-BD59-A6C34878D82A}">
                    <a16:rowId xmlns:a16="http://schemas.microsoft.com/office/drawing/2014/main" val="562592191"/>
                  </a:ext>
                </a:extLst>
              </a:tr>
              <a:tr h="370840">
                <a:tc vMerge="1">
                  <a:txBody>
                    <a:bodyPr/>
                    <a:lstStyle/>
                    <a:p>
                      <a:endParaRPr lang="ru-RU" dirty="0"/>
                    </a:p>
                  </a:txBody>
                  <a:tcPr/>
                </a:tc>
                <a:tc>
                  <a:txBody>
                    <a:bodyPr/>
                    <a:lstStyle/>
                    <a:p>
                      <a:r>
                        <a:rPr lang="ru-RU" dirty="0"/>
                        <a:t>62 - Продукты программные и услуги по разработке программного обеспечения; консультационные и аналогичные услуги в области информационных технологий</a:t>
                      </a:r>
                    </a:p>
                  </a:txBody>
                  <a:tcPr/>
                </a:tc>
                <a:extLst>
                  <a:ext uri="{0D108BD9-81ED-4DB2-BD59-A6C34878D82A}">
                    <a16:rowId xmlns:a16="http://schemas.microsoft.com/office/drawing/2014/main" val="1781445798"/>
                  </a:ext>
                </a:extLst>
              </a:tr>
              <a:tr h="370840">
                <a:tc vMerge="1">
                  <a:txBody>
                    <a:bodyPr/>
                    <a:lstStyle/>
                    <a:p>
                      <a:endParaRPr lang="ru-RU" dirty="0"/>
                    </a:p>
                  </a:txBody>
                  <a:tcPr/>
                </a:tc>
                <a:tc>
                  <a:txBody>
                    <a:bodyPr/>
                    <a:lstStyle/>
                    <a:p>
                      <a:r>
                        <a:rPr lang="ru-RU" dirty="0"/>
                        <a:t>63 - Услуги в области информационных технологий</a:t>
                      </a:r>
                    </a:p>
                  </a:txBody>
                  <a:tcPr/>
                </a:tc>
                <a:extLst>
                  <a:ext uri="{0D108BD9-81ED-4DB2-BD59-A6C34878D82A}">
                    <a16:rowId xmlns:a16="http://schemas.microsoft.com/office/drawing/2014/main" val="594947816"/>
                  </a:ext>
                </a:extLst>
              </a:tr>
              <a:tr h="370840">
                <a:tc vMerge="1">
                  <a:txBody>
                    <a:bodyPr/>
                    <a:lstStyle/>
                    <a:p>
                      <a:endParaRPr lang="ru-RU" dirty="0"/>
                    </a:p>
                  </a:txBody>
                  <a:tcPr/>
                </a:tc>
                <a:tc>
                  <a:txBody>
                    <a:bodyPr/>
                    <a:lstStyle/>
                    <a:p>
                      <a:r>
                        <a:rPr lang="ru-RU" dirty="0"/>
                        <a:t>64 - Услуги финансовые, кроме услуг по страхованию и пенсионному обеспечению</a:t>
                      </a:r>
                    </a:p>
                  </a:txBody>
                  <a:tcPr/>
                </a:tc>
                <a:extLst>
                  <a:ext uri="{0D108BD9-81ED-4DB2-BD59-A6C34878D82A}">
                    <a16:rowId xmlns:a16="http://schemas.microsoft.com/office/drawing/2014/main" val="1142048889"/>
                  </a:ext>
                </a:extLst>
              </a:tr>
            </a:tbl>
          </a:graphicData>
        </a:graphic>
      </p:graphicFrame>
    </p:spTree>
    <p:extLst>
      <p:ext uri="{BB962C8B-B14F-4D97-AF65-F5344CB8AC3E}">
        <p14:creationId xmlns:p14="http://schemas.microsoft.com/office/powerpoint/2010/main" val="661228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C342-859C-FD69-1F4B-AD1E60D392F6}"/>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25D6106-5163-FD82-AF7D-59302F90C2AE}"/>
              </a:ext>
            </a:extLst>
          </p:cNvPr>
          <p:cNvSpPr/>
          <p:nvPr/>
        </p:nvSpPr>
        <p:spPr>
          <a:xfrm>
            <a:off x="461639" y="289788"/>
            <a:ext cx="11336045" cy="572039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0F9E63E1-2DDF-1083-A98A-A1EF6C67D70E}"/>
              </a:ext>
            </a:extLst>
          </p:cNvPr>
          <p:cNvSpPr>
            <a:spLocks noGrp="1"/>
          </p:cNvSpPr>
          <p:nvPr>
            <p:ph idx="1"/>
          </p:nvPr>
        </p:nvSpPr>
        <p:spPr>
          <a:xfrm>
            <a:off x="394316" y="289788"/>
            <a:ext cx="11173288" cy="6332954"/>
          </a:xfrm>
        </p:spPr>
        <p:txBody>
          <a:bodyPr>
            <a:normAutofit fontScale="70000" lnSpcReduction="20000"/>
          </a:bodyPr>
          <a:lstStyle/>
          <a:p>
            <a:pPr marL="0" lvl="0" indent="0" algn="just">
              <a:lnSpc>
                <a:spcPts val="1800"/>
              </a:lnSpc>
              <a:buNone/>
            </a:pPr>
            <a:r>
              <a:rPr lang="ru-RU" sz="2600" spc="-10" dirty="0">
                <a:solidFill>
                  <a:srgbClr val="000000"/>
                </a:solidFill>
                <a:effectLst/>
                <a:latin typeface="Times New Roman" panose="02020603050405020304" pitchFamily="18" charset="0"/>
                <a:ea typeface="Times New Roman" panose="02020603050405020304" pitchFamily="18" charset="0"/>
              </a:rPr>
              <a:t>5. </a:t>
            </a:r>
            <a:r>
              <a:rPr lang="ru-RU" sz="2600" b="1" spc="-10" dirty="0">
                <a:solidFill>
                  <a:srgbClr val="000000"/>
                </a:solidFill>
                <a:effectLst/>
                <a:latin typeface="Times New Roman" panose="02020603050405020304" pitchFamily="18" charset="0"/>
                <a:ea typeface="Times New Roman" panose="02020603050405020304" pitchFamily="18" charset="0"/>
              </a:rPr>
              <a:t>Запрет,</a:t>
            </a:r>
            <a:r>
              <a:rPr lang="ru-RU" sz="26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26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26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2600" spc="-10" dirty="0">
                <a:solidFill>
                  <a:srgbClr val="000000"/>
                </a:solidFill>
                <a:latin typeface="Times New Roman" panose="02020603050405020304" pitchFamily="18" charset="0"/>
                <a:ea typeface="Times New Roman" panose="02020603050405020304" pitchFamily="18" charset="0"/>
              </a:rPr>
              <a:t> </a:t>
            </a:r>
            <a:r>
              <a:rPr lang="ru-RU" sz="26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26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20000"/>
              </a:lnSpc>
              <a:spcBef>
                <a:spcPts val="600"/>
              </a:spcBef>
              <a:buNone/>
            </a:pPr>
            <a:r>
              <a:rPr lang="ru-RU" sz="2600" spc="-10" dirty="0">
                <a:solidFill>
                  <a:srgbClr val="000000"/>
                </a:solidFill>
                <a:latin typeface="Times New Roman" panose="02020603050405020304" pitchFamily="18" charset="0"/>
                <a:ea typeface="Times New Roman" panose="02020603050405020304" pitchFamily="18" charset="0"/>
              </a:rPr>
              <a:t>е</a:t>
            </a:r>
            <a:r>
              <a:rPr lang="ru-RU" sz="2600" spc="-10" dirty="0">
                <a:solidFill>
                  <a:srgbClr val="000000"/>
                </a:solidFill>
                <a:effectLst/>
                <a:latin typeface="Times New Roman" panose="02020603050405020304" pitchFamily="18" charset="0"/>
                <a:ea typeface="Times New Roman" panose="02020603050405020304" pitchFamily="18" charset="0"/>
              </a:rPr>
              <a:t>) </a:t>
            </a:r>
            <a:r>
              <a:rPr lang="ru-RU" sz="2600" b="1" spc="-10" dirty="0">
                <a:solidFill>
                  <a:srgbClr val="000000"/>
                </a:solidFill>
                <a:effectLst/>
                <a:latin typeface="Times New Roman" panose="02020603050405020304" pitchFamily="18" charset="0"/>
                <a:ea typeface="Times New Roman" panose="02020603050405020304" pitchFamily="18" charset="0"/>
              </a:rPr>
              <a:t>при осуществлении закупки программного обеспечения</a:t>
            </a:r>
            <a:r>
              <a:rPr lang="ru-RU" sz="2600" spc="-10" dirty="0">
                <a:solidFill>
                  <a:srgbClr val="000000"/>
                </a:solidFill>
                <a:effectLst/>
                <a:latin typeface="Times New Roman" panose="02020603050405020304" pitchFamily="18" charset="0"/>
                <a:ea typeface="Times New Roman" panose="02020603050405020304" pitchFamily="18" charset="0"/>
              </a:rPr>
              <a:t>, указанного в позиции 146 перечня № 1, - </a:t>
            </a:r>
            <a:r>
              <a:rPr lang="ru-RU" sz="2600" b="1" spc="-10" dirty="0">
                <a:solidFill>
                  <a:srgbClr val="000000"/>
                </a:solidFill>
                <a:effectLst/>
                <a:latin typeface="Times New Roman" panose="02020603050405020304" pitchFamily="18" charset="0"/>
                <a:ea typeface="Times New Roman" panose="02020603050405020304" pitchFamily="18" charset="0"/>
              </a:rPr>
              <a:t>отсутствие в реестре российского программного обеспечения и реестре евразийского программного обеспечения </a:t>
            </a:r>
            <a:r>
              <a:rPr lang="ru-RU" sz="2600" b="1" spc="-10" dirty="0">
                <a:solidFill>
                  <a:srgbClr val="FF0000"/>
                </a:solidFill>
                <a:effectLst/>
                <a:latin typeface="Times New Roman" panose="02020603050405020304" pitchFamily="18" charset="0"/>
                <a:ea typeface="Times New Roman" panose="02020603050405020304" pitchFamily="18" charset="0"/>
              </a:rPr>
              <a:t>по состоянию на день, предшествующий дню </a:t>
            </a:r>
            <a:r>
              <a:rPr lang="ru-RU" sz="2600" spc="-10" dirty="0">
                <a:solidFill>
                  <a:srgbClr val="000000"/>
                </a:solidFill>
                <a:effectLst/>
                <a:latin typeface="Times New Roman" panose="02020603050405020304" pitchFamily="18" charset="0"/>
                <a:ea typeface="Times New Roman" panose="02020603050405020304" pitchFamily="18" charset="0"/>
              </a:rPr>
              <a:t>размещения в единой информационной </a:t>
            </a:r>
            <a:r>
              <a:rPr lang="ru-RU" sz="2600" dirty="0">
                <a:solidFill>
                  <a:srgbClr val="000000"/>
                </a:solidFill>
                <a:effectLst/>
                <a:latin typeface="Times New Roman" panose="02020603050405020304" pitchFamily="18" charset="0"/>
                <a:ea typeface="Times New Roman" panose="02020603050405020304" pitchFamily="18" charset="0"/>
              </a:rPr>
              <a:t>системе</a:t>
            </a:r>
            <a:r>
              <a:rPr lang="ru-RU" sz="2600" spc="-10" dirty="0">
                <a:solidFill>
                  <a:srgbClr val="000000"/>
                </a:solidFill>
                <a:effectLst/>
                <a:latin typeface="Times New Roman" panose="02020603050405020304" pitchFamily="18" charset="0"/>
                <a:ea typeface="Times New Roman" panose="02020603050405020304" pitchFamily="18" charset="0"/>
              </a:rPr>
              <a:t> в сфере закупок товаров, работ, услуг для обеспечения государственных и муниципальных нужд (далее - единая информационная система) извещения об осуществлении закупки, направления приглашения принять участие в определении поставщика (подрядчика, исполнителя), заключения контракта (договора) </a:t>
            </a:r>
            <a:br>
              <a:rPr lang="ru-RU" sz="2600" spc="-10" dirty="0">
                <a:solidFill>
                  <a:srgbClr val="000000"/>
                </a:solidFill>
                <a:effectLst/>
                <a:latin typeface="Times New Roman" panose="02020603050405020304" pitchFamily="18" charset="0"/>
                <a:ea typeface="Times New Roman" panose="02020603050405020304" pitchFamily="18" charset="0"/>
              </a:rPr>
            </a:br>
            <a:r>
              <a:rPr lang="ru-RU" sz="2600" spc="-10" dirty="0">
                <a:solidFill>
                  <a:srgbClr val="000000"/>
                </a:solidFill>
                <a:effectLst/>
                <a:latin typeface="Times New Roman" panose="02020603050405020304" pitchFamily="18" charset="0"/>
                <a:ea typeface="Times New Roman" panose="02020603050405020304" pitchFamily="18" charset="0"/>
              </a:rPr>
              <a:t>с единственным поставщиком (подрядчиком, исполнителем), </a:t>
            </a:r>
            <a:r>
              <a:rPr lang="ru-RU" sz="2600" b="1" spc="-10" dirty="0">
                <a:solidFill>
                  <a:srgbClr val="000000"/>
                </a:solidFill>
                <a:effectLst/>
                <a:latin typeface="Times New Roman" panose="02020603050405020304" pitchFamily="18" charset="0"/>
                <a:ea typeface="Times New Roman" panose="02020603050405020304" pitchFamily="18" charset="0"/>
              </a:rPr>
              <a:t>сведений о программном обеспечении, соответствующем тому же классу программного обеспечения, что и программное обеспечение, </a:t>
            </a:r>
            <a:br>
              <a:rPr lang="ru-RU" sz="2600" b="1" spc="-10" dirty="0">
                <a:solidFill>
                  <a:srgbClr val="000000"/>
                </a:solidFill>
                <a:effectLst/>
                <a:latin typeface="Times New Roman" panose="02020603050405020304" pitchFamily="18" charset="0"/>
                <a:ea typeface="Times New Roman" panose="02020603050405020304" pitchFamily="18" charset="0"/>
              </a:rPr>
            </a:br>
            <a:r>
              <a:rPr lang="ru-RU" sz="2600" b="1" spc="-10" dirty="0">
                <a:solidFill>
                  <a:srgbClr val="000000"/>
                </a:solidFill>
                <a:effectLst/>
                <a:latin typeface="Times New Roman" panose="02020603050405020304" pitchFamily="18" charset="0"/>
                <a:ea typeface="Times New Roman" panose="02020603050405020304" pitchFamily="18" charset="0"/>
              </a:rPr>
              <a:t>являющееся объектом закупки (предметом закупки). </a:t>
            </a:r>
          </a:p>
          <a:p>
            <a:pPr marL="457200" lvl="1" indent="0" algn="just">
              <a:lnSpc>
                <a:spcPct val="120000"/>
              </a:lnSpc>
              <a:spcBef>
                <a:spcPts val="600"/>
              </a:spcBef>
              <a:buNone/>
            </a:pPr>
            <a:r>
              <a:rPr lang="ru-RU" sz="2600" b="1" spc="-10" dirty="0">
                <a:solidFill>
                  <a:srgbClr val="000000"/>
                </a:solidFill>
                <a:effectLst/>
                <a:latin typeface="Times New Roman" panose="02020603050405020304" pitchFamily="18" charset="0"/>
                <a:ea typeface="Times New Roman" panose="02020603050405020304" pitchFamily="18" charset="0"/>
              </a:rPr>
              <a:t>В этом случае  в описание объекта закупки (предмета закупки) включается </a:t>
            </a:r>
            <a:r>
              <a:rPr lang="ru-RU" sz="2600" b="1" spc="-10" dirty="0">
                <a:solidFill>
                  <a:srgbClr val="FF0000"/>
                </a:solidFill>
                <a:effectLst/>
                <a:latin typeface="Times New Roman" panose="02020603050405020304" pitchFamily="18" charset="0"/>
                <a:ea typeface="Times New Roman" panose="02020603050405020304" pitchFamily="18" charset="0"/>
              </a:rPr>
              <a:t>обоснование неприменения запрета</a:t>
            </a:r>
            <a:r>
              <a:rPr lang="ru-RU" sz="2600" spc="-10" dirty="0">
                <a:solidFill>
                  <a:srgbClr val="000000"/>
                </a:solidFill>
                <a:effectLst/>
                <a:latin typeface="Times New Roman" panose="02020603050405020304" pitchFamily="18" charset="0"/>
                <a:ea typeface="Times New Roman" panose="02020603050405020304" pitchFamily="18" charset="0"/>
              </a:rPr>
              <a:t>, предусмотренного пунктом 1 настоящего постановления, содержащее</a:t>
            </a:r>
            <a:r>
              <a:rPr lang="ru-RU" sz="2600" dirty="0">
                <a:solidFill>
                  <a:srgbClr val="000000"/>
                </a:solidFill>
                <a:effectLst/>
                <a:latin typeface="Times New Roman" panose="02020603050405020304" pitchFamily="18" charset="0"/>
                <a:ea typeface="Times New Roman" panose="02020603050405020304" pitchFamily="18" charset="0"/>
              </a:rPr>
              <a:t>:</a:t>
            </a:r>
          </a:p>
          <a:p>
            <a:pPr indent="431800" algn="just">
              <a:lnSpc>
                <a:spcPct val="120000"/>
              </a:lnSpc>
              <a:spcBef>
                <a:spcPts val="600"/>
              </a:spcBef>
            </a:pPr>
            <a:r>
              <a:rPr lang="ru-RU" sz="2600" spc="-10" dirty="0">
                <a:solidFill>
                  <a:srgbClr val="000000"/>
                </a:solidFill>
                <a:effectLst/>
                <a:latin typeface="Times New Roman" panose="02020603050405020304" pitchFamily="18" charset="0"/>
                <a:ea typeface="Times New Roman" panose="02020603050405020304" pitchFamily="18" charset="0"/>
              </a:rPr>
              <a:t>указание на настоящий подпункт;</a:t>
            </a:r>
            <a:endParaRPr lang="ru-RU" sz="2600" dirty="0">
              <a:solidFill>
                <a:srgbClr val="000000"/>
              </a:solidFill>
              <a:effectLst/>
              <a:latin typeface="Times New Roman" panose="02020603050405020304" pitchFamily="18" charset="0"/>
              <a:ea typeface="Times New Roman" panose="02020603050405020304" pitchFamily="18" charset="0"/>
            </a:endParaRPr>
          </a:p>
          <a:p>
            <a:pPr indent="431800" algn="just">
              <a:lnSpc>
                <a:spcPct val="120000"/>
              </a:lnSpc>
              <a:spcBef>
                <a:spcPts val="600"/>
              </a:spcBef>
            </a:pPr>
            <a:r>
              <a:rPr lang="ru-RU" sz="2600" spc="-10" dirty="0">
                <a:solidFill>
                  <a:srgbClr val="000000"/>
                </a:solidFill>
                <a:effectLst/>
                <a:latin typeface="Times New Roman" panose="02020603050405020304" pitchFamily="18" charset="0"/>
                <a:ea typeface="Times New Roman" panose="02020603050405020304" pitchFamily="18" charset="0"/>
              </a:rPr>
              <a:t>класс (классы) программного обеспечения, которому (которым) должно соответствовать программное обеспечение, являющееся объектом закупки (предметом закупки);</a:t>
            </a:r>
            <a:endParaRPr lang="ru-RU" sz="2600" dirty="0">
              <a:solidFill>
                <a:srgbClr val="000000"/>
              </a:solidFill>
              <a:effectLst/>
              <a:latin typeface="Times New Roman" panose="02020603050405020304" pitchFamily="18" charset="0"/>
              <a:ea typeface="Times New Roman" panose="02020603050405020304" pitchFamily="18" charset="0"/>
            </a:endParaRPr>
          </a:p>
          <a:p>
            <a:pPr indent="431800" algn="just">
              <a:lnSpc>
                <a:spcPct val="120000"/>
              </a:lnSpc>
              <a:spcBef>
                <a:spcPts val="600"/>
              </a:spcBef>
            </a:pPr>
            <a:r>
              <a:rPr lang="ru-RU" sz="2600" spc="-10" dirty="0">
                <a:solidFill>
                  <a:srgbClr val="000000"/>
                </a:solidFill>
                <a:effectLst/>
                <a:latin typeface="Times New Roman" panose="02020603050405020304" pitchFamily="18" charset="0"/>
                <a:ea typeface="Times New Roman" panose="02020603050405020304" pitchFamily="18" charset="0"/>
              </a:rPr>
              <a:t>требования к функциональным, техническим и эксплуатационным характеристикам программного обеспечения, являющегося объектом закупки (предметом закупки), с указанием класса (классов), которому (которым) должно соответствовать такое программное обеспечение;</a:t>
            </a:r>
            <a:endParaRPr lang="ru-RU" sz="2600"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ru-RU" sz="1800" dirty="0"/>
          </a:p>
        </p:txBody>
      </p:sp>
    </p:spTree>
    <p:extLst>
      <p:ext uri="{BB962C8B-B14F-4D97-AF65-F5344CB8AC3E}">
        <p14:creationId xmlns:p14="http://schemas.microsoft.com/office/powerpoint/2010/main" val="4118564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324F3-5A7B-73C3-D075-9D819FDDEF15}"/>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D57F6DD-921F-A915-8401-1BE4C036E01C}"/>
              </a:ext>
            </a:extLst>
          </p:cNvPr>
          <p:cNvSpPr/>
          <p:nvPr/>
        </p:nvSpPr>
        <p:spPr>
          <a:xfrm>
            <a:off x="394316" y="289788"/>
            <a:ext cx="11324208" cy="64606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710DCAB7-1532-8431-D45C-54326FCD744F}"/>
              </a:ext>
            </a:extLst>
          </p:cNvPr>
          <p:cNvSpPr>
            <a:spLocks noGrp="1"/>
          </p:cNvSpPr>
          <p:nvPr>
            <p:ph idx="1"/>
          </p:nvPr>
        </p:nvSpPr>
        <p:spPr>
          <a:xfrm>
            <a:off x="394316" y="289788"/>
            <a:ext cx="11173288" cy="6460636"/>
          </a:xfrm>
        </p:spPr>
        <p:txBody>
          <a:bodyPr>
            <a:normAutofit fontScale="47500" lnSpcReduction="20000"/>
          </a:bodyPr>
          <a:lstStyle/>
          <a:p>
            <a:pPr marL="0" lvl="0" indent="0" algn="just">
              <a:lnSpc>
                <a:spcPct val="120000"/>
              </a:lnSpc>
              <a:spcBef>
                <a:spcPts val="600"/>
              </a:spcBef>
              <a:buNone/>
            </a:pPr>
            <a:r>
              <a:rPr lang="ru-RU" sz="3400" spc="-10" dirty="0">
                <a:solidFill>
                  <a:srgbClr val="000000"/>
                </a:solidFill>
                <a:effectLst/>
                <a:latin typeface="Times New Roman" panose="02020603050405020304" pitchFamily="18" charset="0"/>
                <a:ea typeface="Times New Roman" panose="02020603050405020304" pitchFamily="18" charset="0"/>
              </a:rPr>
              <a:t>5. </a:t>
            </a:r>
            <a:r>
              <a:rPr lang="ru-RU" sz="3400" b="1" spc="-10" dirty="0">
                <a:solidFill>
                  <a:srgbClr val="000000"/>
                </a:solidFill>
                <a:effectLst/>
                <a:latin typeface="Times New Roman" panose="02020603050405020304" pitchFamily="18" charset="0"/>
                <a:ea typeface="Times New Roman" panose="02020603050405020304" pitchFamily="18" charset="0"/>
              </a:rPr>
              <a:t>Запрет,</a:t>
            </a:r>
            <a:r>
              <a:rPr lang="ru-RU" sz="34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34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34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3400" spc="-10" dirty="0">
                <a:solidFill>
                  <a:srgbClr val="000000"/>
                </a:solidFill>
                <a:latin typeface="Times New Roman" panose="02020603050405020304" pitchFamily="18" charset="0"/>
                <a:ea typeface="Times New Roman" panose="02020603050405020304" pitchFamily="18" charset="0"/>
              </a:rPr>
              <a:t> </a:t>
            </a:r>
            <a:r>
              <a:rPr lang="ru-RU" sz="34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34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20000"/>
              </a:lnSpc>
              <a:spcBef>
                <a:spcPts val="600"/>
              </a:spcBef>
              <a:buNone/>
            </a:pPr>
            <a:r>
              <a:rPr lang="ru-RU" sz="3400" spc="-10" dirty="0">
                <a:solidFill>
                  <a:srgbClr val="000000"/>
                </a:solidFill>
                <a:latin typeface="Times New Roman" panose="02020603050405020304" pitchFamily="18" charset="0"/>
                <a:ea typeface="Times New Roman" panose="02020603050405020304" pitchFamily="18" charset="0"/>
              </a:rPr>
              <a:t>ж</a:t>
            </a:r>
            <a:r>
              <a:rPr lang="ru-RU" sz="3400" spc="-10" dirty="0">
                <a:solidFill>
                  <a:srgbClr val="000000"/>
                </a:solidFill>
                <a:effectLst/>
                <a:latin typeface="Times New Roman" panose="02020603050405020304" pitchFamily="18" charset="0"/>
                <a:ea typeface="Times New Roman" panose="02020603050405020304" pitchFamily="18" charset="0"/>
              </a:rPr>
              <a:t>) </a:t>
            </a:r>
            <a:r>
              <a:rPr lang="ru-RU" sz="3400" b="1" spc="-10" dirty="0">
                <a:solidFill>
                  <a:srgbClr val="000000"/>
                </a:solidFill>
                <a:effectLst/>
                <a:latin typeface="Times New Roman" panose="02020603050405020304" pitchFamily="18" charset="0"/>
                <a:ea typeface="Times New Roman" panose="02020603050405020304" pitchFamily="18" charset="0"/>
              </a:rPr>
              <a:t>при осуществлении закупки программного обеспечения</a:t>
            </a:r>
            <a:r>
              <a:rPr lang="ru-RU" sz="3400" spc="-10" dirty="0">
                <a:solidFill>
                  <a:srgbClr val="000000"/>
                </a:solidFill>
                <a:effectLst/>
                <a:latin typeface="Times New Roman" panose="02020603050405020304" pitchFamily="18" charset="0"/>
                <a:ea typeface="Times New Roman" panose="02020603050405020304" pitchFamily="18" charset="0"/>
              </a:rPr>
              <a:t>, указанного в позиции 146 перечня № 1, </a:t>
            </a:r>
            <a:r>
              <a:rPr lang="ru-RU" sz="3400" dirty="0">
                <a:solidFill>
                  <a:srgbClr val="000000"/>
                </a:solidFill>
                <a:effectLst/>
                <a:latin typeface="Times New Roman" panose="02020603050405020304" pitchFamily="18" charset="0"/>
                <a:ea typeface="Times New Roman" panose="02020603050405020304" pitchFamily="18" charset="0"/>
              </a:rPr>
              <a:t>программное обеспечение, </a:t>
            </a:r>
            <a:r>
              <a:rPr lang="ru-RU" sz="3400" b="1" dirty="0">
                <a:solidFill>
                  <a:srgbClr val="000000"/>
                </a:solidFill>
                <a:effectLst/>
                <a:latin typeface="Times New Roman" panose="02020603050405020304" pitchFamily="18" charset="0"/>
                <a:ea typeface="Times New Roman" panose="02020603050405020304" pitchFamily="18" charset="0"/>
              </a:rPr>
              <a:t>сведения о котором </a:t>
            </a:r>
            <a:r>
              <a:rPr lang="ru-RU" sz="3400" b="1" dirty="0">
                <a:solidFill>
                  <a:srgbClr val="FF0000"/>
                </a:solidFill>
                <a:effectLst/>
                <a:latin typeface="Times New Roman" panose="02020603050405020304" pitchFamily="18" charset="0"/>
                <a:ea typeface="Times New Roman" panose="02020603050405020304" pitchFamily="18" charset="0"/>
              </a:rPr>
              <a:t>по состоянию на день, предшествующий дню </a:t>
            </a:r>
            <a:r>
              <a:rPr lang="ru-RU" sz="3400" dirty="0">
                <a:solidFill>
                  <a:srgbClr val="000000"/>
                </a:solidFill>
                <a:effectLst/>
                <a:latin typeface="Times New Roman" panose="02020603050405020304" pitchFamily="18" charset="0"/>
                <a:ea typeface="Times New Roman" panose="02020603050405020304" pitchFamily="18" charset="0"/>
              </a:rPr>
              <a:t>размещения  в единой информационной системе извещения об осуществлении закупки, направления приглашения принять участие в определении поставщика (подрядчика, исполнителя), заключения контракта (договора)  с единственным поставщиком (подрядчиком, исполнителем) </a:t>
            </a:r>
            <a:r>
              <a:rPr lang="ru-RU" sz="3400" u="sng" dirty="0">
                <a:solidFill>
                  <a:srgbClr val="000000"/>
                </a:solidFill>
                <a:effectLst/>
                <a:latin typeface="Times New Roman" panose="02020603050405020304" pitchFamily="18" charset="0"/>
                <a:ea typeface="Times New Roman" panose="02020603050405020304" pitchFamily="18" charset="0"/>
              </a:rPr>
              <a:t>включены  в реестр российского программного обеспечения и (или) реестр евразийского программного обеспечения и которое соответствует  тому же классу </a:t>
            </a:r>
            <a:r>
              <a:rPr lang="ru-RU" sz="3400" u="sng" spc="-10" dirty="0">
                <a:solidFill>
                  <a:srgbClr val="000000"/>
                </a:solidFill>
                <a:effectLst/>
                <a:latin typeface="Times New Roman" panose="02020603050405020304" pitchFamily="18" charset="0"/>
                <a:ea typeface="Times New Roman" panose="02020603050405020304" pitchFamily="18" charset="0"/>
              </a:rPr>
              <a:t>программного</a:t>
            </a:r>
            <a:r>
              <a:rPr lang="ru-RU" sz="3400" u="sng" dirty="0">
                <a:solidFill>
                  <a:srgbClr val="000000"/>
                </a:solidFill>
                <a:effectLst/>
                <a:latin typeface="Times New Roman" panose="02020603050405020304" pitchFamily="18" charset="0"/>
                <a:ea typeface="Times New Roman" panose="02020603050405020304" pitchFamily="18" charset="0"/>
              </a:rPr>
              <a:t> </a:t>
            </a:r>
            <a:r>
              <a:rPr lang="ru-RU" sz="3400" u="sng" spc="-10" dirty="0">
                <a:solidFill>
                  <a:srgbClr val="000000"/>
                </a:solidFill>
                <a:effectLst/>
                <a:latin typeface="Times New Roman" panose="02020603050405020304" pitchFamily="18" charset="0"/>
                <a:ea typeface="Times New Roman" panose="02020603050405020304" pitchFamily="18" charset="0"/>
              </a:rPr>
              <a:t>обеспечения</a:t>
            </a:r>
            <a:r>
              <a:rPr lang="ru-RU" sz="3400" u="sng" dirty="0">
                <a:solidFill>
                  <a:srgbClr val="000000"/>
                </a:solidFill>
                <a:effectLst/>
                <a:latin typeface="Times New Roman" panose="02020603050405020304" pitchFamily="18" charset="0"/>
                <a:ea typeface="Times New Roman" panose="02020603050405020304" pitchFamily="18" charset="0"/>
              </a:rPr>
              <a:t>, что и программное обеспечение, являющееся объектом закупки (предметом закупки), по своим функциональным, техническим и (или) эксплуатационным характеристикам </a:t>
            </a:r>
            <a:r>
              <a:rPr lang="ru-RU" sz="3400" b="1" dirty="0">
                <a:solidFill>
                  <a:srgbClr val="FF0000"/>
                </a:solidFill>
                <a:effectLst/>
                <a:latin typeface="Times New Roman" panose="02020603050405020304" pitchFamily="18" charset="0"/>
                <a:ea typeface="Times New Roman" panose="02020603050405020304" pitchFamily="18" charset="0"/>
              </a:rPr>
              <a:t>не соответствует </a:t>
            </a:r>
            <a:r>
              <a:rPr lang="ru-RU" sz="3400" u="sng" dirty="0">
                <a:solidFill>
                  <a:srgbClr val="000000"/>
                </a:solidFill>
                <a:effectLst/>
                <a:latin typeface="Times New Roman" panose="02020603050405020304" pitchFamily="18" charset="0"/>
                <a:ea typeface="Times New Roman" panose="02020603050405020304" pitchFamily="18" charset="0"/>
              </a:rPr>
              <a:t>установленным заказчиком требованиям к программному обеспечению, являющемуся объектом закупки (предметом закупки).  </a:t>
            </a:r>
            <a:r>
              <a:rPr lang="ru-RU" sz="3400" spc="-10" dirty="0">
                <a:solidFill>
                  <a:srgbClr val="000000"/>
                </a:solidFill>
                <a:effectLst/>
                <a:latin typeface="Times New Roman" panose="02020603050405020304" pitchFamily="18" charset="0"/>
                <a:ea typeface="Times New Roman" panose="02020603050405020304" pitchFamily="18" charset="0"/>
              </a:rPr>
              <a:t>В этом случае в описание объекта закупки (предмета закупки)  включается обоснование неприменения запрета, предусмотренного  пунктом 1 настоящего постановления, содержащее</a:t>
            </a:r>
            <a:r>
              <a:rPr lang="ru-RU" sz="3400" dirty="0">
                <a:solidFill>
                  <a:srgbClr val="000000"/>
                </a:solidFill>
                <a:effectLst/>
                <a:latin typeface="Times New Roman" panose="02020603050405020304" pitchFamily="18" charset="0"/>
                <a:ea typeface="Times New Roman" panose="02020603050405020304" pitchFamily="18" charset="0"/>
              </a:rPr>
              <a:t>, помимо </a:t>
            </a:r>
            <a:r>
              <a:rPr lang="ru-RU" sz="3400" spc="-10" dirty="0">
                <a:solidFill>
                  <a:srgbClr val="000000"/>
                </a:solidFill>
                <a:effectLst/>
                <a:latin typeface="Times New Roman" panose="02020603050405020304" pitchFamily="18" charset="0"/>
                <a:ea typeface="Times New Roman" panose="02020603050405020304" pitchFamily="18" charset="0"/>
              </a:rPr>
              <a:t>информации, предусмотренной абзацами третьим и четвертым подпункта «е</a:t>
            </a:r>
            <a:r>
              <a:rPr lang="ru-RU" sz="3400" spc="-10" dirty="0">
                <a:solidFill>
                  <a:srgbClr val="000000"/>
                </a:solidFill>
                <a:latin typeface="Times New Roman" panose="02020603050405020304" pitchFamily="18" charset="0"/>
                <a:ea typeface="Times New Roman" panose="02020603050405020304" pitchFamily="18" charset="0"/>
              </a:rPr>
              <a:t>»</a:t>
            </a:r>
            <a:r>
              <a:rPr lang="ru-RU" sz="3400" spc="-10" dirty="0">
                <a:solidFill>
                  <a:srgbClr val="000000"/>
                </a:solidFill>
                <a:effectLst/>
                <a:latin typeface="Times New Roman" panose="02020603050405020304" pitchFamily="18" charset="0"/>
                <a:ea typeface="Times New Roman" panose="02020603050405020304" pitchFamily="18" charset="0"/>
              </a:rPr>
              <a:t> настоящего пункта, указание на настоящий подпункт, а также функциональные, технические и (или) эксплуатационные характеристики (в том числе  их значения), по которым программное обеспечение, сведения о котором включены в реестр российского программного обеспечения и (или) реестр евразийского программного обеспечения, не соответствует установленным заказчиком требованиям к программному обеспечению </a:t>
            </a:r>
            <a:r>
              <a:rPr lang="ru-RU" sz="3400" b="1" spc="-10" dirty="0">
                <a:solidFill>
                  <a:srgbClr val="000000"/>
                </a:solidFill>
                <a:effectLst/>
                <a:latin typeface="Times New Roman" panose="02020603050405020304" pitchFamily="18" charset="0"/>
                <a:ea typeface="Times New Roman" panose="02020603050405020304" pitchFamily="18" charset="0"/>
              </a:rPr>
              <a:t>по каждому программному обеспечению </a:t>
            </a:r>
            <a:r>
              <a:rPr lang="ru-RU" sz="3400" spc="-10" dirty="0">
                <a:solidFill>
                  <a:srgbClr val="000000"/>
                </a:solidFill>
                <a:effectLst/>
                <a:latin typeface="Times New Roman" panose="02020603050405020304" pitchFamily="18" charset="0"/>
                <a:ea typeface="Times New Roman" panose="02020603050405020304" pitchFamily="18" charset="0"/>
              </a:rPr>
              <a:t>(с указанием названия программного обеспечения), сведения о котором включены в реестр российского программного обеспечения и (или) реестр евразийского программного обеспечения и которое соответствует тому же классу программного обеспечения, что и программное обеспечение, являющееся объектом  закупки (предметом закупки).</a:t>
            </a:r>
          </a:p>
          <a:p>
            <a:pPr marL="457200" lvl="1" indent="0" algn="just">
              <a:lnSpc>
                <a:spcPct val="120000"/>
              </a:lnSpc>
              <a:spcBef>
                <a:spcPts val="600"/>
              </a:spcBef>
              <a:buNone/>
            </a:pPr>
            <a:r>
              <a:rPr lang="ru-RU" sz="3400" spc="-10" dirty="0">
                <a:solidFill>
                  <a:srgbClr val="000000"/>
                </a:solidFill>
                <a:effectLst/>
                <a:latin typeface="Times New Roman" panose="02020603050405020304" pitchFamily="18" charset="0"/>
                <a:ea typeface="Times New Roman" panose="02020603050405020304" pitchFamily="18" charset="0"/>
              </a:rPr>
              <a:t>         </a:t>
            </a:r>
            <a:r>
              <a:rPr lang="ru-RU" sz="3400" u="sng" spc="-10" dirty="0">
                <a:solidFill>
                  <a:srgbClr val="000000"/>
                </a:solidFill>
                <a:effectLst/>
                <a:latin typeface="Times New Roman" panose="02020603050405020304" pitchFamily="18" charset="0"/>
                <a:ea typeface="Times New Roman" panose="02020603050405020304" pitchFamily="18" charset="0"/>
              </a:rPr>
              <a:t>Положения настоящего подпункта  </a:t>
            </a:r>
            <a:r>
              <a:rPr lang="ru-RU" sz="3400" u="sng" spc="-10" dirty="0">
                <a:solidFill>
                  <a:srgbClr val="FF0000"/>
                </a:solidFill>
                <a:effectLst/>
                <a:latin typeface="Times New Roman" panose="02020603050405020304" pitchFamily="18" charset="0"/>
                <a:ea typeface="Times New Roman" panose="02020603050405020304" pitchFamily="18" charset="0"/>
              </a:rPr>
              <a:t>не применяются </a:t>
            </a:r>
            <a:r>
              <a:rPr lang="ru-RU" sz="3400" spc="-10" dirty="0">
                <a:solidFill>
                  <a:srgbClr val="000000"/>
                </a:solidFill>
                <a:effectLst/>
                <a:latin typeface="Times New Roman" panose="02020603050405020304" pitchFamily="18" charset="0"/>
                <a:ea typeface="Times New Roman" panose="02020603050405020304" pitchFamily="18" charset="0"/>
              </a:rPr>
              <a:t>при осуществлении в соответствии с Федеральным законом "О закупках товаров, работ, услуг отдельными видами юридических лиц" закупок программного обеспечения, включенного в перечень, утвержденный распоряжением Правительством Российской Федерации от 7 февраля 2024 г. № 270-р, заказчиками из числа лиц, включенных в перечни, утвержденные указанным распоряжением Правительства Российской Федерации </a:t>
            </a:r>
            <a:r>
              <a:rPr lang="ru-RU" sz="3400" b="1" i="1" spc="-10" dirty="0">
                <a:solidFill>
                  <a:srgbClr val="7030A0"/>
                </a:solidFill>
                <a:effectLst/>
                <a:latin typeface="Times New Roman" panose="02020603050405020304" pitchFamily="18" charset="0"/>
                <a:ea typeface="Times New Roman" panose="02020603050405020304" pitchFamily="18" charset="0"/>
              </a:rPr>
              <a:t>(документ ДСП);</a:t>
            </a:r>
            <a:endParaRPr lang="ru-RU" sz="3400" b="1" i="1" dirty="0">
              <a:solidFill>
                <a:srgbClr val="7030A0"/>
              </a:solidFill>
              <a:effectLst/>
              <a:latin typeface="Times New Roman" panose="02020603050405020304" pitchFamily="18" charset="0"/>
              <a:ea typeface="Times New Roman" panose="02020603050405020304" pitchFamily="18" charset="0"/>
            </a:endParaRPr>
          </a:p>
          <a:p>
            <a:pPr marL="0" indent="0">
              <a:buNone/>
            </a:pPr>
            <a:endParaRPr lang="ru-RU" sz="1800" dirty="0"/>
          </a:p>
        </p:txBody>
      </p:sp>
    </p:spTree>
    <p:extLst>
      <p:ext uri="{BB962C8B-B14F-4D97-AF65-F5344CB8AC3E}">
        <p14:creationId xmlns:p14="http://schemas.microsoft.com/office/powerpoint/2010/main" val="3203760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27A42C6-F5C8-CCCB-912C-B1100512AD11}"/>
              </a:ext>
            </a:extLst>
          </p:cNvPr>
          <p:cNvPicPr>
            <a:picLocks noGrp="1" noChangeAspect="1"/>
          </p:cNvPicPr>
          <p:nvPr>
            <p:ph idx="1"/>
          </p:nvPr>
        </p:nvPicPr>
        <p:blipFill>
          <a:blip r:embed="rId2"/>
          <a:stretch>
            <a:fillRect/>
          </a:stretch>
        </p:blipFill>
        <p:spPr>
          <a:xfrm>
            <a:off x="1197204" y="126417"/>
            <a:ext cx="5965570" cy="6642027"/>
          </a:xfrm>
        </p:spPr>
      </p:pic>
      <p:sp>
        <p:nvSpPr>
          <p:cNvPr id="3" name="TextBox 2">
            <a:extLst>
              <a:ext uri="{FF2B5EF4-FFF2-40B4-BE49-F238E27FC236}">
                <a16:creationId xmlns:a16="http://schemas.microsoft.com/office/drawing/2014/main" id="{5EE70FBB-ACF5-10F1-9516-598F27A63EE9}"/>
              </a:ext>
            </a:extLst>
          </p:cNvPr>
          <p:cNvSpPr txBox="1"/>
          <p:nvPr/>
        </p:nvSpPr>
        <p:spPr>
          <a:xfrm>
            <a:off x="7779471" y="597758"/>
            <a:ext cx="2665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Пример, как не надо делать</a:t>
            </a:r>
          </a:p>
        </p:txBody>
      </p:sp>
    </p:spTree>
    <p:extLst>
      <p:ext uri="{BB962C8B-B14F-4D97-AF65-F5344CB8AC3E}">
        <p14:creationId xmlns:p14="http://schemas.microsoft.com/office/powerpoint/2010/main" val="21091054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1138C30-D399-7306-722E-E9B27E5A733C}"/>
              </a:ext>
            </a:extLst>
          </p:cNvPr>
          <p:cNvPicPr>
            <a:picLocks noGrp="1" noChangeAspect="1"/>
          </p:cNvPicPr>
          <p:nvPr>
            <p:ph idx="1"/>
          </p:nvPr>
        </p:nvPicPr>
        <p:blipFill>
          <a:blip r:embed="rId2"/>
          <a:stretch>
            <a:fillRect/>
          </a:stretch>
        </p:blipFill>
        <p:spPr>
          <a:xfrm>
            <a:off x="2947548" y="669303"/>
            <a:ext cx="6296904" cy="5475415"/>
          </a:xfrm>
        </p:spPr>
      </p:pic>
    </p:spTree>
    <p:extLst>
      <p:ext uri="{BB962C8B-B14F-4D97-AF65-F5344CB8AC3E}">
        <p14:creationId xmlns:p14="http://schemas.microsoft.com/office/powerpoint/2010/main" val="214806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B8A0E-20F6-B843-A0B8-A28B3F0048E0}"/>
              </a:ext>
            </a:extLst>
          </p:cNvPr>
          <p:cNvSpPr>
            <a:spLocks noGrp="1"/>
          </p:cNvSpPr>
          <p:nvPr>
            <p:ph type="title"/>
          </p:nvPr>
        </p:nvSpPr>
        <p:spPr/>
        <p:txBody>
          <a:bodyPr/>
          <a:lstStyle/>
          <a:p>
            <a:endParaRPr lang="ru-RU" dirty="0"/>
          </a:p>
        </p:txBody>
      </p:sp>
      <p:sp>
        <p:nvSpPr>
          <p:cNvPr id="3" name="Текст 2">
            <a:extLst>
              <a:ext uri="{FF2B5EF4-FFF2-40B4-BE49-F238E27FC236}">
                <a16:creationId xmlns:a16="http://schemas.microsoft.com/office/drawing/2014/main" id="{DA98641A-4A11-76E4-F7E0-BAAE9A97B13C}"/>
              </a:ext>
            </a:extLst>
          </p:cNvPr>
          <p:cNvSpPr>
            <a:spLocks noGrp="1"/>
          </p:cNvSpPr>
          <p:nvPr>
            <p:ph type="body" idx="1"/>
          </p:nvPr>
        </p:nvSpPr>
        <p:spPr/>
        <p:txBody>
          <a:bodyPr/>
          <a:lstStyle/>
          <a:p>
            <a:endParaRPr lang="ru-RU"/>
          </a:p>
        </p:txBody>
      </p:sp>
      <p:pic>
        <p:nvPicPr>
          <p:cNvPr id="5" name="Рисунок 4">
            <a:extLst>
              <a:ext uri="{FF2B5EF4-FFF2-40B4-BE49-F238E27FC236}">
                <a16:creationId xmlns:a16="http://schemas.microsoft.com/office/drawing/2014/main" id="{777930A5-368E-3236-EA0F-FF7546143D43}"/>
              </a:ext>
            </a:extLst>
          </p:cNvPr>
          <p:cNvPicPr>
            <a:picLocks noChangeAspect="1"/>
          </p:cNvPicPr>
          <p:nvPr/>
        </p:nvPicPr>
        <p:blipFill>
          <a:blip r:embed="rId2"/>
          <a:stretch>
            <a:fillRect/>
          </a:stretch>
        </p:blipFill>
        <p:spPr>
          <a:xfrm>
            <a:off x="13438" y="32863"/>
            <a:ext cx="12165123" cy="6792273"/>
          </a:xfrm>
          <a:prstGeom prst="rect">
            <a:avLst/>
          </a:prstGeom>
        </p:spPr>
      </p:pic>
    </p:spTree>
    <p:extLst>
      <p:ext uri="{BB962C8B-B14F-4D97-AF65-F5344CB8AC3E}">
        <p14:creationId xmlns:p14="http://schemas.microsoft.com/office/powerpoint/2010/main" val="2049864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2D23CDC-BA5D-C34B-2B16-C0138206EA83}"/>
              </a:ext>
            </a:extLst>
          </p:cNvPr>
          <p:cNvSpPr/>
          <p:nvPr/>
        </p:nvSpPr>
        <p:spPr>
          <a:xfrm>
            <a:off x="661756" y="156623"/>
            <a:ext cx="10771944" cy="654475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79BBEEC8-015C-D3F8-D82A-AF8972BBAA2C}"/>
              </a:ext>
            </a:extLst>
          </p:cNvPr>
          <p:cNvSpPr>
            <a:spLocks noGrp="1"/>
          </p:cNvSpPr>
          <p:nvPr>
            <p:ph idx="1"/>
          </p:nvPr>
        </p:nvSpPr>
        <p:spPr>
          <a:xfrm>
            <a:off x="661756" y="156623"/>
            <a:ext cx="10515600" cy="6128768"/>
          </a:xfrm>
        </p:spPr>
        <p:txBody>
          <a:bodyPr>
            <a:normAutofit fontScale="40000" lnSpcReduction="20000"/>
          </a:bodyPr>
          <a:lstStyle/>
          <a:p>
            <a:pPr>
              <a:lnSpc>
                <a:spcPct val="120000"/>
              </a:lnSpc>
              <a:spcBef>
                <a:spcPts val="600"/>
              </a:spcBef>
            </a:pPr>
            <a:r>
              <a:rPr lang="ru-RU" sz="4500" dirty="0">
                <a:latin typeface="Times New Roman" panose="02020603050405020304" pitchFamily="18" charset="0"/>
                <a:cs typeface="Times New Roman" panose="02020603050405020304" pitchFamily="18" charset="0"/>
              </a:rPr>
              <a:t>г)	для подтверждения происхождения программ для электронных вычислительных машин и (или) баз данных (далее - программное обеспечение), указанных </a:t>
            </a:r>
            <a:r>
              <a:rPr lang="ru-RU" sz="4500" b="1" dirty="0">
                <a:latin typeface="Times New Roman" panose="02020603050405020304" pitchFamily="18" charset="0"/>
                <a:cs typeface="Times New Roman" panose="02020603050405020304" pitchFamily="18" charset="0"/>
              </a:rPr>
              <a:t>в позиции 146 перечня № 1</a:t>
            </a:r>
            <a:r>
              <a:rPr lang="ru-RU" sz="4500" dirty="0">
                <a:latin typeface="Times New Roman" panose="02020603050405020304" pitchFamily="18" charset="0"/>
                <a:cs typeface="Times New Roman" panose="02020603050405020304" pitchFamily="18" charset="0"/>
              </a:rPr>
              <a:t>, из Российской Федерации </a:t>
            </a:r>
            <a:r>
              <a:rPr lang="ru-RU" sz="4500" b="1" dirty="0">
                <a:solidFill>
                  <a:srgbClr val="FF0000"/>
                </a:solidFill>
                <a:latin typeface="Times New Roman" panose="02020603050405020304" pitchFamily="18" charset="0"/>
                <a:cs typeface="Times New Roman" panose="02020603050405020304" pitchFamily="18" charset="0"/>
              </a:rPr>
              <a:t>- порядковый номер реестровой записи из единого реестра российских программ для электронных вычислительных машин и баз данных </a:t>
            </a:r>
            <a:r>
              <a:rPr lang="ru-RU" sz="4500" dirty="0">
                <a:latin typeface="Times New Roman" panose="02020603050405020304" pitchFamily="18" charset="0"/>
                <a:cs typeface="Times New Roman" panose="02020603050405020304" pitchFamily="18" charset="0"/>
              </a:rPr>
              <a:t>(далее - реестр российского программного обеспечения);</a:t>
            </a:r>
          </a:p>
          <a:p>
            <a:pPr>
              <a:lnSpc>
                <a:spcPct val="120000"/>
              </a:lnSpc>
              <a:spcBef>
                <a:spcPts val="600"/>
              </a:spcBef>
            </a:pPr>
            <a:r>
              <a:rPr lang="ru-RU" sz="4500" dirty="0">
                <a:latin typeface="Times New Roman" panose="02020603050405020304" pitchFamily="18" charset="0"/>
                <a:cs typeface="Times New Roman" panose="02020603050405020304" pitchFamily="18" charset="0"/>
              </a:rPr>
              <a:t>д)	для подтверждения происхождения программного обеспечения, указанного </a:t>
            </a:r>
            <a:r>
              <a:rPr lang="ru-RU" sz="4500" b="1" dirty="0">
                <a:latin typeface="Times New Roman" panose="02020603050405020304" pitchFamily="18" charset="0"/>
                <a:cs typeface="Times New Roman" panose="02020603050405020304" pitchFamily="18" charset="0"/>
              </a:rPr>
              <a:t>в позиции 146  перечня № 1</a:t>
            </a:r>
            <a:r>
              <a:rPr lang="ru-RU" sz="4500" dirty="0">
                <a:latin typeface="Times New Roman" panose="02020603050405020304" pitchFamily="18" charset="0"/>
                <a:cs typeface="Times New Roman" panose="02020603050405020304" pitchFamily="18" charset="0"/>
              </a:rPr>
              <a:t>, из Российской Федерации  и его соответствия дополнительным требованиям к программам  для электронных вычислительных машин и баз данных, сведения  о которых включены в реестр российского программного обеспечения, утвержденные постановлением Правительства Российской Федерации  от 23 марта 2017 г. № 325 "Об утверждении дополнительных требований  к программам для электронных вычислительных машин и баз данных, сведения о которых включены в реестр российского программного обеспечения, и внесении изменений в Правила формирования и ведения единого реестра российских программ для электронных вычислительных машин и баз данных" (далее - дополнительные требования к программному обеспечению), - </a:t>
            </a:r>
            <a:r>
              <a:rPr lang="ru-RU" sz="4500" b="1" dirty="0">
                <a:solidFill>
                  <a:srgbClr val="FF0000"/>
                </a:solidFill>
                <a:latin typeface="Times New Roman" panose="02020603050405020304" pitchFamily="18" charset="0"/>
                <a:cs typeface="Times New Roman" panose="02020603050405020304" pitchFamily="18" charset="0"/>
              </a:rPr>
              <a:t>порядковый номер реестровой записи  из реестра российского программного обеспечения, </a:t>
            </a:r>
            <a:r>
              <a:rPr lang="ru-RU" sz="4500" b="1" u="sng" dirty="0">
                <a:solidFill>
                  <a:srgbClr val="FF0000"/>
                </a:solidFill>
                <a:latin typeface="Times New Roman" panose="02020603050405020304" pitchFamily="18" charset="0"/>
                <a:cs typeface="Times New Roman" panose="02020603050405020304" pitchFamily="18" charset="0"/>
              </a:rPr>
              <a:t>содержащей информацию о соответствии программного обеспечения дополнительным требованиям к программному обеспечению;</a:t>
            </a:r>
          </a:p>
          <a:p>
            <a:pPr>
              <a:lnSpc>
                <a:spcPct val="120000"/>
              </a:lnSpc>
              <a:spcBef>
                <a:spcPts val="600"/>
              </a:spcBef>
            </a:pPr>
            <a:r>
              <a:rPr lang="ru-RU" sz="4500" i="1" dirty="0">
                <a:solidFill>
                  <a:srgbClr val="7030A0"/>
                </a:solidFill>
                <a:latin typeface="Times New Roman" panose="02020603050405020304" pitchFamily="18" charset="0"/>
                <a:cs typeface="Times New Roman" panose="02020603050405020304" pitchFamily="18" charset="0"/>
              </a:rPr>
              <a:t>Про дополнительные требования – предъявляются только к российскому ПО</a:t>
            </a:r>
          </a:p>
          <a:p>
            <a:pPr>
              <a:lnSpc>
                <a:spcPct val="120000"/>
              </a:lnSpc>
              <a:spcBef>
                <a:spcPts val="600"/>
              </a:spcBef>
            </a:pPr>
            <a:endParaRPr lang="ru-RU" sz="4500" b="1" u="sng" dirty="0">
              <a:solidFill>
                <a:srgbClr val="FF0000"/>
              </a:solidFill>
              <a:latin typeface="Times New Roman" panose="02020603050405020304" pitchFamily="18" charset="0"/>
              <a:cs typeface="Times New Roman" panose="02020603050405020304" pitchFamily="18" charset="0"/>
            </a:endParaRPr>
          </a:p>
          <a:p>
            <a:endParaRPr lang="ru-RU" dirty="0"/>
          </a:p>
        </p:txBody>
      </p:sp>
      <p:sp>
        <p:nvSpPr>
          <p:cNvPr id="5" name="TextBox 4">
            <a:extLst>
              <a:ext uri="{FF2B5EF4-FFF2-40B4-BE49-F238E27FC236}">
                <a16:creationId xmlns:a16="http://schemas.microsoft.com/office/drawing/2014/main" id="{8B2A0030-6B6F-7085-76D2-F28AB5E4090F}"/>
              </a:ext>
            </a:extLst>
          </p:cNvPr>
          <p:cNvSpPr txBox="1"/>
          <p:nvPr/>
        </p:nvSpPr>
        <p:spPr>
          <a:xfrm>
            <a:off x="757930" y="5758556"/>
            <a:ext cx="106761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Аналогично по этой же позиции для ПО из ЕАЭС указывается номер реестровой записи только из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(подпункты е) и ж))</a:t>
            </a:r>
          </a:p>
        </p:txBody>
      </p:sp>
      <p:cxnSp>
        <p:nvCxnSpPr>
          <p:cNvPr id="7" name="Прямая соединительная линия 6">
            <a:extLst>
              <a:ext uri="{FF2B5EF4-FFF2-40B4-BE49-F238E27FC236}">
                <a16:creationId xmlns:a16="http://schemas.microsoft.com/office/drawing/2014/main" id="{397A05B1-C74D-394E-5BEB-9A2A1B036C4B}"/>
              </a:ext>
            </a:extLst>
          </p:cNvPr>
          <p:cNvCxnSpPr/>
          <p:nvPr/>
        </p:nvCxnSpPr>
        <p:spPr>
          <a:xfrm>
            <a:off x="757930" y="5610687"/>
            <a:ext cx="1041905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626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D85DF92-F619-EEF1-2F9B-6D34316002EE}"/>
              </a:ext>
            </a:extLst>
          </p:cNvPr>
          <p:cNvSpPr/>
          <p:nvPr/>
        </p:nvSpPr>
        <p:spPr>
          <a:xfrm>
            <a:off x="896645" y="414075"/>
            <a:ext cx="10395751" cy="516110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605910CF-BD5D-D81E-44B1-B619F6989704}"/>
              </a:ext>
            </a:extLst>
          </p:cNvPr>
          <p:cNvSpPr>
            <a:spLocks noGrp="1"/>
          </p:cNvSpPr>
          <p:nvPr>
            <p:ph idx="1"/>
          </p:nvPr>
        </p:nvSpPr>
        <p:spPr>
          <a:xfrm>
            <a:off x="518604" y="414075"/>
            <a:ext cx="10515600" cy="6235300"/>
          </a:xfrm>
        </p:spPr>
        <p:txBody>
          <a:bodyPr>
            <a:normAutofit fontScale="40000" lnSpcReduction="20000"/>
          </a:bodyPr>
          <a:lstStyle/>
          <a:p>
            <a:pPr marL="457200" lvl="1" indent="0" algn="just">
              <a:lnSpc>
                <a:spcPct val="120000"/>
              </a:lnSpc>
              <a:spcBef>
                <a:spcPts val="600"/>
              </a:spcBef>
              <a:buNone/>
            </a:pPr>
            <a:r>
              <a:rPr lang="ru-RU" sz="4500" dirty="0">
                <a:solidFill>
                  <a:srgbClr val="000000"/>
                </a:solidFill>
                <a:effectLst/>
                <a:latin typeface="Times New Roman" panose="02020603050405020304" pitchFamily="18" charset="0"/>
                <a:ea typeface="Times New Roman" panose="02020603050405020304" pitchFamily="18" charset="0"/>
              </a:rPr>
              <a:t>х) при осуществлении в соответствии с Федеральным законом </a:t>
            </a:r>
            <a:br>
              <a:rPr lang="ru-RU" sz="4500" dirty="0">
                <a:solidFill>
                  <a:srgbClr val="000000"/>
                </a:solidFill>
                <a:effectLst/>
                <a:latin typeface="Times New Roman" panose="02020603050405020304" pitchFamily="18" charset="0"/>
                <a:ea typeface="Times New Roman" panose="02020603050405020304" pitchFamily="18" charset="0"/>
              </a:rPr>
            </a:br>
            <a:r>
              <a:rPr lang="ru-RU" sz="4500" dirty="0">
                <a:solidFill>
                  <a:srgbClr val="000000"/>
                </a:solidFill>
                <a:effectLst/>
                <a:latin typeface="Times New Roman" panose="02020603050405020304" pitchFamily="18" charset="0"/>
                <a:ea typeface="Times New Roman" panose="02020603050405020304" pitchFamily="18" charset="0"/>
              </a:rPr>
              <a:t>"О контрактной системе ….",</a:t>
            </a:r>
            <a:r>
              <a:rPr lang="ru-RU" sz="45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a:t>
            </a:r>
            <a:r>
              <a:rPr lang="ru-RU" sz="4500" dirty="0">
                <a:solidFill>
                  <a:srgbClr val="000000"/>
                </a:solidFill>
                <a:effectLst/>
                <a:latin typeface="Times New Roman" panose="02020603050405020304" pitchFamily="18" charset="0"/>
                <a:ea typeface="Times New Roman" panose="02020603050405020304" pitchFamily="18" charset="0"/>
              </a:rPr>
              <a:t>закупки программного обеспечения, указанного в позиции 146 </a:t>
            </a:r>
            <a:br>
              <a:rPr lang="ru-RU" sz="4500" dirty="0">
                <a:solidFill>
                  <a:srgbClr val="000000"/>
                </a:solidFill>
                <a:effectLst/>
                <a:latin typeface="Times New Roman" panose="02020603050405020304" pitchFamily="18" charset="0"/>
                <a:ea typeface="Times New Roman" panose="02020603050405020304" pitchFamily="18" charset="0"/>
              </a:rPr>
            </a:br>
            <a:r>
              <a:rPr lang="ru-RU" sz="4500" dirty="0">
                <a:solidFill>
                  <a:srgbClr val="000000"/>
                </a:solidFill>
                <a:effectLst/>
                <a:latin typeface="Times New Roman" panose="02020603050405020304" pitchFamily="18" charset="0"/>
                <a:ea typeface="Times New Roman" panose="02020603050405020304" pitchFamily="18" charset="0"/>
              </a:rPr>
              <a:t>перечня № 1, </a:t>
            </a:r>
            <a:r>
              <a:rPr lang="ru-RU" sz="4500" b="1" dirty="0">
                <a:solidFill>
                  <a:srgbClr val="000000"/>
                </a:solidFill>
                <a:effectLst/>
                <a:latin typeface="Times New Roman" panose="02020603050405020304" pitchFamily="18" charset="0"/>
                <a:ea typeface="Times New Roman" panose="02020603050405020304" pitchFamily="18" charset="0"/>
              </a:rPr>
              <a:t>заявка на участие в закупке, в которой содержится предложение программного обеспечения, реестровая запись о котором в реестре российского программного обеспечения или реестре евразийского программного обеспечения </a:t>
            </a:r>
            <a:r>
              <a:rPr lang="ru-RU" sz="4500" b="1" dirty="0">
                <a:solidFill>
                  <a:srgbClr val="FF0000"/>
                </a:solidFill>
                <a:effectLst/>
                <a:latin typeface="Times New Roman" panose="02020603050405020304" pitchFamily="18" charset="0"/>
                <a:ea typeface="Times New Roman" panose="02020603050405020304" pitchFamily="18" charset="0"/>
              </a:rPr>
              <a:t>не содержит информации о соответствии предлагаемого программного обеспечения дополнительным требованиям </a:t>
            </a:r>
            <a:r>
              <a:rPr lang="ru-RU" sz="4500" dirty="0">
                <a:solidFill>
                  <a:srgbClr val="000000"/>
                </a:solidFill>
                <a:effectLst/>
                <a:latin typeface="Times New Roman" panose="02020603050405020304" pitchFamily="18" charset="0"/>
                <a:ea typeface="Times New Roman" panose="02020603050405020304" pitchFamily="18" charset="0"/>
              </a:rPr>
              <a:t>к программному обеспечению, </a:t>
            </a:r>
            <a:r>
              <a:rPr lang="ru-RU" sz="4500" b="1" u="sng" dirty="0">
                <a:solidFill>
                  <a:srgbClr val="000000"/>
                </a:solidFill>
                <a:effectLst/>
                <a:latin typeface="Times New Roman" panose="02020603050405020304" pitchFamily="18" charset="0"/>
                <a:ea typeface="Times New Roman" panose="02020603050405020304" pitchFamily="18" charset="0"/>
              </a:rPr>
              <a:t>приравнивается к заявке на участие в закупке, в которой содержится предложение программного обеспечения, происходящего из иностранного государства</a:t>
            </a:r>
            <a:r>
              <a:rPr lang="ru-RU" sz="4500" dirty="0">
                <a:solidFill>
                  <a:srgbClr val="000000"/>
                </a:solidFill>
                <a:effectLst/>
                <a:latin typeface="Times New Roman" panose="02020603050405020304" pitchFamily="18" charset="0"/>
                <a:ea typeface="Times New Roman" panose="02020603050405020304" pitchFamily="18" charset="0"/>
              </a:rPr>
              <a:t>, если на участие в такой закупке подана заявка на участие в закупке, признанная по результатам ее рассмотрения соответствующей установленным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r>
              <a:rPr lang="ru-RU" sz="45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соответственно требованиям </a:t>
            </a:r>
            <a:r>
              <a:rPr lang="ru-RU" sz="4500" dirty="0">
                <a:solidFill>
                  <a:srgbClr val="000000"/>
                </a:solidFill>
                <a:effectLst/>
                <a:latin typeface="Times New Roman" panose="02020603050405020304" pitchFamily="18" charset="0"/>
                <a:ea typeface="Times New Roman" panose="02020603050405020304" pitchFamily="18" charset="0"/>
              </a:rPr>
              <a:t>и содержащая предложение о программном обеспечении, реестровая запись о котором в реестре российского программного обеспечения или реестре евразийского программного обеспечения </a:t>
            </a:r>
            <a:r>
              <a:rPr lang="ru-RU" sz="4500" b="1" dirty="0">
                <a:solidFill>
                  <a:srgbClr val="000000"/>
                </a:solidFill>
                <a:effectLst/>
                <a:latin typeface="Times New Roman" panose="02020603050405020304" pitchFamily="18" charset="0"/>
                <a:ea typeface="Times New Roman" panose="02020603050405020304" pitchFamily="18" charset="0"/>
              </a:rPr>
              <a:t>содержит информацию о соответствии предлагаемого программного обеспечения дополнительным требованиям к программному обеспечению.</a:t>
            </a:r>
          </a:p>
          <a:p>
            <a:pPr>
              <a:lnSpc>
                <a:spcPct val="120000"/>
              </a:lnSpc>
              <a:spcBef>
                <a:spcPts val="600"/>
              </a:spcBef>
            </a:pPr>
            <a:endParaRPr lang="ru-RU" dirty="0"/>
          </a:p>
        </p:txBody>
      </p:sp>
    </p:spTree>
    <p:extLst>
      <p:ext uri="{BB962C8B-B14F-4D97-AF65-F5344CB8AC3E}">
        <p14:creationId xmlns:p14="http://schemas.microsoft.com/office/powerpoint/2010/main" val="19386317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803E8FB-F04B-4D1C-BCD9-0EB99ADE7149}"/>
              </a:ext>
            </a:extLst>
          </p:cNvPr>
          <p:cNvPicPr>
            <a:picLocks noGrp="1" noChangeAspect="1"/>
          </p:cNvPicPr>
          <p:nvPr>
            <p:ph idx="1"/>
          </p:nvPr>
        </p:nvPicPr>
        <p:blipFill>
          <a:blip r:embed="rId2"/>
          <a:stretch>
            <a:fillRect/>
          </a:stretch>
        </p:blipFill>
        <p:spPr>
          <a:xfrm>
            <a:off x="2663301" y="115410"/>
            <a:ext cx="4852696" cy="6640497"/>
          </a:xfrm>
          <a:prstGeom prst="rect">
            <a:avLst/>
          </a:prstGeom>
        </p:spPr>
      </p:pic>
    </p:spTree>
    <p:extLst>
      <p:ext uri="{BB962C8B-B14F-4D97-AF65-F5344CB8AC3E}">
        <p14:creationId xmlns:p14="http://schemas.microsoft.com/office/powerpoint/2010/main" val="27718713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715BD0F-B256-4DFD-4054-12CB631FD51C}"/>
              </a:ext>
            </a:extLst>
          </p:cNvPr>
          <p:cNvPicPr>
            <a:picLocks noGrp="1" noChangeAspect="1"/>
          </p:cNvPicPr>
          <p:nvPr>
            <p:ph idx="1"/>
          </p:nvPr>
        </p:nvPicPr>
        <p:blipFill>
          <a:blip r:embed="rId2"/>
          <a:stretch>
            <a:fillRect/>
          </a:stretch>
        </p:blipFill>
        <p:spPr>
          <a:xfrm>
            <a:off x="1919536" y="188640"/>
            <a:ext cx="7847989" cy="6408712"/>
          </a:xfrm>
        </p:spPr>
      </p:pic>
    </p:spTree>
    <p:extLst>
      <p:ext uri="{BB962C8B-B14F-4D97-AF65-F5344CB8AC3E}">
        <p14:creationId xmlns:p14="http://schemas.microsoft.com/office/powerpoint/2010/main" val="38922934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5599689-18E1-6CD5-1DC8-F077DAAD7521}"/>
              </a:ext>
            </a:extLst>
          </p:cNvPr>
          <p:cNvPicPr>
            <a:picLocks noGrp="1" noChangeAspect="1"/>
          </p:cNvPicPr>
          <p:nvPr>
            <p:ph idx="1"/>
          </p:nvPr>
        </p:nvPicPr>
        <p:blipFill>
          <a:blip r:embed="rId2"/>
          <a:stretch>
            <a:fillRect/>
          </a:stretch>
        </p:blipFill>
        <p:spPr>
          <a:xfrm>
            <a:off x="844858" y="550415"/>
            <a:ext cx="10502284" cy="5255581"/>
          </a:xfrm>
          <a:prstGeom prst="rect">
            <a:avLst/>
          </a:prstGeom>
        </p:spPr>
      </p:pic>
    </p:spTree>
    <p:extLst>
      <p:ext uri="{BB962C8B-B14F-4D97-AF65-F5344CB8AC3E}">
        <p14:creationId xmlns:p14="http://schemas.microsoft.com/office/powerpoint/2010/main" val="1841045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C19FB12-49B9-F287-28B1-9162AF6F03B8}"/>
              </a:ext>
            </a:extLst>
          </p:cNvPr>
          <p:cNvPicPr>
            <a:picLocks noGrp="1" noChangeAspect="1"/>
          </p:cNvPicPr>
          <p:nvPr>
            <p:ph idx="1"/>
          </p:nvPr>
        </p:nvPicPr>
        <p:blipFill>
          <a:blip r:embed="rId2"/>
          <a:stretch>
            <a:fillRect/>
          </a:stretch>
        </p:blipFill>
        <p:spPr>
          <a:xfrm>
            <a:off x="2050194" y="497150"/>
            <a:ext cx="8091612" cy="5679813"/>
          </a:xfrm>
          <a:prstGeom prst="rect">
            <a:avLst/>
          </a:prstGeom>
        </p:spPr>
      </p:pic>
    </p:spTree>
    <p:extLst>
      <p:ext uri="{BB962C8B-B14F-4D97-AF65-F5344CB8AC3E}">
        <p14:creationId xmlns:p14="http://schemas.microsoft.com/office/powerpoint/2010/main" val="2764449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5C9B7-7E4D-3CD0-1C99-F30E7655460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C020F5-16B1-AACC-CFC6-B553A15DEBE0}"/>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ru-RU" sz="3200" dirty="0">
                <a:solidFill>
                  <a:srgbClr val="0070C0"/>
                </a:solidFill>
              </a:rPr>
              <a:t>3. Изменения в закупках лекарственных средств и медицинских изделий</a:t>
            </a:r>
            <a:br>
              <a:rPr lang="ru-RU" sz="3200" dirty="0">
                <a:solidFill>
                  <a:srgbClr val="0070C0"/>
                </a:solidFill>
              </a:rPr>
            </a:br>
            <a:br>
              <a:rPr lang="ru-RU" sz="3200" dirty="0">
                <a:solidFill>
                  <a:srgbClr val="0070C0"/>
                </a:solidFill>
              </a:rPr>
            </a:br>
            <a:r>
              <a:rPr kumimoji="0" lang="ru-RU" sz="2000" b="0" i="0" u="none" strike="noStrike" kern="1200" cap="none" spc="0" normalizeH="0" baseline="0" noProof="0" dirty="0">
                <a:ln>
                  <a:noFill/>
                </a:ln>
                <a:solidFill>
                  <a:srgbClr val="0070C0"/>
                </a:solidFill>
                <a:effectLst/>
                <a:uLnTx/>
                <a:uFillTx/>
                <a:latin typeface="Calibri Light"/>
                <a:ea typeface="+mj-ea"/>
                <a:cs typeface="+mj-cs"/>
              </a:rPr>
              <a:t>(</a:t>
            </a:r>
            <a:r>
              <a:rPr kumimoji="0" lang="ru-RU" sz="2000" b="0" i="0" u="none" strike="noStrike" kern="1200" cap="none" spc="0" normalizeH="0" baseline="0" noProof="0" dirty="0">
                <a:ln>
                  <a:noFill/>
                </a:ln>
                <a:solidFill>
                  <a:srgbClr val="FF0000"/>
                </a:solidFill>
                <a:effectLst/>
                <a:uLnTx/>
                <a:uFillTx/>
                <a:latin typeface="Calibri Light"/>
                <a:ea typeface="+mj-ea"/>
                <a:cs typeface="+mj-cs"/>
              </a:rPr>
              <a:t>с 19.06.2025 </a:t>
            </a:r>
            <a:r>
              <a:rPr kumimoji="0" lang="ru-RU" sz="2000" b="0" i="0" u="none" strike="noStrike" kern="1200" cap="none" spc="0" normalizeH="0" baseline="0" noProof="0" dirty="0">
                <a:ln>
                  <a:noFill/>
                </a:ln>
                <a:solidFill>
                  <a:srgbClr val="0070C0"/>
                </a:solidFill>
                <a:effectLst/>
                <a:uLnTx/>
                <a:uFillTx/>
                <a:latin typeface="Calibri Light"/>
                <a:ea typeface="+mj-ea"/>
                <a:cs typeface="+mj-cs"/>
              </a:rPr>
              <a:t>–Постановление Правительства от 10 июня 2025 г. N 879)</a:t>
            </a:r>
            <a:br>
              <a:rPr lang="ru-RU" sz="3200" dirty="0">
                <a:solidFill>
                  <a:srgbClr val="0070C0"/>
                </a:solidFill>
              </a:rPr>
            </a:br>
            <a:endParaRPr lang="ru-RU" sz="3200" dirty="0">
              <a:solidFill>
                <a:srgbClr val="0070C0"/>
              </a:solidFill>
            </a:endParaRPr>
          </a:p>
        </p:txBody>
      </p:sp>
    </p:spTree>
    <p:extLst>
      <p:ext uri="{BB962C8B-B14F-4D97-AF65-F5344CB8AC3E}">
        <p14:creationId xmlns:p14="http://schemas.microsoft.com/office/powerpoint/2010/main" val="443105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01EB17E-2462-3F36-DF74-32701C7632DF}"/>
              </a:ext>
            </a:extLst>
          </p:cNvPr>
          <p:cNvSpPr/>
          <p:nvPr/>
        </p:nvSpPr>
        <p:spPr>
          <a:xfrm>
            <a:off x="695400" y="332656"/>
            <a:ext cx="10513168" cy="22322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06B16BD1-E003-9AED-1C18-D001B832D025}"/>
              </a:ext>
            </a:extLst>
          </p:cNvPr>
          <p:cNvSpPr>
            <a:spLocks noGrp="1"/>
          </p:cNvSpPr>
          <p:nvPr>
            <p:ph idx="1"/>
          </p:nvPr>
        </p:nvSpPr>
        <p:spPr>
          <a:xfrm>
            <a:off x="695400" y="404664"/>
            <a:ext cx="10515600" cy="2088232"/>
          </a:xfrm>
        </p:spPr>
        <p:txBody>
          <a:bodyPr>
            <a:normAutofit fontScale="70000" lnSpcReduction="20000"/>
          </a:bodyPr>
          <a:lstStyle/>
          <a:p>
            <a:pPr marL="0" indent="0">
              <a:buNone/>
            </a:pPr>
            <a:r>
              <a:rPr lang="ru-RU" b="1" dirty="0"/>
              <a:t>4. Установить, что:</a:t>
            </a:r>
          </a:p>
          <a:p>
            <a:r>
              <a:rPr lang="ru-RU" dirty="0">
                <a:solidFill>
                  <a:srgbClr val="FF0000"/>
                </a:solidFill>
              </a:rPr>
              <a:t>Новая редакция р) </a:t>
            </a:r>
            <a:r>
              <a:rPr lang="ru-RU" dirty="0"/>
              <a:t>предусмотренные пунктом 1 настоящего постановления ограничение, </a:t>
            </a:r>
            <a:r>
              <a:rPr lang="ru-RU" strike="sngStrike" dirty="0"/>
              <a:t>преимущество </a:t>
            </a:r>
            <a:r>
              <a:rPr lang="ru-RU" dirty="0"/>
              <a:t>в отношении лекарственных препаратов, указанных в позиции 433 приложения N 2 к настоящему постановлению, применяются при осуществлении закупок лекарственных препаратов, включенных в перечень жизненно необходимых и важнейших лекарственных препаратов для медицинского применения, утвержденный распоряжением Правительства Российской Федерации от 12 октября 2019 г. N 2406-р;</a:t>
            </a:r>
          </a:p>
        </p:txBody>
      </p:sp>
      <p:pic>
        <p:nvPicPr>
          <p:cNvPr id="5" name="Рисунок 4">
            <a:extLst>
              <a:ext uri="{FF2B5EF4-FFF2-40B4-BE49-F238E27FC236}">
                <a16:creationId xmlns:a16="http://schemas.microsoft.com/office/drawing/2014/main" id="{61E22CCB-23F4-5E47-1ABF-7604A08DD9CA}"/>
              </a:ext>
            </a:extLst>
          </p:cNvPr>
          <p:cNvPicPr>
            <a:picLocks noChangeAspect="1"/>
          </p:cNvPicPr>
          <p:nvPr/>
        </p:nvPicPr>
        <p:blipFill>
          <a:blip r:embed="rId2"/>
          <a:stretch>
            <a:fillRect/>
          </a:stretch>
        </p:blipFill>
        <p:spPr>
          <a:xfrm>
            <a:off x="1849768" y="2889457"/>
            <a:ext cx="8492464" cy="1079086"/>
          </a:xfrm>
          <a:prstGeom prst="rect">
            <a:avLst/>
          </a:prstGeom>
        </p:spPr>
      </p:pic>
    </p:spTree>
    <p:extLst>
      <p:ext uri="{BB962C8B-B14F-4D97-AF65-F5344CB8AC3E}">
        <p14:creationId xmlns:p14="http://schemas.microsoft.com/office/powerpoint/2010/main" val="4284535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B40AC69-D7C9-9D62-AF12-4811CEFD8C52}"/>
              </a:ext>
            </a:extLst>
          </p:cNvPr>
          <p:cNvPicPr>
            <a:picLocks noGrp="1" noChangeAspect="1"/>
          </p:cNvPicPr>
          <p:nvPr>
            <p:ph idx="1"/>
          </p:nvPr>
        </p:nvPicPr>
        <p:blipFill>
          <a:blip r:embed="rId2"/>
          <a:stretch>
            <a:fillRect/>
          </a:stretch>
        </p:blipFill>
        <p:spPr>
          <a:xfrm>
            <a:off x="335360" y="260648"/>
            <a:ext cx="11449272" cy="6480720"/>
          </a:xfrm>
        </p:spPr>
      </p:pic>
    </p:spTree>
    <p:extLst>
      <p:ext uri="{BB962C8B-B14F-4D97-AF65-F5344CB8AC3E}">
        <p14:creationId xmlns:p14="http://schemas.microsoft.com/office/powerpoint/2010/main" val="4059091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402BE-CD0D-3F65-9245-719DDC433923}"/>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7B4B98-A3C5-5640-3B5E-89FA211EF299}"/>
              </a:ext>
            </a:extLst>
          </p:cNvPr>
          <p:cNvSpPr/>
          <p:nvPr/>
        </p:nvSpPr>
        <p:spPr>
          <a:xfrm>
            <a:off x="191344" y="188640"/>
            <a:ext cx="11521280" cy="633670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417857B9-6C32-3E30-C40C-A89970B3DBB6}"/>
              </a:ext>
            </a:extLst>
          </p:cNvPr>
          <p:cNvSpPr>
            <a:spLocks noGrp="1"/>
          </p:cNvSpPr>
          <p:nvPr>
            <p:ph idx="1"/>
          </p:nvPr>
        </p:nvSpPr>
        <p:spPr>
          <a:xfrm>
            <a:off x="191344" y="188640"/>
            <a:ext cx="11521280" cy="6624736"/>
          </a:xfrm>
        </p:spPr>
        <p:txBody>
          <a:bodyPr>
            <a:normAutofit fontScale="70000" lnSpcReduction="20000"/>
          </a:bodyPr>
          <a:lstStyle/>
          <a:p>
            <a:pPr marL="0" indent="0">
              <a:buNone/>
            </a:pPr>
            <a:r>
              <a:rPr lang="ru-RU" b="1" dirty="0"/>
              <a:t>4. Установить, что:</a:t>
            </a:r>
          </a:p>
          <a:p>
            <a:r>
              <a:rPr lang="ru-RU" sz="2900" dirty="0">
                <a:solidFill>
                  <a:srgbClr val="FF0000"/>
                </a:solidFill>
              </a:rPr>
              <a:t>Новая редакция у) </a:t>
            </a:r>
            <a:r>
              <a:rPr lang="ru-RU" sz="2900" dirty="0"/>
              <a:t>в случае осуществления в соответствии с Федеральным законом "О контрактной системе в сфере закупок товаров, работ, услуг для обеспечения государственных и муниципальных нужд", Федеральным законом "О закупках товаров, работ, услуг отдельными видами юридических лиц" закупки указанных в позиции 433 приложения N 2 к настоящему постановлению лекарственных препаратов, </a:t>
            </a:r>
            <a:r>
              <a:rPr lang="ru-RU" sz="2900" dirty="0">
                <a:solidFill>
                  <a:srgbClr val="FF0000"/>
                </a:solidFill>
              </a:rPr>
              <a:t>включенных в перечень жизненно необходимых и важнейших лекарственных препаратов для медицинского применения, утвержденный распоряжением Правительства Российской Федерации от 12 октября 2019 г. N 2406-р, и </a:t>
            </a:r>
            <a:r>
              <a:rPr lang="ru-RU" sz="2900" u="sng" dirty="0"/>
              <a:t>не включенных в перечень стратегически значимых лекарственных средств, производство которых должно быть обеспечено на территории Российской Федерации, утвержденный распоряжением Правительства Российской Федерации от 6 июля 2010 г. N 1141-р</a:t>
            </a:r>
            <a:r>
              <a:rPr lang="ru-RU" sz="2900" dirty="0"/>
              <a:t>, </a:t>
            </a:r>
            <a:r>
              <a:rPr lang="ru-RU" sz="2900" b="1" dirty="0"/>
              <a:t>в отношении заявки, содержащей предложение о поставке таких лекарственных препаратов только российского происхождения</a:t>
            </a:r>
            <a:r>
              <a:rPr lang="ru-RU" sz="2900" dirty="0"/>
              <a:t>, помимо предусмотренного пунктом 1 настоящего постановления </a:t>
            </a:r>
            <a:r>
              <a:rPr lang="ru-RU" sz="2900" b="1" dirty="0"/>
              <a:t>ограничения, также применяется предусмотренное пунктом 1 настоящего постановления преимущество</a:t>
            </a:r>
            <a:r>
              <a:rPr lang="ru-RU" sz="2900" dirty="0"/>
              <a:t>, при котором для цели такого преимущества заявка на участие в закупке, в которой содержится предложение о поставке такого лекарственного препарата, происходящего из государств - членов Евразийского экономического союза, в том числе из Российской Федерации, но не 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 приравнивается к заявке на участие в закупке, в которой содержится предложение о поставке товара, происходящего из иностранного государства, если на участие в такой закупке подана заявка на участие в закупке, признанная по результатам ее рассмотрения соответствующей установленным в соответствии с Федеральным законом "О контрактной системе в сфере закупок товаров, работ, услуг для обеспечения государственных и муниципальных нужд", Федеральным законом "О закупках товаров, работ, услуг отдельными видами юридических лиц" соответственно требованиям и содержащая предложение о поставке лекарственного препарата, 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a:t>
            </a:r>
          </a:p>
        </p:txBody>
      </p:sp>
    </p:spTree>
    <p:extLst>
      <p:ext uri="{BB962C8B-B14F-4D97-AF65-F5344CB8AC3E}">
        <p14:creationId xmlns:p14="http://schemas.microsoft.com/office/powerpoint/2010/main" val="139362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4FAD96A-EABB-0C45-96BF-54E20331D135}"/>
              </a:ext>
            </a:extLst>
          </p:cNvPr>
          <p:cNvPicPr>
            <a:picLocks noGrp="1" noChangeAspect="1"/>
          </p:cNvPicPr>
          <p:nvPr>
            <p:ph idx="1"/>
          </p:nvPr>
        </p:nvPicPr>
        <p:blipFill>
          <a:blip r:embed="rId2"/>
          <a:stretch>
            <a:fillRect/>
          </a:stretch>
        </p:blipFill>
        <p:spPr>
          <a:xfrm>
            <a:off x="767408" y="548680"/>
            <a:ext cx="2791215" cy="3381847"/>
          </a:xfrm>
          <a:prstGeom prst="rect">
            <a:avLst/>
          </a:prstGeom>
        </p:spPr>
      </p:pic>
      <p:pic>
        <p:nvPicPr>
          <p:cNvPr id="7" name="Рисунок 6">
            <a:extLst>
              <a:ext uri="{FF2B5EF4-FFF2-40B4-BE49-F238E27FC236}">
                <a16:creationId xmlns:a16="http://schemas.microsoft.com/office/drawing/2014/main" id="{ED8E3C82-94F2-4376-7952-850A515576CC}"/>
              </a:ext>
            </a:extLst>
          </p:cNvPr>
          <p:cNvPicPr>
            <a:picLocks noChangeAspect="1"/>
          </p:cNvPicPr>
          <p:nvPr/>
        </p:nvPicPr>
        <p:blipFill>
          <a:blip r:embed="rId3"/>
          <a:stretch>
            <a:fillRect/>
          </a:stretch>
        </p:blipFill>
        <p:spPr>
          <a:xfrm>
            <a:off x="4295800" y="1052736"/>
            <a:ext cx="6754168" cy="1486107"/>
          </a:xfrm>
          <a:prstGeom prst="rect">
            <a:avLst/>
          </a:prstGeom>
        </p:spPr>
      </p:pic>
    </p:spTree>
    <p:extLst>
      <p:ext uri="{BB962C8B-B14F-4D97-AF65-F5344CB8AC3E}">
        <p14:creationId xmlns:p14="http://schemas.microsoft.com/office/powerpoint/2010/main" val="937580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CCF3D1-9233-F153-6BD3-F27B5CF143D7}"/>
              </a:ext>
            </a:extLst>
          </p:cNvPr>
          <p:cNvSpPr/>
          <p:nvPr/>
        </p:nvSpPr>
        <p:spPr>
          <a:xfrm>
            <a:off x="1026818" y="486787"/>
            <a:ext cx="10515600" cy="294221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F84EA2A5-37CF-FF28-FA71-DC55B1B6E444}"/>
              </a:ext>
            </a:extLst>
          </p:cNvPr>
          <p:cNvSpPr>
            <a:spLocks noGrp="1"/>
          </p:cNvSpPr>
          <p:nvPr>
            <p:ph idx="1"/>
          </p:nvPr>
        </p:nvSpPr>
        <p:spPr>
          <a:xfrm>
            <a:off x="1055440" y="486787"/>
            <a:ext cx="10515600" cy="5700291"/>
          </a:xfrm>
        </p:spPr>
        <p:txBody>
          <a:bodyPr>
            <a:normAutofit/>
          </a:bodyPr>
          <a:lstStyle/>
          <a:p>
            <a:r>
              <a:rPr lang="ru-RU" sz="1800" b="1" dirty="0"/>
              <a:t>10. </a:t>
            </a:r>
            <a:r>
              <a:rPr lang="ru-RU" sz="1800" dirty="0">
                <a:solidFill>
                  <a:srgbClr val="7030A0"/>
                </a:solidFill>
              </a:rPr>
              <a:t>(Переходный период) </a:t>
            </a:r>
            <a:r>
              <a:rPr lang="ru-RU" sz="1800" b="1" dirty="0"/>
              <a:t>Установить, что:</a:t>
            </a:r>
          </a:p>
          <a:p>
            <a:r>
              <a:rPr lang="ru-RU" sz="1800" dirty="0"/>
              <a:t>е) при осуществлении закупки товара, указанного </a:t>
            </a:r>
            <a:r>
              <a:rPr lang="ru-RU" sz="1800" b="1" dirty="0"/>
              <a:t>в позиции 433 приложения N 2 </a:t>
            </a:r>
            <a:r>
              <a:rPr lang="ru-RU" sz="1800" dirty="0"/>
              <a:t>к настоящему постановлению, извещение об осуществлении которой размещено в единой информационной системе и приглашение принять участие в которой направлено либо контракт (договор) с единственным поставщиком (подрядчиком, исполнителем) при осуществлении которой заключен по </a:t>
            </a:r>
            <a:r>
              <a:rPr lang="ru-RU" sz="1800" dirty="0">
                <a:solidFill>
                  <a:srgbClr val="FF0000"/>
                </a:solidFill>
              </a:rPr>
              <a:t>31 </a:t>
            </a:r>
            <a:r>
              <a:rPr lang="ru-RU" sz="1800" strike="sngStrike" dirty="0">
                <a:solidFill>
                  <a:srgbClr val="FF0000"/>
                </a:solidFill>
              </a:rPr>
              <a:t>декабря</a:t>
            </a:r>
            <a:r>
              <a:rPr lang="ru-RU" sz="1800" dirty="0">
                <a:solidFill>
                  <a:srgbClr val="FF0000"/>
                </a:solidFill>
              </a:rPr>
              <a:t> </a:t>
            </a:r>
            <a:r>
              <a:rPr lang="ru-RU" sz="1800" strike="sngStrike" dirty="0">
                <a:solidFill>
                  <a:srgbClr val="FF0000"/>
                </a:solidFill>
              </a:rPr>
              <a:t>августа</a:t>
            </a:r>
            <a:r>
              <a:rPr lang="ru-RU" sz="1800" dirty="0">
                <a:solidFill>
                  <a:srgbClr val="FF0000"/>
                </a:solidFill>
              </a:rPr>
              <a:t> </a:t>
            </a:r>
            <a:r>
              <a:rPr lang="ru-RU" sz="1800" b="1" dirty="0">
                <a:solidFill>
                  <a:schemeClr val="accent1">
                    <a:lumMod val="50000"/>
                  </a:schemeClr>
                </a:solidFill>
              </a:rPr>
              <a:t>декабря</a:t>
            </a:r>
            <a:r>
              <a:rPr lang="ru-RU" sz="1800" dirty="0">
                <a:solidFill>
                  <a:srgbClr val="FF0000"/>
                </a:solidFill>
              </a:rPr>
              <a:t> 2025 г. </a:t>
            </a:r>
            <a:r>
              <a:rPr lang="ru-RU" sz="1800" dirty="0"/>
              <a:t>включительно </a:t>
            </a:r>
            <a:r>
              <a:rPr kumimoji="0" lang="ru-RU" sz="1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(изменения внесены ПП от 29.08.2025 № 1326)</a:t>
            </a:r>
            <a:r>
              <a:rPr lang="ru-RU" sz="1800" b="1" dirty="0"/>
              <a:t>, положения подпункта "у" </a:t>
            </a:r>
            <a:r>
              <a:rPr lang="ru-RU" sz="1800" dirty="0"/>
              <a:t>пункта 4 настоящего постановления применяются также в отношении лекарственных препаратов, включенных в перечень стратегически значимых лекарственных средств, производство которых должно быть обеспечено на территории Российской Федерации, утвержденный распоряжением Правительства Российской Федерации от 6 июля 2010 г. N 1141-р;</a:t>
            </a:r>
          </a:p>
          <a:p>
            <a:endParaRPr lang="ru-RU" sz="1800" dirty="0"/>
          </a:p>
          <a:p>
            <a:endParaRPr lang="ru-RU" sz="1800" dirty="0">
              <a:solidFill>
                <a:srgbClr val="7030A0"/>
              </a:solidFill>
            </a:endParaRPr>
          </a:p>
        </p:txBody>
      </p:sp>
    </p:spTree>
    <p:extLst>
      <p:ext uri="{BB962C8B-B14F-4D97-AF65-F5344CB8AC3E}">
        <p14:creationId xmlns:p14="http://schemas.microsoft.com/office/powerpoint/2010/main" val="36166499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347961" y="622170"/>
          <a:ext cx="11496077" cy="5951423"/>
        </p:xfrm>
        <a:graphic>
          <a:graphicData uri="http://schemas.openxmlformats.org/drawingml/2006/table">
            <a:tbl>
              <a:tblPr firstRow="1" bandRow="1">
                <a:tableStyleId>{5C22544A-7EE6-4342-B048-85BDC9FD1C3A}</a:tableStyleId>
              </a:tblPr>
              <a:tblGrid>
                <a:gridCol w="3756671">
                  <a:extLst>
                    <a:ext uri="{9D8B030D-6E8A-4147-A177-3AD203B41FA5}">
                      <a16:colId xmlns:a16="http://schemas.microsoft.com/office/drawing/2014/main" val="2434108930"/>
                    </a:ext>
                  </a:extLst>
                </a:gridCol>
                <a:gridCol w="4007539">
                  <a:extLst>
                    <a:ext uri="{9D8B030D-6E8A-4147-A177-3AD203B41FA5}">
                      <a16:colId xmlns:a16="http://schemas.microsoft.com/office/drawing/2014/main" val="2507874732"/>
                    </a:ext>
                  </a:extLst>
                </a:gridCol>
                <a:gridCol w="3731867">
                  <a:extLst>
                    <a:ext uri="{9D8B030D-6E8A-4147-A177-3AD203B41FA5}">
                      <a16:colId xmlns:a16="http://schemas.microsoft.com/office/drawing/2014/main" val="4165573266"/>
                    </a:ext>
                  </a:extLst>
                </a:gridCol>
              </a:tblGrid>
              <a:tr h="373583">
                <a:tc gridSpan="2">
                  <a:txBody>
                    <a:bodyPr/>
                    <a:lstStyle/>
                    <a:p>
                      <a:pPr algn="ctr"/>
                      <a:r>
                        <a:rPr lang="ru-RU" dirty="0" err="1"/>
                        <a:t>Паклитаксел</a:t>
                      </a:r>
                      <a:endParaRPr lang="ru-RU" dirty="0"/>
                    </a:p>
                  </a:txBody>
                  <a:tcPr marL="68580" marR="68580"/>
                </a:tc>
                <a:tc hMerge="1">
                  <a:txBody>
                    <a:bodyPr/>
                    <a:lstStyle/>
                    <a:p>
                      <a:endParaRPr lang="ru-RU" dirty="0"/>
                    </a:p>
                  </a:txBody>
                  <a:tcPr/>
                </a:tc>
                <a:tc>
                  <a:txBody>
                    <a:bodyPr/>
                    <a:lstStyle/>
                    <a:p>
                      <a:pPr algn="ctr"/>
                      <a:r>
                        <a:rPr lang="ru-RU" dirty="0"/>
                        <a:t>Комментарий</a:t>
                      </a:r>
                    </a:p>
                  </a:txBody>
                  <a:tcPr marL="68580" marR="68580"/>
                </a:tc>
                <a:extLst>
                  <a:ext uri="{0D108BD9-81ED-4DB2-BD59-A6C34878D82A}">
                    <a16:rowId xmlns:a16="http://schemas.microsoft.com/office/drawing/2014/main" val="1737863039"/>
                  </a:ext>
                </a:extLst>
              </a:tr>
              <a:tr h="4323107">
                <a:tc>
                  <a:txBody>
                    <a:bodyPr/>
                    <a:lstStyle/>
                    <a:p>
                      <a:r>
                        <a:rPr lang="ru-RU" sz="1200" b="1" dirty="0"/>
                        <a:t>Заявка № 1  </a:t>
                      </a:r>
                      <a:r>
                        <a:rPr lang="ru-RU" sz="1200" dirty="0"/>
                        <a:t> - Акционерное общество "</a:t>
                      </a:r>
                      <a:r>
                        <a:rPr lang="ru-RU" sz="1200" dirty="0" err="1"/>
                        <a:t>Фармасинтез</a:t>
                      </a:r>
                      <a:r>
                        <a:rPr lang="ru-RU" sz="1200" dirty="0"/>
                        <a:t>-Норд" (АО "</a:t>
                      </a:r>
                      <a:r>
                        <a:rPr lang="ru-RU" sz="1200" dirty="0" err="1"/>
                        <a:t>Фармасинтез</a:t>
                      </a:r>
                      <a:r>
                        <a:rPr lang="ru-RU" sz="1200" dirty="0"/>
                        <a:t>-Норд") – держатель </a:t>
                      </a:r>
                      <a:r>
                        <a:rPr lang="ru-RU" sz="1200" dirty="0" err="1"/>
                        <a:t>рег.удостоверения</a:t>
                      </a:r>
                      <a:r>
                        <a:rPr lang="ru-RU" sz="1200" dirty="0"/>
                        <a:t>.</a:t>
                      </a:r>
                    </a:p>
                    <a:p>
                      <a:r>
                        <a:rPr lang="ru-RU" sz="1200" b="1" dirty="0"/>
                        <a:t>ТН </a:t>
                      </a:r>
                      <a:r>
                        <a:rPr lang="ru-RU" sz="1200" dirty="0"/>
                        <a:t>– </a:t>
                      </a:r>
                      <a:r>
                        <a:rPr lang="ru-RU" sz="1200" dirty="0" err="1"/>
                        <a:t>Целиксел</a:t>
                      </a:r>
                      <a:r>
                        <a:rPr lang="ru-RU" sz="1200" dirty="0"/>
                        <a:t>.</a:t>
                      </a:r>
                    </a:p>
                    <a:p>
                      <a:r>
                        <a:rPr lang="ru-RU" sz="1200" b="1" dirty="0"/>
                        <a:t>Сведения о стадиях производства	</a:t>
                      </a:r>
                    </a:p>
                    <a:p>
                      <a:r>
                        <a:rPr lang="ru-RU" sz="1200" dirty="0"/>
                        <a:t>№ п/п	1	Производитель (готовой ЛФ)	Акционерное общество "</a:t>
                      </a:r>
                      <a:r>
                        <a:rPr lang="ru-RU" sz="1200" dirty="0" err="1"/>
                        <a:t>Фармасинтез</a:t>
                      </a:r>
                      <a:r>
                        <a:rPr lang="ru-RU" sz="1200" dirty="0"/>
                        <a:t>-Норд" (АО "</a:t>
                      </a:r>
                      <a:r>
                        <a:rPr lang="ru-RU" sz="1200" dirty="0" err="1"/>
                        <a:t>Фармасинтез</a:t>
                      </a:r>
                      <a:r>
                        <a:rPr lang="ru-RU" sz="1200" dirty="0"/>
                        <a:t>-Норд")	194356, г. Санкт-Петербург, Дорога в Каменку, д. 74, пом. 1-Н	Россия</a:t>
                      </a:r>
                    </a:p>
                    <a:p>
                      <a:r>
                        <a:rPr lang="ru-RU" sz="1200" dirty="0"/>
                        <a:t>2	Упаковщик/фасовщик (в первичную упаковку)	Акционерное общество "</a:t>
                      </a:r>
                      <a:r>
                        <a:rPr lang="ru-RU" sz="1200" dirty="0" err="1"/>
                        <a:t>Фармасинтез</a:t>
                      </a:r>
                      <a:r>
                        <a:rPr lang="ru-RU" sz="1200" dirty="0"/>
                        <a:t>-Норд" (АО "</a:t>
                      </a:r>
                      <a:r>
                        <a:rPr lang="ru-RU" sz="1200" dirty="0" err="1"/>
                        <a:t>Фармасинтез</a:t>
                      </a:r>
                      <a:r>
                        <a:rPr lang="ru-RU" sz="1200" dirty="0"/>
                        <a:t>-Норд")	194356, г. Санкт-Петербург, Дорога в Каменку, д. 74, пом. 1-Н	Россия</a:t>
                      </a:r>
                    </a:p>
                    <a:p>
                      <a:r>
                        <a:rPr lang="ru-RU" sz="1200" dirty="0"/>
                        <a:t>3	Упаковщик/фасовщик (вторичная/третичная упаковка)	Акционерное общество "</a:t>
                      </a:r>
                      <a:r>
                        <a:rPr lang="ru-RU" sz="1200" dirty="0" err="1"/>
                        <a:t>Фармасинтез</a:t>
                      </a:r>
                      <a:r>
                        <a:rPr lang="ru-RU" sz="1200" dirty="0"/>
                        <a:t>-Норд" (АО "</a:t>
                      </a:r>
                      <a:r>
                        <a:rPr lang="ru-RU" sz="1200" dirty="0" err="1"/>
                        <a:t>Фармасинтез</a:t>
                      </a:r>
                      <a:r>
                        <a:rPr lang="ru-RU" sz="1200" dirty="0"/>
                        <a:t>-Норд")	194356, г. Санкт-Петербург, Дорога в Каменку, д. 74, пом. 1-Н	Россия</a:t>
                      </a:r>
                    </a:p>
                    <a:p>
                      <a:pPr marL="228600" indent="-228600">
                        <a:buAutoNum type="arabicPlain" startAt="4"/>
                      </a:pPr>
                      <a:r>
                        <a:rPr lang="ru-RU" sz="1200" dirty="0"/>
                        <a:t>Выпускающий контроль качества	Акционерное общество "</a:t>
                      </a:r>
                      <a:r>
                        <a:rPr lang="ru-RU" sz="1200" dirty="0" err="1"/>
                        <a:t>Фармасинтез</a:t>
                      </a:r>
                      <a:r>
                        <a:rPr lang="ru-RU" sz="1200" dirty="0"/>
                        <a:t>-Норд" (АО "</a:t>
                      </a:r>
                      <a:r>
                        <a:rPr lang="ru-RU" sz="1200" dirty="0" err="1"/>
                        <a:t>Фармасинтез</a:t>
                      </a:r>
                      <a:r>
                        <a:rPr lang="ru-RU" sz="1200" dirty="0"/>
                        <a:t>-Норд")	194356, г. Санкт-Петербург, Дорога в Каменку, д. 74, пом. 1-Н	Россия</a:t>
                      </a:r>
                    </a:p>
                    <a:p>
                      <a:pPr marL="0" indent="0">
                        <a:buNone/>
                      </a:pPr>
                      <a:r>
                        <a:rPr lang="ru-RU" sz="1200" b="1" dirty="0"/>
                        <a:t>Фарм. Субстанция </a:t>
                      </a:r>
                      <a:r>
                        <a:rPr lang="ru-RU" sz="1200" dirty="0"/>
                        <a:t>– </a:t>
                      </a:r>
                      <a:r>
                        <a:rPr lang="ru-RU" sz="1200" dirty="0" err="1"/>
                        <a:t>Паклитаксел</a:t>
                      </a:r>
                      <a:r>
                        <a:rPr lang="ru-RU" sz="1200" dirty="0"/>
                        <a:t>.  Производитель</a:t>
                      </a:r>
                      <a:r>
                        <a:rPr lang="ru-RU" sz="1200" baseline="0" dirty="0"/>
                        <a:t> - Общество с ограниченной ответственностью "</a:t>
                      </a:r>
                      <a:r>
                        <a:rPr lang="ru-RU" sz="1200" baseline="0" dirty="0" err="1"/>
                        <a:t>БратскХимСинтез</a:t>
                      </a:r>
                      <a:r>
                        <a:rPr lang="ru-RU" sz="1200" baseline="0" dirty="0"/>
                        <a:t>"	665717, г. Братск, ул. Коммунальная, д. 5а/1</a:t>
                      </a:r>
                      <a:endParaRPr lang="ru-RU" sz="1200" dirty="0"/>
                    </a:p>
                  </a:txBody>
                  <a:tcPr marL="68580" marR="68580"/>
                </a:tc>
                <a:tc>
                  <a:txBody>
                    <a:bodyPr/>
                    <a:lstStyle/>
                    <a:p>
                      <a:r>
                        <a:rPr lang="ru-RU" sz="1200" b="1" dirty="0"/>
                        <a:t>Заявка № 2  </a:t>
                      </a:r>
                      <a:r>
                        <a:rPr lang="ru-RU" sz="1200" dirty="0"/>
                        <a:t>- 	</a:t>
                      </a:r>
                    </a:p>
                    <a:p>
                      <a:r>
                        <a:rPr lang="ru-RU" sz="1200" dirty="0"/>
                        <a:t>Республиканское унитарное производственное предприятие "</a:t>
                      </a:r>
                      <a:r>
                        <a:rPr lang="ru-RU" sz="1200" dirty="0" err="1"/>
                        <a:t>Белмедпрепараты</a:t>
                      </a:r>
                      <a:r>
                        <a:rPr lang="ru-RU" sz="1200" dirty="0"/>
                        <a:t>" (РУП "</a:t>
                      </a:r>
                      <a:r>
                        <a:rPr lang="ru-RU" sz="1200" dirty="0" err="1"/>
                        <a:t>Белмедпрепараты</a:t>
                      </a:r>
                      <a:r>
                        <a:rPr lang="ru-RU" sz="1200" dirty="0"/>
                        <a:t>") – держатель рег. Удостоверения</a:t>
                      </a:r>
                      <a:r>
                        <a:rPr lang="ru-RU" sz="1200" baseline="0" dirty="0"/>
                        <a:t> </a:t>
                      </a:r>
                    </a:p>
                    <a:p>
                      <a:r>
                        <a:rPr lang="ru-RU" sz="1200" b="1" baseline="0" dirty="0"/>
                        <a:t>ТН</a:t>
                      </a:r>
                      <a:r>
                        <a:rPr lang="ru-RU" sz="1200" baseline="0" dirty="0"/>
                        <a:t> – </a:t>
                      </a:r>
                      <a:r>
                        <a:rPr lang="ru-RU" sz="1200" baseline="0" dirty="0" err="1"/>
                        <a:t>Паклитаксел</a:t>
                      </a:r>
                      <a:endParaRPr lang="ru-RU" sz="1200" baseline="0" dirty="0"/>
                    </a:p>
                    <a:p>
                      <a:r>
                        <a:rPr lang="ru-RU" sz="1200" dirty="0"/>
                        <a:t>1.</a:t>
                      </a:r>
                      <a:r>
                        <a:rPr lang="ru-RU" sz="1200" baseline="0" dirty="0"/>
                        <a:t> </a:t>
                      </a:r>
                      <a:r>
                        <a:rPr lang="ru-RU" sz="1200" dirty="0"/>
                        <a:t>Производитель (готовой ЛФ)	Республиканское унитарное производственное предприятие "</a:t>
                      </a:r>
                      <a:r>
                        <a:rPr lang="ru-RU" sz="1200" dirty="0" err="1"/>
                        <a:t>Белмедпрепараты</a:t>
                      </a:r>
                      <a:r>
                        <a:rPr lang="ru-RU" sz="1200" dirty="0"/>
                        <a:t>" (РУП "</a:t>
                      </a:r>
                      <a:r>
                        <a:rPr lang="ru-RU" sz="1200" dirty="0" err="1"/>
                        <a:t>Белмедпрепараты</a:t>
                      </a:r>
                      <a:r>
                        <a:rPr lang="ru-RU" sz="1200" dirty="0"/>
                        <a:t>")	220007, Республика Беларусь, г. Минск, ул. Фабрициуса, д. 30	Республика Беларусь</a:t>
                      </a:r>
                    </a:p>
                    <a:p>
                      <a:r>
                        <a:rPr lang="ru-RU" sz="1200" dirty="0"/>
                        <a:t>2	Упаковщик/фасовщик (в первичную упаковку)	Республиканское унитарное производственное предприятие "</a:t>
                      </a:r>
                      <a:r>
                        <a:rPr lang="ru-RU" sz="1200" dirty="0" err="1"/>
                        <a:t>Белмедпрепараты</a:t>
                      </a:r>
                      <a:r>
                        <a:rPr lang="ru-RU" sz="1200" dirty="0"/>
                        <a:t>" (РУП "</a:t>
                      </a:r>
                      <a:r>
                        <a:rPr lang="ru-RU" sz="1200" dirty="0" err="1"/>
                        <a:t>Белмедпрепараты</a:t>
                      </a:r>
                      <a:r>
                        <a:rPr lang="ru-RU" sz="1200" dirty="0"/>
                        <a:t>")	220007, Республика Беларусь, г. Минск, ул. Фабрициуса, д. 30	Республика Беларусь</a:t>
                      </a:r>
                    </a:p>
                    <a:p>
                      <a:r>
                        <a:rPr lang="ru-RU" sz="1200" dirty="0"/>
                        <a:t>3	Упаковщик/фасовщик (вторичная/третичная упаковка)	Республиканское унитарное производственное предприятие "</a:t>
                      </a:r>
                      <a:r>
                        <a:rPr lang="ru-RU" sz="1200" dirty="0" err="1"/>
                        <a:t>Белмедпрепараты</a:t>
                      </a:r>
                      <a:r>
                        <a:rPr lang="ru-RU" sz="1200" dirty="0"/>
                        <a:t>" (РУП "</a:t>
                      </a:r>
                      <a:r>
                        <a:rPr lang="ru-RU" sz="1200" dirty="0" err="1"/>
                        <a:t>Белмедпрепараты</a:t>
                      </a:r>
                      <a:r>
                        <a:rPr lang="ru-RU" sz="1200" dirty="0"/>
                        <a:t>")	220007, Республика Беларусь, г. Минск, ул. Фабрициуса, д. 30	Республика Беларусь</a:t>
                      </a:r>
                    </a:p>
                    <a:p>
                      <a:pPr marL="228600" indent="-228600">
                        <a:buAutoNum type="arabicPlain" startAt="4"/>
                      </a:pPr>
                      <a:r>
                        <a:rPr lang="ru-RU" sz="1200" dirty="0"/>
                        <a:t>Выпускающий контроль качества	Республиканское унитарное производственное предприятие "</a:t>
                      </a:r>
                      <a:r>
                        <a:rPr lang="ru-RU" sz="1200" dirty="0" err="1"/>
                        <a:t>Белмедпрепараты</a:t>
                      </a:r>
                      <a:r>
                        <a:rPr lang="ru-RU" sz="1200" dirty="0"/>
                        <a:t>" (РУП "</a:t>
                      </a:r>
                      <a:r>
                        <a:rPr lang="ru-RU" sz="1200" dirty="0" err="1"/>
                        <a:t>Белмедпрепараты</a:t>
                      </a:r>
                      <a:r>
                        <a:rPr lang="ru-RU" sz="1200" dirty="0"/>
                        <a:t>")	220007, Республика Беларусь, г. Минск, ул. Фабрициуса, д. 30	Республика Беларусь</a:t>
                      </a:r>
                    </a:p>
                    <a:p>
                      <a:pPr marL="228600" indent="-228600">
                        <a:buAutoNum type="arabicPlain" startAt="4"/>
                      </a:pPr>
                      <a:r>
                        <a:rPr lang="ru-RU" sz="1200" b="1" dirty="0"/>
                        <a:t>Фарм. Субстанция </a:t>
                      </a:r>
                      <a:r>
                        <a:rPr lang="ru-RU" sz="1200" dirty="0"/>
                        <a:t>– </a:t>
                      </a:r>
                      <a:r>
                        <a:rPr lang="ru-RU" sz="1200" dirty="0" err="1"/>
                        <a:t>Паклитаксел</a:t>
                      </a:r>
                      <a:r>
                        <a:rPr lang="ru-RU" sz="1200" baseline="0" dirty="0"/>
                        <a:t>. </a:t>
                      </a:r>
                      <a:r>
                        <a:rPr lang="ru-RU" sz="1200" dirty="0"/>
                        <a:t>Шанхай </a:t>
                      </a:r>
                      <a:r>
                        <a:rPr lang="ru-RU" sz="1200" dirty="0" err="1"/>
                        <a:t>Цзиньхэ</a:t>
                      </a:r>
                      <a:r>
                        <a:rPr lang="ru-RU" sz="1200" dirty="0"/>
                        <a:t> </a:t>
                      </a:r>
                      <a:r>
                        <a:rPr lang="ru-RU" sz="1200" dirty="0" err="1"/>
                        <a:t>Био-Фармасьютикалс</a:t>
                      </a:r>
                      <a:r>
                        <a:rPr lang="ru-RU" sz="1200" dirty="0"/>
                        <a:t> Ко., Лтд	</a:t>
                      </a:r>
                      <a:r>
                        <a:rPr lang="en-US" sz="1200" dirty="0"/>
                        <a:t>No.508 </a:t>
                      </a:r>
                      <a:r>
                        <a:rPr lang="en-US" sz="1200" dirty="0" err="1"/>
                        <a:t>Maodian</a:t>
                      </a:r>
                      <a:r>
                        <a:rPr lang="en-US" sz="1200" dirty="0"/>
                        <a:t> Road, </a:t>
                      </a:r>
                      <a:r>
                        <a:rPr lang="en-US" sz="1200" dirty="0" err="1"/>
                        <a:t>Liantang</a:t>
                      </a:r>
                      <a:r>
                        <a:rPr lang="en-US" sz="1200" dirty="0"/>
                        <a:t>, </a:t>
                      </a:r>
                      <a:r>
                        <a:rPr lang="en-US" sz="1200" dirty="0" err="1"/>
                        <a:t>Qingpu</a:t>
                      </a:r>
                      <a:r>
                        <a:rPr lang="en-US" sz="1200" dirty="0"/>
                        <a:t> District, Shanghai 201716, China</a:t>
                      </a:r>
                      <a:endParaRPr lang="ru-RU" sz="1200" dirty="0"/>
                    </a:p>
                  </a:txBody>
                  <a:tcPr marL="68580" marR="68580"/>
                </a:tc>
                <a:tc>
                  <a:txBody>
                    <a:bodyPr/>
                    <a:lstStyle/>
                    <a:p>
                      <a:pPr marL="228600" indent="-228600">
                        <a:buAutoNum type="arabicPeriod"/>
                      </a:pPr>
                      <a:r>
                        <a:rPr lang="ru-RU" sz="1600" dirty="0"/>
                        <a:t>Применяем ограничения (сработали или нет – не так важно для применения преференций в данном случае, так как по факту – у нас пример с 2-мя заявками с СТ-1 – РФ, ЕАЭС).</a:t>
                      </a:r>
                    </a:p>
                    <a:p>
                      <a:pPr marL="228600" indent="-228600">
                        <a:buAutoNum type="arabicPeriod"/>
                      </a:pPr>
                      <a:r>
                        <a:rPr lang="ru-RU" sz="1600" dirty="0"/>
                        <a:t>Важно, по какой цене заявились участники.</a:t>
                      </a:r>
                    </a:p>
                    <a:p>
                      <a:pPr marL="228600" indent="-228600">
                        <a:buAutoNum type="arabicPeriod"/>
                      </a:pPr>
                      <a:r>
                        <a:rPr lang="ru-RU" sz="1600" dirty="0"/>
                        <a:t>Если при применении преференций </a:t>
                      </a:r>
                      <a:br>
                        <a:rPr lang="ru-RU" sz="1600" dirty="0"/>
                      </a:br>
                      <a:r>
                        <a:rPr lang="ru-RU" sz="1600" dirty="0"/>
                        <a:t>(-15% от цены заявки № 1, цена 1 заявки  меньше цены 2 заявки), заявка № 1 = победитель, так как заявка № 2 приравнялась к иностранной</a:t>
                      </a:r>
                    </a:p>
                  </a:txBody>
                  <a:tcPr marL="68580" marR="68580"/>
                </a:tc>
                <a:extLst>
                  <a:ext uri="{0D108BD9-81ED-4DB2-BD59-A6C34878D82A}">
                    <a16:rowId xmlns:a16="http://schemas.microsoft.com/office/drawing/2014/main" val="796906097"/>
                  </a:ext>
                </a:extLst>
              </a:tr>
            </a:tbl>
          </a:graphicData>
        </a:graphic>
      </p:graphicFrame>
    </p:spTree>
    <p:extLst>
      <p:ext uri="{BB962C8B-B14F-4D97-AF65-F5344CB8AC3E}">
        <p14:creationId xmlns:p14="http://schemas.microsoft.com/office/powerpoint/2010/main" val="12110159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6A0B2974-4FAE-72E4-6976-6FF0C6EFD637}"/>
              </a:ext>
            </a:extLst>
          </p:cNvPr>
          <p:cNvSpPr/>
          <p:nvPr/>
        </p:nvSpPr>
        <p:spPr>
          <a:xfrm>
            <a:off x="802804" y="620688"/>
            <a:ext cx="10586392" cy="44644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1BDA1F35-B11D-C20B-FB98-B458D89B6175}"/>
              </a:ext>
            </a:extLst>
          </p:cNvPr>
          <p:cNvSpPr>
            <a:spLocks noGrp="1"/>
          </p:cNvSpPr>
          <p:nvPr>
            <p:ph idx="1"/>
          </p:nvPr>
        </p:nvSpPr>
        <p:spPr>
          <a:xfrm>
            <a:off x="802804" y="764704"/>
            <a:ext cx="10515600" cy="4752527"/>
          </a:xfrm>
        </p:spPr>
        <p:txBody>
          <a:bodyPr>
            <a:normAutofit fontScale="70000" lnSpcReduction="20000"/>
          </a:bodyPr>
          <a:lstStyle/>
          <a:p>
            <a:r>
              <a:rPr lang="ru-RU" b="1" dirty="0"/>
              <a:t>7. 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r>
              <a:rPr lang="ru-RU" dirty="0"/>
              <a:t> </a:t>
            </a:r>
            <a:r>
              <a:rPr lang="ru-RU" dirty="0">
                <a:solidFill>
                  <a:srgbClr val="7030A0"/>
                </a:solidFill>
              </a:rPr>
              <a:t>(извлечение в части закупок ЛС):</a:t>
            </a:r>
          </a:p>
          <a:p>
            <a:r>
              <a:rPr lang="ru-RU" dirty="0">
                <a:solidFill>
                  <a:srgbClr val="FF0000"/>
                </a:solidFill>
              </a:rPr>
              <a:t>Новый пункт б) </a:t>
            </a:r>
            <a:r>
              <a:rPr lang="ru-RU" dirty="0"/>
              <a:t>контракт должен содержать условие о том, что при его исполнении не допускается замена:</a:t>
            </a:r>
          </a:p>
          <a:p>
            <a:endParaRPr lang="ru-RU" dirty="0"/>
          </a:p>
          <a:p>
            <a:r>
              <a:rPr lang="ru-RU" dirty="0"/>
              <a:t>лекарственного препарата, </a:t>
            </a:r>
            <a:r>
              <a:rPr lang="ru-RU" b="1" dirty="0"/>
              <a:t>все стадии производства </a:t>
            </a:r>
            <a:r>
              <a:rPr lang="ru-RU" dirty="0"/>
              <a:t>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 на лекарственный препарат, </a:t>
            </a:r>
            <a:r>
              <a:rPr lang="ru-RU" b="1" dirty="0"/>
              <a:t>не все стадии производства </a:t>
            </a:r>
            <a:r>
              <a:rPr lang="ru-RU" dirty="0"/>
              <a:t>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 (если при осуществлении закупок товара, указанного в позиции 433 приложения N 2 к настоящему постановлению, контракт предусматривает поставку лекарственного препарата, 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a:t>
            </a:r>
          </a:p>
          <a:p>
            <a:endParaRPr lang="ru-RU" dirty="0"/>
          </a:p>
        </p:txBody>
      </p:sp>
    </p:spTree>
    <p:extLst>
      <p:ext uri="{BB962C8B-B14F-4D97-AF65-F5344CB8AC3E}">
        <p14:creationId xmlns:p14="http://schemas.microsoft.com/office/powerpoint/2010/main" val="12406131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F97DD37-844A-44A4-4EFC-292CB99257D1}"/>
              </a:ext>
            </a:extLst>
          </p:cNvPr>
          <p:cNvSpPr/>
          <p:nvPr/>
        </p:nvSpPr>
        <p:spPr>
          <a:xfrm>
            <a:off x="843379" y="239697"/>
            <a:ext cx="10431262" cy="513129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19D19">
                  <a:lumMod val="20000"/>
                  <a:lumOff val="80000"/>
                </a:srgbClr>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820937E7-771B-A3EC-3CE8-112E3C42E149}"/>
              </a:ext>
            </a:extLst>
          </p:cNvPr>
          <p:cNvSpPr>
            <a:spLocks noGrp="1"/>
          </p:cNvSpPr>
          <p:nvPr>
            <p:ph idx="1"/>
          </p:nvPr>
        </p:nvSpPr>
        <p:spPr>
          <a:xfrm>
            <a:off x="571869" y="263156"/>
            <a:ext cx="10515600" cy="4351338"/>
          </a:xfrm>
        </p:spPr>
        <p:txBody>
          <a:bodyPr>
            <a:normAutofit fontScale="25000" lnSpcReduction="20000"/>
          </a:bodyPr>
          <a:lstStyle/>
          <a:p>
            <a:pPr marL="457200" lvl="1" indent="0" algn="just">
              <a:lnSpc>
                <a:spcPts val="1800"/>
              </a:lnSpc>
              <a:buNone/>
            </a:pPr>
            <a:r>
              <a:rPr lang="ru-RU" sz="7200" dirty="0">
                <a:solidFill>
                  <a:srgbClr val="000000"/>
                </a:solidFill>
                <a:latin typeface="Times New Roman" panose="02020603050405020304" pitchFamily="18" charset="0"/>
                <a:ea typeface="Times New Roman" panose="02020603050405020304" pitchFamily="18" charset="0"/>
              </a:rPr>
              <a:t>ф</a:t>
            </a:r>
            <a:r>
              <a:rPr lang="ru-RU" sz="7200" dirty="0">
                <a:solidFill>
                  <a:srgbClr val="000000"/>
                </a:solidFill>
                <a:effectLst/>
                <a:latin typeface="Times New Roman" panose="02020603050405020304" pitchFamily="18" charset="0"/>
                <a:ea typeface="Times New Roman" panose="02020603050405020304" pitchFamily="18" charset="0"/>
              </a:rPr>
              <a:t>) при осуществлении в соответствии с Федеральным законом </a:t>
            </a:r>
            <a:br>
              <a:rPr lang="ru-RU" sz="7200" dirty="0">
                <a:solidFill>
                  <a:srgbClr val="000000"/>
                </a:solidFill>
                <a:effectLst/>
                <a:latin typeface="Times New Roman" panose="02020603050405020304" pitchFamily="18" charset="0"/>
                <a:ea typeface="Times New Roman" panose="02020603050405020304" pitchFamily="18" charset="0"/>
              </a:rPr>
            </a:br>
            <a:r>
              <a:rPr lang="ru-RU" sz="7200" dirty="0">
                <a:solidFill>
                  <a:srgbClr val="000000"/>
                </a:solidFill>
                <a:effectLst/>
                <a:latin typeface="Times New Roman" panose="02020603050405020304" pitchFamily="18" charset="0"/>
                <a:ea typeface="Times New Roman" panose="02020603050405020304" pitchFamily="18" charset="0"/>
              </a:rPr>
              <a:t>"О контрактной системе …",</a:t>
            </a:r>
            <a:r>
              <a:rPr lang="ru-RU" sz="72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a:t>
            </a:r>
            <a:r>
              <a:rPr lang="ru-RU" sz="7200" dirty="0">
                <a:solidFill>
                  <a:srgbClr val="000000"/>
                </a:solidFill>
                <a:effectLst/>
                <a:latin typeface="Times New Roman" panose="02020603050405020304" pitchFamily="18" charset="0"/>
                <a:ea typeface="Times New Roman" panose="02020603050405020304" pitchFamily="18" charset="0"/>
              </a:rPr>
              <a:t>закупки указанных </a:t>
            </a:r>
            <a:r>
              <a:rPr lang="ru-RU" sz="7200" b="1" dirty="0">
                <a:solidFill>
                  <a:srgbClr val="000000"/>
                </a:solidFill>
                <a:effectLst/>
                <a:latin typeface="Times New Roman" panose="02020603050405020304" pitchFamily="18" charset="0"/>
                <a:ea typeface="Times New Roman" panose="02020603050405020304" pitchFamily="18" charset="0"/>
              </a:rPr>
              <a:t>в позиции 433 перечня № 2 лекарственных препаратов из числа лекарственных препаратов, </a:t>
            </a:r>
            <a:r>
              <a:rPr lang="ru-RU" sz="7200" b="1" dirty="0">
                <a:solidFill>
                  <a:srgbClr val="FF0000"/>
                </a:solidFill>
                <a:effectLst/>
                <a:latin typeface="Times New Roman" panose="02020603050405020304" pitchFamily="18" charset="0"/>
                <a:ea typeface="Times New Roman" panose="02020603050405020304" pitchFamily="18" charset="0"/>
              </a:rPr>
              <a:t>включенных в</a:t>
            </a:r>
            <a:r>
              <a:rPr lang="ru-RU" sz="7200" b="1" dirty="0">
                <a:solidFill>
                  <a:srgbClr val="000000"/>
                </a:solidFill>
                <a:effectLst/>
                <a:latin typeface="Times New Roman" panose="02020603050405020304" pitchFamily="18" charset="0"/>
                <a:ea typeface="Times New Roman" panose="02020603050405020304" pitchFamily="18" charset="0"/>
              </a:rPr>
              <a:t> </a:t>
            </a:r>
            <a:r>
              <a:rPr lang="ru-RU" sz="7200" b="1" dirty="0">
                <a:solidFill>
                  <a:srgbClr val="FF0000"/>
                </a:solidFill>
                <a:effectLst/>
                <a:latin typeface="Times New Roman" panose="02020603050405020304" pitchFamily="18" charset="0"/>
                <a:ea typeface="Times New Roman" panose="02020603050405020304" pitchFamily="18" charset="0"/>
              </a:rPr>
              <a:t>Перечень стратегически значимых лекарственных средств</a:t>
            </a:r>
            <a:r>
              <a:rPr lang="ru-RU" sz="7200" b="1" dirty="0">
                <a:solidFill>
                  <a:srgbClr val="000000"/>
                </a:solidFill>
                <a:effectLst/>
                <a:latin typeface="Times New Roman" panose="02020603050405020304" pitchFamily="18" charset="0"/>
                <a:ea typeface="Times New Roman" panose="02020603050405020304" pitchFamily="18" charset="0"/>
              </a:rPr>
              <a:t>,</a:t>
            </a:r>
            <a:r>
              <a:rPr lang="ru-RU" sz="7200" dirty="0">
                <a:solidFill>
                  <a:srgbClr val="000000"/>
                </a:solidFill>
                <a:effectLst/>
                <a:latin typeface="Times New Roman" panose="02020603050405020304" pitchFamily="18" charset="0"/>
                <a:ea typeface="Times New Roman" panose="02020603050405020304" pitchFamily="18" charset="0"/>
              </a:rPr>
              <a:t> производство которых должно быть обеспечено на территории </a:t>
            </a:r>
            <a:br>
              <a:rPr lang="ru-RU" sz="7200" dirty="0">
                <a:solidFill>
                  <a:srgbClr val="000000"/>
                </a:solidFill>
                <a:effectLst/>
                <a:latin typeface="Times New Roman" panose="02020603050405020304" pitchFamily="18" charset="0"/>
                <a:ea typeface="Times New Roman" panose="02020603050405020304" pitchFamily="18" charset="0"/>
              </a:rPr>
            </a:br>
            <a:r>
              <a:rPr lang="ru-RU" sz="7200" dirty="0">
                <a:solidFill>
                  <a:srgbClr val="000000"/>
                </a:solidFill>
                <a:effectLst/>
                <a:latin typeface="Times New Roman" panose="02020603050405020304" pitchFamily="18" charset="0"/>
                <a:ea typeface="Times New Roman" panose="02020603050405020304" pitchFamily="18" charset="0"/>
              </a:rPr>
              <a:t>Российской Федерации, утвержденный распоряжением Правительства Российской Федерации от 6 июля 2010 г. № 1141-р, </a:t>
            </a:r>
            <a:r>
              <a:rPr lang="ru-RU" sz="7200" b="1" dirty="0">
                <a:solidFill>
                  <a:srgbClr val="000000"/>
                </a:solidFill>
                <a:effectLst/>
                <a:latin typeface="Times New Roman" panose="02020603050405020304" pitchFamily="18" charset="0"/>
                <a:ea typeface="Times New Roman" panose="02020603050405020304" pitchFamily="18" charset="0"/>
              </a:rPr>
              <a:t>заявка на участие в закупке, в которой содержится предложение о поставке </a:t>
            </a:r>
            <a:r>
              <a:rPr lang="ru-RU" sz="7200" b="1" dirty="0">
                <a:solidFill>
                  <a:srgbClr val="FF0000"/>
                </a:solidFill>
                <a:effectLst/>
                <a:latin typeface="Times New Roman" panose="02020603050405020304" pitchFamily="18" charset="0"/>
                <a:ea typeface="Times New Roman" panose="02020603050405020304" pitchFamily="18" charset="0"/>
              </a:rPr>
              <a:t>такого </a:t>
            </a:r>
            <a:r>
              <a:rPr lang="ru-RU" sz="7200" b="1" dirty="0">
                <a:solidFill>
                  <a:srgbClr val="000000"/>
                </a:solidFill>
                <a:effectLst/>
                <a:latin typeface="Times New Roman" panose="02020603050405020304" pitchFamily="18" charset="0"/>
                <a:ea typeface="Times New Roman" panose="02020603050405020304" pitchFamily="18" charset="0"/>
              </a:rPr>
              <a:t>лекарственного препарата</a:t>
            </a:r>
            <a:r>
              <a:rPr lang="ru-RU" sz="7200" dirty="0">
                <a:solidFill>
                  <a:srgbClr val="000000"/>
                </a:solidFill>
                <a:effectLst/>
                <a:latin typeface="Times New Roman" panose="02020603050405020304" pitchFamily="18" charset="0"/>
                <a:ea typeface="Times New Roman" panose="02020603050405020304" pitchFamily="18" charset="0"/>
              </a:rPr>
              <a:t>, происходящего из государств-членов Евразийского экономического союза, в том числе из Российской Федерации, </a:t>
            </a:r>
            <a:r>
              <a:rPr lang="ru-RU" sz="7200" b="1" dirty="0">
                <a:solidFill>
                  <a:srgbClr val="000000"/>
                </a:solidFill>
                <a:effectLst/>
                <a:latin typeface="Times New Roman" panose="02020603050405020304" pitchFamily="18" charset="0"/>
                <a:ea typeface="Times New Roman" panose="02020603050405020304" pitchFamily="18" charset="0"/>
              </a:rPr>
              <a:t>но не все стадии производства которого</a:t>
            </a:r>
            <a:r>
              <a:rPr lang="ru-RU" sz="7200" dirty="0">
                <a:solidFill>
                  <a:srgbClr val="000000"/>
                </a:solidFill>
                <a:effectLst/>
                <a:latin typeface="Times New Roman" panose="02020603050405020304" pitchFamily="18" charset="0"/>
                <a:ea typeface="Times New Roman" panose="02020603050405020304" pitchFamily="18" charset="0"/>
              </a:rPr>
              <a:t> (в том числе синтез молекулы действующего вещества при производстве фармацевтических субстанций) </a:t>
            </a:r>
            <a:r>
              <a:rPr lang="ru-RU" sz="7200" b="1" dirty="0">
                <a:solidFill>
                  <a:srgbClr val="000000"/>
                </a:solidFill>
                <a:effectLst/>
                <a:latin typeface="Times New Roman" panose="02020603050405020304" pitchFamily="18" charset="0"/>
                <a:ea typeface="Times New Roman" panose="02020603050405020304" pitchFamily="18" charset="0"/>
              </a:rPr>
              <a:t>осуществляются на территориях государств-членов Евразийского экономического союза,</a:t>
            </a:r>
            <a:r>
              <a:rPr lang="ru-RU" sz="7200" dirty="0">
                <a:solidFill>
                  <a:srgbClr val="000000"/>
                </a:solidFill>
                <a:effectLst/>
                <a:latin typeface="Times New Roman" panose="02020603050405020304" pitchFamily="18" charset="0"/>
                <a:ea typeface="Times New Roman" panose="02020603050405020304" pitchFamily="18" charset="0"/>
              </a:rPr>
              <a:t> </a:t>
            </a:r>
            <a:r>
              <a:rPr lang="ru-RU" sz="7200" u="sng" dirty="0">
                <a:solidFill>
                  <a:srgbClr val="000000"/>
                </a:solidFill>
                <a:effectLst/>
                <a:latin typeface="Times New Roman" panose="02020603050405020304" pitchFamily="18" charset="0"/>
                <a:ea typeface="Times New Roman" panose="02020603050405020304" pitchFamily="18" charset="0"/>
              </a:rPr>
              <a:t>приравнивается к заявке на участие </a:t>
            </a:r>
            <a:br>
              <a:rPr lang="ru-RU" sz="7200" u="sng" dirty="0">
                <a:solidFill>
                  <a:srgbClr val="000000"/>
                </a:solidFill>
                <a:effectLst/>
                <a:latin typeface="Times New Roman" panose="02020603050405020304" pitchFamily="18" charset="0"/>
                <a:ea typeface="Times New Roman" panose="02020603050405020304" pitchFamily="18" charset="0"/>
              </a:rPr>
            </a:br>
            <a:r>
              <a:rPr lang="ru-RU" sz="7200" u="sng" dirty="0">
                <a:solidFill>
                  <a:srgbClr val="000000"/>
                </a:solidFill>
                <a:effectLst/>
                <a:latin typeface="Times New Roman" panose="02020603050405020304" pitchFamily="18" charset="0"/>
                <a:ea typeface="Times New Roman" panose="02020603050405020304" pitchFamily="18" charset="0"/>
              </a:rPr>
              <a:t>в закупке, в которой содержится предложение о поставке товара, происходящего из иностранного государства</a:t>
            </a:r>
            <a:r>
              <a:rPr lang="ru-RU" sz="7200" dirty="0">
                <a:solidFill>
                  <a:srgbClr val="000000"/>
                </a:solidFill>
                <a:effectLst/>
                <a:latin typeface="Times New Roman" panose="02020603050405020304" pitchFamily="18" charset="0"/>
                <a:ea typeface="Times New Roman" panose="02020603050405020304" pitchFamily="18" charset="0"/>
              </a:rPr>
              <a:t>, </a:t>
            </a:r>
            <a:r>
              <a:rPr lang="ru-RU" sz="7200" b="1" dirty="0">
                <a:solidFill>
                  <a:srgbClr val="000000"/>
                </a:solidFill>
                <a:effectLst/>
                <a:latin typeface="Times New Roman" panose="02020603050405020304" pitchFamily="18" charset="0"/>
                <a:ea typeface="Times New Roman" panose="02020603050405020304" pitchFamily="18" charset="0"/>
              </a:rPr>
              <a:t>если на участие в такой закупке подана заявка на участие в закупке</a:t>
            </a:r>
            <a:r>
              <a:rPr lang="ru-RU" sz="7200" dirty="0">
                <a:solidFill>
                  <a:srgbClr val="000000"/>
                </a:solidFill>
                <a:effectLst/>
                <a:latin typeface="Times New Roman" panose="02020603050405020304" pitchFamily="18" charset="0"/>
                <a:ea typeface="Times New Roman" panose="02020603050405020304" pitchFamily="18" charset="0"/>
              </a:rPr>
              <a:t>, признанная по результатам  ее рассмотрения соответствующей установленным в соответствии </a:t>
            </a:r>
            <a:br>
              <a:rPr lang="ru-RU" sz="7200" dirty="0">
                <a:solidFill>
                  <a:srgbClr val="000000"/>
                </a:solidFill>
                <a:effectLst/>
                <a:latin typeface="Times New Roman" panose="02020603050405020304" pitchFamily="18" charset="0"/>
                <a:ea typeface="Times New Roman" panose="02020603050405020304" pitchFamily="18" charset="0"/>
              </a:rPr>
            </a:br>
            <a:r>
              <a:rPr lang="ru-RU" sz="7200" dirty="0">
                <a:solidFill>
                  <a:srgbClr val="000000"/>
                </a:solidFill>
                <a:effectLst/>
                <a:latin typeface="Times New Roman" panose="02020603050405020304" pitchFamily="18" charset="0"/>
                <a:ea typeface="Times New Roman" panose="02020603050405020304" pitchFamily="18" charset="0"/>
              </a:rPr>
              <a:t>с Федеральным законом "О контрактной системе в сфере закупок  товаров, работ, услуг для обеспечения государственных и муниципальных нужд",</a:t>
            </a:r>
            <a:r>
              <a:rPr lang="ru-RU" sz="72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соответственно требованиям  </a:t>
            </a:r>
            <a:r>
              <a:rPr lang="ru-RU" sz="7200" dirty="0">
                <a:solidFill>
                  <a:srgbClr val="000000"/>
                </a:solidFill>
                <a:effectLst/>
                <a:latin typeface="Times New Roman" panose="02020603050405020304" pitchFamily="18" charset="0"/>
                <a:ea typeface="Times New Roman" panose="02020603050405020304" pitchFamily="18" charset="0"/>
              </a:rPr>
              <a:t>и содержащая предложение о поставке лекарственного препарата,  </a:t>
            </a:r>
            <a:r>
              <a:rPr lang="ru-RU" sz="7200" b="1" dirty="0">
                <a:solidFill>
                  <a:srgbClr val="000000"/>
                </a:solidFill>
                <a:effectLst/>
                <a:latin typeface="Times New Roman" panose="02020603050405020304" pitchFamily="18" charset="0"/>
                <a:ea typeface="Times New Roman" panose="02020603050405020304" pitchFamily="18" charset="0"/>
              </a:rPr>
              <a:t>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государств-членов Евразийского экономического союза</a:t>
            </a:r>
            <a:r>
              <a:rPr lang="ru-RU" sz="7200" dirty="0">
                <a:solidFill>
                  <a:srgbClr val="000000"/>
                </a:solidFill>
                <a:effectLst/>
                <a:latin typeface="Times New Roman" panose="02020603050405020304" pitchFamily="18" charset="0"/>
                <a:ea typeface="Times New Roman" panose="02020603050405020304" pitchFamily="18" charset="0"/>
              </a:rPr>
              <a:t>;</a:t>
            </a:r>
          </a:p>
          <a:p>
            <a:pPr marL="457200" lvl="1" indent="0" algn="just">
              <a:lnSpc>
                <a:spcPts val="1800"/>
              </a:lnSpc>
              <a:buNone/>
            </a:pPr>
            <a:endParaRPr lang="ru-RU" sz="7200" dirty="0">
              <a:solidFill>
                <a:srgbClr val="000000"/>
              </a:solidFill>
              <a:latin typeface="Times New Roman" panose="02020603050405020304" pitchFamily="18" charset="0"/>
              <a:ea typeface="Times New Roman" panose="02020603050405020304" pitchFamily="18" charset="0"/>
            </a:endParaRPr>
          </a:p>
          <a:p>
            <a:pPr marL="457200" lvl="1" indent="0" algn="just">
              <a:lnSpc>
                <a:spcPts val="1800"/>
              </a:lnSpc>
              <a:buNone/>
            </a:pPr>
            <a:r>
              <a:rPr lang="ru-RU" sz="7200" b="1" dirty="0">
                <a:solidFill>
                  <a:schemeClr val="accent1">
                    <a:lumMod val="50000"/>
                  </a:schemeClr>
                </a:solidFill>
                <a:effectLst/>
                <a:latin typeface="Times New Roman" panose="02020603050405020304" pitchFamily="18" charset="0"/>
                <a:ea typeface="Times New Roman" panose="02020603050405020304" pitchFamily="18" charset="0"/>
              </a:rPr>
              <a:t>Применяется с</a:t>
            </a:r>
            <a:r>
              <a:rPr lang="ru-RU" sz="7200" strike="sngStrike" dirty="0">
                <a:effectLst/>
                <a:latin typeface="Times New Roman" panose="02020603050405020304" pitchFamily="18" charset="0"/>
                <a:ea typeface="Times New Roman" panose="02020603050405020304" pitchFamily="18" charset="0"/>
              </a:rPr>
              <a:t> 01.09.2025 </a:t>
            </a:r>
            <a:r>
              <a:rPr lang="ru-RU" sz="7200" b="1" dirty="0">
                <a:solidFill>
                  <a:srgbClr val="FF0000"/>
                </a:solidFill>
                <a:effectLst/>
                <a:latin typeface="Times New Roman" panose="02020603050405020304" pitchFamily="18" charset="0"/>
                <a:ea typeface="Times New Roman" panose="02020603050405020304" pitchFamily="18" charset="0"/>
              </a:rPr>
              <a:t>01.01.2026  </a:t>
            </a:r>
            <a:r>
              <a:rPr lang="ru-RU" sz="7200" b="1" dirty="0">
                <a:solidFill>
                  <a:schemeClr val="accent1">
                    <a:lumMod val="50000"/>
                  </a:schemeClr>
                </a:solidFill>
                <a:effectLst/>
                <a:latin typeface="Times New Roman" panose="02020603050405020304" pitchFamily="18" charset="0"/>
                <a:ea typeface="Times New Roman" panose="02020603050405020304" pitchFamily="18" charset="0"/>
              </a:rPr>
              <a:t>- ПП РФ от 29.08.2025 № 1326</a:t>
            </a:r>
            <a:endParaRPr lang="ru-RU" dirty="0">
              <a:solidFill>
                <a:schemeClr val="accent1">
                  <a:lumMod val="50000"/>
                </a:schemeClr>
              </a:solidFill>
            </a:endParaRPr>
          </a:p>
        </p:txBody>
      </p:sp>
    </p:spTree>
    <p:extLst>
      <p:ext uri="{BB962C8B-B14F-4D97-AF65-F5344CB8AC3E}">
        <p14:creationId xmlns:p14="http://schemas.microsoft.com/office/powerpoint/2010/main" val="2274398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EFC5CE-AD78-D9D0-635A-EF6CF8936575}"/>
              </a:ext>
            </a:extLst>
          </p:cNvPr>
          <p:cNvSpPr>
            <a:spLocks noGrp="1"/>
          </p:cNvSpPr>
          <p:nvPr>
            <p:ph idx="1"/>
          </p:nvPr>
        </p:nvSpPr>
        <p:spPr>
          <a:xfrm>
            <a:off x="119336" y="94320"/>
            <a:ext cx="11593288" cy="6669360"/>
          </a:xfrm>
        </p:spPr>
        <p:txBody>
          <a:bodyPr>
            <a:noAutofit/>
          </a:bodyPr>
          <a:lstStyle/>
          <a:p>
            <a:r>
              <a:rPr lang="ru-RU" sz="1800" b="1" dirty="0"/>
              <a:t>10. </a:t>
            </a:r>
            <a:r>
              <a:rPr lang="ru-RU" sz="1800" b="1" i="1" dirty="0">
                <a:solidFill>
                  <a:srgbClr val="7030A0"/>
                </a:solidFill>
              </a:rPr>
              <a:t>(Переходный период) </a:t>
            </a:r>
            <a:r>
              <a:rPr lang="ru-RU" sz="1800" b="1" dirty="0"/>
              <a:t>Установить, что:</a:t>
            </a:r>
          </a:p>
          <a:p>
            <a:r>
              <a:rPr lang="ru-RU" sz="1800" dirty="0">
                <a:solidFill>
                  <a:srgbClr val="FF0000"/>
                </a:solidFill>
              </a:rPr>
              <a:t>Новая редакция </a:t>
            </a:r>
            <a:r>
              <a:rPr lang="ru-RU" sz="1800" dirty="0"/>
              <a:t>в) при осуществлении закупок товаров </a:t>
            </a:r>
            <a:r>
              <a:rPr lang="ru-RU" sz="1800" dirty="0">
                <a:solidFill>
                  <a:srgbClr val="FF0000"/>
                </a:solidFill>
              </a:rPr>
              <a:t>из числа </a:t>
            </a:r>
          </a:p>
          <a:p>
            <a:r>
              <a:rPr lang="ru-RU" sz="1800" dirty="0">
                <a:solidFill>
                  <a:srgbClr val="FF0000"/>
                </a:solidFill>
              </a:rPr>
              <a:t>марли медицинской отбеленной хлопчатобумажной, включенной в код 13.20.44.120 по Общероссийскому классификатору продукции по видам экономической деятельности ОК 034-2014 (КПЕС 2008) (далее по слайду – ОКПД2), </a:t>
            </a:r>
          </a:p>
          <a:p>
            <a:r>
              <a:rPr lang="ru-RU" sz="1800" dirty="0">
                <a:solidFill>
                  <a:srgbClr val="FF0000"/>
                </a:solidFill>
              </a:rPr>
              <a:t>медицинской одежды, включенной в коды 14.12.11, 14.12.21, 14.12.30.131, 14.12.30.132, 14.12.30.160 по ОКПД2, </a:t>
            </a:r>
          </a:p>
          <a:p>
            <a:r>
              <a:rPr lang="ru-RU" sz="1800" dirty="0">
                <a:solidFill>
                  <a:srgbClr val="FF0000"/>
                </a:solidFill>
              </a:rPr>
              <a:t>одежды специальной для поддержания физической формы, включенной в код 14.12.30.170 по ОКПД2, </a:t>
            </a:r>
          </a:p>
          <a:p>
            <a:r>
              <a:rPr lang="ru-RU" sz="1800" dirty="0">
                <a:solidFill>
                  <a:schemeClr val="accent1">
                    <a:lumMod val="50000"/>
                  </a:schemeClr>
                </a:solidFill>
              </a:rPr>
              <a:t> (с 01.09.2025 – ПП от 29.08.2025 № 1326) а также товаров, указанных в позициях 379 - 382 и 389 приложения N 2 к настоящему постановлению,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800" b="1" dirty="0">
                <a:solidFill>
                  <a:schemeClr val="accent1">
                    <a:lumMod val="50000"/>
                  </a:schemeClr>
                </a:solidFill>
              </a:rPr>
              <a:t>по 31 августа 2025 г. включительно, </a:t>
            </a:r>
          </a:p>
          <a:p>
            <a:r>
              <a:rPr lang="ru-RU" sz="1800" dirty="0">
                <a:solidFill>
                  <a:schemeClr val="accent1">
                    <a:lumMod val="50000"/>
                  </a:schemeClr>
                </a:solidFill>
              </a:rPr>
              <a:t>при осуществлении закупок товаров из числа </a:t>
            </a:r>
            <a:r>
              <a:rPr lang="ru-RU" sz="1800" dirty="0">
                <a:solidFill>
                  <a:srgbClr val="FF0000"/>
                </a:solidFill>
              </a:rPr>
              <a:t>специальных хирургических одноразовых стерильных изделий из нетканых материалов для защиты пациента и медицинского персонала, включенных в код 14.19.32.120 по ОКПД2, </a:t>
            </a:r>
          </a:p>
        </p:txBody>
      </p:sp>
    </p:spTree>
    <p:extLst>
      <p:ext uri="{BB962C8B-B14F-4D97-AF65-F5344CB8AC3E}">
        <p14:creationId xmlns:p14="http://schemas.microsoft.com/office/powerpoint/2010/main" val="1516963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DAFE9-FAB6-5D5A-EA5A-72C7EA36D6C8}"/>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7120C436-B627-2339-9B46-E87D8A675325}"/>
              </a:ext>
            </a:extLst>
          </p:cNvPr>
          <p:cNvSpPr>
            <a:spLocks noGrp="1"/>
          </p:cNvSpPr>
          <p:nvPr>
            <p:ph idx="1"/>
          </p:nvPr>
        </p:nvSpPr>
        <p:spPr>
          <a:xfrm>
            <a:off x="119336" y="94320"/>
            <a:ext cx="11593288" cy="6669360"/>
          </a:xfrm>
        </p:spPr>
        <p:txBody>
          <a:bodyPr>
            <a:noAutofit/>
          </a:bodyPr>
          <a:lstStyle/>
          <a:p>
            <a:r>
              <a:rPr lang="ru-RU" sz="1800" dirty="0">
                <a:solidFill>
                  <a:srgbClr val="FF0000"/>
                </a:solidFill>
              </a:rPr>
              <a:t>мебели медицинской, включая хирургическую, стоматологическую или ветеринарную, и ее частей, включенных в коды 32.50.30.110, 32.50.30.119, 32.50.50 по ОКПД2 (за исключением кровати больничной механической, соответствующей коду 120210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 кровати больничной стандартной с электроприводом, соответствующей коду 136210 вида медицинского изделия в соответствии с номенклатурной классификацией, стеллажа для палаты пациента, соответствующего коду 156900 вида медицинского изделия в соответствии с номенклатурной классификацией, шкафа вытяжного, соответствующего коду 181470 вида медицинского изделия в соответствии с номенклатурной классификацией, ширмы прикроватной, соответствующей коду 184200 вида медицинского изделия в соответствии с номенклатурной классификацией, стеллажа общего назначения, соответствующего коду 260470 вида медицинского изделия в соответствии с номенклатурной классификацией, шкафа для сушки и хранения эндоскопов, соответствующего коду 271740 вида медицинского изделия в соответствии с номенклатурной классификацией), а также товаров,</a:t>
            </a:r>
            <a:r>
              <a:rPr lang="ru-RU" sz="1800" dirty="0"/>
              <a:t> указанных в позициях </a:t>
            </a:r>
            <a:r>
              <a:rPr lang="ru-RU" sz="1800" strike="sngStrike" dirty="0"/>
              <a:t>362 - 399 </a:t>
            </a:r>
            <a:r>
              <a:rPr lang="ru-RU" sz="1800" dirty="0"/>
              <a:t>362 </a:t>
            </a:r>
            <a:r>
              <a:rPr lang="ru-RU" sz="1800" dirty="0">
                <a:solidFill>
                  <a:schemeClr val="accent1">
                    <a:lumMod val="50000"/>
                  </a:schemeClr>
                </a:solidFill>
              </a:rPr>
              <a:t>- 378, 383 - 388, 390 – 399 </a:t>
            </a:r>
            <a:r>
              <a:rPr lang="ru-RU" sz="1800" dirty="0"/>
              <a:t>и 433 </a:t>
            </a:r>
            <a:r>
              <a:rPr lang="ru-RU" sz="1800" i="1" dirty="0">
                <a:solidFill>
                  <a:schemeClr val="accent1">
                    <a:lumMod val="50000"/>
                  </a:schemeClr>
                </a:solidFill>
              </a:rPr>
              <a:t>(изменения внесены ПП РФ от 29.08.2025 № 1326) </a:t>
            </a:r>
            <a:r>
              <a:rPr lang="ru-RU" sz="1800" dirty="0"/>
              <a:t>приложения N 2 к настоящему постановлению,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800" b="1" dirty="0"/>
              <a:t>по 31 </a:t>
            </a:r>
            <a:r>
              <a:rPr lang="ru-RU" sz="1800" b="1" strike="sngStrike" dirty="0"/>
              <a:t>августа</a:t>
            </a:r>
            <a:r>
              <a:rPr lang="ru-RU" sz="1800" b="1" dirty="0"/>
              <a:t> </a:t>
            </a:r>
            <a:r>
              <a:rPr lang="ru-RU" sz="1800" b="1" dirty="0">
                <a:solidFill>
                  <a:schemeClr val="accent1">
                    <a:lumMod val="50000"/>
                  </a:schemeClr>
                </a:solidFill>
              </a:rPr>
              <a:t>декабря</a:t>
            </a:r>
            <a:r>
              <a:rPr lang="ru-RU" sz="1800" b="1" dirty="0"/>
              <a:t> 2025 г. включительно</a:t>
            </a:r>
            <a:r>
              <a:rPr kumimoji="0" lang="ru-RU" sz="1800" b="0" i="1" u="none" strike="noStrike" kern="1200" cap="none" spc="0" normalizeH="0" baseline="0" noProof="0" dirty="0">
                <a:ln>
                  <a:noFill/>
                </a:ln>
                <a:solidFill>
                  <a:srgbClr val="1D9A78">
                    <a:lumMod val="50000"/>
                  </a:srgbClr>
                </a:solidFill>
                <a:effectLst/>
                <a:uLnTx/>
                <a:uFillTx/>
                <a:latin typeface="Calibri"/>
                <a:ea typeface="+mn-ea"/>
                <a:cs typeface="+mn-cs"/>
              </a:rPr>
              <a:t> (изменения внесены ПП РФ от 29.08.2025 № 1326)</a:t>
            </a:r>
            <a:r>
              <a:rPr lang="ru-RU" sz="1800" b="1" dirty="0"/>
              <a:t> </a:t>
            </a:r>
            <a:r>
              <a:rPr lang="ru-RU" sz="1800" dirty="0"/>
              <a:t>, документом, подтверждающим происхождение таких товаров из государств - членов Евразийского экономического союза, в том числе из Российской Федерации, наряду с информацией, предусмотренной подпунктами "а" и "б" пункта 3 настоящего постановления, </a:t>
            </a:r>
            <a:r>
              <a:rPr lang="ru-RU" sz="1800" b="1" dirty="0"/>
              <a:t>является сертификат о происхождении товара, </a:t>
            </a:r>
            <a:r>
              <a:rPr lang="ru-RU" sz="1800" dirty="0"/>
              <a:t>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являющимися неотъемлемой частью Соглашения о Правилах определения страны происхождения товаров в Содружестве Независимых Государств от 20 ноября 2009 г. (далее - Правила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r>
              <a:rPr lang="ru-RU" sz="1600" dirty="0"/>
              <a:t>;</a:t>
            </a:r>
          </a:p>
        </p:txBody>
      </p:sp>
    </p:spTree>
    <p:extLst>
      <p:ext uri="{BB962C8B-B14F-4D97-AF65-F5344CB8AC3E}">
        <p14:creationId xmlns:p14="http://schemas.microsoft.com/office/powerpoint/2010/main" val="4183602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30D40-A4AD-03CA-1FD8-C85FEAE099CD}"/>
              </a:ext>
            </a:extLst>
          </p:cNvPr>
          <p:cNvSpPr>
            <a:spLocks noGrp="1"/>
          </p:cNvSpPr>
          <p:nvPr>
            <p:ph type="title"/>
          </p:nvPr>
        </p:nvSpPr>
        <p:spPr>
          <a:xfrm>
            <a:off x="838200" y="365125"/>
            <a:ext cx="10515600" cy="399579"/>
          </a:xfrm>
        </p:spPr>
        <p:txBody>
          <a:bodyPr>
            <a:noAutofit/>
          </a:bodyPr>
          <a:lstStyle/>
          <a:p>
            <a:r>
              <a:rPr lang="ru-RU" sz="2400" dirty="0">
                <a:solidFill>
                  <a:srgbClr val="FF0000"/>
                </a:solidFill>
              </a:rPr>
              <a:t>Вопрос «из зала»</a:t>
            </a:r>
          </a:p>
        </p:txBody>
      </p:sp>
      <p:sp>
        <p:nvSpPr>
          <p:cNvPr id="3" name="Объект 2">
            <a:extLst>
              <a:ext uri="{FF2B5EF4-FFF2-40B4-BE49-F238E27FC236}">
                <a16:creationId xmlns:a16="http://schemas.microsoft.com/office/drawing/2014/main" id="{A6C46B64-D9A5-B4A5-AAF9-82B64A6312D8}"/>
              </a:ext>
            </a:extLst>
          </p:cNvPr>
          <p:cNvSpPr>
            <a:spLocks noGrp="1"/>
          </p:cNvSpPr>
          <p:nvPr>
            <p:ph idx="1"/>
          </p:nvPr>
        </p:nvSpPr>
        <p:spPr>
          <a:xfrm>
            <a:off x="838200" y="908721"/>
            <a:ext cx="10515600" cy="4680519"/>
          </a:xfrm>
        </p:spPr>
        <p:txBody>
          <a:bodyPr>
            <a:normAutofit fontScale="62500" lnSpcReduction="20000"/>
          </a:bodyPr>
          <a:lstStyle/>
          <a:p>
            <a:r>
              <a:rPr lang="ru-RU" dirty="0"/>
              <a:t>Коллеги, пожалуйста, поделитесь информацией, может есть где разъяснения по тому как применять ППРФ 1785 в отношении закупки "Марля медицинская" (ОКПД 13.20.44.120)</a:t>
            </a:r>
          </a:p>
          <a:p>
            <a:r>
              <a:rPr lang="ru-RU" dirty="0"/>
              <a:t>По постановлению 1875:</a:t>
            </a:r>
          </a:p>
          <a:p>
            <a:r>
              <a:rPr lang="ru-RU" dirty="0"/>
              <a:t>  - В отношении объектов закупки "Марля медицинская" (ОКПД 13.20.44.120) необходимо указывать ОГРАНИЧЕНИЕ</a:t>
            </a:r>
          </a:p>
          <a:p>
            <a:r>
              <a:rPr lang="ru-RU" dirty="0"/>
              <a:t>  - В отношении объектов закупки "Ткани текстильные" (ОКПД 13.2)  необходимо указывать ЗАПРЕТ</a:t>
            </a:r>
          </a:p>
          <a:p>
            <a:endParaRPr lang="ru-RU" dirty="0"/>
          </a:p>
          <a:p>
            <a:r>
              <a:rPr lang="ru-RU" dirty="0">
                <a:solidFill>
                  <a:srgbClr val="7030A0"/>
                </a:solidFill>
              </a:rPr>
              <a:t>Какой вариант: «ограничение» или «запрет» правильный</a:t>
            </a:r>
            <a:r>
              <a:rPr lang="en-US" dirty="0">
                <a:solidFill>
                  <a:srgbClr val="7030A0"/>
                </a:solidFill>
              </a:rPr>
              <a:t>?</a:t>
            </a:r>
            <a:r>
              <a:rPr lang="ru-RU" dirty="0">
                <a:solidFill>
                  <a:srgbClr val="7030A0"/>
                </a:solidFill>
              </a:rPr>
              <a:t> - Ограничение</a:t>
            </a:r>
          </a:p>
          <a:p>
            <a:r>
              <a:rPr lang="ru-RU" dirty="0">
                <a:solidFill>
                  <a:srgbClr val="7030A0"/>
                </a:solidFill>
              </a:rPr>
              <a:t>Если руководствоваться аналогией, то в соответствии с Письмом Министерства промышленности и торговли РФ от 5 июня 2020 г. N 39247/12 "О разъяснении некоторых положений постановлений N 616 и N 617: В целях определения нормативного правового акта, в соответствии с которым необходимо применять соответствующие ограничения, необходимо руководствоваться более "уточненным" кодом.</a:t>
            </a:r>
          </a:p>
          <a:p>
            <a:r>
              <a:rPr lang="ru-RU" dirty="0">
                <a:solidFill>
                  <a:srgbClr val="7030A0"/>
                </a:solidFill>
              </a:rPr>
              <a:t>Так, к продукции с кодом ОКПД2 28.25.14.110 необходимо применять ограничение, предусмотренное постановлением N 102, поскольку в перечне постановления N 102, предусмотрев идентичный код ОКПД2 28.25.14.110, а в перечне постановления N 617 содержится более "укрупненный" код ОКПД2 28.25.14.</a:t>
            </a:r>
          </a:p>
        </p:txBody>
      </p:sp>
    </p:spTree>
    <p:extLst>
      <p:ext uri="{BB962C8B-B14F-4D97-AF65-F5344CB8AC3E}">
        <p14:creationId xmlns:p14="http://schemas.microsoft.com/office/powerpoint/2010/main" val="829856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6F46-8AAF-4EC3-758D-66EF6B358519}"/>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CC4924C5-871B-A416-355E-0372C7A97F46}"/>
              </a:ext>
            </a:extLst>
          </p:cNvPr>
          <p:cNvSpPr>
            <a:spLocks noGrp="1"/>
          </p:cNvSpPr>
          <p:nvPr>
            <p:ph idx="1"/>
          </p:nvPr>
        </p:nvSpPr>
        <p:spPr>
          <a:xfrm>
            <a:off x="191344" y="188640"/>
            <a:ext cx="11809312" cy="6669360"/>
          </a:xfrm>
          <a:solidFill>
            <a:schemeClr val="accent4">
              <a:lumMod val="20000"/>
              <a:lumOff val="80000"/>
            </a:schemeClr>
          </a:solidFill>
        </p:spPr>
        <p:txBody>
          <a:bodyPr>
            <a:normAutofit fontScale="77500" lnSpcReduction="20000"/>
          </a:bodyPr>
          <a:lstStyle/>
          <a:p>
            <a:pPr marL="0" lvl="0" indent="0" algn="just">
              <a:lnSpc>
                <a:spcPts val="1800"/>
              </a:lnSpc>
              <a:buNone/>
            </a:pPr>
            <a:r>
              <a:rPr lang="ru-RU" sz="1800" dirty="0">
                <a:solidFill>
                  <a:srgbClr val="000000"/>
                </a:solidFill>
                <a:effectLst/>
                <a:latin typeface="Times New Roman" panose="02020603050405020304" pitchFamily="18" charset="0"/>
                <a:ea typeface="Calibri" panose="020F0502020204030204" pitchFamily="34" charset="0"/>
              </a:rPr>
              <a:t>10. Установить</a:t>
            </a:r>
            <a:r>
              <a:rPr lang="ru-RU" sz="1800" dirty="0">
                <a:solidFill>
                  <a:srgbClr val="000000"/>
                </a:solidFill>
                <a:effectLst/>
                <a:latin typeface="Times New Roman" panose="02020603050405020304" pitchFamily="18" charset="0"/>
                <a:ea typeface="Times New Roman" panose="02020603050405020304" pitchFamily="18" charset="0"/>
              </a:rPr>
              <a:t>, что:</a:t>
            </a:r>
          </a:p>
          <a:p>
            <a:pPr marL="457200" lvl="1" indent="0" algn="just">
              <a:lnSpc>
                <a:spcPts val="1800"/>
              </a:lnSpc>
              <a:buNone/>
            </a:pPr>
            <a:r>
              <a:rPr lang="ru-RU" sz="1800" dirty="0">
                <a:solidFill>
                  <a:srgbClr val="000000"/>
                </a:solidFill>
                <a:latin typeface="Times New Roman" panose="02020603050405020304" pitchFamily="18" charset="0"/>
                <a:ea typeface="Times New Roman" panose="02020603050405020304" pitchFamily="18" charset="0"/>
              </a:rPr>
              <a:t>г</a:t>
            </a:r>
            <a:r>
              <a:rPr lang="ru-RU" sz="1800" dirty="0">
                <a:solidFill>
                  <a:srgbClr val="000000"/>
                </a:solidFill>
                <a:effectLst/>
                <a:latin typeface="Times New Roman" panose="02020603050405020304" pitchFamily="18" charset="0"/>
                <a:ea typeface="Times New Roman" panose="02020603050405020304" pitchFamily="18" charset="0"/>
              </a:rPr>
              <a:t>) </a:t>
            </a:r>
            <a:r>
              <a:rPr lang="ru-RU" sz="1800" strike="sngStrike" dirty="0">
                <a:solidFill>
                  <a:srgbClr val="000000"/>
                </a:solidFill>
                <a:effectLst/>
                <a:latin typeface="Times New Roman" panose="02020603050405020304" pitchFamily="18" charset="0"/>
                <a:ea typeface="Times New Roman" panose="02020603050405020304" pitchFamily="18" charset="0"/>
              </a:rPr>
              <a:t>при осуществлении закупок</a:t>
            </a:r>
            <a:r>
              <a:rPr lang="ru-RU" sz="1800" strike="sngStrike" spc="-10" dirty="0">
                <a:solidFill>
                  <a:srgbClr val="000000"/>
                </a:solidFill>
                <a:effectLst/>
                <a:latin typeface="Times New Roman" panose="02020603050405020304" pitchFamily="18" charset="0"/>
                <a:ea typeface="Times New Roman" panose="02020603050405020304" pitchFamily="18" charset="0"/>
              </a:rPr>
              <a:t> </a:t>
            </a:r>
            <a:r>
              <a:rPr lang="ru-RU" sz="1800" strike="sngStrike" dirty="0">
                <a:solidFill>
                  <a:srgbClr val="000000"/>
                </a:solidFill>
                <a:effectLst/>
                <a:latin typeface="Times New Roman" panose="02020603050405020304" pitchFamily="18" charset="0"/>
                <a:ea typeface="Times New Roman" panose="02020603050405020304" pitchFamily="18" charset="0"/>
              </a:rPr>
              <a:t>товаров, указанных </a:t>
            </a:r>
            <a:r>
              <a:rPr lang="ru-RU" sz="1800" b="1" strike="sngStrike" dirty="0">
                <a:solidFill>
                  <a:srgbClr val="000000"/>
                </a:solidFill>
                <a:effectLst/>
                <a:latin typeface="Times New Roman" panose="02020603050405020304" pitchFamily="18" charset="0"/>
                <a:ea typeface="Times New Roman" panose="02020603050405020304" pitchFamily="18" charset="0"/>
              </a:rPr>
              <a:t>в позициях </a:t>
            </a:r>
            <a:r>
              <a:rPr lang="ru-RU" sz="1800" b="1" strike="sngStrike" dirty="0">
                <a:solidFill>
                  <a:srgbClr val="000000"/>
                </a:solidFill>
                <a:latin typeface="Times New Roman" panose="02020603050405020304" pitchFamily="18" charset="0"/>
                <a:ea typeface="Times New Roman" panose="02020603050405020304" pitchFamily="18" charset="0"/>
              </a:rPr>
              <a:t>400</a:t>
            </a:r>
            <a:r>
              <a:rPr lang="ru-RU" sz="1800" b="1" strike="sngStrike" dirty="0">
                <a:solidFill>
                  <a:srgbClr val="000000"/>
                </a:solidFill>
                <a:effectLst/>
                <a:latin typeface="Times New Roman" panose="02020603050405020304" pitchFamily="18" charset="0"/>
                <a:ea typeface="Times New Roman" panose="02020603050405020304" pitchFamily="18" charset="0"/>
              </a:rPr>
              <a:t> - 432 перечня № 2 </a:t>
            </a:r>
            <a:r>
              <a:rPr kumimoji="0" lang="ru-RU" sz="1800" b="0" i="1" u="none" strike="sngStrike" kern="1200" cap="none" spc="-1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(устройства для переливания крови .различные медицинские контейнеры, </a:t>
            </a:r>
            <a:r>
              <a:rPr kumimoji="0" lang="ru-RU" sz="1800" b="0" i="1" u="none" strike="sngStrike" kern="1200" cap="none" spc="-1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кало</a:t>
            </a:r>
            <a:r>
              <a:rPr kumimoji="0" lang="ru-RU" sz="1800" b="0" i="1" u="none" strike="sngStrike" kern="1200" cap="none" spc="-1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 и мочеприемники)</a:t>
            </a:r>
            <a:r>
              <a:rPr lang="ru-RU" sz="1800" strike="sngStrike" dirty="0">
                <a:solidFill>
                  <a:srgbClr val="000000"/>
                </a:solidFill>
                <a:effectLst/>
                <a:latin typeface="Times New Roman" panose="02020603050405020304" pitchFamily="18" charset="0"/>
                <a:ea typeface="Times New Roman" panose="02020603050405020304" pitchFamily="18" charset="0"/>
              </a:rPr>
              <a:t>, извещения об осуществлении которых </a:t>
            </a:r>
            <a:r>
              <a:rPr lang="ru-RU" sz="1800" strike="sngStrike" spc="-10" dirty="0">
                <a:solidFill>
                  <a:srgbClr val="000000"/>
                </a:solidFill>
                <a:effectLst/>
                <a:latin typeface="Times New Roman" panose="02020603050405020304" pitchFamily="18" charset="0"/>
                <a:ea typeface="Times New Roman" panose="02020603050405020304" pitchFamily="18" charset="0"/>
              </a:rPr>
              <a:t>размещены в единой информационной системе и приглашения принять участие в которых направлены либо контракты (договоры) с единственными поставщиками (подрядчиками, исполнителями) при осуществлении которых заключены </a:t>
            </a:r>
            <a:r>
              <a:rPr lang="ru-RU" sz="1800" b="1" strike="sngStrike" spc="-10" dirty="0">
                <a:solidFill>
                  <a:srgbClr val="FF0000"/>
                </a:solidFill>
                <a:effectLst/>
                <a:latin typeface="Times New Roman" panose="02020603050405020304" pitchFamily="18" charset="0"/>
                <a:ea typeface="Times New Roman" panose="02020603050405020304" pitchFamily="18" charset="0"/>
              </a:rPr>
              <a:t>по 31 августа</a:t>
            </a:r>
            <a:r>
              <a:rPr lang="ru-RU" sz="1800" b="1" strike="sngStrike" dirty="0">
                <a:solidFill>
                  <a:srgbClr val="FF0000"/>
                </a:solidFill>
                <a:effectLst/>
                <a:latin typeface="Times New Roman" panose="02020603050405020304" pitchFamily="18" charset="0"/>
                <a:ea typeface="Times New Roman" panose="02020603050405020304" pitchFamily="18" charset="0"/>
              </a:rPr>
              <a:t> 2025 г. включительно</a:t>
            </a:r>
            <a:r>
              <a:rPr lang="ru-RU" sz="1800" strike="sngStrike" dirty="0">
                <a:solidFill>
                  <a:srgbClr val="000000"/>
                </a:solidFill>
                <a:effectLst/>
                <a:latin typeface="Times New Roman" panose="02020603050405020304" pitchFamily="18" charset="0"/>
                <a:ea typeface="Times New Roman" panose="02020603050405020304" pitchFamily="18" charset="0"/>
              </a:rPr>
              <a:t>, информацией и документами, подтверждающими </a:t>
            </a:r>
            <a:r>
              <a:rPr lang="ru-RU" sz="1800" strike="sngStrike" spc="-10" dirty="0">
                <a:solidFill>
                  <a:srgbClr val="000000"/>
                </a:solidFill>
                <a:effectLst/>
                <a:latin typeface="Times New Roman" panose="02020603050405020304" pitchFamily="18" charset="0"/>
                <a:ea typeface="Times New Roman" panose="02020603050405020304" pitchFamily="18" charset="0"/>
              </a:rPr>
              <a:t>происхождение таких товаров из государств-членов Евразийского экономического союза, в том числе из Российской Федерации, являются следующие информация  и документы в совокупности:</a:t>
            </a:r>
          </a:p>
          <a:p>
            <a:pPr marL="457200" lvl="1" indent="0" algn="just">
              <a:lnSpc>
                <a:spcPts val="1800"/>
              </a:lnSpc>
              <a:spcBef>
                <a:spcPts val="600"/>
              </a:spcBef>
              <a:buNone/>
            </a:pPr>
            <a:r>
              <a:rPr lang="ru-RU" sz="1800" dirty="0">
                <a:solidFill>
                  <a:schemeClr val="accent6">
                    <a:lumMod val="50000"/>
                  </a:schemeClr>
                </a:solidFill>
                <a:latin typeface="Times New Roman" panose="02020603050405020304" pitchFamily="18" charset="0"/>
                <a:ea typeface="Times New Roman" panose="02020603050405020304" pitchFamily="18" charset="0"/>
              </a:rPr>
              <a:t>(изменения внесены ПП от 29.08.2025 № 1326) </a:t>
            </a:r>
            <a:r>
              <a:rPr lang="ru-RU" sz="1800" b="1" dirty="0">
                <a:solidFill>
                  <a:schemeClr val="accent6">
                    <a:lumMod val="50000"/>
                  </a:schemeClr>
                </a:solidFill>
                <a:effectLst/>
                <a:latin typeface="Times New Roman" panose="02020603050405020304" pitchFamily="18" charset="0"/>
                <a:ea typeface="Times New Roman" panose="02020603050405020304" pitchFamily="18" charset="0"/>
              </a:rPr>
              <a:t>при осуществлении закупок товаров, указанных в позициях 416 - 428 приложения N 2 к настоящему постановлению,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800" b="1" dirty="0">
                <a:solidFill>
                  <a:srgbClr val="FF0000"/>
                </a:solidFill>
                <a:effectLst/>
                <a:latin typeface="Times New Roman" panose="02020603050405020304" pitchFamily="18" charset="0"/>
                <a:ea typeface="Times New Roman" panose="02020603050405020304" pitchFamily="18" charset="0"/>
              </a:rPr>
              <a:t>по 31 августа 2025 г. включительно</a:t>
            </a:r>
            <a:r>
              <a:rPr lang="ru-RU" sz="1800" b="1" dirty="0">
                <a:solidFill>
                  <a:schemeClr val="accent6">
                    <a:lumMod val="50000"/>
                  </a:schemeClr>
                </a:solidFill>
                <a:effectLst/>
                <a:latin typeface="Times New Roman" panose="02020603050405020304" pitchFamily="18" charset="0"/>
                <a:ea typeface="Times New Roman" panose="02020603050405020304" pitchFamily="18" charset="0"/>
              </a:rPr>
              <a:t>, при осуществлении закупок товаров, указанных в позициях 400 - 415 и 429 - 432 приложения N 2 к настоящему постановлению,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800" b="1" dirty="0">
                <a:solidFill>
                  <a:srgbClr val="FF0000"/>
                </a:solidFill>
                <a:effectLst/>
                <a:latin typeface="Times New Roman" panose="02020603050405020304" pitchFamily="18" charset="0"/>
                <a:ea typeface="Times New Roman" panose="02020603050405020304" pitchFamily="18" charset="0"/>
              </a:rPr>
              <a:t>по 31 декабря 2025 г. включительно</a:t>
            </a:r>
            <a:r>
              <a:rPr lang="ru-RU" sz="1800" b="1" dirty="0">
                <a:solidFill>
                  <a:schemeClr val="accent6">
                    <a:lumMod val="50000"/>
                  </a:schemeClr>
                </a:solidFill>
                <a:effectLst/>
                <a:latin typeface="Times New Roman" panose="02020603050405020304" pitchFamily="18" charset="0"/>
                <a:ea typeface="Times New Roman" panose="02020603050405020304" pitchFamily="18" charset="0"/>
              </a:rPr>
              <a:t>, информацией и документами, подтверждающими происхождение таких товаров из государств - членов Евразийского экономического союза, в том числе из Российской Федерации, являются следующие информация и документы в совокупности:</a:t>
            </a:r>
          </a:p>
          <a:p>
            <a:pPr indent="431800" algn="just">
              <a:lnSpc>
                <a:spcPct val="120000"/>
              </a:lnSpc>
              <a:spcBef>
                <a:spcPts val="600"/>
              </a:spcBef>
            </a:pPr>
            <a:r>
              <a:rPr lang="ru-RU" sz="1800" b="1" dirty="0">
                <a:solidFill>
                  <a:srgbClr val="000000"/>
                </a:solidFill>
                <a:effectLst/>
                <a:latin typeface="Times New Roman" panose="02020603050405020304" pitchFamily="18" charset="0"/>
                <a:ea typeface="Times New Roman" panose="02020603050405020304" pitchFamily="18" charset="0"/>
              </a:rPr>
              <a:t>сертификат о происхождении товара</a:t>
            </a:r>
            <a:r>
              <a:rPr lang="ru-RU" sz="1800" dirty="0">
                <a:solidFill>
                  <a:srgbClr val="000000"/>
                </a:solidFill>
                <a:effectLst/>
                <a:latin typeface="Times New Roman" panose="02020603050405020304" pitchFamily="18" charset="0"/>
                <a:ea typeface="Times New Roman" panose="02020603050405020304" pitchFamily="18" charset="0"/>
              </a:rPr>
              <a:t>, 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a:p>
            <a:pPr indent="431800" algn="just">
              <a:lnSpc>
                <a:spcPct val="120000"/>
              </a:lnSpc>
              <a:spcBef>
                <a:spcPts val="0"/>
              </a:spcBef>
            </a:pPr>
            <a:r>
              <a:rPr lang="ru-RU" sz="1800" b="1" dirty="0">
                <a:solidFill>
                  <a:srgbClr val="000000"/>
                </a:solidFill>
                <a:effectLst/>
                <a:latin typeface="Times New Roman" panose="02020603050405020304" pitchFamily="18" charset="0"/>
                <a:ea typeface="Times New Roman" panose="02020603050405020304" pitchFamily="18" charset="0"/>
              </a:rPr>
              <a:t>акт экспертизы Торгово-промышленной палаты  </a:t>
            </a:r>
            <a:r>
              <a:rPr lang="ru-RU" sz="1800" dirty="0">
                <a:solidFill>
                  <a:srgbClr val="000000"/>
                </a:solidFill>
                <a:effectLst/>
                <a:latin typeface="Times New Roman" panose="02020603050405020304" pitchFamily="18" charset="0"/>
                <a:ea typeface="Times New Roman" panose="02020603050405020304" pitchFamily="18" charset="0"/>
              </a:rPr>
              <a:t>Российской Федерации или аналогичный документ, выданный уполномоченным органом (организацией) государства - члена Евразийского экономического союза, содержащий информацию о рассчитанной  в соответствии с подпунктом "в" пункта 2.4 Правил определения страны происхождения товаров доле стоимости используемых для производства одной единицы медицинского изделия иностранных материалов (сырья) в цене конечной продукции, величина которой не превышает предельные значения согласно приложению № 4;</a:t>
            </a:r>
          </a:p>
          <a:p>
            <a:pPr indent="431800" algn="just">
              <a:lnSpc>
                <a:spcPct val="120000"/>
              </a:lnSpc>
              <a:spcBef>
                <a:spcPts val="0"/>
              </a:spcBef>
            </a:pPr>
            <a:r>
              <a:rPr lang="ru-RU" sz="1800" b="1" dirty="0">
                <a:solidFill>
                  <a:srgbClr val="000000"/>
                </a:solidFill>
                <a:effectLst/>
                <a:latin typeface="Times New Roman" panose="02020603050405020304" pitchFamily="18" charset="0"/>
                <a:ea typeface="Times New Roman" panose="02020603050405020304" pitchFamily="18" charset="0"/>
              </a:rPr>
              <a:t>реквизиты (дата и номер) документа, подтверждающего соответствие производства медицинских изделий требованиям ГОСТ ISO 13485-2017 </a:t>
            </a:r>
            <a:r>
              <a:rPr lang="ru-RU" sz="1800" dirty="0">
                <a:solidFill>
                  <a:srgbClr val="000000"/>
                </a:solidFill>
                <a:effectLst/>
                <a:latin typeface="Times New Roman" panose="02020603050405020304" pitchFamily="18" charset="0"/>
                <a:ea typeface="Times New Roman" panose="02020603050405020304" pitchFamily="18" charset="0"/>
              </a:rPr>
              <a:t>"Межгосударственный стандарт. Изделия медицинские. Системы менеджмента качества. Требования для целей регулирования";</a:t>
            </a:r>
          </a:p>
          <a:p>
            <a:pPr marL="457200" lvl="1" indent="0" algn="just">
              <a:lnSpc>
                <a:spcPct val="120000"/>
              </a:lnSpc>
              <a:spcBef>
                <a:spcPts val="0"/>
              </a:spcBef>
              <a:buNone/>
            </a:pPr>
            <a:endParaRPr lang="ru-RU" sz="1600" dirty="0">
              <a:solidFill>
                <a:srgbClr val="FF0000"/>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8707091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A34B5-5C14-6583-7E5C-1CDB4EF16353}"/>
              </a:ext>
            </a:extLst>
          </p:cNvPr>
          <p:cNvSpPr>
            <a:spLocks noGrp="1"/>
          </p:cNvSpPr>
          <p:nvPr>
            <p:ph type="title"/>
          </p:nvPr>
        </p:nvSpPr>
        <p:spPr>
          <a:xfrm>
            <a:off x="838200" y="836712"/>
            <a:ext cx="10515600" cy="1325563"/>
          </a:xfrm>
        </p:spPr>
        <p:txBody>
          <a:bodyPr>
            <a:normAutofit fontScale="90000"/>
          </a:bodyPr>
          <a:lstStyle/>
          <a:p>
            <a:r>
              <a:rPr lang="ru-RU" sz="3200" i="1" dirty="0">
                <a:solidFill>
                  <a:srgbClr val="0070C0"/>
                </a:solidFill>
              </a:rPr>
              <a:t>Особенности закупок сложной вещи (когда в составе комплекта на разные позиции должен устанавливаться разный </a:t>
            </a:r>
            <a:r>
              <a:rPr lang="ru-RU" sz="3200" i="1" dirty="0" err="1">
                <a:solidFill>
                  <a:srgbClr val="0070C0"/>
                </a:solidFill>
              </a:rPr>
              <a:t>нацрежим</a:t>
            </a:r>
            <a:r>
              <a:rPr lang="ru-RU" sz="3200" i="1" dirty="0">
                <a:solidFill>
                  <a:srgbClr val="0070C0"/>
                </a:solidFill>
              </a:rPr>
              <a:t>)</a:t>
            </a:r>
          </a:p>
        </p:txBody>
      </p:sp>
      <p:sp>
        <p:nvSpPr>
          <p:cNvPr id="5" name="TextBox 4">
            <a:extLst>
              <a:ext uri="{FF2B5EF4-FFF2-40B4-BE49-F238E27FC236}">
                <a16:creationId xmlns:a16="http://schemas.microsoft.com/office/drawing/2014/main" id="{22C0A92D-58FC-FB3E-7EB1-B651C1C5708D}"/>
              </a:ext>
            </a:extLst>
          </p:cNvPr>
          <p:cNvSpPr txBox="1"/>
          <p:nvPr/>
        </p:nvSpPr>
        <p:spPr>
          <a:xfrm>
            <a:off x="768624" y="4234061"/>
            <a:ext cx="10585176" cy="923330"/>
          </a:xfrm>
          <a:prstGeom prst="rect">
            <a:avLst/>
          </a:prstGeom>
          <a:noFill/>
        </p:spPr>
        <p:txBody>
          <a:bodyPr wrap="square">
            <a:spAutoFit/>
          </a:bodyPr>
          <a:lstStyle/>
          <a:p>
            <a:r>
              <a:rPr lang="ru-RU" dirty="0"/>
              <a:t>Ст. 134 ГК РФ сложная вещь - это совокупность различных вещей объектов, соединенных таким образом, который предполагает их использование по общему назначению. По общему правилу действие сделки, совершенной по поводу сложной вещи, распространяется на все входящие в нее вещи.</a:t>
            </a:r>
          </a:p>
        </p:txBody>
      </p:sp>
    </p:spTree>
    <p:extLst>
      <p:ext uri="{BB962C8B-B14F-4D97-AF65-F5344CB8AC3E}">
        <p14:creationId xmlns:p14="http://schemas.microsoft.com/office/powerpoint/2010/main" val="39084885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088D99-058E-7E81-0074-C8486CDF1211}"/>
              </a:ext>
            </a:extLst>
          </p:cNvPr>
          <p:cNvSpPr>
            <a:spLocks noGrp="1"/>
          </p:cNvSpPr>
          <p:nvPr>
            <p:ph type="title"/>
          </p:nvPr>
        </p:nvSpPr>
        <p:spPr>
          <a:xfrm>
            <a:off x="838200" y="193215"/>
            <a:ext cx="10515600" cy="975643"/>
          </a:xfrm>
        </p:spPr>
        <p:txBody>
          <a:bodyPr>
            <a:normAutofit/>
          </a:bodyPr>
          <a:lstStyle/>
          <a:p>
            <a:pPr algn="ctr"/>
            <a:r>
              <a:rPr lang="ru-RU" sz="2400" dirty="0">
                <a:solidFill>
                  <a:srgbClr val="FF0000"/>
                </a:solidFill>
              </a:rPr>
              <a:t>Московское УФАС России обращает внимание на особенности предоставления реестровых записей на комплекты изделий</a:t>
            </a:r>
          </a:p>
        </p:txBody>
      </p:sp>
      <p:sp>
        <p:nvSpPr>
          <p:cNvPr id="3" name="Объект 2">
            <a:extLst>
              <a:ext uri="{FF2B5EF4-FFF2-40B4-BE49-F238E27FC236}">
                <a16:creationId xmlns:a16="http://schemas.microsoft.com/office/drawing/2014/main" id="{09608648-DAA4-5634-6F7F-31AD909E756F}"/>
              </a:ext>
            </a:extLst>
          </p:cNvPr>
          <p:cNvSpPr>
            <a:spLocks noGrp="1"/>
          </p:cNvSpPr>
          <p:nvPr>
            <p:ph idx="1"/>
          </p:nvPr>
        </p:nvSpPr>
        <p:spPr>
          <a:xfrm>
            <a:off x="623392" y="1412776"/>
            <a:ext cx="10515600" cy="4927402"/>
          </a:xfrm>
        </p:spPr>
        <p:txBody>
          <a:bodyPr>
            <a:normAutofit fontScale="70000" lnSpcReduction="20000"/>
          </a:bodyPr>
          <a:lstStyle/>
          <a:p>
            <a:r>
              <a:rPr lang="ru-RU" dirty="0"/>
              <a:t>20 июня 2025, </a:t>
            </a:r>
            <a:r>
              <a:rPr lang="en-US" dirty="0"/>
              <a:t>https://moscow.fas.gov.ru/news/19623</a:t>
            </a:r>
            <a:endParaRPr lang="ru-RU" dirty="0"/>
          </a:p>
          <a:p>
            <a:r>
              <a:rPr lang="ru-RU" b="1" dirty="0"/>
              <a:t>Суть позиции: Реестровые записи на комплектные позиции не подтверждают происхождение отдельных товаров, включенных в комплект</a:t>
            </a:r>
          </a:p>
          <a:p>
            <a:r>
              <a:rPr lang="ru-RU" dirty="0"/>
              <a:t> Постановлением № 1875 введен запрет закупок товаров, происходящих из иностранных государств, в том числе, медицинской одежды.</a:t>
            </a:r>
          </a:p>
          <a:p>
            <a:r>
              <a:rPr lang="ru-RU" dirty="0"/>
              <a:t>Вместе с тем, в случае предоставления в заявке в отношении медицинских халатов реестрового номера, зарегистрированного на комплект медицинской одежды, куда помимо халата также включены иные предметы одежды, такая заявка подлежит отклонению.</a:t>
            </a:r>
          </a:p>
          <a:p>
            <a:r>
              <a:rPr lang="ru-RU" dirty="0"/>
              <a:t>Так, заключение Минпромторга России, как и реестровая запись на комплект медицинской одежды, распространяется исключительно на полный комплект, что исключает использование таких сведений для подтверждения производства на территории Российской Федерации отдельных товаров, содержащихся в составе комплекта медицинской одежды, что также подтверждается позицией Минпромторга России (Письмо Минпромторга России от 23.07.2024 № 77081/08).</a:t>
            </a:r>
          </a:p>
          <a:p>
            <a:endParaRPr lang="ru-RU" dirty="0"/>
          </a:p>
          <a:p>
            <a:r>
              <a:rPr lang="ru-RU" dirty="0"/>
              <a:t>Московское УФАС России также считает необходимым отметить, что аналогичные обстоятельства применимы и  в отношении комплектов иных типов товаров: реестровая запись на автоматизированное рабочее место не может служить подтверждением отдельно закупаемой части компьютерного оборудования, например, клавиатуры или мыши.</a:t>
            </a:r>
          </a:p>
        </p:txBody>
      </p:sp>
    </p:spTree>
    <p:extLst>
      <p:ext uri="{BB962C8B-B14F-4D97-AF65-F5344CB8AC3E}">
        <p14:creationId xmlns:p14="http://schemas.microsoft.com/office/powerpoint/2010/main" val="33702659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8400</TotalTime>
  <Words>27793</Words>
  <Application>Microsoft Office PowerPoint</Application>
  <PresentationFormat>Широкоэкранный</PresentationFormat>
  <Paragraphs>1106</Paragraphs>
  <Slides>151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7</vt:i4>
      </vt:variant>
      <vt:variant>
        <vt:lpstr>Заголовки слайдов</vt:lpstr>
      </vt:variant>
      <vt:variant>
        <vt:i4>151</vt:i4>
      </vt:variant>
    </vt:vector>
  </HeadingPairs>
  <TitlesOfParts>
    <vt:vector size="164" baseType="lpstr">
      <vt:lpstr>Arial</vt:lpstr>
      <vt:lpstr>Calibri</vt:lpstr>
      <vt:lpstr>Calibri Light</vt:lpstr>
      <vt:lpstr>Candara</vt:lpstr>
      <vt:lpstr>Segoe UI Emoji</vt:lpstr>
      <vt:lpstr>Times New Roman</vt:lpstr>
      <vt:lpstr>Тема Office</vt:lpstr>
      <vt:lpstr>Office Theme</vt:lpstr>
      <vt:lpstr>8_Оформление по умолчанию</vt:lpstr>
      <vt:lpstr>11_Тема Office</vt:lpstr>
      <vt:lpstr>1_Office Theme</vt:lpstr>
      <vt:lpstr>1_Тема Office</vt:lpstr>
      <vt:lpstr>29_Тема Office</vt:lpstr>
      <vt:lpstr>Итоги реализации новых правил импортозамещения в 2025 году</vt:lpstr>
      <vt:lpstr>  Преподаватель</vt:lpstr>
      <vt:lpstr>Презентация PowerPoint</vt:lpstr>
      <vt:lpstr>Постановление Правительства РФ от 8 июня 2018 г. N 656  «О требованиях к операторам электронных площадок, операторам специализированных электронных площадок, электронным площадкам, специализированным электронным площадкам и функционированию электронных площадок, специализированных электронных площадок, подтверждении соответствия таким требованиям, об утрате юридическим лицом статуса оператора электронной площадки, оператора специализированной электронной площадки» (в рамках 44-ФЗ)  </vt:lpstr>
      <vt:lpstr>Презентация PowerPoint</vt:lpstr>
      <vt:lpstr>Презентация PowerPoint</vt:lpstr>
      <vt:lpstr>Презентация PowerPoint</vt:lpstr>
      <vt:lpstr>Презентация PowerPoint</vt:lpstr>
      <vt:lpstr>Презентация PowerPoint</vt:lpstr>
      <vt:lpstr>НО! Письмо Минфина России от 06.11.2025 № 24-06-09/107312</vt:lpstr>
      <vt:lpstr>НО! Письмо Минфина России от 06.11.2025 № 24-06-09/107312</vt:lpstr>
      <vt:lpstr>Презентация PowerPoint</vt:lpstr>
      <vt:lpstr>Презентация PowerPoint</vt:lpstr>
      <vt:lpstr>Презентация PowerPoint</vt:lpstr>
      <vt:lpstr>Презентация PowerPoint</vt:lpstr>
      <vt:lpstr>Письмо Минфина России от 22 мая 2025 г. N 24-06-09/50188</vt:lpstr>
      <vt:lpstr>Пример судебной практики, «опровергающий» позицию по указанию реестрового номера в структурированной части заявки</vt:lpstr>
      <vt:lpstr>АС г. Москвы Решение от 25.08.2025 по Делу № А40-124540/25-92-730 (1 из 2)</vt:lpstr>
      <vt:lpstr>АС г. Москвы Решение от 25.08.2025 по Делу № А40-124540/25-92-730 (2 из 2)</vt:lpstr>
      <vt:lpstr>Постановление Правительства РФ от 27 января 2022 г. N 60  «О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 (Изменения применяются с 01.01.2026  - Постановление Правительства от 10 июня 2025 г. N 879)  </vt:lpstr>
      <vt:lpstr>Презентация PowerPoint</vt:lpstr>
      <vt:lpstr>Презентация PowerPoint</vt:lpstr>
      <vt:lpstr>Презентация PowerPoint</vt:lpstr>
      <vt:lpstr>Комментарии</vt:lpstr>
      <vt:lpstr>Презентация PowerPoint</vt:lpstr>
      <vt:lpstr>Примеры судебной практики по правильным действиям заказчика на приемке</vt:lpstr>
      <vt:lpstr>АС Омской области Решение от 27.08.2025 по Делу № А46-9573/2025 (1 из 3)</vt:lpstr>
      <vt:lpstr>АС Омской области Решение от 27.08.2025 по Делу № А46-9573/2025 (2 из 3)</vt:lpstr>
      <vt:lpstr>АС Омской области Решение от 27.08.2025 по Делу № А46-9573/2025 (3 из 3)</vt:lpstr>
      <vt:lpstr>Изменения содержательного плана:  1. Изменения в составе документов, подтверждающих страну происхождения товаров   (с 19.06.2025 –Постановление Правительства от 10 июня 2025 г. N 879) </vt:lpstr>
      <vt:lpstr>Презентация PowerPoint</vt:lpstr>
      <vt:lpstr>Практика по совокупному количеству «локализационных» баллов</vt:lpstr>
      <vt:lpstr>АС Алтайского края Решение от  15.10.2025 по Делу №  А03-9767/2025 (1 из 2)</vt:lpstr>
      <vt:lpstr>АС Алтайского края Решение от  15.10.2025 по Делу №  А03-9767/2025 (2 из 2)</vt:lpstr>
      <vt:lpstr>АС Иркутской области Решение от  01.10.2025 по Делу № А19-11523/2025 (1 из 4)</vt:lpstr>
      <vt:lpstr>АС Иркутской области Решение от  01.10.2025 по Делу № А19-11523/2025 (2 из 4)</vt:lpstr>
      <vt:lpstr>АС Иркутской области Решение от  01.10.2025 по Делу № А19-11523/2025 (3 из 4)</vt:lpstr>
      <vt:lpstr>АС Иркутской области Решение от  01.10.2025 по Делу № А19-11523/2025 (4 из 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НЕОБХОДИМО ЛИ КОМИССИИ ПО ОСУЩЕСТВЛЕНИЮ ЗАКУПОК ПРИ РАССМОТРЕНИИ  ЗАЯВОК УЧАСТНИКОВ СООТНОСИТЬ НАИМЕНОВАНИЕ ТОВАРА И КОДА ОКПД2,  УКАЗАННЫХ В ИЗВЕЩЕНИИ С НАИМЕНОВАНИЕМ ТОВАРА И КОДОМ ОКПД2,  СОДЕРЖАЩИХСЯ В ПРЕДСТАВЛЕННОЙ РЕЕСТРОВОЙ ЗАПИСИ? ПОДЛЕЖИТ ЛИ ОТКЛОНЕНИЮ ЗАЯВКА В СЛУЧАЕ РАЗЛИЧИЯ КОДОВ ОКПД 2?</vt:lpstr>
      <vt:lpstr>РЕШЕНИЕ Красноярского УФАС № 024/07/3-1320/2025 16 мая 2025 года (1 из 2) </vt:lpstr>
      <vt:lpstr>РЕШЕНИЕ Красноярского УФАС № 024/07/3-1320/2025 16 мая 2025 года (2 из 2) </vt:lpstr>
      <vt:lpstr>Примеры судебной практики по правильным и неправильным  действиям заказчика при установлении кодов ОКПД2</vt:lpstr>
      <vt:lpstr>АС Краснодарского края Решение от 25.08.2025 по Делу № А32-18064/2025 (1 из 3)</vt:lpstr>
      <vt:lpstr>АС Краснодарского края Решение от 25.08.2025 по Делу № А32-18064/2025 (2 из 3)</vt:lpstr>
      <vt:lpstr>АС Краснодарского края Решение от 25.08.2025 по Делу № А32-18064/2025 (3 из 3)</vt:lpstr>
      <vt:lpstr>Презентация PowerPoint</vt:lpstr>
      <vt:lpstr>Презентация PowerPoint</vt:lpstr>
      <vt:lpstr>АС г. Москвы Решение от 31.07.2025 по Делу № А40-85698/25-121-332 (1 из 3)</vt:lpstr>
      <vt:lpstr>АС г. Москвы Решение от 31.07.2025 по Делу № А40-85698/25-121-332 (2 из 3)</vt:lpstr>
      <vt:lpstr>АС г. Москвы Решение от 31.07.2025 по Делу № А40-85698/25-121-332 (3 из 3)</vt:lpstr>
      <vt:lpstr>АС г. Москвы Решение от 09.10.2025 по Делу № А40-140707/2025 (1 из 3)</vt:lpstr>
      <vt:lpstr>АС г. Москвы Решение от 09.10.2025 по Делу № А40-140707/2025 (2 из 3)</vt:lpstr>
      <vt:lpstr>АС г. Москвы Решение от 09.10.2025 по Делу № А40-140707/2025 (3 из 3)</vt:lpstr>
      <vt:lpstr>АС Новосибирской области Решение от 13.08.2025 по Делу № А45-6786/2025 (1 из 2)</vt:lpstr>
      <vt:lpstr>АС Новосибирской области Решение от 13.08.2025 по Делу № А45-6786/2025 (2 из 2)</vt:lpstr>
      <vt:lpstr>Постановление Правительства РФ от 17 июля 2015 г. N 719 "О подтверждении производства российской промышленной продукции"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содержательного плана:  2. Изменения в кодах ОКПД2 по программному обеспечению  + изменения по случаям применения запрета на допуск по ПО  + уточнения по содержанию контракта при закупке радиоэлектронной продукции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содержательного плана:  3. Изменения в закупках лекарственных средств и медицинских изделий  (с 19.06.2025 –Постановление Правительства от 10 июня 2025 г. N 879)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Вопрос «из зала»</vt:lpstr>
      <vt:lpstr>Презентация PowerPoint</vt:lpstr>
      <vt:lpstr>Особенности закупок сложной вещи (когда в составе комплекта на разные позиции должен устанавливаться разный нацрежим)</vt:lpstr>
      <vt:lpstr>Московское УФАС России обращает внимание на особенности предоставления реестровых записей на комплекты изделий</vt:lpstr>
      <vt:lpstr>Презентация PowerPoint</vt:lpstr>
      <vt:lpstr>Изменения содержательного плана:  4. Изменения в случаях применения/неприменения запрета, ограничения, преимущества</vt:lpstr>
      <vt:lpstr>Презентация PowerPoint</vt:lpstr>
      <vt:lpstr>Презентация PowerPoint</vt:lpstr>
      <vt:lpstr> АС г. Москвы Решение от 22.09.2025 по Делу № А40-134689/2025 (1 из 3) </vt:lpstr>
      <vt:lpstr> АС г. Москвы Решение от 22.09.2025 по Делу № А40-134689/2025 (2 из 3) </vt:lpstr>
      <vt:lpstr> АС г. Москвы Решение от 22.09.2025 по Делу № А40-134689/2025 (3 из 3) </vt:lpstr>
      <vt:lpstr>Презентация PowerPoint</vt:lpstr>
      <vt:lpstr>Постановление Правительства РФ от 30 апреля 2020 г. N 616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(утратило силу с 01.01.2025)</vt:lpstr>
      <vt:lpstr>Изменения содержательного плана:  5. Изменения в кодах ОКПД2 (с 19.06.2025  - Постановление Правительства от 10 июня 2025 г. N 879) (с 01.09.2025 – Постановление Правительства от 29 августа 2025 № 1326)</vt:lpstr>
      <vt:lpstr>Презентация PowerPoint</vt:lpstr>
      <vt:lpstr>Изменения содержательного плана:  5.1. Изменения в кодах ОКПД2 (с 01.01.2026 –Постановление Правительства от 29 августа 2025 г. N 1326)</vt:lpstr>
      <vt:lpstr>Приложение № 2 дополняется позициями</vt:lpstr>
      <vt:lpstr>Изменения содержательного плана:  6. Новые правила описания объекта закупки + измененные правила обоснования цены  (с 19.06.2025 –Постановление Правительства от 10 июня 2025 г. N 879)</vt:lpstr>
      <vt:lpstr>Презентация PowerPoint</vt:lpstr>
      <vt:lpstr>Презентация PowerPoint</vt:lpstr>
      <vt:lpstr>На всякий случай…</vt:lpstr>
      <vt:lpstr>Презентация PowerPoint</vt:lpstr>
      <vt:lpstr>На всякий случай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Письмо Минфина России от 1 августа 2025 г. N 24-06-09/74774</vt:lpstr>
      <vt:lpstr>Презентация PowerPoint</vt:lpstr>
      <vt:lpstr>Презентация PowerPoint</vt:lpstr>
      <vt:lpstr>Презентация PowerPoint</vt:lpstr>
      <vt:lpstr>Первая судебная практика по национальному режиму: актуальные вызовы или закономерный итог?</vt:lpstr>
      <vt:lpstr>Позиция ФОИВ</vt:lpstr>
      <vt:lpstr>Неоднозначная судебная практика по каталогу в ГИСП</vt:lpstr>
      <vt:lpstr> АС города Санкт-Петербурга и Ленинградской области Решение от  24.10.2025 по Делу № А56-65589/2025 (1 из 2) </vt:lpstr>
      <vt:lpstr> АС города Санкт-Петербурга и Ленинградской области Решение от  24.10.2025 по Делу № А56-65589/2025 (2 из 2) </vt:lpstr>
      <vt:lpstr> АС города Санкт-Петербурга и Ленинградской области Решение от  22.09.2025 по Делу № А56-56017/2025</vt:lpstr>
      <vt:lpstr>АС г. Санкт-Петербурга и Ленинградской области Решение от 11.09.2025 по Делу №  А56- 38231/2025 (1 из 2) (Встречное решение)</vt:lpstr>
      <vt:lpstr>АС г. Санкт-Петербурга и Ленинградской области Решение от 11.09.2025 по Делу №  А56-38231/2025 (2 из 2)</vt:lpstr>
      <vt:lpstr>Когда заказчику повезло: АС Ямало-Ненецкого автономного округа Решение от 27.08.2025 по Делу №  А81-6695/2025 (1 из 3)</vt:lpstr>
      <vt:lpstr>АС Ямало-Ненецкого автономного округа Решение от 27.08.2025 по Делу №  А81-6695/2025 (2 из 3)</vt:lpstr>
      <vt:lpstr>АС Ямало-Ненецкого автономного округа Решение от 27.08.2025 по Делу №  А81-6695/2025 (3 из 3)</vt:lpstr>
      <vt:lpstr>Практика по последствиям для заказчика на приемке, когда заявку с несуществующим номером реестровой записи  допускают на этапе рассмотрения</vt:lpstr>
      <vt:lpstr>АС Тюменской области Решение от 26.06.2025 по Делу №  А70-7808/2025 (1 из 2) (Устояло в Апелляции (8ААС) 13.10.2025)</vt:lpstr>
      <vt:lpstr>АС Тюменской области Решение от 26.06.2025 по Делу №  А70-7808/2025 (2 из 2)</vt:lpstr>
      <vt:lpstr>Иная проблематика первых судебных решений по национальному режиму в 2025 году </vt:lpstr>
      <vt:lpstr>Презентация PowerPoint</vt:lpstr>
      <vt:lpstr>Презентация PowerPoint</vt:lpstr>
      <vt:lpstr>Презентация PowerPoint</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Татьяна</dc:creator>
  <cp:lastModifiedBy>Татьяна</cp:lastModifiedBy>
  <cp:revision>1164</cp:revision>
  <dcterms:created xsi:type="dcterms:W3CDTF">2024-10-19T13:05:20Z</dcterms:created>
  <dcterms:modified xsi:type="dcterms:W3CDTF">2025-12-09T03:29:02Z</dcterms:modified>
</cp:coreProperties>
</file>