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5"/>
  </p:notesMasterIdLst>
  <p:sldIdLst>
    <p:sldId id="347" r:id="rId2"/>
    <p:sldId id="338" r:id="rId3"/>
    <p:sldId id="339" r:id="rId4"/>
    <p:sldId id="432" r:id="rId5"/>
    <p:sldId id="397" r:id="rId6"/>
    <p:sldId id="309" r:id="rId7"/>
    <p:sldId id="393" r:id="rId8"/>
    <p:sldId id="340" r:id="rId9"/>
    <p:sldId id="399" r:id="rId10"/>
    <p:sldId id="341" r:id="rId11"/>
    <p:sldId id="398" r:id="rId12"/>
    <p:sldId id="430" r:id="rId13"/>
    <p:sldId id="429" r:id="rId14"/>
    <p:sldId id="416" r:id="rId15"/>
    <p:sldId id="415" r:id="rId16"/>
    <p:sldId id="394" r:id="rId17"/>
    <p:sldId id="400" r:id="rId18"/>
    <p:sldId id="312" r:id="rId19"/>
    <p:sldId id="403" r:id="rId20"/>
    <p:sldId id="401" r:id="rId21"/>
    <p:sldId id="422" r:id="rId22"/>
    <p:sldId id="404" r:id="rId23"/>
    <p:sldId id="395" r:id="rId24"/>
    <p:sldId id="313" r:id="rId25"/>
    <p:sldId id="405" r:id="rId26"/>
    <p:sldId id="433" r:id="rId27"/>
    <p:sldId id="417" r:id="rId28"/>
    <p:sldId id="421" r:id="rId29"/>
    <p:sldId id="419" r:id="rId30"/>
    <p:sldId id="406" r:id="rId31"/>
    <p:sldId id="292" r:id="rId32"/>
    <p:sldId id="298" r:id="rId33"/>
    <p:sldId id="434" r:id="rId34"/>
    <p:sldId id="382" r:id="rId35"/>
    <p:sldId id="296" r:id="rId36"/>
    <p:sldId id="295" r:id="rId37"/>
    <p:sldId id="408" r:id="rId38"/>
    <p:sldId id="435" r:id="rId39"/>
    <p:sldId id="291" r:id="rId40"/>
    <p:sldId id="285" r:id="rId41"/>
    <p:sldId id="288" r:id="rId42"/>
    <p:sldId id="436" r:id="rId43"/>
    <p:sldId id="301" r:id="rId44"/>
    <p:sldId id="411" r:id="rId45"/>
    <p:sldId id="424" r:id="rId46"/>
    <p:sldId id="437" r:id="rId47"/>
    <p:sldId id="438" r:id="rId48"/>
    <p:sldId id="425" r:id="rId49"/>
    <p:sldId id="384" r:id="rId50"/>
    <p:sldId id="407" r:id="rId51"/>
    <p:sldId id="390" r:id="rId52"/>
    <p:sldId id="297" r:id="rId53"/>
    <p:sldId id="441" r:id="rId54"/>
    <p:sldId id="440" r:id="rId55"/>
    <p:sldId id="409" r:id="rId56"/>
    <p:sldId id="442" r:id="rId57"/>
    <p:sldId id="439" r:id="rId58"/>
    <p:sldId id="418" r:id="rId59"/>
    <p:sldId id="427" r:id="rId60"/>
    <p:sldId id="426" r:id="rId61"/>
    <p:sldId id="443" r:id="rId62"/>
    <p:sldId id="444" r:id="rId63"/>
    <p:sldId id="391" r:id="rId64"/>
    <p:sldId id="258" r:id="rId65"/>
    <p:sldId id="445" r:id="rId66"/>
    <p:sldId id="446" r:id="rId67"/>
    <p:sldId id="396" r:id="rId68"/>
    <p:sldId id="389" r:id="rId69"/>
    <p:sldId id="413" r:id="rId70"/>
    <p:sldId id="412" r:id="rId71"/>
    <p:sldId id="414" r:id="rId72"/>
    <p:sldId id="306" r:id="rId73"/>
    <p:sldId id="283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546"/>
    <a:srgbClr val="69009A"/>
    <a:srgbClr val="FFFFFF"/>
    <a:srgbClr val="80E6FA"/>
    <a:srgbClr val="009640"/>
    <a:srgbClr val="D3F7FF"/>
    <a:srgbClr val="1694CA"/>
    <a:srgbClr val="2F5597"/>
    <a:srgbClr val="BBC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3992" autoAdjust="0"/>
  </p:normalViewPr>
  <p:slideViewPr>
    <p:cSldViewPr snapToGrid="0">
      <p:cViewPr varScale="1">
        <p:scale>
          <a:sx n="104" d="100"/>
          <a:sy n="104" d="100"/>
        </p:scale>
        <p:origin x="7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A6F1D-8362-4C3F-93E1-BF8462E47AC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327A096-08C1-4063-80A4-A29267991C8C}">
      <dgm:prSet/>
      <dgm:spPr/>
      <dgm:t>
        <a:bodyPr/>
        <a:lstStyle/>
        <a:p>
          <a:r>
            <a:rPr lang="ru-RU" dirty="0"/>
            <a:t>Техническое</a:t>
          </a:r>
        </a:p>
      </dgm:t>
    </dgm:pt>
    <dgm:pt modelId="{B2E8A396-1873-4B8F-B811-378E71B694A5}" type="parTrans" cxnId="{4F88E860-15CA-4054-975B-441DFB566C6A}">
      <dgm:prSet/>
      <dgm:spPr/>
      <dgm:t>
        <a:bodyPr/>
        <a:lstStyle/>
        <a:p>
          <a:endParaRPr lang="ru-RU"/>
        </a:p>
      </dgm:t>
    </dgm:pt>
    <dgm:pt modelId="{7CFA5CD2-172F-440B-85B2-7F552886A7CB}" type="sibTrans" cxnId="{4F88E860-15CA-4054-975B-441DFB566C6A}">
      <dgm:prSet/>
      <dgm:spPr/>
      <dgm:t>
        <a:bodyPr/>
        <a:lstStyle/>
        <a:p>
          <a:endParaRPr lang="ru-RU"/>
        </a:p>
      </dgm:t>
    </dgm:pt>
    <dgm:pt modelId="{05A46C9F-D967-464B-AE00-0F48C95DF6F8}">
      <dgm:prSet/>
      <dgm:spPr/>
      <dgm:t>
        <a:bodyPr/>
        <a:lstStyle/>
        <a:p>
          <a:r>
            <a:rPr lang="ru-RU"/>
            <a:t>Изменение КБК (без изменения КВР)</a:t>
          </a:r>
        </a:p>
      </dgm:t>
    </dgm:pt>
    <dgm:pt modelId="{B06EC2EC-903F-4584-99E7-4C5B347E5B80}" type="parTrans" cxnId="{6630C10E-BACE-4C4C-BC8D-4E70163B713F}">
      <dgm:prSet/>
      <dgm:spPr/>
      <dgm:t>
        <a:bodyPr/>
        <a:lstStyle/>
        <a:p>
          <a:endParaRPr lang="ru-RU"/>
        </a:p>
      </dgm:t>
    </dgm:pt>
    <dgm:pt modelId="{CDB11C6F-5646-4D5F-84E3-60C63D77FD29}" type="sibTrans" cxnId="{6630C10E-BACE-4C4C-BC8D-4E70163B713F}">
      <dgm:prSet/>
      <dgm:spPr/>
      <dgm:t>
        <a:bodyPr/>
        <a:lstStyle/>
        <a:p>
          <a:endParaRPr lang="ru-RU"/>
        </a:p>
      </dgm:t>
    </dgm:pt>
    <dgm:pt modelId="{2B09DC7E-41E8-4910-BFD2-2120678753CD}">
      <dgm:prSet/>
      <dgm:spPr/>
      <dgm:t>
        <a:bodyPr/>
        <a:lstStyle/>
        <a:p>
          <a:r>
            <a:rPr lang="ru-RU" dirty="0"/>
            <a:t>Добавление признака «Безусловность»</a:t>
          </a:r>
        </a:p>
      </dgm:t>
    </dgm:pt>
    <dgm:pt modelId="{C602454B-848E-4D7D-9694-7CCFEA4DAD2D}" type="parTrans" cxnId="{E2263319-A63B-41AB-8F3F-2145D1EA89C8}">
      <dgm:prSet/>
      <dgm:spPr/>
      <dgm:t>
        <a:bodyPr/>
        <a:lstStyle/>
        <a:p>
          <a:endParaRPr lang="ru-RU"/>
        </a:p>
      </dgm:t>
    </dgm:pt>
    <dgm:pt modelId="{4955A3A4-F3EE-4836-ADB0-8FFB45668214}" type="sibTrans" cxnId="{E2263319-A63B-41AB-8F3F-2145D1EA89C8}">
      <dgm:prSet/>
      <dgm:spPr/>
      <dgm:t>
        <a:bodyPr/>
        <a:lstStyle/>
        <a:p>
          <a:endParaRPr lang="ru-RU"/>
        </a:p>
      </dgm:t>
    </dgm:pt>
    <dgm:pt modelId="{4B0861D8-116F-4A38-BC24-58AF67A8A55D}">
      <dgm:prSet/>
      <dgm:spPr/>
      <dgm:t>
        <a:bodyPr/>
        <a:lstStyle/>
        <a:p>
          <a:r>
            <a:rPr lang="ru-RU" dirty="0"/>
            <a:t>Добавление/изменение лицевого счета</a:t>
          </a:r>
        </a:p>
      </dgm:t>
    </dgm:pt>
    <dgm:pt modelId="{067C22F0-58E5-429C-B6AA-CC38C52D45CC}" type="parTrans" cxnId="{CD7A2A05-D9B6-42E6-BEBD-713F01913915}">
      <dgm:prSet/>
      <dgm:spPr/>
      <dgm:t>
        <a:bodyPr/>
        <a:lstStyle/>
        <a:p>
          <a:endParaRPr lang="ru-RU"/>
        </a:p>
      </dgm:t>
    </dgm:pt>
    <dgm:pt modelId="{8E032C29-E52C-4BDA-88DE-1E8E66ABE162}" type="sibTrans" cxnId="{CD7A2A05-D9B6-42E6-BEBD-713F01913915}">
      <dgm:prSet/>
      <dgm:spPr/>
      <dgm:t>
        <a:bodyPr/>
        <a:lstStyle/>
        <a:p>
          <a:endParaRPr lang="ru-RU"/>
        </a:p>
      </dgm:t>
    </dgm:pt>
    <dgm:pt modelId="{ED74030E-EE1C-470F-AE39-292ED912BC53}">
      <dgm:prSet/>
      <dgm:spPr/>
      <dgm:t>
        <a:bodyPr/>
        <a:lstStyle/>
        <a:p>
          <a:r>
            <a:rPr lang="ru-RU" dirty="0"/>
            <a:t>Указание (изменение) месяца в разбивке финансирования по месяцам</a:t>
          </a:r>
        </a:p>
      </dgm:t>
    </dgm:pt>
    <dgm:pt modelId="{B6CBDB9D-F448-4BF6-A2CA-65359EEAA26B}" type="parTrans" cxnId="{CEB76F4C-B757-4B06-B580-E6FDDAF2380F}">
      <dgm:prSet/>
      <dgm:spPr/>
      <dgm:t>
        <a:bodyPr/>
        <a:lstStyle/>
        <a:p>
          <a:endParaRPr lang="ru-RU"/>
        </a:p>
      </dgm:t>
    </dgm:pt>
    <dgm:pt modelId="{D9724E63-3A46-4741-8C9F-1A7C7676484C}" type="sibTrans" cxnId="{CEB76F4C-B757-4B06-B580-E6FDDAF2380F}">
      <dgm:prSet/>
      <dgm:spPr/>
      <dgm:t>
        <a:bodyPr/>
        <a:lstStyle/>
        <a:p>
          <a:endParaRPr lang="ru-RU"/>
        </a:p>
      </dgm:t>
    </dgm:pt>
    <dgm:pt modelId="{A62F0877-DB25-4090-9EC9-C5B9739B7719}">
      <dgm:prSet/>
      <dgm:spPr/>
      <dgm:t>
        <a:bodyPr/>
        <a:lstStyle/>
        <a:p>
          <a:r>
            <a:rPr lang="ru-RU" dirty="0"/>
            <a:t>Обычное (с отправкой в ЕИС) – изменение иных сведений, не указанных выше</a:t>
          </a:r>
        </a:p>
      </dgm:t>
    </dgm:pt>
    <dgm:pt modelId="{C77D626F-86A3-43F9-8991-B51CCA647F94}" type="parTrans" cxnId="{FCC6EA76-3A0B-4717-8DC4-C3682265AD11}">
      <dgm:prSet/>
      <dgm:spPr/>
      <dgm:t>
        <a:bodyPr/>
        <a:lstStyle/>
        <a:p>
          <a:endParaRPr lang="ru-RU"/>
        </a:p>
      </dgm:t>
    </dgm:pt>
    <dgm:pt modelId="{0C96D8AB-2D36-4037-B395-4C89A916CE23}" type="sibTrans" cxnId="{FCC6EA76-3A0B-4717-8DC4-C3682265AD11}">
      <dgm:prSet/>
      <dgm:spPr/>
      <dgm:t>
        <a:bodyPr/>
        <a:lstStyle/>
        <a:p>
          <a:endParaRPr lang="ru-RU"/>
        </a:p>
      </dgm:t>
    </dgm:pt>
    <dgm:pt modelId="{0CD8741A-4BF8-46FE-B00D-8C5D0F0C8B6E}">
      <dgm:prSet/>
      <dgm:spPr/>
      <dgm:t>
        <a:bodyPr/>
        <a:lstStyle/>
        <a:p>
          <a:r>
            <a:rPr lang="ru-RU" dirty="0"/>
            <a:t>исправление сведений;</a:t>
          </a:r>
        </a:p>
      </dgm:t>
    </dgm:pt>
    <dgm:pt modelId="{F6D4B90A-29C7-4702-8631-2EF054B900D0}" type="parTrans" cxnId="{0D83918C-3EB7-4958-B032-C63157874EA1}">
      <dgm:prSet/>
      <dgm:spPr/>
      <dgm:t>
        <a:bodyPr/>
        <a:lstStyle/>
        <a:p>
          <a:endParaRPr lang="ru-RU"/>
        </a:p>
      </dgm:t>
    </dgm:pt>
    <dgm:pt modelId="{BB9DE49D-72E0-465C-BC73-21544BC3D35D}" type="sibTrans" cxnId="{0D83918C-3EB7-4958-B032-C63157874EA1}">
      <dgm:prSet/>
      <dgm:spPr/>
      <dgm:t>
        <a:bodyPr/>
        <a:lstStyle/>
        <a:p>
          <a:endParaRPr lang="ru-RU"/>
        </a:p>
      </dgm:t>
    </dgm:pt>
    <dgm:pt modelId="{9E43CA60-7C89-4FB2-8FE5-D173C4715DF2}">
      <dgm:prSet/>
      <dgm:spPr/>
      <dgm:t>
        <a:bodyPr/>
        <a:lstStyle/>
        <a:p>
          <a:r>
            <a:rPr lang="ru-RU" dirty="0"/>
            <a:t>изменение контракта (доп. соглашение).</a:t>
          </a:r>
        </a:p>
      </dgm:t>
    </dgm:pt>
    <dgm:pt modelId="{47E3A727-B46F-409C-BB2F-8B429E87C7E7}" type="parTrans" cxnId="{A5BB64E9-FFA2-4283-82B9-82DE27C80843}">
      <dgm:prSet/>
      <dgm:spPr/>
      <dgm:t>
        <a:bodyPr/>
        <a:lstStyle/>
        <a:p>
          <a:endParaRPr lang="ru-RU"/>
        </a:p>
      </dgm:t>
    </dgm:pt>
    <dgm:pt modelId="{49BF7C07-FCC6-4439-8E0A-BDEF989DA019}" type="sibTrans" cxnId="{A5BB64E9-FFA2-4283-82B9-82DE27C80843}">
      <dgm:prSet/>
      <dgm:spPr/>
      <dgm:t>
        <a:bodyPr/>
        <a:lstStyle/>
        <a:p>
          <a:endParaRPr lang="ru-RU"/>
        </a:p>
      </dgm:t>
    </dgm:pt>
    <dgm:pt modelId="{6458399B-258C-4FB9-9096-5D1805EB5FD6}">
      <dgm:prSet/>
      <dgm:spPr/>
      <dgm:t>
        <a:bodyPr/>
        <a:lstStyle/>
        <a:p>
          <a:r>
            <a:rPr lang="ru-RU" dirty="0"/>
            <a:t>Указание реестрового номера НГ</a:t>
          </a:r>
        </a:p>
      </dgm:t>
    </dgm:pt>
    <dgm:pt modelId="{C7BB3A8C-5D25-4E4B-B733-4E694300457A}" type="parTrans" cxnId="{C67FDC31-6D50-4F29-AAB0-A13186F19C28}">
      <dgm:prSet/>
      <dgm:spPr/>
      <dgm:t>
        <a:bodyPr/>
        <a:lstStyle/>
        <a:p>
          <a:endParaRPr lang="ru-RU"/>
        </a:p>
      </dgm:t>
    </dgm:pt>
    <dgm:pt modelId="{C5E96548-DA3F-4575-839C-0FA972EBFA0D}" type="sibTrans" cxnId="{C67FDC31-6D50-4F29-AAB0-A13186F19C28}">
      <dgm:prSet/>
      <dgm:spPr/>
      <dgm:t>
        <a:bodyPr/>
        <a:lstStyle/>
        <a:p>
          <a:endParaRPr lang="ru-RU"/>
        </a:p>
      </dgm:t>
    </dgm:pt>
    <dgm:pt modelId="{556ABBCC-84B0-4BB5-ABBB-185354A03873}" type="pres">
      <dgm:prSet presAssocID="{757A6F1D-8362-4C3F-93E1-BF8462E47ACE}" presName="linear" presStyleCnt="0">
        <dgm:presLayoutVars>
          <dgm:animLvl val="lvl"/>
          <dgm:resizeHandles val="exact"/>
        </dgm:presLayoutVars>
      </dgm:prSet>
      <dgm:spPr/>
    </dgm:pt>
    <dgm:pt modelId="{9C414A1D-30A1-42A4-82E2-B7D981CF582C}" type="pres">
      <dgm:prSet presAssocID="{1327A096-08C1-4063-80A4-A29267991C8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7ED8E12-BE46-4C7D-9C4A-8356297EAAB8}" type="pres">
      <dgm:prSet presAssocID="{1327A096-08C1-4063-80A4-A29267991C8C}" presName="childText" presStyleLbl="revTx" presStyleIdx="0" presStyleCnt="2">
        <dgm:presLayoutVars>
          <dgm:bulletEnabled val="1"/>
        </dgm:presLayoutVars>
      </dgm:prSet>
      <dgm:spPr/>
    </dgm:pt>
    <dgm:pt modelId="{AB5D58B5-B0DE-4012-8CFC-E12B023356B3}" type="pres">
      <dgm:prSet presAssocID="{A62F0877-DB25-4090-9EC9-C5B9739B771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E9FC6D3-D758-45CE-A285-5E3DA003857E}" type="pres">
      <dgm:prSet presAssocID="{A62F0877-DB25-4090-9EC9-C5B9739B771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3331F02-BD26-4278-B5A3-292F70166980}" type="presOf" srcId="{9E43CA60-7C89-4FB2-8FE5-D173C4715DF2}" destId="{2E9FC6D3-D758-45CE-A285-5E3DA003857E}" srcOrd="0" destOrd="1" presId="urn:microsoft.com/office/officeart/2005/8/layout/vList2"/>
    <dgm:cxn modelId="{CD7A2A05-D9B6-42E6-BEBD-713F01913915}" srcId="{1327A096-08C1-4063-80A4-A29267991C8C}" destId="{4B0861D8-116F-4A38-BC24-58AF67A8A55D}" srcOrd="2" destOrd="0" parTransId="{067C22F0-58E5-429C-B6AA-CC38C52D45CC}" sibTransId="{8E032C29-E52C-4BDA-88DE-1E8E66ABE162}"/>
    <dgm:cxn modelId="{6630C10E-BACE-4C4C-BC8D-4E70163B713F}" srcId="{1327A096-08C1-4063-80A4-A29267991C8C}" destId="{05A46C9F-D967-464B-AE00-0F48C95DF6F8}" srcOrd="0" destOrd="0" parTransId="{B06EC2EC-903F-4584-99E7-4C5B347E5B80}" sibTransId="{CDB11C6F-5646-4D5F-84E3-60C63D77FD29}"/>
    <dgm:cxn modelId="{E2263319-A63B-41AB-8F3F-2145D1EA89C8}" srcId="{1327A096-08C1-4063-80A4-A29267991C8C}" destId="{2B09DC7E-41E8-4910-BFD2-2120678753CD}" srcOrd="1" destOrd="0" parTransId="{C602454B-848E-4D7D-9694-7CCFEA4DAD2D}" sibTransId="{4955A3A4-F3EE-4836-ADB0-8FFB45668214}"/>
    <dgm:cxn modelId="{8DE6E923-2DCE-451C-AF49-7FD6EAEFD12E}" type="presOf" srcId="{0CD8741A-4BF8-46FE-B00D-8C5D0F0C8B6E}" destId="{2E9FC6D3-D758-45CE-A285-5E3DA003857E}" srcOrd="0" destOrd="0" presId="urn:microsoft.com/office/officeart/2005/8/layout/vList2"/>
    <dgm:cxn modelId="{C67FDC31-6D50-4F29-AAB0-A13186F19C28}" srcId="{1327A096-08C1-4063-80A4-A29267991C8C}" destId="{6458399B-258C-4FB9-9096-5D1805EB5FD6}" srcOrd="4" destOrd="0" parTransId="{C7BB3A8C-5D25-4E4B-B733-4E694300457A}" sibTransId="{C5E96548-DA3F-4575-839C-0FA972EBFA0D}"/>
    <dgm:cxn modelId="{64420239-2EBF-4F47-9DCD-3AB6F65901F5}" type="presOf" srcId="{1327A096-08C1-4063-80A4-A29267991C8C}" destId="{9C414A1D-30A1-42A4-82E2-B7D981CF582C}" srcOrd="0" destOrd="0" presId="urn:microsoft.com/office/officeart/2005/8/layout/vList2"/>
    <dgm:cxn modelId="{4F88E860-15CA-4054-975B-441DFB566C6A}" srcId="{757A6F1D-8362-4C3F-93E1-BF8462E47ACE}" destId="{1327A096-08C1-4063-80A4-A29267991C8C}" srcOrd="0" destOrd="0" parTransId="{B2E8A396-1873-4B8F-B811-378E71B694A5}" sibTransId="{7CFA5CD2-172F-440B-85B2-7F552886A7CB}"/>
    <dgm:cxn modelId="{CEB76F4C-B757-4B06-B580-E6FDDAF2380F}" srcId="{1327A096-08C1-4063-80A4-A29267991C8C}" destId="{ED74030E-EE1C-470F-AE39-292ED912BC53}" srcOrd="3" destOrd="0" parTransId="{B6CBDB9D-F448-4BF6-A2CA-65359EEAA26B}" sibTransId="{D9724E63-3A46-4741-8C9F-1A7C7676484C}"/>
    <dgm:cxn modelId="{FCC6EA76-3A0B-4717-8DC4-C3682265AD11}" srcId="{757A6F1D-8362-4C3F-93E1-BF8462E47ACE}" destId="{A62F0877-DB25-4090-9EC9-C5B9739B7719}" srcOrd="1" destOrd="0" parTransId="{C77D626F-86A3-43F9-8991-B51CCA647F94}" sibTransId="{0C96D8AB-2D36-4037-B395-4C89A916CE23}"/>
    <dgm:cxn modelId="{1C6E245A-9F41-4C35-A17D-AD5BAD3B5839}" type="presOf" srcId="{757A6F1D-8362-4C3F-93E1-BF8462E47ACE}" destId="{556ABBCC-84B0-4BB5-ABBB-185354A03873}" srcOrd="0" destOrd="0" presId="urn:microsoft.com/office/officeart/2005/8/layout/vList2"/>
    <dgm:cxn modelId="{9371A188-6B9A-4C0F-8518-3885C737FB35}" type="presOf" srcId="{6458399B-258C-4FB9-9096-5D1805EB5FD6}" destId="{97ED8E12-BE46-4C7D-9C4A-8356297EAAB8}" srcOrd="0" destOrd="4" presId="urn:microsoft.com/office/officeart/2005/8/layout/vList2"/>
    <dgm:cxn modelId="{0D83918C-3EB7-4958-B032-C63157874EA1}" srcId="{A62F0877-DB25-4090-9EC9-C5B9739B7719}" destId="{0CD8741A-4BF8-46FE-B00D-8C5D0F0C8B6E}" srcOrd="0" destOrd="0" parTransId="{F6D4B90A-29C7-4702-8631-2EF054B900D0}" sibTransId="{BB9DE49D-72E0-465C-BC73-21544BC3D35D}"/>
    <dgm:cxn modelId="{92A0069D-9CC1-468E-A846-F69691E4193F}" type="presOf" srcId="{2B09DC7E-41E8-4910-BFD2-2120678753CD}" destId="{97ED8E12-BE46-4C7D-9C4A-8356297EAAB8}" srcOrd="0" destOrd="1" presId="urn:microsoft.com/office/officeart/2005/8/layout/vList2"/>
    <dgm:cxn modelId="{C8A720A5-27AC-4652-AFC8-BE326A01EF1B}" type="presOf" srcId="{ED74030E-EE1C-470F-AE39-292ED912BC53}" destId="{97ED8E12-BE46-4C7D-9C4A-8356297EAAB8}" srcOrd="0" destOrd="3" presId="urn:microsoft.com/office/officeart/2005/8/layout/vList2"/>
    <dgm:cxn modelId="{F69233AD-FE4D-4794-83CD-873D7EA2933D}" type="presOf" srcId="{05A46C9F-D967-464B-AE00-0F48C95DF6F8}" destId="{97ED8E12-BE46-4C7D-9C4A-8356297EAAB8}" srcOrd="0" destOrd="0" presId="urn:microsoft.com/office/officeart/2005/8/layout/vList2"/>
    <dgm:cxn modelId="{0897C4DD-9A65-401C-A891-1188197EF031}" type="presOf" srcId="{A62F0877-DB25-4090-9EC9-C5B9739B7719}" destId="{AB5D58B5-B0DE-4012-8CFC-E12B023356B3}" srcOrd="0" destOrd="0" presId="urn:microsoft.com/office/officeart/2005/8/layout/vList2"/>
    <dgm:cxn modelId="{A5BB64E9-FFA2-4283-82B9-82DE27C80843}" srcId="{A62F0877-DB25-4090-9EC9-C5B9739B7719}" destId="{9E43CA60-7C89-4FB2-8FE5-D173C4715DF2}" srcOrd="1" destOrd="0" parTransId="{47E3A727-B46F-409C-BB2F-8B429E87C7E7}" sibTransId="{49BF7C07-FCC6-4439-8E0A-BDEF989DA019}"/>
    <dgm:cxn modelId="{E492B2EC-C649-4262-8094-14709FF6203D}" type="presOf" srcId="{4B0861D8-116F-4A38-BC24-58AF67A8A55D}" destId="{97ED8E12-BE46-4C7D-9C4A-8356297EAAB8}" srcOrd="0" destOrd="2" presId="urn:microsoft.com/office/officeart/2005/8/layout/vList2"/>
    <dgm:cxn modelId="{5F75C291-B886-4C07-9727-79E8E561BCDE}" type="presParOf" srcId="{556ABBCC-84B0-4BB5-ABBB-185354A03873}" destId="{9C414A1D-30A1-42A4-82E2-B7D981CF582C}" srcOrd="0" destOrd="0" presId="urn:microsoft.com/office/officeart/2005/8/layout/vList2"/>
    <dgm:cxn modelId="{F50FFB9C-4641-492A-BA14-BB66982D92CB}" type="presParOf" srcId="{556ABBCC-84B0-4BB5-ABBB-185354A03873}" destId="{97ED8E12-BE46-4C7D-9C4A-8356297EAAB8}" srcOrd="1" destOrd="0" presId="urn:microsoft.com/office/officeart/2005/8/layout/vList2"/>
    <dgm:cxn modelId="{7023919F-DA5A-4646-8B93-5AE6328F5B93}" type="presParOf" srcId="{556ABBCC-84B0-4BB5-ABBB-185354A03873}" destId="{AB5D58B5-B0DE-4012-8CFC-E12B023356B3}" srcOrd="2" destOrd="0" presId="urn:microsoft.com/office/officeart/2005/8/layout/vList2"/>
    <dgm:cxn modelId="{0E7184D3-31A0-4AC2-B35B-3C49786C61F1}" type="presParOf" srcId="{556ABBCC-84B0-4BB5-ABBB-185354A03873}" destId="{2E9FC6D3-D758-45CE-A285-5E3DA00385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14A1D-30A1-42A4-82E2-B7D981CF582C}">
      <dsp:nvSpPr>
        <dsp:cNvPr id="0" name=""/>
        <dsp:cNvSpPr/>
      </dsp:nvSpPr>
      <dsp:spPr>
        <a:xfrm>
          <a:off x="0" y="367857"/>
          <a:ext cx="11577816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Техническое</a:t>
          </a:r>
        </a:p>
      </dsp:txBody>
      <dsp:txXfrm>
        <a:off x="30442" y="398299"/>
        <a:ext cx="11516932" cy="562726"/>
      </dsp:txXfrm>
    </dsp:sp>
    <dsp:sp modelId="{97ED8E12-BE46-4C7D-9C4A-8356297EAAB8}">
      <dsp:nvSpPr>
        <dsp:cNvPr id="0" name=""/>
        <dsp:cNvSpPr/>
      </dsp:nvSpPr>
      <dsp:spPr>
        <a:xfrm>
          <a:off x="0" y="991468"/>
          <a:ext cx="11577816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59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/>
            <a:t>Изменение КБК (без изменения КВР)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Добавление признака «Безусловность»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Добавление/изменение лицевого счета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Указание (изменение) месяца в разбивке финансирования по месяцам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Указание реестрового номера НГ</a:t>
          </a:r>
        </a:p>
      </dsp:txBody>
      <dsp:txXfrm>
        <a:off x="0" y="991468"/>
        <a:ext cx="11577816" cy="1722240"/>
      </dsp:txXfrm>
    </dsp:sp>
    <dsp:sp modelId="{AB5D58B5-B0DE-4012-8CFC-E12B023356B3}">
      <dsp:nvSpPr>
        <dsp:cNvPr id="0" name=""/>
        <dsp:cNvSpPr/>
      </dsp:nvSpPr>
      <dsp:spPr>
        <a:xfrm>
          <a:off x="0" y="2713708"/>
          <a:ext cx="11577816" cy="62361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Обычное (с отправкой в ЕИС) – изменение иных сведений, не указанных выше</a:t>
          </a:r>
        </a:p>
      </dsp:txBody>
      <dsp:txXfrm>
        <a:off x="30442" y="2744150"/>
        <a:ext cx="11516932" cy="562726"/>
      </dsp:txXfrm>
    </dsp:sp>
    <dsp:sp modelId="{2E9FC6D3-D758-45CE-A285-5E3DA003857E}">
      <dsp:nvSpPr>
        <dsp:cNvPr id="0" name=""/>
        <dsp:cNvSpPr/>
      </dsp:nvSpPr>
      <dsp:spPr>
        <a:xfrm>
          <a:off x="0" y="3337318"/>
          <a:ext cx="11577816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59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исправление сведений;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изменение контракта (доп. соглашение).</a:t>
          </a:r>
        </a:p>
      </dsp:txBody>
      <dsp:txXfrm>
        <a:off x="0" y="3337318"/>
        <a:ext cx="11577816" cy="699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272D8-1F48-42DF-AAE4-9B25D0A73479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382B2-F303-47C0-B23D-CBE19D92E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5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9C484-988F-4226-A0D5-C896B52E800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6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382B2-F303-47C0-B23D-CBE19D92E22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54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 129085034 129085035  129085036</a:t>
            </a:r>
          </a:p>
          <a:p>
            <a:r>
              <a:rPr lang="ru-RU" dirty="0"/>
              <a:t>602.0113.0540221640.244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382B2-F303-47C0-B23D-CBE19D92E225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6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2272454"/>
            <a:ext cx="8290560" cy="15680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040" y="4145280"/>
            <a:ext cx="68275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1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7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360" y="292948"/>
            <a:ext cx="2194560" cy="624162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80" y="292948"/>
            <a:ext cx="6421120" cy="62416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8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3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67" y="4700694"/>
            <a:ext cx="8290560" cy="1452880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467" y="3100495"/>
            <a:ext cx="8290560" cy="1600199"/>
          </a:xfrm>
        </p:spPr>
        <p:txBody>
          <a:bodyPr anchor="b"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706880"/>
            <a:ext cx="4307840" cy="4827694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080" y="1706880"/>
            <a:ext cx="4307840" cy="4827694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7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637454"/>
            <a:ext cx="4309534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" y="2319867"/>
            <a:ext cx="4309534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4694" y="1637454"/>
            <a:ext cx="4311227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4694" y="2319867"/>
            <a:ext cx="4311227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8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0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9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1" y="291253"/>
            <a:ext cx="3208867" cy="1239520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3387" y="291254"/>
            <a:ext cx="5452533" cy="6243321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1" y="1530774"/>
            <a:ext cx="3208867" cy="5003801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4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74" y="5120640"/>
            <a:ext cx="5852160" cy="604521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1774" y="653627"/>
            <a:ext cx="5852160" cy="4389120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1774" y="5725161"/>
            <a:ext cx="5852160" cy="858519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2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292947"/>
            <a:ext cx="877824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706880"/>
            <a:ext cx="877824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80" y="6780107"/>
            <a:ext cx="22758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8F7BC-852C-4CD3-BD07-A3527B1642AD}" type="datetimeFigureOut">
              <a:rPr lang="ru-RU" smtClean="0"/>
              <a:t>10.03.2026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2480" y="6780107"/>
            <a:ext cx="30886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0080" y="6780107"/>
            <a:ext cx="22758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6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87695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71" indent="-365771" algn="l" defTabSz="487695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ufin48.ru/Show/Category/112?ItemId=218" TargetMode="Externa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4473" y="1937913"/>
            <a:ext cx="10095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Особенности взаимодействия систем WEB-Торги-КС и Бюджет-КС при осуществлении закупочной деятельности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4F97AB-E541-04C9-5787-00377CDE1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337" y="5123082"/>
            <a:ext cx="1861191" cy="167711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EAE5528-867D-2241-7F09-090F0E8D1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"/>
            <a:ext cx="3156677" cy="9383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1" y="-565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Отрицательный протокол детализации контроля ПГ </a:t>
            </a:r>
          </a:p>
          <a:p>
            <a:r>
              <a:rPr lang="ru-RU" dirty="0"/>
              <a:t>по 99 ст. (казенные учреждения)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89CF2B-8371-956A-056F-9EA784D24BB4}"/>
              </a:ext>
            </a:extLst>
          </p:cNvPr>
          <p:cNvSpPr/>
          <p:nvPr/>
        </p:nvSpPr>
        <p:spPr>
          <a:xfrm>
            <a:off x="286324" y="3770812"/>
            <a:ext cx="11619345" cy="286232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effectLst/>
                <a:latin typeface="Inter"/>
              </a:rPr>
              <a:t>Расшифровка формулы:</a:t>
            </a:r>
          </a:p>
          <a:p>
            <a:pPr algn="l">
              <a:spcAft>
                <a:spcPts val="300"/>
              </a:spcAft>
              <a:buFont typeface="+mj-lt"/>
              <a:buAutoNum type="arabicPeriod"/>
            </a:pPr>
            <a:r>
              <a:rPr lang="ru-RU" sz="1600" b="1" i="0" dirty="0">
                <a:effectLst/>
                <a:latin typeface="Inter"/>
              </a:rPr>
              <a:t>[ЛБО_ГОД_ПРЕДП] (Предполагаемые ЛБО):</a:t>
            </a:r>
            <a:endParaRPr lang="ru-RU" sz="1600" b="0" i="0" dirty="0">
              <a:effectLst/>
              <a:latin typeface="Inter"/>
            </a:endParaRPr>
          </a:p>
          <a:p>
            <a:pPr lvl="1" algn="l">
              <a:spcBef>
                <a:spcPts val="300"/>
              </a:spcBef>
            </a:pPr>
            <a:r>
              <a:rPr lang="ru-RU" sz="1600" b="0" i="0" dirty="0">
                <a:effectLst/>
                <a:latin typeface="Inter"/>
              </a:rPr>
              <a:t>Лимиты бюджетных обязательств на текущий год по соответствующему показателю. Это максимальная сумма, которую можно использовать в текущем году.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600" b="1" i="0" dirty="0">
                <a:effectLst/>
                <a:latin typeface="Inter"/>
              </a:rPr>
              <a:t>[БО_ПРОШЛ] (БО прошлых лет):</a:t>
            </a:r>
            <a:endParaRPr lang="ru-RU" sz="1600" b="0" i="0" dirty="0">
              <a:effectLst/>
              <a:latin typeface="Inter"/>
            </a:endParaRPr>
          </a:p>
          <a:p>
            <a:pPr lvl="1" algn="l">
              <a:spcBef>
                <a:spcPts val="300"/>
              </a:spcBef>
            </a:pPr>
            <a:r>
              <a:rPr lang="ru-RU" sz="1600" b="0" i="0" dirty="0">
                <a:effectLst/>
                <a:latin typeface="Inter"/>
              </a:rPr>
              <a:t>Бюджетные обязательства, принятые в прошлом периоде (например, в предыдущем году). Это сумма, которая уже была использована или зарезервирована ранее.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600" b="1" i="0" dirty="0">
                <a:effectLst/>
                <a:latin typeface="Inter"/>
              </a:rPr>
              <a:t>[ПЗ] (Сумма ПЗ):</a:t>
            </a:r>
            <a:endParaRPr lang="ru-RU" sz="1600" b="0" i="0" dirty="0">
              <a:effectLst/>
              <a:latin typeface="Inter"/>
            </a:endParaRPr>
          </a:p>
          <a:p>
            <a:pPr lvl="1" algn="l">
              <a:spcBef>
                <a:spcPts val="300"/>
              </a:spcBef>
            </a:pPr>
            <a:r>
              <a:rPr lang="ru-RU" sz="1600" b="0" i="0" dirty="0">
                <a:effectLst/>
                <a:latin typeface="Inter"/>
              </a:rPr>
              <a:t>Плановые затраты (или планируемые расходы) на текущий период. Это сумма, которую планируется использовать в текущем году (Сумма, указанная в позиции плана-графика).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81BFF5-B707-4F83-93F7-B20C0BC18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36A2AF-CB75-4233-BEF6-D31A9E53C3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34"/>
          <a:stretch/>
        </p:blipFill>
        <p:spPr>
          <a:xfrm>
            <a:off x="286324" y="822643"/>
            <a:ext cx="11619345" cy="2937217"/>
          </a:xfrm>
          <a:prstGeom prst="rect">
            <a:avLst/>
          </a:prstGeom>
          <a:ln>
            <a:solidFill>
              <a:srgbClr val="E83546"/>
            </a:solidFill>
          </a:ln>
        </p:spPr>
      </p:pic>
    </p:spTree>
    <p:extLst>
      <p:ext uri="{BB962C8B-B14F-4D97-AF65-F5344CB8AC3E}">
        <p14:creationId xmlns:p14="http://schemas.microsoft.com/office/powerpoint/2010/main" val="4229292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1515A-3458-9C74-E0C4-73A19F9FC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CE61AD-F5A4-F49C-B7F4-476FA4522183}"/>
              </a:ext>
            </a:extLst>
          </p:cNvPr>
          <p:cNvSpPr txBox="1"/>
          <p:nvPr/>
        </p:nvSpPr>
        <p:spPr>
          <a:xfrm>
            <a:off x="1" y="14658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Ошибки при формировании Детализации контроля по 99 ст.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E5F55D-32C0-4633-9C15-4049DE005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853028-4505-44A0-8E03-120D0B941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04" y="736773"/>
            <a:ext cx="10579191" cy="3641264"/>
          </a:xfrm>
          <a:prstGeom prst="rect">
            <a:avLst/>
          </a:prstGeom>
          <a:ln>
            <a:solidFill>
              <a:srgbClr val="E83546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4EA8D0-58E6-438F-83A5-B614A403F789}"/>
              </a:ext>
            </a:extLst>
          </p:cNvPr>
          <p:cNvSpPr/>
          <p:nvPr/>
        </p:nvSpPr>
        <p:spPr>
          <a:xfrm>
            <a:off x="806404" y="4445001"/>
            <a:ext cx="10579191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Решение: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Необходимо перевыбрать лицевой счет и КБК во всех позициях ПГ.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Если организация была реорганизована (переименована) – необходимо обратиться в техническую поддержку</a:t>
            </a:r>
          </a:p>
        </p:txBody>
      </p:sp>
    </p:spTree>
    <p:extLst>
      <p:ext uri="{BB962C8B-B14F-4D97-AF65-F5344CB8AC3E}">
        <p14:creationId xmlns:p14="http://schemas.microsoft.com/office/powerpoint/2010/main" val="3294193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1515A-3458-9C74-E0C4-73A19F9FC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CE61AD-F5A4-F49C-B7F4-476FA4522183}"/>
              </a:ext>
            </a:extLst>
          </p:cNvPr>
          <p:cNvSpPr txBox="1"/>
          <p:nvPr/>
        </p:nvSpPr>
        <p:spPr>
          <a:xfrm>
            <a:off x="1" y="14658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Ошибки при формировании Детализации контроля по 99 ст.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E5F55D-32C0-4633-9C15-4049DE005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5D5437-44F6-4E84-986D-E700A9A6B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04" y="851918"/>
            <a:ext cx="10582520" cy="3064299"/>
          </a:xfrm>
          <a:prstGeom prst="rect">
            <a:avLst/>
          </a:prstGeom>
          <a:ln>
            <a:solidFill>
              <a:srgbClr val="E83546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569BFD-4103-4B42-83B7-5C87FD0FC8F2}"/>
              </a:ext>
            </a:extLst>
          </p:cNvPr>
          <p:cNvSpPr/>
          <p:nvPr/>
        </p:nvSpPr>
        <p:spPr>
          <a:xfrm>
            <a:off x="806404" y="4445001"/>
            <a:ext cx="10579191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Решение: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Необходимо указывать в позициях ПГ только те КБК, что имеются в ПФХД (или в ЛБО)</a:t>
            </a:r>
          </a:p>
          <a:p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39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1515A-3458-9C74-E0C4-73A19F9FC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CE61AD-F5A4-F49C-B7F4-476FA4522183}"/>
              </a:ext>
            </a:extLst>
          </p:cNvPr>
          <p:cNvSpPr txBox="1"/>
          <p:nvPr/>
        </p:nvSpPr>
        <p:spPr>
          <a:xfrm>
            <a:off x="1" y="14658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Выплаты на закупки (ПФХД) – как источник данных для ПГ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E5F55D-32C0-4633-9C15-4049DE005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D63BE8-A2E7-472C-9D60-FF20B8870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18" y="669809"/>
            <a:ext cx="11979564" cy="56574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9031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42788-E1F9-632A-4848-4E74B848A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75E9EB-2995-308D-64E1-3A862A547845}"/>
              </a:ext>
            </a:extLst>
          </p:cNvPr>
          <p:cNvSpPr txBox="1"/>
          <p:nvPr/>
        </p:nvSpPr>
        <p:spPr>
          <a:xfrm>
            <a:off x="1" y="14658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Лимиты бюджетных обязательств – как источник данных для ПГ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586229-71E4-4917-879E-07F54682F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4E874D-1B62-4A67-B31D-7CBF92A98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82" y="761052"/>
            <a:ext cx="11831830" cy="51871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9460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8D01D-D064-4B5C-FB85-9E612A198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78AA03-991B-8BC3-3456-8485967EFF4D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Положительный протокол детализации </a:t>
            </a:r>
          </a:p>
          <a:p>
            <a:r>
              <a:rPr lang="ru-RU" dirty="0"/>
              <a:t>контроля ПГ по 99 ст.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BA7E2F-DAF6-4CCE-B6A1-2E95E2E5A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80F597-D0A8-4DE6-BD91-1B1C61A81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6202"/>
            <a:ext cx="12192000" cy="41455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37162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63824-2706-FC8F-0C3D-78856625C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DBF23D-85C3-9231-D47D-37C295D0F716}"/>
              </a:ext>
            </a:extLst>
          </p:cNvPr>
          <p:cNvSpPr txBox="1"/>
          <p:nvPr/>
        </p:nvSpPr>
        <p:spPr>
          <a:xfrm>
            <a:off x="1052930" y="2828835"/>
            <a:ext cx="10086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предварительной заявки на закупку</a:t>
            </a:r>
          </a:p>
        </p:txBody>
      </p:sp>
    </p:spTree>
    <p:extLst>
      <p:ext uri="{BB962C8B-B14F-4D97-AF65-F5344CB8AC3E}">
        <p14:creationId xmlns:p14="http://schemas.microsoft.com/office/powerpoint/2010/main" val="1675843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91D5D-3C6E-94B5-DDD1-154D55262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C76B89-8C72-4111-8837-6D3EE587A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814" y="600315"/>
            <a:ext cx="9408372" cy="36827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998A6D-90E1-51CD-6E1D-3C36F7AEA793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предварительной заявки на закупку (ПЗЗ)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101580-FB9B-0BAD-F2E8-BF0A0C9835AF}"/>
              </a:ext>
            </a:extLst>
          </p:cNvPr>
          <p:cNvSpPr/>
          <p:nvPr/>
        </p:nvSpPr>
        <p:spPr>
          <a:xfrm>
            <a:off x="5209308" y="3177310"/>
            <a:ext cx="6465456" cy="1200329"/>
          </a:xfrm>
          <a:prstGeom prst="rect">
            <a:avLst/>
          </a:prstGeom>
          <a:solidFill>
            <a:schemeClr val="bg1"/>
          </a:solidFill>
          <a:ln>
            <a:solidFill>
              <a:srgbClr val="80E6F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Формирование ПЗЗ осуществляется после сохранения заявки в фильтре «</a:t>
            </a:r>
            <a:r>
              <a:rPr lang="ru-RU" b="1" dirty="0">
                <a:latin typeface="Arial" panose="020B0604020202020204" pitchFamily="34" charset="0"/>
              </a:rPr>
              <a:t>Создание новой</a:t>
            </a:r>
            <a:r>
              <a:rPr lang="ru-RU" dirty="0">
                <a:latin typeface="Arial" panose="020B0604020202020204" pitchFamily="34" charset="0"/>
              </a:rPr>
              <a:t>», а также в фильтре «</a:t>
            </a:r>
            <a:r>
              <a:rPr lang="ru-RU" b="1" dirty="0">
                <a:latin typeface="Arial" panose="020B0604020202020204" pitchFamily="34" charset="0"/>
              </a:rPr>
              <a:t>Возвращены на доработку</a:t>
            </a:r>
            <a:r>
              <a:rPr lang="ru-RU" dirty="0">
                <a:latin typeface="Arial" panose="020B0604020202020204" pitchFamily="34" charset="0"/>
              </a:rPr>
              <a:t>» (в случае необходимости корректировки объема финансирования)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04B15C-C22B-95F3-2B0E-5B576121E328}"/>
              </a:ext>
            </a:extLst>
          </p:cNvPr>
          <p:cNvSpPr/>
          <p:nvPr/>
        </p:nvSpPr>
        <p:spPr>
          <a:xfrm>
            <a:off x="6394450" y="4883150"/>
            <a:ext cx="5497006" cy="1477328"/>
          </a:xfrm>
          <a:prstGeom prst="rect">
            <a:avLst/>
          </a:prstGeom>
          <a:solidFill>
            <a:schemeClr val="bg1"/>
          </a:solidFill>
          <a:ln>
            <a:solidFill>
              <a:srgbClr val="80E6F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Ознакомиться со статусом формирования ПЗЗ, а также получить протокол последней отправки возможно с помощью следующих кнопок: «</a:t>
            </a:r>
            <a:r>
              <a:rPr lang="ru-RU" b="1" dirty="0">
                <a:latin typeface="Arial" panose="020B0604020202020204" pitchFamily="34" charset="0"/>
              </a:rPr>
              <a:t>Журнал отправки документа в БКС</a:t>
            </a:r>
            <a:r>
              <a:rPr lang="ru-RU" dirty="0">
                <a:latin typeface="Arial" panose="020B0604020202020204" pitchFamily="34" charset="0"/>
              </a:rPr>
              <a:t>», </a:t>
            </a:r>
          </a:p>
          <a:p>
            <a:r>
              <a:rPr lang="ru-RU" dirty="0">
                <a:latin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</a:rPr>
              <a:t>Результат отправки в БКС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6418C6-450E-4C1C-AC3C-A3AEF3247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D1FC24-6367-4055-8297-43191B180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36" y="4324917"/>
            <a:ext cx="5813929" cy="23427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08604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0" y="97251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ПЗЗ: Журнал отправки документа в БКС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27C267-193E-4EE4-B37C-4E48090AD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158D4F-D6A3-41BA-B83C-5AE48A4E7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58" y="868542"/>
            <a:ext cx="11589496" cy="422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61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23838-9F57-EF84-195A-1E9A6BA09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F9EA99-71D7-429A-9633-B7BCDAACB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12" y="822037"/>
            <a:ext cx="11492375" cy="5414220"/>
          </a:xfrm>
          <a:prstGeom prst="rect">
            <a:avLst/>
          </a:prstGeom>
          <a:ln>
            <a:solidFill>
              <a:srgbClr val="E83546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495FBA-FD17-AF58-1C72-07E51441773A}"/>
              </a:ext>
            </a:extLst>
          </p:cNvPr>
          <p:cNvSpPr txBox="1"/>
          <p:nvPr/>
        </p:nvSpPr>
        <p:spPr>
          <a:xfrm>
            <a:off x="0" y="97251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Отрицательный результат формирования ПЗЗ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C1287E-CAFD-0D8B-90E7-D24E5EF580EF}"/>
              </a:ext>
            </a:extLst>
          </p:cNvPr>
          <p:cNvSpPr/>
          <p:nvPr/>
        </p:nvSpPr>
        <p:spPr>
          <a:xfrm>
            <a:off x="4724834" y="3194016"/>
            <a:ext cx="7042293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План выплат: Сумма по определенному л/с и КБК из ПФХД (Выплаты на закупку)</a:t>
            </a:r>
          </a:p>
          <a:p>
            <a:r>
              <a:rPr lang="ru-RU" dirty="0">
                <a:latin typeface="Arial" panose="020B0604020202020204" pitchFamily="34" charset="0"/>
              </a:rPr>
              <a:t>БО на год: Имеющиеся бюджетные обязательства</a:t>
            </a:r>
          </a:p>
          <a:p>
            <a:r>
              <a:rPr lang="ru-RU" dirty="0">
                <a:latin typeface="Arial" panose="020B0604020202020204" pitchFamily="34" charset="0"/>
              </a:rPr>
              <a:t>Сумма ПЗЗ: Суммы зарезервированные текущими закупками + новая закупка</a:t>
            </a:r>
          </a:p>
          <a:p>
            <a:r>
              <a:rPr lang="ru-RU" dirty="0">
                <a:latin typeface="Arial" panose="020B0604020202020204" pitchFamily="34" charset="0"/>
              </a:rPr>
              <a:t>Предполагаемый КР: Кассовый расход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1982CA-1951-418D-8978-0B4CD7A5A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32913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0" y="1011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dirty="0"/>
              <a:t>Формирование СГОЗ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371D73-85B3-48DA-B94E-F3D6A11E9E28}"/>
              </a:ext>
            </a:extLst>
          </p:cNvPr>
          <p:cNvSpPr/>
          <p:nvPr/>
        </p:nvSpPr>
        <p:spPr>
          <a:xfrm>
            <a:off x="234615" y="4115524"/>
            <a:ext cx="11255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0D7D9770-7A3C-4C15-2E98-38BE0F54D112}"/>
              </a:ext>
            </a:extLst>
          </p:cNvPr>
          <p:cNvSpPr/>
          <p:nvPr/>
        </p:nvSpPr>
        <p:spPr>
          <a:xfrm>
            <a:off x="5774153" y="2658753"/>
            <a:ext cx="643690" cy="92214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E5C9FB-DE5C-428E-BD0D-FD3A471F7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23A75C-B943-4312-B6A7-B24155592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020" y="646039"/>
            <a:ext cx="7543957" cy="20410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F6E3C5-B693-44B8-91E8-7E89AFCF6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617" y="3580902"/>
            <a:ext cx="9104762" cy="23619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29110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A8DF2-C57F-2245-9A07-E8F883C4D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4A05E4-5540-A066-C467-4E8CD0399FB9}"/>
              </a:ext>
            </a:extLst>
          </p:cNvPr>
          <p:cNvSpPr txBox="1"/>
          <p:nvPr/>
        </p:nvSpPr>
        <p:spPr>
          <a:xfrm>
            <a:off x="0" y="97251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Положительный результат формирования ПЗЗ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AE8A52-E983-4D41-AA66-174D459E4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7B4EAE-CE51-479D-8361-53E7EB1E3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3" y="870376"/>
            <a:ext cx="12071454" cy="5117247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043072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1EFC7-72DF-4D15-8B32-B347A75C5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1F4EF8-E269-FB6E-654B-37A49D0567B9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Высвобождение средств, зарезервированных для проведения закупки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C36AEF-D458-F2CF-A85F-7FB7A60EEB3E}"/>
              </a:ext>
            </a:extLst>
          </p:cNvPr>
          <p:cNvSpPr/>
          <p:nvPr/>
        </p:nvSpPr>
        <p:spPr>
          <a:xfrm>
            <a:off x="587375" y="5039123"/>
            <a:ext cx="11017250" cy="1477328"/>
          </a:xfrm>
          <a:prstGeom prst="rect">
            <a:avLst/>
          </a:prstGeom>
          <a:solidFill>
            <a:schemeClr val="bg1"/>
          </a:solidFill>
          <a:ln>
            <a:solidFill>
              <a:srgbClr val="80E6F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Для высвобождения средств из несостоявшегося или отмененного извещения, необходимо: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" panose="020B0604020202020204" pitchFamily="34" charset="0"/>
              </a:rPr>
              <a:t>Перейти в папку «</a:t>
            </a:r>
            <a:r>
              <a:rPr lang="ru-RU" b="1" dirty="0">
                <a:latin typeface="Arial" panose="020B0604020202020204" pitchFamily="34" charset="0"/>
              </a:rPr>
              <a:t>Реестр лотов</a:t>
            </a:r>
            <a:r>
              <a:rPr lang="ru-RU" dirty="0">
                <a:latin typeface="Arial" panose="020B0604020202020204" pitchFamily="34" charset="0"/>
              </a:rPr>
              <a:t>», фильтр «</a:t>
            </a:r>
            <a:r>
              <a:rPr lang="ru-RU" b="1" dirty="0">
                <a:latin typeface="Arial" panose="020B0604020202020204" pitchFamily="34" charset="0"/>
              </a:rPr>
              <a:t>Несостоявшаяся закупка</a:t>
            </a:r>
            <a:r>
              <a:rPr lang="ru-RU" dirty="0">
                <a:latin typeface="Arial" panose="020B0604020202020204" pitchFamily="34" charset="0"/>
              </a:rPr>
              <a:t>», «</a:t>
            </a:r>
            <a:r>
              <a:rPr lang="ru-RU" b="1" dirty="0">
                <a:latin typeface="Arial" panose="020B0604020202020204" pitchFamily="34" charset="0"/>
              </a:rPr>
              <a:t>Отказ победителя от заключения контракта</a:t>
            </a:r>
            <a:r>
              <a:rPr lang="ru-RU" dirty="0">
                <a:latin typeface="Arial" panose="020B0604020202020204" pitchFamily="34" charset="0"/>
              </a:rPr>
              <a:t>» или «</a:t>
            </a:r>
            <a:r>
              <a:rPr lang="ru-RU" b="1" dirty="0">
                <a:latin typeface="Arial" panose="020B0604020202020204" pitchFamily="34" charset="0"/>
              </a:rPr>
              <a:t>Отмененная закупка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" panose="020B0604020202020204" pitchFamily="34" charset="0"/>
              </a:rPr>
              <a:t>Выделить нужный документ 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" panose="020B0604020202020204" pitchFamily="34" charset="0"/>
              </a:rPr>
              <a:t>Нажать на кнопку  </a:t>
            </a: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ru-RU" b="1" dirty="0">
                <a:latin typeface="Arial" panose="020B0604020202020204" pitchFamily="34" charset="0"/>
              </a:rPr>
              <a:t>Высвободить средства по лоту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(ЭОД)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F59E99-B8FA-46B7-84F3-E088D34E6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5FA463-B53A-4FF4-8618-2B1B1FF7A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000" y="1077218"/>
            <a:ext cx="9600000" cy="39619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9967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11C44-FEF1-354E-999E-CF4DF0182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2C451D-428A-5AD0-2FD7-1D5CF4158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Результат высвобождения средств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AB4EE0-EF69-429C-8D26-E03E6D75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66D9E8-25DD-47EC-82F4-612DDA400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255" y="1077218"/>
            <a:ext cx="5752381" cy="281904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C4A24D-8E52-4ECE-A784-D9ACD4E15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555" y="2918727"/>
            <a:ext cx="7737088" cy="3589301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24164B-5180-AD84-224E-C3BF35172494}"/>
              </a:ext>
            </a:extLst>
          </p:cNvPr>
          <p:cNvSpPr/>
          <p:nvPr/>
        </p:nvSpPr>
        <p:spPr>
          <a:xfrm>
            <a:off x="340344" y="1305341"/>
            <a:ext cx="5321011" cy="1477328"/>
          </a:xfrm>
          <a:prstGeom prst="rect">
            <a:avLst/>
          </a:prstGeom>
          <a:solidFill>
            <a:schemeClr val="bg1"/>
          </a:solidFill>
          <a:ln>
            <a:solidFill>
              <a:srgbClr val="80E6F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Ознакомиться со статусом высвобождения средств, возможно в связанной заявке на закупку с помощью следующих кнопок: </a:t>
            </a:r>
          </a:p>
          <a:p>
            <a:r>
              <a:rPr lang="ru-RU" dirty="0">
                <a:latin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</a:rPr>
              <a:t>Журнал отправки документа в БКС</a:t>
            </a:r>
            <a:r>
              <a:rPr lang="ru-RU" dirty="0">
                <a:latin typeface="Arial" panose="020B0604020202020204" pitchFamily="34" charset="0"/>
              </a:rPr>
              <a:t>», </a:t>
            </a:r>
          </a:p>
          <a:p>
            <a:r>
              <a:rPr lang="ru-RU" dirty="0">
                <a:latin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</a:rPr>
              <a:t>Результат отправки в БКС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667116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F7C37-4D6A-4F96-4C85-14C629483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445FF-E77C-D340-FD14-BB799ED9853D}"/>
              </a:ext>
            </a:extLst>
          </p:cNvPr>
          <p:cNvSpPr txBox="1"/>
          <p:nvPr/>
        </p:nvSpPr>
        <p:spPr>
          <a:xfrm>
            <a:off x="1052930" y="2828835"/>
            <a:ext cx="10086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Передача сведений о заключенном контракте, его исполнении</a:t>
            </a:r>
          </a:p>
        </p:txBody>
      </p:sp>
    </p:spTree>
    <p:extLst>
      <p:ext uri="{BB962C8B-B14F-4D97-AF65-F5344CB8AC3E}">
        <p14:creationId xmlns:p14="http://schemas.microsoft.com/office/powerpoint/2010/main" val="3131892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8D887D-F464-48E0-AFB9-344D2612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89" y="975390"/>
            <a:ext cx="9590476" cy="44095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Передача в БКС документов «Договор» из сведений </a:t>
            </a:r>
          </a:p>
          <a:p>
            <a:r>
              <a:rPr lang="ru-RU" dirty="0"/>
              <a:t>о зарегистрированном Контракте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9EDF9C-5884-1BE1-2BA4-4EB92C76A008}"/>
              </a:ext>
            </a:extLst>
          </p:cNvPr>
          <p:cNvSpPr/>
          <p:nvPr/>
        </p:nvSpPr>
        <p:spPr>
          <a:xfrm>
            <a:off x="6315935" y="2396332"/>
            <a:ext cx="5691337" cy="1477328"/>
          </a:xfrm>
          <a:prstGeom prst="rect">
            <a:avLst/>
          </a:prstGeom>
          <a:solidFill>
            <a:schemeClr val="bg1"/>
          </a:solidFill>
          <a:ln>
            <a:solidFill>
              <a:srgbClr val="BBCAEC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После прохождения контроля сведений о контракте и возвращения контракта в РИС в фильтр «</a:t>
            </a:r>
            <a:r>
              <a:rPr lang="ru-RU" b="1" dirty="0">
                <a:latin typeface="Arial" panose="020B0604020202020204" pitchFamily="34" charset="0"/>
              </a:rPr>
              <a:t>Зарегистрировано</a:t>
            </a:r>
            <a:r>
              <a:rPr lang="ru-RU" dirty="0">
                <a:latin typeface="Arial" panose="020B0604020202020204" pitchFamily="34" charset="0"/>
              </a:rPr>
              <a:t>» достаточно его сразу направить в Бюджет с помощью кнопки </a:t>
            </a:r>
          </a:p>
          <a:p>
            <a:r>
              <a:rPr lang="ru-RU" dirty="0">
                <a:latin typeface="Arial" panose="020B0604020202020204" pitchFamily="34" charset="0"/>
              </a:rPr>
              <a:t>[</a:t>
            </a:r>
            <a:r>
              <a:rPr lang="ru-RU" b="1" dirty="0">
                <a:latin typeface="Arial" panose="020B0604020202020204" pitchFamily="34" charset="0"/>
              </a:rPr>
              <a:t>Сформировать договор в БКС</a:t>
            </a:r>
            <a:r>
              <a:rPr lang="ru-RU" dirty="0">
                <a:latin typeface="Arial" panose="020B0604020202020204" pitchFamily="34" charset="0"/>
              </a:rPr>
              <a:t>]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F9E7CD-3D0B-A31C-DB98-427784875D5F}"/>
              </a:ext>
            </a:extLst>
          </p:cNvPr>
          <p:cNvSpPr txBox="1"/>
          <p:nvPr/>
        </p:nvSpPr>
        <p:spPr>
          <a:xfrm>
            <a:off x="296623" y="5143946"/>
            <a:ext cx="60960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BBCAEC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Ознакомиться со статусом формирования договора, а также получить протокол последней отправки возможно с помощью следующих кнопок: </a:t>
            </a:r>
          </a:p>
          <a:p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Журнал отправки документа в БКС</a:t>
            </a:r>
            <a:r>
              <a:rPr lang="ru-RU" dirty="0">
                <a:solidFill>
                  <a:schemeClr val="tx1"/>
                </a:solidFill>
              </a:rPr>
              <a:t>», </a:t>
            </a:r>
          </a:p>
          <a:p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Результат отправки в БКС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5EFEBB-D8C1-477E-B728-4B378BAFB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E2CCBA-C55C-4985-A368-E175479B6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129" y="4192569"/>
            <a:ext cx="4657143" cy="24095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5137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26914-44B6-EE87-BA67-BF78FD9BB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89FFEF-5B3E-43B0-996A-E04BBCA835CE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Положительный журнал отправки контракта в БКС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CFA369-DB11-47A6-BACD-ED7A88C0E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31EFE2-B3F0-7897-0179-C30AE94F5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96" y="1147522"/>
            <a:ext cx="11798807" cy="383372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022485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C8EC0-BDD2-E0A0-6878-351EE36D9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F5F08D-D4AF-1E45-0619-73DBDDC857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12"/>
          <a:stretch>
            <a:fillRect/>
          </a:stretch>
        </p:blipFill>
        <p:spPr>
          <a:xfrm>
            <a:off x="478514" y="523220"/>
            <a:ext cx="11234971" cy="6085807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5C4C2B-8E53-2840-F73A-84FFD766EA28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Положительный результат отправки контракта в БКС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816CAD-7489-F668-63B7-0AE4E76A1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412010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4BCF3-A6D3-24C9-01C8-4436D5209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A5D425-911C-80CB-0AE6-8E6EAFFE5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78" y="5007532"/>
            <a:ext cx="11277600" cy="1514122"/>
          </a:xfrm>
          <a:prstGeom prst="rect">
            <a:avLst/>
          </a:prstGeom>
          <a:ln>
            <a:solidFill>
              <a:srgbClr val="69009A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0F5584-36BA-9AB1-B59F-A1AACFC69055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Информация о договорах в БКС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C0B1E7-17D2-5588-D01A-0DFD08823DC8}"/>
              </a:ext>
            </a:extLst>
          </p:cNvPr>
          <p:cNvSpPr/>
          <p:nvPr/>
        </p:nvSpPr>
        <p:spPr>
          <a:xfrm>
            <a:off x="2779517" y="4578129"/>
            <a:ext cx="8491688" cy="369332"/>
          </a:xfrm>
          <a:prstGeom prst="rect">
            <a:avLst/>
          </a:prstGeom>
          <a:solidFill>
            <a:schemeClr val="bg1"/>
          </a:solidFill>
          <a:ln>
            <a:solidFill>
              <a:srgbClr val="BBCAEC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Отправленный из РИС контракт доступен в БКС в разделе «</a:t>
            </a:r>
            <a:r>
              <a:rPr lang="ru-RU" b="1" dirty="0">
                <a:latin typeface="Arial" panose="020B0604020202020204" pitchFamily="34" charset="0"/>
              </a:rPr>
              <a:t>Договор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F89736-8B50-4BFB-96BF-9679D3402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76A05E5-BAA1-D3B4-DAC3-71D1BFE4981A}"/>
              </a:ext>
            </a:extLst>
          </p:cNvPr>
          <p:cNvGrpSpPr/>
          <p:nvPr/>
        </p:nvGrpSpPr>
        <p:grpSpPr>
          <a:xfrm>
            <a:off x="252517" y="576629"/>
            <a:ext cx="11589922" cy="3918638"/>
            <a:chOff x="527476" y="921927"/>
            <a:chExt cx="11137048" cy="3572751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C9CD782-7B60-DA74-9DF8-7E034048D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25944"/>
            <a:stretch>
              <a:fillRect/>
            </a:stretch>
          </p:blipFill>
          <p:spPr>
            <a:xfrm>
              <a:off x="527476" y="921927"/>
              <a:ext cx="11137048" cy="3572751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DFFEE3C-BD69-FA60-556B-F3A49F3D6878}"/>
                </a:ext>
              </a:extLst>
            </p:cNvPr>
            <p:cNvSpPr/>
            <p:nvPr/>
          </p:nvSpPr>
          <p:spPr>
            <a:xfrm>
              <a:off x="612775" y="1441450"/>
              <a:ext cx="2724150" cy="2565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C774C4C-6CE8-F13A-6F76-4A0B41D84B61}"/>
                </a:ext>
              </a:extLst>
            </p:cNvPr>
            <p:cNvSpPr/>
            <p:nvPr/>
          </p:nvSpPr>
          <p:spPr>
            <a:xfrm>
              <a:off x="765176" y="2368550"/>
              <a:ext cx="990600" cy="2063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0E4A099-CD36-A364-0738-529AE6A34A4E}"/>
              </a:ext>
            </a:extLst>
          </p:cNvPr>
          <p:cNvSpPr/>
          <p:nvPr/>
        </p:nvSpPr>
        <p:spPr>
          <a:xfrm>
            <a:off x="812085" y="5475892"/>
            <a:ext cx="5283915" cy="923330"/>
          </a:xfrm>
          <a:prstGeom prst="rect">
            <a:avLst/>
          </a:prstGeom>
          <a:solidFill>
            <a:schemeClr val="bg1"/>
          </a:solidFill>
          <a:ln>
            <a:solidFill>
              <a:srgbClr val="BBCAEC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Каждая версия договора имеет свой тип сведений: первичные, изменения, расторжение под исполнение</a:t>
            </a:r>
          </a:p>
        </p:txBody>
      </p:sp>
    </p:spTree>
    <p:extLst>
      <p:ext uri="{BB962C8B-B14F-4D97-AF65-F5344CB8AC3E}">
        <p14:creationId xmlns:p14="http://schemas.microsoft.com/office/powerpoint/2010/main" val="1749020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B51BB-3656-509C-BC4D-93B151B86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78E9E-6B22-5896-789D-4D049B972397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Бюджет-КС: Связи документов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7DA620B-B63F-447E-97C8-EEB522CE2FAF}"/>
              </a:ext>
            </a:extLst>
          </p:cNvPr>
          <p:cNvSpPr/>
          <p:nvPr/>
        </p:nvSpPr>
        <p:spPr>
          <a:xfrm>
            <a:off x="753143" y="4003947"/>
            <a:ext cx="8491688" cy="1200329"/>
          </a:xfrm>
          <a:prstGeom prst="rect">
            <a:avLst/>
          </a:prstGeom>
          <a:solidFill>
            <a:schemeClr val="bg1"/>
          </a:solidFill>
          <a:ln>
            <a:solidFill>
              <a:srgbClr val="BBCAEC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Для каждого документа имеется кнопка «Связи», позволяющая отразить информацию о наличии (отсутствии) взаимосвязанных документов.</a:t>
            </a:r>
            <a:br>
              <a:rPr lang="ru-RU" dirty="0">
                <a:latin typeface="Arial" panose="020B0604020202020204" pitchFamily="34" charset="0"/>
              </a:rPr>
            </a:b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Пример: </a:t>
            </a:r>
            <a:r>
              <a:rPr lang="ru-RU" i="1" dirty="0">
                <a:latin typeface="Arial" panose="020B0604020202020204" pitchFamily="34" charset="0"/>
              </a:rPr>
              <a:t>Можно проверить наличие ЧБО у Договора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FD8555-F03D-FAE3-BC79-00750B57E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43" y="1051102"/>
            <a:ext cx="10685714" cy="283809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5B14622-DAA7-D1DB-7CF1-B45399B42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08" y="4774528"/>
            <a:ext cx="5362621" cy="1200329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87E5BE-C0EA-4DFD-8A90-31F9DA7CF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646607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3D64F-4F78-4D11-D969-A446900DC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05DACB-6C44-B4D9-9965-9BD9627764BE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Настройка периода в БКС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0D0360-8CF8-220C-515D-5335E7A6738D}"/>
              </a:ext>
            </a:extLst>
          </p:cNvPr>
          <p:cNvSpPr/>
          <p:nvPr/>
        </p:nvSpPr>
        <p:spPr>
          <a:xfrm>
            <a:off x="551735" y="2702228"/>
            <a:ext cx="3734493" cy="1754326"/>
          </a:xfrm>
          <a:prstGeom prst="rect">
            <a:avLst/>
          </a:prstGeom>
          <a:solidFill>
            <a:schemeClr val="bg1"/>
          </a:solidFill>
          <a:ln>
            <a:solidFill>
              <a:srgbClr val="BBCAEC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Для корректного отображения контрактов (и других документов) в БКС важно учитывать, что начальная дата периода должна быть раньше даты заключения контракта.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F79B6C-9B3C-465A-87AE-3F5E8CE8D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68A00E-F701-F9B5-DB7A-0B41B806E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08" y="786976"/>
            <a:ext cx="9874853" cy="1002744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5CF92-29DF-2CDB-F784-EE9F51175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740" y="2053476"/>
            <a:ext cx="6768525" cy="3051831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460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371D73-85B3-48DA-B94E-F3D6A11E9E28}"/>
              </a:ext>
            </a:extLst>
          </p:cNvPr>
          <p:cNvSpPr/>
          <p:nvPr/>
        </p:nvSpPr>
        <p:spPr>
          <a:xfrm>
            <a:off x="234615" y="4115524"/>
            <a:ext cx="11255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1011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Форма документа СГОЗ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2E18D5-B718-4E0A-8607-D1C9BADA0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09" y="590405"/>
            <a:ext cx="10917382" cy="60536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C3FF7C6-19BD-4718-9D7B-E2332FAE79E2}"/>
              </a:ext>
            </a:extLst>
          </p:cNvPr>
          <p:cNvSpPr/>
          <p:nvPr/>
        </p:nvSpPr>
        <p:spPr>
          <a:xfrm>
            <a:off x="5611525" y="1309949"/>
            <a:ext cx="5416693" cy="369332"/>
          </a:xfrm>
          <a:prstGeom prst="rect">
            <a:avLst/>
          </a:prstGeom>
          <a:solidFill>
            <a:schemeClr val="bg1"/>
          </a:solidFill>
          <a:ln>
            <a:solidFill>
              <a:srgbClr val="E83546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РЕДАКТИРОВАНИЕ СГОЗ НЕ ДОПУСКАЕТСЯ!</a:t>
            </a:r>
          </a:p>
        </p:txBody>
      </p:sp>
    </p:spTree>
    <p:extLst>
      <p:ext uri="{BB962C8B-B14F-4D97-AF65-F5344CB8AC3E}">
        <p14:creationId xmlns:p14="http://schemas.microsoft.com/office/powerpoint/2010/main" val="1324788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FB097-8CDF-1576-5013-F9B59404B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00B223-80CE-FEBC-4601-9659EA9FB13E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Ключевые поля в сведениях о контракте. Общие данные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A07820-891B-46E1-A0CF-15289AC7C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3E8439-44B3-CE18-08EF-28F5587A8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275" y="523220"/>
            <a:ext cx="10661449" cy="6033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6D7B4D6-0237-7816-3302-50249C1E7A1C}"/>
              </a:ext>
            </a:extLst>
          </p:cNvPr>
          <p:cNvSpPr/>
          <p:nvPr/>
        </p:nvSpPr>
        <p:spPr>
          <a:xfrm>
            <a:off x="6016429" y="1156283"/>
            <a:ext cx="5410295" cy="369331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Если контракт загружен с ЕИС, необходимо проверить корректность заполнения следующих полей: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b="1" i="0" dirty="0">
                <a:solidFill>
                  <a:srgbClr val="A00000"/>
                </a:solidFill>
                <a:effectLst/>
                <a:latin typeface="Verdana" panose="020B0604030504040204" pitchFamily="34" charset="0"/>
              </a:rPr>
              <a:t>Дата заключения контракта</a:t>
            </a:r>
            <a:endParaRPr lang="ru-RU" b="1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b="1" i="0" dirty="0">
                <a:solidFill>
                  <a:srgbClr val="A00000"/>
                </a:solidFill>
                <a:effectLst/>
                <a:latin typeface="Verdana" panose="020B0604030504040204" pitchFamily="34" charset="0"/>
              </a:rPr>
              <a:t>№ контракта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b="1" i="0" dirty="0">
                <a:solidFill>
                  <a:srgbClr val="A00000"/>
                </a:solidFill>
                <a:effectLst/>
                <a:latin typeface="Verdana" panose="020B0604030504040204" pitchFamily="34" charset="0"/>
              </a:rPr>
              <a:t>Предмет контракта</a:t>
            </a:r>
            <a:endParaRPr lang="ru-RU" b="1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2F5597"/>
                </a:solidFill>
                <a:latin typeface="Verdana" panose="020B0604030504040204" pitchFamily="34" charset="0"/>
              </a:rPr>
              <a:t>Информация об авансовом платеже в случае, если контрактом предусмотрена выплата аванса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Verdana" panose="020B0604030504040204" pitchFamily="34" charset="0"/>
              </a:rPr>
              <a:t>Дата начала исполнения этапа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Verdana" panose="020B0604030504040204" pitchFamily="34" charset="0"/>
              </a:rPr>
              <a:t>Дата окончания исполнения этапа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Verdana" panose="020B0604030504040204" pitchFamily="34" charset="0"/>
              </a:rPr>
              <a:t>Идентификатор этапа</a:t>
            </a:r>
          </a:p>
        </p:txBody>
      </p:sp>
    </p:spTree>
    <p:extLst>
      <p:ext uri="{BB962C8B-B14F-4D97-AF65-F5344CB8AC3E}">
        <p14:creationId xmlns:p14="http://schemas.microsoft.com/office/powerpoint/2010/main" val="3686459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01F2C-B18F-F8DE-6B91-36F274A99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E39606-3E94-8B62-E10C-573128DD6E89}"/>
              </a:ext>
            </a:extLst>
          </p:cNvPr>
          <p:cNvSpPr txBox="1"/>
          <p:nvPr/>
        </p:nvSpPr>
        <p:spPr>
          <a:xfrm>
            <a:off x="0" y="9725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Элемент </a:t>
            </a:r>
            <a:r>
              <a:rPr lang="en-US" dirty="0"/>
              <a:t>Subj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6F866-AC6B-C354-5A4F-53B614241F4D}"/>
              </a:ext>
            </a:extLst>
          </p:cNvPr>
          <p:cNvSpPr txBox="1"/>
          <p:nvPr/>
        </p:nvSpPr>
        <p:spPr>
          <a:xfrm>
            <a:off x="108231" y="5146460"/>
            <a:ext cx="766562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 элементом 'Периодичность авансовых платежей' (Avans_Period) обнаружен недопустимый элемент Sposob. Ожидался элемент </a:t>
            </a:r>
            <a:r>
              <a:rPr lang="ru-RU" b="1" dirty="0" err="1">
                <a:solidFill>
                  <a:srgbClr val="FF0000"/>
                </a:solidFill>
              </a:rPr>
              <a:t>Subj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563A86-ECEF-4AE6-EAFD-02CEAA3D4C08}"/>
              </a:ext>
            </a:extLst>
          </p:cNvPr>
          <p:cNvSpPr/>
          <p:nvPr/>
        </p:nvSpPr>
        <p:spPr>
          <a:xfrm>
            <a:off x="7892022" y="937399"/>
            <a:ext cx="4136522" cy="1200329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Данный контроль срабатывает для контрактов, загруженных с ЕИС, в случае, если в них не заполнено поле «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Предмет контракта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5E1CE8-FF0E-82D6-05C8-C9E1D7D518CB}"/>
              </a:ext>
            </a:extLst>
          </p:cNvPr>
          <p:cNvSpPr/>
          <p:nvPr/>
        </p:nvSpPr>
        <p:spPr>
          <a:xfrm>
            <a:off x="7892022" y="2397046"/>
            <a:ext cx="4136522" cy="92333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 размещенной версии контракта в ЕИС данное поле также не заполнено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FA4F86-B047-DA45-897F-5AD37ADADA90}"/>
              </a:ext>
            </a:extLst>
          </p:cNvPr>
          <p:cNvSpPr/>
          <p:nvPr/>
        </p:nvSpPr>
        <p:spPr>
          <a:xfrm>
            <a:off x="7915300" y="3427611"/>
            <a:ext cx="4136522" cy="2585323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Решение:</a:t>
            </a:r>
          </a:p>
          <a:p>
            <a:r>
              <a:rPr lang="ru-RU" dirty="0">
                <a:latin typeface="Arial" panose="020B0604020202020204" pitchFamily="34" charset="0"/>
              </a:rPr>
              <a:t>Внести изменение в контракт и заполнить данное поле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Для цифровых контрактов – электронное доп. соглашение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Для контрактов «на бумаге» - исправление сведений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DD7026-37B3-4D1E-9EA1-B5359C219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864E1C-39B0-95AF-964D-A0B59CE38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31" y="937399"/>
            <a:ext cx="7807069" cy="397989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81081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C804D-3C20-E96C-1319-E55D877A1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516260-1EB5-22DE-E8E9-17C5EAE8E94D}"/>
              </a:ext>
            </a:extLst>
          </p:cNvPr>
          <p:cNvSpPr txBox="1"/>
          <p:nvPr/>
        </p:nvSpPr>
        <p:spPr>
          <a:xfrm>
            <a:off x="0" y="9725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Элемент </a:t>
            </a:r>
            <a:r>
              <a:rPr lang="en-US" dirty="0"/>
              <a:t>‘ID’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D0BE57-B665-CB4E-06CE-18E15E4562FB}"/>
              </a:ext>
            </a:extLst>
          </p:cNvPr>
          <p:cNvSpPr/>
          <p:nvPr/>
        </p:nvSpPr>
        <p:spPr>
          <a:xfrm>
            <a:off x="7834568" y="3491988"/>
            <a:ext cx="4136522" cy="1200329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Решение:</a:t>
            </a:r>
          </a:p>
          <a:p>
            <a:r>
              <a:rPr lang="ru-RU" dirty="0">
                <a:latin typeface="Arial" panose="020B0604020202020204" pitchFamily="34" charset="0"/>
              </a:rPr>
              <a:t>Обратиться в техническую поддержку для корректировки идентификатора этапа.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4D3728-3A96-09BB-F8E6-2FD162E66757}"/>
              </a:ext>
            </a:extLst>
          </p:cNvPr>
          <p:cNvSpPr txBox="1"/>
          <p:nvPr/>
        </p:nvSpPr>
        <p:spPr>
          <a:xfrm>
            <a:off x="332301" y="5323568"/>
            <a:ext cx="764606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 элементом 'Номер этапа' (Number) обнаружен недопустимый элемент Date_Begin. Ожидался элемент ID.</a:t>
            </a:r>
            <a:endParaRPr lang="en-US" b="1" i="0" dirty="0">
              <a:solidFill>
                <a:srgbClr val="FF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8051B2-4321-028A-6583-8B664E71F23F}"/>
              </a:ext>
            </a:extLst>
          </p:cNvPr>
          <p:cNvSpPr/>
          <p:nvPr/>
        </p:nvSpPr>
        <p:spPr>
          <a:xfrm>
            <a:off x="7834568" y="1091330"/>
            <a:ext cx="4136522" cy="1200329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Данный контроль срабатывает для контрактов, загруженных с ЕИС, в случае, если в них не заполнено поле «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Идентификатор этапа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2B71A5-766C-4FBC-B2AC-7C6352484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E48CB-2490-247F-6542-09A85B1FB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01" y="1091330"/>
            <a:ext cx="7219491" cy="422062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9155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67AC4-B1ED-8BF6-254D-241969E26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2A5D1E-BECB-6CF6-D790-1D03D1543F1F}"/>
              </a:ext>
            </a:extLst>
          </p:cNvPr>
          <p:cNvSpPr txBox="1"/>
          <p:nvPr/>
        </p:nvSpPr>
        <p:spPr>
          <a:xfrm>
            <a:off x="0" y="1050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Элемент </a:t>
            </a:r>
            <a:r>
              <a:rPr lang="en-US" dirty="0"/>
              <a:t>‘Date_Begin’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EA762F-FF08-C2BE-B3B6-CDBA93137BEF}"/>
              </a:ext>
            </a:extLst>
          </p:cNvPr>
          <p:cNvSpPr/>
          <p:nvPr/>
        </p:nvSpPr>
        <p:spPr>
          <a:xfrm>
            <a:off x="7898731" y="1018873"/>
            <a:ext cx="4136522" cy="1477328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Данный контроль срабатывает для контрактов, загруженных с ЕИС, в случае, если в них не заполнено поле «</a:t>
            </a:r>
            <a:r>
              <a:rPr lang="ru-RU" b="1" dirty="0">
                <a:solidFill>
                  <a:srgbClr val="E83546"/>
                </a:solidFill>
                <a:latin typeface="Arial" panose="020B0604020202020204" pitchFamily="34" charset="0"/>
              </a:rPr>
              <a:t>Дата начала исполнения этапа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A77F2E8-6EC8-AF48-417D-18A548159811}"/>
              </a:ext>
            </a:extLst>
          </p:cNvPr>
          <p:cNvSpPr/>
          <p:nvPr/>
        </p:nvSpPr>
        <p:spPr>
          <a:xfrm>
            <a:off x="7898730" y="3491988"/>
            <a:ext cx="4072359" cy="2585323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Решение:</a:t>
            </a:r>
          </a:p>
          <a:p>
            <a:r>
              <a:rPr lang="ru-RU" dirty="0">
                <a:latin typeface="Arial" panose="020B0604020202020204" pitchFamily="34" charset="0"/>
              </a:rPr>
              <a:t>Обратиться в техническую поддержку для корректировки дат этапа.</a:t>
            </a:r>
            <a:br>
              <a:rPr lang="ru-RU" dirty="0">
                <a:latin typeface="Arial" panose="020B0604020202020204" pitchFamily="34" charset="0"/>
              </a:rPr>
            </a:b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В исключительных случаях необходимо внесение изменений в контракт с дальнейшей публикацией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848D38-3269-4907-1CDC-C99E80842673}"/>
              </a:ext>
            </a:extLst>
          </p:cNvPr>
          <p:cNvSpPr txBox="1"/>
          <p:nvPr/>
        </p:nvSpPr>
        <p:spPr>
          <a:xfrm>
            <a:off x="142594" y="5123488"/>
            <a:ext cx="764606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 элементом 'Идентификатор этапа' (ID) обнаружен недопустимый элемент </a:t>
            </a:r>
            <a:r>
              <a:rPr lang="ru-RU" b="1" dirty="0" err="1">
                <a:solidFill>
                  <a:srgbClr val="FF0000"/>
                </a:solidFill>
              </a:rPr>
              <a:t>Date_End</a:t>
            </a:r>
            <a:r>
              <a:rPr lang="ru-RU" b="1" dirty="0">
                <a:solidFill>
                  <a:srgbClr val="FF0000"/>
                </a:solidFill>
              </a:rPr>
              <a:t>. Ожидался элемент Date_Begin.</a:t>
            </a:r>
            <a:endParaRPr lang="en-US" b="1" i="0" dirty="0">
              <a:solidFill>
                <a:srgbClr val="FF0000"/>
              </a:solidFill>
              <a:effectLst/>
              <a:latin typeface="courier new" panose="02070309020205020404" pitchFamily="49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574C70-6E27-6F03-8F75-0E2277661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EDB550-E920-AA94-76DD-34CCA25E0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67" y="628250"/>
            <a:ext cx="7609524" cy="449523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193330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53B6EE-497F-768F-5AE7-E6CFD4C0E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27" y="620471"/>
            <a:ext cx="8581616" cy="56908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0" y="97251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График финансирования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9EDF9C-5884-1BE1-2BA4-4EB92C76A008}"/>
              </a:ext>
            </a:extLst>
          </p:cNvPr>
          <p:cNvSpPr/>
          <p:nvPr/>
        </p:nvSpPr>
        <p:spPr>
          <a:xfrm>
            <a:off x="8724143" y="620471"/>
            <a:ext cx="3359907" cy="3970318"/>
          </a:xfrm>
          <a:prstGeom prst="rect">
            <a:avLst/>
          </a:prstGeom>
          <a:solidFill>
            <a:schemeClr val="bg1"/>
          </a:solidFill>
          <a:ln>
            <a:solidFill>
              <a:srgbClr val="BBCAEC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Поля, на которые необходимо обратить внимание:</a:t>
            </a:r>
          </a:p>
          <a:p>
            <a:pPr marL="342900" indent="-342900">
              <a:buAutoNum type="arabicPeriod"/>
            </a:pPr>
            <a:r>
              <a:rPr lang="ru-RU" b="1" dirty="0"/>
              <a:t>БК</a:t>
            </a:r>
            <a:r>
              <a:rPr lang="ru-RU" dirty="0"/>
              <a:t> – указывается КБК с полной детализацией (</a:t>
            </a:r>
            <a:r>
              <a:rPr lang="ru-RU" u="sng" dirty="0"/>
              <a:t>должно соответствовать КБК позиции ПГ</a:t>
            </a:r>
            <a:r>
              <a:rPr lang="ru-RU" dirty="0"/>
              <a:t>)</a:t>
            </a:r>
          </a:p>
          <a:p>
            <a:pPr marL="342900" indent="-342900">
              <a:buAutoNum type="arabicPeriod"/>
            </a:pPr>
            <a:r>
              <a:rPr lang="ru-RU" b="1" dirty="0"/>
              <a:t>Безусловность</a:t>
            </a:r>
            <a:r>
              <a:rPr lang="ru-RU" dirty="0"/>
              <a:t> – устанавливается в случае наличия авансирования в контракте</a:t>
            </a:r>
          </a:p>
          <a:p>
            <a:pPr marL="342900" indent="-342900">
              <a:buAutoNum type="arabicPeriod"/>
            </a:pPr>
            <a:r>
              <a:rPr lang="ru-RU" b="1" dirty="0"/>
              <a:t>Сумма 20** года </a:t>
            </a:r>
            <a:r>
              <a:rPr lang="ru-RU" dirty="0"/>
              <a:t>– Разбивка финансирования по этапам</a:t>
            </a:r>
          </a:p>
          <a:p>
            <a:pPr marL="342900" indent="-342900">
              <a:buAutoNum type="arabicPeriod"/>
            </a:pPr>
            <a:r>
              <a:rPr lang="ru-RU" b="1" dirty="0"/>
              <a:t>Счет получателя </a:t>
            </a:r>
            <a:r>
              <a:rPr lang="ru-RU" dirty="0"/>
              <a:t>– Лицевой счет заказчика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6F7D2BA-5363-9B82-CBF1-46C147D017E8}"/>
              </a:ext>
            </a:extLst>
          </p:cNvPr>
          <p:cNvSpPr/>
          <p:nvPr/>
        </p:nvSpPr>
        <p:spPr>
          <a:xfrm>
            <a:off x="142527" y="4255342"/>
            <a:ext cx="3188958" cy="1477328"/>
          </a:xfrm>
          <a:prstGeom prst="rect">
            <a:avLst/>
          </a:prstGeom>
          <a:solidFill>
            <a:schemeClr val="bg1"/>
          </a:solidFill>
          <a:ln>
            <a:solidFill>
              <a:srgbClr val="BBCAEC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При разбивке финансирования по месяцам достаточно указать хотя бы один месяц, соответствующий Этапу контракта.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8EC542-E459-46CF-96B1-F486DC6C5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095494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FBB8C-BB47-E7A1-6553-5D2EDD600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D2A8FC1-6461-7143-3409-6885CEF26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782" y="3950435"/>
            <a:ext cx="8131923" cy="24453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52B628-3717-1E36-1858-6C2697648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25" y="836129"/>
            <a:ext cx="7848247" cy="26400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B688C9-8335-6175-1ABB-8FBC7761DDBC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Пример заполнения информации об авансовых платежах в контракте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4B1769-1870-3E52-4DB6-91BADE69198C}"/>
              </a:ext>
            </a:extLst>
          </p:cNvPr>
          <p:cNvSpPr/>
          <p:nvPr/>
        </p:nvSpPr>
        <p:spPr>
          <a:xfrm>
            <a:off x="6600658" y="2922336"/>
            <a:ext cx="788068" cy="7218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41381E-938B-AE73-FD12-C6B8D447AD42}"/>
              </a:ext>
            </a:extLst>
          </p:cNvPr>
          <p:cNvSpPr/>
          <p:nvPr/>
        </p:nvSpPr>
        <p:spPr>
          <a:xfrm>
            <a:off x="5889248" y="900711"/>
            <a:ext cx="5985251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Блок «</a:t>
            </a:r>
            <a:r>
              <a:rPr lang="ru-RU" b="1" dirty="0"/>
              <a:t>Информация об авансовом платеже в случае, если контрактом предусмотрена выплата аванса</a:t>
            </a:r>
            <a:r>
              <a:rPr lang="ru-RU" dirty="0"/>
              <a:t>» наследуется с цифрового контракта либо, если контракт не цифровой – заполняется вручную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AA2665-6ED3-0083-C409-74B21F633760}"/>
              </a:ext>
            </a:extLst>
          </p:cNvPr>
          <p:cNvSpPr/>
          <p:nvPr/>
        </p:nvSpPr>
        <p:spPr>
          <a:xfrm>
            <a:off x="6524458" y="2784492"/>
            <a:ext cx="5294489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 таблице «</a:t>
            </a:r>
            <a:r>
              <a:rPr lang="ru-RU" b="1" dirty="0"/>
              <a:t>Этапы исполнения контракта</a:t>
            </a:r>
            <a:r>
              <a:rPr lang="ru-RU" dirty="0"/>
              <a:t>» необходимо заполнить поля «</a:t>
            </a:r>
            <a:r>
              <a:rPr lang="ru-RU" b="1" dirty="0"/>
              <a:t>Размер аванса в процентах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50D562-A4C6-182F-BC27-92AD66CA129A}"/>
              </a:ext>
            </a:extLst>
          </p:cNvPr>
          <p:cNvSpPr/>
          <p:nvPr/>
        </p:nvSpPr>
        <p:spPr>
          <a:xfrm>
            <a:off x="270725" y="4364423"/>
            <a:ext cx="5073649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 случае наличия информации об авансовых платежах, во вкладке «</a:t>
            </a:r>
            <a:r>
              <a:rPr lang="ru-RU" b="1" dirty="0"/>
              <a:t>График финансирования</a:t>
            </a:r>
            <a:r>
              <a:rPr lang="ru-RU" dirty="0"/>
              <a:t>» необходимо выделить отдельную строку по каждому КБК, по которому будет выплачиваться аванс. Для строки с авансовыми платежами необходимо установить признак «</a:t>
            </a:r>
            <a:r>
              <a:rPr lang="ru-RU" b="1" dirty="0"/>
              <a:t>Безусловность</a:t>
            </a:r>
            <a:r>
              <a:rPr lang="ru-RU" dirty="0"/>
              <a:t>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2989D4C-3C55-E764-2D50-A8155D4D0323}"/>
              </a:ext>
            </a:extLst>
          </p:cNvPr>
          <p:cNvSpPr/>
          <p:nvPr/>
        </p:nvSpPr>
        <p:spPr>
          <a:xfrm>
            <a:off x="270725" y="2259155"/>
            <a:ext cx="3271848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Сумма аванса во вкладке «</a:t>
            </a:r>
            <a:r>
              <a:rPr lang="ru-RU" b="1" dirty="0">
                <a:solidFill>
                  <a:srgbClr val="FF0000"/>
                </a:solidFill>
              </a:rPr>
              <a:t>Общие данные</a:t>
            </a:r>
            <a:r>
              <a:rPr lang="ru-RU" dirty="0">
                <a:solidFill>
                  <a:srgbClr val="FF0000"/>
                </a:solidFill>
              </a:rPr>
              <a:t>» должна равняться сумме строк с признаком «</a:t>
            </a:r>
            <a:r>
              <a:rPr lang="ru-RU" b="1" dirty="0">
                <a:solidFill>
                  <a:srgbClr val="FF0000"/>
                </a:solidFill>
              </a:rPr>
              <a:t>Безусловность</a:t>
            </a:r>
            <a:r>
              <a:rPr lang="ru-RU" dirty="0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7A4DE0-BEBD-4DD5-BCA8-5BD629E0A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677583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F1B3D-22D1-97D7-0485-C4E45F8AC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9815D4-6CE0-FE85-2E60-C3929074A3E0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Предварительные контроли РИС при сохранении контрактов с авансовыми платежами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D10B1A-7455-4DA9-AFFA-B10ED6AB3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A616FE-B19D-CC12-0384-F002AB468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46" y="2649658"/>
            <a:ext cx="11561905" cy="91428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E748DFF-03FE-C66D-3A77-B0BAD12D5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46" y="1171130"/>
            <a:ext cx="11495238" cy="7714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5AFC727-3210-BDF0-3B60-6F75C6B78076}"/>
              </a:ext>
            </a:extLst>
          </p:cNvPr>
          <p:cNvSpPr/>
          <p:nvPr/>
        </p:nvSpPr>
        <p:spPr>
          <a:xfrm>
            <a:off x="706788" y="4127809"/>
            <a:ext cx="10931792" cy="1661993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Общий перечень предварительных контролей:</a:t>
            </a:r>
          </a:p>
          <a:p>
            <a:endParaRPr lang="ru-RU" sz="900" b="1" dirty="0">
              <a:latin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2DA7648-A001-25F9-CB38-DAE365D2C0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7721" y="4503980"/>
            <a:ext cx="7542857" cy="12571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560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37980-6359-6C0F-B29A-F520FB5DF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9D3DB0-7B6B-739F-59CC-02ECAD54913C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Блокирующий контроль БКС: Безусловность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C04713-F6F6-43D4-BE29-242D60D1E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E7059A-EE6C-8541-77D4-F5B9658AE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04" y="523220"/>
            <a:ext cx="10836791" cy="6035916"/>
          </a:xfrm>
          <a:prstGeom prst="rect">
            <a:avLst/>
          </a:prstGeom>
          <a:ln>
            <a:solidFill>
              <a:srgbClr val="E83546"/>
            </a:solidFill>
          </a:ln>
        </p:spPr>
      </p:pic>
    </p:spTree>
    <p:extLst>
      <p:ext uri="{BB962C8B-B14F-4D97-AF65-F5344CB8AC3E}">
        <p14:creationId xmlns:p14="http://schemas.microsoft.com/office/powerpoint/2010/main" val="1779611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98C67-771C-7166-DF2C-A70FA781B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535121-D4D2-99E5-B4AA-3B3C927F1572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Блокирующий контроль БКС: Безусловность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0D3E28-4675-39B8-4837-E67BDBDB4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3374CE-CC28-20E4-71D3-038B29EF4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95" y="453610"/>
            <a:ext cx="11123809" cy="6190476"/>
          </a:xfrm>
          <a:prstGeom prst="rect">
            <a:avLst/>
          </a:prstGeom>
          <a:ln>
            <a:solidFill>
              <a:srgbClr val="E83546"/>
            </a:solidFill>
          </a:ln>
        </p:spPr>
      </p:pic>
    </p:spTree>
    <p:extLst>
      <p:ext uri="{BB962C8B-B14F-4D97-AF65-F5344CB8AC3E}">
        <p14:creationId xmlns:p14="http://schemas.microsoft.com/office/powerpoint/2010/main" val="1665077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A23EC-D061-A68F-73BD-1838E894E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7C2B1E-DC4E-4D7E-EBAA-5189DC57A53F}"/>
              </a:ext>
            </a:extLst>
          </p:cNvPr>
          <p:cNvSpPr txBox="1"/>
          <p:nvPr/>
        </p:nvSpPr>
        <p:spPr>
          <a:xfrm>
            <a:off x="0" y="9725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Блокирующий контроль БКС: Лицевой счет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1DD657-AAC8-4818-8410-0F15C0A07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A5251C-7451-1831-8E6F-1ECB27E80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09" y="829000"/>
            <a:ext cx="11152381" cy="5200000"/>
          </a:xfrm>
          <a:prstGeom prst="rect">
            <a:avLst/>
          </a:prstGeom>
          <a:ln>
            <a:solidFill>
              <a:srgbClr val="E83546"/>
            </a:solidFill>
          </a:ln>
        </p:spPr>
      </p:pic>
    </p:spTree>
    <p:extLst>
      <p:ext uri="{BB962C8B-B14F-4D97-AF65-F5344CB8AC3E}">
        <p14:creationId xmlns:p14="http://schemas.microsoft.com/office/powerpoint/2010/main" val="184305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371D73-85B3-48DA-B94E-F3D6A11E9E28}"/>
              </a:ext>
            </a:extLst>
          </p:cNvPr>
          <p:cNvSpPr/>
          <p:nvPr/>
        </p:nvSpPr>
        <p:spPr>
          <a:xfrm>
            <a:off x="234615" y="4115524"/>
            <a:ext cx="11255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FA57FE-67DC-52C8-188A-147BB2B5A73A}"/>
              </a:ext>
            </a:extLst>
          </p:cNvPr>
          <p:cNvSpPr txBox="1"/>
          <p:nvPr/>
        </p:nvSpPr>
        <p:spPr>
          <a:xfrm>
            <a:off x="0" y="1011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Согласование СГОЗ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8A78-B99C-4D58-BD1A-BDE18D55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85832B-0D0D-4F7C-9032-E9F94395C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08" y="998957"/>
            <a:ext cx="11260183" cy="44190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D04AEE-ACA9-420C-9FA8-05FDBD3BA902}"/>
              </a:ext>
            </a:extLst>
          </p:cNvPr>
          <p:cNvSpPr/>
          <p:nvPr/>
        </p:nvSpPr>
        <p:spPr>
          <a:xfrm>
            <a:off x="6054045" y="3515359"/>
            <a:ext cx="5436112" cy="923330"/>
          </a:xfrm>
          <a:prstGeom prst="rect">
            <a:avLst/>
          </a:prstGeom>
          <a:solidFill>
            <a:schemeClr val="bg1"/>
          </a:solidFill>
          <a:ln>
            <a:solidFill>
              <a:srgbClr val="80E6F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Сведения о КБК и суммах СГОЗ будут доступны для использования в документах только после Согласования СГОЗ</a:t>
            </a:r>
          </a:p>
        </p:txBody>
      </p:sp>
    </p:spTree>
    <p:extLst>
      <p:ext uri="{BB962C8B-B14F-4D97-AF65-F5344CB8AC3E}">
        <p14:creationId xmlns:p14="http://schemas.microsoft.com/office/powerpoint/2010/main" val="27278134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C804D-3C20-E96C-1319-E55D877A1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516260-1EB5-22DE-E8E9-17C5EAE8E94D}"/>
              </a:ext>
            </a:extLst>
          </p:cNvPr>
          <p:cNvSpPr txBox="1"/>
          <p:nvPr/>
        </p:nvSpPr>
        <p:spPr>
          <a:xfrm>
            <a:off x="0" y="9725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Элемент 'Код БК</a:t>
            </a:r>
            <a:r>
              <a:rPr lang="ru-RU"/>
              <a:t>' (</a:t>
            </a:r>
            <a:r>
              <a:rPr lang="en-US" dirty="0"/>
              <a:t>KBK)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DEF647-EDA6-A7D3-DC09-3243E15B157E}"/>
              </a:ext>
            </a:extLst>
          </p:cNvPr>
          <p:cNvSpPr/>
          <p:nvPr/>
        </p:nvSpPr>
        <p:spPr>
          <a:xfrm>
            <a:off x="7819187" y="915257"/>
            <a:ext cx="4136522" cy="92333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Вызов контроля выполняется при передаче Контрактов и Документов о приемке в Бюджет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D0BE57-B665-CB4E-06CE-18E15E4562FB}"/>
              </a:ext>
            </a:extLst>
          </p:cNvPr>
          <p:cNvSpPr/>
          <p:nvPr/>
        </p:nvSpPr>
        <p:spPr>
          <a:xfrm>
            <a:off x="7834568" y="2197323"/>
            <a:ext cx="4136522" cy="1477328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Решение для контрактов:</a:t>
            </a:r>
          </a:p>
          <a:p>
            <a:r>
              <a:rPr lang="ru-RU" dirty="0">
                <a:latin typeface="Arial" panose="020B0604020202020204" pitchFamily="34" charset="0"/>
              </a:rPr>
              <a:t>Сформировать техническое изменение контракта и указать полный КБК и лицевой счет во вкладке График финансирования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96E089-8EF0-026C-EC26-82954CEBB16A}"/>
              </a:ext>
            </a:extLst>
          </p:cNvPr>
          <p:cNvSpPr/>
          <p:nvPr/>
        </p:nvSpPr>
        <p:spPr>
          <a:xfrm>
            <a:off x="7834568" y="4033387"/>
            <a:ext cx="4121141" cy="175432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Решение для документов о приемке:</a:t>
            </a:r>
          </a:p>
          <a:p>
            <a:r>
              <a:rPr lang="ru-RU" dirty="0">
                <a:latin typeface="Arial" panose="020B0604020202020204" pitchFamily="34" charset="0"/>
              </a:rPr>
              <a:t>Сформировать техническое изменение документа о приемке и подгрузить полный КБК в соответствии с контрактом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4D3728-3A96-09BB-F8E6-2FD162E66757}"/>
              </a:ext>
            </a:extLst>
          </p:cNvPr>
          <p:cNvSpPr txBox="1"/>
          <p:nvPr/>
        </p:nvSpPr>
        <p:spPr>
          <a:xfrm>
            <a:off x="114298" y="5187548"/>
            <a:ext cx="764606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 элементом 'Код БК' (</a:t>
            </a:r>
            <a:r>
              <a:rPr lang="en-US" b="1" dirty="0">
                <a:solidFill>
                  <a:srgbClr val="FF0000"/>
                </a:solidFill>
              </a:rPr>
              <a:t>KBK) </a:t>
            </a:r>
            <a:r>
              <a:rPr lang="ru-RU" b="1" dirty="0">
                <a:solidFill>
                  <a:srgbClr val="FF0000"/>
                </a:solidFill>
              </a:rPr>
              <a:t>обнаружен недопустимый элемент </a:t>
            </a:r>
            <a:r>
              <a:rPr lang="en-US" b="1" dirty="0">
                <a:solidFill>
                  <a:srgbClr val="FF0000"/>
                </a:solidFill>
              </a:rPr>
              <a:t>Uncond. </a:t>
            </a:r>
            <a:r>
              <a:rPr lang="ru-RU" b="1" dirty="0">
                <a:solidFill>
                  <a:srgbClr val="FF0000"/>
                </a:solidFill>
              </a:rPr>
              <a:t>Ожидались элементы </a:t>
            </a:r>
            <a:r>
              <a:rPr lang="en-US" b="1" dirty="0">
                <a:solidFill>
                  <a:srgbClr val="FF0000"/>
                </a:solidFill>
              </a:rPr>
              <a:t>E_KLASS, ADD_KLASS, LOCAL, SERVICE, PURPOSE, PROGRAM, Prod_Code, AIP_Code, </a:t>
            </a:r>
            <a:r>
              <a:rPr lang="en-US" b="1" dirty="0" err="1">
                <a:solidFill>
                  <a:srgbClr val="FF0000"/>
                </a:solidFill>
              </a:rPr>
              <a:t>IncomeCode</a:t>
            </a:r>
            <a:r>
              <a:rPr lang="en-US" b="1" dirty="0">
                <a:solidFill>
                  <a:srgbClr val="FF0000"/>
                </a:solidFill>
              </a:rPr>
              <a:t>, LS_PAY.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F70D28-E4BE-4E25-AC99-DC2683B8A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D1754C-8A6D-9BDB-D551-D60A58467D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555"/>
          <a:stretch>
            <a:fillRect/>
          </a:stretch>
        </p:blipFill>
        <p:spPr>
          <a:xfrm>
            <a:off x="180189" y="915257"/>
            <a:ext cx="7514286" cy="4272291"/>
          </a:xfrm>
          <a:prstGeom prst="rect">
            <a:avLst/>
          </a:prstGeom>
          <a:ln>
            <a:solidFill>
              <a:srgbClr val="E83546"/>
            </a:solidFill>
          </a:ln>
        </p:spPr>
      </p:pic>
    </p:spTree>
    <p:extLst>
      <p:ext uri="{BB962C8B-B14F-4D97-AF65-F5344CB8AC3E}">
        <p14:creationId xmlns:p14="http://schemas.microsoft.com/office/powerpoint/2010/main" val="41801052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D7B67-BBC1-7D2F-CE29-50AFC09FB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D80E4C-62E5-59C2-5A27-D7218C8A2BB7}"/>
              </a:ext>
            </a:extLst>
          </p:cNvPr>
          <p:cNvSpPr txBox="1"/>
          <p:nvPr/>
        </p:nvSpPr>
        <p:spPr>
          <a:xfrm>
            <a:off x="1" y="972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Контроль актуальности КБК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4507B2-C9F5-C90D-ADDD-5D3E4CD44527}"/>
              </a:ext>
            </a:extLst>
          </p:cNvPr>
          <p:cNvSpPr/>
          <p:nvPr/>
        </p:nvSpPr>
        <p:spPr>
          <a:xfrm>
            <a:off x="7910069" y="943415"/>
            <a:ext cx="4136522" cy="3970318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Контроль ссылается на определенную составную часть КБК и/или на лицевой счет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br>
              <a:rPr lang="ru-RU" dirty="0">
                <a:latin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</a:rPr>
              <a:t>Решение: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Для оплаты контракта в текущем году необходимо указывать действующие КБК и лицевые счета (имеющиеся в текущем ПФХД). 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КБК следует выбирать из актуального СГОЗ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9C31A1-D6EC-4467-9650-A8EB82979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2A1648-815C-51B4-2778-1CFF7C7C0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1" y="943415"/>
            <a:ext cx="7803757" cy="5627376"/>
          </a:xfrm>
          <a:prstGeom prst="rect">
            <a:avLst/>
          </a:prstGeom>
          <a:ln>
            <a:solidFill>
              <a:srgbClr val="E83546"/>
            </a:solidFill>
          </a:ln>
        </p:spPr>
      </p:pic>
    </p:spTree>
    <p:extLst>
      <p:ext uri="{BB962C8B-B14F-4D97-AF65-F5344CB8AC3E}">
        <p14:creationId xmlns:p14="http://schemas.microsoft.com/office/powerpoint/2010/main" val="2964169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CEAFD-FED6-B808-4706-E21905F6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A6F62C-8293-00C1-435E-2E2B7D71C541}"/>
              </a:ext>
            </a:extLst>
          </p:cNvPr>
          <p:cNvSpPr txBox="1"/>
          <p:nvPr/>
        </p:nvSpPr>
        <p:spPr>
          <a:xfrm>
            <a:off x="1" y="972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Не указан месяц в разбивке сумм финансирования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32110B-E880-BA06-6894-0EB5105D45B2}"/>
              </a:ext>
            </a:extLst>
          </p:cNvPr>
          <p:cNvSpPr/>
          <p:nvPr/>
        </p:nvSpPr>
        <p:spPr>
          <a:xfrm>
            <a:off x="1367336" y="5494830"/>
            <a:ext cx="9457326" cy="92333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Решение: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Сформировать техническое изменение контракта и указать месяц в разбивке сумм финансирования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DEE66C-BEB3-79B6-4651-A22ED2187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A6FDAF-26FE-6AA3-E09F-664C8E55B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884" y="751890"/>
            <a:ext cx="8542231" cy="4611521"/>
          </a:xfrm>
          <a:prstGeom prst="rect">
            <a:avLst/>
          </a:prstGeom>
          <a:ln>
            <a:solidFill>
              <a:srgbClr val="E83546"/>
            </a:solidFill>
          </a:ln>
        </p:spPr>
      </p:pic>
    </p:spTree>
    <p:extLst>
      <p:ext uri="{BB962C8B-B14F-4D97-AF65-F5344CB8AC3E}">
        <p14:creationId xmlns:p14="http://schemas.microsoft.com/office/powerpoint/2010/main" val="1789662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1" y="972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Не пройден контроль для формирования ЧБО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46B6D-971C-4CF4-9415-693A8C837253}"/>
              </a:ext>
            </a:extLst>
          </p:cNvPr>
          <p:cNvSpPr/>
          <p:nvPr/>
        </p:nvSpPr>
        <p:spPr>
          <a:xfrm>
            <a:off x="415047" y="5318398"/>
            <a:ext cx="11361904" cy="92333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Решение:</a:t>
            </a:r>
          </a:p>
          <a:p>
            <a:r>
              <a:rPr lang="ru-RU" dirty="0"/>
              <a:t>Отсутствуют средства по указанному КБК и/или лицевому счету. Необходимо скорректировать КБК и/или лицевой счет либо добавить средства в ПФХД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06D5D6-63C9-43F6-B91C-3A0B2AF26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FBC3D2-4504-F6C0-FBFC-108D83DEF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47" y="620471"/>
            <a:ext cx="11361905" cy="4571429"/>
          </a:xfrm>
          <a:prstGeom prst="rect">
            <a:avLst/>
          </a:prstGeom>
          <a:ln>
            <a:solidFill>
              <a:srgbClr val="E83546"/>
            </a:solidFill>
          </a:ln>
        </p:spPr>
      </p:pic>
    </p:spTree>
    <p:extLst>
      <p:ext uri="{BB962C8B-B14F-4D97-AF65-F5344CB8AC3E}">
        <p14:creationId xmlns:p14="http://schemas.microsoft.com/office/powerpoint/2010/main" val="3459685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03B1C-C2DD-4DF4-0BDF-C0F3D90CE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3718BF-2AAA-DF4F-688A-59439A07EEB8}"/>
              </a:ext>
            </a:extLst>
          </p:cNvPr>
          <p:cNvSpPr txBox="1"/>
          <p:nvPr/>
        </p:nvSpPr>
        <p:spPr>
          <a:xfrm>
            <a:off x="1" y="112460"/>
            <a:ext cx="1209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Не пройден контроль для формирования ЧБО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966699-F657-059D-7A84-6469CBB0C1F5}"/>
              </a:ext>
            </a:extLst>
          </p:cNvPr>
          <p:cNvSpPr/>
          <p:nvPr/>
        </p:nvSpPr>
        <p:spPr>
          <a:xfrm>
            <a:off x="1174151" y="5603327"/>
            <a:ext cx="9843697" cy="92333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Решение:</a:t>
            </a:r>
          </a:p>
          <a:p>
            <a:r>
              <a:rPr lang="ru-RU" dirty="0"/>
              <a:t>Отсутствуют средства по указанному КБК и/или лицевому счету. Необходимо скорректировать КБК и/или лицевой счет либо добавить средства в Бюджетную роспись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5A03E1-8EAB-4CE4-A067-5768BE3E4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7D8305-6947-5AF5-E892-F4B611F1A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11" y="635680"/>
            <a:ext cx="10209378" cy="4906092"/>
          </a:xfrm>
          <a:prstGeom prst="rect">
            <a:avLst/>
          </a:prstGeom>
          <a:ln>
            <a:solidFill>
              <a:srgbClr val="E83546"/>
            </a:solidFill>
          </a:ln>
        </p:spPr>
      </p:pic>
    </p:spTree>
    <p:extLst>
      <p:ext uri="{BB962C8B-B14F-4D97-AF65-F5344CB8AC3E}">
        <p14:creationId xmlns:p14="http://schemas.microsoft.com/office/powerpoint/2010/main" val="17557480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0D1C7-D9FA-E01D-ED40-103B65684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BE7902-7646-AF0B-BD1C-ED33274C3FC9}"/>
              </a:ext>
            </a:extLst>
          </p:cNvPr>
          <p:cNvSpPr txBox="1"/>
          <p:nvPr/>
        </p:nvSpPr>
        <p:spPr>
          <a:xfrm>
            <a:off x="1" y="972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 Сумма ДО не должна превышать БО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F821E0-4190-42A5-DBB3-A5B148956620}"/>
              </a:ext>
            </a:extLst>
          </p:cNvPr>
          <p:cNvSpPr/>
          <p:nvPr/>
        </p:nvSpPr>
        <p:spPr>
          <a:xfrm>
            <a:off x="852970" y="5197536"/>
            <a:ext cx="10486053" cy="144655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Решение:</a:t>
            </a:r>
          </a:p>
          <a:p>
            <a:r>
              <a:rPr lang="ru-RU" dirty="0"/>
              <a:t>Необходимо аннулировать или удалить ДО в БКС</a:t>
            </a:r>
          </a:p>
          <a:p>
            <a:endParaRPr lang="ru-RU" sz="1600" dirty="0"/>
          </a:p>
          <a:p>
            <a:r>
              <a:rPr lang="ru-RU" dirty="0"/>
              <a:t>Далее необходимо сформировать БО в БКС из актуальной версии контракта вручную, либо сформировать техническое изменение контракта в РИС и направить в БКС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B3EE7B-283D-4526-8268-ACFD79796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364C94-BE2C-9944-FA2D-7DA1781DFC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906"/>
          <a:stretch>
            <a:fillRect/>
          </a:stretch>
        </p:blipFill>
        <p:spPr>
          <a:xfrm>
            <a:off x="951263" y="620471"/>
            <a:ext cx="10289468" cy="4539092"/>
          </a:xfrm>
          <a:prstGeom prst="rect">
            <a:avLst/>
          </a:prstGeom>
          <a:ln>
            <a:solidFill>
              <a:srgbClr val="E83546"/>
            </a:solidFill>
          </a:ln>
        </p:spPr>
      </p:pic>
    </p:spTree>
    <p:extLst>
      <p:ext uri="{BB962C8B-B14F-4D97-AF65-F5344CB8AC3E}">
        <p14:creationId xmlns:p14="http://schemas.microsoft.com/office/powerpoint/2010/main" val="2491709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B7D33-6008-A8AD-23E9-DD22D1AE9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5C5C78-0925-A07C-FFF2-26588816E70F}"/>
              </a:ext>
            </a:extLst>
          </p:cNvPr>
          <p:cNvSpPr txBox="1"/>
          <p:nvPr/>
        </p:nvSpPr>
        <p:spPr>
          <a:xfrm>
            <a:off x="1" y="972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 Дата проводки последней ревизии БО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51B5A0-FCD0-C053-2ED1-BFA10C23F669}"/>
              </a:ext>
            </a:extLst>
          </p:cNvPr>
          <p:cNvSpPr/>
          <p:nvPr/>
        </p:nvSpPr>
        <p:spPr>
          <a:xfrm>
            <a:off x="969037" y="5150732"/>
            <a:ext cx="10253924" cy="141577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Решение:</a:t>
            </a:r>
          </a:p>
          <a:p>
            <a:r>
              <a:rPr lang="ru-RU" dirty="0"/>
              <a:t>Необходимо принять имеющийся ЧБО или удалить его в БКС</a:t>
            </a:r>
          </a:p>
          <a:p>
            <a:endParaRPr lang="ru-RU" sz="1400" dirty="0"/>
          </a:p>
          <a:p>
            <a:r>
              <a:rPr lang="ru-RU" dirty="0"/>
              <a:t>Далее необходимо сформировать БО в БКС из актуальной версии контракта вручную, либо сформировать техническое изменение контракта в РИС и направить в БКС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EA318D-FBAA-5C8B-9059-769904580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F97676-275A-F56F-1F7C-9452317E6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37" y="937389"/>
            <a:ext cx="10253925" cy="4197318"/>
          </a:xfrm>
          <a:prstGeom prst="rect">
            <a:avLst/>
          </a:prstGeom>
          <a:ln>
            <a:solidFill>
              <a:srgbClr val="E83546"/>
            </a:solidFill>
          </a:ln>
        </p:spPr>
      </p:pic>
    </p:spTree>
    <p:extLst>
      <p:ext uri="{BB962C8B-B14F-4D97-AF65-F5344CB8AC3E}">
        <p14:creationId xmlns:p14="http://schemas.microsoft.com/office/powerpoint/2010/main" val="1175212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4DC7F-02FD-BB23-D2AE-78E5AAE4E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3439B9-B7D1-79A0-2A03-7F33A2335A9F}"/>
              </a:ext>
            </a:extLst>
          </p:cNvPr>
          <p:cNvSpPr txBox="1"/>
          <p:nvPr/>
        </p:nvSpPr>
        <p:spPr>
          <a:xfrm>
            <a:off x="1" y="972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 Контроль на нулевые суммы финансирования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55116A-E4C5-DAB9-6A79-4B5F9C933FF7}"/>
              </a:ext>
            </a:extLst>
          </p:cNvPr>
          <p:cNvSpPr/>
          <p:nvPr/>
        </p:nvSpPr>
        <p:spPr>
          <a:xfrm>
            <a:off x="969037" y="3718385"/>
            <a:ext cx="10253924" cy="1200329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Черновик БО не сформировался из-за отсутствия сумм финансирования на текущий год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В случае оплаты в текущем году, в контракте должны присутствовать суммы финансирования на текущий год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A17B5C-174C-3D7F-DDDA-73C0814E9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938BC0-2E88-2310-62BF-3A7C229AD0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1302"/>
          <a:stretch>
            <a:fillRect/>
          </a:stretch>
        </p:blipFill>
        <p:spPr>
          <a:xfrm>
            <a:off x="567427" y="1144355"/>
            <a:ext cx="11057143" cy="240297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421332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7BF1D-4406-010E-FA78-ACE3464E3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712F36-4AFE-374E-D780-07ECD3144AC4}"/>
              </a:ext>
            </a:extLst>
          </p:cNvPr>
          <p:cNvSpPr txBox="1"/>
          <p:nvPr/>
        </p:nvSpPr>
        <p:spPr>
          <a:xfrm>
            <a:off x="0" y="97251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БО вручную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A132B-D3BF-9459-A08D-262DF11AB6E8}"/>
              </a:ext>
            </a:extLst>
          </p:cNvPr>
          <p:cNvSpPr txBox="1"/>
          <p:nvPr/>
        </p:nvSpPr>
        <p:spPr>
          <a:xfrm>
            <a:off x="561474" y="4100326"/>
            <a:ext cx="11069051" cy="175432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В случае, если черновик БО автоматически не сформировался в БКС, доступно ручное формирование документа: Необходимо выбрать договор и нажать на кнопку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Формирование документов «Бюджетное обязательство</a:t>
            </a:r>
            <a:r>
              <a:rPr lang="ru-RU" b="1" dirty="0">
                <a:solidFill>
                  <a:prstClr val="black"/>
                </a:solidFill>
                <a:latin typeface="Muli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Muli"/>
              </a:rPr>
              <a:t>Если и в БКС будет получен отрицательный протокол – необходимо проанализировать суммы с помощью отчета «Состояние счета»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E480CC-DE92-493D-A1E4-D02AC576F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A7AE3C-D87F-71DF-B4F8-592068F48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356" y="841666"/>
            <a:ext cx="8277287" cy="293742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722244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807B7A-3BE8-B0FE-17DB-691C780F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66" y="1067167"/>
            <a:ext cx="11810467" cy="36378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0" y="97251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Платежные реквизиты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9EDF9C-5884-1BE1-2BA4-4EB92C76A008}"/>
              </a:ext>
            </a:extLst>
          </p:cNvPr>
          <p:cNvSpPr/>
          <p:nvPr/>
        </p:nvSpPr>
        <p:spPr>
          <a:xfrm>
            <a:off x="1314450" y="2428631"/>
            <a:ext cx="931043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С 23 октября 2024 г. платежные реквизиты поставщиков и реквизиты для перечисления налогов передаются в БКС из вкладки «</a:t>
            </a:r>
            <a:r>
              <a:rPr lang="ru-RU" b="1" dirty="0">
                <a:latin typeface="Arial" panose="020B0604020202020204" pitchFamily="34" charset="0"/>
              </a:rPr>
              <a:t>Платежные реквизиты</a:t>
            </a:r>
            <a:r>
              <a:rPr lang="ru-RU" dirty="0">
                <a:latin typeface="Arial" panose="020B0604020202020204" pitchFamily="34" charset="0"/>
              </a:rPr>
              <a:t>»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9F162D-D7E4-938A-3753-C14634BDD967}"/>
              </a:ext>
            </a:extLst>
          </p:cNvPr>
          <p:cNvSpPr txBox="1"/>
          <p:nvPr/>
        </p:nvSpPr>
        <p:spPr>
          <a:xfrm>
            <a:off x="1314450" y="4627851"/>
            <a:ext cx="9310438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effectLst/>
                <a:latin typeface="Muli"/>
              </a:rPr>
              <a:t>Реквизиты наследуются с цифрового контракта! </a:t>
            </a:r>
          </a:p>
          <a:p>
            <a:pPr algn="l"/>
            <a:r>
              <a:rPr lang="ru-RU" b="0" i="0" dirty="0">
                <a:effectLst/>
                <a:latin typeface="Muli"/>
              </a:rPr>
              <a:t>Для нецифровых контрактов информация вносится вручную </a:t>
            </a:r>
            <a:endParaRPr lang="ru-RU" b="1" i="0" dirty="0">
              <a:effectLst/>
              <a:latin typeface="Mul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A81B15-2FAB-4988-BFF6-54CED6B3A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600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2D9B9-D527-00F1-9362-EFA858E4D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615F04-3AF1-4080-8BA5-9C35848DF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19" y="879968"/>
            <a:ext cx="7631730" cy="2547602"/>
          </a:xfrm>
          <a:prstGeom prst="rect">
            <a:avLst/>
          </a:prstGeom>
          <a:ln>
            <a:solidFill>
              <a:srgbClr val="E83546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3D2882-0CF4-C021-A0CF-35949172964F}"/>
              </a:ext>
            </a:extLst>
          </p:cNvPr>
          <p:cNvSpPr txBox="1"/>
          <p:nvPr/>
        </p:nvSpPr>
        <p:spPr>
          <a:xfrm>
            <a:off x="0" y="97251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Ошибки, возникающие при формировании СГОЗ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32D99B-3253-A64C-4E95-64B5D3523823}"/>
              </a:ext>
            </a:extLst>
          </p:cNvPr>
          <p:cNvSpPr/>
          <p:nvPr/>
        </p:nvSpPr>
        <p:spPr>
          <a:xfrm>
            <a:off x="234615" y="4115524"/>
            <a:ext cx="11255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FFE1B0-23CD-43D4-89F8-8A338F780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1C375A-1444-42D0-B1C2-F885C5A89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19" y="3712852"/>
            <a:ext cx="10095345" cy="2440107"/>
          </a:xfrm>
          <a:prstGeom prst="rect">
            <a:avLst/>
          </a:prstGeom>
          <a:ln>
            <a:solidFill>
              <a:srgbClr val="E83546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1D7290-B9E5-45AD-A0AF-5A862AC89B8A}"/>
              </a:ext>
            </a:extLst>
          </p:cNvPr>
          <p:cNvSpPr/>
          <p:nvPr/>
        </p:nvSpPr>
        <p:spPr>
          <a:xfrm>
            <a:off x="4433455" y="705041"/>
            <a:ext cx="7426036" cy="313932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Для решения данных ошибок в первую очередь необходимо убедиться, что ПФХД утвержден, а также заполнен раздел «Выплаты на закупки»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Для казенных учреждений – должна быть утверждена Бюджетная роспись и лимиты бюджетных обязательств</a:t>
            </a:r>
            <a:br>
              <a:rPr lang="ru-RU" dirty="0">
                <a:latin typeface="Arial" panose="020B0604020202020204" pitchFamily="34" charset="0"/>
              </a:rPr>
            </a:b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В случае повторения ошибки необходимо обратиться в техническую поддержку РИС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Ручное редактирование/создание СГОЗ не допускается!</a:t>
            </a:r>
          </a:p>
        </p:txBody>
      </p:sp>
    </p:spTree>
    <p:extLst>
      <p:ext uri="{BB962C8B-B14F-4D97-AF65-F5344CB8AC3E}">
        <p14:creationId xmlns:p14="http://schemas.microsoft.com/office/powerpoint/2010/main" val="3789188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C1A2E-668B-F659-96BB-AFADBD8EC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63E940-78C5-B0E6-A143-534EAC699B38}"/>
              </a:ext>
            </a:extLst>
          </p:cNvPr>
          <p:cNvSpPr txBox="1"/>
          <p:nvPr/>
        </p:nvSpPr>
        <p:spPr>
          <a:xfrm>
            <a:off x="0" y="9725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Отсутствие платежных реквизитов поставщика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46351F-5882-FCFA-BD4A-CB9BCA89AA66}"/>
              </a:ext>
            </a:extLst>
          </p:cNvPr>
          <p:cNvSpPr/>
          <p:nvPr/>
        </p:nvSpPr>
        <p:spPr>
          <a:xfrm>
            <a:off x="1263883" y="5726904"/>
            <a:ext cx="9664232" cy="92333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Решение:</a:t>
            </a:r>
          </a:p>
          <a:p>
            <a:r>
              <a:rPr lang="ru-RU" dirty="0">
                <a:latin typeface="Arial" panose="020B0604020202020204" pitchFamily="34" charset="0"/>
              </a:rPr>
              <a:t>Сформировать изменение контракта и добавить реквизиты поставщика во вкладке «Платежные реквизиты»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C116EC-E56E-492D-A50D-0EDB8DCE7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DBAAAD-BF98-D9DB-B68C-7108D5A28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883" y="608622"/>
            <a:ext cx="9664232" cy="511828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212012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1" y="972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Способы исправления ошибок в Контракте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46B6D-971C-4CF4-9415-693A8C837253}"/>
              </a:ext>
            </a:extLst>
          </p:cNvPr>
          <p:cNvSpPr/>
          <p:nvPr/>
        </p:nvSpPr>
        <p:spPr>
          <a:xfrm>
            <a:off x="311675" y="1083654"/>
            <a:ext cx="10927012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 случае выявления некорректных сведений в контракте, в том числе и для успешной отправки в БКС, необходимо сформировать изменение контракта.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0B3925-3CBC-34C7-91FE-000B306D7D2D}"/>
              </a:ext>
            </a:extLst>
          </p:cNvPr>
          <p:cNvSpPr/>
          <p:nvPr/>
        </p:nvSpPr>
        <p:spPr>
          <a:xfrm>
            <a:off x="311675" y="1919310"/>
            <a:ext cx="10927012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Типы изменений: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29031E06-1029-3029-D506-F936E37A8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3987244"/>
              </p:ext>
            </p:extLst>
          </p:nvPr>
        </p:nvGraphicFramePr>
        <p:xfrm>
          <a:off x="302509" y="2050966"/>
          <a:ext cx="11577816" cy="440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6F6BE3-464D-49A6-8918-F5C066FCA8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4613039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94195-86B2-E2DE-24BA-BD8200C35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89CBCE-45A6-D577-ABE6-115EA9256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86" y="781381"/>
            <a:ext cx="10571428" cy="52952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5715B8-0390-1C41-E9D7-5AA2B2B983D5}"/>
              </a:ext>
            </a:extLst>
          </p:cNvPr>
          <p:cNvSpPr txBox="1"/>
          <p:nvPr/>
        </p:nvSpPr>
        <p:spPr>
          <a:xfrm>
            <a:off x="0" y="-296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Техническое изменение документа об исполнении контракта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25B814-6FC0-4A22-53D6-30B44E977989}"/>
              </a:ext>
            </a:extLst>
          </p:cNvPr>
          <p:cNvSpPr/>
          <p:nvPr/>
        </p:nvSpPr>
        <p:spPr>
          <a:xfrm flipH="1">
            <a:off x="5939071" y="4207517"/>
            <a:ext cx="5347055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Для формирования технического изменения исполнения контракта необходимо в Навигаторе в папке «</a:t>
            </a:r>
            <a:r>
              <a:rPr lang="ru-RU" b="1" dirty="0"/>
              <a:t>Исполнение контракта</a:t>
            </a:r>
            <a:r>
              <a:rPr lang="ru-RU" dirty="0"/>
              <a:t>» открыть фильтр «</a:t>
            </a:r>
            <a:r>
              <a:rPr lang="ru-RU" b="1" dirty="0"/>
              <a:t>Зарегистрированы</a:t>
            </a:r>
            <a:r>
              <a:rPr lang="ru-RU" dirty="0"/>
              <a:t>». В открывшемся списке выбрать необходимое исполнение контракта и нажать кнопку на панели инструментов </a:t>
            </a:r>
            <a:r>
              <a:rPr lang="ru-RU" b="1" dirty="0"/>
              <a:t>«Создать техническое изменение»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F37EB4-5FE7-4D3F-B783-184F81F55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7947094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9346B-C622-8256-B9A1-A79D5C587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519736-DE45-FB6E-F152-9FE60B93FDD5}"/>
              </a:ext>
            </a:extLst>
          </p:cNvPr>
          <p:cNvSpPr txBox="1"/>
          <p:nvPr/>
        </p:nvSpPr>
        <p:spPr>
          <a:xfrm>
            <a:off x="0" y="-296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Пример заполнения вкладки «Финансирование»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в документе о приемке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878B41-C678-B1D7-3138-8FF5EC888837}"/>
              </a:ext>
            </a:extLst>
          </p:cNvPr>
          <p:cNvSpPr/>
          <p:nvPr/>
        </p:nvSpPr>
        <p:spPr>
          <a:xfrm>
            <a:off x="672190" y="3888509"/>
            <a:ext cx="3060811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Сумма документа о приемке должна равняться значению поля «</a:t>
            </a:r>
            <a:r>
              <a:rPr lang="ru-RU" b="1" dirty="0">
                <a:latin typeface="Arial" panose="020B0604020202020204" pitchFamily="34" charset="0"/>
              </a:rPr>
              <a:t>Сумма</a:t>
            </a:r>
            <a:r>
              <a:rPr lang="ru-RU" dirty="0">
                <a:latin typeface="Arial" panose="020B0604020202020204" pitchFamily="34" charset="0"/>
              </a:rPr>
              <a:t>» во вкладке «</a:t>
            </a:r>
            <a:r>
              <a:rPr lang="ru-RU" b="1" dirty="0">
                <a:latin typeface="Arial" panose="020B0604020202020204" pitchFamily="34" charset="0"/>
              </a:rPr>
              <a:t>Финансирование</a:t>
            </a:r>
            <a:r>
              <a:rPr lang="ru-RU" dirty="0">
                <a:latin typeface="Arial" panose="020B0604020202020204" pitchFamily="34" charset="0"/>
              </a:rPr>
              <a:t>»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6D0EA2-15E7-888E-A96F-BA10DCBD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346D1D-DDA4-9E71-A7EE-75D324D46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90" y="1075036"/>
            <a:ext cx="9219955" cy="242843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D0C88E-BFFE-FC32-3B34-3AFD7E7EF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643" y="3337509"/>
            <a:ext cx="7946248" cy="32554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37CF2217-0EB2-BBEC-524D-A3093CA5A17C}"/>
              </a:ext>
            </a:extLst>
          </p:cNvPr>
          <p:cNvSpPr/>
          <p:nvPr/>
        </p:nvSpPr>
        <p:spPr>
          <a:xfrm>
            <a:off x="8792308" y="3069316"/>
            <a:ext cx="255776" cy="26819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356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87EFE-95C6-04B9-0D82-1ABA1E0F2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935420-4F98-73A7-DB5A-B722846AE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20" y="1129000"/>
            <a:ext cx="10676190" cy="460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35562C-3F0D-65E8-336F-B9C866F51153}"/>
              </a:ext>
            </a:extLst>
          </p:cNvPr>
          <p:cNvSpPr txBox="1"/>
          <p:nvPr/>
        </p:nvSpPr>
        <p:spPr>
          <a:xfrm>
            <a:off x="0" y="-296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Пример заполнения вкладки «Финансирование»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в документе о расторжении контракта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A7461A-8BB8-40F1-4DA5-2BB0291E3B67}"/>
              </a:ext>
            </a:extLst>
          </p:cNvPr>
          <p:cNvSpPr/>
          <p:nvPr/>
        </p:nvSpPr>
        <p:spPr>
          <a:xfrm>
            <a:off x="1268003" y="3901298"/>
            <a:ext cx="982742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Arial" panose="020B0604020202020204" pitchFamily="34" charset="0"/>
              </a:rPr>
              <a:t>По кнопке </a:t>
            </a:r>
            <a:r>
              <a:rPr lang="ru-RU" b="1" dirty="0">
                <a:latin typeface="Arial" panose="020B0604020202020204" pitchFamily="34" charset="0"/>
              </a:rPr>
              <a:t>Подгрузить сведения </a:t>
            </a:r>
            <a:r>
              <a:rPr lang="ru-RU" dirty="0">
                <a:latin typeface="Arial" panose="020B0604020202020204" pitchFamily="34" charset="0"/>
              </a:rPr>
              <a:t>будет подгружена полная сумма контракта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" panose="020B0604020202020204" pitchFamily="34" charset="0"/>
              </a:rPr>
              <a:t>Заказчик вручную указывает сумму фактического исполнения контракта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26ED99-E862-A7D2-4706-E90D65724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1727478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7BD15-6960-0C41-7ECF-8D3D686D1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1F65B4-FBA3-E615-14A9-9FCA05313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00" y="652423"/>
            <a:ext cx="9768310" cy="58099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68C73A-5248-EE86-05C7-D0C5ADD49C4D}"/>
              </a:ext>
            </a:extLst>
          </p:cNvPr>
          <p:cNvSpPr txBox="1"/>
          <p:nvPr/>
        </p:nvSpPr>
        <p:spPr>
          <a:xfrm>
            <a:off x="1" y="12920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Согласование технического изменения документа об исполнении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AA6089-3963-403B-8EE4-896C1C847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5C0B1BB-96E1-2870-F389-A846A23A7754}"/>
              </a:ext>
            </a:extLst>
          </p:cNvPr>
          <p:cNvSpPr/>
          <p:nvPr/>
        </p:nvSpPr>
        <p:spPr>
          <a:xfrm>
            <a:off x="5659050" y="4021805"/>
            <a:ext cx="4968452" cy="1477328"/>
          </a:xfrm>
          <a:prstGeom prst="rect">
            <a:avLst/>
          </a:prstGeom>
          <a:solidFill>
            <a:schemeClr val="bg1"/>
          </a:solidFill>
          <a:ln>
            <a:solidFill>
              <a:srgbClr val="BBCAEC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Измененное исполнение контракта необходимо вернуть в зарегистрированное состояние. Для этого надо выделить документ в списке и нажать кнопку </a:t>
            </a:r>
            <a:r>
              <a:rPr lang="ru-RU" b="1" dirty="0"/>
              <a:t>«Согласовать техническое изменение»</a:t>
            </a:r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824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3CBC7-8C79-B0EE-2A1D-9E6993581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C88668-8014-BD41-0F48-A7F7C7080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09" y="667095"/>
            <a:ext cx="10752381" cy="55238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3406B7-26AD-D507-6FD9-7CB571E178A7}"/>
              </a:ext>
            </a:extLst>
          </p:cNvPr>
          <p:cNvSpPr txBox="1"/>
          <p:nvPr/>
        </p:nvSpPr>
        <p:spPr>
          <a:xfrm>
            <a:off x="1" y="12920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Отправка документа о приемке (о расторжении) контракта в БКС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C229E1-8732-9616-D6EB-A9D4EFB59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A5FD57-A0C2-98EA-7E75-013CA4AACECD}"/>
              </a:ext>
            </a:extLst>
          </p:cNvPr>
          <p:cNvSpPr/>
          <p:nvPr/>
        </p:nvSpPr>
        <p:spPr>
          <a:xfrm>
            <a:off x="5070765" y="1662270"/>
            <a:ext cx="6324692" cy="1200329"/>
          </a:xfrm>
          <a:prstGeom prst="rect">
            <a:avLst/>
          </a:prstGeom>
          <a:solidFill>
            <a:schemeClr val="bg1"/>
          </a:solidFill>
          <a:ln>
            <a:solidFill>
              <a:srgbClr val="BBCAEC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После возвращения документа об исполнении контракта в РИС в фильтр «</a:t>
            </a:r>
            <a:r>
              <a:rPr lang="ru-RU" b="1" dirty="0">
                <a:latin typeface="Arial" panose="020B0604020202020204" pitchFamily="34" charset="0"/>
              </a:rPr>
              <a:t>Зарегистрированы</a:t>
            </a:r>
            <a:r>
              <a:rPr lang="ru-RU" dirty="0">
                <a:latin typeface="Arial" panose="020B0604020202020204" pitchFamily="34" charset="0"/>
              </a:rPr>
              <a:t>» достаточно его сразу направить в Бюджет с помощью кнопки </a:t>
            </a:r>
          </a:p>
          <a:p>
            <a:r>
              <a:rPr lang="ru-RU" dirty="0">
                <a:latin typeface="Arial" panose="020B0604020202020204" pitchFamily="34" charset="0"/>
              </a:rPr>
              <a:t>[</a:t>
            </a:r>
            <a:r>
              <a:rPr lang="ru-RU" b="1" dirty="0">
                <a:latin typeface="Arial" panose="020B0604020202020204" pitchFamily="34" charset="0"/>
              </a:rPr>
              <a:t>Сформировать документ о приемке в БКС</a:t>
            </a:r>
            <a:r>
              <a:rPr lang="ru-RU" dirty="0">
                <a:latin typeface="Arial" panose="020B060402020202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4766613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6CFFD-0AB4-D23F-57CB-D71B5EB7D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45483D-A876-D280-0AC6-610E3C7297D5}"/>
              </a:ext>
            </a:extLst>
          </p:cNvPr>
          <p:cNvSpPr txBox="1"/>
          <p:nvPr/>
        </p:nvSpPr>
        <p:spPr>
          <a:xfrm>
            <a:off x="1" y="12920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Журнал отправки документа о приёмке в БКС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154236-B6AD-2D02-85A3-38B868B98AD5}"/>
              </a:ext>
            </a:extLst>
          </p:cNvPr>
          <p:cNvSpPr/>
          <p:nvPr/>
        </p:nvSpPr>
        <p:spPr>
          <a:xfrm>
            <a:off x="1092200" y="5508315"/>
            <a:ext cx="10064750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Нельзя повторно отправлять документ о приемке, который уже был успешно принят БКС. </a:t>
            </a:r>
          </a:p>
          <a:p>
            <a:r>
              <a:rPr lang="ru-RU" dirty="0">
                <a:latin typeface="Arial" panose="020B0604020202020204" pitchFamily="34" charset="0"/>
              </a:rPr>
              <a:t>Для повторной отправки необходимо предварительно удалить в БКС документ о приемке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AA92DB-2775-8BDC-7A9A-FC4921031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B8F2C0-A5FD-27E5-5AD0-F3BEBD44B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714" y="975607"/>
            <a:ext cx="9028571" cy="4209524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165441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8C3CF-C31F-DCF2-F83E-68895ED1B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62B92D-6F21-0043-F7A8-435DFDB7E2E9}"/>
              </a:ext>
            </a:extLst>
          </p:cNvPr>
          <p:cNvSpPr txBox="1"/>
          <p:nvPr/>
        </p:nvSpPr>
        <p:spPr>
          <a:xfrm>
            <a:off x="1" y="12920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Информация о документах о приемке в БКС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D8A9DF-F12C-4044-97EF-1D6B7091F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4AD3A5-DAF0-E3EA-B0FC-2127C3284A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12"/>
          <a:stretch>
            <a:fillRect/>
          </a:stretch>
        </p:blipFill>
        <p:spPr>
          <a:xfrm>
            <a:off x="76732" y="834259"/>
            <a:ext cx="11897858" cy="1796905"/>
          </a:xfrm>
          <a:prstGeom prst="rect">
            <a:avLst/>
          </a:prstGeom>
          <a:ln>
            <a:solidFill>
              <a:srgbClr val="69009A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91AF34-5FB4-46FD-10E6-BF2866F4D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19" y="2730714"/>
            <a:ext cx="10704762" cy="3428571"/>
          </a:xfrm>
          <a:prstGeom prst="rect">
            <a:avLst/>
          </a:prstGeom>
          <a:ln>
            <a:solidFill>
              <a:srgbClr val="69009A"/>
            </a:solidFill>
          </a:ln>
        </p:spPr>
      </p:pic>
    </p:spTree>
    <p:extLst>
      <p:ext uri="{BB962C8B-B14F-4D97-AF65-F5344CB8AC3E}">
        <p14:creationId xmlns:p14="http://schemas.microsoft.com/office/powerpoint/2010/main" val="18776523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4C823-C3C1-0B59-37E5-787C4B4ED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A11D3C-2BAC-1458-C13A-9E32B6545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0" y="652423"/>
            <a:ext cx="9439275" cy="4482150"/>
          </a:xfrm>
          <a:prstGeom prst="rect">
            <a:avLst/>
          </a:prstGeom>
          <a:ln>
            <a:solidFill>
              <a:srgbClr val="69009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381579-E068-4E16-EB08-1BBE754CCECE}"/>
              </a:ext>
            </a:extLst>
          </p:cNvPr>
          <p:cNvSpPr txBox="1"/>
          <p:nvPr/>
        </p:nvSpPr>
        <p:spPr>
          <a:xfrm>
            <a:off x="1" y="12920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Заполнение суммы в документе о приемке в БКС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10C6EB-67AA-93E7-DC94-82C2DA92F0B1}"/>
              </a:ext>
            </a:extLst>
          </p:cNvPr>
          <p:cNvSpPr txBox="1"/>
          <p:nvPr/>
        </p:nvSpPr>
        <p:spPr>
          <a:xfrm>
            <a:off x="853790" y="5232419"/>
            <a:ext cx="10484414" cy="1200329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Поле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Muli"/>
              </a:rPr>
              <a:t>«всего» </a:t>
            </a:r>
            <a:r>
              <a:rPr lang="ru-RU" dirty="0">
                <a:solidFill>
                  <a:prstClr val="black"/>
                </a:solidFill>
                <a:latin typeface="Muli"/>
              </a:rPr>
              <a:t>- необходимо указать полную сумму документа о приемке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Поле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 «в т.ч. </a:t>
            </a:r>
            <a:r>
              <a:rPr lang="ru-RU" b="1" dirty="0">
                <a:solidFill>
                  <a:prstClr val="black"/>
                </a:solidFill>
                <a:latin typeface="Muli"/>
              </a:rPr>
              <a:t>требующая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 подтверждения» -  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необходимо указать сумму авансового платежа в рамках данного документа о приемке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Muli"/>
              </a:rPr>
              <a:t>Поле «</a:t>
            </a:r>
            <a:r>
              <a:rPr lang="ru-RU" b="1" dirty="0">
                <a:solidFill>
                  <a:prstClr val="black"/>
                </a:solidFill>
                <a:latin typeface="Muli"/>
              </a:rPr>
              <a:t>учетная (</a:t>
            </a:r>
            <a:r>
              <a:rPr lang="ru-RU" b="1" dirty="0" err="1">
                <a:solidFill>
                  <a:prstClr val="black"/>
                </a:solidFill>
                <a:latin typeface="Muli"/>
              </a:rPr>
              <a:t>справочно</a:t>
            </a:r>
            <a:r>
              <a:rPr lang="ru-RU" b="1" dirty="0">
                <a:solidFill>
                  <a:prstClr val="black"/>
                </a:solidFill>
                <a:latin typeface="Muli"/>
              </a:rPr>
              <a:t>)</a:t>
            </a:r>
            <a:r>
              <a:rPr lang="ru-RU" dirty="0">
                <a:solidFill>
                  <a:prstClr val="black"/>
                </a:solidFill>
                <a:latin typeface="Muli"/>
              </a:rPr>
              <a:t>» - рассчитывается автоматически как разница между предыдущими полями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CB5665D-1AAA-E573-787A-E700BE397E2F}"/>
              </a:ext>
            </a:extLst>
          </p:cNvPr>
          <p:cNvSpPr/>
          <p:nvPr/>
        </p:nvSpPr>
        <p:spPr>
          <a:xfrm>
            <a:off x="7419974" y="4470400"/>
            <a:ext cx="2365375" cy="574198"/>
          </a:xfrm>
          <a:prstGeom prst="rect">
            <a:avLst/>
          </a:prstGeom>
          <a:noFill/>
          <a:ln>
            <a:solidFill>
              <a:srgbClr val="E835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B12B81-40A6-48B1-B187-898CDFBDB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29009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893137-2CE9-4C38-82DE-70281BC77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162" y="705265"/>
            <a:ext cx="7687456" cy="40027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0" y="366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Выбор КБК из СГОЗ в позиции плана-графика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4AD0F7-C862-4BEB-BCEA-DFC962918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4A4892-59A0-4326-BC06-BBEEEA938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224" y="1645507"/>
            <a:ext cx="6353577" cy="49985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D381A03-C3D0-82F6-5F0B-CB19BFB5955E}"/>
              </a:ext>
            </a:extLst>
          </p:cNvPr>
          <p:cNvSpPr/>
          <p:nvPr/>
        </p:nvSpPr>
        <p:spPr>
          <a:xfrm>
            <a:off x="5243689" y="2706630"/>
            <a:ext cx="5436112" cy="1200329"/>
          </a:xfrm>
          <a:prstGeom prst="rect">
            <a:avLst/>
          </a:prstGeom>
          <a:solidFill>
            <a:schemeClr val="bg1"/>
          </a:solidFill>
          <a:ln>
            <a:solidFill>
              <a:srgbClr val="80E6F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После согласования СГОЗ все коды бюджетной классификации (КБК) становятся доступными для применения в позициях плана-графика в справочнике «Бюджетная классификация»</a:t>
            </a:r>
          </a:p>
        </p:txBody>
      </p:sp>
    </p:spTree>
    <p:extLst>
      <p:ext uri="{BB962C8B-B14F-4D97-AF65-F5344CB8AC3E}">
        <p14:creationId xmlns:p14="http://schemas.microsoft.com/office/powerpoint/2010/main" val="24805187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E26FD-E128-1B33-F44F-D5ED6A772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D44CDD-E6B0-92AC-74E7-4EA612252FED}"/>
              </a:ext>
            </a:extLst>
          </p:cNvPr>
          <p:cNvSpPr txBox="1"/>
          <p:nvPr/>
        </p:nvSpPr>
        <p:spPr>
          <a:xfrm>
            <a:off x="1" y="12920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ДО из документа о приемке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9E9D2EC-F1F1-EFAB-4C67-BBA6D1BF5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75" y="1192273"/>
            <a:ext cx="11457992" cy="2503427"/>
          </a:xfrm>
          <a:prstGeom prst="rect">
            <a:avLst/>
          </a:prstGeom>
          <a:noFill/>
          <a:ln>
            <a:solidFill>
              <a:srgbClr val="69009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48DF6D-3FC9-C9BB-E5ED-C1C62FAA9FE3}"/>
              </a:ext>
            </a:extLst>
          </p:cNvPr>
          <p:cNvSpPr txBox="1"/>
          <p:nvPr/>
        </p:nvSpPr>
        <p:spPr>
          <a:xfrm>
            <a:off x="977336" y="4000500"/>
            <a:ext cx="10237328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Для формирования денежного обязательства необходимо выбрать документ о приемке и нажать на кнопку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Формирование документов «Денежное обязательство</a:t>
            </a:r>
            <a:r>
              <a:rPr lang="ru-RU" b="1" dirty="0">
                <a:solidFill>
                  <a:prstClr val="black"/>
                </a:solidFill>
                <a:latin typeface="Muli"/>
              </a:rPr>
              <a:t>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3BBF46-9476-47D6-B031-846BD7943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2774115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925D9-C7C7-38C1-D2C8-F92ECC642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CD0572-0506-C258-197E-FACFCDABDD97}"/>
              </a:ext>
            </a:extLst>
          </p:cNvPr>
          <p:cNvSpPr txBox="1"/>
          <p:nvPr/>
        </p:nvSpPr>
        <p:spPr>
          <a:xfrm>
            <a:off x="1" y="12920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документа о приемке для авансового платежа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A7719-8368-4CD7-F0B4-814974F02D4E}"/>
              </a:ext>
            </a:extLst>
          </p:cNvPr>
          <p:cNvSpPr txBox="1"/>
          <p:nvPr/>
        </p:nvSpPr>
        <p:spPr>
          <a:xfrm>
            <a:off x="818585" y="5071746"/>
            <a:ext cx="5277414" cy="1200329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Muli"/>
              </a:rPr>
              <a:t>В Документе о приемке должен быть установлен признак «</a:t>
            </a:r>
            <a:r>
              <a:rPr lang="ru-RU" b="1" dirty="0">
                <a:solidFill>
                  <a:prstClr val="black"/>
                </a:solidFill>
                <a:latin typeface="Muli"/>
              </a:rPr>
              <a:t>Аванс</a:t>
            </a:r>
            <a:r>
              <a:rPr lang="ru-RU" dirty="0">
                <a:solidFill>
                  <a:prstClr val="black"/>
                </a:solidFill>
                <a:latin typeface="Muli"/>
              </a:rPr>
              <a:t>», а также необходимо указать соответствующий номер этапа в поле «</a:t>
            </a:r>
            <a:r>
              <a:rPr lang="ru-RU" b="1" dirty="0">
                <a:solidFill>
                  <a:prstClr val="black"/>
                </a:solidFill>
                <a:latin typeface="Muli"/>
              </a:rPr>
              <a:t>Номер</a:t>
            </a:r>
            <a:r>
              <a:rPr lang="ru-RU" dirty="0">
                <a:solidFill>
                  <a:prstClr val="black"/>
                </a:solidFill>
                <a:latin typeface="Muli"/>
              </a:rPr>
              <a:t>» в блоке «</a:t>
            </a:r>
            <a:r>
              <a:rPr lang="ru-RU" b="1" dirty="0">
                <a:solidFill>
                  <a:prstClr val="black"/>
                </a:solidFill>
                <a:latin typeface="Muli"/>
              </a:rPr>
              <a:t>Этап</a:t>
            </a:r>
            <a:r>
              <a:rPr lang="ru-RU" dirty="0">
                <a:solidFill>
                  <a:prstClr val="black"/>
                </a:solidFill>
                <a:latin typeface="Muli"/>
              </a:rPr>
              <a:t>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D84152-2691-1200-FC8C-AED747D61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BCEA3E-DCF8-7193-1E98-AE1D0D733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85" y="1117245"/>
            <a:ext cx="6702462" cy="2312057"/>
          </a:xfrm>
          <a:prstGeom prst="rect">
            <a:avLst/>
          </a:prstGeom>
          <a:ln>
            <a:solidFill>
              <a:srgbClr val="69009A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CCC419-6C5F-DEF4-444F-A5DD6147F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77" y="3131796"/>
            <a:ext cx="4834621" cy="3140279"/>
          </a:xfrm>
          <a:prstGeom prst="rect">
            <a:avLst/>
          </a:prstGeom>
          <a:ln>
            <a:solidFill>
              <a:srgbClr val="69009A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C8186D-7149-D00B-606C-333AB8B35D57}"/>
              </a:ext>
            </a:extLst>
          </p:cNvPr>
          <p:cNvSpPr txBox="1"/>
          <p:nvPr/>
        </p:nvSpPr>
        <p:spPr>
          <a:xfrm>
            <a:off x="7594600" y="1117245"/>
            <a:ext cx="4210050" cy="1477328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Для формирования документа о приемке необходимо выбрать соответствующий контракт и нажать на кнопку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Формирование документов «Документ о приемке»</a:t>
            </a:r>
          </a:p>
        </p:txBody>
      </p:sp>
    </p:spTree>
    <p:extLst>
      <p:ext uri="{BB962C8B-B14F-4D97-AF65-F5344CB8AC3E}">
        <p14:creationId xmlns:p14="http://schemas.microsoft.com/office/powerpoint/2010/main" val="36043114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42A75-D979-9022-AF99-D86803E11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8A72D9-7E44-48F1-837A-D708AF8BF73F}"/>
              </a:ext>
            </a:extLst>
          </p:cNvPr>
          <p:cNvSpPr txBox="1"/>
          <p:nvPr/>
        </p:nvSpPr>
        <p:spPr>
          <a:xfrm>
            <a:off x="1" y="12920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Высвобождение средств из ДО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8153ED-96BE-0A77-F765-D8FA76495C6C}"/>
              </a:ext>
            </a:extLst>
          </p:cNvPr>
          <p:cNvSpPr txBox="1"/>
          <p:nvPr/>
        </p:nvSpPr>
        <p:spPr>
          <a:xfrm>
            <a:off x="977335" y="3594100"/>
            <a:ext cx="10237328" cy="92333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Для </a:t>
            </a:r>
            <a:r>
              <a:rPr lang="ru-RU" dirty="0">
                <a:solidFill>
                  <a:prstClr val="black"/>
                </a:solidFill>
                <a:latin typeface="Muli"/>
              </a:rPr>
              <a:t>уменьшения суммы ДО, оплата по которым произвелась частично, либо не будет осуществляться, необходимо выбрать соответствующее денежное обязательство и нажать на кнопку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Формирование документов «Денежное обязательство</a:t>
            </a:r>
            <a:r>
              <a:rPr lang="ru-RU" b="1" dirty="0">
                <a:solidFill>
                  <a:prstClr val="black"/>
                </a:solidFill>
                <a:latin typeface="Muli"/>
              </a:rPr>
              <a:t>» на аннулирование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6595DE-40C7-34B1-982B-031846AA3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F08CF8-4021-BE95-D8E5-C26B9B8FE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90" y="1367505"/>
            <a:ext cx="11505019" cy="1825478"/>
          </a:xfrm>
          <a:prstGeom prst="rect">
            <a:avLst/>
          </a:prstGeom>
          <a:ln>
            <a:solidFill>
              <a:srgbClr val="69009A"/>
            </a:solidFill>
          </a:ln>
        </p:spPr>
      </p:pic>
    </p:spTree>
    <p:extLst>
      <p:ext uri="{BB962C8B-B14F-4D97-AF65-F5344CB8AC3E}">
        <p14:creationId xmlns:p14="http://schemas.microsoft.com/office/powerpoint/2010/main" val="19415018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1" y="972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Актуализация версии контракта в Бюджете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46B6D-971C-4CF4-9415-693A8C837253}"/>
              </a:ext>
            </a:extLst>
          </p:cNvPr>
          <p:cNvSpPr/>
          <p:nvPr/>
        </p:nvSpPr>
        <p:spPr>
          <a:xfrm>
            <a:off x="86457" y="3758028"/>
            <a:ext cx="11927742" cy="175432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Любое изменение контракта (опубликованное в ЕИС или техническое изменение контракта) должно быть направлено в Бюджет и по нему должно быть принято изменение БО.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Не применяется для изменений контракта, не получивших статус «Зарегистрировано»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После принятия изменения БО необходимо повторить отправку документа о приемке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235580-AD4C-4D09-AE0C-91BE8793A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1026" name="Рисунок 7">
            <a:extLst>
              <a:ext uri="{FF2B5EF4-FFF2-40B4-BE49-F238E27FC236}">
                <a16:creationId xmlns:a16="http://schemas.microsoft.com/office/drawing/2014/main" id="{97241943-34AB-44FC-4FC6-8F0F31691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2" t="51270" r="1642" b="18575"/>
          <a:stretch>
            <a:fillRect/>
          </a:stretch>
        </p:blipFill>
        <p:spPr bwMode="auto">
          <a:xfrm>
            <a:off x="86457" y="876301"/>
            <a:ext cx="11927743" cy="2729327"/>
          </a:xfrm>
          <a:prstGeom prst="rect">
            <a:avLst/>
          </a:prstGeom>
          <a:noFill/>
          <a:ln w="9525">
            <a:solidFill>
              <a:srgbClr val="E835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722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1" y="972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Не удалось найти документ «Договор»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46B6D-971C-4CF4-9415-693A8C837253}"/>
              </a:ext>
            </a:extLst>
          </p:cNvPr>
          <p:cNvSpPr/>
          <p:nvPr/>
        </p:nvSpPr>
        <p:spPr>
          <a:xfrm>
            <a:off x="2019648" y="5924117"/>
            <a:ext cx="8451872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Данный контроль срабатывает исключительно в случае отправки документа о приемке в Бюджет, при этом Контракт отсутствует в разделе «Договор» в Бюджете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215ADC-182E-435C-8744-44E6D82B7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C3E0CD-1434-794E-DEC3-45B6FE485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933" y="620471"/>
            <a:ext cx="10050134" cy="3727032"/>
          </a:xfrm>
          <a:prstGeom prst="rect">
            <a:avLst/>
          </a:prstGeom>
          <a:ln>
            <a:solidFill>
              <a:srgbClr val="E83546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895F46-EC84-A40C-C976-2D79D312B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90" y="4536193"/>
            <a:ext cx="11447619" cy="1314286"/>
          </a:xfrm>
          <a:prstGeom prst="rect">
            <a:avLst/>
          </a:prstGeom>
          <a:ln>
            <a:solidFill>
              <a:srgbClr val="E83546"/>
            </a:solidFill>
          </a:ln>
        </p:spPr>
      </p:pic>
    </p:spTree>
    <p:extLst>
      <p:ext uri="{BB962C8B-B14F-4D97-AF65-F5344CB8AC3E}">
        <p14:creationId xmlns:p14="http://schemas.microsoft.com/office/powerpoint/2010/main" val="40583338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085CC-C669-2430-6BD1-8D894048C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DB6263-944D-B5AD-15B7-C8208E359E55}"/>
              </a:ext>
            </a:extLst>
          </p:cNvPr>
          <p:cNvSpPr txBox="1"/>
          <p:nvPr/>
        </p:nvSpPr>
        <p:spPr>
          <a:xfrm>
            <a:off x="1" y="972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Не указано БО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90C63F-05C6-9DAE-DDCC-DE816C209A9A}"/>
              </a:ext>
            </a:extLst>
          </p:cNvPr>
          <p:cNvSpPr/>
          <p:nvPr/>
        </p:nvSpPr>
        <p:spPr>
          <a:xfrm>
            <a:off x="2019648" y="5924117"/>
            <a:ext cx="8451872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Данный контроль срабатывает при отсутствии принятого БО в БКС, при этом сам документ о приемке успешно поступает в БКС, но без ДО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7F30A3-DEB8-04D5-9F93-68A32C1AE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0A7BBC-0CA5-B6F5-75FB-E76DC1E85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29" y="626085"/>
            <a:ext cx="10631141" cy="522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717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E6F23-C63B-CFBC-468C-B5E0797F3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5311B7-1AA1-D214-61B9-03A0EC279F1E}"/>
              </a:ext>
            </a:extLst>
          </p:cNvPr>
          <p:cNvSpPr txBox="1"/>
          <p:nvPr/>
        </p:nvSpPr>
        <p:spPr>
          <a:xfrm>
            <a:off x="1" y="972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Протокол с успешным формированием ДО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0515B1-0C94-6077-236D-A9A0BC1E2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3D5ED3-FA46-C0A5-D035-C95E9EEBC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95" y="620471"/>
            <a:ext cx="11523809" cy="5961905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3615123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02408-7BED-3923-F591-03C4AA3FB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A6602D-8CD5-9059-C1B2-E3C2582F2769}"/>
              </a:ext>
            </a:extLst>
          </p:cNvPr>
          <p:cNvSpPr txBox="1"/>
          <p:nvPr/>
        </p:nvSpPr>
        <p:spPr>
          <a:xfrm>
            <a:off x="1052930" y="2828835"/>
            <a:ext cx="10086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Передача сведений о малой закупке</a:t>
            </a:r>
          </a:p>
        </p:txBody>
      </p:sp>
    </p:spTree>
    <p:extLst>
      <p:ext uri="{BB962C8B-B14F-4D97-AF65-F5344CB8AC3E}">
        <p14:creationId xmlns:p14="http://schemas.microsoft.com/office/powerpoint/2010/main" val="17741351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83ADD0-509C-62CE-911A-953B81B3E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616" y="656463"/>
            <a:ext cx="8446767" cy="56930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0" y="736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Заполнение вкладки «Финансирование»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46B6D-971C-4CF4-9415-693A8C837253}"/>
              </a:ext>
            </a:extLst>
          </p:cNvPr>
          <p:cNvSpPr/>
          <p:nvPr/>
        </p:nvSpPr>
        <p:spPr>
          <a:xfrm>
            <a:off x="4167571" y="1797050"/>
            <a:ext cx="6151812" cy="203132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Поле «Дата» - указывается дата заключения контракта</a:t>
            </a:r>
          </a:p>
          <a:p>
            <a:pPr marL="342900" indent="-342900">
              <a:buAutoNum type="arabicPeriod"/>
            </a:pPr>
            <a:r>
              <a:rPr lang="ru-RU" dirty="0"/>
              <a:t>Поля «КБК из плана» и «Счет получателя» - должны соответствовать ПГ и ПФХД</a:t>
            </a:r>
          </a:p>
          <a:p>
            <a:pPr marL="342900" indent="-342900">
              <a:buAutoNum type="arabicPeriod"/>
            </a:pPr>
            <a:r>
              <a:rPr lang="ru-RU" dirty="0"/>
              <a:t>Сумма малой закупки должна быть распределена по месяцам (достаточно указать в один месяц всю сумму)</a:t>
            </a:r>
          </a:p>
          <a:p>
            <a:pPr marL="342900" indent="-342900">
              <a:buAutoNum type="arabicPeriod"/>
            </a:pPr>
            <a:r>
              <a:rPr lang="ru-RU" dirty="0"/>
              <a:t>Сумма разбивки по месяцам должна равняться сумме текущего года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DE10D8-376D-44C0-852C-A0613D27B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8915609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89DEC-6114-F9E2-9F0B-533B3AF65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6E0868-667C-C475-6CBF-822EED1ECF06}"/>
              </a:ext>
            </a:extLst>
          </p:cNvPr>
          <p:cNvSpPr txBox="1"/>
          <p:nvPr/>
        </p:nvSpPr>
        <p:spPr>
          <a:xfrm>
            <a:off x="1" y="530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Заполнение вкладки «Поставщик (подрядчик, исполнитель)»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9E064A-2C19-E123-6270-D31C5A5440B1}"/>
              </a:ext>
            </a:extLst>
          </p:cNvPr>
          <p:cNvSpPr/>
          <p:nvPr/>
        </p:nvSpPr>
        <p:spPr>
          <a:xfrm>
            <a:off x="1323128" y="4010620"/>
            <a:ext cx="9549062" cy="92333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Должно быть заполнено поле «Платежные реквизиты для перечисления денежных средств»</a:t>
            </a:r>
            <a:endParaRPr lang="en-US" dirty="0"/>
          </a:p>
          <a:p>
            <a:endParaRPr lang="en-US" dirty="0"/>
          </a:p>
          <a:p>
            <a:r>
              <a:rPr lang="ru-RU" dirty="0"/>
              <a:t>Для проверки заполнения данного поля добавлен предварительный блокирующий контроль: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4DF0A1-C728-48FB-8352-DB0FBA948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0E4C80-93CE-B3E7-E09F-28A5E6A86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1020564"/>
            <a:ext cx="11430000" cy="24327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C7F5B2-53A0-3A4C-907D-7DBBB1E33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128" y="5015051"/>
            <a:ext cx="9571412" cy="113809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0583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44B77-92B5-C175-8B73-C0F7DE969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E06D7-89A6-C25D-1DF4-FBC2154BD82B}"/>
              </a:ext>
            </a:extLst>
          </p:cNvPr>
          <p:cNvSpPr txBox="1"/>
          <p:nvPr/>
        </p:nvSpPr>
        <p:spPr>
          <a:xfrm>
            <a:off x="1052930" y="1228397"/>
            <a:ext cx="100861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262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Проверка </a:t>
            </a:r>
            <a:r>
              <a:rPr lang="ru-RU" dirty="0" err="1"/>
              <a:t>непревышения</a:t>
            </a:r>
            <a:r>
              <a:rPr lang="ru-RU" dirty="0"/>
              <a:t> объема финансового обеспечения, включенного в планы-графики, над объемом финансового обеспечения для осуществления закупок, утвержденным и доведенным до заказчика</a:t>
            </a:r>
          </a:p>
        </p:txBody>
      </p:sp>
    </p:spTree>
    <p:extLst>
      <p:ext uri="{BB962C8B-B14F-4D97-AF65-F5344CB8AC3E}">
        <p14:creationId xmlns:p14="http://schemas.microsoft.com/office/powerpoint/2010/main" val="20423754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EBB78-D55B-EEEB-1EF7-DCE13EEFD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39FE9B-CF8B-6630-929B-937F424E60DA}"/>
              </a:ext>
            </a:extLst>
          </p:cNvPr>
          <p:cNvSpPr txBox="1"/>
          <p:nvPr/>
        </p:nvSpPr>
        <p:spPr>
          <a:xfrm>
            <a:off x="1" y="972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Платежные реквизиты в МЗ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7D8FF2-7996-E791-6D4E-7A95642E0405}"/>
              </a:ext>
            </a:extLst>
          </p:cNvPr>
          <p:cNvSpPr/>
          <p:nvPr/>
        </p:nvSpPr>
        <p:spPr>
          <a:xfrm>
            <a:off x="8312149" y="831222"/>
            <a:ext cx="3566619" cy="4247317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Некорректно указаны реквизиты поставщика. </a:t>
            </a:r>
          </a:p>
          <a:p>
            <a:endParaRPr lang="ru-RU" dirty="0"/>
          </a:p>
          <a:p>
            <a:r>
              <a:rPr lang="ru-RU" dirty="0"/>
              <a:t>В случае, если поставщиком является БУ/АУ/казенное учреждение, должен быть указан корректный тип счета и лицевой счет.</a:t>
            </a:r>
          </a:p>
          <a:p>
            <a:endParaRPr lang="ru-RU" dirty="0"/>
          </a:p>
          <a:p>
            <a:r>
              <a:rPr lang="ru-RU" dirty="0"/>
              <a:t>Необходимо скорректировать карточку поставщика. Внести изменение в малую закупку, перевыбрать поставщика и направить данное изменение в Бюджет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3B2607-9D7C-4BAD-9590-5541126B4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56D5F0-4A31-89AB-2EDF-276BA82F5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31" y="831222"/>
            <a:ext cx="7895238" cy="471428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883477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4F3AB-1BFE-8B3B-AA18-77F5CB799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1DB11E-F532-E985-CBEA-0E8B8E880B2B}"/>
              </a:ext>
            </a:extLst>
          </p:cNvPr>
          <p:cNvSpPr txBox="1"/>
          <p:nvPr/>
        </p:nvSpPr>
        <p:spPr>
          <a:xfrm>
            <a:off x="1" y="972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Расчетный счет контрагента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422EEC1-92F5-7965-632D-4762D3E25535}"/>
              </a:ext>
            </a:extLst>
          </p:cNvPr>
          <p:cNvSpPr/>
          <p:nvPr/>
        </p:nvSpPr>
        <p:spPr>
          <a:xfrm>
            <a:off x="968625" y="5002224"/>
            <a:ext cx="10254750" cy="1200329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Некорректно указан расчетный счет поставщика. </a:t>
            </a:r>
          </a:p>
          <a:p>
            <a:endParaRPr lang="ru-RU" dirty="0"/>
          </a:p>
          <a:p>
            <a:r>
              <a:rPr lang="ru-RU" dirty="0"/>
              <a:t>Необходимо скорректировать карточку поставщика. Внести изменение в малую закупку, перевыбрать поставщика и направить данное изменение в Бюджет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491D54-4FF5-42B7-96D5-6CD83B8AD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830B97-E5B4-26B1-26EF-C445CE3B8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25" y="717204"/>
            <a:ext cx="10254750" cy="428502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337086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94195-86B2-E2DE-24BA-BD8200C35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CDC219-F83B-45A8-B28C-11A95DC14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76"/>
          <a:stretch/>
        </p:blipFill>
        <p:spPr>
          <a:xfrm>
            <a:off x="338963" y="520253"/>
            <a:ext cx="9611383" cy="6056038"/>
          </a:xfrm>
          <a:prstGeom prst="rect">
            <a:avLst/>
          </a:prstGeom>
          <a:ln>
            <a:solidFill>
              <a:srgbClr val="00964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5715B8-0390-1C41-E9D7-5AA2B2B983D5}"/>
              </a:ext>
            </a:extLst>
          </p:cNvPr>
          <p:cNvSpPr txBox="1"/>
          <p:nvPr/>
        </p:nvSpPr>
        <p:spPr>
          <a:xfrm>
            <a:off x="0" y="-296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Инструкции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CEB63-FBA3-7B1D-850B-7AF56E98A593}"/>
              </a:ext>
            </a:extLst>
          </p:cNvPr>
          <p:cNvSpPr txBox="1"/>
          <p:nvPr/>
        </p:nvSpPr>
        <p:spPr>
          <a:xfrm>
            <a:off x="3190743" y="2290342"/>
            <a:ext cx="6759603" cy="369332"/>
          </a:xfrm>
          <a:prstGeom prst="rect">
            <a:avLst/>
          </a:prstGeom>
          <a:solidFill>
            <a:srgbClr val="FFFFFF"/>
          </a:solidFill>
          <a:ln>
            <a:solidFill>
              <a:srgbClr val="E83546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Ссылка на раздел: </a:t>
            </a:r>
            <a:r>
              <a:rPr lang="en-US" dirty="0">
                <a:hlinkClick r:id="rId3"/>
              </a:rPr>
              <a:t>https://ufin48.ru/Show/Category/112?ItemId=218</a:t>
            </a:r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02EA68-3548-418B-BA9F-7CE47FD5A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1444969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>
            <a:extLst>
              <a:ext uri="{FF2B5EF4-FFF2-40B4-BE49-F238E27FC236}">
                <a16:creationId xmlns:a16="http://schemas.microsoft.com/office/drawing/2014/main" id="{99EC6C1A-B463-486A-A71D-B5993A294A4C}"/>
              </a:ext>
            </a:extLst>
          </p:cNvPr>
          <p:cNvSpPr txBox="1"/>
          <p:nvPr/>
        </p:nvSpPr>
        <p:spPr>
          <a:xfrm>
            <a:off x="3482852" y="2844225"/>
            <a:ext cx="652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62E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A386F4-43B8-6E3D-4B73-B561234BD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078" y="5013176"/>
            <a:ext cx="12117844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39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0" y="865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Детализация контроля ПГ по 99 ст.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89CF2B-8371-956A-056F-9EA784D24BB4}"/>
              </a:ext>
            </a:extLst>
          </p:cNvPr>
          <p:cNvSpPr/>
          <p:nvPr/>
        </p:nvSpPr>
        <p:spPr>
          <a:xfrm>
            <a:off x="102342" y="3429000"/>
            <a:ext cx="11987685" cy="3139321"/>
          </a:xfrm>
          <a:prstGeom prst="rect">
            <a:avLst/>
          </a:prstGeom>
          <a:solidFill>
            <a:schemeClr val="bg1"/>
          </a:solidFill>
          <a:ln>
            <a:solidFill>
              <a:srgbClr val="80E6F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Кнопка      </a:t>
            </a: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ru-RU" b="1" dirty="0">
                <a:latin typeface="Arial" panose="020B0604020202020204" pitchFamily="34" charset="0"/>
              </a:rPr>
              <a:t>Детализация контроля по 99 ст.</a:t>
            </a:r>
            <a:r>
              <a:rPr lang="en-US" dirty="0">
                <a:latin typeface="Arial" panose="020B0604020202020204" pitchFamily="34" charset="0"/>
              </a:rPr>
              <a:t>]</a:t>
            </a:r>
            <a:r>
              <a:rPr lang="ru-RU" dirty="0">
                <a:latin typeface="Arial" panose="020B0604020202020204" pitchFamily="34" charset="0"/>
              </a:rPr>
              <a:t> предназначена для проверки </a:t>
            </a:r>
            <a:r>
              <a:rPr lang="ru-RU" dirty="0" err="1">
                <a:latin typeface="Arial" panose="020B0604020202020204" pitchFamily="34" charset="0"/>
              </a:rPr>
              <a:t>непревышения</a:t>
            </a:r>
            <a:r>
              <a:rPr lang="ru-RU" dirty="0">
                <a:latin typeface="Arial" panose="020B0604020202020204" pitchFamily="34" charset="0"/>
              </a:rPr>
              <a:t> объема финансового обеспечения, включенного в планы-графики, над объемом финансового обеспечения для осуществления закупок, утвержденным и доведенным до заказчика 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По нажатию на данную кнопку формируется протокол сообщающий о соответствии (несоответствии) плана-графика закупок ПФХД (Бюджетной росписи).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Данная кнопка доступна во всех фильтрах папки «План-график»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Рекомендуется отправлять ПГ на контроль только в случае прохождения детализации по 99 ст.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315DA7-983D-48BF-91B2-9C9819342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770605-FE41-4A7F-BCAD-974F29495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2" y="913222"/>
            <a:ext cx="11988055" cy="23606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D45110-678B-41B9-8448-2C0B20ED9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66" y="3448855"/>
            <a:ext cx="266667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32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39BD0-7176-D602-1E9A-06F49C7D1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D1313A-D44E-1034-0025-A090E437E402}"/>
              </a:ext>
            </a:extLst>
          </p:cNvPr>
          <p:cNvSpPr txBox="1"/>
          <p:nvPr/>
        </p:nvSpPr>
        <p:spPr>
          <a:xfrm>
            <a:off x="0" y="8654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000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Отрицательный протокол детализации </a:t>
            </a:r>
          </a:p>
          <a:p>
            <a:r>
              <a:rPr lang="ru-RU" dirty="0"/>
              <a:t>контроля ПГ по 99 ст. (БУ/АУ)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742F64-1011-FF5C-CD10-2F6D9DE45392}"/>
              </a:ext>
            </a:extLst>
          </p:cNvPr>
          <p:cNvSpPr/>
          <p:nvPr/>
        </p:nvSpPr>
        <p:spPr>
          <a:xfrm>
            <a:off x="80962" y="5251355"/>
            <a:ext cx="12030075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Сумма ПФХД выплаты на закупки (44-ФЗ, 1-ый год) – внесено в Бюджете, в ПФХД – вкладка «</a:t>
            </a:r>
            <a:r>
              <a:rPr lang="ru-RU" b="1" dirty="0">
                <a:latin typeface="Arial" panose="020B0604020202020204" pitchFamily="34" charset="0"/>
              </a:rPr>
              <a:t>Выплаты на закупки</a:t>
            </a:r>
            <a:r>
              <a:rPr lang="ru-RU" dirty="0">
                <a:latin typeface="Arial" panose="020B0604020202020204" pitchFamily="34" charset="0"/>
              </a:rPr>
              <a:t>»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Сумма ПГ – внесено в РИС (в позиции плана-графика)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2271F2-EA14-41BD-BA6E-E3B63E9A2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086"/>
            <a:ext cx="12192000" cy="142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BE51B1-6F3B-4C24-A333-84E48BB04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" y="1062728"/>
            <a:ext cx="12030076" cy="4153241"/>
          </a:xfrm>
          <a:prstGeom prst="rect">
            <a:avLst/>
          </a:prstGeom>
          <a:ln>
            <a:solidFill>
              <a:srgbClr val="E83546"/>
            </a:solidFill>
          </a:ln>
        </p:spPr>
      </p:pic>
    </p:spTree>
    <p:extLst>
      <p:ext uri="{BB962C8B-B14F-4D97-AF65-F5344CB8AC3E}">
        <p14:creationId xmlns:p14="http://schemas.microsoft.com/office/powerpoint/2010/main" val="3449307863"/>
      </p:ext>
    </p:extLst>
  </p:cSld>
  <p:clrMapOvr>
    <a:masterClrMapping/>
  </p:clrMapOvr>
</p:sld>
</file>

<file path=ppt/theme/theme1.xml><?xml version="1.0" encoding="utf-8"?>
<a:theme xmlns:a="http://schemas.openxmlformats.org/drawingml/2006/main" name="белый под штамп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белый под штамп" id="{3CB3319F-CD79-4D3A-AEA0-087ADD6872DE}" vid="{B20FACB8-94F1-41DB-BB8F-B07D7153F9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белый под штамп</Template>
  <TotalTime>17195</TotalTime>
  <Words>2484</Words>
  <Application>Microsoft Office PowerPoint</Application>
  <PresentationFormat>Широкоэкранный</PresentationFormat>
  <Paragraphs>261</Paragraphs>
  <Slides>73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80" baseType="lpstr">
      <vt:lpstr>Arial</vt:lpstr>
      <vt:lpstr>Calibri</vt:lpstr>
      <vt:lpstr>courier new</vt:lpstr>
      <vt:lpstr>Inter</vt:lpstr>
      <vt:lpstr>Muli</vt:lpstr>
      <vt:lpstr>Verdana</vt:lpstr>
      <vt:lpstr>белый под штамп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u1553</cp:lastModifiedBy>
  <cp:revision>149</cp:revision>
  <dcterms:created xsi:type="dcterms:W3CDTF">2023-09-27T06:06:11Z</dcterms:created>
  <dcterms:modified xsi:type="dcterms:W3CDTF">2026-03-10T06:47:19Z</dcterms:modified>
</cp:coreProperties>
</file>