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11" r:id="rId3"/>
  </p:sldMasterIdLst>
  <p:notesMasterIdLst>
    <p:notesMasterId r:id="rId46"/>
  </p:notesMasterIdLst>
  <p:sldIdLst>
    <p:sldId id="7852" r:id="rId4"/>
    <p:sldId id="7861" r:id="rId5"/>
    <p:sldId id="7862" r:id="rId6"/>
    <p:sldId id="7880" r:id="rId7"/>
    <p:sldId id="7881" r:id="rId8"/>
    <p:sldId id="7877" r:id="rId9"/>
    <p:sldId id="9537" r:id="rId10"/>
    <p:sldId id="7878" r:id="rId11"/>
    <p:sldId id="7879" r:id="rId12"/>
    <p:sldId id="7865" r:id="rId13"/>
    <p:sldId id="9538" r:id="rId14"/>
    <p:sldId id="7857" r:id="rId15"/>
    <p:sldId id="7873" r:id="rId16"/>
    <p:sldId id="7874" r:id="rId17"/>
    <p:sldId id="7869" r:id="rId18"/>
    <p:sldId id="7870" r:id="rId19"/>
    <p:sldId id="7871" r:id="rId20"/>
    <p:sldId id="7872" r:id="rId21"/>
    <p:sldId id="7883" r:id="rId22"/>
    <p:sldId id="7884" r:id="rId23"/>
    <p:sldId id="7885" r:id="rId24"/>
    <p:sldId id="9541" r:id="rId25"/>
    <p:sldId id="9542" r:id="rId26"/>
    <p:sldId id="7886" r:id="rId27"/>
    <p:sldId id="7887" r:id="rId28"/>
    <p:sldId id="7888" r:id="rId29"/>
    <p:sldId id="7893" r:id="rId30"/>
    <p:sldId id="7894" r:id="rId31"/>
    <p:sldId id="7896" r:id="rId32"/>
    <p:sldId id="7895" r:id="rId33"/>
    <p:sldId id="7867" r:id="rId34"/>
    <p:sldId id="7890" r:id="rId35"/>
    <p:sldId id="7853" r:id="rId36"/>
    <p:sldId id="7854" r:id="rId37"/>
    <p:sldId id="9535" r:id="rId38"/>
    <p:sldId id="9536" r:id="rId39"/>
    <p:sldId id="7860" r:id="rId40"/>
    <p:sldId id="7864" r:id="rId41"/>
    <p:sldId id="7897" r:id="rId42"/>
    <p:sldId id="9539" r:id="rId43"/>
    <p:sldId id="9540" r:id="rId44"/>
    <p:sldId id="6420" r:id="rId4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p:cViewPr varScale="1">
        <p:scale>
          <a:sx n="81" d="100"/>
          <a:sy n="81" d="100"/>
        </p:scale>
        <p:origin x="70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29DB29-4B6A-4FF3-96FC-E27ACFBFD7D5}" type="datetimeFigureOut">
              <a:rPr lang="ru-RU" smtClean="0"/>
              <a:t>17.04.2026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DD59F-1A54-4CFC-9EE7-D38A29570CCE}" type="slidenum">
              <a:rPr lang="ru-RU" smtClean="0"/>
              <a:t>‹#›</a:t>
            </a:fld>
            <a:endParaRPr lang="ru-RU"/>
          </a:p>
        </p:txBody>
      </p:sp>
    </p:spTree>
    <p:extLst>
      <p:ext uri="{BB962C8B-B14F-4D97-AF65-F5344CB8AC3E}">
        <p14:creationId xmlns:p14="http://schemas.microsoft.com/office/powerpoint/2010/main" val="1773756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8B8560-6AC5-439B-AE73-7F7032D17399}"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8567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4056910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3260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01114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53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lvl1pPr>
            <a:lvl2pPr marL="457068" indent="0" algn="ctr">
              <a:buNone/>
              <a:defRPr/>
            </a:lvl2pPr>
            <a:lvl3pPr marL="914133" indent="0" algn="ctr">
              <a:buNone/>
              <a:defRPr/>
            </a:lvl3pPr>
            <a:lvl4pPr marL="1371200" indent="0" algn="ctr">
              <a:buNone/>
              <a:defRPr/>
            </a:lvl4pPr>
            <a:lvl5pPr marL="1828267" indent="0" algn="ctr">
              <a:buNone/>
              <a:defRPr/>
            </a:lvl5pPr>
            <a:lvl6pPr marL="2285333" indent="0" algn="ctr">
              <a:buNone/>
              <a:defRPr/>
            </a:lvl6pPr>
            <a:lvl7pPr marL="2742399" indent="0" algn="ctr">
              <a:buNone/>
              <a:defRPr/>
            </a:lvl7pPr>
            <a:lvl8pPr marL="3199466" indent="0" algn="ctr">
              <a:buNone/>
              <a:defRPr/>
            </a:lvl8pPr>
            <a:lvl9pPr marL="3656532" indent="0" algn="ctr">
              <a:buNone/>
              <a:defRPr/>
            </a:lvl9pPr>
          </a:lstStyle>
          <a:p>
            <a:r>
              <a:rPr lang="ru-RU"/>
              <a:t>Образец подзаголовка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555014D-9908-45D2-A44E-1C18C55137B4}"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804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545383-626B-408D-81A2-2A6BF7BBDEB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24517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5" y="4407012"/>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5" y="2906722"/>
            <a:ext cx="10363200" cy="1500187"/>
          </a:xfrm>
        </p:spPr>
        <p:txBody>
          <a:bodyPr anchor="b"/>
          <a:lstStyle>
            <a:lvl1pPr marL="0" indent="0">
              <a:buNone/>
              <a:defRPr sz="2000"/>
            </a:lvl1pPr>
            <a:lvl2pPr marL="457068" indent="0">
              <a:buNone/>
              <a:defRPr sz="1800"/>
            </a:lvl2pPr>
            <a:lvl3pPr marL="914133" indent="0">
              <a:buNone/>
              <a:defRPr sz="1600"/>
            </a:lvl3pPr>
            <a:lvl4pPr marL="1371200" indent="0">
              <a:buNone/>
              <a:defRPr sz="1400"/>
            </a:lvl4pPr>
            <a:lvl5pPr marL="1828267" indent="0">
              <a:buNone/>
              <a:defRPr sz="1400"/>
            </a:lvl5pPr>
            <a:lvl6pPr marL="2285333" indent="0">
              <a:buNone/>
              <a:defRPr sz="1400"/>
            </a:lvl6pPr>
            <a:lvl7pPr marL="2742399" indent="0">
              <a:buNone/>
              <a:defRPr sz="1400"/>
            </a:lvl7pPr>
            <a:lvl8pPr marL="3199466" indent="0">
              <a:buNone/>
              <a:defRPr sz="1400"/>
            </a:lvl8pPr>
            <a:lvl9pPr marL="3656532" indent="0">
              <a:buNone/>
              <a:defRPr sz="1400"/>
            </a:lvl9pPr>
          </a:lstStyle>
          <a:p>
            <a:pPr lvl="0"/>
            <a:r>
              <a:rPr lang="ru-RU"/>
              <a:t>Образец текста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0474641-E4EE-44C0-A17B-3246144B6C8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82638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1"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454D5C1-5555-4C86-9850-7BC69A16924B}"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66600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438" y="1535113"/>
            <a:ext cx="5389033"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6" name="Объект 5"/>
          <p:cNvSpPr>
            <a:spLocks noGrp="1"/>
          </p:cNvSpPr>
          <p:nvPr>
            <p:ph sz="quarter" idx="4"/>
          </p:nvPr>
        </p:nvSpPr>
        <p:spPr>
          <a:xfrm>
            <a:off x="619343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6554E73-E7A7-4F76-B4FB-7AD7BD832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09383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9CA25CD-45E1-4D23-8424-89E5C12151E9}"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870005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626602C-5480-4899-8600-18797E5EA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16975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7" y="273053"/>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154"/>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7" y="1435103"/>
            <a:ext cx="4011084" cy="4691063"/>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E4604FE-005D-47B4-B21B-1EF80F8F47B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23728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0900557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068" indent="0">
              <a:buNone/>
              <a:defRPr sz="2800"/>
            </a:lvl2pPr>
            <a:lvl3pPr marL="914133" indent="0">
              <a:buNone/>
              <a:defRPr sz="2400"/>
            </a:lvl3pPr>
            <a:lvl4pPr marL="1371200" indent="0">
              <a:buNone/>
              <a:defRPr sz="2000"/>
            </a:lvl4pPr>
            <a:lvl5pPr marL="1828267" indent="0">
              <a:buNone/>
              <a:defRPr sz="2000"/>
            </a:lvl5pPr>
            <a:lvl6pPr marL="2285333" indent="0">
              <a:buNone/>
              <a:defRPr sz="2000"/>
            </a:lvl6pPr>
            <a:lvl7pPr marL="2742399" indent="0">
              <a:buNone/>
              <a:defRPr sz="2000"/>
            </a:lvl7pPr>
            <a:lvl8pPr marL="3199466" indent="0">
              <a:buNone/>
              <a:defRPr sz="2000"/>
            </a:lvl8pPr>
            <a:lvl9pPr marL="3656532"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A9D0DBD-237F-43E8-AF84-70188AA218E3}"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644462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A02ED3-EC22-42BB-BA93-C52F815566A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792467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744"/>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1" y="274744"/>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C94B5F8-3237-4CAB-894F-E824C77A29C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598404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6"/>
            <a:ext cx="10972800" cy="4525963"/>
          </a:xfrm>
        </p:spPr>
        <p:txBody>
          <a:bodyPr/>
          <a:lstStyle/>
          <a:p>
            <a:pPr lvl="0"/>
            <a:endParaRPr lang="ru-RU" noProof="0"/>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0C8B149-103F-46B0-AF20-06BC32CADD9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411033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1"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EF492E6-52E1-4325-9180-CF70567FD6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505868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274744"/>
            <a:ext cx="10972800" cy="5851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8B84D7-0CD6-4C0A-AA0C-2E5EADE7FAD1}"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036443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6FC55C-DB5E-5A50-2C43-02F1002C685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1B5698A8-A32E-DE05-CA76-E124F31F67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AFFA931-0362-7A13-648C-F6AB8C0BBAB1}"/>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781A9039-D072-BA17-6224-8BA6F1037C2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E30475-248C-9A4E-A521-4E6E3D181F0F}"/>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7040252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D72CC0-BED0-5BEE-33DC-084654DB39C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056CB0D-65BD-EFC9-2D50-AA9A935E691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CA44E61-CC53-86D6-5B9C-6835D7794C70}"/>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AF841112-ADBF-A54A-693C-1B931F131E4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B118579-8612-3D69-47C9-3CF8A8100B29}"/>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22034854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A72DC0-FDB4-88C1-17FD-701C4A318F4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6BC4045-B1F0-E109-3337-7631E2396B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4387C87-7D97-7883-6B8B-30E53DEA023F}"/>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A767050B-8C36-D0E3-823A-9585B38B276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56B4596-881A-C926-1153-443BA52DA376}"/>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20625806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CAA0F9-E0A8-642E-A5E6-676D83FAE15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03082C7-3F26-E3DC-9E78-2EC685D3DED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7C31DD15-CF84-C5B0-6618-A5BD80BC496C}"/>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7C399B1B-00BE-D441-F3FE-2F284A9E6196}"/>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6" name="Нижний колонтитул 5">
            <a:extLst>
              <a:ext uri="{FF2B5EF4-FFF2-40B4-BE49-F238E27FC236}">
                <a16:creationId xmlns:a16="http://schemas.microsoft.com/office/drawing/2014/main" id="{ACE026FE-EA3A-7924-068A-94C3D89A1CA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A9C158C-F198-B262-53D0-1EC213DB2DBB}"/>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9087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852FFD1-FA6F-42C3-BA12-DC2C2C1F2EEE}" type="datetimeFigureOut">
              <a:rPr lang="ru-RU" smtClean="0"/>
              <a:t>17.04.2026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7021675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AFACF8-D12D-FEF2-E177-B86B1119E9C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F5566AF-69C8-B6A8-2B8B-1959EF44CA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06F51DBD-4533-5E05-49B7-1B19D2B42A3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68D05A1-CC7F-CD32-6B83-BF8260EBAD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6C1AE05-FF24-972A-A8B9-DD9E233BCFE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ADE7515-BD5A-00D8-9368-4E76AB9EF89D}"/>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8" name="Нижний колонтитул 7">
            <a:extLst>
              <a:ext uri="{FF2B5EF4-FFF2-40B4-BE49-F238E27FC236}">
                <a16:creationId xmlns:a16="http://schemas.microsoft.com/office/drawing/2014/main" id="{0C497EF5-CEC7-8FC7-8FEA-32F0C626B062}"/>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F791BF0-2832-1245-A402-F121CF279013}"/>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35816026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99EC20-9BF5-2331-0877-36CD30DDED8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369B167-EE0A-CC73-D47C-7FFE90BF4B24}"/>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4" name="Нижний колонтитул 3">
            <a:extLst>
              <a:ext uri="{FF2B5EF4-FFF2-40B4-BE49-F238E27FC236}">
                <a16:creationId xmlns:a16="http://schemas.microsoft.com/office/drawing/2014/main" id="{5DE1C0C9-BDBE-B63B-5BE7-8282A69ADD11}"/>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59DCE3F-3A95-B54A-E948-690674998124}"/>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22786701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0B8EFFE-A1C0-8935-1A52-D2DF8953E9F8}"/>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3" name="Нижний колонтитул 2">
            <a:extLst>
              <a:ext uri="{FF2B5EF4-FFF2-40B4-BE49-F238E27FC236}">
                <a16:creationId xmlns:a16="http://schemas.microsoft.com/office/drawing/2014/main" id="{C45D83F0-AD93-8C5A-96DF-F5F9C77450D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E30A27A-B1E7-C74C-26EE-28C20FB830A2}"/>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10849237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72CACA-2CF7-497E-D677-EA081E1B8A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40C814F-78CC-0B67-7E1D-736E84FAD9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F3B51262-9776-0FAF-94D7-F79328B58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6F66A59-CE5A-D9CD-0B10-4455633197C0}"/>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6" name="Нижний колонтитул 5">
            <a:extLst>
              <a:ext uri="{FF2B5EF4-FFF2-40B4-BE49-F238E27FC236}">
                <a16:creationId xmlns:a16="http://schemas.microsoft.com/office/drawing/2014/main" id="{F7371F1E-169B-2FD2-BD1A-FA38F5546A3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5B26B98-50DB-00F2-B962-4316FE03306F}"/>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18147654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013854-8171-95CA-D0D6-F09A2DC353F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D5FCA74C-43DF-BCC3-D5A7-A85F84D5C8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51F54FE-727E-1F43-8092-4ACD2F1F1A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D299EFE-10C2-338E-F2B7-45D8AD807DBC}"/>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6" name="Нижний колонтитул 5">
            <a:extLst>
              <a:ext uri="{FF2B5EF4-FFF2-40B4-BE49-F238E27FC236}">
                <a16:creationId xmlns:a16="http://schemas.microsoft.com/office/drawing/2014/main" id="{D192CD8D-7877-E6C3-412A-C5B601B513F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071AA77-2773-98F1-0625-5C4EC6FE04A1}"/>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33048221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9F35F7-D125-62C2-5D69-2E74E1810B1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B01F5B6-1D3F-2BD6-1E29-131582A56B59}"/>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338D70E-7DF1-C255-7C38-96487F837AD4}"/>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41EB5981-6746-D6B1-AA36-7D4FFAAE146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087C8FD-8B43-0A94-D2B9-AFA300E88B64}"/>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8843366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9804062-36CD-DB5C-6EA3-6AF4E8F4140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542BEEEE-7E3B-D5DB-78A5-4956ECC0A08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7DA7D74-30F8-9F96-9738-933ADB96D945}"/>
              </a:ext>
            </a:extLst>
          </p:cNvPr>
          <p:cNvSpPr>
            <a:spLocks noGrp="1"/>
          </p:cNvSpPr>
          <p:nvPr>
            <p:ph type="dt" sz="half" idx="10"/>
          </p:nvPr>
        </p:nvSpPr>
        <p:spPr/>
        <p:txBody>
          <a:body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856DFEE2-995C-35E6-3A39-457DF9F921F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4185C22-0D73-573D-6BB3-30B03B9903EC}"/>
              </a:ext>
            </a:extLst>
          </p:cNvPr>
          <p:cNvSpPr>
            <a:spLocks noGrp="1"/>
          </p:cNvSpPr>
          <p:nvPr>
            <p:ph type="sldNum" sz="quarter" idx="12"/>
          </p:nvPr>
        </p:nvSpPr>
        <p:spPr/>
        <p:txBody>
          <a:bodyPr/>
          <a:lstStyle/>
          <a:p>
            <a:fld id="{333919D2-9342-4E58-A36E-DB84EFB06168}" type="slidenum">
              <a:rPr lang="ru-RU" smtClean="0"/>
              <a:t>‹#›</a:t>
            </a:fld>
            <a:endParaRPr lang="ru-RU"/>
          </a:p>
        </p:txBody>
      </p:sp>
    </p:spTree>
    <p:extLst>
      <p:ext uri="{BB962C8B-B14F-4D97-AF65-F5344CB8AC3E}">
        <p14:creationId xmlns:p14="http://schemas.microsoft.com/office/powerpoint/2010/main" val="251980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852FFD1-FA6F-42C3-BA12-DC2C2C1F2EEE}"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967868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852FFD1-FA6F-42C3-BA12-DC2C2C1F2EEE}" type="datetimeFigureOut">
              <a:rPr lang="ru-RU" smtClean="0"/>
              <a:t>17.04.2026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41544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52FFD1-FA6F-42C3-BA12-DC2C2C1F2EEE}" type="datetimeFigureOut">
              <a:rPr lang="ru-RU" smtClean="0"/>
              <a:t>17.04.2026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416468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2FFD1-FA6F-42C3-BA12-DC2C2C1F2EEE}" type="datetimeFigureOut">
              <a:rPr lang="ru-RU" smtClean="0"/>
              <a:t>17.04.2026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00150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4098886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17.04.2026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442937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2FFD1-FA6F-42C3-BA12-DC2C2C1F2EEE}" type="datetimeFigureOut">
              <a:rPr lang="ru-RU" smtClean="0"/>
              <a:t>17.04.2026</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DA608-35A8-44E0-9F82-581EAE50B9B7}" type="slidenum">
              <a:rPr lang="ru-RU" smtClean="0"/>
              <a:t>‹#›</a:t>
            </a:fld>
            <a:endParaRPr lang="ru-RU"/>
          </a:p>
        </p:txBody>
      </p:sp>
    </p:spTree>
    <p:extLst>
      <p:ext uri="{BB962C8B-B14F-4D97-AF65-F5344CB8AC3E}">
        <p14:creationId xmlns:p14="http://schemas.microsoft.com/office/powerpoint/2010/main" val="3679218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ctr" anchorCtr="0" compatLnSpc="1">
            <a:prstTxWarp prst="textNoShape">
              <a:avLst/>
            </a:prstTxWarp>
          </a:bodyPr>
          <a:lstStyle/>
          <a:p>
            <a:pPr lvl="0"/>
            <a:r>
              <a:rPr lang="ru-RU" altLang="ru-RU"/>
              <a:t>Образец заголовка</a:t>
            </a:r>
          </a:p>
        </p:txBody>
      </p:sp>
      <p:sp>
        <p:nvSpPr>
          <p:cNvPr id="22531"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defTabSz="914133" eaLnBrk="1" hangingPunct="1">
              <a:defRPr sz="1400">
                <a:solidFill>
                  <a:srgbClr val="000000"/>
                </a:solidFill>
                <a:latin typeface="Arial" charset="0"/>
              </a:defRPr>
            </a:lvl1pPr>
          </a:lstStyle>
          <a:p>
            <a:pPr marL="0" marR="0" lvl="0" indent="0" algn="l"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ctr" defTabSz="914133" eaLnBrk="1" hangingPunct="1">
              <a:defRPr sz="1400">
                <a:solidFill>
                  <a:srgbClr val="000000"/>
                </a:solidFill>
                <a:latin typeface="Arial" charset="0"/>
              </a:defRPr>
            </a:lvl1pPr>
          </a:lstStyle>
          <a:p>
            <a:pPr marL="0" marR="0" lvl="0" indent="0" algn="ctr"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r" defTabSz="914133" eaLnBrk="1" hangingPunct="1">
              <a:defRPr sz="1400">
                <a:solidFill>
                  <a:srgbClr val="000000"/>
                </a:solidFill>
                <a:latin typeface="Arial"/>
              </a:defRPr>
            </a:lvl1pPr>
          </a:lstStyle>
          <a:p>
            <a:pPr marL="0" marR="0" lvl="0" indent="0" algn="r" defTabSz="914133" rtl="0" eaLnBrk="1" fontAlgn="base" latinLnBrk="0" hangingPunct="1">
              <a:lnSpc>
                <a:spcPct val="100000"/>
              </a:lnSpc>
              <a:spcBef>
                <a:spcPct val="0"/>
              </a:spcBef>
              <a:spcAft>
                <a:spcPct val="0"/>
              </a:spcAft>
              <a:buClrTx/>
              <a:buSzTx/>
              <a:buFontTx/>
              <a:buNone/>
              <a:tabLst/>
              <a:defRPr/>
            </a:pPr>
            <a:fld id="{F61C1B9C-5BF3-4FAB-B502-36DCD41294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133" rtl="0" eaLnBrk="1" fontAlgn="base" latinLnBrk="0" hangingPunct="1">
                <a:lnSpc>
                  <a:spcPct val="100000"/>
                </a:lnSpc>
                <a:spcBef>
                  <a:spcPct val="0"/>
                </a:spcBef>
                <a:spcAft>
                  <a:spcPct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01995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068" algn="ctr" rtl="0" fontAlgn="base">
        <a:spcBef>
          <a:spcPct val="0"/>
        </a:spcBef>
        <a:spcAft>
          <a:spcPct val="0"/>
        </a:spcAft>
        <a:defRPr sz="4400">
          <a:solidFill>
            <a:schemeClr val="tx2"/>
          </a:solidFill>
          <a:latin typeface="Arial" charset="0"/>
        </a:defRPr>
      </a:lvl6pPr>
      <a:lvl7pPr marL="914133" algn="ctr" rtl="0" fontAlgn="base">
        <a:spcBef>
          <a:spcPct val="0"/>
        </a:spcBef>
        <a:spcAft>
          <a:spcPct val="0"/>
        </a:spcAft>
        <a:defRPr sz="4400">
          <a:solidFill>
            <a:schemeClr val="tx2"/>
          </a:solidFill>
          <a:latin typeface="Arial" charset="0"/>
        </a:defRPr>
      </a:lvl7pPr>
      <a:lvl8pPr marL="1371200" algn="ctr" rtl="0" fontAlgn="base">
        <a:spcBef>
          <a:spcPct val="0"/>
        </a:spcBef>
        <a:spcAft>
          <a:spcPct val="0"/>
        </a:spcAft>
        <a:defRPr sz="4400">
          <a:solidFill>
            <a:schemeClr val="tx2"/>
          </a:solidFill>
          <a:latin typeface="Arial" charset="0"/>
        </a:defRPr>
      </a:lvl8pPr>
      <a:lvl9pPr marL="182826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3867" indent="-228533" algn="l" rtl="0" fontAlgn="base">
        <a:spcBef>
          <a:spcPct val="20000"/>
        </a:spcBef>
        <a:spcAft>
          <a:spcPct val="0"/>
        </a:spcAft>
        <a:buChar char="»"/>
        <a:defRPr sz="2000">
          <a:solidFill>
            <a:schemeClr val="tx1"/>
          </a:solidFill>
          <a:latin typeface="+mn-lt"/>
        </a:defRPr>
      </a:lvl6pPr>
      <a:lvl7pPr marL="2970933" indent="-228533" algn="l" rtl="0" fontAlgn="base">
        <a:spcBef>
          <a:spcPct val="20000"/>
        </a:spcBef>
        <a:spcAft>
          <a:spcPct val="0"/>
        </a:spcAft>
        <a:buChar char="»"/>
        <a:defRPr sz="2000">
          <a:solidFill>
            <a:schemeClr val="tx1"/>
          </a:solidFill>
          <a:latin typeface="+mn-lt"/>
        </a:defRPr>
      </a:lvl7pPr>
      <a:lvl8pPr marL="3428000" indent="-228533" algn="l" rtl="0" fontAlgn="base">
        <a:spcBef>
          <a:spcPct val="20000"/>
        </a:spcBef>
        <a:spcAft>
          <a:spcPct val="0"/>
        </a:spcAft>
        <a:buChar char="»"/>
        <a:defRPr sz="2000">
          <a:solidFill>
            <a:schemeClr val="tx1"/>
          </a:solidFill>
          <a:latin typeface="+mn-lt"/>
        </a:defRPr>
      </a:lvl8pPr>
      <a:lvl9pPr marL="3885066" indent="-228533"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133" rtl="0" eaLnBrk="1" latinLnBrk="0" hangingPunct="1">
        <a:defRPr sz="1800" kern="1200">
          <a:solidFill>
            <a:schemeClr val="tx1"/>
          </a:solidFill>
          <a:latin typeface="+mn-lt"/>
          <a:ea typeface="+mn-ea"/>
          <a:cs typeface="+mn-cs"/>
        </a:defRPr>
      </a:lvl1pPr>
      <a:lvl2pPr marL="457068" algn="l" defTabSz="914133" rtl="0" eaLnBrk="1" latinLnBrk="0" hangingPunct="1">
        <a:defRPr sz="1800" kern="1200">
          <a:solidFill>
            <a:schemeClr val="tx1"/>
          </a:solidFill>
          <a:latin typeface="+mn-lt"/>
          <a:ea typeface="+mn-ea"/>
          <a:cs typeface="+mn-cs"/>
        </a:defRPr>
      </a:lvl2pPr>
      <a:lvl3pPr marL="914133" algn="l" defTabSz="914133" rtl="0" eaLnBrk="1" latinLnBrk="0" hangingPunct="1">
        <a:defRPr sz="1800" kern="1200">
          <a:solidFill>
            <a:schemeClr val="tx1"/>
          </a:solidFill>
          <a:latin typeface="+mn-lt"/>
          <a:ea typeface="+mn-ea"/>
          <a:cs typeface="+mn-cs"/>
        </a:defRPr>
      </a:lvl3pPr>
      <a:lvl4pPr marL="1371200" algn="l" defTabSz="914133" rtl="0" eaLnBrk="1" latinLnBrk="0" hangingPunct="1">
        <a:defRPr sz="1800" kern="1200">
          <a:solidFill>
            <a:schemeClr val="tx1"/>
          </a:solidFill>
          <a:latin typeface="+mn-lt"/>
          <a:ea typeface="+mn-ea"/>
          <a:cs typeface="+mn-cs"/>
        </a:defRPr>
      </a:lvl4pPr>
      <a:lvl5pPr marL="1828267" algn="l" defTabSz="914133" rtl="0" eaLnBrk="1" latinLnBrk="0" hangingPunct="1">
        <a:defRPr sz="1800" kern="1200">
          <a:solidFill>
            <a:schemeClr val="tx1"/>
          </a:solidFill>
          <a:latin typeface="+mn-lt"/>
          <a:ea typeface="+mn-ea"/>
          <a:cs typeface="+mn-cs"/>
        </a:defRPr>
      </a:lvl5pPr>
      <a:lvl6pPr marL="2285333" algn="l" defTabSz="914133" rtl="0" eaLnBrk="1" latinLnBrk="0" hangingPunct="1">
        <a:defRPr sz="1800" kern="1200">
          <a:solidFill>
            <a:schemeClr val="tx1"/>
          </a:solidFill>
          <a:latin typeface="+mn-lt"/>
          <a:ea typeface="+mn-ea"/>
          <a:cs typeface="+mn-cs"/>
        </a:defRPr>
      </a:lvl6pPr>
      <a:lvl7pPr marL="2742399" algn="l" defTabSz="914133" rtl="0" eaLnBrk="1" latinLnBrk="0" hangingPunct="1">
        <a:defRPr sz="1800" kern="1200">
          <a:solidFill>
            <a:schemeClr val="tx1"/>
          </a:solidFill>
          <a:latin typeface="+mn-lt"/>
          <a:ea typeface="+mn-ea"/>
          <a:cs typeface="+mn-cs"/>
        </a:defRPr>
      </a:lvl7pPr>
      <a:lvl8pPr marL="3199466" algn="l" defTabSz="914133" rtl="0" eaLnBrk="1" latinLnBrk="0" hangingPunct="1">
        <a:defRPr sz="1800" kern="1200">
          <a:solidFill>
            <a:schemeClr val="tx1"/>
          </a:solidFill>
          <a:latin typeface="+mn-lt"/>
          <a:ea typeface="+mn-ea"/>
          <a:cs typeface="+mn-cs"/>
        </a:defRPr>
      </a:lvl8pPr>
      <a:lvl9pPr marL="3656532" algn="l" defTabSz="91413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24BC75-54A0-8601-7CC3-8249330205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263AE65A-B39E-E522-3E5D-816B03B3E3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10447AE-3BAA-FDEE-CDEA-37BC524029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B19B91-52AA-446E-B638-A78D9E8245DB}" type="datetimeFigureOut">
              <a:rPr lang="ru-RU" smtClean="0"/>
              <a:t>17.04.2026</a:t>
            </a:fld>
            <a:endParaRPr lang="ru-RU"/>
          </a:p>
        </p:txBody>
      </p:sp>
      <p:sp>
        <p:nvSpPr>
          <p:cNvPr id="5" name="Нижний колонтитул 4">
            <a:extLst>
              <a:ext uri="{FF2B5EF4-FFF2-40B4-BE49-F238E27FC236}">
                <a16:creationId xmlns:a16="http://schemas.microsoft.com/office/drawing/2014/main" id="{3D2578EC-F276-D26D-7A0B-B9344F546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9918580-2D15-5F15-FD30-65C377E1BA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919D2-9342-4E58-A36E-DB84EFB06168}" type="slidenum">
              <a:rPr lang="ru-RU" smtClean="0"/>
              <a:t>‹#›</a:t>
            </a:fld>
            <a:endParaRPr lang="ru-RU"/>
          </a:p>
        </p:txBody>
      </p:sp>
    </p:spTree>
    <p:extLst>
      <p:ext uri="{BB962C8B-B14F-4D97-AF65-F5344CB8AC3E}">
        <p14:creationId xmlns:p14="http://schemas.microsoft.com/office/powerpoint/2010/main" val="2908451383"/>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gzgos@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internet.garant.ru/document/redirect/70353464/321"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igzgos@gmail.com" TargetMode="External"/><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D44FAF11-3DAE-4654-BE44-0AAB501278CD}"/>
              </a:ext>
            </a:extLst>
          </p:cNvPr>
          <p:cNvSpPr/>
          <p:nvPr/>
        </p:nvSpPr>
        <p:spPr>
          <a:xfrm>
            <a:off x="0" y="6425859"/>
            <a:ext cx="12192000" cy="43214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3E4828B6-D43D-4675-934F-57B580BB9923}"/>
              </a:ext>
            </a:extLst>
          </p:cNvPr>
          <p:cNvSpPr>
            <a:spLocks noGrp="1"/>
          </p:cNvSpPr>
          <p:nvPr>
            <p:ph type="ctrTitle"/>
          </p:nvPr>
        </p:nvSpPr>
        <p:spPr>
          <a:xfrm>
            <a:off x="1524000" y="2444123"/>
            <a:ext cx="9144000" cy="984877"/>
          </a:xfrm>
        </p:spPr>
        <p:txBody>
          <a:bodyPr>
            <a:noAutofit/>
          </a:bodyPr>
          <a:lstStyle/>
          <a:p>
            <a:r>
              <a:rPr lang="ru-RU" sz="3600" dirty="0">
                <a:solidFill>
                  <a:srgbClr val="0070C0"/>
                </a:solidFill>
              </a:rPr>
              <a:t>«Применение Порядка оценки заявок участников конкурса, утвержденного постановлением Правительства РФ от 31.12.2021 № 2604. Типовые ошибки комиссии при рассмотрении заявок»</a:t>
            </a:r>
          </a:p>
        </p:txBody>
      </p:sp>
      <p:sp>
        <p:nvSpPr>
          <p:cNvPr id="5" name="TextBox 4">
            <a:extLst>
              <a:ext uri="{FF2B5EF4-FFF2-40B4-BE49-F238E27FC236}">
                <a16:creationId xmlns:a16="http://schemas.microsoft.com/office/drawing/2014/main" id="{8D19F247-60B9-4D51-8755-B5D860344421}"/>
              </a:ext>
            </a:extLst>
          </p:cNvPr>
          <p:cNvSpPr txBox="1"/>
          <p:nvPr/>
        </p:nvSpPr>
        <p:spPr>
          <a:xfrm>
            <a:off x="278934" y="6425859"/>
            <a:ext cx="1182638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Трефилова Татьяна Николаевна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e-mail: igzgos@gmail.com</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3" name="Рисунок 2">
            <a:extLst>
              <a:ext uri="{FF2B5EF4-FFF2-40B4-BE49-F238E27FC236}">
                <a16:creationId xmlns:a16="http://schemas.microsoft.com/office/drawing/2014/main" id="{0123546B-B89F-9A74-BFED-16706D77C7F6}"/>
              </a:ext>
            </a:extLst>
          </p:cNvPr>
          <p:cNvPicPr>
            <a:picLocks noChangeAspect="1"/>
          </p:cNvPicPr>
          <p:nvPr/>
        </p:nvPicPr>
        <p:blipFill>
          <a:blip r:embed="rId3"/>
          <a:stretch>
            <a:fillRect/>
          </a:stretch>
        </p:blipFill>
        <p:spPr>
          <a:xfrm>
            <a:off x="6096000" y="4493470"/>
            <a:ext cx="6102625" cy="1597290"/>
          </a:xfrm>
          <a:prstGeom prst="rect">
            <a:avLst/>
          </a:prstGeom>
        </p:spPr>
      </p:pic>
    </p:spTree>
    <p:extLst>
      <p:ext uri="{BB962C8B-B14F-4D97-AF65-F5344CB8AC3E}">
        <p14:creationId xmlns:p14="http://schemas.microsoft.com/office/powerpoint/2010/main" val="979959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C5BCEB-4A7F-EB19-7D48-292A38FB183E}"/>
              </a:ext>
            </a:extLst>
          </p:cNvPr>
          <p:cNvSpPr>
            <a:spLocks noGrp="1"/>
          </p:cNvSpPr>
          <p:nvPr>
            <p:ph type="title"/>
          </p:nvPr>
        </p:nvSpPr>
        <p:spPr>
          <a:xfrm>
            <a:off x="838200" y="1700808"/>
            <a:ext cx="10515600" cy="1325563"/>
          </a:xfrm>
        </p:spPr>
        <p:txBody>
          <a:bodyPr>
            <a:normAutofit/>
          </a:bodyPr>
          <a:lstStyle/>
          <a:p>
            <a:r>
              <a:rPr lang="ru-RU" sz="3600" dirty="0"/>
              <a:t>Ошибки при формировании порядка оценки</a:t>
            </a:r>
          </a:p>
        </p:txBody>
      </p:sp>
    </p:spTree>
    <p:extLst>
      <p:ext uri="{BB962C8B-B14F-4D97-AF65-F5344CB8AC3E}">
        <p14:creationId xmlns:p14="http://schemas.microsoft.com/office/powerpoint/2010/main" val="4000685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3ECF8FA-ED99-6C45-4BA4-A6E33F16650A}"/>
              </a:ext>
            </a:extLst>
          </p:cNvPr>
          <p:cNvSpPr>
            <a:spLocks noGrp="1"/>
          </p:cNvSpPr>
          <p:nvPr>
            <p:ph idx="1"/>
          </p:nvPr>
        </p:nvSpPr>
        <p:spPr>
          <a:xfrm>
            <a:off x="695400" y="548680"/>
            <a:ext cx="10515600" cy="4680520"/>
          </a:xfrm>
        </p:spPr>
        <p:txBody>
          <a:bodyPr>
            <a:normAutofit fontScale="92500" lnSpcReduction="10000"/>
          </a:bodyPr>
          <a:lstStyle/>
          <a:p>
            <a:r>
              <a:rPr lang="ru-RU" dirty="0"/>
              <a:t>Неуказание всех вариантов оценки заявок по критерию «Цена контракта» </a:t>
            </a:r>
            <a:r>
              <a:rPr lang="ru-RU" sz="2300" i="1" dirty="0"/>
              <a:t>(нет формулы при отрицательном предложении)</a:t>
            </a:r>
          </a:p>
          <a:p>
            <a:r>
              <a:rPr lang="ru-RU" dirty="0"/>
              <a:t>Некорректные показатели оценки заявок участников </a:t>
            </a:r>
            <a:r>
              <a:rPr lang="ru-RU" sz="2300" i="1" dirty="0"/>
              <a:t>(заказчики устанавливают показатели оценки, Постановлением 2604 не предусмотренные)</a:t>
            </a:r>
          </a:p>
          <a:p>
            <a:r>
              <a:rPr lang="ru-RU" dirty="0"/>
              <a:t>Не обоснованы предельные значения показателей или установлены некорректно </a:t>
            </a:r>
            <a:r>
              <a:rPr lang="ru-RU" sz="2300" i="1" dirty="0"/>
              <a:t>(При НМЦК 100 </a:t>
            </a:r>
            <a:r>
              <a:rPr lang="ru-RU" sz="2300" i="1" dirty="0" err="1"/>
              <a:t>млн.руб</a:t>
            </a:r>
            <a:r>
              <a:rPr lang="ru-RU" sz="2300" i="1" dirty="0"/>
              <a:t>. предельный показатель устанавливается 60 млн. Таким образом, все контракты свыше 60 млн. руб. будут оценены одинаково и получат максимальное количество баллов)</a:t>
            </a:r>
          </a:p>
          <a:p>
            <a:r>
              <a:rPr lang="ru-RU" dirty="0"/>
              <a:t>Указание в подтверждающих документах по «Опыту» не предусмотренных законодательством требований </a:t>
            </a:r>
            <a:r>
              <a:rPr lang="ru-RU" sz="2100" i="1" dirty="0"/>
              <a:t>(Заказчик вправе требовать информацию для подтверждения трудовых ресурсов, которая предусмотрена в соответствии с профессиональными стандартами. Вместе с тем профстандарт: 12.003 "Работник по обеспечению охраны образовательных организаций" не содержит "списочный состав с разрядом и печатью отдела лицензионно-разрешительной работы по месту регистрации участника закупки, уполномоченного в сфере частной охранной деятельности«)</a:t>
            </a:r>
          </a:p>
        </p:txBody>
      </p:sp>
    </p:spTree>
    <p:extLst>
      <p:ext uri="{BB962C8B-B14F-4D97-AF65-F5344CB8AC3E}">
        <p14:creationId xmlns:p14="http://schemas.microsoft.com/office/powerpoint/2010/main" val="2151835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7C407A-DA70-1CD5-0632-3CAD5CC81443}"/>
              </a:ext>
            </a:extLst>
          </p:cNvPr>
          <p:cNvSpPr>
            <a:spLocks noGrp="1"/>
          </p:cNvSpPr>
          <p:nvPr>
            <p:ph type="title"/>
          </p:nvPr>
        </p:nvSpPr>
        <p:spPr>
          <a:xfrm>
            <a:off x="838200" y="116632"/>
            <a:ext cx="10515600" cy="1325563"/>
          </a:xfrm>
        </p:spPr>
        <p:txBody>
          <a:bodyPr>
            <a:normAutofit/>
          </a:bodyPr>
          <a:lstStyle/>
          <a:p>
            <a:r>
              <a:rPr lang="ru-RU" sz="2400" dirty="0"/>
              <a:t>Несоответствие детализирующих показателей критерия «Квалификация участника закупки» по опыту объекту закупки</a:t>
            </a:r>
            <a:br>
              <a:rPr lang="ru-RU" sz="2400" dirty="0"/>
            </a:br>
            <a:endParaRPr lang="ru-RU" sz="2400" dirty="0"/>
          </a:p>
        </p:txBody>
      </p:sp>
      <p:graphicFrame>
        <p:nvGraphicFramePr>
          <p:cNvPr id="4" name="Объект 3">
            <a:extLst>
              <a:ext uri="{FF2B5EF4-FFF2-40B4-BE49-F238E27FC236}">
                <a16:creationId xmlns:a16="http://schemas.microsoft.com/office/drawing/2014/main" id="{426348B2-AE99-5156-2730-7F6B2FCAA9F7}"/>
              </a:ext>
            </a:extLst>
          </p:cNvPr>
          <p:cNvGraphicFramePr>
            <a:graphicFrameLocks noGrp="1"/>
          </p:cNvGraphicFramePr>
          <p:nvPr>
            <p:ph idx="1"/>
            <p:extLst>
              <p:ext uri="{D42A27DB-BD31-4B8C-83A1-F6EECF244321}">
                <p14:modId xmlns:p14="http://schemas.microsoft.com/office/powerpoint/2010/main" val="3224487414"/>
              </p:ext>
            </p:extLst>
          </p:nvPr>
        </p:nvGraphicFramePr>
        <p:xfrm>
          <a:off x="838200" y="1551940"/>
          <a:ext cx="10515600" cy="40284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351607243"/>
                    </a:ext>
                  </a:extLst>
                </a:gridCol>
                <a:gridCol w="5257800">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благоустройство территории.</a:t>
                      </a:r>
                    </a:p>
                    <a:p>
                      <a:endParaRPr lang="ru-RU" dirty="0"/>
                    </a:p>
                    <a:p>
                      <a:r>
                        <a:rPr lang="ru-RU" dirty="0"/>
                        <a:t>К оценке принимаются исключительно контракты, подтверждающие </a:t>
                      </a:r>
                      <a:r>
                        <a:rPr lang="ru-RU" u="sng" dirty="0"/>
                        <a:t>опыт исполнения работ по содержанию, ремонту автомобильных дорог.</a:t>
                      </a:r>
                    </a:p>
                    <a:p>
                      <a:r>
                        <a:rPr lang="ru-RU" dirty="0"/>
                        <a:t>(№ 0304300006826000005)</a:t>
                      </a:r>
                    </a:p>
                  </a:txBody>
                  <a:tcPr/>
                </a:tc>
                <a:tc>
                  <a:txBody>
                    <a:bodyPr/>
                    <a:lstStyle/>
                    <a:p>
                      <a:r>
                        <a:rPr lang="ru-RU" dirty="0"/>
                        <a:t>Решение Кабардино-Балкарского УФАС по</a:t>
                      </a:r>
                    </a:p>
                    <a:p>
                      <a:r>
                        <a:rPr lang="ru-RU" dirty="0"/>
                        <a:t> делу № 007/06/42-149/2026 от 23.03.2026.</a:t>
                      </a:r>
                    </a:p>
                    <a:p>
                      <a:r>
                        <a:rPr lang="ru-RU" b="1" dirty="0"/>
                        <a:t>Жалоба обоснована.</a:t>
                      </a:r>
                    </a:p>
                    <a:p>
                      <a:r>
                        <a:rPr lang="ru-RU" dirty="0"/>
                        <a:t>Установление подобных критериев оценки неправомерно и существенно ограничивает конкуренцию. Данный подход подтверждается административной и судебной практикой, а именно Постановлением Арбитражного суда Западно-Сибирского округа от 03.03.2026 по делу № А75-14240/2024, согласно данному решению опыт выполнения работ по ремонту и содержанию дорог не равен опыту выполнения работ по благоустройству территории.</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4268161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42C6C-1312-7013-E097-C7790679F31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9DC405-987B-93D2-398D-7200B1DCD3F3}"/>
              </a:ext>
            </a:extLst>
          </p:cNvPr>
          <p:cNvSpPr>
            <a:spLocks noGrp="1"/>
          </p:cNvSpPr>
          <p:nvPr>
            <p:ph type="title"/>
          </p:nvPr>
        </p:nvSpPr>
        <p:spPr>
          <a:xfrm>
            <a:off x="838200" y="116632"/>
            <a:ext cx="10515600" cy="1325563"/>
          </a:xfrm>
        </p:spPr>
        <p:txBody>
          <a:bodyPr>
            <a:normAutofit/>
          </a:bodyPr>
          <a:lstStyle/>
          <a:p>
            <a:r>
              <a:rPr lang="ru-RU" sz="2400" dirty="0"/>
              <a:t>В извещении заказчик ограничивает варианты подтверждения «опыта участника закупки».</a:t>
            </a:r>
            <a:br>
              <a:rPr lang="ru-RU" sz="2400" dirty="0"/>
            </a:br>
            <a:endParaRPr lang="ru-RU" sz="2400" dirty="0"/>
          </a:p>
        </p:txBody>
      </p:sp>
      <p:graphicFrame>
        <p:nvGraphicFramePr>
          <p:cNvPr id="4" name="Объект 3">
            <a:extLst>
              <a:ext uri="{FF2B5EF4-FFF2-40B4-BE49-F238E27FC236}">
                <a16:creationId xmlns:a16="http://schemas.microsoft.com/office/drawing/2014/main" id="{FBDA88FF-177C-176D-460D-EB65DF129EB8}"/>
              </a:ext>
            </a:extLst>
          </p:cNvPr>
          <p:cNvGraphicFramePr>
            <a:graphicFrameLocks noGrp="1"/>
          </p:cNvGraphicFramePr>
          <p:nvPr>
            <p:ph idx="1"/>
            <p:extLst>
              <p:ext uri="{D42A27DB-BD31-4B8C-83A1-F6EECF244321}">
                <p14:modId xmlns:p14="http://schemas.microsoft.com/office/powerpoint/2010/main" val="2110233257"/>
              </p:ext>
            </p:extLst>
          </p:nvPr>
        </p:nvGraphicFramePr>
        <p:xfrm>
          <a:off x="838200" y="1551940"/>
          <a:ext cx="10515600" cy="2656840"/>
        </p:xfrm>
        <a:graphic>
          <a:graphicData uri="http://schemas.openxmlformats.org/drawingml/2006/table">
            <a:tbl>
              <a:tblPr firstRow="1" bandRow="1">
                <a:tableStyleId>{5C22544A-7EE6-4342-B048-85BDC9FD1C3A}</a:tableStyleId>
              </a:tblPr>
              <a:tblGrid>
                <a:gridCol w="7274024">
                  <a:extLst>
                    <a:ext uri="{9D8B030D-6E8A-4147-A177-3AD203B41FA5}">
                      <a16:colId xmlns:a16="http://schemas.microsoft.com/office/drawing/2014/main" val="1351607243"/>
                    </a:ext>
                  </a:extLst>
                </a:gridCol>
                <a:gridCol w="3241576">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выполнение работ по текущему ремонту помещений библиотеки (№ 0357300020626000001).</a:t>
                      </a:r>
                    </a:p>
                    <a:p>
                      <a:r>
                        <a:rPr lang="ru-RU" dirty="0"/>
                        <a:t>Заказчик утвердил следующий порядок оценки по «Опыту»: </a:t>
                      </a:r>
                    </a:p>
                    <a:p>
                      <a:r>
                        <a:rPr lang="ru-RU" u="sng" dirty="0"/>
                        <a:t>выполнение работ по строительству, реконструкции, капитальному ремонту объекта капитального строительства (за исключением линейного объекта).</a:t>
                      </a:r>
                    </a:p>
                    <a:p>
                      <a:r>
                        <a:rPr lang="ru-RU" dirty="0"/>
                        <a:t>Таким образом, исключив из оцениваемого перечня контракты по текущему ремонту, Заказчиком нарушен </a:t>
                      </a:r>
                      <a:r>
                        <a:rPr lang="ru-RU" dirty="0" err="1"/>
                        <a:t>п.п</a:t>
                      </a:r>
                      <a:r>
                        <a:rPr lang="ru-RU" dirty="0"/>
                        <a:t>. «в» п. 33 Положения.</a:t>
                      </a:r>
                    </a:p>
                  </a:txBody>
                  <a:tcPr/>
                </a:tc>
                <a:tc>
                  <a:txBody>
                    <a:bodyPr/>
                    <a:lstStyle/>
                    <a:p>
                      <a:r>
                        <a:rPr lang="ru-RU" dirty="0"/>
                        <a:t>РЕШЕНИЕ Псковского УФАС  по делу № 060/06/105-66/2026 от 11.03.2026</a:t>
                      </a:r>
                    </a:p>
                    <a:p>
                      <a:r>
                        <a:rPr lang="ru-RU" b="1" dirty="0"/>
                        <a:t>Жалоба обоснована</a:t>
                      </a:r>
                      <a:r>
                        <a:rPr lang="ru-RU" dirty="0"/>
                        <a:t>.</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3992601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96F03-2922-5E3D-DD4F-4D0ED9683BC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F061BE-CDC3-C5FA-9EED-7E7641DAC2D5}"/>
              </a:ext>
            </a:extLst>
          </p:cNvPr>
          <p:cNvSpPr>
            <a:spLocks noGrp="1"/>
          </p:cNvSpPr>
          <p:nvPr>
            <p:ph type="title"/>
          </p:nvPr>
        </p:nvSpPr>
        <p:spPr>
          <a:xfrm>
            <a:off x="838200" y="116633"/>
            <a:ext cx="10515600" cy="792088"/>
          </a:xfrm>
        </p:spPr>
        <p:txBody>
          <a:bodyPr>
            <a:normAutofit/>
          </a:bodyPr>
          <a:lstStyle/>
          <a:p>
            <a:r>
              <a:rPr lang="ru-RU" sz="2400" dirty="0"/>
              <a:t>В порядке оценки применяется ограничивающий конкуренцию детализирующий показатель</a:t>
            </a:r>
          </a:p>
        </p:txBody>
      </p:sp>
      <p:graphicFrame>
        <p:nvGraphicFramePr>
          <p:cNvPr id="4" name="Объект 3">
            <a:extLst>
              <a:ext uri="{FF2B5EF4-FFF2-40B4-BE49-F238E27FC236}">
                <a16:creationId xmlns:a16="http://schemas.microsoft.com/office/drawing/2014/main" id="{69C0CD0F-E02C-94E3-FD48-0C3C386D3CA1}"/>
              </a:ext>
            </a:extLst>
          </p:cNvPr>
          <p:cNvGraphicFramePr>
            <a:graphicFrameLocks noGrp="1"/>
          </p:cNvGraphicFramePr>
          <p:nvPr>
            <p:ph idx="1"/>
            <p:extLst>
              <p:ext uri="{D42A27DB-BD31-4B8C-83A1-F6EECF244321}">
                <p14:modId xmlns:p14="http://schemas.microsoft.com/office/powerpoint/2010/main" val="3869264999"/>
              </p:ext>
            </p:extLst>
          </p:nvPr>
        </p:nvGraphicFramePr>
        <p:xfrm>
          <a:off x="838200" y="1551940"/>
          <a:ext cx="10515600" cy="4577080"/>
        </p:xfrm>
        <a:graphic>
          <a:graphicData uri="http://schemas.openxmlformats.org/drawingml/2006/table">
            <a:tbl>
              <a:tblPr firstRow="1" bandRow="1">
                <a:tableStyleId>{5C22544A-7EE6-4342-B048-85BDC9FD1C3A}</a:tableStyleId>
              </a:tblPr>
              <a:tblGrid>
                <a:gridCol w="7274024">
                  <a:extLst>
                    <a:ext uri="{9D8B030D-6E8A-4147-A177-3AD203B41FA5}">
                      <a16:colId xmlns:a16="http://schemas.microsoft.com/office/drawing/2014/main" val="1351607243"/>
                    </a:ext>
                  </a:extLst>
                </a:gridCol>
                <a:gridCol w="3241576">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В порядок оценки по критерию «Качественные, функциональные и экологические характеристики объекта закупки»» включен Детализирующий показатель «Качество услуги/работы» со следующим перечнем свойств объекта закупки: «Лучшим по детализирующему показателю «Качество услуги/работы» является:</a:t>
                      </a:r>
                      <a:br>
                        <a:rPr lang="ru-RU" dirty="0"/>
                      </a:br>
                      <a:br>
                        <a:rPr lang="ru-RU" dirty="0"/>
                      </a:br>
                      <a:r>
                        <a:rPr lang="ru-RU" dirty="0"/>
                        <a:t>- наличие в заявке участника закупки действующего сертификата соответствия системы добровольной сертификации, зарегистрированной на территории Пермского края, на оказываемую услугу/выполняемую работу: выполнение работ по строительству некапитального строения, сооружения (строений, сооружений) и/или благоустройству территорий и/или строительству и/или реконструкции и/или капитальному ремонту объекта капитального строительства (в том числе линейного объекта).</a:t>
                      </a:r>
                      <a:br>
                        <a:rPr lang="ru-RU" dirty="0"/>
                      </a:br>
                      <a:endParaRPr lang="ru-RU" dirty="0"/>
                    </a:p>
                  </a:txBody>
                  <a:tcPr/>
                </a:tc>
                <a:tc>
                  <a:txBody>
                    <a:bodyPr/>
                    <a:lstStyle/>
                    <a:p>
                      <a:r>
                        <a:rPr lang="ru-RU" dirty="0"/>
                        <a:t>РЕШЕНИЕ Пермского УФАС по делу № 059/06/105-217/2026 от 13.03.2026 - Жалоба обоснована</a:t>
                      </a:r>
                    </a:p>
                    <a:p>
                      <a:r>
                        <a:rPr lang="ru-RU" b="1" dirty="0"/>
                        <a:t>Жалоба обоснована</a:t>
                      </a:r>
                      <a:r>
                        <a:rPr lang="ru-RU" dirty="0"/>
                        <a:t>.</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2484447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CFDBB-8064-3E9C-6384-A8907DCE9E5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0E7582-6E65-6B58-6ADA-5CC455C25BB4}"/>
              </a:ext>
            </a:extLst>
          </p:cNvPr>
          <p:cNvSpPr>
            <a:spLocks noGrp="1"/>
          </p:cNvSpPr>
          <p:nvPr>
            <p:ph type="title"/>
          </p:nvPr>
        </p:nvSpPr>
        <p:spPr>
          <a:xfrm>
            <a:off x="816490" y="188640"/>
            <a:ext cx="10515600" cy="759619"/>
          </a:xfrm>
        </p:spPr>
        <p:txBody>
          <a:bodyPr>
            <a:noAutofit/>
          </a:bodyPr>
          <a:lstStyle/>
          <a:p>
            <a:r>
              <a:rPr lang="ru-RU" sz="2400" dirty="0"/>
              <a:t>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(1 из 4)</a:t>
            </a:r>
          </a:p>
        </p:txBody>
      </p:sp>
      <p:graphicFrame>
        <p:nvGraphicFramePr>
          <p:cNvPr id="4" name="Объект 3">
            <a:extLst>
              <a:ext uri="{FF2B5EF4-FFF2-40B4-BE49-F238E27FC236}">
                <a16:creationId xmlns:a16="http://schemas.microsoft.com/office/drawing/2014/main" id="{D8E013B2-03E5-9097-DE86-125951D91632}"/>
              </a:ext>
            </a:extLst>
          </p:cNvPr>
          <p:cNvGraphicFramePr>
            <a:graphicFrameLocks noGrp="1"/>
          </p:cNvGraphicFramePr>
          <p:nvPr>
            <p:ph idx="1"/>
            <p:extLst>
              <p:ext uri="{D42A27DB-BD31-4B8C-83A1-F6EECF244321}">
                <p14:modId xmlns:p14="http://schemas.microsoft.com/office/powerpoint/2010/main" val="1092128409"/>
              </p:ext>
            </p:extLst>
          </p:nvPr>
        </p:nvGraphicFramePr>
        <p:xfrm>
          <a:off x="335360" y="1268760"/>
          <a:ext cx="11593288" cy="3205480"/>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1351607243"/>
                    </a:ext>
                  </a:extLst>
                </a:gridCol>
                <a:gridCol w="2016224">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выполнение работ по разработке проекта Генерального плана и проекта Правил землепользования и застройки … муниципального округа Челябинской области (№ 0169600026426000009).</a:t>
                      </a:r>
                    </a:p>
                    <a:p>
                      <a:r>
                        <a:rPr lang="ru-RU" dirty="0"/>
                        <a:t>Заказчиком допущено нарушение действующего законодательства в части неправомерного установления требований к предоставляемым участниками закупки документам, подтверждающим наличие у участников квалифицированных специалистов по специальностям высшего ПО, ДПО, находящихся в штате участника закупки или выполняющих обязанности на основании договоров ГПХ, заключенных с участником по показателю оценки "Наличие у участников закупки специалистов и иных работников определенного уровня квалификации" по критерию "Квалификация участников закупки"</a:t>
                      </a:r>
                    </a:p>
                  </a:txBody>
                  <a:tcPr/>
                </a:tc>
                <a:tc>
                  <a:txBody>
                    <a:bodyPr/>
                    <a:lstStyle/>
                    <a:p>
                      <a:r>
                        <a:rPr lang="ru-RU" dirty="0"/>
                        <a:t>Решение УФАС по Челябинской области от 3 апреля 2026 г. N 074/06/105-626/2026</a:t>
                      </a:r>
                    </a:p>
                    <a:p>
                      <a:endParaRPr lang="ru-RU" dirty="0"/>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4131262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4B12A-BE84-8948-6D5D-DA7E1281CE8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DB47AE-5FBB-2E8E-1A2A-2420C3BA175E}"/>
              </a:ext>
            </a:extLst>
          </p:cNvPr>
          <p:cNvSpPr>
            <a:spLocks noGrp="1"/>
          </p:cNvSpPr>
          <p:nvPr>
            <p:ph type="title"/>
          </p:nvPr>
        </p:nvSpPr>
        <p:spPr>
          <a:xfrm>
            <a:off x="816490" y="188640"/>
            <a:ext cx="10515600" cy="759619"/>
          </a:xfrm>
        </p:spPr>
        <p:txBody>
          <a:bodyPr>
            <a:noAutofit/>
          </a:bodyPr>
          <a:lstStyle/>
          <a:p>
            <a:r>
              <a:rPr lang="ru-RU" sz="2400" dirty="0"/>
              <a:t>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(2 из 4)</a:t>
            </a:r>
          </a:p>
        </p:txBody>
      </p:sp>
      <p:sp>
        <p:nvSpPr>
          <p:cNvPr id="5" name="Объект 4">
            <a:extLst>
              <a:ext uri="{FF2B5EF4-FFF2-40B4-BE49-F238E27FC236}">
                <a16:creationId xmlns:a16="http://schemas.microsoft.com/office/drawing/2014/main" id="{C1CFD285-B254-07AB-AB9D-08DA5F3AADFD}"/>
              </a:ext>
            </a:extLst>
          </p:cNvPr>
          <p:cNvSpPr>
            <a:spLocks noGrp="1"/>
          </p:cNvSpPr>
          <p:nvPr>
            <p:ph idx="1"/>
          </p:nvPr>
        </p:nvSpPr>
        <p:spPr>
          <a:xfrm>
            <a:off x="335360" y="1253331"/>
            <a:ext cx="11521280" cy="4351338"/>
          </a:xfrm>
        </p:spPr>
        <p:txBody>
          <a:bodyPr>
            <a:noAutofit/>
          </a:bodyPr>
          <a:lstStyle/>
          <a:p>
            <a:r>
              <a:rPr lang="ru-RU" sz="1800" dirty="0"/>
              <a:t>3. Критерий "Квалификация участников закупки, в том числе наличие у них финансовых ресурсов, оборудования и других материальных ресурсов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a:t>
            </a:r>
          </a:p>
          <a:p>
            <a:r>
              <a:rPr lang="ru-RU" sz="1800" dirty="0"/>
              <a:t>Значимость критерия оценки, процентов - 10.</a:t>
            </a:r>
          </a:p>
          <a:p>
            <a:r>
              <a:rPr lang="ru-RU" sz="1800" dirty="0"/>
              <a:t>Показатель оценки - наличие у участников закупки специалистов и иных работников определенного уровня квалификации.</a:t>
            </a:r>
          </a:p>
          <a:p>
            <a:r>
              <a:rPr lang="ru-RU" sz="1800" dirty="0"/>
              <a:t>Значимость показателя оценки, процентов - 100.</a:t>
            </a:r>
          </a:p>
          <a:p>
            <a:r>
              <a:rPr lang="ru-RU" sz="1800" dirty="0"/>
              <a:t>Показатель оценки, детализирующий показатель оценки:</a:t>
            </a:r>
          </a:p>
          <a:p>
            <a:r>
              <a:rPr lang="ru-RU" sz="1800" dirty="0"/>
              <a:t>Характеристика квалификации участников закупки N 1-8</a:t>
            </a:r>
          </a:p>
          <a:p>
            <a:r>
              <a:rPr lang="ru-RU" sz="1800" dirty="0"/>
              <a:t>1. Наличие специалистов участника конкурса, имеющих высшее образование по специальностям: "Архитектура", "Строительство", "Городское строительство и хозяйство", "Градостроительство", "Промышленное и гражданское строительство".</a:t>
            </a:r>
          </a:p>
          <a:p>
            <a:r>
              <a:rPr lang="ru-RU" sz="1800" dirty="0"/>
              <a:t>2. Наличие специалистов участника конкурса, имеющих высшее образование по специальностям "Землеустройство и кадастры", "Землеустройство".</a:t>
            </a:r>
          </a:p>
          <a:p>
            <a:r>
              <a:rPr lang="ru-RU" sz="1800" dirty="0"/>
              <a:t>3. Наличие специалистов участника конкурса, имеющих высшее образование по специальностям: "Гидрология", "Гидрометеорология", "Прикладная гидрометеорология", "Метеорология".</a:t>
            </a:r>
          </a:p>
        </p:txBody>
      </p:sp>
    </p:spTree>
    <p:extLst>
      <p:ext uri="{BB962C8B-B14F-4D97-AF65-F5344CB8AC3E}">
        <p14:creationId xmlns:p14="http://schemas.microsoft.com/office/powerpoint/2010/main" val="740602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DF720-5CF0-9B29-1301-F9C66FE565E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C2B12E-0A0D-D649-E6D3-7992F590802D}"/>
              </a:ext>
            </a:extLst>
          </p:cNvPr>
          <p:cNvSpPr>
            <a:spLocks noGrp="1"/>
          </p:cNvSpPr>
          <p:nvPr>
            <p:ph type="title"/>
          </p:nvPr>
        </p:nvSpPr>
        <p:spPr>
          <a:xfrm>
            <a:off x="816490" y="188640"/>
            <a:ext cx="10515600" cy="759619"/>
          </a:xfrm>
        </p:spPr>
        <p:txBody>
          <a:bodyPr>
            <a:noAutofit/>
          </a:bodyPr>
          <a:lstStyle/>
          <a:p>
            <a:r>
              <a:rPr lang="ru-RU" sz="2400" dirty="0"/>
              <a:t>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(3 из 4)</a:t>
            </a:r>
          </a:p>
        </p:txBody>
      </p:sp>
      <p:sp>
        <p:nvSpPr>
          <p:cNvPr id="5" name="Объект 4">
            <a:extLst>
              <a:ext uri="{FF2B5EF4-FFF2-40B4-BE49-F238E27FC236}">
                <a16:creationId xmlns:a16="http://schemas.microsoft.com/office/drawing/2014/main" id="{F4C2FB89-9601-8E5C-CABB-3E3A855D911F}"/>
              </a:ext>
            </a:extLst>
          </p:cNvPr>
          <p:cNvSpPr>
            <a:spLocks noGrp="1"/>
          </p:cNvSpPr>
          <p:nvPr>
            <p:ph idx="1"/>
          </p:nvPr>
        </p:nvSpPr>
        <p:spPr>
          <a:xfrm>
            <a:off x="335360" y="1253331"/>
            <a:ext cx="11521280" cy="4351338"/>
          </a:xfrm>
        </p:spPr>
        <p:txBody>
          <a:bodyPr>
            <a:noAutofit/>
          </a:bodyPr>
          <a:lstStyle/>
          <a:p>
            <a:r>
              <a:rPr lang="ru-RU" sz="1800" dirty="0"/>
              <a:t>4. Наличие специалистов участника конкурса, имеющих высшее образование по специальностям: "Водоснабжение и водоотведение", "Инженерные системы сельскохозяйственного водоснабжения, обводнения и водоотведения", "Теплогазоснабжение и вентиляция".</a:t>
            </a:r>
          </a:p>
          <a:p>
            <a:r>
              <a:rPr lang="ru-RU" sz="1800" dirty="0"/>
              <a:t>5. Наличие специалистов участника конкурса, имеющих высшее образование по специальностям: "Информационные системы и технологии".</a:t>
            </a:r>
          </a:p>
          <a:p>
            <a:r>
              <a:rPr lang="ru-RU" sz="1800" dirty="0"/>
              <a:t>6. Наличие специалистов участника конкурса, имеющих высшее образование по специальностям: "Картография и геоинформатика", "Картография".</a:t>
            </a:r>
          </a:p>
          <a:p>
            <a:r>
              <a:rPr lang="ru-RU" sz="1800" dirty="0"/>
              <a:t>Рассматривается наличие у участников закупки квалифицированных специалистов по специальностям высшего профессионального образования, дополнительного профессионального образования, находящихся в штате участника закупки </a:t>
            </a:r>
            <a:r>
              <a:rPr lang="ru-RU" sz="1800" b="1" dirty="0"/>
              <a:t>или выполняющих обязанности на основании договоров ГПХ заключенных с участником</a:t>
            </a:r>
            <a:r>
              <a:rPr lang="ru-RU" sz="1800" dirty="0"/>
              <a:t>.</a:t>
            </a:r>
          </a:p>
          <a:p>
            <a:r>
              <a:rPr lang="ru-RU" sz="1800" dirty="0"/>
              <a:t>Перечень документов, подтверждающих наличие специалистов и иных работников определенного уровня квалификации:</a:t>
            </a:r>
          </a:p>
          <a:p>
            <a:r>
              <a:rPr lang="ru-RU" sz="1800" dirty="0"/>
              <a:t>- трудовая книжка или сведения о трудовой деятельности, предусмотренные статьей 66.1 Трудового кодекса Российской Федерации или договор ГПХ;</a:t>
            </a:r>
          </a:p>
          <a:p>
            <a:r>
              <a:rPr lang="ru-RU" sz="1800" dirty="0"/>
              <a:t>- информация (в том числе данные), результаты применения информационных технологий и документы, подтверждающие квалификацию участника закупки, его специалистов и иных работников, в том числе предусмотренную в соответствии с профессиональными стандартами (если соответствующий профессиональный стандарт обязателен для применения работодателями в соответствии с законодательством Российской Федерации). – Документы (копии) образовании.</a:t>
            </a:r>
          </a:p>
        </p:txBody>
      </p:sp>
    </p:spTree>
    <p:extLst>
      <p:ext uri="{BB962C8B-B14F-4D97-AF65-F5344CB8AC3E}">
        <p14:creationId xmlns:p14="http://schemas.microsoft.com/office/powerpoint/2010/main" val="3773629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88B50-5834-E4AE-D213-45FFB0052572}"/>
            </a:ext>
          </a:extLst>
        </p:cNvPr>
        <p:cNvGrpSpPr/>
        <p:nvPr/>
      </p:nvGrpSpPr>
      <p:grpSpPr>
        <a:xfrm>
          <a:off x="0" y="0"/>
          <a:ext cx="0" cy="0"/>
          <a:chOff x="0" y="0"/>
          <a:chExt cx="0" cy="0"/>
        </a:xfrm>
      </p:grpSpPr>
      <p:sp>
        <p:nvSpPr>
          <p:cNvPr id="5" name="Объект 4">
            <a:extLst>
              <a:ext uri="{FF2B5EF4-FFF2-40B4-BE49-F238E27FC236}">
                <a16:creationId xmlns:a16="http://schemas.microsoft.com/office/drawing/2014/main" id="{D83DD71B-178D-3702-0258-8ED6323048F3}"/>
              </a:ext>
            </a:extLst>
          </p:cNvPr>
          <p:cNvSpPr>
            <a:spLocks noGrp="1"/>
          </p:cNvSpPr>
          <p:nvPr>
            <p:ph idx="1"/>
          </p:nvPr>
        </p:nvSpPr>
        <p:spPr>
          <a:xfrm>
            <a:off x="335360" y="404664"/>
            <a:ext cx="11521280" cy="4351338"/>
          </a:xfrm>
        </p:spPr>
        <p:txBody>
          <a:bodyPr>
            <a:noAutofit/>
          </a:bodyPr>
          <a:lstStyle/>
          <a:p>
            <a:r>
              <a:rPr lang="ru-RU" sz="1800" dirty="0"/>
              <a:t>4 / 4    Следует отметить, что, согласно извещению, относительно установления детализирующего показателя к критерию N 3 подан </a:t>
            </a:r>
            <a:r>
              <a:rPr lang="ru-RU" sz="1800" b="1" dirty="0"/>
              <a:t>запрос о разъяснении положений извещения</a:t>
            </a:r>
            <a:r>
              <a:rPr lang="ru-RU" sz="1800" dirty="0"/>
              <a:t>. В ответе на данный запрос Администрация указала следующее: "Вопреки мнения подателя Запроса на разъяснение в Постановление Правительства Российской Федерации от 31.12.2021 N 2604 </a:t>
            </a:r>
            <a:r>
              <a:rPr lang="ru-RU" sz="1800" u="sng" dirty="0"/>
              <a:t>не указано, что Положением установлен исчерпывающий перечень информации и документов, подтверждающих наличие специалистов и иных работников у участника закупки. </a:t>
            </a:r>
            <a:r>
              <a:rPr lang="ru-RU" sz="1800" dirty="0"/>
              <a:t>При этом Российское законодательство позволяет юридическим лицам и индивидуальным предпринимателям использовать для выполнения работ - услуг сотрудников на основании трудовых договоров и договоров ГПХ. Таким образом устанавливая в закупочной документации именно такой перечень Заказчик не ограничивает конкуренцию, а напротив расширяет возможности участников закупки", что также указано заказчиком в письменных пояснениях, представленных в антимонопольный орган.</a:t>
            </a:r>
          </a:p>
          <a:p>
            <a:r>
              <a:rPr lang="ru-RU" sz="1800" dirty="0"/>
              <a:t>Таким образом, учитывая изложенное, Комиссия приходит к выводу о том, что сведения о трудовой деятельности, предоставляемые в качестве документов, подтверждающих наличие специалистов и иных работников, их квалификацию, должны соответствовать требованиям ТК РФ.</a:t>
            </a:r>
          </a:p>
          <a:p>
            <a:r>
              <a:rPr lang="ru-RU" sz="1800" dirty="0"/>
              <a:t>Позиция Челябинского УФАС России, а также ООО "ПАРАЛЛЕЛЬНЫЕ РЕШЕНИЯ" соответствует письму ФАС России от 07.02.2023 N ПИ/8371/23, в котором указано, что, в соответствии со статьей 66.1 ТК РФ в сведения о трудовой деятельности включаются информация о работнике, месте его работы, его трудовой функции, переводах работника на другую постоянную работу, об увольнении работника с указанием основания и причины прекращения трудового договора, другая предусмотренная ТК РФ, иным федеральным законом информация.</a:t>
            </a:r>
          </a:p>
          <a:p>
            <a:r>
              <a:rPr lang="ru-RU" sz="1800" dirty="0"/>
              <a:t>При этом ФАС России отмечает, что </a:t>
            </a:r>
            <a:r>
              <a:rPr lang="ru-RU" sz="1800" u="sng" dirty="0"/>
              <a:t>гражданско-правовые договоры, заключенные между участником закупки и специалистами (иными работниками), не являются информацией и документами, подтверждающими наличие таких специалистов и их квалификацию в соответствии с положениями ТК РФ.</a:t>
            </a:r>
          </a:p>
          <a:p>
            <a:r>
              <a:rPr lang="ru-RU" sz="1800" dirty="0"/>
              <a:t>ФАС России обращает внимание, что указанная позиция подтверждается письмом Минтруда России от 18.01.2023 N 14-4/В-42. </a:t>
            </a:r>
            <a:r>
              <a:rPr lang="ru-RU" sz="1800" b="1" dirty="0"/>
              <a:t>Жалоба обоснована.</a:t>
            </a:r>
          </a:p>
          <a:p>
            <a:endParaRPr lang="ru-RU" sz="1800" dirty="0"/>
          </a:p>
          <a:p>
            <a:endParaRPr lang="ru-RU" sz="1800" dirty="0"/>
          </a:p>
        </p:txBody>
      </p:sp>
    </p:spTree>
    <p:extLst>
      <p:ext uri="{BB962C8B-B14F-4D97-AF65-F5344CB8AC3E}">
        <p14:creationId xmlns:p14="http://schemas.microsoft.com/office/powerpoint/2010/main" val="3942183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C2F10-99D1-412E-DE7E-6875501C7F2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9483F9-0443-B7B3-3B67-FB6F5582C5E5}"/>
              </a:ext>
            </a:extLst>
          </p:cNvPr>
          <p:cNvSpPr>
            <a:spLocks noGrp="1"/>
          </p:cNvSpPr>
          <p:nvPr>
            <p:ph type="title"/>
          </p:nvPr>
        </p:nvSpPr>
        <p:spPr>
          <a:xfrm>
            <a:off x="1055440" y="260648"/>
            <a:ext cx="10515600" cy="759619"/>
          </a:xfrm>
        </p:spPr>
        <p:txBody>
          <a:bodyPr>
            <a:noAutofit/>
          </a:bodyPr>
          <a:lstStyle/>
          <a:p>
            <a:r>
              <a:rPr lang="ru-RU" sz="2400" dirty="0"/>
              <a:t>Ограничение предмета оцениваемых договоров (1 из 3)</a:t>
            </a:r>
          </a:p>
        </p:txBody>
      </p:sp>
      <p:graphicFrame>
        <p:nvGraphicFramePr>
          <p:cNvPr id="4" name="Объект 3">
            <a:extLst>
              <a:ext uri="{FF2B5EF4-FFF2-40B4-BE49-F238E27FC236}">
                <a16:creationId xmlns:a16="http://schemas.microsoft.com/office/drawing/2014/main" id="{6DFD2EF4-7F94-0141-2512-191F533B5F98}"/>
              </a:ext>
            </a:extLst>
          </p:cNvPr>
          <p:cNvGraphicFramePr>
            <a:graphicFrameLocks noGrp="1"/>
          </p:cNvGraphicFramePr>
          <p:nvPr>
            <p:ph idx="1"/>
            <p:extLst>
              <p:ext uri="{D42A27DB-BD31-4B8C-83A1-F6EECF244321}">
                <p14:modId xmlns:p14="http://schemas.microsoft.com/office/powerpoint/2010/main" val="3128718827"/>
              </p:ext>
            </p:extLst>
          </p:nvPr>
        </p:nvGraphicFramePr>
        <p:xfrm>
          <a:off x="335360" y="1268760"/>
          <a:ext cx="11593288" cy="4851400"/>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1351607243"/>
                    </a:ext>
                  </a:extLst>
                </a:gridCol>
                <a:gridCol w="2016224">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проведение работ по комплексному обследованию технического состояния объектов, подлежащих ремонту, с целью составления дефектных ведомостей, определение плана ремонтных работ, подготовке проектной документации для капитального ремонта объектов.</a:t>
                      </a:r>
                    </a:p>
                    <a:p>
                      <a:r>
                        <a:rPr lang="ru-RU" dirty="0"/>
                        <a:t>Заказчик ограничил предмет оцениваемых договоров, которые учитываются по опыту только работами, сопоставимыми с предметом контракта, а именно предмет сужен до разработки проектной документации на капремонт объекта.</a:t>
                      </a:r>
                    </a:p>
                    <a:p>
                      <a:r>
                        <a:rPr lang="ru-RU" u="sng" dirty="0"/>
                        <a:t>Позиция заказчика: </a:t>
                      </a:r>
                      <a:r>
                        <a:rPr lang="ru-RU" dirty="0"/>
                        <a:t>Указанный предмет договора (обследование зданий и разработка проектной документации на капитальный ремонт) выделены в отдельный оценочный показатель в связи со спецификой данных работ.</a:t>
                      </a:r>
                    </a:p>
                    <a:p>
                      <a:r>
                        <a:rPr lang="ru-RU" dirty="0"/>
                        <a:t>Разработка проектной документации на капитальный ремонт имеет существенные</a:t>
                      </a:r>
                    </a:p>
                    <a:p>
                      <a:r>
                        <a:rPr lang="ru-RU" dirty="0"/>
                        <a:t>отличия от разработки проектной документации на иные виды работ, что определяет ее</a:t>
                      </a:r>
                    </a:p>
                    <a:p>
                      <a:r>
                        <a:rPr lang="ru-RU" dirty="0"/>
                        <a:t>особый статус.</a:t>
                      </a:r>
                    </a:p>
                    <a:p>
                      <a:r>
                        <a:rPr lang="ru-RU" dirty="0"/>
                        <a:t>Кроме того, Заказчик дополнительно в Задании на проектирование установил</a:t>
                      </a:r>
                    </a:p>
                    <a:p>
                      <a:r>
                        <a:rPr lang="ru-RU" dirty="0"/>
                        <a:t>требования к разработке разделов проектной документации необходимые для исполнения</a:t>
                      </a:r>
                    </a:p>
                    <a:p>
                      <a:r>
                        <a:rPr lang="ru-RU" dirty="0"/>
                        <a:t>строительно-монтажных работ по капитальному ремонту объекта.</a:t>
                      </a:r>
                    </a:p>
                  </a:txBody>
                  <a:tcPr/>
                </a:tc>
                <a:tc>
                  <a:txBody>
                    <a:bodyPr/>
                    <a:lstStyle/>
                    <a:p>
                      <a:r>
                        <a:rPr lang="ru-RU" dirty="0"/>
                        <a:t>РЕШЕНИЕ УФАС по Камчатскому краю</a:t>
                      </a:r>
                    </a:p>
                    <a:p>
                      <a:r>
                        <a:rPr lang="ru-RU" dirty="0"/>
                        <a:t>по делу № 041/06/105-86/2026 от 19 февраля 2026 г. </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1362138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FAFBC5-C5D5-661E-5D6A-75B2ADEAFB12}"/>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4FF3D3AB-7F23-AA74-F174-77DA9555D8C1}"/>
              </a:ext>
            </a:extLst>
          </p:cNvPr>
          <p:cNvSpPr>
            <a:spLocks noGrp="1"/>
          </p:cNvSpPr>
          <p:nvPr>
            <p:ph idx="1"/>
          </p:nvPr>
        </p:nvSpPr>
        <p:spPr>
          <a:xfrm>
            <a:off x="479376" y="836712"/>
            <a:ext cx="10515600" cy="5340251"/>
          </a:xfrm>
        </p:spPr>
        <p:txBody>
          <a:bodyPr>
            <a:normAutofit fontScale="62500" lnSpcReduction="20000"/>
          </a:bodyPr>
          <a:lstStyle/>
          <a:p>
            <a:pPr algn="ctr">
              <a:spcBef>
                <a:spcPts val="1500"/>
              </a:spcBef>
              <a:spcAft>
                <a:spcPts val="1250"/>
              </a:spcAft>
              <a:buNone/>
            </a:pPr>
            <a:r>
              <a:rPr lang="ru-RU" sz="3200" b="1" dirty="0">
                <a:solidFill>
                  <a:srgbClr val="26282F"/>
                </a:solidFill>
                <a:effectLst/>
                <a:ea typeface="Times New Roman" panose="02020603050405020304" pitchFamily="18" charset="0"/>
              </a:rPr>
              <a:t>Критерии оценки заявок на участие в закупках по Закону N 44-ФЗ и общие правила их применения</a:t>
            </a:r>
          </a:p>
          <a:p>
            <a:pPr indent="457200" algn="just">
              <a:buNone/>
            </a:pPr>
            <a:r>
              <a:rPr lang="ru-RU" sz="2800" dirty="0">
                <a:effectLst/>
                <a:ea typeface="Times New Roman" panose="02020603050405020304" pitchFamily="18" charset="0"/>
              </a:rPr>
              <a:t>Критерии для оценки заявок на участие в закупках (далее - заявки) установлены </a:t>
            </a:r>
            <a:r>
              <a:rPr lang="ru-RU" sz="2800" strike="noStrike" dirty="0">
                <a:effectLst/>
                <a:ea typeface="Times New Roman" panose="02020603050405020304" pitchFamily="18" charset="0"/>
              </a:rPr>
              <a:t>ч. 1 ст</a:t>
            </a:r>
            <a:r>
              <a:rPr lang="ru-RU" sz="2800" strike="noStrike" dirty="0">
                <a:effectLst/>
                <a:ea typeface="Times New Roman" panose="02020603050405020304" pitchFamily="18" charset="0"/>
                <a:hlinkClick r:id="rId2">
                  <a:extLst>
                    <a:ext uri="{A12FA001-AC4F-418D-AE19-62706E023703}">
                      <ahyp:hlinkClr xmlns:ahyp="http://schemas.microsoft.com/office/drawing/2018/hyperlinkcolor" val="tx"/>
                    </a:ext>
                  </a:extLst>
                </a:hlinkClick>
              </a:rPr>
              <a:t>. </a:t>
            </a:r>
            <a:r>
              <a:rPr lang="ru-RU" sz="2800" strike="noStrike" dirty="0">
                <a:effectLst/>
                <a:ea typeface="Times New Roman" panose="02020603050405020304" pitchFamily="18" charset="0"/>
              </a:rPr>
              <a:t>32</a:t>
            </a:r>
            <a:r>
              <a:rPr lang="ru-RU" sz="2800" dirty="0">
                <a:effectLst/>
                <a:ea typeface="Times New Roman" panose="02020603050405020304" pitchFamily="18" charset="0"/>
              </a:rPr>
              <a:t> Закона N 44-ФЗ. </a:t>
            </a:r>
            <a:r>
              <a:rPr lang="ru-RU" sz="2800" strike="noStrike" dirty="0">
                <a:effectLst/>
                <a:ea typeface="Times New Roman" panose="02020603050405020304" pitchFamily="18" charset="0"/>
              </a:rPr>
              <a:t>Положение</a:t>
            </a:r>
            <a:r>
              <a:rPr lang="ru-RU" sz="2800" dirty="0">
                <a:effectLst/>
                <a:ea typeface="Times New Roman" panose="02020603050405020304" pitchFamily="18" charset="0"/>
              </a:rPr>
              <a:t> об оценке заявок на участие в закупке товаров, работ, услуг для обеспечения государственных и муниципальных нужд (далее - Положение) утверждено на основании </a:t>
            </a:r>
            <a:r>
              <a:rPr lang="ru-RU" sz="2800" strike="noStrike" dirty="0">
                <a:effectLst/>
                <a:ea typeface="Times New Roman" panose="02020603050405020304" pitchFamily="18" charset="0"/>
              </a:rPr>
              <a:t>ч. 8 ст. 32</a:t>
            </a:r>
            <a:r>
              <a:rPr lang="ru-RU" sz="2800" dirty="0">
                <a:effectLst/>
                <a:ea typeface="Times New Roman" panose="02020603050405020304" pitchFamily="18" charset="0"/>
              </a:rPr>
              <a:t> Закона N 44-ФЗ </a:t>
            </a:r>
            <a:r>
              <a:rPr lang="ru-RU" sz="2800" strike="noStrike" dirty="0">
                <a:effectLst/>
                <a:ea typeface="Times New Roman" panose="02020603050405020304" pitchFamily="18" charset="0"/>
              </a:rPr>
              <a:t>постановлением</a:t>
            </a:r>
            <a:r>
              <a:rPr lang="ru-RU" sz="2800" dirty="0">
                <a:effectLst/>
                <a:ea typeface="Times New Roman" panose="02020603050405020304" pitchFamily="18" charset="0"/>
              </a:rPr>
              <a:t> Правительства РФ от 31.12.2021 N 2604.</a:t>
            </a:r>
          </a:p>
          <a:p>
            <a:pPr indent="457200" algn="just">
              <a:buNone/>
            </a:pPr>
            <a:r>
              <a:rPr lang="ru-RU" sz="2800" dirty="0">
                <a:effectLst/>
                <a:ea typeface="Times New Roman" panose="02020603050405020304" pitchFamily="18" charset="0"/>
              </a:rPr>
              <a:t> </a:t>
            </a:r>
          </a:p>
          <a:p>
            <a:pPr indent="457200" algn="just">
              <a:buNone/>
            </a:pPr>
            <a:r>
              <a:rPr lang="ru-RU" sz="2800" dirty="0">
                <a:effectLst/>
                <a:ea typeface="Times New Roman" panose="02020603050405020304" pitchFamily="18" charset="0"/>
              </a:rPr>
              <a:t>Согласно </a:t>
            </a:r>
            <a:r>
              <a:rPr lang="ru-RU" sz="2800" strike="noStrike" dirty="0">
                <a:effectLst/>
                <a:ea typeface="Times New Roman" panose="02020603050405020304" pitchFamily="18" charset="0"/>
              </a:rPr>
              <a:t>ч. 1 ст. 32</a:t>
            </a:r>
            <a:r>
              <a:rPr lang="ru-RU" sz="2800" dirty="0">
                <a:effectLst/>
                <a:ea typeface="Times New Roman" panose="02020603050405020304" pitchFamily="18" charset="0"/>
              </a:rPr>
              <a:t> Закона N 44-ФЗ для оценки заявок могут использоваться следующие критерии:</a:t>
            </a:r>
          </a:p>
          <a:p>
            <a:pPr indent="457200" algn="just">
              <a:buNone/>
            </a:pPr>
            <a:r>
              <a:rPr lang="ru-RU" sz="2800" dirty="0">
                <a:effectLst/>
                <a:ea typeface="Times New Roman" panose="02020603050405020304" pitchFamily="18" charset="0"/>
              </a:rPr>
              <a:t>- цена контракта, сумма цен единиц товара, работы, услуги (далее - цена, критерий цены) (</a:t>
            </a:r>
            <a:r>
              <a:rPr lang="ru-RU" sz="2800" strike="noStrike" dirty="0">
                <a:effectLst/>
                <a:ea typeface="Times New Roman" panose="02020603050405020304" pitchFamily="18" charset="0"/>
              </a:rPr>
              <a:t>п. 1 ч.2 ст. 32</a:t>
            </a:r>
            <a:r>
              <a:rPr lang="ru-RU" sz="2800" dirty="0">
                <a:effectLst/>
                <a:ea typeface="Times New Roman" panose="02020603050405020304" pitchFamily="18" charset="0"/>
              </a:rPr>
              <a:t> Закона N 44-ФЗ);</a:t>
            </a:r>
          </a:p>
          <a:p>
            <a:pPr indent="457200" algn="just">
              <a:buNone/>
            </a:pPr>
            <a:r>
              <a:rPr lang="ru-RU" sz="2800" dirty="0">
                <a:effectLst/>
                <a:ea typeface="Times New Roman" panose="02020603050405020304" pitchFamily="18" charset="0"/>
              </a:rPr>
              <a:t>- расходы на эксплуатацию и ремонт товаров, использование результатов работ (критерий эксплуатационных расходов) (</a:t>
            </a:r>
            <a:r>
              <a:rPr lang="ru-RU" sz="2800" strike="noStrike" dirty="0">
                <a:effectLst/>
                <a:ea typeface="Times New Roman" panose="02020603050405020304" pitchFamily="18" charset="0"/>
              </a:rPr>
              <a:t>п. 2 ч. 2 ст. 32</a:t>
            </a:r>
            <a:r>
              <a:rPr lang="ru-RU" sz="2800" dirty="0">
                <a:effectLst/>
                <a:ea typeface="Times New Roman" panose="02020603050405020304" pitchFamily="18" charset="0"/>
              </a:rPr>
              <a:t> Закона N 44-ФЗ);</a:t>
            </a:r>
          </a:p>
          <a:p>
            <a:pPr indent="457200" algn="just">
              <a:buNone/>
            </a:pPr>
            <a:r>
              <a:rPr lang="ru-RU" sz="2800" dirty="0">
                <a:effectLst/>
                <a:ea typeface="Times New Roman" panose="02020603050405020304" pitchFamily="18" charset="0"/>
              </a:rPr>
              <a:t>- качественные, функциональные и экологические характеристики объекта закупки (критерий характеристик объекта) (</a:t>
            </a:r>
            <a:r>
              <a:rPr lang="ru-RU" sz="2800" strike="noStrike" dirty="0">
                <a:effectLst/>
                <a:ea typeface="Times New Roman" panose="02020603050405020304" pitchFamily="18" charset="0"/>
              </a:rPr>
              <a:t>п. 3 ч. 2 ст. 32</a:t>
            </a:r>
            <a:r>
              <a:rPr lang="ru-RU" sz="2800" dirty="0">
                <a:effectLst/>
                <a:ea typeface="Times New Roman" panose="02020603050405020304" pitchFamily="18" charset="0"/>
              </a:rPr>
              <a:t> Закона N 44-ФЗ);</a:t>
            </a:r>
          </a:p>
          <a:p>
            <a:pPr>
              <a:buNone/>
            </a:pPr>
            <a:r>
              <a:rPr lang="ru-RU" kern="0" dirty="0">
                <a:ea typeface="Times New Roman" panose="02020603050405020304" pitchFamily="18" charset="0"/>
              </a:rPr>
              <a:t>		</a:t>
            </a:r>
            <a:r>
              <a:rPr lang="ru-RU" sz="2800" kern="0" dirty="0">
                <a:effectLst/>
                <a:ea typeface="Times New Roman" panose="02020603050405020304" pitchFamily="18" charset="0"/>
              </a:rPr>
              <a:t>- квалификация участников закупки, в том числе наличие у них финансовых ресурсов, на праве собственности или ином законном основании оборудования и других материальных ресурсов, опыта работы, связанного с предметом контракта, и деловой репутации, специалистов и иных работников определенного уровня квалификации (критерий квалификации участника)</a:t>
            </a:r>
            <a:endParaRPr lang="ru-RU" dirty="0"/>
          </a:p>
        </p:txBody>
      </p:sp>
    </p:spTree>
    <p:extLst>
      <p:ext uri="{BB962C8B-B14F-4D97-AF65-F5344CB8AC3E}">
        <p14:creationId xmlns:p14="http://schemas.microsoft.com/office/powerpoint/2010/main" val="832931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0DE688-0D94-6FEF-C1C8-C431761D75E4}"/>
              </a:ext>
            </a:extLst>
          </p:cNvPr>
          <p:cNvSpPr>
            <a:spLocks noGrp="1"/>
          </p:cNvSpPr>
          <p:nvPr>
            <p:ph type="title"/>
          </p:nvPr>
        </p:nvSpPr>
        <p:spPr>
          <a:xfrm>
            <a:off x="838200" y="137442"/>
            <a:ext cx="10515600" cy="543595"/>
          </a:xfrm>
        </p:spPr>
        <p:txBody>
          <a:bodyPr>
            <a:normAutofit/>
          </a:bodyPr>
          <a:lstStyle/>
          <a:p>
            <a:r>
              <a:rPr lang="ru-RU" sz="2400" dirty="0"/>
              <a:t>Ограничение предмета оцениваемых договоров (2 из 3)</a:t>
            </a:r>
          </a:p>
        </p:txBody>
      </p:sp>
      <p:sp>
        <p:nvSpPr>
          <p:cNvPr id="3" name="Объект 2">
            <a:extLst>
              <a:ext uri="{FF2B5EF4-FFF2-40B4-BE49-F238E27FC236}">
                <a16:creationId xmlns:a16="http://schemas.microsoft.com/office/drawing/2014/main" id="{295E1FB2-F8B2-4737-F511-EBCC0545AEF7}"/>
              </a:ext>
            </a:extLst>
          </p:cNvPr>
          <p:cNvSpPr>
            <a:spLocks noGrp="1"/>
          </p:cNvSpPr>
          <p:nvPr>
            <p:ph idx="1"/>
          </p:nvPr>
        </p:nvSpPr>
        <p:spPr>
          <a:xfrm>
            <a:off x="407368" y="836712"/>
            <a:ext cx="11161240" cy="4351338"/>
          </a:xfrm>
        </p:spPr>
        <p:txBody>
          <a:bodyPr>
            <a:noAutofit/>
          </a:bodyPr>
          <a:lstStyle/>
          <a:p>
            <a:r>
              <a:rPr lang="ru-RU" sz="1800" dirty="0"/>
              <a:t>Заказчик установил следующие критерии оценки заявок: </a:t>
            </a:r>
          </a:p>
          <a:p>
            <a:r>
              <a:rPr lang="ru-RU" sz="1800" dirty="0"/>
              <a:t>1. Цена контракта (значимость 60 %), </a:t>
            </a:r>
          </a:p>
          <a:p>
            <a:r>
              <a:rPr lang="ru-RU" sz="1800" dirty="0"/>
              <a:t>2. Квалификация участников закупки (значимость 40 %). По критерию «Квалификация участников закупки» установлены следующие показатели оценки: </a:t>
            </a:r>
          </a:p>
          <a:p>
            <a:r>
              <a:rPr lang="ru-RU" sz="1800" dirty="0"/>
              <a:t>1. Наличие у участника закупки опыта оказания услуг, связанного с предметом контракта (значимость показателя 20 %) – по детализирующему показателю оценки установлена общая цена исполненных участником закупки договоров связанного с предметом контракта: </a:t>
            </a:r>
          </a:p>
          <a:p>
            <a:r>
              <a:rPr lang="ru-RU" sz="1800" dirty="0"/>
              <a:t>- на проведение работ по комплексному обследованию технического состояния объектов, подлежащих ремонту, с целью составления дефектных ведомостей, определение плана ремонтных работ, подготовке проектной документации для капитального ремонта объектов недвижимого имущества и проведение государственной экспертизы указанной проектной документации; </a:t>
            </a:r>
          </a:p>
          <a:p>
            <a:r>
              <a:rPr lang="ru-RU" sz="1800" dirty="0"/>
              <a:t>- на выполнение инженерных изысканий, подготовка проектной документации для ремонта объектов недвижимого имущества и проведение государственной экспертизы указанной проектной документации и результатов указанных инженерных изысканий. </a:t>
            </a:r>
          </a:p>
          <a:p>
            <a:r>
              <a:rPr lang="ru-RU" sz="1800" dirty="0"/>
              <a:t>2. Наличие у участников закупки специалистов и иных работников определенного уровня квалификации, связанного с предметом контракта (значимость показателя 80 %). </a:t>
            </a:r>
          </a:p>
        </p:txBody>
      </p:sp>
    </p:spTree>
    <p:extLst>
      <p:ext uri="{BB962C8B-B14F-4D97-AF65-F5344CB8AC3E}">
        <p14:creationId xmlns:p14="http://schemas.microsoft.com/office/powerpoint/2010/main" val="4283142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E50A5-3C3F-A737-65FC-330D1F7921F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191DAD-0318-3126-A805-0678C135E2C8}"/>
              </a:ext>
            </a:extLst>
          </p:cNvPr>
          <p:cNvSpPr>
            <a:spLocks noGrp="1"/>
          </p:cNvSpPr>
          <p:nvPr>
            <p:ph type="title"/>
          </p:nvPr>
        </p:nvSpPr>
        <p:spPr>
          <a:xfrm>
            <a:off x="838200" y="137442"/>
            <a:ext cx="10515600" cy="543595"/>
          </a:xfrm>
        </p:spPr>
        <p:txBody>
          <a:bodyPr>
            <a:normAutofit/>
          </a:bodyPr>
          <a:lstStyle/>
          <a:p>
            <a:r>
              <a:rPr lang="ru-RU" sz="2400" dirty="0"/>
              <a:t>Ограничение предмета оцениваемых договоров (3 из 3)</a:t>
            </a:r>
          </a:p>
        </p:txBody>
      </p:sp>
      <p:sp>
        <p:nvSpPr>
          <p:cNvPr id="3" name="Объект 2">
            <a:extLst>
              <a:ext uri="{FF2B5EF4-FFF2-40B4-BE49-F238E27FC236}">
                <a16:creationId xmlns:a16="http://schemas.microsoft.com/office/drawing/2014/main" id="{B5BCC784-DA2C-5556-36D7-BC13EA215447}"/>
              </a:ext>
            </a:extLst>
          </p:cNvPr>
          <p:cNvSpPr>
            <a:spLocks noGrp="1"/>
          </p:cNvSpPr>
          <p:nvPr>
            <p:ph idx="1"/>
          </p:nvPr>
        </p:nvSpPr>
        <p:spPr>
          <a:xfrm>
            <a:off x="407368" y="836712"/>
            <a:ext cx="11161240" cy="4351338"/>
          </a:xfrm>
        </p:spPr>
        <p:txBody>
          <a:bodyPr>
            <a:noAutofit/>
          </a:bodyPr>
          <a:lstStyle/>
          <a:p>
            <a:r>
              <a:rPr lang="ru-RU" sz="1800" dirty="0"/>
              <a:t>Заявитель пояснил Комиссии, что в соответствии с пунктом 2 статьи 48 Градостроительного кодекс Российской Федерации" от 29.12.2004 № 190-ФЗ «Проектная документация представляет собой документацию, содержащую материалы в текстовой и графической формах и (или) в форме информационной модели и определяющую архитектурные, функционально-технологические, конструктивные и инженерно-технические решения для обеспечения строительства, реконструкции объектов капитального строительства, их частей, капитального ремонта», и подтверждает, что выполнение работ по подготовке документации и (или) выполнению инженерных изысканий при капитальном ремонте или строительстве, или реконструкции имеют сопоставимую специфику, тем самым опыт по проведению данных работ в строительстве и реконструкции сопоставим с работами по капитальному ремонту». </a:t>
            </a:r>
          </a:p>
          <a:p>
            <a:r>
              <a:rPr lang="ru-RU" sz="1800" dirty="0"/>
              <a:t>Заказчик в своих пояснениях доказательств о несопоставимости специфики выполнения Работ, предусмотренных предметом Закупки исключительно для капитального ремонта объекта капитального строительства, так же не представил. </a:t>
            </a:r>
          </a:p>
          <a:p>
            <a:r>
              <a:rPr lang="ru-RU" sz="1800" dirty="0"/>
              <a:t>Таким образом, установление по спорному показателю опыта выполнения Работ исключительно для капитального ремонта не позволяет подтвердить опыт выполнения Работ для строительства, реконструкции объектов капитального строительства более широкому кругу лиц, обладающих таким опытом, что не соответствует целям и принципам Законодательства о контрактной системе. В связи с чем Заказчик, установив в Порядке по спорному показателю в подтверждение опыта Работы, связанного с предметом контракта, наличие договоров исключительно при выполнении Работ для капитального ремонта, тем самым нарушил подпункт «в» пункта 28 Положения, утвержденного Постановлением № 2604. </a:t>
            </a:r>
          </a:p>
          <a:p>
            <a:r>
              <a:rPr lang="ru-RU" sz="1800" b="1" dirty="0"/>
              <a:t>Жалоба обоснована</a:t>
            </a:r>
          </a:p>
        </p:txBody>
      </p:sp>
    </p:spTree>
    <p:extLst>
      <p:ext uri="{BB962C8B-B14F-4D97-AF65-F5344CB8AC3E}">
        <p14:creationId xmlns:p14="http://schemas.microsoft.com/office/powerpoint/2010/main" val="461667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F884B-B893-3A39-CE98-C610AC3CD15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9ECCF9-4B9B-F298-76BE-5A9ABEA59325}"/>
              </a:ext>
            </a:extLst>
          </p:cNvPr>
          <p:cNvSpPr>
            <a:spLocks noGrp="1"/>
          </p:cNvSpPr>
          <p:nvPr>
            <p:ph type="title"/>
          </p:nvPr>
        </p:nvSpPr>
        <p:spPr>
          <a:xfrm>
            <a:off x="1055440" y="260648"/>
            <a:ext cx="10515600" cy="759619"/>
          </a:xfrm>
        </p:spPr>
        <p:txBody>
          <a:bodyPr>
            <a:noAutofit/>
          </a:bodyPr>
          <a:lstStyle/>
          <a:p>
            <a:r>
              <a:rPr lang="ru-RU" sz="2400" dirty="0"/>
              <a:t>Предъявление требований по документам, не предусмотренным Постановлением 2604 (1 из 2)</a:t>
            </a:r>
          </a:p>
        </p:txBody>
      </p:sp>
      <p:graphicFrame>
        <p:nvGraphicFramePr>
          <p:cNvPr id="4" name="Объект 3">
            <a:extLst>
              <a:ext uri="{FF2B5EF4-FFF2-40B4-BE49-F238E27FC236}">
                <a16:creationId xmlns:a16="http://schemas.microsoft.com/office/drawing/2014/main" id="{2843CE68-CD9B-5366-FAC1-EF8B58497E18}"/>
              </a:ext>
            </a:extLst>
          </p:cNvPr>
          <p:cNvGraphicFramePr>
            <a:graphicFrameLocks noGrp="1"/>
          </p:cNvGraphicFramePr>
          <p:nvPr>
            <p:ph idx="1"/>
            <p:extLst>
              <p:ext uri="{D42A27DB-BD31-4B8C-83A1-F6EECF244321}">
                <p14:modId xmlns:p14="http://schemas.microsoft.com/office/powerpoint/2010/main" val="3116177914"/>
              </p:ext>
            </p:extLst>
          </p:nvPr>
        </p:nvGraphicFramePr>
        <p:xfrm>
          <a:off x="335360" y="1268760"/>
          <a:ext cx="11593288" cy="5125720"/>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1351607243"/>
                    </a:ext>
                  </a:extLst>
                </a:gridCol>
                <a:gridCol w="2016224">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оказание услуг по организации питания, путем доставки готового питания в общеобразовательную организацию.</a:t>
                      </a:r>
                    </a:p>
                    <a:p>
                      <a:r>
                        <a:rPr lang="ru-RU" dirty="0"/>
                        <a:t>Заказчиком установлено, что для оценки участник закупки представляет следующие документы:</a:t>
                      </a:r>
                    </a:p>
                    <a:p>
                      <a:r>
                        <a:rPr lang="ru-RU" dirty="0"/>
                        <a:t>"1. Документы, подтверждающие наличие производственных помещений (выбрать один из пунктов):</a:t>
                      </a:r>
                    </a:p>
                    <a:p>
                      <a:r>
                        <a:rPr lang="ru-RU" dirty="0"/>
                        <a:t>1.1. Выписка из Единого государственного реестра недвижимости, подтверждающая право собственности на объект недвижимого имущества, выданная не ранее чем за 90 дней до дня окончания срока подачи заявок (при наличии объекта недвижимого имущества в собственности участника закупки);</a:t>
                      </a:r>
                    </a:p>
                    <a:p>
                      <a:r>
                        <a:rPr lang="ru-RU" dirty="0"/>
                        <a:t>1.2. Договор аренды объекта недвижимого имущества на срок исполнения контракта, зарегистрированного в установленном порядке (если предусмотрено законодательством), с приложением акта передачи арендованного объекта недвижимого имущества от арендодателя участнику закупки (арендатору) или выписка из Единого государственного реестра недвижимости, подтверждающая право аренды на объект недвижимого имущества и выданная не ранее чем за 90 дней до дня окончания срока подачи заявок (при наличии объекта недвижимого имущества у участника закупки на праве аренды);</a:t>
                      </a:r>
                    </a:p>
                  </a:txBody>
                  <a:tcPr/>
                </a:tc>
                <a:tc>
                  <a:txBody>
                    <a:bodyPr/>
                    <a:lstStyle/>
                    <a:p>
                      <a:r>
                        <a:rPr lang="ru-RU" dirty="0"/>
                        <a:t>Решение Ульяновского УФАС от 1 апреля 2026 г. N 073/06/105-290/2026</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903999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ADFC7-0088-F4B9-02F9-CFA7E2AB3FE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FF8630-A449-19DC-6410-B2F07C495BB9}"/>
              </a:ext>
            </a:extLst>
          </p:cNvPr>
          <p:cNvSpPr>
            <a:spLocks noGrp="1"/>
          </p:cNvSpPr>
          <p:nvPr>
            <p:ph type="title"/>
          </p:nvPr>
        </p:nvSpPr>
        <p:spPr>
          <a:xfrm>
            <a:off x="1055440" y="260648"/>
            <a:ext cx="10515600" cy="759619"/>
          </a:xfrm>
        </p:spPr>
        <p:txBody>
          <a:bodyPr>
            <a:noAutofit/>
          </a:bodyPr>
          <a:lstStyle/>
          <a:p>
            <a:r>
              <a:rPr lang="ru-RU" sz="2400" dirty="0"/>
              <a:t>Предъявление требований по документам, не предусмотренным Постановлением 2604 (2 из 2)</a:t>
            </a:r>
          </a:p>
        </p:txBody>
      </p:sp>
      <p:graphicFrame>
        <p:nvGraphicFramePr>
          <p:cNvPr id="4" name="Объект 3">
            <a:extLst>
              <a:ext uri="{FF2B5EF4-FFF2-40B4-BE49-F238E27FC236}">
                <a16:creationId xmlns:a16="http://schemas.microsoft.com/office/drawing/2014/main" id="{28BF7B86-3148-49A8-3EF1-6AAED9A3E213}"/>
              </a:ext>
            </a:extLst>
          </p:cNvPr>
          <p:cNvGraphicFramePr>
            <a:graphicFrameLocks noGrp="1"/>
          </p:cNvGraphicFramePr>
          <p:nvPr>
            <p:ph idx="1"/>
            <p:extLst>
              <p:ext uri="{D42A27DB-BD31-4B8C-83A1-F6EECF244321}">
                <p14:modId xmlns:p14="http://schemas.microsoft.com/office/powerpoint/2010/main" val="1628193476"/>
              </p:ext>
            </p:extLst>
          </p:nvPr>
        </p:nvGraphicFramePr>
        <p:xfrm>
          <a:off x="335360" y="1268760"/>
          <a:ext cx="11593288" cy="5400040"/>
        </p:xfrm>
        <a:graphic>
          <a:graphicData uri="http://schemas.openxmlformats.org/drawingml/2006/table">
            <a:tbl>
              <a:tblPr firstRow="1" bandRow="1">
                <a:tableStyleId>{5C22544A-7EE6-4342-B048-85BDC9FD1C3A}</a:tableStyleId>
              </a:tblPr>
              <a:tblGrid>
                <a:gridCol w="9577064">
                  <a:extLst>
                    <a:ext uri="{9D8B030D-6E8A-4147-A177-3AD203B41FA5}">
                      <a16:colId xmlns:a16="http://schemas.microsoft.com/office/drawing/2014/main" val="1351607243"/>
                    </a:ext>
                  </a:extLst>
                </a:gridCol>
                <a:gridCol w="2016224">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1.3. Иные документы, подтверждающие нахождение у участника закупки в течение срока исполнения контракта объекта недвижимого имущества на ином законном основании (при наличии объекта недвижимого имущества у участника закупки на ином законном основании).</a:t>
                      </a:r>
                    </a:p>
                    <a:p>
                      <a:endParaRPr lang="ru-RU" dirty="0"/>
                    </a:p>
                    <a:p>
                      <a:r>
                        <a:rPr lang="ru-RU" dirty="0"/>
                        <a:t>2. </a:t>
                      </a:r>
                      <a:r>
                        <a:rPr lang="ru-RU" b="0" u="sng" dirty="0"/>
                        <a:t>Документы, подтверждающие целевое назначение производственных помещений:</a:t>
                      </a:r>
                    </a:p>
                    <a:p>
                      <a:r>
                        <a:rPr lang="ru-RU" dirty="0"/>
                        <a:t>2.1. Копии действующих на момент подачи заявки свидетельств о государственной регистрации продукции детского питания в соответствии с ГОСТ Р 55790-2013, ГОСТ 32750-2014, ГОСТ 34846-2022, производимой в производственных помещениях, выданных участнику закупки (не менее 3 свидетельств), с указанием адреса производственного помещения".</a:t>
                      </a:r>
                    </a:p>
                    <a:p>
                      <a:endParaRPr lang="ru-RU" dirty="0"/>
                    </a:p>
                    <a:p>
                      <a:r>
                        <a:rPr lang="ru-RU" b="1" dirty="0"/>
                        <a:t>Позиция УФАС:  </a:t>
                      </a:r>
                      <a:r>
                        <a:rPr lang="ru-RU" dirty="0"/>
                        <a:t>включение документов, подтверждающих целевое назначение производственных помещений (копии действующих на момент подачи заявки свидетельств о государственной регистрации продукции детского питания в соответствии с ГОСТ Р 55790-2013, ГОСТ 32750-2014, ГОСТ 34846-2022, производимой в производственных помещениях, выданных участнику закупки (не менее 3 свидетельств), с указанием адреса производственного помещения), в перечень документов, подтверждающих наличие у участника закупки на праве собственности или ином законном основании оборудования и других материальных ресурсов, </a:t>
                      </a:r>
                      <a:r>
                        <a:rPr lang="ru-RU" b="1" dirty="0"/>
                        <a:t>не соответствует подпункту "б" пункта 27 Положения.</a:t>
                      </a:r>
                    </a:p>
                  </a:txBody>
                  <a:tcPr/>
                </a:tc>
                <a:tc>
                  <a:txBody>
                    <a:bodyPr/>
                    <a:lstStyle/>
                    <a:p>
                      <a:r>
                        <a:rPr lang="ru-RU" dirty="0"/>
                        <a:t>Решение Ульяновского УФАС от 1 апреля 2026 г. N 073/06/105-290/2026</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2925627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6E363-113D-4305-ACA6-AAB1E5D81EA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BE640B-52CC-5BE2-16C0-6912F83B339B}"/>
              </a:ext>
            </a:extLst>
          </p:cNvPr>
          <p:cNvSpPr>
            <a:spLocks noGrp="1"/>
          </p:cNvSpPr>
          <p:nvPr>
            <p:ph type="title"/>
          </p:nvPr>
        </p:nvSpPr>
        <p:spPr>
          <a:xfrm>
            <a:off x="1055440" y="260648"/>
            <a:ext cx="10515600" cy="759619"/>
          </a:xfrm>
        </p:spPr>
        <p:txBody>
          <a:bodyPr>
            <a:noAutofit/>
          </a:bodyPr>
          <a:lstStyle/>
          <a:p>
            <a:r>
              <a:rPr lang="ru-RU" sz="2400" dirty="0"/>
              <a:t>Ограничение предмета оцениваемых договоров (1 из 3)</a:t>
            </a:r>
          </a:p>
        </p:txBody>
      </p:sp>
      <p:graphicFrame>
        <p:nvGraphicFramePr>
          <p:cNvPr id="4" name="Объект 3">
            <a:extLst>
              <a:ext uri="{FF2B5EF4-FFF2-40B4-BE49-F238E27FC236}">
                <a16:creationId xmlns:a16="http://schemas.microsoft.com/office/drawing/2014/main" id="{563498AB-C5D7-19EC-CC94-0F51F620772A}"/>
              </a:ext>
            </a:extLst>
          </p:cNvPr>
          <p:cNvGraphicFramePr>
            <a:graphicFrameLocks noGrp="1"/>
          </p:cNvGraphicFramePr>
          <p:nvPr>
            <p:ph idx="1"/>
            <p:extLst>
              <p:ext uri="{D42A27DB-BD31-4B8C-83A1-F6EECF244321}">
                <p14:modId xmlns:p14="http://schemas.microsoft.com/office/powerpoint/2010/main" val="3332097438"/>
              </p:ext>
            </p:extLst>
          </p:nvPr>
        </p:nvGraphicFramePr>
        <p:xfrm>
          <a:off x="335360" y="1268760"/>
          <a:ext cx="11593288" cy="3479800"/>
        </p:xfrm>
        <a:graphic>
          <a:graphicData uri="http://schemas.openxmlformats.org/drawingml/2006/table">
            <a:tbl>
              <a:tblPr firstRow="1" bandRow="1">
                <a:tableStyleId>{5C22544A-7EE6-4342-B048-85BDC9FD1C3A}</a:tableStyleId>
              </a:tblPr>
              <a:tblGrid>
                <a:gridCol w="9145016">
                  <a:extLst>
                    <a:ext uri="{9D8B030D-6E8A-4147-A177-3AD203B41FA5}">
                      <a16:colId xmlns:a16="http://schemas.microsoft.com/office/drawing/2014/main" val="1351607243"/>
                    </a:ext>
                  </a:extLst>
                </a:gridCol>
                <a:gridCol w="2448272">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право заключения государственного контракта на выполнение работ по строительству объекта капитального строительства «</a:t>
                      </a:r>
                      <a:r>
                        <a:rPr lang="ru-RU" b="1" dirty="0"/>
                        <a:t>Строительство</a:t>
                      </a:r>
                      <a:r>
                        <a:rPr lang="ru-RU" dirty="0"/>
                        <a:t> школы на 360 мест…» </a:t>
                      </a:r>
                    </a:p>
                    <a:p>
                      <a:pPr marL="285750" indent="-285750">
                        <a:buFont typeface="Arial" panose="020B0604020202020204" pitchFamily="34" charset="0"/>
                        <a:buChar char="•"/>
                      </a:pPr>
                      <a:r>
                        <a:rPr lang="ru-RU" dirty="0"/>
                        <a:t>Заказчик, установив в порядке оценки наличие договоров исключительно при выполнении </a:t>
                      </a:r>
                      <a:r>
                        <a:rPr lang="ru-RU" u="sng" dirty="0"/>
                        <a:t>работ для капремонта </a:t>
                      </a:r>
                      <a:r>
                        <a:rPr lang="ru-RU" dirty="0"/>
                        <a:t>нарушил подпункт «в» пункта 28 Положения, утвержденного Постановлением № 2604. </a:t>
                      </a:r>
                    </a:p>
                    <a:p>
                      <a:pPr marL="285750" indent="-285750">
                        <a:buFont typeface="Arial" panose="020B0604020202020204" pitchFamily="34" charset="0"/>
                        <a:buChar char="•"/>
                      </a:pPr>
                      <a:endParaRPr lang="ru-RU" dirty="0"/>
                    </a:p>
                    <a:p>
                      <a:pPr marL="285750" indent="-285750">
                        <a:buFont typeface="Arial" panose="020B0604020202020204" pitchFamily="34" charset="0"/>
                        <a:buChar char="•"/>
                      </a:pPr>
                      <a:r>
                        <a:rPr lang="ru-RU" dirty="0"/>
                        <a:t> Еще одно нарушение, выявленное ФАС по закупке, предусматривавшей строительство здания школы, заключалось в установлении заказчиком в порядке оценки заявок требования о представлении участниками конкурса декларации об отсутствии по представленным контрактам в подтверждение опыта начисленных заказчиком неустоек.</a:t>
                      </a:r>
                    </a:p>
                  </a:txBody>
                  <a:tcPr/>
                </a:tc>
                <a:tc>
                  <a:txBody>
                    <a:bodyPr/>
                    <a:lstStyle/>
                    <a:p>
                      <a:r>
                        <a:rPr lang="ru-RU" dirty="0"/>
                        <a:t>РЕШЕНИЕ ФАС России</a:t>
                      </a:r>
                    </a:p>
                    <a:p>
                      <a:r>
                        <a:rPr lang="ru-RU" dirty="0"/>
                        <a:t>по делу № 28/06/105-121/2026от  30.01.2026</a:t>
                      </a:r>
                    </a:p>
                    <a:p>
                      <a:endParaRPr lang="ru-RU" dirty="0"/>
                    </a:p>
                    <a:p>
                      <a:r>
                        <a:rPr lang="ru-RU" dirty="0"/>
                        <a:t>Вместе с тем предоставление Декларации Постановлением № 2604</a:t>
                      </a:r>
                    </a:p>
                    <a:p>
                      <a:r>
                        <a:rPr lang="ru-RU" dirty="0"/>
                        <a:t>не предусмотрено.</a:t>
                      </a:r>
                    </a:p>
                    <a:p>
                      <a:r>
                        <a:rPr lang="ru-RU" b="1" dirty="0"/>
                        <a:t>Жалоба обоснована</a:t>
                      </a:r>
                    </a:p>
                  </a:txBody>
                  <a:tcPr/>
                </a:tc>
                <a:extLst>
                  <a:ext uri="{0D108BD9-81ED-4DB2-BD59-A6C34878D82A}">
                    <a16:rowId xmlns:a16="http://schemas.microsoft.com/office/drawing/2014/main" val="2637691090"/>
                  </a:ext>
                </a:extLst>
              </a:tr>
            </a:tbl>
          </a:graphicData>
        </a:graphic>
      </p:graphicFrame>
    </p:spTree>
    <p:extLst>
      <p:ext uri="{BB962C8B-B14F-4D97-AF65-F5344CB8AC3E}">
        <p14:creationId xmlns:p14="http://schemas.microsoft.com/office/powerpoint/2010/main" val="2573629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5A3D59-E971-8217-63BF-AA4C5151B2BD}"/>
              </a:ext>
            </a:extLst>
          </p:cNvPr>
          <p:cNvSpPr>
            <a:spLocks noGrp="1"/>
          </p:cNvSpPr>
          <p:nvPr>
            <p:ph type="title"/>
          </p:nvPr>
        </p:nvSpPr>
        <p:spPr>
          <a:xfrm>
            <a:off x="838200" y="137442"/>
            <a:ext cx="10515600" cy="543595"/>
          </a:xfrm>
        </p:spPr>
        <p:txBody>
          <a:bodyPr>
            <a:normAutofit/>
          </a:bodyPr>
          <a:lstStyle/>
          <a:p>
            <a:r>
              <a:rPr lang="ru-RU" sz="2400" dirty="0"/>
              <a:t>Ограничение предмета оцениваемых договоров (2 из 3)</a:t>
            </a:r>
          </a:p>
        </p:txBody>
      </p:sp>
      <p:sp>
        <p:nvSpPr>
          <p:cNvPr id="3" name="Объект 2">
            <a:extLst>
              <a:ext uri="{FF2B5EF4-FFF2-40B4-BE49-F238E27FC236}">
                <a16:creationId xmlns:a16="http://schemas.microsoft.com/office/drawing/2014/main" id="{D656EAF1-B7D7-E975-B81B-422EB16C3657}"/>
              </a:ext>
            </a:extLst>
          </p:cNvPr>
          <p:cNvSpPr>
            <a:spLocks noGrp="1"/>
          </p:cNvSpPr>
          <p:nvPr>
            <p:ph idx="1"/>
          </p:nvPr>
        </p:nvSpPr>
        <p:spPr>
          <a:xfrm>
            <a:off x="479376" y="764704"/>
            <a:ext cx="11377264" cy="5832648"/>
          </a:xfrm>
        </p:spPr>
        <p:txBody>
          <a:bodyPr>
            <a:noAutofit/>
          </a:bodyPr>
          <a:lstStyle/>
          <a:p>
            <a:r>
              <a:rPr lang="ru-RU" sz="1800" dirty="0"/>
              <a:t>В Порядке оценки установлен детализирующий показатель «Общая цена исполненных участником закупки договоров» (далее – Детализирующий показатель) показателя «Наличие у участников закупки опыта работы, связанного с предметом контракта» критерия «Квалификация участников закупки, в том числе наличие у них финансовых ресурсов, оборудования и других материальных ресурсов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(далее – Критерий). </a:t>
            </a:r>
          </a:p>
          <a:p>
            <a:r>
              <a:rPr lang="ru-RU" sz="1800" dirty="0"/>
              <a:t>Согласно Порядку оценки по Детализирующему показателю Критерия предусмотрен перечень документов, подтверждающих наличие у участника закупки опыта выполнения работ (услуг), связанного с предметом контракта.  К оценке принимаются </a:t>
            </a:r>
            <a:r>
              <a:rPr lang="ru-RU" sz="1800" u="sng" dirty="0"/>
              <a:t>исключительно исполненные контракты (договоры), при исполнении которых подрядчиком исполнены требования об уплате неустоек (штрафов, пеней) (в случае начисления неустоек) </a:t>
            </a:r>
            <a:r>
              <a:rPr lang="ru-RU" sz="1800" b="1" dirty="0"/>
              <a:t>с приложением декларации участника закупки об отсутствии и(или) уплате неустоек (штрафов, пеней) и (или) о списании неустоек (штрафов, пеней) (далее – Декларация).</a:t>
            </a:r>
          </a:p>
          <a:p>
            <a:r>
              <a:rPr lang="ru-RU" sz="1800" dirty="0"/>
              <a:t> Комиссией установлено, что по Детализирующему показателю Критерия Комиссией по осуществлению закупок заявке Заявителя присвоено 0 баллов. </a:t>
            </a:r>
          </a:p>
          <a:p>
            <a:r>
              <a:rPr lang="ru-RU" sz="1800" dirty="0"/>
              <a:t>Представители Заявителя на заседании Комиссии пояснили, что Заявителем в составе заявке на участие в Конкурсе приложены контракты (договоры) на общую сумму 839 144 481,36 руб., вместе с тем заявке Заявителя в результате оценки по Детализирующему показателю Критерия присвоено 0 баллов. </a:t>
            </a:r>
          </a:p>
          <a:p>
            <a:r>
              <a:rPr lang="ru-RU" sz="1800" dirty="0"/>
              <a:t>На заседании Комиссии представитель Уполномоченного органа пояснил, что Комиссией по осуществлению закупок не оценены контракты (договоры) Заявителя по причине того, что в составе заявки Заявителя не представлены реестровые номера контрактов (договоров) и Декларация. </a:t>
            </a:r>
          </a:p>
        </p:txBody>
      </p:sp>
    </p:spTree>
    <p:extLst>
      <p:ext uri="{BB962C8B-B14F-4D97-AF65-F5344CB8AC3E}">
        <p14:creationId xmlns:p14="http://schemas.microsoft.com/office/powerpoint/2010/main" val="415400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6FB04-E5A6-F820-E189-2EA6E8D4420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8644A2-91D5-540B-7DE5-41433F39BC93}"/>
              </a:ext>
            </a:extLst>
          </p:cNvPr>
          <p:cNvSpPr>
            <a:spLocks noGrp="1"/>
          </p:cNvSpPr>
          <p:nvPr>
            <p:ph type="title"/>
          </p:nvPr>
        </p:nvSpPr>
        <p:spPr>
          <a:xfrm>
            <a:off x="838200" y="137442"/>
            <a:ext cx="10515600" cy="543595"/>
          </a:xfrm>
        </p:spPr>
        <p:txBody>
          <a:bodyPr>
            <a:normAutofit/>
          </a:bodyPr>
          <a:lstStyle/>
          <a:p>
            <a:r>
              <a:rPr lang="ru-RU" sz="2400" dirty="0"/>
              <a:t>Ограничение предмета оцениваемых договоров (3 из 3)</a:t>
            </a:r>
          </a:p>
        </p:txBody>
      </p:sp>
      <p:sp>
        <p:nvSpPr>
          <p:cNvPr id="3" name="Объект 2">
            <a:extLst>
              <a:ext uri="{FF2B5EF4-FFF2-40B4-BE49-F238E27FC236}">
                <a16:creationId xmlns:a16="http://schemas.microsoft.com/office/drawing/2014/main" id="{3CD577AA-C59A-CA16-0E00-755E2D7BC8E3}"/>
              </a:ext>
            </a:extLst>
          </p:cNvPr>
          <p:cNvSpPr>
            <a:spLocks noGrp="1"/>
          </p:cNvSpPr>
          <p:nvPr>
            <p:ph idx="1"/>
          </p:nvPr>
        </p:nvSpPr>
        <p:spPr>
          <a:xfrm>
            <a:off x="479376" y="764704"/>
            <a:ext cx="11377264" cy="5832648"/>
          </a:xfrm>
        </p:spPr>
        <p:txBody>
          <a:bodyPr>
            <a:noAutofit/>
          </a:bodyPr>
          <a:lstStyle/>
          <a:p>
            <a:r>
              <a:rPr lang="ru-RU" sz="1800" dirty="0"/>
              <a:t>Комиссия, изучив заявку Заявителя установила, что что в составе заявки Заявителя приложены контракты (договоры), в форме электронных документов, </a:t>
            </a:r>
            <a:r>
              <a:rPr lang="ru-RU" sz="1800" u="sng" dirty="0"/>
              <a:t>которые подлежат рассмотрению Комиссией по осуществлению закупок по Детализирующему показателю Критерия. </a:t>
            </a:r>
          </a:p>
          <a:p>
            <a:r>
              <a:rPr lang="ru-RU" sz="1800" dirty="0"/>
              <a:t>Учитывая вышеизложенное, Комиссия, изучив представленные документы и сведения, приходит к выводу, что действия Комиссии по осуществлению закупок, ненадлежащим образом применившей Порядок оценки в отношении заявки Заявителя, нарушают пункт 1 части 11 статьи 48 Закона о контрактной системе и содержат признаки административного правонарушения, ответственность за совершение которого предусмотрена </a:t>
            </a:r>
            <a:r>
              <a:rPr lang="ru-RU" sz="1800" b="1" dirty="0"/>
              <a:t>частью 7 статьи 7.30.1 Кодекса Российской Федерации об административных правонарушениях (далее – КоАП РФ).</a:t>
            </a:r>
          </a:p>
        </p:txBody>
      </p:sp>
    </p:spTree>
    <p:extLst>
      <p:ext uri="{BB962C8B-B14F-4D97-AF65-F5344CB8AC3E}">
        <p14:creationId xmlns:p14="http://schemas.microsoft.com/office/powerpoint/2010/main" val="6937724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2D0BF-F629-482E-EDB9-0345DF1060B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5743D6-15C8-ECD2-88A9-1B6C9554B814}"/>
              </a:ext>
            </a:extLst>
          </p:cNvPr>
          <p:cNvSpPr>
            <a:spLocks noGrp="1"/>
          </p:cNvSpPr>
          <p:nvPr>
            <p:ph type="title"/>
          </p:nvPr>
        </p:nvSpPr>
        <p:spPr>
          <a:xfrm>
            <a:off x="1055440" y="260648"/>
            <a:ext cx="10515600" cy="759619"/>
          </a:xfrm>
        </p:spPr>
        <p:txBody>
          <a:bodyPr>
            <a:noAutofit/>
          </a:bodyPr>
          <a:lstStyle/>
          <a:p>
            <a:r>
              <a:rPr lang="ru-RU" sz="2400" dirty="0"/>
              <a:t>Нельзя требовать прилагать к подтверждающим договорам платежные документы (в рамках 44-ФЗ) (1 из 4)</a:t>
            </a:r>
          </a:p>
        </p:txBody>
      </p:sp>
      <p:graphicFrame>
        <p:nvGraphicFramePr>
          <p:cNvPr id="4" name="Объект 3">
            <a:extLst>
              <a:ext uri="{FF2B5EF4-FFF2-40B4-BE49-F238E27FC236}">
                <a16:creationId xmlns:a16="http://schemas.microsoft.com/office/drawing/2014/main" id="{678E7058-9602-D992-C690-4DA1838C9C30}"/>
              </a:ext>
            </a:extLst>
          </p:cNvPr>
          <p:cNvGraphicFramePr>
            <a:graphicFrameLocks noGrp="1"/>
          </p:cNvGraphicFramePr>
          <p:nvPr>
            <p:ph idx="1"/>
            <p:extLst>
              <p:ext uri="{D42A27DB-BD31-4B8C-83A1-F6EECF244321}">
                <p14:modId xmlns:p14="http://schemas.microsoft.com/office/powerpoint/2010/main" val="743082369"/>
              </p:ext>
            </p:extLst>
          </p:nvPr>
        </p:nvGraphicFramePr>
        <p:xfrm>
          <a:off x="335360" y="1268760"/>
          <a:ext cx="11593288" cy="2479040"/>
        </p:xfrm>
        <a:graphic>
          <a:graphicData uri="http://schemas.openxmlformats.org/drawingml/2006/table">
            <a:tbl>
              <a:tblPr firstRow="1" bandRow="1">
                <a:tableStyleId>{5C22544A-7EE6-4342-B048-85BDC9FD1C3A}</a:tableStyleId>
              </a:tblPr>
              <a:tblGrid>
                <a:gridCol w="9145016">
                  <a:extLst>
                    <a:ext uri="{9D8B030D-6E8A-4147-A177-3AD203B41FA5}">
                      <a16:colId xmlns:a16="http://schemas.microsoft.com/office/drawing/2014/main" val="1351607243"/>
                    </a:ext>
                  </a:extLst>
                </a:gridCol>
                <a:gridCol w="2448272">
                  <a:extLst>
                    <a:ext uri="{9D8B030D-6E8A-4147-A177-3AD203B41FA5}">
                      <a16:colId xmlns:a16="http://schemas.microsoft.com/office/drawing/2014/main" val="4216091720"/>
                    </a:ext>
                  </a:extLst>
                </a:gridCol>
              </a:tblGrid>
              <a:tr h="370840">
                <a:tc>
                  <a:txBody>
                    <a:bodyPr/>
                    <a:lstStyle/>
                    <a:p>
                      <a:r>
                        <a:rPr lang="ru-RU" dirty="0"/>
                        <a:t>Суть проблемы</a:t>
                      </a:r>
                    </a:p>
                  </a:txBody>
                  <a:tcPr/>
                </a:tc>
                <a:tc>
                  <a:txBody>
                    <a:bodyPr/>
                    <a:lstStyle/>
                    <a:p>
                      <a:r>
                        <a:rPr lang="ru-RU" dirty="0"/>
                        <a:t>Позиция УФАС</a:t>
                      </a:r>
                    </a:p>
                  </a:txBody>
                  <a:tcPr/>
                </a:tc>
                <a:extLst>
                  <a:ext uri="{0D108BD9-81ED-4DB2-BD59-A6C34878D82A}">
                    <a16:rowId xmlns:a16="http://schemas.microsoft.com/office/drawing/2014/main" val="3752907205"/>
                  </a:ext>
                </a:extLst>
              </a:tr>
              <a:tr h="370840">
                <a:tc>
                  <a:txBody>
                    <a:bodyPr/>
                    <a:lstStyle/>
                    <a:p>
                      <a:r>
                        <a:rPr lang="ru-RU" dirty="0"/>
                        <a:t>Объект закупки – выполнение работ по объектам: "Капитальный ремонт (замена) магистрального участка тепловых сетей</a:t>
                      </a:r>
                    </a:p>
                    <a:p>
                      <a:pPr marL="285750" indent="-285750">
                        <a:buFont typeface="Arial" panose="020B0604020202020204" pitchFamily="34" charset="0"/>
                        <a:buChar char="•"/>
                      </a:pPr>
                      <a:r>
                        <a:rPr lang="ru-RU" dirty="0"/>
                        <a:t> Из довода Заявителя следует следующее. 1) Заказчиком в Документации установлено излишнее требование предоставления участниками закупки копии документов, подтверждающих оплату работ, поскольку выполненные работы могут быть приняты контрагентом по договору, но при этом не оплачены в силу объективных причин. </a:t>
                      </a:r>
                    </a:p>
                  </a:txBody>
                  <a:tcPr/>
                </a:tc>
                <a:tc>
                  <a:txBody>
                    <a:bodyPr/>
                    <a:lstStyle/>
                    <a:p>
                      <a:r>
                        <a:rPr lang="ru-RU" dirty="0"/>
                        <a:t>РЕШЕНИЕ  Ханты-Мансийского УФАС  по делу № 086/06/99-327/2025</a:t>
                      </a:r>
                    </a:p>
                    <a:p>
                      <a:endParaRPr lang="ru-RU" dirty="0"/>
                    </a:p>
                    <a:p>
                      <a:r>
                        <a:rPr lang="ru-RU" b="1" dirty="0"/>
                        <a:t>Жалоба обоснована</a:t>
                      </a:r>
                    </a:p>
                  </a:txBody>
                  <a:tcPr/>
                </a:tc>
                <a:extLst>
                  <a:ext uri="{0D108BD9-81ED-4DB2-BD59-A6C34878D82A}">
                    <a16:rowId xmlns:a16="http://schemas.microsoft.com/office/drawing/2014/main" val="2637691090"/>
                  </a:ext>
                </a:extLst>
              </a:tr>
              <a:tr h="370840">
                <a:tc>
                  <a:txBody>
                    <a:bodyPr/>
                    <a:lstStyle/>
                    <a:p>
                      <a:pPr marL="285750" indent="-285750">
                        <a:buFont typeface="Arial" panose="020B0604020202020204" pitchFamily="34" charset="0"/>
                        <a:buChar char="•"/>
                      </a:pPr>
                      <a:r>
                        <a:rPr lang="ru-RU" dirty="0"/>
                        <a:t>Аналогичное решение 9ААС от 11.03.2024 по делу № А40-118844/2024</a:t>
                      </a:r>
                    </a:p>
                  </a:txBody>
                  <a:tcPr/>
                </a:tc>
                <a:tc>
                  <a:txBody>
                    <a:bodyPr/>
                    <a:lstStyle/>
                    <a:p>
                      <a:endParaRPr lang="ru-RU" b="1" dirty="0"/>
                    </a:p>
                  </a:txBody>
                  <a:tcPr/>
                </a:tc>
                <a:extLst>
                  <a:ext uri="{0D108BD9-81ED-4DB2-BD59-A6C34878D82A}">
                    <a16:rowId xmlns:a16="http://schemas.microsoft.com/office/drawing/2014/main" val="3504247774"/>
                  </a:ext>
                </a:extLst>
              </a:tr>
            </a:tbl>
          </a:graphicData>
        </a:graphic>
      </p:graphicFrame>
    </p:spTree>
    <p:extLst>
      <p:ext uri="{BB962C8B-B14F-4D97-AF65-F5344CB8AC3E}">
        <p14:creationId xmlns:p14="http://schemas.microsoft.com/office/powerpoint/2010/main" val="40198829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F5E36-102F-137C-4AFA-51153A6E00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6525F8-DE98-7467-667A-D9BBA37CA830}"/>
              </a:ext>
            </a:extLst>
          </p:cNvPr>
          <p:cNvSpPr>
            <a:spLocks noGrp="1"/>
          </p:cNvSpPr>
          <p:nvPr>
            <p:ph type="title"/>
          </p:nvPr>
        </p:nvSpPr>
        <p:spPr>
          <a:xfrm>
            <a:off x="983432" y="14047"/>
            <a:ext cx="10515600" cy="759619"/>
          </a:xfrm>
        </p:spPr>
        <p:txBody>
          <a:bodyPr>
            <a:noAutofit/>
          </a:bodyPr>
          <a:lstStyle/>
          <a:p>
            <a:r>
              <a:rPr lang="ru-RU" sz="2400" dirty="0"/>
              <a:t>Нельзя требовать прилагать к подтверждающим договорам платежные документы (в рамках 44-ФЗ) (2 из 4)</a:t>
            </a:r>
          </a:p>
        </p:txBody>
      </p:sp>
      <p:sp>
        <p:nvSpPr>
          <p:cNvPr id="5" name="Объект 4">
            <a:extLst>
              <a:ext uri="{FF2B5EF4-FFF2-40B4-BE49-F238E27FC236}">
                <a16:creationId xmlns:a16="http://schemas.microsoft.com/office/drawing/2014/main" id="{8C0A94A4-A86B-22C8-817B-260F53AA765E}"/>
              </a:ext>
            </a:extLst>
          </p:cNvPr>
          <p:cNvSpPr>
            <a:spLocks noGrp="1"/>
          </p:cNvSpPr>
          <p:nvPr>
            <p:ph idx="1"/>
          </p:nvPr>
        </p:nvSpPr>
        <p:spPr>
          <a:xfrm>
            <a:off x="335360" y="908720"/>
            <a:ext cx="10515600" cy="5268243"/>
          </a:xfrm>
        </p:spPr>
        <p:txBody>
          <a:bodyPr>
            <a:noAutofit/>
          </a:bodyPr>
          <a:lstStyle/>
          <a:p>
            <a:r>
              <a:rPr lang="ru-RU" sz="1800" dirty="0"/>
              <a:t>Согласно Порядку оценки Заказчиком установлен Критерий, к которому предусмотрен Детализирующий показатель показателя "Наличие у участников закупки опыта работы, связанного с предметом контракта". К оценке принимаются исключительно исполненный договор (договоры) генерального подряда, предусматривающие выполнение работ, соответствующих объекту закупки: работы по строительству, реконструкции, капитальному ремонту, сносу линейного объекта, за исключением автомобильной дороги. При этом установлен следующий перечень документов, подтверждающих наличие у участника закупки опыта работы, связанного с предметом контракта:</a:t>
            </a:r>
          </a:p>
          <a:p>
            <a:r>
              <a:rPr lang="ru-RU" sz="1800" dirty="0"/>
              <a:t>1) исполненный договор (договоры) в качестве генерального подрядчика;</a:t>
            </a:r>
          </a:p>
          <a:p>
            <a:r>
              <a:rPr lang="ru-RU" sz="1800" dirty="0"/>
              <a:t>2) акт (акты) выполненных работ, составленные при исполнении такого договора (договоров). Последний акт, составленный при исполнении договора, должен быть подписан не ранее чем за 5 лет до даты окончания срока подачи заявок;</a:t>
            </a:r>
          </a:p>
          <a:p>
            <a:r>
              <a:rPr lang="ru-RU" sz="1800" dirty="0"/>
              <a:t>3) скан-копии платежных поручений по такому договору (договорам) с отметкой банка, либо скан-копия оригинала выписки из реестра платежных поручений по такому договору (договорам), в рамках исполнения такого договора (договоров);</a:t>
            </a:r>
          </a:p>
          <a:p>
            <a:r>
              <a:rPr lang="ru-RU" sz="1800" dirty="0"/>
              <a:t>4) разрешение на ввод объекта капитального строительства в эксплуатацию (за исключением случаев, при которых такое разрешение не выдается в соответствии с законодательством о градостроительной деятельности) или решение о технической готовности линейного объекта инфраструктуры к временной эксплуатации. </a:t>
            </a:r>
          </a:p>
        </p:txBody>
      </p:sp>
    </p:spTree>
    <p:extLst>
      <p:ext uri="{BB962C8B-B14F-4D97-AF65-F5344CB8AC3E}">
        <p14:creationId xmlns:p14="http://schemas.microsoft.com/office/powerpoint/2010/main" val="2879668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C91C4-02DC-4A95-47BF-ECC6D7CA6D9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81E4AA-2779-FBF9-9CDF-52E0352D922F}"/>
              </a:ext>
            </a:extLst>
          </p:cNvPr>
          <p:cNvSpPr>
            <a:spLocks noGrp="1"/>
          </p:cNvSpPr>
          <p:nvPr>
            <p:ph type="title"/>
          </p:nvPr>
        </p:nvSpPr>
        <p:spPr>
          <a:xfrm>
            <a:off x="983432" y="14047"/>
            <a:ext cx="10515600" cy="759619"/>
          </a:xfrm>
        </p:spPr>
        <p:txBody>
          <a:bodyPr>
            <a:noAutofit/>
          </a:bodyPr>
          <a:lstStyle/>
          <a:p>
            <a:r>
              <a:rPr lang="ru-RU" sz="2400" dirty="0"/>
              <a:t>Нельзя требовать прилагать к подтверждающим договорам платежные документы (в рамках 44-ФЗ) (3 из 4)</a:t>
            </a:r>
          </a:p>
        </p:txBody>
      </p:sp>
      <p:sp>
        <p:nvSpPr>
          <p:cNvPr id="5" name="Объект 4">
            <a:extLst>
              <a:ext uri="{FF2B5EF4-FFF2-40B4-BE49-F238E27FC236}">
                <a16:creationId xmlns:a16="http://schemas.microsoft.com/office/drawing/2014/main" id="{031EF292-AFF9-B7E8-2660-680FA64DECA5}"/>
              </a:ext>
            </a:extLst>
          </p:cNvPr>
          <p:cNvSpPr>
            <a:spLocks noGrp="1"/>
          </p:cNvSpPr>
          <p:nvPr>
            <p:ph idx="1"/>
          </p:nvPr>
        </p:nvSpPr>
        <p:spPr>
          <a:xfrm>
            <a:off x="312912" y="740366"/>
            <a:ext cx="11856640" cy="5268243"/>
          </a:xfrm>
        </p:spPr>
        <p:txBody>
          <a:bodyPr>
            <a:noAutofit/>
          </a:bodyPr>
          <a:lstStyle/>
          <a:p>
            <a:r>
              <a:rPr lang="ru-RU" sz="1800" dirty="0"/>
              <a:t>При этом Комиссией Управления установлено, что в соответствии с действующим законодательством (Положение Банка России от 29.06.2021 N 762-П "О правилах осуществления перевода денежных средств", статья 863 Гражданского кодекса Российской Федерации) платежные поручения, квитанции к приходным ордерам, банковские выписки о перечислении денежных средств со счета покупателя на счет продавца, товарные и кассовые чеки и другие документы относятся к расчетным (платежным) документам. Из вышеуказанных положений действующего законодательства следует, что расчетные (платежные) документы подтверждают факт осуществления финансовых операций между контрагентами. Кроме того, в соответствии с положениями статьи 410 Гражданского кодекса Российской Федерации (далее - ГК РФ) любое обязательство может быть прекращено зачетом, что является надлежащим прекращением обязательства по оплате работ. При этом Комиссия Управления отмечает, что в силу положений гражданского законодательства Российской Федерации для зачета необходимо и достаточно заявления одной стороны. При этом для прекращения обязательств заявление о зачете должно быть доставлено соответствующей стороне или считаться доставленным по правилам статьи 165.1 ГК РФ.</a:t>
            </a:r>
          </a:p>
          <a:p>
            <a:r>
              <a:rPr lang="ru-RU" sz="1800" dirty="0"/>
              <a:t>Также следует учесть, что гражданско-правовая природа зачета встречного однородного требования, как и надлежащее исполнение, представляет собой основание для прекращения обязательства, то есть влечет те же последствия, что и исполнение обязательств стороной по договору.</a:t>
            </a:r>
          </a:p>
        </p:txBody>
      </p:sp>
    </p:spTree>
    <p:extLst>
      <p:ext uri="{BB962C8B-B14F-4D97-AF65-F5344CB8AC3E}">
        <p14:creationId xmlns:p14="http://schemas.microsoft.com/office/powerpoint/2010/main" val="1825399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04FFF-9B23-DD42-3E6C-42782B409AA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85BD77-AA15-F3A0-7259-12A6438306DF}"/>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ADDAE481-C3C7-0E7C-810A-5F65B9D26DF7}"/>
              </a:ext>
            </a:extLst>
          </p:cNvPr>
          <p:cNvSpPr>
            <a:spLocks noGrp="1"/>
          </p:cNvSpPr>
          <p:nvPr>
            <p:ph idx="1"/>
          </p:nvPr>
        </p:nvSpPr>
        <p:spPr>
          <a:xfrm>
            <a:off x="479376" y="836712"/>
            <a:ext cx="10515600" cy="5340251"/>
          </a:xfrm>
        </p:spPr>
        <p:txBody>
          <a:bodyPr>
            <a:normAutofit fontScale="55000" lnSpcReduction="20000"/>
          </a:bodyPr>
          <a:lstStyle/>
          <a:p>
            <a:pPr indent="457200" algn="just">
              <a:buNone/>
            </a:pPr>
            <a:r>
              <a:rPr lang="ru-RU" sz="3200" b="1" dirty="0">
                <a:effectLst/>
                <a:ea typeface="Times New Roman" panose="02020603050405020304" pitchFamily="18" charset="0"/>
              </a:rPr>
              <a:t>Сумма величин значимости всех используемых критериев</a:t>
            </a:r>
            <a:r>
              <a:rPr lang="ru-RU" sz="3200" dirty="0">
                <a:effectLst/>
                <a:ea typeface="Times New Roman" panose="02020603050405020304" pitchFamily="18" charset="0"/>
              </a:rPr>
              <a:t> согласно </a:t>
            </a:r>
            <a:r>
              <a:rPr lang="ru-RU" sz="3200" u="none" strike="noStrike" dirty="0">
                <a:effectLst/>
                <a:ea typeface="Times New Roman" panose="02020603050405020304" pitchFamily="18" charset="0"/>
              </a:rPr>
              <a:t>ч. 5 ст. 32</a:t>
            </a:r>
            <a:r>
              <a:rPr lang="ru-RU" sz="3200" dirty="0">
                <a:effectLst/>
                <a:ea typeface="Times New Roman" panose="02020603050405020304" pitchFamily="18" charset="0"/>
              </a:rPr>
              <a:t> Закона N 44-ФЗ составляет 100%, при этом величина значимости критерия эксплуатационных расходов не должна превышать величину значимости критерия цены.</a:t>
            </a:r>
          </a:p>
          <a:p>
            <a:pPr indent="457200" algn="just">
              <a:buNone/>
            </a:pPr>
            <a:r>
              <a:rPr lang="ru-RU" sz="3200" dirty="0">
                <a:effectLst/>
                <a:ea typeface="Times New Roman" panose="02020603050405020304" pitchFamily="18" charset="0"/>
              </a:rPr>
              <a:t>Значимость каждого критерия оценки определяется с учетом </a:t>
            </a:r>
            <a:r>
              <a:rPr lang="ru-RU" sz="3200" u="none" strike="noStrike" dirty="0">
                <a:effectLst/>
                <a:ea typeface="Times New Roman" panose="02020603050405020304" pitchFamily="18" charset="0"/>
              </a:rPr>
              <a:t>Положения</a:t>
            </a:r>
            <a:r>
              <a:rPr lang="ru-RU" sz="3200" dirty="0">
                <a:effectLst/>
                <a:ea typeface="Times New Roman" panose="02020603050405020304" pitchFamily="18" charset="0"/>
              </a:rPr>
              <a:t>, а предельные величины значимости критериев оценки определяются в соответствии с </a:t>
            </a:r>
            <a:r>
              <a:rPr lang="ru-RU" sz="3200" u="none" strike="noStrike" dirty="0">
                <a:effectLst/>
                <a:ea typeface="Times New Roman" panose="02020603050405020304" pitchFamily="18" charset="0"/>
              </a:rPr>
              <a:t>Приложением N 2</a:t>
            </a:r>
            <a:r>
              <a:rPr lang="ru-RU" sz="3200" dirty="0">
                <a:effectLst/>
                <a:ea typeface="Times New Roman" panose="02020603050405020304" pitchFamily="18" charset="0"/>
              </a:rPr>
              <a:t> к Положению (</a:t>
            </a:r>
            <a:r>
              <a:rPr lang="ru-RU" sz="3200" u="none" strike="noStrike" dirty="0">
                <a:effectLst/>
                <a:ea typeface="Times New Roman" panose="02020603050405020304" pitchFamily="18" charset="0"/>
              </a:rPr>
              <a:t>подп. "в" п. 5</a:t>
            </a:r>
            <a:r>
              <a:rPr lang="ru-RU" sz="3200" dirty="0">
                <a:effectLst/>
                <a:ea typeface="Times New Roman" panose="02020603050405020304" pitchFamily="18" charset="0"/>
              </a:rPr>
              <a:t> Положения).</a:t>
            </a:r>
          </a:p>
          <a:p>
            <a:pPr indent="457200" algn="just">
              <a:buNone/>
            </a:pPr>
            <a:r>
              <a:rPr lang="ru-RU" sz="3200" dirty="0">
                <a:effectLst/>
                <a:ea typeface="Times New Roman" panose="02020603050405020304" pitchFamily="18" charset="0"/>
              </a:rPr>
              <a:t> </a:t>
            </a:r>
          </a:p>
          <a:p>
            <a:pPr indent="457200" algn="just">
              <a:buNone/>
            </a:pPr>
            <a:r>
              <a:rPr lang="ru-RU" sz="3200" dirty="0">
                <a:effectLst/>
                <a:ea typeface="Times New Roman" panose="02020603050405020304" pitchFamily="18" charset="0"/>
              </a:rPr>
              <a:t>Вместе с тем установлены требования к определению величин некоторых критериев для отдельных ситуаций.</a:t>
            </a:r>
          </a:p>
          <a:p>
            <a:pPr indent="457200" algn="just">
              <a:buNone/>
            </a:pPr>
            <a:r>
              <a:rPr lang="ru-RU" sz="3200" dirty="0">
                <a:effectLst/>
                <a:ea typeface="Times New Roman" panose="02020603050405020304" pitchFamily="18" charset="0"/>
              </a:rPr>
              <a:t>Так, </a:t>
            </a:r>
            <a:r>
              <a:rPr lang="ru-RU" sz="3200" u="none" strike="noStrike" dirty="0">
                <a:effectLst/>
                <a:ea typeface="Times New Roman" panose="02020603050405020304" pitchFamily="18" charset="0"/>
              </a:rPr>
              <a:t>ч. 6 ст. 32</a:t>
            </a:r>
            <a:r>
              <a:rPr lang="ru-RU" sz="3200" dirty="0">
                <a:effectLst/>
                <a:ea typeface="Times New Roman" panose="02020603050405020304" pitchFamily="18" charset="0"/>
              </a:rPr>
              <a:t> Закона N 44-ФЗ устанавливает минимальную сумму величин значимости критериев цены и эксплуатационных расходов (а если критерий эксплуатационных расходов не используется - величины значимости только критерия цены) в размере не менее чем 20% суммы величин значимости всех критериев для случаев определения подрядчика или исполнителя для заключения контрактов на:</a:t>
            </a:r>
          </a:p>
          <a:p>
            <a:pPr indent="457200" algn="just">
              <a:buNone/>
            </a:pPr>
            <a:r>
              <a:rPr lang="ru-RU" sz="3200" dirty="0">
                <a:effectLst/>
                <a:ea typeface="Times New Roman" panose="02020603050405020304" pitchFamily="18" charset="0"/>
              </a:rPr>
              <a:t>- исполнения (как результат интеллектуальной деятельности),</a:t>
            </a:r>
          </a:p>
          <a:p>
            <a:pPr indent="457200" algn="just">
              <a:buNone/>
            </a:pPr>
            <a:r>
              <a:rPr lang="ru-RU" sz="3200" dirty="0">
                <a:effectLst/>
                <a:ea typeface="Times New Roman" panose="02020603050405020304" pitchFamily="18" charset="0"/>
              </a:rPr>
              <a:t>- финансирование проката или показа национального фильма,</a:t>
            </a:r>
          </a:p>
          <a:p>
            <a:pPr indent="457200" algn="just">
              <a:buNone/>
            </a:pPr>
            <a:r>
              <a:rPr lang="ru-RU" sz="3200" dirty="0">
                <a:effectLst/>
                <a:ea typeface="Times New Roman" panose="02020603050405020304" pitchFamily="18" charset="0"/>
              </a:rPr>
              <a:t>- выполнение научно-исследовательских, опытно-конструкторских или технологических работ.</a:t>
            </a:r>
          </a:p>
          <a:p>
            <a:pPr indent="457200" algn="just">
              <a:buNone/>
            </a:pPr>
            <a:r>
              <a:rPr lang="ru-RU" sz="3200" dirty="0">
                <a:effectLst/>
                <a:ea typeface="Times New Roman" panose="02020603050405020304" pitchFamily="18" charset="0"/>
              </a:rPr>
              <a:t>При определении исполнителей в целях заключения контракта на создание произведения литературы или искусства это правило применяется с учетом упомянутой возможности снижения величины значимости критерия цены до 0% суммы величин значимости всех критериев.</a:t>
            </a:r>
          </a:p>
          <a:p>
            <a:pPr indent="457200" algn="just">
              <a:buNone/>
            </a:pPr>
            <a:r>
              <a:rPr lang="ru-RU" sz="3200" dirty="0">
                <a:effectLst/>
                <a:ea typeface="Times New Roman" panose="02020603050405020304" pitchFamily="18" charset="0"/>
              </a:rPr>
              <a:t> </a:t>
            </a:r>
          </a:p>
        </p:txBody>
      </p:sp>
    </p:spTree>
    <p:extLst>
      <p:ext uri="{BB962C8B-B14F-4D97-AF65-F5344CB8AC3E}">
        <p14:creationId xmlns:p14="http://schemas.microsoft.com/office/powerpoint/2010/main" val="31509268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1CE28-3B8F-6FA9-20C2-EBE7BEE31B7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48F129-F830-1773-2D5A-21BA03B7FFA1}"/>
              </a:ext>
            </a:extLst>
          </p:cNvPr>
          <p:cNvSpPr>
            <a:spLocks noGrp="1"/>
          </p:cNvSpPr>
          <p:nvPr>
            <p:ph type="title"/>
          </p:nvPr>
        </p:nvSpPr>
        <p:spPr>
          <a:xfrm>
            <a:off x="983432" y="14047"/>
            <a:ext cx="10515600" cy="759619"/>
          </a:xfrm>
        </p:spPr>
        <p:txBody>
          <a:bodyPr>
            <a:noAutofit/>
          </a:bodyPr>
          <a:lstStyle/>
          <a:p>
            <a:r>
              <a:rPr lang="ru-RU" sz="2400" dirty="0"/>
              <a:t>Нельзя требовать прилагать к подтверждающим договорам платежные документы (в рамках 44-ФЗ) (4 из 4)</a:t>
            </a:r>
          </a:p>
        </p:txBody>
      </p:sp>
      <p:sp>
        <p:nvSpPr>
          <p:cNvPr id="5" name="Объект 4">
            <a:extLst>
              <a:ext uri="{FF2B5EF4-FFF2-40B4-BE49-F238E27FC236}">
                <a16:creationId xmlns:a16="http://schemas.microsoft.com/office/drawing/2014/main" id="{FA4C47C5-DE70-954B-7BF7-F1AE4E0E294D}"/>
              </a:ext>
            </a:extLst>
          </p:cNvPr>
          <p:cNvSpPr>
            <a:spLocks noGrp="1"/>
          </p:cNvSpPr>
          <p:nvPr>
            <p:ph idx="1"/>
          </p:nvPr>
        </p:nvSpPr>
        <p:spPr>
          <a:xfrm>
            <a:off x="312912" y="740366"/>
            <a:ext cx="11856640" cy="5268243"/>
          </a:xfrm>
        </p:spPr>
        <p:txBody>
          <a:bodyPr>
            <a:noAutofit/>
          </a:bodyPr>
          <a:lstStyle/>
          <a:p>
            <a:r>
              <a:rPr lang="ru-RU" sz="1800" dirty="0"/>
              <a:t>Таким образом, Порядок оценки ставит участников закупки в неравное положение, поскольку участники закупки, имеющие опыт выполнения работ, сопоставимый с предметом контракта, обязательства по которым исполнены посредством взаимозачета и у подрядчика по контракту (договору) отсутствуют документы, подтверждающие оплату, не могут предоставить сведения о таких контрактах (договорах) для целей оценки по Детализирующему показателю Критерия. Комиссия Управления отмечает, что само по себе составление и подписание сторонами акта о выполненных работах (оказанных услуг), разрешения на ввод объекта капитального строительства в эксплуатацию, устанавливает фактическое участие контрагента в исполнении принятых на себя обязательств по договору, что, в свою очередь, уже свидетельствует о факте выполнения работ (оказания услуг) в соответствии с условиями заключенного договора (если иное не предусмотрено договором). Учитывая вышеизложенное, действия Заказчика, предусмотревшего в Порядке оценки Платежные документы в качестве документа, подтверждающего наличие опыта, не соответствуют Положению.</a:t>
            </a:r>
          </a:p>
          <a:p>
            <a:r>
              <a:rPr lang="ru-RU" sz="1800" dirty="0"/>
              <a:t>На основании вышеизложенного, довод Заявителя является </a:t>
            </a:r>
            <a:r>
              <a:rPr lang="ru-RU" sz="1800" b="1" dirty="0"/>
              <a:t>обоснованным,</a:t>
            </a:r>
            <a:r>
              <a:rPr lang="ru-RU" sz="1800" dirty="0"/>
              <a:t> Заказчиком допущено нарушение положений пункта 4 части 2 статьи 42 Закона о контрактной системе.</a:t>
            </a:r>
          </a:p>
        </p:txBody>
      </p:sp>
    </p:spTree>
    <p:extLst>
      <p:ext uri="{BB962C8B-B14F-4D97-AF65-F5344CB8AC3E}">
        <p14:creationId xmlns:p14="http://schemas.microsoft.com/office/powerpoint/2010/main" val="1960656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CFCE20-2B8E-91CF-8A1A-6AD734A921B5}"/>
              </a:ext>
            </a:extLst>
          </p:cNvPr>
          <p:cNvSpPr>
            <a:spLocks noGrp="1"/>
          </p:cNvSpPr>
          <p:nvPr>
            <p:ph type="title"/>
          </p:nvPr>
        </p:nvSpPr>
        <p:spPr>
          <a:xfrm>
            <a:off x="838200" y="1844824"/>
            <a:ext cx="10515600" cy="1325563"/>
          </a:xfrm>
        </p:spPr>
        <p:txBody>
          <a:bodyPr/>
          <a:lstStyle/>
          <a:p>
            <a:r>
              <a:rPr lang="ru-RU" dirty="0"/>
              <a:t>Ошибки комиссии</a:t>
            </a:r>
          </a:p>
        </p:txBody>
      </p:sp>
    </p:spTree>
    <p:extLst>
      <p:ext uri="{BB962C8B-B14F-4D97-AF65-F5344CB8AC3E}">
        <p14:creationId xmlns:p14="http://schemas.microsoft.com/office/powerpoint/2010/main" val="3879174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632AA8-39BE-0419-0063-0E06683C90F8}"/>
              </a:ext>
            </a:extLst>
          </p:cNvPr>
          <p:cNvSpPr>
            <a:spLocks noGrp="1"/>
          </p:cNvSpPr>
          <p:nvPr>
            <p:ph type="title"/>
          </p:nvPr>
        </p:nvSpPr>
        <p:spPr>
          <a:xfrm>
            <a:off x="886287" y="836712"/>
            <a:ext cx="10515600" cy="1325563"/>
          </a:xfrm>
        </p:spPr>
        <p:txBody>
          <a:bodyPr>
            <a:normAutofit fontScale="90000"/>
          </a:bodyPr>
          <a:lstStyle/>
          <a:p>
            <a:r>
              <a:rPr lang="ru-RU" sz="2700" b="1" dirty="0">
                <a:solidFill>
                  <a:srgbClr val="0070C0"/>
                </a:solidFill>
              </a:rPr>
              <a:t>КОАП статья 7.30.1. Нарушение установленного законодательством Российской Федерации и иными нормативными правовыми актами о контрактной системе в сфере закупок товаров, работ, услуг для обеспечения государственных и муниципальных нужд порядка планирования таких закупок и определения поставщика (подрядчика, исполнителя), требований к порядку, сроку размещения информации и документов или направления их для размещения в реестрах, предусмотренных указанными законодательством и нормативными правовыми актами</a:t>
            </a:r>
          </a:p>
        </p:txBody>
      </p:sp>
      <p:sp>
        <p:nvSpPr>
          <p:cNvPr id="3" name="Объект 2">
            <a:extLst>
              <a:ext uri="{FF2B5EF4-FFF2-40B4-BE49-F238E27FC236}">
                <a16:creationId xmlns:a16="http://schemas.microsoft.com/office/drawing/2014/main" id="{C0CC5FFA-9AF1-7DD6-C9CF-9CA0B4FE0EA8}"/>
              </a:ext>
            </a:extLst>
          </p:cNvPr>
          <p:cNvSpPr>
            <a:spLocks noGrp="1"/>
          </p:cNvSpPr>
          <p:nvPr>
            <p:ph idx="1"/>
          </p:nvPr>
        </p:nvSpPr>
        <p:spPr>
          <a:xfrm>
            <a:off x="838200" y="3573016"/>
            <a:ext cx="10515600" cy="2603946"/>
          </a:xfrm>
        </p:spPr>
        <p:txBody>
          <a:bodyPr>
            <a:normAutofit fontScale="92500" lnSpcReduction="20000"/>
          </a:bodyPr>
          <a:lstStyle/>
          <a:p>
            <a:r>
              <a:rPr lang="ru-RU" sz="1800" dirty="0"/>
              <a:t>7. Нарушение установленных законодательством Российской Федерации и иными нормативными правовыми актами о контрактной системе в сфере закупок требований к рассмотрению и оценке заявки на участие в закупке, либо отклонение заявки на участие в закупке или отстранение участника закупки от участия в определении поставщика (подрядчика, исполнителя) в нарушение установленных указанными законодательством и нормативными правовыми актами требований, либо признание заявки соответствующей установленным при осуществлении закупки требованиям в случае, если такая заявка подлежит отклонению, -</a:t>
            </a:r>
          </a:p>
          <a:p>
            <a:endParaRPr lang="ru-RU" sz="1800" dirty="0"/>
          </a:p>
          <a:p>
            <a:r>
              <a:rPr lang="ru-RU" sz="1800" dirty="0"/>
              <a:t>влечет предупреждение или наложение административного штрафа </a:t>
            </a:r>
            <a:r>
              <a:rPr lang="ru-RU" sz="1800" dirty="0">
                <a:solidFill>
                  <a:srgbClr val="FF0000"/>
                </a:solidFill>
              </a:rPr>
              <a:t>на должностных лиц в размере 1 процента начальной (максимальной) цены контракта, но не менее пяти тысяч и не более тридцати тысяч рублей.</a:t>
            </a:r>
          </a:p>
        </p:txBody>
      </p:sp>
    </p:spTree>
    <p:extLst>
      <p:ext uri="{BB962C8B-B14F-4D97-AF65-F5344CB8AC3E}">
        <p14:creationId xmlns:p14="http://schemas.microsoft.com/office/powerpoint/2010/main" val="3968060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E1E47699-9C75-2C05-4659-A5BC764FE2AA}"/>
              </a:ext>
            </a:extLst>
          </p:cNvPr>
          <p:cNvSpPr/>
          <p:nvPr/>
        </p:nvSpPr>
        <p:spPr>
          <a:xfrm>
            <a:off x="913856" y="25328"/>
            <a:ext cx="10513168"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1344F761-41D6-E1B8-321E-356611381A74}"/>
              </a:ext>
            </a:extLst>
          </p:cNvPr>
          <p:cNvSpPr>
            <a:spLocks noGrp="1"/>
          </p:cNvSpPr>
          <p:nvPr>
            <p:ph type="title"/>
          </p:nvPr>
        </p:nvSpPr>
        <p:spPr>
          <a:xfrm>
            <a:off x="911424" y="-66923"/>
            <a:ext cx="10515600" cy="831627"/>
          </a:xfrm>
        </p:spPr>
        <p:txBody>
          <a:bodyPr>
            <a:normAutofit/>
          </a:bodyPr>
          <a:lstStyle/>
          <a:p>
            <a:pPr algn="ctr"/>
            <a:r>
              <a:rPr lang="ru-RU" sz="2400" b="1" dirty="0"/>
              <a:t>Не принимать к оценке контракты, по причине неполного представления документов, подтверждающих их (контрактов) исполнение</a:t>
            </a:r>
          </a:p>
        </p:txBody>
      </p:sp>
      <p:graphicFrame>
        <p:nvGraphicFramePr>
          <p:cNvPr id="6" name="Таблица 5">
            <a:extLst>
              <a:ext uri="{FF2B5EF4-FFF2-40B4-BE49-F238E27FC236}">
                <a16:creationId xmlns:a16="http://schemas.microsoft.com/office/drawing/2014/main" id="{DC843E56-5AB3-860A-B971-034A36304A7D}"/>
              </a:ext>
            </a:extLst>
          </p:cNvPr>
          <p:cNvGraphicFramePr>
            <a:graphicFrameLocks noGrp="1"/>
          </p:cNvGraphicFramePr>
          <p:nvPr>
            <p:extLst>
              <p:ext uri="{D42A27DB-BD31-4B8C-83A1-F6EECF244321}">
                <p14:modId xmlns:p14="http://schemas.microsoft.com/office/powerpoint/2010/main" val="2922647698"/>
              </p:ext>
            </p:extLst>
          </p:nvPr>
        </p:nvGraphicFramePr>
        <p:xfrm>
          <a:off x="371364" y="883992"/>
          <a:ext cx="11449272" cy="5948680"/>
        </p:xfrm>
        <a:graphic>
          <a:graphicData uri="http://schemas.openxmlformats.org/drawingml/2006/table">
            <a:tbl>
              <a:tblPr firstRow="1" bandRow="1">
                <a:tableStyleId>{7DF18680-E054-41AD-8BC1-D1AEF772440D}</a:tableStyleId>
              </a:tblPr>
              <a:tblGrid>
                <a:gridCol w="11449272">
                  <a:extLst>
                    <a:ext uri="{9D8B030D-6E8A-4147-A177-3AD203B41FA5}">
                      <a16:colId xmlns:a16="http://schemas.microsoft.com/office/drawing/2014/main" val="124423582"/>
                    </a:ext>
                  </a:extLst>
                </a:gridCol>
              </a:tblGrid>
              <a:tr h="370840">
                <a:tc>
                  <a:txBody>
                    <a:bodyPr/>
                    <a:lstStyle/>
                    <a:p>
                      <a:pPr algn="ctr"/>
                      <a:r>
                        <a:rPr lang="ru-RU" dirty="0"/>
                        <a:t>РЕШЕНИЕ ФАС России по делу № 28/06/105-734/2026 от 19.03.2026</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dirty="0"/>
                        <a:t>При проведении конкурса на право заключения контракта на выполнение работ по ремонту участка автомобильной дороги в ФАС поступила жалоба участника, в которой было указано, что в качестве подтверждения наличия опыта общество представило в составе заявки 36 контрактов в виде номеров реестровых записей из реестра контрактов, заключенных заказчиками, 9 из которых не были приняты к оценке.</a:t>
                      </a:r>
                    </a:p>
                    <a:p>
                      <a:pPr marL="285750" indent="-285750">
                        <a:buFont typeface="Arial" panose="020B0604020202020204" pitchFamily="34" charset="0"/>
                        <a:buChar char="•"/>
                      </a:pPr>
                      <a:r>
                        <a:rPr lang="ru-RU" dirty="0"/>
                        <a:t>Заказчик пояснил, что по 2 контрактам – опыт представлен по другому предмету; по 7-ми контрактам не все документы размещены в ЕИС.</a:t>
                      </a:r>
                    </a:p>
                  </a:txBody>
                  <a:tcPr/>
                </a:tc>
                <a:extLst>
                  <a:ext uri="{0D108BD9-81ED-4DB2-BD59-A6C34878D82A}">
                    <a16:rowId xmlns:a16="http://schemas.microsoft.com/office/drawing/2014/main" val="885007478"/>
                  </a:ext>
                </a:extLst>
              </a:tr>
              <a:tr h="370840">
                <a:tc>
                  <a:txBody>
                    <a:bodyPr/>
                    <a:lstStyle/>
                    <a:p>
                      <a:r>
                        <a:rPr lang="ru-RU" sz="1400" dirty="0"/>
                        <a:t> – по Контракту № 1 </a:t>
                      </a:r>
                      <a:r>
                        <a:rPr lang="ru-RU" sz="1400" b="1" dirty="0"/>
                        <a:t>акт о приемке выполненных работ </a:t>
                      </a:r>
                      <a:r>
                        <a:rPr lang="ru-RU" sz="1400" dirty="0"/>
                        <a:t>от 28.12.2020 № 24 </a:t>
                      </a:r>
                      <a:r>
                        <a:rPr lang="ru-RU" sz="1400" b="1" dirty="0"/>
                        <a:t>размещен не в полном объеме</a:t>
                      </a:r>
                      <a:r>
                        <a:rPr lang="ru-RU" sz="1400" dirty="0"/>
                        <a:t>, в связи с чем считается представленным не в полном объеме;</a:t>
                      </a:r>
                    </a:p>
                    <a:p>
                      <a:r>
                        <a:rPr lang="ru-RU" sz="1400" dirty="0"/>
                        <a:t>– по Контракту № 2 </a:t>
                      </a:r>
                      <a:r>
                        <a:rPr lang="ru-RU" sz="1400" b="1" dirty="0"/>
                        <a:t>в акте о приемке выполненных работ </a:t>
                      </a:r>
                      <a:r>
                        <a:rPr lang="ru-RU" sz="1400" dirty="0"/>
                        <a:t>от 22.11.2021 № 44 </a:t>
                      </a:r>
                      <a:r>
                        <a:rPr lang="ru-RU" sz="1400" b="1" dirty="0"/>
                        <a:t>отсутствует печать заказчика</a:t>
                      </a:r>
                      <a:r>
                        <a:rPr lang="ru-RU" sz="1400" dirty="0"/>
                        <a:t>, </a:t>
                      </a:r>
                      <a:r>
                        <a:rPr lang="ru-RU" sz="1400" b="1" dirty="0"/>
                        <a:t>в акте о приемке выполненных работ </a:t>
                      </a:r>
                      <a:r>
                        <a:rPr lang="ru-RU" sz="1400" dirty="0"/>
                        <a:t>от 22.03.2021 № 28 </a:t>
                      </a:r>
                      <a:r>
                        <a:rPr lang="ru-RU" sz="1400" b="1" dirty="0"/>
                        <a:t>стоят подпись и печать иного лица</a:t>
                      </a:r>
                      <a:r>
                        <a:rPr lang="ru-RU" sz="1400" dirty="0"/>
                        <a:t>, в связи с чем считается представленным не в полном объеме;</a:t>
                      </a:r>
                    </a:p>
                    <a:p>
                      <a:r>
                        <a:rPr lang="ru-RU" sz="1400" dirty="0"/>
                        <a:t>– по Контракту № 3 </a:t>
                      </a:r>
                      <a:r>
                        <a:rPr lang="ru-RU" sz="1400" b="1" dirty="0"/>
                        <a:t>акт о приемке выполненных работ </a:t>
                      </a:r>
                      <a:r>
                        <a:rPr lang="ru-RU" sz="1400" dirty="0"/>
                        <a:t>№ 13 </a:t>
                      </a:r>
                      <a:r>
                        <a:rPr lang="ru-RU" sz="1400" b="1" dirty="0"/>
                        <a:t>отсутствует (размещен пустой лист), </a:t>
                      </a:r>
                      <a:r>
                        <a:rPr lang="ru-RU" sz="1400" dirty="0"/>
                        <a:t>в связи с чем считается представленным не в полном объеме;</a:t>
                      </a:r>
                    </a:p>
                    <a:p>
                      <a:r>
                        <a:rPr lang="ru-RU" sz="1400" dirty="0"/>
                        <a:t>– по Контракту № 4 </a:t>
                      </a:r>
                      <a:r>
                        <a:rPr lang="ru-RU" sz="1400" b="1" dirty="0"/>
                        <a:t>отсутствует приложение № 1 к договору</a:t>
                      </a:r>
                      <a:r>
                        <a:rPr lang="ru-RU" sz="1400" dirty="0"/>
                        <a:t>, </a:t>
                      </a:r>
                      <a:r>
                        <a:rPr lang="ru-RU" sz="1400" b="1" dirty="0"/>
                        <a:t>в акте о приемке выполненных работ </a:t>
                      </a:r>
                      <a:r>
                        <a:rPr lang="ru-RU" sz="1400" dirty="0"/>
                        <a:t>от 28.02.2022 № 4-8 </a:t>
                      </a:r>
                      <a:r>
                        <a:rPr lang="ru-RU" sz="1400" b="1" dirty="0"/>
                        <a:t>отсутствует печать заказчика,</a:t>
                      </a:r>
                      <a:r>
                        <a:rPr lang="ru-RU" sz="1400" dirty="0"/>
                        <a:t> в связи с чем считается представленным не в полном объеме;</a:t>
                      </a:r>
                    </a:p>
                    <a:p>
                      <a:r>
                        <a:rPr lang="ru-RU" sz="1400" dirty="0"/>
                        <a:t>– по Контракту № 5 </a:t>
                      </a:r>
                      <a:r>
                        <a:rPr lang="ru-RU" sz="1400" b="1" dirty="0"/>
                        <a:t>отсутствует дополнительное соглашение № 4 </a:t>
                      </a:r>
                      <a:r>
                        <a:rPr lang="ru-RU" sz="1400" dirty="0"/>
                        <a:t>к договору, в связи с чем считается представленным не в полном объеме;</a:t>
                      </a:r>
                    </a:p>
                    <a:p>
                      <a:r>
                        <a:rPr lang="ru-RU" sz="1400" dirty="0"/>
                        <a:t>– по Контракту № 6 </a:t>
                      </a:r>
                      <a:r>
                        <a:rPr lang="ru-RU" sz="1400" b="1" dirty="0"/>
                        <a:t>отсутствуют приложения №№ 1-4 к приложению № 1 к контракту</a:t>
                      </a:r>
                      <a:r>
                        <a:rPr lang="ru-RU" sz="1400" dirty="0"/>
                        <a:t>, </a:t>
                      </a:r>
                      <a:r>
                        <a:rPr lang="ru-RU" sz="1400" b="1" dirty="0"/>
                        <a:t>в приложениях №№ 1-3 к дополнительному соглашению </a:t>
                      </a:r>
                      <a:r>
                        <a:rPr lang="ru-RU" sz="1400" dirty="0"/>
                        <a:t>№ 2 к контракту </a:t>
                      </a:r>
                      <a:r>
                        <a:rPr lang="ru-RU" sz="1400" b="1" dirty="0"/>
                        <a:t>отсутствует печать подрядчика</a:t>
                      </a:r>
                      <a:r>
                        <a:rPr lang="ru-RU" sz="1400" dirty="0"/>
                        <a:t>, в связи с чем считается представленным не в полном объеме;</a:t>
                      </a:r>
                    </a:p>
                    <a:p>
                      <a:r>
                        <a:rPr lang="ru-RU" sz="1400" dirty="0"/>
                        <a:t>– по Контракту № 7 </a:t>
                      </a:r>
                      <a:r>
                        <a:rPr lang="ru-RU" sz="1400" b="1" dirty="0"/>
                        <a:t>отсутствуют приложения №№ 1, 2, 8 к контракту</a:t>
                      </a:r>
                      <a:r>
                        <a:rPr lang="ru-RU" sz="1400" dirty="0"/>
                        <a:t>, в связи с чем считается представленным не в полном объеме;</a:t>
                      </a:r>
                    </a:p>
                  </a:txBody>
                  <a:tcPr/>
                </a:tc>
                <a:extLst>
                  <a:ext uri="{0D108BD9-81ED-4DB2-BD59-A6C34878D82A}">
                    <a16:rowId xmlns:a16="http://schemas.microsoft.com/office/drawing/2014/main" val="2209156815"/>
                  </a:ext>
                </a:extLst>
              </a:tr>
              <a:tr h="370840">
                <a:tc>
                  <a:txBody>
                    <a:bodyPr/>
                    <a:lstStyle/>
                    <a:p>
                      <a:r>
                        <a:rPr lang="ru-RU" b="1" dirty="0"/>
                        <a:t>Позиция УФАС: </a:t>
                      </a:r>
                      <a:r>
                        <a:rPr lang="ru-RU" dirty="0"/>
                        <a:t>Жалоба обоснована. Согласно ЕИС приложения к Контрактам №№ 1-7, а также акты выполненных работ, подтверждающие цену таких работ подписаны, с использованием ЭЦП, что в свою очередь подтверждает факт выполнения работ и принятия таких работ заказчиками по Контрактам, в связи с чем Комиссия по осуществлению закупок неправомерно не приняла их в оценке.</a:t>
                      </a:r>
                    </a:p>
                  </a:txBody>
                  <a:tcPr/>
                </a:tc>
                <a:extLst>
                  <a:ext uri="{0D108BD9-81ED-4DB2-BD59-A6C34878D82A}">
                    <a16:rowId xmlns:a16="http://schemas.microsoft.com/office/drawing/2014/main" val="3981542676"/>
                  </a:ext>
                </a:extLst>
              </a:tr>
            </a:tbl>
          </a:graphicData>
        </a:graphic>
      </p:graphicFrame>
    </p:spTree>
    <p:extLst>
      <p:ext uri="{BB962C8B-B14F-4D97-AF65-F5344CB8AC3E}">
        <p14:creationId xmlns:p14="http://schemas.microsoft.com/office/powerpoint/2010/main" val="20395800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8F105-54CE-E9AC-4DBD-612DDEE3DD89}"/>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9F93566F-BCE7-78B3-8F50-CE4B4B82276D}"/>
              </a:ext>
            </a:extLst>
          </p:cNvPr>
          <p:cNvSpPr/>
          <p:nvPr/>
        </p:nvSpPr>
        <p:spPr>
          <a:xfrm>
            <a:off x="913856" y="25328"/>
            <a:ext cx="10513168"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93625713-AC60-4AF4-D2A8-9F21B5297AEA}"/>
              </a:ext>
            </a:extLst>
          </p:cNvPr>
          <p:cNvSpPr>
            <a:spLocks noGrp="1"/>
          </p:cNvSpPr>
          <p:nvPr>
            <p:ph type="title"/>
          </p:nvPr>
        </p:nvSpPr>
        <p:spPr>
          <a:xfrm>
            <a:off x="911424" y="0"/>
            <a:ext cx="10515600" cy="764704"/>
          </a:xfrm>
        </p:spPr>
        <p:txBody>
          <a:bodyPr>
            <a:normAutofit/>
          </a:bodyPr>
          <a:lstStyle/>
          <a:p>
            <a:pPr algn="ctr"/>
            <a:r>
              <a:rPr lang="ru-RU" sz="2400" b="1" dirty="0"/>
              <a:t>Отклонять заявку по причине наличия недостоверной информации в документах по критерию «Квалификация участников закупки»</a:t>
            </a:r>
          </a:p>
        </p:txBody>
      </p:sp>
      <p:graphicFrame>
        <p:nvGraphicFramePr>
          <p:cNvPr id="6" name="Таблица 5">
            <a:extLst>
              <a:ext uri="{FF2B5EF4-FFF2-40B4-BE49-F238E27FC236}">
                <a16:creationId xmlns:a16="http://schemas.microsoft.com/office/drawing/2014/main" id="{04D3A8BC-62CA-3275-6F97-472F346BC8E3}"/>
              </a:ext>
            </a:extLst>
          </p:cNvPr>
          <p:cNvGraphicFramePr>
            <a:graphicFrameLocks noGrp="1"/>
          </p:cNvGraphicFramePr>
          <p:nvPr>
            <p:extLst>
              <p:ext uri="{D42A27DB-BD31-4B8C-83A1-F6EECF244321}">
                <p14:modId xmlns:p14="http://schemas.microsoft.com/office/powerpoint/2010/main" val="1686791137"/>
              </p:ext>
            </p:extLst>
          </p:nvPr>
        </p:nvGraphicFramePr>
        <p:xfrm>
          <a:off x="371364" y="883992"/>
          <a:ext cx="11449272" cy="5491480"/>
        </p:xfrm>
        <a:graphic>
          <a:graphicData uri="http://schemas.openxmlformats.org/drawingml/2006/table">
            <a:tbl>
              <a:tblPr firstRow="1" bandRow="1">
                <a:tableStyleId>{7DF18680-E054-41AD-8BC1-D1AEF772440D}</a:tableStyleId>
              </a:tblPr>
              <a:tblGrid>
                <a:gridCol w="11449272">
                  <a:extLst>
                    <a:ext uri="{9D8B030D-6E8A-4147-A177-3AD203B41FA5}">
                      <a16:colId xmlns:a16="http://schemas.microsoft.com/office/drawing/2014/main" val="124423582"/>
                    </a:ext>
                  </a:extLst>
                </a:gridCol>
              </a:tblGrid>
              <a:tr h="370840">
                <a:tc>
                  <a:txBody>
                    <a:bodyPr/>
                    <a:lstStyle/>
                    <a:p>
                      <a:pPr algn="ctr"/>
                      <a:r>
                        <a:rPr lang="ru-RU" dirty="0"/>
                        <a:t>РЕШЕНИЕ ФАС России по делу № по делу № 28/06/105-732/2026 от 19.03.2026</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dirty="0"/>
                        <a:t>При проведении конкурса на право заключения контракта на выполнение работ по ремонту участка автомобильной дороги в … районе Удмуртской Республики в ФАС поступила жалоба участника (ООО СК «</a:t>
                      </a:r>
                      <a:r>
                        <a:rPr lang="ru-RU" dirty="0" err="1"/>
                        <a:t>Удардорстрой</a:t>
                      </a:r>
                      <a:r>
                        <a:rPr lang="ru-RU" dirty="0"/>
                        <a:t>»), на действия Комиссии УО неправомерно отклонившей заявку по причине представления в составе заявки недостоверных сведений.</a:t>
                      </a:r>
                    </a:p>
                  </a:txBody>
                  <a:tcPr/>
                </a:tc>
                <a:extLst>
                  <a:ext uri="{0D108BD9-81ED-4DB2-BD59-A6C34878D82A}">
                    <a16:rowId xmlns:a16="http://schemas.microsoft.com/office/drawing/2014/main" val="885007478"/>
                  </a:ext>
                </a:extLst>
              </a:tr>
              <a:tr h="370840">
                <a:tc>
                  <a:txBody>
                    <a:bodyPr/>
                    <a:lstStyle/>
                    <a:p>
                      <a:r>
                        <a:rPr lang="ru-RU" sz="1400" dirty="0"/>
                        <a:t>Согласно доводу жалобы Заявителем в качестве подтверждения наличия опыта по Детализирующим показателям Критерия в составе заявки представлена таблица в формате Excel, в которой содержалась информация о 179 реестровых записях из реестра контрактов, заключенных заказчиками, вместе с тем при указании 3-х  реестровых записей допущена техническая ошибка, в результате которой по указанным номерам реестровых записей Заявитель не является подрядчиком.</a:t>
                      </a:r>
                    </a:p>
                    <a:p>
                      <a:r>
                        <a:rPr lang="ru-RU" sz="1400" dirty="0"/>
                        <a:t>Например, в таблице указан реестровый номер контракта: 3026502740024000131 Выполнение работ по ремонту дорог городского округа город Октябрьский Республики Башкортостан (ямочный) 3 этап. Согласно ЕИС Исполнитель по этому контракту - ООО «БЛАГОУСТРОЙ+», а не Заявитель</a:t>
                      </a:r>
                    </a:p>
                  </a:txBody>
                  <a:tcPr/>
                </a:tc>
                <a:extLst>
                  <a:ext uri="{0D108BD9-81ED-4DB2-BD59-A6C34878D82A}">
                    <a16:rowId xmlns:a16="http://schemas.microsoft.com/office/drawing/2014/main" val="2209156815"/>
                  </a:ext>
                </a:extLst>
              </a:tr>
              <a:tr h="370840">
                <a:tc>
                  <a:txBody>
                    <a:bodyPr/>
                    <a:lstStyle/>
                    <a:p>
                      <a:r>
                        <a:rPr lang="ru-RU" b="1" dirty="0"/>
                        <a:t>Позиция УФАС: </a:t>
                      </a:r>
                      <a:r>
                        <a:rPr lang="ru-RU" dirty="0"/>
                        <a:t>Жалоба обоснована. В таблице </a:t>
                      </a:r>
                      <a:r>
                        <a:rPr lang="en-US" dirty="0"/>
                        <a:t>Excel </a:t>
                      </a:r>
                      <a:r>
                        <a:rPr lang="ru-RU" dirty="0"/>
                        <a:t>по 3-м реестровым записям указаны номера контрактов, которые Заявитель не исполнял. Но! Например, в строке с реестровой записью № 3026502740024000131 из Реестра указан контракт от 02.03.2021 № 0101600002821000001 на выполнение работ по ремонту дорог городского округа город Октябрьский Республики Башкортостан (ямочный), исполнителем по которому указан Заявитель (правильный номер реестровой записи должен был быть № 3026502740021000005).</a:t>
                      </a:r>
                    </a:p>
                    <a:p>
                      <a:r>
                        <a:rPr lang="ru-RU" dirty="0"/>
                        <a:t>Указание трех реестровых номеров, относящихся к контрактам иных исполнителей является технической ошибкой Заявителя.</a:t>
                      </a:r>
                    </a:p>
                    <a:p>
                      <a:r>
                        <a:rPr lang="ru-RU" dirty="0"/>
                        <a:t>Комиссия по осуществлению закупок обязана была </a:t>
                      </a:r>
                      <a:r>
                        <a:rPr lang="ru-RU" u="sng" dirty="0"/>
                        <a:t>не оценивать </a:t>
                      </a:r>
                      <a:r>
                        <a:rPr lang="ru-RU" dirty="0"/>
                        <a:t>данные контракты при рассмотрении</a:t>
                      </a:r>
                    </a:p>
                    <a:p>
                      <a:r>
                        <a:rPr lang="ru-RU" dirty="0"/>
                        <a:t>и оценке заявок на участие в Конкурсе, </a:t>
                      </a:r>
                      <a:r>
                        <a:rPr lang="ru-RU" u="sng" dirty="0"/>
                        <a:t>но не имела права отклонять </a:t>
                      </a:r>
                      <a:r>
                        <a:rPr lang="ru-RU" dirty="0"/>
                        <a:t>за недостоверные сведения.</a:t>
                      </a:r>
                    </a:p>
                  </a:txBody>
                  <a:tcPr/>
                </a:tc>
                <a:extLst>
                  <a:ext uri="{0D108BD9-81ED-4DB2-BD59-A6C34878D82A}">
                    <a16:rowId xmlns:a16="http://schemas.microsoft.com/office/drawing/2014/main" val="3981542676"/>
                  </a:ext>
                </a:extLst>
              </a:tr>
            </a:tbl>
          </a:graphicData>
        </a:graphic>
      </p:graphicFrame>
    </p:spTree>
    <p:extLst>
      <p:ext uri="{BB962C8B-B14F-4D97-AF65-F5344CB8AC3E}">
        <p14:creationId xmlns:p14="http://schemas.microsoft.com/office/powerpoint/2010/main" val="11300895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89C3215B-6BF6-D285-ED9A-594DD87DE26E}"/>
              </a:ext>
            </a:extLst>
          </p:cNvPr>
          <p:cNvGraphicFramePr>
            <a:graphicFrameLocks noGrp="1"/>
          </p:cNvGraphicFramePr>
          <p:nvPr>
            <p:ph idx="1"/>
          </p:nvPr>
        </p:nvGraphicFramePr>
        <p:xfrm>
          <a:off x="116889" y="104140"/>
          <a:ext cx="11958222" cy="6649720"/>
        </p:xfrm>
        <a:graphic>
          <a:graphicData uri="http://schemas.openxmlformats.org/drawingml/2006/table">
            <a:tbl>
              <a:tblPr firstRow="1" bandRow="1">
                <a:tableStyleId>{5C22544A-7EE6-4342-B048-85BDC9FD1C3A}</a:tableStyleId>
              </a:tblPr>
              <a:tblGrid>
                <a:gridCol w="4982593">
                  <a:extLst>
                    <a:ext uri="{9D8B030D-6E8A-4147-A177-3AD203B41FA5}">
                      <a16:colId xmlns:a16="http://schemas.microsoft.com/office/drawing/2014/main" val="3221769565"/>
                    </a:ext>
                  </a:extLst>
                </a:gridCol>
                <a:gridCol w="6975629">
                  <a:extLst>
                    <a:ext uri="{9D8B030D-6E8A-4147-A177-3AD203B41FA5}">
                      <a16:colId xmlns:a16="http://schemas.microsoft.com/office/drawing/2014/main" val="344403656"/>
                    </a:ext>
                  </a:extLst>
                </a:gridCol>
              </a:tblGrid>
              <a:tr h="370840">
                <a:tc>
                  <a:txBody>
                    <a:bodyPr/>
                    <a:lstStyle/>
                    <a:p>
                      <a:r>
                        <a:rPr lang="ru-RU" dirty="0"/>
                        <a:t>Требования части 9 статьи 31</a:t>
                      </a:r>
                    </a:p>
                  </a:txBody>
                  <a:tcPr/>
                </a:tc>
                <a:tc>
                  <a:txBody>
                    <a:bodyPr/>
                    <a:lstStyle/>
                    <a:p>
                      <a:r>
                        <a:rPr lang="ru-RU" dirty="0"/>
                        <a:t>Комментарий</a:t>
                      </a:r>
                    </a:p>
                  </a:txBody>
                  <a:tcPr/>
                </a:tc>
                <a:extLst>
                  <a:ext uri="{0D108BD9-81ED-4DB2-BD59-A6C34878D82A}">
                    <a16:rowId xmlns:a16="http://schemas.microsoft.com/office/drawing/2014/main" val="707775906"/>
                  </a:ext>
                </a:extLst>
              </a:tr>
              <a:tr h="370840">
                <a:tc>
                  <a:txBody>
                    <a:bodyPr/>
                    <a:lstStyle/>
                    <a:p>
                      <a:r>
                        <a:rPr lang="ru-RU" sz="1600" dirty="0"/>
                        <a:t>Комиссия по осуществлению закупок </a:t>
                      </a:r>
                      <a:r>
                        <a:rPr lang="ru-RU" sz="1600" b="1" dirty="0"/>
                        <a:t>обязана отстранить </a:t>
                      </a:r>
                      <a:r>
                        <a:rPr lang="ru-RU" sz="1600" dirty="0"/>
                        <a:t>участника закупки от участия в определении поставщика (подрядчика, исполнителя) в любой момент не позднее даты подведения итогов определения поставщика (подрядчика, исполнителя), если обнаружит, что участник закупки не соответствует </a:t>
                      </a:r>
                      <a:r>
                        <a:rPr lang="ru-RU" sz="1600" b="1" dirty="0"/>
                        <a:t>требованиям, установленным в соответствии с частью 1, а также частями 1.1, 2 и 2.1 </a:t>
                      </a:r>
                      <a:r>
                        <a:rPr lang="ru-RU" sz="1600" dirty="0"/>
                        <a:t>(в случае установления таких требований) настоящей статьи, и (или) предоставил недостоверную информацию о своем соответствии таким требованиям. </a:t>
                      </a:r>
                    </a:p>
                  </a:txBody>
                  <a:tcPr/>
                </a:tc>
                <a:tc>
                  <a:txBody>
                    <a:bodyPr/>
                    <a:lstStyle/>
                    <a:p>
                      <a:r>
                        <a:rPr lang="ru-RU" sz="1600" dirty="0" err="1"/>
                        <a:t>Т.е</a:t>
                      </a:r>
                      <a:r>
                        <a:rPr lang="ru-RU" sz="1600" dirty="0"/>
                        <a:t> Комиссия до итогового протокола отстраняет участника от участия в случае:</a:t>
                      </a:r>
                    </a:p>
                    <a:p>
                      <a:pPr marL="285750" indent="-285750">
                        <a:buFont typeface="Arial" panose="020B0604020202020204" pitchFamily="34" charset="0"/>
                        <a:buChar char="•"/>
                      </a:pPr>
                      <a:r>
                        <a:rPr lang="ru-RU" sz="1600" dirty="0"/>
                        <a:t>Участник </a:t>
                      </a:r>
                      <a:r>
                        <a:rPr lang="ru-RU" sz="1600" b="1" dirty="0"/>
                        <a:t>не соответствует требованиям</a:t>
                      </a:r>
                      <a:r>
                        <a:rPr lang="ru-RU" sz="1600" dirty="0"/>
                        <a:t>:</a:t>
                      </a:r>
                    </a:p>
                    <a:p>
                      <a:pPr marL="285750" indent="-285750">
                        <a:buFont typeface="Arial" panose="020B0604020202020204" pitchFamily="34" charset="0"/>
                        <a:buChar char="•"/>
                      </a:pPr>
                      <a:r>
                        <a:rPr lang="ru-RU" sz="1600" dirty="0"/>
                        <a:t> - части 1 статьи 31 (базовые требования по правоспособности)</a:t>
                      </a:r>
                    </a:p>
                    <a:p>
                      <a:pPr marL="285750" indent="-285750">
                        <a:buFont typeface="Arial" panose="020B0604020202020204" pitchFamily="34" charset="0"/>
                        <a:buChar char="•"/>
                      </a:pPr>
                      <a:r>
                        <a:rPr lang="ru-RU" sz="1600" dirty="0"/>
                        <a:t> - часть 1.1. (РНП)</a:t>
                      </a:r>
                    </a:p>
                    <a:p>
                      <a:pPr marL="285750" indent="-285750">
                        <a:buFont typeface="Arial" panose="020B0604020202020204" pitchFamily="34" charset="0"/>
                        <a:buChar char="•"/>
                      </a:pPr>
                      <a:r>
                        <a:rPr lang="ru-RU" sz="1600" dirty="0"/>
                        <a:t> - части 2 (специальная квалификация по ПП 2571)</a:t>
                      </a:r>
                    </a:p>
                    <a:p>
                      <a:pPr marL="285750" indent="-285750">
                        <a:buFont typeface="Arial" panose="020B0604020202020204" pitchFamily="34" charset="0"/>
                        <a:buChar char="•"/>
                      </a:pPr>
                      <a:r>
                        <a:rPr lang="ru-RU" sz="1600" dirty="0"/>
                        <a:t> - части 2.1. (универсальная квалификация по ПП 2571)</a:t>
                      </a:r>
                    </a:p>
                    <a:p>
                      <a:pPr marL="285750" indent="-285750">
                        <a:buFont typeface="Arial" panose="020B0604020202020204" pitchFamily="34" charset="0"/>
                        <a:buChar char="•"/>
                      </a:pPr>
                      <a:endParaRPr lang="ru-RU" sz="1600" dirty="0"/>
                    </a:p>
                    <a:p>
                      <a:pPr marL="285750" indent="-285750">
                        <a:buFont typeface="Arial" panose="020B0604020202020204" pitchFamily="34" charset="0"/>
                        <a:buChar char="•"/>
                      </a:pPr>
                      <a:r>
                        <a:rPr lang="ru-RU" sz="1600" dirty="0"/>
                        <a:t>и(или) по этим же требованиям в составе заявки выявлена недостоверная информация о соответствии таким требованиям.</a:t>
                      </a:r>
                    </a:p>
                    <a:p>
                      <a:pPr marL="285750" indent="-285750">
                        <a:buFont typeface="Arial" panose="020B0604020202020204" pitchFamily="34" charset="0"/>
                        <a:buChar char="•"/>
                      </a:pPr>
                      <a:r>
                        <a:rPr lang="ru-RU" sz="1600" dirty="0">
                          <a:solidFill>
                            <a:srgbClr val="FF0000"/>
                          </a:solidFill>
                        </a:rPr>
                        <a:t>НИЧЕГО не сказано, про недостоверные сведения по 2604 (оценка в конкурсе)</a:t>
                      </a:r>
                    </a:p>
                  </a:txBody>
                  <a:tcPr/>
                </a:tc>
                <a:extLst>
                  <a:ext uri="{0D108BD9-81ED-4DB2-BD59-A6C34878D82A}">
                    <a16:rowId xmlns:a16="http://schemas.microsoft.com/office/drawing/2014/main" val="3211074780"/>
                  </a:ext>
                </a:extLst>
              </a:tr>
              <a:tr h="370840">
                <a:tc>
                  <a:txBody>
                    <a:bodyPr/>
                    <a:lstStyle/>
                    <a:p>
                      <a:r>
                        <a:rPr lang="ru-RU" sz="1600" dirty="0"/>
                        <a:t>Заказчик </a:t>
                      </a:r>
                      <a:r>
                        <a:rPr lang="ru-RU" sz="1600" b="1" dirty="0"/>
                        <a:t>обязан отказаться</a:t>
                      </a:r>
                      <a:r>
                        <a:rPr lang="ru-RU" sz="1600" dirty="0"/>
                        <a:t> от заключения контракта с участником закупки, если после подведения итогов определения поставщика (подрядчика, исполнителя) и до заключения в соответствии с настоящим Федеральным законом контракта обнаружит, что участник закупки не соответствует требованиям, установленным в соответствии с частью 1, а также частями 1.1, 2 и 2.1 (в случае установления таких требований) настоящей статьи, и (или) предоставил недостоверную информацию о своем соответствии таким требованиям либо недостоверную информацию и (или) документы, содержащиеся в заявке на участие в закупке.</a:t>
                      </a:r>
                    </a:p>
                  </a:txBody>
                  <a:tcPr/>
                </a:tc>
                <a:tc>
                  <a:txBody>
                    <a:bodyPr/>
                    <a:lstStyle/>
                    <a:p>
                      <a:r>
                        <a:rPr lang="ru-RU" sz="1600" dirty="0"/>
                        <a:t>Т.е. Заказчик в период действия моратория на подписание договора (т.е. уже после итогового протокола) обязан отказаться  от его заключения – </a:t>
                      </a:r>
                      <a:r>
                        <a:rPr lang="ru-RU" sz="1600" b="1" dirty="0"/>
                        <a:t>т.е. сделать протокол об отказе!  - </a:t>
                      </a:r>
                      <a:r>
                        <a:rPr lang="ru-RU" sz="1600" b="0" dirty="0"/>
                        <a:t>если обнаружит, что участник не соответствует требованиям или аналогично вышесказанному предоставил недостоверную информацию по этим требованиям (по части 1, 1.1., 2 и 2.1 настоящей статьи </a:t>
                      </a:r>
                      <a:r>
                        <a:rPr lang="ru-RU" sz="1600" b="0" i="1" dirty="0"/>
                        <a:t>- возникают некоторые вопросы к комиссии.)</a:t>
                      </a:r>
                    </a:p>
                    <a:p>
                      <a:endParaRPr lang="ru-RU" sz="1600" b="0" i="1" dirty="0"/>
                    </a:p>
                    <a:p>
                      <a:r>
                        <a:rPr lang="ru-RU" sz="1600" b="0" i="0" dirty="0"/>
                        <a:t>+ заказчик отказывается от заключения договора, если обнаружено, что участник предоставил недостоверную информацию и (или) документы, содержащиеся в заявке на участие в закупке </a:t>
                      </a:r>
                      <a:r>
                        <a:rPr lang="ru-RU" sz="1600" b="0" i="1" dirty="0"/>
                        <a:t>(т.е. уже любые другие информация и документы)</a:t>
                      </a:r>
                    </a:p>
                    <a:p>
                      <a:r>
                        <a:rPr lang="ru-RU" sz="1600" b="0" i="0" dirty="0">
                          <a:solidFill>
                            <a:srgbClr val="FF0000"/>
                          </a:solidFill>
                        </a:rPr>
                        <a:t>Т.е. при выявлении подлога по документам, представленных в рамках ПП 2604, отказывается именно Заказчик.</a:t>
                      </a:r>
                    </a:p>
                  </a:txBody>
                  <a:tcPr/>
                </a:tc>
                <a:extLst>
                  <a:ext uri="{0D108BD9-81ED-4DB2-BD59-A6C34878D82A}">
                    <a16:rowId xmlns:a16="http://schemas.microsoft.com/office/drawing/2014/main" val="181106272"/>
                  </a:ext>
                </a:extLst>
              </a:tr>
            </a:tbl>
          </a:graphicData>
        </a:graphic>
      </p:graphicFrame>
    </p:spTree>
    <p:extLst>
      <p:ext uri="{BB962C8B-B14F-4D97-AF65-F5344CB8AC3E}">
        <p14:creationId xmlns:p14="http://schemas.microsoft.com/office/powerpoint/2010/main" val="530464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BB1180-7324-74F9-5AA0-786F92391E4F}"/>
              </a:ext>
            </a:extLst>
          </p:cNvPr>
          <p:cNvSpPr>
            <a:spLocks noGrp="1"/>
          </p:cNvSpPr>
          <p:nvPr>
            <p:ph type="title"/>
          </p:nvPr>
        </p:nvSpPr>
        <p:spPr>
          <a:xfrm>
            <a:off x="838200" y="524923"/>
            <a:ext cx="10515600" cy="1325563"/>
          </a:xfrm>
        </p:spPr>
        <p:txBody>
          <a:bodyPr>
            <a:noAutofit/>
          </a:bodyPr>
          <a:lstStyle/>
          <a:p>
            <a:pPr algn="ctr"/>
            <a:r>
              <a:rPr lang="ru-RU" sz="2400" b="1" dirty="0"/>
              <a:t>ПОЯСНИТЕЛЬНАЯ ЗАПИСКА </a:t>
            </a:r>
            <a:br>
              <a:rPr lang="ru-RU" sz="2400" dirty="0"/>
            </a:br>
            <a:r>
              <a:rPr lang="ru-RU" sz="2400" b="1" dirty="0"/>
              <a:t>к проекту Федерального закона № 504954-8</a:t>
            </a:r>
            <a:br>
              <a:rPr lang="ru-RU" sz="2400" b="1" dirty="0"/>
            </a:br>
            <a:r>
              <a:rPr lang="ru-RU" sz="2400" b="1" dirty="0"/>
              <a:t>«О внесении изменений в Федеральный закон «О контрактной системе </a:t>
            </a:r>
            <a:br>
              <a:rPr lang="ru-RU" sz="2400" b="1" dirty="0"/>
            </a:br>
            <a:r>
              <a:rPr lang="ru-RU" sz="2400" b="1" dirty="0"/>
              <a:t>в сфере закупок товаров, работ, услуг для обеспечения </a:t>
            </a:r>
            <a:br>
              <a:rPr lang="ru-RU" sz="2400" dirty="0"/>
            </a:br>
            <a:r>
              <a:rPr lang="ru-RU" sz="2400" b="1" dirty="0"/>
              <a:t>государственных и муниципальных нужд» (извлечение)</a:t>
            </a:r>
            <a:br>
              <a:rPr lang="ru-RU" sz="2400" dirty="0"/>
            </a:br>
            <a:endParaRPr lang="ru-RU" sz="2400" dirty="0"/>
          </a:p>
        </p:txBody>
      </p:sp>
      <p:sp>
        <p:nvSpPr>
          <p:cNvPr id="3" name="Объект 2">
            <a:extLst>
              <a:ext uri="{FF2B5EF4-FFF2-40B4-BE49-F238E27FC236}">
                <a16:creationId xmlns:a16="http://schemas.microsoft.com/office/drawing/2014/main" id="{0CB2F2BA-E4A6-2551-CA79-0E041BB6EAE7}"/>
              </a:ext>
            </a:extLst>
          </p:cNvPr>
          <p:cNvSpPr>
            <a:spLocks noGrp="1"/>
          </p:cNvSpPr>
          <p:nvPr>
            <p:ph idx="1"/>
          </p:nvPr>
        </p:nvSpPr>
        <p:spPr>
          <a:xfrm>
            <a:off x="918099" y="2376041"/>
            <a:ext cx="10515600" cy="2630965"/>
          </a:xfrm>
        </p:spPr>
        <p:txBody>
          <a:bodyPr>
            <a:normAutofit fontScale="77500" lnSpcReduction="20000"/>
          </a:bodyPr>
          <a:lstStyle/>
          <a:p>
            <a:r>
              <a:rPr lang="ru-RU" dirty="0"/>
              <a:t>Учитывая ограниченное время для осуществления реальной проверки заказчиком гражданского-правовых договоров, а также иных сведений, представляемых участниками закупки для подтверждения информации, указанной в заявке, законопроектом предлагается внести изменение в часть 9 статьи 31 Закона </a:t>
            </a:r>
          </a:p>
          <a:p>
            <a:r>
              <a:rPr lang="ru-RU" dirty="0"/>
              <a:t>№ 44-ФЗ, которое </a:t>
            </a:r>
            <a:r>
              <a:rPr lang="ru-RU" b="1" dirty="0"/>
              <a:t>позволит заказчику </a:t>
            </a:r>
            <a:r>
              <a:rPr lang="ru-RU" dirty="0"/>
              <a:t>отказывать в заключении контракта с победителем в любой момент до заключения контракта, если обнаружится, что участник закупки указал в документах, прилагаемых к заявке на участие в закупке, недостоверную информацию </a:t>
            </a:r>
            <a:r>
              <a:rPr lang="ru-RU" dirty="0">
                <a:solidFill>
                  <a:srgbClr val="FF0000"/>
                </a:solidFill>
              </a:rPr>
              <a:t>по любому из критериев оценки его заявки. </a:t>
            </a:r>
          </a:p>
          <a:p>
            <a:endParaRPr lang="ru-RU" dirty="0"/>
          </a:p>
        </p:txBody>
      </p:sp>
    </p:spTree>
    <p:extLst>
      <p:ext uri="{BB962C8B-B14F-4D97-AF65-F5344CB8AC3E}">
        <p14:creationId xmlns:p14="http://schemas.microsoft.com/office/powerpoint/2010/main" val="26843120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46B2F-C881-7F92-6CD4-E8BE4EC321AC}"/>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8A72438C-D854-1C03-D4A9-06018090D80A}"/>
              </a:ext>
            </a:extLst>
          </p:cNvPr>
          <p:cNvSpPr/>
          <p:nvPr/>
        </p:nvSpPr>
        <p:spPr>
          <a:xfrm>
            <a:off x="913856" y="25328"/>
            <a:ext cx="10513168"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91AD5936-CD9D-15C2-7419-39DCF8C662FB}"/>
              </a:ext>
            </a:extLst>
          </p:cNvPr>
          <p:cNvSpPr>
            <a:spLocks noGrp="1"/>
          </p:cNvSpPr>
          <p:nvPr>
            <p:ph type="title"/>
          </p:nvPr>
        </p:nvSpPr>
        <p:spPr>
          <a:xfrm>
            <a:off x="911424" y="0"/>
            <a:ext cx="10515600" cy="764704"/>
          </a:xfrm>
        </p:spPr>
        <p:txBody>
          <a:bodyPr>
            <a:normAutofit/>
          </a:bodyPr>
          <a:lstStyle/>
          <a:p>
            <a:pPr algn="ctr"/>
            <a:r>
              <a:rPr lang="ru-RU" sz="2400" b="1" dirty="0"/>
              <a:t>Проводить оценку по критерию, не указанному в извещении</a:t>
            </a:r>
          </a:p>
        </p:txBody>
      </p:sp>
      <p:graphicFrame>
        <p:nvGraphicFramePr>
          <p:cNvPr id="6" name="Таблица 5">
            <a:extLst>
              <a:ext uri="{FF2B5EF4-FFF2-40B4-BE49-F238E27FC236}">
                <a16:creationId xmlns:a16="http://schemas.microsoft.com/office/drawing/2014/main" id="{97DBFAD6-EB50-5CCE-B1AE-949CBB4DA511}"/>
              </a:ext>
            </a:extLst>
          </p:cNvPr>
          <p:cNvGraphicFramePr>
            <a:graphicFrameLocks noGrp="1"/>
          </p:cNvGraphicFramePr>
          <p:nvPr>
            <p:extLst>
              <p:ext uri="{D42A27DB-BD31-4B8C-83A1-F6EECF244321}">
                <p14:modId xmlns:p14="http://schemas.microsoft.com/office/powerpoint/2010/main" val="457671832"/>
              </p:ext>
            </p:extLst>
          </p:nvPr>
        </p:nvGraphicFramePr>
        <p:xfrm>
          <a:off x="371364" y="908720"/>
          <a:ext cx="11449272" cy="5613400"/>
        </p:xfrm>
        <a:graphic>
          <a:graphicData uri="http://schemas.openxmlformats.org/drawingml/2006/table">
            <a:tbl>
              <a:tblPr firstRow="1" bandRow="1">
                <a:tableStyleId>{7DF18680-E054-41AD-8BC1-D1AEF772440D}</a:tableStyleId>
              </a:tblPr>
              <a:tblGrid>
                <a:gridCol w="11449272">
                  <a:extLst>
                    <a:ext uri="{9D8B030D-6E8A-4147-A177-3AD203B41FA5}">
                      <a16:colId xmlns:a16="http://schemas.microsoft.com/office/drawing/2014/main" val="124423582"/>
                    </a:ext>
                  </a:extLst>
                </a:gridCol>
              </a:tblGrid>
              <a:tr h="370840">
                <a:tc>
                  <a:txBody>
                    <a:bodyPr/>
                    <a:lstStyle/>
                    <a:p>
                      <a:pPr algn="ctr"/>
                      <a:r>
                        <a:rPr lang="ru-RU" dirty="0"/>
                        <a:t>РЕШЕНИЕ Московского областного УФАС  по делу № 050/06/105-6776/2026 от  13.03.2026 </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dirty="0"/>
                        <a:t>При проведении конкурса на оказание охранных услуг в Порядке рассмотрения и оценки заявок на участие в Конкурсе по </a:t>
                      </a:r>
                      <a:r>
                        <a:rPr lang="ru-RU" dirty="0" err="1"/>
                        <a:t>нестоимостному</a:t>
                      </a:r>
                      <a:r>
                        <a:rPr lang="ru-RU" dirty="0"/>
                        <a:t> критерию «Квалификация участников закупки» установлен детализирующий показатель «Общая цена исполненных участником закупки договоров».</a:t>
                      </a:r>
                    </a:p>
                    <a:p>
                      <a:pPr marL="285750" indent="-285750">
                        <a:buFont typeface="Arial" panose="020B0604020202020204" pitchFamily="34" charset="0"/>
                        <a:buChar char="•"/>
                      </a:pPr>
                      <a:r>
                        <a:rPr lang="ru-RU" dirty="0"/>
                        <a:t>При этом, в разделе «Критерии оценки заявок» структурированной форме извещении о проведении Конкурса установлено: «1. Детализирующий показатель: Наибольшая цена одного из исполненных участником закупки договоров. Значимость детализирующего показателя: 100.00%. Порядок оценки по детализирующему показателю: Лучшим является наибольшее значение характеристики объекта закупки».</a:t>
                      </a:r>
                    </a:p>
                  </a:txBody>
                  <a:tcPr/>
                </a:tc>
                <a:extLst>
                  <a:ext uri="{0D108BD9-81ED-4DB2-BD59-A6C34878D82A}">
                    <a16:rowId xmlns:a16="http://schemas.microsoft.com/office/drawing/2014/main" val="885007478"/>
                  </a:ext>
                </a:extLst>
              </a:tr>
              <a:tr h="370840">
                <a:tc>
                  <a:txBody>
                    <a:bodyPr/>
                    <a:lstStyle/>
                    <a:p>
                      <a:r>
                        <a:rPr lang="ru-RU" sz="1400" dirty="0"/>
                        <a:t>В соответствии с протоколом рассмотрения и оценки вторых частей заявок на участие в открытом конкурсе в электронной форме от .. №… оценка заявок участников закупки проведена по детализирующим показателям «Наибольшая цена одного из исполненных участником закупки договоров» и «Общая цена исполненных участником закупки договоров» показателя «Наличие у участников закупки опыта поставки товара, выполнения работы, оказания услуги, связанного с предметом контракта».</a:t>
                      </a:r>
                    </a:p>
                  </a:txBody>
                  <a:tcPr/>
                </a:tc>
                <a:extLst>
                  <a:ext uri="{0D108BD9-81ED-4DB2-BD59-A6C34878D82A}">
                    <a16:rowId xmlns:a16="http://schemas.microsoft.com/office/drawing/2014/main" val="2209156815"/>
                  </a:ext>
                </a:extLst>
              </a:tr>
              <a:tr h="370840">
                <a:tc>
                  <a:txBody>
                    <a:bodyPr/>
                    <a:lstStyle/>
                    <a:p>
                      <a:r>
                        <a:rPr lang="ru-RU" b="1" dirty="0"/>
                        <a:t>Позиция УФАС: </a:t>
                      </a:r>
                      <a:r>
                        <a:rPr lang="ru-RU" dirty="0"/>
                        <a:t>Жалоба на действия Конкурсной комиссии в части ненадлежащего рассмотрения заявок участников закупки обоснована.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dirty="0"/>
                        <a:t>Действия Заказчика в части установления различных детализирующих показателей критерия оценки заявок противоречат требованиям Положения и Закона о контрактной системе и содержат признаки состава административного правонарушения, предусмотренного частью 5 статьи 7.30.1 КОАП</a:t>
                      </a:r>
                    </a:p>
                    <a:p>
                      <a:pPr marL="285750" indent="-285750">
                        <a:buFont typeface="Arial" panose="020B0604020202020204" pitchFamily="34" charset="0"/>
                        <a:buChar char="•"/>
                      </a:pPr>
                      <a:r>
                        <a:rPr lang="ru-RU" dirty="0"/>
                        <a:t>Действия Конкурсной комиссии нарушают пункт 1 части 11 статьи 48 Закона о контрактной системе и содержат признаки состава административного правонарушения, предусмотренного частью 7 статьи 7.30.1 КОАП. (В итоге – после предписания оставили 1 показатель).</a:t>
                      </a:r>
                    </a:p>
                  </a:txBody>
                  <a:tcPr/>
                </a:tc>
                <a:extLst>
                  <a:ext uri="{0D108BD9-81ED-4DB2-BD59-A6C34878D82A}">
                    <a16:rowId xmlns:a16="http://schemas.microsoft.com/office/drawing/2014/main" val="3981542676"/>
                  </a:ext>
                </a:extLst>
              </a:tr>
            </a:tbl>
          </a:graphicData>
        </a:graphic>
      </p:graphicFrame>
    </p:spTree>
    <p:extLst>
      <p:ext uri="{BB962C8B-B14F-4D97-AF65-F5344CB8AC3E}">
        <p14:creationId xmlns:p14="http://schemas.microsoft.com/office/powerpoint/2010/main" val="594080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19E69-8BF4-0CB6-3DE4-C8808467157B}"/>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C5A21EB3-4885-D37C-E8AD-AECA0BDE7731}"/>
              </a:ext>
            </a:extLst>
          </p:cNvPr>
          <p:cNvSpPr/>
          <p:nvPr/>
        </p:nvSpPr>
        <p:spPr>
          <a:xfrm>
            <a:off x="913856" y="25328"/>
            <a:ext cx="10513168"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8EE217FA-8E9B-6DB2-B92E-1D557D33551F}"/>
              </a:ext>
            </a:extLst>
          </p:cNvPr>
          <p:cNvSpPr>
            <a:spLocks noGrp="1"/>
          </p:cNvSpPr>
          <p:nvPr>
            <p:ph type="title"/>
          </p:nvPr>
        </p:nvSpPr>
        <p:spPr>
          <a:xfrm>
            <a:off x="911424" y="0"/>
            <a:ext cx="10515600" cy="764704"/>
          </a:xfrm>
        </p:spPr>
        <p:txBody>
          <a:bodyPr>
            <a:normAutofit/>
          </a:bodyPr>
          <a:lstStyle/>
          <a:p>
            <a:pPr algn="ctr"/>
            <a:r>
              <a:rPr lang="ru-RU" sz="2400" b="1" dirty="0"/>
              <a:t>Оценивать неполную сумму исполненного контракта</a:t>
            </a:r>
          </a:p>
        </p:txBody>
      </p:sp>
      <p:graphicFrame>
        <p:nvGraphicFramePr>
          <p:cNvPr id="6" name="Таблица 5">
            <a:extLst>
              <a:ext uri="{FF2B5EF4-FFF2-40B4-BE49-F238E27FC236}">
                <a16:creationId xmlns:a16="http://schemas.microsoft.com/office/drawing/2014/main" id="{1C147824-1A40-C85B-0762-6630C0DF1C24}"/>
              </a:ext>
            </a:extLst>
          </p:cNvPr>
          <p:cNvGraphicFramePr>
            <a:graphicFrameLocks noGrp="1"/>
          </p:cNvGraphicFramePr>
          <p:nvPr>
            <p:extLst>
              <p:ext uri="{D42A27DB-BD31-4B8C-83A1-F6EECF244321}">
                <p14:modId xmlns:p14="http://schemas.microsoft.com/office/powerpoint/2010/main" val="1902884315"/>
              </p:ext>
            </p:extLst>
          </p:nvPr>
        </p:nvGraphicFramePr>
        <p:xfrm>
          <a:off x="407368" y="908720"/>
          <a:ext cx="11413268" cy="4216400"/>
        </p:xfrm>
        <a:graphic>
          <a:graphicData uri="http://schemas.openxmlformats.org/drawingml/2006/table">
            <a:tbl>
              <a:tblPr firstRow="1" bandRow="1">
                <a:tableStyleId>{7DF18680-E054-41AD-8BC1-D1AEF772440D}</a:tableStyleId>
              </a:tblPr>
              <a:tblGrid>
                <a:gridCol w="11413268">
                  <a:extLst>
                    <a:ext uri="{9D8B030D-6E8A-4147-A177-3AD203B41FA5}">
                      <a16:colId xmlns:a16="http://schemas.microsoft.com/office/drawing/2014/main" val="124423582"/>
                    </a:ext>
                  </a:extLst>
                </a:gridCol>
              </a:tblGrid>
              <a:tr h="370840">
                <a:tc>
                  <a:txBody>
                    <a:bodyPr/>
                    <a:lstStyle/>
                    <a:p>
                      <a:pPr algn="ctr"/>
                      <a:r>
                        <a:rPr lang="ru-RU" dirty="0"/>
                        <a:t>РЕШЕНИЕ ФАС России по делу № 28/06/105-1942/2024 от 15.08.24</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dirty="0"/>
                        <a:t>При проведении конкурса на выполнение опытно-конструкторских работ…, Участник пожаловался на неверную оценку его заявки по показателю "Общая цена исполненных договоров". Заказчик принял три контракта, но по одному из них учел лишь часть суммы, поскольку вычел затраты на субподрядчиков. </a:t>
                      </a:r>
                    </a:p>
                  </a:txBody>
                  <a:tcPr/>
                </a:tc>
                <a:extLst>
                  <a:ext uri="{0D108BD9-81ED-4DB2-BD59-A6C34878D82A}">
                    <a16:rowId xmlns:a16="http://schemas.microsoft.com/office/drawing/2014/main" val="885007478"/>
                  </a:ext>
                </a:extLst>
              </a:tr>
              <a:tr h="370840">
                <a:tc>
                  <a:txBody>
                    <a:bodyPr/>
                    <a:lstStyle/>
                    <a:p>
                      <a:r>
                        <a:rPr lang="ru-RU" sz="1400" dirty="0"/>
                        <a:t>В соответствии с рекомендуемой формой 1.2 (приложения к требованиям к содержанию, составу заявки, инструкции по ее заполнению) Заказчиком в таблице 1 указано следующее: "Стоимость работ, выполненных собственными силами, руб.".</a:t>
                      </a:r>
                    </a:p>
                    <a:p>
                      <a:endParaRPr lang="ru-RU" sz="1400" dirty="0"/>
                    </a:p>
                    <a:p>
                      <a:r>
                        <a:rPr lang="ru-RU" sz="1400" dirty="0"/>
                        <a:t>Представитель Заказчика на заседании Комиссии пояснил, что сумма работ по Контрактам NN 1, 2, 3 составляет 797 026 000 руб. Вместе с тем в рамках исполнения Контракта N 1 Заявителем к исполнению обязательств привлекались соисполнители. Сумма, затраченная на соисполнителей составила 213 500 000 руб. Таким образом, сумма по Контракту N 1, предъявляемая к оценке, составляет 583 526 000 руб.</a:t>
                      </a:r>
                    </a:p>
                  </a:txBody>
                  <a:tcPr/>
                </a:tc>
                <a:extLst>
                  <a:ext uri="{0D108BD9-81ED-4DB2-BD59-A6C34878D82A}">
                    <a16:rowId xmlns:a16="http://schemas.microsoft.com/office/drawing/2014/main" val="2209156815"/>
                  </a:ext>
                </a:extLst>
              </a:tr>
              <a:tr h="370840">
                <a:tc>
                  <a:txBody>
                    <a:bodyPr/>
                    <a:lstStyle/>
                    <a:p>
                      <a:r>
                        <a:rPr lang="ru-RU" b="1" dirty="0"/>
                        <a:t>Позиция ФАС:  </a:t>
                      </a:r>
                      <a:r>
                        <a:rPr lang="ru-RU" sz="1800" dirty="0"/>
                        <a:t>Комиссия отмечает, что законодательством Российской Федерации о контрактной системе в сфере закупок, Положением, а также Порядком оценки не предусмотрена возможность Комиссии по осуществлению закупок принимать к оценке часть суммы исполненного контракта.</a:t>
                      </a:r>
                    </a:p>
                    <a:p>
                      <a:r>
                        <a:rPr lang="ru-RU" sz="1800" dirty="0"/>
                        <a:t>Жалоба обоснована.</a:t>
                      </a:r>
                    </a:p>
                  </a:txBody>
                  <a:tcPr/>
                </a:tc>
                <a:extLst>
                  <a:ext uri="{0D108BD9-81ED-4DB2-BD59-A6C34878D82A}">
                    <a16:rowId xmlns:a16="http://schemas.microsoft.com/office/drawing/2014/main" val="3981542676"/>
                  </a:ext>
                </a:extLst>
              </a:tr>
              <a:tr h="370840">
                <a:tc>
                  <a:txBody>
                    <a:bodyPr/>
                    <a:lstStyle/>
                    <a:p>
                      <a:r>
                        <a:rPr lang="ru-RU" sz="1800" dirty="0"/>
                        <a:t>Сходный вывод: Нижегородский УФАС: Решение по делу № 052/06/105-2838/2024 от 11.11.2024</a:t>
                      </a:r>
                    </a:p>
                  </a:txBody>
                  <a:tcPr/>
                </a:tc>
                <a:extLst>
                  <a:ext uri="{0D108BD9-81ED-4DB2-BD59-A6C34878D82A}">
                    <a16:rowId xmlns:a16="http://schemas.microsoft.com/office/drawing/2014/main" val="1055007155"/>
                  </a:ext>
                </a:extLst>
              </a:tr>
            </a:tbl>
          </a:graphicData>
        </a:graphic>
      </p:graphicFrame>
    </p:spTree>
    <p:extLst>
      <p:ext uri="{BB962C8B-B14F-4D97-AF65-F5344CB8AC3E}">
        <p14:creationId xmlns:p14="http://schemas.microsoft.com/office/powerpoint/2010/main" val="40418144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95820-3385-9079-CD3F-5B9F10962658}"/>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CFDF7818-78FC-F1C2-09DE-ABD99C79F2D7}"/>
              </a:ext>
            </a:extLst>
          </p:cNvPr>
          <p:cNvSpPr/>
          <p:nvPr/>
        </p:nvSpPr>
        <p:spPr>
          <a:xfrm>
            <a:off x="913856" y="25328"/>
            <a:ext cx="10513168"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023EA11D-5662-6B4B-4E95-B8F11A44A131}"/>
              </a:ext>
            </a:extLst>
          </p:cNvPr>
          <p:cNvSpPr>
            <a:spLocks noGrp="1"/>
          </p:cNvSpPr>
          <p:nvPr>
            <p:ph type="title"/>
          </p:nvPr>
        </p:nvSpPr>
        <p:spPr>
          <a:xfrm>
            <a:off x="911424" y="0"/>
            <a:ext cx="10515600" cy="764704"/>
          </a:xfrm>
        </p:spPr>
        <p:txBody>
          <a:bodyPr>
            <a:normAutofit/>
          </a:bodyPr>
          <a:lstStyle/>
          <a:p>
            <a:pPr algn="ctr"/>
            <a:r>
              <a:rPr lang="ru-RU" sz="2400" b="1" dirty="0"/>
              <a:t>Не оценивать опыт по договорам из-за различия в кодах ОКПД2</a:t>
            </a:r>
          </a:p>
        </p:txBody>
      </p:sp>
      <p:graphicFrame>
        <p:nvGraphicFramePr>
          <p:cNvPr id="6" name="Таблица 5">
            <a:extLst>
              <a:ext uri="{FF2B5EF4-FFF2-40B4-BE49-F238E27FC236}">
                <a16:creationId xmlns:a16="http://schemas.microsoft.com/office/drawing/2014/main" id="{49ADBFFA-5B99-16FC-8819-900504561489}"/>
              </a:ext>
            </a:extLst>
          </p:cNvPr>
          <p:cNvGraphicFramePr>
            <a:graphicFrameLocks noGrp="1"/>
          </p:cNvGraphicFramePr>
          <p:nvPr>
            <p:extLst>
              <p:ext uri="{D42A27DB-BD31-4B8C-83A1-F6EECF244321}">
                <p14:modId xmlns:p14="http://schemas.microsoft.com/office/powerpoint/2010/main" val="355906612"/>
              </p:ext>
            </p:extLst>
          </p:nvPr>
        </p:nvGraphicFramePr>
        <p:xfrm>
          <a:off x="407368" y="908720"/>
          <a:ext cx="11413268" cy="2199640"/>
        </p:xfrm>
        <a:graphic>
          <a:graphicData uri="http://schemas.openxmlformats.org/drawingml/2006/table">
            <a:tbl>
              <a:tblPr firstRow="1" bandRow="1">
                <a:tableStyleId>{7DF18680-E054-41AD-8BC1-D1AEF772440D}</a:tableStyleId>
              </a:tblPr>
              <a:tblGrid>
                <a:gridCol w="11413268">
                  <a:extLst>
                    <a:ext uri="{9D8B030D-6E8A-4147-A177-3AD203B41FA5}">
                      <a16:colId xmlns:a16="http://schemas.microsoft.com/office/drawing/2014/main" val="124423582"/>
                    </a:ext>
                  </a:extLst>
                </a:gridCol>
              </a:tblGrid>
              <a:tr h="370840">
                <a:tc>
                  <a:txBody>
                    <a:bodyPr/>
                    <a:lstStyle/>
                    <a:p>
                      <a:pPr algn="ctr"/>
                      <a:r>
                        <a:rPr lang="ru-RU" dirty="0"/>
                        <a:t>РЕШЕНИЕ Санкт-Петербургского УФАС по делу № 44-880/25 от 21.04.2025</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dirty="0"/>
                        <a:t>При проведении конкурса на оказание услуг по организации и проведению экскурсий пожаловался на неверную оценку его квалификации. Заказчик не начислил баллы за ряд договоров на оказание сходных услуг, поскольку их код ОКПД 2 отличался от кода в извещении. </a:t>
                      </a:r>
                    </a:p>
                  </a:txBody>
                  <a:tcPr/>
                </a:tc>
                <a:extLst>
                  <a:ext uri="{0D108BD9-81ED-4DB2-BD59-A6C34878D82A}">
                    <a16:rowId xmlns:a16="http://schemas.microsoft.com/office/drawing/2014/main" val="885007478"/>
                  </a:ext>
                </a:extLst>
              </a:tr>
              <a:tr h="370840">
                <a:tc>
                  <a:txBody>
                    <a:bodyPr/>
                    <a:lstStyle/>
                    <a:p>
                      <a:r>
                        <a:rPr lang="ru-RU" b="1" dirty="0"/>
                        <a:t>Позиция ФАС:  </a:t>
                      </a:r>
                      <a:r>
                        <a:rPr lang="ru-RU" sz="1800" dirty="0"/>
                        <a:t>УФАС признало жалобу обоснованной. Код ОКПД 2 не является критерием сопоставимости опыта для оценки заявок. Классификатор содержит разные коды, которые по содержанию могут соответствовать объекту закупки. </a:t>
                      </a:r>
                    </a:p>
                  </a:txBody>
                  <a:tcPr/>
                </a:tc>
                <a:extLst>
                  <a:ext uri="{0D108BD9-81ED-4DB2-BD59-A6C34878D82A}">
                    <a16:rowId xmlns:a16="http://schemas.microsoft.com/office/drawing/2014/main" val="3981542676"/>
                  </a:ext>
                </a:extLst>
              </a:tr>
            </a:tbl>
          </a:graphicData>
        </a:graphic>
      </p:graphicFrame>
    </p:spTree>
    <p:extLst>
      <p:ext uri="{BB962C8B-B14F-4D97-AF65-F5344CB8AC3E}">
        <p14:creationId xmlns:p14="http://schemas.microsoft.com/office/powerpoint/2010/main" val="38461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51806-93E8-9F16-0AB2-19B797B638C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01B0A7-2222-2AB8-0369-F3C5FEC194CA}"/>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791EA9F2-C60B-69E8-7D22-2ECED1630877}"/>
              </a:ext>
            </a:extLst>
          </p:cNvPr>
          <p:cNvSpPr>
            <a:spLocks noGrp="1"/>
          </p:cNvSpPr>
          <p:nvPr>
            <p:ph idx="1"/>
          </p:nvPr>
        </p:nvSpPr>
        <p:spPr>
          <a:xfrm>
            <a:off x="479376" y="836712"/>
            <a:ext cx="10515600" cy="5340251"/>
          </a:xfrm>
        </p:spPr>
        <p:txBody>
          <a:bodyPr>
            <a:noAutofit/>
          </a:bodyPr>
          <a:lstStyle/>
          <a:p>
            <a:pPr indent="457200" algn="just">
              <a:buNone/>
            </a:pPr>
            <a:r>
              <a:rPr lang="ru-RU" sz="1800" b="1" dirty="0">
                <a:effectLst/>
                <a:ea typeface="Times New Roman" panose="02020603050405020304" pitchFamily="18" charset="0"/>
              </a:rPr>
              <a:t>Кроме того, разделом VI Положения установлены особенности оценки заявок при закупках, по результатам проведения которых заключается контракт:</a:t>
            </a:r>
          </a:p>
          <a:p>
            <a:pPr indent="457200" algn="just">
              <a:buNone/>
            </a:pPr>
            <a:r>
              <a:rPr lang="ru-RU" sz="1800" dirty="0">
                <a:effectLst/>
                <a:ea typeface="Times New Roman" panose="02020603050405020304" pitchFamily="18" charset="0"/>
              </a:rPr>
              <a:t>- предусмотренный ч. 16 (при условии, что контракт жизненного цикла предусматривает проектирование, строительство, реконструкцию, капитальный ремонт объекта капитального строительства), ч. 16.1 ст. 34 и ч. 56 ст. 112 Закона N 44-ФЗ, а также контракт, предусматривающий выполнение работ по строительству, реконструкции, капитальному ремонту, сносу объекта капитального строительства (в том числе линейного объекта), проведение работ по сохранению объектов культурного наследия (памятников истории и культуры) народов РФ (п. 31 Положения);</a:t>
            </a:r>
          </a:p>
          <a:p>
            <a:pPr indent="457200" algn="just">
              <a:buNone/>
            </a:pPr>
            <a:r>
              <a:rPr lang="ru-RU" sz="1800" dirty="0">
                <a:effectLst/>
                <a:ea typeface="Times New Roman" panose="02020603050405020304" pitchFamily="18" charset="0"/>
              </a:rPr>
              <a:t>- на выполнение работ по ремонту, содержанию автомобильной дороги (п. 32 Положения);</a:t>
            </a:r>
          </a:p>
          <a:p>
            <a:pPr indent="457200" algn="just">
              <a:buNone/>
            </a:pPr>
            <a:r>
              <a:rPr lang="ru-RU" sz="1800" dirty="0">
                <a:effectLst/>
                <a:ea typeface="Times New Roman" panose="02020603050405020304" pitchFamily="18" charset="0"/>
              </a:rPr>
              <a:t>- на выполнение работ по текущему ремонту зданий, сооружений (п. 33 Положения);</a:t>
            </a:r>
          </a:p>
          <a:p>
            <a:pPr indent="457200" algn="just">
              <a:buNone/>
            </a:pPr>
            <a:r>
              <a:rPr lang="ru-RU" sz="1800" dirty="0">
                <a:effectLst/>
                <a:ea typeface="Times New Roman" panose="02020603050405020304" pitchFamily="18" charset="0"/>
              </a:rPr>
              <a:t>- на оказание услуг по организации отдыха детей и их оздоровлению (п. 34 Положения);</a:t>
            </a:r>
          </a:p>
          <a:p>
            <a:pPr indent="457200" algn="just">
              <a:buNone/>
            </a:pPr>
            <a:r>
              <a:rPr lang="ru-RU" sz="1800" dirty="0">
                <a:effectLst/>
                <a:ea typeface="Times New Roman" panose="02020603050405020304" pitchFamily="18" charset="0"/>
              </a:rPr>
              <a:t>- на оказание услуг по обеспечению охраны объектов (территорий) (п. 35 Положения);</a:t>
            </a:r>
          </a:p>
          <a:p>
            <a:pPr indent="457200" algn="just">
              <a:buNone/>
            </a:pPr>
            <a:r>
              <a:rPr lang="ru-RU" sz="1800" dirty="0">
                <a:effectLst/>
                <a:ea typeface="Times New Roman" panose="02020603050405020304" pitchFamily="18" charset="0"/>
              </a:rPr>
              <a:t>- на выполнение научно-исследовательских, опытно-конструкторских или технологических работ, оказание консультационных услуг (п. 36 Положения).</a:t>
            </a:r>
          </a:p>
        </p:txBody>
      </p:sp>
    </p:spTree>
    <p:extLst>
      <p:ext uri="{BB962C8B-B14F-4D97-AF65-F5344CB8AC3E}">
        <p14:creationId xmlns:p14="http://schemas.microsoft.com/office/powerpoint/2010/main" val="966250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7A39A-B83E-B21B-7B86-208219B3A2F0}"/>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C99220DE-3B0C-23F7-6872-4BD48C300D54}"/>
              </a:ext>
            </a:extLst>
          </p:cNvPr>
          <p:cNvSpPr/>
          <p:nvPr/>
        </p:nvSpPr>
        <p:spPr>
          <a:xfrm>
            <a:off x="695400" y="25328"/>
            <a:ext cx="11017224"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D325B7C4-F179-EB4D-9711-CA38630F6CEA}"/>
              </a:ext>
            </a:extLst>
          </p:cNvPr>
          <p:cNvSpPr>
            <a:spLocks noGrp="1"/>
          </p:cNvSpPr>
          <p:nvPr>
            <p:ph type="title"/>
          </p:nvPr>
        </p:nvSpPr>
        <p:spPr>
          <a:xfrm>
            <a:off x="551384" y="0"/>
            <a:ext cx="11161240" cy="764704"/>
          </a:xfrm>
        </p:spPr>
        <p:txBody>
          <a:bodyPr>
            <a:normAutofit/>
          </a:bodyPr>
          <a:lstStyle/>
          <a:p>
            <a:pPr algn="ctr"/>
            <a:r>
              <a:rPr lang="ru-RU" sz="2400" b="1" dirty="0"/>
              <a:t>Не оценивать опыт по договорам, несмотря на то, что они – «нормальные» (1 из 2)</a:t>
            </a:r>
          </a:p>
        </p:txBody>
      </p:sp>
      <p:graphicFrame>
        <p:nvGraphicFramePr>
          <p:cNvPr id="6" name="Таблица 5">
            <a:extLst>
              <a:ext uri="{FF2B5EF4-FFF2-40B4-BE49-F238E27FC236}">
                <a16:creationId xmlns:a16="http://schemas.microsoft.com/office/drawing/2014/main" id="{17B83423-1E07-16C5-A21D-6E303CBDFEEC}"/>
              </a:ext>
            </a:extLst>
          </p:cNvPr>
          <p:cNvGraphicFramePr>
            <a:graphicFrameLocks noGrp="1"/>
          </p:cNvGraphicFramePr>
          <p:nvPr>
            <p:extLst>
              <p:ext uri="{D42A27DB-BD31-4B8C-83A1-F6EECF244321}">
                <p14:modId xmlns:p14="http://schemas.microsoft.com/office/powerpoint/2010/main" val="2343303742"/>
              </p:ext>
            </p:extLst>
          </p:nvPr>
        </p:nvGraphicFramePr>
        <p:xfrm>
          <a:off x="407368" y="908720"/>
          <a:ext cx="11413268" cy="5491480"/>
        </p:xfrm>
        <a:graphic>
          <a:graphicData uri="http://schemas.openxmlformats.org/drawingml/2006/table">
            <a:tbl>
              <a:tblPr firstRow="1" bandRow="1">
                <a:tableStyleId>{7DF18680-E054-41AD-8BC1-D1AEF772440D}</a:tableStyleId>
              </a:tblPr>
              <a:tblGrid>
                <a:gridCol w="11413268">
                  <a:extLst>
                    <a:ext uri="{9D8B030D-6E8A-4147-A177-3AD203B41FA5}">
                      <a16:colId xmlns:a16="http://schemas.microsoft.com/office/drawing/2014/main" val="124423582"/>
                    </a:ext>
                  </a:extLst>
                </a:gridCol>
              </a:tblGrid>
              <a:tr h="370840">
                <a:tc>
                  <a:txBody>
                    <a:bodyPr/>
                    <a:lstStyle/>
                    <a:p>
                      <a:pPr algn="ctr"/>
                      <a:r>
                        <a:rPr lang="ru-RU" dirty="0"/>
                        <a:t>Решение  Самарского УФАС от 2 апреля 2026 г. N 063/06/105-477/2026</a:t>
                      </a:r>
                    </a:p>
                  </a:txBody>
                  <a:tcPr/>
                </a:tc>
                <a:extLst>
                  <a:ext uri="{0D108BD9-81ED-4DB2-BD59-A6C34878D82A}">
                    <a16:rowId xmlns:a16="http://schemas.microsoft.com/office/drawing/2014/main" val="2977897293"/>
                  </a:ext>
                </a:extLst>
              </a:tr>
              <a:tr h="370840">
                <a:tc>
                  <a:txBody>
                    <a:bodyPr/>
                    <a:lstStyle/>
                    <a:p>
                      <a:pPr marL="285750" indent="-285750">
                        <a:buFont typeface="Arial" panose="020B0604020202020204" pitchFamily="34" charset="0"/>
                        <a:buChar char="•"/>
                      </a:pPr>
                      <a:r>
                        <a:rPr lang="ru-RU" b="1" dirty="0"/>
                        <a:t>Объект закупки: </a:t>
                      </a:r>
                      <a:r>
                        <a:rPr lang="ru-RU" dirty="0"/>
                        <a:t>Выполнение работ по благоустройству по проекту победителя Всероссийского конкурса лучших проектов создания комфортной городской среды - "Новая интерпретация сквера "Голубые ели.</a:t>
                      </a:r>
                    </a:p>
                    <a:p>
                      <a:pPr marL="285750" indent="-285750">
                        <a:buFont typeface="Arial" panose="020B0604020202020204" pitchFamily="34" charset="0"/>
                        <a:buChar char="•"/>
                      </a:pPr>
                      <a:r>
                        <a:rPr lang="ru-RU" dirty="0"/>
                        <a:t>В Порядке оценки заявок для оценки заявок установлен критерий "Качественные, функциональные и экологические характеристики объекта закупок (характеристики объекта закупки)", а также детализирующий показатель "Технологические карты выполнения работ", шкала оценки по данному показателю предусматривает от 0 до 100 балов.</a:t>
                      </a:r>
                    </a:p>
                    <a:p>
                      <a:pPr marL="285750" indent="-285750">
                        <a:buFont typeface="Arial" panose="020B0604020202020204" pitchFamily="34" charset="0"/>
                        <a:buChar char="•"/>
                      </a:pPr>
                      <a:r>
                        <a:rPr lang="ru-RU" dirty="0"/>
                        <a:t>В Порядке оценки заявок указано, что Технологическая карта (ТК) - организационно-технологический документ, разрабатываемый для выполнения технологического процесса и определяющий состав операций и средств механизации, требования к качеству, трудоемкость, ресурсы и мероприятия по безопасности.</a:t>
                      </a:r>
                    </a:p>
                    <a:p>
                      <a:pPr marL="285750" indent="-285750">
                        <a:buFont typeface="Arial" panose="020B0604020202020204" pitchFamily="34" charset="0"/>
                        <a:buChar char="•"/>
                      </a:pPr>
                      <a:r>
                        <a:rPr lang="ru-RU" dirty="0"/>
                        <a:t>Технологические карты выполняются в соответствии с действующими нормативными документами в сфере благоустройства территорий с учетом сметной документации.</a:t>
                      </a:r>
                    </a:p>
                  </a:txBody>
                  <a:tcPr/>
                </a:tc>
                <a:extLst>
                  <a:ext uri="{0D108BD9-81ED-4DB2-BD59-A6C34878D82A}">
                    <a16:rowId xmlns:a16="http://schemas.microsoft.com/office/drawing/2014/main" val="885007478"/>
                  </a:ext>
                </a:extLst>
              </a:tr>
              <a:tr h="370840">
                <a:tc>
                  <a:txBody>
                    <a:bodyPr/>
                    <a:lstStyle/>
                    <a:p>
                      <a:pPr marL="285750" indent="-285750">
                        <a:buFont typeface="Arial" panose="020B0604020202020204" pitchFamily="34" charset="0"/>
                        <a:buChar char="•"/>
                      </a:pPr>
                      <a:r>
                        <a:rPr lang="ru-RU" sz="1400" dirty="0"/>
                        <a:t>Как пояснили представителя Заказчика, Уполномоченного органа заявке ООО "САМАРА СТРОЙ ДИЗАЙН" (заявка N73) начислено 0 баллов по критерию "Качественные, функциональные и экологические характеристики объекта закупок (характеристики объекта закупки)" в связи с тем, что в технологической карте на устройство основания из фракционного щебня по способу "заклинки" указан ГОСТ 8736-93, который утратил силу с 01.04.2015, в связи с изданием Приказа Росстандарта от 18.11.2014 N1641-ст. взамен введен ГОСТ 8736-2014.</a:t>
                      </a:r>
                    </a:p>
                    <a:p>
                      <a:pPr marL="285750" indent="-285750">
                        <a:buFont typeface="Arial" panose="020B0604020202020204" pitchFamily="34" charset="0"/>
                        <a:buChar char="•"/>
                      </a:pPr>
                      <a:r>
                        <a:rPr lang="ru-RU" sz="1400" dirty="0"/>
                        <a:t>Кроме того, в разделе 4 "Обеспечение безопасности процессов указан ГОСТ 12.4.011-75, который утратил силу с 01.07.1988 в связи с изданием Постановлением Госстандарта СССР от 22.09.1987 N 3609, а в других разделах указан действующий ГОСТ 12.4.011.89.</a:t>
                      </a:r>
                    </a:p>
                    <a:p>
                      <a:pPr marL="285750" indent="-285750">
                        <a:buFont typeface="Arial" panose="020B0604020202020204" pitchFamily="34" charset="0"/>
                        <a:buChar char="•"/>
                      </a:pPr>
                      <a:r>
                        <a:rPr lang="ru-RU" sz="1400" dirty="0"/>
                        <a:t>Таким образом, в связи с тем, что в заявке Общества по детализирующему показателю "Технологические карты выполнения работ" содержатся ссылки на недействующие нормативные документы, заявке по показателю "Качественные, функциональные и экологические характеристики объекта закупок (характеристики объекта закупки)" присвоено 0 баллов.</a:t>
                      </a:r>
                    </a:p>
                  </a:txBody>
                  <a:tcPr/>
                </a:tc>
                <a:extLst>
                  <a:ext uri="{0D108BD9-81ED-4DB2-BD59-A6C34878D82A}">
                    <a16:rowId xmlns:a16="http://schemas.microsoft.com/office/drawing/2014/main" val="1801238156"/>
                  </a:ext>
                </a:extLst>
              </a:tr>
            </a:tbl>
          </a:graphicData>
        </a:graphic>
      </p:graphicFrame>
    </p:spTree>
    <p:extLst>
      <p:ext uri="{BB962C8B-B14F-4D97-AF65-F5344CB8AC3E}">
        <p14:creationId xmlns:p14="http://schemas.microsoft.com/office/powerpoint/2010/main" val="377837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2A746-E67C-8A42-0406-236AA467FD25}"/>
            </a:ext>
          </a:extLst>
        </p:cNvPr>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ADEA0B49-6686-66CC-943E-DF1F9D635E93}"/>
              </a:ext>
            </a:extLst>
          </p:cNvPr>
          <p:cNvSpPr/>
          <p:nvPr/>
        </p:nvSpPr>
        <p:spPr>
          <a:xfrm>
            <a:off x="913856" y="25328"/>
            <a:ext cx="10906780" cy="72008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417AAD15-C23E-F804-F419-0D680D6A6147}"/>
              </a:ext>
            </a:extLst>
          </p:cNvPr>
          <p:cNvSpPr>
            <a:spLocks noGrp="1"/>
          </p:cNvSpPr>
          <p:nvPr>
            <p:ph type="title"/>
          </p:nvPr>
        </p:nvSpPr>
        <p:spPr>
          <a:xfrm>
            <a:off x="911424" y="0"/>
            <a:ext cx="10906780" cy="764704"/>
          </a:xfrm>
        </p:spPr>
        <p:txBody>
          <a:bodyPr>
            <a:normAutofit/>
          </a:bodyPr>
          <a:lstStyle/>
          <a:p>
            <a:pPr algn="ctr"/>
            <a:r>
              <a:rPr lang="ru-RU" sz="2400" b="1" dirty="0"/>
              <a:t>Не оценивать опыт по договорам, несмотря на то, что они – «нормальные» (2 из 2)</a:t>
            </a:r>
          </a:p>
        </p:txBody>
      </p:sp>
      <p:graphicFrame>
        <p:nvGraphicFramePr>
          <p:cNvPr id="6" name="Таблица 5">
            <a:extLst>
              <a:ext uri="{FF2B5EF4-FFF2-40B4-BE49-F238E27FC236}">
                <a16:creationId xmlns:a16="http://schemas.microsoft.com/office/drawing/2014/main" id="{E033E082-6386-1EC0-A71A-DE6F8C840F57}"/>
              </a:ext>
            </a:extLst>
          </p:cNvPr>
          <p:cNvGraphicFramePr>
            <a:graphicFrameLocks noGrp="1"/>
          </p:cNvGraphicFramePr>
          <p:nvPr>
            <p:extLst>
              <p:ext uri="{D42A27DB-BD31-4B8C-83A1-F6EECF244321}">
                <p14:modId xmlns:p14="http://schemas.microsoft.com/office/powerpoint/2010/main" val="4094921097"/>
              </p:ext>
            </p:extLst>
          </p:nvPr>
        </p:nvGraphicFramePr>
        <p:xfrm>
          <a:off x="407368" y="908720"/>
          <a:ext cx="11413268" cy="4302760"/>
        </p:xfrm>
        <a:graphic>
          <a:graphicData uri="http://schemas.openxmlformats.org/drawingml/2006/table">
            <a:tbl>
              <a:tblPr firstRow="1" bandRow="1">
                <a:tableStyleId>{7DF18680-E054-41AD-8BC1-D1AEF772440D}</a:tableStyleId>
              </a:tblPr>
              <a:tblGrid>
                <a:gridCol w="11413268">
                  <a:extLst>
                    <a:ext uri="{9D8B030D-6E8A-4147-A177-3AD203B41FA5}">
                      <a16:colId xmlns:a16="http://schemas.microsoft.com/office/drawing/2014/main" val="124423582"/>
                    </a:ext>
                  </a:extLst>
                </a:gridCol>
              </a:tblGrid>
              <a:tr h="370840">
                <a:tc>
                  <a:txBody>
                    <a:bodyPr/>
                    <a:lstStyle/>
                    <a:p>
                      <a:pPr algn="ctr"/>
                      <a:r>
                        <a:rPr lang="ru-RU" dirty="0"/>
                        <a:t>Решение  Самарского УФАС от 2 апреля 2026 г. N 063/06/105-477/2026</a:t>
                      </a:r>
                    </a:p>
                  </a:txBody>
                  <a:tcPr/>
                </a:tc>
                <a:extLst>
                  <a:ext uri="{0D108BD9-81ED-4DB2-BD59-A6C34878D82A}">
                    <a16:rowId xmlns:a16="http://schemas.microsoft.com/office/drawing/2014/main" val="2977897293"/>
                  </a:ext>
                </a:extLst>
              </a:tr>
              <a:tr h="370840">
                <a:tc>
                  <a:txBody>
                    <a:bodyPr/>
                    <a:lstStyle/>
                    <a:p>
                      <a:r>
                        <a:rPr lang="ru-RU" b="1" dirty="0"/>
                        <a:t>Позиция ФАС:  </a:t>
                      </a:r>
                      <a:r>
                        <a:rPr lang="ru-RU" sz="1800" dirty="0"/>
                        <a:t>В заявке победителя в рамках первой части приложено - Наружное освещение - 2,6 Установка опор освещения:</a:t>
                      </a:r>
                    </a:p>
                    <a:p>
                      <a:r>
                        <a:rPr lang="ru-RU" sz="1800" dirty="0"/>
                        <a:t>Площадь, мощность (толщины) и объем снимаемого плодородного слоя почвы, способ разработки, место и срок его хранения, способ его использования и т.д. устанавливается в проекте организации строительства (п/п "т" пункта 23 [6]; п/п "а", "б", "г" пункта 1, пункты 2 и 3 приложения 1 [12]; </a:t>
                      </a:r>
                      <a:r>
                        <a:rPr lang="ru-RU" sz="1800" b="1" u="sng" dirty="0"/>
                        <a:t>пункты 9.1  9.4 СНиП 3.02.01-87 </a:t>
                      </a:r>
                      <a:r>
                        <a:rPr lang="ru-RU" sz="1800" u="sng" dirty="0"/>
                        <a:t>[14]; пункт 4.7 СНиП 3.06.03-85 [15]; пункт 4.27 СНиП 32-01-95 [16] и др.).</a:t>
                      </a:r>
                    </a:p>
                    <a:p>
                      <a:pPr marL="285750" indent="-285750">
                        <a:buFont typeface="Arial" panose="020B0604020202020204" pitchFamily="34" charset="0"/>
                        <a:buChar char="•"/>
                      </a:pPr>
                      <a:r>
                        <a:rPr lang="ru-RU" sz="1800" dirty="0"/>
                        <a:t>"</a:t>
                      </a:r>
                      <a:r>
                        <a:rPr lang="ru-RU" sz="1800" b="1" dirty="0"/>
                        <a:t>СНиП 3.02.01-87. Строительные нормы и правила. Земляные сооружения, основания и фундаменты" (утв. Постановлением Госстроя СССР от 04.12.1987 N 280) (ред. от 21.01.2002) - документ утратил силу </a:t>
                      </a:r>
                      <a:r>
                        <a:rPr lang="ru-RU" sz="1800" dirty="0"/>
                        <a:t>на территории Российской Федерации с 1 января 2013 года в связи с изданием Приказа Минрегиона России от 29.12.2011 N 635/2, которым утвержден Свод правил СП 45.13330.2012.</a:t>
                      </a:r>
                    </a:p>
                    <a:p>
                      <a:endParaRPr lang="ru-RU" sz="1800" dirty="0"/>
                    </a:p>
                    <a:p>
                      <a:r>
                        <a:rPr lang="ru-RU" sz="1800" b="1" dirty="0"/>
                        <a:t>Но иные СНиПы являются действующими.</a:t>
                      </a:r>
                    </a:p>
                    <a:p>
                      <a:endParaRPr lang="ru-RU" sz="1800" b="1" dirty="0"/>
                    </a:p>
                    <a:p>
                      <a:r>
                        <a:rPr lang="ru-RU" sz="1800" b="1" dirty="0"/>
                        <a:t>Таким образом, Комиссия Заказчика не оценила ряд документов.</a:t>
                      </a:r>
                    </a:p>
                  </a:txBody>
                  <a:tcPr/>
                </a:tc>
                <a:extLst>
                  <a:ext uri="{0D108BD9-81ED-4DB2-BD59-A6C34878D82A}">
                    <a16:rowId xmlns:a16="http://schemas.microsoft.com/office/drawing/2014/main" val="3981542676"/>
                  </a:ext>
                </a:extLst>
              </a:tr>
            </a:tbl>
          </a:graphicData>
        </a:graphic>
      </p:graphicFrame>
    </p:spTree>
    <p:extLst>
      <p:ext uri="{BB962C8B-B14F-4D97-AF65-F5344CB8AC3E}">
        <p14:creationId xmlns:p14="http://schemas.microsoft.com/office/powerpoint/2010/main" val="33356019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idx="4294967295"/>
          </p:nvPr>
        </p:nvSpPr>
        <p:spPr>
          <a:xfrm>
            <a:off x="506413" y="375000"/>
            <a:ext cx="10972800" cy="1143000"/>
          </a:xfrm>
        </p:spPr>
        <p:txBody>
          <a:bodyPr/>
          <a:lstStyle/>
          <a:p>
            <a:pPr eaLnBrk="1" hangingPunct="1"/>
            <a:r>
              <a:rPr lang="ru-RU" altLang="ru-RU" dirty="0">
                <a:solidFill>
                  <a:schemeClr val="accent2"/>
                </a:solidFill>
              </a:rPr>
              <a:t>Благодарю за внимание!</a:t>
            </a:r>
          </a:p>
        </p:txBody>
      </p:sp>
      <p:sp>
        <p:nvSpPr>
          <p:cNvPr id="220163" name="Rectangle 3"/>
          <p:cNvSpPr>
            <a:spLocks noGrp="1" noChangeArrowheads="1"/>
          </p:cNvSpPr>
          <p:nvPr>
            <p:ph type="body" idx="4294967295"/>
          </p:nvPr>
        </p:nvSpPr>
        <p:spPr>
          <a:xfrm>
            <a:off x="506413" y="1444341"/>
            <a:ext cx="10972800" cy="4525963"/>
          </a:xfrm>
        </p:spPr>
        <p:txBody>
          <a:bodyPr/>
          <a:lstStyle/>
          <a:p>
            <a:pPr algn="ctr" eaLnBrk="1" hangingPunct="1">
              <a:buFontTx/>
              <a:buNone/>
            </a:pPr>
            <a:r>
              <a:rPr lang="ru-RU" altLang="ru-RU" dirty="0">
                <a:solidFill>
                  <a:srgbClr val="A50021"/>
                </a:solidFill>
              </a:rPr>
              <a:t>Трефилова Татьяна Николаевна  - </a:t>
            </a:r>
          </a:p>
          <a:p>
            <a:pPr algn="ctr" eaLnBrk="1" hangingPunct="1">
              <a:buFontTx/>
              <a:buNone/>
            </a:pPr>
            <a:r>
              <a:rPr lang="en-US" altLang="ru-RU" dirty="0">
                <a:solidFill>
                  <a:srgbClr val="A50021"/>
                </a:solidFill>
                <a:hlinkClick r:id="rId3"/>
              </a:rPr>
              <a:t>igzgos@gmail.com</a:t>
            </a:r>
            <a:endParaRPr lang="ru-RU" altLang="ru-RU" dirty="0">
              <a:solidFill>
                <a:srgbClr val="A50021"/>
              </a:solidFill>
            </a:endParaRPr>
          </a:p>
          <a:p>
            <a:pPr algn="ctr" eaLnBrk="1" hangingPunct="1">
              <a:buFontTx/>
              <a:buNone/>
            </a:pPr>
            <a:r>
              <a:rPr lang="ru-RU" altLang="ru-RU" dirty="0">
                <a:solidFill>
                  <a:srgbClr val="A50021"/>
                </a:solidFill>
              </a:rPr>
              <a:t> </a:t>
            </a:r>
          </a:p>
        </p:txBody>
      </p:sp>
      <p:pic>
        <p:nvPicPr>
          <p:cNvPr id="3" name="Рисунок 2">
            <a:extLst>
              <a:ext uri="{FF2B5EF4-FFF2-40B4-BE49-F238E27FC236}">
                <a16:creationId xmlns:a16="http://schemas.microsoft.com/office/drawing/2014/main" id="{9E2560AE-DCCD-C1E4-C22B-55087ECFC3F1}"/>
              </a:ext>
            </a:extLst>
          </p:cNvPr>
          <p:cNvPicPr>
            <a:picLocks noChangeAspect="1"/>
          </p:cNvPicPr>
          <p:nvPr/>
        </p:nvPicPr>
        <p:blipFill>
          <a:blip r:embed="rId4"/>
          <a:stretch>
            <a:fillRect/>
          </a:stretch>
        </p:blipFill>
        <p:spPr>
          <a:xfrm>
            <a:off x="4573494" y="3395358"/>
            <a:ext cx="2838637" cy="2838637"/>
          </a:xfrm>
          <a:prstGeom prst="rect">
            <a:avLst/>
          </a:prstGeom>
        </p:spPr>
      </p:pic>
    </p:spTree>
    <p:extLst>
      <p:ext uri="{BB962C8B-B14F-4D97-AF65-F5344CB8AC3E}">
        <p14:creationId xmlns:p14="http://schemas.microsoft.com/office/powerpoint/2010/main" val="3949446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55D64-73E7-99F6-F78A-9A7C4D0EB27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040EE3-36C8-625F-6017-7D4970EE53FD}"/>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7C0D2B14-A62C-A4A5-C147-524942DB19BC}"/>
              </a:ext>
            </a:extLst>
          </p:cNvPr>
          <p:cNvSpPr>
            <a:spLocks noGrp="1"/>
          </p:cNvSpPr>
          <p:nvPr>
            <p:ph idx="1"/>
          </p:nvPr>
        </p:nvSpPr>
        <p:spPr>
          <a:xfrm>
            <a:off x="443372" y="496722"/>
            <a:ext cx="11305256" cy="5340251"/>
          </a:xfrm>
        </p:spPr>
        <p:txBody>
          <a:bodyPr>
            <a:noAutofit/>
          </a:bodyPr>
          <a:lstStyle/>
          <a:p>
            <a:pPr indent="457200" algn="just">
              <a:buNone/>
            </a:pPr>
            <a:r>
              <a:rPr lang="ru-RU" sz="1800" b="1" dirty="0">
                <a:effectLst/>
                <a:ea typeface="Times New Roman" panose="02020603050405020304" pitchFamily="18" charset="0"/>
              </a:rPr>
              <a:t>Кроме того, разделом VI Положения установлены особенности оценки заявок при закупках, по результатам проведения которых заключается контракт:</a:t>
            </a:r>
          </a:p>
          <a:p>
            <a:pPr marL="514350" indent="-285750" algn="just">
              <a:buFontTx/>
              <a:buChar char="-"/>
            </a:pPr>
            <a:r>
              <a:rPr lang="ru-RU" sz="1800" b="1" dirty="0">
                <a:solidFill>
                  <a:srgbClr val="FF0000"/>
                </a:solidFill>
                <a:effectLst/>
                <a:ea typeface="Times New Roman" panose="02020603050405020304" pitchFamily="18" charset="0"/>
              </a:rPr>
              <a:t>на выполнение работ по ремонту, содержанию автомобильной дороги (п. 32 Положения);</a:t>
            </a:r>
          </a:p>
          <a:p>
            <a:pPr marL="514350" indent="-285750" algn="just">
              <a:buFontTx/>
              <a:buChar char="-"/>
            </a:pPr>
            <a:r>
              <a:rPr lang="ru-RU" sz="1800" dirty="0">
                <a:effectLst/>
                <a:ea typeface="Times New Roman" panose="02020603050405020304" pitchFamily="18" charset="0"/>
              </a:rPr>
              <a:t>32. При осуществлении закупки, по результатам проведения которой заключается контракт на выполнение работ по ремонту, содержанию автомобильной дороги:</a:t>
            </a:r>
          </a:p>
          <a:p>
            <a:pPr marL="514350" indent="-285750" algn="just">
              <a:buFontTx/>
              <a:buChar char="-"/>
            </a:pPr>
            <a:r>
              <a:rPr lang="ru-RU" sz="1600" dirty="0">
                <a:effectLst/>
                <a:ea typeface="Times New Roman" panose="02020603050405020304" pitchFamily="18" charset="0"/>
              </a:rPr>
              <a:t>а) критерии оценки, предусмотренные подпунктами "б" </a:t>
            </a:r>
            <a:r>
              <a:rPr lang="ru-RU" sz="1600" b="1" dirty="0">
                <a:effectLst/>
                <a:ea typeface="Times New Roman" panose="02020603050405020304" pitchFamily="18" charset="0"/>
              </a:rPr>
              <a:t>(Расходы) </a:t>
            </a:r>
            <a:r>
              <a:rPr lang="ru-RU" sz="1600" dirty="0">
                <a:effectLst/>
                <a:ea typeface="Times New Roman" panose="02020603050405020304" pitchFamily="18" charset="0"/>
              </a:rPr>
              <a:t>и "в" </a:t>
            </a:r>
            <a:r>
              <a:rPr lang="ru-RU" sz="1600" b="1" dirty="0">
                <a:effectLst/>
                <a:ea typeface="Times New Roman" panose="02020603050405020304" pitchFamily="18" charset="0"/>
              </a:rPr>
              <a:t>(Характеристики объекта закупки)</a:t>
            </a:r>
            <a:r>
              <a:rPr lang="ru-RU" sz="1600" dirty="0">
                <a:effectLst/>
                <a:ea typeface="Times New Roman" panose="02020603050405020304" pitchFamily="18" charset="0"/>
              </a:rPr>
              <a:t> пункта 3 настоящего Положения, </a:t>
            </a:r>
            <a:r>
              <a:rPr lang="ru-RU" sz="1600" u="sng" dirty="0">
                <a:effectLst/>
                <a:ea typeface="Times New Roman" panose="02020603050405020304" pitchFamily="18" charset="0"/>
              </a:rPr>
              <a:t>не применяются</a:t>
            </a:r>
            <a:r>
              <a:rPr lang="ru-RU" sz="1600" dirty="0">
                <a:effectLst/>
                <a:ea typeface="Times New Roman" panose="02020603050405020304" pitchFamily="18" charset="0"/>
              </a:rPr>
              <a:t>;</a:t>
            </a:r>
          </a:p>
          <a:p>
            <a:pPr marL="514350" indent="-285750" algn="just">
              <a:buFontTx/>
              <a:buChar char="-"/>
            </a:pPr>
            <a:r>
              <a:rPr lang="ru-RU" sz="1600" dirty="0">
                <a:effectLst/>
                <a:ea typeface="Times New Roman" panose="02020603050405020304" pitchFamily="18" charset="0"/>
              </a:rPr>
              <a:t>б) для оценки заявок по критерию оценки, предусмотренному подпунктом "г" пункта 3 настоящего Положения </a:t>
            </a:r>
            <a:r>
              <a:rPr lang="ru-RU" sz="1600" b="1" dirty="0">
                <a:effectLst/>
                <a:ea typeface="Times New Roman" panose="02020603050405020304" pitchFamily="18" charset="0"/>
              </a:rPr>
              <a:t>(Квалификация участника закупки), </a:t>
            </a:r>
            <a:r>
              <a:rPr lang="ru-RU" sz="1600" dirty="0">
                <a:effectLst/>
                <a:ea typeface="Times New Roman" panose="02020603050405020304" pitchFamily="18" charset="0"/>
              </a:rPr>
              <a:t>подлежит обязательному применению исключительно показатель оценки, предусмотренный подпунктом "в" пункта 24 </a:t>
            </a:r>
            <a:r>
              <a:rPr lang="ru-RU" sz="1600" b="1" dirty="0">
                <a:effectLst/>
                <a:ea typeface="Times New Roman" panose="02020603050405020304" pitchFamily="18" charset="0"/>
              </a:rPr>
              <a:t>(Наличие у участников закупки опыта поставки товара, выполнения работы, оказания услуги, связанного с предметом контракта)</a:t>
            </a:r>
            <a:r>
              <a:rPr lang="ru-RU" sz="1600" dirty="0">
                <a:effectLst/>
                <a:ea typeface="Times New Roman" panose="02020603050405020304" pitchFamily="18" charset="0"/>
              </a:rPr>
              <a:t> настоящего Положения;</a:t>
            </a:r>
          </a:p>
          <a:p>
            <a:pPr marL="514350" indent="-285750" algn="just">
              <a:buFontTx/>
              <a:buChar char="-"/>
            </a:pPr>
            <a:r>
              <a:rPr lang="ru-RU" sz="1600" dirty="0">
                <a:effectLst/>
                <a:ea typeface="Times New Roman" panose="02020603050405020304" pitchFamily="18" charset="0"/>
              </a:rPr>
              <a:t>в) документом, предусмотренным приложением N 1 к настоящему Положению, в отношении показателя оценки, предусмотренного подпунктом "в" пункта 24 </a:t>
            </a:r>
            <a:r>
              <a:rPr lang="ru-RU" sz="1600" b="1" dirty="0">
                <a:effectLst/>
                <a:ea typeface="Times New Roman" panose="02020603050405020304" pitchFamily="18" charset="0"/>
              </a:rPr>
              <a:t>(Наличие опыта) </a:t>
            </a:r>
            <a:r>
              <a:rPr lang="ru-RU" sz="1600" dirty="0">
                <a:effectLst/>
                <a:ea typeface="Times New Roman" panose="02020603050405020304" pitchFamily="18" charset="0"/>
              </a:rPr>
              <a:t>настоящего Положения, его детализирующих показателей устанавливается положение о принятии к оценке </a:t>
            </a:r>
            <a:r>
              <a:rPr lang="ru-RU" sz="1600" u="sng" dirty="0">
                <a:effectLst/>
                <a:ea typeface="Times New Roman" panose="02020603050405020304" pitchFamily="18" charset="0"/>
              </a:rPr>
              <a:t>исключительно</a:t>
            </a:r>
            <a:r>
              <a:rPr lang="ru-RU" sz="1600" dirty="0">
                <a:effectLst/>
                <a:ea typeface="Times New Roman" panose="02020603050405020304" pitchFamily="18" charset="0"/>
              </a:rPr>
              <a:t> исполненного договора (договоров), предусматривающего </a:t>
            </a:r>
            <a:r>
              <a:rPr lang="ru-RU" sz="1600" u="sng" dirty="0">
                <a:effectLst/>
                <a:ea typeface="Times New Roman" panose="02020603050405020304" pitchFamily="18" charset="0"/>
              </a:rPr>
              <a:t>выполнение работ по ремонту, содержанию, капитальному ремонту, строительству, реконструкции автомобильной дороги;</a:t>
            </a:r>
          </a:p>
          <a:p>
            <a:pPr marL="514350" indent="-285750" algn="just">
              <a:buFontTx/>
              <a:buChar char="-"/>
            </a:pPr>
            <a:r>
              <a:rPr lang="ru-RU" sz="1600" dirty="0">
                <a:effectLst/>
                <a:ea typeface="Times New Roman" panose="02020603050405020304" pitchFamily="18" charset="0"/>
              </a:rPr>
              <a:t>г) к рассмотрению принимаются документы, предусмотренные абзацем третьим подпункта "в" пункта 28 настоящего Положения </a:t>
            </a:r>
            <a:r>
              <a:rPr lang="ru-RU" sz="1600" b="1" dirty="0">
                <a:effectLst/>
                <a:ea typeface="Times New Roman" panose="02020603050405020304" pitchFamily="18" charset="0"/>
              </a:rPr>
              <a:t>(Перечень документов, подтверждающих наличие у участника закупки опыта поставки товара, выполнения работы, оказания услуги, связанного с предметом контракта, в том числе исполненный договор (договоры), акт (акты) приемки поставленного товара, выполненных работ, оказанных услуг, составленные при исполнении такого договора (договоров), </a:t>
            </a:r>
            <a:r>
              <a:rPr lang="ru-RU" sz="1600" dirty="0">
                <a:effectLst/>
                <a:ea typeface="Times New Roman" panose="02020603050405020304" pitchFamily="18" charset="0"/>
              </a:rPr>
              <a:t>в том числе если к ним не приложена проектная документация (если проектная документация является приложением к таким документам).</a:t>
            </a:r>
          </a:p>
        </p:txBody>
      </p:sp>
    </p:spTree>
    <p:extLst>
      <p:ext uri="{BB962C8B-B14F-4D97-AF65-F5344CB8AC3E}">
        <p14:creationId xmlns:p14="http://schemas.microsoft.com/office/powerpoint/2010/main" val="1263694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63B1E-B4AD-EBE9-EEF3-3D52014A6A1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08099C-E7CA-96FA-40F8-FE7DAEE2B261}"/>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F27E0A5C-3C86-1E3B-9BA3-FC0472E6F59B}"/>
              </a:ext>
            </a:extLst>
          </p:cNvPr>
          <p:cNvSpPr>
            <a:spLocks noGrp="1"/>
          </p:cNvSpPr>
          <p:nvPr>
            <p:ph idx="1"/>
          </p:nvPr>
        </p:nvSpPr>
        <p:spPr>
          <a:xfrm>
            <a:off x="47328" y="404664"/>
            <a:ext cx="12025336" cy="5340251"/>
          </a:xfrm>
        </p:spPr>
        <p:txBody>
          <a:bodyPr>
            <a:noAutofit/>
          </a:bodyPr>
          <a:lstStyle/>
          <a:p>
            <a:pPr indent="457200" algn="just">
              <a:buNone/>
            </a:pPr>
            <a:r>
              <a:rPr lang="ru-RU" sz="1800" b="1" dirty="0">
                <a:effectLst/>
                <a:ea typeface="Times New Roman" panose="02020603050405020304" pitchFamily="18" charset="0"/>
              </a:rPr>
              <a:t>Кроме того, разделом VI Положения установлены особенности оценки заявок при закупках, по результатам проведения которых заключается контракт:</a:t>
            </a:r>
          </a:p>
          <a:p>
            <a:pPr marL="514350" indent="-285750" algn="just">
              <a:buFontTx/>
              <a:buChar char="-"/>
            </a:pPr>
            <a:r>
              <a:rPr lang="ru-RU" sz="1800" b="1" dirty="0">
                <a:solidFill>
                  <a:srgbClr val="FF0000"/>
                </a:solidFill>
                <a:effectLst/>
                <a:ea typeface="Times New Roman" panose="02020603050405020304" pitchFamily="18" charset="0"/>
              </a:rPr>
              <a:t>на выполнение работ по текущему ремонту зданий, сооружений (п. 33 Положения);</a:t>
            </a:r>
          </a:p>
          <a:p>
            <a:pPr marL="514350" indent="-285750" algn="just">
              <a:buFontTx/>
              <a:buChar char="-"/>
            </a:pPr>
            <a:r>
              <a:rPr lang="ru-RU" sz="1800" dirty="0">
                <a:effectLst/>
                <a:ea typeface="Times New Roman" panose="02020603050405020304" pitchFamily="18" charset="0"/>
              </a:rPr>
              <a:t>При осуществлении закупки, по результатам проведения которой заключается контракт на выполнение работ по текущему ремонту зданий, сооружений:</a:t>
            </a:r>
          </a:p>
          <a:p>
            <a:pPr marL="514350" indent="-285750" algn="just">
              <a:buFontTx/>
              <a:buChar char="-"/>
            </a:pPr>
            <a:r>
              <a:rPr lang="ru-RU" sz="1800" dirty="0">
                <a:effectLst/>
                <a:ea typeface="Times New Roman" panose="02020603050405020304" pitchFamily="18" charset="0"/>
              </a:rPr>
              <a:t>а) критерии оценки, предусмотренные подпунктами "б« </a:t>
            </a:r>
            <a:r>
              <a:rPr lang="ru-RU" sz="1800" b="1" dirty="0">
                <a:effectLst/>
                <a:ea typeface="Times New Roman" panose="02020603050405020304" pitchFamily="18" charset="0"/>
              </a:rPr>
              <a:t>(Расходы)</a:t>
            </a:r>
            <a:r>
              <a:rPr lang="ru-RU" sz="1800" dirty="0">
                <a:effectLst/>
                <a:ea typeface="Times New Roman" panose="02020603050405020304" pitchFamily="18" charset="0"/>
              </a:rPr>
              <a:t> и "в" </a:t>
            </a:r>
            <a:r>
              <a:rPr lang="ru-RU" sz="1800" b="1" dirty="0">
                <a:effectLst/>
                <a:ea typeface="Times New Roman" panose="02020603050405020304" pitchFamily="18" charset="0"/>
              </a:rPr>
              <a:t>(</a:t>
            </a:r>
            <a:r>
              <a:rPr lang="ru-RU" sz="1800" b="1" dirty="0">
                <a:ea typeface="Times New Roman" panose="02020603050405020304" pitchFamily="18" charset="0"/>
              </a:rPr>
              <a:t>Характеристики объекта закупки)</a:t>
            </a:r>
            <a:r>
              <a:rPr lang="ru-RU" sz="1800" dirty="0">
                <a:ea typeface="Times New Roman" panose="02020603050405020304" pitchFamily="18" charset="0"/>
              </a:rPr>
              <a:t> </a:t>
            </a:r>
            <a:r>
              <a:rPr lang="ru-RU" sz="1800" dirty="0">
                <a:effectLst/>
                <a:ea typeface="Times New Roman" panose="02020603050405020304" pitchFamily="18" charset="0"/>
              </a:rPr>
              <a:t>пункта 3 настоящего Положения, не применяются;</a:t>
            </a:r>
          </a:p>
          <a:p>
            <a:pPr marL="514350" indent="-285750" algn="just">
              <a:buFontTx/>
              <a:buChar char="-"/>
            </a:pPr>
            <a:r>
              <a:rPr lang="ru-RU" sz="1800" dirty="0">
                <a:effectLst/>
                <a:ea typeface="Times New Roman" panose="02020603050405020304" pitchFamily="18" charset="0"/>
              </a:rPr>
              <a:t>б) для оценки заявок по критерию оценки, предусмотренному подпунктом "г" пункта 3  </a:t>
            </a:r>
            <a:r>
              <a:rPr lang="ru-RU" sz="1800" b="1" dirty="0">
                <a:effectLst/>
                <a:ea typeface="Times New Roman" panose="02020603050405020304" pitchFamily="18" charset="0"/>
              </a:rPr>
              <a:t>(Квалификация участника) </a:t>
            </a:r>
            <a:r>
              <a:rPr lang="ru-RU" sz="1800" dirty="0">
                <a:effectLst/>
                <a:ea typeface="Times New Roman" panose="02020603050405020304" pitchFamily="18" charset="0"/>
              </a:rPr>
              <a:t>настоящего Положения, подлежит обязательному применению исключительно показатель оценки, предусмотренный подпунктом "в" пункта 24 настоящего Положения </a:t>
            </a:r>
            <a:r>
              <a:rPr lang="ru-RU" sz="1800" b="1" dirty="0">
                <a:effectLst/>
                <a:ea typeface="Times New Roman" panose="02020603050405020304" pitchFamily="18" charset="0"/>
              </a:rPr>
              <a:t>(Наличие у участников закупки опыта поставки товара, выполнения работы, оказания услуги, связанного с предметом контракта)</a:t>
            </a:r>
          </a:p>
          <a:p>
            <a:pPr marL="514350" indent="-285750" algn="just">
              <a:buFontTx/>
              <a:buChar char="-"/>
            </a:pPr>
            <a:r>
              <a:rPr lang="ru-RU" sz="1800" dirty="0">
                <a:effectLst/>
                <a:ea typeface="Times New Roman" panose="02020603050405020304" pitchFamily="18" charset="0"/>
              </a:rPr>
              <a:t>в) документом, предусмотренным приложением N 1 к настоящему Положению, в отношении показателя, предусмотренного подпунктом "в" пункта 24 настоящего Положения </a:t>
            </a:r>
            <a:r>
              <a:rPr lang="ru-RU" sz="1800" b="1" dirty="0">
                <a:effectLst/>
                <a:ea typeface="Times New Roman" panose="02020603050405020304" pitchFamily="18" charset="0"/>
              </a:rPr>
              <a:t>Наличие у участников закупки опыта поставки товара, выполнения работы, оказания услуги, связанного с предметом контракта), </a:t>
            </a:r>
            <a:r>
              <a:rPr lang="ru-RU" sz="1800" dirty="0">
                <a:effectLst/>
                <a:ea typeface="Times New Roman" panose="02020603050405020304" pitchFamily="18" charset="0"/>
              </a:rPr>
              <a:t>его детализирующих показателей устанавливается положение о принятии к оценке </a:t>
            </a:r>
            <a:r>
              <a:rPr lang="ru-RU" sz="1800" u="sng" dirty="0">
                <a:effectLst/>
                <a:ea typeface="Times New Roman" panose="02020603050405020304" pitchFamily="18" charset="0"/>
              </a:rPr>
              <a:t>исключительно </a:t>
            </a:r>
            <a:r>
              <a:rPr lang="ru-RU" sz="1800" dirty="0">
                <a:effectLst/>
                <a:ea typeface="Times New Roman" panose="02020603050405020304" pitchFamily="18" charset="0"/>
              </a:rPr>
              <a:t>исполненного договора (договоров), предусматривающего выполнение работ по текущему ремонту зданий, сооружений, строительству, реконструкции капитальному ремонту объекта капитального строительства (за исключением линейного объекта);</a:t>
            </a:r>
          </a:p>
          <a:p>
            <a:pPr marL="514350" indent="-285750" algn="just">
              <a:buFontTx/>
              <a:buChar char="-"/>
            </a:pPr>
            <a:r>
              <a:rPr lang="ru-RU" sz="1800" dirty="0">
                <a:effectLst/>
                <a:ea typeface="Times New Roman" panose="02020603050405020304" pitchFamily="18" charset="0"/>
              </a:rPr>
              <a:t>г) к оценке принимаются документы, предусмотренные абзацем третьим подпункта "в" пункта 28 настоящего Положения </a:t>
            </a:r>
            <a:r>
              <a:rPr lang="ru-RU" sz="1800" b="1" dirty="0">
                <a:effectLst/>
                <a:ea typeface="Times New Roman" panose="02020603050405020304" pitchFamily="18" charset="0"/>
              </a:rPr>
              <a:t>(перечень документов, подтверждающих наличие у участника закупки опыта…), </a:t>
            </a:r>
            <a:r>
              <a:rPr lang="ru-RU" sz="1800" dirty="0">
                <a:effectLst/>
                <a:ea typeface="Times New Roman" panose="02020603050405020304" pitchFamily="18" charset="0"/>
              </a:rPr>
              <a:t>в том числе исполненный договор (договоры), акт (акты) приемки поставленного товара, выполненных работ, оказанных услуг, составленные при исполнении такого договора (договоров); , в том числе если к ним не приложена проектная документация (если проектная документация является приложением к таким документам).</a:t>
            </a:r>
          </a:p>
        </p:txBody>
      </p:sp>
    </p:spTree>
    <p:extLst>
      <p:ext uri="{BB962C8B-B14F-4D97-AF65-F5344CB8AC3E}">
        <p14:creationId xmlns:p14="http://schemas.microsoft.com/office/powerpoint/2010/main" val="2666432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63E0D8-5B3F-42FC-D798-F992BECB107C}"/>
              </a:ext>
            </a:extLst>
          </p:cNvPr>
          <p:cNvSpPr>
            <a:spLocks noGrp="1"/>
          </p:cNvSpPr>
          <p:nvPr>
            <p:ph type="title"/>
          </p:nvPr>
        </p:nvSpPr>
        <p:spPr>
          <a:xfrm>
            <a:off x="831178" y="229219"/>
            <a:ext cx="10515600" cy="607493"/>
          </a:xfrm>
        </p:spPr>
        <p:txBody>
          <a:bodyPr>
            <a:normAutofit/>
          </a:bodyPr>
          <a:lstStyle/>
          <a:p>
            <a:pPr algn="ctr"/>
            <a:r>
              <a:rPr lang="ru-RU" sz="2400" dirty="0">
                <a:solidFill>
                  <a:srgbClr val="FF0000"/>
                </a:solidFill>
              </a:rPr>
              <a:t>Письмо ФАС России от 29 декабря 2023 г. № ПИ/113129/23</a:t>
            </a:r>
          </a:p>
        </p:txBody>
      </p:sp>
      <p:sp>
        <p:nvSpPr>
          <p:cNvPr id="3" name="Объект 2">
            <a:extLst>
              <a:ext uri="{FF2B5EF4-FFF2-40B4-BE49-F238E27FC236}">
                <a16:creationId xmlns:a16="http://schemas.microsoft.com/office/drawing/2014/main" id="{B59CEDDF-24D4-4908-10B0-B62DAC2DDD00}"/>
              </a:ext>
            </a:extLst>
          </p:cNvPr>
          <p:cNvSpPr>
            <a:spLocks noGrp="1"/>
          </p:cNvSpPr>
          <p:nvPr>
            <p:ph idx="1"/>
          </p:nvPr>
        </p:nvSpPr>
        <p:spPr>
          <a:xfrm>
            <a:off x="623392" y="1167732"/>
            <a:ext cx="10515600" cy="4351338"/>
          </a:xfrm>
        </p:spPr>
        <p:txBody>
          <a:bodyPr>
            <a:normAutofit fontScale="70000" lnSpcReduction="20000"/>
          </a:bodyPr>
          <a:lstStyle/>
          <a:p>
            <a:r>
              <a:rPr lang="ru-RU" dirty="0"/>
              <a:t>По мнению специалистов антимонопольного ведомства, установление заказчиком в порядке оценки заявок положения, предусматривающего принятие к оценке сведений </a:t>
            </a:r>
            <a:r>
              <a:rPr lang="ru-RU" u="sng" dirty="0"/>
              <a:t>исключительно по договорам генерального подряда</a:t>
            </a:r>
            <a:r>
              <a:rPr lang="ru-RU" dirty="0"/>
              <a:t>, не противоречит законодательству о контрактной системе в сфере закупок.</a:t>
            </a:r>
          </a:p>
          <a:p>
            <a:endParaRPr lang="ru-RU" dirty="0"/>
          </a:p>
          <a:p>
            <a:r>
              <a:rPr lang="ru-RU" dirty="0"/>
              <a:t>Кроме этого подчеркивается, что вид договора, указанный в подп. "г" п. 31 Положения об оценке заявок на участие в закупке товаров, работ, услуг для обеспечения государственных и муниципальных нужд (далее - Положение), предусматривающий выполнения работ по строительству, реконструкции, капитальному ремонту, сносу объекта капитального строительства, является самостоятельным видом договора, при этом возможность исключения какого-либо вида работ при определении порядка оценки Положением не предусмотрена. </a:t>
            </a:r>
          </a:p>
          <a:p>
            <a:r>
              <a:rPr lang="ru-RU" dirty="0"/>
              <a:t>Таким образом, заказчик принимает к оценке "виды договоров", а не отдельные договоры, предусматривающие, например, выполнение работ исключительно по строительству, либо по реконструкции объекта капитального строительства, в связи с чем, заказчик не наделен правом выбирать отдельные виды работ, предусмотренного подп. "г" п. 31 Положения, которые будут приниматься к оценке в рамках показателя, а также его детализирующих показателей.</a:t>
            </a:r>
          </a:p>
        </p:txBody>
      </p:sp>
    </p:spTree>
    <p:extLst>
      <p:ext uri="{BB962C8B-B14F-4D97-AF65-F5344CB8AC3E}">
        <p14:creationId xmlns:p14="http://schemas.microsoft.com/office/powerpoint/2010/main" val="3581136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CF217-EACC-F50C-CBEB-4789695718C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89282B-DA56-69ED-7452-33D5BCF3E891}"/>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EF837F0C-FC51-C842-5780-1963DCCA022E}"/>
              </a:ext>
            </a:extLst>
          </p:cNvPr>
          <p:cNvSpPr>
            <a:spLocks noGrp="1"/>
          </p:cNvSpPr>
          <p:nvPr>
            <p:ph idx="1"/>
          </p:nvPr>
        </p:nvSpPr>
        <p:spPr>
          <a:xfrm>
            <a:off x="479376" y="836712"/>
            <a:ext cx="10515600" cy="5340251"/>
          </a:xfrm>
        </p:spPr>
        <p:txBody>
          <a:bodyPr>
            <a:noAutofit/>
          </a:bodyPr>
          <a:lstStyle/>
          <a:p>
            <a:pPr indent="457200" algn="just">
              <a:buNone/>
            </a:pPr>
            <a:r>
              <a:rPr lang="ru-RU" sz="1800" b="1" dirty="0">
                <a:effectLst/>
                <a:ea typeface="Times New Roman" panose="02020603050405020304" pitchFamily="18" charset="0"/>
              </a:rPr>
              <a:t>Кроме того, разделом VI Положения установлены особенности оценки заявок при закупках, по результатам проведения которых заключается контракт:</a:t>
            </a:r>
          </a:p>
          <a:p>
            <a:pPr marL="514350" indent="-285750" algn="just">
              <a:buFontTx/>
              <a:buChar char="-"/>
            </a:pPr>
            <a:r>
              <a:rPr lang="ru-RU" sz="1800" b="1" dirty="0">
                <a:solidFill>
                  <a:srgbClr val="FF0000"/>
                </a:solidFill>
                <a:effectLst/>
                <a:ea typeface="Times New Roman" panose="02020603050405020304" pitchFamily="18" charset="0"/>
              </a:rPr>
              <a:t>на оказание услуг по организации отдыха детей и их оздоровлению (п. 34 Положения);</a:t>
            </a:r>
          </a:p>
          <a:p>
            <a:pPr marL="514350" indent="-285750" algn="just">
              <a:buFontTx/>
              <a:buChar char="-"/>
            </a:pPr>
            <a:r>
              <a:rPr lang="ru-RU" sz="1800" dirty="0">
                <a:effectLst/>
                <a:ea typeface="Times New Roman" panose="02020603050405020304" pitchFamily="18" charset="0"/>
              </a:rPr>
              <a:t>34. При осуществлении закупки, по результатам проведения которой заключается контракт на оказание услуг по организации отдыха детей и их оздоровлению:</a:t>
            </a:r>
          </a:p>
          <a:p>
            <a:pPr marL="514350" indent="-285750" algn="just">
              <a:buFontTx/>
              <a:buChar char="-"/>
            </a:pPr>
            <a:r>
              <a:rPr lang="ru-RU" sz="1800" dirty="0">
                <a:effectLst/>
                <a:ea typeface="Times New Roman" panose="02020603050405020304" pitchFamily="18" charset="0"/>
              </a:rPr>
              <a:t>а) подлежит обязательному применению показатель оценки, предусмотренный подпунктом "в" пункта 24 (</a:t>
            </a:r>
            <a:r>
              <a:rPr lang="ru-RU" sz="1800" b="1" dirty="0">
                <a:effectLst/>
                <a:ea typeface="Times New Roman" panose="02020603050405020304" pitchFamily="18" charset="0"/>
              </a:rPr>
              <a:t>Наличие опыта</a:t>
            </a:r>
            <a:r>
              <a:rPr lang="ru-RU" sz="1800" dirty="0">
                <a:effectLst/>
                <a:ea typeface="Times New Roman" panose="02020603050405020304" pitchFamily="18" charset="0"/>
              </a:rPr>
              <a:t>) настоящего Положения. Величина значимости такого показателя должна составлять не менее 60 процентов суммы величин значимости всех применяемых показателей оценки по критерию оценки, предусмотренному подпунктом "г" пункта 3 </a:t>
            </a:r>
            <a:r>
              <a:rPr lang="ru-RU" sz="1800" b="1" dirty="0">
                <a:effectLst/>
                <a:ea typeface="Times New Roman" panose="02020603050405020304" pitchFamily="18" charset="0"/>
              </a:rPr>
              <a:t>(Квалификация участника) </a:t>
            </a:r>
            <a:r>
              <a:rPr lang="ru-RU" sz="1800" dirty="0">
                <a:effectLst/>
                <a:ea typeface="Times New Roman" panose="02020603050405020304" pitchFamily="18" charset="0"/>
              </a:rPr>
              <a:t>настоящего Положения;</a:t>
            </a:r>
          </a:p>
          <a:p>
            <a:pPr marL="514350" indent="-285750" algn="just">
              <a:buFontTx/>
              <a:buChar char="-"/>
            </a:pPr>
            <a:r>
              <a:rPr lang="ru-RU" sz="1800" dirty="0">
                <a:effectLst/>
                <a:ea typeface="Times New Roman" panose="02020603050405020304" pitchFamily="18" charset="0"/>
              </a:rPr>
              <a:t>б) документом, предусмотренным приложением N 1 к настоящему Положению, в отношении показателя оценки, предусмотренного подпунктом "в" пункта 24 настоящего Положения, его детализирующих показателей устанавливается положение о принятии к оценке </a:t>
            </a:r>
            <a:r>
              <a:rPr lang="ru-RU" sz="1800" u="sng" dirty="0">
                <a:effectLst/>
                <a:ea typeface="Times New Roman" panose="02020603050405020304" pitchFamily="18" charset="0"/>
              </a:rPr>
              <a:t>исключительно </a:t>
            </a:r>
            <a:r>
              <a:rPr lang="ru-RU" sz="1800" dirty="0">
                <a:effectLst/>
                <a:ea typeface="Times New Roman" panose="02020603050405020304" pitchFamily="18" charset="0"/>
              </a:rPr>
              <a:t>исполненного договора (договоров), предусматривающего оказание услуг по организации отдыха детей и их оздоровлению.</a:t>
            </a:r>
          </a:p>
        </p:txBody>
      </p:sp>
    </p:spTree>
    <p:extLst>
      <p:ext uri="{BB962C8B-B14F-4D97-AF65-F5344CB8AC3E}">
        <p14:creationId xmlns:p14="http://schemas.microsoft.com/office/powerpoint/2010/main" val="3268959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A0C9A-0401-968C-E9AB-087D5C28D35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8714C7-3F6F-B20B-13A4-D7634CC727E0}"/>
              </a:ext>
            </a:extLst>
          </p:cNvPr>
          <p:cNvSpPr>
            <a:spLocks noGrp="1"/>
          </p:cNvSpPr>
          <p:nvPr>
            <p:ph type="title"/>
          </p:nvPr>
        </p:nvSpPr>
        <p:spPr>
          <a:xfrm>
            <a:off x="838200" y="22924"/>
            <a:ext cx="10515600" cy="471587"/>
          </a:xfrm>
        </p:spPr>
        <p:txBody>
          <a:bodyPr>
            <a:noAutofit/>
          </a:bodyPr>
          <a:lstStyle/>
          <a:p>
            <a:r>
              <a:rPr lang="ru-RU" sz="3200" dirty="0">
                <a:solidFill>
                  <a:srgbClr val="00B0F0"/>
                </a:solidFill>
              </a:rPr>
              <a:t>Базовые положения ПП 2604</a:t>
            </a:r>
          </a:p>
        </p:txBody>
      </p:sp>
      <p:sp>
        <p:nvSpPr>
          <p:cNvPr id="3" name="Объект 2">
            <a:extLst>
              <a:ext uri="{FF2B5EF4-FFF2-40B4-BE49-F238E27FC236}">
                <a16:creationId xmlns:a16="http://schemas.microsoft.com/office/drawing/2014/main" id="{7D3908BA-5880-3939-8AA3-4AA87E2AEEED}"/>
              </a:ext>
            </a:extLst>
          </p:cNvPr>
          <p:cNvSpPr>
            <a:spLocks noGrp="1"/>
          </p:cNvSpPr>
          <p:nvPr>
            <p:ph idx="1"/>
          </p:nvPr>
        </p:nvSpPr>
        <p:spPr>
          <a:xfrm>
            <a:off x="479376" y="836712"/>
            <a:ext cx="10515600" cy="5340251"/>
          </a:xfrm>
        </p:spPr>
        <p:txBody>
          <a:bodyPr>
            <a:noAutofit/>
          </a:bodyPr>
          <a:lstStyle/>
          <a:p>
            <a:pPr indent="457200" algn="just">
              <a:buNone/>
            </a:pPr>
            <a:r>
              <a:rPr lang="ru-RU" sz="1800" b="1" dirty="0">
                <a:effectLst/>
                <a:ea typeface="Times New Roman" panose="02020603050405020304" pitchFamily="18" charset="0"/>
              </a:rPr>
              <a:t>Кроме того, разделом VI Положения установлены особенности оценки заявок при закупках, по результатам проведения которых заключается контракт:</a:t>
            </a:r>
          </a:p>
          <a:p>
            <a:pPr marL="514350" indent="-285750" algn="just">
              <a:buFontTx/>
              <a:buChar char="-"/>
            </a:pPr>
            <a:r>
              <a:rPr lang="ru-RU" sz="1800" b="1" dirty="0">
                <a:solidFill>
                  <a:srgbClr val="FF0000"/>
                </a:solidFill>
                <a:effectLst/>
                <a:ea typeface="Times New Roman" panose="02020603050405020304" pitchFamily="18" charset="0"/>
              </a:rPr>
              <a:t>на оказание услуг по обеспечению охраны объектов (территорий) (п. 35 Положения);</a:t>
            </a:r>
          </a:p>
          <a:p>
            <a:pPr marL="514350" indent="-285750" algn="just">
              <a:buFontTx/>
              <a:buChar char="-"/>
            </a:pPr>
            <a:r>
              <a:rPr lang="ru-RU" sz="1800" dirty="0">
                <a:effectLst/>
                <a:ea typeface="Times New Roman" panose="02020603050405020304" pitchFamily="18" charset="0"/>
              </a:rPr>
              <a:t>35. При осуществлении закупки, по результатам проведения которой заключается контракт на оказание услуг по обеспечению охраны объектов (территорий):</a:t>
            </a:r>
          </a:p>
          <a:p>
            <a:pPr marL="514350" indent="-285750" algn="just">
              <a:buFontTx/>
              <a:buChar char="-"/>
            </a:pPr>
            <a:r>
              <a:rPr lang="ru-RU" sz="1800" dirty="0">
                <a:effectLst/>
                <a:ea typeface="Times New Roman" panose="02020603050405020304" pitchFamily="18" charset="0"/>
              </a:rPr>
              <a:t>а) подлежит обязательному применению показатель оценки, предусмотренный подпунктом "в" пункта 24 настоящего Положения </a:t>
            </a:r>
            <a:r>
              <a:rPr lang="ru-RU" sz="1800" b="1" dirty="0">
                <a:effectLst/>
                <a:ea typeface="Times New Roman" panose="02020603050405020304" pitchFamily="18" charset="0"/>
              </a:rPr>
              <a:t>(Наличие опыта). </a:t>
            </a:r>
            <a:r>
              <a:rPr lang="ru-RU" sz="1800" dirty="0">
                <a:effectLst/>
                <a:ea typeface="Times New Roman" panose="02020603050405020304" pitchFamily="18" charset="0"/>
              </a:rPr>
              <a:t>Величина значимости такого показателя должна составлять не менее 60 процентов суммы величин значимости всех применяемых показателей оценки по критерию оценки, предусмотренному подпунктом "г" пункта 3 настоящего </a:t>
            </a:r>
            <a:r>
              <a:rPr lang="ru-RU" sz="1800" b="1" dirty="0">
                <a:effectLst/>
                <a:ea typeface="Times New Roman" panose="02020603050405020304" pitchFamily="18" charset="0"/>
              </a:rPr>
              <a:t>Положения (Квалификация участника);</a:t>
            </a:r>
          </a:p>
          <a:p>
            <a:pPr marL="514350" indent="-285750" algn="just">
              <a:buFontTx/>
              <a:buChar char="-"/>
            </a:pPr>
            <a:r>
              <a:rPr lang="ru-RU" sz="1800" dirty="0">
                <a:effectLst/>
                <a:ea typeface="Times New Roman" panose="02020603050405020304" pitchFamily="18" charset="0"/>
              </a:rPr>
              <a:t>б) документом, предусмотренным приложением N 1 к настоящему Положению в отношении показателя оценки, предусмотренного подпунктом "в" пункта 24 настоящего Положения, его детализирующих показателей устанавливается положение о принятии к оценке </a:t>
            </a:r>
            <a:r>
              <a:rPr lang="ru-RU" sz="1800" u="sng" dirty="0">
                <a:effectLst/>
                <a:ea typeface="Times New Roman" panose="02020603050405020304" pitchFamily="18" charset="0"/>
              </a:rPr>
              <a:t>исключительно</a:t>
            </a:r>
            <a:r>
              <a:rPr lang="ru-RU" sz="1800" dirty="0">
                <a:effectLst/>
                <a:ea typeface="Times New Roman" panose="02020603050405020304" pitchFamily="18" charset="0"/>
              </a:rPr>
              <a:t> исполненного договора (договоров), предусматривающего оказание услуг по обеспечению охраны объектов (территорий).</a:t>
            </a:r>
          </a:p>
        </p:txBody>
      </p:sp>
    </p:spTree>
    <p:extLst>
      <p:ext uri="{BB962C8B-B14F-4D97-AF65-F5344CB8AC3E}">
        <p14:creationId xmlns:p14="http://schemas.microsoft.com/office/powerpoint/2010/main" val="95679168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8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6313</TotalTime>
  <Words>8084</Words>
  <Application>Microsoft Office PowerPoint</Application>
  <PresentationFormat>Широкоэкранный</PresentationFormat>
  <Paragraphs>302</Paragraphs>
  <Slides>42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3</vt:i4>
      </vt:variant>
      <vt:variant>
        <vt:lpstr>Заголовки слайдов</vt:lpstr>
      </vt:variant>
      <vt:variant>
        <vt:i4>42</vt:i4>
      </vt:variant>
    </vt:vector>
  </HeadingPairs>
  <TitlesOfParts>
    <vt:vector size="49" baseType="lpstr">
      <vt:lpstr>Arial</vt:lpstr>
      <vt:lpstr>Calibri</vt:lpstr>
      <vt:lpstr>Calibri Light</vt:lpstr>
      <vt:lpstr>Times New Roman</vt:lpstr>
      <vt:lpstr>Office Theme</vt:lpstr>
      <vt:lpstr>8_Оформление по умолчанию</vt:lpstr>
      <vt:lpstr>Тема Office</vt:lpstr>
      <vt:lpstr>«Применение Порядка оценки заявок участников конкурса, утвержденного постановлением Правительства РФ от 31.12.2021 № 2604. Типовые ошибки комиссии при рассмотрении заявок»</vt:lpstr>
      <vt:lpstr>Базовые положения ПП 2604</vt:lpstr>
      <vt:lpstr>Базовые положения ПП 2604</vt:lpstr>
      <vt:lpstr>Базовые положения ПП 2604</vt:lpstr>
      <vt:lpstr>Базовые положения ПП 2604</vt:lpstr>
      <vt:lpstr>Базовые положения ПП 2604</vt:lpstr>
      <vt:lpstr>Письмо ФАС России от 29 декабря 2023 г. № ПИ/113129/23</vt:lpstr>
      <vt:lpstr>Базовые положения ПП 2604</vt:lpstr>
      <vt:lpstr>Базовые положения ПП 2604</vt:lpstr>
      <vt:lpstr>Ошибки при формировании порядка оценки</vt:lpstr>
      <vt:lpstr>Презентация PowerPoint</vt:lpstr>
      <vt:lpstr>Несоответствие детализирующих показателей критерия «Квалификация участника закупки» по опыту объекту закупки </vt:lpstr>
      <vt:lpstr>В извещении заказчик ограничивает варианты подтверждения «опыта участника закупки». </vt:lpstr>
      <vt:lpstr>В порядке оценки применяется ограничивающий конкуренцию детализирующий показатель</vt:lpstr>
      <vt:lpstr>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(1 из 4)</vt:lpstr>
      <vt:lpstr>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(2 из 4)</vt:lpstr>
      <vt:lpstr>Указание в составе заявки в качестве подтверждения наличия  специалистов и иных работников определенного уровня квалификации представления договоров ГПХ (3 из 4)</vt:lpstr>
      <vt:lpstr>Презентация PowerPoint</vt:lpstr>
      <vt:lpstr>Ограничение предмета оцениваемых договоров (1 из 3)</vt:lpstr>
      <vt:lpstr>Ограничение предмета оцениваемых договоров (2 из 3)</vt:lpstr>
      <vt:lpstr>Ограничение предмета оцениваемых договоров (3 из 3)</vt:lpstr>
      <vt:lpstr>Предъявление требований по документам, не предусмотренным Постановлением 2604 (1 из 2)</vt:lpstr>
      <vt:lpstr>Предъявление требований по документам, не предусмотренным Постановлением 2604 (2 из 2)</vt:lpstr>
      <vt:lpstr>Ограничение предмета оцениваемых договоров (1 из 3)</vt:lpstr>
      <vt:lpstr>Ограничение предмета оцениваемых договоров (2 из 3)</vt:lpstr>
      <vt:lpstr>Ограничение предмета оцениваемых договоров (3 из 3)</vt:lpstr>
      <vt:lpstr>Нельзя требовать прилагать к подтверждающим договорам платежные документы (в рамках 44-ФЗ) (1 из 4)</vt:lpstr>
      <vt:lpstr>Нельзя требовать прилагать к подтверждающим договорам платежные документы (в рамках 44-ФЗ) (2 из 4)</vt:lpstr>
      <vt:lpstr>Нельзя требовать прилагать к подтверждающим договорам платежные документы (в рамках 44-ФЗ) (3 из 4)</vt:lpstr>
      <vt:lpstr>Нельзя требовать прилагать к подтверждающим договорам платежные документы (в рамках 44-ФЗ) (4 из 4)</vt:lpstr>
      <vt:lpstr>Ошибки комиссии</vt:lpstr>
      <vt:lpstr>КОАП статья 7.30.1. Нарушение установленного законодательством Российской Федерации и иными нормативными правовыми актами о контрактной системе в сфере закупок товаров, работ, услуг для обеспечения государственных и муниципальных нужд порядка планирования таких закупок и определения поставщика (подрядчика, исполнителя), требований к порядку, сроку размещения информации и документов или направления их для размещения в реестрах, предусмотренных указанными законодательством и нормативными правовыми актами</vt:lpstr>
      <vt:lpstr>Не принимать к оценке контракты, по причине неполного представления документов, подтверждающих их (контрактов) исполнение</vt:lpstr>
      <vt:lpstr>Отклонять заявку по причине наличия недостоверной информации в документах по критерию «Квалификация участников закупки»</vt:lpstr>
      <vt:lpstr>Презентация PowerPoint</vt:lpstr>
      <vt:lpstr>ПОЯСНИТЕЛЬНАЯ ЗАПИСКА  к проекту Федерального закона № 504954-8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(извлечение) </vt:lpstr>
      <vt:lpstr>Проводить оценку по критерию, не указанному в извещении</vt:lpstr>
      <vt:lpstr>Оценивать неполную сумму исполненного контракта</vt:lpstr>
      <vt:lpstr>Не оценивать опыт по договорам из-за различия в кодах ОКПД2</vt:lpstr>
      <vt:lpstr>Не оценивать опыт по договорам, несмотря на то, что они – «нормальные» (1 из 2)</vt:lpstr>
      <vt:lpstr>Не оценивать опыт по договорам, несмотря на то, что они – «нормальные» (2 из 2)</vt:lpstr>
      <vt:lpstr>Благодарю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Татьяна</dc:creator>
  <cp:lastModifiedBy>Даниил Еленцов</cp:lastModifiedBy>
  <cp:revision>605</cp:revision>
  <dcterms:created xsi:type="dcterms:W3CDTF">2025-08-03T09:23:08Z</dcterms:created>
  <dcterms:modified xsi:type="dcterms:W3CDTF">2026-04-17T06:52:24Z</dcterms:modified>
</cp:coreProperties>
</file>