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Lst>
  <p:notesMasterIdLst>
    <p:notesMasterId r:id="rId180"/>
  </p:notesMasterIdLst>
  <p:sldIdLst>
    <p:sldId id="7852" r:id="rId4"/>
    <p:sldId id="9606" r:id="rId5"/>
    <p:sldId id="9608" r:id="rId6"/>
    <p:sldId id="9609" r:id="rId7"/>
    <p:sldId id="9610" r:id="rId8"/>
    <p:sldId id="9611" r:id="rId9"/>
    <p:sldId id="9612" r:id="rId10"/>
    <p:sldId id="9613" r:id="rId11"/>
    <p:sldId id="9619" r:id="rId12"/>
    <p:sldId id="8868" r:id="rId13"/>
    <p:sldId id="8869" r:id="rId14"/>
    <p:sldId id="9620" r:id="rId15"/>
    <p:sldId id="8911" r:id="rId16"/>
    <p:sldId id="9621" r:id="rId17"/>
    <p:sldId id="8985" r:id="rId18"/>
    <p:sldId id="8831" r:id="rId19"/>
    <p:sldId id="8825" r:id="rId20"/>
    <p:sldId id="9622" r:id="rId21"/>
    <p:sldId id="8997" r:id="rId22"/>
    <p:sldId id="8950" r:id="rId23"/>
    <p:sldId id="8951" r:id="rId24"/>
    <p:sldId id="8952" r:id="rId25"/>
    <p:sldId id="8981" r:id="rId26"/>
    <p:sldId id="8809" r:id="rId27"/>
    <p:sldId id="8810" r:id="rId28"/>
    <p:sldId id="8811" r:id="rId29"/>
    <p:sldId id="8993" r:id="rId30"/>
    <p:sldId id="8834" r:id="rId31"/>
    <p:sldId id="8832" r:id="rId32"/>
    <p:sldId id="8833" r:id="rId33"/>
    <p:sldId id="9623" r:id="rId34"/>
    <p:sldId id="9624" r:id="rId35"/>
    <p:sldId id="9625" r:id="rId36"/>
    <p:sldId id="9626" r:id="rId37"/>
    <p:sldId id="9627" r:id="rId38"/>
    <p:sldId id="9628" r:id="rId39"/>
    <p:sldId id="9629" r:id="rId40"/>
    <p:sldId id="9630" r:id="rId41"/>
    <p:sldId id="9631" r:id="rId42"/>
    <p:sldId id="9632" r:id="rId43"/>
    <p:sldId id="9633" r:id="rId44"/>
    <p:sldId id="8967" r:id="rId45"/>
    <p:sldId id="8960" r:id="rId46"/>
    <p:sldId id="8958" r:id="rId47"/>
    <p:sldId id="8925" r:id="rId48"/>
    <p:sldId id="8922" r:id="rId49"/>
    <p:sldId id="8885" r:id="rId50"/>
    <p:sldId id="8907" r:id="rId51"/>
    <p:sldId id="9673" r:id="rId52"/>
    <p:sldId id="9152" r:id="rId53"/>
    <p:sldId id="9154" r:id="rId54"/>
    <p:sldId id="8978" r:id="rId55"/>
    <p:sldId id="8910" r:id="rId56"/>
    <p:sldId id="8822" r:id="rId57"/>
    <p:sldId id="8806" r:id="rId58"/>
    <p:sldId id="9634" r:id="rId59"/>
    <p:sldId id="9635" r:id="rId60"/>
    <p:sldId id="9636" r:id="rId61"/>
    <p:sldId id="9637" r:id="rId62"/>
    <p:sldId id="9638" r:id="rId63"/>
    <p:sldId id="9639" r:id="rId64"/>
    <p:sldId id="9587" r:id="rId65"/>
    <p:sldId id="9588" r:id="rId66"/>
    <p:sldId id="9661" r:id="rId67"/>
    <p:sldId id="9662" r:id="rId68"/>
    <p:sldId id="9663" r:id="rId69"/>
    <p:sldId id="9664" r:id="rId70"/>
    <p:sldId id="9665" r:id="rId71"/>
    <p:sldId id="9666" r:id="rId72"/>
    <p:sldId id="9598" r:id="rId73"/>
    <p:sldId id="8937" r:id="rId74"/>
    <p:sldId id="9597" r:id="rId75"/>
    <p:sldId id="8973" r:id="rId76"/>
    <p:sldId id="9001" r:id="rId77"/>
    <p:sldId id="8977" r:id="rId78"/>
    <p:sldId id="8990" r:id="rId79"/>
    <p:sldId id="9003" r:id="rId80"/>
    <p:sldId id="9592" r:id="rId81"/>
    <p:sldId id="8838" r:id="rId82"/>
    <p:sldId id="8994" r:id="rId83"/>
    <p:sldId id="9593" r:id="rId84"/>
    <p:sldId id="9594" r:id="rId85"/>
    <p:sldId id="9595" r:id="rId86"/>
    <p:sldId id="9599" r:id="rId87"/>
    <p:sldId id="8982" r:id="rId88"/>
    <p:sldId id="8906" r:id="rId89"/>
    <p:sldId id="8886" r:id="rId90"/>
    <p:sldId id="8887" r:id="rId91"/>
    <p:sldId id="9640" r:id="rId92"/>
    <p:sldId id="9600" r:id="rId93"/>
    <p:sldId id="9601" r:id="rId94"/>
    <p:sldId id="9602" r:id="rId95"/>
    <p:sldId id="9607" r:id="rId96"/>
    <p:sldId id="9641" r:id="rId97"/>
    <p:sldId id="8972" r:id="rId98"/>
    <p:sldId id="8933" r:id="rId99"/>
    <p:sldId id="8934" r:id="rId100"/>
    <p:sldId id="8996" r:id="rId101"/>
    <p:sldId id="8921" r:id="rId102"/>
    <p:sldId id="8919" r:id="rId103"/>
    <p:sldId id="8920" r:id="rId104"/>
    <p:sldId id="8812" r:id="rId105"/>
    <p:sldId id="8813" r:id="rId106"/>
    <p:sldId id="8814" r:id="rId107"/>
    <p:sldId id="8995" r:id="rId108"/>
    <p:sldId id="8841" r:id="rId109"/>
    <p:sldId id="8823" r:id="rId110"/>
    <p:sldId id="9688" r:id="rId111"/>
    <p:sldId id="8953" r:id="rId112"/>
    <p:sldId id="8942" r:id="rId113"/>
    <p:sldId id="8938" r:id="rId114"/>
    <p:sldId id="8939" r:id="rId115"/>
    <p:sldId id="8941" r:id="rId116"/>
    <p:sldId id="8961" r:id="rId117"/>
    <p:sldId id="8962" r:id="rId118"/>
    <p:sldId id="8963" r:id="rId119"/>
    <p:sldId id="8964" r:id="rId120"/>
    <p:sldId id="8965" r:id="rId121"/>
    <p:sldId id="8966" r:id="rId122"/>
    <p:sldId id="9689" r:id="rId123"/>
    <p:sldId id="8894" r:id="rId124"/>
    <p:sldId id="8895" r:id="rId125"/>
    <p:sldId id="8850" r:id="rId126"/>
    <p:sldId id="8863" r:id="rId127"/>
    <p:sldId id="8864" r:id="rId128"/>
    <p:sldId id="8865" r:id="rId129"/>
    <p:sldId id="8968" r:id="rId130"/>
    <p:sldId id="8859" r:id="rId131"/>
    <p:sldId id="8840" r:id="rId132"/>
    <p:sldId id="8989" r:id="rId133"/>
    <p:sldId id="8969" r:id="rId134"/>
    <p:sldId id="8954" r:id="rId135"/>
    <p:sldId id="8955" r:id="rId136"/>
    <p:sldId id="8956" r:id="rId137"/>
    <p:sldId id="8971" r:id="rId138"/>
    <p:sldId id="8945" r:id="rId139"/>
    <p:sldId id="8943" r:id="rId140"/>
    <p:sldId id="8944" r:id="rId141"/>
    <p:sldId id="8974" r:id="rId142"/>
    <p:sldId id="8916" r:id="rId143"/>
    <p:sldId id="8926" r:id="rId144"/>
    <p:sldId id="8976" r:id="rId145"/>
    <p:sldId id="8918" r:id="rId146"/>
    <p:sldId id="8917" r:id="rId147"/>
    <p:sldId id="8824" r:id="rId148"/>
    <p:sldId id="8845" r:id="rId149"/>
    <p:sldId id="8846" r:id="rId150"/>
    <p:sldId id="8808" r:id="rId151"/>
    <p:sldId id="8830" r:id="rId152"/>
    <p:sldId id="8979" r:id="rId153"/>
    <p:sldId id="8909" r:id="rId154"/>
    <p:sldId id="8986" r:id="rId155"/>
    <p:sldId id="8793" r:id="rId156"/>
    <p:sldId id="8849" r:id="rId157"/>
    <p:sldId id="8862" r:id="rId158"/>
    <p:sldId id="8860" r:id="rId159"/>
    <p:sldId id="8861" r:id="rId160"/>
    <p:sldId id="8987" r:id="rId161"/>
    <p:sldId id="8848" r:id="rId162"/>
    <p:sldId id="8853" r:id="rId163"/>
    <p:sldId id="8854" r:id="rId164"/>
    <p:sldId id="8855" r:id="rId165"/>
    <p:sldId id="8988" r:id="rId166"/>
    <p:sldId id="8852" r:id="rId167"/>
    <p:sldId id="8851" r:id="rId168"/>
    <p:sldId id="8991" r:id="rId169"/>
    <p:sldId id="8837" r:id="rId170"/>
    <p:sldId id="8835" r:id="rId171"/>
    <p:sldId id="8836" r:id="rId172"/>
    <p:sldId id="9000" r:id="rId173"/>
    <p:sldId id="8795" r:id="rId174"/>
    <p:sldId id="8796" r:id="rId175"/>
    <p:sldId id="9002" r:id="rId176"/>
    <p:sldId id="267" r:id="rId177"/>
    <p:sldId id="268" r:id="rId178"/>
    <p:sldId id="6420" r:id="rId17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1" d="100"/>
          <a:sy n="81" d="100"/>
        </p:scale>
        <p:origin x="7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presProps" Target="presProps.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viewProps" Target="viewProps.xml"/><Relationship Id="rId6" Type="http://schemas.openxmlformats.org/officeDocument/2006/relationships/slide" Target="slides/slide3.xml"/><Relationship Id="rId23" Type="http://schemas.openxmlformats.org/officeDocument/2006/relationships/slide" Target="slides/slide20.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72" Type="http://schemas.openxmlformats.org/officeDocument/2006/relationships/slide" Target="slides/slide169.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notesMaster" Target="notesMasters/notesMaster1.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 Type="http://schemas.openxmlformats.org/officeDocument/2006/relationships/slideMaster" Target="slideMasters/slideMaster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9DB29-4B6A-4FF3-96FC-E27ACFBFD7D5}" type="datetimeFigureOut">
              <a:rPr lang="ru-RU" smtClean="0"/>
              <a:t>17.04.2026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DD59F-1A54-4CFC-9EE7-D38A29570CCE}" type="slidenum">
              <a:rPr lang="ru-RU" smtClean="0"/>
              <a:t>‹#›</a:t>
            </a:fld>
            <a:endParaRPr lang="ru-RU"/>
          </a:p>
        </p:txBody>
      </p:sp>
    </p:spTree>
    <p:extLst>
      <p:ext uri="{BB962C8B-B14F-4D97-AF65-F5344CB8AC3E}">
        <p14:creationId xmlns:p14="http://schemas.microsoft.com/office/powerpoint/2010/main" val="177375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8B8560-6AC5-439B-AE73-7F7032D1739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56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6FC55C-DB5E-5A50-2C43-02F1002C685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B5698A8-A32E-DE05-CA76-E124F31F6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AFFA931-0362-7A13-648C-F6AB8C0BBAB1}"/>
              </a:ext>
            </a:extLst>
          </p:cNvPr>
          <p:cNvSpPr>
            <a:spLocks noGrp="1"/>
          </p:cNvSpPr>
          <p:nvPr>
            <p:ph type="dt" sz="half" idx="10"/>
          </p:nvPr>
        </p:nvSpPr>
        <p:spPr/>
        <p:txBody>
          <a:bodyPr/>
          <a:lstStyle/>
          <a:p>
            <a:fld id="{60B19B91-52AA-446E-B638-A78D9E8245DB}" type="datetimeFigureOut">
              <a:rPr lang="ru-RU" smtClean="0"/>
              <a:t>17.04.2026</a:t>
            </a:fld>
            <a:endParaRPr lang="ru-RU"/>
          </a:p>
        </p:txBody>
      </p:sp>
      <p:sp>
        <p:nvSpPr>
          <p:cNvPr id="5" name="Нижний колонтитул 4">
            <a:extLst>
              <a:ext uri="{FF2B5EF4-FFF2-40B4-BE49-F238E27FC236}">
                <a16:creationId xmlns:a16="http://schemas.microsoft.com/office/drawing/2014/main" id="{781A9039-D072-BA17-6224-8BA6F1037C2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E30475-248C-9A4E-A521-4E6E3D181F0F}"/>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767782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9F35F7-D125-62C2-5D69-2E74E1810B18}"/>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B01F5B6-1D3F-2BD6-1E29-131582A56B5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338D70E-7DF1-C255-7C38-96487F837AD4}"/>
              </a:ext>
            </a:extLst>
          </p:cNvPr>
          <p:cNvSpPr>
            <a:spLocks noGrp="1"/>
          </p:cNvSpPr>
          <p:nvPr>
            <p:ph type="dt" sz="half" idx="10"/>
          </p:nvPr>
        </p:nvSpPr>
        <p:spPr/>
        <p:txBody>
          <a:bodyPr/>
          <a:lstStyle/>
          <a:p>
            <a:fld id="{60B19B91-52AA-446E-B638-A78D9E8245DB}" type="datetimeFigureOut">
              <a:rPr lang="ru-RU" smtClean="0"/>
              <a:t>17.04.2026</a:t>
            </a:fld>
            <a:endParaRPr lang="ru-RU"/>
          </a:p>
        </p:txBody>
      </p:sp>
      <p:sp>
        <p:nvSpPr>
          <p:cNvPr id="5" name="Нижний колонтитул 4">
            <a:extLst>
              <a:ext uri="{FF2B5EF4-FFF2-40B4-BE49-F238E27FC236}">
                <a16:creationId xmlns:a16="http://schemas.microsoft.com/office/drawing/2014/main" id="{41EB5981-6746-D6B1-AA36-7D4FFAAE146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087C8FD-8B43-0A94-D2B9-AFA300E88B64}"/>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159124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9804062-36CD-DB5C-6EA3-6AF4E8F4140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542BEEEE-7E3B-D5DB-78A5-4956ECC0A08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7DA7D74-30F8-9F96-9738-933ADB96D945}"/>
              </a:ext>
            </a:extLst>
          </p:cNvPr>
          <p:cNvSpPr>
            <a:spLocks noGrp="1"/>
          </p:cNvSpPr>
          <p:nvPr>
            <p:ph type="dt" sz="half" idx="10"/>
          </p:nvPr>
        </p:nvSpPr>
        <p:spPr/>
        <p:txBody>
          <a:bodyPr/>
          <a:lstStyle/>
          <a:p>
            <a:fld id="{60B19B91-52AA-446E-B638-A78D9E8245DB}" type="datetimeFigureOut">
              <a:rPr lang="ru-RU" smtClean="0"/>
              <a:t>17.04.2026</a:t>
            </a:fld>
            <a:endParaRPr lang="ru-RU"/>
          </a:p>
        </p:txBody>
      </p:sp>
      <p:sp>
        <p:nvSpPr>
          <p:cNvPr id="5" name="Нижний колонтитул 4">
            <a:extLst>
              <a:ext uri="{FF2B5EF4-FFF2-40B4-BE49-F238E27FC236}">
                <a16:creationId xmlns:a16="http://schemas.microsoft.com/office/drawing/2014/main" id="{856DFEE2-995C-35E6-3A39-457DF9F921F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4185C22-0D73-573D-6BB3-30B03B9903EC}"/>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379845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17.04.2026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4056910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17.04.2026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090055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852FFD1-FA6F-42C3-BA12-DC2C2C1F2EEE}" type="datetimeFigureOut">
              <a:rPr lang="ru-RU" smtClean="0"/>
              <a:t>17.04.2026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70216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852FFD1-FA6F-42C3-BA12-DC2C2C1F2EEE}" type="datetimeFigureOut">
              <a:rPr lang="ru-RU" smtClean="0"/>
              <a:t>17.04.2026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967868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852FFD1-FA6F-42C3-BA12-DC2C2C1F2EEE}" type="datetimeFigureOut">
              <a:rPr lang="ru-RU" smtClean="0"/>
              <a:t>17.04.2026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41544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852FFD1-FA6F-42C3-BA12-DC2C2C1F2EEE}" type="datetimeFigureOut">
              <a:rPr lang="ru-RU" smtClean="0"/>
              <a:t>17.04.2026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4164686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2FFD1-FA6F-42C3-BA12-DC2C2C1F2EEE}" type="datetimeFigureOut">
              <a:rPr lang="ru-RU" smtClean="0"/>
              <a:t>17.04.2026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3001501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52FFD1-FA6F-42C3-BA12-DC2C2C1F2EEE}" type="datetimeFigureOut">
              <a:rPr lang="ru-RU" smtClean="0"/>
              <a:t>17.04.2026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4098886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D72CC0-BED0-5BEE-33DC-084654DB39C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056CB0D-65BD-EFC9-2D50-AA9A935E691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CA44E61-CC53-86D6-5B9C-6835D7794C70}"/>
              </a:ext>
            </a:extLst>
          </p:cNvPr>
          <p:cNvSpPr>
            <a:spLocks noGrp="1"/>
          </p:cNvSpPr>
          <p:nvPr>
            <p:ph type="dt" sz="half" idx="10"/>
          </p:nvPr>
        </p:nvSpPr>
        <p:spPr/>
        <p:txBody>
          <a:bodyPr/>
          <a:lstStyle/>
          <a:p>
            <a:fld id="{60B19B91-52AA-446E-B638-A78D9E8245DB}" type="datetimeFigureOut">
              <a:rPr lang="ru-RU" smtClean="0"/>
              <a:t>17.04.2026</a:t>
            </a:fld>
            <a:endParaRPr lang="ru-RU"/>
          </a:p>
        </p:txBody>
      </p:sp>
      <p:sp>
        <p:nvSpPr>
          <p:cNvPr id="5" name="Нижний колонтитул 4">
            <a:extLst>
              <a:ext uri="{FF2B5EF4-FFF2-40B4-BE49-F238E27FC236}">
                <a16:creationId xmlns:a16="http://schemas.microsoft.com/office/drawing/2014/main" id="{AF841112-ADBF-A54A-693C-1B931F131E4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B118579-8612-3D69-47C9-3CF8A8100B29}"/>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4221491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852FFD1-FA6F-42C3-BA12-DC2C2C1F2EEE}" type="datetimeFigureOut">
              <a:rPr lang="ru-RU" smtClean="0"/>
              <a:t>17.04.2026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1442937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17.04.2026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32602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852FFD1-FA6F-42C3-BA12-DC2C2C1F2EEE}" type="datetimeFigureOut">
              <a:rPr lang="ru-RU" smtClean="0"/>
              <a:t>17.04.2026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A7DA608-35A8-44E0-9F82-581EAE50B9B7}" type="slidenum">
              <a:rPr lang="ru-RU" smtClean="0"/>
              <a:t>‹#›</a:t>
            </a:fld>
            <a:endParaRPr lang="ru-RU"/>
          </a:p>
        </p:txBody>
      </p:sp>
    </p:spTree>
    <p:extLst>
      <p:ext uri="{BB962C8B-B14F-4D97-AF65-F5344CB8AC3E}">
        <p14:creationId xmlns:p14="http://schemas.microsoft.com/office/powerpoint/2010/main" val="2011148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534"/>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068" indent="0" algn="ctr">
              <a:buNone/>
              <a:defRPr/>
            </a:lvl2pPr>
            <a:lvl3pPr marL="914133" indent="0" algn="ctr">
              <a:buNone/>
              <a:defRPr/>
            </a:lvl3pPr>
            <a:lvl4pPr marL="1371200" indent="0" algn="ctr">
              <a:buNone/>
              <a:defRPr/>
            </a:lvl4pPr>
            <a:lvl5pPr marL="1828267" indent="0" algn="ctr">
              <a:buNone/>
              <a:defRPr/>
            </a:lvl5pPr>
            <a:lvl6pPr marL="2285333" indent="0" algn="ctr">
              <a:buNone/>
              <a:defRPr/>
            </a:lvl6pPr>
            <a:lvl7pPr marL="2742399" indent="0" algn="ctr">
              <a:buNone/>
              <a:defRPr/>
            </a:lvl7pPr>
            <a:lvl8pPr marL="3199466" indent="0" algn="ctr">
              <a:buNone/>
              <a:defRPr/>
            </a:lvl8pPr>
            <a:lvl9pPr marL="3656532" indent="0" algn="ctr">
              <a:buNone/>
              <a:defRPr/>
            </a:lvl9pPr>
          </a:lstStyle>
          <a:p>
            <a:r>
              <a:rPr lang="ru-RU"/>
              <a:t>Образец подзаголовка</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55014D-9908-45D2-A44E-1C18C55137B4}"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804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45383-626B-408D-81A2-2A6BF7BBDEBE}"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24517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5" y="4407012"/>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5" y="2906722"/>
            <a:ext cx="10363200" cy="1500187"/>
          </a:xfrm>
        </p:spPr>
        <p:txBody>
          <a:bodyPr anchor="b"/>
          <a:lstStyle>
            <a:lvl1pPr marL="0" indent="0">
              <a:buNone/>
              <a:defRPr sz="2000"/>
            </a:lvl1pPr>
            <a:lvl2pPr marL="457068" indent="0">
              <a:buNone/>
              <a:defRPr sz="1800"/>
            </a:lvl2pPr>
            <a:lvl3pPr marL="914133" indent="0">
              <a:buNone/>
              <a:defRPr sz="1600"/>
            </a:lvl3pPr>
            <a:lvl4pPr marL="1371200" indent="0">
              <a:buNone/>
              <a:defRPr sz="1400"/>
            </a:lvl4pPr>
            <a:lvl5pPr marL="1828267" indent="0">
              <a:buNone/>
              <a:defRPr sz="1400"/>
            </a:lvl5pPr>
            <a:lvl6pPr marL="2285333" indent="0">
              <a:buNone/>
              <a:defRPr sz="1400"/>
            </a:lvl6pPr>
            <a:lvl7pPr marL="2742399" indent="0">
              <a:buNone/>
              <a:defRPr sz="1400"/>
            </a:lvl7pPr>
            <a:lvl8pPr marL="3199466" indent="0">
              <a:buNone/>
              <a:defRPr sz="1400"/>
            </a:lvl8pPr>
            <a:lvl9pPr marL="3656532" indent="0">
              <a:buNone/>
              <a:defRPr sz="1400"/>
            </a:lvl9pPr>
          </a:lstStyle>
          <a:p>
            <a:pPr lvl="0"/>
            <a:r>
              <a:rPr lang="ru-RU"/>
              <a:t>Образец текста</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474641-E4EE-44C0-A17B-3246144B6C8F}"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82638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1"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54D5C1-5555-4C86-9850-7BC69A16924B}"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66600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068" indent="0">
              <a:buNone/>
              <a:defRPr sz="2000" b="1"/>
            </a:lvl2pPr>
            <a:lvl3pPr marL="914133" indent="0">
              <a:buNone/>
              <a:defRPr sz="1800" b="1"/>
            </a:lvl3pPr>
            <a:lvl4pPr marL="1371200" indent="0">
              <a:buNone/>
              <a:defRPr sz="1600" b="1"/>
            </a:lvl4pPr>
            <a:lvl5pPr marL="1828267" indent="0">
              <a:buNone/>
              <a:defRPr sz="1600" b="1"/>
            </a:lvl5pPr>
            <a:lvl6pPr marL="2285333" indent="0">
              <a:buNone/>
              <a:defRPr sz="1600" b="1"/>
            </a:lvl6pPr>
            <a:lvl7pPr marL="2742399" indent="0">
              <a:buNone/>
              <a:defRPr sz="1600" b="1"/>
            </a:lvl7pPr>
            <a:lvl8pPr marL="3199466" indent="0">
              <a:buNone/>
              <a:defRPr sz="1600" b="1"/>
            </a:lvl8pPr>
            <a:lvl9pPr marL="3656532"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438" y="1535113"/>
            <a:ext cx="5389033" cy="639762"/>
          </a:xfrm>
        </p:spPr>
        <p:txBody>
          <a:bodyPr anchor="b"/>
          <a:lstStyle>
            <a:lvl1pPr marL="0" indent="0">
              <a:buNone/>
              <a:defRPr sz="2400" b="1"/>
            </a:lvl1pPr>
            <a:lvl2pPr marL="457068" indent="0">
              <a:buNone/>
              <a:defRPr sz="2000" b="1"/>
            </a:lvl2pPr>
            <a:lvl3pPr marL="914133" indent="0">
              <a:buNone/>
              <a:defRPr sz="1800" b="1"/>
            </a:lvl3pPr>
            <a:lvl4pPr marL="1371200" indent="0">
              <a:buNone/>
              <a:defRPr sz="1600" b="1"/>
            </a:lvl4pPr>
            <a:lvl5pPr marL="1828267" indent="0">
              <a:buNone/>
              <a:defRPr sz="1600" b="1"/>
            </a:lvl5pPr>
            <a:lvl6pPr marL="2285333" indent="0">
              <a:buNone/>
              <a:defRPr sz="1600" b="1"/>
            </a:lvl6pPr>
            <a:lvl7pPr marL="2742399" indent="0">
              <a:buNone/>
              <a:defRPr sz="1600" b="1"/>
            </a:lvl7pPr>
            <a:lvl8pPr marL="3199466" indent="0">
              <a:buNone/>
              <a:defRPr sz="1600" b="1"/>
            </a:lvl8pPr>
            <a:lvl9pPr marL="3656532" indent="0">
              <a:buNone/>
              <a:defRPr sz="1600" b="1"/>
            </a:lvl9pPr>
          </a:lstStyle>
          <a:p>
            <a:pPr lvl="0"/>
            <a:r>
              <a:rPr lang="ru-RU"/>
              <a:t>Образец текста</a:t>
            </a:r>
          </a:p>
        </p:txBody>
      </p:sp>
      <p:sp>
        <p:nvSpPr>
          <p:cNvPr id="6" name="Объект 5"/>
          <p:cNvSpPr>
            <a:spLocks noGrp="1"/>
          </p:cNvSpPr>
          <p:nvPr>
            <p:ph sz="quarter" idx="4"/>
          </p:nvPr>
        </p:nvSpPr>
        <p:spPr>
          <a:xfrm>
            <a:off x="61934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554E73-E7A7-4F76-B4FB-7AD7BD832602}"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09383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CA25CD-45E1-4D23-8424-89E5C12151E9}"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87000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26602C-5480-4899-8600-18797E5EA602}"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1697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A72DC0-FDB4-88C1-17FD-701C4A318F4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6BC4045-B1F0-E109-3337-7631E2396B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4387C87-7D97-7883-6B8B-30E53DEA023F}"/>
              </a:ext>
            </a:extLst>
          </p:cNvPr>
          <p:cNvSpPr>
            <a:spLocks noGrp="1"/>
          </p:cNvSpPr>
          <p:nvPr>
            <p:ph type="dt" sz="half" idx="10"/>
          </p:nvPr>
        </p:nvSpPr>
        <p:spPr/>
        <p:txBody>
          <a:bodyPr/>
          <a:lstStyle/>
          <a:p>
            <a:fld id="{60B19B91-52AA-446E-B638-A78D9E8245DB}" type="datetimeFigureOut">
              <a:rPr lang="ru-RU" smtClean="0"/>
              <a:t>17.04.2026</a:t>
            </a:fld>
            <a:endParaRPr lang="ru-RU"/>
          </a:p>
        </p:txBody>
      </p:sp>
      <p:sp>
        <p:nvSpPr>
          <p:cNvPr id="5" name="Нижний колонтитул 4">
            <a:extLst>
              <a:ext uri="{FF2B5EF4-FFF2-40B4-BE49-F238E27FC236}">
                <a16:creationId xmlns:a16="http://schemas.microsoft.com/office/drawing/2014/main" id="{A767050B-8C36-D0E3-823A-9585B38B27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56B4596-881A-C926-1153-443BA52DA376}"/>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38800718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7" y="273053"/>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1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7" y="1435103"/>
            <a:ext cx="4011084" cy="4691063"/>
          </a:xfrm>
        </p:spPr>
        <p:txBody>
          <a:bodyPr/>
          <a:lstStyle>
            <a:lvl1pPr marL="0" indent="0">
              <a:buNone/>
              <a:defRPr sz="1400"/>
            </a:lvl1pPr>
            <a:lvl2pPr marL="457068" indent="0">
              <a:buNone/>
              <a:defRPr sz="1200"/>
            </a:lvl2pPr>
            <a:lvl3pPr marL="914133" indent="0">
              <a:buNone/>
              <a:defRPr sz="1000"/>
            </a:lvl3pPr>
            <a:lvl4pPr marL="1371200" indent="0">
              <a:buNone/>
              <a:defRPr sz="900"/>
            </a:lvl4pPr>
            <a:lvl5pPr marL="1828267" indent="0">
              <a:buNone/>
              <a:defRPr sz="900"/>
            </a:lvl5pPr>
            <a:lvl6pPr marL="2285333" indent="0">
              <a:buNone/>
              <a:defRPr sz="900"/>
            </a:lvl6pPr>
            <a:lvl7pPr marL="2742399" indent="0">
              <a:buNone/>
              <a:defRPr sz="900"/>
            </a:lvl7pPr>
            <a:lvl8pPr marL="3199466" indent="0">
              <a:buNone/>
              <a:defRPr sz="900"/>
            </a:lvl8pPr>
            <a:lvl9pPr marL="3656532" indent="0">
              <a:buNone/>
              <a:defRPr sz="900"/>
            </a:lvl9pPr>
          </a:lstStyle>
          <a:p>
            <a:pPr lvl="0"/>
            <a:r>
              <a:rPr lang="ru-RU"/>
              <a:t>Образец текста</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4604FE-005D-47B4-B21B-1EF80F8F47B8}"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23728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068" indent="0">
              <a:buNone/>
              <a:defRPr sz="2800"/>
            </a:lvl2pPr>
            <a:lvl3pPr marL="914133" indent="0">
              <a:buNone/>
              <a:defRPr sz="2400"/>
            </a:lvl3pPr>
            <a:lvl4pPr marL="1371200" indent="0">
              <a:buNone/>
              <a:defRPr sz="2000"/>
            </a:lvl4pPr>
            <a:lvl5pPr marL="1828267" indent="0">
              <a:buNone/>
              <a:defRPr sz="2000"/>
            </a:lvl5pPr>
            <a:lvl6pPr marL="2285333" indent="0">
              <a:buNone/>
              <a:defRPr sz="2000"/>
            </a:lvl6pPr>
            <a:lvl7pPr marL="2742399" indent="0">
              <a:buNone/>
              <a:defRPr sz="2000"/>
            </a:lvl7pPr>
            <a:lvl8pPr marL="3199466" indent="0">
              <a:buNone/>
              <a:defRPr sz="2000"/>
            </a:lvl8pPr>
            <a:lvl9pPr marL="3656532" indent="0">
              <a:buNone/>
              <a:defRPr sz="2000"/>
            </a:lvl9pPr>
          </a:lstStyle>
          <a:p>
            <a:pPr lvl="0"/>
            <a:endParaRPr lang="ru-RU" noProof="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068" indent="0">
              <a:buNone/>
              <a:defRPr sz="1200"/>
            </a:lvl2pPr>
            <a:lvl3pPr marL="914133" indent="0">
              <a:buNone/>
              <a:defRPr sz="1000"/>
            </a:lvl3pPr>
            <a:lvl4pPr marL="1371200" indent="0">
              <a:buNone/>
              <a:defRPr sz="900"/>
            </a:lvl4pPr>
            <a:lvl5pPr marL="1828267" indent="0">
              <a:buNone/>
              <a:defRPr sz="900"/>
            </a:lvl5pPr>
            <a:lvl6pPr marL="2285333" indent="0">
              <a:buNone/>
              <a:defRPr sz="900"/>
            </a:lvl6pPr>
            <a:lvl7pPr marL="2742399" indent="0">
              <a:buNone/>
              <a:defRPr sz="900"/>
            </a:lvl7pPr>
            <a:lvl8pPr marL="3199466" indent="0">
              <a:buNone/>
              <a:defRPr sz="900"/>
            </a:lvl8pPr>
            <a:lvl9pPr marL="3656532" indent="0">
              <a:buNone/>
              <a:defRPr sz="900"/>
            </a:lvl9pPr>
          </a:lstStyle>
          <a:p>
            <a:pPr lvl="0"/>
            <a:r>
              <a:rPr lang="ru-RU"/>
              <a:t>Образец текста</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9D0DBD-237F-43E8-AF84-70188AA218E3}"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644462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02ED3-EC22-42BB-BA93-C52F815566AE}"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79246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744"/>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1" y="274744"/>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94B5F8-3237-4CAB-894F-E824C77A29C8}"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59840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6"/>
            <a:ext cx="10972800" cy="4525963"/>
          </a:xfrm>
        </p:spPr>
        <p:txBody>
          <a:bodyPr/>
          <a:lstStyle/>
          <a:p>
            <a:pPr lvl="0"/>
            <a:endParaRPr lang="ru-RU" noProof="0"/>
          </a:p>
        </p:txBody>
      </p:sp>
      <p:sp>
        <p:nvSpPr>
          <p:cNvPr id="4"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C8B149-103F-46B0-AF20-06BC32CADD9F}"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411033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екст 2"/>
          <p:cNvSpPr>
            <a:spLocks noGrp="1"/>
          </p:cNvSpPr>
          <p:nvPr>
            <p:ph type="body" sz="half" idx="1"/>
          </p:nvPr>
        </p:nvSpPr>
        <p:spPr>
          <a:xfrm>
            <a:off x="609601"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6"/>
            <a:ext cx="53848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Date Placeholder 6"/>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7"/>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8"/>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F492E6-52E1-4325-9180-CF70567FD6A0}"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50586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09600" y="274744"/>
            <a:ext cx="109728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p:cNvSpPr>
            <a:spLocks noGrp="1" noChangeArrowheads="1"/>
          </p:cNvSpPr>
          <p:nvPr>
            <p:ph type="dt" sz="half" idx="10"/>
          </p:nvPr>
        </p:nvSpPr>
        <p:spPr/>
        <p:txBody>
          <a:bodyPr/>
          <a:lstStyle>
            <a:lvl1pPr defTabSz="914400"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p:txBody>
          <a:bodyPr/>
          <a:lstStyle>
            <a:lvl1pPr defTabSz="914400"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p:txBody>
          <a:bodyPr/>
          <a:lstStyle>
            <a:lvl1pPr defTabSz="914400" fontAlgn="auto">
              <a:spcBef>
                <a:spcPts val="0"/>
              </a:spcBef>
              <a:spcAft>
                <a:spcPts val="0"/>
              </a:spcAf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8B84D7-0CD6-4C0A-AA0C-2E5EADE7FAD1}"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0364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CAA0F9-E0A8-642E-A5E6-676D83FAE15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03082C7-3F26-E3DC-9E78-2EC685D3DED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C31DD15-CF84-C5B0-6618-A5BD80BC496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C399B1B-00BE-D441-F3FE-2F284A9E6196}"/>
              </a:ext>
            </a:extLst>
          </p:cNvPr>
          <p:cNvSpPr>
            <a:spLocks noGrp="1"/>
          </p:cNvSpPr>
          <p:nvPr>
            <p:ph type="dt" sz="half" idx="10"/>
          </p:nvPr>
        </p:nvSpPr>
        <p:spPr/>
        <p:txBody>
          <a:bodyPr/>
          <a:lstStyle/>
          <a:p>
            <a:fld id="{60B19B91-52AA-446E-B638-A78D9E8245DB}" type="datetimeFigureOut">
              <a:rPr lang="ru-RU" smtClean="0"/>
              <a:t>17.04.2026</a:t>
            </a:fld>
            <a:endParaRPr lang="ru-RU"/>
          </a:p>
        </p:txBody>
      </p:sp>
      <p:sp>
        <p:nvSpPr>
          <p:cNvPr id="6" name="Нижний колонтитул 5">
            <a:extLst>
              <a:ext uri="{FF2B5EF4-FFF2-40B4-BE49-F238E27FC236}">
                <a16:creationId xmlns:a16="http://schemas.microsoft.com/office/drawing/2014/main" id="{ACE026FE-EA3A-7924-068A-94C3D89A1CA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A9C158C-F198-B262-53D0-1EC213DB2DBB}"/>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1599174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AFACF8-D12D-FEF2-E177-B86B1119E9C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F5566AF-69C8-B6A8-2B8B-1959EF44CA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6F51DBD-4533-5E05-49B7-1B19D2B42A3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68D05A1-CC7F-CD32-6B83-BF8260EBAD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6C1AE05-FF24-972A-A8B9-DD9E233BCFE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DADE7515-BD5A-00D8-9368-4E76AB9EF89D}"/>
              </a:ext>
            </a:extLst>
          </p:cNvPr>
          <p:cNvSpPr>
            <a:spLocks noGrp="1"/>
          </p:cNvSpPr>
          <p:nvPr>
            <p:ph type="dt" sz="half" idx="10"/>
          </p:nvPr>
        </p:nvSpPr>
        <p:spPr/>
        <p:txBody>
          <a:bodyPr/>
          <a:lstStyle/>
          <a:p>
            <a:fld id="{60B19B91-52AA-446E-B638-A78D9E8245DB}" type="datetimeFigureOut">
              <a:rPr lang="ru-RU" smtClean="0"/>
              <a:t>17.04.2026</a:t>
            </a:fld>
            <a:endParaRPr lang="ru-RU"/>
          </a:p>
        </p:txBody>
      </p:sp>
      <p:sp>
        <p:nvSpPr>
          <p:cNvPr id="8" name="Нижний колонтитул 7">
            <a:extLst>
              <a:ext uri="{FF2B5EF4-FFF2-40B4-BE49-F238E27FC236}">
                <a16:creationId xmlns:a16="http://schemas.microsoft.com/office/drawing/2014/main" id="{0C497EF5-CEC7-8FC7-8FEA-32F0C626B06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F791BF0-2832-1245-A402-F121CF279013}"/>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424933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99EC20-9BF5-2331-0877-36CD30DDED8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369B167-EE0A-CC73-D47C-7FFE90BF4B24}"/>
              </a:ext>
            </a:extLst>
          </p:cNvPr>
          <p:cNvSpPr>
            <a:spLocks noGrp="1"/>
          </p:cNvSpPr>
          <p:nvPr>
            <p:ph type="dt" sz="half" idx="10"/>
          </p:nvPr>
        </p:nvSpPr>
        <p:spPr/>
        <p:txBody>
          <a:bodyPr/>
          <a:lstStyle/>
          <a:p>
            <a:fld id="{60B19B91-52AA-446E-B638-A78D9E8245DB}" type="datetimeFigureOut">
              <a:rPr lang="ru-RU" smtClean="0"/>
              <a:t>17.04.2026</a:t>
            </a:fld>
            <a:endParaRPr lang="ru-RU"/>
          </a:p>
        </p:txBody>
      </p:sp>
      <p:sp>
        <p:nvSpPr>
          <p:cNvPr id="4" name="Нижний колонтитул 3">
            <a:extLst>
              <a:ext uri="{FF2B5EF4-FFF2-40B4-BE49-F238E27FC236}">
                <a16:creationId xmlns:a16="http://schemas.microsoft.com/office/drawing/2014/main" id="{5DE1C0C9-BDBE-B63B-5BE7-8282A69ADD1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59DCE3F-3A95-B54A-E948-690674998124}"/>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127651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0B8EFFE-A1C0-8935-1A52-D2DF8953E9F8}"/>
              </a:ext>
            </a:extLst>
          </p:cNvPr>
          <p:cNvSpPr>
            <a:spLocks noGrp="1"/>
          </p:cNvSpPr>
          <p:nvPr>
            <p:ph type="dt" sz="half" idx="10"/>
          </p:nvPr>
        </p:nvSpPr>
        <p:spPr/>
        <p:txBody>
          <a:bodyPr/>
          <a:lstStyle/>
          <a:p>
            <a:fld id="{60B19B91-52AA-446E-B638-A78D9E8245DB}" type="datetimeFigureOut">
              <a:rPr lang="ru-RU" smtClean="0"/>
              <a:t>17.04.2026</a:t>
            </a:fld>
            <a:endParaRPr lang="ru-RU"/>
          </a:p>
        </p:txBody>
      </p:sp>
      <p:sp>
        <p:nvSpPr>
          <p:cNvPr id="3" name="Нижний колонтитул 2">
            <a:extLst>
              <a:ext uri="{FF2B5EF4-FFF2-40B4-BE49-F238E27FC236}">
                <a16:creationId xmlns:a16="http://schemas.microsoft.com/office/drawing/2014/main" id="{C45D83F0-AD93-8C5A-96DF-F5F9C77450D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EE30A27A-B1E7-C74C-26EE-28C20FB830A2}"/>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318390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72CACA-2CF7-497E-D677-EA081E1B8A1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40C814F-78CC-0B67-7E1D-736E84FAD9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3B51262-9776-0FAF-94D7-F79328B58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6F66A59-CE5A-D9CD-0B10-4455633197C0}"/>
              </a:ext>
            </a:extLst>
          </p:cNvPr>
          <p:cNvSpPr>
            <a:spLocks noGrp="1"/>
          </p:cNvSpPr>
          <p:nvPr>
            <p:ph type="dt" sz="half" idx="10"/>
          </p:nvPr>
        </p:nvSpPr>
        <p:spPr/>
        <p:txBody>
          <a:bodyPr/>
          <a:lstStyle/>
          <a:p>
            <a:fld id="{60B19B91-52AA-446E-B638-A78D9E8245DB}" type="datetimeFigureOut">
              <a:rPr lang="ru-RU" smtClean="0"/>
              <a:t>17.04.2026</a:t>
            </a:fld>
            <a:endParaRPr lang="ru-RU"/>
          </a:p>
        </p:txBody>
      </p:sp>
      <p:sp>
        <p:nvSpPr>
          <p:cNvPr id="6" name="Нижний колонтитул 5">
            <a:extLst>
              <a:ext uri="{FF2B5EF4-FFF2-40B4-BE49-F238E27FC236}">
                <a16:creationId xmlns:a16="http://schemas.microsoft.com/office/drawing/2014/main" id="{F7371F1E-169B-2FD2-BD1A-FA38F5546A3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5B26B98-50DB-00F2-B962-4316FE03306F}"/>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4224985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013854-8171-95CA-D0D6-F09A2DC353F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D5FCA74C-43DF-BCC3-D5A7-A85F84D5C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51F54FE-727E-1F43-8092-4ACD2F1F1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D299EFE-10C2-338E-F2B7-45D8AD807DBC}"/>
              </a:ext>
            </a:extLst>
          </p:cNvPr>
          <p:cNvSpPr>
            <a:spLocks noGrp="1"/>
          </p:cNvSpPr>
          <p:nvPr>
            <p:ph type="dt" sz="half" idx="10"/>
          </p:nvPr>
        </p:nvSpPr>
        <p:spPr/>
        <p:txBody>
          <a:bodyPr/>
          <a:lstStyle/>
          <a:p>
            <a:fld id="{60B19B91-52AA-446E-B638-A78D9E8245DB}" type="datetimeFigureOut">
              <a:rPr lang="ru-RU" smtClean="0"/>
              <a:t>17.04.2026</a:t>
            </a:fld>
            <a:endParaRPr lang="ru-RU"/>
          </a:p>
        </p:txBody>
      </p:sp>
      <p:sp>
        <p:nvSpPr>
          <p:cNvPr id="6" name="Нижний колонтитул 5">
            <a:extLst>
              <a:ext uri="{FF2B5EF4-FFF2-40B4-BE49-F238E27FC236}">
                <a16:creationId xmlns:a16="http://schemas.microsoft.com/office/drawing/2014/main" id="{D192CD8D-7877-E6C3-412A-C5B601B513F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071AA77-2773-98F1-0625-5C4EC6FE04A1}"/>
              </a:ext>
            </a:extLst>
          </p:cNvPr>
          <p:cNvSpPr>
            <a:spLocks noGrp="1"/>
          </p:cNvSpPr>
          <p:nvPr>
            <p:ph type="sldNum" sz="quarter" idx="12"/>
          </p:nvPr>
        </p:nvSpPr>
        <p:spPr/>
        <p:txBody>
          <a:bodyPr/>
          <a:lstStyle/>
          <a:p>
            <a:fld id="{333919D2-9342-4E58-A36E-DB84EFB06168}" type="slidenum">
              <a:rPr lang="ru-RU" smtClean="0"/>
              <a:t>‹#›</a:t>
            </a:fld>
            <a:endParaRPr lang="ru-RU"/>
          </a:p>
        </p:txBody>
      </p:sp>
    </p:spTree>
    <p:extLst>
      <p:ext uri="{BB962C8B-B14F-4D97-AF65-F5344CB8AC3E}">
        <p14:creationId xmlns:p14="http://schemas.microsoft.com/office/powerpoint/2010/main" val="199048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24BC75-54A0-8601-7CC3-8249330205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63AE65A-B39E-E522-3E5D-816B03B3E3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10447AE-3BAA-FDEE-CDEA-37BC524029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19B91-52AA-446E-B638-A78D9E8245DB}" type="datetimeFigureOut">
              <a:rPr lang="ru-RU" smtClean="0"/>
              <a:t>17.04.2026</a:t>
            </a:fld>
            <a:endParaRPr lang="ru-RU"/>
          </a:p>
        </p:txBody>
      </p:sp>
      <p:sp>
        <p:nvSpPr>
          <p:cNvPr id="5" name="Нижний колонтитул 4">
            <a:extLst>
              <a:ext uri="{FF2B5EF4-FFF2-40B4-BE49-F238E27FC236}">
                <a16:creationId xmlns:a16="http://schemas.microsoft.com/office/drawing/2014/main" id="{3D2578EC-F276-D26D-7A0B-B9344F546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9918580-2D15-5F15-FD30-65C377E1BA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919D2-9342-4E58-A36E-DB84EFB06168}" type="slidenum">
              <a:rPr lang="ru-RU" smtClean="0"/>
              <a:t>‹#›</a:t>
            </a:fld>
            <a:endParaRPr lang="ru-RU"/>
          </a:p>
        </p:txBody>
      </p:sp>
    </p:spTree>
    <p:extLst>
      <p:ext uri="{BB962C8B-B14F-4D97-AF65-F5344CB8AC3E}">
        <p14:creationId xmlns:p14="http://schemas.microsoft.com/office/powerpoint/2010/main" val="791883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2FFD1-FA6F-42C3-BA12-DC2C2C1F2EEE}" type="datetimeFigureOut">
              <a:rPr lang="ru-RU" smtClean="0"/>
              <a:t>17.04.2026</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DA608-35A8-44E0-9F82-581EAE50B9B7}" type="slidenum">
              <a:rPr lang="ru-RU" smtClean="0"/>
              <a:t>‹#›</a:t>
            </a:fld>
            <a:endParaRPr lang="ru-RU"/>
          </a:p>
        </p:txBody>
      </p:sp>
    </p:spTree>
    <p:extLst>
      <p:ext uri="{BB962C8B-B14F-4D97-AF65-F5344CB8AC3E}">
        <p14:creationId xmlns:p14="http://schemas.microsoft.com/office/powerpoint/2010/main" val="3679218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ctr" anchorCtr="0" compatLnSpc="1">
            <a:prstTxWarp prst="textNoShape">
              <a:avLst/>
            </a:prstTxWarp>
          </a:bodyPr>
          <a:lstStyle/>
          <a:p>
            <a:pPr lvl="0"/>
            <a:r>
              <a:rPr lang="ru-RU" altLang="ru-RU"/>
              <a:t>Образец заголовка</a:t>
            </a:r>
          </a:p>
        </p:txBody>
      </p:sp>
      <p:sp>
        <p:nvSpPr>
          <p:cNvPr id="22531"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defTabSz="914133" eaLnBrk="1" hangingPunct="1">
              <a:defRPr sz="1400">
                <a:solidFill>
                  <a:srgbClr val="000000"/>
                </a:solidFill>
                <a:latin typeface="Arial" charset="0"/>
              </a:defRPr>
            </a:lvl1pPr>
          </a:lstStyle>
          <a:p>
            <a:pPr marL="0" marR="0" lvl="0" indent="0" algn="l" defTabSz="914133"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algn="ctr" defTabSz="914133" eaLnBrk="1" hangingPunct="1">
              <a:defRPr sz="1400">
                <a:solidFill>
                  <a:srgbClr val="000000"/>
                </a:solidFill>
                <a:latin typeface="Arial" charset="0"/>
              </a:defRPr>
            </a:lvl1pPr>
          </a:lstStyle>
          <a:p>
            <a:pPr marL="0" marR="0" lvl="0" indent="0" algn="ctr" defTabSz="914133" rtl="0" eaLnBrk="1" fontAlgn="base" latinLnBrk="0" hangingPunct="1">
              <a:lnSpc>
                <a:spcPct val="100000"/>
              </a:lnSpc>
              <a:spcBef>
                <a:spcPct val="0"/>
              </a:spcBef>
              <a:spcAft>
                <a:spcPct val="0"/>
              </a:spcAft>
              <a:buClrTx/>
              <a:buSzTx/>
              <a:buFontTx/>
              <a:buNone/>
              <a:tabLst/>
              <a:defRPr/>
            </a:pPr>
            <a:endParaRPr kumimoji="0" lang="ru-RU"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3" tIns="45706" rIns="91413" bIns="45706" numCol="1" anchor="t" anchorCtr="0" compatLnSpc="1">
            <a:prstTxWarp prst="textNoShape">
              <a:avLst/>
            </a:prstTxWarp>
          </a:bodyPr>
          <a:lstStyle>
            <a:lvl1pPr algn="r" defTabSz="914133" eaLnBrk="1" hangingPunct="1">
              <a:defRPr sz="1400">
                <a:solidFill>
                  <a:srgbClr val="000000"/>
                </a:solidFill>
                <a:latin typeface="Arial"/>
              </a:defRPr>
            </a:lvl1pPr>
          </a:lstStyle>
          <a:p>
            <a:pPr marL="0" marR="0" lvl="0" indent="0" algn="r" defTabSz="914133" rtl="0" eaLnBrk="1" fontAlgn="base" latinLnBrk="0" hangingPunct="1">
              <a:lnSpc>
                <a:spcPct val="100000"/>
              </a:lnSpc>
              <a:spcBef>
                <a:spcPct val="0"/>
              </a:spcBef>
              <a:spcAft>
                <a:spcPct val="0"/>
              </a:spcAft>
              <a:buClrTx/>
              <a:buSzTx/>
              <a:buFontTx/>
              <a:buNone/>
              <a:tabLst/>
              <a:defRPr/>
            </a:pPr>
            <a:fld id="{F61C1B9C-5BF3-4FAB-B502-36DCD41294A0}" type="slidenum">
              <a:rPr kumimoji="0" lang="ru-RU" altLang="ru-RU" sz="1400" b="0" i="0" u="none" strike="noStrike" kern="1200" cap="none" spc="0" normalizeH="0" baseline="0" noProof="0">
                <a:ln>
                  <a:noFill/>
                </a:ln>
                <a:solidFill>
                  <a:srgbClr val="000000"/>
                </a:solidFill>
                <a:effectLst/>
                <a:uLnTx/>
                <a:uFillTx/>
                <a:latin typeface="Arial"/>
                <a:ea typeface="+mn-ea"/>
                <a:cs typeface="+mn-cs"/>
              </a:rPr>
              <a:pPr marL="0" marR="0" lvl="0" indent="0" algn="r" defTabSz="914133"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90199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68" algn="ctr" rtl="0" fontAlgn="base">
        <a:spcBef>
          <a:spcPct val="0"/>
        </a:spcBef>
        <a:spcAft>
          <a:spcPct val="0"/>
        </a:spcAft>
        <a:defRPr sz="4400">
          <a:solidFill>
            <a:schemeClr val="tx2"/>
          </a:solidFill>
          <a:latin typeface="Arial" charset="0"/>
        </a:defRPr>
      </a:lvl6pPr>
      <a:lvl7pPr marL="914133" algn="ctr" rtl="0" fontAlgn="base">
        <a:spcBef>
          <a:spcPct val="0"/>
        </a:spcBef>
        <a:spcAft>
          <a:spcPct val="0"/>
        </a:spcAft>
        <a:defRPr sz="4400">
          <a:solidFill>
            <a:schemeClr val="tx2"/>
          </a:solidFill>
          <a:latin typeface="Arial" charset="0"/>
        </a:defRPr>
      </a:lvl7pPr>
      <a:lvl8pPr marL="1371200" algn="ctr" rtl="0" fontAlgn="base">
        <a:spcBef>
          <a:spcPct val="0"/>
        </a:spcBef>
        <a:spcAft>
          <a:spcPct val="0"/>
        </a:spcAft>
        <a:defRPr sz="4400">
          <a:solidFill>
            <a:schemeClr val="tx2"/>
          </a:solidFill>
          <a:latin typeface="Arial" charset="0"/>
        </a:defRPr>
      </a:lvl8pPr>
      <a:lvl9pPr marL="182826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867" indent="-228533" algn="l" rtl="0" fontAlgn="base">
        <a:spcBef>
          <a:spcPct val="20000"/>
        </a:spcBef>
        <a:spcAft>
          <a:spcPct val="0"/>
        </a:spcAft>
        <a:buChar char="»"/>
        <a:defRPr sz="2000">
          <a:solidFill>
            <a:schemeClr val="tx1"/>
          </a:solidFill>
          <a:latin typeface="+mn-lt"/>
        </a:defRPr>
      </a:lvl6pPr>
      <a:lvl7pPr marL="2970933" indent="-228533" algn="l" rtl="0" fontAlgn="base">
        <a:spcBef>
          <a:spcPct val="20000"/>
        </a:spcBef>
        <a:spcAft>
          <a:spcPct val="0"/>
        </a:spcAft>
        <a:buChar char="»"/>
        <a:defRPr sz="2000">
          <a:solidFill>
            <a:schemeClr val="tx1"/>
          </a:solidFill>
          <a:latin typeface="+mn-lt"/>
        </a:defRPr>
      </a:lvl7pPr>
      <a:lvl8pPr marL="3428000" indent="-228533" algn="l" rtl="0" fontAlgn="base">
        <a:spcBef>
          <a:spcPct val="20000"/>
        </a:spcBef>
        <a:spcAft>
          <a:spcPct val="0"/>
        </a:spcAft>
        <a:buChar char="»"/>
        <a:defRPr sz="2000">
          <a:solidFill>
            <a:schemeClr val="tx1"/>
          </a:solidFill>
          <a:latin typeface="+mn-lt"/>
        </a:defRPr>
      </a:lvl8pPr>
      <a:lvl9pPr marL="3885066" indent="-228533"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133" rtl="0" eaLnBrk="1" latinLnBrk="0" hangingPunct="1">
        <a:defRPr sz="1800" kern="1200">
          <a:solidFill>
            <a:schemeClr val="tx1"/>
          </a:solidFill>
          <a:latin typeface="+mn-lt"/>
          <a:ea typeface="+mn-ea"/>
          <a:cs typeface="+mn-cs"/>
        </a:defRPr>
      </a:lvl1pPr>
      <a:lvl2pPr marL="457068" algn="l" defTabSz="914133" rtl="0" eaLnBrk="1" latinLnBrk="0" hangingPunct="1">
        <a:defRPr sz="1800" kern="1200">
          <a:solidFill>
            <a:schemeClr val="tx1"/>
          </a:solidFill>
          <a:latin typeface="+mn-lt"/>
          <a:ea typeface="+mn-ea"/>
          <a:cs typeface="+mn-cs"/>
        </a:defRPr>
      </a:lvl2pPr>
      <a:lvl3pPr marL="914133" algn="l" defTabSz="914133" rtl="0" eaLnBrk="1" latinLnBrk="0" hangingPunct="1">
        <a:defRPr sz="1800" kern="1200">
          <a:solidFill>
            <a:schemeClr val="tx1"/>
          </a:solidFill>
          <a:latin typeface="+mn-lt"/>
          <a:ea typeface="+mn-ea"/>
          <a:cs typeface="+mn-cs"/>
        </a:defRPr>
      </a:lvl3pPr>
      <a:lvl4pPr marL="1371200" algn="l" defTabSz="914133" rtl="0" eaLnBrk="1" latinLnBrk="0" hangingPunct="1">
        <a:defRPr sz="1800" kern="1200">
          <a:solidFill>
            <a:schemeClr val="tx1"/>
          </a:solidFill>
          <a:latin typeface="+mn-lt"/>
          <a:ea typeface="+mn-ea"/>
          <a:cs typeface="+mn-cs"/>
        </a:defRPr>
      </a:lvl4pPr>
      <a:lvl5pPr marL="1828267" algn="l" defTabSz="914133" rtl="0" eaLnBrk="1" latinLnBrk="0" hangingPunct="1">
        <a:defRPr sz="1800" kern="1200">
          <a:solidFill>
            <a:schemeClr val="tx1"/>
          </a:solidFill>
          <a:latin typeface="+mn-lt"/>
          <a:ea typeface="+mn-ea"/>
          <a:cs typeface="+mn-cs"/>
        </a:defRPr>
      </a:lvl5pPr>
      <a:lvl6pPr marL="2285333" algn="l" defTabSz="914133" rtl="0" eaLnBrk="1" latinLnBrk="0" hangingPunct="1">
        <a:defRPr sz="1800" kern="1200">
          <a:solidFill>
            <a:schemeClr val="tx1"/>
          </a:solidFill>
          <a:latin typeface="+mn-lt"/>
          <a:ea typeface="+mn-ea"/>
          <a:cs typeface="+mn-cs"/>
        </a:defRPr>
      </a:lvl6pPr>
      <a:lvl7pPr marL="2742399" algn="l" defTabSz="914133" rtl="0" eaLnBrk="1" latinLnBrk="0" hangingPunct="1">
        <a:defRPr sz="1800" kern="1200">
          <a:solidFill>
            <a:schemeClr val="tx1"/>
          </a:solidFill>
          <a:latin typeface="+mn-lt"/>
          <a:ea typeface="+mn-ea"/>
          <a:cs typeface="+mn-cs"/>
        </a:defRPr>
      </a:lvl7pPr>
      <a:lvl8pPr marL="3199466" algn="l" defTabSz="914133" rtl="0" eaLnBrk="1" latinLnBrk="0" hangingPunct="1">
        <a:defRPr sz="1800" kern="1200">
          <a:solidFill>
            <a:schemeClr val="tx1"/>
          </a:solidFill>
          <a:latin typeface="+mn-lt"/>
          <a:ea typeface="+mn-ea"/>
          <a:cs typeface="+mn-cs"/>
        </a:defRPr>
      </a:lvl8pPr>
      <a:lvl9pPr marL="3656532" algn="l" defTabSz="9141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gzgos@gmail.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hyperlink" Target="mailto:igzgos@gmail.com"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internet.garant.ru/#/document/70650730/entry/10202" TargetMode="External"/><Relationship Id="rId3" Type="http://schemas.openxmlformats.org/officeDocument/2006/relationships/hyperlink" Target="https://internet.garant.ru/#/document/402888401/entry/303" TargetMode="External"/><Relationship Id="rId7" Type="http://schemas.openxmlformats.org/officeDocument/2006/relationships/hyperlink" Target="https://internet.garant.ru/#/document/402888401/entry/306" TargetMode="External"/><Relationship Id="rId2" Type="http://schemas.openxmlformats.org/officeDocument/2006/relationships/hyperlink" Target="https://internet.garant.ru/#/document/402888401/entry/302" TargetMode="External"/><Relationship Id="rId1" Type="http://schemas.openxmlformats.org/officeDocument/2006/relationships/slideLayout" Target="../slideLayouts/slideLayout13.xml"/><Relationship Id="rId6" Type="http://schemas.openxmlformats.org/officeDocument/2006/relationships/hyperlink" Target="https://internet.garant.ru/#/document/402888401/entry/305" TargetMode="External"/><Relationship Id="rId11" Type="http://schemas.openxmlformats.org/officeDocument/2006/relationships/hyperlink" Target="https://internet.garant.ru/#/document/70650730/entry/10203" TargetMode="External"/><Relationship Id="rId5" Type="http://schemas.openxmlformats.org/officeDocument/2006/relationships/hyperlink" Target="https://internet.garant.ru/#/document/402888401/entry/304" TargetMode="External"/><Relationship Id="rId10" Type="http://schemas.openxmlformats.org/officeDocument/2006/relationships/hyperlink" Target="https://internet.garant.ru/#/document/402888401/entry/308" TargetMode="External"/><Relationship Id="rId4" Type="http://schemas.openxmlformats.org/officeDocument/2006/relationships/hyperlink" Target="https://internet.garant.ru/#/document/70650730/entry/10201" TargetMode="External"/><Relationship Id="rId9" Type="http://schemas.openxmlformats.org/officeDocument/2006/relationships/hyperlink" Target="https://internet.garant.ru/#/document/402888401/entry/307"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internet.garant.ru/#/document/70650730/entry/10202" TargetMode="External"/><Relationship Id="rId2" Type="http://schemas.openxmlformats.org/officeDocument/2006/relationships/hyperlink" Target="https://internet.garant.ru/#/document/70650730/entry/10201" TargetMode="External"/><Relationship Id="rId1" Type="http://schemas.openxmlformats.org/officeDocument/2006/relationships/slideLayout" Target="../slideLayouts/slideLayout13.xml"/><Relationship Id="rId4" Type="http://schemas.openxmlformats.org/officeDocument/2006/relationships/hyperlink" Target="https://internet.garant.ru/#/document/70650730/entry/10203"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hyperlink" Target="https://internet.garant.ru/#/document/70650730/entry/10202" TargetMode="External"/><Relationship Id="rId3" Type="http://schemas.openxmlformats.org/officeDocument/2006/relationships/hyperlink" Target="https://internet.garant.ru/#/document/402888401/entry/303" TargetMode="External"/><Relationship Id="rId7" Type="http://schemas.openxmlformats.org/officeDocument/2006/relationships/hyperlink" Target="https://internet.garant.ru/#/document/402888401/entry/306" TargetMode="External"/><Relationship Id="rId2" Type="http://schemas.openxmlformats.org/officeDocument/2006/relationships/hyperlink" Target="https://internet.garant.ru/#/document/402888401/entry/302" TargetMode="External"/><Relationship Id="rId1" Type="http://schemas.openxmlformats.org/officeDocument/2006/relationships/slideLayout" Target="../slideLayouts/slideLayout13.xml"/><Relationship Id="rId6" Type="http://schemas.openxmlformats.org/officeDocument/2006/relationships/hyperlink" Target="https://internet.garant.ru/#/document/402888401/entry/305" TargetMode="External"/><Relationship Id="rId11" Type="http://schemas.openxmlformats.org/officeDocument/2006/relationships/hyperlink" Target="https://internet.garant.ru/#/document/70650730/entry/10203" TargetMode="External"/><Relationship Id="rId5" Type="http://schemas.openxmlformats.org/officeDocument/2006/relationships/hyperlink" Target="https://internet.garant.ru/#/document/402888401/entry/304" TargetMode="External"/><Relationship Id="rId10" Type="http://schemas.openxmlformats.org/officeDocument/2006/relationships/hyperlink" Target="https://internet.garant.ru/#/document/402888401/entry/308" TargetMode="External"/><Relationship Id="rId4" Type="http://schemas.openxmlformats.org/officeDocument/2006/relationships/hyperlink" Target="https://internet.garant.ru/#/document/70650730/entry/10201" TargetMode="External"/><Relationship Id="rId9" Type="http://schemas.openxmlformats.org/officeDocument/2006/relationships/hyperlink" Target="https://internet.garant.ru/#/document/402888401/entry/307"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internet.garant.ru/#/document/70650730/entry/10202" TargetMode="External"/><Relationship Id="rId3" Type="http://schemas.openxmlformats.org/officeDocument/2006/relationships/hyperlink" Target="https://internet.garant.ru/#/document/402888401/entry/303" TargetMode="External"/><Relationship Id="rId7" Type="http://schemas.openxmlformats.org/officeDocument/2006/relationships/hyperlink" Target="https://internet.garant.ru/#/document/402888401/entry/306" TargetMode="External"/><Relationship Id="rId2" Type="http://schemas.openxmlformats.org/officeDocument/2006/relationships/hyperlink" Target="https://internet.garant.ru/#/document/402888401/entry/302" TargetMode="External"/><Relationship Id="rId1" Type="http://schemas.openxmlformats.org/officeDocument/2006/relationships/slideLayout" Target="../slideLayouts/slideLayout13.xml"/><Relationship Id="rId6" Type="http://schemas.openxmlformats.org/officeDocument/2006/relationships/hyperlink" Target="https://internet.garant.ru/#/document/402888401/entry/305" TargetMode="External"/><Relationship Id="rId11" Type="http://schemas.openxmlformats.org/officeDocument/2006/relationships/hyperlink" Target="https://internet.garant.ru/#/document/70650730/entry/10203" TargetMode="External"/><Relationship Id="rId5" Type="http://schemas.openxmlformats.org/officeDocument/2006/relationships/hyperlink" Target="https://internet.garant.ru/#/document/402888401/entry/304" TargetMode="External"/><Relationship Id="rId10" Type="http://schemas.openxmlformats.org/officeDocument/2006/relationships/hyperlink" Target="https://internet.garant.ru/#/document/402888401/entry/308" TargetMode="External"/><Relationship Id="rId4" Type="http://schemas.openxmlformats.org/officeDocument/2006/relationships/hyperlink" Target="https://internet.garant.ru/#/document/70650730/entry/10201" TargetMode="External"/><Relationship Id="rId9" Type="http://schemas.openxmlformats.org/officeDocument/2006/relationships/hyperlink" Target="https://internet.garant.ru/#/document/402888401/entry/307"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D44FAF11-3DAE-4654-BE44-0AAB501278CD}"/>
              </a:ext>
            </a:extLst>
          </p:cNvPr>
          <p:cNvSpPr/>
          <p:nvPr/>
        </p:nvSpPr>
        <p:spPr>
          <a:xfrm>
            <a:off x="0" y="6425859"/>
            <a:ext cx="12192000" cy="4321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3E4828B6-D43D-4675-934F-57B580BB9923}"/>
              </a:ext>
            </a:extLst>
          </p:cNvPr>
          <p:cNvSpPr>
            <a:spLocks noGrp="1"/>
          </p:cNvSpPr>
          <p:nvPr>
            <p:ph type="ctrTitle"/>
          </p:nvPr>
        </p:nvSpPr>
        <p:spPr>
          <a:xfrm>
            <a:off x="1524000" y="2364530"/>
            <a:ext cx="9144000" cy="984877"/>
          </a:xfrm>
        </p:spPr>
        <p:txBody>
          <a:bodyPr>
            <a:noAutofit/>
          </a:bodyPr>
          <a:lstStyle/>
          <a:p>
            <a:r>
              <a:rPr lang="ru-RU" sz="3600" dirty="0">
                <a:solidFill>
                  <a:srgbClr val="0070C0"/>
                </a:solidFill>
              </a:rPr>
              <a:t>Национальный режим при проведении закупок: особенности описания объекта закупки, обоснования Н(М)ЦК и порядка рассмотрения заявок. Анализ проблемных вопросов</a:t>
            </a:r>
          </a:p>
        </p:txBody>
      </p:sp>
      <p:sp>
        <p:nvSpPr>
          <p:cNvPr id="5" name="TextBox 4">
            <a:extLst>
              <a:ext uri="{FF2B5EF4-FFF2-40B4-BE49-F238E27FC236}">
                <a16:creationId xmlns:a16="http://schemas.microsoft.com/office/drawing/2014/main" id="{8D19F247-60B9-4D51-8755-B5D860344421}"/>
              </a:ext>
            </a:extLst>
          </p:cNvPr>
          <p:cNvSpPr txBox="1"/>
          <p:nvPr/>
        </p:nvSpPr>
        <p:spPr>
          <a:xfrm>
            <a:off x="278934" y="6425859"/>
            <a:ext cx="1182638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Трефилова Татьяна Николаевна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e-mail: igzgos@gmail.com</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3" name="Рисунок 2">
            <a:extLst>
              <a:ext uri="{FF2B5EF4-FFF2-40B4-BE49-F238E27FC236}">
                <a16:creationId xmlns:a16="http://schemas.microsoft.com/office/drawing/2014/main" id="{0123546B-B89F-9A74-BFED-16706D77C7F6}"/>
              </a:ext>
            </a:extLst>
          </p:cNvPr>
          <p:cNvPicPr>
            <a:picLocks noChangeAspect="1"/>
          </p:cNvPicPr>
          <p:nvPr/>
        </p:nvPicPr>
        <p:blipFill>
          <a:blip r:embed="rId3"/>
          <a:stretch>
            <a:fillRect/>
          </a:stretch>
        </p:blipFill>
        <p:spPr>
          <a:xfrm>
            <a:off x="6096000" y="4493470"/>
            <a:ext cx="6102625" cy="1597290"/>
          </a:xfrm>
          <a:prstGeom prst="rect">
            <a:avLst/>
          </a:prstGeom>
        </p:spPr>
      </p:pic>
    </p:spTree>
    <p:extLst>
      <p:ext uri="{BB962C8B-B14F-4D97-AF65-F5344CB8AC3E}">
        <p14:creationId xmlns:p14="http://schemas.microsoft.com/office/powerpoint/2010/main" val="979959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87A72-B487-A6F8-C713-191EF6C33D6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E43F39-3C7F-487B-FCC6-C54E561423C8}"/>
              </a:ext>
            </a:extLst>
          </p:cNvPr>
          <p:cNvSpPr>
            <a:spLocks noGrp="1"/>
          </p:cNvSpPr>
          <p:nvPr>
            <p:ph type="title"/>
          </p:nvPr>
        </p:nvSpPr>
        <p:spPr>
          <a:xfrm>
            <a:off x="194199" y="168677"/>
            <a:ext cx="11803602" cy="467972"/>
          </a:xfrm>
        </p:spPr>
        <p:txBody>
          <a:bodyPr>
            <a:noAutofit/>
          </a:bodyPr>
          <a:lstStyle/>
          <a:p>
            <a:pPr algn="ctr"/>
            <a:br>
              <a:rPr lang="ru-RU" sz="2400" dirty="0">
                <a:solidFill>
                  <a:srgbClr val="0070C0"/>
                </a:solidFill>
              </a:rPr>
            </a:br>
            <a:r>
              <a:rPr lang="ru-RU" sz="2400" dirty="0">
                <a:solidFill>
                  <a:srgbClr val="FF0000"/>
                </a:solidFill>
              </a:rPr>
              <a:t>В суде – иная позиция: </a:t>
            </a:r>
            <a:r>
              <a:rPr lang="ru-RU" sz="2400" dirty="0">
                <a:solidFill>
                  <a:srgbClr val="0070C0"/>
                </a:solidFill>
              </a:rPr>
              <a:t>АС города Санкт-Петербурга и Ленинградской области Решение от  24.10.2025по Делу № А56-65589/2025 (1 из 2) </a:t>
            </a:r>
            <a:br>
              <a:rPr lang="ru-RU" sz="2400" dirty="0">
                <a:solidFill>
                  <a:srgbClr val="0070C0"/>
                </a:solidFill>
              </a:rPr>
            </a:br>
            <a:r>
              <a:rPr kumimoji="0" lang="ru-RU" sz="1800" b="1" i="0" u="none" strike="noStrike" kern="1200" cap="none" spc="0" normalizeH="0" baseline="0" noProof="0" dirty="0">
                <a:ln>
                  <a:noFill/>
                </a:ln>
                <a:solidFill>
                  <a:srgbClr val="FF0000"/>
                </a:solidFill>
                <a:effectLst/>
                <a:uLnTx/>
                <a:uFillTx/>
                <a:latin typeface="Calibri Light" panose="020F0302020204030204"/>
                <a:ea typeface="+mj-ea"/>
                <a:cs typeface="+mj-cs"/>
              </a:rPr>
              <a:t>Постановлением 13 ААС от 21.02.2026 решение поддержано</a:t>
            </a:r>
            <a:endParaRPr lang="ru-RU" sz="2400" dirty="0">
              <a:solidFill>
                <a:srgbClr val="0070C0"/>
              </a:solidFill>
            </a:endParaRPr>
          </a:p>
        </p:txBody>
      </p:sp>
      <p:graphicFrame>
        <p:nvGraphicFramePr>
          <p:cNvPr id="4" name="Объект 3">
            <a:extLst>
              <a:ext uri="{FF2B5EF4-FFF2-40B4-BE49-F238E27FC236}">
                <a16:creationId xmlns:a16="http://schemas.microsoft.com/office/drawing/2014/main" id="{53475EB0-E47B-594C-951A-25B27C000644}"/>
              </a:ext>
            </a:extLst>
          </p:cNvPr>
          <p:cNvGraphicFramePr>
            <a:graphicFrameLocks noGrp="1"/>
          </p:cNvGraphicFramePr>
          <p:nvPr>
            <p:ph idx="1"/>
          </p:nvPr>
        </p:nvGraphicFramePr>
        <p:xfrm>
          <a:off x="194199" y="1050494"/>
          <a:ext cx="11581917" cy="1010920"/>
        </p:xfrm>
        <a:graphic>
          <a:graphicData uri="http://schemas.openxmlformats.org/drawingml/2006/table">
            <a:tbl>
              <a:tblPr firstRow="1" bandRow="1">
                <a:tableStyleId>{F5AB1C69-6EDB-4FF4-983F-18BD219EF322}</a:tableStyleId>
              </a:tblPr>
              <a:tblGrid>
                <a:gridCol w="5207493">
                  <a:extLst>
                    <a:ext uri="{9D8B030D-6E8A-4147-A177-3AD203B41FA5}">
                      <a16:colId xmlns:a16="http://schemas.microsoft.com/office/drawing/2014/main" val="3079683067"/>
                    </a:ext>
                  </a:extLst>
                </a:gridCol>
                <a:gridCol w="2858610">
                  <a:extLst>
                    <a:ext uri="{9D8B030D-6E8A-4147-A177-3AD203B41FA5}">
                      <a16:colId xmlns:a16="http://schemas.microsoft.com/office/drawing/2014/main" val="3197436877"/>
                    </a:ext>
                  </a:extLst>
                </a:gridCol>
                <a:gridCol w="3515814">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ФГБУ "Национальный медицинский исследовательский центр имени В.А. Алмазова"</a:t>
                      </a:r>
                    </a:p>
                  </a:txBody>
                  <a:tcPr/>
                </a:tc>
                <a:tc>
                  <a:txBody>
                    <a:bodyPr/>
                    <a:lstStyle/>
                    <a:p>
                      <a:r>
                        <a:rPr lang="ru-RU" dirty="0"/>
                        <a:t>УФАС по Санкт-Петербургу</a:t>
                      </a:r>
                    </a:p>
                  </a:txBody>
                  <a:tcPr/>
                </a:tc>
                <a:tc>
                  <a:txBody>
                    <a:bodyPr/>
                    <a:lstStyle/>
                    <a:p>
                      <a:r>
                        <a:rPr lang="ru-RU" dirty="0"/>
                        <a:t>О признании недействительным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C37CBA30-76D0-E45E-9895-B69B0C49A59A}"/>
              </a:ext>
            </a:extLst>
          </p:cNvPr>
          <p:cNvSpPr txBox="1"/>
          <p:nvPr/>
        </p:nvSpPr>
        <p:spPr>
          <a:xfrm>
            <a:off x="194199" y="2271072"/>
            <a:ext cx="11803602"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запрос котировок  (№0372100049625000976) на поставку тренажеров обучающих для ИМО.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УФАС поступила жалоба ИП Антипова А.П.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Суть доводов Заявителя сводится к утверждению о неправомерности допуска заявки второго участника закупки, а именно — по причине непредставления реестрового номера страны происхождения товара.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Жалоба признана обоснованной.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Заказчиком закупались: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 Обучающая станция по лапароскопии, код ОКПД2 - 32.99.53.121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2) Тренажер для отработки базовых хирургических навыков завязывания узлов, код ОКПД2 -32.99.53.121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3) Трехслойная кожная подушечка, код ОКПД2 - 32.99.53.121.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качестве подтверждения происхождения предлагаемого к поставке товара из Российской Федерации по каждой из трех позиций, участником закупки представлен номер реестровой записи из реестра российской промышленной продукции 10373590.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сведениям из реестра российской промышленной продукции номеру реестровой записи 10373590 соответствует следующий товар: Наименование: Учебный медицинский комплект МУ 0866. Код ОКПД2 - 32.99.53.130.</a:t>
            </a:r>
          </a:p>
        </p:txBody>
      </p:sp>
    </p:spTree>
    <p:extLst>
      <p:ext uri="{BB962C8B-B14F-4D97-AF65-F5344CB8AC3E}">
        <p14:creationId xmlns:p14="http://schemas.microsoft.com/office/powerpoint/2010/main" val="4255989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8072A-9E3C-0C71-6873-A9F985BA189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855067-B16F-D38E-68E1-3706A4218E89}"/>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Амурской области Решение от 31.10.2025 по Делу А04-6863/2025 (2 из 3)</a:t>
            </a:r>
          </a:p>
        </p:txBody>
      </p:sp>
      <p:sp>
        <p:nvSpPr>
          <p:cNvPr id="6" name="TextBox 5">
            <a:extLst>
              <a:ext uri="{FF2B5EF4-FFF2-40B4-BE49-F238E27FC236}">
                <a16:creationId xmlns:a16="http://schemas.microsoft.com/office/drawing/2014/main" id="{08653BB3-50C2-0D56-9D3B-A1C216F857CD}"/>
              </a:ext>
            </a:extLst>
          </p:cNvPr>
          <p:cNvSpPr txBox="1"/>
          <p:nvPr/>
        </p:nvSpPr>
        <p:spPr>
          <a:xfrm>
            <a:off x="136864" y="430671"/>
            <a:ext cx="11860937" cy="646330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10.06.2025 (исх. 01-01/791) заказчиком направлен запрос ООО «БДМ - АГРО» с целью подтвердить или опровергнуть подлинность поставленного товара. 10.06.2025 от ООО «БДМ - АГРО» было получено письмо (исх. № 076) о том, что культиваторы КС-10 в количестве 3 штуки с заводскими номерами 00425016, 00425017, 00425018 ими не производились и, соответственно, не отгружались</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Данные выводы сделаны учреждением с учетом ответа ООО «БДМ-АГРО» (заявлен поставщиком в качестве производителя товара) о том, что культиваторы КС-10 с заводскими номерами 00425016, 00425017, 00425018 </a:t>
            </a:r>
            <a:b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не производились на предприятии.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письме от 16.06.2025 (исх. № 020), направленном заказчику, ООО «Спецмаш» заявило, что технические характеристики поставленного товара полностью соответствуют условиям спецификации. Так как ООО «БДМ-АГРО» (производитель товара) находится в процессе банкротства, закупка товара непосредственно на заводе была сопряжена со значительными финансовыми рисками, в связи с чем принято решение приобрести товар у посреднической торгующей организации -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Донагромаш</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с которым истец 30.03.2022 заключил дилерский договор поставки продукции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06.08.2025 ФГБНУ ФНЦ ВНИИ сои принято решение об одностороннем отказе от исполнения контракта.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Позиция заказчика мотивирована тем, что товар поставлен с нарушением сроков; при проведении экспертизы заказчиком выявлено несоответствие товара параметрам, заявленным поставщиком: страна происхождения и производитель товара не подтверждены.</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Как следует из описания продукции, культиватор для сплошной обработки почвы, полунавесной предназначен для сплошного рыхления почвы, уничтожения сорной растительности. Состоит из: - трёх сварных рам (центральной, два крыла), на которые посредством съёмных кронштейнов установлены пружинные S-образные стойки со стрельчатыми лапами. - прицепного устройства. -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гидрофицированного</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шасси, служащего для регулировки глубины обработки. - сзади к раме шарнирно с возможностью регулировки крепится выравнивающий каток. Ширина обрабатываемой полосы 9,94м.</a:t>
            </a:r>
          </a:p>
        </p:txBody>
      </p:sp>
    </p:spTree>
    <p:extLst>
      <p:ext uri="{BB962C8B-B14F-4D97-AF65-F5344CB8AC3E}">
        <p14:creationId xmlns:p14="http://schemas.microsoft.com/office/powerpoint/2010/main" val="35507950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50B02-F2CD-D99D-923E-F48572BBE30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CBA977-C3C5-A4D7-1062-31A7BF7C2C34}"/>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Амурской области Решение от 31.10.2025 по Делу А04-6863/2025 (3 из 3)</a:t>
            </a:r>
          </a:p>
        </p:txBody>
      </p:sp>
      <p:sp>
        <p:nvSpPr>
          <p:cNvPr id="6" name="TextBox 5">
            <a:extLst>
              <a:ext uri="{FF2B5EF4-FFF2-40B4-BE49-F238E27FC236}">
                <a16:creationId xmlns:a16="http://schemas.microsoft.com/office/drawing/2014/main" id="{E21F3A0F-067A-796B-5235-546098F09B74}"/>
              </a:ext>
            </a:extLst>
          </p:cNvPr>
          <p:cNvSpPr txBox="1"/>
          <p:nvPr/>
        </p:nvSpPr>
        <p:spPr>
          <a:xfrm>
            <a:off x="165531" y="594129"/>
            <a:ext cx="11860937" cy="59093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После заявления заказчика о поставке не соответствующей условиям контракта продукции, истец сослался на поставку аналогичной продукции иного производителя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Донагромаш</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с номером реестровой записи 10478590.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вводе в поисковую строку номера реестровой записи 10478590 система выдает сведения о следующей продукции: «Борона дисковая модернизированная универсальная БДМ-У 6х4П прицепная», «Отрасль применения» - сельскохозяйственное машиностроение.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Решением Амурского УФАС по включению истца в РНП правомерно подтверждено, что  борона и культиватор отличаются по назначению.</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Борона — сельскохозяйственное орудие для поверхностной обработки почвы. Она используется для выравнивания, закрытия влаги, заделки семян и борьбы с сорняками. Бороны возделывают почву на глубину 5-13 см, перемешивают её со стернёй.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Культиватор — орудие для глубокого рыхления поверхности почвы, уничтожения сорных растений и внесения минеральных удобрений. Культиватор обрабатывает грунт без вспахивания и переворачивания пласта, что позволяет сохранить влагу в земле и исключает деградацию почвы. Культиваторы могут использоваться для удаления сорняков между рядами уже взошедших культур.</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поставленный истцом товар не соответствует требованиям, отраженным предусмотренным контрактом и аукционной документацией, поскольку заказчику поставлен иной товар - борона, а не культиватор.</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иска отказать</a:t>
            </a:r>
          </a:p>
        </p:txBody>
      </p:sp>
    </p:spTree>
    <p:extLst>
      <p:ext uri="{BB962C8B-B14F-4D97-AF65-F5344CB8AC3E}">
        <p14:creationId xmlns:p14="http://schemas.microsoft.com/office/powerpoint/2010/main" val="22172314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2840C-5607-BAD0-38EB-7299B68979D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2F657D-B5B9-3D00-63B0-9E4566957408}"/>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Омской области Решение от 27.08.2025 по Делу № А46-9573/2025 (1 из 3)</a:t>
            </a:r>
          </a:p>
        </p:txBody>
      </p:sp>
      <p:graphicFrame>
        <p:nvGraphicFramePr>
          <p:cNvPr id="4" name="Объект 3">
            <a:extLst>
              <a:ext uri="{FF2B5EF4-FFF2-40B4-BE49-F238E27FC236}">
                <a16:creationId xmlns:a16="http://schemas.microsoft.com/office/drawing/2014/main" id="{64605FF9-8012-05DD-1114-7CDDF06FC6AF}"/>
              </a:ext>
            </a:extLst>
          </p:cNvPr>
          <p:cNvGraphicFramePr>
            <a:graphicFrameLocks noGrp="1"/>
          </p:cNvGraphicFramePr>
          <p:nvPr>
            <p:ph idx="1"/>
          </p:nvPr>
        </p:nvGraphicFramePr>
        <p:xfrm>
          <a:off x="316011" y="678161"/>
          <a:ext cx="11445308" cy="1559560"/>
        </p:xfrm>
        <a:graphic>
          <a:graphicData uri="http://schemas.openxmlformats.org/drawingml/2006/table">
            <a:tbl>
              <a:tblPr firstRow="1" bandRow="1">
                <a:tableStyleId>{F5AB1C69-6EDB-4FF4-983F-18BD219EF322}</a:tableStyleId>
              </a:tblPr>
              <a:tblGrid>
                <a:gridCol w="1876773">
                  <a:extLst>
                    <a:ext uri="{9D8B030D-6E8A-4147-A177-3AD203B41FA5}">
                      <a16:colId xmlns:a16="http://schemas.microsoft.com/office/drawing/2014/main" val="3079683067"/>
                    </a:ext>
                  </a:extLst>
                </a:gridCol>
                <a:gridCol w="2823099">
                  <a:extLst>
                    <a:ext uri="{9D8B030D-6E8A-4147-A177-3AD203B41FA5}">
                      <a16:colId xmlns:a16="http://schemas.microsoft.com/office/drawing/2014/main" val="3197436877"/>
                    </a:ext>
                  </a:extLst>
                </a:gridCol>
                <a:gridCol w="6745436">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ИП Зверев Р.В.</a:t>
                      </a:r>
                    </a:p>
                  </a:txBody>
                  <a:tcPr/>
                </a:tc>
                <a:tc>
                  <a:txBody>
                    <a:bodyPr/>
                    <a:lstStyle/>
                    <a:p>
                      <a:r>
                        <a:rPr lang="ru-RU" dirty="0"/>
                        <a:t>УФАС по Омской области</a:t>
                      </a:r>
                    </a:p>
                  </a:txBody>
                  <a:tcPr/>
                </a:tc>
                <a:tc>
                  <a:txBody>
                    <a:bodyPr/>
                    <a:lstStyle/>
                    <a:p>
                      <a:r>
                        <a:rPr lang="ru-RU" dirty="0"/>
                        <a:t>О признании незаконным решения № … от …, принятого по результатам рассмотрения обращения о включении информации о поставщике (подрядчике, исполнителе) в реестр недобросовестных поставщиков (подрядчиков, исполнителей).</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38A94B3D-C104-3D90-7E1F-104463B7ED31}"/>
              </a:ext>
            </a:extLst>
          </p:cNvPr>
          <p:cNvSpPr txBox="1"/>
          <p:nvPr/>
        </p:nvSpPr>
        <p:spPr>
          <a:xfrm>
            <a:off x="221942" y="2358122"/>
            <a:ext cx="11718524"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(ФКУ ЛИУ-2 УФСИН России по Омской области) проводил ЭА  (№0352100009025000002) на поставку  электродвигателя. Победителем стал ИП Зверев Р.В.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ходе приемки, заказчик установил, что поставленный товар не соответствует характеристикам, указанным в заявке на участие аукциона. При подаче заявки Поставщик указал о поставке товара под реестровым номером № 10527520 из реестра российской промышленной продукции - электродвигатель асинхронный взрывозащищенный вертикальный серии ДВВ 250 (производитель ООО «Липецкий электродвигатель») однако поставил другой товар – электродвигатель асинхронный взрывозащищенный вертикальный серии АИР 132S4Б (производитель ООО «ЭЛМАШ-МОТОР») , в связи с чем от приемки товара заказчик в одностороннем порядке отказался и подал Поставщика в РНП.</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УФАС Заказчика поддержал. ИП Зверев Р.В.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обоснование заявления ИП Зверев Р.В. указал, что им в полном объеме исполнены взятые на себя обязательства по поставке товара, в установленные контрактом №2-А от 17.02.2025 сроки. Происхождение товара (Российская Федерация) подтверждается Декларацией о соответствии и Паспортом электродвигателя.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Поставщик считает действия ФКУ ЛИУ-2 УФСИН России по Омской области (Заказчика по закупке), выразившиеся в отказе от приемки товара, незаконными, нарушающими требования Федерального закона от 05.04.2013 № 44-ФЗ.</a:t>
            </a:r>
          </a:p>
        </p:txBody>
      </p:sp>
    </p:spTree>
    <p:extLst>
      <p:ext uri="{BB962C8B-B14F-4D97-AF65-F5344CB8AC3E}">
        <p14:creationId xmlns:p14="http://schemas.microsoft.com/office/powerpoint/2010/main" val="11278199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2F26-6081-110E-3685-06EB78CE8FA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CE2DCB-54F1-F8FE-ADC9-12E1CBCA2DE7}"/>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Омской области Решение от 27.08.2025 по Делу № А46-9573/2025 (2 из 3)</a:t>
            </a:r>
          </a:p>
        </p:txBody>
      </p:sp>
      <p:sp>
        <p:nvSpPr>
          <p:cNvPr id="6" name="TextBox 5">
            <a:extLst>
              <a:ext uri="{FF2B5EF4-FFF2-40B4-BE49-F238E27FC236}">
                <a16:creationId xmlns:a16="http://schemas.microsoft.com/office/drawing/2014/main" id="{AAB35063-021A-AAE1-1BF0-A506F16444E9}"/>
              </a:ext>
            </a:extLst>
          </p:cNvPr>
          <p:cNvSpPr txBox="1"/>
          <p:nvPr/>
        </p:nvSpPr>
        <p:spPr>
          <a:xfrm>
            <a:off x="251534" y="611278"/>
            <a:ext cx="11718524" cy="618630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Кроме этого, заявитель указал, что </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ошибочно указанный при подаче заявки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реестровый номер 10527520 не соответствует описанию объекта закупки и условиям заключенного контракта, а именно электродвигатель асинхронный взрывозащищенный вертикальный серии ДВВ 250 имеет абсолютно другие характеристики, а именно другую мощность кВт и Об/мин. По мнению предпринимателя, поставка товара с реестровым номером 10527520 не соответствовала бы условиям контракта №2-А от 17.02.2025.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качестве доказательств, подтверждающих указанное обстоятельство, ИП Зверев Р.В. представил: </a:t>
            </a:r>
            <a:b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копию технического описания и руководства по эксплуатации электродвигателей асинхронных трехфазных общепромышленных серии АИР;</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 копии каталогов GENBORG и ЗВИ (ООО «Липецкий электродвигатель»);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 копию сообщения от начальника коммерческого отдела ООО «Липецкий электродвигатель» от 27.02.2025.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Указанное, по мнению заявителя, свидетельствует о его добросовестности и о намерении исполнить Контракт.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Отклоняя указанные доводы ИП Зверева Р.В., суд исходит из того, что в соответствии с требованиями Постановления №1875 подтверждением происхождения товара являются номера реестровых записей российской промышленной продукции, а не паспорта и сертификаты, которые были представлены заявителем.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Более того, в ходе судебного разбирательства антимонопольным органом в материалы дела представлена декларация соответствия ЕАЭС №RU Д-CN.PA06.B.16288/22 от 02.09.2022 на поставленный предпринимателем товар: электродвигатели асинхронные переменного тока, торговой марки «БЭЗ», серий: АИР, АИРЕ, в соответствии со сведениями которой изготовителем данного товара является FUAN XINRUI MACHINERY CO., LTD, место нахождения и адрес места осуществления деятельности по изготовлению продукции: Китай,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Jiazhon</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Section</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by</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104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road</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Saigi</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Development Zone Industry Park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Fuan</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8501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B25FB-712C-BB25-8AFB-5D63EC8DDC4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A1E81A-C6B0-F47C-9E8C-7D9957199600}"/>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Омской области Решение от 27.08.2025 по Делу № А46-9573/2025 (3 из 3)</a:t>
            </a:r>
          </a:p>
        </p:txBody>
      </p:sp>
      <p:sp>
        <p:nvSpPr>
          <p:cNvPr id="6" name="TextBox 5">
            <a:extLst>
              <a:ext uri="{FF2B5EF4-FFF2-40B4-BE49-F238E27FC236}">
                <a16:creationId xmlns:a16="http://schemas.microsoft.com/office/drawing/2014/main" id="{FA8E8123-490C-AACB-6221-18C6C4B6E3F6}"/>
              </a:ext>
            </a:extLst>
          </p:cNvPr>
          <p:cNvSpPr txBox="1"/>
          <p:nvPr/>
        </p:nvSpPr>
        <p:spPr>
          <a:xfrm>
            <a:off x="251534" y="611278"/>
            <a:ext cx="11718524" cy="175432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означенное не только не подтверждает, а опровергает сведения, указанные предпринимателем в сформированном через ЕИС документе о приемке товара в части «Страны происхождения товара» цифрового кода «643» и краткого наименования «Россия», а в графе «Страна регистрации производителя товара» - «643 Россия», поскольку страной происхождения поставленного товара является Китай.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требования отказать.</a:t>
            </a:r>
          </a:p>
        </p:txBody>
      </p:sp>
    </p:spTree>
    <p:extLst>
      <p:ext uri="{BB962C8B-B14F-4D97-AF65-F5344CB8AC3E}">
        <p14:creationId xmlns:p14="http://schemas.microsoft.com/office/powerpoint/2010/main" val="24669432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48924-FBAE-8107-C308-7591B9AED6EE}"/>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B8AAB5AB-051B-2769-66B3-D4AD2FCE1CA9}"/>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9DB49C2E-98B7-F06B-ECE1-7E91B32F2433}"/>
              </a:ext>
            </a:extLst>
          </p:cNvPr>
          <p:cNvSpPr>
            <a:spLocks noGrp="1"/>
          </p:cNvSpPr>
          <p:nvPr>
            <p:ph type="title"/>
          </p:nvPr>
        </p:nvSpPr>
        <p:spPr>
          <a:xfrm>
            <a:off x="621436" y="1315004"/>
            <a:ext cx="10520039" cy="1606858"/>
          </a:xfrm>
        </p:spPr>
        <p:txBody>
          <a:bodyPr>
            <a:noAutofit/>
          </a:bodyPr>
          <a:lstStyle/>
          <a:p>
            <a:pPr algn="ctr"/>
            <a:r>
              <a:rPr lang="ru-RU" sz="3200" dirty="0">
                <a:solidFill>
                  <a:srgbClr val="C00000"/>
                </a:solidFill>
              </a:rPr>
              <a:t>Проблемы на приемке.  Поставка поставщиком контрафактного товара, сходного с предложенным в составе заявки, влечет односторонний отказ заказчика от исполнения контракта и включение поставщика в РНП</a:t>
            </a:r>
          </a:p>
        </p:txBody>
      </p:sp>
    </p:spTree>
    <p:extLst>
      <p:ext uri="{BB962C8B-B14F-4D97-AF65-F5344CB8AC3E}">
        <p14:creationId xmlns:p14="http://schemas.microsoft.com/office/powerpoint/2010/main" val="27493759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8302-DFAF-EB00-D51F-7A63FD7B276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18F22A-61C8-2117-1D43-B660DA0B56D3}"/>
              </a:ext>
            </a:extLst>
          </p:cNvPr>
          <p:cNvSpPr>
            <a:spLocks noGrp="1"/>
          </p:cNvSpPr>
          <p:nvPr>
            <p:ph type="title"/>
          </p:nvPr>
        </p:nvSpPr>
        <p:spPr>
          <a:xfrm>
            <a:off x="194199" y="1"/>
            <a:ext cx="11803602" cy="639192"/>
          </a:xfrm>
        </p:spPr>
        <p:txBody>
          <a:bodyPr>
            <a:noAutofit/>
          </a:bodyPr>
          <a:lstStyle/>
          <a:p>
            <a:pPr algn="ctr"/>
            <a:br>
              <a:rPr lang="ru-RU" sz="2400" dirty="0">
                <a:solidFill>
                  <a:srgbClr val="0070C0"/>
                </a:solidFill>
              </a:rPr>
            </a:br>
            <a:r>
              <a:rPr lang="ru-RU" sz="2400" dirty="0">
                <a:solidFill>
                  <a:srgbClr val="0070C0"/>
                </a:solidFill>
              </a:rPr>
              <a:t>АС Республики КОМИ Решение от 10.09.2025 по Делу № А29-8583/2025 (1 из 2) </a:t>
            </a:r>
            <a:br>
              <a:rPr lang="ru-RU" sz="2400" dirty="0">
                <a:solidFill>
                  <a:srgbClr val="0070C0"/>
                </a:solidFill>
              </a:rPr>
            </a:br>
            <a:endParaRPr lang="ru-RU" sz="2400" dirty="0">
              <a:solidFill>
                <a:srgbClr val="0070C0"/>
              </a:solidFill>
            </a:endParaRPr>
          </a:p>
        </p:txBody>
      </p:sp>
      <p:graphicFrame>
        <p:nvGraphicFramePr>
          <p:cNvPr id="4" name="Объект 3">
            <a:extLst>
              <a:ext uri="{FF2B5EF4-FFF2-40B4-BE49-F238E27FC236}">
                <a16:creationId xmlns:a16="http://schemas.microsoft.com/office/drawing/2014/main" id="{1038D902-276F-3B23-D19D-46A60D1BC5E7}"/>
              </a:ext>
            </a:extLst>
          </p:cNvPr>
          <p:cNvGraphicFramePr>
            <a:graphicFrameLocks noGrp="1"/>
          </p:cNvGraphicFramePr>
          <p:nvPr>
            <p:ph idx="1"/>
          </p:nvPr>
        </p:nvGraphicFramePr>
        <p:xfrm>
          <a:off x="273472" y="565627"/>
          <a:ext cx="11445308" cy="1010920"/>
        </p:xfrm>
        <a:graphic>
          <a:graphicData uri="http://schemas.openxmlformats.org/drawingml/2006/table">
            <a:tbl>
              <a:tblPr firstRow="1" bandRow="1">
                <a:tableStyleId>{F5AB1C69-6EDB-4FF4-983F-18BD219EF322}</a:tableStyleId>
              </a:tblPr>
              <a:tblGrid>
                <a:gridCol w="2114877">
                  <a:extLst>
                    <a:ext uri="{9D8B030D-6E8A-4147-A177-3AD203B41FA5}">
                      <a16:colId xmlns:a16="http://schemas.microsoft.com/office/drawing/2014/main" val="3079683067"/>
                    </a:ext>
                  </a:extLst>
                </a:gridCol>
                <a:gridCol w="2405848">
                  <a:extLst>
                    <a:ext uri="{9D8B030D-6E8A-4147-A177-3AD203B41FA5}">
                      <a16:colId xmlns:a16="http://schemas.microsoft.com/office/drawing/2014/main" val="3197436877"/>
                    </a:ext>
                  </a:extLst>
                </a:gridCol>
                <a:gridCol w="6924583">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ООО «Торговый дом </a:t>
                      </a:r>
                      <a:r>
                        <a:rPr lang="ru-RU" dirty="0" err="1"/>
                        <a:t>Арма</a:t>
                      </a:r>
                      <a:r>
                        <a:rPr lang="ru-RU" dirty="0"/>
                        <a:t>-Трейд»</a:t>
                      </a:r>
                    </a:p>
                  </a:txBody>
                  <a:tcPr/>
                </a:tc>
                <a:tc>
                  <a:txBody>
                    <a:bodyPr/>
                    <a:lstStyle/>
                    <a:p>
                      <a:r>
                        <a:rPr lang="ru-RU" dirty="0"/>
                        <a:t>УФАС по Республике КОМИ </a:t>
                      </a:r>
                    </a:p>
                  </a:txBody>
                  <a:tcPr/>
                </a:tc>
                <a:tc>
                  <a:txBody>
                    <a:bodyPr/>
                    <a:lstStyle/>
                    <a:p>
                      <a:r>
                        <a:rPr lang="ru-RU" dirty="0"/>
                        <a:t>О признании недействительным решения о включении в РНП</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04811BE6-1697-7941-1492-427FCF664ED7}"/>
              </a:ext>
            </a:extLst>
          </p:cNvPr>
          <p:cNvSpPr txBox="1"/>
          <p:nvPr/>
        </p:nvSpPr>
        <p:spPr>
          <a:xfrm>
            <a:off x="136864" y="1749549"/>
            <a:ext cx="11718524" cy="424731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ЭА на поставку задвижки для трубопровода (№ 0507300000125000069) и заключил контракт с ООО.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з</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аявке</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Общества была выписка из реестра российской промышленной продукции № 10267296, что соответствует производителю ООО ТПК «Иртыш».</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поставке товара Общество вместе с товаром предоставило технические паспорта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Арма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на задвижку стальную клиновую фланцевую с выдвижным шпинделем, которая не внесена в реестр российской промышленной продукции. Заказчик отказался от приемки товара.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повторной поставке товара поставщик вместе с товаром заказчику были предоставлены технические паспорта ООО ТПК «Иртыш».</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проведении мероприятий по приемке заказчик усомнился в подлинности товара и приложенной к ней документации, поскольку внешний вид товара не соответствовал описанию ООО ТПК «Иртыш», отсутствовал логотип ООО ТПК «Иртыш», отсутствовали фирменные шильды с указанием серийного товара, паспорта на товар не соответствуют типовой форме.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связи с чем заказчик направил запрос в ООО ТПК «Иртыш», копии технических паспортов и фотографии товара с просьбой осуществить проверку поступившего товара и документов на соответствие подлинности.</a:t>
            </a:r>
          </a:p>
        </p:txBody>
      </p:sp>
    </p:spTree>
    <p:extLst>
      <p:ext uri="{BB962C8B-B14F-4D97-AF65-F5344CB8AC3E}">
        <p14:creationId xmlns:p14="http://schemas.microsoft.com/office/powerpoint/2010/main" val="32576035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0B8F7-6F94-88E2-2D67-01BC43F476B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D092BD-B95E-6D3D-CE37-A67FCE0344D2}"/>
              </a:ext>
            </a:extLst>
          </p:cNvPr>
          <p:cNvSpPr>
            <a:spLocks noGrp="1"/>
          </p:cNvSpPr>
          <p:nvPr>
            <p:ph type="title"/>
          </p:nvPr>
        </p:nvSpPr>
        <p:spPr>
          <a:xfrm>
            <a:off x="194199" y="1"/>
            <a:ext cx="11803602" cy="639192"/>
          </a:xfrm>
        </p:spPr>
        <p:txBody>
          <a:bodyPr>
            <a:noAutofit/>
          </a:bodyPr>
          <a:lstStyle/>
          <a:p>
            <a:pPr algn="ctr"/>
            <a:br>
              <a:rPr lang="ru-RU" sz="2400" dirty="0">
                <a:solidFill>
                  <a:srgbClr val="0070C0"/>
                </a:solidFill>
              </a:rPr>
            </a:br>
            <a:r>
              <a:rPr lang="ru-RU" sz="2400" dirty="0">
                <a:solidFill>
                  <a:srgbClr val="0070C0"/>
                </a:solidFill>
              </a:rPr>
              <a:t>АС Республики КОМИ Решение от 10.09.2025 по Делу № А29-8583/2025 (2 из 2) </a:t>
            </a:r>
            <a:br>
              <a:rPr lang="ru-RU" sz="2400" dirty="0">
                <a:solidFill>
                  <a:srgbClr val="0070C0"/>
                </a:solidFill>
              </a:rPr>
            </a:br>
            <a:endParaRPr lang="ru-RU" sz="2400" dirty="0">
              <a:solidFill>
                <a:srgbClr val="0070C0"/>
              </a:solidFill>
            </a:endParaRPr>
          </a:p>
        </p:txBody>
      </p:sp>
      <p:sp>
        <p:nvSpPr>
          <p:cNvPr id="6" name="TextBox 5">
            <a:extLst>
              <a:ext uri="{FF2B5EF4-FFF2-40B4-BE49-F238E27FC236}">
                <a16:creationId xmlns:a16="http://schemas.microsoft.com/office/drawing/2014/main" id="{F527BA97-7241-3899-F77A-A801FEB5CB64}"/>
              </a:ext>
            </a:extLst>
          </p:cNvPr>
          <p:cNvSpPr txBox="1"/>
          <p:nvPr/>
        </p:nvSpPr>
        <p:spPr>
          <a:xfrm>
            <a:off x="236738" y="515553"/>
            <a:ext cx="11718524" cy="341632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ООО ТПК «Иртыш» ответил заказчику и указал, что поставленные товары являются контрафактными, данная продукция не изготавливалась ООО ТПК «Иртыш», паспорта и продукция являются поддельными.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поставленный Обществом товар не подтверждал его соответствие требованиям, установленным документацией о закупке, в частности требованиям, указанным в постановлении № 1875.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в одностороннем порядке отказался от исполнения контракта и направил документы на внесение поставщика в РНП.</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УФАС поддержал заказчика.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Общество, достоверно зная об отсутствии у него правоотношений с правообладателем либо его официальным представителем на территории РФ, сознательно допустило поставку контрафактного товара, что свидетельствует о наличии в его действиях вины.</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требований отказать.</a:t>
            </a:r>
          </a:p>
        </p:txBody>
      </p:sp>
    </p:spTree>
    <p:extLst>
      <p:ext uri="{BB962C8B-B14F-4D97-AF65-F5344CB8AC3E}">
        <p14:creationId xmlns:p14="http://schemas.microsoft.com/office/powerpoint/2010/main" val="15197527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20B375-555F-53BC-AB4C-A6593373D698}"/>
              </a:ext>
            </a:extLst>
          </p:cNvPr>
          <p:cNvSpPr>
            <a:spLocks noGrp="1"/>
          </p:cNvSpPr>
          <p:nvPr>
            <p:ph type="title"/>
          </p:nvPr>
        </p:nvSpPr>
        <p:spPr/>
        <p:txBody>
          <a:bodyPr/>
          <a:lstStyle/>
          <a:p>
            <a:r>
              <a:rPr lang="ru-RU" dirty="0"/>
              <a:t>И еще…</a:t>
            </a:r>
          </a:p>
        </p:txBody>
      </p:sp>
    </p:spTree>
    <p:extLst>
      <p:ext uri="{BB962C8B-B14F-4D97-AF65-F5344CB8AC3E}">
        <p14:creationId xmlns:p14="http://schemas.microsoft.com/office/powerpoint/2010/main" val="238253705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B731D-9103-F2C8-764B-24DDE2A94CAA}"/>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CF9DA93-B783-F507-CBBC-FC2187690C4F}"/>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C53011D0-F142-03F5-EC42-2D7F0506A257}"/>
              </a:ext>
            </a:extLst>
          </p:cNvPr>
          <p:cNvSpPr>
            <a:spLocks noGrp="1"/>
          </p:cNvSpPr>
          <p:nvPr>
            <p:ph type="title"/>
          </p:nvPr>
        </p:nvSpPr>
        <p:spPr>
          <a:xfrm>
            <a:off x="621436" y="1190717"/>
            <a:ext cx="10520039" cy="1606858"/>
          </a:xfrm>
        </p:spPr>
        <p:txBody>
          <a:bodyPr>
            <a:noAutofit/>
          </a:bodyPr>
          <a:lstStyle/>
          <a:p>
            <a:pPr algn="ctr"/>
            <a:r>
              <a:rPr lang="ru-RU" sz="3200" dirty="0">
                <a:solidFill>
                  <a:srgbClr val="C00000"/>
                </a:solidFill>
              </a:rPr>
              <a:t>Представление в составе заявки Заключения Минпромторга без совокупного количества баллов (показателей локализации) при наличии требований в </a:t>
            </a:r>
            <a:br>
              <a:rPr lang="ru-RU" sz="3200" dirty="0">
                <a:solidFill>
                  <a:srgbClr val="C00000"/>
                </a:solidFill>
              </a:rPr>
            </a:br>
            <a:r>
              <a:rPr lang="ru-RU" sz="3200" dirty="0">
                <a:solidFill>
                  <a:srgbClr val="C00000"/>
                </a:solidFill>
              </a:rPr>
              <a:t>ПП РФ от 17.07.2015  N 719 возможно при условии, что оно выдано до введения бальной системы оценки технологических операций по данному товару</a:t>
            </a:r>
          </a:p>
        </p:txBody>
      </p:sp>
    </p:spTree>
    <p:extLst>
      <p:ext uri="{BB962C8B-B14F-4D97-AF65-F5344CB8AC3E}">
        <p14:creationId xmlns:p14="http://schemas.microsoft.com/office/powerpoint/2010/main" val="343205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E5A9E-5958-44A9-8267-8F117F76745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341E5B-C2CA-4312-27DE-44736F8136DE}"/>
              </a:ext>
            </a:extLst>
          </p:cNvPr>
          <p:cNvSpPr>
            <a:spLocks noGrp="1"/>
          </p:cNvSpPr>
          <p:nvPr>
            <p:ph type="title"/>
          </p:nvPr>
        </p:nvSpPr>
        <p:spPr>
          <a:xfrm>
            <a:off x="194199" y="168677"/>
            <a:ext cx="11803602" cy="467972"/>
          </a:xfrm>
        </p:spPr>
        <p:txBody>
          <a:bodyPr>
            <a:noAutofit/>
          </a:bodyPr>
          <a:lstStyle/>
          <a:p>
            <a:pPr algn="ctr"/>
            <a:br>
              <a:rPr lang="ru-RU" sz="2400" dirty="0">
                <a:solidFill>
                  <a:srgbClr val="0070C0"/>
                </a:solidFill>
              </a:rPr>
            </a:br>
            <a:r>
              <a:rPr lang="ru-RU" sz="2400" dirty="0">
                <a:solidFill>
                  <a:srgbClr val="0070C0"/>
                </a:solidFill>
              </a:rPr>
              <a:t>АС города Санкт-Петербурга и Ленинградской области Решение от  24.10.2025</a:t>
            </a:r>
            <a:br>
              <a:rPr lang="ru-RU" sz="2400" dirty="0">
                <a:solidFill>
                  <a:srgbClr val="0070C0"/>
                </a:solidFill>
              </a:rPr>
            </a:br>
            <a:r>
              <a:rPr lang="ru-RU" sz="2400" dirty="0">
                <a:solidFill>
                  <a:srgbClr val="0070C0"/>
                </a:solidFill>
              </a:rPr>
              <a:t>по Делу № А56-65589/2025 (2 из 2) </a:t>
            </a:r>
            <a:br>
              <a:rPr lang="ru-RU" sz="2400" dirty="0">
                <a:solidFill>
                  <a:srgbClr val="0070C0"/>
                </a:solidFill>
              </a:rPr>
            </a:br>
            <a:endParaRPr lang="ru-RU" sz="2400" dirty="0">
              <a:solidFill>
                <a:srgbClr val="0070C0"/>
              </a:solidFill>
            </a:endParaRPr>
          </a:p>
        </p:txBody>
      </p:sp>
      <p:sp>
        <p:nvSpPr>
          <p:cNvPr id="6" name="TextBox 5">
            <a:extLst>
              <a:ext uri="{FF2B5EF4-FFF2-40B4-BE49-F238E27FC236}">
                <a16:creationId xmlns:a16="http://schemas.microsoft.com/office/drawing/2014/main" id="{48791A68-BD8C-C430-11F4-DFF8A9E858BF}"/>
              </a:ext>
            </a:extLst>
          </p:cNvPr>
          <p:cNvSpPr txBox="1"/>
          <p:nvPr/>
        </p:nvSpPr>
        <p:spPr>
          <a:xfrm>
            <a:off x="194199" y="948300"/>
            <a:ext cx="11803602" cy="286232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a:t>
            </a:r>
            <a:r>
              <a:rPr kumimoji="0" lang="ru-RU" sz="1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Участник закупки, предоставив номер реестровой записи на товар </a:t>
            </a:r>
            <a:r>
              <a:rPr kumimoji="0" lang="ru-RU" sz="1800" b="0" i="0" u="none" strike="noStrike" kern="1200" cap="none" spc="0" normalizeH="0" baseline="0" noProof="0" dirty="0">
                <a:ln>
                  <a:noFill/>
                </a:ln>
                <a:solidFill>
                  <a:srgbClr val="FF0000"/>
                </a:solidFill>
                <a:effectLst/>
                <a:uLnTx/>
                <a:uFillTx/>
                <a:latin typeface="Calibri" panose="020F0502020204030204"/>
                <a:ea typeface="+mn-ea"/>
                <a:cs typeface="+mn-cs"/>
              </a:rPr>
              <a:t>с иным наименованием </a:t>
            </a:r>
            <a:r>
              <a:rPr kumimoji="0" lang="ru-RU" sz="1800" b="1" i="0" u="none" strike="noStrike" kern="1200" cap="none" spc="0" normalizeH="0" baseline="0" noProof="0" dirty="0">
                <a:ln>
                  <a:noFill/>
                </a:ln>
                <a:solidFill>
                  <a:srgbClr val="FF0000"/>
                </a:solidFill>
                <a:effectLst/>
                <a:uLnTx/>
                <a:uFillTx/>
                <a:latin typeface="Calibri" panose="020F0502020204030204"/>
                <a:ea typeface="+mn-ea"/>
                <a:cs typeface="+mn-cs"/>
              </a:rPr>
              <a:t>и иным номером кода ОКПД2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не подтвердил происхождение предлагаемого к поставке товара из Российской Федерации.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у Заказчика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отсутствовали основания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для отклонения заявки с номером 208, так как по результатам рассмотрения заявок отсутствуют признанные соответствующими требованиям извещения об осуществлении закупки заявки, содержащие предложение о поставке товара российского происхождения.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таких обстоятельствах суд признает доводы Заявителя верными,  в связи с чем </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решение и предписание Управления Федеральной антимонопольной службы по Санкт-Петербургу № … от … подлежат признанию недействительными.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3355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83A04-96F0-04E7-50CA-36FFF848198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AD09D9-69D5-A378-71B9-D2CA922CDD5F}"/>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Орловской области Решение от 18.11.2025 по Делу № А48-5374/2025 (1 из 3)</a:t>
            </a:r>
          </a:p>
        </p:txBody>
      </p:sp>
      <p:graphicFrame>
        <p:nvGraphicFramePr>
          <p:cNvPr id="4" name="Объект 3">
            <a:extLst>
              <a:ext uri="{FF2B5EF4-FFF2-40B4-BE49-F238E27FC236}">
                <a16:creationId xmlns:a16="http://schemas.microsoft.com/office/drawing/2014/main" id="{E77AD0DF-5899-FF8D-0FFE-795127011965}"/>
              </a:ext>
            </a:extLst>
          </p:cNvPr>
          <p:cNvGraphicFramePr>
            <a:graphicFrameLocks noGrp="1"/>
          </p:cNvGraphicFramePr>
          <p:nvPr>
            <p:ph idx="1"/>
          </p:nvPr>
        </p:nvGraphicFramePr>
        <p:xfrm>
          <a:off x="210845" y="524251"/>
          <a:ext cx="11860937" cy="794479"/>
        </p:xfrm>
        <a:graphic>
          <a:graphicData uri="http://schemas.openxmlformats.org/drawingml/2006/table">
            <a:tbl>
              <a:tblPr firstRow="1" bandRow="1">
                <a:tableStyleId>{F5AB1C69-6EDB-4FF4-983F-18BD219EF322}</a:tableStyleId>
              </a:tblPr>
              <a:tblGrid>
                <a:gridCol w="2566756">
                  <a:extLst>
                    <a:ext uri="{9D8B030D-6E8A-4147-A177-3AD203B41FA5}">
                      <a16:colId xmlns:a16="http://schemas.microsoft.com/office/drawing/2014/main" val="3079683067"/>
                    </a:ext>
                  </a:extLst>
                </a:gridCol>
                <a:gridCol w="4385569">
                  <a:extLst>
                    <a:ext uri="{9D8B030D-6E8A-4147-A177-3AD203B41FA5}">
                      <a16:colId xmlns:a16="http://schemas.microsoft.com/office/drawing/2014/main" val="3197436877"/>
                    </a:ext>
                  </a:extLst>
                </a:gridCol>
                <a:gridCol w="4908612">
                  <a:extLst>
                    <a:ext uri="{9D8B030D-6E8A-4147-A177-3AD203B41FA5}">
                      <a16:colId xmlns:a16="http://schemas.microsoft.com/office/drawing/2014/main" val="558846367"/>
                    </a:ext>
                  </a:extLst>
                </a:gridCol>
              </a:tblGrid>
              <a:tr h="423639">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ИП Шутов С.В.</a:t>
                      </a:r>
                    </a:p>
                  </a:txBody>
                  <a:tcPr/>
                </a:tc>
                <a:tc>
                  <a:txBody>
                    <a:bodyPr/>
                    <a:lstStyle/>
                    <a:p>
                      <a:r>
                        <a:rPr lang="ru-RU" dirty="0"/>
                        <a:t>УФАС по Орловской области </a:t>
                      </a:r>
                    </a:p>
                  </a:txBody>
                  <a:tcPr/>
                </a:tc>
                <a:tc>
                  <a:txBody>
                    <a:bodyPr/>
                    <a:lstStyle/>
                    <a:p>
                      <a:r>
                        <a:rPr lang="ru-RU" dirty="0"/>
                        <a:t> О признании недействительным решения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322F0E04-CE16-E386-7484-83188FA0D7E9}"/>
              </a:ext>
            </a:extLst>
          </p:cNvPr>
          <p:cNvSpPr txBox="1"/>
          <p:nvPr/>
        </p:nvSpPr>
        <p:spPr>
          <a:xfrm>
            <a:off x="182178" y="1351625"/>
            <a:ext cx="11889604" cy="54168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КУ 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Орелгосзакачик</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проводил ЭА на поставку системы рентгеновской диагностической передвижной общего назначения, цифровой) (№ 0154200000725000450). КТРУ 26.60.11.113-00000115, ОКПД2 26.60.11.113.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Победитель аукциона признан участник закупки с идентификационным номером заявки 224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Медкорп</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-МТ»).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ИП Шутов подал жалобу на неправильное рассмотрение заявок, но она признана необоснованной.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Изучив заявки, поданные участниками закупки, антимонопольный орган установил  следующее: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 участник закупки с идентификационным номером заявки 224 предложил к поставке товар со страной происхождения товара: </a:t>
            </a:r>
            <a:r>
              <a:rPr kumimoji="0" lang="ru-RU" sz="1600" b="0" i="0" u="sng" strike="noStrike" kern="1200" cap="none" spc="0" normalizeH="0" baseline="0" noProof="0" dirty="0">
                <a:ln>
                  <a:noFill/>
                </a:ln>
                <a:solidFill>
                  <a:prstClr val="black"/>
                </a:solidFill>
                <a:effectLst/>
                <a:uLnTx/>
                <a:uFillTx/>
                <a:latin typeface="Calibri" panose="020F0502020204030204"/>
                <a:ea typeface="+mn-ea"/>
                <a:cs typeface="+mn-cs"/>
              </a:rPr>
              <a:t>Российская Федерация и указал в заявке номер </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реестровой записи из реестра российской промышленной продукции: 10440518, а также информацию о совокупном количестве баллов: 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 участник закупки с идентификационным номером заявки 184 предложил к поставке товар со страной происхождения товара: </a:t>
            </a:r>
            <a:r>
              <a:rPr kumimoji="0" lang="ru-RU" sz="1600" b="0" i="0" u="sng" strike="noStrike" kern="1200" cap="none" spc="0" normalizeH="0" baseline="0" noProof="0" dirty="0">
                <a:ln>
                  <a:noFill/>
                </a:ln>
                <a:solidFill>
                  <a:prstClr val="black"/>
                </a:solidFill>
                <a:effectLst/>
                <a:uLnTx/>
                <a:uFillTx/>
                <a:latin typeface="Calibri" panose="020F0502020204030204"/>
                <a:ea typeface="+mn-ea"/>
                <a:cs typeface="+mn-cs"/>
              </a:rPr>
              <a:t>Российская Федерация и указал в заявке номер </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реестровой записи из реестра российской промышленной продукции: 10436279, а также информацию о совокупном количестве баллов: 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 участник закупки с идентификационным номером заявки 138 предложил к поставке товар со страной происхождения товара: </a:t>
            </a:r>
            <a:r>
              <a:rPr kumimoji="0" lang="ru-RU" sz="1600" b="0" i="0" u="sng" strike="noStrike" kern="1200" cap="none" spc="0" normalizeH="0" baseline="0" noProof="0" dirty="0">
                <a:ln>
                  <a:noFill/>
                </a:ln>
                <a:solidFill>
                  <a:prstClr val="black"/>
                </a:solidFill>
                <a:effectLst/>
                <a:uLnTx/>
                <a:uFillTx/>
                <a:latin typeface="Calibri" panose="020F0502020204030204"/>
                <a:ea typeface="+mn-ea"/>
                <a:cs typeface="+mn-cs"/>
              </a:rPr>
              <a:t>Российская Федерация и указал в заявке номер </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реестровой записи из реестра российской промышленной продукции: 10247834, а также информацию о совокупном количестве баллов: 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 участник закупки с идентификационным номером заявки 86 предложил к поставке товар со страной происхождения товара: </a:t>
            </a:r>
            <a:r>
              <a:rPr kumimoji="0" lang="ru-RU" sz="1600" b="0" i="0" u="sng" strike="noStrike" kern="1200" cap="none" spc="0" normalizeH="0" baseline="0" noProof="0" dirty="0">
                <a:ln>
                  <a:noFill/>
                </a:ln>
                <a:solidFill>
                  <a:prstClr val="black"/>
                </a:solidFill>
                <a:effectLst/>
                <a:uLnTx/>
                <a:uFillTx/>
                <a:latin typeface="Calibri" panose="020F0502020204030204"/>
                <a:ea typeface="+mn-ea"/>
                <a:cs typeface="+mn-cs"/>
              </a:rPr>
              <a:t>Российская Федерация, </a:t>
            </a:r>
            <a:r>
              <a:rPr kumimoji="0" lang="ru-RU" sz="1600" b="1" i="0" u="none" strike="noStrike" kern="1200" cap="none" spc="0" normalizeH="0" baseline="0" noProof="0" dirty="0">
                <a:ln>
                  <a:noFill/>
                </a:ln>
                <a:solidFill>
                  <a:prstClr val="black"/>
                </a:solidFill>
                <a:effectLst/>
                <a:uLnTx/>
                <a:uFillTx/>
                <a:latin typeface="Calibri" panose="020F0502020204030204"/>
                <a:ea typeface="+mn-ea"/>
                <a:cs typeface="+mn-cs"/>
              </a:rPr>
              <a:t>но не указал в заявке номер </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реестровой записи из реестра российской промышленной продукции; информация о совокупном количестве баллов: 0 (правильно, что заказчик отклонил);</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 участник закупки с идентификационным номером заявки 47 (Заявитель) предложил к поставке товар со страной происхождения товара: </a:t>
            </a:r>
            <a:r>
              <a:rPr kumimoji="0" lang="ru-RU" sz="1600" b="0" i="0" u="none" strike="noStrike" kern="1200" cap="none" spc="0" normalizeH="0" baseline="0" noProof="0" dirty="0">
                <a:ln>
                  <a:noFill/>
                </a:ln>
                <a:solidFill>
                  <a:srgbClr val="FF0000"/>
                </a:solidFill>
                <a:effectLst/>
                <a:uLnTx/>
                <a:uFillTx/>
                <a:latin typeface="Calibri" panose="020F0502020204030204"/>
                <a:ea typeface="+mn-ea"/>
                <a:cs typeface="+mn-cs"/>
              </a:rPr>
              <a:t>Республика Беларусь и указал в заявке номер реестровой записи из евразийского реестра </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промышленных товаров государств – членов Евразийского экономического союза: 000029070, а также информацию о совокупном количестве баллов: 0.</a:t>
            </a:r>
          </a:p>
        </p:txBody>
      </p:sp>
    </p:spTree>
    <p:extLst>
      <p:ext uri="{BB962C8B-B14F-4D97-AF65-F5344CB8AC3E}">
        <p14:creationId xmlns:p14="http://schemas.microsoft.com/office/powerpoint/2010/main" val="26839613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7E8E8-519F-FA1F-DF56-6B38F93DFAE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36EF9C-9C96-E02F-152E-519A7820C5CB}"/>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Орловской области Решение от 18.11.2025 по Делу № А48-5374/2025 (2 из 3)</a:t>
            </a:r>
          </a:p>
        </p:txBody>
      </p:sp>
      <p:sp>
        <p:nvSpPr>
          <p:cNvPr id="6" name="TextBox 5">
            <a:extLst>
              <a:ext uri="{FF2B5EF4-FFF2-40B4-BE49-F238E27FC236}">
                <a16:creationId xmlns:a16="http://schemas.microsoft.com/office/drawing/2014/main" id="{D623F78F-0EB1-FCAF-8C67-5EFD34F3DA88}"/>
              </a:ext>
            </a:extLst>
          </p:cNvPr>
          <p:cNvSpPr txBox="1"/>
          <p:nvPr/>
        </p:nvSpPr>
        <p:spPr>
          <a:xfrm>
            <a:off x="251534" y="524251"/>
            <a:ext cx="11889604" cy="618630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ИП Шутов  С.В. мотивируя заявленное требование, указал,  что согласно пункту 33  примечания  постановления  Правительства Российской Федерации  от 17.07.2015 N 719 "О подтверждении производства российской промышленной продукции" (далее также Постановление №719) продукция медицинской промышленности с кодом ОКПД2 26.60.11.113 с 2025 года относится к продукции, произведенной на территории Российской Федерации при условии достижения не менее 100 баллов за выполнение на территориях стран - членов Евразийского экономического союза операций для каждой единицы продукции.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Пункт 33 примечаний постановления № 719 применительно к рассматриваемой закупке (код ОКПД2 - 26.60.11.113) не содержит указания о необходимости достижения какого-либо количества баллов, в связи с чем, для соблюдения участником закупки требований подпункта «а» пункта 3 Постановления № 1875, достаточно предоставления номера реестровой записи из реестра российской промышленной продукции, не содержащей информацию о совокупном количестве баллов за выполнение (освоение) на территории Российской Федерации соответствующих операций (условий). </a:t>
            </a:r>
            <a:r>
              <a:rPr kumimoji="0" lang="ru-RU" sz="1800" b="0" i="1" u="none" strike="noStrike" kern="1200" cap="none" spc="0" normalizeH="0" baseline="0" noProof="0" dirty="0">
                <a:ln>
                  <a:noFill/>
                </a:ln>
                <a:solidFill>
                  <a:srgbClr val="7030A0"/>
                </a:solidFill>
                <a:effectLst/>
                <a:uLnTx/>
                <a:uFillTx/>
                <a:latin typeface="Calibri" panose="020F0502020204030204"/>
                <a:ea typeface="+mn-ea"/>
                <a:cs typeface="+mn-cs"/>
              </a:rPr>
              <a:t>(Это – не так! ИП Шутов прав)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Кроме того, пункт 33 Постановления  N 719 введен в действие Постановлением Правительства РФ от 08.08.2023 N 1293 «О внесении изменений в приложение к постановлению Правительства Российской Федерации от 17.07.2015  N 719» .   Постановление Правительства N 1293 вступило в силу </a:t>
            </a:r>
            <a:r>
              <a:rPr kumimoji="0" lang="ru-RU" sz="1800" b="0" i="0" u="none" strike="noStrike" kern="1200" cap="none" spc="0" normalizeH="0" baseline="0" noProof="0" dirty="0">
                <a:ln>
                  <a:noFill/>
                </a:ln>
                <a:solidFill>
                  <a:srgbClr val="FF0000"/>
                </a:solidFill>
                <a:effectLst/>
                <a:uLnTx/>
                <a:uFillTx/>
                <a:latin typeface="Calibri" panose="020F0502020204030204"/>
                <a:ea typeface="+mn-ea"/>
                <a:cs typeface="+mn-cs"/>
              </a:rPr>
              <a:t>10.10.2023.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Согласно пункту 2 Постановления Правительства N 1293 выданные Минпромторгом до вступления в силу настоящего постановления заключения о подтверждении производства промышленной продукции на территории Российской Федерации в отношении продукции, включенной в раздел VII приложения к постановлению Правительства Российской Федерации от 17 июля 2015 N 719 «О подтверждении производства промышленной продукции на территории Российской Федерации», действительны до окончания установленного срока их действия.</a:t>
            </a:r>
          </a:p>
        </p:txBody>
      </p:sp>
    </p:spTree>
    <p:extLst>
      <p:ext uri="{BB962C8B-B14F-4D97-AF65-F5344CB8AC3E}">
        <p14:creationId xmlns:p14="http://schemas.microsoft.com/office/powerpoint/2010/main" val="35041033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2F490-9E02-8B24-83FB-382623EF0D4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0718C8-2139-0998-E61C-6B103197EFEC}"/>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Орловской области Решение от 18.11.2025 по Делу № А48-5374/2025 (3 из 3)</a:t>
            </a:r>
          </a:p>
        </p:txBody>
      </p:sp>
      <p:sp>
        <p:nvSpPr>
          <p:cNvPr id="6" name="TextBox 5">
            <a:extLst>
              <a:ext uri="{FF2B5EF4-FFF2-40B4-BE49-F238E27FC236}">
                <a16:creationId xmlns:a16="http://schemas.microsoft.com/office/drawing/2014/main" id="{F28A678B-3B9C-DEBC-AA7D-BBFC3DD8E60C}"/>
              </a:ext>
            </a:extLst>
          </p:cNvPr>
          <p:cNvSpPr txBox="1"/>
          <p:nvPr/>
        </p:nvSpPr>
        <p:spPr>
          <a:xfrm>
            <a:off x="251534" y="524251"/>
            <a:ext cx="11889604" cy="310854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Медицинское оборудование предложенное к поставке победителем произведено в Российской Федерации, что подтверждается Заключением о подтверждении производства промышленной продукции на территории Российской Федерации Минпромторга России от 07.06.2023 года № 10441586 согласно Выписке из реестра российской промышленной продукции (реестровый номер № 10440518, первичный регистрационные номер № 2310\2\2023, дата внесения в реестр (выдачи заключения): 07.06.2023).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Поскольку заключение выдано Министерством промышленности и торговли Российской Федерации до даты вступления в силу Постановления № 1293, предусмотренные примечанием 33 Постановления №719, </a:t>
            </a:r>
            <a:b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не распространяются на промышленную продукцию, включенную в реестр российской промышленной продукции до 10.10.2023.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заявленного требования отказать</a:t>
            </a:r>
            <a:endParaRPr kumimoji="0" lang="ru-RU"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951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45549-AA4E-1411-708F-0312A0F3398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3B9397-7F20-26BA-E76A-1E4FACBF3A4E}"/>
              </a:ext>
            </a:extLst>
          </p:cNvPr>
          <p:cNvSpPr>
            <a:spLocks noGrp="1"/>
          </p:cNvSpPr>
          <p:nvPr>
            <p:ph type="title"/>
          </p:nvPr>
        </p:nvSpPr>
        <p:spPr>
          <a:xfrm>
            <a:off x="287785" y="301841"/>
            <a:ext cx="11803602" cy="524251"/>
          </a:xfrm>
        </p:spPr>
        <p:txBody>
          <a:bodyPr>
            <a:noAutofit/>
          </a:bodyPr>
          <a:lstStyle/>
          <a:p>
            <a:r>
              <a:rPr lang="ru-RU" sz="2400" dirty="0">
                <a:solidFill>
                  <a:srgbClr val="7030A0"/>
                </a:solidFill>
              </a:rPr>
              <a:t>Комментарий</a:t>
            </a:r>
          </a:p>
        </p:txBody>
      </p:sp>
      <p:sp>
        <p:nvSpPr>
          <p:cNvPr id="6" name="TextBox 5">
            <a:extLst>
              <a:ext uri="{FF2B5EF4-FFF2-40B4-BE49-F238E27FC236}">
                <a16:creationId xmlns:a16="http://schemas.microsoft.com/office/drawing/2014/main" id="{0B6D1F03-7B24-4073-741D-6432A851F850}"/>
              </a:ext>
            </a:extLst>
          </p:cNvPr>
          <p:cNvSpPr txBox="1"/>
          <p:nvPr/>
        </p:nvSpPr>
        <p:spPr>
          <a:xfrm>
            <a:off x="136864" y="1056911"/>
            <a:ext cx="11889604" cy="230832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7030A0"/>
                </a:solidFill>
                <a:effectLst/>
                <a:uLnTx/>
                <a:uFillTx/>
                <a:latin typeface="Calibri" panose="020F0502020204030204"/>
                <a:ea typeface="+mn-ea"/>
                <a:cs typeface="+mn-cs"/>
              </a:rPr>
              <a:t>В соответствии с 719 ПП продукция медицинской промышленности с кодом ОКПД2 26.60.11.113 с 2025 года относится к продукции, произведенной на территории Российской Федерации при условии достижения не менее 100 баллов </a:t>
            </a:r>
            <a:r>
              <a:rPr kumimoji="0" lang="ru-RU" sz="1600" b="0" i="0" u="sng" strike="noStrike" kern="1200" cap="none" spc="0" normalizeH="0" baseline="0" noProof="0" dirty="0">
                <a:ln>
                  <a:noFill/>
                </a:ln>
                <a:solidFill>
                  <a:srgbClr val="7030A0"/>
                </a:solidFill>
                <a:effectLst/>
                <a:uLnTx/>
                <a:uFillTx/>
                <a:latin typeface="Calibri" panose="020F0502020204030204"/>
                <a:ea typeface="+mn-ea"/>
                <a:cs typeface="+mn-cs"/>
              </a:rPr>
              <a:t>за выполнение на территориях стран - членов Евразийского экономического союза </a:t>
            </a:r>
            <a:r>
              <a:rPr kumimoji="0" lang="ru-RU" sz="1600" b="0" i="0" u="none" strike="noStrike" kern="1200" cap="none" spc="0" normalizeH="0" baseline="0" noProof="0" dirty="0">
                <a:ln>
                  <a:noFill/>
                </a:ln>
                <a:solidFill>
                  <a:srgbClr val="7030A0"/>
                </a:solidFill>
                <a:effectLst/>
                <a:uLnTx/>
                <a:uFillTx/>
                <a:latin typeface="Calibri" panose="020F0502020204030204"/>
                <a:ea typeface="+mn-ea"/>
                <a:cs typeface="+mn-cs"/>
              </a:rPr>
              <a:t>операций для каждой единицы продукции.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6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7030A0"/>
                </a:solidFill>
                <a:effectLst/>
                <a:uLnTx/>
                <a:uFillTx/>
                <a:latin typeface="Calibri" panose="020F0502020204030204"/>
                <a:ea typeface="+mn-ea"/>
                <a:cs typeface="+mn-cs"/>
              </a:rPr>
              <a:t>В Решении Совета Евразийской экономической комиссии от 23 ноября 2020 г. N 105 "Об утверждении Правил определения страны происхождения отдельных видов товаров для целей государственных (муниципальных) закупок« нет требований по совокупному количеству баллов по рентгеновским системам. То есть заявки со страной происхождения  - РФ без совокупного количества баллов должны признаваться иностранными, тогда как заявка ИП Шутова со страной происхождения  - РБ без совокупного количества баллов должна признаваться ЕАЭС, а ЕАЭС = РФ.</a:t>
            </a:r>
          </a:p>
        </p:txBody>
      </p:sp>
    </p:spTree>
    <p:extLst>
      <p:ext uri="{BB962C8B-B14F-4D97-AF65-F5344CB8AC3E}">
        <p14:creationId xmlns:p14="http://schemas.microsoft.com/office/powerpoint/2010/main" val="1959824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08619-E8D4-53FD-322D-D81FAC70DE5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53E835-3332-20BD-DECC-E084CC75C5E2}"/>
              </a:ext>
            </a:extLst>
          </p:cNvPr>
          <p:cNvSpPr>
            <a:spLocks noGrp="1"/>
          </p:cNvSpPr>
          <p:nvPr>
            <p:ph type="title"/>
          </p:nvPr>
        </p:nvSpPr>
        <p:spPr>
          <a:xfrm>
            <a:off x="201597" y="111687"/>
            <a:ext cx="11803602" cy="540397"/>
          </a:xfrm>
        </p:spPr>
        <p:txBody>
          <a:bodyPr>
            <a:noAutofit/>
          </a:bodyPr>
          <a:lstStyle/>
          <a:p>
            <a:pPr algn="ctr"/>
            <a:r>
              <a:rPr lang="ru-RU" sz="2400" dirty="0">
                <a:solidFill>
                  <a:srgbClr val="0070C0"/>
                </a:solidFill>
              </a:rPr>
              <a:t>АС Архангельской области Решение от 24.11.2025 по Делу № А05П-134/2025 (1 из 6)</a:t>
            </a:r>
            <a:endParaRPr lang="ru-RU" sz="2400" b="1" dirty="0">
              <a:solidFill>
                <a:srgbClr val="FF0000"/>
              </a:solidFill>
            </a:endParaRPr>
          </a:p>
        </p:txBody>
      </p:sp>
      <p:graphicFrame>
        <p:nvGraphicFramePr>
          <p:cNvPr id="4" name="Объект 3">
            <a:extLst>
              <a:ext uri="{FF2B5EF4-FFF2-40B4-BE49-F238E27FC236}">
                <a16:creationId xmlns:a16="http://schemas.microsoft.com/office/drawing/2014/main" id="{F6967172-60E7-1739-FD79-646BF1C6D08D}"/>
              </a:ext>
            </a:extLst>
          </p:cNvPr>
          <p:cNvGraphicFramePr>
            <a:graphicFrameLocks noGrp="1"/>
          </p:cNvGraphicFramePr>
          <p:nvPr>
            <p:ph idx="1"/>
          </p:nvPr>
        </p:nvGraphicFramePr>
        <p:xfrm>
          <a:off x="373346" y="652084"/>
          <a:ext cx="11445308" cy="741680"/>
        </p:xfrm>
        <a:graphic>
          <a:graphicData uri="http://schemas.openxmlformats.org/drawingml/2006/table">
            <a:tbl>
              <a:tblPr firstRow="1" bandRow="1">
                <a:tableStyleId>{F5AB1C69-6EDB-4FF4-983F-18BD219EF322}</a:tableStyleId>
              </a:tblPr>
              <a:tblGrid>
                <a:gridCol w="2130157">
                  <a:extLst>
                    <a:ext uri="{9D8B030D-6E8A-4147-A177-3AD203B41FA5}">
                      <a16:colId xmlns:a16="http://schemas.microsoft.com/office/drawing/2014/main" val="3079683067"/>
                    </a:ext>
                  </a:extLst>
                </a:gridCol>
                <a:gridCol w="4672130">
                  <a:extLst>
                    <a:ext uri="{9D8B030D-6E8A-4147-A177-3AD203B41FA5}">
                      <a16:colId xmlns:a16="http://schemas.microsoft.com/office/drawing/2014/main" val="3197436877"/>
                    </a:ext>
                  </a:extLst>
                </a:gridCol>
                <a:gridCol w="4643021">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ООО «ЭРСИМ»</a:t>
                      </a:r>
                    </a:p>
                  </a:txBody>
                  <a:tcPr/>
                </a:tc>
                <a:tc>
                  <a:txBody>
                    <a:bodyPr/>
                    <a:lstStyle/>
                    <a:p>
                      <a:r>
                        <a:rPr lang="ru-RU" dirty="0"/>
                        <a:t>УФАС по Ненецкому АО</a:t>
                      </a:r>
                    </a:p>
                  </a:txBody>
                  <a:tcPr/>
                </a:tc>
                <a:tc>
                  <a:txBody>
                    <a:bodyPr/>
                    <a:lstStyle/>
                    <a:p>
                      <a:r>
                        <a:rPr lang="ru-RU" dirty="0"/>
                        <a:t>О признании незаконным решения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0370D8F2-6E63-9E8F-99C3-58B0BB824D8D}"/>
              </a:ext>
            </a:extLst>
          </p:cNvPr>
          <p:cNvSpPr txBox="1"/>
          <p:nvPr/>
        </p:nvSpPr>
        <p:spPr>
          <a:xfrm>
            <a:off x="373346" y="1559352"/>
            <a:ext cx="11631853" cy="48013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 МП «СЕВЕРЖИЛКОМСЕРВИС» проводил ЭА  на поставку трактора - D9-III или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эквивален</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 (№ 0584300000325000015).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установлен запрет на допуск иностранных товаров.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Победителем стало  ООО «Передовая техника».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ООО «ЭРСИМ» (далее – Общество) пожаловалось в УФАС. В обоснование предъявленных требований заявитель указал, что заявку победителя неправомерно допустили к участию в процедуре, так как победитель не представил выписку из реестра российской промышленной продукции с информацией о совокупном количестве баллов в отношении поставляемого товара. Жалоба признана необоснованной.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участие подано 3 заявки, а именно: от ООО «Передовая техника» с предложением к поставке бульдозера  Б10ПМБ.8120-1В4; от ООО «ДСТ Партс» с предложением к поставке бульдозера D9-III легкого класса (болотоход) (19 т) и от Общества с предложением к поставке бульдозера D9-III.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Между победителем  и заказчиком заключен контракт на поставку трактора D9-III или эквивалент, в соответствии с которым, поставщик (ООО «Передовая техника») обязуется поставить трактор D9-III или эквивалент, а заказчик (МП ЗР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Севержилкомсервис</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обязуется принять и оплатить товар в порядке и на условиях, предусмотренных контрактом.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Вышеуказанные лица заключили дополнительное соглашение №1 к контракту, которым внесли изменения в приложение №1 к контракту, отразив, что поставке подлежит трактор промышленный Т10ПМБ.8120-1.</a:t>
            </a:r>
          </a:p>
        </p:txBody>
      </p:sp>
    </p:spTree>
    <p:extLst>
      <p:ext uri="{BB962C8B-B14F-4D97-AF65-F5344CB8AC3E}">
        <p14:creationId xmlns:p14="http://schemas.microsoft.com/office/powerpoint/2010/main" val="27511964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30462-139B-F3D0-0784-B7A2E849E4D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37A482-849D-0421-658D-9E86E27F378E}"/>
              </a:ext>
            </a:extLst>
          </p:cNvPr>
          <p:cNvSpPr>
            <a:spLocks noGrp="1"/>
          </p:cNvSpPr>
          <p:nvPr>
            <p:ph type="title"/>
          </p:nvPr>
        </p:nvSpPr>
        <p:spPr>
          <a:xfrm>
            <a:off x="201597" y="111687"/>
            <a:ext cx="11803602" cy="540397"/>
          </a:xfrm>
        </p:spPr>
        <p:txBody>
          <a:bodyPr>
            <a:noAutofit/>
          </a:bodyPr>
          <a:lstStyle/>
          <a:p>
            <a:pPr algn="ctr"/>
            <a:r>
              <a:rPr lang="ru-RU" sz="2400" dirty="0">
                <a:solidFill>
                  <a:srgbClr val="0070C0"/>
                </a:solidFill>
              </a:rPr>
              <a:t>АС Архангельской области Решение от 24.11.2025 по Делу № А05П-134/2025 (2 из 6)</a:t>
            </a:r>
            <a:endParaRPr lang="ru-RU" sz="2400" b="1" dirty="0">
              <a:solidFill>
                <a:srgbClr val="FF0000"/>
              </a:solidFill>
            </a:endParaRPr>
          </a:p>
        </p:txBody>
      </p:sp>
      <p:sp>
        <p:nvSpPr>
          <p:cNvPr id="6" name="TextBox 5">
            <a:extLst>
              <a:ext uri="{FF2B5EF4-FFF2-40B4-BE49-F238E27FC236}">
                <a16:creationId xmlns:a16="http://schemas.microsoft.com/office/drawing/2014/main" id="{89061A2B-A85B-94D5-5D58-5BA544448337}"/>
              </a:ext>
            </a:extLst>
          </p:cNvPr>
          <p:cNvSpPr txBox="1"/>
          <p:nvPr/>
        </p:nvSpPr>
        <p:spPr>
          <a:xfrm>
            <a:off x="373346" y="652084"/>
            <a:ext cx="11631853" cy="59093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Положениями Постановления Правительства Российской Федерации от 17.07.2015 №719 не установлено требований для тракторов гусеничных код по ОКПД2 - 28.92.50.000 (указан в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извещени</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 о закупке) в целях отнесения данного вида техники к российской промышленной продукции.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Вместе с тем, как указано выше, ООО «Передовая техника» в заявке на участие в конкурентной процедуре предложена специализированная техника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в виде бульдозера, а не трактора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этом, в перечне Требований к промышленной продукции, предъявляемых в целях ее отнесения к российской промышленной продукции, содержащихся в приложении №1 к Постановлению №719, отражены бульдозеры на гусеничных тракторах, код - 28.92.21.110.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Более того, в пункте 22 вышеуказанных требований установлено, что для целей осуществления закупок продукции (бульдозеры на гусеничных тракторах, бульдозеры на колесных тракторах и тягачах, тракторы гусеничные, краны-трубоукладчики) для обеспечения государственных и муниципальных нужд в рамках Федерального закона "О контрактной системе …" … при производстве соответствующей продукции должны выполняться технологические и производственные операции (условия), предусмотренные разделом III настоящего приложения в отношении соответствующей продукции, обеспечивающие достижение следующих процентных показателей совокупного количества баллов от максимально возможного количества баллов (без учета баллов за осуществление научно-исследовательских и опытно-конструкторских работ) для соответствующей продукции, с которыми дополнительно суммируются полученные баллы за осуществление научно-исследовательских и опытно-конструкторских работ на территории Российской Федерации: до 31 декабря 2022 г. - 60 процентов; с 1 января 2023 г. - 75 процентов; с 1 января 2024 г. - 80 процентов.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Однако, несмотря на вышеуказанные обстоятельства, </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суд полагает</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 что основания для отклонения заявки ООО «Передовая техника»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поданной для участия в закупке, отсутствовали, ввиду следующего.</a:t>
            </a:r>
          </a:p>
        </p:txBody>
      </p:sp>
    </p:spTree>
    <p:extLst>
      <p:ext uri="{BB962C8B-B14F-4D97-AF65-F5344CB8AC3E}">
        <p14:creationId xmlns:p14="http://schemas.microsoft.com/office/powerpoint/2010/main" val="27964555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DAC4A-4F67-9066-E50C-D908A1C5147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35C4BC-EEC1-60A6-639C-A58427614C67}"/>
              </a:ext>
            </a:extLst>
          </p:cNvPr>
          <p:cNvSpPr>
            <a:spLocks noGrp="1"/>
          </p:cNvSpPr>
          <p:nvPr>
            <p:ph type="title"/>
          </p:nvPr>
        </p:nvSpPr>
        <p:spPr>
          <a:xfrm>
            <a:off x="201597" y="111687"/>
            <a:ext cx="11803602" cy="540397"/>
          </a:xfrm>
        </p:spPr>
        <p:txBody>
          <a:bodyPr>
            <a:noAutofit/>
          </a:bodyPr>
          <a:lstStyle/>
          <a:p>
            <a:pPr algn="ctr"/>
            <a:r>
              <a:rPr lang="ru-RU" sz="2400" dirty="0">
                <a:solidFill>
                  <a:srgbClr val="0070C0"/>
                </a:solidFill>
              </a:rPr>
              <a:t>АС Архангельской области Решение от 24.11.2025 по Делу № А05П-134/2025 (3 из 6)</a:t>
            </a:r>
            <a:endParaRPr lang="ru-RU" sz="2400" b="1" dirty="0">
              <a:solidFill>
                <a:srgbClr val="FF0000"/>
              </a:solidFill>
            </a:endParaRPr>
          </a:p>
        </p:txBody>
      </p:sp>
      <p:sp>
        <p:nvSpPr>
          <p:cNvPr id="6" name="TextBox 5">
            <a:extLst>
              <a:ext uri="{FF2B5EF4-FFF2-40B4-BE49-F238E27FC236}">
                <a16:creationId xmlns:a16="http://schemas.microsoft.com/office/drawing/2014/main" id="{5D33CCF8-14CA-A575-EEA6-7013FE347521}"/>
              </a:ext>
            </a:extLst>
          </p:cNvPr>
          <p:cNvSpPr txBox="1"/>
          <p:nvPr/>
        </p:nvSpPr>
        <p:spPr>
          <a:xfrm>
            <a:off x="373346" y="652084"/>
            <a:ext cx="11631853" cy="258532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Из материалов дела следует, что в подтверждение происхождения бульдозера Б10ПМБ.8120-1В4 вышеуказанным участником закупки представлено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заключение о подтверждении промышленной продукции на территории Российской Федерации №139448/07 от 23.12.2024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(производитель – ООО «Челябинский завод промышленных тракторов»), в котором отражены, в том числе следующие наименования промышленной продукции: бульдозер Б-170П с модификацией Б10ПМБ.8120-1В4 и трактор промышленного Т-170П с модификацией Т10ПМБ.8120-1.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srgbClr val="FF0000"/>
                </a:solidFill>
                <a:effectLst/>
                <a:uLnTx/>
                <a:uFillTx/>
                <a:latin typeface="Calibri" panose="020F0502020204030204"/>
                <a:ea typeface="+mn-ea"/>
                <a:cs typeface="+mn-cs"/>
              </a:rPr>
              <a:t>Далее – на следующем слайде рассказ, что произошло с ООО «Челябинский завод промышленных тракторов».</a:t>
            </a:r>
          </a:p>
        </p:txBody>
      </p:sp>
    </p:spTree>
    <p:extLst>
      <p:ext uri="{BB962C8B-B14F-4D97-AF65-F5344CB8AC3E}">
        <p14:creationId xmlns:p14="http://schemas.microsoft.com/office/powerpoint/2010/main" val="370715232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740D6-153A-9FA1-258D-D148D16B08D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7AAF7A-0262-971C-52D1-B8A49BA5DA27}"/>
              </a:ext>
            </a:extLst>
          </p:cNvPr>
          <p:cNvSpPr>
            <a:spLocks noGrp="1"/>
          </p:cNvSpPr>
          <p:nvPr>
            <p:ph type="title"/>
          </p:nvPr>
        </p:nvSpPr>
        <p:spPr>
          <a:xfrm>
            <a:off x="201597" y="111687"/>
            <a:ext cx="11803602" cy="540397"/>
          </a:xfrm>
        </p:spPr>
        <p:txBody>
          <a:bodyPr>
            <a:noAutofit/>
          </a:bodyPr>
          <a:lstStyle/>
          <a:p>
            <a:pPr algn="ctr"/>
            <a:r>
              <a:rPr lang="ru-RU" sz="2400" dirty="0">
                <a:solidFill>
                  <a:srgbClr val="0070C0"/>
                </a:solidFill>
              </a:rPr>
              <a:t>АС Архангельской области Решение от 24.11.2025 по Делу № А05П-134/2025 (4 из 6)</a:t>
            </a:r>
            <a:endParaRPr lang="ru-RU" sz="2400" b="1" dirty="0">
              <a:solidFill>
                <a:srgbClr val="FF0000"/>
              </a:solidFill>
            </a:endParaRPr>
          </a:p>
        </p:txBody>
      </p:sp>
      <p:sp>
        <p:nvSpPr>
          <p:cNvPr id="6" name="TextBox 5">
            <a:extLst>
              <a:ext uri="{FF2B5EF4-FFF2-40B4-BE49-F238E27FC236}">
                <a16:creationId xmlns:a16="http://schemas.microsoft.com/office/drawing/2014/main" id="{C57D0C74-C24B-BC88-677B-BF6ADE6605EF}"/>
              </a:ext>
            </a:extLst>
          </p:cNvPr>
          <p:cNvSpPr txBox="1"/>
          <p:nvPr/>
        </p:nvSpPr>
        <p:spPr>
          <a:xfrm>
            <a:off x="373346" y="652084"/>
            <a:ext cx="11631853" cy="600164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rPr>
              <a:t>Вступившим в законную силу решением Арбитражного суда города Москвы от 21.03.2023 по делу №А40-269462/2022 признано незаконным бездействие Минпромторга России, выразившееся в не рассмотрении заявления ООО «ЧЗПТ» от 27.09.2021 исх. №80.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rPr>
              <a:t>На Минпромторг России возложена обязанность в течение десяти дней с даты вступления решения в законную устранить нарушение прав и законных интересов  ООО «ЧЗПТ» в установленном законом порядке путем рассмотрения заявления   ООО «Челябинский завод промышленных тракторов» от 27.09.2021 исх. №80 с принятием соответствующего решения.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rPr>
              <a:t>Из содержания вышеуказанного судебного акта следует, что на дату подачи  ООО «ЧЗПТ» вышеуказанного заявления действовали Правила выдачи заключения о подтверждении производства промышленной продукции на территории Российской Федерации, утвержденные Постановлением №719 (далее - Правила), согласно пункту 2 которых, заключение выдается </a:t>
            </a:r>
            <a:r>
              <a:rPr kumimoji="0" lang="ru-RU" sz="1600" b="0" i="0" u="sng" strike="noStrike" kern="1200" cap="none" spc="0" normalizeH="0" baseline="0" noProof="0" dirty="0">
                <a:ln>
                  <a:noFill/>
                </a:ln>
                <a:solidFill>
                  <a:srgbClr val="0070C0"/>
                </a:solidFill>
                <a:effectLst/>
                <a:uLnTx/>
                <a:uFillTx/>
                <a:latin typeface="Calibri" panose="020F0502020204030204"/>
                <a:ea typeface="+mn-ea"/>
                <a:cs typeface="+mn-cs"/>
              </a:rPr>
              <a:t>на основании заявления о выдаче заключения</a:t>
            </a:r>
            <a:r>
              <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rPr>
              <a:t>, представляемого в Министерство промышленности и торговли Российской Федерации субъектом деятельности в сфере промышленности.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rPr>
              <a:t>Также в данном решении Арбитражный суд города Москвы, сославшись на разъяснения пункта 24 постановления Пленума Верховного Суда Российской Федерации от 28.06.2022 №21 "О некоторых вопросах применения судами положений главы 22 Кодекса административного судопроизводства Российской Федерации и главы 24 Арбитражного процессуального кодекса Российской Федерации", указал, что </a:t>
            </a:r>
            <a:r>
              <a:rPr kumimoji="0" lang="ru-RU" sz="1600" b="1" i="0" u="none" strike="noStrike" kern="1200" cap="none" spc="0" normalizeH="0" baseline="0" noProof="0" dirty="0">
                <a:ln>
                  <a:noFill/>
                </a:ln>
                <a:solidFill>
                  <a:srgbClr val="0070C0"/>
                </a:solidFill>
                <a:effectLst/>
                <a:uLnTx/>
                <a:uFillTx/>
                <a:latin typeface="Calibri" panose="020F0502020204030204"/>
                <a:ea typeface="+mn-ea"/>
                <a:cs typeface="+mn-cs"/>
              </a:rPr>
              <a:t>поскольку бальная система оценки технологических операций в отношении промышленной продукции «Бульдозеры на гусеничных ходах» введена с 05.07.2022</a:t>
            </a:r>
            <a:r>
              <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rPr>
              <a:t>, то есть позже истечения срока для принятия административным органом решения по заявлению, </a:t>
            </a:r>
            <a:r>
              <a:rPr kumimoji="0" lang="ru-RU" sz="1600" b="1" i="0" u="none" strike="noStrike" kern="1200" cap="none" spc="0" normalizeH="0" baseline="0" noProof="0" dirty="0">
                <a:ln>
                  <a:noFill/>
                </a:ln>
                <a:solidFill>
                  <a:srgbClr val="0070C0"/>
                </a:solidFill>
                <a:effectLst/>
                <a:uLnTx/>
                <a:uFillTx/>
                <a:latin typeface="Calibri" panose="020F0502020204030204"/>
                <a:ea typeface="+mn-ea"/>
                <a:cs typeface="+mn-cs"/>
              </a:rPr>
              <a:t>оснований для ее применения к периоду данного обращения ООО «ЧЗПТ» </a:t>
            </a:r>
            <a:r>
              <a:rPr kumimoji="0" lang="ru-RU" sz="1600" b="1" i="0" u="none" strike="noStrike" kern="1200" cap="none" spc="0" normalizeH="0" baseline="0" noProof="0" dirty="0">
                <a:ln>
                  <a:noFill/>
                </a:ln>
                <a:solidFill>
                  <a:srgbClr val="FF0000"/>
                </a:solidFill>
                <a:effectLst/>
                <a:uLnTx/>
                <a:uFillTx/>
                <a:latin typeface="Calibri" panose="020F0502020204030204"/>
                <a:ea typeface="+mn-ea"/>
                <a:cs typeface="+mn-cs"/>
              </a:rPr>
              <a:t>необоснованно.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rPr>
              <a:t>Кроме того, в ходе рассмотрения настоящего спора также установлено, что вступившим в законную силу решением Арбитражного суда города Москвы от 13.06.2024 по делу №А40-40843/2024 признан незаконным отказ Минпромторга России в выдаче заключения о подтверждении производства промышленной продукции на территории Российской Федерации, выраженный в письме от 15.12.2023г. №136104/07.</a:t>
            </a:r>
          </a:p>
        </p:txBody>
      </p:sp>
    </p:spTree>
    <p:extLst>
      <p:ext uri="{BB962C8B-B14F-4D97-AF65-F5344CB8AC3E}">
        <p14:creationId xmlns:p14="http://schemas.microsoft.com/office/powerpoint/2010/main" val="423145027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83A8E-7913-840E-F130-AD10AD12A5E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EB2BA3-3AE6-549D-96EC-C1D052C8ADE0}"/>
              </a:ext>
            </a:extLst>
          </p:cNvPr>
          <p:cNvSpPr>
            <a:spLocks noGrp="1"/>
          </p:cNvSpPr>
          <p:nvPr>
            <p:ph type="title"/>
          </p:nvPr>
        </p:nvSpPr>
        <p:spPr>
          <a:xfrm>
            <a:off x="201597" y="0"/>
            <a:ext cx="11803602" cy="394340"/>
          </a:xfrm>
        </p:spPr>
        <p:txBody>
          <a:bodyPr>
            <a:noAutofit/>
          </a:bodyPr>
          <a:lstStyle/>
          <a:p>
            <a:pPr algn="ctr"/>
            <a:r>
              <a:rPr lang="ru-RU" sz="2400" dirty="0">
                <a:solidFill>
                  <a:srgbClr val="0070C0"/>
                </a:solidFill>
              </a:rPr>
              <a:t>АС Архангельской области Решение от 24.11.2025 по Делу № А05П-134/2025 (5 из 6)</a:t>
            </a:r>
            <a:endParaRPr lang="ru-RU" sz="2400" b="1" dirty="0">
              <a:solidFill>
                <a:srgbClr val="FF0000"/>
              </a:solidFill>
            </a:endParaRPr>
          </a:p>
        </p:txBody>
      </p:sp>
      <p:sp>
        <p:nvSpPr>
          <p:cNvPr id="6" name="TextBox 5">
            <a:extLst>
              <a:ext uri="{FF2B5EF4-FFF2-40B4-BE49-F238E27FC236}">
                <a16:creationId xmlns:a16="http://schemas.microsoft.com/office/drawing/2014/main" id="{F63FBF38-6D94-516E-F894-B0BA255F5AA7}"/>
              </a:ext>
            </a:extLst>
          </p:cNvPr>
          <p:cNvSpPr txBox="1"/>
          <p:nvPr/>
        </p:nvSpPr>
        <p:spPr>
          <a:xfrm>
            <a:off x="373346" y="355252"/>
            <a:ext cx="11631853" cy="649408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rPr>
              <a:t>На Минпромторг России возложена обязанность устранить допущенное нарушение прав и законных интересов ООО "Челябинский завод промышленных тракторов" в течение десяти дней со дня вступления судебного акта в законную силу, </a:t>
            </a:r>
            <a:r>
              <a:rPr kumimoji="0" lang="ru-RU" sz="1600" b="0" i="0" u="sng" strike="noStrike" kern="1200" cap="none" spc="0" normalizeH="0" baseline="0" noProof="0" dirty="0">
                <a:ln>
                  <a:noFill/>
                </a:ln>
                <a:solidFill>
                  <a:srgbClr val="0070C0"/>
                </a:solidFill>
                <a:effectLst/>
                <a:uLnTx/>
                <a:uFillTx/>
                <a:latin typeface="Calibri" panose="020F0502020204030204"/>
                <a:ea typeface="+mn-ea"/>
                <a:cs typeface="+mn-cs"/>
              </a:rPr>
              <a:t>путем выдачи ООО «ЧЗПТ» по заявлению от 27.09.2021 г. заключения о подтверждении производства промышленной продукции на территории Российской Федерации.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rPr>
              <a:t>Вышеуказанным судебным актом (дело №А40-40843/2024) установлено, что решение Арбитражного суда города Москвы от 21.03.2023 по делу №А40-269462/2022 в добровольном порядке не исполнено. В ходе исполнительного производства Минпромторг России (далее - Министерство) в письме №136104/07 от 15.12.2023 сообщил об отказе в выдаче заключения о подтверждении производства промышленной продукции на территории Российской Федерации.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sng" strike="noStrike" kern="1200" cap="none" spc="0" normalizeH="0" baseline="0" noProof="0" dirty="0">
                <a:ln>
                  <a:noFill/>
                </a:ln>
                <a:solidFill>
                  <a:srgbClr val="0070C0"/>
                </a:solidFill>
                <a:effectLst/>
                <a:uLnTx/>
                <a:uFillTx/>
                <a:latin typeface="Calibri" panose="020F0502020204030204"/>
                <a:ea typeface="+mn-ea"/>
                <a:cs typeface="+mn-cs"/>
              </a:rPr>
              <a:t>Основания для применения бальной системы к периоду обращения ООО «ЧЗПТ» с заявлением, а также к периоду, в который в соответствии с действовавшим порядком указанное заявление должно быть рассмотрено отсутствуют.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rPr>
              <a:t>Поскольку Министерство, восстанавливая нарушенные права ООО «ЧЗПТ» по правилам, действовавшим в период его нарушения, обязано выдать заключение в текущий момент времени, то и срок действия заключения начнется со дня выдачи этого заключения, и срок действия Заключения закончится через 1 год после его выдачи.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rPr>
              <a:t>Кроме того, постановлением Правительства Российской Федерации от 22.06.2022 №1120 срок действия выданных ранее заключений автоматически продлевался до 01 апреля 2023 года, а существующая на дату принятия указанного судебного акта редакция «Правил выдачи заключения №719» содержит пункт 15, согласно которому Заключение о подтверждении производства подписывается уполномоченным лицом Министерства промышленности и торговли Российской Федерации и действительно в течение 3 лет со дня его выдачи при соблюдении ряда условий.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rPr>
              <a:t>Во всех иных документах, изменяющих редакции Постановления №719 от 17.07.2015, отсутствует условие о признании недействующими ранее выданных заключений. Таким образом, государство признает, что заявители (производители), соответствовавшие требованиям Постановления №719 в редакции 2021 года (до введения «бальной системы»), имеют право на продолжение государственной поддержки, предусмотренной при наличии заключений, выданных и после введения «бальной системы».</a:t>
            </a:r>
          </a:p>
        </p:txBody>
      </p:sp>
    </p:spTree>
    <p:extLst>
      <p:ext uri="{BB962C8B-B14F-4D97-AF65-F5344CB8AC3E}">
        <p14:creationId xmlns:p14="http://schemas.microsoft.com/office/powerpoint/2010/main" val="25458594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92064-C087-1A26-75E1-696E7B064FA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1C7DE8-2CD8-8CB1-AC46-C8A0E6248036}"/>
              </a:ext>
            </a:extLst>
          </p:cNvPr>
          <p:cNvSpPr>
            <a:spLocks noGrp="1"/>
          </p:cNvSpPr>
          <p:nvPr>
            <p:ph type="title"/>
          </p:nvPr>
        </p:nvSpPr>
        <p:spPr>
          <a:xfrm>
            <a:off x="201597" y="0"/>
            <a:ext cx="11803602" cy="394340"/>
          </a:xfrm>
        </p:spPr>
        <p:txBody>
          <a:bodyPr>
            <a:noAutofit/>
          </a:bodyPr>
          <a:lstStyle/>
          <a:p>
            <a:pPr algn="ctr"/>
            <a:r>
              <a:rPr lang="ru-RU" sz="2400" dirty="0">
                <a:solidFill>
                  <a:srgbClr val="0070C0"/>
                </a:solidFill>
              </a:rPr>
              <a:t>АС Архангельской области Решение от 24.11.2025 по Делу № А05П-134/2025 (6 из 6)</a:t>
            </a:r>
            <a:endParaRPr lang="ru-RU" sz="2400" b="1" dirty="0">
              <a:solidFill>
                <a:srgbClr val="FF0000"/>
              </a:solidFill>
            </a:endParaRPr>
          </a:p>
        </p:txBody>
      </p:sp>
      <p:sp>
        <p:nvSpPr>
          <p:cNvPr id="6" name="TextBox 5">
            <a:extLst>
              <a:ext uri="{FF2B5EF4-FFF2-40B4-BE49-F238E27FC236}">
                <a16:creationId xmlns:a16="http://schemas.microsoft.com/office/drawing/2014/main" id="{9BEA4AD0-A8D1-729C-5A35-76E3EA765AB5}"/>
              </a:ext>
            </a:extLst>
          </p:cNvPr>
          <p:cNvSpPr txBox="1"/>
          <p:nvPr/>
        </p:nvSpPr>
        <p:spPr>
          <a:xfrm>
            <a:off x="373346" y="355252"/>
            <a:ext cx="11631853" cy="480131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rPr>
              <a:t>ООО «ЧЗПТ», выполнив все необходимые требования, установленные для российского производителя промышленной продукции, действовавшие во время его обращения в Министерство, фактически не получило установленной государственной услуги поддержки, выраженной в заключении.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rPr>
              <a:t>В самом заключении о подтверждении промышленной продукции на территории Российской Федерации №139448/07 от 23.12.2024 указано, что основанием для его выдачи является вышеуказанный судебный акт, а именно решение Арбитражного суда города Москвы от 13.06.2024 №А40-40843/24-84-302, постановление судебного пристава-исполнителя СОСП по г. Москве №1 ГМУ ФССП России о возбуждении исполнительного производства от 02.12.2024 №459465/24/98077-ИП; срок действия – в течение 1 года со дня его выдачи.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rPr>
              <a:t>Таким образом, на основании данных обстоятельств суд приходит к выводу, что исходя из сложившейся правовой ситуации </a:t>
            </a:r>
            <a:r>
              <a:rPr kumimoji="0" lang="ru-RU" sz="1600" b="1" i="0" u="sng" strike="noStrike" kern="1200" cap="none" spc="0" normalizeH="0" baseline="0" noProof="0" dirty="0">
                <a:ln>
                  <a:noFill/>
                </a:ln>
                <a:solidFill>
                  <a:srgbClr val="0070C0"/>
                </a:solidFill>
                <a:effectLst/>
                <a:uLnTx/>
                <a:uFillTx/>
                <a:latin typeface="Calibri" panose="020F0502020204030204"/>
                <a:ea typeface="+mn-ea"/>
                <a:cs typeface="+mn-cs"/>
              </a:rPr>
              <a:t>вышеуказанное заключение Министерства является надлежащим документом, подтверждающим происхождение продукции на территории Российской Федерации, которая предложена ООО «Передовая техника</a:t>
            </a:r>
            <a:r>
              <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rPr>
              <a:t>» в ходе участия в электронном аукционе.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6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sng" strike="noStrike" kern="1200" cap="none" spc="0" normalizeH="0" baseline="0" noProof="0" dirty="0">
                <a:ln>
                  <a:noFill/>
                </a:ln>
                <a:solidFill>
                  <a:srgbClr val="0070C0"/>
                </a:solidFill>
                <a:effectLst/>
                <a:uLnTx/>
                <a:uFillTx/>
                <a:latin typeface="Calibri" panose="020F0502020204030204"/>
                <a:ea typeface="+mn-ea"/>
                <a:cs typeface="+mn-cs"/>
              </a:rPr>
              <a:t>Следовательно, отсутствие в выписке из реестра российской промышленной продукции с информацией о совокупном количестве баллов не являлось основанием для отклонения заявки ООО «Передовая техника».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600" b="0" i="0" u="sng" strike="noStrike" kern="1200" cap="none" spc="0" normalizeH="0" baseline="0" noProof="0" dirty="0">
              <a:ln>
                <a:noFill/>
              </a:ln>
              <a:solidFill>
                <a:srgbClr val="0070C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заявления ООО "ЭРСИЭМ" о признании недействительным решения УФАС  отказать.</a:t>
            </a:r>
          </a:p>
        </p:txBody>
      </p:sp>
    </p:spTree>
    <p:extLst>
      <p:ext uri="{BB962C8B-B14F-4D97-AF65-F5344CB8AC3E}">
        <p14:creationId xmlns:p14="http://schemas.microsoft.com/office/powerpoint/2010/main" val="2545843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D2084-734D-4D63-C1C0-7E4CF4E19C6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A0C6AE-FE22-9787-A572-0F28C24C30C6}"/>
              </a:ext>
            </a:extLst>
          </p:cNvPr>
          <p:cNvSpPr>
            <a:spLocks noGrp="1"/>
          </p:cNvSpPr>
          <p:nvPr>
            <p:ph type="title"/>
          </p:nvPr>
        </p:nvSpPr>
        <p:spPr>
          <a:xfrm>
            <a:off x="136863" y="40742"/>
            <a:ext cx="11803602" cy="524251"/>
          </a:xfrm>
        </p:spPr>
        <p:txBody>
          <a:bodyPr>
            <a:noAutofit/>
          </a:bodyPr>
          <a:lstStyle/>
          <a:p>
            <a:pPr algn="ctr"/>
            <a:r>
              <a:rPr lang="ru-RU" sz="2400" dirty="0">
                <a:solidFill>
                  <a:srgbClr val="0070C0"/>
                </a:solidFill>
              </a:rPr>
              <a:t>АС Кемеровской области Решение от  30.10.2025 по Делу А27-10284/2025 (1 из 3)</a:t>
            </a:r>
            <a:br>
              <a:rPr lang="ru-RU" sz="2400" dirty="0">
                <a:solidFill>
                  <a:srgbClr val="0070C0"/>
                </a:solidFill>
              </a:rPr>
            </a:br>
            <a:r>
              <a:rPr lang="ru-RU" sz="1800" b="1" dirty="0">
                <a:solidFill>
                  <a:srgbClr val="FF0000"/>
                </a:solidFill>
              </a:rPr>
              <a:t>Постановлением 7ААС от 05.02.2026 решение поддержано</a:t>
            </a:r>
          </a:p>
        </p:txBody>
      </p:sp>
      <p:graphicFrame>
        <p:nvGraphicFramePr>
          <p:cNvPr id="4" name="Объект 3">
            <a:extLst>
              <a:ext uri="{FF2B5EF4-FFF2-40B4-BE49-F238E27FC236}">
                <a16:creationId xmlns:a16="http://schemas.microsoft.com/office/drawing/2014/main" id="{664CEC72-EF1B-C61B-BFCD-B8C0A9731FC4}"/>
              </a:ext>
            </a:extLst>
          </p:cNvPr>
          <p:cNvGraphicFramePr>
            <a:graphicFrameLocks noGrp="1"/>
          </p:cNvGraphicFramePr>
          <p:nvPr>
            <p:ph idx="1"/>
          </p:nvPr>
        </p:nvGraphicFramePr>
        <p:xfrm>
          <a:off x="192285" y="808327"/>
          <a:ext cx="11581917" cy="1010920"/>
        </p:xfrm>
        <a:graphic>
          <a:graphicData uri="http://schemas.openxmlformats.org/drawingml/2006/table">
            <a:tbl>
              <a:tblPr firstRow="1" bandRow="1">
                <a:tableStyleId>{F5AB1C69-6EDB-4FF4-983F-18BD219EF322}</a:tableStyleId>
              </a:tblPr>
              <a:tblGrid>
                <a:gridCol w="3197071">
                  <a:extLst>
                    <a:ext uri="{9D8B030D-6E8A-4147-A177-3AD203B41FA5}">
                      <a16:colId xmlns:a16="http://schemas.microsoft.com/office/drawing/2014/main" val="3079683067"/>
                    </a:ext>
                  </a:extLst>
                </a:gridCol>
                <a:gridCol w="3404216">
                  <a:extLst>
                    <a:ext uri="{9D8B030D-6E8A-4147-A177-3AD203B41FA5}">
                      <a16:colId xmlns:a16="http://schemas.microsoft.com/office/drawing/2014/main" val="3197436877"/>
                    </a:ext>
                  </a:extLst>
                </a:gridCol>
                <a:gridCol w="4980630">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ООО "Медицинская компания Сибири"</a:t>
                      </a:r>
                    </a:p>
                  </a:txBody>
                  <a:tcPr/>
                </a:tc>
                <a:tc>
                  <a:txBody>
                    <a:bodyPr/>
                    <a:lstStyle/>
                    <a:p>
                      <a:r>
                        <a:rPr lang="ru-RU" dirty="0"/>
                        <a:t>УФАС по Кемеровской области</a:t>
                      </a:r>
                    </a:p>
                  </a:txBody>
                  <a:tcPr/>
                </a:tc>
                <a:tc>
                  <a:txBody>
                    <a:bodyPr/>
                    <a:lstStyle/>
                    <a:p>
                      <a:r>
                        <a:rPr lang="ru-RU" dirty="0"/>
                        <a:t>О  признании недействительными решения в части признания жалобы необоснованной</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C3A19866-9CE0-CABB-AB3D-565ABC7862A7}"/>
              </a:ext>
            </a:extLst>
          </p:cNvPr>
          <p:cNvSpPr txBox="1"/>
          <p:nvPr/>
        </p:nvSpPr>
        <p:spPr>
          <a:xfrm>
            <a:off x="192285" y="1819247"/>
            <a:ext cx="11692759"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Департамент контрактной системы Кузбасса проводил ЭА на поставку изделий медицинского назначения (халат операционный, одноразового использования) (№ 0139200000125003108).  Извещением был установлен запрет, так как закупаемый объект относится к позиции 3 Приложения №1 Постановления 1875.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Заявка заявителя была отклонена. Жалоба не обоснована.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заказчиком установлен код ОКПД2 - 14.12.30.190.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53 примечанию к Постановлению № 719 требование о совокупном количестве баллов установлено в отношении следующей продукции: 14.12 "Спецодежда (кроме ОКПД 2 14.12.30.150 "Рукавицы, перчатки производственные и профессиональные")", из 14.13 "Форменная (ведомственная) одежда, униформа, школьная форма", 32.99.11.140 "Одежда защитная огнестойкая" - не менее 80 баллов, при наличии утеплителя - не менее 100 баллов (для производства изделий из тканей), не менее 40 баллов (для производства изделий из полимерных и пленочных материалов методами высокочастотной, ультразвуковой сварки), не менее 60 баллов (для производства изделий из трикотажного полотна), не менее 50 баллов (для производства изделий из материалов нетканых).</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Заявителем в составе заявки представлена информация о реестровой записи из реестра российской промышленной продукции: №10450727 (производитель ООО "ЗДРАВМЕДТЕХ-НОВОСИБИРСК«).</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Между тем, Выписка из реестра российской промышленной продукции №10450727 не содержит в своем составе информацию о совокупном количестве баллов за выполнение (освоение) на территории Российской Федерации соответствующих операций (условий). Код ОКПД2 в соответствии с выпиской 32.50.50.190</a:t>
            </a:r>
          </a:p>
        </p:txBody>
      </p:sp>
    </p:spTree>
    <p:extLst>
      <p:ext uri="{BB962C8B-B14F-4D97-AF65-F5344CB8AC3E}">
        <p14:creationId xmlns:p14="http://schemas.microsoft.com/office/powerpoint/2010/main" val="9258467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D3DEB-1AED-C733-DECE-1E8F6D7605C8}"/>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9B3B56DD-76A5-47CA-A6E7-594EB5A091A6}"/>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419F73A4-4F86-7350-383B-7B3C04A332F4}"/>
              </a:ext>
            </a:extLst>
          </p:cNvPr>
          <p:cNvSpPr>
            <a:spLocks noGrp="1"/>
          </p:cNvSpPr>
          <p:nvPr>
            <p:ph type="title"/>
          </p:nvPr>
        </p:nvSpPr>
        <p:spPr>
          <a:xfrm>
            <a:off x="621436" y="1190717"/>
            <a:ext cx="10520039" cy="1606858"/>
          </a:xfrm>
        </p:spPr>
        <p:txBody>
          <a:bodyPr>
            <a:noAutofit/>
          </a:bodyPr>
          <a:lstStyle/>
          <a:p>
            <a:pPr algn="ctr"/>
            <a:r>
              <a:rPr lang="ru-RU" sz="3200" dirty="0">
                <a:solidFill>
                  <a:srgbClr val="C00000"/>
                </a:solidFill>
              </a:rPr>
              <a:t>Представление в составе заявки номер реестровой записи без совокупного количества баллов при наличии бальной системы оценки технологических операций является основанием для признания такой заявки иностранной</a:t>
            </a:r>
          </a:p>
        </p:txBody>
      </p:sp>
    </p:spTree>
    <p:extLst>
      <p:ext uri="{BB962C8B-B14F-4D97-AF65-F5344CB8AC3E}">
        <p14:creationId xmlns:p14="http://schemas.microsoft.com/office/powerpoint/2010/main" val="16332100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1735-921B-BA0A-FBE4-7701C1E06F1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0A35E0-DC55-1ACE-1E27-1BAEFDC8968A}"/>
              </a:ext>
            </a:extLst>
          </p:cNvPr>
          <p:cNvSpPr>
            <a:spLocks noGrp="1"/>
          </p:cNvSpPr>
          <p:nvPr>
            <p:ph type="title"/>
          </p:nvPr>
        </p:nvSpPr>
        <p:spPr>
          <a:xfrm>
            <a:off x="136864" y="136591"/>
            <a:ext cx="11803602" cy="524251"/>
          </a:xfrm>
        </p:spPr>
        <p:txBody>
          <a:bodyPr>
            <a:noAutofit/>
          </a:bodyPr>
          <a:lstStyle/>
          <a:p>
            <a:pPr algn="ctr"/>
            <a:r>
              <a:rPr lang="ru-RU" sz="2400" dirty="0">
                <a:solidFill>
                  <a:srgbClr val="0070C0"/>
                </a:solidFill>
              </a:rPr>
              <a:t>АС г. Санкт-Петербурга и Ленинградской области Решение от 09.10.2025 по </a:t>
            </a:r>
            <a:br>
              <a:rPr lang="ru-RU" sz="2400" dirty="0">
                <a:solidFill>
                  <a:srgbClr val="0070C0"/>
                </a:solidFill>
              </a:rPr>
            </a:br>
            <a:r>
              <a:rPr lang="ru-RU" sz="2400" dirty="0">
                <a:solidFill>
                  <a:srgbClr val="0070C0"/>
                </a:solidFill>
              </a:rPr>
              <a:t>Делу А56-63423/2025 (1 из 2)</a:t>
            </a:r>
          </a:p>
        </p:txBody>
      </p:sp>
      <p:graphicFrame>
        <p:nvGraphicFramePr>
          <p:cNvPr id="4" name="Объект 3">
            <a:extLst>
              <a:ext uri="{FF2B5EF4-FFF2-40B4-BE49-F238E27FC236}">
                <a16:creationId xmlns:a16="http://schemas.microsoft.com/office/drawing/2014/main" id="{E5C9624C-4770-688F-B111-79574127F3AB}"/>
              </a:ext>
            </a:extLst>
          </p:cNvPr>
          <p:cNvGraphicFramePr>
            <a:graphicFrameLocks noGrp="1"/>
          </p:cNvGraphicFramePr>
          <p:nvPr>
            <p:ph idx="1"/>
          </p:nvPr>
        </p:nvGraphicFramePr>
        <p:xfrm>
          <a:off x="194199" y="797353"/>
          <a:ext cx="11746267" cy="741680"/>
        </p:xfrm>
        <a:graphic>
          <a:graphicData uri="http://schemas.openxmlformats.org/drawingml/2006/table">
            <a:tbl>
              <a:tblPr firstRow="1" bandRow="1">
                <a:tableStyleId>{F5AB1C69-6EDB-4FF4-983F-18BD219EF322}</a:tableStyleId>
              </a:tblPr>
              <a:tblGrid>
                <a:gridCol w="3800752">
                  <a:extLst>
                    <a:ext uri="{9D8B030D-6E8A-4147-A177-3AD203B41FA5}">
                      <a16:colId xmlns:a16="http://schemas.microsoft.com/office/drawing/2014/main" val="3079683067"/>
                    </a:ext>
                  </a:extLst>
                </a:gridCol>
                <a:gridCol w="3266983">
                  <a:extLst>
                    <a:ext uri="{9D8B030D-6E8A-4147-A177-3AD203B41FA5}">
                      <a16:colId xmlns:a16="http://schemas.microsoft.com/office/drawing/2014/main" val="3197436877"/>
                    </a:ext>
                  </a:extLst>
                </a:gridCol>
                <a:gridCol w="4678532">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Архивный комитет Санкт-Петербурга</a:t>
                      </a:r>
                    </a:p>
                  </a:txBody>
                  <a:tcPr/>
                </a:tc>
                <a:tc>
                  <a:txBody>
                    <a:bodyPr/>
                    <a:lstStyle/>
                    <a:p>
                      <a:r>
                        <a:rPr lang="ru-RU" dirty="0"/>
                        <a:t>УФАС по Санкт-Петербургу</a:t>
                      </a:r>
                    </a:p>
                  </a:txBody>
                  <a:tcPr/>
                </a:tc>
                <a:tc>
                  <a:txBody>
                    <a:bodyPr/>
                    <a:lstStyle/>
                    <a:p>
                      <a:r>
                        <a:rPr lang="ru-RU" dirty="0"/>
                        <a:t>Об оспаривании решения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50DE598A-DCE2-0EAB-4821-28D39679D993}"/>
              </a:ext>
            </a:extLst>
          </p:cNvPr>
          <p:cNvSpPr txBox="1"/>
          <p:nvPr/>
        </p:nvSpPr>
        <p:spPr>
          <a:xfrm>
            <a:off x="266266" y="1675544"/>
            <a:ext cx="11674200"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Заказчик проводил запрос котировок на поставку мольбертов для демонстрации документов (№0172200002425000002).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действия комиссии Заказчика была подана обоснованная жалоба.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извещению Заказчик закупал мольберты с кодом позиции КТРУ 32.99.53.130-00000018, которому соответствует код ОКПД2 - 32.99.53.130. Указанный код ОКПД» включен в Приложение №2 к Постановлению №1875 в позицию 186. В соответствии с Постановлением №1875 в извещении было установлено ограничение.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протоколу подведения итогов заявка ООО «КОМПАНИЯ ОФИСИТИ» отклонена комиссией по следующему основанию: «Несоответствие требованиям нормативных правовых актов, принятых в соответствии с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cт</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14 Закона № 44..ФЗ (Отклонение по п. 4 ч. 12 ст. 48 Закона № 44-ФЗ) Установлено ограничение допуска товаров на основании ПП РФ 23.12.2024 № 1875. В приложении № 3 извещения установлено требование о представлении участником номера реестровой записи из реестра российской промышленной продукции. Заявка участника N9 118537043 отклоняется, как не представившего информацию и документов, предусмотренных извещением об осуществлении закупки. Выписка представлена на товар «Доски школьные и офисные».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ООО «КОМПАНИЯ ОФИСИТИ» представило в составе заявки выписку из реестра российской промышленности на товар с реестровым номером №10528421 «Доски школьные и офисные по ТУ 32.99.53-001-69665279-2023».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1212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B1534-F82B-B704-EE41-EA45F0B1821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C8C1CB-65DD-240B-4E42-3D88A6271B65}"/>
              </a:ext>
            </a:extLst>
          </p:cNvPr>
          <p:cNvSpPr>
            <a:spLocks noGrp="1"/>
          </p:cNvSpPr>
          <p:nvPr>
            <p:ph type="title"/>
          </p:nvPr>
        </p:nvSpPr>
        <p:spPr>
          <a:xfrm>
            <a:off x="136864" y="136591"/>
            <a:ext cx="11803602" cy="524251"/>
          </a:xfrm>
        </p:spPr>
        <p:txBody>
          <a:bodyPr>
            <a:noAutofit/>
          </a:bodyPr>
          <a:lstStyle/>
          <a:p>
            <a:pPr algn="ctr"/>
            <a:r>
              <a:rPr lang="ru-RU" sz="2400" dirty="0">
                <a:solidFill>
                  <a:srgbClr val="0070C0"/>
                </a:solidFill>
              </a:rPr>
              <a:t>АС г. Санкт-Петербурга и Ленинградской области Решение от 09.10.2025 по Делу А56-63423/2025 (2 из 2)</a:t>
            </a:r>
          </a:p>
        </p:txBody>
      </p:sp>
      <p:sp>
        <p:nvSpPr>
          <p:cNvPr id="6" name="TextBox 5">
            <a:extLst>
              <a:ext uri="{FF2B5EF4-FFF2-40B4-BE49-F238E27FC236}">
                <a16:creationId xmlns:a16="http://schemas.microsoft.com/office/drawing/2014/main" id="{48CE669F-897E-B782-FF9D-126BCB8799BE}"/>
              </a:ext>
            </a:extLst>
          </p:cNvPr>
          <p:cNvSpPr txBox="1"/>
          <p:nvPr/>
        </p:nvSpPr>
        <p:spPr>
          <a:xfrm>
            <a:off x="346165" y="767374"/>
            <a:ext cx="11674200" cy="606319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Вместе с тем, согласно пункту 31 Приложения к Постановлению Правительства от 17.07.2015 №719 для целей осуществления закупок продукции индустрии учебного оборудования и средств обучения и воспитания, классифицируемой кодами по ОК 034-2014 (КПЕС 2008) из 32.99.53.110, из 32.99.53.120, из 32.99.53.130. из 32.99.53.190, для обеспечения государственных и муниципальных нужд в рамках Федерального закона «О контрактной системе…», при производстве учебного оборудования и средств обучения и воспитания необходимо достижение следующего суммарного количества баллов за производство (осуществление) на территории Российской Федерации указанных в разделе XXVII настоящего приложения технологических операций: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-из 32.99.53.130 «Стенд-планшет, стенд-тренажер» - не менее 10 баллов;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-из 32.99.53.130 «Оборудование для практикума, демонстрационное оборудование и оборудование для проектной деятельности, оборудование для проведения фронтальных лабораторных работ и аттестации, цифровые лаборатории, учебно-методические наборы и конструкторы для изучения основ искусственного интеллекта и инженерно-космического образования» - не менее 10 баллов;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-из 32.99.53.130 «Конструктор робототехнический» - не менее 15 баллов.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письму Минпромторга России от 22.02.2024 №КА-17291/07 постановление №719, предусматривает необходимость наличия заключения, содержащего информацию о совокупном количестве баллов за выполнение (освоение) на территории РФ соответствующих операций (условий), для подтверждения производства на территории РФ промышленной продукции, в отношении которой установлены такие требования о совокупном количестве баллов, и с целью ее допуска к закупкам, осуществляемым для обеспечения государственных и муниципальных нужд. С момента вступления в силу изменений в ПП РФ № 719, предусматривающих введение балльной системы оценки уровня локализации, заключения на такую промышленную продукцию, в которых отсутствует информация о совокупном количестве баллов, не могут быть использованы для подтверждения производства промышленной продукции на территории РФ о необходимости руководствоваться указанной позицией также высказался ФАС России в своем письме от 17.07.2024 №ПИ/63206/24.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При вышеуказанных обстоятельствах, требования заявителя подлежат удовлетворению.</a:t>
            </a:r>
          </a:p>
        </p:txBody>
      </p:sp>
    </p:spTree>
    <p:extLst>
      <p:ext uri="{BB962C8B-B14F-4D97-AF65-F5344CB8AC3E}">
        <p14:creationId xmlns:p14="http://schemas.microsoft.com/office/powerpoint/2010/main" val="18896531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5F-DCC2-6278-E974-3115D5639C9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FA4200-5B78-9058-3697-4C213A27CA17}"/>
              </a:ext>
            </a:extLst>
          </p:cNvPr>
          <p:cNvSpPr>
            <a:spLocks noGrp="1"/>
          </p:cNvSpPr>
          <p:nvPr>
            <p:ph type="title"/>
          </p:nvPr>
        </p:nvSpPr>
        <p:spPr>
          <a:xfrm>
            <a:off x="194199" y="97656"/>
            <a:ext cx="11803602" cy="467972"/>
          </a:xfrm>
        </p:spPr>
        <p:txBody>
          <a:bodyPr>
            <a:noAutofit/>
          </a:bodyPr>
          <a:lstStyle/>
          <a:p>
            <a:pPr algn="ctr"/>
            <a:r>
              <a:rPr lang="ru-RU" sz="2400" dirty="0">
                <a:solidFill>
                  <a:srgbClr val="0070C0"/>
                </a:solidFill>
              </a:rPr>
              <a:t>АС Иркутской области Решение от  01.10.2025 по Делу № А19-11523/2025 (1 из 4)</a:t>
            </a:r>
          </a:p>
        </p:txBody>
      </p:sp>
      <p:graphicFrame>
        <p:nvGraphicFramePr>
          <p:cNvPr id="4" name="Объект 3">
            <a:extLst>
              <a:ext uri="{FF2B5EF4-FFF2-40B4-BE49-F238E27FC236}">
                <a16:creationId xmlns:a16="http://schemas.microsoft.com/office/drawing/2014/main" id="{0B367C43-BFC2-AD94-B6D7-01C21B89FF23}"/>
              </a:ext>
            </a:extLst>
          </p:cNvPr>
          <p:cNvGraphicFramePr>
            <a:graphicFrameLocks noGrp="1"/>
          </p:cNvGraphicFramePr>
          <p:nvPr>
            <p:ph idx="1"/>
          </p:nvPr>
        </p:nvGraphicFramePr>
        <p:xfrm>
          <a:off x="305040" y="636649"/>
          <a:ext cx="11581917" cy="741680"/>
        </p:xfrm>
        <a:graphic>
          <a:graphicData uri="http://schemas.openxmlformats.org/drawingml/2006/table">
            <a:tbl>
              <a:tblPr firstRow="1" bandRow="1">
                <a:tableStyleId>{F5AB1C69-6EDB-4FF4-983F-18BD219EF322}</a:tableStyleId>
              </a:tblPr>
              <a:tblGrid>
                <a:gridCol w="3343682">
                  <a:extLst>
                    <a:ext uri="{9D8B030D-6E8A-4147-A177-3AD203B41FA5}">
                      <a16:colId xmlns:a16="http://schemas.microsoft.com/office/drawing/2014/main" val="3079683067"/>
                    </a:ext>
                  </a:extLst>
                </a:gridCol>
                <a:gridCol w="3204839">
                  <a:extLst>
                    <a:ext uri="{9D8B030D-6E8A-4147-A177-3AD203B41FA5}">
                      <a16:colId xmlns:a16="http://schemas.microsoft.com/office/drawing/2014/main" val="3197436877"/>
                    </a:ext>
                  </a:extLst>
                </a:gridCol>
                <a:gridCol w="5033396">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ООО «БЛИСС»</a:t>
                      </a:r>
                    </a:p>
                  </a:txBody>
                  <a:tcPr/>
                </a:tc>
                <a:tc>
                  <a:txBody>
                    <a:bodyPr/>
                    <a:lstStyle/>
                    <a:p>
                      <a:r>
                        <a:rPr lang="ru-RU" dirty="0"/>
                        <a:t>УФАС по Иркутской области </a:t>
                      </a:r>
                    </a:p>
                  </a:txBody>
                  <a:tcPr/>
                </a:tc>
                <a:tc>
                  <a:txBody>
                    <a:bodyPr/>
                    <a:lstStyle/>
                    <a:p>
                      <a:r>
                        <a:rPr lang="ru-RU" dirty="0"/>
                        <a:t>О признании незаконным решения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F01CDF78-BD84-BAC5-2C70-ED4648D1D55A}"/>
              </a:ext>
            </a:extLst>
          </p:cNvPr>
          <p:cNvSpPr txBox="1"/>
          <p:nvPr/>
        </p:nvSpPr>
        <p:spPr>
          <a:xfrm>
            <a:off x="194197" y="1564759"/>
            <a:ext cx="11803602" cy="535531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Министерство по регулированию контрактной системы в сфере закупок Иркутской области на основании заявок заказчиков (23 областных ГБУЗ) проводило ЭА (№ 0134200000125001035) «Поставка медицинского изделия - Система ультразвуковой визуализации универсальная, с питанием от сети, ввод в эксплуатацию медицинского изделия, обучение правилам эксплуатации специалистов, эксплуатирующих медицинское изделие».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Для участия в закупке подали заявки 6 участников, в том числе ООО «Блисс»,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Альянсмедтехника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ООО «ТМК»,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Медкредо</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Медснабсервис</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и ООО ИМК «Инсайт».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протоколу подачи ценовых предложений от 20.03.2025 наилучшее предложение о цене контракта сделал участник закупки с идентификационным номером заявки 118452881, с ценой контракта 75 602 782,50 руб.</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итогам определения поставщика участники закупки с идентификационными номерами 118452881, 118452370, 118406207, 118454800, 118463060 отклонены от участия в закупке на основании пункта 4 части 12 статьи 48 Федерального закона от 05.04.2013 № 44-ФЗ; победителем признано ООО «Блисс» (участник закупки с номером заявки 118453077), предложившее наилучшую цену контракта в размере 119 000 000 руб.</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УФАС по Иркутской области поступили жалоба ИП Кравченко А.В. на положения извещения о проведении электронного аукциона, жалоба ООО «ТМК» на действия комиссии по осуществлению закупок, связанных с рассмотрением заявок на участие в закупке.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результатам проверки антимонопольным органом принято решение, которым установлено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нарушение в действиях комиссии по осуществлению закупок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пункта 1 части 5 статьи 49, пункта 4 части 12 статьи 48 Закона о контрактной системе.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В действиях заказчиков, уполномоченного органа нарушений требований законодательства о контрактной системе в сфере закупок не выявлено.</a:t>
            </a:r>
          </a:p>
        </p:txBody>
      </p:sp>
    </p:spTree>
    <p:extLst>
      <p:ext uri="{BB962C8B-B14F-4D97-AF65-F5344CB8AC3E}">
        <p14:creationId xmlns:p14="http://schemas.microsoft.com/office/powerpoint/2010/main" val="325338913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DC526-DC50-9A5E-483C-84A564892D7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213124-9947-61DD-7DC2-40D69940CFF0}"/>
              </a:ext>
            </a:extLst>
          </p:cNvPr>
          <p:cNvSpPr>
            <a:spLocks noGrp="1"/>
          </p:cNvSpPr>
          <p:nvPr>
            <p:ph type="title"/>
          </p:nvPr>
        </p:nvSpPr>
        <p:spPr>
          <a:xfrm>
            <a:off x="194199" y="97656"/>
            <a:ext cx="11803602" cy="467972"/>
          </a:xfrm>
        </p:spPr>
        <p:txBody>
          <a:bodyPr>
            <a:noAutofit/>
          </a:bodyPr>
          <a:lstStyle/>
          <a:p>
            <a:pPr algn="ctr"/>
            <a:r>
              <a:rPr lang="ru-RU" sz="2400" dirty="0">
                <a:solidFill>
                  <a:srgbClr val="0070C0"/>
                </a:solidFill>
              </a:rPr>
              <a:t>АС Иркутской области Решение от  01.10.2025 по Делу № А19-11523/2025 (2 из 4)</a:t>
            </a:r>
          </a:p>
        </p:txBody>
      </p:sp>
      <p:sp>
        <p:nvSpPr>
          <p:cNvPr id="6" name="TextBox 5">
            <a:extLst>
              <a:ext uri="{FF2B5EF4-FFF2-40B4-BE49-F238E27FC236}">
                <a16:creationId xmlns:a16="http://schemas.microsoft.com/office/drawing/2014/main" id="{3D081123-6FED-8357-470A-2DD2903FF819}"/>
              </a:ext>
            </a:extLst>
          </p:cNvPr>
          <p:cNvSpPr txBox="1"/>
          <p:nvPr/>
        </p:nvSpPr>
        <p:spPr>
          <a:xfrm>
            <a:off x="194199" y="565628"/>
            <a:ext cx="11803602" cy="563231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ООО «Блисс», полагая, что решение не соответствует закону и нарушает его права и законные интересы, обратилось в арбитражный суд с настоящим заявлением.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Материалами дела установлено, что объектом закупки согласно извещению является система ультразвуковой визуализации универсальная с питанием от сети, код позиции 26.60.12.132-00000036.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Код ОКПД 26.60.12.132, используемый заказчиками, включен в перечень Приложения № 2 к Постановлению № 1875 (позиция 314 - аппараты ультразвукового сканирования).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установлено ограничение. Нарушений по извещению нет.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то же время, по результатам проверки доводов жалобы ООО «ТМК» Управление сделало вывод о неподтверждении участником закупки с номером заявки 118453077 (ООО «БЛИСС»), признанным победителем электронного аукциона, российского происхождения предлагаемого к поставке товара, и, соответственно, об отсутствии у комиссии по осуществлению закупок оснований для применения ограничения закупок товаров, происходящих из иностранных государств.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Оспаривая данный вывод УФАС по Иркутской области, ООО «Блисс» указало, что антимонопольный орган необоснованно признал оборудование российского производства (Системы ультразвуковые диагностические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РуСкан</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60 и УЗИ-Электрон) происходящим из иностранных государств. Российское происхождение поставляемого оборудования подтверждено в установленном порядке номером реестровой записи из реестра российской промышленной продукции, в отношении него имеются выданные до 10.10.2023 Министерством промышленности и торговли Российской Федерации заключения о подтверждении производства промышленной продукции на территории Российской Федерации. Такие заключения в силу Постановления Правительства Российской Федерации от 08.08.2023 № 1293 являются действительными до окончания установленного срока их действия.</a:t>
            </a:r>
          </a:p>
        </p:txBody>
      </p:sp>
    </p:spTree>
    <p:extLst>
      <p:ext uri="{BB962C8B-B14F-4D97-AF65-F5344CB8AC3E}">
        <p14:creationId xmlns:p14="http://schemas.microsoft.com/office/powerpoint/2010/main" val="35157260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121F7-8983-F508-35FA-7EC5FD85F67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E23219-B459-5D7C-DE97-816D300BDF6A}"/>
              </a:ext>
            </a:extLst>
          </p:cNvPr>
          <p:cNvSpPr>
            <a:spLocks noGrp="1"/>
          </p:cNvSpPr>
          <p:nvPr>
            <p:ph type="title"/>
          </p:nvPr>
        </p:nvSpPr>
        <p:spPr>
          <a:xfrm>
            <a:off x="194199" y="97656"/>
            <a:ext cx="11803602" cy="467972"/>
          </a:xfrm>
        </p:spPr>
        <p:txBody>
          <a:bodyPr>
            <a:noAutofit/>
          </a:bodyPr>
          <a:lstStyle/>
          <a:p>
            <a:pPr algn="ctr"/>
            <a:r>
              <a:rPr lang="ru-RU" sz="2400" dirty="0">
                <a:solidFill>
                  <a:srgbClr val="0070C0"/>
                </a:solidFill>
              </a:rPr>
              <a:t>АС Иркутской области Решение от  01.10.2025 по Делу № А19-11523/2025 (3 из 4)</a:t>
            </a:r>
          </a:p>
        </p:txBody>
      </p:sp>
      <p:sp>
        <p:nvSpPr>
          <p:cNvPr id="6" name="TextBox 5">
            <a:extLst>
              <a:ext uri="{FF2B5EF4-FFF2-40B4-BE49-F238E27FC236}">
                <a16:creationId xmlns:a16="http://schemas.microsoft.com/office/drawing/2014/main" id="{F35A193D-05AD-F4DE-1ADF-4E19EE8724C0}"/>
              </a:ext>
            </a:extLst>
          </p:cNvPr>
          <p:cNvSpPr txBox="1"/>
          <p:nvPr/>
        </p:nvSpPr>
        <p:spPr>
          <a:xfrm>
            <a:off x="194199" y="565628"/>
            <a:ext cx="11803602" cy="563231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пункте 33 Приложения «Требования к промышленной продукции, предъявляемые в целях ее отнесения к российской промышленной продукции» к Постановлению от 17.07.2015 № 719 (в ред. постановления Правительства РФ от 08.08.2023 № 1293) установлено, что "отнесение продукции медицинской промышленности к российской промышленной продукции возможно, при условии соответствия всем обязательным требованиям и достижения следующего суммарного количества баллов за выполнение на территориях стран - членов Евразийского экономического союза указанных операций (условий) для каждой единицы продукции":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для промышленной продукции, соответствующей коду 26.60.12.132 «Аппараты ультразвукового сканирования», на 2025 год установлено требование о совокупном количестве баллов - не менее 70.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Аналогичное требование о подтверждении страны происхождения товара содержится в извещении об аукционе (Требования к содержанию, составу заявки на участие в закупке и инструкция по ее заполнению).</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Действительно, до 10.10.2023 в отношении аппаратов ультразвукового сканирования не было установлено требование о совокупном количестве баллов для подтверждения российского происхождения товара.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Заявка ООО «Блисс» содержала предложение о поставке товара с кодом 26.60.12.132, страна происхождения Российская Федерация. К заявке приложены выписки из реестра российской промышленной продукции на предлагаемый к поставке товар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без информации о совокупном количестве баллов за выполнение (освоение) на территории Российской Федерации таких операций.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Заявитель считает, что поскольку реестровые записи о подтверждении производства промышленной продукции на территории Российской Федерации являются действительными, то не требуется информация о совокупном количестве баллов для закупаемого заказчиками вида продукции; поставляемая продукция не перестала быть российской в результате изменений, внесенных в Постановление от 17.07.2015 № 7191875.</a:t>
            </a:r>
          </a:p>
        </p:txBody>
      </p:sp>
    </p:spTree>
    <p:extLst>
      <p:ext uri="{BB962C8B-B14F-4D97-AF65-F5344CB8AC3E}">
        <p14:creationId xmlns:p14="http://schemas.microsoft.com/office/powerpoint/2010/main" val="332254428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24EC3-6475-791A-8899-CCFA8977404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CA2E2B-FAFD-25F5-BEBF-FA5891DE1515}"/>
              </a:ext>
            </a:extLst>
          </p:cNvPr>
          <p:cNvSpPr>
            <a:spLocks noGrp="1"/>
          </p:cNvSpPr>
          <p:nvPr>
            <p:ph type="title"/>
          </p:nvPr>
        </p:nvSpPr>
        <p:spPr>
          <a:xfrm>
            <a:off x="194199" y="97656"/>
            <a:ext cx="11803602" cy="467972"/>
          </a:xfrm>
        </p:spPr>
        <p:txBody>
          <a:bodyPr>
            <a:noAutofit/>
          </a:bodyPr>
          <a:lstStyle/>
          <a:p>
            <a:pPr algn="ctr"/>
            <a:r>
              <a:rPr lang="ru-RU" sz="2400" dirty="0">
                <a:solidFill>
                  <a:srgbClr val="0070C0"/>
                </a:solidFill>
              </a:rPr>
              <a:t>АС Иркутской области Решение от  01.10.2025 по Делу № А19-11523/2025 (4 из 4)</a:t>
            </a:r>
          </a:p>
        </p:txBody>
      </p:sp>
      <p:sp>
        <p:nvSpPr>
          <p:cNvPr id="6" name="TextBox 5">
            <a:extLst>
              <a:ext uri="{FF2B5EF4-FFF2-40B4-BE49-F238E27FC236}">
                <a16:creationId xmlns:a16="http://schemas.microsoft.com/office/drawing/2014/main" id="{512B43BF-62C7-608F-1F62-03B749842922}"/>
              </a:ext>
            </a:extLst>
          </p:cNvPr>
          <p:cNvSpPr txBox="1"/>
          <p:nvPr/>
        </p:nvSpPr>
        <p:spPr>
          <a:xfrm>
            <a:off x="194199" y="565628"/>
            <a:ext cx="11803602" cy="563231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Данный довод заявителя суд находит ошибочным, основанным на неверном толковании норм права в силу следующего.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Из буквального толкования подпункта "а" пункта 3 Постановления № 1875 следует, что информацией, подтверждающей страну происхождения товара, в данном случае будет являться номер реестровой записи из реестра российской промышленной продукции. При этом на закупаемый товар с 10.10.2023 распространяется требование о наличии 70 баллов для подтверждения страны происхождения товара, предусмотренное для кода ОКПД 2 26.60.12.132 «Аппараты ультразвукового сканирования».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Вышеприведенные переходные положения Постановления № 1293 о том, что ранее выданные заключения являются действующими, не дают основание для несоблюдения участником закупки законодательно установленных требований к документам (сведениям), являющимся подтверждением страны происхождения товара.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этой связи правомерными являются выводы антимонопольного органа о том, что хотя ранее полученные заключения и являются действующими, но требуют внесения соответствующих изменений с целью возможности их принятия и учета для целей участия в государственных и муниципальных закупках.</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Аналогичная правовая позиция изложена, в частности, в постановлении Арбитражного суда Восточно-Сибирского округа от 19.12.2024 и в определении Верховного суда Российской Федерации от 12.03.2025 по делу №А33-23737/2023.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требований отказать.</a:t>
            </a:r>
          </a:p>
        </p:txBody>
      </p:sp>
    </p:spTree>
    <p:extLst>
      <p:ext uri="{BB962C8B-B14F-4D97-AF65-F5344CB8AC3E}">
        <p14:creationId xmlns:p14="http://schemas.microsoft.com/office/powerpoint/2010/main" val="22608211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3EA4A-611D-91F1-2CB3-D760BE5E6A4E}"/>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028B036-3D1D-C07F-D79E-07067A2662E9}"/>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114F22D1-7D96-19DA-38FB-C688877A709B}"/>
              </a:ext>
            </a:extLst>
          </p:cNvPr>
          <p:cNvSpPr>
            <a:spLocks noGrp="1"/>
          </p:cNvSpPr>
          <p:nvPr>
            <p:ph type="title"/>
          </p:nvPr>
        </p:nvSpPr>
        <p:spPr>
          <a:xfrm>
            <a:off x="621436" y="1190717"/>
            <a:ext cx="10520039" cy="1606858"/>
          </a:xfrm>
        </p:spPr>
        <p:txBody>
          <a:bodyPr>
            <a:noAutofit/>
          </a:bodyPr>
          <a:lstStyle/>
          <a:p>
            <a:pPr algn="ctr"/>
            <a:r>
              <a:rPr lang="ru-RU" sz="3200" dirty="0">
                <a:solidFill>
                  <a:srgbClr val="C00000"/>
                </a:solidFill>
              </a:rPr>
              <a:t>Указание в составе заявки нескольких стран происхождения по одному и тому же товару является основанием для отклонения такой заявки</a:t>
            </a:r>
          </a:p>
        </p:txBody>
      </p:sp>
    </p:spTree>
    <p:extLst>
      <p:ext uri="{BB962C8B-B14F-4D97-AF65-F5344CB8AC3E}">
        <p14:creationId xmlns:p14="http://schemas.microsoft.com/office/powerpoint/2010/main" val="37727431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AEB6E-646D-DC66-F631-F3FBB32A339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D8B5D5-9AD1-EA52-4DE2-539261DAEE32}"/>
              </a:ext>
            </a:extLst>
          </p:cNvPr>
          <p:cNvSpPr>
            <a:spLocks noGrp="1"/>
          </p:cNvSpPr>
          <p:nvPr>
            <p:ph type="title"/>
          </p:nvPr>
        </p:nvSpPr>
        <p:spPr>
          <a:xfrm>
            <a:off x="194199" y="97656"/>
            <a:ext cx="11803602" cy="467972"/>
          </a:xfrm>
        </p:spPr>
        <p:txBody>
          <a:bodyPr>
            <a:noAutofit/>
          </a:bodyPr>
          <a:lstStyle/>
          <a:p>
            <a:pPr algn="ctr"/>
            <a:r>
              <a:rPr lang="ru-RU" sz="2400" dirty="0">
                <a:solidFill>
                  <a:srgbClr val="0070C0"/>
                </a:solidFill>
              </a:rPr>
              <a:t>АС Воронежской области Решение от  23.09.2025 по Делу № А14-11277/2025 (1 из 2)</a:t>
            </a:r>
          </a:p>
        </p:txBody>
      </p:sp>
      <p:graphicFrame>
        <p:nvGraphicFramePr>
          <p:cNvPr id="4" name="Объект 3">
            <a:extLst>
              <a:ext uri="{FF2B5EF4-FFF2-40B4-BE49-F238E27FC236}">
                <a16:creationId xmlns:a16="http://schemas.microsoft.com/office/drawing/2014/main" id="{1D0BD971-48A1-9D13-1024-14137E844A89}"/>
              </a:ext>
            </a:extLst>
          </p:cNvPr>
          <p:cNvGraphicFramePr>
            <a:graphicFrameLocks noGrp="1"/>
          </p:cNvGraphicFramePr>
          <p:nvPr>
            <p:ph idx="1"/>
          </p:nvPr>
        </p:nvGraphicFramePr>
        <p:xfrm>
          <a:off x="305040" y="636649"/>
          <a:ext cx="11581917" cy="741680"/>
        </p:xfrm>
        <a:graphic>
          <a:graphicData uri="http://schemas.openxmlformats.org/drawingml/2006/table">
            <a:tbl>
              <a:tblPr firstRow="1" bandRow="1">
                <a:tableStyleId>{F5AB1C69-6EDB-4FF4-983F-18BD219EF322}</a:tableStyleId>
              </a:tblPr>
              <a:tblGrid>
                <a:gridCol w="3343682">
                  <a:extLst>
                    <a:ext uri="{9D8B030D-6E8A-4147-A177-3AD203B41FA5}">
                      <a16:colId xmlns:a16="http://schemas.microsoft.com/office/drawing/2014/main" val="3079683067"/>
                    </a:ext>
                  </a:extLst>
                </a:gridCol>
                <a:gridCol w="3204839">
                  <a:extLst>
                    <a:ext uri="{9D8B030D-6E8A-4147-A177-3AD203B41FA5}">
                      <a16:colId xmlns:a16="http://schemas.microsoft.com/office/drawing/2014/main" val="3197436877"/>
                    </a:ext>
                  </a:extLst>
                </a:gridCol>
                <a:gridCol w="5033396">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ООО «ИМПЛАНТТРЕЙД»</a:t>
                      </a:r>
                    </a:p>
                  </a:txBody>
                  <a:tcPr/>
                </a:tc>
                <a:tc>
                  <a:txBody>
                    <a:bodyPr/>
                    <a:lstStyle/>
                    <a:p>
                      <a:r>
                        <a:rPr lang="ru-RU" dirty="0"/>
                        <a:t>УФАС по Воронежской области</a:t>
                      </a:r>
                    </a:p>
                  </a:txBody>
                  <a:tcPr/>
                </a:tc>
                <a:tc>
                  <a:txBody>
                    <a:bodyPr/>
                    <a:lstStyle/>
                    <a:p>
                      <a:r>
                        <a:rPr lang="ru-RU" dirty="0"/>
                        <a:t>О признании незаконным решения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4DD58190-2ECC-FD19-915B-20F565538368}"/>
              </a:ext>
            </a:extLst>
          </p:cNvPr>
          <p:cNvSpPr txBox="1"/>
          <p:nvPr/>
        </p:nvSpPr>
        <p:spPr>
          <a:xfrm>
            <a:off x="194197" y="1449350"/>
            <a:ext cx="11803602" cy="535531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ФГБУЗ КБ №33 ФМБА России провел ЭА на поставку расходных медицинских изделий (№ 0331100004425000061).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Из протокола подведения итогов следует, что комиссия по осуществлению закупок, в том числе приняла следующее решение в отношении заявки Заявителя: "Отклонить заявку на участие в закупке по п. 1 ч. 12 ст. 48 N 44-ФЗ "Непредставление информации и документов, предусмотренных извещением об осуществлении закупки (за исключением информации и документов, предусмотренных п. 2, 3 ч. 6 ст. 43 Закона 44-ФЗ), несоответствие таких информации и документов требованиям" Несоответствие информации требованиям, установленным в извещении об осуществлении закупки п. 1 ч 12 ст. 48;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абз</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а) п. 1 ч. 5 статьи 49;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пп.б</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п. 2 ч. 1 статьи 43 44-ФЗ,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абз</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б) п. 2 предложения участника закупки в отношении объекта закупки приложения N 4 к извещению,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пп</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2.7 п. 2 требования к содержанию, составу заявки инструкции по заполнению заявки приложения N 4 к извещению в части указания участником нескольких стран происхождения товара (заявка на участие в закупке должна содержать наименование страны происхождения товара в соответствии с общероссийским классификатором, используемым для идентификации стран мира.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Указание нескольких стран происхождения товара в заявке на участие в закупке Законом N 44-ФЗ не предусмотрено).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 указанному выводу комиссия учреждения пришла в связи с тем, что в заявке заявителя, в отношении предлагаемых к поставке товаров, содержится следующая информация: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По позиции № 1: Сетка проволочная для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тромбэктомии</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страна происхождения: Российская Федерация;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По позиции № 2: Тампон для компрессии бедренной артерии, коллагеновый, страна происхождения: Соединенные Штаты Америки, Пуэрто-Рико.</a:t>
            </a:r>
          </a:p>
        </p:txBody>
      </p:sp>
    </p:spTree>
    <p:extLst>
      <p:ext uri="{BB962C8B-B14F-4D97-AF65-F5344CB8AC3E}">
        <p14:creationId xmlns:p14="http://schemas.microsoft.com/office/powerpoint/2010/main" val="31013801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017D1-FEE2-A71F-9B42-A3FFE64A85A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9C08E0-2600-0475-2674-726761D12DD7}"/>
              </a:ext>
            </a:extLst>
          </p:cNvPr>
          <p:cNvSpPr>
            <a:spLocks noGrp="1"/>
          </p:cNvSpPr>
          <p:nvPr>
            <p:ph type="title"/>
          </p:nvPr>
        </p:nvSpPr>
        <p:spPr>
          <a:xfrm>
            <a:off x="194199" y="97656"/>
            <a:ext cx="11803602" cy="467972"/>
          </a:xfrm>
        </p:spPr>
        <p:txBody>
          <a:bodyPr>
            <a:noAutofit/>
          </a:bodyPr>
          <a:lstStyle/>
          <a:p>
            <a:pPr algn="ctr"/>
            <a:r>
              <a:rPr lang="ru-RU" sz="2400" dirty="0">
                <a:solidFill>
                  <a:srgbClr val="0070C0"/>
                </a:solidFill>
              </a:rPr>
              <a:t>АС Воронежской области Решение от  23.09.2025 по Делу № А14-11277/2025 (2 из 2)</a:t>
            </a:r>
          </a:p>
        </p:txBody>
      </p:sp>
      <p:sp>
        <p:nvSpPr>
          <p:cNvPr id="6" name="TextBox 5">
            <a:extLst>
              <a:ext uri="{FF2B5EF4-FFF2-40B4-BE49-F238E27FC236}">
                <a16:creationId xmlns:a16="http://schemas.microsoft.com/office/drawing/2014/main" id="{08D00345-4628-2621-6361-A81DDF07A8A3}"/>
              </a:ext>
            </a:extLst>
          </p:cNvPr>
          <p:cNvSpPr txBox="1"/>
          <p:nvPr/>
        </p:nvSpPr>
        <p:spPr>
          <a:xfrm>
            <a:off x="194199" y="565628"/>
            <a:ext cx="11803602" cy="618630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ООО «ИМПЛАНТТРЕЙД» подал жалобу в УФАС. Жалоба признана необоснованной. Участник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Федеральным законом от 2 июля 2021 г. N 360-ФЗ статья 43 Закона N 44-ФЗ изложена в новой редакции, в составе которой введен в действие подпункт «б» пункта 2 части 1, согласно которому для участия в конкурентном способе заявка на участие в закупке, если иное не предусмотрено данным федеральным законом, должна содержать предложение участника закупки в отношении объекта закупки, в том числе наименование страны происхождения товара в соответствии с общероссийским классификатором, используемым для идентификации стран мира, с учетом положений части 2 этой статьи.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Из содержания приведенной нормы следует, что наименование страны происхождения товара законодателем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применено в единственном числе</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которое не подразумевает при предложении участником закупки в представляемой заявке на участие в закупке указания на множественность стран происхождения товара.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этом пункт 3 Постановления N 1875 не определяет регистрационное удостоверение на медицинское изделие и информацию, содержащуюся в реестровой записи из реестра медицинских изделий, в качестве документа, информации, подтверждающих страну происхождения товара для целей Закона N 44-ФЗ при принятии Правительством Российской Федерации мер, предусмотренных пунктом 1 части 2 статьи 14 указанного закона.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этой связи доводы о допустимости указания в заявке на участие в закупке нескольких (альтернативных) стран происхождения товара, являющегося медицинским изделием, поскольку в регистрационном удостоверении на такое изделие указано несколько адресов мест производства, подлежат отклонению.</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Аналогичная правовая позиция изложена в Решении Верховного Суда РФ от 29.05.2025 N АКПИ25-158.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комиссия УФАС пришла к обоснованному выводу о соответствии действий комиссии по осуществлению закупок при проведении электронного аукциона требованиям Закона о контрактной системе.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требований отказать.</a:t>
            </a:r>
          </a:p>
        </p:txBody>
      </p:sp>
    </p:spTree>
    <p:extLst>
      <p:ext uri="{BB962C8B-B14F-4D97-AF65-F5344CB8AC3E}">
        <p14:creationId xmlns:p14="http://schemas.microsoft.com/office/powerpoint/2010/main" val="2918672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8B97A-419C-6CF3-84A6-C6935056674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9DCF73-00AD-BE3A-0C87-15BEFABCB1C5}"/>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Кемеровской области Решение от  30.10.2025 по Делу А27-10284/2025 (2 из 3)</a:t>
            </a:r>
          </a:p>
        </p:txBody>
      </p:sp>
      <p:sp>
        <p:nvSpPr>
          <p:cNvPr id="5" name="Объект 4">
            <a:extLst>
              <a:ext uri="{FF2B5EF4-FFF2-40B4-BE49-F238E27FC236}">
                <a16:creationId xmlns:a16="http://schemas.microsoft.com/office/drawing/2014/main" id="{79733015-7D89-DA02-B412-BB953879AA14}"/>
              </a:ext>
            </a:extLst>
          </p:cNvPr>
          <p:cNvSpPr>
            <a:spLocks noGrp="1"/>
          </p:cNvSpPr>
          <p:nvPr>
            <p:ph idx="1"/>
          </p:nvPr>
        </p:nvSpPr>
        <p:spPr>
          <a:xfrm>
            <a:off x="266330" y="680405"/>
            <a:ext cx="11194742" cy="5960092"/>
          </a:xfrm>
        </p:spPr>
        <p:txBody>
          <a:bodyPr>
            <a:noAutofit/>
          </a:bodyPr>
          <a:lstStyle/>
          <a:p>
            <a:r>
              <a:rPr lang="ru-RU" sz="1800" dirty="0"/>
              <a:t>Основанием для отклонения заявки заявителя послужил вывод о нарушении требований пункта 5 части 12 статьи 48 Закона № 44-ФЗ - непредставление информации и документов, предусмотренных п.5 ч. 1 ст. 43 Закона 44-ФЗ (Согласно подпункту «а» пункта 1 части 4 статьи 14 Закона № 44-ФЗ (Отклонение по п. 5 ч. 12 ст. 48 Закона № 44-ФЗ): участником закупки представлен товар иностранного происхождения (согласно п. 5 ч. 1 ст. 43 Закона № 44- ФЗ в связи с отсутствием документов, подтверждающих страну происхождения товара (отсутствует информация о совокупном количестве баллов за выполнение (освоение) на территории Российской Федерации соответствующих операций (условий), поданная заявка приравнивается к заявке, в которой содержится предложение о поставке товаров, происходящих из иностранного государства))».</a:t>
            </a:r>
          </a:p>
          <a:p>
            <a:r>
              <a:rPr lang="ru-RU" sz="1800" dirty="0"/>
              <a:t>Заявитель считает, что по коду ОКПД2, соответствующему реестровой записи в 719 Постановлении нет требования о совокупном количестве баллов, вследствие чего его заявка </a:t>
            </a:r>
            <a:r>
              <a:rPr lang="ru-RU" sz="1800" u="sng" dirty="0"/>
              <a:t>не должна была быть отклонена комиссией заказчика.</a:t>
            </a:r>
          </a:p>
          <a:p>
            <a:r>
              <a:rPr lang="ru-RU" sz="1800" dirty="0"/>
              <a:t>Но данный довод истца судом признается несостоятельным. </a:t>
            </a:r>
          </a:p>
          <a:p>
            <a:r>
              <a:rPr lang="ru-RU" sz="1800" dirty="0"/>
              <a:t>Национальный режим в отношении объекта закупки установлен в соответствии с выбранной позицией каталога «Халат операционный, одноразового использования», код позиции каталога: 14.12.30.190 - 00000005.</a:t>
            </a:r>
          </a:p>
          <a:p>
            <a:r>
              <a:rPr lang="ru-RU" sz="1800" dirty="0"/>
              <a:t>Как отмечено выше, в отношении продукции с кодом 14.12. Постановлением № 719 установлены требования о совокупном количестве баллов.</a:t>
            </a:r>
          </a:p>
          <a:p>
            <a:r>
              <a:rPr lang="ru-RU" sz="1800" dirty="0"/>
              <a:t>При этом судом принимается во внимание, что заявитель самостоятельно определят код для регистрации своего товара в реестре, в том числе </a:t>
            </a:r>
            <a:r>
              <a:rPr lang="ru-RU" sz="1800" b="1" dirty="0">
                <a:solidFill>
                  <a:srgbClr val="FF0000"/>
                </a:solidFill>
              </a:rPr>
              <a:t>не был лишен возможности зарегистрировать предлагаемый к закупке товар по коду 14.12.30.190 с подтверждением соответствующего количества баллов.</a:t>
            </a:r>
          </a:p>
        </p:txBody>
      </p:sp>
    </p:spTree>
    <p:extLst>
      <p:ext uri="{BB962C8B-B14F-4D97-AF65-F5344CB8AC3E}">
        <p14:creationId xmlns:p14="http://schemas.microsoft.com/office/powerpoint/2010/main" val="105424908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72A5A-FFDB-FD4F-5B0C-7BC7A57B8B7A}"/>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099DA48A-0C27-7028-3AEE-27E7542176EF}"/>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F2A51777-FC14-1F77-0054-DB5CDF9993F5}"/>
              </a:ext>
            </a:extLst>
          </p:cNvPr>
          <p:cNvSpPr>
            <a:spLocks noGrp="1"/>
          </p:cNvSpPr>
          <p:nvPr>
            <p:ph type="title"/>
          </p:nvPr>
        </p:nvSpPr>
        <p:spPr>
          <a:xfrm>
            <a:off x="621436" y="1190717"/>
            <a:ext cx="10520039" cy="1606858"/>
          </a:xfrm>
        </p:spPr>
        <p:txBody>
          <a:bodyPr>
            <a:noAutofit/>
          </a:bodyPr>
          <a:lstStyle/>
          <a:p>
            <a:pPr algn="ctr"/>
            <a:r>
              <a:rPr lang="ru-RU" sz="3200" dirty="0">
                <a:solidFill>
                  <a:srgbClr val="00B050"/>
                </a:solidFill>
              </a:rPr>
              <a:t>Указание в составе заявки нескольких стран происхождения по одному и тому же товару не является основанием для отклонения такой заявки</a:t>
            </a:r>
          </a:p>
        </p:txBody>
      </p:sp>
    </p:spTree>
    <p:extLst>
      <p:ext uri="{BB962C8B-B14F-4D97-AF65-F5344CB8AC3E}">
        <p14:creationId xmlns:p14="http://schemas.microsoft.com/office/powerpoint/2010/main" val="2879392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586F-1134-6969-7EDD-757F071BCA2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44302C-C6C2-F400-397C-C2B6C4C91FE9}"/>
              </a:ext>
            </a:extLst>
          </p:cNvPr>
          <p:cNvSpPr>
            <a:spLocks noGrp="1"/>
          </p:cNvSpPr>
          <p:nvPr>
            <p:ph type="title"/>
          </p:nvPr>
        </p:nvSpPr>
        <p:spPr>
          <a:xfrm>
            <a:off x="194199" y="26633"/>
            <a:ext cx="11803602" cy="524251"/>
          </a:xfrm>
        </p:spPr>
        <p:txBody>
          <a:bodyPr>
            <a:noAutofit/>
          </a:bodyPr>
          <a:lstStyle/>
          <a:p>
            <a:pPr algn="ctr"/>
            <a:r>
              <a:rPr lang="ru-RU" sz="2400" dirty="0">
                <a:solidFill>
                  <a:srgbClr val="0070C0"/>
                </a:solidFill>
              </a:rPr>
              <a:t>АС Омской области Решение от  24.11.2025 по Делу №  А46-17930/2025 (1 из 4)</a:t>
            </a:r>
            <a:br>
              <a:rPr lang="ru-RU" sz="2400" dirty="0">
                <a:solidFill>
                  <a:srgbClr val="0070C0"/>
                </a:solidFill>
              </a:rPr>
            </a:br>
            <a:r>
              <a:rPr lang="ru-RU" sz="1800" b="1" dirty="0">
                <a:solidFill>
                  <a:srgbClr val="FF0000"/>
                </a:solidFill>
              </a:rPr>
              <a:t>Постановлением 8 ААС от 06.03.2026 решение поддержано</a:t>
            </a:r>
          </a:p>
        </p:txBody>
      </p:sp>
      <p:graphicFrame>
        <p:nvGraphicFramePr>
          <p:cNvPr id="4" name="Объект 3">
            <a:extLst>
              <a:ext uri="{FF2B5EF4-FFF2-40B4-BE49-F238E27FC236}">
                <a16:creationId xmlns:a16="http://schemas.microsoft.com/office/drawing/2014/main" id="{7172CA48-81ED-D7F4-0947-5F7B349BBE83}"/>
              </a:ext>
            </a:extLst>
          </p:cNvPr>
          <p:cNvGraphicFramePr>
            <a:graphicFrameLocks noGrp="1"/>
          </p:cNvGraphicFramePr>
          <p:nvPr>
            <p:ph idx="1"/>
          </p:nvPr>
        </p:nvGraphicFramePr>
        <p:xfrm>
          <a:off x="194199" y="727502"/>
          <a:ext cx="11581917" cy="1010920"/>
        </p:xfrm>
        <a:graphic>
          <a:graphicData uri="http://schemas.openxmlformats.org/drawingml/2006/table">
            <a:tbl>
              <a:tblPr firstRow="1" bandRow="1">
                <a:tableStyleId>{F5AB1C69-6EDB-4FF4-983F-18BD219EF322}</a:tableStyleId>
              </a:tblPr>
              <a:tblGrid>
                <a:gridCol w="3889529">
                  <a:extLst>
                    <a:ext uri="{9D8B030D-6E8A-4147-A177-3AD203B41FA5}">
                      <a16:colId xmlns:a16="http://schemas.microsoft.com/office/drawing/2014/main" val="3079683067"/>
                    </a:ext>
                  </a:extLst>
                </a:gridCol>
                <a:gridCol w="3426781">
                  <a:extLst>
                    <a:ext uri="{9D8B030D-6E8A-4147-A177-3AD203B41FA5}">
                      <a16:colId xmlns:a16="http://schemas.microsoft.com/office/drawing/2014/main" val="3197436877"/>
                    </a:ext>
                  </a:extLst>
                </a:gridCol>
                <a:gridCol w="4265607">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КУ Омской области «Центр закупок товаров, работ, услуг» </a:t>
                      </a:r>
                    </a:p>
                  </a:txBody>
                  <a:tcPr/>
                </a:tc>
                <a:tc>
                  <a:txBody>
                    <a:bodyPr/>
                    <a:lstStyle/>
                    <a:p>
                      <a:r>
                        <a:rPr lang="ru-RU" dirty="0"/>
                        <a:t>УФАС по Омской области </a:t>
                      </a:r>
                    </a:p>
                  </a:txBody>
                  <a:tcPr/>
                </a:tc>
                <a:tc>
                  <a:txBody>
                    <a:bodyPr/>
                    <a:lstStyle/>
                    <a:p>
                      <a:r>
                        <a:rPr lang="ru-RU" dirty="0"/>
                        <a:t>О признании незаконными решения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2A057B61-244D-F932-E990-08F6EB1E4589}"/>
              </a:ext>
            </a:extLst>
          </p:cNvPr>
          <p:cNvSpPr txBox="1"/>
          <p:nvPr/>
        </p:nvSpPr>
        <p:spPr>
          <a:xfrm>
            <a:off x="194199" y="1837003"/>
            <a:ext cx="11881346"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КУ проводило ЭА на  поставку медицинского расходного материала (инструменты колющие) для нужд учреждений здравоохранения области (№ 0852500000125001989).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Подано 2 заявки, заявка ООО «Альфа-Трейд» (с минимальной ценой) отклонена. Победителем стало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Арис</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Групп».</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ООО «Альфа-Трейд» подало жалобу, которая признана необоснованной.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Но в ходе внеплановой проверки учреждению вменены нарушения пункта 3 части 2 статьи 42, части 12 статьи 48, части 5 статьи 49 Федерального закона от 05.04.2013 № 44-ФЗ, что выразилось, по мнению антимонопольного органа, в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неотклонении</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заявки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Арис</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Групп», содержащей предложение к поставке нескольких различных товаров в рамках одной позиции, а также содержащей в отношении отдельных позиций указание на несколько различных стран происхождения предлагаемого товара, что указывает на недостижение согласия между сторонами по существенным условиям договора, как того требуют статьи 455, 465 ГК РФ.</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этой связи УФАС заключило, что заявка участника не позволяет определить, какое конкретно медицинское изделие (с учётом его наименования, а также наименования страны происхождения товара) предлагается в заявке.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мнению, антимонопольного органа, участник закупки, представивший в составе заявки сведения о нескольких товарах (в рамках одной позиции), создает условия, при которых у такого участника имеется возможность нивелировать обязанностью поставить каждое медицинское изделие, на которое представлено РУ, и поставить одно изделие, на которое было представлено РУ, по усмотрению участника закупки, что приведёт к необоснованному преимуществу данного участника закупки перед другими участниками. </a:t>
            </a:r>
          </a:p>
        </p:txBody>
      </p:sp>
    </p:spTree>
    <p:extLst>
      <p:ext uri="{BB962C8B-B14F-4D97-AF65-F5344CB8AC3E}">
        <p14:creationId xmlns:p14="http://schemas.microsoft.com/office/powerpoint/2010/main" val="293400532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E2E78-31D8-A40A-923B-ECF6821977F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5576CF-78AD-D709-659B-523A84CCAE42}"/>
              </a:ext>
            </a:extLst>
          </p:cNvPr>
          <p:cNvSpPr>
            <a:spLocks noGrp="1"/>
          </p:cNvSpPr>
          <p:nvPr>
            <p:ph type="title"/>
          </p:nvPr>
        </p:nvSpPr>
        <p:spPr>
          <a:xfrm>
            <a:off x="194199" y="26633"/>
            <a:ext cx="11803602" cy="524251"/>
          </a:xfrm>
        </p:spPr>
        <p:txBody>
          <a:bodyPr>
            <a:noAutofit/>
          </a:bodyPr>
          <a:lstStyle/>
          <a:p>
            <a:pPr algn="ctr"/>
            <a:r>
              <a:rPr lang="ru-RU" sz="2400" dirty="0">
                <a:solidFill>
                  <a:srgbClr val="0070C0"/>
                </a:solidFill>
              </a:rPr>
              <a:t>АС Омской области Решение от  24.11.2025 по Делу №  А46-17930/2025 (2 из 4)</a:t>
            </a:r>
            <a:endParaRPr lang="ru-RU" sz="1800" b="1" dirty="0">
              <a:solidFill>
                <a:srgbClr val="FF0000"/>
              </a:solidFill>
            </a:endParaRPr>
          </a:p>
        </p:txBody>
      </p:sp>
      <p:sp>
        <p:nvSpPr>
          <p:cNvPr id="6" name="TextBox 5">
            <a:extLst>
              <a:ext uri="{FF2B5EF4-FFF2-40B4-BE49-F238E27FC236}">
                <a16:creationId xmlns:a16="http://schemas.microsoft.com/office/drawing/2014/main" id="{5BB1B193-DD8A-B691-0A95-589EAA352D48}"/>
              </a:ext>
            </a:extLst>
          </p:cNvPr>
          <p:cNvSpPr txBox="1"/>
          <p:nvPr/>
        </p:nvSpPr>
        <p:spPr>
          <a:xfrm>
            <a:off x="310654" y="474345"/>
            <a:ext cx="11881346" cy="59093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равной степени такой подход может привести и к злоупотреблениям заказчика, который может направлять заявки на поставку только одного конкретного товара из предложенного списка, содержащегося в одной позиции спецификации.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Каких-либо противоречий содержания заявки участника с идентификационным номером 119040296 требованиям извещения по объекту закупки, Омским УФАС России не доказано, а арбитражным судом </a:t>
            </a:r>
            <a:b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не установлено: каждый предложенный товар описан, с точным указанием предлагаемого варианта исполнения. Несоответствие отражённых в заявке сведений о странах происхождения товара представленным участником закупки копиям регистрационных удостоверений на медицинские изделия также не доказано.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Доводы УФАС о невозможности указания в заявке нескольких различных товаров в рамках одной позиции и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незаключённости</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в этой связи соглашения между сторонами по существенным условия контракта не основаны на положениях Федерального закона от 05.04.2013 № 44-ФЗ.</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 закупка проведена в соответствии с требованиями части 24 статьи 22 указанного Федерального закона, постольку количество поставляемого товара не было определено, в связи с чем на основании части 2 статьи 34 Федерального закона от 05.04.2013 № 44-ФЗ заказчиком установлено максимальное значение цены контракта.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соответствии с электронным документом «Проект контракта» поставка товара осуществляется по заявке заказчика, при этом обязанность последнего подавать заявку в отношении всех товаров, предусмотренных контрактом, проектом контракта не установлена, отсутствует такая обязанность и в статье 34 Федерального закона от 05.04.2013 № 44-ФЗ, а также в статье 457 ГК РФ.</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с учётом условий контракта, без предварительной заявки заказчика у поставщика не наступают обязательства по поставке товара, а у заказчика не возникает обязательства по оплате данного товара.</a:t>
            </a:r>
          </a:p>
        </p:txBody>
      </p:sp>
    </p:spTree>
    <p:extLst>
      <p:ext uri="{BB962C8B-B14F-4D97-AF65-F5344CB8AC3E}">
        <p14:creationId xmlns:p14="http://schemas.microsoft.com/office/powerpoint/2010/main" val="171920963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30DBF-4103-6534-E3D2-47445F24136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93446C-28F6-F955-5DD4-3EAD3123AAD1}"/>
              </a:ext>
            </a:extLst>
          </p:cNvPr>
          <p:cNvSpPr>
            <a:spLocks noGrp="1"/>
          </p:cNvSpPr>
          <p:nvPr>
            <p:ph type="title"/>
          </p:nvPr>
        </p:nvSpPr>
        <p:spPr>
          <a:xfrm>
            <a:off x="194199" y="26633"/>
            <a:ext cx="11803602" cy="524251"/>
          </a:xfrm>
        </p:spPr>
        <p:txBody>
          <a:bodyPr>
            <a:noAutofit/>
          </a:bodyPr>
          <a:lstStyle/>
          <a:p>
            <a:pPr algn="ctr"/>
            <a:r>
              <a:rPr lang="ru-RU" sz="2400" dirty="0">
                <a:solidFill>
                  <a:srgbClr val="0070C0"/>
                </a:solidFill>
              </a:rPr>
              <a:t>АС Омской области Решение от  24.11.2025 по Делу №  А46-17930/2025 (3 из 4)</a:t>
            </a:r>
            <a:endParaRPr lang="ru-RU" sz="1800" b="1" dirty="0">
              <a:solidFill>
                <a:srgbClr val="FF0000"/>
              </a:solidFill>
            </a:endParaRPr>
          </a:p>
        </p:txBody>
      </p:sp>
      <p:sp>
        <p:nvSpPr>
          <p:cNvPr id="6" name="TextBox 5">
            <a:extLst>
              <a:ext uri="{FF2B5EF4-FFF2-40B4-BE49-F238E27FC236}">
                <a16:creationId xmlns:a16="http://schemas.microsoft.com/office/drawing/2014/main" id="{8783B369-BCE5-3DCC-909D-464128C268D7}"/>
              </a:ext>
            </a:extLst>
          </p:cNvPr>
          <p:cNvSpPr txBox="1"/>
          <p:nvPr/>
        </p:nvSpPr>
        <p:spPr>
          <a:xfrm>
            <a:off x="310654" y="394692"/>
            <a:ext cx="11881346" cy="646330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Кроме того, указание в заявке нескольких товаров по одной позиции не противоречит пункту 5 Инструкции по заполнению заявки на участие в закупке, согласно которому предложение участника в отношении объекта закупки должно содержать конкретные значения показателей. Не допускается наличие неопределённости в значениях или множественность значений, свойственных модельному ряду закупаемых (поставляемых) товаров. В случае, если участник закупки предлагает к поставке несколько товаров, соответствующих значениям показателей (характеристикам), установленным в описании объекта закупки по одной позиции, то участник закупки должен описать каждый предлагаемый товар отдельно.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Требования к заявке, предлагающей поставку нескольких товаров, соответствующих значениям показателей (характеристикам), установленным в описании объекта закупки по одной позиции, участником закупки соблюдены, иное Омским УФАС России не доказано.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Исходя из разъяснений Верховного Суда Российской Федерации, изложенных в решении от 29.05.2025 № АКПИ25-158, в подпункте «б» пункта 2 части 1 статьи 43 Федерального закона от 05.04.2013 № 44-ФЗ наименование страны происхождения товара законодателем применено в единственном числе, что не подразумевает при предложении участником закупки в представляемой заявке на участие в закупке указание на множественность стран происхождения товара, тем более с учётом в условиях применения мер защиты экономических интересов Российской Федерации против внешнеэкономического воздействия со стороны недружественных иностранных государств.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 ссылкой на указанную позицию Верховного Суда Российской Федерации заинтересованным лицом сочтено, что ввиду указания участником закупки с идентификационным номером 119040296 в заявке в отношении отдельных позиций нескольких стран происхождения товара, КУ ОО «Центр закупок» должно было отклонять такую заявку на основании части 12 статьи 48 Федерального закона от 05.04.2013 № 44-ФЗ, в частности, в силу пунктов 1 и 8.</a:t>
            </a:r>
          </a:p>
        </p:txBody>
      </p:sp>
    </p:spTree>
    <p:extLst>
      <p:ext uri="{BB962C8B-B14F-4D97-AF65-F5344CB8AC3E}">
        <p14:creationId xmlns:p14="http://schemas.microsoft.com/office/powerpoint/2010/main" val="104253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16A18-502F-BC3C-8E1E-B1879F7C549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183C43-4509-E0C0-773F-8045CB6A8FFF}"/>
              </a:ext>
            </a:extLst>
          </p:cNvPr>
          <p:cNvSpPr>
            <a:spLocks noGrp="1"/>
          </p:cNvSpPr>
          <p:nvPr>
            <p:ph type="title"/>
          </p:nvPr>
        </p:nvSpPr>
        <p:spPr>
          <a:xfrm>
            <a:off x="194199" y="26633"/>
            <a:ext cx="11803602" cy="524251"/>
          </a:xfrm>
        </p:spPr>
        <p:txBody>
          <a:bodyPr>
            <a:noAutofit/>
          </a:bodyPr>
          <a:lstStyle/>
          <a:p>
            <a:pPr algn="ctr"/>
            <a:r>
              <a:rPr lang="ru-RU" sz="2400" dirty="0">
                <a:solidFill>
                  <a:srgbClr val="0070C0"/>
                </a:solidFill>
              </a:rPr>
              <a:t>АС Омской области Решение от  24.11.2025 по Делу №  А46-17930/2025 (4 из 4)</a:t>
            </a:r>
            <a:endParaRPr lang="ru-RU" sz="1800" b="1" dirty="0">
              <a:solidFill>
                <a:srgbClr val="FF0000"/>
              </a:solidFill>
            </a:endParaRPr>
          </a:p>
        </p:txBody>
      </p:sp>
      <p:sp>
        <p:nvSpPr>
          <p:cNvPr id="6" name="TextBox 5">
            <a:extLst>
              <a:ext uri="{FF2B5EF4-FFF2-40B4-BE49-F238E27FC236}">
                <a16:creationId xmlns:a16="http://schemas.microsoft.com/office/drawing/2014/main" id="{6DD33763-A72B-CA1A-18F0-E84E8C18D93F}"/>
              </a:ext>
            </a:extLst>
          </p:cNvPr>
          <p:cNvSpPr txBox="1"/>
          <p:nvPr/>
        </p:nvSpPr>
        <p:spPr>
          <a:xfrm>
            <a:off x="310654" y="474345"/>
            <a:ext cx="11881346" cy="59093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Вместе с тем при обращении к обозначенным нормам арбитражным судом не усмотрены основания для отклонения спорной заявки.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 согласно пункту 1 части 12 статьи 48 Федерального закона от 05.04.2013 № 44-ФЗ заявка на участие в закупке подлежит отклонению в случае непредставления в данной заявке информации и документов, предусмотренных извещением об осуществлении закупки, несоответствия таких информации и документов требованиям, установленным в извещении об осуществлении закупки.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силу подпункта 8 части 12 статьи 48 Федерального закона от 05.04.2013 № 44-ФЗ основанием отклонения заявки на участие в закупке указано выявление недостоверной информации, содержащейся в заявке на участие в закупке.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Подтверждение наличия перечисленных обстоятельств антимонопольным органом не представлено, из материалов дела также не следует.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этом арбитражный суд обращает внимание, что в приведённом решении Верховный Суд Российской Федерации, указывая на недопустимость указания в заявке на участие в закупке несколько стран происхождения товара, не заключает об обязанности заказчика отклонять соответствующую заявку при наличии такого обстоятельства, указанный вопрос не являлся предметом рассмотрения Верховного Суда Российской Федерации согласно названному решению.</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Отражение участником закупки в заявке сведений о нескольких странах происхождения товара не может влечь вменение учреждению нарушений требований части 12 статьи 48, части 5 статьи 49 Федерального закона от 05.04.2013 № 44-ФЗ в случае достоверности представленных в таком извещении сведений и соответствии заявки требованиям извещения об осуществлении закупки, представлении необходимых информации и документов.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Признать недействительным решение УФАС.</a:t>
            </a:r>
          </a:p>
        </p:txBody>
      </p:sp>
    </p:spTree>
    <p:extLst>
      <p:ext uri="{BB962C8B-B14F-4D97-AF65-F5344CB8AC3E}">
        <p14:creationId xmlns:p14="http://schemas.microsoft.com/office/powerpoint/2010/main" val="31776148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C1718-197B-135C-8412-B6E14D1C9A7E}"/>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69A2B34C-B1E3-826C-F57C-04B7E916ECB0}"/>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4FA35925-A02A-5206-E59C-F183C3CE44A6}"/>
              </a:ext>
            </a:extLst>
          </p:cNvPr>
          <p:cNvSpPr>
            <a:spLocks noGrp="1"/>
          </p:cNvSpPr>
          <p:nvPr>
            <p:ph type="title"/>
          </p:nvPr>
        </p:nvSpPr>
        <p:spPr>
          <a:xfrm>
            <a:off x="621436" y="1315004"/>
            <a:ext cx="10520039" cy="1606858"/>
          </a:xfrm>
        </p:spPr>
        <p:txBody>
          <a:bodyPr>
            <a:noAutofit/>
          </a:bodyPr>
          <a:lstStyle/>
          <a:p>
            <a:pPr algn="ctr"/>
            <a:r>
              <a:rPr lang="ru-RU" sz="3200" dirty="0">
                <a:solidFill>
                  <a:srgbClr val="C00000"/>
                </a:solidFill>
              </a:rPr>
              <a:t>Действующим законодательством не предусмотрено обязательное включение в реестр российской промышленной продукции всей линейки товаров, производимых российскими производителями на территории Российской Федерации</a:t>
            </a:r>
            <a:br>
              <a:rPr lang="ru-RU" sz="3200" dirty="0">
                <a:solidFill>
                  <a:srgbClr val="C00000"/>
                </a:solidFill>
              </a:rPr>
            </a:br>
            <a:endParaRPr lang="ru-RU" sz="3200" dirty="0">
              <a:solidFill>
                <a:srgbClr val="C00000"/>
              </a:solidFill>
            </a:endParaRPr>
          </a:p>
        </p:txBody>
      </p:sp>
    </p:spTree>
    <p:extLst>
      <p:ext uri="{BB962C8B-B14F-4D97-AF65-F5344CB8AC3E}">
        <p14:creationId xmlns:p14="http://schemas.microsoft.com/office/powerpoint/2010/main" val="352567848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38F57-7500-8165-3EC8-BE4093235EC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64C614-0C06-20F9-7161-27B5E9D419FE}"/>
              </a:ext>
            </a:extLst>
          </p:cNvPr>
          <p:cNvSpPr>
            <a:spLocks noGrp="1"/>
          </p:cNvSpPr>
          <p:nvPr>
            <p:ph type="title"/>
          </p:nvPr>
        </p:nvSpPr>
        <p:spPr>
          <a:xfrm>
            <a:off x="91551" y="150920"/>
            <a:ext cx="11803602" cy="524251"/>
          </a:xfrm>
        </p:spPr>
        <p:txBody>
          <a:bodyPr>
            <a:noAutofit/>
          </a:bodyPr>
          <a:lstStyle/>
          <a:p>
            <a:pPr algn="ctr"/>
            <a:r>
              <a:rPr lang="ru-RU" sz="2400" dirty="0">
                <a:solidFill>
                  <a:srgbClr val="0070C0"/>
                </a:solidFill>
              </a:rPr>
              <a:t>АС Ямало-Ненецкого АО Решение от 20.11.2025 по Делу № А81-5508/2025 (1 из 3)</a:t>
            </a:r>
            <a:br>
              <a:rPr lang="ru-RU" sz="2400" dirty="0">
                <a:solidFill>
                  <a:srgbClr val="0070C0"/>
                </a:solidFill>
              </a:rPr>
            </a:br>
            <a:r>
              <a:rPr lang="ru-RU" sz="1800" b="1" dirty="0">
                <a:solidFill>
                  <a:srgbClr val="FF0000"/>
                </a:solidFill>
              </a:rPr>
              <a:t>Постановлением 8 ААС от 17.02.2026 Решение поддержано</a:t>
            </a:r>
          </a:p>
        </p:txBody>
      </p:sp>
      <p:graphicFrame>
        <p:nvGraphicFramePr>
          <p:cNvPr id="4" name="Объект 3">
            <a:extLst>
              <a:ext uri="{FF2B5EF4-FFF2-40B4-BE49-F238E27FC236}">
                <a16:creationId xmlns:a16="http://schemas.microsoft.com/office/drawing/2014/main" id="{30F4B4C7-0774-19CC-4AFD-3ED7AA82A08C}"/>
              </a:ext>
            </a:extLst>
          </p:cNvPr>
          <p:cNvGraphicFramePr>
            <a:graphicFrameLocks noGrp="1"/>
          </p:cNvGraphicFramePr>
          <p:nvPr>
            <p:ph idx="1"/>
          </p:nvPr>
        </p:nvGraphicFramePr>
        <p:xfrm>
          <a:off x="91551" y="788262"/>
          <a:ext cx="11860937" cy="1338039"/>
        </p:xfrm>
        <a:graphic>
          <a:graphicData uri="http://schemas.openxmlformats.org/drawingml/2006/table">
            <a:tbl>
              <a:tblPr firstRow="1" bandRow="1">
                <a:tableStyleId>{F5AB1C69-6EDB-4FF4-983F-18BD219EF322}</a:tableStyleId>
              </a:tblPr>
              <a:tblGrid>
                <a:gridCol w="1328876">
                  <a:extLst>
                    <a:ext uri="{9D8B030D-6E8A-4147-A177-3AD203B41FA5}">
                      <a16:colId xmlns:a16="http://schemas.microsoft.com/office/drawing/2014/main" val="3079683067"/>
                    </a:ext>
                  </a:extLst>
                </a:gridCol>
                <a:gridCol w="4518734">
                  <a:extLst>
                    <a:ext uri="{9D8B030D-6E8A-4147-A177-3AD203B41FA5}">
                      <a16:colId xmlns:a16="http://schemas.microsoft.com/office/drawing/2014/main" val="3197436877"/>
                    </a:ext>
                  </a:extLst>
                </a:gridCol>
                <a:gridCol w="6013327">
                  <a:extLst>
                    <a:ext uri="{9D8B030D-6E8A-4147-A177-3AD203B41FA5}">
                      <a16:colId xmlns:a16="http://schemas.microsoft.com/office/drawing/2014/main" val="558846367"/>
                    </a:ext>
                  </a:extLst>
                </a:gridCol>
              </a:tblGrid>
              <a:tr h="423639">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ООО «ДВТ»</a:t>
                      </a:r>
                    </a:p>
                  </a:txBody>
                  <a:tcPr/>
                </a:tc>
                <a:tc>
                  <a:txBody>
                    <a:bodyPr/>
                    <a:lstStyle/>
                    <a:p>
                      <a:r>
                        <a:rPr lang="ru-RU" dirty="0"/>
                        <a:t>ГБУЗ  «</a:t>
                      </a:r>
                      <a:r>
                        <a:rPr lang="ru-RU" dirty="0" err="1"/>
                        <a:t>Лабытнангская</a:t>
                      </a:r>
                      <a:r>
                        <a:rPr lang="ru-RU" dirty="0"/>
                        <a:t> городская больница»;</a:t>
                      </a:r>
                    </a:p>
                    <a:p>
                      <a:r>
                        <a:rPr lang="ru-RU" dirty="0"/>
                        <a:t>ООО «</a:t>
                      </a:r>
                      <a:r>
                        <a:rPr lang="ru-RU" dirty="0" err="1"/>
                        <a:t>Артмедсервис</a:t>
                      </a:r>
                      <a:r>
                        <a:rPr lang="ru-RU" dirty="0"/>
                        <a:t>»</a:t>
                      </a:r>
                    </a:p>
                  </a:txBody>
                  <a:tcPr/>
                </a:tc>
                <a:tc>
                  <a:txBody>
                    <a:bodyPr/>
                    <a:lstStyle/>
                    <a:p>
                      <a:r>
                        <a:rPr lang="ru-RU" dirty="0"/>
                        <a:t> О признании итогов ЭА  и заключённого по его результатам госконтракта недействительными, о  понуждении учреждения заключить госконтракт с истцом</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A318D0C5-2128-67E4-4121-8B29D97F8070}"/>
              </a:ext>
            </a:extLst>
          </p:cNvPr>
          <p:cNvSpPr txBox="1"/>
          <p:nvPr/>
        </p:nvSpPr>
        <p:spPr>
          <a:xfrm>
            <a:off x="210845" y="2239392"/>
            <a:ext cx="11889604" cy="46474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Заказчик провел ЭА на поставку медицинских изделий (Стерилизатора парового), ввод в эксплуатацию медицинских изделий, обучение правилам эксплуатации специалистов, эксплуатирующих медицинские изделия, и специалистов, осуществляющих техническое обслуживание медицинских изделий (№ 0190200000325005438).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было установлено ограничение.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итогам проведения электронного аукциона победителем было признано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Артмедсервис</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с которым учреждением был заключён государственный контракт.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Полагая, что электронный аукцион проведён с нарушением требований, установленных законодательством, истец обратился с настоящим иском в суд.</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Истцом заявлены следующие обоснования нарушения закупочных процедур: так как в извещении было установлено ограничение, в составе заявок страна происхождения подтверждается соответствующей информацией. В случае отсутствия информации и документов, такая заявка приравнивается к заявке, в которой содержится предложение о поставке товаров, происходящих из иностранного государства.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Предлагаемый к поставке ООО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Артмедсервис</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товар: Автоклав медицинский «БАЛТСТЕР Б» по ТУ 32.50.12-027-61014306-2022, варианты исполнения: 19. Автоклав медицинский горизонтальный двухдверный «БАЛТСТЕР Б-700-Д2» не включён в реестр российской промышленной продукции; не включён в Евразийский реестр промышленных товаров государств-членов Евразийского союза. Учреждение должно было отклонить заявку ООО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Артмедсервис</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как не соответствующую условиям закупки, признать победителем аукциона истца, и заключить с ним контракт на поставку товара.</a:t>
            </a:r>
          </a:p>
        </p:txBody>
      </p:sp>
    </p:spTree>
    <p:extLst>
      <p:ext uri="{BB962C8B-B14F-4D97-AF65-F5344CB8AC3E}">
        <p14:creationId xmlns:p14="http://schemas.microsoft.com/office/powerpoint/2010/main" val="416201905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D74B6-96BD-0378-CAF5-7D4BD225D58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2D9AC1-41A8-3B9A-893A-DBCAE2776A39}"/>
              </a:ext>
            </a:extLst>
          </p:cNvPr>
          <p:cNvSpPr>
            <a:spLocks noGrp="1"/>
          </p:cNvSpPr>
          <p:nvPr>
            <p:ph type="title"/>
          </p:nvPr>
        </p:nvSpPr>
        <p:spPr>
          <a:xfrm>
            <a:off x="91551" y="150920"/>
            <a:ext cx="11803602" cy="524251"/>
          </a:xfrm>
        </p:spPr>
        <p:txBody>
          <a:bodyPr>
            <a:noAutofit/>
          </a:bodyPr>
          <a:lstStyle/>
          <a:p>
            <a:pPr algn="ctr"/>
            <a:r>
              <a:rPr lang="ru-RU" sz="2400" dirty="0">
                <a:solidFill>
                  <a:srgbClr val="0070C0"/>
                </a:solidFill>
              </a:rPr>
              <a:t>АС Ямало-Ненецкого АО Решение от 20.11.2025 по Делу № А81-5508/2025 (2 из 3)</a:t>
            </a:r>
            <a:endParaRPr lang="ru-RU" sz="1800" b="1" dirty="0">
              <a:solidFill>
                <a:srgbClr val="FF0000"/>
              </a:solidFill>
            </a:endParaRPr>
          </a:p>
        </p:txBody>
      </p:sp>
      <p:sp>
        <p:nvSpPr>
          <p:cNvPr id="6" name="TextBox 5">
            <a:extLst>
              <a:ext uri="{FF2B5EF4-FFF2-40B4-BE49-F238E27FC236}">
                <a16:creationId xmlns:a16="http://schemas.microsoft.com/office/drawing/2014/main" id="{7FDB03D9-6276-1C8E-8791-DE096F7C4816}"/>
              </a:ext>
            </a:extLst>
          </p:cNvPr>
          <p:cNvSpPr txBox="1"/>
          <p:nvPr/>
        </p:nvSpPr>
        <p:spPr>
          <a:xfrm>
            <a:off x="302396" y="792332"/>
            <a:ext cx="11889604" cy="61555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Судом самостоятельно рассмотрена информация, размещённая в Реестре российской промышленной продукции.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Реестре российской промышленной продукции имеются товары «Автоклав медицинский «БАЛТСТЕР Б» по ТУ 32.50.12-027-61014306-2022, варианты исполнения: Автоклав медицинский вертикальный «БАЛТСТЕР Б-100» (реестровый номер 10582735); Автоклав медицинский «БАЛТСТЕР» по ТУ 32.50.12-010-61014306-2021, вариант исполнения: Автоклав «БАЛТСТЕР-50» (реестровый номер 10582736); Автоклав медицинский «БАЛТСТЕР» по ТУ 32.50.12-010-61014306-2021, вариант исполнения: Автоклав «БАЛТСТЕР-30» (реестровый номер 10582737). Наименование предприятия: АО «МЕДИТЕК «Знамя Труда».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Иная информация в Реестре российской промышленной продукции по товарам «Автоклав медицинский «БАЛТСТЕР» отсутствует.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Реестром российской промышленной продукции, Евразийским реестром промышленных товаров государств-членов Евразийского союза товар «Автоклав медицинский «БАЛТСТЕР Б» по ТУ 32.50.12-027-61014306-2022, варианты исполнения: Автоклав медицинский горизонтальный двухдверный «БАЛТСТЕР Б-700-Д2» </a:t>
            </a:r>
            <a:b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не предусмотрен</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В материалы дела представлено Регистрационное удостоверение на медицинское изделие от 19.12.2022 № РЗН 2022/19182 на медицинское изделие: Автоклав медицинский «БАЛСТЕР Б» по ТУ 32.50.12-027-61014306-2022, производитель: АО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Медитек</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«Знамя Труда», ..место производства медицинского изделия: Россия, 195196, Санкт-Петербург… Согласно приложению к Регистрационному удостоверению варианты исполнения медицинского изделия предусмотрены как в виде Автоклав медицинский вертикальный «БАЛТСТЕР Б-100» (пункт 3), так и Автоклав медицинский горизонтальный двухдверный «БАЛТСТЕР Б-700-Д2» (пункт 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Автоклав медицинский вертикальный «БАЛТСТЕР Б-100» и Автоклав медицинский горизонтальный двухдверный «БАЛТСТЕР Б-700-Д2» являются вариантами исполнения одного медицинского изделия «БАЛСТЕР Б» по ТУ 32.50.12-027-61014306-2022, производитель которого и место производства которого находится на территории России. Это же подтверждается и третьим лицом -  АО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Медитек</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«Знамя Труда». Данный довод истцом не оспорен.</a:t>
            </a:r>
          </a:p>
        </p:txBody>
      </p:sp>
    </p:spTree>
    <p:extLst>
      <p:ext uri="{BB962C8B-B14F-4D97-AF65-F5344CB8AC3E}">
        <p14:creationId xmlns:p14="http://schemas.microsoft.com/office/powerpoint/2010/main" val="314562262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67A4C-CCAE-4FCF-67E0-2D0AC18B5DA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774FD9-D8D3-5CD1-2F23-6EE51CBC1626}"/>
              </a:ext>
            </a:extLst>
          </p:cNvPr>
          <p:cNvSpPr>
            <a:spLocks noGrp="1"/>
          </p:cNvSpPr>
          <p:nvPr>
            <p:ph type="title"/>
          </p:nvPr>
        </p:nvSpPr>
        <p:spPr>
          <a:xfrm>
            <a:off x="91551" y="150920"/>
            <a:ext cx="11803602" cy="524251"/>
          </a:xfrm>
        </p:spPr>
        <p:txBody>
          <a:bodyPr>
            <a:noAutofit/>
          </a:bodyPr>
          <a:lstStyle/>
          <a:p>
            <a:pPr algn="ctr"/>
            <a:r>
              <a:rPr lang="ru-RU" sz="2400" dirty="0">
                <a:solidFill>
                  <a:srgbClr val="0070C0"/>
                </a:solidFill>
              </a:rPr>
              <a:t>АС Ямало-Ненецкого АО Решение от 20.11.2025 по Делу № А81-5508/2025 (3 из 3)</a:t>
            </a:r>
            <a:endParaRPr lang="ru-RU" sz="1800" b="1" dirty="0">
              <a:solidFill>
                <a:srgbClr val="FF0000"/>
              </a:solidFill>
            </a:endParaRPr>
          </a:p>
        </p:txBody>
      </p:sp>
      <p:sp>
        <p:nvSpPr>
          <p:cNvPr id="6" name="TextBox 5">
            <a:extLst>
              <a:ext uri="{FF2B5EF4-FFF2-40B4-BE49-F238E27FC236}">
                <a16:creationId xmlns:a16="http://schemas.microsoft.com/office/drawing/2014/main" id="{58622DA3-9E1F-CB58-A7B0-783A5CDA3000}"/>
              </a:ext>
            </a:extLst>
          </p:cNvPr>
          <p:cNvSpPr txBox="1"/>
          <p:nvPr/>
        </p:nvSpPr>
        <p:spPr>
          <a:xfrm>
            <a:off x="302396" y="792332"/>
            <a:ext cx="11889604" cy="230832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реестре российской промышленной продукции содержится не полный перечень продукции, в том числе медицинских изделий, которые выпускаются на территории России российскими производителями.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Действующим законодательством не предусмотрено обязательное включение в реестр всей линейки товаров, производимых российскими производителями на территории Российской Федерации.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этой связи, ответчиками доказано, что спорный товар является товаром российского производства, а других оснований для отклонения заявки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Артмедсервис</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истцом не представлено.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исковых требований отказать.</a:t>
            </a:r>
          </a:p>
        </p:txBody>
      </p:sp>
    </p:spTree>
    <p:extLst>
      <p:ext uri="{BB962C8B-B14F-4D97-AF65-F5344CB8AC3E}">
        <p14:creationId xmlns:p14="http://schemas.microsoft.com/office/powerpoint/2010/main" val="349148148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5C60A-CABF-B369-69DE-812D59A25999}"/>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60CD67F3-A71B-F29D-132A-C4E99122C5C3}"/>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480B7691-7B3E-D5E3-5B17-77CE028B6454}"/>
              </a:ext>
            </a:extLst>
          </p:cNvPr>
          <p:cNvSpPr>
            <a:spLocks noGrp="1"/>
          </p:cNvSpPr>
          <p:nvPr>
            <p:ph type="title"/>
          </p:nvPr>
        </p:nvSpPr>
        <p:spPr>
          <a:xfrm>
            <a:off x="621436" y="1315004"/>
            <a:ext cx="10520039" cy="1606858"/>
          </a:xfrm>
        </p:spPr>
        <p:txBody>
          <a:bodyPr>
            <a:noAutofit/>
          </a:bodyPr>
          <a:lstStyle/>
          <a:p>
            <a:pPr algn="ctr"/>
            <a:r>
              <a:rPr lang="ru-RU" sz="3200" dirty="0">
                <a:solidFill>
                  <a:srgbClr val="C00000"/>
                </a:solidFill>
              </a:rPr>
              <a:t>Когда несколько участников предлагают в заявках одну и </a:t>
            </a:r>
            <a:br>
              <a:rPr lang="ru-RU" sz="3200" dirty="0">
                <a:solidFill>
                  <a:srgbClr val="C00000"/>
                </a:solidFill>
              </a:rPr>
            </a:br>
            <a:r>
              <a:rPr lang="ru-RU" sz="3200" dirty="0">
                <a:solidFill>
                  <a:srgbClr val="C00000"/>
                </a:solidFill>
              </a:rPr>
              <a:t>ту же продукцию, но с разными странами происхождения (иностранные страны и РФ), комиссия заказчика должна проверять достоверность указанной информации</a:t>
            </a:r>
            <a:br>
              <a:rPr lang="ru-RU" sz="3200" dirty="0">
                <a:solidFill>
                  <a:srgbClr val="C00000"/>
                </a:solidFill>
              </a:rPr>
            </a:br>
            <a:endParaRPr lang="ru-RU" sz="3200" dirty="0">
              <a:solidFill>
                <a:srgbClr val="C00000"/>
              </a:solidFill>
            </a:endParaRPr>
          </a:p>
        </p:txBody>
      </p:sp>
    </p:spTree>
    <p:extLst>
      <p:ext uri="{BB962C8B-B14F-4D97-AF65-F5344CB8AC3E}">
        <p14:creationId xmlns:p14="http://schemas.microsoft.com/office/powerpoint/2010/main" val="1242995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A7786-FD35-03AF-86BB-FCC423452CB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244D93-54E6-A12C-2A31-03480DBE1DBB}"/>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Кемеровской области Решение от  30.10.2025 по Делу А27-10284/2025 (3 из 3)</a:t>
            </a:r>
          </a:p>
        </p:txBody>
      </p:sp>
      <p:sp>
        <p:nvSpPr>
          <p:cNvPr id="5" name="Объект 4">
            <a:extLst>
              <a:ext uri="{FF2B5EF4-FFF2-40B4-BE49-F238E27FC236}">
                <a16:creationId xmlns:a16="http://schemas.microsoft.com/office/drawing/2014/main" id="{E389AF20-5017-7B05-212D-22A8B17F7FB6}"/>
              </a:ext>
            </a:extLst>
          </p:cNvPr>
          <p:cNvSpPr>
            <a:spLocks noGrp="1"/>
          </p:cNvSpPr>
          <p:nvPr>
            <p:ph idx="1"/>
          </p:nvPr>
        </p:nvSpPr>
        <p:spPr>
          <a:xfrm>
            <a:off x="266330" y="680405"/>
            <a:ext cx="11194742" cy="5960092"/>
          </a:xfrm>
        </p:spPr>
        <p:txBody>
          <a:bodyPr>
            <a:noAutofit/>
          </a:bodyPr>
          <a:lstStyle/>
          <a:p>
            <a:r>
              <a:rPr lang="ru-RU" sz="1800" dirty="0"/>
              <a:t>Принятие заявки участника закупки без подтверждения минимального количества баллов предусмотренных для позиции по коду 14.12.30.190, с учетом установленного Постановлением №719 требования, по причине отсутствия таких требований к позиции по коду 32.50.5, является нарушением требований Закона № 44-ФЗ, в связи с предоставлением преимущества одному участнику перед иными участниками.</a:t>
            </a:r>
          </a:p>
          <a:p>
            <a:r>
              <a:rPr lang="ru-RU" sz="1800" dirty="0"/>
              <a:t>Возражая заявитель также ссылается на то, что в позиции под кодом 14.12.30.190 требования о совокупном количестве баллов установлено только для медицинских масок.</a:t>
            </a:r>
          </a:p>
          <a:p>
            <a:r>
              <a:rPr lang="ru-RU" sz="1800" dirty="0"/>
              <a:t>Между тем, данные доводы не могут быть признаны обоснованными судом, поскольку основаны на ошибочном толковании положений Постановления № 719, поскольку заявитель обращается к разделу VII «Медицинские изделия», приходя к выводу о том, что в отношении продукции под кодом 14.12.30.190 требования о совокупном количестве баллов установлено только для медицинских масок.</a:t>
            </a:r>
          </a:p>
          <a:p>
            <a:r>
              <a:rPr lang="ru-RU" sz="1800" dirty="0"/>
              <a:t>Как уже отмечено выше разделом XVII. «Продукция отрасли легкой промышленности» установлены требования, в том числе к одежде медицинской.</a:t>
            </a:r>
          </a:p>
          <a:p>
            <a:r>
              <a:rPr lang="ru-RU" sz="1800" dirty="0"/>
              <a:t>Действительно, для медицинских масок, включенных в код 14.12.30.190, в указанном разделе отдельно установлены требования о совокупном количестве баллов. Однако указанное обстоятельство не означает, что ко всем остальным товарам, которые включены в указанный код, требования о совокупном количестве баллов не предъявляются.</a:t>
            </a:r>
          </a:p>
          <a:p>
            <a:r>
              <a:rPr lang="ru-RU" sz="1800" b="1" dirty="0"/>
              <a:t>Заявление общества с ограниченной ответственностью "Медицинская компания Сибири" оставить без удовлетворения.</a:t>
            </a:r>
          </a:p>
        </p:txBody>
      </p:sp>
    </p:spTree>
    <p:extLst>
      <p:ext uri="{BB962C8B-B14F-4D97-AF65-F5344CB8AC3E}">
        <p14:creationId xmlns:p14="http://schemas.microsoft.com/office/powerpoint/2010/main" val="305787684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FEABB-F609-DF32-E2B9-5868E9B63D0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8DFE5F-14F2-DD9D-1975-37C6C8FAF0B9}"/>
              </a:ext>
            </a:extLst>
          </p:cNvPr>
          <p:cNvSpPr>
            <a:spLocks noGrp="1"/>
          </p:cNvSpPr>
          <p:nvPr>
            <p:ph type="title"/>
          </p:nvPr>
        </p:nvSpPr>
        <p:spPr>
          <a:xfrm>
            <a:off x="151198" y="57655"/>
            <a:ext cx="11803602" cy="524251"/>
          </a:xfrm>
        </p:spPr>
        <p:txBody>
          <a:bodyPr>
            <a:noAutofit/>
          </a:bodyPr>
          <a:lstStyle/>
          <a:p>
            <a:pPr algn="ctr"/>
            <a:r>
              <a:rPr lang="ru-RU" sz="2400" dirty="0">
                <a:solidFill>
                  <a:srgbClr val="0070C0"/>
                </a:solidFill>
              </a:rPr>
              <a:t>АС Свердловской области Решение от 11.11.2025 по Делу А60-26294/2025 (1 из 2)</a:t>
            </a:r>
            <a:br>
              <a:rPr lang="ru-RU" sz="2400" dirty="0">
                <a:solidFill>
                  <a:srgbClr val="0070C0"/>
                </a:solidFill>
              </a:rPr>
            </a:br>
            <a:r>
              <a:rPr kumimoji="0" lang="ru-RU" sz="1800" b="1" i="0" u="none" strike="noStrike" kern="1200" cap="none" spc="0" normalizeH="0" baseline="0" noProof="0" dirty="0">
                <a:ln>
                  <a:noFill/>
                </a:ln>
                <a:solidFill>
                  <a:srgbClr val="FF0000"/>
                </a:solidFill>
                <a:effectLst/>
                <a:uLnTx/>
                <a:uFillTx/>
                <a:latin typeface="Calibri Light" panose="020F0302020204030204"/>
                <a:ea typeface="+mj-ea"/>
                <a:cs typeface="+mj-cs"/>
              </a:rPr>
              <a:t>Постановлением 17 ААС от 17.03.2026 решение поддержано</a:t>
            </a:r>
            <a:endParaRPr lang="ru-RU" sz="2400" dirty="0">
              <a:solidFill>
                <a:srgbClr val="0070C0"/>
              </a:solidFill>
            </a:endParaRPr>
          </a:p>
        </p:txBody>
      </p:sp>
      <p:graphicFrame>
        <p:nvGraphicFramePr>
          <p:cNvPr id="4" name="Объект 3">
            <a:extLst>
              <a:ext uri="{FF2B5EF4-FFF2-40B4-BE49-F238E27FC236}">
                <a16:creationId xmlns:a16="http://schemas.microsoft.com/office/drawing/2014/main" id="{E1DAF0DD-1A0B-B5C1-F2E5-48FC4208E932}"/>
              </a:ext>
            </a:extLst>
          </p:cNvPr>
          <p:cNvGraphicFramePr>
            <a:graphicFrameLocks noGrp="1"/>
          </p:cNvGraphicFramePr>
          <p:nvPr>
            <p:ph idx="1"/>
          </p:nvPr>
        </p:nvGraphicFramePr>
        <p:xfrm>
          <a:off x="247465" y="820567"/>
          <a:ext cx="11860937" cy="1010920"/>
        </p:xfrm>
        <a:graphic>
          <a:graphicData uri="http://schemas.openxmlformats.org/drawingml/2006/table">
            <a:tbl>
              <a:tblPr firstRow="1" bandRow="1">
                <a:tableStyleId>{F5AB1C69-6EDB-4FF4-983F-18BD219EF322}</a:tableStyleId>
              </a:tblPr>
              <a:tblGrid>
                <a:gridCol w="4138104">
                  <a:extLst>
                    <a:ext uri="{9D8B030D-6E8A-4147-A177-3AD203B41FA5}">
                      <a16:colId xmlns:a16="http://schemas.microsoft.com/office/drawing/2014/main" val="3079683067"/>
                    </a:ext>
                  </a:extLst>
                </a:gridCol>
                <a:gridCol w="3817398">
                  <a:extLst>
                    <a:ext uri="{9D8B030D-6E8A-4147-A177-3AD203B41FA5}">
                      <a16:colId xmlns:a16="http://schemas.microsoft.com/office/drawing/2014/main" val="3197436877"/>
                    </a:ext>
                  </a:extLst>
                </a:gridCol>
                <a:gridCol w="3905435">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Администрация г. Екатеринбурга </a:t>
                      </a:r>
                    </a:p>
                  </a:txBody>
                  <a:tcPr/>
                </a:tc>
                <a:tc>
                  <a:txBody>
                    <a:bodyPr/>
                    <a:lstStyle/>
                    <a:p>
                      <a:r>
                        <a:rPr lang="ru-RU" dirty="0"/>
                        <a:t>УФАС по Свердловской области</a:t>
                      </a:r>
                    </a:p>
                  </a:txBody>
                  <a:tcPr/>
                </a:tc>
                <a:tc>
                  <a:txBody>
                    <a:bodyPr/>
                    <a:lstStyle/>
                    <a:p>
                      <a:r>
                        <a:rPr lang="ru-RU" dirty="0"/>
                        <a:t>О признании недействительными решения и предписания </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0C6894A1-3E50-D2A8-272D-3543A24331F1}"/>
              </a:ext>
            </a:extLst>
          </p:cNvPr>
          <p:cNvSpPr txBox="1"/>
          <p:nvPr/>
        </p:nvSpPr>
        <p:spPr>
          <a:xfrm>
            <a:off x="151198" y="1822141"/>
            <a:ext cx="11889604" cy="48013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Заказчик проводил ЭА на поставку автозапчастей (№ 0162300005325000079). На закупку была подана жалоба, признанная обоснованной. Заказчик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итогам победителем признана заявка под № 1541048 с предложением о цене контракта 825 225,00 руб., несмотря на то, что заявка под № 1539008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Доброкар</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 податель жалобы) содержит предложение о цене контракта 821 098,87 руб. Причина тому — декларирование участником заявки под № 1541048 (конкурент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Доброкар</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 ИП Сошников Р.С.) страны происхождения товаров (по позициям № 1 «Редуктор поворота колонны (стрелы)», № 2 «Тормозные колодки передние SUZUKI: GRAND VITARA»), как Россия или страны ЕАЭС, что на самом деле не соответствует действительности.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мнению истца, закупочная комиссия рассматривала заявки участников закупки на соответствие требованиям извещения об осуществлении закупки. Все заявки участников соответствовали извещению об осуществлении закупки. Заявки с номерами 1541048 и 1542751 содержали предложение российских товаров, в связи с чем получили преимущество 15%. Обязанности осуществлять проверку декларирования страны происхождения товара на основании п. 8 ч. 12 ст. 48, п. п. «а» п. 1 ч. 5 ст. 49 Закона о контрактной системе у закупочной комиссии нет. Общедоступных сведений и о стране происхождения нет, и информация в сети интернет не отвечает требованиям допустимости.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данные доводы заявителя судом отклоняются по следующим основаниям.</a:t>
            </a:r>
          </a:p>
        </p:txBody>
      </p:sp>
    </p:spTree>
    <p:extLst>
      <p:ext uri="{BB962C8B-B14F-4D97-AF65-F5344CB8AC3E}">
        <p14:creationId xmlns:p14="http://schemas.microsoft.com/office/powerpoint/2010/main" val="211000137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9AFDA-5151-F1B0-58B2-8CA122DA4C5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568E7E-12B5-48C2-BD7B-FE4C0ED2D097}"/>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Свердловской области Решение от 11.11.2025 по Делу А60-26294/2025 (2 из 2)</a:t>
            </a:r>
          </a:p>
        </p:txBody>
      </p:sp>
      <p:sp>
        <p:nvSpPr>
          <p:cNvPr id="6" name="TextBox 5">
            <a:extLst>
              <a:ext uri="{FF2B5EF4-FFF2-40B4-BE49-F238E27FC236}">
                <a16:creationId xmlns:a16="http://schemas.microsoft.com/office/drawing/2014/main" id="{97C27FAC-BA45-5C38-4D09-30B03C27CBCD}"/>
              </a:ext>
            </a:extLst>
          </p:cNvPr>
          <p:cNvSpPr txBox="1"/>
          <p:nvPr/>
        </p:nvSpPr>
        <p:spPr>
          <a:xfrm>
            <a:off x="414846" y="614778"/>
            <a:ext cx="11525620" cy="50783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Комиссия заказчика видела на рассмотрении, что участники предлагают товар одного наименования с указанием стран Россия, КНР, Республика Корея.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Учитывая изложенное, суд приходит к выводу о том, что закупочная комиссия имела возможность установить недостоверность представленных в заявке участником сведений относительно объекта закупки в части страны происхождения товара (вместо страны производителя Китайская Народная Республика, Республика Корея указана страна производитель Российская Федерация).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Заявителю (истцу) было выдано предписание от 24.02.2025 № № 066/06/105-376/2025.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итогам выполнения требований, изложенных в предписании, контракт на поставку автозапчастей, в соответствие с частью 7 ст. 51 Закона о контрактной системе заключен с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Доброкар</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В настоящее время указанный контракт исполнен.</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на дату рассмотрения заявленных требований по существу из материалов дела следует, что заявителем требования выданного на основании оспариваемого решения предписания Управления исполнены.</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указанных обстоятельствах антимонопольным органом доказаны суду законность и обоснованность оспариваемого заявителем решения от 24.02.2025 № 066/06/105-376/2025   о нарушении законодательства в сфере закупок товаров, работ, услуг для обеспечения государственных и муниципальных нужд.</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При таких обстоятельствах требования заявителя являются необоснованными и удовлетворению не подлежат.</a:t>
            </a:r>
          </a:p>
        </p:txBody>
      </p:sp>
    </p:spTree>
    <p:extLst>
      <p:ext uri="{BB962C8B-B14F-4D97-AF65-F5344CB8AC3E}">
        <p14:creationId xmlns:p14="http://schemas.microsoft.com/office/powerpoint/2010/main" val="380929399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654A8-9E4F-4A79-ABF4-A360C612C53C}"/>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99102D48-0671-C114-FE35-AAC0716DE0DD}"/>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809EFDB8-CBBD-4EDC-C7C7-39CD239B904D}"/>
              </a:ext>
            </a:extLst>
          </p:cNvPr>
          <p:cNvSpPr>
            <a:spLocks noGrp="1"/>
          </p:cNvSpPr>
          <p:nvPr>
            <p:ph type="title"/>
          </p:nvPr>
        </p:nvSpPr>
        <p:spPr>
          <a:xfrm>
            <a:off x="763480" y="1315004"/>
            <a:ext cx="10377995" cy="1606858"/>
          </a:xfrm>
        </p:spPr>
        <p:txBody>
          <a:bodyPr>
            <a:noAutofit/>
          </a:bodyPr>
          <a:lstStyle/>
          <a:p>
            <a:pPr algn="ctr"/>
            <a:r>
              <a:rPr lang="ru-RU" sz="3200" dirty="0">
                <a:solidFill>
                  <a:srgbClr val="C00000"/>
                </a:solidFill>
              </a:rPr>
              <a:t>Несоответствие характеристик товара, указанных в заявке участника, сведениям в каталоге продукции ГИСП, </a:t>
            </a:r>
            <a:br>
              <a:rPr lang="ru-RU" sz="3200" dirty="0">
                <a:solidFill>
                  <a:srgbClr val="C00000"/>
                </a:solidFill>
              </a:rPr>
            </a:br>
            <a:r>
              <a:rPr lang="ru-RU" sz="3200" dirty="0">
                <a:solidFill>
                  <a:srgbClr val="C00000"/>
                </a:solidFill>
              </a:rPr>
              <a:t>не является основанием для отклонения такой заявки по причине предоставления недостоверных сведений или для признания заявки иностранной</a:t>
            </a:r>
            <a:br>
              <a:rPr lang="ru-RU" sz="3200" dirty="0">
                <a:solidFill>
                  <a:srgbClr val="C00000"/>
                </a:solidFill>
              </a:rPr>
            </a:br>
            <a:endParaRPr lang="ru-RU" sz="3200" dirty="0">
              <a:solidFill>
                <a:srgbClr val="C00000"/>
              </a:solidFill>
            </a:endParaRPr>
          </a:p>
        </p:txBody>
      </p:sp>
    </p:spTree>
    <p:extLst>
      <p:ext uri="{BB962C8B-B14F-4D97-AF65-F5344CB8AC3E}">
        <p14:creationId xmlns:p14="http://schemas.microsoft.com/office/powerpoint/2010/main" val="189693173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1E1E1-E72F-DAD6-6B2D-6FD8E183898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2E867A-D29F-30FC-AC28-28E05181DF2E}"/>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г. Москвы Решение от 31.10.2025 по Делу № А40-148914/2025 (1 из 2)</a:t>
            </a:r>
          </a:p>
        </p:txBody>
      </p:sp>
      <p:graphicFrame>
        <p:nvGraphicFramePr>
          <p:cNvPr id="4" name="Объект 3">
            <a:extLst>
              <a:ext uri="{FF2B5EF4-FFF2-40B4-BE49-F238E27FC236}">
                <a16:creationId xmlns:a16="http://schemas.microsoft.com/office/drawing/2014/main" id="{22B52CD2-C3FD-AC71-FCAE-25FD4280B361}"/>
              </a:ext>
            </a:extLst>
          </p:cNvPr>
          <p:cNvGraphicFramePr>
            <a:graphicFrameLocks noGrp="1"/>
          </p:cNvGraphicFramePr>
          <p:nvPr>
            <p:ph idx="1"/>
          </p:nvPr>
        </p:nvGraphicFramePr>
        <p:xfrm>
          <a:off x="194199" y="514438"/>
          <a:ext cx="11581917" cy="741680"/>
        </p:xfrm>
        <a:graphic>
          <a:graphicData uri="http://schemas.openxmlformats.org/drawingml/2006/table">
            <a:tbl>
              <a:tblPr firstRow="1" bandRow="1">
                <a:tableStyleId>{F5AB1C69-6EDB-4FF4-983F-18BD219EF322}</a:tableStyleId>
              </a:tblPr>
              <a:tblGrid>
                <a:gridCol w="2557879">
                  <a:extLst>
                    <a:ext uri="{9D8B030D-6E8A-4147-A177-3AD203B41FA5}">
                      <a16:colId xmlns:a16="http://schemas.microsoft.com/office/drawing/2014/main" val="3079683067"/>
                    </a:ext>
                  </a:extLst>
                </a:gridCol>
                <a:gridCol w="2769833">
                  <a:extLst>
                    <a:ext uri="{9D8B030D-6E8A-4147-A177-3AD203B41FA5}">
                      <a16:colId xmlns:a16="http://schemas.microsoft.com/office/drawing/2014/main" val="3197436877"/>
                    </a:ext>
                  </a:extLst>
                </a:gridCol>
                <a:gridCol w="6254205">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ФГБУ "</a:t>
                      </a:r>
                      <a:r>
                        <a:rPr lang="ru-RU" dirty="0" err="1"/>
                        <a:t>Рослесинфорг</a:t>
                      </a:r>
                      <a:r>
                        <a:rPr lang="ru-RU" dirty="0"/>
                        <a:t>"</a:t>
                      </a:r>
                    </a:p>
                  </a:txBody>
                  <a:tcPr/>
                </a:tc>
                <a:tc>
                  <a:txBody>
                    <a:bodyPr/>
                    <a:lstStyle/>
                    <a:p>
                      <a:r>
                        <a:rPr lang="ru-RU" dirty="0"/>
                        <a:t>УФАС по г. Москве</a:t>
                      </a:r>
                    </a:p>
                  </a:txBody>
                  <a:tcPr/>
                </a:tc>
                <a:tc>
                  <a:txBody>
                    <a:bodyPr/>
                    <a:lstStyle/>
                    <a:p>
                      <a:r>
                        <a:rPr lang="ru-RU" dirty="0"/>
                        <a:t>О  признании недействительными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0E0B9559-3473-E895-1F17-BC3360512FFE}"/>
              </a:ext>
            </a:extLst>
          </p:cNvPr>
          <p:cNvSpPr txBox="1"/>
          <p:nvPr/>
        </p:nvSpPr>
        <p:spPr>
          <a:xfrm>
            <a:off x="194199" y="1357609"/>
            <a:ext cx="11803602" cy="53553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Заказчик проводил ЭА на право заключения государственного контракта на поставка дезинфицирующих средств. Архангельский филиал заявителя (№ 0373100134525000112).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протоколу подведения итогов от … № … заявка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Десан</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с идентификационным номером 118750497, отклонена комиссией по осуществлению закупок Заказчика на следующем основании: «Несоответствие требованиям нормативных правовых актов, принятых в соответствии с ст. 14 Закона № 44-ФЗ (Отклонение по п. 4 ч. 12 ст. 48 Закона № 44-ФЗ) Участник закупки в заявке указал номер № 10130788 реестровой записи из реестра Российской промышленной продукции, в которой указана характеристика «Объем, мл - 1 л», что не соответствует характеристике указанной участником в структурированной заявке: «Объем, мл - 100,00».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Жалоба обоснована.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Комиссия Управления отметила, что, в соответствии с письмом Минпромторга от 4 октября 2023 г. № 106238/12, информация из каталога продукции ГИСП может содержать отличную информацию от той, которая была внесена в реестр, и носить ознакомительный характер.</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До вынесения оспариваемого решения и предписания, заявителем был составлен протокол подведения итогов по закупке 0373100134525000112 от 28.04.2025, в котором будущий победитель под номером 118716080 отклонен с указанием следующей причины: Несоответствие требованиям нормативных правовых актов, принятых в соответствии с ст. 14 Закона № 44-ФЗ (Отклонение по п. 4 ч. 12 ст. 48 Закона № 44-ФЗ) Участник закупки в заявке указал номер № 10375648 реестровой записи из реестра Российской промышленной продукции, в которой указана характеристика "Объем, мл - 0.05 л, 0.5 л, 0.75 л, 1 л, 1.5 л, 5 л, 25 л", что не соответствует характеристике указанной участником в структурированной заявке: "Объем, мл -100,00"</a:t>
            </a:r>
          </a:p>
        </p:txBody>
      </p:sp>
    </p:spTree>
    <p:extLst>
      <p:ext uri="{BB962C8B-B14F-4D97-AF65-F5344CB8AC3E}">
        <p14:creationId xmlns:p14="http://schemas.microsoft.com/office/powerpoint/2010/main" val="27826025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EF474-4E70-8BD2-DAD4-9D6AC9A16B3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29124F-4933-C2DD-1688-2C6518053D6F}"/>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г. Москвы Решение от 31.10.2025 по Делу № А40-148914/2025 (2 из 2)</a:t>
            </a:r>
          </a:p>
        </p:txBody>
      </p:sp>
      <p:sp>
        <p:nvSpPr>
          <p:cNvPr id="6" name="TextBox 5">
            <a:extLst>
              <a:ext uri="{FF2B5EF4-FFF2-40B4-BE49-F238E27FC236}">
                <a16:creationId xmlns:a16="http://schemas.microsoft.com/office/drawing/2014/main" id="{555253F2-017E-BCD3-D309-9323E8DF4590}"/>
              </a:ext>
            </a:extLst>
          </p:cNvPr>
          <p:cNvSpPr txBox="1"/>
          <p:nvPr/>
        </p:nvSpPr>
        <p:spPr>
          <a:xfrm>
            <a:off x="194199" y="656273"/>
            <a:ext cx="11803602" cy="424731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То есть причина отклонения аналогична причине отклонения заявки Общества, при этом будущий победитель указал номер № 10375648 реестровой записи из реестра Российской промышленной продукции.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После исполнения выданного предписания, заявитель отменил Протокол от 28.04.2025, и принял новый протокол подведения итогов от 29.05.2025, в соответствии с которым участник под номером 118716080 признан победителем.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04.07.2025 в ЕИС размещена информация об исполнении Контракта, при этом победителем представлена та же выписка из реестра Российской промышленной продукции № 10375648, за предоставление которой ранее заявка победителя была отклонена Протоколом от 28.04.2025.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этом в соответствии с экспертным заключением заявителя от 04.07.2025 поставленный товар полностью соответствует техническому заданию, то есть характеристикам, предъявляемым к поставляемому товару.</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Следовательно, действия заявителя самостоятельно подтверждают выводы Комиссии Управления о том, что информация из каталога продукции государственной информационной системы промышленности может содержать отличную информацию от той, которая была внесена в реестр, и носить ознакомительный характер.</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отказать в удовлетворении требований. </a:t>
            </a:r>
          </a:p>
        </p:txBody>
      </p:sp>
    </p:spTree>
    <p:extLst>
      <p:ext uri="{BB962C8B-B14F-4D97-AF65-F5344CB8AC3E}">
        <p14:creationId xmlns:p14="http://schemas.microsoft.com/office/powerpoint/2010/main" val="315947156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B96F7-CD8B-D48A-4E6B-4491BBA3443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9564F9-0551-82F5-3044-F815EADD3185}"/>
              </a:ext>
            </a:extLst>
          </p:cNvPr>
          <p:cNvSpPr>
            <a:spLocks noGrp="1"/>
          </p:cNvSpPr>
          <p:nvPr>
            <p:ph type="title"/>
          </p:nvPr>
        </p:nvSpPr>
        <p:spPr>
          <a:xfrm>
            <a:off x="194199" y="127681"/>
            <a:ext cx="11803602" cy="639192"/>
          </a:xfrm>
        </p:spPr>
        <p:txBody>
          <a:bodyPr>
            <a:noAutofit/>
          </a:bodyPr>
          <a:lstStyle/>
          <a:p>
            <a:pPr algn="ctr"/>
            <a:r>
              <a:rPr lang="ru-RU" sz="2400" dirty="0">
                <a:solidFill>
                  <a:srgbClr val="0070C0"/>
                </a:solidFill>
              </a:rPr>
              <a:t>АС г. Санкт-Петербурга и Ленинградской области Решение от 11.09.2025 по Делу №  </a:t>
            </a:r>
            <a:br>
              <a:rPr lang="ru-RU" sz="2400" dirty="0">
                <a:solidFill>
                  <a:srgbClr val="0070C0"/>
                </a:solidFill>
              </a:rPr>
            </a:br>
            <a:r>
              <a:rPr lang="ru-RU" sz="2400" dirty="0">
                <a:solidFill>
                  <a:srgbClr val="0070C0"/>
                </a:solidFill>
              </a:rPr>
              <a:t>А56-38231/2025 (1 из 2)</a:t>
            </a:r>
            <a:br>
              <a:rPr lang="ru-RU" sz="2400" dirty="0">
                <a:solidFill>
                  <a:srgbClr val="0070C0"/>
                </a:solidFill>
              </a:rPr>
            </a:br>
            <a:r>
              <a:rPr lang="ru-RU" sz="1800" b="1" dirty="0">
                <a:solidFill>
                  <a:srgbClr val="FF0000"/>
                </a:solidFill>
              </a:rPr>
              <a:t>Постановлением 13 ААС от 15.12.2025 решение поддержано</a:t>
            </a:r>
          </a:p>
        </p:txBody>
      </p:sp>
      <p:graphicFrame>
        <p:nvGraphicFramePr>
          <p:cNvPr id="4" name="Объект 3">
            <a:extLst>
              <a:ext uri="{FF2B5EF4-FFF2-40B4-BE49-F238E27FC236}">
                <a16:creationId xmlns:a16="http://schemas.microsoft.com/office/drawing/2014/main" id="{F65BE752-8E2B-933A-B7D3-47D780510BE1}"/>
              </a:ext>
            </a:extLst>
          </p:cNvPr>
          <p:cNvGraphicFramePr>
            <a:graphicFrameLocks noGrp="1"/>
          </p:cNvGraphicFramePr>
          <p:nvPr>
            <p:ph idx="1"/>
          </p:nvPr>
        </p:nvGraphicFramePr>
        <p:xfrm>
          <a:off x="330807" y="922597"/>
          <a:ext cx="11445308" cy="741680"/>
        </p:xfrm>
        <a:graphic>
          <a:graphicData uri="http://schemas.openxmlformats.org/drawingml/2006/table">
            <a:tbl>
              <a:tblPr firstRow="1" bandRow="1">
                <a:tableStyleId>{F5AB1C69-6EDB-4FF4-983F-18BD219EF322}</a:tableStyleId>
              </a:tblPr>
              <a:tblGrid>
                <a:gridCol w="3211383">
                  <a:extLst>
                    <a:ext uri="{9D8B030D-6E8A-4147-A177-3AD203B41FA5}">
                      <a16:colId xmlns:a16="http://schemas.microsoft.com/office/drawing/2014/main" val="3079683067"/>
                    </a:ext>
                  </a:extLst>
                </a:gridCol>
                <a:gridCol w="4483224">
                  <a:extLst>
                    <a:ext uri="{9D8B030D-6E8A-4147-A177-3AD203B41FA5}">
                      <a16:colId xmlns:a16="http://schemas.microsoft.com/office/drawing/2014/main" val="3197436877"/>
                    </a:ext>
                  </a:extLst>
                </a:gridCol>
                <a:gridCol w="3750701">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sz="1800" b="0" i="0" kern="1200" dirty="0">
                          <a:solidFill>
                            <a:schemeClr val="dk1"/>
                          </a:solidFill>
                          <a:effectLst/>
                          <a:latin typeface="+mn-lt"/>
                          <a:ea typeface="+mn-ea"/>
                          <a:cs typeface="+mn-cs"/>
                        </a:rPr>
                        <a:t>СПб ГКУ «МФЦ»</a:t>
                      </a:r>
                      <a:endParaRPr lang="ru-RU" dirty="0"/>
                    </a:p>
                  </a:txBody>
                  <a:tcPr/>
                </a:tc>
                <a:tc>
                  <a:txBody>
                    <a:bodyPr/>
                    <a:lstStyle/>
                    <a:p>
                      <a:r>
                        <a:rPr lang="ru-RU" dirty="0"/>
                        <a:t>УФАС по Санкт-Петербургу</a:t>
                      </a:r>
                    </a:p>
                  </a:txBody>
                  <a:tcPr/>
                </a:tc>
                <a:tc>
                  <a:txBody>
                    <a:bodyPr/>
                    <a:lstStyle/>
                    <a:p>
                      <a:r>
                        <a:rPr lang="ru-RU" dirty="0"/>
                        <a:t>Об отмене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4C61C6EA-44CB-ACAE-56DB-B92D9C42A663}"/>
              </a:ext>
            </a:extLst>
          </p:cNvPr>
          <p:cNvSpPr txBox="1"/>
          <p:nvPr/>
        </p:nvSpPr>
        <p:spPr>
          <a:xfrm>
            <a:off x="194199" y="1723027"/>
            <a:ext cx="11718524" cy="50783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ЭА на поставку бумаги для офисной техники (№ 0372200278025000002).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был установлен запрет на допуск.</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УФАС подана жалоба: несогласие с отклонением заявки (1524477) по причине выявления недостоверной информации.      Жалоба обоснована.    Заказчик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протокола в заявках с идентификационными номерами 1524477, 1509255 в отношении подлежащего поставке товара «Бумага для офисной техники» представлены номера реестровых записей из реестра российской промышленной продукции 10408258 и 10408261 соответственно.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об осуществлении закупки в отношении соответствующего подлежащего поставке товара установлено требование: «Соответствие нормативно-технической документации: ГОСТ Р 57641-2017».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Установлено, что в отношении вышеуказанного товара в таких заявках декларировано его соответствие ГОСТ Р 57641-2017. В то же время, согласно данным реестра российской промышленной продукции, товар, имеющий вышеуказанные номера реестровых записей, производится в соответствии со СТО 00253497-002-2021, что противоречит положениям заявок на участие в закупке и не соответствует требованиям Заказчика.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заявках с идентификационными номерами 1524477, 1509255 представлен номер реестровой записей из реестра российской промышленной продукции 10316509 и характеристика такого товара: «Масса бумаги площадью 1м2: 235 г». В то же время, согласно данным реестра российской промышленной продукции, товар, имеющий вышеуказанный номер реестровой записи, имеет массу 1 м2: 150 - 230 г, что также противоречит положениям заявок на участие в закупке.</a:t>
            </a:r>
          </a:p>
        </p:txBody>
      </p:sp>
    </p:spTree>
    <p:extLst>
      <p:ext uri="{BB962C8B-B14F-4D97-AF65-F5344CB8AC3E}">
        <p14:creationId xmlns:p14="http://schemas.microsoft.com/office/powerpoint/2010/main" val="267456479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D8B67-CA6F-A648-8F9D-75F69CF74B8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5829F2-8ACE-EB17-055F-55A53D02AD10}"/>
              </a:ext>
            </a:extLst>
          </p:cNvPr>
          <p:cNvSpPr>
            <a:spLocks noGrp="1"/>
          </p:cNvSpPr>
          <p:nvPr>
            <p:ph type="title"/>
          </p:nvPr>
        </p:nvSpPr>
        <p:spPr>
          <a:xfrm>
            <a:off x="194199" y="177555"/>
            <a:ext cx="11803602" cy="639192"/>
          </a:xfrm>
        </p:spPr>
        <p:txBody>
          <a:bodyPr>
            <a:noAutofit/>
          </a:bodyPr>
          <a:lstStyle/>
          <a:p>
            <a:pPr algn="ctr"/>
            <a:r>
              <a:rPr lang="ru-RU" sz="2400" dirty="0">
                <a:solidFill>
                  <a:srgbClr val="0070C0"/>
                </a:solidFill>
              </a:rPr>
              <a:t>АС г. Санкт-Петербурга и Ленинградской области Решение от 11.09.2025 по Делу №  А56-38231/2025 (2 из 2)</a:t>
            </a:r>
          </a:p>
        </p:txBody>
      </p:sp>
      <p:sp>
        <p:nvSpPr>
          <p:cNvPr id="6" name="TextBox 5">
            <a:extLst>
              <a:ext uri="{FF2B5EF4-FFF2-40B4-BE49-F238E27FC236}">
                <a16:creationId xmlns:a16="http://schemas.microsoft.com/office/drawing/2014/main" id="{7F882497-ACD9-5E46-CC85-E6BB526F96D8}"/>
              </a:ext>
            </a:extLst>
          </p:cNvPr>
          <p:cNvSpPr txBox="1"/>
          <p:nvPr/>
        </p:nvSpPr>
        <p:spPr>
          <a:xfrm>
            <a:off x="279277" y="1190255"/>
            <a:ext cx="11718524" cy="286232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участниками закупки в заявках с идентификационными номерами 1524477, 1509255 представлена недостоверная информация в отношении предлагаемого для поставки товара, что не позволяет Комиссии оценить соответствие такого товара потребностям Заказчика и в соответствии с пунктом 8 части 12 статьи 48 Закона о контрактной системе является основанием для отклонения таких заявок.</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поддерживает позицию УФАС. Согласно письму Минпромторга России № 106238/12 от 04.10.2023 информация из каталога ГИСП может содержать отличную информацию от той, которая была внесена в реестр, и носить ознакомительный характер.</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заявленных требований отказать.</a:t>
            </a:r>
          </a:p>
        </p:txBody>
      </p:sp>
    </p:spTree>
    <p:extLst>
      <p:ext uri="{BB962C8B-B14F-4D97-AF65-F5344CB8AC3E}">
        <p14:creationId xmlns:p14="http://schemas.microsoft.com/office/powerpoint/2010/main" val="421064898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E8B85-261C-6714-D326-4DDE7901887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DF7532-9CAA-9E93-2FED-7E14C50C442C}"/>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г. Москвы Решение от 27.08.2025 по Делу № А40-131298/25-149-655  (1 из 3)</a:t>
            </a:r>
          </a:p>
        </p:txBody>
      </p:sp>
      <p:graphicFrame>
        <p:nvGraphicFramePr>
          <p:cNvPr id="4" name="Объект 3">
            <a:extLst>
              <a:ext uri="{FF2B5EF4-FFF2-40B4-BE49-F238E27FC236}">
                <a16:creationId xmlns:a16="http://schemas.microsoft.com/office/drawing/2014/main" id="{BDF4F9D6-AE32-30A7-E4CE-B857B5F91CF9}"/>
              </a:ext>
            </a:extLst>
          </p:cNvPr>
          <p:cNvGraphicFramePr>
            <a:graphicFrameLocks noGrp="1"/>
          </p:cNvGraphicFramePr>
          <p:nvPr>
            <p:ph idx="1"/>
          </p:nvPr>
        </p:nvGraphicFramePr>
        <p:xfrm>
          <a:off x="335360" y="611278"/>
          <a:ext cx="11445308" cy="741680"/>
        </p:xfrm>
        <a:graphic>
          <a:graphicData uri="http://schemas.openxmlformats.org/drawingml/2006/table">
            <a:tbl>
              <a:tblPr firstRow="1" bandRow="1">
                <a:tableStyleId>{F5AB1C69-6EDB-4FF4-983F-18BD219EF322}</a:tableStyleId>
              </a:tblPr>
              <a:tblGrid>
                <a:gridCol w="3402139">
                  <a:extLst>
                    <a:ext uri="{9D8B030D-6E8A-4147-A177-3AD203B41FA5}">
                      <a16:colId xmlns:a16="http://schemas.microsoft.com/office/drawing/2014/main" val="3079683067"/>
                    </a:ext>
                  </a:extLst>
                </a:gridCol>
                <a:gridCol w="3551068">
                  <a:extLst>
                    <a:ext uri="{9D8B030D-6E8A-4147-A177-3AD203B41FA5}">
                      <a16:colId xmlns:a16="http://schemas.microsoft.com/office/drawing/2014/main" val="3197436877"/>
                    </a:ext>
                  </a:extLst>
                </a:gridCol>
                <a:gridCol w="4492101">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ООО «СНЕЖНЫЙ БАРС»</a:t>
                      </a:r>
                    </a:p>
                  </a:txBody>
                  <a:tcPr/>
                </a:tc>
                <a:tc>
                  <a:txBody>
                    <a:bodyPr/>
                    <a:lstStyle/>
                    <a:p>
                      <a:r>
                        <a:rPr lang="ru-RU" dirty="0"/>
                        <a:t>УФАС по г. Москве</a:t>
                      </a:r>
                    </a:p>
                  </a:txBody>
                  <a:tcPr/>
                </a:tc>
                <a:tc>
                  <a:txBody>
                    <a:bodyPr/>
                    <a:lstStyle/>
                    <a:p>
                      <a:r>
                        <a:rPr lang="ru-RU" dirty="0"/>
                        <a:t>О признании недействительным решения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6E884B1E-43B5-7BEA-945E-4EE6044D930E}"/>
              </a:ext>
            </a:extLst>
          </p:cNvPr>
          <p:cNvSpPr txBox="1"/>
          <p:nvPr/>
        </p:nvSpPr>
        <p:spPr>
          <a:xfrm>
            <a:off x="236738" y="1431807"/>
            <a:ext cx="11718524" cy="53553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ФГБОУ ВО «РТУ МИРЭА» проводил ЭА на право заключения государственного контракта на поставку автоматизированных рабочих мест и ноутбуков (реестровый №0373100029525000152).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Победителем было признано ООО «Кит-Системс». В извещении установлено ограничение.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ООО «СНЕЖНЫЙ БАРС» подал жалобу, в которой указал, что в составе заявки ООО «Кит-Системс» по товарной позиции «Автоматизированное рабочее место» к поставке представлено оборудование, производства ООО «РДВ Технолоджи», сведения о котором не включены в реестр промышленной продукции, в связи с чем участником закупки в составе заявки представлены недостоверные сведения о номере реестровой записи из промышленной продукции на поставляемый товар «Автоматизированное рабочее место», ввиду чего заявка такого участника закупки подлежала отклонению.</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Решением антимонопольного органам жалоба ООО «СНЕЖНЫЙ БАРС» признана необоснованной.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Не согласившись с принятым решением, Заявитель обратился в Арбитражный суд города Москвы с настоящим заявлением.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обосновании своей позиции ООО «СНЕЖНЫЙ БАРС» указывает, что предложенный Победителем товар, размещенный в Реестре российской промышленной продукции, содержит характеристики, не соответствующие требованиям, установленным Заказчиком в закупочной документации. В частности, автоматизированное рабочее место производства ООО «РДВ Технолоджи» включает в себя монитор диагональю 23,8 дюйма и тип оперативной памяти DDR4. В то же время, Заказчиком в извещении установлены требования к диагонали монитора ≥ 27 и типу оперативной памяти — DDR5. Следовательно, по мнению Заявителя, Победитель представил в составе заявки недостоверные сведения.</a:t>
            </a:r>
          </a:p>
        </p:txBody>
      </p:sp>
    </p:spTree>
    <p:extLst>
      <p:ext uri="{BB962C8B-B14F-4D97-AF65-F5344CB8AC3E}">
        <p14:creationId xmlns:p14="http://schemas.microsoft.com/office/powerpoint/2010/main" val="33818132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20C52-9C55-D3F5-ADF5-C8F18960518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FB0D4C-2B69-2B90-CD0D-CED85093EE18}"/>
              </a:ext>
            </a:extLst>
          </p:cNvPr>
          <p:cNvSpPr>
            <a:spLocks noGrp="1"/>
          </p:cNvSpPr>
          <p:nvPr>
            <p:ph type="title"/>
          </p:nvPr>
        </p:nvSpPr>
        <p:spPr>
          <a:xfrm>
            <a:off x="136864" y="0"/>
            <a:ext cx="11803602" cy="540397"/>
          </a:xfrm>
        </p:spPr>
        <p:txBody>
          <a:bodyPr>
            <a:noAutofit/>
          </a:bodyPr>
          <a:lstStyle/>
          <a:p>
            <a:pPr algn="ctr"/>
            <a:r>
              <a:rPr lang="ru-RU" sz="2400" dirty="0">
                <a:solidFill>
                  <a:srgbClr val="0070C0"/>
                </a:solidFill>
              </a:rPr>
              <a:t>АС г. Москвы Решение от 27.08.2025 по Делу № А40-131298/25-149-655 (2 из 3)</a:t>
            </a:r>
          </a:p>
        </p:txBody>
      </p:sp>
      <p:sp>
        <p:nvSpPr>
          <p:cNvPr id="6" name="TextBox 5">
            <a:extLst>
              <a:ext uri="{FF2B5EF4-FFF2-40B4-BE49-F238E27FC236}">
                <a16:creationId xmlns:a16="http://schemas.microsoft.com/office/drawing/2014/main" id="{AE03AA38-EFE8-02F3-F9F8-98715302B48A}"/>
              </a:ext>
            </a:extLst>
          </p:cNvPr>
          <p:cNvSpPr txBox="1"/>
          <p:nvPr/>
        </p:nvSpPr>
        <p:spPr>
          <a:xfrm>
            <a:off x="136864" y="451480"/>
            <a:ext cx="11833194" cy="646330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Антимонопольным органом установлено, что в составе заявки Победителя Аукциона представлен товар российского происхождения, а также представлены сведения, подтверждающие страну происхождения представленных к поставке товаров, в частности сведения о номерах реестровых записей из реестра промышленной продукции.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Кроме того, в составе заявки участником закупки по товарной позиции «Автоматизированное рабочее место» к поставке представлено оборудование, производства ООО «РДВ Технолоджи», однако в отношении такой продукции также представлены сведения о номере реестровой записи, подтверждающей страну происхождения оборудования.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этом суд отклоняет доводы ООО «СНЕЖНЫЙ БАРС» о том, что у ООО «Кит-Системс» отсутствовала возможность реализовать поставку товара по позиции «Автоматизированное рабочее место» в соответствии с характеристиками, указанными ФГБОУ ВО «РТУ МИРЭА» в извещении о проведении закупки, поскольку информация из каталога ГИСП может содержать отличную информацию от той, которая была внесена в реестр, и носить ознакомительный характер.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Данный вывод находит свое подтверждение в Письме Министерства промышленности и торговли от 04.10.2023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№106238/12 «О применении норм постановлений Правительства РФ от 30 апреля 2020 г. №616 и от 30 апреля 2020 г. №616».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УФАС по г. Москве также указало на представленное Заказчиком в материалы антимонопольного дела информационное письмо ООО «РДВ Технолоджи» в составе которого в том числе указано: «Настоящим, в ответ на ваш запрос, ООО «РДВ Технолоджи» уведомляет, что номеру 10590445 в едином реестре российской радиоэлектронной соответствует Автоматизированное рабочее место (APM) RDW Compact 23UB-06 (41840143.466369. 008-04). Дополнительно подтверждаем возможность производства APM RDW Compact 23UB-06 2025-23916 8 (41840143.466369.008-04) с функциональными и техническими характеристиками описания объекта закупки, указанных в прилагаемом к запросу техническом задании»</a:t>
            </a:r>
          </a:p>
        </p:txBody>
      </p:sp>
    </p:spTree>
    <p:extLst>
      <p:ext uri="{BB962C8B-B14F-4D97-AF65-F5344CB8AC3E}">
        <p14:creationId xmlns:p14="http://schemas.microsoft.com/office/powerpoint/2010/main" val="412728827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78A01-B324-4860-02D6-4F77FDD0B1A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6A0C94-98EB-8D92-E316-07FD911BC8D0}"/>
              </a:ext>
            </a:extLst>
          </p:cNvPr>
          <p:cNvSpPr>
            <a:spLocks noGrp="1"/>
          </p:cNvSpPr>
          <p:nvPr>
            <p:ph type="title"/>
          </p:nvPr>
        </p:nvSpPr>
        <p:spPr>
          <a:xfrm>
            <a:off x="136864" y="0"/>
            <a:ext cx="11803602" cy="540397"/>
          </a:xfrm>
        </p:spPr>
        <p:txBody>
          <a:bodyPr>
            <a:noAutofit/>
          </a:bodyPr>
          <a:lstStyle/>
          <a:p>
            <a:pPr algn="ctr"/>
            <a:r>
              <a:rPr lang="ru-RU" sz="2400" dirty="0">
                <a:solidFill>
                  <a:srgbClr val="0070C0"/>
                </a:solidFill>
              </a:rPr>
              <a:t>АС г. Москвы Решение от 27.08.2025 по Делу № А40-131298/25-149-655 (3 из 3)</a:t>
            </a:r>
          </a:p>
        </p:txBody>
      </p:sp>
      <p:sp>
        <p:nvSpPr>
          <p:cNvPr id="6" name="TextBox 5">
            <a:extLst>
              <a:ext uri="{FF2B5EF4-FFF2-40B4-BE49-F238E27FC236}">
                <a16:creationId xmlns:a16="http://schemas.microsoft.com/office/drawing/2014/main" id="{2BFF3C12-71BD-4D4C-FBB4-BBFAC416CD43}"/>
              </a:ext>
            </a:extLst>
          </p:cNvPr>
          <p:cNvSpPr txBox="1"/>
          <p:nvPr/>
        </p:nvSpPr>
        <p:spPr>
          <a:xfrm>
            <a:off x="179403" y="646789"/>
            <a:ext cx="11833194" cy="203132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заявления отказать.</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1" u="none" strike="noStrike" kern="1200" cap="none" spc="0" normalizeH="0" baseline="0" noProof="0" dirty="0">
                <a:ln>
                  <a:noFill/>
                </a:ln>
                <a:solidFill>
                  <a:srgbClr val="7030A0"/>
                </a:solidFill>
                <a:effectLst/>
                <a:uLnTx/>
                <a:uFillTx/>
                <a:latin typeface="Calibri" panose="020F0502020204030204"/>
                <a:ea typeface="+mn-ea"/>
                <a:cs typeface="+mn-cs"/>
              </a:rPr>
              <a:t>ООО «СНЕЖНЫЙ БАРС» также подал в суд о признании недействительными результатов этого электронного аукциона (ответчик – заказчик ФГБОУ ВО «РТУ МИРЭА»). С учетом того, что Арбитражный суд уже отказал Истцу в удовлетворении требований к УФАС, суд также отказал в удовлетворении требований к заказчику. Решение АС г. Москвы от 19.09.2025 по Делу № А40-134640/2025</a:t>
            </a:r>
          </a:p>
        </p:txBody>
      </p:sp>
    </p:spTree>
    <p:extLst>
      <p:ext uri="{BB962C8B-B14F-4D97-AF65-F5344CB8AC3E}">
        <p14:creationId xmlns:p14="http://schemas.microsoft.com/office/powerpoint/2010/main" val="255085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40B07-4D10-ED2A-8AB6-A58A54AF97F1}"/>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9F1C4A7-56FA-2527-20DA-37C88D1BB6E4}"/>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75D07FFA-953F-CD1B-DF6F-9D4CADAE0077}"/>
              </a:ext>
            </a:extLst>
          </p:cNvPr>
          <p:cNvSpPr>
            <a:spLocks noGrp="1"/>
          </p:cNvSpPr>
          <p:nvPr>
            <p:ph type="title"/>
          </p:nvPr>
        </p:nvSpPr>
        <p:spPr>
          <a:xfrm>
            <a:off x="701336" y="1315004"/>
            <a:ext cx="10440139" cy="1606858"/>
          </a:xfrm>
        </p:spPr>
        <p:txBody>
          <a:bodyPr>
            <a:noAutofit/>
          </a:bodyPr>
          <a:lstStyle/>
          <a:p>
            <a:pPr algn="ctr"/>
            <a:r>
              <a:rPr lang="ru-RU" sz="3200" dirty="0">
                <a:solidFill>
                  <a:srgbClr val="C00000"/>
                </a:solidFill>
              </a:rPr>
              <a:t>Оспаривание выбранного Заказчиком кода ОКПД 2 / выбранной «защитной меры» относится к обжалованию документации (извещения)</a:t>
            </a:r>
            <a:br>
              <a:rPr lang="ru-RU" sz="3200" dirty="0">
                <a:solidFill>
                  <a:srgbClr val="C00000"/>
                </a:solidFill>
              </a:rPr>
            </a:br>
            <a:endParaRPr lang="ru-RU" sz="3200" dirty="0">
              <a:solidFill>
                <a:srgbClr val="C00000"/>
              </a:solidFill>
            </a:endParaRPr>
          </a:p>
        </p:txBody>
      </p:sp>
    </p:spTree>
    <p:extLst>
      <p:ext uri="{BB962C8B-B14F-4D97-AF65-F5344CB8AC3E}">
        <p14:creationId xmlns:p14="http://schemas.microsoft.com/office/powerpoint/2010/main" val="394510638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478B5-050D-35E9-B553-97CF976CA019}"/>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1564EE30-4917-763B-BDA3-3A7A98D77B59}"/>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50D333F2-9D34-9E77-F5E2-662D267A4F5F}"/>
              </a:ext>
            </a:extLst>
          </p:cNvPr>
          <p:cNvSpPr>
            <a:spLocks noGrp="1"/>
          </p:cNvSpPr>
          <p:nvPr>
            <p:ph type="title"/>
          </p:nvPr>
        </p:nvSpPr>
        <p:spPr>
          <a:xfrm>
            <a:off x="621436" y="1190717"/>
            <a:ext cx="10520039" cy="1606858"/>
          </a:xfrm>
        </p:spPr>
        <p:txBody>
          <a:bodyPr>
            <a:noAutofit/>
          </a:bodyPr>
          <a:lstStyle/>
          <a:p>
            <a:pPr algn="ctr"/>
            <a:r>
              <a:rPr lang="ru-RU" sz="3200" dirty="0">
                <a:solidFill>
                  <a:srgbClr val="C00000"/>
                </a:solidFill>
              </a:rPr>
              <a:t>Проведение регламентных работ на площадке оператора </a:t>
            </a:r>
            <a:br>
              <a:rPr lang="ru-RU" sz="3200" dirty="0">
                <a:solidFill>
                  <a:srgbClr val="C00000"/>
                </a:solidFill>
              </a:rPr>
            </a:br>
            <a:r>
              <a:rPr lang="ru-RU" sz="3200" dirty="0">
                <a:solidFill>
                  <a:srgbClr val="C00000"/>
                </a:solidFill>
              </a:rPr>
              <a:t>не является основанием для несоблюдения  законодательства по установлению требований по национальному режиму</a:t>
            </a:r>
          </a:p>
        </p:txBody>
      </p:sp>
    </p:spTree>
    <p:extLst>
      <p:ext uri="{BB962C8B-B14F-4D97-AF65-F5344CB8AC3E}">
        <p14:creationId xmlns:p14="http://schemas.microsoft.com/office/powerpoint/2010/main" val="185153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66C80-2F3F-8E99-5BA1-17C2B23D899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9209CB-2CCD-3C12-7F65-1BF196290F59}"/>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г. Москвы Решение от  27.10.2025 по Делу №  А40-113149/2025</a:t>
            </a:r>
          </a:p>
        </p:txBody>
      </p:sp>
      <p:graphicFrame>
        <p:nvGraphicFramePr>
          <p:cNvPr id="4" name="Объект 3">
            <a:extLst>
              <a:ext uri="{FF2B5EF4-FFF2-40B4-BE49-F238E27FC236}">
                <a16:creationId xmlns:a16="http://schemas.microsoft.com/office/drawing/2014/main" id="{CC429105-6940-95C4-232C-CBC772EF99A0}"/>
              </a:ext>
            </a:extLst>
          </p:cNvPr>
          <p:cNvGraphicFramePr>
            <a:graphicFrameLocks noGrp="1"/>
          </p:cNvGraphicFramePr>
          <p:nvPr>
            <p:ph idx="1"/>
          </p:nvPr>
        </p:nvGraphicFramePr>
        <p:xfrm>
          <a:off x="194199" y="514438"/>
          <a:ext cx="11581917" cy="1010920"/>
        </p:xfrm>
        <a:graphic>
          <a:graphicData uri="http://schemas.openxmlformats.org/drawingml/2006/table">
            <a:tbl>
              <a:tblPr firstRow="1" bandRow="1">
                <a:tableStyleId>{F5AB1C69-6EDB-4FF4-983F-18BD219EF322}</a:tableStyleId>
              </a:tblPr>
              <a:tblGrid>
                <a:gridCol w="2961443">
                  <a:extLst>
                    <a:ext uri="{9D8B030D-6E8A-4147-A177-3AD203B41FA5}">
                      <a16:colId xmlns:a16="http://schemas.microsoft.com/office/drawing/2014/main" val="3079683067"/>
                    </a:ext>
                  </a:extLst>
                </a:gridCol>
                <a:gridCol w="3639844">
                  <a:extLst>
                    <a:ext uri="{9D8B030D-6E8A-4147-A177-3AD203B41FA5}">
                      <a16:colId xmlns:a16="http://schemas.microsoft.com/office/drawing/2014/main" val="3197436877"/>
                    </a:ext>
                  </a:extLst>
                </a:gridCol>
                <a:gridCol w="4980630">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ГБУ Социальный дом «Обручевский»</a:t>
                      </a:r>
                    </a:p>
                  </a:txBody>
                  <a:tcPr/>
                </a:tc>
                <a:tc>
                  <a:txBody>
                    <a:bodyPr/>
                    <a:lstStyle/>
                    <a:p>
                      <a:r>
                        <a:rPr lang="ru-RU" dirty="0"/>
                        <a:t>УФАС по г. Москве</a:t>
                      </a:r>
                    </a:p>
                  </a:txBody>
                  <a:tcPr/>
                </a:tc>
                <a:tc>
                  <a:txBody>
                    <a:bodyPr/>
                    <a:lstStyle/>
                    <a:p>
                      <a:r>
                        <a:rPr lang="ru-RU" dirty="0"/>
                        <a:t>О  признании недействительными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429C16C4-7F4B-9862-7BB9-A7E7616D25D6}"/>
              </a:ext>
            </a:extLst>
          </p:cNvPr>
          <p:cNvSpPr txBox="1"/>
          <p:nvPr/>
        </p:nvSpPr>
        <p:spPr>
          <a:xfrm>
            <a:off x="192285" y="1819247"/>
            <a:ext cx="11692759" cy="48013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ГБУ Социальный дом «Обручевский» проводил ЭА на право заключения государственного контракта на поставку уходовых средств (для тела) (№ 0373200033925000001). На закупку была подана жалоба (утверждение извещения о закупке в нарушением требований 44-ФЗ), признанная обоснованной. Заказчик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факту заказчик не установил в отношении позиций «Губка для мытья тела адаптационная» и «Рукавица моющая одноразовая» преимущества, несмотря на то, что эти товары не включены в Приложения № 1 и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указывает, что с 30.01.2025 по 31.01.2025 на портале ЕАИСТ проводились регламентные работы, в связи с чем, Заявитель был ограничен в технической возможности установить преимущества, предусмотренные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абз</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4 п. 1 Постановления № 1875.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Вместе с тем изменения в Извещение, которые предусматривают, в том числе, наличие преимуществ в соответствии с Постановлением № 1875, были внесены Заказчиком лишь 03.03.2025.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данные обстоятельства не могут свидетельствовать о невозможности установления Заказчиком требований в соответствии с п. 15 ч. 1 ст. 42 44-ФЗ в силу независящих от Заказчика обстоятельств, связанных с проведением регламентных работ на портале ЕАИСТ, поскольку вышеуказанные работы проводились до 06:00 31.01.2025, из чего следует, что по состоянию на 01.02.2025 Заказчик имел техническую возможность внести изменения в извещения с учетом преимуществ, установленных Постановлением № 1875.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в удовлетворении требований отказать</a:t>
            </a:r>
          </a:p>
        </p:txBody>
      </p:sp>
    </p:spTree>
    <p:extLst>
      <p:ext uri="{BB962C8B-B14F-4D97-AF65-F5344CB8AC3E}">
        <p14:creationId xmlns:p14="http://schemas.microsoft.com/office/powerpoint/2010/main" val="85051615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D4FD5-EE07-60D0-0938-F7322FE07972}"/>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76FF154A-D3DA-A881-521B-E1A0FC4A00B3}"/>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50A0FFF9-EA1A-1DB0-57A5-D071C7C7E8C1}"/>
              </a:ext>
            </a:extLst>
          </p:cNvPr>
          <p:cNvSpPr>
            <a:spLocks noGrp="1"/>
          </p:cNvSpPr>
          <p:nvPr>
            <p:ph type="title"/>
          </p:nvPr>
        </p:nvSpPr>
        <p:spPr>
          <a:xfrm>
            <a:off x="741285" y="1093062"/>
            <a:ext cx="10440139" cy="1606858"/>
          </a:xfrm>
        </p:spPr>
        <p:txBody>
          <a:bodyPr>
            <a:noAutofit/>
          </a:bodyPr>
          <a:lstStyle/>
          <a:p>
            <a:pPr algn="ctr"/>
            <a:r>
              <a:rPr lang="ru-RU" sz="3200" dirty="0">
                <a:solidFill>
                  <a:srgbClr val="C00000"/>
                </a:solidFill>
              </a:rPr>
              <a:t>Для того, чтобы применилось правило «второй лишний» участники должны по всем позициям спецификации предложить российский товар и документы, подтверждающие страну происхождения товара</a:t>
            </a:r>
          </a:p>
        </p:txBody>
      </p:sp>
    </p:spTree>
    <p:extLst>
      <p:ext uri="{BB962C8B-B14F-4D97-AF65-F5344CB8AC3E}">
        <p14:creationId xmlns:p14="http://schemas.microsoft.com/office/powerpoint/2010/main" val="310701676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C6B9F-999A-7DE8-D192-021696D0531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E80DFE-FC5C-F490-F88D-7925A11A76D0}"/>
              </a:ext>
            </a:extLst>
          </p:cNvPr>
          <p:cNvSpPr>
            <a:spLocks noGrp="1"/>
          </p:cNvSpPr>
          <p:nvPr>
            <p:ph type="title"/>
          </p:nvPr>
        </p:nvSpPr>
        <p:spPr>
          <a:xfrm>
            <a:off x="194197" y="97656"/>
            <a:ext cx="11803602" cy="467972"/>
          </a:xfrm>
        </p:spPr>
        <p:txBody>
          <a:bodyPr>
            <a:noAutofit/>
          </a:bodyPr>
          <a:lstStyle/>
          <a:p>
            <a:pPr algn="ctr"/>
            <a:r>
              <a:rPr lang="ru-RU" sz="2400" dirty="0">
                <a:solidFill>
                  <a:srgbClr val="0070C0"/>
                </a:solidFill>
              </a:rPr>
              <a:t>АС Иркутской области Решение от 08.10.2025 по Делу № А19-14761/2025 (1 из 2)</a:t>
            </a:r>
            <a:br>
              <a:rPr lang="ru-RU" sz="2400" dirty="0">
                <a:solidFill>
                  <a:srgbClr val="0070C0"/>
                </a:solidFill>
              </a:rPr>
            </a:br>
            <a:r>
              <a:rPr lang="ru-RU" sz="1800" b="1" dirty="0">
                <a:solidFill>
                  <a:srgbClr val="FF0000"/>
                </a:solidFill>
              </a:rPr>
              <a:t>Постановлением 4 ААС от 02.02.2026 решение поддержано</a:t>
            </a:r>
          </a:p>
        </p:txBody>
      </p:sp>
      <p:graphicFrame>
        <p:nvGraphicFramePr>
          <p:cNvPr id="4" name="Объект 3">
            <a:extLst>
              <a:ext uri="{FF2B5EF4-FFF2-40B4-BE49-F238E27FC236}">
                <a16:creationId xmlns:a16="http://schemas.microsoft.com/office/drawing/2014/main" id="{30563D3B-089A-B69F-5333-E410E8403FF9}"/>
              </a:ext>
            </a:extLst>
          </p:cNvPr>
          <p:cNvGraphicFramePr>
            <a:graphicFrameLocks noGrp="1"/>
          </p:cNvGraphicFramePr>
          <p:nvPr>
            <p:ph idx="1"/>
          </p:nvPr>
        </p:nvGraphicFramePr>
        <p:xfrm>
          <a:off x="305040" y="636649"/>
          <a:ext cx="11581917" cy="1010920"/>
        </p:xfrm>
        <a:graphic>
          <a:graphicData uri="http://schemas.openxmlformats.org/drawingml/2006/table">
            <a:tbl>
              <a:tblPr firstRow="1" bandRow="1">
                <a:tableStyleId>{F5AB1C69-6EDB-4FF4-983F-18BD219EF322}</a:tableStyleId>
              </a:tblPr>
              <a:tblGrid>
                <a:gridCol w="4027263">
                  <a:extLst>
                    <a:ext uri="{9D8B030D-6E8A-4147-A177-3AD203B41FA5}">
                      <a16:colId xmlns:a16="http://schemas.microsoft.com/office/drawing/2014/main" val="3079683067"/>
                    </a:ext>
                  </a:extLst>
                </a:gridCol>
                <a:gridCol w="3462291">
                  <a:extLst>
                    <a:ext uri="{9D8B030D-6E8A-4147-A177-3AD203B41FA5}">
                      <a16:colId xmlns:a16="http://schemas.microsoft.com/office/drawing/2014/main" val="3197436877"/>
                    </a:ext>
                  </a:extLst>
                </a:gridCol>
                <a:gridCol w="4092363">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Администрация Тулунского муниципального района</a:t>
                      </a:r>
                    </a:p>
                  </a:txBody>
                  <a:tcPr/>
                </a:tc>
                <a:tc>
                  <a:txBody>
                    <a:bodyPr/>
                    <a:lstStyle/>
                    <a:p>
                      <a:r>
                        <a:rPr lang="ru-RU" dirty="0"/>
                        <a:t>УФАС по Иркутской области</a:t>
                      </a:r>
                    </a:p>
                  </a:txBody>
                  <a:tcPr/>
                </a:tc>
                <a:tc>
                  <a:txBody>
                    <a:bodyPr/>
                    <a:lstStyle/>
                    <a:p>
                      <a:r>
                        <a:rPr lang="ru-RU" dirty="0"/>
                        <a:t>О признании незаконным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6D2B7AC3-2E72-7679-3BDE-0112A76C2BE8}"/>
              </a:ext>
            </a:extLst>
          </p:cNvPr>
          <p:cNvSpPr txBox="1"/>
          <p:nvPr/>
        </p:nvSpPr>
        <p:spPr>
          <a:xfrm>
            <a:off x="415880" y="1718590"/>
            <a:ext cx="11581918"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УО проводил ЭА № 0134600002125000024 «Поставка оргтехники». В извещении было установлено ограничение.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Для участия в закупке заявки подали 4 участника, в том числе ООО «Союз» (заявка № 1 (118572075)),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Зеон</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(заявка № 2 (118555057)), ООО «Моя академия» (заявка № 3 (1187570711)),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Сервиспро</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(заявка № 4 (118564290)).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протоколу подачи ценовых предложений наилучшее предложение о цене контракта сделал участник закупки с идентификационным номером заявки 118572075 (ООО «Союз») с ценой контракта 327 819,50 руб.</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итогам определения поставщика участники закупки с идентификационными номерами 118572075, 1187570711, 118564290 отклонены от участия в закупке на основании пункта 4 части 12 статьи 48 44-ФЗ; победителем признано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Зеон</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(участник закупки с номером заявки 118555057).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УФАС пожаловалось ООО «Союз». Жалоба признана обоснованной.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a:t>
            </a:r>
            <a:r>
              <a:rPr kumimoji="0" lang="ru-RU" sz="1800" b="1" i="0" u="none" strike="noStrike" kern="1200" cap="none" spc="0" normalizeH="0" baseline="0" noProof="0" dirty="0" err="1">
                <a:ln>
                  <a:noFill/>
                </a:ln>
                <a:solidFill>
                  <a:prstClr val="black"/>
                </a:solidFill>
                <a:effectLst/>
                <a:uLnTx/>
                <a:uFillTx/>
                <a:latin typeface="Calibri" panose="020F0502020204030204"/>
                <a:ea typeface="+mn-ea"/>
                <a:cs typeface="+mn-cs"/>
              </a:rPr>
              <a:t>озиция</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Материалами дела установлено, что объектом закупки является оргтехника, в состав которой входят: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 Интерактивная панель, код КТРУ 26.20.13.000-00000002, ОКПД2 26.20.13.000:  Машины вычислительные электронные цифровые, содержащие в одном корпусе центральный процессор и устройство ввода и вывода, объединенные или нет для автоматической обработки данных;</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2.  Проектор, код КТРУ 26.20.17.120-00000001, ОКПД2 26.20.17.120: Проекторы, подключаемые к компьютеру;</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3.  Ноутбук, код КТРУ 26.20.11.110-00000140, ОКПД2 26.20.11.110: Ноутбуки, в том числе портативные в защищенном исполнении, предназначенные для работы в сложной среде эксплуатации.</a:t>
            </a:r>
          </a:p>
        </p:txBody>
      </p:sp>
    </p:spTree>
    <p:extLst>
      <p:ext uri="{BB962C8B-B14F-4D97-AF65-F5344CB8AC3E}">
        <p14:creationId xmlns:p14="http://schemas.microsoft.com/office/powerpoint/2010/main" val="121096051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55169-56BC-A96A-6413-6C5B09B6D57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4B01A3-E23C-E1E7-B144-D936A7ADCDE7}"/>
              </a:ext>
            </a:extLst>
          </p:cNvPr>
          <p:cNvSpPr>
            <a:spLocks noGrp="1"/>
          </p:cNvSpPr>
          <p:nvPr>
            <p:ph type="title"/>
          </p:nvPr>
        </p:nvSpPr>
        <p:spPr>
          <a:xfrm>
            <a:off x="194199" y="97656"/>
            <a:ext cx="11803602" cy="467972"/>
          </a:xfrm>
        </p:spPr>
        <p:txBody>
          <a:bodyPr>
            <a:noAutofit/>
          </a:bodyPr>
          <a:lstStyle/>
          <a:p>
            <a:pPr algn="ctr"/>
            <a:r>
              <a:rPr lang="ru-RU" sz="2400" dirty="0">
                <a:solidFill>
                  <a:srgbClr val="0070C0"/>
                </a:solidFill>
              </a:rPr>
              <a:t>АС Иркутской области Решение от 08.10.2025 по Делу № А19-14761/2025 (2 из 2)</a:t>
            </a:r>
          </a:p>
        </p:txBody>
      </p:sp>
      <p:sp>
        <p:nvSpPr>
          <p:cNvPr id="6" name="TextBox 5">
            <a:extLst>
              <a:ext uri="{FF2B5EF4-FFF2-40B4-BE49-F238E27FC236}">
                <a16:creationId xmlns:a16="http://schemas.microsoft.com/office/drawing/2014/main" id="{D9E02011-34D9-4757-D882-B751C56899D5}"/>
              </a:ext>
            </a:extLst>
          </p:cNvPr>
          <p:cNvSpPr txBox="1"/>
          <p:nvPr/>
        </p:nvSpPr>
        <p:spPr>
          <a:xfrm>
            <a:off x="415883" y="565628"/>
            <a:ext cx="11581918" cy="50783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Комиссия Иркутского УФАС России по результатам анализа заявок участников электронного аукциона установила следующее.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Участник закупки с номером заявки 118572075 (заявитель) и участник закупки с номером заявки 118564290 предложили к поставке товары со страной происхождения КНР.</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Участник закупки с номером заявки 118570711 предложил к поставке товары: ноутбук и проектор со страной происхождения КНР, интерактивная панель - РФ. При этом участником в заявке не был указан номер реестровой записи из реестра российской промышленной продукции.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Участник закупки с номером заявки 118555057, признанный победителем электронного аукциона, предложил к поставке товары: ноутбук, проектор - со страной происхождения КНР, интерактивная панель – РФ с указанием номера реестровой записи из реестра российской промышленной продукции.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ни одним из участников закупки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не было всецело исполнено требование к содержанию заявки в части подтверждения российского происхождения товара.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Участниками не был предложен товар по каждой позиции объекта закупки, страной происхождения которого декларирована Российская Федерация.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Действия Единой комиссии при рассмотрении заявок являются неправомерными, основанными на ошибочном толковании норм права.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заявленных требований отказать полностью.</a:t>
            </a:r>
          </a:p>
        </p:txBody>
      </p:sp>
    </p:spTree>
    <p:extLst>
      <p:ext uri="{BB962C8B-B14F-4D97-AF65-F5344CB8AC3E}">
        <p14:creationId xmlns:p14="http://schemas.microsoft.com/office/powerpoint/2010/main" val="154134570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CAC7B-8FA2-51B2-F036-285207BD3C6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3C4126-7299-301E-10A3-E5FCFAD926CB}"/>
              </a:ext>
            </a:extLst>
          </p:cNvPr>
          <p:cNvSpPr>
            <a:spLocks noGrp="1"/>
          </p:cNvSpPr>
          <p:nvPr>
            <p:ph type="title"/>
          </p:nvPr>
        </p:nvSpPr>
        <p:spPr>
          <a:xfrm>
            <a:off x="194199" y="97656"/>
            <a:ext cx="11803602" cy="467972"/>
          </a:xfrm>
        </p:spPr>
        <p:txBody>
          <a:bodyPr>
            <a:noAutofit/>
          </a:bodyPr>
          <a:lstStyle/>
          <a:p>
            <a:pPr algn="ctr"/>
            <a:r>
              <a:rPr lang="ru-RU" sz="2400" dirty="0">
                <a:solidFill>
                  <a:srgbClr val="0070C0"/>
                </a:solidFill>
              </a:rPr>
              <a:t>АС Удмуртской Республики Решение от  01.10.2025 по Делу № А71- 9518/2025 (1 из 3)</a:t>
            </a:r>
          </a:p>
        </p:txBody>
      </p:sp>
      <p:graphicFrame>
        <p:nvGraphicFramePr>
          <p:cNvPr id="4" name="Объект 3">
            <a:extLst>
              <a:ext uri="{FF2B5EF4-FFF2-40B4-BE49-F238E27FC236}">
                <a16:creationId xmlns:a16="http://schemas.microsoft.com/office/drawing/2014/main" id="{13FAEF3E-D768-431B-C7A5-208135D3AB38}"/>
              </a:ext>
            </a:extLst>
          </p:cNvPr>
          <p:cNvGraphicFramePr>
            <a:graphicFrameLocks noGrp="1"/>
          </p:cNvGraphicFramePr>
          <p:nvPr>
            <p:ph idx="1"/>
          </p:nvPr>
        </p:nvGraphicFramePr>
        <p:xfrm>
          <a:off x="305040" y="636649"/>
          <a:ext cx="11581917" cy="1285240"/>
        </p:xfrm>
        <a:graphic>
          <a:graphicData uri="http://schemas.openxmlformats.org/drawingml/2006/table">
            <a:tbl>
              <a:tblPr firstRow="1" bandRow="1">
                <a:tableStyleId>{F5AB1C69-6EDB-4FF4-983F-18BD219EF322}</a:tableStyleId>
              </a:tblPr>
              <a:tblGrid>
                <a:gridCol w="3343682">
                  <a:extLst>
                    <a:ext uri="{9D8B030D-6E8A-4147-A177-3AD203B41FA5}">
                      <a16:colId xmlns:a16="http://schemas.microsoft.com/office/drawing/2014/main" val="3079683067"/>
                    </a:ext>
                  </a:extLst>
                </a:gridCol>
                <a:gridCol w="3204839">
                  <a:extLst>
                    <a:ext uri="{9D8B030D-6E8A-4147-A177-3AD203B41FA5}">
                      <a16:colId xmlns:a16="http://schemas.microsoft.com/office/drawing/2014/main" val="3197436877"/>
                    </a:ext>
                  </a:extLst>
                </a:gridCol>
                <a:gridCol w="5033396">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Отделение Фонда пенсионного и социального страхования РФ по Удмуртской Республике</a:t>
                      </a:r>
                    </a:p>
                  </a:txBody>
                  <a:tcPr/>
                </a:tc>
                <a:tc>
                  <a:txBody>
                    <a:bodyPr/>
                    <a:lstStyle/>
                    <a:p>
                      <a:r>
                        <a:rPr lang="ru-RU" dirty="0"/>
                        <a:t>УФАС по Удмуртской Республике</a:t>
                      </a:r>
                    </a:p>
                  </a:txBody>
                  <a:tcPr/>
                </a:tc>
                <a:tc>
                  <a:txBody>
                    <a:bodyPr/>
                    <a:lstStyle/>
                    <a:p>
                      <a:r>
                        <a:rPr lang="ru-RU" dirty="0"/>
                        <a:t>О признании недействительным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956DC778-6FCF-B29E-8667-E4CF774AE7DA}"/>
              </a:ext>
            </a:extLst>
          </p:cNvPr>
          <p:cNvSpPr txBox="1"/>
          <p:nvPr/>
        </p:nvSpPr>
        <p:spPr>
          <a:xfrm>
            <a:off x="194199" y="2089780"/>
            <a:ext cx="11803602" cy="446276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ЭА на поставку расходных материалов для копировально-множительной техники (№ 0213100000225000118).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было установлено ограничение.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закупку была подана обоснованная жалоба. Заказчик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участие в аукционе на поставку расходных материалов для копировально-множительной техники было подано 9 заявок:</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1) № 119052955, к поставке предложены по позициям №1-21 товары производства Китайская Народная Республика;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2) № 119014211, к поставке предложены по позициям №1-21 товары производства Китайская Народная Республика;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3) №119051651, к поставке предложены по позициям №1-21 товары производства Китайская Народная Республика;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4) №119056973, к поставке предложены по позициям №1-21 товары производства Китайская Народная Республика;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5) №119047621, к поставке предложены по позициям №1-21 товары производства Китайская Народная Республика;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6) №119052283, к поставке предложены по позициям №1-21 товары производства Китайская Народная Республика;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7) №119041056, к поставке предложены по позициям №1-4,6-9,14-20 товары производства Российская Федерация (подтверждены реестровой записью), а по позициям №5,10-13,21 товары производства Китайская Народная Республика;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8) №119038699, к поставке предложены по позициям №1-21 товары производства Китайская Народная Республика;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9) №119046475, к поставке предложены по позициям №1-21 товары производства Российская Федерация (без подтверждения реестровой записью).</a:t>
            </a:r>
          </a:p>
        </p:txBody>
      </p:sp>
    </p:spTree>
    <p:extLst>
      <p:ext uri="{BB962C8B-B14F-4D97-AF65-F5344CB8AC3E}">
        <p14:creationId xmlns:p14="http://schemas.microsoft.com/office/powerpoint/2010/main" val="3568235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E6B96-834C-7389-134B-C35FFADD52A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77CF75-A8A7-88AE-7732-FAE823B9EF32}"/>
              </a:ext>
            </a:extLst>
          </p:cNvPr>
          <p:cNvSpPr>
            <a:spLocks noGrp="1"/>
          </p:cNvSpPr>
          <p:nvPr>
            <p:ph type="title"/>
          </p:nvPr>
        </p:nvSpPr>
        <p:spPr>
          <a:xfrm>
            <a:off x="194199" y="97656"/>
            <a:ext cx="11803602" cy="467972"/>
          </a:xfrm>
        </p:spPr>
        <p:txBody>
          <a:bodyPr>
            <a:noAutofit/>
          </a:bodyPr>
          <a:lstStyle/>
          <a:p>
            <a:pPr algn="ctr"/>
            <a:r>
              <a:rPr lang="ru-RU" sz="2400" dirty="0">
                <a:solidFill>
                  <a:srgbClr val="0070C0"/>
                </a:solidFill>
              </a:rPr>
              <a:t>АС Удмуртской Республики Решение от  01.10.2025 по Делу № А71- 9518/2025 (2 из 3)</a:t>
            </a:r>
          </a:p>
        </p:txBody>
      </p:sp>
      <p:sp>
        <p:nvSpPr>
          <p:cNvPr id="6" name="TextBox 5">
            <a:extLst>
              <a:ext uri="{FF2B5EF4-FFF2-40B4-BE49-F238E27FC236}">
                <a16:creationId xmlns:a16="http://schemas.microsoft.com/office/drawing/2014/main" id="{B516FF23-86C1-4B22-6B80-0042C0B9BB44}"/>
              </a:ext>
            </a:extLst>
          </p:cNvPr>
          <p:cNvSpPr txBox="1"/>
          <p:nvPr/>
        </p:nvSpPr>
        <p:spPr>
          <a:xfrm>
            <a:off x="256343" y="565628"/>
            <a:ext cx="11803602" cy="535531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протоколу подведения итогов все 9 заявок на участие в аукционе были признаны соответствующими требованиям извещения.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Поскольку ни одним участником закупки не предложен к поставке товар российского происхождения по каждой позиции, победителем был признан участник, предложивший наименьшую цену (ООО «ЭКОС»).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ООО «ТК «Мастер-Ком» в жалобе ссылалось на то, что заказчик неправомерно осуществил допуск участников без проверки требований Постановления №1875, так как им в составе своей заявки были предложены реестровые номера и документ на товар. Участники, не имеющие, не предоставившие реестровые номера, должны быть отклонены в соответствии с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пп</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«а» п. 4 Федерального закона № 44-ФЗ. Товары: Драм-картридж, Блок девелопера и Блок формирования изображения отсутствуют в реестре Минпромторга, следовательно, не представляется возможным декларировать на них реестровые номера, поскольку страной происхождения является Китай.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Рассмотрев жалобу ООО «ТК «Мастер-Ком», УФАС по УР пришло к выводу о том, что поскольку данной организацией по позициям 1-4, 5-9, 14-20 к поставке предложены товары производства Российской Федерации с приложением соответствующих реестровых записей, то обществом были представлены документы и сведения в соответствии с требованиями Постановления №1875. Всеми остальными участниками аукциона к поставке по всем позициям предложены товары производства Китайской Народной Республики, либо производства Российской Федерации без приложения соответствующих реестровых записей (заявка 119046475), в связи с чем их заявки подлежали отклонению аукционной комиссией, поскольку ими не подтверждена страна происхождения предложенного к поставке товара в соответствии с требованиям данного Постановления. </a:t>
            </a:r>
          </a:p>
        </p:txBody>
      </p:sp>
    </p:spTree>
    <p:extLst>
      <p:ext uri="{BB962C8B-B14F-4D97-AF65-F5344CB8AC3E}">
        <p14:creationId xmlns:p14="http://schemas.microsoft.com/office/powerpoint/2010/main" val="158713642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F9E6A-AC86-252F-6087-E3BBF70155A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FD3BCD-395A-753B-998C-FE7ECD229EA3}"/>
              </a:ext>
            </a:extLst>
          </p:cNvPr>
          <p:cNvSpPr>
            <a:spLocks noGrp="1"/>
          </p:cNvSpPr>
          <p:nvPr>
            <p:ph type="title"/>
          </p:nvPr>
        </p:nvSpPr>
        <p:spPr>
          <a:xfrm>
            <a:off x="194199" y="97656"/>
            <a:ext cx="11803602" cy="467972"/>
          </a:xfrm>
        </p:spPr>
        <p:txBody>
          <a:bodyPr>
            <a:noAutofit/>
          </a:bodyPr>
          <a:lstStyle/>
          <a:p>
            <a:pPr algn="ctr"/>
            <a:r>
              <a:rPr lang="ru-RU" sz="2400" dirty="0">
                <a:solidFill>
                  <a:srgbClr val="0070C0"/>
                </a:solidFill>
              </a:rPr>
              <a:t>АС Удмуртской Республики Решение от  01.10.2025 по Делу № А71- 9518/2025 (3 из 3)</a:t>
            </a:r>
          </a:p>
        </p:txBody>
      </p:sp>
      <p:sp>
        <p:nvSpPr>
          <p:cNvPr id="6" name="TextBox 5">
            <a:extLst>
              <a:ext uri="{FF2B5EF4-FFF2-40B4-BE49-F238E27FC236}">
                <a16:creationId xmlns:a16="http://schemas.microsoft.com/office/drawing/2014/main" id="{E6745BFF-51F1-38E5-304D-AAC7B3A1DE6A}"/>
              </a:ext>
            </a:extLst>
          </p:cNvPr>
          <p:cNvSpPr txBox="1"/>
          <p:nvPr/>
        </p:nvSpPr>
        <p:spPr>
          <a:xfrm>
            <a:off x="256343" y="565628"/>
            <a:ext cx="11803602" cy="50783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Также антимонопольный орган указал, что рассмотрению на предмет соответствия установленному в извещении ограничению согласно Постановлению №1875 подлежит каждая из предложенных в заявке участника позиция товара, а не вся совокупность предложенных товаров в целом.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Предложение в составе заявки товара иностранного производства либо товара без подтверждения страны происхождения при наличии в той же заявке товара с подтверждением его российского происхождения не свидетельствует о несоответствии такой заявки установленному в извещении ограничению.</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err="1">
                <a:ln>
                  <a:noFill/>
                </a:ln>
                <a:solidFill>
                  <a:prstClr val="black"/>
                </a:solidFill>
                <a:effectLst/>
                <a:uLnTx/>
                <a:uFillTx/>
                <a:latin typeface="Calibri" panose="020F0502020204030204"/>
                <a:ea typeface="+mn-ea"/>
                <a:cs typeface="+mn-cs"/>
              </a:rPr>
              <a:t>Позици</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данном случае на участие в аукционе ни одним из участников  не было подано заявок с предложением товаров исключительно российского производства, следовательно, оснований для отклонения заявок у аукционной комиссии ОСФР по УР, а также для предоставления преимущества заявке ООО «ТК «Мастер-Ком» не имелось.</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основании вышеизложенного, суд считает, что выводы УФАС по УР  о наличии в действиях аукционной комиссии нарушения п. 4 ч. 12 ст. 48 Закона о контрактной системе являются ошибочными и не соответствуют действующему законодательству.</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Признать недействительными решение и предписание Управления Федеральной антимонопольной службы по Удмуртской Республике.</a:t>
            </a:r>
          </a:p>
        </p:txBody>
      </p:sp>
    </p:spTree>
    <p:extLst>
      <p:ext uri="{BB962C8B-B14F-4D97-AF65-F5344CB8AC3E}">
        <p14:creationId xmlns:p14="http://schemas.microsoft.com/office/powerpoint/2010/main" val="348974495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52CE5-2281-F7EE-B0DE-AEAC298AE52B}"/>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0C979201-9782-5081-D093-D86ABF620A3B}"/>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33E874B2-2F7B-EE25-EC37-6A8C6DA1D760}"/>
              </a:ext>
            </a:extLst>
          </p:cNvPr>
          <p:cNvSpPr>
            <a:spLocks noGrp="1"/>
          </p:cNvSpPr>
          <p:nvPr>
            <p:ph type="title"/>
          </p:nvPr>
        </p:nvSpPr>
        <p:spPr>
          <a:xfrm>
            <a:off x="741285" y="1217350"/>
            <a:ext cx="10440139" cy="1606858"/>
          </a:xfrm>
        </p:spPr>
        <p:txBody>
          <a:bodyPr>
            <a:noAutofit/>
          </a:bodyPr>
          <a:lstStyle/>
          <a:p>
            <a:pPr algn="ctr"/>
            <a:r>
              <a:rPr lang="ru-RU" sz="3200" dirty="0">
                <a:solidFill>
                  <a:srgbClr val="C00000"/>
                </a:solidFill>
              </a:rPr>
              <a:t>Включение заказчиком в документацию требований к закупаемому товару, которые свидетельствуют о его конкретном производителе, в отсутствие специфики использования такого товара является нарушением положений статьи 33 Закона о контрактной системе.</a:t>
            </a:r>
          </a:p>
        </p:txBody>
      </p:sp>
    </p:spTree>
    <p:extLst>
      <p:ext uri="{BB962C8B-B14F-4D97-AF65-F5344CB8AC3E}">
        <p14:creationId xmlns:p14="http://schemas.microsoft.com/office/powerpoint/2010/main" val="145406783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335B-6D38-56A5-2F09-275E5A1CAAC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35C6D7-448E-2C56-3DAE-9D3935BDD852}"/>
              </a:ext>
            </a:extLst>
          </p:cNvPr>
          <p:cNvSpPr>
            <a:spLocks noGrp="1"/>
          </p:cNvSpPr>
          <p:nvPr>
            <p:ph type="title"/>
          </p:nvPr>
        </p:nvSpPr>
        <p:spPr>
          <a:xfrm>
            <a:off x="194198" y="209633"/>
            <a:ext cx="11803602" cy="467972"/>
          </a:xfrm>
        </p:spPr>
        <p:txBody>
          <a:bodyPr>
            <a:noAutofit/>
          </a:bodyPr>
          <a:lstStyle/>
          <a:p>
            <a:pPr algn="ctr"/>
            <a:r>
              <a:rPr lang="ru-RU" sz="2400" dirty="0">
                <a:solidFill>
                  <a:srgbClr val="0070C0"/>
                </a:solidFill>
              </a:rPr>
              <a:t>АС Хабаровского края Решение от 06.10.2025 по Делу № А73-11216/2025 (1 из 4)</a:t>
            </a:r>
            <a:br>
              <a:rPr lang="ru-RU" sz="2400" dirty="0">
                <a:solidFill>
                  <a:srgbClr val="0070C0"/>
                </a:solidFill>
              </a:rPr>
            </a:br>
            <a:r>
              <a:rPr lang="ru-RU" sz="1800" b="1" dirty="0">
                <a:solidFill>
                  <a:srgbClr val="FF0000"/>
                </a:solidFill>
              </a:rPr>
              <a:t>Постановлением 6 ААС от 09.02.2026 решение поддержано</a:t>
            </a:r>
          </a:p>
        </p:txBody>
      </p:sp>
      <p:graphicFrame>
        <p:nvGraphicFramePr>
          <p:cNvPr id="4" name="Объект 3">
            <a:extLst>
              <a:ext uri="{FF2B5EF4-FFF2-40B4-BE49-F238E27FC236}">
                <a16:creationId xmlns:a16="http://schemas.microsoft.com/office/drawing/2014/main" id="{ED8C6C4E-5B84-4C8D-3DB8-85E4760BA4A0}"/>
              </a:ext>
            </a:extLst>
          </p:cNvPr>
          <p:cNvGraphicFramePr>
            <a:graphicFrameLocks noGrp="1"/>
          </p:cNvGraphicFramePr>
          <p:nvPr>
            <p:ph idx="1"/>
          </p:nvPr>
        </p:nvGraphicFramePr>
        <p:xfrm>
          <a:off x="305041" y="982878"/>
          <a:ext cx="11581917" cy="1010920"/>
        </p:xfrm>
        <a:graphic>
          <a:graphicData uri="http://schemas.openxmlformats.org/drawingml/2006/table">
            <a:tbl>
              <a:tblPr firstRow="1" bandRow="1">
                <a:tableStyleId>{F5AB1C69-6EDB-4FF4-983F-18BD219EF322}</a:tableStyleId>
              </a:tblPr>
              <a:tblGrid>
                <a:gridCol w="3343682">
                  <a:extLst>
                    <a:ext uri="{9D8B030D-6E8A-4147-A177-3AD203B41FA5}">
                      <a16:colId xmlns:a16="http://schemas.microsoft.com/office/drawing/2014/main" val="3079683067"/>
                    </a:ext>
                  </a:extLst>
                </a:gridCol>
                <a:gridCol w="3204839">
                  <a:extLst>
                    <a:ext uri="{9D8B030D-6E8A-4147-A177-3AD203B41FA5}">
                      <a16:colId xmlns:a16="http://schemas.microsoft.com/office/drawing/2014/main" val="3197436877"/>
                    </a:ext>
                  </a:extLst>
                </a:gridCol>
                <a:gridCol w="5033396">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ИП Андреева В.А.</a:t>
                      </a:r>
                    </a:p>
                  </a:txBody>
                  <a:tcPr/>
                </a:tc>
                <a:tc>
                  <a:txBody>
                    <a:bodyPr/>
                    <a:lstStyle/>
                    <a:p>
                      <a:r>
                        <a:rPr lang="ru-RU" dirty="0"/>
                        <a:t>УФАС по Хабаровскому краю</a:t>
                      </a:r>
                    </a:p>
                  </a:txBody>
                  <a:tcPr/>
                </a:tc>
                <a:tc>
                  <a:txBody>
                    <a:bodyPr/>
                    <a:lstStyle/>
                    <a:p>
                      <a:r>
                        <a:rPr lang="ru-RU" dirty="0"/>
                        <a:t>О признании недействительными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07029134-40B9-F201-ED84-59D11709A02A}"/>
              </a:ext>
            </a:extLst>
          </p:cNvPr>
          <p:cNvSpPr txBox="1"/>
          <p:nvPr/>
        </p:nvSpPr>
        <p:spPr>
          <a:xfrm>
            <a:off x="305040" y="2124052"/>
            <a:ext cx="11803602"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 КГБУЗ «ККБ № 1» имени С.И. Сергеева  - проводил ЭА на поставку расходных материалов для проведения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аутопсийных</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и биопсийных исследований. (№ 0322200001225000410).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было установлено преимущество.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соответствии с протоколом подведения итогов на участие в спорной закупке подано 2 (две) заявки (118540148, 118540297), которые признаны комиссией по осуществлении закупок соответствующими Извещению.</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этом в указанных заявках по спорным позициям 3,4 продекларирована страна происхождения – Российская Федерация. Также к заявке № 118540148 по спорным позициям приложено регистрационное удостоверение РЗН 2024/22474 от 22.04.2024 (производитель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ЭргоПродакшн</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Россия).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Как следует из протокола подведения итогов, победителем аукциона признан участник закупки с идентификационным номером 118540148 (ИП Андреева В.А).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ИП Ерёменко В.С. подал жалобу, согласно которой он указывает на то, что в описании объекта закупки по ряду позиций заказчик установил значения характеристик, удовлетворяющих только одному единственному производителю, тем самым ограничив конкуренцию (в частности, по позициям 3,4).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Жалоба признана обоснованной.</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Выдано предписание об аннулировании протоколов, внесении изменений в извещение.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Победитель не согласен и судится с УФАС.</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994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A8104-2337-2A4E-36E0-7F723EE07AB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62F2CC-F884-C565-A163-5608CAF43403}"/>
              </a:ext>
            </a:extLst>
          </p:cNvPr>
          <p:cNvSpPr>
            <a:spLocks noGrp="1"/>
          </p:cNvSpPr>
          <p:nvPr>
            <p:ph type="title"/>
          </p:nvPr>
        </p:nvSpPr>
        <p:spPr>
          <a:xfrm>
            <a:off x="194199" y="235744"/>
            <a:ext cx="11803602" cy="467972"/>
          </a:xfrm>
        </p:spPr>
        <p:txBody>
          <a:bodyPr>
            <a:noAutofit/>
          </a:bodyPr>
          <a:lstStyle/>
          <a:p>
            <a:pPr algn="ctr"/>
            <a:br>
              <a:rPr lang="ru-RU" sz="2400" dirty="0">
                <a:solidFill>
                  <a:srgbClr val="0070C0"/>
                </a:solidFill>
              </a:rPr>
            </a:br>
            <a:r>
              <a:rPr lang="ru-RU" sz="2400" dirty="0">
                <a:solidFill>
                  <a:srgbClr val="0070C0"/>
                </a:solidFill>
              </a:rPr>
              <a:t>АС Самарской области Решение от 18.09.2025 по Делу № А55-11584/2025 (1 из 2)</a:t>
            </a:r>
            <a:br>
              <a:rPr lang="ru-RU" sz="2400" dirty="0">
                <a:solidFill>
                  <a:srgbClr val="0070C0"/>
                </a:solidFill>
              </a:rPr>
            </a:br>
            <a:r>
              <a:rPr lang="ru-RU" sz="1800" b="1" dirty="0">
                <a:solidFill>
                  <a:srgbClr val="FF0000"/>
                </a:solidFill>
              </a:rPr>
              <a:t>Постановлением 11ААС от 16.12.2025 решение в целом поддержано (в связи с отказом истца от требования об отмене результатов электронного аукциона решение первой инстанции было отменено, но сути это не изменило)</a:t>
            </a:r>
            <a:br>
              <a:rPr lang="ru-RU" sz="1800" b="1" dirty="0">
                <a:solidFill>
                  <a:srgbClr val="FF0000"/>
                </a:solidFill>
              </a:rPr>
            </a:br>
            <a:endParaRPr lang="ru-RU" sz="1800" b="1" dirty="0">
              <a:solidFill>
                <a:srgbClr val="FF0000"/>
              </a:solidFill>
            </a:endParaRPr>
          </a:p>
        </p:txBody>
      </p:sp>
      <p:graphicFrame>
        <p:nvGraphicFramePr>
          <p:cNvPr id="4" name="Объект 3">
            <a:extLst>
              <a:ext uri="{FF2B5EF4-FFF2-40B4-BE49-F238E27FC236}">
                <a16:creationId xmlns:a16="http://schemas.microsoft.com/office/drawing/2014/main" id="{FCD0C76D-DC99-57D0-DB98-9263482B20E0}"/>
              </a:ext>
            </a:extLst>
          </p:cNvPr>
          <p:cNvGraphicFramePr>
            <a:graphicFrameLocks noGrp="1"/>
          </p:cNvGraphicFramePr>
          <p:nvPr>
            <p:ph idx="1"/>
          </p:nvPr>
        </p:nvGraphicFramePr>
        <p:xfrm>
          <a:off x="194199" y="1187064"/>
          <a:ext cx="11581917" cy="1010920"/>
        </p:xfrm>
        <a:graphic>
          <a:graphicData uri="http://schemas.openxmlformats.org/drawingml/2006/table">
            <a:tbl>
              <a:tblPr firstRow="1" bandRow="1">
                <a:tableStyleId>{F5AB1C69-6EDB-4FF4-983F-18BD219EF322}</a:tableStyleId>
              </a:tblPr>
              <a:tblGrid>
                <a:gridCol w="2828278">
                  <a:extLst>
                    <a:ext uri="{9D8B030D-6E8A-4147-A177-3AD203B41FA5}">
                      <a16:colId xmlns:a16="http://schemas.microsoft.com/office/drawing/2014/main" val="3079683067"/>
                    </a:ext>
                  </a:extLst>
                </a:gridCol>
                <a:gridCol w="3284738">
                  <a:extLst>
                    <a:ext uri="{9D8B030D-6E8A-4147-A177-3AD203B41FA5}">
                      <a16:colId xmlns:a16="http://schemas.microsoft.com/office/drawing/2014/main" val="3197436877"/>
                    </a:ext>
                  </a:extLst>
                </a:gridCol>
                <a:gridCol w="5468901">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ООО «</a:t>
                      </a:r>
                      <a:r>
                        <a:rPr lang="ru-RU" dirty="0" err="1"/>
                        <a:t>Техмедсервис</a:t>
                      </a:r>
                      <a:r>
                        <a:rPr lang="ru-RU" dirty="0"/>
                        <a:t>»</a:t>
                      </a:r>
                    </a:p>
                  </a:txBody>
                  <a:tcPr/>
                </a:tc>
                <a:tc>
                  <a:txBody>
                    <a:bodyPr/>
                    <a:lstStyle/>
                    <a:p>
                      <a:r>
                        <a:rPr lang="ru-RU" dirty="0"/>
                        <a:t>УФАС по Самарской области</a:t>
                      </a:r>
                    </a:p>
                  </a:txBody>
                  <a:tcPr/>
                </a:tc>
                <a:tc>
                  <a:txBody>
                    <a:bodyPr/>
                    <a:lstStyle/>
                    <a:p>
                      <a:r>
                        <a:rPr lang="ru-RU" dirty="0"/>
                        <a:t>О признании незаконным решения + отмена результатов электронного аукциона</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579E8FF1-016F-A8AB-7C53-7AF0E26B965A}"/>
              </a:ext>
            </a:extLst>
          </p:cNvPr>
          <p:cNvSpPr txBox="1"/>
          <p:nvPr/>
        </p:nvSpPr>
        <p:spPr>
          <a:xfrm>
            <a:off x="194199" y="2465889"/>
            <a:ext cx="11718524" cy="369331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ЭА на поставку расходных материалов для реанимации (зонды желудочные) (№ 0142200001325003596).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этапе рассмотрения все заявки были допущены и выбран победитель.</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Техмедсервис</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проиграл и жаловался в УФАС на то, что заказчик не применил ограничения несмотря на то, что закупаемый товар попадает под Приложение № 2.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Техмедмервис</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все необходимые документы о стране происхождения товара (Беларусь) предоставило.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Жалоба признана необоснованной.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Позиция УФАС: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несмотря на то, что код ОКПД2 32.50.13.110, присвоенный закупаемым расходным материалам, включен в перечень приложения № 2 постановления Правительства № 1875 (388 позиция), наименование объекта закупки и наименования, указанные в перечне, не совпадают. В связи с этим, ограничения закупаемых товаров не применялось. Кроме того, комиссия следовала положениям извещения о закупке, которым установлены преимущества, а не ограничения.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соответствии с протоколом подведения итогов для участия в электронном аукционе было подано 4 заявки.</a:t>
            </a:r>
          </a:p>
        </p:txBody>
      </p:sp>
    </p:spTree>
    <p:extLst>
      <p:ext uri="{BB962C8B-B14F-4D97-AF65-F5344CB8AC3E}">
        <p14:creationId xmlns:p14="http://schemas.microsoft.com/office/powerpoint/2010/main" val="116730935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0FB38-1287-AD79-62CB-0D26F7976BC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18A0E7-4735-8534-86F9-544ECA379491}"/>
              </a:ext>
            </a:extLst>
          </p:cNvPr>
          <p:cNvSpPr>
            <a:spLocks noGrp="1"/>
          </p:cNvSpPr>
          <p:nvPr>
            <p:ph type="title"/>
          </p:nvPr>
        </p:nvSpPr>
        <p:spPr>
          <a:xfrm>
            <a:off x="194199" y="97656"/>
            <a:ext cx="11803602" cy="467972"/>
          </a:xfrm>
        </p:spPr>
        <p:txBody>
          <a:bodyPr>
            <a:noAutofit/>
          </a:bodyPr>
          <a:lstStyle/>
          <a:p>
            <a:pPr algn="ctr"/>
            <a:r>
              <a:rPr lang="ru-RU" sz="2400" dirty="0">
                <a:solidFill>
                  <a:srgbClr val="0070C0"/>
                </a:solidFill>
              </a:rPr>
              <a:t>АС Хабаровского края Решение от 06.10.2025 по Делу № А73-11216/2025 (2 из 4)</a:t>
            </a:r>
          </a:p>
        </p:txBody>
      </p:sp>
      <p:sp>
        <p:nvSpPr>
          <p:cNvPr id="6" name="TextBox 5">
            <a:extLst>
              <a:ext uri="{FF2B5EF4-FFF2-40B4-BE49-F238E27FC236}">
                <a16:creationId xmlns:a16="http://schemas.microsoft.com/office/drawing/2014/main" id="{2F2EEBF1-9266-7E5D-DB07-CA3A9121BBD4}"/>
              </a:ext>
            </a:extLst>
          </p:cNvPr>
          <p:cNvSpPr txBox="1"/>
          <p:nvPr/>
        </p:nvSpPr>
        <p:spPr>
          <a:xfrm>
            <a:off x="281866" y="685869"/>
            <a:ext cx="11803602" cy="594008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Как усматривается из материалов дела, заказчиком проводилась закупка в том числе, следующего медицинского изделия (позиции 3, 4 Технической части):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Тканезамораживающая</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/заливочная среда ИВД (Вид 1, 2) (Код позиции КТРУ21.20.23.110-00007950).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Поскольку в Каталоге сведения о характеристиках указанного медицинского изделия отсутствуют, следовательно, на основании пункта 7 Правил использования каталога описание объекта закупки осуществляется согласно положениям статьи 33 Закона о контрактной системе.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В свою очередь, как указано в направленной в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антинопольный</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орган жалобе «в описании объектов закупки по позициям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Тканезамораживающая</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/заливочная среда ИВД» заказчик установил значения характеристик, удовлетворяющих только одному единственному производителю, тем самым искусственно ограничив конкуренцию, а именно: заказчик требует, чтобы данные позиции были именно синего и розового цветов (при этом не приводит никакого обоснования о том, почему цвета должны быть именно такие) и объёмом более 125 мл. На сегодняшний день, подобную цветную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тканезамораживающую</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среду в фасовке по 125 мл, зарегистрированную при этом в качестве изделия медицинского назначения в Росздравнадзоре, выпускает только ООО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ЭргоПродакшн</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номер регистрационного удостоверения РЗН 2024/22474 от 22.04.2024».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При проведении проверки Хабаровским УФАС России получен ответ от заказчика от 02.04.2025 № 105, из которого следует, что позиции закупки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Тканезамораживающая</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/заливочная среда ИВД» соответствуют нескольким производителям, зарегистрированным на рынке РФ и имеющим РУ установленного образца, а именно: ФСЗ 2010/06446 от 11.01.2016 «Сакура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Файнтек</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Ю.Эс.Эй</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Инк.»; РЗН 2024/22474 от 22.04.2024 ООО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ЭргоПродакшн</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ФСЗ 2012/11984 от 27.11.2023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Шендон</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Диагностикс</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Лтд. (подразделение компании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Эпредиа</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Между тем, при проверке сведений вышеуказанных регистрационных удостоверений, антимонопольным органом установлено, что в соответствии с регистрационным удостоверением на медицинское изделие от 11.01.2016 № ФСЗ 2010/06446 выданным «Сакура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Файнтек</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Юроп Б.В.», производитель «Сакура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Файнтек</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Ю.Эс.Эй</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Инк.», согласно приложению оно выдано на изделие «матричная среда для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криотомии</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(О.С.Т.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Compound</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флаконы по 125 мл.), не более 100 шт.</a:t>
            </a:r>
          </a:p>
        </p:txBody>
      </p:sp>
    </p:spTree>
    <p:extLst>
      <p:ext uri="{BB962C8B-B14F-4D97-AF65-F5344CB8AC3E}">
        <p14:creationId xmlns:p14="http://schemas.microsoft.com/office/powerpoint/2010/main" val="352645504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220E2-D002-7141-ADA4-9048C973B23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3487E9-1F12-C09B-932D-073F4F605256}"/>
              </a:ext>
            </a:extLst>
          </p:cNvPr>
          <p:cNvSpPr>
            <a:spLocks noGrp="1"/>
          </p:cNvSpPr>
          <p:nvPr>
            <p:ph type="title"/>
          </p:nvPr>
        </p:nvSpPr>
        <p:spPr>
          <a:xfrm>
            <a:off x="194199" y="97656"/>
            <a:ext cx="11803602" cy="467972"/>
          </a:xfrm>
        </p:spPr>
        <p:txBody>
          <a:bodyPr>
            <a:noAutofit/>
          </a:bodyPr>
          <a:lstStyle/>
          <a:p>
            <a:pPr algn="ctr"/>
            <a:r>
              <a:rPr lang="ru-RU" sz="2400" dirty="0">
                <a:solidFill>
                  <a:srgbClr val="0070C0"/>
                </a:solidFill>
              </a:rPr>
              <a:t>АС Хабаровского края Решение от 06.10.2025 по Делу № А73-11216/2025 (3 из 4)</a:t>
            </a:r>
          </a:p>
        </p:txBody>
      </p:sp>
      <p:sp>
        <p:nvSpPr>
          <p:cNvPr id="6" name="TextBox 5">
            <a:extLst>
              <a:ext uri="{FF2B5EF4-FFF2-40B4-BE49-F238E27FC236}">
                <a16:creationId xmlns:a16="http://schemas.microsoft.com/office/drawing/2014/main" id="{FAB6C7BF-C17A-D785-39D0-136F78AC2EE6}"/>
              </a:ext>
            </a:extLst>
          </p:cNvPr>
          <p:cNvSpPr txBox="1"/>
          <p:nvPr/>
        </p:nvSpPr>
        <p:spPr>
          <a:xfrm>
            <a:off x="281866" y="512480"/>
            <a:ext cx="11803602" cy="624786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регистрационному удостоверению на медицинское изделие от 28.07.2020 № РЗН 2020/11436, выданному «Сакура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Файнтек</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Ю.Эс.Эй</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Инк.», производитель «Сакура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Файнтек</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Ю.Эс.Эй.Инк</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оно выдано на медизделие «матричная среда для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криотомии</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(О.С.Т.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Compound</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флаконы по 118 мл.), варианты исполнения: бесцветная, желтая, голубая, зеленая, оранжевая – не более 100 шт.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Как следует из регистрационного удостоверения на медицинское изделие от 27.11.2023 №ФСЗ 2012/11984, выданное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Шендон</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Диагностикс</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Лтд. (подразделение компании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Эпредиа</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производитель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Шендон</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Диагностикс</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Лтд. (подразделение компании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Эпредиа</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оно выдано на изделие «среда для замораживания срезов (не более 5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уп</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В письме ООО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Лакопа</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(исх. 01 от 10.01.2025), которое является уполномоченным представителем компании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Epredia</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США, указано, что Компания подтверждает технические характеристики на медицинское изделие «Среда для замораживания срезов» производства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Шендон</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Диагностикс</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Лтд. (подразделение компании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Эпредиа</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США, Китай на основании регистрационного удостоверения ФСЗ 2012/11984: Среда для замораживания гистологических и биопсийных срезов, Доступны четыре цвета: розовый, синий, желтый, зеленый; Объем флакона, мл: 120.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Регистрационное удостоверение на медицинское изделие от 22.04.2024 № РЗН 2024/22474 выдано ООО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ЭргоПродакшн</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производитель ООО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ЭргоПродакшн</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согласно приложение к которому оно выдано на медицинское изделие: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криосреда</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HistoSafe</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по ТУ 21.20.23-077-89079081-2023 в вариантах исполнения: вариант исполнения 4: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криосреда</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синяя, 125 мл. – 1 шт., вариант исполнения 6: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криосреда</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розовая, 125 мл. – 1 шт.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проанализировав указанные заказчиком регистрационные удостоверения, антимонопольный орган пришел к правомерному выводу о том, что значения характеристик, установленных в Извещении и технической части для спорных позиций 3 и 4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Тканезамораживающая</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/заливочная среда ИВД», соответствуют только одному производителю закупаемого в рамках спорной закупки медицинского изделия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Тканезамораживающая</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/заливочная среда ИВД» - ООО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ЭргоПродакшн</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(номер регистрационного удостоверения РЗН 2024/22474 от 22.04.2024).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Поддерживая выводы антимонопольного органа, суд исходит из того, что медицинские изделия по регистрационным удостоверениям № РЗН 2020/11436, производитель «Сакура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Файнтек</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Ю.Эс.Эй.Инк</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№ФСЗ 2012/11984, производитель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Шендон</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Диагностикс</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Лтд. (подразделение компании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Эпредиа</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не соответствуют требованиям заказчика по объему товара (118 мл., 120 мл. соответственно), тогда как требуемый и установленный самим заказчиком объем составляет больше или равно 125 мл.</a:t>
            </a:r>
          </a:p>
        </p:txBody>
      </p:sp>
    </p:spTree>
    <p:extLst>
      <p:ext uri="{BB962C8B-B14F-4D97-AF65-F5344CB8AC3E}">
        <p14:creationId xmlns:p14="http://schemas.microsoft.com/office/powerpoint/2010/main" val="341304992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2651C-704A-21B1-9D32-6716B7A5710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5684A9-AADC-E7C4-4F95-455A22FA39ED}"/>
              </a:ext>
            </a:extLst>
          </p:cNvPr>
          <p:cNvSpPr>
            <a:spLocks noGrp="1"/>
          </p:cNvSpPr>
          <p:nvPr>
            <p:ph type="title"/>
          </p:nvPr>
        </p:nvSpPr>
        <p:spPr>
          <a:xfrm>
            <a:off x="194199" y="97656"/>
            <a:ext cx="11803602" cy="467972"/>
          </a:xfrm>
        </p:spPr>
        <p:txBody>
          <a:bodyPr>
            <a:noAutofit/>
          </a:bodyPr>
          <a:lstStyle/>
          <a:p>
            <a:pPr algn="ctr"/>
            <a:r>
              <a:rPr lang="ru-RU" sz="2400" dirty="0">
                <a:solidFill>
                  <a:srgbClr val="0070C0"/>
                </a:solidFill>
              </a:rPr>
              <a:t>АС Хабаровского края Решение от 06.10.2025 по Делу № А73-11216/2025 (4 из 4)</a:t>
            </a:r>
          </a:p>
        </p:txBody>
      </p:sp>
      <p:sp>
        <p:nvSpPr>
          <p:cNvPr id="6" name="TextBox 5">
            <a:extLst>
              <a:ext uri="{FF2B5EF4-FFF2-40B4-BE49-F238E27FC236}">
                <a16:creationId xmlns:a16="http://schemas.microsoft.com/office/drawing/2014/main" id="{CA11E7BC-D750-79AD-D4F8-54256CDCD834}"/>
              </a:ext>
            </a:extLst>
          </p:cNvPr>
          <p:cNvSpPr txBox="1"/>
          <p:nvPr/>
        </p:nvSpPr>
        <p:spPr>
          <a:xfrm>
            <a:off x="281866" y="685869"/>
            <a:ext cx="11803602" cy="597086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Медицинское изделие № ФСЗ 2010/06446 производитель «Сакура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Файнтек</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Ю.Эс.Эй</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Инк.» не соответствует требованиям заказчика по цвету товара, так как в регистрационном удостоверении отсутствует указание на вариант исполнения изделия.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Доводы заявителя о том, что согласно иному регистрационному удостоверению (от 28.07.2020 № РЗН 2020/11436), выданному «Сакура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Файнтек</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Ю.Эс.Эй</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Инк.», предусмотрены варианты исполнения матричной среды, не могут быть признаны состоятельными, учитывая, что установленные в нем варианты (бесцветная, желтая, голубая, зеленая, оранжевая) также не соответствуют требованиям заказчика (синяя, розовая).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таких условиях, суд поддерживают выводы Хабаровского УФАС России о том, что значения характеристик, установленных для позиций 3 и 4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Тканезамораживающая</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/заливочная среда ИВД», соответствуют только одному производителю медицинского изделия –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ЭргоПродакшн</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Включение заказчиком в аукционную документацию требований к закупаемому товару, которые свидетельствуют о его конкретном производителе, в отсутствие специфики использования такого товара является нарушением положений статьи 33 Закона о контрактной системе.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Приведенные ИП Андреевой В.А. ссылки на то, что ввиду установленного в закупке ограничения - преимущество товаров российского производителя по Постановлению Правительства Российской Федерации от 23.12.2024 № 1875, достаточно, чтобы товар соответствовал одному товару российского происхождения, отклоняется судом, поскольку установление преимущества на товары российского происхождения не свидетельствуют о возможности ограничения конкуренции. Иное ни из норм Закона № 44-ФЗ, ни из положений Постановление Правительства РФ от 23.12.2024 № 1875 не следует.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заявленных требований отказать.</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44169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91A1D-E843-C9C8-8F1F-FFEC592035A3}"/>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6796B4E5-DA81-364B-7ADA-652416229A4F}"/>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B4FE44A4-D3BF-899B-2BEE-88AB4D38C4D9}"/>
              </a:ext>
            </a:extLst>
          </p:cNvPr>
          <p:cNvSpPr>
            <a:spLocks noGrp="1"/>
          </p:cNvSpPr>
          <p:nvPr>
            <p:ph type="title"/>
          </p:nvPr>
        </p:nvSpPr>
        <p:spPr>
          <a:xfrm>
            <a:off x="741285" y="1217350"/>
            <a:ext cx="10440139" cy="1606858"/>
          </a:xfrm>
        </p:spPr>
        <p:txBody>
          <a:bodyPr>
            <a:noAutofit/>
          </a:bodyPr>
          <a:lstStyle/>
          <a:p>
            <a:pPr algn="ctr"/>
            <a:r>
              <a:rPr lang="ru-RU" sz="3200" dirty="0">
                <a:solidFill>
                  <a:srgbClr val="C00000"/>
                </a:solidFill>
              </a:rPr>
              <a:t>При предложении в заявке участника оригинальных запчастей к иностранной технике указание страны происхождения  - Российская Федерация не дает право на преимущество</a:t>
            </a:r>
          </a:p>
        </p:txBody>
      </p:sp>
    </p:spTree>
    <p:extLst>
      <p:ext uri="{BB962C8B-B14F-4D97-AF65-F5344CB8AC3E}">
        <p14:creationId xmlns:p14="http://schemas.microsoft.com/office/powerpoint/2010/main" val="239158069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EA51B-5A5C-F41C-BF10-6102124D80E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E357F7-35CB-E289-2D83-5C1BA9221D95}"/>
              </a:ext>
            </a:extLst>
          </p:cNvPr>
          <p:cNvSpPr>
            <a:spLocks noGrp="1"/>
          </p:cNvSpPr>
          <p:nvPr>
            <p:ph type="title"/>
          </p:nvPr>
        </p:nvSpPr>
        <p:spPr>
          <a:xfrm>
            <a:off x="194199" y="97656"/>
            <a:ext cx="11803602" cy="467972"/>
          </a:xfrm>
        </p:spPr>
        <p:txBody>
          <a:bodyPr>
            <a:noAutofit/>
          </a:bodyPr>
          <a:lstStyle/>
          <a:p>
            <a:pPr algn="ctr"/>
            <a:r>
              <a:rPr lang="ru-RU" sz="2400" dirty="0">
                <a:solidFill>
                  <a:srgbClr val="0070C0"/>
                </a:solidFill>
              </a:rPr>
              <a:t>АС Республики Татарстан Решение от 06.10.2025 по Делу № А65-23681/2025 (1 из 2)</a:t>
            </a:r>
          </a:p>
        </p:txBody>
      </p:sp>
      <p:graphicFrame>
        <p:nvGraphicFramePr>
          <p:cNvPr id="4" name="Объект 3">
            <a:extLst>
              <a:ext uri="{FF2B5EF4-FFF2-40B4-BE49-F238E27FC236}">
                <a16:creationId xmlns:a16="http://schemas.microsoft.com/office/drawing/2014/main" id="{E9B096B1-2A23-FE9B-26DD-9D45BFA0D7B2}"/>
              </a:ext>
            </a:extLst>
          </p:cNvPr>
          <p:cNvGraphicFramePr>
            <a:graphicFrameLocks noGrp="1"/>
          </p:cNvGraphicFramePr>
          <p:nvPr>
            <p:ph idx="1"/>
          </p:nvPr>
        </p:nvGraphicFramePr>
        <p:xfrm>
          <a:off x="305040" y="636649"/>
          <a:ext cx="11581917" cy="1010920"/>
        </p:xfrm>
        <a:graphic>
          <a:graphicData uri="http://schemas.openxmlformats.org/drawingml/2006/table">
            <a:tbl>
              <a:tblPr firstRow="1" bandRow="1">
                <a:tableStyleId>{F5AB1C69-6EDB-4FF4-983F-18BD219EF322}</a:tableStyleId>
              </a:tblPr>
              <a:tblGrid>
                <a:gridCol w="3343682">
                  <a:extLst>
                    <a:ext uri="{9D8B030D-6E8A-4147-A177-3AD203B41FA5}">
                      <a16:colId xmlns:a16="http://schemas.microsoft.com/office/drawing/2014/main" val="3079683067"/>
                    </a:ext>
                  </a:extLst>
                </a:gridCol>
                <a:gridCol w="3204839">
                  <a:extLst>
                    <a:ext uri="{9D8B030D-6E8A-4147-A177-3AD203B41FA5}">
                      <a16:colId xmlns:a16="http://schemas.microsoft.com/office/drawing/2014/main" val="3197436877"/>
                    </a:ext>
                  </a:extLst>
                </a:gridCol>
                <a:gridCol w="5033396">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ГУ МЧС по Республике Татарстан</a:t>
                      </a:r>
                    </a:p>
                  </a:txBody>
                  <a:tcPr/>
                </a:tc>
                <a:tc>
                  <a:txBody>
                    <a:bodyPr/>
                    <a:lstStyle/>
                    <a:p>
                      <a:r>
                        <a:rPr lang="ru-RU" dirty="0"/>
                        <a:t>УФАС по Республике Татарстан</a:t>
                      </a:r>
                    </a:p>
                  </a:txBody>
                  <a:tcPr/>
                </a:tc>
                <a:tc>
                  <a:txBody>
                    <a:bodyPr/>
                    <a:lstStyle/>
                    <a:p>
                      <a:r>
                        <a:rPr lang="ru-RU" dirty="0"/>
                        <a:t>О признании незаконным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178CF93C-FB57-9EBF-4D27-0A1CC6BBB48D}"/>
              </a:ext>
            </a:extLst>
          </p:cNvPr>
          <p:cNvSpPr txBox="1"/>
          <p:nvPr/>
        </p:nvSpPr>
        <p:spPr>
          <a:xfrm>
            <a:off x="305040" y="1857722"/>
            <a:ext cx="11803602" cy="480131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конкурс № 0111100005925000029 на предмет: «Поставка автомобильных фильтров».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был указан артикул фильтра «С42003 или эквивалент» и установлено преимущество.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закупку была подана жалоба, признанная обоснованной.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не согласен и судится с УФАС.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Указанный в конкурсной документации каталожный номер С42003 производится брендом «MANN-FILTER», страной происхождения которой является Германия.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Учитывая, что участником №2246624 указано конкретное значение каталожного номера, без указания номера аналога или слова «эквивалент», предложение участника можно расценивать как предложение поставки оригинального товара с каталожным номером С42003, который в свою очередь является товаром иностранного производства, что противоречит указанной в заявке информации.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рассматриваемом случае, оснований для предоставления преимущества заявке участника №2246624 у заказчика не имеется, так как участником указан каталожный номер товара иностранного производства, что не соответствует условиям, установленным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п.п</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«б» пункта 4 Постановления № 1875.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основании изложенного ответчик (УФАС) обосновано пришёл к выводу, что действия Заказчика, неправомерно предоставившего преимущества участнику №2246624 в соответствии с Постановлением №1875 нарушают положения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пп</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«а» п. 1 ч.5 ст. 49 Закона о контрактной системе,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п.п</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«б» пункта 4 Постановления № 1875.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57050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6A6BE-C779-4395-FD83-8B7C329EFA5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97BE06-37AA-7BEF-AEB2-B83D9272ADB5}"/>
              </a:ext>
            </a:extLst>
          </p:cNvPr>
          <p:cNvSpPr>
            <a:spLocks noGrp="1"/>
          </p:cNvSpPr>
          <p:nvPr>
            <p:ph type="title"/>
          </p:nvPr>
        </p:nvSpPr>
        <p:spPr>
          <a:xfrm>
            <a:off x="194199" y="97656"/>
            <a:ext cx="11803602" cy="467972"/>
          </a:xfrm>
        </p:spPr>
        <p:txBody>
          <a:bodyPr>
            <a:noAutofit/>
          </a:bodyPr>
          <a:lstStyle/>
          <a:p>
            <a:pPr algn="ctr"/>
            <a:r>
              <a:rPr lang="ru-RU" sz="2400" dirty="0">
                <a:solidFill>
                  <a:srgbClr val="0070C0"/>
                </a:solidFill>
              </a:rPr>
              <a:t>АС Республики Татарстан Решение от 06.10.2025 по Делу № А65-23681/2025 (2 из 2)</a:t>
            </a:r>
          </a:p>
        </p:txBody>
      </p:sp>
      <p:sp>
        <p:nvSpPr>
          <p:cNvPr id="6" name="TextBox 5">
            <a:extLst>
              <a:ext uri="{FF2B5EF4-FFF2-40B4-BE49-F238E27FC236}">
                <a16:creationId xmlns:a16="http://schemas.microsoft.com/office/drawing/2014/main" id="{6E891133-B78C-70E1-6D05-DB850D75AC30}"/>
              </a:ext>
            </a:extLst>
          </p:cNvPr>
          <p:cNvSpPr txBox="1"/>
          <p:nvPr/>
        </p:nvSpPr>
        <p:spPr>
          <a:xfrm>
            <a:off x="313917" y="765769"/>
            <a:ext cx="11803602" cy="230832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Участник с номером 2246624 не указывал в заявке, что собирается поставить либо товар «С 42003» либо не оригинальной товар, который может производится на территории Российской Федерации, он не указал, что планирует поставить эквивалент, не указал, что может поставить товар произведенный другим производителем.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Участник 2246624 в своей заявке указал на планируемую безальтернативную поставку товара с каталожным номером С42003, в то время как другой участник 2246431 указал на поставку товара «С42003 эквивалент».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Доказательств тому, что товар С42003 производится на территории Российской Федерации, в деле не имеется.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требований отказать</a:t>
            </a:r>
          </a:p>
        </p:txBody>
      </p:sp>
    </p:spTree>
    <p:extLst>
      <p:ext uri="{BB962C8B-B14F-4D97-AF65-F5344CB8AC3E}">
        <p14:creationId xmlns:p14="http://schemas.microsoft.com/office/powerpoint/2010/main" val="201196978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24B4C-D7F0-A707-6986-7F0490BE1D82}"/>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19F113E-3935-BAFA-AF79-A23756C05763}"/>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64ECF9E9-5340-7961-4378-DDF048740E8D}"/>
              </a:ext>
            </a:extLst>
          </p:cNvPr>
          <p:cNvSpPr>
            <a:spLocks noGrp="1"/>
          </p:cNvSpPr>
          <p:nvPr>
            <p:ph type="title"/>
          </p:nvPr>
        </p:nvSpPr>
        <p:spPr>
          <a:xfrm>
            <a:off x="741285" y="1217350"/>
            <a:ext cx="10440139" cy="1606858"/>
          </a:xfrm>
        </p:spPr>
        <p:txBody>
          <a:bodyPr>
            <a:noAutofit/>
          </a:bodyPr>
          <a:lstStyle/>
          <a:p>
            <a:pPr algn="ctr"/>
            <a:r>
              <a:rPr lang="ru-RU" sz="3200" dirty="0">
                <a:solidFill>
                  <a:srgbClr val="C00000"/>
                </a:solidFill>
              </a:rPr>
              <a:t>При закупке товара, поставляемого при выполнении закупаемых работ, оказании закупаемых услуг по изготовлению такого товара по индивидуальному заказу заказчика, осуществляющего закупку, запрет не устанавливается</a:t>
            </a:r>
          </a:p>
        </p:txBody>
      </p:sp>
    </p:spTree>
    <p:extLst>
      <p:ext uri="{BB962C8B-B14F-4D97-AF65-F5344CB8AC3E}">
        <p14:creationId xmlns:p14="http://schemas.microsoft.com/office/powerpoint/2010/main" val="32192925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B8F77-2127-6A13-24F0-D4C5A34E11E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3A4210-F579-E2DD-DE45-96F67C07A2F4}"/>
              </a:ext>
            </a:extLst>
          </p:cNvPr>
          <p:cNvSpPr>
            <a:spLocks noGrp="1"/>
          </p:cNvSpPr>
          <p:nvPr>
            <p:ph type="title"/>
          </p:nvPr>
        </p:nvSpPr>
        <p:spPr>
          <a:xfrm>
            <a:off x="194199" y="168677"/>
            <a:ext cx="11803602" cy="467972"/>
          </a:xfrm>
        </p:spPr>
        <p:txBody>
          <a:bodyPr>
            <a:noAutofit/>
          </a:bodyPr>
          <a:lstStyle/>
          <a:p>
            <a:pPr algn="ctr"/>
            <a:br>
              <a:rPr lang="ru-RU" sz="2400" dirty="0">
                <a:solidFill>
                  <a:srgbClr val="0070C0"/>
                </a:solidFill>
              </a:rPr>
            </a:br>
            <a:r>
              <a:rPr lang="ru-RU" sz="2400" dirty="0">
                <a:solidFill>
                  <a:srgbClr val="0070C0"/>
                </a:solidFill>
              </a:rPr>
              <a:t>АС г. Москвы Решение от 22.09.2025 по Делу № А40-134689/2025 (1 из 3)</a:t>
            </a:r>
            <a:br>
              <a:rPr lang="ru-RU" sz="2400" dirty="0">
                <a:solidFill>
                  <a:srgbClr val="0070C0"/>
                </a:solidFill>
              </a:rPr>
            </a:br>
            <a:endParaRPr lang="ru-RU" sz="2400" dirty="0">
              <a:solidFill>
                <a:srgbClr val="0070C0"/>
              </a:solidFill>
            </a:endParaRPr>
          </a:p>
        </p:txBody>
      </p:sp>
      <p:graphicFrame>
        <p:nvGraphicFramePr>
          <p:cNvPr id="4" name="Объект 3">
            <a:extLst>
              <a:ext uri="{FF2B5EF4-FFF2-40B4-BE49-F238E27FC236}">
                <a16:creationId xmlns:a16="http://schemas.microsoft.com/office/drawing/2014/main" id="{CDCB3900-AE27-A72E-6391-42ADB8B8080F}"/>
              </a:ext>
            </a:extLst>
          </p:cNvPr>
          <p:cNvGraphicFramePr>
            <a:graphicFrameLocks noGrp="1"/>
          </p:cNvGraphicFramePr>
          <p:nvPr>
            <p:ph idx="1"/>
          </p:nvPr>
        </p:nvGraphicFramePr>
        <p:xfrm>
          <a:off x="305040" y="636649"/>
          <a:ext cx="11581917" cy="741680"/>
        </p:xfrm>
        <a:graphic>
          <a:graphicData uri="http://schemas.openxmlformats.org/drawingml/2006/table">
            <a:tbl>
              <a:tblPr firstRow="1" bandRow="1">
                <a:tableStyleId>{F5AB1C69-6EDB-4FF4-983F-18BD219EF322}</a:tableStyleId>
              </a:tblPr>
              <a:tblGrid>
                <a:gridCol w="3263284">
                  <a:extLst>
                    <a:ext uri="{9D8B030D-6E8A-4147-A177-3AD203B41FA5}">
                      <a16:colId xmlns:a16="http://schemas.microsoft.com/office/drawing/2014/main" val="3079683067"/>
                    </a:ext>
                  </a:extLst>
                </a:gridCol>
                <a:gridCol w="2938508">
                  <a:extLst>
                    <a:ext uri="{9D8B030D-6E8A-4147-A177-3AD203B41FA5}">
                      <a16:colId xmlns:a16="http://schemas.microsoft.com/office/drawing/2014/main" val="3197436877"/>
                    </a:ext>
                  </a:extLst>
                </a:gridCol>
                <a:gridCol w="5380125">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ГБОУ "ВОРОБЬЕВЫ ГОРЫ"</a:t>
                      </a:r>
                    </a:p>
                  </a:txBody>
                  <a:tcPr/>
                </a:tc>
                <a:tc>
                  <a:txBody>
                    <a:bodyPr/>
                    <a:lstStyle/>
                    <a:p>
                      <a:r>
                        <a:rPr lang="ru-RU" dirty="0"/>
                        <a:t>УФАС  по г. Москве</a:t>
                      </a:r>
                    </a:p>
                  </a:txBody>
                  <a:tcPr/>
                </a:tc>
                <a:tc>
                  <a:txBody>
                    <a:bodyPr/>
                    <a:lstStyle/>
                    <a:p>
                      <a:r>
                        <a:rPr lang="ru-RU" dirty="0"/>
                        <a:t>О признании незаконным решения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84262F48-298B-948A-7DC6-83A8197B5F98}"/>
              </a:ext>
            </a:extLst>
          </p:cNvPr>
          <p:cNvSpPr txBox="1"/>
          <p:nvPr/>
        </p:nvSpPr>
        <p:spPr>
          <a:xfrm>
            <a:off x="194199" y="1495806"/>
            <a:ext cx="11803602" cy="480131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ЭА на выполнение работ по изготовлению и поставке продукции наградной и сувенирной (текстильные изделия) (№ 0373200214525000010).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закупку была подана жалоба. Согласно доводам жалобы у комиссии Заказчика отсутствовали правовые основания для признания заявки Заявителя несоответствующей.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протоколу подведения итогов заявка Заявителя отклонена на следующем основании: «Отклонить заявку на участие в закупке по п.5 ч.12 ст.48 №44-ФЗ «Непредставление информации и документов, предусмотренных п. 5 ч. 1 ст. 43 Закона № 44 ФЗ, если такие документы предусмотрены нормативными правовыми актами, принятыми в соответствии с ч. 3 ст. 14 Закона 44-ФЗ» В заявке участника отсутствует информация и документы, определенные в соответствии с пунктом 2 части 2 статьи 14 Закона о контрактной системе (в случае, если в извещении об осуществлении закупки, документации о закупке (если Законом о контрактной системе предусмотрена документация о закупке) установлены предусмотренные указанной статьей запрет, ограничение, преимущество), предусмотренные п.12 информационной карты по проведению аукциона в электронной форме,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а именно, отсутствует информация или документы из реестра российской промышленной продукции, евразийского реестра промышленных товаров по следующим позициям: Изготовление сувенирной продукции «Плед», Изготовление сувенирной продукции «Сумка» (Поясная), Изготовление сувенирной продукции «Головной убор» (Шапка).».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Жалоба обоснована.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не согласен и судится с УФАС.</a:t>
            </a:r>
          </a:p>
        </p:txBody>
      </p:sp>
    </p:spTree>
    <p:extLst>
      <p:ext uri="{BB962C8B-B14F-4D97-AF65-F5344CB8AC3E}">
        <p14:creationId xmlns:p14="http://schemas.microsoft.com/office/powerpoint/2010/main" val="79776334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E8F54-144D-723F-228F-7F70C7756D6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31D521-53A3-0FF7-0D1A-AD6020F4213C}"/>
              </a:ext>
            </a:extLst>
          </p:cNvPr>
          <p:cNvSpPr>
            <a:spLocks noGrp="1"/>
          </p:cNvSpPr>
          <p:nvPr>
            <p:ph type="title"/>
          </p:nvPr>
        </p:nvSpPr>
        <p:spPr>
          <a:xfrm>
            <a:off x="194199" y="168677"/>
            <a:ext cx="11803602" cy="467972"/>
          </a:xfrm>
        </p:spPr>
        <p:txBody>
          <a:bodyPr>
            <a:noAutofit/>
          </a:bodyPr>
          <a:lstStyle/>
          <a:p>
            <a:pPr algn="ctr"/>
            <a:br>
              <a:rPr lang="ru-RU" sz="2400" dirty="0">
                <a:solidFill>
                  <a:srgbClr val="0070C0"/>
                </a:solidFill>
              </a:rPr>
            </a:br>
            <a:r>
              <a:rPr lang="ru-RU" sz="2400" dirty="0">
                <a:solidFill>
                  <a:srgbClr val="0070C0"/>
                </a:solidFill>
              </a:rPr>
              <a:t>АС г. Москвы Решение от 22.09.2025 по Делу № А40-134689/2025 (2 из 3)</a:t>
            </a:r>
            <a:br>
              <a:rPr lang="ru-RU" sz="2400" dirty="0">
                <a:solidFill>
                  <a:srgbClr val="0070C0"/>
                </a:solidFill>
              </a:rPr>
            </a:br>
            <a:endParaRPr lang="ru-RU" sz="2400" dirty="0">
              <a:solidFill>
                <a:srgbClr val="0070C0"/>
              </a:solidFill>
            </a:endParaRPr>
          </a:p>
        </p:txBody>
      </p:sp>
      <p:sp>
        <p:nvSpPr>
          <p:cNvPr id="6" name="TextBox 5">
            <a:extLst>
              <a:ext uri="{FF2B5EF4-FFF2-40B4-BE49-F238E27FC236}">
                <a16:creationId xmlns:a16="http://schemas.microsoft.com/office/drawing/2014/main" id="{FE2C129B-093E-9B2A-3196-F2BE953D3BD1}"/>
              </a:ext>
            </a:extLst>
          </p:cNvPr>
          <p:cNvSpPr txBox="1"/>
          <p:nvPr/>
        </p:nvSpPr>
        <p:spPr>
          <a:xfrm>
            <a:off x="194199" y="636649"/>
            <a:ext cx="11803602" cy="618630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огласно</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извещению объектом закупки является изготовление и поставка следующей сувенирной продукции, в частности: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п.1 «Изготовление сувенирной продукции «Головной убор» кода ОКПД2 14.19.99.100;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п.8 «Изготовление сувенирной продукции «Плед» кода ОКПД2 13.99.99.100.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Наряду с этим Комиссией Управления определено, что в составе электронного документа «Техническое задание» установлены, в частности, следующие положения: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«4. Подрядчик выполняет работы и поставляет Заказчику продукцию, соответствующую требованиям, указанным в настоящем Техническом задании и приложениям к нему.</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9. Подрядчик, в ходе выполнения работ, использует собственные материалы, сертифицированное оборудование, инструменты, приспособления.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13. Подрядчик поставляет изготовленную продукцию в соответствии с действующими нормативными актами и законодательством Российской Федерации.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 В состав выполняемых работ входит: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1.1. Согласование макетов, закупка материалов для производства продукции, изготовление продукции, поставка продукции Заказчику, погрузочно-разгрузочные работы.</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1.2. Изготовление предметов готовой продукции осуществляется Подрядчиком по заявкам Заказчика, составленным по форме, установленной Приложением № 3 к настоящему Техническому заданию «Форма заявки».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1.3. Заявка, направляется Подрядчику посредством электронной почты. Подрядчик в день получения заявки подтверждает посредством электронной почты факт получения такой заявки с последующим представлением подписанной заявки в составе комплекта отчетных документов.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1.4. Подрядчик в течение 2 (двух) рабочих дней с момента получения Заявки согласовывает с Заказчиком итоговый макет сувенирной продукции.</a:t>
            </a:r>
          </a:p>
        </p:txBody>
      </p:sp>
    </p:spTree>
    <p:extLst>
      <p:ext uri="{BB962C8B-B14F-4D97-AF65-F5344CB8AC3E}">
        <p14:creationId xmlns:p14="http://schemas.microsoft.com/office/powerpoint/2010/main" val="342147989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6096F-D204-CFD9-0011-8321BD367871}"/>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40C1E4-550C-1037-F7D2-C0B07003F230}"/>
              </a:ext>
            </a:extLst>
          </p:cNvPr>
          <p:cNvSpPr>
            <a:spLocks noGrp="1"/>
          </p:cNvSpPr>
          <p:nvPr>
            <p:ph type="title"/>
          </p:nvPr>
        </p:nvSpPr>
        <p:spPr>
          <a:xfrm>
            <a:off x="194199" y="168677"/>
            <a:ext cx="11803602" cy="467972"/>
          </a:xfrm>
        </p:spPr>
        <p:txBody>
          <a:bodyPr>
            <a:noAutofit/>
          </a:bodyPr>
          <a:lstStyle/>
          <a:p>
            <a:pPr algn="ctr"/>
            <a:br>
              <a:rPr lang="ru-RU" sz="2400" dirty="0">
                <a:solidFill>
                  <a:srgbClr val="0070C0"/>
                </a:solidFill>
              </a:rPr>
            </a:br>
            <a:r>
              <a:rPr lang="ru-RU" sz="2400" dirty="0">
                <a:solidFill>
                  <a:srgbClr val="0070C0"/>
                </a:solidFill>
              </a:rPr>
              <a:t>АС г. Москвы Решение от 22.09.2025 по Делу № А40-134689/2025 (3 из 3)</a:t>
            </a:r>
            <a:br>
              <a:rPr lang="ru-RU" sz="2400" dirty="0">
                <a:solidFill>
                  <a:srgbClr val="0070C0"/>
                </a:solidFill>
              </a:rPr>
            </a:br>
            <a:endParaRPr lang="ru-RU" sz="2400" dirty="0">
              <a:solidFill>
                <a:srgbClr val="0070C0"/>
              </a:solidFill>
            </a:endParaRPr>
          </a:p>
        </p:txBody>
      </p:sp>
      <p:sp>
        <p:nvSpPr>
          <p:cNvPr id="6" name="TextBox 5">
            <a:extLst>
              <a:ext uri="{FF2B5EF4-FFF2-40B4-BE49-F238E27FC236}">
                <a16:creationId xmlns:a16="http://schemas.microsoft.com/office/drawing/2014/main" id="{9CBD2ECE-1590-8BAF-3172-C73E1922607B}"/>
              </a:ext>
            </a:extLst>
          </p:cNvPr>
          <p:cNvSpPr txBox="1"/>
          <p:nvPr/>
        </p:nvSpPr>
        <p:spPr>
          <a:xfrm>
            <a:off x="194199" y="636649"/>
            <a:ext cx="11803602" cy="618630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1.5. Подрядчик обязуется изготовить и доставить сувенирную продукцию, указанную в Заявках не позднее 12 (двенадцати) рабочих дней с момента утверждения/согласования макетов.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1.6 Доставка готовой продукции осуществляется Подрядчиком в количестве, ассортименте, в сроки и по адресам, указанным в заявке, составленной по форме, установленной Приложением № 3 к настоящему Техническому заданию «Форма заявки».».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то же время в извещении Заказчиком установлен запрет закупок товаров, происходящих из иностранных государств, на основании Постановления №1875.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Комиссия Управления не согласилась с позицией представителя Заказчика о правомерности установленного запрета Постановления №1875, поскольку из буквального толкования абз.3 п.1 Постановления №1875 следует, что запрет не подлежит применению в случаях, когда предметом закупки являются именно работы или услуги, и выполнение (оказание) таких работ (услуг) не предполагает поставку товара Заказчику.</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Изучив извещение об осуществлении электронного аукциона, а также приложенные документы к нему, Комиссия Управления не смогла сделать вывод о том, что закупаемая продукция соответствует признакам поставляемого товара по смыслу Закона о контрактной системе.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Комиссия Управления пришла к выводу, что установление запрета закупок товаров, происходящих из иностранных государств, выполняемых работ, оказываемых услуг иностранными лицами, Постановления №1875, равно как и установление требования о подтверждении страны происхождения товара в разрезе Постановления №1875, не требуется, поскольку участник закупки фактически не обладает возможностью подтвердить страну происхождения товара, который еще не изготовлен на момент подачи заявки.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Следовательно, не представляется возможным представить подтверждение страны происхождения товара в случае, если товар еще не был изготовлен.</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требований отказать.</a:t>
            </a:r>
          </a:p>
        </p:txBody>
      </p:sp>
    </p:spTree>
    <p:extLst>
      <p:ext uri="{BB962C8B-B14F-4D97-AF65-F5344CB8AC3E}">
        <p14:creationId xmlns:p14="http://schemas.microsoft.com/office/powerpoint/2010/main" val="2547671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501EC-ECF3-2E88-6722-6994CC7FF25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E27F17-FDF9-D579-F8DB-D4AC55B44A4F}"/>
              </a:ext>
            </a:extLst>
          </p:cNvPr>
          <p:cNvSpPr>
            <a:spLocks noGrp="1"/>
          </p:cNvSpPr>
          <p:nvPr>
            <p:ph type="title"/>
          </p:nvPr>
        </p:nvSpPr>
        <p:spPr>
          <a:xfrm>
            <a:off x="194199" y="1"/>
            <a:ext cx="11803602" cy="639192"/>
          </a:xfrm>
        </p:spPr>
        <p:txBody>
          <a:bodyPr>
            <a:noAutofit/>
          </a:bodyPr>
          <a:lstStyle/>
          <a:p>
            <a:pPr algn="ctr"/>
            <a:br>
              <a:rPr lang="ru-RU" sz="2400" dirty="0">
                <a:solidFill>
                  <a:srgbClr val="0070C0"/>
                </a:solidFill>
              </a:rPr>
            </a:br>
            <a:r>
              <a:rPr lang="ru-RU" sz="2400" dirty="0">
                <a:solidFill>
                  <a:srgbClr val="0070C0"/>
                </a:solidFill>
              </a:rPr>
              <a:t>АС Самарской области Решение от 18.09.2025 по Делу № А55-11584/2025 (2 из 2)</a:t>
            </a:r>
            <a:br>
              <a:rPr lang="ru-RU" sz="2400" dirty="0">
                <a:solidFill>
                  <a:srgbClr val="0070C0"/>
                </a:solidFill>
              </a:rPr>
            </a:br>
            <a:endParaRPr lang="ru-RU" sz="2400" dirty="0">
              <a:solidFill>
                <a:srgbClr val="0070C0"/>
              </a:solidFill>
            </a:endParaRPr>
          </a:p>
        </p:txBody>
      </p:sp>
      <p:sp>
        <p:nvSpPr>
          <p:cNvPr id="6" name="TextBox 5">
            <a:extLst>
              <a:ext uri="{FF2B5EF4-FFF2-40B4-BE49-F238E27FC236}">
                <a16:creationId xmlns:a16="http://schemas.microsoft.com/office/drawing/2014/main" id="{82838DF1-4DA4-779E-FF8E-D183682D957C}"/>
              </a:ext>
            </a:extLst>
          </p:cNvPr>
          <p:cNvSpPr txBox="1"/>
          <p:nvPr/>
        </p:nvSpPr>
        <p:spPr>
          <a:xfrm>
            <a:off x="74720" y="639193"/>
            <a:ext cx="11718524" cy="480131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заявках №№ 30, 31, 32 был предложен товар китайского происхождения.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заявках №№ 30, 31, 32 указаны ценовые предложения начальной суммы цен единиц товара, работы, услуги с учетом статьи 14 Закона о контрактной системе, а именно: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-№32- 134.44 руб.;      -№30- 137.42 руб.;      -№31 - 158.28 руб.</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Заявителем (заявка № 33) предложен российский товар, соответственно ему предоставлено преимущество в размере 15% от его ценового предложения. Ценовое предложение - 592.00 руб., с преимуществом - 503.20 руб.</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ценовые предложения в заявках №№ 30, 31 32 даже с учетом преимущества, предоставленного Заявителю, были значительно ниже, что не позволило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Техмедсервис</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стать победителем закупки.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доводы Общества сводятся к несогласию с установленными в извещении закупки требованиями.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Между тем, оспаривание положений извещения о закупке на стадии исполнения контракта представляет собой исключительно злоупотребление правом, не подлежащее судебной защите в силу части 2 статьи 10 ГК, поскольку возможность оспаривания извещения в самостоятельном порядке предоставлена участникам закупки положениями статьи 105 Закона о контрактной системе.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Не воспользовавшись таким правом в установленный законом срок (до момента окончания подачи заявок), заявитель согласился с условиями этого извещения.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требований отказать</a:t>
            </a:r>
          </a:p>
        </p:txBody>
      </p:sp>
    </p:spTree>
    <p:extLst>
      <p:ext uri="{BB962C8B-B14F-4D97-AF65-F5344CB8AC3E}">
        <p14:creationId xmlns:p14="http://schemas.microsoft.com/office/powerpoint/2010/main" val="100926506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96CFB-8B8E-6BAB-1565-CCF22D0A068D}"/>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DB34DC7-960B-18DD-5639-7A48A640C118}"/>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93C6ADFB-AF14-87FF-DB51-6EA31616B93D}"/>
              </a:ext>
            </a:extLst>
          </p:cNvPr>
          <p:cNvSpPr>
            <a:spLocks noGrp="1"/>
          </p:cNvSpPr>
          <p:nvPr>
            <p:ph type="title"/>
          </p:nvPr>
        </p:nvSpPr>
        <p:spPr>
          <a:xfrm>
            <a:off x="741285" y="1217350"/>
            <a:ext cx="10440139" cy="1606858"/>
          </a:xfrm>
        </p:spPr>
        <p:txBody>
          <a:bodyPr>
            <a:noAutofit/>
          </a:bodyPr>
          <a:lstStyle/>
          <a:p>
            <a:pPr algn="ctr"/>
            <a:r>
              <a:rPr lang="ru-RU" sz="3200" dirty="0">
                <a:solidFill>
                  <a:srgbClr val="C00000"/>
                </a:solidFill>
              </a:rPr>
              <a:t>Выбор кода ОКПД2должен основываться, исходя из доминирующего материала, из которого изготавливается товар</a:t>
            </a:r>
          </a:p>
        </p:txBody>
      </p:sp>
    </p:spTree>
    <p:extLst>
      <p:ext uri="{BB962C8B-B14F-4D97-AF65-F5344CB8AC3E}">
        <p14:creationId xmlns:p14="http://schemas.microsoft.com/office/powerpoint/2010/main" val="167577817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BE6F9-FF70-A34A-3BBE-3172332746A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950A89-B4E8-4DB0-55BF-62477BBBFAD1}"/>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Новосибирской области Решение от 13.08.2025 по Делу № А45-6786/2025 (1 из 2)</a:t>
            </a:r>
          </a:p>
        </p:txBody>
      </p:sp>
      <p:graphicFrame>
        <p:nvGraphicFramePr>
          <p:cNvPr id="4" name="Объект 3">
            <a:extLst>
              <a:ext uri="{FF2B5EF4-FFF2-40B4-BE49-F238E27FC236}">
                <a16:creationId xmlns:a16="http://schemas.microsoft.com/office/drawing/2014/main" id="{59824ACE-7E45-CCE9-CC1F-1F66251E38CA}"/>
              </a:ext>
            </a:extLst>
          </p:cNvPr>
          <p:cNvGraphicFramePr>
            <a:graphicFrameLocks noGrp="1"/>
          </p:cNvGraphicFramePr>
          <p:nvPr>
            <p:ph idx="1"/>
          </p:nvPr>
        </p:nvGraphicFramePr>
        <p:xfrm>
          <a:off x="346229" y="681037"/>
          <a:ext cx="11434439" cy="1559560"/>
        </p:xfrm>
        <a:graphic>
          <a:graphicData uri="http://schemas.openxmlformats.org/drawingml/2006/table">
            <a:tbl>
              <a:tblPr firstRow="1" bandRow="1">
                <a:tableStyleId>{F5AB1C69-6EDB-4FF4-983F-18BD219EF322}</a:tableStyleId>
              </a:tblPr>
              <a:tblGrid>
                <a:gridCol w="5095783">
                  <a:extLst>
                    <a:ext uri="{9D8B030D-6E8A-4147-A177-3AD203B41FA5}">
                      <a16:colId xmlns:a16="http://schemas.microsoft.com/office/drawing/2014/main" val="3079683067"/>
                    </a:ext>
                  </a:extLst>
                </a:gridCol>
                <a:gridCol w="2752077">
                  <a:extLst>
                    <a:ext uri="{9D8B030D-6E8A-4147-A177-3AD203B41FA5}">
                      <a16:colId xmlns:a16="http://schemas.microsoft.com/office/drawing/2014/main" val="3197436877"/>
                    </a:ext>
                  </a:extLst>
                </a:gridCol>
                <a:gridCol w="3586579">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ГКУ НСО «Центр по обеспечению мероприятий в области гражданской обороны, чрезвычайных ситуаций и пожарной безопасности Новосибирской области»</a:t>
                      </a:r>
                    </a:p>
                  </a:txBody>
                  <a:tcPr/>
                </a:tc>
                <a:tc>
                  <a:txBody>
                    <a:bodyPr/>
                    <a:lstStyle/>
                    <a:p>
                      <a:r>
                        <a:rPr lang="ru-RU" dirty="0"/>
                        <a:t>УФАС по Новосибирской области</a:t>
                      </a:r>
                    </a:p>
                  </a:txBody>
                  <a:tcPr/>
                </a:tc>
                <a:tc>
                  <a:txBody>
                    <a:bodyPr/>
                    <a:lstStyle/>
                    <a:p>
                      <a:r>
                        <a:rPr lang="ru-RU" dirty="0"/>
                        <a:t>О признании незаконными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21948BFF-04E9-87E5-A848-50021D53A992}"/>
              </a:ext>
            </a:extLst>
          </p:cNvPr>
          <p:cNvSpPr txBox="1"/>
          <p:nvPr/>
        </p:nvSpPr>
        <p:spPr>
          <a:xfrm>
            <a:off x="136864" y="2463268"/>
            <a:ext cx="11718524"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проводил ЭА №0351200013225000007 на поставку кроватей - топчанов. Объектом закупки является кровать для взрослых бытового назначения (позиция КТРУ -31.09.12.121-00000001).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закупку была подана жалоба, признанная обоснованной.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Комиссия Новосибирского УФАС России установила, что заказчиком в извещении применено ограничение в соответствии с Приложением №2 к ПП № 1875 РФ (позиция 141 - мебель деревянная для спальни, столовой гостиной).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описании объекта закупки установлено, что вид материала каркаса и материал ножек металл.</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разделе «общая информация» позиции КТРУ - 31.09.12.121-00000001 содержится информация; о кодах ОКПД 2, используемых для данной позиции: 31.09.11.110 – кровати металлические 31.09.12.121 - кровати деревянные, для взрослых.</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по мнению УФАС , объект закупки, относится к коду ОКПД 2 31.09.11.110 кровати металлические, который попадает под Приложение № 1 (138 позиция  - мебель металлическая, не включенная в другие группировки).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заказчиком не правильно применен национальный режим.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судится с УФАС.</a:t>
            </a:r>
          </a:p>
        </p:txBody>
      </p:sp>
    </p:spTree>
    <p:extLst>
      <p:ext uri="{BB962C8B-B14F-4D97-AF65-F5344CB8AC3E}">
        <p14:creationId xmlns:p14="http://schemas.microsoft.com/office/powerpoint/2010/main" val="346617974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DC53A-CBD7-21B8-2C51-2D34F0C272AC}"/>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283A13-D275-9632-F678-14D41BA0BF2B}"/>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Новосибирской области Решение от 13.08.2025 по Делу № А45-6786/2025 (2 из 2)</a:t>
            </a:r>
          </a:p>
        </p:txBody>
      </p:sp>
      <p:sp>
        <p:nvSpPr>
          <p:cNvPr id="6" name="TextBox 5">
            <a:extLst>
              <a:ext uri="{FF2B5EF4-FFF2-40B4-BE49-F238E27FC236}">
                <a16:creationId xmlns:a16="http://schemas.microsoft.com/office/drawing/2014/main" id="{95558F42-CEBA-0CB7-904D-3F6DED741682}"/>
              </a:ext>
            </a:extLst>
          </p:cNvPr>
          <p:cNvSpPr txBox="1"/>
          <p:nvPr/>
        </p:nvSpPr>
        <p:spPr>
          <a:xfrm>
            <a:off x="236738" y="611278"/>
            <a:ext cx="11718524"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Суд приходит к выводу, что заявителем неверно определено понятие «деревянная кровать», потому как, отличие между «кровать деревянная» и «кровать металлическая» заключается в том какой материал доминирует в её конструкции. В данном же случае, как следует из описания объекта закупки, вид материала каркаса и ножек кровати – металл, что является доминирующим по отношению к внешней стороне каркаса, обшитой по периметру панелями ЛДСП. Деревянная же кровать может быть выполнена полностью из деревянных элементов.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заявленных требований отказать.</a:t>
            </a:r>
          </a:p>
        </p:txBody>
      </p:sp>
    </p:spTree>
    <p:extLst>
      <p:ext uri="{BB962C8B-B14F-4D97-AF65-F5344CB8AC3E}">
        <p14:creationId xmlns:p14="http://schemas.microsoft.com/office/powerpoint/2010/main" val="250741214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CE529-088F-29EC-76ED-17DC5047F0F4}"/>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1EFB75B-B6B2-2EDB-9AD7-329C0B5FB129}"/>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B03E557D-FBF8-C6DE-1B2C-C9F19BE117C7}"/>
              </a:ext>
            </a:extLst>
          </p:cNvPr>
          <p:cNvSpPr>
            <a:spLocks noGrp="1"/>
          </p:cNvSpPr>
          <p:nvPr>
            <p:ph type="title"/>
          </p:nvPr>
        </p:nvSpPr>
        <p:spPr>
          <a:xfrm>
            <a:off x="741285" y="1217350"/>
            <a:ext cx="10440139" cy="1606858"/>
          </a:xfrm>
        </p:spPr>
        <p:txBody>
          <a:bodyPr>
            <a:noAutofit/>
          </a:bodyPr>
          <a:lstStyle/>
          <a:p>
            <a:pPr algn="ctr"/>
            <a:r>
              <a:rPr lang="ru-RU" sz="3200" dirty="0">
                <a:solidFill>
                  <a:srgbClr val="C00000"/>
                </a:solidFill>
              </a:rPr>
              <a:t>При отклонении заявок при применении «ограничения» основание для отклонения в протоколе подведения итогов определения поставщика (подрядчика, исполнителя) -  пункт 4 части 12 статьи 48 Закона № 44-ФЗ, </a:t>
            </a:r>
            <a:br>
              <a:rPr lang="ru-RU" sz="3200" dirty="0">
                <a:solidFill>
                  <a:srgbClr val="C00000"/>
                </a:solidFill>
              </a:rPr>
            </a:br>
            <a:r>
              <a:rPr lang="ru-RU" sz="3200" dirty="0">
                <a:solidFill>
                  <a:srgbClr val="C00000"/>
                </a:solidFill>
              </a:rPr>
              <a:t>а не пункт 5 части 12 статьи 48 Закона № 44-ФЗ.</a:t>
            </a:r>
          </a:p>
        </p:txBody>
      </p:sp>
    </p:spTree>
    <p:extLst>
      <p:ext uri="{BB962C8B-B14F-4D97-AF65-F5344CB8AC3E}">
        <p14:creationId xmlns:p14="http://schemas.microsoft.com/office/powerpoint/2010/main" val="158561636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48337-BBEA-3BDE-48C3-5C7E86BCFFE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D64EC6-9718-C216-DE9F-39D9E4A37926}"/>
              </a:ext>
            </a:extLst>
          </p:cNvPr>
          <p:cNvSpPr>
            <a:spLocks noGrp="1"/>
          </p:cNvSpPr>
          <p:nvPr>
            <p:ph type="title"/>
          </p:nvPr>
        </p:nvSpPr>
        <p:spPr>
          <a:xfrm>
            <a:off x="0" y="70881"/>
            <a:ext cx="11940466" cy="540397"/>
          </a:xfrm>
        </p:spPr>
        <p:txBody>
          <a:bodyPr>
            <a:noAutofit/>
          </a:bodyPr>
          <a:lstStyle/>
          <a:p>
            <a:pPr algn="ctr"/>
            <a:r>
              <a:rPr lang="ru-RU" sz="2400" dirty="0">
                <a:solidFill>
                  <a:srgbClr val="0070C0"/>
                </a:solidFill>
              </a:rPr>
              <a:t>АС Хабаровского края Решение от 24.06.2025 по Делу № А73-6120/2025 (1 из 2) </a:t>
            </a:r>
            <a:br>
              <a:rPr lang="ru-RU" sz="2400" dirty="0">
                <a:solidFill>
                  <a:srgbClr val="0070C0"/>
                </a:solidFill>
              </a:rPr>
            </a:br>
            <a:r>
              <a:rPr lang="ru-RU" sz="1800" b="1" dirty="0">
                <a:solidFill>
                  <a:srgbClr val="FF0000"/>
                </a:solidFill>
              </a:rPr>
              <a:t>Постановлением 6ААС от 27.11.2025 решение поддержано</a:t>
            </a:r>
          </a:p>
        </p:txBody>
      </p:sp>
      <p:graphicFrame>
        <p:nvGraphicFramePr>
          <p:cNvPr id="4" name="Объект 3">
            <a:extLst>
              <a:ext uri="{FF2B5EF4-FFF2-40B4-BE49-F238E27FC236}">
                <a16:creationId xmlns:a16="http://schemas.microsoft.com/office/drawing/2014/main" id="{3496395E-873A-173B-12D8-F30DF298F100}"/>
              </a:ext>
            </a:extLst>
          </p:cNvPr>
          <p:cNvGraphicFramePr>
            <a:graphicFrameLocks noGrp="1"/>
          </p:cNvGraphicFramePr>
          <p:nvPr>
            <p:ph idx="1"/>
          </p:nvPr>
        </p:nvGraphicFramePr>
        <p:xfrm>
          <a:off x="461639" y="679863"/>
          <a:ext cx="11319028" cy="1010920"/>
        </p:xfrm>
        <a:graphic>
          <a:graphicData uri="http://schemas.openxmlformats.org/drawingml/2006/table">
            <a:tbl>
              <a:tblPr firstRow="1" bandRow="1">
                <a:tableStyleId>{F5AB1C69-6EDB-4FF4-983F-18BD219EF322}</a:tableStyleId>
              </a:tblPr>
              <a:tblGrid>
                <a:gridCol w="2610035">
                  <a:extLst>
                    <a:ext uri="{9D8B030D-6E8A-4147-A177-3AD203B41FA5}">
                      <a16:colId xmlns:a16="http://schemas.microsoft.com/office/drawing/2014/main" val="3079683067"/>
                    </a:ext>
                  </a:extLst>
                </a:gridCol>
                <a:gridCol w="2450236">
                  <a:extLst>
                    <a:ext uri="{9D8B030D-6E8A-4147-A177-3AD203B41FA5}">
                      <a16:colId xmlns:a16="http://schemas.microsoft.com/office/drawing/2014/main" val="3197436877"/>
                    </a:ext>
                  </a:extLst>
                </a:gridCol>
                <a:gridCol w="6258757">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ФКУ «ИК № 6 УФСИН по Хабаровскому краю» </a:t>
                      </a:r>
                    </a:p>
                  </a:txBody>
                  <a:tcPr/>
                </a:tc>
                <a:tc>
                  <a:txBody>
                    <a:bodyPr/>
                    <a:lstStyle/>
                    <a:p>
                      <a:r>
                        <a:rPr lang="ru-RU" sz="1800" kern="1200" dirty="0">
                          <a:solidFill>
                            <a:schemeClr val="dk1"/>
                          </a:solidFill>
                          <a:effectLst/>
                          <a:latin typeface="+mn-lt"/>
                          <a:ea typeface="+mn-ea"/>
                          <a:cs typeface="+mn-cs"/>
                        </a:rPr>
                        <a:t>УФАС по Хабаровскому краю </a:t>
                      </a:r>
                      <a:endParaRPr lang="ru-RU" dirty="0"/>
                    </a:p>
                  </a:txBody>
                  <a:tcPr/>
                </a:tc>
                <a:tc>
                  <a:txBody>
                    <a:bodyPr/>
                    <a:lstStyle/>
                    <a:p>
                      <a:r>
                        <a:rPr lang="ru-RU" dirty="0"/>
                        <a:t>О признании недействительными решения от … № … и предписания от … №… .</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FB6CF492-E551-228D-D6E6-7F7D1E862ABA}"/>
              </a:ext>
            </a:extLst>
          </p:cNvPr>
          <p:cNvSpPr txBox="1"/>
          <p:nvPr/>
        </p:nvSpPr>
        <p:spPr>
          <a:xfrm>
            <a:off x="204186" y="1779687"/>
            <a:ext cx="11576481"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в рамках Закона № 44-ФЗ электронный аукцион на поставку камер видеонаблюдения. В извещении было установлено ограничение в соответствии с Постановлением 1875.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Согласно протоколу подведения итогов определения поставщика (подрядчика, исполнителя) на участие в закупке подано  7  заявок, из которых только одна заявка признана соответствующей требованиям извещения.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Заявка ООО «Бисмарк» отклонена по следующему основанию: «Непредставление документов, предусмотренных пунктом 5 части 1 статьи 43 Закона № 44-ФЗ (отклонение по пункту 5 части 12 статьи 48 Закона № 44-ФЗ) Отклонена. Установлено ограничение допуска товара иностранного происхождения из закупки, входящей в перечень согласно приложению № 2 ПП РФ № 1875.  Непредставление документов, предусмотренных пунктом 5 части 1 статьи 43 Закона № 44-ФЗ (Отклонение по пункту 5 части 12 статьи 48 Закона № 44-ФЗ) Заявка на участие в закупке отклоняется по основаниям, предусмотренным пунктом 5 части 12 статьи 48 Федерального закона от 05.04.2013 № 44-ФЗ. Участником предложен товар, страна происхождения которого, не подтверждена: отсутствует р/н в реестре российской промышленной продукции (в евразийском реестре промышленных товаров государств – членов Евразийского экономического союза). Требование установлено Извещением о проведении электронного аукциона, подпункты «а» и «б» пункта 3 Постановления Правительства Российской Федерации от 23.12.2024 № 1875. Заявка, не содержащая указание на реестровый номер в реестре российской промышленной продукции (в евразийском реестре промышленных товаров государств – членов Евразийского экономического союза), рассматривается как содержащая предложение о поставке иностранных товаров.».</a:t>
            </a:r>
          </a:p>
        </p:txBody>
      </p:sp>
    </p:spTree>
    <p:extLst>
      <p:ext uri="{BB962C8B-B14F-4D97-AF65-F5344CB8AC3E}">
        <p14:creationId xmlns:p14="http://schemas.microsoft.com/office/powerpoint/2010/main" val="426752463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1F838-F394-C0A4-0F81-C87C6E92BC2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1A177E-6496-F04C-FD71-AD00BB5A848B}"/>
              </a:ext>
            </a:extLst>
          </p:cNvPr>
          <p:cNvSpPr>
            <a:spLocks noGrp="1"/>
          </p:cNvSpPr>
          <p:nvPr>
            <p:ph type="title"/>
          </p:nvPr>
        </p:nvSpPr>
        <p:spPr>
          <a:xfrm>
            <a:off x="0" y="70881"/>
            <a:ext cx="11940466" cy="540397"/>
          </a:xfrm>
        </p:spPr>
        <p:txBody>
          <a:bodyPr>
            <a:noAutofit/>
          </a:bodyPr>
          <a:lstStyle/>
          <a:p>
            <a:pPr algn="ctr"/>
            <a:r>
              <a:rPr lang="ru-RU" sz="2400" dirty="0">
                <a:solidFill>
                  <a:srgbClr val="0070C0"/>
                </a:solidFill>
              </a:rPr>
              <a:t>АС Хабаровского края Решение от 24.06.2025 по Делу № А73-6120/2025 (2 из 2)</a:t>
            </a:r>
          </a:p>
        </p:txBody>
      </p:sp>
      <p:sp>
        <p:nvSpPr>
          <p:cNvPr id="5" name="Объект 4">
            <a:extLst>
              <a:ext uri="{FF2B5EF4-FFF2-40B4-BE49-F238E27FC236}">
                <a16:creationId xmlns:a16="http://schemas.microsoft.com/office/drawing/2014/main" id="{C3DD26C5-6F5F-6F50-956B-AFBE6971603F}"/>
              </a:ext>
            </a:extLst>
          </p:cNvPr>
          <p:cNvSpPr>
            <a:spLocks noGrp="1"/>
          </p:cNvSpPr>
          <p:nvPr>
            <p:ph idx="1"/>
          </p:nvPr>
        </p:nvSpPr>
        <p:spPr>
          <a:xfrm>
            <a:off x="412811" y="966386"/>
            <a:ext cx="11114843" cy="4670935"/>
          </a:xfrm>
        </p:spPr>
        <p:txBody>
          <a:bodyPr>
            <a:normAutofit fontScale="62500" lnSpcReduction="20000"/>
          </a:bodyPr>
          <a:lstStyle/>
          <a:p>
            <a:r>
              <a:rPr lang="ru-RU" dirty="0">
                <a:latin typeface="Calibri" panose="020F0502020204030204" pitchFamily="34" charset="0"/>
                <a:cs typeface="Calibri" panose="020F0502020204030204" pitchFamily="34" charset="0"/>
              </a:rPr>
              <a:t>Считая отклонение заявки неправомерным, ООО «Бисмарк» обратилось с жалобой в антимонопольный орган. Жалоба признана обоснованной, так как отклонение в указанной ситуации по пункту 5 части 12 статьи 48 Закона № 44-ФЗ – нарушение.</a:t>
            </a:r>
          </a:p>
          <a:p>
            <a:r>
              <a:rPr lang="ru-RU" dirty="0">
                <a:latin typeface="Calibri" panose="020F0502020204030204" pitchFamily="34" charset="0"/>
                <a:cs typeface="Calibri" panose="020F0502020204030204" pitchFamily="34" charset="0"/>
              </a:rPr>
              <a:t>Заказчику выдано предписание устранить допущенные нарушения путем:</a:t>
            </a:r>
          </a:p>
          <a:p>
            <a:r>
              <a:rPr lang="ru-RU" dirty="0">
                <a:latin typeface="Calibri" panose="020F0502020204030204" pitchFamily="34" charset="0"/>
                <a:cs typeface="Calibri" panose="020F0502020204030204" pitchFamily="34" charset="0"/>
              </a:rPr>
              <a:t>- отмены протокола подведения итогов определения поставщика (подрядчика, исполнителя) по закупке; </a:t>
            </a:r>
          </a:p>
          <a:p>
            <a:r>
              <a:rPr lang="ru-RU" dirty="0">
                <a:latin typeface="Calibri" panose="020F0502020204030204" pitchFamily="34" charset="0"/>
                <a:cs typeface="Calibri" panose="020F0502020204030204" pitchFamily="34" charset="0"/>
              </a:rPr>
              <a:t>- пересмотра    заявок,    поданных    на    участие    в    закупке; - продолжения осуществления закупки в соответствии с требованиями Закона № 44-ФЗ (при наличии потребности заказчика).</a:t>
            </a:r>
          </a:p>
          <a:p>
            <a:r>
              <a:rPr lang="ru-RU" dirty="0">
                <a:latin typeface="Calibri" panose="020F0502020204030204" pitchFamily="34" charset="0"/>
                <a:cs typeface="Calibri" panose="020F0502020204030204" pitchFamily="34" charset="0"/>
              </a:rPr>
              <a:t>Не согласившись с решением и предписанием УФАС России по Хабаровскому краю, считая их незаконными, заказчик обратился с настоящим заявлением в арбитражный суд.</a:t>
            </a:r>
          </a:p>
          <a:p>
            <a:endParaRPr lang="ru-RU" dirty="0">
              <a:latin typeface="Calibri" panose="020F0502020204030204" pitchFamily="34" charset="0"/>
              <a:cs typeface="Calibri" panose="020F0502020204030204" pitchFamily="34" charset="0"/>
            </a:endParaRPr>
          </a:p>
          <a:p>
            <a:pPr marL="0" indent="0">
              <a:buNone/>
            </a:pPr>
            <a:r>
              <a:rPr lang="ru-RU" b="1" dirty="0">
                <a:latin typeface="Calibri" panose="020F0502020204030204" pitchFamily="34" charset="0"/>
                <a:cs typeface="Calibri" panose="020F0502020204030204" pitchFamily="34" charset="0"/>
              </a:rPr>
              <a:t>Позиция суда: </a:t>
            </a:r>
            <a:r>
              <a:rPr lang="ru-RU" dirty="0">
                <a:latin typeface="Calibri" panose="020F0502020204030204" pitchFamily="34" charset="0"/>
                <a:cs typeface="Calibri" panose="020F0502020204030204" pitchFamily="34" charset="0"/>
              </a:rPr>
              <a:t>в удовлетворении заявления отказать. </a:t>
            </a:r>
          </a:p>
          <a:p>
            <a:r>
              <a:rPr lang="ru-RU" dirty="0">
                <a:latin typeface="Calibri" panose="020F0502020204030204" pitchFamily="34" charset="0"/>
                <a:cs typeface="Calibri" panose="020F0502020204030204" pitchFamily="34" charset="0"/>
              </a:rPr>
              <a:t>Поскольку в рамках настоящей закупки была подана заявка, содержащая предложение о поставке такого товара российского происхождения, и данная заявка была признана соответствующей требованиям извещения об осуществлении закупки, документации о закупке, заявки, которыми был предложен к поставке товар иностранного производства, по верным суждениям антимонопольного органа подлежали отклонению по пункту 4 части 12 статьи 48 Закона № 44-ФЗ, но никак не по пункту 5 части 12 статьи 48 Закона № 44-ФЗ.</a:t>
            </a:r>
          </a:p>
          <a:p>
            <a:endParaRPr lang="ru-RU" dirty="0"/>
          </a:p>
        </p:txBody>
      </p:sp>
    </p:spTree>
    <p:extLst>
      <p:ext uri="{BB962C8B-B14F-4D97-AF65-F5344CB8AC3E}">
        <p14:creationId xmlns:p14="http://schemas.microsoft.com/office/powerpoint/2010/main" val="225306386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idx="4294967295"/>
          </p:nvPr>
        </p:nvSpPr>
        <p:spPr>
          <a:xfrm>
            <a:off x="506413" y="375000"/>
            <a:ext cx="10972800" cy="1143000"/>
          </a:xfrm>
        </p:spPr>
        <p:txBody>
          <a:bodyPr/>
          <a:lstStyle/>
          <a:p>
            <a:pPr eaLnBrk="1" hangingPunct="1"/>
            <a:r>
              <a:rPr lang="ru-RU" altLang="ru-RU" dirty="0">
                <a:solidFill>
                  <a:schemeClr val="accent2"/>
                </a:solidFill>
              </a:rPr>
              <a:t>Благодарю за внимание!</a:t>
            </a:r>
          </a:p>
        </p:txBody>
      </p:sp>
      <p:sp>
        <p:nvSpPr>
          <p:cNvPr id="220163" name="Rectangle 3"/>
          <p:cNvSpPr>
            <a:spLocks noGrp="1" noChangeArrowheads="1"/>
          </p:cNvSpPr>
          <p:nvPr>
            <p:ph type="body" idx="4294967295"/>
          </p:nvPr>
        </p:nvSpPr>
        <p:spPr>
          <a:xfrm>
            <a:off x="506413" y="1444341"/>
            <a:ext cx="10972800" cy="4525963"/>
          </a:xfrm>
        </p:spPr>
        <p:txBody>
          <a:bodyPr/>
          <a:lstStyle/>
          <a:p>
            <a:pPr algn="ctr" eaLnBrk="1" hangingPunct="1">
              <a:buFontTx/>
              <a:buNone/>
            </a:pPr>
            <a:r>
              <a:rPr lang="ru-RU" altLang="ru-RU" dirty="0">
                <a:solidFill>
                  <a:srgbClr val="A50021"/>
                </a:solidFill>
              </a:rPr>
              <a:t>Трефилова Татьяна Николаевна  - </a:t>
            </a:r>
          </a:p>
          <a:p>
            <a:pPr algn="ctr" eaLnBrk="1" hangingPunct="1">
              <a:buFontTx/>
              <a:buNone/>
            </a:pPr>
            <a:r>
              <a:rPr lang="en-US" altLang="ru-RU" dirty="0">
                <a:solidFill>
                  <a:srgbClr val="A50021"/>
                </a:solidFill>
                <a:hlinkClick r:id="rId3"/>
              </a:rPr>
              <a:t>igzgos@gmail.com</a:t>
            </a:r>
            <a:endParaRPr lang="ru-RU" altLang="ru-RU" dirty="0">
              <a:solidFill>
                <a:srgbClr val="A50021"/>
              </a:solidFill>
            </a:endParaRPr>
          </a:p>
          <a:p>
            <a:pPr algn="ctr" eaLnBrk="1" hangingPunct="1">
              <a:buFontTx/>
              <a:buNone/>
            </a:pPr>
            <a:r>
              <a:rPr lang="ru-RU" altLang="ru-RU" dirty="0">
                <a:solidFill>
                  <a:srgbClr val="A50021"/>
                </a:solidFill>
              </a:rPr>
              <a:t> </a:t>
            </a:r>
          </a:p>
        </p:txBody>
      </p:sp>
      <p:pic>
        <p:nvPicPr>
          <p:cNvPr id="3" name="Рисунок 2">
            <a:extLst>
              <a:ext uri="{FF2B5EF4-FFF2-40B4-BE49-F238E27FC236}">
                <a16:creationId xmlns:a16="http://schemas.microsoft.com/office/drawing/2014/main" id="{9E2560AE-DCCD-C1E4-C22B-55087ECFC3F1}"/>
              </a:ext>
            </a:extLst>
          </p:cNvPr>
          <p:cNvPicPr>
            <a:picLocks noChangeAspect="1"/>
          </p:cNvPicPr>
          <p:nvPr/>
        </p:nvPicPr>
        <p:blipFill>
          <a:blip r:embed="rId4"/>
          <a:stretch>
            <a:fillRect/>
          </a:stretch>
        </p:blipFill>
        <p:spPr>
          <a:xfrm>
            <a:off x="4573494" y="3395358"/>
            <a:ext cx="2838637" cy="2838637"/>
          </a:xfrm>
          <a:prstGeom prst="rect">
            <a:avLst/>
          </a:prstGeom>
        </p:spPr>
      </p:pic>
    </p:spTree>
    <p:extLst>
      <p:ext uri="{BB962C8B-B14F-4D97-AF65-F5344CB8AC3E}">
        <p14:creationId xmlns:p14="http://schemas.microsoft.com/office/powerpoint/2010/main" val="3949446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16498-1E8A-F42B-2FE8-6E18566D2FC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3CB320-FAB2-D076-E0DD-1470993D4BED}"/>
              </a:ext>
            </a:extLst>
          </p:cNvPr>
          <p:cNvSpPr>
            <a:spLocks noGrp="1"/>
          </p:cNvSpPr>
          <p:nvPr>
            <p:ph type="title"/>
          </p:nvPr>
        </p:nvSpPr>
        <p:spPr>
          <a:xfrm>
            <a:off x="838200" y="365126"/>
            <a:ext cx="10515600" cy="315912"/>
          </a:xfrm>
        </p:spPr>
        <p:txBody>
          <a:bodyPr>
            <a:normAutofit fontScale="90000"/>
          </a:bodyPr>
          <a:lstStyle/>
          <a:p>
            <a:r>
              <a:rPr lang="ru-RU" dirty="0">
                <a:solidFill>
                  <a:srgbClr val="FF0000"/>
                </a:solidFill>
              </a:rPr>
              <a:t>Вопрос: </a:t>
            </a:r>
          </a:p>
        </p:txBody>
      </p:sp>
      <p:sp>
        <p:nvSpPr>
          <p:cNvPr id="3" name="Объект 2">
            <a:extLst>
              <a:ext uri="{FF2B5EF4-FFF2-40B4-BE49-F238E27FC236}">
                <a16:creationId xmlns:a16="http://schemas.microsoft.com/office/drawing/2014/main" id="{74C10225-6749-FD71-0B60-D24BDF1B38B9}"/>
              </a:ext>
            </a:extLst>
          </p:cNvPr>
          <p:cNvSpPr>
            <a:spLocks noGrp="1"/>
          </p:cNvSpPr>
          <p:nvPr>
            <p:ph idx="1"/>
          </p:nvPr>
        </p:nvSpPr>
        <p:spPr>
          <a:xfrm>
            <a:off x="625134" y="1069004"/>
            <a:ext cx="11137777" cy="4925212"/>
          </a:xfrm>
        </p:spPr>
        <p:txBody>
          <a:bodyPr>
            <a:normAutofit/>
          </a:bodyPr>
          <a:lstStyle/>
          <a:p>
            <a:r>
              <a:rPr lang="ru-RU" sz="2000" dirty="0">
                <a:solidFill>
                  <a:srgbClr val="1C1C21"/>
                </a:solidFill>
              </a:rPr>
              <a:t>Если номер реестровой записи представлен на иной товар, нежели представлен в составе заявки и требуется заказчику, что делать комиссии</a:t>
            </a:r>
            <a:r>
              <a:rPr lang="en-US" sz="2000" dirty="0">
                <a:solidFill>
                  <a:srgbClr val="1C1C21"/>
                </a:solidFill>
              </a:rPr>
              <a:t>?</a:t>
            </a:r>
          </a:p>
          <a:p>
            <a:r>
              <a:rPr lang="ru-RU" sz="2000" b="0" i="0" dirty="0">
                <a:solidFill>
                  <a:srgbClr val="0070C0"/>
                </a:solidFill>
                <a:effectLst/>
              </a:rPr>
              <a:t>Ответ: судебная практика неоднозначна</a:t>
            </a:r>
          </a:p>
        </p:txBody>
      </p:sp>
    </p:spTree>
    <p:extLst>
      <p:ext uri="{BB962C8B-B14F-4D97-AF65-F5344CB8AC3E}">
        <p14:creationId xmlns:p14="http://schemas.microsoft.com/office/powerpoint/2010/main" val="4200584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E7DD2-B6CE-7ACF-A082-D72FE0A685D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D42FAF-F644-356E-D77C-B22651B64D2A}"/>
              </a:ext>
            </a:extLst>
          </p:cNvPr>
          <p:cNvSpPr>
            <a:spLocks noGrp="1"/>
          </p:cNvSpPr>
          <p:nvPr>
            <p:ph type="title"/>
          </p:nvPr>
        </p:nvSpPr>
        <p:spPr>
          <a:xfrm>
            <a:off x="701335" y="1137451"/>
            <a:ext cx="10520039" cy="1606858"/>
          </a:xfrm>
        </p:spPr>
        <p:txBody>
          <a:bodyPr>
            <a:noAutofit/>
          </a:bodyPr>
          <a:lstStyle/>
          <a:p>
            <a:pPr algn="ctr"/>
            <a:r>
              <a:rPr lang="ru-RU" sz="3200" dirty="0">
                <a:solidFill>
                  <a:srgbClr val="C00000"/>
                </a:solidFill>
              </a:rPr>
              <a:t>Представление в составе заявки номера реестровой записи на иной товар по сравнению с указанным в извещении – </a:t>
            </a:r>
            <a:br>
              <a:rPr lang="ru-RU" sz="3200" dirty="0">
                <a:solidFill>
                  <a:srgbClr val="C00000"/>
                </a:solidFill>
              </a:rPr>
            </a:br>
            <a:r>
              <a:rPr lang="ru-RU" sz="3200" dirty="0">
                <a:solidFill>
                  <a:srgbClr val="C00000"/>
                </a:solidFill>
              </a:rPr>
              <a:t>не является основанием для признания заявки иностранной</a:t>
            </a:r>
          </a:p>
        </p:txBody>
      </p:sp>
      <p:sp>
        <p:nvSpPr>
          <p:cNvPr id="5" name="Прямоугольник 4">
            <a:extLst>
              <a:ext uri="{FF2B5EF4-FFF2-40B4-BE49-F238E27FC236}">
                <a16:creationId xmlns:a16="http://schemas.microsoft.com/office/drawing/2014/main" id="{F5AC0A3E-9309-A4EB-96F8-753902E8A554}"/>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213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84721-087C-9F2B-60B1-789D9743AD1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4BCEB6-5A1A-B06F-FBD3-4C4E2FE5D4C7}"/>
              </a:ext>
            </a:extLst>
          </p:cNvPr>
          <p:cNvSpPr>
            <a:spLocks noGrp="1"/>
          </p:cNvSpPr>
          <p:nvPr>
            <p:ph type="title"/>
          </p:nvPr>
        </p:nvSpPr>
        <p:spPr>
          <a:xfrm>
            <a:off x="776056" y="1359424"/>
            <a:ext cx="10515600" cy="1325563"/>
          </a:xfrm>
        </p:spPr>
        <p:txBody>
          <a:bodyPr>
            <a:normAutofit/>
          </a:bodyPr>
          <a:lstStyle/>
          <a:p>
            <a:r>
              <a:rPr lang="ru-RU" sz="3200" dirty="0"/>
              <a:t>Изменения с 01.07.2026</a:t>
            </a:r>
          </a:p>
        </p:txBody>
      </p:sp>
    </p:spTree>
    <p:extLst>
      <p:ext uri="{BB962C8B-B14F-4D97-AF65-F5344CB8AC3E}">
        <p14:creationId xmlns:p14="http://schemas.microsoft.com/office/powerpoint/2010/main" val="536266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2353D-1F33-2C05-5ADA-0136D1A7A55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D34335-BAAF-8DDF-2F42-A22DFD251C2A}"/>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г. Москвы Решение от 25.11.2025 по Делу № А40-211284/2025 (1 из 2)</a:t>
            </a:r>
          </a:p>
        </p:txBody>
      </p:sp>
      <p:graphicFrame>
        <p:nvGraphicFramePr>
          <p:cNvPr id="4" name="Объект 3">
            <a:extLst>
              <a:ext uri="{FF2B5EF4-FFF2-40B4-BE49-F238E27FC236}">
                <a16:creationId xmlns:a16="http://schemas.microsoft.com/office/drawing/2014/main" id="{4B5D3478-A4AB-5751-1DFA-497B3762DFD6}"/>
              </a:ext>
            </a:extLst>
          </p:cNvPr>
          <p:cNvGraphicFramePr>
            <a:graphicFrameLocks noGrp="1"/>
          </p:cNvGraphicFramePr>
          <p:nvPr>
            <p:ph idx="1"/>
          </p:nvPr>
        </p:nvGraphicFramePr>
        <p:xfrm>
          <a:off x="194199" y="514438"/>
          <a:ext cx="11581917" cy="741680"/>
        </p:xfrm>
        <a:graphic>
          <a:graphicData uri="http://schemas.openxmlformats.org/drawingml/2006/table">
            <a:tbl>
              <a:tblPr firstRow="1" bandRow="1">
                <a:tableStyleId>{F5AB1C69-6EDB-4FF4-983F-18BD219EF322}</a:tableStyleId>
              </a:tblPr>
              <a:tblGrid>
                <a:gridCol w="3303603">
                  <a:extLst>
                    <a:ext uri="{9D8B030D-6E8A-4147-A177-3AD203B41FA5}">
                      <a16:colId xmlns:a16="http://schemas.microsoft.com/office/drawing/2014/main" val="3079683067"/>
                    </a:ext>
                  </a:extLst>
                </a:gridCol>
                <a:gridCol w="2929631">
                  <a:extLst>
                    <a:ext uri="{9D8B030D-6E8A-4147-A177-3AD203B41FA5}">
                      <a16:colId xmlns:a16="http://schemas.microsoft.com/office/drawing/2014/main" val="3197436877"/>
                    </a:ext>
                  </a:extLst>
                </a:gridCol>
                <a:gridCol w="5348683">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b="0" i="0" dirty="0">
                          <a:solidFill>
                            <a:srgbClr val="383C45"/>
                          </a:solidFill>
                          <a:effectLst/>
                          <a:latin typeface="arial" panose="020B0604020202020204" pitchFamily="34" charset="0"/>
                        </a:rPr>
                        <a:t>КП "ВДНХ"</a:t>
                      </a:r>
                      <a:endParaRPr lang="ru-RU" dirty="0"/>
                    </a:p>
                  </a:txBody>
                  <a:tcPr/>
                </a:tc>
                <a:tc>
                  <a:txBody>
                    <a:bodyPr/>
                    <a:lstStyle/>
                    <a:p>
                      <a:r>
                        <a:rPr lang="ru-RU" dirty="0"/>
                        <a:t>УФАС по г. Москве</a:t>
                      </a:r>
                    </a:p>
                  </a:txBody>
                  <a:tcPr/>
                </a:tc>
                <a:tc>
                  <a:txBody>
                    <a:bodyPr/>
                    <a:lstStyle/>
                    <a:p>
                      <a:r>
                        <a:rPr lang="ru-RU" dirty="0"/>
                        <a:t>О  признании недействительными решения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276F26D4-B5BE-1B6E-500E-145BC64D1E17}"/>
              </a:ext>
            </a:extLst>
          </p:cNvPr>
          <p:cNvSpPr txBox="1"/>
          <p:nvPr/>
        </p:nvSpPr>
        <p:spPr>
          <a:xfrm>
            <a:off x="194199" y="1256118"/>
            <a:ext cx="11803602"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Заказчик проводил ЭА на поставку офисной мебели (Брифинг-приставка) (№0573500000125000115).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ООО «Марлис-Торг» обжаловал действия комиссии по осуществлению закупок Заказчика, выразившиеся в неправомерном отклонении его  заявки на основании применения ограничений, предусмотренных ПП 1875, в то время как в составе заявки представлены сведения, подтверждающие страну происхождения предлагаемого к поставке товара.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составе заявки был представлен номер реестровой записи 10413153 «Столы письменные деревянные для офисов, административных помещений», что, по мнению Заказчика, не соотносится с предложенным к поставке товаром «Брифинг-приставка, каркас из древесины (древесных материалов)».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Жалоба признана обоснованной. Московское УФАС России приходит к выводу о том, что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различие в наименованиях</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закупаемого Заказчиком товара и представленной реестровой записи, с учетом принадлежности товаров к общей группе товаров «Столы письменные деревянные для офисов, административных помещений» (ОКПД2 31.01.12.110),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не может являться основанием для непринятия указанной реестровой записи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 свидетельствовать о том, что в рамках такой записи в реестр не внесена информация о предложенном к поставке товаре.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не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согласен</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суд критически относится к позиции Заявителя в части отсутствия возможности у ООО «Марлис-Торг» реализовать поставку товара по позиции «Брифинг-приставка, каркас из древесины (древесных материалов» в соответствии с характеристиками, указанными КП «ВДНХ» в извещении о проведении закупки, поскольку информация из каталога ГИСП может содержать отличную информацию от той, которая была внесена в реестр, и носить ознакомительный характер.</a:t>
            </a:r>
          </a:p>
        </p:txBody>
      </p:sp>
    </p:spTree>
    <p:extLst>
      <p:ext uri="{BB962C8B-B14F-4D97-AF65-F5344CB8AC3E}">
        <p14:creationId xmlns:p14="http://schemas.microsoft.com/office/powerpoint/2010/main" val="4289479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AD207-26B3-2BDB-C2DF-B66C1C8E28C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8C5D69-A871-386B-C0C8-81997F0CD665}"/>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г. Москвы Решение от 25.11.2025 по Делу № А40-211284/2025 (2 из 2)</a:t>
            </a:r>
          </a:p>
        </p:txBody>
      </p:sp>
      <p:sp>
        <p:nvSpPr>
          <p:cNvPr id="6" name="TextBox 5">
            <a:extLst>
              <a:ext uri="{FF2B5EF4-FFF2-40B4-BE49-F238E27FC236}">
                <a16:creationId xmlns:a16="http://schemas.microsoft.com/office/drawing/2014/main" id="{48865A65-7E0B-6754-9798-A69185DFACE7}"/>
              </a:ext>
            </a:extLst>
          </p:cNvPr>
          <p:cNvSpPr txBox="1"/>
          <p:nvPr/>
        </p:nvSpPr>
        <p:spPr>
          <a:xfrm>
            <a:off x="194199" y="524251"/>
            <a:ext cx="11803602" cy="590931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Р</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еестровая</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запись 10413153 «Столы письменные деревянные для офисов, административных помещений» и предмет закупки - «Брифинг-приставка, каркас из древесины (древесных материалов)» относятся к товарам группы «Столы письменные деревянные для офисов, административных помещений»» (ОКПД2 31.01.12.110), а значит представление Участником реестровой записи 10413153 «Столы письменные деревянные для офисов, административных помещений» не может являться основанием для ее непринятия комиссией Заказчика, поскольку брифинг-приставка, являясь мебельным элементом, который устанавливается на стол, может быть произведена лицом, основная деятельность которого может связана непосредственно с изготовлением столов.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Более того, законодательством Российской Федерации о контрактной системе в сфере закупок на комиссию по осуществлению закупок не возложена обязанность по сопоставлению характеристик предложенного участником закупки товара с содержащимися в каталоге ГИСП характеристиками, в отношении которого продекларирована такая реестровая запись.</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аименование</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позиции товара, размещенной в каталоге ГИСП, определяется производителем данной продукции. При этом, </a:t>
            </a:r>
            <a:r>
              <a:rPr kumimoji="0" lang="ru-RU" sz="1800" b="1" i="0" u="none" strike="noStrike" kern="1200" cap="none" spc="0" normalizeH="0" baseline="0" noProof="0" dirty="0">
                <a:ln>
                  <a:noFill/>
                </a:ln>
                <a:solidFill>
                  <a:srgbClr val="FF0000"/>
                </a:solidFill>
                <a:effectLst/>
                <a:uLnTx/>
                <a:uFillTx/>
                <a:latin typeface="Calibri" panose="020F0502020204030204"/>
                <a:ea typeface="+mn-ea"/>
                <a:cs typeface="+mn-cs"/>
              </a:rPr>
              <a:t>несовпадение содержания реестровой записи с предметом закупки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не обозначает несоответствие данной позиции потребности Заказчика.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свою очередь, ИП Лаврентьев Е.Н., ИП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Хатенкова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И.В. и ООО «СТЛ-ПРАИД» представили реестровые номера на продукцию «Брифинг-приставка» производства ООО «ПТК «ЛИДЕР». В то же время, представление ООО «Марлис-Торг» реестровой записи на продукцию «Столы письменные деревянные для офисов, административных помещений» производителя ООО «ПТК «ЛИДЕР» не может означать невозможность исполнения контракта, поскольку из указанных в таблице сведений следует, что ООО «ПТК «ЛИДЕР» производит как брифинг-приставки, так и столы.</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заявленных требований отказать</a:t>
            </a:r>
          </a:p>
        </p:txBody>
      </p:sp>
    </p:spTree>
    <p:extLst>
      <p:ext uri="{BB962C8B-B14F-4D97-AF65-F5344CB8AC3E}">
        <p14:creationId xmlns:p14="http://schemas.microsoft.com/office/powerpoint/2010/main" val="1457249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760DF3-C08A-21A7-746F-181B9E6F0E3B}"/>
              </a:ext>
            </a:extLst>
          </p:cNvPr>
          <p:cNvSpPr>
            <a:spLocks noGrp="1"/>
          </p:cNvSpPr>
          <p:nvPr>
            <p:ph type="title"/>
          </p:nvPr>
        </p:nvSpPr>
        <p:spPr>
          <a:xfrm>
            <a:off x="838200" y="365126"/>
            <a:ext cx="10515600" cy="315912"/>
          </a:xfrm>
        </p:spPr>
        <p:txBody>
          <a:bodyPr>
            <a:noAutofit/>
          </a:bodyPr>
          <a:lstStyle/>
          <a:p>
            <a:r>
              <a:rPr lang="ru-RU" sz="2400" b="1" dirty="0">
                <a:solidFill>
                  <a:srgbClr val="7030A0"/>
                </a:solidFill>
              </a:rPr>
              <a:t>Комментарий</a:t>
            </a:r>
          </a:p>
        </p:txBody>
      </p:sp>
      <p:sp>
        <p:nvSpPr>
          <p:cNvPr id="3" name="Объект 2">
            <a:extLst>
              <a:ext uri="{FF2B5EF4-FFF2-40B4-BE49-F238E27FC236}">
                <a16:creationId xmlns:a16="http://schemas.microsoft.com/office/drawing/2014/main" id="{7C4BE06B-0457-7C38-CFB5-70BB1C04113C}"/>
              </a:ext>
            </a:extLst>
          </p:cNvPr>
          <p:cNvSpPr>
            <a:spLocks noGrp="1"/>
          </p:cNvSpPr>
          <p:nvPr>
            <p:ph idx="1"/>
          </p:nvPr>
        </p:nvSpPr>
        <p:spPr>
          <a:xfrm>
            <a:off x="838200" y="941033"/>
            <a:ext cx="10515600" cy="5235930"/>
          </a:xfrm>
        </p:spPr>
        <p:txBody>
          <a:bodyPr>
            <a:normAutofit/>
          </a:bodyPr>
          <a:lstStyle/>
          <a:p>
            <a:r>
              <a:rPr lang="ru-RU" sz="2000" dirty="0">
                <a:solidFill>
                  <a:srgbClr val="7030A0"/>
                </a:solidFill>
              </a:rPr>
              <a:t>Представим, что ООО «Марлис-Торг» выиграл аукцион. Номер реестровой записи, который относится к столу, внесен в контракт.</a:t>
            </a:r>
          </a:p>
          <a:p>
            <a:r>
              <a:rPr lang="ru-RU" sz="2000" dirty="0">
                <a:solidFill>
                  <a:srgbClr val="7030A0"/>
                </a:solidFill>
              </a:rPr>
              <a:t>На этапе приемки что должен сделать заказчик</a:t>
            </a:r>
            <a:r>
              <a:rPr lang="en-US" sz="2000" dirty="0">
                <a:solidFill>
                  <a:srgbClr val="7030A0"/>
                </a:solidFill>
              </a:rPr>
              <a:t>? </a:t>
            </a:r>
            <a:r>
              <a:rPr lang="ru-RU" sz="2000" dirty="0">
                <a:solidFill>
                  <a:srgbClr val="7030A0"/>
                </a:solidFill>
              </a:rPr>
              <a:t>Не принимать товар, потому что предмет договора – брифинг приставка, а запись на совсем другой предмет</a:t>
            </a:r>
            <a:r>
              <a:rPr lang="en-US" sz="2000" dirty="0">
                <a:solidFill>
                  <a:srgbClr val="7030A0"/>
                </a:solidFill>
              </a:rPr>
              <a:t>? </a:t>
            </a:r>
            <a:r>
              <a:rPr lang="ru-RU" sz="2000" dirty="0">
                <a:solidFill>
                  <a:srgbClr val="7030A0"/>
                </a:solidFill>
              </a:rPr>
              <a:t>Или принять</a:t>
            </a:r>
            <a:r>
              <a:rPr lang="en-US" sz="2000" dirty="0">
                <a:solidFill>
                  <a:srgbClr val="7030A0"/>
                </a:solidFill>
              </a:rPr>
              <a:t>?</a:t>
            </a:r>
            <a:r>
              <a:rPr lang="ru-RU" sz="2000" dirty="0">
                <a:solidFill>
                  <a:srgbClr val="7030A0"/>
                </a:solidFill>
              </a:rPr>
              <a:t> </a:t>
            </a:r>
            <a:endParaRPr lang="en-US" sz="2000" dirty="0">
              <a:solidFill>
                <a:srgbClr val="7030A0"/>
              </a:solidFill>
            </a:endParaRPr>
          </a:p>
          <a:p>
            <a:r>
              <a:rPr lang="ru-RU" sz="2000" dirty="0">
                <a:solidFill>
                  <a:srgbClr val="7030A0"/>
                </a:solidFill>
              </a:rPr>
              <a:t>Остальные участники внимательно проработали РРПП, представили запись именно на брифинг-приставку, никто не мешал это сделать и ООО «Марлис-Торг».</a:t>
            </a:r>
          </a:p>
          <a:p>
            <a:r>
              <a:rPr lang="ru-RU" sz="2000" dirty="0">
                <a:solidFill>
                  <a:srgbClr val="7030A0"/>
                </a:solidFill>
              </a:rPr>
              <a:t>Здесь дело не в характеристиках товара, а изначально в том, что предметы в извещении и в реестровой записи разные!!!</a:t>
            </a:r>
          </a:p>
        </p:txBody>
      </p:sp>
    </p:spTree>
    <p:extLst>
      <p:ext uri="{BB962C8B-B14F-4D97-AF65-F5344CB8AC3E}">
        <p14:creationId xmlns:p14="http://schemas.microsoft.com/office/powerpoint/2010/main" val="746096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A35FD-9375-2798-6F23-7DCCD9399A4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7848E5-94D1-8E09-6E1B-8349D62B306E}"/>
              </a:ext>
            </a:extLst>
          </p:cNvPr>
          <p:cNvSpPr>
            <a:spLocks noGrp="1"/>
          </p:cNvSpPr>
          <p:nvPr>
            <p:ph type="title"/>
          </p:nvPr>
        </p:nvSpPr>
        <p:spPr>
          <a:xfrm>
            <a:off x="701335" y="1137451"/>
            <a:ext cx="10520039" cy="1606858"/>
          </a:xfrm>
        </p:spPr>
        <p:txBody>
          <a:bodyPr>
            <a:noAutofit/>
          </a:bodyPr>
          <a:lstStyle/>
          <a:p>
            <a:pPr algn="ctr"/>
            <a:r>
              <a:rPr lang="ru-RU" sz="3200" dirty="0">
                <a:solidFill>
                  <a:srgbClr val="00B050"/>
                </a:solidFill>
              </a:rPr>
              <a:t>Представление в составе заявки номера реестровой записи на иной товар по сравнению с указанным в извещении – </a:t>
            </a:r>
            <a:br>
              <a:rPr lang="ru-RU" sz="3200" dirty="0">
                <a:solidFill>
                  <a:srgbClr val="00B050"/>
                </a:solidFill>
              </a:rPr>
            </a:br>
            <a:r>
              <a:rPr lang="ru-RU" sz="3200" dirty="0">
                <a:solidFill>
                  <a:srgbClr val="00B050"/>
                </a:solidFill>
              </a:rPr>
              <a:t>является основанием для признания заявки иностранной или отклонения заявки (при наличии подтверждения несоответствия характеристик)</a:t>
            </a:r>
          </a:p>
        </p:txBody>
      </p:sp>
      <p:sp>
        <p:nvSpPr>
          <p:cNvPr id="5" name="Прямоугольник 4">
            <a:extLst>
              <a:ext uri="{FF2B5EF4-FFF2-40B4-BE49-F238E27FC236}">
                <a16:creationId xmlns:a16="http://schemas.microsoft.com/office/drawing/2014/main" id="{7CD27B3B-B75A-8004-895B-ED811DA030BB}"/>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590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66347-B613-BC2E-0A3A-073A4A8B4F9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9C0A25-AAF7-772D-0B66-065C6A99B00D}"/>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Ямало-Ненецкого автономного округа Решение от 27.08.2025 по Делу №  </a:t>
            </a:r>
            <a:br>
              <a:rPr lang="ru-RU" sz="2400" dirty="0">
                <a:solidFill>
                  <a:srgbClr val="0070C0"/>
                </a:solidFill>
              </a:rPr>
            </a:br>
            <a:r>
              <a:rPr lang="ru-RU" sz="2400" dirty="0">
                <a:solidFill>
                  <a:srgbClr val="0070C0"/>
                </a:solidFill>
              </a:rPr>
              <a:t>А81-6695/2025 (1 из 3)</a:t>
            </a:r>
          </a:p>
        </p:txBody>
      </p:sp>
      <p:graphicFrame>
        <p:nvGraphicFramePr>
          <p:cNvPr id="4" name="Объект 3">
            <a:extLst>
              <a:ext uri="{FF2B5EF4-FFF2-40B4-BE49-F238E27FC236}">
                <a16:creationId xmlns:a16="http://schemas.microsoft.com/office/drawing/2014/main" id="{FE23884C-0E31-D991-E989-996B2BD8F5BC}"/>
              </a:ext>
            </a:extLst>
          </p:cNvPr>
          <p:cNvGraphicFramePr>
            <a:graphicFrameLocks noGrp="1"/>
          </p:cNvGraphicFramePr>
          <p:nvPr>
            <p:ph idx="1"/>
          </p:nvPr>
        </p:nvGraphicFramePr>
        <p:xfrm>
          <a:off x="316011" y="678161"/>
          <a:ext cx="11445308" cy="1285240"/>
        </p:xfrm>
        <a:graphic>
          <a:graphicData uri="http://schemas.openxmlformats.org/drawingml/2006/table">
            <a:tbl>
              <a:tblPr firstRow="1" bandRow="1">
                <a:tableStyleId>{F5AB1C69-6EDB-4FF4-983F-18BD219EF322}</a:tableStyleId>
              </a:tblPr>
              <a:tblGrid>
                <a:gridCol w="3402139">
                  <a:extLst>
                    <a:ext uri="{9D8B030D-6E8A-4147-A177-3AD203B41FA5}">
                      <a16:colId xmlns:a16="http://schemas.microsoft.com/office/drawing/2014/main" val="3079683067"/>
                    </a:ext>
                  </a:extLst>
                </a:gridCol>
                <a:gridCol w="3551068">
                  <a:extLst>
                    <a:ext uri="{9D8B030D-6E8A-4147-A177-3AD203B41FA5}">
                      <a16:colId xmlns:a16="http://schemas.microsoft.com/office/drawing/2014/main" val="3197436877"/>
                    </a:ext>
                  </a:extLst>
                </a:gridCol>
                <a:gridCol w="4492101">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ООО «Цент дополнительного профессионального образования» (ООО «ЦДПО»)</a:t>
                      </a:r>
                    </a:p>
                  </a:txBody>
                  <a:tcPr/>
                </a:tc>
                <a:tc>
                  <a:txBody>
                    <a:bodyPr/>
                    <a:lstStyle/>
                    <a:p>
                      <a:r>
                        <a:rPr lang="ru-RU" dirty="0"/>
                        <a:t>УФАС по Ямало-Ненецкому АО</a:t>
                      </a:r>
                    </a:p>
                  </a:txBody>
                  <a:tcPr/>
                </a:tc>
                <a:tc>
                  <a:txBody>
                    <a:bodyPr/>
                    <a:lstStyle/>
                    <a:p>
                      <a:r>
                        <a:rPr lang="ru-RU" dirty="0"/>
                        <a:t>Об оспаривании решения и</a:t>
                      </a:r>
                    </a:p>
                    <a:p>
                      <a:r>
                        <a:rPr lang="ru-RU" dirty="0"/>
                        <a:t>предписания от 19.06.2025 №…, решения от 11.07.2025 № …</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DADE0F75-DC73-317C-7E20-95A59D4D87A3}"/>
              </a:ext>
            </a:extLst>
          </p:cNvPr>
          <p:cNvSpPr txBox="1"/>
          <p:nvPr/>
        </p:nvSpPr>
        <p:spPr>
          <a:xfrm>
            <a:off x="236738" y="2119290"/>
            <a:ext cx="11718524"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епартамент</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государственного заказа Ямало-Ненецкого АО проводил для ГБ ПОУ «Ноябрьский колледж профессиональных и информационных технологий» ЭА на поставку учебного оборудования для создания лаборатории имитации процессов бурения: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-Тренажер-имитатор бурения (Кресло-бурильщика на платформе),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-Тренажер-имитатор бурения (Кресло-бурильщика настольное).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было установлено ограничение.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протоколу подведения итогов определения поставщика подано и допущено комиссией 3 заявки с идентификационными номерами 119004589, 118959593, 119007584, ввиду того, что ни одна из представленных заявок не подтвердила происхождение товаров из государств членов Евразийского экономического союза. Победителем  стал ООО «ЦДПО».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Участник закупки - ООО «ПКФ «БК-студия»  - обратился с жалобой в УФАС на допуск двух других участников, кроме него, так как заявка участника с № 118959593 (ООО «ЗАО «АМТ») не содержит номер реестровой записи.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Заявка с идентификационным номером № 119004589 (ООО «ЦДПО») содержит указание на страну происхождения товара - Российская Федерация - и указание в качестве подтверждения на номер реестровой записи из реестра российской промышленной продукции № 1048759 «Стенд электромеханический» (производитель - ООО «ПКФ «БК «Студия»).</a:t>
            </a:r>
          </a:p>
        </p:txBody>
      </p:sp>
    </p:spTree>
    <p:extLst>
      <p:ext uri="{BB962C8B-B14F-4D97-AF65-F5344CB8AC3E}">
        <p14:creationId xmlns:p14="http://schemas.microsoft.com/office/powerpoint/2010/main" val="1780015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3D886-48D8-4F5F-1DEF-798897F4E260}"/>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C0E138-0CC0-1FD0-1816-7D096D83C484}"/>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Ямало-Ненецкого автономного округа Решение от 27.08.2025 по Делу №  А81-6695/2025 (2 из 3)</a:t>
            </a:r>
          </a:p>
        </p:txBody>
      </p:sp>
      <p:sp>
        <p:nvSpPr>
          <p:cNvPr id="6" name="TextBox 5">
            <a:extLst>
              <a:ext uri="{FF2B5EF4-FFF2-40B4-BE49-F238E27FC236}">
                <a16:creationId xmlns:a16="http://schemas.microsoft.com/office/drawing/2014/main" id="{96FD02B4-2954-7195-CADA-9BCE5A1CD426}"/>
              </a:ext>
            </a:extLst>
          </p:cNvPr>
          <p:cNvSpPr txBox="1"/>
          <p:nvPr/>
        </p:nvSpPr>
        <p:spPr>
          <a:xfrm>
            <a:off x="298882" y="698863"/>
            <a:ext cx="11718524" cy="563231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Заявка с идентификационным номером № 119007584 (ООО «ПКФ «БК «Студия») содержит указание на страну происхождения товара - Российская Федерация - и указание в качестве подтверждения на номер реестровой записи из реестра российской промышленной продукции 10617297 «Комплекс оборудования по тематике «Горное дело» (производитель – ООО «ПКФ «БК «Студия»).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Заказчиком в рамках рассмотрения жалобы был направлен запрос информации в адрес производителя (ООО «ПКФ «БК «Студия») о том, соответствует ли характеристикам, установленным заказчиком в извещении, продукция производителя ООО «ПКФ «БК «Студия» согласно номеру реестровой записи из реестра российской промышленной продукции №1048759 «Стенд электромеханический», и возможно ли производство продукции по данным характеристикам.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ответ на данный запрос ООО «ПКФ «БК «Студия» сообщило о том, что согласно номеру реестровой записи из реестра российской промышленной продукции № 1048759 «Стенд электромеханический» не соответствует характеристикам, установленным Заказчиком в извещении.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заседании Комиссии ООО «ПКФ «БК «Студия» подтвердило информацию о несоответствии характеристик стенда электромеханического описанию объекта закупки, а также заявило о соответствии требованиям извещения продукции с реестровым номером 10617297 «Комплекс оборудования по тематике «Горное дело» и готовности исполнить контракт.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Жалоба была признана обоснованной, комиссия УО исполнила предписание, пересмотрела заявки участников и допустила только заявку ООО «ПКФ «БК «Студия».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ООО «ЦДПО» судится против позиции УФАС.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785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03F06-B3CA-0DD4-BB2A-D7E52DC4565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2AEE2F-D235-FA91-816B-D1B9C5794263}"/>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Ямало-Ненецкого автономного округа Решение от 27.08.2025 по Делу №  А81-6695/2025 (3 из 3)</a:t>
            </a:r>
          </a:p>
        </p:txBody>
      </p:sp>
      <p:sp>
        <p:nvSpPr>
          <p:cNvPr id="6" name="TextBox 5">
            <a:extLst>
              <a:ext uri="{FF2B5EF4-FFF2-40B4-BE49-F238E27FC236}">
                <a16:creationId xmlns:a16="http://schemas.microsoft.com/office/drawing/2014/main" id="{A6E6382E-99E9-1B02-1CFF-F31F42093564}"/>
              </a:ext>
            </a:extLst>
          </p:cNvPr>
          <p:cNvSpPr txBox="1"/>
          <p:nvPr/>
        </p:nvSpPr>
        <p:spPr>
          <a:xfrm>
            <a:off x="298882" y="698863"/>
            <a:ext cx="11718524" cy="313932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Проанализировав сведения о товаре, подлежащим поставке в рамках спорного аукциона: тренажер-имитатор бурения (кресло-бурильщика на платформе) и тренажер-имитатор бурения (кресло-бурильщика настольное), а также о товаре: стенд электромеханический, суд соглашается с выводом антимонопольного органа о том, что товар, предложенный заявителем, не соответствует потребности заказчика.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Суд предложил ООО «ЦДПО» представить суду подробное описание предлагаемого к поставке товара: «Стенд электромеханический», в том числе, указать, какое конкретно оборудование, материалы и т.д. входят в состав данного товара, представить соответствующие доказательства, в том числе представить фотографические изображения товара.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Какие-либо сведения со стороны заявителя в суд не поступили.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заявленных требований отказать</a:t>
            </a:r>
          </a:p>
        </p:txBody>
      </p:sp>
    </p:spTree>
    <p:extLst>
      <p:ext uri="{BB962C8B-B14F-4D97-AF65-F5344CB8AC3E}">
        <p14:creationId xmlns:p14="http://schemas.microsoft.com/office/powerpoint/2010/main" val="3084316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FD871-0DF9-76BE-C38E-E0239D93FFF1}"/>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6E892483-9638-CDF2-7F5C-313878D797EA}"/>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FC1B7476-59C3-8143-04BD-8E09E52A289F}"/>
              </a:ext>
            </a:extLst>
          </p:cNvPr>
          <p:cNvSpPr>
            <a:spLocks noGrp="1"/>
          </p:cNvSpPr>
          <p:nvPr>
            <p:ph type="title"/>
          </p:nvPr>
        </p:nvSpPr>
        <p:spPr>
          <a:xfrm>
            <a:off x="621436" y="1190717"/>
            <a:ext cx="10520039" cy="1606858"/>
          </a:xfrm>
        </p:spPr>
        <p:txBody>
          <a:bodyPr>
            <a:noAutofit/>
          </a:bodyPr>
          <a:lstStyle/>
          <a:p>
            <a:pPr algn="ctr"/>
            <a:r>
              <a:rPr lang="ru-RU" sz="2800" dirty="0">
                <a:solidFill>
                  <a:srgbClr val="C00000"/>
                </a:solidFill>
              </a:rPr>
              <a:t>Сопоставляя продукцию, предложенную участником закупки, с продукцией, требуемой Заказчику, комиссия Заказчика должна руководствоваться комплексным подходом, оценивая все представленные в составе заявки документы, а не только лишь формальное согласие участника закупки на поставку необходимой Заказчику продукции и представление выписок из реестра</a:t>
            </a:r>
            <a:r>
              <a:rPr lang="ru-RU" sz="3200" dirty="0">
                <a:solidFill>
                  <a:srgbClr val="C00000"/>
                </a:solidFill>
              </a:rPr>
              <a:t>.</a:t>
            </a:r>
          </a:p>
        </p:txBody>
      </p:sp>
    </p:spTree>
    <p:extLst>
      <p:ext uri="{BB962C8B-B14F-4D97-AF65-F5344CB8AC3E}">
        <p14:creationId xmlns:p14="http://schemas.microsoft.com/office/powerpoint/2010/main" val="2786726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41561-953D-A5FA-3DB2-0B5F1B67A48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845501-C869-5ACF-00AA-B4EDBBF69668}"/>
              </a:ext>
            </a:extLst>
          </p:cNvPr>
          <p:cNvSpPr>
            <a:spLocks noGrp="1"/>
          </p:cNvSpPr>
          <p:nvPr>
            <p:ph type="title"/>
          </p:nvPr>
        </p:nvSpPr>
        <p:spPr>
          <a:xfrm>
            <a:off x="194199" y="248576"/>
            <a:ext cx="11803602" cy="467972"/>
          </a:xfrm>
        </p:spPr>
        <p:txBody>
          <a:bodyPr>
            <a:noAutofit/>
          </a:bodyPr>
          <a:lstStyle/>
          <a:p>
            <a:pPr algn="ctr"/>
            <a:br>
              <a:rPr lang="ru-RU" sz="2400" dirty="0">
                <a:solidFill>
                  <a:srgbClr val="0070C0"/>
                </a:solidFill>
              </a:rPr>
            </a:br>
            <a:r>
              <a:rPr lang="ru-RU" sz="2400" dirty="0">
                <a:solidFill>
                  <a:srgbClr val="0070C0"/>
                </a:solidFill>
              </a:rPr>
              <a:t>АС города Санкт-Петербурга и Ленинградской области Решение от  22.09.2025</a:t>
            </a:r>
            <a:br>
              <a:rPr lang="ru-RU" sz="2400" dirty="0">
                <a:solidFill>
                  <a:srgbClr val="0070C0"/>
                </a:solidFill>
              </a:rPr>
            </a:br>
            <a:r>
              <a:rPr lang="ru-RU" sz="2400" dirty="0">
                <a:solidFill>
                  <a:srgbClr val="0070C0"/>
                </a:solidFill>
              </a:rPr>
              <a:t>по Делу № А56-56017/2025 (1 из 3)</a:t>
            </a:r>
            <a:br>
              <a:rPr lang="ru-RU" sz="2400" dirty="0">
                <a:solidFill>
                  <a:srgbClr val="0070C0"/>
                </a:solidFill>
              </a:rPr>
            </a:br>
            <a:r>
              <a:rPr lang="ru-RU" sz="1800" b="1" dirty="0">
                <a:solidFill>
                  <a:srgbClr val="FF0000"/>
                </a:solidFill>
              </a:rPr>
              <a:t>Постановлением 13 ААС от 22.01.2026 решение поддержано </a:t>
            </a:r>
            <a:br>
              <a:rPr lang="ru-RU" sz="2400" dirty="0">
                <a:solidFill>
                  <a:srgbClr val="0070C0"/>
                </a:solidFill>
              </a:rPr>
            </a:br>
            <a:endParaRPr lang="ru-RU" sz="2400" dirty="0">
              <a:solidFill>
                <a:srgbClr val="0070C0"/>
              </a:solidFill>
            </a:endParaRPr>
          </a:p>
        </p:txBody>
      </p:sp>
      <p:graphicFrame>
        <p:nvGraphicFramePr>
          <p:cNvPr id="4" name="Объект 3">
            <a:extLst>
              <a:ext uri="{FF2B5EF4-FFF2-40B4-BE49-F238E27FC236}">
                <a16:creationId xmlns:a16="http://schemas.microsoft.com/office/drawing/2014/main" id="{4506C619-D22B-7159-B96E-4FBA9D902992}"/>
              </a:ext>
            </a:extLst>
          </p:cNvPr>
          <p:cNvGraphicFramePr>
            <a:graphicFrameLocks noGrp="1"/>
          </p:cNvGraphicFramePr>
          <p:nvPr>
            <p:ph idx="1"/>
          </p:nvPr>
        </p:nvGraphicFramePr>
        <p:xfrm>
          <a:off x="194199" y="1019656"/>
          <a:ext cx="11581917" cy="1010920"/>
        </p:xfrm>
        <a:graphic>
          <a:graphicData uri="http://schemas.openxmlformats.org/drawingml/2006/table">
            <a:tbl>
              <a:tblPr firstRow="1" bandRow="1">
                <a:tableStyleId>{F5AB1C69-6EDB-4FF4-983F-18BD219EF322}</a:tableStyleId>
              </a:tblPr>
              <a:tblGrid>
                <a:gridCol w="5207493">
                  <a:extLst>
                    <a:ext uri="{9D8B030D-6E8A-4147-A177-3AD203B41FA5}">
                      <a16:colId xmlns:a16="http://schemas.microsoft.com/office/drawing/2014/main" val="3079683067"/>
                    </a:ext>
                  </a:extLst>
                </a:gridCol>
                <a:gridCol w="2858610">
                  <a:extLst>
                    <a:ext uri="{9D8B030D-6E8A-4147-A177-3AD203B41FA5}">
                      <a16:colId xmlns:a16="http://schemas.microsoft.com/office/drawing/2014/main" val="3197436877"/>
                    </a:ext>
                  </a:extLst>
                </a:gridCol>
                <a:gridCol w="3515814">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ФГБУ "Национальный медицинский исследовательский центр имени В.А. Алмазова"</a:t>
                      </a:r>
                    </a:p>
                  </a:txBody>
                  <a:tcPr/>
                </a:tc>
                <a:tc>
                  <a:txBody>
                    <a:bodyPr/>
                    <a:lstStyle/>
                    <a:p>
                      <a:r>
                        <a:rPr lang="ru-RU" dirty="0"/>
                        <a:t>УФАС по Санкт-Петербургу</a:t>
                      </a:r>
                    </a:p>
                  </a:txBody>
                  <a:tcPr/>
                </a:tc>
                <a:tc>
                  <a:txBody>
                    <a:bodyPr/>
                    <a:lstStyle/>
                    <a:p>
                      <a:r>
                        <a:rPr lang="ru-RU" dirty="0"/>
                        <a:t>О признании незаконным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01CAE058-8B45-A4E1-44D8-CBAD4E1A071A}"/>
              </a:ext>
            </a:extLst>
          </p:cNvPr>
          <p:cNvSpPr txBox="1"/>
          <p:nvPr/>
        </p:nvSpPr>
        <p:spPr>
          <a:xfrm>
            <a:off x="194199" y="2236030"/>
            <a:ext cx="11803602" cy="452431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ЭА  (№0372100049625000708) на поставку оборудования (автоматизированных рабочих мест) в целях обеспечения ввода в эксплуатацию объекта капитального строительства: Строительство научно-образовательного комплекса ФГБУ «Национальный медицинский исследовательский центр имени В.А. Алмазова».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УФАС поступила жалоба ООО «АРМТЭКС» на неправомерные действия комиссии Заказчика, выразившиеся в признании его заявки несоответствующей требованиям извещения об осуществлении закупки.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Жалоба признана обоснованной.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Как указывает УФАС, в составе заявки ООО «АРМТЭКС» предложен товар «АРМ/ПВЭМ Бештау PC1100/В560-05, БЕРТ.466219.022-002», соответствующий показателям, установленным в описании объекта закупки, а также указана реестровая запись №10589749.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мнению антимонопольного органа, указанный ООО «АРМТЭКС» реестровый номер, содержащийся на сайте ГИСП, соответствует, в том числе, товарной позиции «Автоматизированное рабочее место» и «Автоматизированное рабочее место с дополнительным монитором».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доводы Управления несостоятельны в связи со следующим.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645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FCC29-E15B-C6D5-725D-5789F7598DF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4E22B2-D42F-0DF9-1D34-6FE34C7D6C17}"/>
              </a:ext>
            </a:extLst>
          </p:cNvPr>
          <p:cNvSpPr>
            <a:spLocks noGrp="1"/>
          </p:cNvSpPr>
          <p:nvPr>
            <p:ph type="title"/>
          </p:nvPr>
        </p:nvSpPr>
        <p:spPr>
          <a:xfrm>
            <a:off x="194199" y="168677"/>
            <a:ext cx="11803602" cy="467972"/>
          </a:xfrm>
        </p:spPr>
        <p:txBody>
          <a:bodyPr>
            <a:noAutofit/>
          </a:bodyPr>
          <a:lstStyle/>
          <a:p>
            <a:pPr algn="ctr"/>
            <a:br>
              <a:rPr lang="ru-RU" sz="2400" dirty="0">
                <a:solidFill>
                  <a:srgbClr val="0070C0"/>
                </a:solidFill>
              </a:rPr>
            </a:br>
            <a:r>
              <a:rPr lang="ru-RU" sz="2400" dirty="0">
                <a:solidFill>
                  <a:srgbClr val="0070C0"/>
                </a:solidFill>
              </a:rPr>
              <a:t>АС города Санкт-Петербурга и Ленинградской области Решение от  22.09.2025</a:t>
            </a:r>
            <a:br>
              <a:rPr lang="ru-RU" sz="2400" dirty="0">
                <a:solidFill>
                  <a:srgbClr val="0070C0"/>
                </a:solidFill>
              </a:rPr>
            </a:br>
            <a:r>
              <a:rPr lang="ru-RU" sz="2400" dirty="0">
                <a:solidFill>
                  <a:srgbClr val="0070C0"/>
                </a:solidFill>
              </a:rPr>
              <a:t>по Делу № А56-56017/2025 (2 из 3)</a:t>
            </a:r>
            <a:br>
              <a:rPr lang="ru-RU" sz="2400" dirty="0">
                <a:solidFill>
                  <a:srgbClr val="0070C0"/>
                </a:solidFill>
              </a:rPr>
            </a:br>
            <a:endParaRPr lang="ru-RU" sz="2400" dirty="0">
              <a:solidFill>
                <a:srgbClr val="0070C0"/>
              </a:solidFill>
            </a:endParaRPr>
          </a:p>
        </p:txBody>
      </p:sp>
      <p:sp>
        <p:nvSpPr>
          <p:cNvPr id="6" name="TextBox 5">
            <a:extLst>
              <a:ext uri="{FF2B5EF4-FFF2-40B4-BE49-F238E27FC236}">
                <a16:creationId xmlns:a16="http://schemas.microsoft.com/office/drawing/2014/main" id="{8FD7C711-55AC-BBD6-D28B-176F12592538}"/>
              </a:ext>
            </a:extLst>
          </p:cNvPr>
          <p:cNvSpPr txBox="1"/>
          <p:nvPr/>
        </p:nvSpPr>
        <p:spPr>
          <a:xfrm>
            <a:off x="194199" y="824013"/>
            <a:ext cx="11803602" cy="50783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проведении аукциона Заказчик осуществлял закупку следующего товара: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 Автоматизированное рабочее место. Комплект АРМ : Моноблок, клавиатура, мышь, ОКПД2 – 26.20.15.150;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2) Автоматизированное рабочее место с дополнительным монитором. Комплект автоматизированного рабочего места: Моноблок, монитор, клавиатура, мышь, ОКПД2 – 26.20.15.150.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составе заявки ООО «АРМТЭКС» предложил:</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 Комплект автоматизированного рабочего места: Моноблок, клавиатура, мышь.</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2) Комплект автоматизированного рабочего места: Моноблок, монитор, клавиатура, мышь.</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Указанный ООО «АРМТЭКС» номер реестровой записи соответствует товару - АРМ/ПЭВМ БЕШТАУ PC1100/B560-05, БЕРТ.466219.022-002 - полнофункциональное рабочее место сотрудника, включающее в себя системный блок, монитор и периферийные устройства, что не соответствует объекту закупки, так как в соответствии с извещением к закупке требовался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моноблок по обеим позициям.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характеристики товара, на который ООО «АРМТЭКС» представлена выписка из реестра промышленной продукции, произведенной на территории Российской Федерации, не соответствуют требованиям описания объекта закупки в извещении, следовательно, данным участником не подтверждена страна происхождения предлагаемого товара в составе заявки.</a:t>
            </a:r>
          </a:p>
        </p:txBody>
      </p:sp>
    </p:spTree>
    <p:extLst>
      <p:ext uri="{BB962C8B-B14F-4D97-AF65-F5344CB8AC3E}">
        <p14:creationId xmlns:p14="http://schemas.microsoft.com/office/powerpoint/2010/main" val="768599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25D14-A35B-F595-714D-42FE4AB7EE36}"/>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FBD1E272-53E1-F528-37B9-BAAE3AD03CA6}"/>
              </a:ext>
            </a:extLst>
          </p:cNvPr>
          <p:cNvSpPr>
            <a:spLocks noGrp="1"/>
          </p:cNvSpPr>
          <p:nvPr>
            <p:ph idx="1"/>
          </p:nvPr>
        </p:nvSpPr>
        <p:spPr>
          <a:xfrm>
            <a:off x="838200" y="564996"/>
            <a:ext cx="10515600" cy="2213715"/>
          </a:xfrm>
        </p:spPr>
        <p:txBody>
          <a:bodyPr>
            <a:normAutofit fontScale="85000" lnSpcReduction="10000"/>
          </a:bodyPr>
          <a:lstStyle/>
          <a:p>
            <a:r>
              <a:rPr lang="ru-RU" dirty="0">
                <a:solidFill>
                  <a:srgbClr val="FF0000"/>
                </a:solidFill>
              </a:rPr>
              <a:t>С 01.07.2026</a:t>
            </a:r>
            <a:r>
              <a:rPr lang="ru-RU" dirty="0"/>
              <a:t>. Приложение N 1 к постановлению Правительства Российской Федерации от 23 декабря 2024 г. N 1875 "О мерах по предоставлению национального режима при осуществлении закупок товаров, работ, услуг для обеспечения государственных и муниципальных нужд, закупок товаров, работ, услуг отдельными видами юридических лиц" (Собрание законодательства Российской Федерации, 2024, N 53, ст. 8704; 2025, N 24, ст. 3195; N 35, ст. 5240) дополнить: </a:t>
            </a:r>
          </a:p>
          <a:p>
            <a:endParaRPr lang="ru-RU" dirty="0"/>
          </a:p>
          <a:p>
            <a:endParaRPr lang="ru-RU" dirty="0"/>
          </a:p>
        </p:txBody>
      </p:sp>
      <p:graphicFrame>
        <p:nvGraphicFramePr>
          <p:cNvPr id="4" name="Таблица 3">
            <a:extLst>
              <a:ext uri="{FF2B5EF4-FFF2-40B4-BE49-F238E27FC236}">
                <a16:creationId xmlns:a16="http://schemas.microsoft.com/office/drawing/2014/main" id="{54909D15-CBB2-D19B-DDE4-E698857C6E17}"/>
              </a:ext>
            </a:extLst>
          </p:cNvPr>
          <p:cNvGraphicFramePr>
            <a:graphicFrameLocks noGrp="1"/>
          </p:cNvGraphicFramePr>
          <p:nvPr/>
        </p:nvGraphicFramePr>
        <p:xfrm>
          <a:off x="994300" y="3131922"/>
          <a:ext cx="10662079" cy="2626400"/>
        </p:xfrm>
        <a:graphic>
          <a:graphicData uri="http://schemas.openxmlformats.org/drawingml/2006/table">
            <a:tbl>
              <a:tblPr/>
              <a:tblGrid>
                <a:gridCol w="721494">
                  <a:extLst>
                    <a:ext uri="{9D8B030D-6E8A-4147-A177-3AD203B41FA5}">
                      <a16:colId xmlns:a16="http://schemas.microsoft.com/office/drawing/2014/main" val="3251956342"/>
                    </a:ext>
                  </a:extLst>
                </a:gridCol>
                <a:gridCol w="6445348">
                  <a:extLst>
                    <a:ext uri="{9D8B030D-6E8A-4147-A177-3AD203B41FA5}">
                      <a16:colId xmlns:a16="http://schemas.microsoft.com/office/drawing/2014/main" val="836080195"/>
                    </a:ext>
                  </a:extLst>
                </a:gridCol>
                <a:gridCol w="3495237">
                  <a:extLst>
                    <a:ext uri="{9D8B030D-6E8A-4147-A177-3AD203B41FA5}">
                      <a16:colId xmlns:a16="http://schemas.microsoft.com/office/drawing/2014/main" val="1759655"/>
                    </a:ext>
                  </a:extLst>
                </a:gridCol>
              </a:tblGrid>
              <a:tr h="369378">
                <a:tc>
                  <a:txBody>
                    <a:bodyPr/>
                    <a:lstStyle/>
                    <a:p>
                      <a:pPr algn="ctr">
                        <a:buNone/>
                      </a:pPr>
                      <a:r>
                        <a:rPr lang="ru-RU" sz="1800" dirty="0">
                          <a:effectLst/>
                        </a:rPr>
                        <a:t>152.</a:t>
                      </a:r>
                    </a:p>
                  </a:txBody>
                  <a:tcPr marL="85320" marR="85320" marT="42660" marB="42660">
                    <a:lnL>
                      <a:noFill/>
                    </a:lnL>
                    <a:lnR>
                      <a:noFill/>
                    </a:lnR>
                    <a:lnT>
                      <a:noFill/>
                    </a:lnT>
                    <a:lnB>
                      <a:noFill/>
                    </a:lnB>
                    <a:solidFill>
                      <a:srgbClr val="FFFFFF"/>
                    </a:solidFill>
                  </a:tcPr>
                </a:tc>
                <a:tc>
                  <a:txBody>
                    <a:bodyPr/>
                    <a:lstStyle/>
                    <a:p>
                      <a:pPr algn="l">
                        <a:buNone/>
                      </a:pPr>
                      <a:r>
                        <a:rPr lang="ru-RU" sz="1800" dirty="0">
                          <a:effectLst/>
                        </a:rPr>
                        <a:t>Продукция из рыбы свежая, охлажденная или мороженая, соответствующая кодам </a:t>
                      </a:r>
                      <a:r>
                        <a:rPr lang="ru-RU" sz="1800" u="none" strike="noStrike" dirty="0">
                          <a:solidFill>
                            <a:srgbClr val="3272C0"/>
                          </a:solidFill>
                          <a:effectLst/>
                          <a:hlinkClick r:id="rId2"/>
                        </a:rPr>
                        <a:t>0302</a:t>
                      </a:r>
                      <a:r>
                        <a:rPr lang="ru-RU" sz="1800" dirty="0">
                          <a:effectLst/>
                        </a:rPr>
                        <a:t>, </a:t>
                      </a:r>
                      <a:r>
                        <a:rPr lang="ru-RU" sz="1800" u="none" strike="noStrike" dirty="0">
                          <a:solidFill>
                            <a:srgbClr val="3272C0"/>
                          </a:solidFill>
                          <a:effectLst/>
                          <a:hlinkClick r:id="rId3"/>
                        </a:rPr>
                        <a:t>0303</a:t>
                      </a:r>
                      <a:r>
                        <a:rPr lang="ru-RU" sz="1800" dirty="0">
                          <a:effectLst/>
                        </a:rPr>
                        <a:t> (ТН ВЭД ЕАЭС)</a:t>
                      </a:r>
                    </a:p>
                  </a:txBody>
                  <a:tcPr marL="85320" marR="85320" marT="42660" marB="42660">
                    <a:lnL>
                      <a:noFill/>
                    </a:lnL>
                    <a:lnR>
                      <a:noFill/>
                    </a:lnR>
                    <a:lnT>
                      <a:noFill/>
                    </a:lnT>
                    <a:lnB>
                      <a:noFill/>
                    </a:lnB>
                    <a:solidFill>
                      <a:srgbClr val="FFFFFF"/>
                    </a:solidFill>
                  </a:tcPr>
                </a:tc>
                <a:tc>
                  <a:txBody>
                    <a:bodyPr/>
                    <a:lstStyle/>
                    <a:p>
                      <a:pPr algn="ctr">
                        <a:buNone/>
                      </a:pPr>
                      <a:r>
                        <a:rPr lang="ru-RU" sz="1800" u="none" strike="noStrike">
                          <a:solidFill>
                            <a:srgbClr val="3272C0"/>
                          </a:solidFill>
                          <a:effectLst/>
                          <a:hlinkClick r:id="rId4"/>
                        </a:rPr>
                        <a:t>10.20.1</a:t>
                      </a:r>
                      <a:endParaRPr lang="ru-RU" sz="1800">
                        <a:effectLst/>
                      </a:endParaRPr>
                    </a:p>
                  </a:txBody>
                  <a:tcPr marL="85320" marR="85320" marT="42660" marB="42660">
                    <a:lnL>
                      <a:noFill/>
                    </a:lnL>
                    <a:lnR>
                      <a:noFill/>
                    </a:lnR>
                    <a:lnT>
                      <a:noFill/>
                    </a:lnT>
                    <a:lnB>
                      <a:noFill/>
                    </a:lnB>
                    <a:solidFill>
                      <a:srgbClr val="FFFFFF"/>
                    </a:solidFill>
                  </a:tcPr>
                </a:tc>
                <a:extLst>
                  <a:ext uri="{0D108BD9-81ED-4DB2-BD59-A6C34878D82A}">
                    <a16:rowId xmlns:a16="http://schemas.microsoft.com/office/drawing/2014/main" val="2795203997"/>
                  </a:ext>
                </a:extLst>
              </a:tr>
              <a:tr h="421545">
                <a:tc>
                  <a:txBody>
                    <a:bodyPr/>
                    <a:lstStyle/>
                    <a:p>
                      <a:pPr algn="ctr">
                        <a:buNone/>
                      </a:pPr>
                      <a:r>
                        <a:rPr lang="ru-RU" sz="1800">
                          <a:effectLst/>
                        </a:rPr>
                        <a:t>153.</a:t>
                      </a:r>
                    </a:p>
                  </a:txBody>
                  <a:tcPr marL="85320" marR="85320" marT="42660" marB="42660">
                    <a:lnL>
                      <a:noFill/>
                    </a:lnL>
                    <a:lnR>
                      <a:noFill/>
                    </a:lnR>
                    <a:lnT>
                      <a:noFill/>
                    </a:lnT>
                    <a:lnB>
                      <a:noFill/>
                    </a:lnB>
                    <a:solidFill>
                      <a:srgbClr val="FFFFFF"/>
                    </a:solidFill>
                  </a:tcPr>
                </a:tc>
                <a:tc>
                  <a:txBody>
                    <a:bodyPr/>
                    <a:lstStyle/>
                    <a:p>
                      <a:pPr algn="l">
                        <a:buNone/>
                      </a:pPr>
                      <a:r>
                        <a:rPr lang="ru-RU" sz="1800" dirty="0">
                          <a:effectLst/>
                        </a:rPr>
                        <a:t>Рыба, приготовленная или консервированная другим способом; икра и заменители икры, соответствующие кодам </a:t>
                      </a:r>
                      <a:r>
                        <a:rPr lang="ru-RU" sz="1800" u="none" strike="noStrike" dirty="0">
                          <a:solidFill>
                            <a:srgbClr val="3272C0"/>
                          </a:solidFill>
                          <a:effectLst/>
                          <a:hlinkClick r:id="rId5"/>
                        </a:rPr>
                        <a:t>0304</a:t>
                      </a:r>
                      <a:r>
                        <a:rPr lang="ru-RU" sz="1800" dirty="0">
                          <a:effectLst/>
                        </a:rPr>
                        <a:t>, </a:t>
                      </a:r>
                      <a:r>
                        <a:rPr lang="ru-RU" sz="1800" u="none" strike="noStrike" dirty="0">
                          <a:solidFill>
                            <a:srgbClr val="3272C0"/>
                          </a:solidFill>
                          <a:effectLst/>
                          <a:hlinkClick r:id="rId6"/>
                        </a:rPr>
                        <a:t>0305</a:t>
                      </a:r>
                      <a:r>
                        <a:rPr lang="ru-RU" sz="1800" dirty="0">
                          <a:effectLst/>
                        </a:rPr>
                        <a:t>, </a:t>
                      </a:r>
                      <a:r>
                        <a:rPr lang="ru-RU" sz="1800" u="none" strike="noStrike" dirty="0">
                          <a:solidFill>
                            <a:srgbClr val="3272C0"/>
                          </a:solidFill>
                          <a:effectLst/>
                          <a:hlinkClick r:id="rId7"/>
                        </a:rPr>
                        <a:t>0306</a:t>
                      </a:r>
                      <a:r>
                        <a:rPr lang="ru-RU" sz="1800" dirty="0">
                          <a:effectLst/>
                        </a:rPr>
                        <a:t> (ТН ВЭД ЕАЭС)</a:t>
                      </a:r>
                    </a:p>
                  </a:txBody>
                  <a:tcPr marL="85320" marR="85320" marT="42660" marB="42660">
                    <a:lnL>
                      <a:noFill/>
                    </a:lnL>
                    <a:lnR>
                      <a:noFill/>
                    </a:lnR>
                    <a:lnT>
                      <a:noFill/>
                    </a:lnT>
                    <a:lnB>
                      <a:noFill/>
                    </a:lnB>
                    <a:solidFill>
                      <a:srgbClr val="FFFFFF"/>
                    </a:solidFill>
                  </a:tcPr>
                </a:tc>
                <a:tc>
                  <a:txBody>
                    <a:bodyPr/>
                    <a:lstStyle/>
                    <a:p>
                      <a:pPr algn="ctr">
                        <a:buNone/>
                      </a:pPr>
                      <a:r>
                        <a:rPr lang="ru-RU" sz="1800" u="none" strike="noStrike">
                          <a:solidFill>
                            <a:srgbClr val="3272C0"/>
                          </a:solidFill>
                          <a:effectLst/>
                          <a:hlinkClick r:id="rId8"/>
                        </a:rPr>
                        <a:t>10.20.2</a:t>
                      </a:r>
                      <a:endParaRPr lang="ru-RU" sz="1800">
                        <a:effectLst/>
                      </a:endParaRPr>
                    </a:p>
                  </a:txBody>
                  <a:tcPr marL="85320" marR="85320" marT="42660" marB="42660">
                    <a:lnL>
                      <a:noFill/>
                    </a:lnL>
                    <a:lnR>
                      <a:noFill/>
                    </a:lnR>
                    <a:lnT>
                      <a:noFill/>
                    </a:lnT>
                    <a:lnB>
                      <a:noFill/>
                    </a:lnB>
                    <a:solidFill>
                      <a:srgbClr val="FFFFFF"/>
                    </a:solidFill>
                  </a:tcPr>
                </a:tc>
                <a:extLst>
                  <a:ext uri="{0D108BD9-81ED-4DB2-BD59-A6C34878D82A}">
                    <a16:rowId xmlns:a16="http://schemas.microsoft.com/office/drawing/2014/main" val="3064879651"/>
                  </a:ext>
                </a:extLst>
              </a:tr>
              <a:tr h="1084160">
                <a:tc>
                  <a:txBody>
                    <a:bodyPr/>
                    <a:lstStyle/>
                    <a:p>
                      <a:pPr algn="ctr">
                        <a:buNone/>
                      </a:pPr>
                      <a:r>
                        <a:rPr lang="ru-RU" sz="1800">
                          <a:effectLst/>
                        </a:rPr>
                        <a:t>154.</a:t>
                      </a:r>
                    </a:p>
                  </a:txBody>
                  <a:tcPr marL="85320" marR="85320" marT="42660" marB="42660">
                    <a:lnL>
                      <a:noFill/>
                    </a:lnL>
                    <a:lnR>
                      <a:noFill/>
                    </a:lnR>
                    <a:lnT>
                      <a:noFill/>
                    </a:lnT>
                    <a:lnB>
                      <a:noFill/>
                    </a:lnB>
                    <a:solidFill>
                      <a:srgbClr val="FFFFFF"/>
                    </a:solidFill>
                  </a:tcPr>
                </a:tc>
                <a:tc>
                  <a:txBody>
                    <a:bodyPr/>
                    <a:lstStyle/>
                    <a:p>
                      <a:pPr algn="l">
                        <a:buNone/>
                      </a:pPr>
                      <a:r>
                        <a:rPr lang="ru-RU" sz="1800" dirty="0">
                          <a:effectLst/>
                        </a:rPr>
                        <a:t>Ракообразные, моллюски и прочие беспозвоночные водные, мороженые, переработанные или консервированные, соответствующие кодам </a:t>
                      </a:r>
                      <a:r>
                        <a:rPr lang="ru-RU" sz="1800" u="none" strike="noStrike" dirty="0">
                          <a:solidFill>
                            <a:srgbClr val="3272C0"/>
                          </a:solidFill>
                          <a:effectLst/>
                          <a:hlinkClick r:id="rId9"/>
                        </a:rPr>
                        <a:t>0307</a:t>
                      </a:r>
                      <a:r>
                        <a:rPr lang="ru-RU" sz="1800" dirty="0">
                          <a:effectLst/>
                        </a:rPr>
                        <a:t>, </a:t>
                      </a:r>
                      <a:r>
                        <a:rPr lang="ru-RU" sz="1800" u="none" strike="noStrike" dirty="0">
                          <a:solidFill>
                            <a:srgbClr val="3272C0"/>
                          </a:solidFill>
                          <a:effectLst/>
                          <a:hlinkClick r:id="rId10"/>
                        </a:rPr>
                        <a:t>0308</a:t>
                      </a:r>
                      <a:r>
                        <a:rPr lang="ru-RU" sz="1800" dirty="0">
                          <a:effectLst/>
                        </a:rPr>
                        <a:t> (ТН ВЭД ЕАЭС)</a:t>
                      </a:r>
                    </a:p>
                  </a:txBody>
                  <a:tcPr marL="85320" marR="85320" marT="42660" marB="42660">
                    <a:lnL>
                      <a:noFill/>
                    </a:lnL>
                    <a:lnR>
                      <a:noFill/>
                    </a:lnR>
                    <a:lnT>
                      <a:noFill/>
                    </a:lnT>
                    <a:lnB>
                      <a:noFill/>
                    </a:lnB>
                    <a:solidFill>
                      <a:srgbClr val="FFFFFF"/>
                    </a:solidFill>
                  </a:tcPr>
                </a:tc>
                <a:tc>
                  <a:txBody>
                    <a:bodyPr/>
                    <a:lstStyle/>
                    <a:p>
                      <a:pPr algn="ctr">
                        <a:buNone/>
                      </a:pPr>
                      <a:r>
                        <a:rPr lang="ru-RU" sz="1800" u="none" strike="noStrike" dirty="0">
                          <a:solidFill>
                            <a:srgbClr val="3272C0"/>
                          </a:solidFill>
                          <a:effectLst/>
                          <a:hlinkClick r:id="rId11"/>
                        </a:rPr>
                        <a:t>10.20.3</a:t>
                      </a:r>
                      <a:endParaRPr lang="ru-RU" sz="1800" dirty="0">
                        <a:effectLst/>
                      </a:endParaRPr>
                    </a:p>
                  </a:txBody>
                  <a:tcPr marL="85320" marR="85320" marT="42660" marB="42660">
                    <a:lnL>
                      <a:noFill/>
                    </a:lnL>
                    <a:lnR>
                      <a:noFill/>
                    </a:lnR>
                    <a:lnT>
                      <a:noFill/>
                    </a:lnT>
                    <a:lnB>
                      <a:noFill/>
                    </a:lnB>
                    <a:solidFill>
                      <a:srgbClr val="FFFFFF"/>
                    </a:solidFill>
                  </a:tcPr>
                </a:tc>
                <a:extLst>
                  <a:ext uri="{0D108BD9-81ED-4DB2-BD59-A6C34878D82A}">
                    <a16:rowId xmlns:a16="http://schemas.microsoft.com/office/drawing/2014/main" val="3779572204"/>
                  </a:ext>
                </a:extLst>
              </a:tr>
            </a:tbl>
          </a:graphicData>
        </a:graphic>
      </p:graphicFrame>
    </p:spTree>
    <p:extLst>
      <p:ext uri="{BB962C8B-B14F-4D97-AF65-F5344CB8AC3E}">
        <p14:creationId xmlns:p14="http://schemas.microsoft.com/office/powerpoint/2010/main" val="1443496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013B2-214A-5730-248E-5687869A31D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DD6C7F-C555-4ADE-DDEB-36C96B4B8148}"/>
              </a:ext>
            </a:extLst>
          </p:cNvPr>
          <p:cNvSpPr>
            <a:spLocks noGrp="1"/>
          </p:cNvSpPr>
          <p:nvPr>
            <p:ph type="title"/>
          </p:nvPr>
        </p:nvSpPr>
        <p:spPr>
          <a:xfrm>
            <a:off x="194199" y="168677"/>
            <a:ext cx="11803602" cy="467972"/>
          </a:xfrm>
        </p:spPr>
        <p:txBody>
          <a:bodyPr>
            <a:noAutofit/>
          </a:bodyPr>
          <a:lstStyle/>
          <a:p>
            <a:pPr algn="ctr"/>
            <a:br>
              <a:rPr lang="ru-RU" sz="2400" dirty="0">
                <a:solidFill>
                  <a:srgbClr val="0070C0"/>
                </a:solidFill>
              </a:rPr>
            </a:br>
            <a:r>
              <a:rPr lang="ru-RU" sz="2400" dirty="0">
                <a:solidFill>
                  <a:srgbClr val="0070C0"/>
                </a:solidFill>
              </a:rPr>
              <a:t>АС города Санкт-Петербурга и Ленинградской области Решение от  22.09.2025</a:t>
            </a:r>
            <a:br>
              <a:rPr lang="ru-RU" sz="2400" dirty="0">
                <a:solidFill>
                  <a:srgbClr val="0070C0"/>
                </a:solidFill>
              </a:rPr>
            </a:br>
            <a:r>
              <a:rPr lang="ru-RU" sz="2400" dirty="0">
                <a:solidFill>
                  <a:srgbClr val="0070C0"/>
                </a:solidFill>
              </a:rPr>
              <a:t>по Делу № А56-56017/2025 (3 из 3)</a:t>
            </a:r>
            <a:br>
              <a:rPr lang="ru-RU" sz="2400" dirty="0">
                <a:solidFill>
                  <a:srgbClr val="0070C0"/>
                </a:solidFill>
              </a:rPr>
            </a:br>
            <a:endParaRPr lang="ru-RU" sz="2400" dirty="0">
              <a:solidFill>
                <a:srgbClr val="0070C0"/>
              </a:solidFill>
            </a:endParaRPr>
          </a:p>
        </p:txBody>
      </p:sp>
      <p:sp>
        <p:nvSpPr>
          <p:cNvPr id="6" name="TextBox 5">
            <a:extLst>
              <a:ext uri="{FF2B5EF4-FFF2-40B4-BE49-F238E27FC236}">
                <a16:creationId xmlns:a16="http://schemas.microsoft.com/office/drawing/2014/main" id="{2382EE2B-A77C-15D3-2A06-460A562550B1}"/>
              </a:ext>
            </a:extLst>
          </p:cNvPr>
          <p:cNvSpPr txBox="1"/>
          <p:nvPr/>
        </p:nvSpPr>
        <p:spPr>
          <a:xfrm>
            <a:off x="194199" y="824013"/>
            <a:ext cx="11803602" cy="39703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Сопоставляя продукцию, предложенную участником закупки, с продукцией, требуемой Заказчику, комиссия Заказчика должна руководствоваться комплексным подходом, оценивая все представленные в составе заявки документы, а не только лишь формальное согласие участника закупки на поставку необходимой Заказчику продукции и представление выписок из реестра.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данном случае Заказчиком выявлено несоответствие сведений, содержащихся в выписке из реестра промышленной продукции, той информации о характеристиках товара, которую указало в своей заявке (предложении) ООО «АРМТЭКС».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Фактически при принятии решения об отклонении заявки участника комиссия Заказчика исходила из системного толкования норм законодательства о контрактной системе Российской Федерации, и проверив представленные документы, обоснованно отклонила заявку ООО «АРМТЭКС».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Признать недействительными решение и предписание Управления Федеральной антимонопольной службы</a:t>
            </a:r>
          </a:p>
        </p:txBody>
      </p:sp>
    </p:spTree>
    <p:extLst>
      <p:ext uri="{BB962C8B-B14F-4D97-AF65-F5344CB8AC3E}">
        <p14:creationId xmlns:p14="http://schemas.microsoft.com/office/powerpoint/2010/main" val="3833064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1916B-6F83-6C62-6B1A-98584A56ACC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30DE15-E640-CBAB-0E71-4C5E263F47DC}"/>
              </a:ext>
            </a:extLst>
          </p:cNvPr>
          <p:cNvSpPr>
            <a:spLocks noGrp="1"/>
          </p:cNvSpPr>
          <p:nvPr>
            <p:ph type="title"/>
          </p:nvPr>
        </p:nvSpPr>
        <p:spPr>
          <a:xfrm>
            <a:off x="838200" y="365125"/>
            <a:ext cx="10515600" cy="389477"/>
          </a:xfrm>
        </p:spPr>
        <p:txBody>
          <a:bodyPr>
            <a:normAutofit fontScale="90000"/>
          </a:bodyPr>
          <a:lstStyle/>
          <a:p>
            <a:r>
              <a:rPr lang="ru-RU" dirty="0">
                <a:solidFill>
                  <a:srgbClr val="FF0000"/>
                </a:solidFill>
              </a:rPr>
              <a:t>Вопрос:</a:t>
            </a:r>
          </a:p>
        </p:txBody>
      </p:sp>
      <p:sp>
        <p:nvSpPr>
          <p:cNvPr id="3" name="Объект 2">
            <a:extLst>
              <a:ext uri="{FF2B5EF4-FFF2-40B4-BE49-F238E27FC236}">
                <a16:creationId xmlns:a16="http://schemas.microsoft.com/office/drawing/2014/main" id="{0FF3ED99-2FC9-837F-1929-2531B643D3B8}"/>
              </a:ext>
            </a:extLst>
          </p:cNvPr>
          <p:cNvSpPr>
            <a:spLocks noGrp="1"/>
          </p:cNvSpPr>
          <p:nvPr>
            <p:ph idx="1"/>
          </p:nvPr>
        </p:nvSpPr>
        <p:spPr>
          <a:xfrm>
            <a:off x="656948" y="1168168"/>
            <a:ext cx="10696852" cy="5058377"/>
          </a:xfrm>
        </p:spPr>
        <p:txBody>
          <a:bodyPr>
            <a:normAutofit fontScale="85000" lnSpcReduction="20000"/>
          </a:bodyPr>
          <a:lstStyle/>
          <a:p>
            <a:pPr marL="0" indent="0">
              <a:buNone/>
            </a:pPr>
            <a:r>
              <a:rPr lang="ru-RU" dirty="0"/>
              <a:t>Как быть, если участник не включает в ячейку номер реестровой записи, а включает в файл?</a:t>
            </a:r>
          </a:p>
          <a:p>
            <a:r>
              <a:rPr lang="ru-RU" b="1" dirty="0"/>
              <a:t>Не отклонять:</a:t>
            </a:r>
          </a:p>
          <a:p>
            <a:r>
              <a:rPr lang="ru-RU" dirty="0"/>
              <a:t>1.Решение УФАС по г. Москва от 14.02.2025 г. по делу № 077/06/ 106-1733/2025, закупка 0373200183625000002</a:t>
            </a:r>
          </a:p>
          <a:p>
            <a:endParaRPr lang="ru-RU" dirty="0"/>
          </a:p>
          <a:p>
            <a:r>
              <a:rPr lang="ru-RU" b="1" dirty="0"/>
              <a:t>Отклонять:</a:t>
            </a:r>
          </a:p>
          <a:p>
            <a:r>
              <a:rPr lang="ru-RU" dirty="0"/>
              <a:t>1.Письмо Минфина России от 6 ноября 2025 г. N24-06-09/107312 "О рассмотрении обращения"</a:t>
            </a:r>
          </a:p>
          <a:p>
            <a:r>
              <a:rPr lang="ru-RU" dirty="0"/>
              <a:t>2.Решения Управления Федеральной антимонопольной службы по Санкт-Петербургу от 18 ноября 2025 г. N078/06/105-3476/2025, закупка 0372100048825001400, </a:t>
            </a:r>
            <a:br>
              <a:rPr lang="en-US" dirty="0"/>
            </a:br>
            <a:r>
              <a:rPr lang="en-US" dirty="0"/>
              <a:t>    </a:t>
            </a:r>
            <a:r>
              <a:rPr lang="ru-RU" dirty="0"/>
              <a:t>Московского УФАС России от14.08.2025 по делу N 077/06/106-9887/2025, закупка 0373200558125000066, </a:t>
            </a:r>
            <a:br>
              <a:rPr lang="en-US" dirty="0"/>
            </a:br>
            <a:r>
              <a:rPr lang="en-US" dirty="0"/>
              <a:t>    </a:t>
            </a:r>
            <a:r>
              <a:rPr lang="ru-RU" dirty="0"/>
              <a:t>Чувашского УФАС России от 24.06.2025 по делу N 021/06/48-624/2025, закупка 0815500000525007353</a:t>
            </a:r>
          </a:p>
        </p:txBody>
      </p:sp>
    </p:spTree>
    <p:extLst>
      <p:ext uri="{BB962C8B-B14F-4D97-AF65-F5344CB8AC3E}">
        <p14:creationId xmlns:p14="http://schemas.microsoft.com/office/powerpoint/2010/main" val="780957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21660C-4FFB-A4D5-C631-759C124D42A1}"/>
              </a:ext>
            </a:extLst>
          </p:cNvPr>
          <p:cNvSpPr>
            <a:spLocks noGrp="1"/>
          </p:cNvSpPr>
          <p:nvPr>
            <p:ph type="title"/>
          </p:nvPr>
        </p:nvSpPr>
        <p:spPr>
          <a:xfrm>
            <a:off x="838200" y="365125"/>
            <a:ext cx="10515600" cy="220801"/>
          </a:xfrm>
        </p:spPr>
        <p:txBody>
          <a:bodyPr>
            <a:normAutofit fontScale="90000"/>
          </a:bodyPr>
          <a:lstStyle/>
          <a:p>
            <a:r>
              <a:rPr lang="ru-RU" dirty="0">
                <a:solidFill>
                  <a:srgbClr val="FF0000"/>
                </a:solidFill>
              </a:rPr>
              <a:t>Вопрос из зала:</a:t>
            </a:r>
          </a:p>
        </p:txBody>
      </p:sp>
      <p:sp>
        <p:nvSpPr>
          <p:cNvPr id="3" name="Объект 2">
            <a:extLst>
              <a:ext uri="{FF2B5EF4-FFF2-40B4-BE49-F238E27FC236}">
                <a16:creationId xmlns:a16="http://schemas.microsoft.com/office/drawing/2014/main" id="{C5C0B60A-6FBE-E608-CF80-CCE3D1B2F5B6}"/>
              </a:ext>
            </a:extLst>
          </p:cNvPr>
          <p:cNvSpPr>
            <a:spLocks noGrp="1"/>
          </p:cNvSpPr>
          <p:nvPr>
            <p:ph idx="1"/>
          </p:nvPr>
        </p:nvSpPr>
        <p:spPr>
          <a:xfrm>
            <a:off x="838200" y="1020932"/>
            <a:ext cx="10515600" cy="5156031"/>
          </a:xfrm>
        </p:spPr>
        <p:txBody>
          <a:bodyPr/>
          <a:lstStyle/>
          <a:p>
            <a:r>
              <a:rPr lang="ru-RU" dirty="0"/>
              <a:t>А что делать, если в веб-интерфейсе площадки указан один реестровый номер, а в прикрепленном файле другой?</a:t>
            </a:r>
          </a:p>
          <a:p>
            <a:endParaRPr lang="ru-RU" dirty="0"/>
          </a:p>
          <a:p>
            <a:r>
              <a:rPr lang="ru-RU" b="1" dirty="0"/>
              <a:t>1 вариант. </a:t>
            </a:r>
            <a:r>
              <a:rPr lang="ru-RU" dirty="0"/>
              <a:t>Смотреть только на номер в веб-интерфейсе, информацию в файле не рассматривать.</a:t>
            </a:r>
          </a:p>
          <a:p>
            <a:r>
              <a:rPr lang="ru-RU" b="1" dirty="0"/>
              <a:t>2 вариант. </a:t>
            </a:r>
            <a:r>
              <a:rPr lang="ru-RU" dirty="0"/>
              <a:t>Признавать недостоверными сведениями.</a:t>
            </a:r>
          </a:p>
          <a:p>
            <a:endParaRPr lang="ru-RU" dirty="0"/>
          </a:p>
        </p:txBody>
      </p:sp>
    </p:spTree>
    <p:extLst>
      <p:ext uri="{BB962C8B-B14F-4D97-AF65-F5344CB8AC3E}">
        <p14:creationId xmlns:p14="http://schemas.microsoft.com/office/powerpoint/2010/main" val="3003325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CDACFC0A-F9D0-96D6-15AF-672FCDD8194B}"/>
              </a:ext>
            </a:extLst>
          </p:cNvPr>
          <p:cNvPicPr>
            <a:picLocks noGrp="1" noChangeAspect="1"/>
          </p:cNvPicPr>
          <p:nvPr>
            <p:ph idx="1"/>
          </p:nvPr>
        </p:nvPicPr>
        <p:blipFill>
          <a:blip r:embed="rId2"/>
          <a:stretch>
            <a:fillRect/>
          </a:stretch>
        </p:blipFill>
        <p:spPr>
          <a:xfrm>
            <a:off x="2280705" y="476672"/>
            <a:ext cx="7630590" cy="3915321"/>
          </a:xfrm>
        </p:spPr>
      </p:pic>
    </p:spTree>
    <p:extLst>
      <p:ext uri="{BB962C8B-B14F-4D97-AF65-F5344CB8AC3E}">
        <p14:creationId xmlns:p14="http://schemas.microsoft.com/office/powerpoint/2010/main" val="3625344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3B6EF924-E306-58CA-AD5D-458E7E36C6CA}"/>
              </a:ext>
            </a:extLst>
          </p:cNvPr>
          <p:cNvPicPr>
            <a:picLocks noGrp="1" noChangeAspect="1"/>
          </p:cNvPicPr>
          <p:nvPr>
            <p:ph idx="1"/>
          </p:nvPr>
        </p:nvPicPr>
        <p:blipFill>
          <a:blip r:embed="rId2"/>
          <a:stretch>
            <a:fillRect/>
          </a:stretch>
        </p:blipFill>
        <p:spPr>
          <a:xfrm>
            <a:off x="263352" y="260648"/>
            <a:ext cx="11305255" cy="5916315"/>
          </a:xfrm>
        </p:spPr>
      </p:pic>
    </p:spTree>
    <p:extLst>
      <p:ext uri="{BB962C8B-B14F-4D97-AF65-F5344CB8AC3E}">
        <p14:creationId xmlns:p14="http://schemas.microsoft.com/office/powerpoint/2010/main" val="2735659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32E1E4-5658-C111-7A40-5F1FFC008492}"/>
              </a:ext>
            </a:extLst>
          </p:cNvPr>
          <p:cNvSpPr>
            <a:spLocks noGrp="1"/>
          </p:cNvSpPr>
          <p:nvPr>
            <p:ph type="title"/>
          </p:nvPr>
        </p:nvSpPr>
        <p:spPr>
          <a:xfrm>
            <a:off x="821430" y="51861"/>
            <a:ext cx="10515600" cy="615603"/>
          </a:xfrm>
        </p:spPr>
        <p:txBody>
          <a:bodyPr>
            <a:normAutofit/>
          </a:bodyPr>
          <a:lstStyle/>
          <a:p>
            <a:pPr algn="ctr"/>
            <a:r>
              <a:rPr lang="ru-RU" sz="2400" b="1" dirty="0">
                <a:solidFill>
                  <a:srgbClr val="C00000"/>
                </a:solidFill>
              </a:rPr>
              <a:t>Письмо Минфина России от 22 мая 2025 г. N 24-06-09/50188</a:t>
            </a:r>
          </a:p>
        </p:txBody>
      </p:sp>
      <p:sp>
        <p:nvSpPr>
          <p:cNvPr id="3" name="Объект 2">
            <a:extLst>
              <a:ext uri="{FF2B5EF4-FFF2-40B4-BE49-F238E27FC236}">
                <a16:creationId xmlns:a16="http://schemas.microsoft.com/office/drawing/2014/main" id="{2311583F-9128-5D94-9DCF-C91E5E1E9C0A}"/>
              </a:ext>
            </a:extLst>
          </p:cNvPr>
          <p:cNvSpPr>
            <a:spLocks noGrp="1"/>
          </p:cNvSpPr>
          <p:nvPr>
            <p:ph idx="1"/>
          </p:nvPr>
        </p:nvSpPr>
        <p:spPr>
          <a:xfrm>
            <a:off x="838200" y="764704"/>
            <a:ext cx="10515600" cy="5412259"/>
          </a:xfrm>
        </p:spPr>
        <p:txBody>
          <a:bodyPr>
            <a:normAutofit lnSpcReduction="10000"/>
          </a:bodyPr>
          <a:lstStyle/>
          <a:p>
            <a:r>
              <a:rPr lang="ru-RU" sz="1800" dirty="0"/>
              <a:t>Принимая во внимание требования к содержанию заявок на участие в закупках, положения части 1 статьи 34 Закона N 44-ФЗ о заключении контракта на условиях, предусмотренных извещением об осуществлении закупки и заявкой участника закупки, а также невозможность изменения существенных условий заключенного контракта (за исключением исчерпывающего перечня случаев), в заключаемый контракт включается информация о конкретном товаре, предлагаемом участником закупки.</a:t>
            </a:r>
          </a:p>
          <a:p>
            <a:endParaRPr lang="ru-RU" sz="1800" dirty="0"/>
          </a:p>
          <a:p>
            <a:r>
              <a:rPr lang="ru-RU" sz="1800" dirty="0"/>
              <a:t>Учитывая отсутствие возможности подачи в составе заявки на участие в закупке альтернативных предложений, указываемый участником закупки в такой заявке </a:t>
            </a:r>
            <a:r>
              <a:rPr lang="ru-RU" sz="1800" b="1" dirty="0"/>
              <a:t>номер реестровой записи из реестра российской промышленной продукции (как и иная информация о товаре, указываемая в заявке на участие в закупке) не может носить вариативного характера.</a:t>
            </a:r>
          </a:p>
          <a:p>
            <a:endParaRPr lang="ru-RU" sz="1800" b="1" dirty="0"/>
          </a:p>
          <a:p>
            <a:endParaRPr lang="ru-RU" sz="1800" b="1" dirty="0"/>
          </a:p>
          <a:p>
            <a:r>
              <a:rPr lang="ru-RU" sz="1800" u="sng" dirty="0"/>
              <a:t>Ранее в Письме Минфина России от 13 марта 2025 г. N 24-03-09/24756:  </a:t>
            </a:r>
            <a:r>
              <a:rPr lang="ru-RU" sz="1800" dirty="0"/>
              <a:t>Страна происхождения товара является основополагающим условием для предоставления национального режима в сфере закупок и применения предусмотренных постановлением Правительства Российской Федерации от 23 декабря 2024 г. N 1875 "О мерах по предоставлению национального режима при осуществлении закупок товаров, работ, услуг для обеспечения государственных и муниципальных нужд, закупок товаров, работ, услуг отдельными видами юридических лиц" "защитных" мер, которые </a:t>
            </a:r>
            <a:r>
              <a:rPr lang="ru-RU" sz="1800" u="sng" dirty="0"/>
              <a:t>не предусматривают множественности по вопросу о стране происхождения товара</a:t>
            </a:r>
            <a:r>
              <a:rPr lang="ru-RU" sz="1800" dirty="0"/>
              <a:t>, а введение такой множественности повлекло бы риск невозможности надлежащей реализации соответствующей "защитной" меры.</a:t>
            </a:r>
          </a:p>
        </p:txBody>
      </p:sp>
    </p:spTree>
    <p:extLst>
      <p:ext uri="{BB962C8B-B14F-4D97-AF65-F5344CB8AC3E}">
        <p14:creationId xmlns:p14="http://schemas.microsoft.com/office/powerpoint/2010/main" val="3316583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C58F9-2057-CCE4-A055-730FF8498CB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D134B0-76B9-CFD4-7CDA-FE1A081A90FB}"/>
              </a:ext>
            </a:extLst>
          </p:cNvPr>
          <p:cNvSpPr>
            <a:spLocks noGrp="1"/>
          </p:cNvSpPr>
          <p:nvPr>
            <p:ph type="title"/>
          </p:nvPr>
        </p:nvSpPr>
        <p:spPr>
          <a:xfrm>
            <a:off x="136864" y="70881"/>
            <a:ext cx="11803602" cy="540397"/>
          </a:xfrm>
        </p:spPr>
        <p:txBody>
          <a:bodyPr>
            <a:noAutofit/>
          </a:bodyPr>
          <a:lstStyle/>
          <a:p>
            <a:pPr algn="ctr"/>
            <a:r>
              <a:rPr lang="ru-RU" sz="2400" dirty="0">
                <a:solidFill>
                  <a:srgbClr val="FF0000"/>
                </a:solidFill>
              </a:rPr>
              <a:t>В суде – иная позиция </a:t>
            </a:r>
            <a:r>
              <a:rPr lang="ru-RU" sz="2400" dirty="0">
                <a:solidFill>
                  <a:srgbClr val="0070C0"/>
                </a:solidFill>
              </a:rPr>
              <a:t>АС г. Москвы Решение от 25.08.2025 по Делу № А40-124540/25-92-730 (1 из 2) </a:t>
            </a:r>
            <a:r>
              <a:rPr kumimoji="0" lang="ru-RU" sz="1800" b="1" i="0" u="none" strike="noStrike" kern="1200" cap="none" spc="0" normalizeH="0" baseline="0" noProof="0" dirty="0">
                <a:ln>
                  <a:noFill/>
                </a:ln>
                <a:solidFill>
                  <a:srgbClr val="FF0000"/>
                </a:solidFill>
                <a:effectLst/>
                <a:uLnTx/>
                <a:uFillTx/>
                <a:latin typeface="Calibri Light" panose="020F0302020204030204"/>
                <a:ea typeface="+mj-ea"/>
                <a:cs typeface="+mj-cs"/>
              </a:rPr>
              <a:t>Постановлением 9ААС от 07.11.2025 решение поддержано</a:t>
            </a:r>
            <a:endParaRPr lang="ru-RU" sz="2400" dirty="0">
              <a:solidFill>
                <a:srgbClr val="FF0000"/>
              </a:solidFill>
            </a:endParaRPr>
          </a:p>
        </p:txBody>
      </p:sp>
      <p:graphicFrame>
        <p:nvGraphicFramePr>
          <p:cNvPr id="4" name="Объект 3">
            <a:extLst>
              <a:ext uri="{FF2B5EF4-FFF2-40B4-BE49-F238E27FC236}">
                <a16:creationId xmlns:a16="http://schemas.microsoft.com/office/drawing/2014/main" id="{82D61902-C716-53A5-775D-826955DAB959}"/>
              </a:ext>
            </a:extLst>
          </p:cNvPr>
          <p:cNvGraphicFramePr>
            <a:graphicFrameLocks noGrp="1"/>
          </p:cNvGraphicFramePr>
          <p:nvPr>
            <p:ph idx="1"/>
          </p:nvPr>
        </p:nvGraphicFramePr>
        <p:xfrm>
          <a:off x="335360" y="681037"/>
          <a:ext cx="11445308" cy="1010920"/>
        </p:xfrm>
        <a:graphic>
          <a:graphicData uri="http://schemas.openxmlformats.org/drawingml/2006/table">
            <a:tbl>
              <a:tblPr firstRow="1" bandRow="1">
                <a:tableStyleId>{F5AB1C69-6EDB-4FF4-983F-18BD219EF322}</a:tableStyleId>
              </a:tblPr>
              <a:tblGrid>
                <a:gridCol w="3402139">
                  <a:extLst>
                    <a:ext uri="{9D8B030D-6E8A-4147-A177-3AD203B41FA5}">
                      <a16:colId xmlns:a16="http://schemas.microsoft.com/office/drawing/2014/main" val="3079683067"/>
                    </a:ext>
                  </a:extLst>
                </a:gridCol>
                <a:gridCol w="4456590">
                  <a:extLst>
                    <a:ext uri="{9D8B030D-6E8A-4147-A177-3AD203B41FA5}">
                      <a16:colId xmlns:a16="http://schemas.microsoft.com/office/drawing/2014/main" val="3197436877"/>
                    </a:ext>
                  </a:extLst>
                </a:gridCol>
                <a:gridCol w="3586579">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ГБУ МФЦ г. Москвы</a:t>
                      </a:r>
                    </a:p>
                  </a:txBody>
                  <a:tcPr/>
                </a:tc>
                <a:tc>
                  <a:txBody>
                    <a:bodyPr/>
                    <a:lstStyle/>
                    <a:p>
                      <a:r>
                        <a:rPr lang="ru-RU" dirty="0"/>
                        <a:t>УФАС по г. Москве</a:t>
                      </a:r>
                    </a:p>
                  </a:txBody>
                  <a:tcPr/>
                </a:tc>
                <a:tc>
                  <a:txBody>
                    <a:bodyPr/>
                    <a:lstStyle/>
                    <a:p>
                      <a:r>
                        <a:rPr lang="ru-RU" dirty="0"/>
                        <a:t>О признании незаконными решения и отмене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565C44EE-A865-2787-E952-AE2FBF7BD029}"/>
              </a:ext>
            </a:extLst>
          </p:cNvPr>
          <p:cNvSpPr txBox="1"/>
          <p:nvPr/>
        </p:nvSpPr>
        <p:spPr>
          <a:xfrm>
            <a:off x="198752" y="1779687"/>
            <a:ext cx="11718524"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(ГБУ МФЦ) проводил ЭА на поставку масок лицевых (Закупка № 0373200597225000014).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был установлен  запрет на допуск товаров, происходящих из иностранных государств.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закупку  поступила жалоба ООО «МЕД-ТЕХ». Общество обжаловало отклонение своей заявки.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протоколу подведения итогов определения поставщика заявка Заявителя с идентификационным номером 10515725 отклонена на следующем основании: «Отклонить заявку на участие в закупке по п. 8 ч. 12 ст. 48 № 44-ФЗ «Выявление недостоверной информации, содержащейся в заявке на участие в закупке», а именно: номер реестровой записи из реестра российской промышленной продукции, сформированный с помощью электронной площадки, противоречит информации и документам, представленным в заявке в отношении предлагаемого товара».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рассмотрении дела антимонопольным органом было установлено, что согласно извещению объектом закупки является поставка масок лицевых, при этом применена позиция КТРУ 32.50.50.190-00002972 «Маска лицевая для защиты дыхательных путей, одноразового использования».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Обществом в составе заявки предложен товар «Маска лицевая для защиты дыхательных путей, одноразового использования», при этом указан реестровый номер из реестра российской промышленной продукции № 10414325, кроме того, приложена Выписка из реестра российской промышленной продукции № 10515725 от 30.01.2024 на «Маски медицинские одноразовые трехслойные по ТУ 32.50.50-007-70834095-2022, Тип 1, модель 1, арт. МСП 1.1, цвет: голубой/ белый - 1; 3, 5; от 10 до 100 кратно 5 шт./</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уп</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в связи с чем, Общество надлежащим образом подтвердило страну происхождения товара. Жалоба признана обоснованной.</a:t>
            </a:r>
          </a:p>
        </p:txBody>
      </p:sp>
    </p:spTree>
    <p:extLst>
      <p:ext uri="{BB962C8B-B14F-4D97-AF65-F5344CB8AC3E}">
        <p14:creationId xmlns:p14="http://schemas.microsoft.com/office/powerpoint/2010/main" val="3111767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CF584-7B35-FB3A-CA3E-68467B159F2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CB38DE-7E61-2ED3-355D-00788FF9758D}"/>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 г. Москвы Решение от 25.08.2025 по Делу № А40-124540/25-92-730 (2 из 2)</a:t>
            </a:r>
          </a:p>
        </p:txBody>
      </p:sp>
      <p:sp>
        <p:nvSpPr>
          <p:cNvPr id="6" name="TextBox 5">
            <a:extLst>
              <a:ext uri="{FF2B5EF4-FFF2-40B4-BE49-F238E27FC236}">
                <a16:creationId xmlns:a16="http://schemas.microsoft.com/office/drawing/2014/main" id="{051CA9B7-D150-BB07-3178-98BE66F6D719}"/>
              </a:ext>
            </a:extLst>
          </p:cNvPr>
          <p:cNvSpPr txBox="1"/>
          <p:nvPr/>
        </p:nvSpPr>
        <p:spPr>
          <a:xfrm>
            <a:off x="221942" y="611278"/>
            <a:ext cx="11718524" cy="618630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Не согласившись с принятым решением, Заказчик  обратился в арбитражный суд с заявлением о признании вынесенного ненормативного правового акта незаконным.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обоснование своих требований Заявитель указывает следующее:</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 В заявке Общества имеется несоответствие информации и документов, поскольку в составе заявки Заявителя     </a:t>
            </a:r>
            <a:b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продекларирован номер реестровой записи из реестра промышленной продукции № 10414325 «Бахилы       </a:t>
            </a:r>
            <a:b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медицинские одноразовые, полиэтиленовые по ТУ 9398-001-70834095-2009», что прямо противоречит описанию </a:t>
            </a:r>
            <a:b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объекта закупки.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ходе рассмотрения дела Московским УФАС России было установлено, что в составе заявки Общества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представлены две реестровые записи из реестра промышленной продукции.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структурированной части заявки Обществом,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действительно, продекларирована выписка на бахилы медицинские одноразовые.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Однако, в составе заявки приложена выписка на маски медицинские одноразовые трехслойные (10515725).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Более того, на выписку из реестра российской продукции 10515725 указано и в структурированной части заявки.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Выписка из реестра российской промышленной продукции № 10515725 от 30.01.2024 напрямую подтверждает страну происхождения предлагаемого товара, в связи с чем у комиссии Заказчика отсутствовали правовые основания для выявления недостоверной информации относительно представляемого подтверждения страны происхождения товара.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страна происхождения Обществом в рассматриваемом случае подтверждена, исходя из наличия необходимых документов в составе заявки Общества.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как следует из материалов дела, поданная Обществом заявка в части оспариваемых сведений требованиям извещения об осуществления закупки соответствовала.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треб</a:t>
            </a:r>
            <a:r>
              <a:rPr kumimoji="0" lang="ru-RU" sz="1800" b="1" i="0" u="none" strike="noStrike" kern="1200" cap="none" spc="0" normalizeH="0" baseline="0" noProof="0" dirty="0" err="1">
                <a:ln>
                  <a:noFill/>
                </a:ln>
                <a:solidFill>
                  <a:prstClr val="black"/>
                </a:solidFill>
                <a:effectLst/>
                <a:uLnTx/>
                <a:uFillTx/>
                <a:latin typeface="Calibri" panose="020F0502020204030204"/>
                <a:ea typeface="+mn-ea"/>
                <a:cs typeface="+mn-cs"/>
              </a:rPr>
              <a:t>ования</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 отказать.</a:t>
            </a:r>
          </a:p>
        </p:txBody>
      </p:sp>
    </p:spTree>
    <p:extLst>
      <p:ext uri="{BB962C8B-B14F-4D97-AF65-F5344CB8AC3E}">
        <p14:creationId xmlns:p14="http://schemas.microsoft.com/office/powerpoint/2010/main" val="1471067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0A1C7B-3041-8B21-1171-4E527A60A6FC}"/>
              </a:ext>
            </a:extLst>
          </p:cNvPr>
          <p:cNvSpPr>
            <a:spLocks noGrp="1"/>
          </p:cNvSpPr>
          <p:nvPr>
            <p:ph type="title"/>
          </p:nvPr>
        </p:nvSpPr>
        <p:spPr>
          <a:xfrm>
            <a:off x="838200" y="365125"/>
            <a:ext cx="10515600" cy="558153"/>
          </a:xfrm>
        </p:spPr>
        <p:txBody>
          <a:bodyPr>
            <a:normAutofit fontScale="90000"/>
          </a:bodyPr>
          <a:lstStyle/>
          <a:p>
            <a:r>
              <a:rPr lang="ru-RU" dirty="0">
                <a:solidFill>
                  <a:srgbClr val="FF0000"/>
                </a:solidFill>
              </a:rPr>
              <a:t>Вопрос из зала:</a:t>
            </a:r>
          </a:p>
        </p:txBody>
      </p:sp>
      <p:sp>
        <p:nvSpPr>
          <p:cNvPr id="3" name="Объект 2">
            <a:extLst>
              <a:ext uri="{FF2B5EF4-FFF2-40B4-BE49-F238E27FC236}">
                <a16:creationId xmlns:a16="http://schemas.microsoft.com/office/drawing/2014/main" id="{2896F8B1-21BB-F57B-499B-66575DB7F4B0}"/>
              </a:ext>
            </a:extLst>
          </p:cNvPr>
          <p:cNvSpPr>
            <a:spLocks noGrp="1"/>
          </p:cNvSpPr>
          <p:nvPr>
            <p:ph idx="1"/>
          </p:nvPr>
        </p:nvSpPr>
        <p:spPr>
          <a:xfrm>
            <a:off x="838200" y="1367161"/>
            <a:ext cx="10515600" cy="4809802"/>
          </a:xfrm>
        </p:spPr>
        <p:txBody>
          <a:bodyPr/>
          <a:lstStyle/>
          <a:p>
            <a:r>
              <a:rPr lang="ru-RU" dirty="0"/>
              <a:t>А что делать комиссии заказчика, если совокупное количество баллов не указано участником, но в выписке из реестра это совокупное количество баллов в наличии</a:t>
            </a:r>
            <a:r>
              <a:rPr lang="en-US" dirty="0"/>
              <a:t>?</a:t>
            </a:r>
            <a:endParaRPr lang="ru-RU" dirty="0"/>
          </a:p>
        </p:txBody>
      </p:sp>
    </p:spTree>
    <p:extLst>
      <p:ext uri="{BB962C8B-B14F-4D97-AF65-F5344CB8AC3E}">
        <p14:creationId xmlns:p14="http://schemas.microsoft.com/office/powerpoint/2010/main" val="2496720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44FAD96A-EABB-0C45-96BF-54E20331D135}"/>
              </a:ext>
            </a:extLst>
          </p:cNvPr>
          <p:cNvPicPr>
            <a:picLocks noGrp="1" noChangeAspect="1"/>
          </p:cNvPicPr>
          <p:nvPr>
            <p:ph idx="1"/>
          </p:nvPr>
        </p:nvPicPr>
        <p:blipFill>
          <a:blip r:embed="rId2"/>
          <a:stretch>
            <a:fillRect/>
          </a:stretch>
        </p:blipFill>
        <p:spPr>
          <a:xfrm>
            <a:off x="767408" y="548680"/>
            <a:ext cx="2791215" cy="3381847"/>
          </a:xfrm>
          <a:prstGeom prst="rect">
            <a:avLst/>
          </a:prstGeom>
        </p:spPr>
      </p:pic>
      <p:pic>
        <p:nvPicPr>
          <p:cNvPr id="7" name="Рисунок 6">
            <a:extLst>
              <a:ext uri="{FF2B5EF4-FFF2-40B4-BE49-F238E27FC236}">
                <a16:creationId xmlns:a16="http://schemas.microsoft.com/office/drawing/2014/main" id="{ED8E3C82-94F2-4376-7952-850A515576CC}"/>
              </a:ext>
            </a:extLst>
          </p:cNvPr>
          <p:cNvPicPr>
            <a:picLocks noChangeAspect="1"/>
          </p:cNvPicPr>
          <p:nvPr/>
        </p:nvPicPr>
        <p:blipFill>
          <a:blip r:embed="rId3"/>
          <a:stretch>
            <a:fillRect/>
          </a:stretch>
        </p:blipFill>
        <p:spPr>
          <a:xfrm>
            <a:off x="4295800" y="1052736"/>
            <a:ext cx="6754168" cy="1486107"/>
          </a:xfrm>
          <a:prstGeom prst="rect">
            <a:avLst/>
          </a:prstGeom>
        </p:spPr>
      </p:pic>
    </p:spTree>
    <p:extLst>
      <p:ext uri="{BB962C8B-B14F-4D97-AF65-F5344CB8AC3E}">
        <p14:creationId xmlns:p14="http://schemas.microsoft.com/office/powerpoint/2010/main" val="292204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40E36-B217-F21B-E0ED-ACCA51B82C1A}"/>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FCECD3BD-9B17-D167-9A9C-BFA3DF9CDE27}"/>
              </a:ext>
            </a:extLst>
          </p:cNvPr>
          <p:cNvSpPr>
            <a:spLocks noGrp="1"/>
          </p:cNvSpPr>
          <p:nvPr>
            <p:ph idx="1"/>
          </p:nvPr>
        </p:nvSpPr>
        <p:spPr>
          <a:xfrm>
            <a:off x="838200" y="564997"/>
            <a:ext cx="10515600" cy="677878"/>
          </a:xfrm>
        </p:spPr>
        <p:txBody>
          <a:bodyPr>
            <a:normAutofit fontScale="92500" lnSpcReduction="20000"/>
          </a:bodyPr>
          <a:lstStyle/>
          <a:p>
            <a:r>
              <a:rPr lang="ru-RU" dirty="0">
                <a:solidFill>
                  <a:srgbClr val="FF0000"/>
                </a:solidFill>
              </a:rPr>
              <a:t>С 01.07.2026</a:t>
            </a:r>
            <a:r>
              <a:rPr lang="ru-RU" dirty="0"/>
              <a:t>. В приложении N 2 к указанному постановлению позиции 436 - 438 исключить.</a:t>
            </a:r>
          </a:p>
          <a:p>
            <a:endParaRPr lang="ru-RU" dirty="0"/>
          </a:p>
          <a:p>
            <a:endParaRPr lang="ru-RU" dirty="0"/>
          </a:p>
        </p:txBody>
      </p:sp>
      <p:graphicFrame>
        <p:nvGraphicFramePr>
          <p:cNvPr id="2" name="Таблица 1">
            <a:extLst>
              <a:ext uri="{FF2B5EF4-FFF2-40B4-BE49-F238E27FC236}">
                <a16:creationId xmlns:a16="http://schemas.microsoft.com/office/drawing/2014/main" id="{AAF090EE-9C2C-C51D-6812-2C6258662ED1}"/>
              </a:ext>
            </a:extLst>
          </p:cNvPr>
          <p:cNvGraphicFramePr>
            <a:graphicFrameLocks noGrp="1"/>
          </p:cNvGraphicFramePr>
          <p:nvPr/>
        </p:nvGraphicFramePr>
        <p:xfrm>
          <a:off x="2515802" y="1486182"/>
          <a:ext cx="6343650" cy="3017520"/>
        </p:xfrm>
        <a:graphic>
          <a:graphicData uri="http://schemas.openxmlformats.org/drawingml/2006/table">
            <a:tbl>
              <a:tblPr/>
              <a:tblGrid>
                <a:gridCol w="628650">
                  <a:extLst>
                    <a:ext uri="{9D8B030D-6E8A-4147-A177-3AD203B41FA5}">
                      <a16:colId xmlns:a16="http://schemas.microsoft.com/office/drawing/2014/main" val="332743509"/>
                    </a:ext>
                  </a:extLst>
                </a:gridCol>
                <a:gridCol w="3514725">
                  <a:extLst>
                    <a:ext uri="{9D8B030D-6E8A-4147-A177-3AD203B41FA5}">
                      <a16:colId xmlns:a16="http://schemas.microsoft.com/office/drawing/2014/main" val="1591791226"/>
                    </a:ext>
                  </a:extLst>
                </a:gridCol>
                <a:gridCol w="2200275">
                  <a:extLst>
                    <a:ext uri="{9D8B030D-6E8A-4147-A177-3AD203B41FA5}">
                      <a16:colId xmlns:a16="http://schemas.microsoft.com/office/drawing/2014/main" val="2122374327"/>
                    </a:ext>
                  </a:extLst>
                </a:gridCol>
              </a:tblGrid>
              <a:tr h="0">
                <a:tc>
                  <a:txBody>
                    <a:bodyPr/>
                    <a:lstStyle/>
                    <a:p>
                      <a:pPr algn="ctr">
                        <a:buNone/>
                      </a:pPr>
                      <a:r>
                        <a:rPr lang="ru-RU">
                          <a:effectLst/>
                        </a:rPr>
                        <a:t>436.</a:t>
                      </a:r>
                    </a:p>
                  </a:txBody>
                  <a:tcPr>
                    <a:lnL>
                      <a:noFill/>
                    </a:lnL>
                    <a:lnR>
                      <a:noFill/>
                    </a:lnR>
                    <a:lnT>
                      <a:noFill/>
                    </a:lnT>
                    <a:lnB>
                      <a:noFill/>
                    </a:lnB>
                    <a:solidFill>
                      <a:srgbClr val="FFFFFF"/>
                    </a:solidFill>
                  </a:tcPr>
                </a:tc>
                <a:tc>
                  <a:txBody>
                    <a:bodyPr/>
                    <a:lstStyle/>
                    <a:p>
                      <a:pPr algn="l">
                        <a:buNone/>
                      </a:pPr>
                      <a:r>
                        <a:rPr lang="ru-RU" dirty="0">
                          <a:effectLst/>
                        </a:rPr>
                        <a:t>Продукция из рыбы свежая, охлажденная или мороженая</a:t>
                      </a:r>
                    </a:p>
                  </a:txBody>
                  <a:tcPr>
                    <a:lnL>
                      <a:noFill/>
                    </a:lnL>
                    <a:lnR>
                      <a:noFill/>
                    </a:lnR>
                    <a:lnT>
                      <a:noFill/>
                    </a:lnT>
                    <a:lnB>
                      <a:noFill/>
                    </a:lnB>
                    <a:solidFill>
                      <a:srgbClr val="FFFFFF"/>
                    </a:solidFill>
                  </a:tcPr>
                </a:tc>
                <a:tc>
                  <a:txBody>
                    <a:bodyPr/>
                    <a:lstStyle/>
                    <a:p>
                      <a:pPr algn="ctr">
                        <a:buNone/>
                      </a:pPr>
                      <a:r>
                        <a:rPr lang="ru-RU" u="none" strike="noStrike">
                          <a:solidFill>
                            <a:srgbClr val="3272C0"/>
                          </a:solidFill>
                          <a:effectLst/>
                          <a:hlinkClick r:id="rId2"/>
                        </a:rPr>
                        <a:t>10.20.1</a:t>
                      </a:r>
                      <a:endParaRPr lang="ru-RU">
                        <a:effectLst/>
                      </a:endParaRPr>
                    </a:p>
                  </a:txBody>
                  <a:tcPr>
                    <a:lnL>
                      <a:noFill/>
                    </a:lnL>
                    <a:lnR>
                      <a:noFill/>
                    </a:lnR>
                    <a:lnT>
                      <a:noFill/>
                    </a:lnT>
                    <a:lnB>
                      <a:noFill/>
                    </a:lnB>
                    <a:solidFill>
                      <a:srgbClr val="FFFFFF"/>
                    </a:solidFill>
                  </a:tcPr>
                </a:tc>
                <a:extLst>
                  <a:ext uri="{0D108BD9-81ED-4DB2-BD59-A6C34878D82A}">
                    <a16:rowId xmlns:a16="http://schemas.microsoft.com/office/drawing/2014/main" val="1153058822"/>
                  </a:ext>
                </a:extLst>
              </a:tr>
              <a:tr h="0">
                <a:tc>
                  <a:txBody>
                    <a:bodyPr/>
                    <a:lstStyle/>
                    <a:p>
                      <a:pPr algn="ctr">
                        <a:buNone/>
                      </a:pPr>
                      <a:r>
                        <a:rPr lang="ru-RU">
                          <a:effectLst/>
                        </a:rPr>
                        <a:t>437.</a:t>
                      </a:r>
                    </a:p>
                  </a:txBody>
                  <a:tcPr>
                    <a:lnL>
                      <a:noFill/>
                    </a:lnL>
                    <a:lnR>
                      <a:noFill/>
                    </a:lnR>
                    <a:lnT>
                      <a:noFill/>
                    </a:lnT>
                    <a:lnB>
                      <a:noFill/>
                    </a:lnB>
                    <a:solidFill>
                      <a:srgbClr val="FFFFFF"/>
                    </a:solidFill>
                  </a:tcPr>
                </a:tc>
                <a:tc>
                  <a:txBody>
                    <a:bodyPr/>
                    <a:lstStyle/>
                    <a:p>
                      <a:pPr algn="l">
                        <a:buNone/>
                      </a:pPr>
                      <a:r>
                        <a:rPr lang="ru-RU">
                          <a:effectLst/>
                        </a:rPr>
                        <a:t>Рыба, приготовленная или консервированная другим способом; икра и заменители икры</a:t>
                      </a:r>
                    </a:p>
                  </a:txBody>
                  <a:tcPr>
                    <a:lnL>
                      <a:noFill/>
                    </a:lnL>
                    <a:lnR>
                      <a:noFill/>
                    </a:lnR>
                    <a:lnT>
                      <a:noFill/>
                    </a:lnT>
                    <a:lnB>
                      <a:noFill/>
                    </a:lnB>
                    <a:solidFill>
                      <a:srgbClr val="FFFFFF"/>
                    </a:solidFill>
                  </a:tcPr>
                </a:tc>
                <a:tc>
                  <a:txBody>
                    <a:bodyPr/>
                    <a:lstStyle/>
                    <a:p>
                      <a:pPr algn="ctr">
                        <a:buNone/>
                      </a:pPr>
                      <a:r>
                        <a:rPr lang="ru-RU" u="none" strike="noStrike">
                          <a:solidFill>
                            <a:srgbClr val="3272C0"/>
                          </a:solidFill>
                          <a:effectLst/>
                          <a:hlinkClick r:id="rId3"/>
                        </a:rPr>
                        <a:t>10.20.2</a:t>
                      </a:r>
                      <a:endParaRPr lang="ru-RU">
                        <a:effectLst/>
                      </a:endParaRPr>
                    </a:p>
                  </a:txBody>
                  <a:tcPr>
                    <a:lnL>
                      <a:noFill/>
                    </a:lnL>
                    <a:lnR>
                      <a:noFill/>
                    </a:lnR>
                    <a:lnT>
                      <a:noFill/>
                    </a:lnT>
                    <a:lnB>
                      <a:noFill/>
                    </a:lnB>
                    <a:solidFill>
                      <a:srgbClr val="FFFFFF"/>
                    </a:solidFill>
                  </a:tcPr>
                </a:tc>
                <a:extLst>
                  <a:ext uri="{0D108BD9-81ED-4DB2-BD59-A6C34878D82A}">
                    <a16:rowId xmlns:a16="http://schemas.microsoft.com/office/drawing/2014/main" val="2412073331"/>
                  </a:ext>
                </a:extLst>
              </a:tr>
              <a:tr h="0">
                <a:tc>
                  <a:txBody>
                    <a:bodyPr/>
                    <a:lstStyle/>
                    <a:p>
                      <a:pPr algn="ctr">
                        <a:buNone/>
                      </a:pPr>
                      <a:r>
                        <a:rPr lang="ru-RU">
                          <a:effectLst/>
                        </a:rPr>
                        <a:t>438.</a:t>
                      </a:r>
                    </a:p>
                  </a:txBody>
                  <a:tcPr>
                    <a:lnL>
                      <a:noFill/>
                    </a:lnL>
                    <a:lnR>
                      <a:noFill/>
                    </a:lnR>
                    <a:lnT>
                      <a:noFill/>
                    </a:lnT>
                    <a:lnB>
                      <a:noFill/>
                    </a:lnB>
                    <a:solidFill>
                      <a:srgbClr val="FFFFFF"/>
                    </a:solidFill>
                  </a:tcPr>
                </a:tc>
                <a:tc>
                  <a:txBody>
                    <a:bodyPr/>
                    <a:lstStyle/>
                    <a:p>
                      <a:pPr algn="l">
                        <a:buNone/>
                      </a:pPr>
                      <a:r>
                        <a:rPr lang="ru-RU">
                          <a:effectLst/>
                        </a:rPr>
                        <a:t>Ракообразные, моллюски и прочие беспозвоночные водные, мороженые, переработанные или консервированные</a:t>
                      </a:r>
                    </a:p>
                  </a:txBody>
                  <a:tcPr>
                    <a:lnL>
                      <a:noFill/>
                    </a:lnL>
                    <a:lnR>
                      <a:noFill/>
                    </a:lnR>
                    <a:lnT>
                      <a:noFill/>
                    </a:lnT>
                    <a:lnB>
                      <a:noFill/>
                    </a:lnB>
                    <a:solidFill>
                      <a:srgbClr val="FFFFFF"/>
                    </a:solidFill>
                  </a:tcPr>
                </a:tc>
                <a:tc>
                  <a:txBody>
                    <a:bodyPr/>
                    <a:lstStyle/>
                    <a:p>
                      <a:pPr algn="ctr">
                        <a:buNone/>
                      </a:pPr>
                      <a:r>
                        <a:rPr lang="ru-RU" u="none" strike="noStrike" dirty="0">
                          <a:solidFill>
                            <a:srgbClr val="3272C0"/>
                          </a:solidFill>
                          <a:effectLst/>
                          <a:hlinkClick r:id="rId4"/>
                        </a:rPr>
                        <a:t>10.20.3</a:t>
                      </a:r>
                      <a:endParaRPr lang="ru-RU" dirty="0">
                        <a:effectLst/>
                      </a:endParaRPr>
                    </a:p>
                  </a:txBody>
                  <a:tcPr>
                    <a:lnL>
                      <a:noFill/>
                    </a:lnL>
                    <a:lnR>
                      <a:noFill/>
                    </a:lnR>
                    <a:lnT>
                      <a:noFill/>
                    </a:lnT>
                    <a:lnB>
                      <a:noFill/>
                    </a:lnB>
                    <a:solidFill>
                      <a:srgbClr val="FFFFFF"/>
                    </a:solidFill>
                  </a:tcPr>
                </a:tc>
                <a:extLst>
                  <a:ext uri="{0D108BD9-81ED-4DB2-BD59-A6C34878D82A}">
                    <a16:rowId xmlns:a16="http://schemas.microsoft.com/office/drawing/2014/main" val="1108603373"/>
                  </a:ext>
                </a:extLst>
              </a:tr>
            </a:tbl>
          </a:graphicData>
        </a:graphic>
      </p:graphicFrame>
    </p:spTree>
    <p:extLst>
      <p:ext uri="{BB962C8B-B14F-4D97-AF65-F5344CB8AC3E}">
        <p14:creationId xmlns:p14="http://schemas.microsoft.com/office/powerpoint/2010/main" val="1804616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52AD9C-81BF-CE3C-068A-93FA8904E97B}"/>
              </a:ext>
            </a:extLst>
          </p:cNvPr>
          <p:cNvSpPr>
            <a:spLocks noGrp="1"/>
          </p:cNvSpPr>
          <p:nvPr>
            <p:ph type="title"/>
          </p:nvPr>
        </p:nvSpPr>
        <p:spPr>
          <a:xfrm>
            <a:off x="740546" y="72163"/>
            <a:ext cx="10515600" cy="558152"/>
          </a:xfrm>
        </p:spPr>
        <p:txBody>
          <a:bodyPr>
            <a:normAutofit/>
          </a:bodyPr>
          <a:lstStyle/>
          <a:p>
            <a:r>
              <a:rPr lang="ru-RU" sz="2400" dirty="0">
                <a:solidFill>
                  <a:srgbClr val="FF0000"/>
                </a:solidFill>
              </a:rPr>
              <a:t>НО! Письмо Минфина России от 06.11.2025 № 24-06-09/107312</a:t>
            </a:r>
          </a:p>
        </p:txBody>
      </p:sp>
      <p:pic>
        <p:nvPicPr>
          <p:cNvPr id="5" name="Объект 4">
            <a:extLst>
              <a:ext uri="{FF2B5EF4-FFF2-40B4-BE49-F238E27FC236}">
                <a16:creationId xmlns:a16="http://schemas.microsoft.com/office/drawing/2014/main" id="{E90BDC5C-1BAB-0AE9-54C5-73DA53456D65}"/>
              </a:ext>
            </a:extLst>
          </p:cNvPr>
          <p:cNvPicPr>
            <a:picLocks noGrp="1" noChangeAspect="1"/>
          </p:cNvPicPr>
          <p:nvPr>
            <p:ph idx="1"/>
          </p:nvPr>
        </p:nvPicPr>
        <p:blipFill>
          <a:blip r:embed="rId2"/>
          <a:stretch>
            <a:fillRect/>
          </a:stretch>
        </p:blipFill>
        <p:spPr>
          <a:xfrm>
            <a:off x="332173" y="745724"/>
            <a:ext cx="4852386" cy="5942458"/>
          </a:xfrm>
          <a:prstGeom prst="rect">
            <a:avLst/>
          </a:prstGeom>
        </p:spPr>
      </p:pic>
      <p:pic>
        <p:nvPicPr>
          <p:cNvPr id="7" name="Рисунок 6">
            <a:extLst>
              <a:ext uri="{FF2B5EF4-FFF2-40B4-BE49-F238E27FC236}">
                <a16:creationId xmlns:a16="http://schemas.microsoft.com/office/drawing/2014/main" id="{9671180E-C1BA-3116-B001-CBB535A25AA8}"/>
              </a:ext>
            </a:extLst>
          </p:cNvPr>
          <p:cNvPicPr>
            <a:picLocks noChangeAspect="1"/>
          </p:cNvPicPr>
          <p:nvPr/>
        </p:nvPicPr>
        <p:blipFill>
          <a:blip r:embed="rId3"/>
          <a:stretch>
            <a:fillRect/>
          </a:stretch>
        </p:blipFill>
        <p:spPr>
          <a:xfrm>
            <a:off x="6599069" y="630315"/>
            <a:ext cx="4852386" cy="6227685"/>
          </a:xfrm>
          <a:prstGeom prst="rect">
            <a:avLst/>
          </a:prstGeom>
        </p:spPr>
      </p:pic>
    </p:spTree>
    <p:extLst>
      <p:ext uri="{BB962C8B-B14F-4D97-AF65-F5344CB8AC3E}">
        <p14:creationId xmlns:p14="http://schemas.microsoft.com/office/powerpoint/2010/main" val="447729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17BDF-9610-4F1B-E492-09C2B32C586A}"/>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7FE74E-73AA-9CC5-9E63-FA76A2FB377D}"/>
              </a:ext>
            </a:extLst>
          </p:cNvPr>
          <p:cNvSpPr>
            <a:spLocks noGrp="1"/>
          </p:cNvSpPr>
          <p:nvPr>
            <p:ph type="title"/>
          </p:nvPr>
        </p:nvSpPr>
        <p:spPr>
          <a:xfrm>
            <a:off x="740546" y="72163"/>
            <a:ext cx="10515600" cy="558152"/>
          </a:xfrm>
        </p:spPr>
        <p:txBody>
          <a:bodyPr>
            <a:normAutofit/>
          </a:bodyPr>
          <a:lstStyle/>
          <a:p>
            <a:r>
              <a:rPr lang="ru-RU" sz="2400" dirty="0">
                <a:solidFill>
                  <a:srgbClr val="FF0000"/>
                </a:solidFill>
              </a:rPr>
              <a:t>НО! Письмо Минфина России от 06.11.2025 № 24-06-09/107312</a:t>
            </a:r>
          </a:p>
        </p:txBody>
      </p:sp>
      <p:pic>
        <p:nvPicPr>
          <p:cNvPr id="4" name="Рисунок 3">
            <a:extLst>
              <a:ext uri="{FF2B5EF4-FFF2-40B4-BE49-F238E27FC236}">
                <a16:creationId xmlns:a16="http://schemas.microsoft.com/office/drawing/2014/main" id="{70C6E352-386B-77ED-C0A4-D4B7173483C3}"/>
              </a:ext>
            </a:extLst>
          </p:cNvPr>
          <p:cNvPicPr>
            <a:picLocks noChangeAspect="1"/>
          </p:cNvPicPr>
          <p:nvPr/>
        </p:nvPicPr>
        <p:blipFill>
          <a:blip r:embed="rId2"/>
          <a:stretch>
            <a:fillRect/>
          </a:stretch>
        </p:blipFill>
        <p:spPr>
          <a:xfrm>
            <a:off x="403695" y="531310"/>
            <a:ext cx="4744112" cy="6326690"/>
          </a:xfrm>
          <a:prstGeom prst="rect">
            <a:avLst/>
          </a:prstGeom>
        </p:spPr>
      </p:pic>
      <p:pic>
        <p:nvPicPr>
          <p:cNvPr id="10" name="Рисунок 9">
            <a:extLst>
              <a:ext uri="{FF2B5EF4-FFF2-40B4-BE49-F238E27FC236}">
                <a16:creationId xmlns:a16="http://schemas.microsoft.com/office/drawing/2014/main" id="{84F53949-2E7B-EA71-C3E2-2EC4223A57CC}"/>
              </a:ext>
            </a:extLst>
          </p:cNvPr>
          <p:cNvPicPr>
            <a:picLocks noChangeAspect="1"/>
          </p:cNvPicPr>
          <p:nvPr/>
        </p:nvPicPr>
        <p:blipFill>
          <a:blip r:embed="rId3"/>
          <a:stretch>
            <a:fillRect/>
          </a:stretch>
        </p:blipFill>
        <p:spPr>
          <a:xfrm>
            <a:off x="6174181" y="531309"/>
            <a:ext cx="4744112" cy="6326691"/>
          </a:xfrm>
          <a:prstGeom prst="rect">
            <a:avLst/>
          </a:prstGeom>
        </p:spPr>
      </p:pic>
    </p:spTree>
    <p:extLst>
      <p:ext uri="{BB962C8B-B14F-4D97-AF65-F5344CB8AC3E}">
        <p14:creationId xmlns:p14="http://schemas.microsoft.com/office/powerpoint/2010/main" val="25836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D3DEB-1AED-C733-DECE-1E8F6D7605C8}"/>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9B3B56DD-76A5-47CA-A6E7-594EB5A091A6}"/>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419F73A4-4F86-7350-383B-7B3C04A332F4}"/>
              </a:ext>
            </a:extLst>
          </p:cNvPr>
          <p:cNvSpPr>
            <a:spLocks noGrp="1"/>
          </p:cNvSpPr>
          <p:nvPr>
            <p:ph type="title"/>
          </p:nvPr>
        </p:nvSpPr>
        <p:spPr>
          <a:xfrm>
            <a:off x="621436" y="1190717"/>
            <a:ext cx="10520039" cy="1606858"/>
          </a:xfrm>
        </p:spPr>
        <p:txBody>
          <a:bodyPr>
            <a:noAutofit/>
          </a:bodyPr>
          <a:lstStyle/>
          <a:p>
            <a:pPr algn="ctr"/>
            <a:r>
              <a:rPr lang="ru-RU" sz="3200" dirty="0">
                <a:solidFill>
                  <a:srgbClr val="C00000"/>
                </a:solidFill>
              </a:rPr>
              <a:t>Представление в составе заявки номер реестровой записи без совокупного количества баллов при наличии бальной системы оценки технологических операций является основанием для признания такой заявки иностранной</a:t>
            </a:r>
          </a:p>
        </p:txBody>
      </p:sp>
    </p:spTree>
    <p:extLst>
      <p:ext uri="{BB962C8B-B14F-4D97-AF65-F5344CB8AC3E}">
        <p14:creationId xmlns:p14="http://schemas.microsoft.com/office/powerpoint/2010/main" val="1481676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C8DB9-F7C9-A191-71FB-291F1D019D2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624E97-3DB3-5B95-82FE-583DD705C9A8}"/>
              </a:ext>
            </a:extLst>
          </p:cNvPr>
          <p:cNvSpPr>
            <a:spLocks noGrp="1"/>
          </p:cNvSpPr>
          <p:nvPr>
            <p:ph type="title"/>
          </p:nvPr>
        </p:nvSpPr>
        <p:spPr>
          <a:xfrm>
            <a:off x="201597" y="111687"/>
            <a:ext cx="11803602" cy="540397"/>
          </a:xfrm>
        </p:spPr>
        <p:txBody>
          <a:bodyPr>
            <a:noAutofit/>
          </a:bodyPr>
          <a:lstStyle/>
          <a:p>
            <a:pPr algn="ctr"/>
            <a:r>
              <a:rPr lang="ru-RU" sz="2400" dirty="0">
                <a:solidFill>
                  <a:srgbClr val="0070C0"/>
                </a:solidFill>
              </a:rPr>
              <a:t>АС Ростовской области Решение от 24.11.2025 по Делу № А53-30556/2025 (1 из 3)</a:t>
            </a:r>
            <a:endParaRPr lang="ru-RU" sz="2400" b="1" dirty="0">
              <a:solidFill>
                <a:srgbClr val="FF0000"/>
              </a:solidFill>
            </a:endParaRPr>
          </a:p>
        </p:txBody>
      </p:sp>
      <p:graphicFrame>
        <p:nvGraphicFramePr>
          <p:cNvPr id="4" name="Объект 3">
            <a:extLst>
              <a:ext uri="{FF2B5EF4-FFF2-40B4-BE49-F238E27FC236}">
                <a16:creationId xmlns:a16="http://schemas.microsoft.com/office/drawing/2014/main" id="{0946836E-22B1-A07F-C059-1336B8B06965}"/>
              </a:ext>
            </a:extLst>
          </p:cNvPr>
          <p:cNvGraphicFramePr>
            <a:graphicFrameLocks noGrp="1"/>
          </p:cNvGraphicFramePr>
          <p:nvPr>
            <p:ph idx="1"/>
          </p:nvPr>
        </p:nvGraphicFramePr>
        <p:xfrm>
          <a:off x="373346" y="652084"/>
          <a:ext cx="11445308" cy="1010920"/>
        </p:xfrm>
        <a:graphic>
          <a:graphicData uri="http://schemas.openxmlformats.org/drawingml/2006/table">
            <a:tbl>
              <a:tblPr firstRow="1" bandRow="1">
                <a:tableStyleId>{F5AB1C69-6EDB-4FF4-983F-18BD219EF322}</a:tableStyleId>
              </a:tblPr>
              <a:tblGrid>
                <a:gridCol w="3381908">
                  <a:extLst>
                    <a:ext uri="{9D8B030D-6E8A-4147-A177-3AD203B41FA5}">
                      <a16:colId xmlns:a16="http://schemas.microsoft.com/office/drawing/2014/main" val="3079683067"/>
                    </a:ext>
                  </a:extLst>
                </a:gridCol>
                <a:gridCol w="3420379">
                  <a:extLst>
                    <a:ext uri="{9D8B030D-6E8A-4147-A177-3AD203B41FA5}">
                      <a16:colId xmlns:a16="http://schemas.microsoft.com/office/drawing/2014/main" val="3197436877"/>
                    </a:ext>
                  </a:extLst>
                </a:gridCol>
                <a:gridCol w="4643021">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БУ "Городская больница № 6"</a:t>
                      </a:r>
                    </a:p>
                  </a:txBody>
                  <a:tcPr/>
                </a:tc>
                <a:tc>
                  <a:txBody>
                    <a:bodyPr/>
                    <a:lstStyle/>
                    <a:p>
                      <a:r>
                        <a:rPr lang="ru-RU" dirty="0"/>
                        <a:t>УФАС по Ростовской области</a:t>
                      </a:r>
                    </a:p>
                  </a:txBody>
                  <a:tcPr/>
                </a:tc>
                <a:tc>
                  <a:txBody>
                    <a:bodyPr/>
                    <a:lstStyle/>
                    <a:p>
                      <a:r>
                        <a:rPr lang="ru-RU" dirty="0"/>
                        <a:t>О признании незаконным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E88418BE-1BEB-B03F-CE8F-D8A9DF005E14}"/>
              </a:ext>
            </a:extLst>
          </p:cNvPr>
          <p:cNvSpPr txBox="1"/>
          <p:nvPr/>
        </p:nvSpPr>
        <p:spPr>
          <a:xfrm>
            <a:off x="373346" y="1701394"/>
            <a:ext cx="11631853"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проводил ЭА  на поставку системы рентгеновской диагностической передвижной общего назначения, цифровой, ввод в эксплуатацию, обучение правилам эксплуатации специалистов, эксплуатирующих медицинские изделия, и специалистов, осуществляющих техническое обслуживание медицинских изделий. </a:t>
            </a:r>
            <a:b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0358300299925000126).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Заказчиком установлено ограничение для товаров, происходящих из иностранных государств, поскольку объект закупки входит в подгруппу 26.60.11.113, предусмотренную позицией 299 Приложения № 2 к Постановлению 1875 (код КТРУ: 26.60.11.113-00000115).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закупку подано 2 заявки: одна со страной происхождения  - Болгария. Во второй заявке  к поставке предложен «Аппарат палатный рентгенографический АПР-"Максима" по ТУ 9442-029-11150760-2009. Производитель АО "Научно-исследовательская производственная компания "Электрон", страна происхождения Российская Федерация. В составе заявке представлена выписка из Реестра промышленной продукции от 30.06.2025, согласно которой оборудование имеет реестровый номер № 10436279, информация о совокупном количестве баллов отсутствует.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этапе рассмотрения заявка со страной происхождения Болгария была отклонена. Участник пожаловался в УФАС, жалоба обоснована.</a:t>
            </a:r>
          </a:p>
        </p:txBody>
      </p:sp>
    </p:spTree>
    <p:extLst>
      <p:ext uri="{BB962C8B-B14F-4D97-AF65-F5344CB8AC3E}">
        <p14:creationId xmlns:p14="http://schemas.microsoft.com/office/powerpoint/2010/main" val="1539231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1091B-C52F-2419-CED7-545C72DE965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03784D-03E5-0EEB-FE77-64BD48521548}"/>
              </a:ext>
            </a:extLst>
          </p:cNvPr>
          <p:cNvSpPr>
            <a:spLocks noGrp="1"/>
          </p:cNvSpPr>
          <p:nvPr>
            <p:ph type="title"/>
          </p:nvPr>
        </p:nvSpPr>
        <p:spPr>
          <a:xfrm>
            <a:off x="201597" y="111687"/>
            <a:ext cx="11803602" cy="540397"/>
          </a:xfrm>
        </p:spPr>
        <p:txBody>
          <a:bodyPr>
            <a:noAutofit/>
          </a:bodyPr>
          <a:lstStyle/>
          <a:p>
            <a:pPr algn="ctr"/>
            <a:r>
              <a:rPr lang="ru-RU" sz="2400" dirty="0">
                <a:solidFill>
                  <a:srgbClr val="0070C0"/>
                </a:solidFill>
              </a:rPr>
              <a:t>АС Ростовской области Решение от 24.11.2025 по Делу № А53-30556/2025 (2 из 3)</a:t>
            </a:r>
            <a:endParaRPr lang="ru-RU" sz="2400" b="1" dirty="0">
              <a:solidFill>
                <a:srgbClr val="FF0000"/>
              </a:solidFill>
            </a:endParaRPr>
          </a:p>
        </p:txBody>
      </p:sp>
      <p:sp>
        <p:nvSpPr>
          <p:cNvPr id="6" name="TextBox 5">
            <a:extLst>
              <a:ext uri="{FF2B5EF4-FFF2-40B4-BE49-F238E27FC236}">
                <a16:creationId xmlns:a16="http://schemas.microsoft.com/office/drawing/2014/main" id="{BB5DBEE4-C890-F20D-89CF-0A497ADEB52F}"/>
              </a:ext>
            </a:extLst>
          </p:cNvPr>
          <p:cNvSpPr txBox="1"/>
          <p:nvPr/>
        </p:nvSpPr>
        <p:spPr>
          <a:xfrm>
            <a:off x="373346" y="652084"/>
            <a:ext cx="11631853" cy="39703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Пунктом 33 Требований к промышленной продукции, предъявляемых в целях ее отнесения к российской промышленной продукции, установленных Постановлением  № 719, определено, что отнесение продукции медицинской промышленности к российской промышленной продукции возможно при условии соответствия всем обязательным требованиям и достижения следующего суммарного количества баллов за выполнение на территориях стран - членов Евразийского экономического союза указанных операций (условий) для каждой единицы продукции: из 26.60.11.112 «Маммографы, рентгеновские, из 26.60.11.113 «Аппараты передвижные палатные,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ренттенодиагностические</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комплексы на 2 рабочих места, рентгенодиагностические комплексы на 3 рабочих места, рентгенодиагностические комплексы на базе телеуправляемого стола-штатива, флюорографы, рентгеновские аппараты передвижные хирургические (С-дуга): не менее 100 баллов — в 2025 году.</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Заявка без совокупного количества баллов должна быть приравнена к иностранной.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Отказать в удовлетворении заявленных требований.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064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E370C-3FBB-D88A-7438-6BBD249BDA92}"/>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072E54-7DC2-7939-F046-B6588B64FB49}"/>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Республики Саха Решение от 31.10.2025 по Делу А58-6342/2025 (1 из 2)</a:t>
            </a:r>
          </a:p>
        </p:txBody>
      </p:sp>
      <p:graphicFrame>
        <p:nvGraphicFramePr>
          <p:cNvPr id="4" name="Объект 3">
            <a:extLst>
              <a:ext uri="{FF2B5EF4-FFF2-40B4-BE49-F238E27FC236}">
                <a16:creationId xmlns:a16="http://schemas.microsoft.com/office/drawing/2014/main" id="{75FDD786-75EF-7FE5-C985-7C6C4C7263B5}"/>
              </a:ext>
            </a:extLst>
          </p:cNvPr>
          <p:cNvGraphicFramePr>
            <a:graphicFrameLocks noGrp="1"/>
          </p:cNvGraphicFramePr>
          <p:nvPr>
            <p:ph idx="1"/>
          </p:nvPr>
        </p:nvGraphicFramePr>
        <p:xfrm>
          <a:off x="194199" y="514438"/>
          <a:ext cx="11860937" cy="1010920"/>
        </p:xfrm>
        <a:graphic>
          <a:graphicData uri="http://schemas.openxmlformats.org/drawingml/2006/table">
            <a:tbl>
              <a:tblPr firstRow="1" bandRow="1">
                <a:tableStyleId>{F5AB1C69-6EDB-4FF4-983F-18BD219EF322}</a:tableStyleId>
              </a:tblPr>
              <a:tblGrid>
                <a:gridCol w="4138104">
                  <a:extLst>
                    <a:ext uri="{9D8B030D-6E8A-4147-A177-3AD203B41FA5}">
                      <a16:colId xmlns:a16="http://schemas.microsoft.com/office/drawing/2014/main" val="3079683067"/>
                    </a:ext>
                  </a:extLst>
                </a:gridCol>
                <a:gridCol w="3817398">
                  <a:extLst>
                    <a:ext uri="{9D8B030D-6E8A-4147-A177-3AD203B41FA5}">
                      <a16:colId xmlns:a16="http://schemas.microsoft.com/office/drawing/2014/main" val="3197436877"/>
                    </a:ext>
                  </a:extLst>
                </a:gridCol>
                <a:gridCol w="3905435">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ГКУ "Центр закупок Республики Саха (Якутия)"</a:t>
                      </a:r>
                    </a:p>
                  </a:txBody>
                  <a:tcPr/>
                </a:tc>
                <a:tc>
                  <a:txBody>
                    <a:bodyPr/>
                    <a:lstStyle/>
                    <a:p>
                      <a:r>
                        <a:rPr lang="ru-RU" dirty="0"/>
                        <a:t>УФАС по Республике Саха (Якутия)</a:t>
                      </a:r>
                    </a:p>
                  </a:txBody>
                  <a:tcPr/>
                </a:tc>
                <a:tc>
                  <a:txBody>
                    <a:bodyPr/>
                    <a:lstStyle/>
                    <a:p>
                      <a:r>
                        <a:rPr lang="ru-RU" dirty="0"/>
                        <a:t>О признании недействительными решения и предписания </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B4C709E0-3810-FB47-074B-80BEA54D7DE0}"/>
              </a:ext>
            </a:extLst>
          </p:cNvPr>
          <p:cNvSpPr txBox="1"/>
          <p:nvPr/>
        </p:nvSpPr>
        <p:spPr>
          <a:xfrm>
            <a:off x="151198" y="1591322"/>
            <a:ext cx="11889604" cy="53553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УО проводил ЭА (№ 0816500000625008938) на поставку электрогенераторной установки (код позиции КТРУ 27.11.30.000-00000003).  В извещении установлено ограничение.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рассмотрении поданных 7 заявок на участие 6 комиссия признала не соответствующим требованиям извещения, по основанию отсутствия реестровой записи из реестра российской промышленной продукции (5 заявок) и происхождения товара иностранного производства (1 заявка).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Одна заявка была признана соответствующей требованиям извещения поскольку в ней содержалась реестровая запись.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ООО "АГГ ПАУЭР РУС" (далее - Общество) являясь участником закупки, заявка которого была отклонена, направило в УФАС жалобу, указав, что заявка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Энерготех</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также подлежала признанию не соответствующей извещению, поскольку кроме подтверждения реестровой записи товара в силу требований установленных Постановлением Правительства Российской Федерации от 17.07.2015 N 719 необходимо представлять информацию о совокупном количестве баллов.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Жалоба признана обоснованной.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п.54 Постановления № 719 Продукция, классифицируемая кодом ОКПД2 27.11.31, включенная в раздел V настоящего приложения, для целей осуществления закупок такой продукции для обеспечения государственных и муниципальных нужд в рамках Федерального закона "О контрактной системе в сфере закупок товаров, работ, услуг для обеспечения государственных и муниципальных нужд" может быть отнесена к российской промышленной продукции при условии достижения в совокупности следующего суммарного количества баллов  - не менее 270 баллов.</a:t>
            </a:r>
          </a:p>
        </p:txBody>
      </p:sp>
    </p:spTree>
    <p:extLst>
      <p:ext uri="{BB962C8B-B14F-4D97-AF65-F5344CB8AC3E}">
        <p14:creationId xmlns:p14="http://schemas.microsoft.com/office/powerpoint/2010/main" val="2640845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7EAC7-1D69-8512-A815-826E36329A6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488BC5-F2D0-9707-E197-E723031E677B}"/>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Республики Саха Решение от 31.10.2025 по Делу А58-6342/2025 (2 из 2)</a:t>
            </a:r>
          </a:p>
        </p:txBody>
      </p:sp>
      <p:sp>
        <p:nvSpPr>
          <p:cNvPr id="6" name="TextBox 5">
            <a:extLst>
              <a:ext uri="{FF2B5EF4-FFF2-40B4-BE49-F238E27FC236}">
                <a16:creationId xmlns:a16="http://schemas.microsoft.com/office/drawing/2014/main" id="{4463D494-101A-EC48-7077-F9DBE185CE33}"/>
              </a:ext>
            </a:extLst>
          </p:cNvPr>
          <p:cNvSpPr txBox="1"/>
          <p:nvPr/>
        </p:nvSpPr>
        <p:spPr>
          <a:xfrm>
            <a:off x="165531" y="650289"/>
            <a:ext cx="11860937" cy="424731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Из представленных оператором электронной площадки документов антимонопольный орган установил в заявке  победителя информация о совокупном количестве баллов отсутствует.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доводы заявителя о том, что в силу пункта 2 постановления Правительства Российской Федерации от 17.05.2024 N 610 (дата вступления в силу - 17.05.2024)  в отношении товара имеющего заключение Минпромторга России о подтверждении производства промышленной продукции на территории Российской Федерации в отношении продукции, включенной в разделы II, III, V, VII медицинские изделия), XI и XVII приложения к Постановлению N 719 не требуется  информации о совокупном количестве баллов поскольку они действительны до окончания установленного срока их действия суд признает несостоятельными, поскольку  указанным пунктом урегулирован лишь срок действия указанных заключений.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этой связи правомерными являются выводы антимонопольного органа о том, что хотя ранее полученные заключения и являются действующими, но они требуют внесения соответствующих изменений с целью возможности их принятия и учета для целей участия в государственных и муниципальных закупках.</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требования отказать.</a:t>
            </a:r>
          </a:p>
        </p:txBody>
      </p:sp>
    </p:spTree>
    <p:extLst>
      <p:ext uri="{BB962C8B-B14F-4D97-AF65-F5344CB8AC3E}">
        <p14:creationId xmlns:p14="http://schemas.microsoft.com/office/powerpoint/2010/main" val="4192583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C9C08-5C87-851C-5912-60A37DE3A9B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19D2DF-0F87-FEF8-E2A2-C90CB8BE1AB1}"/>
              </a:ext>
            </a:extLst>
          </p:cNvPr>
          <p:cNvSpPr>
            <a:spLocks noGrp="1"/>
          </p:cNvSpPr>
          <p:nvPr>
            <p:ph type="title"/>
          </p:nvPr>
        </p:nvSpPr>
        <p:spPr>
          <a:xfrm>
            <a:off x="26021" y="155025"/>
            <a:ext cx="11803602" cy="524251"/>
          </a:xfrm>
        </p:spPr>
        <p:txBody>
          <a:bodyPr>
            <a:noAutofit/>
          </a:bodyPr>
          <a:lstStyle/>
          <a:p>
            <a:pPr algn="ctr"/>
            <a:r>
              <a:rPr lang="ru-RU" sz="2400" dirty="0">
                <a:solidFill>
                  <a:srgbClr val="0070C0"/>
                </a:solidFill>
              </a:rPr>
              <a:t>АС Алтайского края Решение от  15.10.2025 по Делу №  А03-9767/2025 (1 из 2)</a:t>
            </a:r>
            <a:br>
              <a:rPr lang="ru-RU" sz="2400" dirty="0">
                <a:solidFill>
                  <a:srgbClr val="0070C0"/>
                </a:solidFill>
              </a:rPr>
            </a:br>
            <a:r>
              <a:rPr lang="ru-RU" sz="1800" b="1" dirty="0">
                <a:solidFill>
                  <a:srgbClr val="FF0000"/>
                </a:solidFill>
              </a:rPr>
              <a:t>Постановлением 7 ААС от 20.01.2025 решение поддержано</a:t>
            </a:r>
          </a:p>
        </p:txBody>
      </p:sp>
      <p:graphicFrame>
        <p:nvGraphicFramePr>
          <p:cNvPr id="4" name="Объект 3">
            <a:extLst>
              <a:ext uri="{FF2B5EF4-FFF2-40B4-BE49-F238E27FC236}">
                <a16:creationId xmlns:a16="http://schemas.microsoft.com/office/drawing/2014/main" id="{8C590F56-97D9-9B1B-2CE9-106051DEC9A7}"/>
              </a:ext>
            </a:extLst>
          </p:cNvPr>
          <p:cNvGraphicFramePr>
            <a:graphicFrameLocks noGrp="1"/>
          </p:cNvGraphicFramePr>
          <p:nvPr>
            <p:ph idx="1"/>
          </p:nvPr>
        </p:nvGraphicFramePr>
        <p:xfrm>
          <a:off x="247706" y="816278"/>
          <a:ext cx="11581917" cy="741680"/>
        </p:xfrm>
        <a:graphic>
          <a:graphicData uri="http://schemas.openxmlformats.org/drawingml/2006/table">
            <a:tbl>
              <a:tblPr firstRow="1" bandRow="1">
                <a:tableStyleId>{F5AB1C69-6EDB-4FF4-983F-18BD219EF322}</a:tableStyleId>
              </a:tblPr>
              <a:tblGrid>
                <a:gridCol w="2961443">
                  <a:extLst>
                    <a:ext uri="{9D8B030D-6E8A-4147-A177-3AD203B41FA5}">
                      <a16:colId xmlns:a16="http://schemas.microsoft.com/office/drawing/2014/main" val="3079683067"/>
                    </a:ext>
                  </a:extLst>
                </a:gridCol>
                <a:gridCol w="3639844">
                  <a:extLst>
                    <a:ext uri="{9D8B030D-6E8A-4147-A177-3AD203B41FA5}">
                      <a16:colId xmlns:a16="http://schemas.microsoft.com/office/drawing/2014/main" val="3197436877"/>
                    </a:ext>
                  </a:extLst>
                </a:gridCol>
                <a:gridCol w="4980630">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Администрация г. Бийска</a:t>
                      </a:r>
                    </a:p>
                  </a:txBody>
                  <a:tcPr/>
                </a:tc>
                <a:tc>
                  <a:txBody>
                    <a:bodyPr/>
                    <a:lstStyle/>
                    <a:p>
                      <a:r>
                        <a:rPr lang="ru-RU" dirty="0"/>
                        <a:t>УФАС по Алтайскому краю</a:t>
                      </a:r>
                    </a:p>
                  </a:txBody>
                  <a:tcPr/>
                </a:tc>
                <a:tc>
                  <a:txBody>
                    <a:bodyPr/>
                    <a:lstStyle/>
                    <a:p>
                      <a:r>
                        <a:rPr lang="ru-RU" dirty="0"/>
                        <a:t>О признании незаконным и отмене решения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31AB4279-5E2A-A549-3D44-30055121B0BE}"/>
              </a:ext>
            </a:extLst>
          </p:cNvPr>
          <p:cNvSpPr txBox="1"/>
          <p:nvPr/>
        </p:nvSpPr>
        <p:spPr>
          <a:xfrm>
            <a:off x="155327" y="1694960"/>
            <a:ext cx="11881346"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Заказчик проводил запрос котировок на поставку фоторамок (№0117300067825000064).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установлено ограничение.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закупку поступила жалоба, признанная обоснованной.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Извещением запроса котировок установлен ОКПД2: 22.29.26.190 «Изделия пластмассовые декоративные прочие».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соответствии с протоколом подведения итогов на участие в закупке подано 2 (две) заявки участников, которые признаны соответствующие требованиям.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оценке допущенных заявок, Комиссией УФАС по Алтайскому краю установлено следующее.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 заявке № 118584906 приложена выписка из реестра промышленной продукции № 10298827, информация о совокупном количестве баллов за выполнение (освоение) на территории Российской Федерации таких операций (условий): отсутствует.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Заявка № 118573751, кроме прочего содержала выписку из реестра промышленной продукции № 10619454, при этом, информация о совокупном количестве баллов за выполнение (освоение) на территории Российской Федерации таких операций (условий): 175.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Кроме того, в соответствии с каталогом продукции предложена рамка для фотографий, картин или аналогичных изделий из недрагоценных металлов по ОКПД 2 - 25.99.24.120. по ТУ 25.99.24-005-96520141-2021.</a:t>
            </a:r>
          </a:p>
        </p:txBody>
      </p:sp>
    </p:spTree>
    <p:extLst>
      <p:ext uri="{BB962C8B-B14F-4D97-AF65-F5344CB8AC3E}">
        <p14:creationId xmlns:p14="http://schemas.microsoft.com/office/powerpoint/2010/main" val="92306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F40E5-4C1F-6D2A-53DD-E310EF7B7FC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D2F740-DCB6-EF0B-778A-BC1B09EF6C02}"/>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Алтайского края Решение от  15.10.2025 по Делу №  А03-9767/2025 (2 из 2)</a:t>
            </a:r>
          </a:p>
        </p:txBody>
      </p:sp>
      <p:sp>
        <p:nvSpPr>
          <p:cNvPr id="6" name="TextBox 5">
            <a:extLst>
              <a:ext uri="{FF2B5EF4-FFF2-40B4-BE49-F238E27FC236}">
                <a16:creationId xmlns:a16="http://schemas.microsoft.com/office/drawing/2014/main" id="{98CF2773-EAD5-1792-7A4C-9DC7F66C9CE2}"/>
              </a:ext>
            </a:extLst>
          </p:cNvPr>
          <p:cNvSpPr txBox="1"/>
          <p:nvPr/>
        </p:nvSpPr>
        <p:spPr>
          <a:xfrm>
            <a:off x="251534" y="524251"/>
            <a:ext cx="11881346" cy="397031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Выписка из реестра промышленной продукции № 10298827, представленная в составе заявке, не соответствует предмету контракта и описанию объекта закупки: Материал багета - Пластик, Материал вставки - стекло, Материал задника - плотный картон.</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800" b="0"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u-RU" sz="1800" b="0" i="1" u="none" strike="noStrike" kern="1200" cap="none" spc="0" normalizeH="0" baseline="0" noProof="0" dirty="0" err="1">
                <a:ln>
                  <a:noFill/>
                </a:ln>
                <a:solidFill>
                  <a:prstClr val="black"/>
                </a:solidFill>
                <a:effectLst/>
                <a:uLnTx/>
                <a:uFillTx/>
                <a:latin typeface="Calibri" panose="020F0502020204030204"/>
                <a:ea typeface="+mn-ea"/>
                <a:cs typeface="+mn-cs"/>
              </a:rPr>
              <a:t>Справочно</a:t>
            </a:r>
            <a:r>
              <a:rPr kumimoji="0" lang="ru-RU" sz="1800" b="0" i="1" u="none" strike="noStrike" kern="1200" cap="none" spc="0" normalizeH="0" baseline="0" noProof="0" dirty="0">
                <a:ln>
                  <a:noFill/>
                </a:ln>
                <a:solidFill>
                  <a:prstClr val="black"/>
                </a:solidFill>
                <a:effectLst/>
                <a:uLnTx/>
                <a:uFillTx/>
                <a:latin typeface="Calibri" panose="020F0502020204030204"/>
                <a:ea typeface="+mn-ea"/>
                <a:cs typeface="+mn-cs"/>
              </a:rPr>
              <a:t>: В соответствии с Постановлением №719, код 22.29 «Изделия пластмассовые прочие, за исключением продукции, предусмотренной разделом «VII. Медицинские изделия», введенным постановлением Правительства Российской Федерации от 2 августа 2016 г. N 744», - не менее 90 баллов.)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учитывая изложенное, арбитражный суд приходит к выводу, что Комиссией по осуществлению закупок Администрации г. Бийска неправомерно принято решение о соответствии заявки № 118584906 требованиям статьи 14 Закона о контрактной системе, в связи с чем, антимонопольным органом правомерно принято оспариваемое решение.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заявления отказать</a:t>
            </a:r>
          </a:p>
        </p:txBody>
      </p:sp>
    </p:spTree>
    <p:extLst>
      <p:ext uri="{BB962C8B-B14F-4D97-AF65-F5344CB8AC3E}">
        <p14:creationId xmlns:p14="http://schemas.microsoft.com/office/powerpoint/2010/main" val="3739006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774EE-BBD4-8328-4C2B-143E248DD9A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3111B7-BF50-6219-CE13-DEDBC64B9B08}"/>
              </a:ext>
            </a:extLst>
          </p:cNvPr>
          <p:cNvSpPr>
            <a:spLocks noGrp="1"/>
          </p:cNvSpPr>
          <p:nvPr>
            <p:ph type="title"/>
          </p:nvPr>
        </p:nvSpPr>
        <p:spPr>
          <a:xfrm>
            <a:off x="838200" y="1599121"/>
            <a:ext cx="10515600" cy="1325563"/>
          </a:xfrm>
        </p:spPr>
        <p:txBody>
          <a:bodyPr>
            <a:normAutofit/>
          </a:bodyPr>
          <a:lstStyle/>
          <a:p>
            <a:r>
              <a:rPr lang="ru-RU" sz="4000" dirty="0">
                <a:solidFill>
                  <a:srgbClr val="0070C0"/>
                </a:solidFill>
              </a:rPr>
              <a:t>Особенности закупок картриджей</a:t>
            </a:r>
          </a:p>
        </p:txBody>
      </p:sp>
    </p:spTree>
    <p:extLst>
      <p:ext uri="{BB962C8B-B14F-4D97-AF65-F5344CB8AC3E}">
        <p14:creationId xmlns:p14="http://schemas.microsoft.com/office/powerpoint/2010/main" val="138666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5388A74-29D9-3785-8B5C-39112626C2D0}"/>
              </a:ext>
            </a:extLst>
          </p:cNvPr>
          <p:cNvSpPr>
            <a:spLocks noGrp="1"/>
          </p:cNvSpPr>
          <p:nvPr>
            <p:ph idx="1"/>
          </p:nvPr>
        </p:nvSpPr>
        <p:spPr>
          <a:xfrm>
            <a:off x="532660" y="85593"/>
            <a:ext cx="10909917" cy="4351338"/>
          </a:xfrm>
        </p:spPr>
        <p:txBody>
          <a:bodyPr>
            <a:normAutofit/>
          </a:bodyPr>
          <a:lstStyle/>
          <a:p>
            <a:r>
              <a:rPr lang="ru-RU" sz="1800" b="1" dirty="0"/>
              <a:t>3. Установить, что информацией и документами, подтверждающими страну происхождения товара для целей настоящего постановления, являются:</a:t>
            </a:r>
          </a:p>
          <a:p>
            <a:r>
              <a:rPr lang="ru-RU" sz="1800" dirty="0">
                <a:solidFill>
                  <a:srgbClr val="FF0000"/>
                </a:solidFill>
              </a:rPr>
              <a:t>Новый к)</a:t>
            </a:r>
            <a:r>
              <a:rPr lang="ru-RU" sz="1800" dirty="0"/>
              <a:t> для подтверждения происхождения товаров, указанных в позициях 152 - 154 приложения N 1 к настоящему постановлению, из Российской Федерации в дополнение к информации, предусмотренной подпунктом "з" настоящего пункта, - предусмотренный извещением об осуществлении закупки, приглашением принять участие в определении поставщика (подрядчика, исполнителя), условиями контракта </a:t>
            </a:r>
            <a:r>
              <a:rPr lang="ru-RU" sz="1800" b="1" dirty="0">
                <a:solidFill>
                  <a:srgbClr val="FF0000"/>
                </a:solidFill>
              </a:rPr>
              <a:t>и подлежащий представлению заказчику </a:t>
            </a:r>
            <a:r>
              <a:rPr lang="ru-RU" sz="1800" b="1" u="sng" dirty="0">
                <a:solidFill>
                  <a:srgbClr val="FF0000"/>
                </a:solidFill>
              </a:rPr>
              <a:t>при поставке товара (в том числе при выполнении работ, оказании услуг) </a:t>
            </a:r>
            <a:r>
              <a:rPr lang="ru-RU" sz="1800" b="1" dirty="0"/>
              <a:t>ветеринарный сопроводительный документ, установленный в соответствии с Законом Российской Федерации "О ветеринарии" ветеринарными правилами организации работы по оформлению ветеринарных сопроводительных документов</a:t>
            </a:r>
            <a:r>
              <a:rPr lang="ru-RU" sz="1800" b="1" i="1" dirty="0">
                <a:solidFill>
                  <a:srgbClr val="7030A0"/>
                </a:solidFill>
              </a:rPr>
              <a:t>. </a:t>
            </a:r>
          </a:p>
          <a:p>
            <a:r>
              <a:rPr lang="ru-RU" sz="2000" b="1" u="sng" dirty="0">
                <a:solidFill>
                  <a:srgbClr val="7030A0"/>
                </a:solidFill>
              </a:rPr>
              <a:t>В составе заявки ВСД не спрашиваем, только при поставке!</a:t>
            </a:r>
          </a:p>
          <a:p>
            <a:endParaRPr lang="en-US" sz="2000" b="1" dirty="0">
              <a:solidFill>
                <a:srgbClr val="7030A0"/>
              </a:solidFill>
            </a:endParaRPr>
          </a:p>
          <a:p>
            <a:r>
              <a:rPr lang="ru-RU" sz="2000" b="1" dirty="0">
                <a:solidFill>
                  <a:srgbClr val="7030A0"/>
                </a:solidFill>
              </a:rPr>
              <a:t>Почему такой ВСД не требуется при поставке мяса, яиц</a:t>
            </a:r>
            <a:r>
              <a:rPr lang="en-US" sz="2000" b="1" dirty="0">
                <a:solidFill>
                  <a:srgbClr val="7030A0"/>
                </a:solidFill>
              </a:rPr>
              <a:t>? </a:t>
            </a:r>
            <a:endParaRPr lang="ru-RU" sz="2000" b="1" dirty="0">
              <a:solidFill>
                <a:srgbClr val="7030A0"/>
              </a:solidFill>
            </a:endParaRPr>
          </a:p>
          <a:p>
            <a:endParaRPr lang="ru-RU" sz="1600" dirty="0"/>
          </a:p>
        </p:txBody>
      </p:sp>
      <p:graphicFrame>
        <p:nvGraphicFramePr>
          <p:cNvPr id="4" name="Таблица 3">
            <a:extLst>
              <a:ext uri="{FF2B5EF4-FFF2-40B4-BE49-F238E27FC236}">
                <a16:creationId xmlns:a16="http://schemas.microsoft.com/office/drawing/2014/main" id="{52625332-3F29-38CC-4E71-E73C79577F5F}"/>
              </a:ext>
            </a:extLst>
          </p:cNvPr>
          <p:cNvGraphicFramePr>
            <a:graphicFrameLocks noGrp="1"/>
          </p:cNvGraphicFramePr>
          <p:nvPr/>
        </p:nvGraphicFramePr>
        <p:xfrm>
          <a:off x="461640" y="4596738"/>
          <a:ext cx="10662079" cy="2108240"/>
        </p:xfrm>
        <a:graphic>
          <a:graphicData uri="http://schemas.openxmlformats.org/drawingml/2006/table">
            <a:tbl>
              <a:tblPr/>
              <a:tblGrid>
                <a:gridCol w="721494">
                  <a:extLst>
                    <a:ext uri="{9D8B030D-6E8A-4147-A177-3AD203B41FA5}">
                      <a16:colId xmlns:a16="http://schemas.microsoft.com/office/drawing/2014/main" val="3251956342"/>
                    </a:ext>
                  </a:extLst>
                </a:gridCol>
                <a:gridCol w="6445348">
                  <a:extLst>
                    <a:ext uri="{9D8B030D-6E8A-4147-A177-3AD203B41FA5}">
                      <a16:colId xmlns:a16="http://schemas.microsoft.com/office/drawing/2014/main" val="836080195"/>
                    </a:ext>
                  </a:extLst>
                </a:gridCol>
                <a:gridCol w="3495237">
                  <a:extLst>
                    <a:ext uri="{9D8B030D-6E8A-4147-A177-3AD203B41FA5}">
                      <a16:colId xmlns:a16="http://schemas.microsoft.com/office/drawing/2014/main" val="1759655"/>
                    </a:ext>
                  </a:extLst>
                </a:gridCol>
              </a:tblGrid>
              <a:tr h="369378">
                <a:tc>
                  <a:txBody>
                    <a:bodyPr/>
                    <a:lstStyle/>
                    <a:p>
                      <a:pPr algn="ctr">
                        <a:buNone/>
                      </a:pPr>
                      <a:r>
                        <a:rPr lang="ru-RU" sz="1400" dirty="0">
                          <a:effectLst/>
                        </a:rPr>
                        <a:t>152.</a:t>
                      </a:r>
                    </a:p>
                  </a:txBody>
                  <a:tcPr marL="85320" marR="85320" marT="42660" marB="42660">
                    <a:lnL>
                      <a:noFill/>
                    </a:lnL>
                    <a:lnR>
                      <a:noFill/>
                    </a:lnR>
                    <a:lnT>
                      <a:noFill/>
                    </a:lnT>
                    <a:lnB>
                      <a:noFill/>
                    </a:lnB>
                    <a:solidFill>
                      <a:srgbClr val="FFFFFF"/>
                    </a:solidFill>
                  </a:tcPr>
                </a:tc>
                <a:tc>
                  <a:txBody>
                    <a:bodyPr/>
                    <a:lstStyle/>
                    <a:p>
                      <a:pPr algn="l">
                        <a:buNone/>
                      </a:pPr>
                      <a:r>
                        <a:rPr lang="ru-RU" sz="1400" dirty="0">
                          <a:effectLst/>
                        </a:rPr>
                        <a:t>Продукция из рыбы свежая, охлажденная или мороженая, соответствующая кодам </a:t>
                      </a:r>
                      <a:r>
                        <a:rPr lang="ru-RU" sz="1400" u="none" strike="noStrike" dirty="0">
                          <a:solidFill>
                            <a:srgbClr val="3272C0"/>
                          </a:solidFill>
                          <a:effectLst/>
                          <a:hlinkClick r:id="rId2"/>
                        </a:rPr>
                        <a:t>0302</a:t>
                      </a:r>
                      <a:r>
                        <a:rPr lang="ru-RU" sz="1400" dirty="0">
                          <a:effectLst/>
                        </a:rPr>
                        <a:t>, </a:t>
                      </a:r>
                      <a:r>
                        <a:rPr lang="ru-RU" sz="1400" u="none" strike="noStrike" dirty="0">
                          <a:solidFill>
                            <a:srgbClr val="3272C0"/>
                          </a:solidFill>
                          <a:effectLst/>
                          <a:hlinkClick r:id="rId3"/>
                        </a:rPr>
                        <a:t>0303</a:t>
                      </a:r>
                      <a:r>
                        <a:rPr lang="ru-RU" sz="1400" dirty="0">
                          <a:effectLst/>
                        </a:rPr>
                        <a:t> (ТН ВЭД ЕАЭС)</a:t>
                      </a:r>
                    </a:p>
                  </a:txBody>
                  <a:tcPr marL="85320" marR="85320" marT="42660" marB="42660">
                    <a:lnL>
                      <a:noFill/>
                    </a:lnL>
                    <a:lnR>
                      <a:noFill/>
                    </a:lnR>
                    <a:lnT>
                      <a:noFill/>
                    </a:lnT>
                    <a:lnB>
                      <a:noFill/>
                    </a:lnB>
                    <a:solidFill>
                      <a:srgbClr val="FFFFFF"/>
                    </a:solidFill>
                  </a:tcPr>
                </a:tc>
                <a:tc>
                  <a:txBody>
                    <a:bodyPr/>
                    <a:lstStyle/>
                    <a:p>
                      <a:pPr algn="ctr">
                        <a:buNone/>
                      </a:pPr>
                      <a:r>
                        <a:rPr lang="ru-RU" sz="1400" u="none" strike="noStrike">
                          <a:solidFill>
                            <a:srgbClr val="3272C0"/>
                          </a:solidFill>
                          <a:effectLst/>
                          <a:hlinkClick r:id="rId4"/>
                        </a:rPr>
                        <a:t>10.20.1</a:t>
                      </a:r>
                      <a:endParaRPr lang="ru-RU" sz="1400">
                        <a:effectLst/>
                      </a:endParaRPr>
                    </a:p>
                  </a:txBody>
                  <a:tcPr marL="85320" marR="85320" marT="42660" marB="42660">
                    <a:lnL>
                      <a:noFill/>
                    </a:lnL>
                    <a:lnR>
                      <a:noFill/>
                    </a:lnR>
                    <a:lnT>
                      <a:noFill/>
                    </a:lnT>
                    <a:lnB>
                      <a:noFill/>
                    </a:lnB>
                    <a:solidFill>
                      <a:srgbClr val="FFFFFF"/>
                    </a:solidFill>
                  </a:tcPr>
                </a:tc>
                <a:extLst>
                  <a:ext uri="{0D108BD9-81ED-4DB2-BD59-A6C34878D82A}">
                    <a16:rowId xmlns:a16="http://schemas.microsoft.com/office/drawing/2014/main" val="2795203997"/>
                  </a:ext>
                </a:extLst>
              </a:tr>
              <a:tr h="421545">
                <a:tc>
                  <a:txBody>
                    <a:bodyPr/>
                    <a:lstStyle/>
                    <a:p>
                      <a:pPr algn="ctr">
                        <a:buNone/>
                      </a:pPr>
                      <a:r>
                        <a:rPr lang="ru-RU" sz="1400">
                          <a:effectLst/>
                        </a:rPr>
                        <a:t>153.</a:t>
                      </a:r>
                    </a:p>
                  </a:txBody>
                  <a:tcPr marL="85320" marR="85320" marT="42660" marB="42660">
                    <a:lnL>
                      <a:noFill/>
                    </a:lnL>
                    <a:lnR>
                      <a:noFill/>
                    </a:lnR>
                    <a:lnT>
                      <a:noFill/>
                    </a:lnT>
                    <a:lnB>
                      <a:noFill/>
                    </a:lnB>
                    <a:solidFill>
                      <a:srgbClr val="FFFFFF"/>
                    </a:solidFill>
                  </a:tcPr>
                </a:tc>
                <a:tc>
                  <a:txBody>
                    <a:bodyPr/>
                    <a:lstStyle/>
                    <a:p>
                      <a:pPr algn="l">
                        <a:buNone/>
                      </a:pPr>
                      <a:r>
                        <a:rPr lang="ru-RU" sz="1400" dirty="0">
                          <a:effectLst/>
                        </a:rPr>
                        <a:t>Рыба, приготовленная или консервированная другим способом; икра и заменители икры, соответствующие кодам </a:t>
                      </a:r>
                      <a:r>
                        <a:rPr lang="ru-RU" sz="1400" u="none" strike="noStrike" dirty="0">
                          <a:solidFill>
                            <a:srgbClr val="3272C0"/>
                          </a:solidFill>
                          <a:effectLst/>
                          <a:hlinkClick r:id="rId5"/>
                        </a:rPr>
                        <a:t>0304</a:t>
                      </a:r>
                      <a:r>
                        <a:rPr lang="ru-RU" sz="1400" dirty="0">
                          <a:effectLst/>
                        </a:rPr>
                        <a:t>, </a:t>
                      </a:r>
                      <a:r>
                        <a:rPr lang="ru-RU" sz="1400" u="none" strike="noStrike" dirty="0">
                          <a:solidFill>
                            <a:srgbClr val="3272C0"/>
                          </a:solidFill>
                          <a:effectLst/>
                          <a:hlinkClick r:id="rId6"/>
                        </a:rPr>
                        <a:t>0305</a:t>
                      </a:r>
                      <a:r>
                        <a:rPr lang="ru-RU" sz="1400" dirty="0">
                          <a:effectLst/>
                        </a:rPr>
                        <a:t>, </a:t>
                      </a:r>
                      <a:r>
                        <a:rPr lang="ru-RU" sz="1400" u="none" strike="noStrike" dirty="0">
                          <a:solidFill>
                            <a:srgbClr val="3272C0"/>
                          </a:solidFill>
                          <a:effectLst/>
                          <a:hlinkClick r:id="rId7"/>
                        </a:rPr>
                        <a:t>0306</a:t>
                      </a:r>
                      <a:r>
                        <a:rPr lang="ru-RU" sz="1400" dirty="0">
                          <a:effectLst/>
                        </a:rPr>
                        <a:t> (ТН ВЭД ЕАЭС)</a:t>
                      </a:r>
                    </a:p>
                  </a:txBody>
                  <a:tcPr marL="85320" marR="85320" marT="42660" marB="42660">
                    <a:lnL>
                      <a:noFill/>
                    </a:lnL>
                    <a:lnR>
                      <a:noFill/>
                    </a:lnR>
                    <a:lnT>
                      <a:noFill/>
                    </a:lnT>
                    <a:lnB>
                      <a:noFill/>
                    </a:lnB>
                    <a:solidFill>
                      <a:srgbClr val="FFFFFF"/>
                    </a:solidFill>
                  </a:tcPr>
                </a:tc>
                <a:tc>
                  <a:txBody>
                    <a:bodyPr/>
                    <a:lstStyle/>
                    <a:p>
                      <a:pPr algn="ctr">
                        <a:buNone/>
                      </a:pPr>
                      <a:r>
                        <a:rPr lang="ru-RU" sz="1400" u="none" strike="noStrike">
                          <a:solidFill>
                            <a:srgbClr val="3272C0"/>
                          </a:solidFill>
                          <a:effectLst/>
                          <a:hlinkClick r:id="rId8"/>
                        </a:rPr>
                        <a:t>10.20.2</a:t>
                      </a:r>
                      <a:endParaRPr lang="ru-RU" sz="1400">
                        <a:effectLst/>
                      </a:endParaRPr>
                    </a:p>
                  </a:txBody>
                  <a:tcPr marL="85320" marR="85320" marT="42660" marB="42660">
                    <a:lnL>
                      <a:noFill/>
                    </a:lnL>
                    <a:lnR>
                      <a:noFill/>
                    </a:lnR>
                    <a:lnT>
                      <a:noFill/>
                    </a:lnT>
                    <a:lnB>
                      <a:noFill/>
                    </a:lnB>
                    <a:solidFill>
                      <a:srgbClr val="FFFFFF"/>
                    </a:solidFill>
                  </a:tcPr>
                </a:tc>
                <a:extLst>
                  <a:ext uri="{0D108BD9-81ED-4DB2-BD59-A6C34878D82A}">
                    <a16:rowId xmlns:a16="http://schemas.microsoft.com/office/drawing/2014/main" val="3064879651"/>
                  </a:ext>
                </a:extLst>
              </a:tr>
              <a:tr h="1084160">
                <a:tc>
                  <a:txBody>
                    <a:bodyPr/>
                    <a:lstStyle/>
                    <a:p>
                      <a:pPr algn="ctr">
                        <a:buNone/>
                      </a:pPr>
                      <a:r>
                        <a:rPr lang="ru-RU" sz="1400">
                          <a:effectLst/>
                        </a:rPr>
                        <a:t>154.</a:t>
                      </a:r>
                    </a:p>
                  </a:txBody>
                  <a:tcPr marL="85320" marR="85320" marT="42660" marB="42660">
                    <a:lnL>
                      <a:noFill/>
                    </a:lnL>
                    <a:lnR>
                      <a:noFill/>
                    </a:lnR>
                    <a:lnT>
                      <a:noFill/>
                    </a:lnT>
                    <a:lnB>
                      <a:noFill/>
                    </a:lnB>
                    <a:solidFill>
                      <a:srgbClr val="FFFFFF"/>
                    </a:solidFill>
                  </a:tcPr>
                </a:tc>
                <a:tc>
                  <a:txBody>
                    <a:bodyPr/>
                    <a:lstStyle/>
                    <a:p>
                      <a:pPr algn="l">
                        <a:buNone/>
                      </a:pPr>
                      <a:r>
                        <a:rPr lang="ru-RU" sz="1400" dirty="0">
                          <a:effectLst/>
                        </a:rPr>
                        <a:t>Ракообразные, моллюски и прочие беспозвоночные водные, мороженые, переработанные или консервированные, соответствующие кодам </a:t>
                      </a:r>
                      <a:r>
                        <a:rPr lang="ru-RU" sz="1400" u="none" strike="noStrike" dirty="0">
                          <a:solidFill>
                            <a:srgbClr val="3272C0"/>
                          </a:solidFill>
                          <a:effectLst/>
                          <a:hlinkClick r:id="rId9"/>
                        </a:rPr>
                        <a:t>0307</a:t>
                      </a:r>
                      <a:r>
                        <a:rPr lang="ru-RU" sz="1400" dirty="0">
                          <a:effectLst/>
                        </a:rPr>
                        <a:t>, </a:t>
                      </a:r>
                      <a:r>
                        <a:rPr lang="ru-RU" sz="1400" u="none" strike="noStrike" dirty="0">
                          <a:solidFill>
                            <a:srgbClr val="3272C0"/>
                          </a:solidFill>
                          <a:effectLst/>
                          <a:hlinkClick r:id="rId10"/>
                        </a:rPr>
                        <a:t>0308</a:t>
                      </a:r>
                      <a:r>
                        <a:rPr lang="ru-RU" sz="1400" dirty="0">
                          <a:effectLst/>
                        </a:rPr>
                        <a:t> (ТН ВЭД ЕАЭС)</a:t>
                      </a:r>
                    </a:p>
                  </a:txBody>
                  <a:tcPr marL="85320" marR="85320" marT="42660" marB="42660">
                    <a:lnL>
                      <a:noFill/>
                    </a:lnL>
                    <a:lnR>
                      <a:noFill/>
                    </a:lnR>
                    <a:lnT>
                      <a:noFill/>
                    </a:lnT>
                    <a:lnB>
                      <a:noFill/>
                    </a:lnB>
                    <a:solidFill>
                      <a:srgbClr val="FFFFFF"/>
                    </a:solidFill>
                  </a:tcPr>
                </a:tc>
                <a:tc>
                  <a:txBody>
                    <a:bodyPr/>
                    <a:lstStyle/>
                    <a:p>
                      <a:pPr algn="ctr">
                        <a:buNone/>
                      </a:pPr>
                      <a:r>
                        <a:rPr lang="ru-RU" sz="1400" u="none" strike="noStrike" dirty="0">
                          <a:solidFill>
                            <a:srgbClr val="3272C0"/>
                          </a:solidFill>
                          <a:effectLst/>
                          <a:hlinkClick r:id="rId11"/>
                        </a:rPr>
                        <a:t>10.20.3</a:t>
                      </a:r>
                      <a:endParaRPr lang="ru-RU" sz="1400" dirty="0">
                        <a:effectLst/>
                      </a:endParaRPr>
                    </a:p>
                  </a:txBody>
                  <a:tcPr marL="85320" marR="85320" marT="42660" marB="42660">
                    <a:lnL>
                      <a:noFill/>
                    </a:lnL>
                    <a:lnR>
                      <a:noFill/>
                    </a:lnR>
                    <a:lnT>
                      <a:noFill/>
                    </a:lnT>
                    <a:lnB>
                      <a:noFill/>
                    </a:lnB>
                    <a:solidFill>
                      <a:srgbClr val="FFFFFF"/>
                    </a:solidFill>
                  </a:tcPr>
                </a:tc>
                <a:extLst>
                  <a:ext uri="{0D108BD9-81ED-4DB2-BD59-A6C34878D82A}">
                    <a16:rowId xmlns:a16="http://schemas.microsoft.com/office/drawing/2014/main" val="3779572204"/>
                  </a:ext>
                </a:extLst>
              </a:tr>
            </a:tbl>
          </a:graphicData>
        </a:graphic>
      </p:graphicFrame>
    </p:spTree>
    <p:extLst>
      <p:ext uri="{BB962C8B-B14F-4D97-AF65-F5344CB8AC3E}">
        <p14:creationId xmlns:p14="http://schemas.microsoft.com/office/powerpoint/2010/main" val="2798031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9D051-0DAC-A431-9515-C16C3EBE48C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0A46DD-70CC-430E-56C4-4FF6B49142BA}"/>
              </a:ext>
            </a:extLst>
          </p:cNvPr>
          <p:cNvSpPr>
            <a:spLocks noGrp="1"/>
          </p:cNvSpPr>
          <p:nvPr>
            <p:ph type="title"/>
          </p:nvPr>
        </p:nvSpPr>
        <p:spPr>
          <a:xfrm>
            <a:off x="838200" y="365125"/>
            <a:ext cx="10515600" cy="111547"/>
          </a:xfrm>
        </p:spPr>
        <p:txBody>
          <a:bodyPr>
            <a:noAutofit/>
          </a:bodyPr>
          <a:lstStyle/>
          <a:p>
            <a:r>
              <a:rPr lang="ru-RU" sz="2400" dirty="0">
                <a:solidFill>
                  <a:srgbClr val="7030A0"/>
                </a:solidFill>
              </a:rPr>
              <a:t>И еще на всякий случай:</a:t>
            </a:r>
          </a:p>
        </p:txBody>
      </p:sp>
      <p:pic>
        <p:nvPicPr>
          <p:cNvPr id="4" name="Объект 4">
            <a:extLst>
              <a:ext uri="{FF2B5EF4-FFF2-40B4-BE49-F238E27FC236}">
                <a16:creationId xmlns:a16="http://schemas.microsoft.com/office/drawing/2014/main" id="{EFF40113-2AB4-C053-9B34-FC11810E5736}"/>
              </a:ext>
            </a:extLst>
          </p:cNvPr>
          <p:cNvPicPr>
            <a:picLocks noChangeAspect="1"/>
          </p:cNvPicPr>
          <p:nvPr/>
        </p:nvPicPr>
        <p:blipFill>
          <a:blip r:embed="rId2"/>
          <a:stretch>
            <a:fillRect/>
          </a:stretch>
        </p:blipFill>
        <p:spPr>
          <a:xfrm>
            <a:off x="911424" y="908719"/>
            <a:ext cx="10975776" cy="5268243"/>
          </a:xfrm>
          <a:prstGeom prst="rect">
            <a:avLst/>
          </a:prstGeom>
        </p:spPr>
      </p:pic>
    </p:spTree>
    <p:extLst>
      <p:ext uri="{BB962C8B-B14F-4D97-AF65-F5344CB8AC3E}">
        <p14:creationId xmlns:p14="http://schemas.microsoft.com/office/powerpoint/2010/main" val="3071065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F32BE-E267-F41E-A20A-72FDC0D24F79}"/>
            </a:ext>
          </a:extLst>
        </p:cNvPr>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3FF0E3E3-4087-1B9E-6CDB-CB52B4648415}"/>
              </a:ext>
            </a:extLst>
          </p:cNvPr>
          <p:cNvGraphicFramePr>
            <a:graphicFrameLocks noGrp="1"/>
          </p:cNvGraphicFramePr>
          <p:nvPr>
            <p:ph idx="1"/>
          </p:nvPr>
        </p:nvGraphicFramePr>
        <p:xfrm>
          <a:off x="267809" y="104140"/>
          <a:ext cx="11656381" cy="6553200"/>
        </p:xfrm>
        <a:graphic>
          <a:graphicData uri="http://schemas.openxmlformats.org/drawingml/2006/table">
            <a:tbl>
              <a:tblPr firstRow="1" bandRow="1">
                <a:tableStyleId>{00A15C55-8517-42AA-B614-E9B94910E393}</a:tableStyleId>
              </a:tblPr>
              <a:tblGrid>
                <a:gridCol w="2404370">
                  <a:extLst>
                    <a:ext uri="{9D8B030D-6E8A-4147-A177-3AD203B41FA5}">
                      <a16:colId xmlns:a16="http://schemas.microsoft.com/office/drawing/2014/main" val="1491232873"/>
                    </a:ext>
                  </a:extLst>
                </a:gridCol>
                <a:gridCol w="2050741">
                  <a:extLst>
                    <a:ext uri="{9D8B030D-6E8A-4147-A177-3AD203B41FA5}">
                      <a16:colId xmlns:a16="http://schemas.microsoft.com/office/drawing/2014/main" val="676634286"/>
                    </a:ext>
                  </a:extLst>
                </a:gridCol>
                <a:gridCol w="7201270">
                  <a:extLst>
                    <a:ext uri="{9D8B030D-6E8A-4147-A177-3AD203B41FA5}">
                      <a16:colId xmlns:a16="http://schemas.microsoft.com/office/drawing/2014/main" val="336027265"/>
                    </a:ext>
                  </a:extLst>
                </a:gridCol>
              </a:tblGrid>
              <a:tr h="1359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dirty="0"/>
                        <a:t>Предмет закупки </a:t>
                      </a:r>
                    </a:p>
                  </a:txBody>
                  <a:tcPr/>
                </a:tc>
                <a:tc>
                  <a:txBody>
                    <a:bodyPr/>
                    <a:lstStyle/>
                    <a:p>
                      <a:pPr algn="ctr"/>
                      <a:r>
                        <a:rPr lang="ru-RU" sz="1600" dirty="0"/>
                        <a:t>Суть жалобы</a:t>
                      </a:r>
                    </a:p>
                  </a:txBody>
                  <a:tcPr/>
                </a:tc>
                <a:tc>
                  <a:txBody>
                    <a:bodyPr/>
                    <a:lstStyle/>
                    <a:p>
                      <a:pPr algn="ctr"/>
                      <a:r>
                        <a:rPr lang="ru-RU" sz="1600" dirty="0"/>
                        <a:t>Суть решения</a:t>
                      </a:r>
                    </a:p>
                  </a:txBody>
                  <a:tcPr/>
                </a:tc>
                <a:extLst>
                  <a:ext uri="{0D108BD9-81ED-4DB2-BD59-A6C34878D82A}">
                    <a16:rowId xmlns:a16="http://schemas.microsoft.com/office/drawing/2014/main" val="4122470066"/>
                  </a:ext>
                </a:extLst>
              </a:tr>
              <a:tr h="370840">
                <a:tc gridSpan="3">
                  <a:txBody>
                    <a:bodyPr/>
                    <a:lstStyle/>
                    <a:p>
                      <a:pPr algn="ctr"/>
                      <a:r>
                        <a:rPr lang="ru-RU" sz="1600" dirty="0"/>
                        <a:t>РЕШЕНИЕ Московского УФАС по делу №077/06/106-1184/2025 </a:t>
                      </a:r>
                      <a:br>
                        <a:rPr lang="ru-RU" sz="1600" dirty="0"/>
                      </a:br>
                      <a:r>
                        <a:rPr lang="ru-RU" sz="1600" dirty="0"/>
                        <a:t>о нарушении законодательства о контрактной системе от </a:t>
                      </a:r>
                      <a:r>
                        <a:rPr lang="ru-RU" sz="1600" b="1" dirty="0"/>
                        <a:t>03.02.2025 </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501106614"/>
                  </a:ext>
                </a:extLst>
              </a:tr>
              <a:tr h="370840">
                <a:tc>
                  <a:txBody>
                    <a:bodyPr/>
                    <a:lstStyle/>
                    <a:p>
                      <a:r>
                        <a:rPr lang="ru-RU" sz="1600" dirty="0"/>
                        <a:t>Картриджи для </a:t>
                      </a:r>
                      <a:r>
                        <a:rPr lang="ru-RU" sz="1600" dirty="0" err="1"/>
                        <a:t>для</a:t>
                      </a:r>
                      <a:r>
                        <a:rPr lang="ru-RU" sz="1600" dirty="0"/>
                        <a:t> электрографических печатающих устройств (принтеры и МФУ).</a:t>
                      </a:r>
                    </a:p>
                    <a:p>
                      <a:endParaRPr lang="ru-RU" sz="1600" dirty="0"/>
                    </a:p>
                    <a:p>
                      <a:r>
                        <a:rPr lang="ru-RU" sz="1600" dirty="0"/>
                        <a:t>Закупка № 0373200016725000014.</a:t>
                      </a:r>
                    </a:p>
                  </a:txBody>
                  <a:tcPr/>
                </a:tc>
                <a:tc>
                  <a:txBody>
                    <a:bodyPr/>
                    <a:lstStyle/>
                    <a:p>
                      <a:r>
                        <a:rPr lang="ru-RU" sz="1600" dirty="0"/>
                        <a:t>Заказчиком неправомерно не установлены ограничения закупок товаров, происходящих из иностранных государств</a:t>
                      </a:r>
                    </a:p>
                  </a:txBody>
                  <a:tcPr/>
                </a:tc>
                <a:tc>
                  <a:txBody>
                    <a:bodyPr/>
                    <a:lstStyle/>
                    <a:p>
                      <a:pPr marL="285750" indent="-285750">
                        <a:buFont typeface="Arial" panose="020B0604020202020204" pitchFamily="34" charset="0"/>
                        <a:buChar char="•"/>
                      </a:pPr>
                      <a:r>
                        <a:rPr lang="ru-RU" sz="1600" dirty="0"/>
                        <a:t>Заказчиком применена позиция каталога товаров, работ, услуг для обеспечения государственных и муниципальных нужд 20.59.12.120-00000002 «Картридж для электрографических печатающих устройств», которой соответствуют 5 кодов ОКПД 2.</a:t>
                      </a:r>
                    </a:p>
                    <a:p>
                      <a:pPr marL="285750" indent="-285750">
                        <a:buFont typeface="Arial" panose="020B0604020202020204" pitchFamily="34" charset="0"/>
                        <a:buChar char="•"/>
                      </a:pPr>
                      <a:r>
                        <a:rPr lang="ru-RU" sz="1600" dirty="0"/>
                        <a:t>Закупаемому Заказчиком товару «Картридж для электрографических печатающих устройств» наиболее соответствует код ОКПД2 26.20.40.120 «Элементы замены типовые устройств ввода и вывода».</a:t>
                      </a:r>
                    </a:p>
                    <a:p>
                      <a:pPr marL="285750" indent="-285750">
                        <a:buFont typeface="Arial" panose="020B0604020202020204" pitchFamily="34" charset="0"/>
                        <a:buChar char="•"/>
                      </a:pPr>
                      <a:r>
                        <a:rPr lang="ru-RU" sz="1600" dirty="0"/>
                        <a:t>В Приложение №2 к Постановлению №1875 включена подгруппа кодов ОКПД2 26.20.4 «Блоки, части и принадлежности вычислительных машин», в которую входит указанный код ОКПД2.</a:t>
                      </a:r>
                    </a:p>
                    <a:p>
                      <a:pPr marL="285750" indent="-285750">
                        <a:buFont typeface="Arial" panose="020B0604020202020204" pitchFamily="34" charset="0"/>
                        <a:buChar char="•"/>
                      </a:pPr>
                      <a:r>
                        <a:rPr lang="ru-RU" sz="1600" dirty="0"/>
                        <a:t>Ограничения должны были быть установлены.</a:t>
                      </a:r>
                    </a:p>
                    <a:p>
                      <a:pPr marL="285750" indent="-285750">
                        <a:buFont typeface="Arial" panose="020B0604020202020204" pitchFamily="34" charset="0"/>
                        <a:buChar char="•"/>
                      </a:pPr>
                      <a:r>
                        <a:rPr lang="ru-RU" sz="1600" b="1" dirty="0">
                          <a:solidFill>
                            <a:srgbClr val="FF0000"/>
                          </a:solidFill>
                        </a:rPr>
                        <a:t>Жалоба обоснована</a:t>
                      </a:r>
                    </a:p>
                  </a:txBody>
                  <a:tcPr/>
                </a:tc>
                <a:extLst>
                  <a:ext uri="{0D108BD9-81ED-4DB2-BD59-A6C34878D82A}">
                    <a16:rowId xmlns:a16="http://schemas.microsoft.com/office/drawing/2014/main" val="3429371164"/>
                  </a:ext>
                </a:extLst>
              </a:tr>
              <a:tr h="370840">
                <a:tc gridSpan="3">
                  <a:txBody>
                    <a:bodyPr/>
                    <a:lstStyle/>
                    <a:p>
                      <a:pPr marL="0" indent="0" algn="ctr">
                        <a:buFont typeface="Arial" panose="020B0604020202020204" pitchFamily="34" charset="0"/>
                        <a:buNone/>
                      </a:pPr>
                      <a:r>
                        <a:rPr lang="ru-RU" sz="1600" b="0" dirty="0">
                          <a:solidFill>
                            <a:schemeClr val="tx1"/>
                          </a:solidFill>
                        </a:rPr>
                        <a:t>Р Е Ш Е Н И Е Якутского УФАС по делу № 014/06/50-249/2025 </a:t>
                      </a:r>
                      <a:br>
                        <a:rPr lang="ru-RU" sz="1600" b="0" dirty="0">
                          <a:solidFill>
                            <a:schemeClr val="tx1"/>
                          </a:solidFill>
                        </a:rPr>
                      </a:br>
                      <a:r>
                        <a:rPr lang="ru-RU" sz="1600" b="0" dirty="0">
                          <a:solidFill>
                            <a:schemeClr val="tx1"/>
                          </a:solidFill>
                        </a:rPr>
                        <a:t>о нарушении законодательства о контрактной системе в сфере закупок от </a:t>
                      </a:r>
                      <a:r>
                        <a:rPr lang="ru-RU" sz="1600" b="1" dirty="0">
                          <a:solidFill>
                            <a:schemeClr val="tx1"/>
                          </a:solidFill>
                        </a:rPr>
                        <a:t>04.02.2025</a:t>
                      </a:r>
                    </a:p>
                  </a:txBody>
                  <a:tcPr/>
                </a:tc>
                <a:tc hMerge="1">
                  <a:txBody>
                    <a:bodyPr/>
                    <a:lstStyle/>
                    <a:p>
                      <a:endParaRPr lang="ru-RU" sz="1600" dirty="0"/>
                    </a:p>
                  </a:txBody>
                  <a:tcPr/>
                </a:tc>
                <a:tc hMerge="1">
                  <a:txBody>
                    <a:bodyPr/>
                    <a:lstStyle/>
                    <a:p>
                      <a:endParaRPr dirty="0"/>
                    </a:p>
                  </a:txBody>
                  <a:tcPr/>
                </a:tc>
                <a:extLst>
                  <a:ext uri="{0D108BD9-81ED-4DB2-BD59-A6C34878D82A}">
                    <a16:rowId xmlns:a16="http://schemas.microsoft.com/office/drawing/2014/main" val="2572785244"/>
                  </a:ext>
                </a:extLst>
              </a:tr>
              <a:tr h="370840">
                <a:tc>
                  <a:txBody>
                    <a:bodyPr/>
                    <a:lstStyle/>
                    <a:p>
                      <a:r>
                        <a:rPr lang="ru-RU" sz="1600" dirty="0"/>
                        <a:t>Картриджи и фотобарабан для принтеров</a:t>
                      </a:r>
                    </a:p>
                    <a:p>
                      <a:endParaRPr lang="ru-RU" sz="1600" dirty="0"/>
                    </a:p>
                    <a:p>
                      <a:r>
                        <a:rPr lang="ru-RU" sz="1600" dirty="0"/>
                        <a:t>Закупка № 0816500000625000078.</a:t>
                      </a:r>
                    </a:p>
                  </a:txBody>
                  <a:tcPr/>
                </a:tc>
                <a:tc>
                  <a:txBody>
                    <a:bodyPr/>
                    <a:lstStyle/>
                    <a:p>
                      <a:r>
                        <a:rPr lang="ru-RU" sz="1600" dirty="0"/>
                        <a:t>Заказчиком неправомерно не установлены ограничения закупок товаров, происходящих из иностранных государств</a:t>
                      </a:r>
                    </a:p>
                  </a:txBody>
                  <a:tcPr/>
                </a:tc>
                <a:tc>
                  <a:txBody>
                    <a:bodyPr/>
                    <a:lstStyle/>
                    <a:p>
                      <a:pPr marL="285750" indent="-285750">
                        <a:buFont typeface="Arial" panose="020B0604020202020204" pitchFamily="34" charset="0"/>
                        <a:buChar char="•"/>
                      </a:pPr>
                      <a:r>
                        <a:rPr lang="ru-RU" sz="1600" b="0" dirty="0">
                          <a:solidFill>
                            <a:schemeClr val="tx1"/>
                          </a:solidFill>
                        </a:rPr>
                        <a:t>Заказчиком выбран код ОКПД2 28.23.25.000 «Части и принадлежности прочих офисных машин», который не указан в приложениях № 1 и № 2 Постановления Правительства РФ от 23.12.2024 № 1875. </a:t>
                      </a:r>
                      <a:r>
                        <a:rPr lang="ru-RU" sz="1600" b="1" dirty="0">
                          <a:solidFill>
                            <a:srgbClr val="00B050"/>
                          </a:solidFill>
                        </a:rPr>
                        <a:t>Довод жалобы не обоснован.</a:t>
                      </a:r>
                    </a:p>
                    <a:p>
                      <a:pPr marL="285750" indent="-285750">
                        <a:buFont typeface="Arial" panose="020B0604020202020204" pitchFamily="34" charset="0"/>
                        <a:buChar char="•"/>
                      </a:pPr>
                      <a:r>
                        <a:rPr lang="ru-RU" sz="1600" b="1" dirty="0">
                          <a:solidFill>
                            <a:schemeClr val="tx1"/>
                          </a:solidFill>
                        </a:rPr>
                        <a:t>Но сам выбор </a:t>
                      </a:r>
                      <a:r>
                        <a:rPr lang="ru-RU" sz="1600" b="0" dirty="0">
                          <a:solidFill>
                            <a:schemeClr val="tx1"/>
                          </a:solidFill>
                        </a:rPr>
                        <a:t>заказчиком указанного кода вместо кода 26.20.40.120 </a:t>
                      </a:r>
                      <a:r>
                        <a:rPr lang="ru-RU" sz="1600" b="1" dirty="0">
                          <a:solidFill>
                            <a:srgbClr val="FF0000"/>
                          </a:solidFill>
                        </a:rPr>
                        <a:t>признан нарушением.</a:t>
                      </a:r>
                    </a:p>
                  </a:txBody>
                  <a:tcPr/>
                </a:tc>
                <a:extLst>
                  <a:ext uri="{0D108BD9-81ED-4DB2-BD59-A6C34878D82A}">
                    <a16:rowId xmlns:a16="http://schemas.microsoft.com/office/drawing/2014/main" val="3847612130"/>
                  </a:ext>
                </a:extLst>
              </a:tr>
            </a:tbl>
          </a:graphicData>
        </a:graphic>
      </p:graphicFrame>
    </p:spTree>
    <p:extLst>
      <p:ext uri="{BB962C8B-B14F-4D97-AF65-F5344CB8AC3E}">
        <p14:creationId xmlns:p14="http://schemas.microsoft.com/office/powerpoint/2010/main" val="4092787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3C9EA-4C78-4A85-2E04-30C9156C607F}"/>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05F5553E-47C0-316D-2E2A-27B63239C439}"/>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BDA5F0DF-CE71-F13F-B0A4-D8DC6F7636A2}"/>
              </a:ext>
            </a:extLst>
          </p:cNvPr>
          <p:cNvSpPr>
            <a:spLocks noGrp="1"/>
          </p:cNvSpPr>
          <p:nvPr>
            <p:ph type="title"/>
          </p:nvPr>
        </p:nvSpPr>
        <p:spPr>
          <a:xfrm>
            <a:off x="621436" y="1190717"/>
            <a:ext cx="10520039" cy="1606858"/>
          </a:xfrm>
        </p:spPr>
        <p:txBody>
          <a:bodyPr>
            <a:noAutofit/>
          </a:bodyPr>
          <a:lstStyle/>
          <a:p>
            <a:pPr algn="ctr"/>
            <a:r>
              <a:rPr lang="ru-RU" sz="3200" dirty="0">
                <a:solidFill>
                  <a:srgbClr val="C00000"/>
                </a:solidFill>
              </a:rPr>
              <a:t>Национальный режим при закупке картриджей</a:t>
            </a:r>
            <a:br>
              <a:rPr lang="ru-RU" sz="3200" dirty="0">
                <a:solidFill>
                  <a:srgbClr val="C00000"/>
                </a:solidFill>
              </a:rPr>
            </a:br>
            <a:endParaRPr lang="ru-RU" sz="3200" dirty="0">
              <a:solidFill>
                <a:srgbClr val="C00000"/>
              </a:solidFill>
            </a:endParaRPr>
          </a:p>
        </p:txBody>
      </p:sp>
    </p:spTree>
    <p:extLst>
      <p:ext uri="{BB962C8B-B14F-4D97-AF65-F5344CB8AC3E}">
        <p14:creationId xmlns:p14="http://schemas.microsoft.com/office/powerpoint/2010/main" val="3418322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92825-6E69-A231-BC94-7B125CCB8BFF}"/>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3D88E4-4512-FBAA-E643-3C0F7146C47E}"/>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г. Москвы Решение от  28.10.2025 по Делу № А40-212244/2025</a:t>
            </a:r>
          </a:p>
        </p:txBody>
      </p:sp>
      <p:graphicFrame>
        <p:nvGraphicFramePr>
          <p:cNvPr id="4" name="Объект 3">
            <a:extLst>
              <a:ext uri="{FF2B5EF4-FFF2-40B4-BE49-F238E27FC236}">
                <a16:creationId xmlns:a16="http://schemas.microsoft.com/office/drawing/2014/main" id="{D5DA1023-3D1C-7C1E-BAED-ED729FF5E86D}"/>
              </a:ext>
            </a:extLst>
          </p:cNvPr>
          <p:cNvGraphicFramePr>
            <a:graphicFrameLocks noGrp="1"/>
          </p:cNvGraphicFramePr>
          <p:nvPr>
            <p:ph idx="1"/>
          </p:nvPr>
        </p:nvGraphicFramePr>
        <p:xfrm>
          <a:off x="194199" y="514438"/>
          <a:ext cx="11581917" cy="1010920"/>
        </p:xfrm>
        <a:graphic>
          <a:graphicData uri="http://schemas.openxmlformats.org/drawingml/2006/table">
            <a:tbl>
              <a:tblPr firstRow="1" bandRow="1">
                <a:tableStyleId>{F5AB1C69-6EDB-4FF4-983F-18BD219EF322}</a:tableStyleId>
              </a:tblPr>
              <a:tblGrid>
                <a:gridCol w="3987184">
                  <a:extLst>
                    <a:ext uri="{9D8B030D-6E8A-4147-A177-3AD203B41FA5}">
                      <a16:colId xmlns:a16="http://schemas.microsoft.com/office/drawing/2014/main" val="3079683067"/>
                    </a:ext>
                  </a:extLst>
                </a:gridCol>
                <a:gridCol w="2614103">
                  <a:extLst>
                    <a:ext uri="{9D8B030D-6E8A-4147-A177-3AD203B41FA5}">
                      <a16:colId xmlns:a16="http://schemas.microsoft.com/office/drawing/2014/main" val="3197436877"/>
                    </a:ext>
                  </a:extLst>
                </a:gridCol>
                <a:gridCol w="4980630">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МРУ </a:t>
                      </a:r>
                      <a:r>
                        <a:rPr lang="ru-RU" dirty="0" err="1"/>
                        <a:t>Росалкогольтабакконтроля</a:t>
                      </a:r>
                      <a:r>
                        <a:rPr lang="ru-RU" dirty="0"/>
                        <a:t> по ЦФО</a:t>
                      </a:r>
                    </a:p>
                  </a:txBody>
                  <a:tcPr/>
                </a:tc>
                <a:tc>
                  <a:txBody>
                    <a:bodyPr/>
                    <a:lstStyle/>
                    <a:p>
                      <a:r>
                        <a:rPr lang="ru-RU" dirty="0"/>
                        <a:t>УФАС по г. Москве</a:t>
                      </a:r>
                    </a:p>
                  </a:txBody>
                  <a:tcPr/>
                </a:tc>
                <a:tc>
                  <a:txBody>
                    <a:bodyPr/>
                    <a:lstStyle/>
                    <a:p>
                      <a:r>
                        <a:rPr lang="ru-RU" dirty="0"/>
                        <a:t>О  признании недействительными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582B1F7C-5162-0973-4734-C4568C00DAD4}"/>
              </a:ext>
            </a:extLst>
          </p:cNvPr>
          <p:cNvSpPr txBox="1"/>
          <p:nvPr/>
        </p:nvSpPr>
        <p:spPr>
          <a:xfrm>
            <a:off x="192285" y="1819247"/>
            <a:ext cx="11692759"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Заказчик проводил ЭА на право заключения государственного контракта на поставку картриджей для копировального оборудования. (№ 0373100099525000024). На закупку подана обоснованная жалоба.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Во исполнение ПП РФ N 1875, Заказчиком установлено ограничение закупок товаров (позиция № 205 Приложение № 2 к ПП РФ № 1875). Также в п. 4 Требования к содержанию, составу заявки на участие в закупке указано обстоятельство,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предусматривающее возможность неприменение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установленного ограничения в соответствии с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пп</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«б» п. 6 ПП РФ № 1875. Ограничение, предусмотренное пунктом 1 настоящего постановления, может не применяться заказчиками при осуществлении закупок товара из числа запасных частей и расходных материалов к машинам и оборудованию, используемым заказчиком, в соответствии с технической документацией на указанные машины и оборудование.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рассматриваемой закупке, Заказчиком были предусмотрены позиции как оригинальных, так и совместимых картриджей, что подтверждается техническим заданием, являющимся неотъемлемой частью извещения: из 9 объектов закупки, требование «оригинальности» установлено только к 3 объектам, по 6 объектам допускается поставка совместимых картриджей (эквивалента), согласно руководству пользования копировальной техники.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ничего не нарушил, </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признать незаконными  решение и предписание УФАС </a:t>
            </a:r>
          </a:p>
        </p:txBody>
      </p:sp>
    </p:spTree>
    <p:extLst>
      <p:ext uri="{BB962C8B-B14F-4D97-AF65-F5344CB8AC3E}">
        <p14:creationId xmlns:p14="http://schemas.microsoft.com/office/powerpoint/2010/main" val="14358085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23189-EFAC-C4AF-4034-B49DE4DD2E74}"/>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49988D-4481-68B3-BA84-4B989548886B}"/>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a:t>
            </a:r>
            <a:r>
              <a:rPr lang="en-US" sz="2400" dirty="0">
                <a:solidFill>
                  <a:srgbClr val="0070C0"/>
                </a:solidFill>
              </a:rPr>
              <a:t> </a:t>
            </a:r>
            <a:r>
              <a:rPr lang="ru-RU" sz="2400" dirty="0">
                <a:solidFill>
                  <a:srgbClr val="0070C0"/>
                </a:solidFill>
              </a:rPr>
              <a:t>Республики Татарстан Решение от 02.09.2025 по Делу № А65-9265/2025 (1 из 2)</a:t>
            </a:r>
            <a:br>
              <a:rPr lang="ru-RU" sz="2400" dirty="0">
                <a:solidFill>
                  <a:srgbClr val="0070C0"/>
                </a:solidFill>
              </a:rPr>
            </a:br>
            <a:r>
              <a:rPr lang="ru-RU" sz="2000" dirty="0">
                <a:solidFill>
                  <a:srgbClr val="FF0000"/>
                </a:solidFill>
              </a:rPr>
              <a:t>Апелляция не назначена, но первая жалоба была возвращена</a:t>
            </a:r>
            <a:r>
              <a:rPr lang="ru-RU" sz="2400" dirty="0">
                <a:solidFill>
                  <a:srgbClr val="0070C0"/>
                </a:solidFill>
              </a:rPr>
              <a:t>.</a:t>
            </a:r>
          </a:p>
        </p:txBody>
      </p:sp>
      <p:graphicFrame>
        <p:nvGraphicFramePr>
          <p:cNvPr id="4" name="Объект 3">
            <a:extLst>
              <a:ext uri="{FF2B5EF4-FFF2-40B4-BE49-F238E27FC236}">
                <a16:creationId xmlns:a16="http://schemas.microsoft.com/office/drawing/2014/main" id="{13B1342E-8C6F-A04C-9E40-C7FF9B602B35}"/>
              </a:ext>
            </a:extLst>
          </p:cNvPr>
          <p:cNvGraphicFramePr>
            <a:graphicFrameLocks noGrp="1"/>
          </p:cNvGraphicFramePr>
          <p:nvPr>
            <p:ph idx="1"/>
          </p:nvPr>
        </p:nvGraphicFramePr>
        <p:xfrm>
          <a:off x="335360" y="681037"/>
          <a:ext cx="11445308" cy="1833880"/>
        </p:xfrm>
        <a:graphic>
          <a:graphicData uri="http://schemas.openxmlformats.org/drawingml/2006/table">
            <a:tbl>
              <a:tblPr firstRow="1" bandRow="1">
                <a:tableStyleId>{F5AB1C69-6EDB-4FF4-983F-18BD219EF322}</a:tableStyleId>
              </a:tblPr>
              <a:tblGrid>
                <a:gridCol w="2114877">
                  <a:extLst>
                    <a:ext uri="{9D8B030D-6E8A-4147-A177-3AD203B41FA5}">
                      <a16:colId xmlns:a16="http://schemas.microsoft.com/office/drawing/2014/main" val="3079683067"/>
                    </a:ext>
                  </a:extLst>
                </a:gridCol>
                <a:gridCol w="2405848">
                  <a:extLst>
                    <a:ext uri="{9D8B030D-6E8A-4147-A177-3AD203B41FA5}">
                      <a16:colId xmlns:a16="http://schemas.microsoft.com/office/drawing/2014/main" val="3197436877"/>
                    </a:ext>
                  </a:extLst>
                </a:gridCol>
                <a:gridCol w="6924583">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ФГОУ ВО «Казанский медицинский университет» </a:t>
                      </a:r>
                    </a:p>
                  </a:txBody>
                  <a:tcPr/>
                </a:tc>
                <a:tc>
                  <a:txBody>
                    <a:bodyPr/>
                    <a:lstStyle/>
                    <a:p>
                      <a:r>
                        <a:rPr lang="ru-RU" dirty="0"/>
                        <a:t>УФАС по Республике Татарстан</a:t>
                      </a:r>
                    </a:p>
                  </a:txBody>
                  <a:tcPr/>
                </a:tc>
                <a:tc>
                  <a:txBody>
                    <a:bodyPr/>
                    <a:lstStyle/>
                    <a:p>
                      <a:r>
                        <a:rPr lang="ru-RU" dirty="0"/>
                        <a:t>О признании незаконными пунктов 1, 2, 3 решения; применении последствия недействительности оспариваемого решения в виде отмены протокола подведения итогов электронного аукциона от 07.03.2025, с оставлением в силе протокола подведения итогов торгов от 13.02.2025.</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CEE405C6-FBC2-D539-2BB2-B43C2706484C}"/>
              </a:ext>
            </a:extLst>
          </p:cNvPr>
          <p:cNvSpPr txBox="1"/>
          <p:nvPr/>
        </p:nvSpPr>
        <p:spPr>
          <a:xfrm>
            <a:off x="136864" y="2610683"/>
            <a:ext cx="11718524" cy="369331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проводил ЭА (№0311100007525000018) на поставку картриджей для офисной техники.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было установлено преимущество.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закупку была подана обоснованная жалоба от ООО «Энергия».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Заказчиком при описании объекта закупки применен код ОКПД2 - 26.20.40.190 (Комплектующие и запасные части для вычислительных машин, принтеров и многофункциональных печатающих устройств прочие, не включенные в другие группировки). Вместе с тем, примененный Заказчиком код ОКПД 2 включен в Перечень №2 Постановления Правительства №1875.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участие в аукционе было подано 8 заявок, все заявки были допущены к участию в аукционе. Комиссия Татарстанского УФАС России, проанализировав заявки участников, установила, что все заявки, кроме заявки заявителя ООО «Энергия», не содержали в своем составе номера реестровой записи из реестра российской промышленной продукции.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Заявителем ООО «Энергия» в составе заявки были приложены реестровые номера №1051945, 10519139, 10519138.</a:t>
            </a:r>
          </a:p>
        </p:txBody>
      </p:sp>
    </p:spTree>
    <p:extLst>
      <p:ext uri="{BB962C8B-B14F-4D97-AF65-F5344CB8AC3E}">
        <p14:creationId xmlns:p14="http://schemas.microsoft.com/office/powerpoint/2010/main" val="3773241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28607-EE75-CFF9-7B6F-90C4DA696CE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38C3B9-11D5-570C-94CA-5412562F80A5}"/>
              </a:ext>
            </a:extLst>
          </p:cNvPr>
          <p:cNvSpPr>
            <a:spLocks noGrp="1"/>
          </p:cNvSpPr>
          <p:nvPr>
            <p:ph type="title"/>
          </p:nvPr>
        </p:nvSpPr>
        <p:spPr>
          <a:xfrm>
            <a:off x="136864" y="70881"/>
            <a:ext cx="11803602" cy="540397"/>
          </a:xfrm>
        </p:spPr>
        <p:txBody>
          <a:bodyPr>
            <a:noAutofit/>
          </a:bodyPr>
          <a:lstStyle/>
          <a:p>
            <a:pPr algn="ctr"/>
            <a:r>
              <a:rPr lang="ru-RU" sz="2400" dirty="0">
                <a:solidFill>
                  <a:srgbClr val="0070C0"/>
                </a:solidFill>
              </a:rPr>
              <a:t>АС</a:t>
            </a:r>
            <a:r>
              <a:rPr lang="en-US" sz="2400" dirty="0">
                <a:solidFill>
                  <a:srgbClr val="0070C0"/>
                </a:solidFill>
              </a:rPr>
              <a:t> </a:t>
            </a:r>
            <a:r>
              <a:rPr lang="ru-RU" sz="2400" dirty="0">
                <a:solidFill>
                  <a:srgbClr val="0070C0"/>
                </a:solidFill>
              </a:rPr>
              <a:t>Республики Татарстан Решение от 02.09.2025 по Делу № А65-9265/2025 (2 из 2)</a:t>
            </a:r>
          </a:p>
        </p:txBody>
      </p:sp>
      <p:sp>
        <p:nvSpPr>
          <p:cNvPr id="6" name="TextBox 5">
            <a:extLst>
              <a:ext uri="{FF2B5EF4-FFF2-40B4-BE49-F238E27FC236}">
                <a16:creationId xmlns:a16="http://schemas.microsoft.com/office/drawing/2014/main" id="{A3468C56-034A-D209-C8EB-6ACFCF21F266}"/>
              </a:ext>
            </a:extLst>
          </p:cNvPr>
          <p:cNvSpPr txBox="1"/>
          <p:nvPr/>
        </p:nvSpPr>
        <p:spPr>
          <a:xfrm>
            <a:off x="136864" y="682566"/>
            <a:ext cx="11718524" cy="175432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выбрал код ОКПД2 26.20.40.190, данный код является следствием родительского кода ОКПД 2 - 26.20.4 содержащимся в Приложении № 2 Постановления № 1875 и влечет применение «ограничения.»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мог в соответствии с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п.п</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«б» п.6 Постановления № 1875 не использовать ограничение, но он был обязан это отразить в извещении.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в удовлетворении заявления отказать.</a:t>
            </a:r>
          </a:p>
        </p:txBody>
      </p:sp>
    </p:spTree>
    <p:extLst>
      <p:ext uri="{BB962C8B-B14F-4D97-AF65-F5344CB8AC3E}">
        <p14:creationId xmlns:p14="http://schemas.microsoft.com/office/powerpoint/2010/main" val="16427289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B1E1BF-B05F-B0C7-CDC1-E01051F55E7C}"/>
              </a:ext>
            </a:extLst>
          </p:cNvPr>
          <p:cNvSpPr>
            <a:spLocks noGrp="1"/>
          </p:cNvSpPr>
          <p:nvPr>
            <p:ph type="title"/>
          </p:nvPr>
        </p:nvSpPr>
        <p:spPr>
          <a:xfrm>
            <a:off x="838200" y="1599121"/>
            <a:ext cx="10515600" cy="1325563"/>
          </a:xfrm>
        </p:spPr>
        <p:txBody>
          <a:bodyPr>
            <a:normAutofit/>
          </a:bodyPr>
          <a:lstStyle/>
          <a:p>
            <a:r>
              <a:rPr lang="ru-RU" sz="4000" dirty="0">
                <a:solidFill>
                  <a:srgbClr val="0070C0"/>
                </a:solidFill>
              </a:rPr>
              <a:t>Особенности закупок медицинских изделий</a:t>
            </a:r>
          </a:p>
        </p:txBody>
      </p:sp>
    </p:spTree>
    <p:extLst>
      <p:ext uri="{BB962C8B-B14F-4D97-AF65-F5344CB8AC3E}">
        <p14:creationId xmlns:p14="http://schemas.microsoft.com/office/powerpoint/2010/main" val="10244654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288CD9C-4260-40D8-B792-1135AC100F23}"/>
              </a:ext>
            </a:extLst>
          </p:cNvPr>
          <p:cNvSpPr>
            <a:spLocks noGrp="1"/>
          </p:cNvSpPr>
          <p:nvPr>
            <p:ph idx="1"/>
          </p:nvPr>
        </p:nvSpPr>
        <p:spPr>
          <a:xfrm>
            <a:off x="2081629" y="936534"/>
            <a:ext cx="7886700" cy="3262313"/>
          </a:xfrm>
        </p:spPr>
        <p:txBody>
          <a:bodyPr/>
          <a:lstStyle/>
          <a:p>
            <a:pPr marL="0" indent="0" algn="ctr">
              <a:buNone/>
              <a:defRPr/>
            </a:pPr>
            <a:r>
              <a:rPr lang="ru-RU" sz="2400" b="1" dirty="0">
                <a:solidFill>
                  <a:srgbClr val="002060"/>
                </a:solidFill>
              </a:rPr>
              <a:t>1. Группа реестровых записей сформирована по 10.10.2023 </a:t>
            </a:r>
          </a:p>
          <a:p>
            <a:pPr marL="0" indent="0" algn="ctr">
              <a:defRPr/>
            </a:pPr>
            <a:r>
              <a:rPr lang="ru-RU" sz="2400" b="1" dirty="0">
                <a:solidFill>
                  <a:srgbClr val="FF0000"/>
                </a:solidFill>
              </a:rPr>
              <a:t>Информация о совокупном количестве баллов</a:t>
            </a:r>
            <a:br>
              <a:rPr lang="ru-RU" sz="2400" b="1" dirty="0">
                <a:solidFill>
                  <a:srgbClr val="FF0000"/>
                </a:solidFill>
              </a:rPr>
            </a:br>
            <a:r>
              <a:rPr lang="ru-RU" sz="2400" b="1" u="sng" dirty="0">
                <a:solidFill>
                  <a:srgbClr val="FF0000"/>
                </a:solidFill>
              </a:rPr>
              <a:t> не применяется </a:t>
            </a:r>
            <a:r>
              <a:rPr lang="ru-RU" sz="2400" b="1" dirty="0">
                <a:solidFill>
                  <a:srgbClr val="FF0000"/>
                </a:solidFill>
              </a:rPr>
              <a:t>по </a:t>
            </a:r>
            <a:r>
              <a:rPr lang="ru-RU" sz="2400" b="1" dirty="0">
                <a:solidFill>
                  <a:srgbClr val="002060"/>
                </a:solidFill>
              </a:rPr>
              <a:t>31.12.2026</a:t>
            </a:r>
            <a:r>
              <a:rPr lang="ru-RU" sz="2400" b="1" dirty="0">
                <a:solidFill>
                  <a:srgbClr val="FF0000"/>
                </a:solidFill>
              </a:rPr>
              <a:t> включительно:</a:t>
            </a:r>
          </a:p>
          <a:p>
            <a:pPr>
              <a:defRPr/>
            </a:pP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E76E9F84-ACF4-4133-929C-0F307A2A6EAB}"/>
              </a:ext>
            </a:extLst>
          </p:cNvPr>
          <p:cNvGraphicFramePr>
            <a:graphicFrameLocks noGrp="1"/>
          </p:cNvGraphicFramePr>
          <p:nvPr>
            <p:ph idx="1"/>
          </p:nvPr>
        </p:nvGraphicFramePr>
        <p:xfrm>
          <a:off x="266331" y="266331"/>
          <a:ext cx="11514337" cy="6418555"/>
        </p:xfrm>
        <a:graphic>
          <a:graphicData uri="http://schemas.openxmlformats.org/drawingml/2006/table">
            <a:tbl>
              <a:tblPr/>
              <a:tblGrid>
                <a:gridCol w="421368">
                  <a:extLst>
                    <a:ext uri="{9D8B030D-6E8A-4147-A177-3AD203B41FA5}">
                      <a16:colId xmlns:a16="http://schemas.microsoft.com/office/drawing/2014/main" val="2766661103"/>
                    </a:ext>
                  </a:extLst>
                </a:gridCol>
                <a:gridCol w="1618020">
                  <a:extLst>
                    <a:ext uri="{9D8B030D-6E8A-4147-A177-3AD203B41FA5}">
                      <a16:colId xmlns:a16="http://schemas.microsoft.com/office/drawing/2014/main" val="2952726148"/>
                    </a:ext>
                  </a:extLst>
                </a:gridCol>
                <a:gridCol w="700395">
                  <a:extLst>
                    <a:ext uri="{9D8B030D-6E8A-4147-A177-3AD203B41FA5}">
                      <a16:colId xmlns:a16="http://schemas.microsoft.com/office/drawing/2014/main" val="436013082"/>
                    </a:ext>
                  </a:extLst>
                </a:gridCol>
                <a:gridCol w="3758541">
                  <a:extLst>
                    <a:ext uri="{9D8B030D-6E8A-4147-A177-3AD203B41FA5}">
                      <a16:colId xmlns:a16="http://schemas.microsoft.com/office/drawing/2014/main" val="1426188867"/>
                    </a:ext>
                  </a:extLst>
                </a:gridCol>
                <a:gridCol w="574925">
                  <a:extLst>
                    <a:ext uri="{9D8B030D-6E8A-4147-A177-3AD203B41FA5}">
                      <a16:colId xmlns:a16="http://schemas.microsoft.com/office/drawing/2014/main" val="135245528"/>
                    </a:ext>
                  </a:extLst>
                </a:gridCol>
                <a:gridCol w="4441088">
                  <a:extLst>
                    <a:ext uri="{9D8B030D-6E8A-4147-A177-3AD203B41FA5}">
                      <a16:colId xmlns:a16="http://schemas.microsoft.com/office/drawing/2014/main" val="1093972004"/>
                    </a:ext>
                  </a:extLst>
                </a:gridCol>
              </a:tblGrid>
              <a:tr h="324010">
                <a:tc gridSpan="6">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FF0000"/>
                          </a:solidFill>
                          <a:effectLst/>
                          <a:latin typeface="Calibri" panose="020F0502020204030204" pitchFamily="34" charset="0"/>
                          <a:ea typeface="Microsoft YaHei" panose="020B0503020204020204" pitchFamily="34" charset="-122"/>
                          <a:cs typeface="Arial" panose="020B0604020202020204" pitchFamily="34" charset="0"/>
                        </a:rPr>
                        <a:t>Информация о совокупном количестве баллов не применяется по 31.12.2026 включительно:</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085202460"/>
                  </a:ext>
                </a:extLst>
              </a:tr>
              <a:tr h="324010">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002060"/>
                          </a:solidFill>
                          <a:effectLst/>
                          <a:latin typeface="Calibri" panose="020F0502020204030204" pitchFamily="34" charset="0"/>
                          <a:ea typeface="Microsoft YaHei" panose="020B0503020204020204" pitchFamily="34" charset="-122"/>
                          <a:cs typeface="Times New Roman" panose="02020603050405020304" pitchFamily="18" charset="0"/>
                        </a:rPr>
                        <a:t>Приложение №1</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Calibri" panose="020F0502020204030204" pitchFamily="34" charset="0"/>
                          <a:ea typeface="Microsoft YaHei" panose="020B0503020204020204" pitchFamily="34" charset="-122"/>
                          <a:cs typeface="Arial" panose="020B0604020202020204" pitchFamily="34" charset="0"/>
                        </a:rPr>
                        <a:t>Приложение №2</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Calibri" panose="020F0502020204030204" pitchFamily="34" charset="0"/>
                          <a:ea typeface="Microsoft YaHei" panose="020B0503020204020204" pitchFamily="34" charset="-122"/>
                          <a:cs typeface="Arial" panose="020B0604020202020204" pitchFamily="34" charset="0"/>
                        </a:rPr>
                        <a:t>Приложение №3</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2926200947"/>
                  </a:ext>
                </a:extLst>
              </a:tr>
              <a:tr h="640250">
                <a:tc rowSpan="9">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139</a:t>
                      </a:r>
                      <a:r>
                        <a:rPr kumimoji="0" lang="ru-RU" altLang="ru-RU" sz="10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0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9">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искусственной вентиляции легких, соответствующие кодам 232870, 232890 вида медицинского изделия в соответствии с номенклатурной классификацией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273</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Приборы универсальные для определения состава и физико-химических свойств газов, жидкостей и твердых веществ</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79</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Томографы компьютерные</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2289318"/>
                  </a:ext>
                </a:extLst>
              </a:tr>
              <a:tr h="640250">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276</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Приборы и аппаратура для физического или химического анализа прочие, не включенные в другие группировки</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80</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рентгеноскопические (флуороскопические)</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5166741"/>
                  </a:ext>
                </a:extLst>
              </a:tr>
              <a:tr h="315618">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297</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Томографы компьютерные</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81</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рентгенографические</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4093870"/>
                  </a:ext>
                </a:extLst>
              </a:tr>
              <a:tr h="260847">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298</a:t>
                      </a:r>
                      <a:endPar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рентгеноскопические (флуороскопические)</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83</a:t>
                      </a:r>
                      <a:endPar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Электрокардиографы</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8589279"/>
                  </a:ext>
                </a:extLst>
              </a:tr>
              <a:tr h="429094">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299</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рентгенографические</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84</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электродиагностические прочие</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7205805"/>
                  </a:ext>
                </a:extLst>
              </a:tr>
              <a:tr h="829951">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304</a:t>
                      </a:r>
                      <a:endPar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Части и принадлежности аппаратов, основанных на использовании рентгеновского или альфа-, бета- или гамма-излучений, применяемых в медицинских целях, включая хирургию, стоматологию, ветеринарию</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85</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Приборы и аппараты для функциональной диагностики прочие, применяемые в медицинских целях, не включенные в другие группировки</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58861697"/>
                  </a:ext>
                </a:extLst>
              </a:tr>
              <a:tr h="271833">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305</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Электрокардиографы</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86</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ультразвукового сканирования</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1708055"/>
                  </a:ext>
                </a:extLst>
              </a:tr>
              <a:tr h="604235">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306</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электродиагностические прочие</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87</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Оборудование для электротерапии прочее, не включенное в другие группировки</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2089351"/>
                  </a:ext>
                </a:extLst>
              </a:tr>
              <a:tr h="1778457">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309</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для функциональных диагностических исследований или для контроля физиологических параметров, применяемые в медицинских целях, не включенные в другие группировки, соответствующие кодам 145190, 149980, 150000, 150010, 150020, 170280, 218360, 218410, 232490, 249320, 288690, 317710, 345960, 152710, 232490, 260980, 291870, 291820, 291830, 292080 вида медицинского изделия в соответствии с номенклатурной классификацией</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105</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Светильники и устройства осветительные прочие, не включенные в другие группировки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0474980"/>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913AF62A-58B8-4FD9-8368-E248CF168F8A}"/>
              </a:ext>
            </a:extLst>
          </p:cNvPr>
          <p:cNvGraphicFramePr>
            <a:graphicFrameLocks noGrp="1"/>
          </p:cNvGraphicFramePr>
          <p:nvPr>
            <p:ph idx="1"/>
          </p:nvPr>
        </p:nvGraphicFramePr>
        <p:xfrm>
          <a:off x="204186" y="204186"/>
          <a:ext cx="11718526" cy="6525089"/>
        </p:xfrm>
        <a:graphic>
          <a:graphicData uri="http://schemas.openxmlformats.org/drawingml/2006/table">
            <a:tbl>
              <a:tblPr/>
              <a:tblGrid>
                <a:gridCol w="693457">
                  <a:extLst>
                    <a:ext uri="{9D8B030D-6E8A-4147-A177-3AD203B41FA5}">
                      <a16:colId xmlns:a16="http://schemas.microsoft.com/office/drawing/2014/main" val="650418468"/>
                    </a:ext>
                  </a:extLst>
                </a:gridCol>
                <a:gridCol w="2082638">
                  <a:extLst>
                    <a:ext uri="{9D8B030D-6E8A-4147-A177-3AD203B41FA5}">
                      <a16:colId xmlns:a16="http://schemas.microsoft.com/office/drawing/2014/main" val="2252761567"/>
                    </a:ext>
                  </a:extLst>
                </a:gridCol>
                <a:gridCol w="539356">
                  <a:extLst>
                    <a:ext uri="{9D8B030D-6E8A-4147-A177-3AD203B41FA5}">
                      <a16:colId xmlns:a16="http://schemas.microsoft.com/office/drawing/2014/main" val="948768315"/>
                    </a:ext>
                  </a:extLst>
                </a:gridCol>
                <a:gridCol w="4163012">
                  <a:extLst>
                    <a:ext uri="{9D8B030D-6E8A-4147-A177-3AD203B41FA5}">
                      <a16:colId xmlns:a16="http://schemas.microsoft.com/office/drawing/2014/main" val="3958854062"/>
                    </a:ext>
                  </a:extLst>
                </a:gridCol>
                <a:gridCol w="770509">
                  <a:extLst>
                    <a:ext uri="{9D8B030D-6E8A-4147-A177-3AD203B41FA5}">
                      <a16:colId xmlns:a16="http://schemas.microsoft.com/office/drawing/2014/main" val="3084785379"/>
                    </a:ext>
                  </a:extLst>
                </a:gridCol>
                <a:gridCol w="3469554">
                  <a:extLst>
                    <a:ext uri="{9D8B030D-6E8A-4147-A177-3AD203B41FA5}">
                      <a16:colId xmlns:a16="http://schemas.microsoft.com/office/drawing/2014/main" val="1162472209"/>
                    </a:ext>
                  </a:extLst>
                </a:gridCol>
              </a:tblGrid>
              <a:tr h="380412">
                <a:tc gridSpan="6">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FF0000"/>
                          </a:solidFill>
                          <a:effectLst/>
                          <a:latin typeface="Calibri" panose="020F0502020204030204" pitchFamily="34" charset="0"/>
                          <a:ea typeface="Microsoft YaHei" panose="020B0503020204020204" pitchFamily="34" charset="-122"/>
                          <a:cs typeface="Arial" panose="020B0604020202020204" pitchFamily="34" charset="0"/>
                        </a:rPr>
                        <a:t>Информация о совокупном количестве баллов не применяется по 31.12.2026: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485448898"/>
                  </a:ext>
                </a:extLst>
              </a:tr>
              <a:tr h="332813">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Calibri" panose="020F0502020204030204" pitchFamily="34" charset="0"/>
                          <a:ea typeface="Microsoft YaHei" panose="020B0503020204020204" pitchFamily="34" charset="-122"/>
                          <a:cs typeface="Times New Roman" panose="02020603050405020304" pitchFamily="18" charset="0"/>
                        </a:rPr>
                        <a:t>Приложение №1</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Calibri" panose="020F0502020204030204" pitchFamily="34" charset="0"/>
                          <a:ea typeface="Microsoft YaHei" panose="020B0503020204020204" pitchFamily="34" charset="-122"/>
                          <a:cs typeface="Arial" panose="020B0604020202020204" pitchFamily="34" charset="0"/>
                        </a:rPr>
                        <a:t>Приложение №2</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Calibri" panose="020F0502020204030204" pitchFamily="34" charset="0"/>
                          <a:ea typeface="Microsoft YaHei" panose="020B0503020204020204" pitchFamily="34" charset="-122"/>
                          <a:cs typeface="Arial" panose="020B0604020202020204" pitchFamily="34" charset="0"/>
                        </a:rPr>
                        <a:t>Приложение №3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2513946428"/>
                  </a:ext>
                </a:extLst>
              </a:tr>
              <a:tr h="440753">
                <a:tc rowSpan="10">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4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0">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9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310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Средства измерений массы, силы, энергии, линейных и угловых величин, температуры</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272</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Стерилизаторы воздушные; стерилизаторы паровые</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666904"/>
                  </a:ext>
                </a:extLst>
              </a:tr>
              <a:tr h="440753">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311</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Приборы для исследования звуковых колебаний в органах человека</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275</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искусственной вентиляции легких</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0352040"/>
                  </a:ext>
                </a:extLst>
              </a:tr>
              <a:tr h="800551">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312</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Приборы и аппараты для функциональной диагностики прочие, применяемые в медицинских целях, не включенные в другие группировки</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66152791"/>
                  </a:ext>
                </a:extLst>
              </a:tr>
              <a:tr h="389781">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314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ультразвукового сканирования</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4140078523"/>
                  </a:ext>
                </a:extLst>
              </a:tr>
              <a:tr h="326067">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316</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микроволновой терапии</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125610097"/>
                  </a:ext>
                </a:extLst>
              </a:tr>
              <a:tr h="391655">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318</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ультразвуковой терапии</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987287241"/>
                  </a:ext>
                </a:extLst>
              </a:tr>
              <a:tr h="1520146">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320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Дефибрилляторы; обогреватели детские неонатальные; столы неонатальные с автоматическим поддержанием температуры обогрева новорожденных, соответствующие кодам 119850, 126460, 126470, 126500, 130380, 210150, 233940, 262390, 262430, 262440, 334660, 334670, 334680 вида медицинского изделия в соответствии с номенклатурной классификацией</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443639411"/>
                  </a:ext>
                </a:extLst>
              </a:tr>
              <a:tr h="800551">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334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Светильники медицинские, соответствующие кодам 129360, 187160 вида медицинского изделия в соответствии с номенклатурной классификацией</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419286424"/>
                  </a:ext>
                </a:extLst>
              </a:tr>
              <a:tr h="260854">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354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Стерилизаторы хирургические или лабораторные</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354633082"/>
                  </a:ext>
                </a:extLst>
              </a:tr>
              <a:tr h="440753">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382</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Аппараты лазерные терапевтические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29669165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FF729-E4E4-DA05-9CDF-9B2C6085FC65}"/>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FFD3F5A8-D9AD-8840-8631-DFD6963D7B53}"/>
              </a:ext>
            </a:extLst>
          </p:cNvPr>
          <p:cNvSpPr>
            <a:spLocks noGrp="1"/>
          </p:cNvSpPr>
          <p:nvPr>
            <p:ph idx="1"/>
          </p:nvPr>
        </p:nvSpPr>
        <p:spPr>
          <a:xfrm>
            <a:off x="641041" y="469553"/>
            <a:ext cx="10909917" cy="2959447"/>
          </a:xfrm>
        </p:spPr>
        <p:txBody>
          <a:bodyPr>
            <a:normAutofit/>
          </a:bodyPr>
          <a:lstStyle/>
          <a:p>
            <a:r>
              <a:rPr lang="ru-RU" sz="2000" dirty="0">
                <a:solidFill>
                  <a:srgbClr val="FF0000"/>
                </a:solidFill>
              </a:rPr>
              <a:t>Новый л) </a:t>
            </a:r>
            <a:r>
              <a:rPr lang="ru-RU" sz="2000" dirty="0"/>
              <a:t>для подтверждения происхождения товаров, указанных в позициях 152 - 154 приложения N 1 к настоящему постановлению, из государств - членов Евразийского экономического союза, за исключением Российской Федерации, в дополнение к информации, предусмотренной подпунктом "з" настоящего пункта, - предусмотренный извещением об осуществлении закупки, приглашением принять участие в определении поставщика (подрядчика, исполнителя), условиями контракта </a:t>
            </a:r>
            <a:r>
              <a:rPr lang="ru-RU" sz="2000" b="1" dirty="0">
                <a:solidFill>
                  <a:srgbClr val="FF0000"/>
                </a:solidFill>
              </a:rPr>
              <a:t>и подлежащий представлению заказчику при поставке товара (в том числе при выполнении работ, оказании услуг) </a:t>
            </a:r>
            <a:r>
              <a:rPr lang="ru-RU" sz="2000" b="1" dirty="0"/>
              <a:t>ветеринарный сертификат, выдаваемый в соответствии с актами, составляющими право Евразийского экономического союза.</a:t>
            </a:r>
          </a:p>
        </p:txBody>
      </p:sp>
      <p:graphicFrame>
        <p:nvGraphicFramePr>
          <p:cNvPr id="4" name="Таблица 3">
            <a:extLst>
              <a:ext uri="{FF2B5EF4-FFF2-40B4-BE49-F238E27FC236}">
                <a16:creationId xmlns:a16="http://schemas.microsoft.com/office/drawing/2014/main" id="{51F97D78-0792-1628-CC63-97866FDB861D}"/>
              </a:ext>
            </a:extLst>
          </p:cNvPr>
          <p:cNvGraphicFramePr>
            <a:graphicFrameLocks noGrp="1"/>
          </p:cNvGraphicFramePr>
          <p:nvPr/>
        </p:nvGraphicFramePr>
        <p:xfrm>
          <a:off x="461640" y="4596738"/>
          <a:ext cx="10662079" cy="2108240"/>
        </p:xfrm>
        <a:graphic>
          <a:graphicData uri="http://schemas.openxmlformats.org/drawingml/2006/table">
            <a:tbl>
              <a:tblPr/>
              <a:tblGrid>
                <a:gridCol w="721494">
                  <a:extLst>
                    <a:ext uri="{9D8B030D-6E8A-4147-A177-3AD203B41FA5}">
                      <a16:colId xmlns:a16="http://schemas.microsoft.com/office/drawing/2014/main" val="3251956342"/>
                    </a:ext>
                  </a:extLst>
                </a:gridCol>
                <a:gridCol w="6445348">
                  <a:extLst>
                    <a:ext uri="{9D8B030D-6E8A-4147-A177-3AD203B41FA5}">
                      <a16:colId xmlns:a16="http://schemas.microsoft.com/office/drawing/2014/main" val="836080195"/>
                    </a:ext>
                  </a:extLst>
                </a:gridCol>
                <a:gridCol w="3495237">
                  <a:extLst>
                    <a:ext uri="{9D8B030D-6E8A-4147-A177-3AD203B41FA5}">
                      <a16:colId xmlns:a16="http://schemas.microsoft.com/office/drawing/2014/main" val="1759655"/>
                    </a:ext>
                  </a:extLst>
                </a:gridCol>
              </a:tblGrid>
              <a:tr h="369378">
                <a:tc>
                  <a:txBody>
                    <a:bodyPr/>
                    <a:lstStyle/>
                    <a:p>
                      <a:pPr algn="ctr">
                        <a:buNone/>
                      </a:pPr>
                      <a:r>
                        <a:rPr lang="ru-RU" sz="1400" dirty="0">
                          <a:effectLst/>
                        </a:rPr>
                        <a:t>152.</a:t>
                      </a:r>
                    </a:p>
                  </a:txBody>
                  <a:tcPr marL="85320" marR="85320" marT="42660" marB="42660">
                    <a:lnL>
                      <a:noFill/>
                    </a:lnL>
                    <a:lnR>
                      <a:noFill/>
                    </a:lnR>
                    <a:lnT>
                      <a:noFill/>
                    </a:lnT>
                    <a:lnB>
                      <a:noFill/>
                    </a:lnB>
                    <a:solidFill>
                      <a:srgbClr val="FFFFFF"/>
                    </a:solidFill>
                  </a:tcPr>
                </a:tc>
                <a:tc>
                  <a:txBody>
                    <a:bodyPr/>
                    <a:lstStyle/>
                    <a:p>
                      <a:pPr algn="l">
                        <a:buNone/>
                      </a:pPr>
                      <a:r>
                        <a:rPr lang="ru-RU" sz="1400" dirty="0">
                          <a:effectLst/>
                        </a:rPr>
                        <a:t>Продукция из рыбы свежая, охлажденная или мороженая, соответствующая кодам </a:t>
                      </a:r>
                      <a:r>
                        <a:rPr lang="ru-RU" sz="1400" u="none" strike="noStrike" dirty="0">
                          <a:solidFill>
                            <a:srgbClr val="3272C0"/>
                          </a:solidFill>
                          <a:effectLst/>
                          <a:hlinkClick r:id="rId2"/>
                        </a:rPr>
                        <a:t>0302</a:t>
                      </a:r>
                      <a:r>
                        <a:rPr lang="ru-RU" sz="1400" dirty="0">
                          <a:effectLst/>
                        </a:rPr>
                        <a:t>, </a:t>
                      </a:r>
                      <a:r>
                        <a:rPr lang="ru-RU" sz="1400" u="none" strike="noStrike" dirty="0">
                          <a:solidFill>
                            <a:srgbClr val="3272C0"/>
                          </a:solidFill>
                          <a:effectLst/>
                          <a:hlinkClick r:id="rId3"/>
                        </a:rPr>
                        <a:t>0303</a:t>
                      </a:r>
                      <a:r>
                        <a:rPr lang="ru-RU" sz="1400" dirty="0">
                          <a:effectLst/>
                        </a:rPr>
                        <a:t> (ТН ВЭД ЕАЭС)</a:t>
                      </a:r>
                    </a:p>
                  </a:txBody>
                  <a:tcPr marL="85320" marR="85320" marT="42660" marB="42660">
                    <a:lnL>
                      <a:noFill/>
                    </a:lnL>
                    <a:lnR>
                      <a:noFill/>
                    </a:lnR>
                    <a:lnT>
                      <a:noFill/>
                    </a:lnT>
                    <a:lnB>
                      <a:noFill/>
                    </a:lnB>
                    <a:solidFill>
                      <a:srgbClr val="FFFFFF"/>
                    </a:solidFill>
                  </a:tcPr>
                </a:tc>
                <a:tc>
                  <a:txBody>
                    <a:bodyPr/>
                    <a:lstStyle/>
                    <a:p>
                      <a:pPr algn="ctr">
                        <a:buNone/>
                      </a:pPr>
                      <a:r>
                        <a:rPr lang="ru-RU" sz="1400" u="none" strike="noStrike">
                          <a:solidFill>
                            <a:srgbClr val="3272C0"/>
                          </a:solidFill>
                          <a:effectLst/>
                          <a:hlinkClick r:id="rId4"/>
                        </a:rPr>
                        <a:t>10.20.1</a:t>
                      </a:r>
                      <a:endParaRPr lang="ru-RU" sz="1400">
                        <a:effectLst/>
                      </a:endParaRPr>
                    </a:p>
                  </a:txBody>
                  <a:tcPr marL="85320" marR="85320" marT="42660" marB="42660">
                    <a:lnL>
                      <a:noFill/>
                    </a:lnL>
                    <a:lnR>
                      <a:noFill/>
                    </a:lnR>
                    <a:lnT>
                      <a:noFill/>
                    </a:lnT>
                    <a:lnB>
                      <a:noFill/>
                    </a:lnB>
                    <a:solidFill>
                      <a:srgbClr val="FFFFFF"/>
                    </a:solidFill>
                  </a:tcPr>
                </a:tc>
                <a:extLst>
                  <a:ext uri="{0D108BD9-81ED-4DB2-BD59-A6C34878D82A}">
                    <a16:rowId xmlns:a16="http://schemas.microsoft.com/office/drawing/2014/main" val="2795203997"/>
                  </a:ext>
                </a:extLst>
              </a:tr>
              <a:tr h="421545">
                <a:tc>
                  <a:txBody>
                    <a:bodyPr/>
                    <a:lstStyle/>
                    <a:p>
                      <a:pPr algn="ctr">
                        <a:buNone/>
                      </a:pPr>
                      <a:r>
                        <a:rPr lang="ru-RU" sz="1400">
                          <a:effectLst/>
                        </a:rPr>
                        <a:t>153.</a:t>
                      </a:r>
                    </a:p>
                  </a:txBody>
                  <a:tcPr marL="85320" marR="85320" marT="42660" marB="42660">
                    <a:lnL>
                      <a:noFill/>
                    </a:lnL>
                    <a:lnR>
                      <a:noFill/>
                    </a:lnR>
                    <a:lnT>
                      <a:noFill/>
                    </a:lnT>
                    <a:lnB>
                      <a:noFill/>
                    </a:lnB>
                    <a:solidFill>
                      <a:srgbClr val="FFFFFF"/>
                    </a:solidFill>
                  </a:tcPr>
                </a:tc>
                <a:tc>
                  <a:txBody>
                    <a:bodyPr/>
                    <a:lstStyle/>
                    <a:p>
                      <a:pPr algn="l">
                        <a:buNone/>
                      </a:pPr>
                      <a:r>
                        <a:rPr lang="ru-RU" sz="1400" dirty="0">
                          <a:effectLst/>
                        </a:rPr>
                        <a:t>Рыба, приготовленная или консервированная другим способом; икра и заменители икры, соответствующие кодам </a:t>
                      </a:r>
                      <a:r>
                        <a:rPr lang="ru-RU" sz="1400" u="none" strike="noStrike" dirty="0">
                          <a:solidFill>
                            <a:srgbClr val="3272C0"/>
                          </a:solidFill>
                          <a:effectLst/>
                          <a:hlinkClick r:id="rId5"/>
                        </a:rPr>
                        <a:t>0304</a:t>
                      </a:r>
                      <a:r>
                        <a:rPr lang="ru-RU" sz="1400" dirty="0">
                          <a:effectLst/>
                        </a:rPr>
                        <a:t>, </a:t>
                      </a:r>
                      <a:r>
                        <a:rPr lang="ru-RU" sz="1400" u="none" strike="noStrike" dirty="0">
                          <a:solidFill>
                            <a:srgbClr val="3272C0"/>
                          </a:solidFill>
                          <a:effectLst/>
                          <a:hlinkClick r:id="rId6"/>
                        </a:rPr>
                        <a:t>0305</a:t>
                      </a:r>
                      <a:r>
                        <a:rPr lang="ru-RU" sz="1400" dirty="0">
                          <a:effectLst/>
                        </a:rPr>
                        <a:t>, </a:t>
                      </a:r>
                      <a:r>
                        <a:rPr lang="ru-RU" sz="1400" u="none" strike="noStrike" dirty="0">
                          <a:solidFill>
                            <a:srgbClr val="3272C0"/>
                          </a:solidFill>
                          <a:effectLst/>
                          <a:hlinkClick r:id="rId7"/>
                        </a:rPr>
                        <a:t>0306</a:t>
                      </a:r>
                      <a:r>
                        <a:rPr lang="ru-RU" sz="1400" dirty="0">
                          <a:effectLst/>
                        </a:rPr>
                        <a:t> (ТН ВЭД ЕАЭС)</a:t>
                      </a:r>
                    </a:p>
                  </a:txBody>
                  <a:tcPr marL="85320" marR="85320" marT="42660" marB="42660">
                    <a:lnL>
                      <a:noFill/>
                    </a:lnL>
                    <a:lnR>
                      <a:noFill/>
                    </a:lnR>
                    <a:lnT>
                      <a:noFill/>
                    </a:lnT>
                    <a:lnB>
                      <a:noFill/>
                    </a:lnB>
                    <a:solidFill>
                      <a:srgbClr val="FFFFFF"/>
                    </a:solidFill>
                  </a:tcPr>
                </a:tc>
                <a:tc>
                  <a:txBody>
                    <a:bodyPr/>
                    <a:lstStyle/>
                    <a:p>
                      <a:pPr algn="ctr">
                        <a:buNone/>
                      </a:pPr>
                      <a:r>
                        <a:rPr lang="ru-RU" sz="1400" u="none" strike="noStrike">
                          <a:solidFill>
                            <a:srgbClr val="3272C0"/>
                          </a:solidFill>
                          <a:effectLst/>
                          <a:hlinkClick r:id="rId8"/>
                        </a:rPr>
                        <a:t>10.20.2</a:t>
                      </a:r>
                      <a:endParaRPr lang="ru-RU" sz="1400">
                        <a:effectLst/>
                      </a:endParaRPr>
                    </a:p>
                  </a:txBody>
                  <a:tcPr marL="85320" marR="85320" marT="42660" marB="42660">
                    <a:lnL>
                      <a:noFill/>
                    </a:lnL>
                    <a:lnR>
                      <a:noFill/>
                    </a:lnR>
                    <a:lnT>
                      <a:noFill/>
                    </a:lnT>
                    <a:lnB>
                      <a:noFill/>
                    </a:lnB>
                    <a:solidFill>
                      <a:srgbClr val="FFFFFF"/>
                    </a:solidFill>
                  </a:tcPr>
                </a:tc>
                <a:extLst>
                  <a:ext uri="{0D108BD9-81ED-4DB2-BD59-A6C34878D82A}">
                    <a16:rowId xmlns:a16="http://schemas.microsoft.com/office/drawing/2014/main" val="3064879651"/>
                  </a:ext>
                </a:extLst>
              </a:tr>
              <a:tr h="1084160">
                <a:tc>
                  <a:txBody>
                    <a:bodyPr/>
                    <a:lstStyle/>
                    <a:p>
                      <a:pPr algn="ctr">
                        <a:buNone/>
                      </a:pPr>
                      <a:r>
                        <a:rPr lang="ru-RU" sz="1400">
                          <a:effectLst/>
                        </a:rPr>
                        <a:t>154.</a:t>
                      </a:r>
                    </a:p>
                  </a:txBody>
                  <a:tcPr marL="85320" marR="85320" marT="42660" marB="42660">
                    <a:lnL>
                      <a:noFill/>
                    </a:lnL>
                    <a:lnR>
                      <a:noFill/>
                    </a:lnR>
                    <a:lnT>
                      <a:noFill/>
                    </a:lnT>
                    <a:lnB>
                      <a:noFill/>
                    </a:lnB>
                    <a:solidFill>
                      <a:srgbClr val="FFFFFF"/>
                    </a:solidFill>
                  </a:tcPr>
                </a:tc>
                <a:tc>
                  <a:txBody>
                    <a:bodyPr/>
                    <a:lstStyle/>
                    <a:p>
                      <a:pPr algn="l">
                        <a:buNone/>
                      </a:pPr>
                      <a:r>
                        <a:rPr lang="ru-RU" sz="1400" dirty="0">
                          <a:effectLst/>
                        </a:rPr>
                        <a:t>Ракообразные, моллюски и прочие беспозвоночные водные, мороженые, переработанные или консервированные, соответствующие кодам </a:t>
                      </a:r>
                      <a:r>
                        <a:rPr lang="ru-RU" sz="1400" u="none" strike="noStrike" dirty="0">
                          <a:solidFill>
                            <a:srgbClr val="3272C0"/>
                          </a:solidFill>
                          <a:effectLst/>
                          <a:hlinkClick r:id="rId9"/>
                        </a:rPr>
                        <a:t>0307</a:t>
                      </a:r>
                      <a:r>
                        <a:rPr lang="ru-RU" sz="1400" dirty="0">
                          <a:effectLst/>
                        </a:rPr>
                        <a:t>, </a:t>
                      </a:r>
                      <a:r>
                        <a:rPr lang="ru-RU" sz="1400" u="none" strike="noStrike" dirty="0">
                          <a:solidFill>
                            <a:srgbClr val="3272C0"/>
                          </a:solidFill>
                          <a:effectLst/>
                          <a:hlinkClick r:id="rId10"/>
                        </a:rPr>
                        <a:t>0308</a:t>
                      </a:r>
                      <a:r>
                        <a:rPr lang="ru-RU" sz="1400" dirty="0">
                          <a:effectLst/>
                        </a:rPr>
                        <a:t> (ТН ВЭД ЕАЭС)</a:t>
                      </a:r>
                    </a:p>
                  </a:txBody>
                  <a:tcPr marL="85320" marR="85320" marT="42660" marB="42660">
                    <a:lnL>
                      <a:noFill/>
                    </a:lnL>
                    <a:lnR>
                      <a:noFill/>
                    </a:lnR>
                    <a:lnT>
                      <a:noFill/>
                    </a:lnT>
                    <a:lnB>
                      <a:noFill/>
                    </a:lnB>
                    <a:solidFill>
                      <a:srgbClr val="FFFFFF"/>
                    </a:solidFill>
                  </a:tcPr>
                </a:tc>
                <a:tc>
                  <a:txBody>
                    <a:bodyPr/>
                    <a:lstStyle/>
                    <a:p>
                      <a:pPr algn="ctr">
                        <a:buNone/>
                      </a:pPr>
                      <a:r>
                        <a:rPr lang="ru-RU" sz="1400" u="none" strike="noStrike" dirty="0">
                          <a:solidFill>
                            <a:srgbClr val="3272C0"/>
                          </a:solidFill>
                          <a:effectLst/>
                          <a:hlinkClick r:id="rId11"/>
                        </a:rPr>
                        <a:t>10.20.3</a:t>
                      </a:r>
                      <a:endParaRPr lang="ru-RU" sz="1400" dirty="0">
                        <a:effectLst/>
                      </a:endParaRPr>
                    </a:p>
                  </a:txBody>
                  <a:tcPr marL="85320" marR="85320" marT="42660" marB="42660">
                    <a:lnL>
                      <a:noFill/>
                    </a:lnL>
                    <a:lnR>
                      <a:noFill/>
                    </a:lnR>
                    <a:lnT>
                      <a:noFill/>
                    </a:lnT>
                    <a:lnB>
                      <a:noFill/>
                    </a:lnB>
                    <a:solidFill>
                      <a:srgbClr val="FFFFFF"/>
                    </a:solidFill>
                  </a:tcPr>
                </a:tc>
                <a:extLst>
                  <a:ext uri="{0D108BD9-81ED-4DB2-BD59-A6C34878D82A}">
                    <a16:rowId xmlns:a16="http://schemas.microsoft.com/office/drawing/2014/main" val="3779572204"/>
                  </a:ext>
                </a:extLst>
              </a:tr>
            </a:tbl>
          </a:graphicData>
        </a:graphic>
      </p:graphicFrame>
    </p:spTree>
    <p:extLst>
      <p:ext uri="{BB962C8B-B14F-4D97-AF65-F5344CB8AC3E}">
        <p14:creationId xmlns:p14="http://schemas.microsoft.com/office/powerpoint/2010/main" val="28584359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288CD9C-4260-40D8-B792-1135AC100F23}"/>
              </a:ext>
            </a:extLst>
          </p:cNvPr>
          <p:cNvSpPr>
            <a:spLocks noGrp="1"/>
          </p:cNvSpPr>
          <p:nvPr>
            <p:ph idx="1"/>
          </p:nvPr>
        </p:nvSpPr>
        <p:spPr>
          <a:xfrm>
            <a:off x="838200" y="751427"/>
            <a:ext cx="10515600" cy="4351338"/>
          </a:xfrm>
        </p:spPr>
        <p:txBody>
          <a:bodyPr/>
          <a:lstStyle/>
          <a:p>
            <a:pPr marL="0" indent="0" algn="ctr">
              <a:buNone/>
              <a:defRPr/>
            </a:pPr>
            <a:r>
              <a:rPr lang="ru-RU" sz="2400" b="1" dirty="0">
                <a:solidFill>
                  <a:schemeClr val="accent1">
                    <a:lumMod val="50000"/>
                  </a:schemeClr>
                </a:solidFill>
              </a:rPr>
              <a:t>3. Группа реестровых записей сформирована по 30.06.2026 </a:t>
            </a:r>
          </a:p>
          <a:p>
            <a:pPr marL="0" indent="0" algn="ctr">
              <a:defRPr/>
            </a:pPr>
            <a:endParaRPr lang="ru-RU" sz="2400" b="1" dirty="0">
              <a:solidFill>
                <a:srgbClr val="FF0000"/>
              </a:solidFill>
            </a:endParaRPr>
          </a:p>
          <a:p>
            <a:pPr marL="0" indent="0" algn="ctr">
              <a:defRPr/>
            </a:pPr>
            <a:r>
              <a:rPr lang="ru-RU" sz="2400" b="1" dirty="0">
                <a:solidFill>
                  <a:srgbClr val="FF0000"/>
                </a:solidFill>
              </a:rPr>
              <a:t>Информация о совокупном количестве баллов </a:t>
            </a:r>
            <a:r>
              <a:rPr lang="ru-RU" sz="2400" b="1" u="sng" dirty="0">
                <a:solidFill>
                  <a:srgbClr val="FF0000"/>
                </a:solidFill>
              </a:rPr>
              <a:t>не применяется</a:t>
            </a:r>
            <a:r>
              <a:rPr lang="ru-RU" sz="2400" b="1" dirty="0">
                <a:solidFill>
                  <a:srgbClr val="FF0000"/>
                </a:solidFill>
              </a:rPr>
              <a:t> по </a:t>
            </a:r>
            <a:r>
              <a:rPr lang="ru-RU" sz="2400" b="1" dirty="0">
                <a:solidFill>
                  <a:srgbClr val="002060"/>
                </a:solidFill>
              </a:rPr>
              <a:t>30.11.2026</a:t>
            </a:r>
            <a:r>
              <a:rPr lang="ru-RU" sz="2400" b="1" dirty="0">
                <a:solidFill>
                  <a:srgbClr val="FF0000"/>
                </a:solidFill>
              </a:rPr>
              <a:t> включительно:</a:t>
            </a:r>
          </a:p>
          <a:p>
            <a:pPr>
              <a:defRPr/>
            </a:pPr>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F110A242-3A92-48C5-B87F-ADB5F3A7E1A0}"/>
              </a:ext>
            </a:extLst>
          </p:cNvPr>
          <p:cNvGraphicFramePr>
            <a:graphicFrameLocks noGrp="1"/>
          </p:cNvGraphicFramePr>
          <p:nvPr>
            <p:ph idx="1"/>
          </p:nvPr>
        </p:nvGraphicFramePr>
        <p:xfrm>
          <a:off x="435007" y="66776"/>
          <a:ext cx="11469948" cy="6724447"/>
        </p:xfrm>
        <a:graphic>
          <a:graphicData uri="http://schemas.openxmlformats.org/drawingml/2006/table">
            <a:tbl>
              <a:tblPr/>
              <a:tblGrid>
                <a:gridCol w="513164">
                  <a:extLst>
                    <a:ext uri="{9D8B030D-6E8A-4147-A177-3AD203B41FA5}">
                      <a16:colId xmlns:a16="http://schemas.microsoft.com/office/drawing/2014/main" val="2122949141"/>
                    </a:ext>
                  </a:extLst>
                </a:gridCol>
                <a:gridCol w="3508419">
                  <a:extLst>
                    <a:ext uri="{9D8B030D-6E8A-4147-A177-3AD203B41FA5}">
                      <a16:colId xmlns:a16="http://schemas.microsoft.com/office/drawing/2014/main" val="1318871650"/>
                    </a:ext>
                  </a:extLst>
                </a:gridCol>
                <a:gridCol w="443884">
                  <a:extLst>
                    <a:ext uri="{9D8B030D-6E8A-4147-A177-3AD203B41FA5}">
                      <a16:colId xmlns:a16="http://schemas.microsoft.com/office/drawing/2014/main" val="1195958456"/>
                    </a:ext>
                  </a:extLst>
                </a:gridCol>
                <a:gridCol w="4802819">
                  <a:extLst>
                    <a:ext uri="{9D8B030D-6E8A-4147-A177-3AD203B41FA5}">
                      <a16:colId xmlns:a16="http://schemas.microsoft.com/office/drawing/2014/main" val="2900053480"/>
                    </a:ext>
                  </a:extLst>
                </a:gridCol>
                <a:gridCol w="470517">
                  <a:extLst>
                    <a:ext uri="{9D8B030D-6E8A-4147-A177-3AD203B41FA5}">
                      <a16:colId xmlns:a16="http://schemas.microsoft.com/office/drawing/2014/main" val="2177736300"/>
                    </a:ext>
                  </a:extLst>
                </a:gridCol>
                <a:gridCol w="1731145">
                  <a:extLst>
                    <a:ext uri="{9D8B030D-6E8A-4147-A177-3AD203B41FA5}">
                      <a16:colId xmlns:a16="http://schemas.microsoft.com/office/drawing/2014/main" val="124162234"/>
                    </a:ext>
                  </a:extLst>
                </a:gridCol>
              </a:tblGrid>
              <a:tr h="375669">
                <a:tc gridSpan="6">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FF0000"/>
                          </a:solidFill>
                          <a:effectLst/>
                          <a:latin typeface="Calibri" panose="020F0502020204030204" pitchFamily="34" charset="0"/>
                          <a:ea typeface="Microsoft YaHei" panose="020B0503020204020204" pitchFamily="34" charset="-122"/>
                          <a:cs typeface="Arial" panose="020B0604020202020204" pitchFamily="34" charset="0"/>
                        </a:rPr>
                        <a:t>Информация о совокупном количестве баллов не применяется по 30.11.2026 включительно:</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818932567"/>
                  </a:ext>
                </a:extLst>
              </a:tr>
              <a:tr h="375669">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Calibri" panose="020F0502020204030204" pitchFamily="34" charset="0"/>
                          <a:ea typeface="Microsoft YaHei" panose="020B0503020204020204" pitchFamily="34" charset="-122"/>
                          <a:cs typeface="Times New Roman" panose="02020603050405020304" pitchFamily="18" charset="0"/>
                        </a:rPr>
                        <a:t>Приложение №1</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Calibri" panose="020F0502020204030204" pitchFamily="34" charset="0"/>
                          <a:ea typeface="Microsoft YaHei" panose="020B0503020204020204" pitchFamily="34" charset="-122"/>
                          <a:cs typeface="Arial" panose="020B0604020202020204" pitchFamily="34" charset="0"/>
                        </a:rPr>
                        <a:t>Приложение №2</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Calibri" panose="020F0502020204030204" pitchFamily="34" charset="0"/>
                          <a:ea typeface="Microsoft YaHei" panose="020B0503020204020204" pitchFamily="34" charset="-122"/>
                          <a:cs typeface="Arial" panose="020B0604020202020204" pitchFamily="34" charset="0"/>
                        </a:rPr>
                        <a:t>Приложение №3</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2337205300"/>
                  </a:ext>
                </a:extLst>
              </a:tr>
              <a:tr h="278472">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16</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Изделия пластмассовые прочие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Подгузники и пеленки детские из бумажной массы, бумаги, целлюлозной ваты и полотна из целлюлозных волокон</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271</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Инструменты и приспособления, применяемые в медицинских целях, прочие, не включенные в другие группировки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3572473"/>
                  </a:ext>
                </a:extLst>
              </a:tr>
              <a:tr h="1224250">
                <a:tc rowSpan="3">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a:t>
                      </a:r>
                      <a:endPar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Пробирки вакуумные для взятия образцов крови ИВД, соответствующие кодам 293370, 293400, 293420, 293480, 293500, 293540, 293570, 293630, 293640, 293660, 293700, 293760, 293780, 334330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 (далее - номенклатурная классификация)</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172 - 179</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172. Протезы внешние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173. Туторы верхних конечностей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174. Туторы нижних конечностей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175. Корсеты, реклинаторы, обтураторы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176. Бандажи и изделия к протезно-ортопедической продукции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177. Приспособления ортопедические прочие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178. Вкладные корригирующие элементы для ортопедической обуви (в том числе стельки, полустельки)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179. Мебель медицинская, включая хирургическую, стоматологическую или ветеринарную, и ее части, за исключением: кровати больничной механической…</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716802667"/>
                  </a:ext>
                </a:extLst>
              </a:tr>
              <a:tr h="258061">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189</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Коляски инвалидные, кроме частей и принадлежностей</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837920462"/>
                  </a:ext>
                </a:extLst>
              </a:tr>
              <a:tr h="539535">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362 - 364</a:t>
                      </a:r>
                      <a:endPar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362. Изделия санитарно-гигиенические - абсорбирующее белье (подгузники (за исключением размера XS (сверхмалые), пеленки)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363. Микроисточники с йодом-125</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364. Медицинские изделия, содержащие антисептические и дезинфицирующие препараты</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49298683"/>
                  </a:ext>
                </a:extLst>
              </a:tr>
              <a:tr h="711236">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140</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Мебель медицинская в части: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кровати больничной механической, соответствующей коду 120210 вида медицинского изделия в соответствии с номенклатурной классификацией; кровати больничной стандартной с электроприводом…</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366 – 378 (</a:t>
                      </a:r>
                      <a:r>
                        <a:rPr kumimoji="0" lang="ru-RU" altLang="ru-RU" sz="1200" b="1" i="1"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разные наборы реагентов + расходные медизделия</a:t>
                      </a:r>
                      <a: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  </a:t>
                      </a:r>
                      <a:b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br>
                      <a: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383-388 (иглы, боры и пр. расходные медизделия),  </a:t>
                      </a:r>
                      <a:b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br>
                      <a: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390-415 (контейнеры медицинский, </a:t>
                      </a:r>
                      <a:r>
                        <a:rPr kumimoji="0" lang="ru-RU" altLang="ru-RU" sz="1200" b="1" i="0" u="none" strike="noStrike" cap="none" normalizeH="0" baseline="0" dirty="0" err="1">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ортезные</a:t>
                      </a:r>
                      <a: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 изделия и пр.),  </a:t>
                      </a:r>
                      <a:b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br>
                      <a: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429-433 (контейнеры и 433 – препараты лекарственные)</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FF0000"/>
                          </a:solidFill>
                          <a:effectLst/>
                          <a:latin typeface="Calibri" panose="020F0502020204030204" pitchFamily="34" charset="0"/>
                          <a:ea typeface="Microsoft YaHei" panose="020B0503020204020204" pitchFamily="34" charset="-122"/>
                          <a:cs typeface="Arial" panose="020B0604020202020204" pitchFamily="34" charset="0"/>
                        </a:rPr>
                        <a:t>Смотрим самостоятельно!</a:t>
                      </a:r>
                      <a:endParaRPr kumimoji="0" lang="ru-RU" altLang="ru-RU" sz="1200" b="0" i="0" u="none" strike="noStrike" cap="none" normalizeH="0" baseline="0" dirty="0">
                        <a:ln>
                          <a:noFill/>
                        </a:ln>
                        <a:solidFill>
                          <a:srgbClr val="FF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647459280"/>
                  </a:ext>
                </a:extLst>
              </a:tr>
              <a:tr h="424704">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141</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Изделия медицинские, в том числе хирургические, прочие, не включенные в другие группировки (только в отношении медицинских масок)</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641790747"/>
                  </a:ext>
                </a:extLst>
              </a:tr>
              <a:tr h="416282">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144</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Средства защиты головы и лица (только в отношении медицинских масок)</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267874268"/>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198160F-1F9E-5BC5-BE86-890C046631AE}"/>
              </a:ext>
            </a:extLst>
          </p:cNvPr>
          <p:cNvSpPr/>
          <p:nvPr/>
        </p:nvSpPr>
        <p:spPr>
          <a:xfrm>
            <a:off x="142043" y="62144"/>
            <a:ext cx="11558726" cy="622324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61EFC5CE-AD78-D9D0-635A-EF6CF8936575}"/>
              </a:ext>
            </a:extLst>
          </p:cNvPr>
          <p:cNvSpPr>
            <a:spLocks noGrp="1"/>
          </p:cNvSpPr>
          <p:nvPr>
            <p:ph idx="1"/>
          </p:nvPr>
        </p:nvSpPr>
        <p:spPr>
          <a:xfrm>
            <a:off x="119336" y="94320"/>
            <a:ext cx="11593288" cy="6669360"/>
          </a:xfrm>
        </p:spPr>
        <p:txBody>
          <a:bodyPr>
            <a:noAutofit/>
          </a:bodyPr>
          <a:lstStyle/>
          <a:p>
            <a:r>
              <a:rPr lang="ru-RU" sz="1800" b="1" dirty="0"/>
              <a:t>10. </a:t>
            </a:r>
            <a:r>
              <a:rPr lang="ru-RU" sz="1800" b="1" i="1" dirty="0">
                <a:solidFill>
                  <a:srgbClr val="7030A0"/>
                </a:solidFill>
              </a:rPr>
              <a:t>(Переходный период) </a:t>
            </a:r>
            <a:r>
              <a:rPr lang="ru-RU" sz="1800" b="1" dirty="0"/>
              <a:t>Установить, что:</a:t>
            </a:r>
          </a:p>
          <a:p>
            <a:r>
              <a:rPr lang="ru-RU" sz="1600" dirty="0">
                <a:solidFill>
                  <a:srgbClr val="FF0000"/>
                </a:solidFill>
              </a:rPr>
              <a:t>Новая редакция </a:t>
            </a:r>
            <a:r>
              <a:rPr lang="ru-RU" sz="1600" dirty="0"/>
              <a:t>в) (извлечение) при осуществлении закупок товаров из числа специальных хирургических одноразовых стерильных изделий из нетканых материалов для защиты пациента и медицинского персонала, включенных в код 14.19.32.120 по ОКПД2, мебели медицинской, включая хирургическую, стоматологическую или ветеринарную, и ее частей, включенных в коды 32.50.30.110, 32.50.30.119, 32.50.50 по ОКПД2 (за исключением кровати больничной механической, соответствующей коду 120210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 (далее - номенклатурная классификация), кровати больничной стандартной с электроприводом, соответствующей коду 136210 вида медицинского изделия в соответствии с номенклатурной классификацией, стеллажа для палаты пациента, соответствующего коду 156900 вида медицинского изделия в соответствии с номенклатурной классификацией, шкафа вытяжного, соответствующего коду 181470 вида медицинского изделия в соответствии с номенклатурной классификацией, ширмы прикроватной, соответствующей коду 184200 вида медицинского изделия в соответствии с номенклатурной классификацией, стеллажа общего назначения, соответствующего коду 260470 вида медицинского изделия в соответствии с номенклатурной классификацией, шкафа для сушки и хранения эндоскопов, соответствующего коду 271740 вида медицинского изделия в соответствии с номенклатурной классификацией), а также товаров, указанных в позициях 362 - 378, 383 - 388, 390 – 399 и 433 (изменения внесены ПП РФ от 29.08.2025 № 1326) приложения N 2 к настоящему постановлению, </a:t>
            </a:r>
            <a:br>
              <a:rPr lang="ru-RU" sz="1600" dirty="0"/>
            </a:br>
            <a:r>
              <a:rPr lang="ru-RU" sz="1600" dirty="0"/>
              <a:t>извещения об осуществлении которых размещены в единой информационной системе и приглашения принять участие в которых направлены либо контракты (договоры) с единственным поставщиком (подрядчиком, исполнителем) при осуществлении которых заключены </a:t>
            </a:r>
            <a:r>
              <a:rPr lang="ru-RU" sz="1600" strike="sngStrike" dirty="0"/>
              <a:t>по 31 декабря 2025 </a:t>
            </a:r>
            <a:r>
              <a:rPr lang="ru-RU" sz="1600" dirty="0"/>
              <a:t>г. </a:t>
            </a:r>
            <a:r>
              <a:rPr lang="ru-RU" sz="1600" dirty="0">
                <a:solidFill>
                  <a:srgbClr val="FF0000"/>
                </a:solidFill>
              </a:rPr>
              <a:t>по 30 июня 2026 г.  </a:t>
            </a:r>
            <a:r>
              <a:rPr lang="ru-RU" sz="1600" dirty="0"/>
              <a:t>включительно (изменения внесены ПП РФ от 29.08.2025 № 1326) , документом, подтверждающим происхождение таких товаров из государств - членов Евразийского экономического союза, в том числе из Российской Федерации, </a:t>
            </a:r>
            <a:r>
              <a:rPr lang="ru-RU" sz="1800" b="1" dirty="0"/>
              <a:t>наряду с информацией, предусмотренной подпунктами "а" и "б" пункта 3 настоящего постановления, является сертификат о происхождении товара</a:t>
            </a:r>
            <a:r>
              <a:rPr lang="ru-RU" sz="1600" dirty="0"/>
              <a:t>, выданный уполномоченным органом (организацией) государства - члена Евразийского экономического союза по форме, установленной Правилами определения страны происхождения товаров, являющимися неотъемлемой частью Соглашения о Правилах определения страны происхождения товаров в Содружестве Независимых Государств от 20 ноября 2009 г. (далее - Правила определения страны происхождения товаров), и в соответствии с критериями определения страны происхождения товаров, предусмотренными Правилами определения страны происхождения товаров;</a:t>
            </a:r>
          </a:p>
        </p:txBody>
      </p:sp>
    </p:spTree>
    <p:extLst>
      <p:ext uri="{BB962C8B-B14F-4D97-AF65-F5344CB8AC3E}">
        <p14:creationId xmlns:p14="http://schemas.microsoft.com/office/powerpoint/2010/main" val="10549871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5AC0B-986A-9952-A277-F53AC492EB30}"/>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B801DA0D-8723-F062-35C6-47CDE51EB889}"/>
              </a:ext>
            </a:extLst>
          </p:cNvPr>
          <p:cNvSpPr/>
          <p:nvPr/>
        </p:nvSpPr>
        <p:spPr>
          <a:xfrm>
            <a:off x="142043" y="62144"/>
            <a:ext cx="11558726" cy="622324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0AC0C138-2E10-CB17-CD83-8EE10BA8838B}"/>
              </a:ext>
            </a:extLst>
          </p:cNvPr>
          <p:cNvSpPr>
            <a:spLocks noGrp="1"/>
          </p:cNvSpPr>
          <p:nvPr>
            <p:ph idx="1"/>
          </p:nvPr>
        </p:nvSpPr>
        <p:spPr>
          <a:xfrm>
            <a:off x="119336" y="94320"/>
            <a:ext cx="11593288" cy="6669360"/>
          </a:xfrm>
        </p:spPr>
        <p:txBody>
          <a:bodyPr>
            <a:noAutofit/>
          </a:bodyPr>
          <a:lstStyle/>
          <a:p>
            <a:r>
              <a:rPr lang="ru-RU" sz="1800" b="1" dirty="0"/>
              <a:t>10. </a:t>
            </a:r>
            <a:r>
              <a:rPr lang="ru-RU" sz="1800" b="1" i="1" dirty="0">
                <a:solidFill>
                  <a:srgbClr val="7030A0"/>
                </a:solidFill>
              </a:rPr>
              <a:t>(Переходный период) </a:t>
            </a:r>
            <a:r>
              <a:rPr lang="ru-RU" sz="1800" b="1" dirty="0"/>
              <a:t>Установить, что:</a:t>
            </a:r>
          </a:p>
          <a:p>
            <a:r>
              <a:rPr lang="ru-RU" sz="1600" dirty="0"/>
              <a:t>г) при осуществлении закупок товаров, указанных в позициях 416 - 428 приложения N 2 к настоящему постановлению, извещения об осуществлении которых размещены в единой информационной системе и приглашения принять участие в которых направлены либо контракты (договоры) с единственным поставщиком (подрядчиком, исполнителем) при осуществлении которых заключены по 31 августа 2025 г. включительно, при осуществлении закупок товаров, указанных в позициях 400 - 415 и 429 - 432 приложения N 2 к настоящему постановлению, </a:t>
            </a:r>
            <a:br>
              <a:rPr lang="ru-RU" sz="1600" dirty="0"/>
            </a:br>
            <a:r>
              <a:rPr lang="ru-RU" sz="1600" dirty="0"/>
              <a:t>извещения об осуществлении которых размещены в единой информационной системе и приглашения принять участие в которых направлены либо контракты (договоры) с единственным поставщиком (подрядчиком, исполнителем) при осуществлении которых заключены по </a:t>
            </a:r>
            <a:r>
              <a:rPr lang="ru-RU" sz="1600" strike="sngStrike" dirty="0"/>
              <a:t>31 декабря 2025 г.</a:t>
            </a:r>
            <a:r>
              <a:rPr lang="ru-RU" sz="1600" dirty="0"/>
              <a:t> </a:t>
            </a:r>
            <a:r>
              <a:rPr lang="ru-RU" sz="1600" b="1" dirty="0">
                <a:solidFill>
                  <a:srgbClr val="FF0000"/>
                </a:solidFill>
              </a:rPr>
              <a:t>30 июня 2026 г.</a:t>
            </a:r>
            <a:r>
              <a:rPr lang="ru-RU" sz="1600" dirty="0"/>
              <a:t> включительно, информацией и документами, подтверждающими происхождение таких товаров из государств - членов Евразийского экономического союза, в том числе из Российской Федерации, являются следующие информация и документы в совокупности:</a:t>
            </a:r>
          </a:p>
          <a:p>
            <a:r>
              <a:rPr lang="ru-RU" sz="1600" dirty="0"/>
              <a:t>сертификат о происхождении товара, выданный уполномоченным органом (организацией) государства - члена Евразийского экономического союза по форме, установленной Правилами определения страны происхождения товаров, и в соответствии с критериями определения страны происхождения товаров, предусмотренными Правилами определения страны происхождения товаров;</a:t>
            </a:r>
          </a:p>
          <a:p>
            <a:r>
              <a:rPr lang="ru-RU" sz="1600" dirty="0"/>
              <a:t>акт экспертизы Торгово-промышленной палаты Российской Федерации или аналогичный документ, выданный уполномоченным органом (организацией) государства - члена Евразийского экономического союза, содержащий информацию о рассчитанной в соответствии с подпунктом "в" пункта 2.4 Правил определения страны происхождения товаров доле стоимости используемых для производства одной единицы медицинского изделия иностранных материалов (сырья) в цене конечной продукции, величина которой не превышает предельные значения согласно приложению N 4;</a:t>
            </a:r>
          </a:p>
          <a:p>
            <a:r>
              <a:rPr lang="ru-RU" sz="1600" dirty="0"/>
              <a:t>реквизиты (дата и номер) документа, подтверждающего соответствие производства медицинских изделий требованиям ГОСТ ISO 13485-2017 "Межгосударственный стандарт. Изделия медицинские. Системы менеджмента качества. Требования для целей регулирования";</a:t>
            </a:r>
          </a:p>
        </p:txBody>
      </p:sp>
    </p:spTree>
    <p:extLst>
      <p:ext uri="{BB962C8B-B14F-4D97-AF65-F5344CB8AC3E}">
        <p14:creationId xmlns:p14="http://schemas.microsoft.com/office/powerpoint/2010/main" val="16730016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DC98573-1968-BAE0-818D-27C222AFB09D}"/>
              </a:ext>
            </a:extLst>
          </p:cNvPr>
          <p:cNvSpPr>
            <a:spLocks noGrp="1"/>
          </p:cNvSpPr>
          <p:nvPr>
            <p:ph idx="1"/>
          </p:nvPr>
        </p:nvSpPr>
        <p:spPr>
          <a:xfrm>
            <a:off x="602530" y="232495"/>
            <a:ext cx="10515600" cy="4351338"/>
          </a:xfrm>
        </p:spPr>
        <p:txBody>
          <a:bodyPr>
            <a:normAutofit fontScale="77500" lnSpcReduction="20000"/>
          </a:bodyPr>
          <a:lstStyle/>
          <a:p>
            <a:pPr algn="ctr"/>
            <a:r>
              <a:rPr lang="ru-RU" b="1" dirty="0">
                <a:solidFill>
                  <a:srgbClr val="FF0000"/>
                </a:solidFill>
              </a:rPr>
              <a:t>Решение Совета Евразийской экономической комиссии от 19 ноября 2025 г. № 117 "О внесении изменений в Решение Совета Евразийской экономической комиссии от 23 ноября 2020 г. № 105"</a:t>
            </a:r>
          </a:p>
          <a:p>
            <a:endParaRPr lang="ru-RU" dirty="0"/>
          </a:p>
          <a:p>
            <a:r>
              <a:rPr lang="ru-RU" dirty="0"/>
              <a:t>В соответствии с пунктом 158 приложения № 1 к Регламенту работы Евразийской экономической комиссии, утвержденному Решением Высшего Евразийского экономического совета от 23 декабря 2014 г. № 98, Совет Евразийской экономической комиссии решил:</a:t>
            </a:r>
          </a:p>
          <a:p>
            <a:r>
              <a:rPr lang="ru-RU" dirty="0"/>
              <a:t> 1. Внести в Решение Совета Евразийской экономической комиссии от 23 ноября 2020 г. № 105 "Об утверждении Правил определения страны происхождения отдельных видов товаров для целей государственных (муниципальных) закупок" изменения согласно приложению.</a:t>
            </a:r>
          </a:p>
          <a:p>
            <a:r>
              <a:rPr lang="ru-RU" dirty="0"/>
              <a:t> 2. Настоящее Решение вступает в силу по истечении 10 календарных дней с даты его официального опубликования и распространяется на правоотношения, возникшие </a:t>
            </a:r>
            <a:r>
              <a:rPr lang="ru-RU" b="1" dirty="0"/>
              <a:t>с 1 января 2026 г.</a:t>
            </a:r>
          </a:p>
        </p:txBody>
      </p:sp>
    </p:spTree>
    <p:extLst>
      <p:ext uri="{BB962C8B-B14F-4D97-AF65-F5344CB8AC3E}">
        <p14:creationId xmlns:p14="http://schemas.microsoft.com/office/powerpoint/2010/main" val="3977311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5414E-9BF0-AFB2-83D0-8FE2E319BC01}"/>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13318102-C140-3DBD-D56A-8B639F488DCA}"/>
              </a:ext>
            </a:extLst>
          </p:cNvPr>
          <p:cNvSpPr>
            <a:spLocks noGrp="1"/>
          </p:cNvSpPr>
          <p:nvPr>
            <p:ph idx="1"/>
          </p:nvPr>
        </p:nvSpPr>
        <p:spPr>
          <a:xfrm>
            <a:off x="602530" y="232494"/>
            <a:ext cx="10515600" cy="6328561"/>
          </a:xfrm>
        </p:spPr>
        <p:txBody>
          <a:bodyPr>
            <a:normAutofit fontScale="62500" lnSpcReduction="20000"/>
          </a:bodyPr>
          <a:lstStyle/>
          <a:p>
            <a:pPr algn="ctr"/>
            <a:r>
              <a:rPr lang="ru-RU" b="1" dirty="0">
                <a:solidFill>
                  <a:srgbClr val="FF0000"/>
                </a:solidFill>
              </a:rPr>
              <a:t>Решение Совета Евразийской экономической комиссии от 19 ноября 2025 г. № 117 "О внесении изменений в Решение Совета Евразийской экономической комиссии от 23 ноября 2020 г. № 105"</a:t>
            </a:r>
          </a:p>
          <a:p>
            <a:endParaRPr lang="ru-RU" dirty="0"/>
          </a:p>
          <a:p>
            <a:r>
              <a:rPr lang="ru-RU" dirty="0"/>
              <a:t>в сноске 5:</a:t>
            </a:r>
          </a:p>
          <a:p>
            <a:r>
              <a:rPr lang="ru-RU" dirty="0"/>
              <a:t>абзац двадцать восьмой изложить в следующей редакции:</a:t>
            </a:r>
          </a:p>
          <a:p>
            <a:r>
              <a:rPr lang="ru-RU" dirty="0"/>
              <a:t>"3919 "Плиты, листы, пленка, лента и прочие плоские полимерные самоклеящиеся формы в рулонах шириной не более 20 см, плиты, листы, пленка, лента и прочие плоские пластмассовые самоклеящиеся формы, прочие" - не менее 90 баллов;</a:t>
            </a:r>
          </a:p>
          <a:p>
            <a:r>
              <a:rPr lang="ru-RU" dirty="0"/>
              <a:t>3920 "Плиты, листы, пленка и полосы (ленты) полимерные, неармированные или не комбинированные с другими материалами" - не менее 75 баллов;</a:t>
            </a:r>
          </a:p>
          <a:p>
            <a:r>
              <a:rPr lang="ru-RU" dirty="0"/>
              <a:t>3921 Плиты, листы, пленка и полосы (ленты) прочие пластмассовые - не менее 75 баллов;</a:t>
            </a:r>
          </a:p>
          <a:p>
            <a:r>
              <a:rPr lang="ru-RU" dirty="0"/>
              <a:t>3923 Изделия пластмассовые упаковочные - не менее 90 баллов;";</a:t>
            </a:r>
          </a:p>
          <a:p>
            <a:endParaRPr lang="ru-RU" dirty="0"/>
          </a:p>
          <a:p>
            <a:r>
              <a:rPr lang="ru-RU" dirty="0"/>
              <a:t>после абзаца тридцать третьего дополнить абзацами следующего содержания:</a:t>
            </a:r>
          </a:p>
          <a:p>
            <a:r>
              <a:rPr lang="ru-RU" dirty="0"/>
              <a:t>"из 5402, из 5503, из 5506 "Волокна синтетические (за исключением углеродных на основе полиакрилонитрильного прекурсора, арамидных)" - не менее 155 баллов;</a:t>
            </a:r>
          </a:p>
          <a:p>
            <a:r>
              <a:rPr lang="ru-RU" dirty="0"/>
              <a:t>из 5402, из 6815 "Волокна синтетические углеродные на основе полиакрилонитрильного прекурсора" - не менее 280 баллов;</a:t>
            </a:r>
          </a:p>
          <a:p>
            <a:r>
              <a:rPr lang="ru-RU" dirty="0"/>
              <a:t>из 5402, 5503, 5506 "Волокна и нити синтетические арамидные" - не менее 175 баллов;</a:t>
            </a:r>
          </a:p>
          <a:p>
            <a:r>
              <a:rPr lang="ru-RU" dirty="0"/>
              <a:t>из 5403, из 5504, из 5507 00 000 0, из 6815 "Волокна искусственные углеродные на основе гидратцеллюлозного прекурсора" - не менее 350 баллов;";</a:t>
            </a:r>
            <a:endParaRPr lang="ru-RU" b="1" dirty="0"/>
          </a:p>
        </p:txBody>
      </p:sp>
    </p:spTree>
    <p:extLst>
      <p:ext uri="{BB962C8B-B14F-4D97-AF65-F5344CB8AC3E}">
        <p14:creationId xmlns:p14="http://schemas.microsoft.com/office/powerpoint/2010/main" val="23394503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3C5FA-5DF6-8DFC-8895-7E69F42774CC}"/>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11C2C918-8CE9-9CC2-1131-47A49AD64069}"/>
              </a:ext>
            </a:extLst>
          </p:cNvPr>
          <p:cNvSpPr>
            <a:spLocks noGrp="1"/>
          </p:cNvSpPr>
          <p:nvPr>
            <p:ph idx="1"/>
          </p:nvPr>
        </p:nvSpPr>
        <p:spPr>
          <a:xfrm>
            <a:off x="602530" y="232494"/>
            <a:ext cx="10515600" cy="6328561"/>
          </a:xfrm>
        </p:spPr>
        <p:txBody>
          <a:bodyPr>
            <a:normAutofit fontScale="25000" lnSpcReduction="20000"/>
          </a:bodyPr>
          <a:lstStyle/>
          <a:p>
            <a:pPr algn="ctr"/>
            <a:r>
              <a:rPr lang="ru-RU" sz="7200" b="1" dirty="0">
                <a:solidFill>
                  <a:srgbClr val="FF0000"/>
                </a:solidFill>
              </a:rPr>
              <a:t>Решение Совета Евразийской экономической комиссии от 19 ноября 2025 г. № 117 "О внесении изменений в Решение Совета Евразийской экономической комиссии от 23 ноября 2020 г. № 105"</a:t>
            </a:r>
          </a:p>
          <a:p>
            <a:endParaRPr lang="ru-RU" sz="7200" dirty="0"/>
          </a:p>
          <a:p>
            <a:r>
              <a:rPr lang="ru-RU" sz="7200" dirty="0"/>
              <a:t>д) в сноске 8:</a:t>
            </a:r>
          </a:p>
          <a:p>
            <a:r>
              <a:rPr lang="ru-RU" sz="7200" dirty="0"/>
              <a:t>после абзаца шестого дополнить абзацами следующего содержания:</a:t>
            </a:r>
          </a:p>
          <a:p>
            <a:r>
              <a:rPr lang="ru-RU" sz="7200" dirty="0"/>
              <a:t>"из 3006 91 000 0 "Калоприемник однокомпонентный":</a:t>
            </a:r>
          </a:p>
          <a:p>
            <a:r>
              <a:rPr lang="ru-RU" sz="7200" dirty="0"/>
              <a:t>с 1 января 2026 г. - не менее 180 баллов;</a:t>
            </a:r>
          </a:p>
          <a:p>
            <a:r>
              <a:rPr lang="ru-RU" sz="7200" dirty="0"/>
              <a:t>с 1 января 2027 г. - не менее 200 баллов;</a:t>
            </a:r>
          </a:p>
          <a:p>
            <a:r>
              <a:rPr lang="ru-RU" sz="7200" dirty="0"/>
              <a:t>с 1 января 2029 г. - 220 баллов;</a:t>
            </a:r>
          </a:p>
          <a:p>
            <a:r>
              <a:rPr lang="ru-RU" sz="7200" dirty="0"/>
              <a:t>из 3006 91 000 0 "Калоприемник двухкомпонентный":</a:t>
            </a:r>
          </a:p>
          <a:p>
            <a:r>
              <a:rPr lang="ru-RU" sz="7200" dirty="0"/>
              <a:t>с 1 января 2026 г. - не менее 210 баллов;</a:t>
            </a:r>
          </a:p>
          <a:p>
            <a:r>
              <a:rPr lang="ru-RU" sz="7200" dirty="0"/>
              <a:t>с 1 января 2027 г. - не менее 230 баллов;</a:t>
            </a:r>
          </a:p>
          <a:p>
            <a:r>
              <a:rPr lang="ru-RU" sz="7200" dirty="0"/>
              <a:t>с 1 января 2029 г. - 250 баллов;</a:t>
            </a:r>
          </a:p>
          <a:p>
            <a:r>
              <a:rPr lang="ru-RU" sz="7200" dirty="0"/>
              <a:t>из 3006 91 000 0 "</a:t>
            </a:r>
            <a:r>
              <a:rPr lang="ru-RU" sz="7200" dirty="0" err="1"/>
              <a:t>Уроприемник</a:t>
            </a:r>
            <a:r>
              <a:rPr lang="ru-RU" sz="7200" dirty="0"/>
              <a:t> однокомпонентный":</a:t>
            </a:r>
          </a:p>
          <a:p>
            <a:r>
              <a:rPr lang="ru-RU" sz="7200" dirty="0"/>
              <a:t>с 1 января 2026 г. - не менее 200 баллов;</a:t>
            </a:r>
          </a:p>
          <a:p>
            <a:r>
              <a:rPr lang="ru-RU" sz="7200" dirty="0"/>
              <a:t>с 1 января 2027 г. - не менее 220 баллов;</a:t>
            </a:r>
          </a:p>
          <a:p>
            <a:r>
              <a:rPr lang="ru-RU" sz="7200" dirty="0"/>
              <a:t>с 1 января 2029 г. - 240 баллов;</a:t>
            </a:r>
          </a:p>
          <a:p>
            <a:r>
              <a:rPr lang="ru-RU" sz="7200" dirty="0"/>
              <a:t>из 3006 91 000 0 "</a:t>
            </a:r>
            <a:r>
              <a:rPr lang="ru-RU" sz="7200" dirty="0" err="1"/>
              <a:t>Уроприемник</a:t>
            </a:r>
            <a:r>
              <a:rPr lang="ru-RU" sz="7200" dirty="0"/>
              <a:t> двухкомпонентный":</a:t>
            </a:r>
          </a:p>
          <a:p>
            <a:r>
              <a:rPr lang="ru-RU" sz="7200" dirty="0"/>
              <a:t>с 1 января 2026 г. - не менее 250 баллов;</a:t>
            </a:r>
          </a:p>
          <a:p>
            <a:r>
              <a:rPr lang="ru-RU" sz="7200" dirty="0"/>
              <a:t>с 1 января 2027 г. - не менее 270 баллов;</a:t>
            </a:r>
          </a:p>
          <a:p>
            <a:r>
              <a:rPr lang="ru-RU" sz="7200" dirty="0"/>
              <a:t>с 1 января 2029 г. - 290 баллов;</a:t>
            </a:r>
          </a:p>
        </p:txBody>
      </p:sp>
    </p:spTree>
    <p:extLst>
      <p:ext uri="{BB962C8B-B14F-4D97-AF65-F5344CB8AC3E}">
        <p14:creationId xmlns:p14="http://schemas.microsoft.com/office/powerpoint/2010/main" val="32572944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98D36-B833-CDF5-E61F-3BF4A912010D}"/>
            </a:ext>
          </a:extLst>
        </p:cNvPr>
        <p:cNvGrpSpPr/>
        <p:nvPr/>
      </p:nvGrpSpPr>
      <p:grpSpPr>
        <a:xfrm>
          <a:off x="0" y="0"/>
          <a:ext cx="0" cy="0"/>
          <a:chOff x="0" y="0"/>
          <a:chExt cx="0" cy="0"/>
        </a:xfrm>
      </p:grpSpPr>
      <p:sp>
        <p:nvSpPr>
          <p:cNvPr id="3" name="Объект 2">
            <a:extLst>
              <a:ext uri="{FF2B5EF4-FFF2-40B4-BE49-F238E27FC236}">
                <a16:creationId xmlns:a16="http://schemas.microsoft.com/office/drawing/2014/main" id="{343E9231-51DC-AB6C-0C8A-5F4C5B29DA2B}"/>
              </a:ext>
            </a:extLst>
          </p:cNvPr>
          <p:cNvSpPr>
            <a:spLocks noGrp="1"/>
          </p:cNvSpPr>
          <p:nvPr>
            <p:ph idx="1"/>
          </p:nvPr>
        </p:nvSpPr>
        <p:spPr>
          <a:xfrm>
            <a:off x="602530" y="232495"/>
            <a:ext cx="10515600" cy="5206772"/>
          </a:xfrm>
        </p:spPr>
        <p:txBody>
          <a:bodyPr>
            <a:normAutofit/>
          </a:bodyPr>
          <a:lstStyle/>
          <a:p>
            <a:pPr algn="ctr"/>
            <a:r>
              <a:rPr lang="ru-RU" sz="1800" b="1" dirty="0">
                <a:solidFill>
                  <a:srgbClr val="FF0000"/>
                </a:solidFill>
              </a:rPr>
              <a:t>Решение Совета Евразийской экономической комиссии от 19 ноября 2025 г. № 117 "О внесении изменений в Решение Совета Евразийской экономической комиссии от 23 ноября 2020 г. № 105"</a:t>
            </a:r>
          </a:p>
          <a:p>
            <a:r>
              <a:rPr lang="ru-RU" sz="1800" dirty="0"/>
              <a:t>из 3407 00 000 0 "Воск зуботехнический":</a:t>
            </a:r>
          </a:p>
          <a:p>
            <a:r>
              <a:rPr lang="ru-RU" sz="1800" dirty="0"/>
              <a:t>без применения красителей с 1 января 2026 г. - 65 баллов;</a:t>
            </a:r>
          </a:p>
          <a:p>
            <a:r>
              <a:rPr lang="ru-RU" sz="1800" dirty="0"/>
              <a:t>с применением красителей с 1 января 2026 г. - 75 баллов;</a:t>
            </a:r>
          </a:p>
          <a:p>
            <a:r>
              <a:rPr lang="ru-RU" sz="1800" dirty="0"/>
              <a:t>из 3822 "Тест-полоски для определения содержания глюкозы в крови":</a:t>
            </a:r>
          </a:p>
          <a:p>
            <a:r>
              <a:rPr lang="ru-RU" sz="1800" dirty="0"/>
              <a:t>с 1 января 2026 г. - не менее 135 баллов;</a:t>
            </a:r>
          </a:p>
          <a:p>
            <a:r>
              <a:rPr lang="ru-RU" sz="1800" dirty="0"/>
              <a:t>с 1 января 2027 г. - 225 баллов;</a:t>
            </a:r>
          </a:p>
          <a:p>
            <a:r>
              <a:rPr lang="ru-RU" sz="1800" dirty="0"/>
              <a:t>из 3926, из 9018 "Мочеприемники":</a:t>
            </a:r>
          </a:p>
          <a:p>
            <a:r>
              <a:rPr lang="ru-RU" sz="1800" dirty="0"/>
              <a:t>с 1 января 2026 г. - не менее 135 баллов;</a:t>
            </a:r>
          </a:p>
          <a:p>
            <a:r>
              <a:rPr lang="ru-RU" sz="1800" dirty="0"/>
              <a:t>с 1 января 2029 г. - не менее 155 баллов;"; и … </a:t>
            </a:r>
            <a:r>
              <a:rPr lang="ru-RU" sz="1800" b="1" dirty="0"/>
              <a:t>Смотрим самостоятельно.</a:t>
            </a:r>
          </a:p>
        </p:txBody>
      </p:sp>
    </p:spTree>
    <p:extLst>
      <p:ext uri="{BB962C8B-B14F-4D97-AF65-F5344CB8AC3E}">
        <p14:creationId xmlns:p14="http://schemas.microsoft.com/office/powerpoint/2010/main" val="42845985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5803D329-C0B1-106A-CAB5-8EC5B0394650}"/>
              </a:ext>
            </a:extLst>
          </p:cNvPr>
          <p:cNvPicPr>
            <a:picLocks noGrp="1" noChangeAspect="1"/>
          </p:cNvPicPr>
          <p:nvPr>
            <p:ph idx="1"/>
          </p:nvPr>
        </p:nvPicPr>
        <p:blipFill>
          <a:blip r:embed="rId2"/>
          <a:stretch>
            <a:fillRect/>
          </a:stretch>
        </p:blipFill>
        <p:spPr>
          <a:xfrm>
            <a:off x="1961573" y="255625"/>
            <a:ext cx="8268854" cy="3324689"/>
          </a:xfrm>
          <a:prstGeom prst="rect">
            <a:avLst/>
          </a:prstGeom>
        </p:spPr>
      </p:pic>
      <p:pic>
        <p:nvPicPr>
          <p:cNvPr id="7" name="Рисунок 6">
            <a:extLst>
              <a:ext uri="{FF2B5EF4-FFF2-40B4-BE49-F238E27FC236}">
                <a16:creationId xmlns:a16="http://schemas.microsoft.com/office/drawing/2014/main" id="{88F3925A-15DD-2C50-168A-0C7BA0314A39}"/>
              </a:ext>
            </a:extLst>
          </p:cNvPr>
          <p:cNvPicPr>
            <a:picLocks noChangeAspect="1"/>
          </p:cNvPicPr>
          <p:nvPr/>
        </p:nvPicPr>
        <p:blipFill>
          <a:blip r:embed="rId3"/>
          <a:stretch>
            <a:fillRect/>
          </a:stretch>
        </p:blipFill>
        <p:spPr>
          <a:xfrm>
            <a:off x="1961573" y="3580314"/>
            <a:ext cx="8354591" cy="1257475"/>
          </a:xfrm>
          <a:prstGeom prst="rect">
            <a:avLst/>
          </a:prstGeom>
        </p:spPr>
      </p:pic>
    </p:spTree>
    <p:extLst>
      <p:ext uri="{BB962C8B-B14F-4D97-AF65-F5344CB8AC3E}">
        <p14:creationId xmlns:p14="http://schemas.microsoft.com/office/powerpoint/2010/main" val="25361644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E4AD6-E1A7-0888-0D71-A9FD9E995DB8}"/>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9771A6B-9A30-488B-6900-4C456E366FCF}"/>
              </a:ext>
            </a:extLst>
          </p:cNvPr>
          <p:cNvSpPr txBox="1"/>
          <p:nvPr/>
        </p:nvSpPr>
        <p:spPr>
          <a:xfrm>
            <a:off x="325227" y="177618"/>
            <a:ext cx="11215539" cy="1569660"/>
          </a:xfrm>
          <a:prstGeom prst="rect">
            <a:avLst/>
          </a:prstGeom>
          <a:noFill/>
        </p:spPr>
        <p:txBody>
          <a:bodyPr wrap="square">
            <a:spAutoFit/>
          </a:bodyPr>
          <a:lstStyle/>
          <a:p>
            <a:r>
              <a:rPr lang="ru-RU" sz="2400" b="1" dirty="0">
                <a:solidFill>
                  <a:srgbClr val="FF0000"/>
                </a:solidFill>
              </a:rPr>
              <a:t>Последствия: </a:t>
            </a:r>
          </a:p>
          <a:p>
            <a:r>
              <a:rPr lang="ru-RU" dirty="0"/>
              <a:t>Для товаров, включенных в Приложение 1.1, </a:t>
            </a:r>
            <a:r>
              <a:rPr lang="ru-RU" b="1" dirty="0"/>
              <a:t>больше не работает </a:t>
            </a:r>
            <a:r>
              <a:rPr lang="ru-RU" dirty="0"/>
              <a:t>подп. "д" п.10 ПП 1875. </a:t>
            </a:r>
          </a:p>
          <a:p>
            <a:r>
              <a:rPr lang="ru-RU" u="sng" dirty="0"/>
              <a:t>Т.е. подтверждаем страну только номером реестровой записи из ЕРПТ (без баллов). </a:t>
            </a:r>
          </a:p>
          <a:p>
            <a:r>
              <a:rPr lang="ru-RU" dirty="0"/>
              <a:t>Исключение - товары, для которых предусмотрен временный иной порядок подтверждения страны (например, в подп. "в" п.10 ПП 1875).</a:t>
            </a:r>
          </a:p>
        </p:txBody>
      </p:sp>
      <p:sp>
        <p:nvSpPr>
          <p:cNvPr id="3" name="TextBox 2">
            <a:extLst>
              <a:ext uri="{FF2B5EF4-FFF2-40B4-BE49-F238E27FC236}">
                <a16:creationId xmlns:a16="http://schemas.microsoft.com/office/drawing/2014/main" id="{57B4BC8B-8082-3552-3152-06D6EABD2DC5}"/>
              </a:ext>
            </a:extLst>
          </p:cNvPr>
          <p:cNvSpPr txBox="1"/>
          <p:nvPr/>
        </p:nvSpPr>
        <p:spPr>
          <a:xfrm>
            <a:off x="633953" y="2306895"/>
            <a:ext cx="10367128" cy="2585323"/>
          </a:xfrm>
          <a:prstGeom prst="rect">
            <a:avLst/>
          </a:prstGeom>
          <a:noFill/>
        </p:spPr>
        <p:txBody>
          <a:bodyPr wrap="square">
            <a:spAutoFit/>
          </a:bodyPr>
          <a:lstStyle/>
          <a:p>
            <a:r>
              <a:rPr lang="ru-RU" i="1" dirty="0"/>
              <a:t>д) до внесения изменений в право Евразийского экономического союза, предусматривающих подтверждение страны происхождения товаров, указанных в приложениях N 1 - 3 к настоящему постановлению, путем предоставления информации из евразийского реестра промышленных товаров, документом, подтверждающим происхождение таких товаров из государств - членов Евразийского экономического союза, за исключением Российской Федерации, является сертификат о происхождении товара, выданный уполномоченным органом (организацией) государства - члена Евразийского экономического союза по форме, установленной Правилами определения страны происхождения товаров, и в соответствии с критериями определения страны происхождения товаров, предусмотренными Правилами определения страны происхождения товаров</a:t>
            </a:r>
            <a:r>
              <a:rPr lang="ru-RU" dirty="0"/>
              <a:t>;</a:t>
            </a:r>
          </a:p>
        </p:txBody>
      </p:sp>
    </p:spTree>
    <p:extLst>
      <p:ext uri="{BB962C8B-B14F-4D97-AF65-F5344CB8AC3E}">
        <p14:creationId xmlns:p14="http://schemas.microsoft.com/office/powerpoint/2010/main" val="817690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B82EB6F-3980-A46F-34B3-DB5CC51092F9}"/>
              </a:ext>
            </a:extLst>
          </p:cNvPr>
          <p:cNvSpPr>
            <a:spLocks noGrp="1"/>
          </p:cNvSpPr>
          <p:nvPr>
            <p:ph idx="1"/>
          </p:nvPr>
        </p:nvSpPr>
        <p:spPr>
          <a:xfrm>
            <a:off x="838200" y="564996"/>
            <a:ext cx="10515600" cy="2213715"/>
          </a:xfrm>
        </p:spPr>
        <p:txBody>
          <a:bodyPr>
            <a:normAutofit fontScale="70000" lnSpcReduction="20000"/>
          </a:bodyPr>
          <a:lstStyle/>
          <a:p>
            <a:r>
              <a:rPr lang="ru-RU" dirty="0">
                <a:solidFill>
                  <a:srgbClr val="FF0000"/>
                </a:solidFill>
              </a:rPr>
              <a:t>С 01.07.2026</a:t>
            </a:r>
            <a:r>
              <a:rPr lang="ru-RU" dirty="0"/>
              <a:t>.</a:t>
            </a:r>
            <a:r>
              <a:rPr lang="ru-RU" b="1" dirty="0"/>
              <a:t>Приложение N 2 </a:t>
            </a:r>
            <a:r>
              <a:rPr lang="ru-RU" dirty="0"/>
              <a:t>к постановлению Правительства Российской Федерации от 23 декабря 2024 г. N 1875 "О мерах по предоставлению национального режима при осуществлении закупок товаров, работ, услуг для обеспечения государственных и муниципальных нужд, закупок товаров, работ, услуг отдельными видами юридических лиц" (Собрание законодательства Российской Федерации, 2024, N 53, ст. 8704; 2025, N 24, ст. 3195; N 35, ст. 5240) дополнить позицией 190.1 следующего содержания:</a:t>
            </a:r>
          </a:p>
          <a:p>
            <a:endParaRPr lang="ru-RU" dirty="0"/>
          </a:p>
          <a:p>
            <a:r>
              <a:rPr lang="ru-RU" dirty="0"/>
              <a:t>190.1. Батареи аккумуляторные литий-ионные                                                  27.20.23.130</a:t>
            </a:r>
          </a:p>
          <a:p>
            <a:endParaRPr lang="ru-RU" dirty="0"/>
          </a:p>
          <a:p>
            <a:endParaRPr lang="ru-RU" dirty="0"/>
          </a:p>
          <a:p>
            <a:endParaRPr lang="ru-RU" dirty="0"/>
          </a:p>
        </p:txBody>
      </p:sp>
    </p:spTree>
    <p:extLst>
      <p:ext uri="{BB962C8B-B14F-4D97-AF65-F5344CB8AC3E}">
        <p14:creationId xmlns:p14="http://schemas.microsoft.com/office/powerpoint/2010/main" val="20000233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09545301-573C-1EDE-7BC1-B2FD938F0BE9}"/>
              </a:ext>
            </a:extLst>
          </p:cNvPr>
          <p:cNvGraphicFramePr>
            <a:graphicFrameLocks noGrp="1"/>
          </p:cNvGraphicFramePr>
          <p:nvPr>
            <p:ph idx="1"/>
          </p:nvPr>
        </p:nvGraphicFramePr>
        <p:xfrm>
          <a:off x="272248" y="86360"/>
          <a:ext cx="11647504" cy="6685280"/>
        </p:xfrm>
        <a:graphic>
          <a:graphicData uri="http://schemas.openxmlformats.org/drawingml/2006/table">
            <a:tbl>
              <a:tblPr firstRow="1" bandRow="1">
                <a:tableStyleId>{5C22544A-7EE6-4342-B048-85BDC9FD1C3A}</a:tableStyleId>
              </a:tblPr>
              <a:tblGrid>
                <a:gridCol w="9521586">
                  <a:extLst>
                    <a:ext uri="{9D8B030D-6E8A-4147-A177-3AD203B41FA5}">
                      <a16:colId xmlns:a16="http://schemas.microsoft.com/office/drawing/2014/main" val="226928293"/>
                    </a:ext>
                  </a:extLst>
                </a:gridCol>
                <a:gridCol w="2125918">
                  <a:extLst>
                    <a:ext uri="{9D8B030D-6E8A-4147-A177-3AD203B41FA5}">
                      <a16:colId xmlns:a16="http://schemas.microsoft.com/office/drawing/2014/main" val="2584456734"/>
                    </a:ext>
                  </a:extLst>
                </a:gridCol>
              </a:tblGrid>
              <a:tr h="370840">
                <a:tc gridSpan="2">
                  <a:txBody>
                    <a:bodyPr/>
                    <a:lstStyle/>
                    <a:p>
                      <a:pPr algn="ctr"/>
                      <a:r>
                        <a:rPr lang="ru-RU" b="1" dirty="0">
                          <a:solidFill>
                            <a:schemeClr val="tx1"/>
                          </a:solidFill>
                        </a:rPr>
                        <a:t>Неоднозначная практика по закупкам шприца-манометр для баллонного катетера</a:t>
                      </a:r>
                    </a:p>
                  </a:txBody>
                  <a:tcPr>
                    <a:solidFill>
                      <a:schemeClr val="accent1">
                        <a:lumMod val="20000"/>
                        <a:lumOff val="80000"/>
                      </a:schemeClr>
                    </a:solidFill>
                  </a:tcPr>
                </a:tc>
                <a:tc hMerge="1">
                  <a:txBody>
                    <a:bodyPr/>
                    <a:lstStyle/>
                    <a:p>
                      <a:endParaRPr lang="ru-RU" dirty="0"/>
                    </a:p>
                  </a:txBody>
                  <a:tcPr/>
                </a:tc>
                <a:extLst>
                  <a:ext uri="{0D108BD9-81ED-4DB2-BD59-A6C34878D82A}">
                    <a16:rowId xmlns:a16="http://schemas.microsoft.com/office/drawing/2014/main" val="2056292167"/>
                  </a:ext>
                </a:extLst>
              </a:tr>
              <a:tr h="370840">
                <a:tc>
                  <a:txBody>
                    <a:bodyPr/>
                    <a:lstStyle/>
                    <a:p>
                      <a:pPr algn="ctr"/>
                      <a:r>
                        <a:rPr lang="ru-RU" b="1" dirty="0"/>
                        <a:t>Суть решения</a:t>
                      </a:r>
                    </a:p>
                  </a:txBody>
                  <a:tcPr>
                    <a:solidFill>
                      <a:schemeClr val="accent2">
                        <a:lumMod val="60000"/>
                        <a:lumOff val="40000"/>
                      </a:schemeClr>
                    </a:solidFill>
                  </a:tcPr>
                </a:tc>
                <a:tc>
                  <a:txBody>
                    <a:bodyPr/>
                    <a:lstStyle/>
                    <a:p>
                      <a:pPr algn="ctr"/>
                      <a:r>
                        <a:rPr lang="ru-RU" b="1" dirty="0"/>
                        <a:t>Реквизиты</a:t>
                      </a:r>
                    </a:p>
                  </a:txBody>
                  <a:tcPr>
                    <a:solidFill>
                      <a:schemeClr val="accent2">
                        <a:lumMod val="60000"/>
                        <a:lumOff val="40000"/>
                      </a:schemeClr>
                    </a:solidFill>
                  </a:tcPr>
                </a:tc>
                <a:extLst>
                  <a:ext uri="{0D108BD9-81ED-4DB2-BD59-A6C34878D82A}">
                    <a16:rowId xmlns:a16="http://schemas.microsoft.com/office/drawing/2014/main" val="204014604"/>
                  </a:ext>
                </a:extLst>
              </a:tr>
              <a:tr h="370840">
                <a:tc>
                  <a:txBody>
                    <a:bodyPr/>
                    <a:lstStyle/>
                    <a:p>
                      <a:r>
                        <a:rPr lang="ru-RU" dirty="0"/>
                        <a:t>В составе лота закупался шприц-манометр для баллонного катетера, одноразового использования. Суд поддержал позицию заказчика, что такой </a:t>
                      </a:r>
                      <a:r>
                        <a:rPr lang="ru-RU" u="sng" dirty="0"/>
                        <a:t>шприц-манометр не надо было выделять в отдельный лот, </a:t>
                      </a:r>
                      <a:r>
                        <a:rPr lang="ru-RU" dirty="0"/>
                        <a:t>так как Письмо Росздравнадзора от 28.02.2025 №10-10959/25, что этот шприц относится к 385 Позиции Приложения № 2, касается медицинского изделия «Шприц-манометр (</a:t>
                      </a:r>
                      <a:r>
                        <a:rPr lang="ru-RU" dirty="0" err="1"/>
                        <a:t>индефлятор</a:t>
                      </a:r>
                      <a:r>
                        <a:rPr lang="ru-RU" dirty="0"/>
                        <a:t>) «МИМ» одноразовый по ТВНЛ. 942319.027 ТУ», РЗН 2021/13562. Указанное изделие не является объектом закупки. </a:t>
                      </a:r>
                    </a:p>
                    <a:p>
                      <a:r>
                        <a:rPr lang="ru-RU" dirty="0"/>
                        <a:t>В составе лота закупалось: </a:t>
                      </a:r>
                    </a:p>
                    <a:p>
                      <a:r>
                        <a:rPr lang="ru-RU" dirty="0"/>
                        <a:t> - п. «Стент для коронарных артерий, выделяющий лекарственное средство» с кодом ОКПД2 32.50.22.195;</a:t>
                      </a:r>
                    </a:p>
                    <a:p>
                      <a:r>
                        <a:rPr lang="ru-RU" dirty="0"/>
                        <a:t> - п. «Катетер баллонный для коронарной ангиопластики, стандартный» с кодом ОКПД2 32.50.13.110;</a:t>
                      </a:r>
                    </a:p>
                    <a:p>
                      <a:r>
                        <a:rPr lang="ru-RU" dirty="0"/>
                        <a:t> - п. «Шприц-манометр для баллонного катетера, одноразового использования» с кодом ОКПД2 32.50.13.110.</a:t>
                      </a:r>
                    </a:p>
                  </a:txBody>
                  <a:tcPr>
                    <a:solidFill>
                      <a:schemeClr val="accent2">
                        <a:lumMod val="60000"/>
                        <a:lumOff val="40000"/>
                      </a:schemeClr>
                    </a:solidFill>
                  </a:tcPr>
                </a:tc>
                <a:tc>
                  <a:txBody>
                    <a:bodyPr/>
                    <a:lstStyle/>
                    <a:p>
                      <a:r>
                        <a:rPr lang="ru-RU" dirty="0"/>
                        <a:t>АС г. Москвы Решение от 31.07.2025 по Делу № А40-85698/25-121-332 (1 из 3)</a:t>
                      </a:r>
                      <a:br>
                        <a:rPr lang="ru-RU" dirty="0"/>
                      </a:br>
                      <a:r>
                        <a:rPr lang="ru-RU" dirty="0"/>
                        <a:t>(Устояло в Апелляции (9ААС) + поддержано АС Московского округа)</a:t>
                      </a:r>
                    </a:p>
                  </a:txBody>
                  <a:tcPr>
                    <a:solidFill>
                      <a:schemeClr val="accent2">
                        <a:lumMod val="60000"/>
                        <a:lumOff val="40000"/>
                      </a:schemeClr>
                    </a:solidFill>
                  </a:tcPr>
                </a:tc>
                <a:extLst>
                  <a:ext uri="{0D108BD9-81ED-4DB2-BD59-A6C34878D82A}">
                    <a16:rowId xmlns:a16="http://schemas.microsoft.com/office/drawing/2014/main" val="1581330900"/>
                  </a:ext>
                </a:extLst>
              </a:tr>
              <a:tr h="370840">
                <a:tc>
                  <a:txBody>
                    <a:bodyPr/>
                    <a:lstStyle/>
                    <a:p>
                      <a:r>
                        <a:rPr lang="ru-RU" u="sng" dirty="0"/>
                        <a:t>Надо было выносить шприц-манометр в отдельный лот.</a:t>
                      </a:r>
                    </a:p>
                    <a:p>
                      <a:r>
                        <a:rPr lang="ru-RU" dirty="0"/>
                        <a:t>В составе лота закупалось: </a:t>
                      </a:r>
                    </a:p>
                    <a:p>
                      <a:r>
                        <a:rPr lang="ru-RU" dirty="0"/>
                        <a:t> - п. Стент для коронарных артерий, выделяющий лекарственное средство» позиции КТРУ 32.50.13.190-02494 и кода ОКПД2 32.50.13.190; </a:t>
                      </a:r>
                    </a:p>
                    <a:p>
                      <a:r>
                        <a:rPr lang="ru-RU" dirty="0"/>
                        <a:t> - п. Катетер баллонный для коронарной ангиопластики, стандартный» позиции КТРУ 32.50.13.110-00544 и кода ОКПД2 32.50.13.110; </a:t>
                      </a:r>
                    </a:p>
                    <a:p>
                      <a:r>
                        <a:rPr lang="ru-RU" dirty="0"/>
                        <a:t> - п. Шприц-манометр для баллонного катетера, одноразового использования» позиции КТРУ 32.50.13.110-00969 и кода ОКПД2 32.50.13.110. </a:t>
                      </a:r>
                      <a:endParaRPr lang="ru-RU" b="1" dirty="0"/>
                    </a:p>
                  </a:txBody>
                  <a:tcPr>
                    <a:solidFill>
                      <a:schemeClr val="accent6">
                        <a:lumMod val="40000"/>
                        <a:lumOff val="60000"/>
                      </a:schemeClr>
                    </a:solidFill>
                  </a:tcPr>
                </a:tc>
                <a:tc>
                  <a:txBody>
                    <a:bodyPr/>
                    <a:lstStyle/>
                    <a:p>
                      <a:r>
                        <a:rPr lang="ru-RU" dirty="0"/>
                        <a:t>АС г. Москвы Решение от 09.10.2025 по Делу № А40-140707/2025 (Устояло в Апелляции (9ААС) </a:t>
                      </a:r>
                    </a:p>
                  </a:txBody>
                  <a:tcPr>
                    <a:solidFill>
                      <a:schemeClr val="accent6">
                        <a:lumMod val="40000"/>
                        <a:lumOff val="60000"/>
                      </a:schemeClr>
                    </a:solidFill>
                  </a:tcPr>
                </a:tc>
                <a:extLst>
                  <a:ext uri="{0D108BD9-81ED-4DB2-BD59-A6C34878D82A}">
                    <a16:rowId xmlns:a16="http://schemas.microsoft.com/office/drawing/2014/main" val="1386466838"/>
                  </a:ext>
                </a:extLst>
              </a:tr>
            </a:tbl>
          </a:graphicData>
        </a:graphic>
      </p:graphicFrame>
    </p:spTree>
    <p:extLst>
      <p:ext uri="{BB962C8B-B14F-4D97-AF65-F5344CB8AC3E}">
        <p14:creationId xmlns:p14="http://schemas.microsoft.com/office/powerpoint/2010/main" val="13393209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0BABF-BA79-909A-1211-8C4DD7D6FBB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2CD869-86A9-B5FE-F5D8-A0D8CE3D5E7F}"/>
              </a:ext>
            </a:extLst>
          </p:cNvPr>
          <p:cNvSpPr>
            <a:spLocks noGrp="1"/>
          </p:cNvSpPr>
          <p:nvPr>
            <p:ph type="title"/>
          </p:nvPr>
        </p:nvSpPr>
        <p:spPr>
          <a:xfrm>
            <a:off x="120218" y="207675"/>
            <a:ext cx="11803602" cy="524251"/>
          </a:xfrm>
        </p:spPr>
        <p:txBody>
          <a:bodyPr>
            <a:noAutofit/>
          </a:bodyPr>
          <a:lstStyle/>
          <a:p>
            <a:pPr algn="ctr"/>
            <a:r>
              <a:rPr lang="ru-RU" sz="2400" dirty="0">
                <a:solidFill>
                  <a:srgbClr val="0070C0"/>
                </a:solidFill>
              </a:rPr>
              <a:t>АС г. Санкт-Петербурга и Ленинградской области Решение от 20.11.2025 </a:t>
            </a:r>
            <a:br>
              <a:rPr lang="ru-RU" sz="2400" dirty="0">
                <a:solidFill>
                  <a:srgbClr val="0070C0"/>
                </a:solidFill>
              </a:rPr>
            </a:br>
            <a:r>
              <a:rPr lang="ru-RU" sz="2400" dirty="0">
                <a:solidFill>
                  <a:srgbClr val="0070C0"/>
                </a:solidFill>
              </a:rPr>
              <a:t>по Делу № А56-60665/2025 (1 из 2)</a:t>
            </a:r>
            <a:br>
              <a:rPr lang="ru-RU" sz="2400" dirty="0">
                <a:solidFill>
                  <a:srgbClr val="0070C0"/>
                </a:solidFill>
              </a:rPr>
            </a:br>
            <a:r>
              <a:rPr lang="ru-RU" sz="1800" b="1" dirty="0">
                <a:solidFill>
                  <a:srgbClr val="FF0000"/>
                </a:solidFill>
              </a:rPr>
              <a:t>Постановлением 13 ААС от 16.02.2026 Решение поддержано</a:t>
            </a:r>
          </a:p>
        </p:txBody>
      </p:sp>
      <p:graphicFrame>
        <p:nvGraphicFramePr>
          <p:cNvPr id="4" name="Объект 3">
            <a:extLst>
              <a:ext uri="{FF2B5EF4-FFF2-40B4-BE49-F238E27FC236}">
                <a16:creationId xmlns:a16="http://schemas.microsoft.com/office/drawing/2014/main" id="{28E16708-F76B-429A-16E3-2ADF6DA61F39}"/>
              </a:ext>
            </a:extLst>
          </p:cNvPr>
          <p:cNvGraphicFramePr>
            <a:graphicFrameLocks noGrp="1"/>
          </p:cNvGraphicFramePr>
          <p:nvPr>
            <p:ph idx="1"/>
          </p:nvPr>
        </p:nvGraphicFramePr>
        <p:xfrm>
          <a:off x="120218" y="1054592"/>
          <a:ext cx="11860937" cy="1063719"/>
        </p:xfrm>
        <a:graphic>
          <a:graphicData uri="http://schemas.openxmlformats.org/drawingml/2006/table">
            <a:tbl>
              <a:tblPr firstRow="1" bandRow="1">
                <a:tableStyleId>{F5AB1C69-6EDB-4FF4-983F-18BD219EF322}</a:tableStyleId>
              </a:tblPr>
              <a:tblGrid>
                <a:gridCol w="6333848">
                  <a:extLst>
                    <a:ext uri="{9D8B030D-6E8A-4147-A177-3AD203B41FA5}">
                      <a16:colId xmlns:a16="http://schemas.microsoft.com/office/drawing/2014/main" val="3079683067"/>
                    </a:ext>
                  </a:extLst>
                </a:gridCol>
                <a:gridCol w="3000652">
                  <a:extLst>
                    <a:ext uri="{9D8B030D-6E8A-4147-A177-3AD203B41FA5}">
                      <a16:colId xmlns:a16="http://schemas.microsoft.com/office/drawing/2014/main" val="3197436877"/>
                    </a:ext>
                  </a:extLst>
                </a:gridCol>
                <a:gridCol w="2526437">
                  <a:extLst>
                    <a:ext uri="{9D8B030D-6E8A-4147-A177-3AD203B41FA5}">
                      <a16:colId xmlns:a16="http://schemas.microsoft.com/office/drawing/2014/main" val="558846367"/>
                    </a:ext>
                  </a:extLst>
                </a:gridCol>
              </a:tblGrid>
              <a:tr h="423639">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ФГБУ "Национальный медицинский исследовательский центр имени В.А. Алмазова"</a:t>
                      </a:r>
                    </a:p>
                  </a:txBody>
                  <a:tcPr/>
                </a:tc>
                <a:tc>
                  <a:txBody>
                    <a:bodyPr/>
                    <a:lstStyle/>
                    <a:p>
                      <a:r>
                        <a:rPr lang="ru-RU" dirty="0"/>
                        <a:t>УФАС по Санкт-Петербургу</a:t>
                      </a:r>
                    </a:p>
                  </a:txBody>
                  <a:tcPr/>
                </a:tc>
                <a:tc>
                  <a:txBody>
                    <a:bodyPr/>
                    <a:lstStyle/>
                    <a:p>
                      <a:r>
                        <a:rPr lang="ru-RU" dirty="0"/>
                        <a:t> Об оспаривании решения УФАС</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0A28154D-CE3D-E796-F2B9-5212F7EE0C5E}"/>
              </a:ext>
            </a:extLst>
          </p:cNvPr>
          <p:cNvSpPr txBox="1"/>
          <p:nvPr/>
        </p:nvSpPr>
        <p:spPr>
          <a:xfrm>
            <a:off x="210845" y="2239392"/>
            <a:ext cx="11889604"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Заказчик провел запроса котировок в электронной форме на поставку расходных медицинских изделий для сердечно-сосудистой хирургии (№ 0372100049625000334).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ходе внеплановой проверки УФАС выявил нарушения п. 15 ч. 1 ст. 42  Закона №44-ФЗ, о чем вынесла решение.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Заказчиком закупается:  Шприц-манометр для баллонного катетера, одноразового использования. Код позиции КТРУ 32.50.13.110-00969.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ОПИСАНИЕ ПО КЛАССИФИКАТОРУ: Стерильное изделие, с помощью которого вручную надувают баллон катетера и регулируют давление в нем (например, путем введения и аспирации жидкости или воздуха внутри баллона), а также сдувают баллон во время проведения медицинской процедуры. Как правило, состоит из специального шприца/плунжерного механизма, манометра или встроенного датчика давления для контроля давления внутри баллона, фиксирующего механизма и соединительной трубки. Может также использоваться для надувания баллона для баллонной тампонады или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эндомикроскопического</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зонда. Это изделие для одноразового использования.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Заказчиком закупается устройство, в составе которого имеется, в том числе, шприц. Таким образом, к закупке устройства, в составе которого имеется шприц, положения ПП РФ № 1875, установленные для закупки исключительно шприцев не применяются.</a:t>
            </a:r>
          </a:p>
        </p:txBody>
      </p:sp>
    </p:spTree>
    <p:extLst>
      <p:ext uri="{BB962C8B-B14F-4D97-AF65-F5344CB8AC3E}">
        <p14:creationId xmlns:p14="http://schemas.microsoft.com/office/powerpoint/2010/main" val="27453592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2B9F9-4AAC-C390-F56D-9168430E4BB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43872B-A3ED-190E-5372-26ADF5FA029B}"/>
              </a:ext>
            </a:extLst>
          </p:cNvPr>
          <p:cNvSpPr>
            <a:spLocks noGrp="1"/>
          </p:cNvSpPr>
          <p:nvPr>
            <p:ph type="title"/>
          </p:nvPr>
        </p:nvSpPr>
        <p:spPr>
          <a:xfrm>
            <a:off x="120218" y="207675"/>
            <a:ext cx="11803602" cy="524251"/>
          </a:xfrm>
        </p:spPr>
        <p:txBody>
          <a:bodyPr>
            <a:noAutofit/>
          </a:bodyPr>
          <a:lstStyle/>
          <a:p>
            <a:pPr algn="ctr"/>
            <a:r>
              <a:rPr lang="ru-RU" sz="2400" dirty="0">
                <a:solidFill>
                  <a:srgbClr val="0070C0"/>
                </a:solidFill>
              </a:rPr>
              <a:t>АС г. Санкт-Петербурга и Ленинградской области Решение от 20.11.2025 </a:t>
            </a:r>
            <a:br>
              <a:rPr lang="ru-RU" sz="2400" dirty="0">
                <a:solidFill>
                  <a:srgbClr val="0070C0"/>
                </a:solidFill>
              </a:rPr>
            </a:br>
            <a:r>
              <a:rPr lang="ru-RU" sz="2400" dirty="0">
                <a:solidFill>
                  <a:srgbClr val="0070C0"/>
                </a:solidFill>
              </a:rPr>
              <a:t>по Делу № А56-60665/2025 (2 из 2)</a:t>
            </a:r>
            <a:endParaRPr lang="ru-RU" sz="1800" b="1" dirty="0">
              <a:solidFill>
                <a:srgbClr val="FF0000"/>
              </a:solidFill>
            </a:endParaRPr>
          </a:p>
        </p:txBody>
      </p:sp>
      <p:sp>
        <p:nvSpPr>
          <p:cNvPr id="6" name="TextBox 5">
            <a:extLst>
              <a:ext uri="{FF2B5EF4-FFF2-40B4-BE49-F238E27FC236}">
                <a16:creationId xmlns:a16="http://schemas.microsoft.com/office/drawing/2014/main" id="{AEC43C72-21AF-B46B-781B-7E7EA550709D}"/>
              </a:ext>
            </a:extLst>
          </p:cNvPr>
          <p:cNvSpPr txBox="1"/>
          <p:nvPr/>
        </p:nvSpPr>
        <p:spPr>
          <a:xfrm>
            <a:off x="151198" y="925497"/>
            <a:ext cx="11889604" cy="313932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Данный довод подтверждается так же и регистрационными документами на данный вид медицинских изделий.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 согласно регистрационному удостоверению на медицинское изделие № РЗН 2022/17290 наименование медицинского изделия - устройства раздувающие в наборе.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отношения к позиции 385 Приложения № 2 ПП РФ № 1875 шприц-манометр не имеет, и ограничения установленные Приложением №2 при закупке данного товара не должны применяться.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Письмо Росздравнадзора от 28.02.2025 № 10-10958/25 является ответом на конкретное обращение, не носит нормативного характера.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признать недействительным решение УФАС</a:t>
            </a:r>
          </a:p>
        </p:txBody>
      </p:sp>
    </p:spTree>
    <p:extLst>
      <p:ext uri="{BB962C8B-B14F-4D97-AF65-F5344CB8AC3E}">
        <p14:creationId xmlns:p14="http://schemas.microsoft.com/office/powerpoint/2010/main" val="36221744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105CC-092D-BAD5-7119-5CC84549A42D}"/>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690D46A-24E2-F5F2-CBAE-CDDBFDB479C0}"/>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8C571439-0672-5F83-CBFC-B8352824E2F5}"/>
              </a:ext>
            </a:extLst>
          </p:cNvPr>
          <p:cNvSpPr>
            <a:spLocks noGrp="1"/>
          </p:cNvSpPr>
          <p:nvPr>
            <p:ph type="title"/>
          </p:nvPr>
        </p:nvSpPr>
        <p:spPr>
          <a:xfrm>
            <a:off x="621436" y="1315004"/>
            <a:ext cx="10520039" cy="1606858"/>
          </a:xfrm>
        </p:spPr>
        <p:txBody>
          <a:bodyPr>
            <a:noAutofit/>
          </a:bodyPr>
          <a:lstStyle/>
          <a:p>
            <a:pPr algn="ctr"/>
            <a:r>
              <a:rPr lang="ru-RU" sz="3200" dirty="0">
                <a:solidFill>
                  <a:srgbClr val="C00000"/>
                </a:solidFill>
                <a:highlight>
                  <a:srgbClr val="C0C0C0"/>
                </a:highlight>
              </a:rPr>
              <a:t>Частный случай</a:t>
            </a:r>
            <a:r>
              <a:rPr lang="ru-RU" sz="3200" dirty="0">
                <a:solidFill>
                  <a:srgbClr val="C00000"/>
                </a:solidFill>
              </a:rPr>
              <a:t>. </a:t>
            </a:r>
            <a:r>
              <a:rPr lang="ru-RU" sz="2400" dirty="0">
                <a:solidFill>
                  <a:srgbClr val="C00000"/>
                </a:solidFill>
              </a:rPr>
              <a:t>Катетеры аспирационные трахеальные</a:t>
            </a:r>
            <a:br>
              <a:rPr lang="ru-RU" sz="2400" dirty="0">
                <a:solidFill>
                  <a:srgbClr val="C00000"/>
                </a:solidFill>
              </a:rPr>
            </a:br>
            <a:r>
              <a:rPr lang="ru-RU" sz="2400" dirty="0">
                <a:solidFill>
                  <a:srgbClr val="C00000"/>
                </a:solidFill>
              </a:rPr>
              <a:t> (КТРУ 32.50.13.110-00005064) должны закупаться с «ограничением», а не с «преимуществом»</a:t>
            </a:r>
            <a:r>
              <a:rPr lang="ru-RU" sz="3200" dirty="0">
                <a:solidFill>
                  <a:srgbClr val="C00000"/>
                </a:solidFill>
              </a:rPr>
              <a:t> </a:t>
            </a:r>
            <a:br>
              <a:rPr lang="ru-RU" sz="3200" dirty="0">
                <a:solidFill>
                  <a:srgbClr val="C00000"/>
                </a:solidFill>
              </a:rPr>
            </a:br>
            <a:endParaRPr lang="ru-RU" sz="3200" dirty="0">
              <a:solidFill>
                <a:srgbClr val="C00000"/>
              </a:solidFill>
            </a:endParaRPr>
          </a:p>
        </p:txBody>
      </p:sp>
      <p:pic>
        <p:nvPicPr>
          <p:cNvPr id="5" name="Рисунок 4">
            <a:extLst>
              <a:ext uri="{FF2B5EF4-FFF2-40B4-BE49-F238E27FC236}">
                <a16:creationId xmlns:a16="http://schemas.microsoft.com/office/drawing/2014/main" id="{C9D35D3C-3E71-0E3D-9EC1-0F8A38C6DFB5}"/>
              </a:ext>
            </a:extLst>
          </p:cNvPr>
          <p:cNvPicPr>
            <a:picLocks noChangeAspect="1"/>
          </p:cNvPicPr>
          <p:nvPr/>
        </p:nvPicPr>
        <p:blipFill>
          <a:blip r:embed="rId2"/>
          <a:stretch>
            <a:fillRect/>
          </a:stretch>
        </p:blipFill>
        <p:spPr>
          <a:xfrm>
            <a:off x="0" y="4368849"/>
            <a:ext cx="12192000" cy="1706880"/>
          </a:xfrm>
          <a:prstGeom prst="rect">
            <a:avLst/>
          </a:prstGeom>
        </p:spPr>
      </p:pic>
    </p:spTree>
    <p:extLst>
      <p:ext uri="{BB962C8B-B14F-4D97-AF65-F5344CB8AC3E}">
        <p14:creationId xmlns:p14="http://schemas.microsoft.com/office/powerpoint/2010/main" val="34105117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69F15-CB11-AC4D-5B8E-05BF07F41DB5}"/>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74B213FE-6A9D-FCD9-4CE6-3FB65C8D93D3}"/>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21775B8A-B5E1-EC82-B7D5-0E3706A86A76}"/>
              </a:ext>
            </a:extLst>
          </p:cNvPr>
          <p:cNvSpPr>
            <a:spLocks noGrp="1"/>
          </p:cNvSpPr>
          <p:nvPr>
            <p:ph type="title"/>
          </p:nvPr>
        </p:nvSpPr>
        <p:spPr>
          <a:xfrm>
            <a:off x="621436" y="1315004"/>
            <a:ext cx="10520039" cy="1606858"/>
          </a:xfrm>
        </p:spPr>
        <p:txBody>
          <a:bodyPr>
            <a:noAutofit/>
          </a:bodyPr>
          <a:lstStyle/>
          <a:p>
            <a:pPr algn="ctr"/>
            <a:r>
              <a:rPr lang="ru-RU" sz="3200" dirty="0">
                <a:solidFill>
                  <a:srgbClr val="C00000"/>
                </a:solidFill>
                <a:highlight>
                  <a:srgbClr val="C0C0C0"/>
                </a:highlight>
              </a:rPr>
              <a:t>Частный случай</a:t>
            </a:r>
            <a:r>
              <a:rPr lang="ru-RU" sz="3200" dirty="0">
                <a:solidFill>
                  <a:srgbClr val="C00000"/>
                </a:solidFill>
              </a:rPr>
              <a:t>. </a:t>
            </a:r>
            <a:r>
              <a:rPr lang="ru-RU" sz="2400" dirty="0">
                <a:solidFill>
                  <a:srgbClr val="C00000"/>
                </a:solidFill>
              </a:rPr>
              <a:t>Консоль с подводами коммуникаций универсальная, с настенным креплением (КТРУ  32.50.50.190-00001175; код ОКПД2 32.50.50.190 «Изделия медицинские, в том числе хирургические, прочие, не включенные в другие группировки», код вида медицинского изделия 259390)</a:t>
            </a:r>
            <a:br>
              <a:rPr lang="ru-RU" sz="2400" dirty="0">
                <a:solidFill>
                  <a:srgbClr val="C00000"/>
                </a:solidFill>
              </a:rPr>
            </a:br>
            <a:r>
              <a:rPr lang="ru-RU" sz="2400" dirty="0">
                <a:solidFill>
                  <a:srgbClr val="C00000"/>
                </a:solidFill>
              </a:rPr>
              <a:t> должна закупаться с ограничением, а не с преимуществом.</a:t>
            </a:r>
            <a:br>
              <a:rPr lang="ru-RU" sz="2400" dirty="0">
                <a:solidFill>
                  <a:srgbClr val="C00000"/>
                </a:solidFill>
              </a:rPr>
            </a:br>
            <a:r>
              <a:rPr lang="ru-RU" sz="3200" dirty="0">
                <a:solidFill>
                  <a:srgbClr val="C00000"/>
                </a:solidFill>
              </a:rPr>
              <a:t> </a:t>
            </a:r>
            <a:br>
              <a:rPr lang="ru-RU" sz="3200" dirty="0">
                <a:solidFill>
                  <a:srgbClr val="C00000"/>
                </a:solidFill>
              </a:rPr>
            </a:br>
            <a:endParaRPr lang="ru-RU" sz="3200" dirty="0">
              <a:solidFill>
                <a:srgbClr val="C00000"/>
              </a:solidFill>
            </a:endParaRPr>
          </a:p>
        </p:txBody>
      </p:sp>
      <p:pic>
        <p:nvPicPr>
          <p:cNvPr id="5" name="Рисунок 4">
            <a:extLst>
              <a:ext uri="{FF2B5EF4-FFF2-40B4-BE49-F238E27FC236}">
                <a16:creationId xmlns:a16="http://schemas.microsoft.com/office/drawing/2014/main" id="{7278A430-759C-A2E3-0F36-EEAC0B8BE769}"/>
              </a:ext>
            </a:extLst>
          </p:cNvPr>
          <p:cNvPicPr>
            <a:picLocks noChangeAspect="1"/>
          </p:cNvPicPr>
          <p:nvPr/>
        </p:nvPicPr>
        <p:blipFill>
          <a:blip r:embed="rId2"/>
          <a:stretch>
            <a:fillRect/>
          </a:stretch>
        </p:blipFill>
        <p:spPr>
          <a:xfrm>
            <a:off x="0" y="4099794"/>
            <a:ext cx="12192000" cy="2145647"/>
          </a:xfrm>
          <a:prstGeom prst="rect">
            <a:avLst/>
          </a:prstGeom>
        </p:spPr>
      </p:pic>
    </p:spTree>
    <p:extLst>
      <p:ext uri="{BB962C8B-B14F-4D97-AF65-F5344CB8AC3E}">
        <p14:creationId xmlns:p14="http://schemas.microsoft.com/office/powerpoint/2010/main" val="14866130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9BD72-0A66-3FC5-98AD-D9C8D6C86B95}"/>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3393450C-CA9E-FB16-D53E-F1142745DDDF}"/>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99B1451E-68FE-4AD0-1F19-41652A7F3D0B}"/>
              </a:ext>
            </a:extLst>
          </p:cNvPr>
          <p:cNvSpPr>
            <a:spLocks noGrp="1"/>
          </p:cNvSpPr>
          <p:nvPr>
            <p:ph type="title"/>
          </p:nvPr>
        </p:nvSpPr>
        <p:spPr>
          <a:xfrm>
            <a:off x="701336" y="1315004"/>
            <a:ext cx="10440139" cy="1606858"/>
          </a:xfrm>
        </p:spPr>
        <p:txBody>
          <a:bodyPr>
            <a:noAutofit/>
          </a:bodyPr>
          <a:lstStyle/>
          <a:p>
            <a:pPr algn="ctr"/>
            <a:r>
              <a:rPr lang="ru-RU" sz="3200" dirty="0">
                <a:solidFill>
                  <a:srgbClr val="C00000"/>
                </a:solidFill>
                <a:highlight>
                  <a:srgbClr val="C0C0C0"/>
                </a:highlight>
              </a:rPr>
              <a:t>Частный случай</a:t>
            </a:r>
            <a:r>
              <a:rPr lang="ru-RU" sz="3200" dirty="0">
                <a:solidFill>
                  <a:srgbClr val="C00000"/>
                </a:solidFill>
              </a:rPr>
              <a:t>. </a:t>
            </a:r>
            <a:r>
              <a:rPr lang="ru-RU" sz="2400" dirty="0">
                <a:solidFill>
                  <a:srgbClr val="C00000"/>
                </a:solidFill>
              </a:rPr>
              <a:t>Набор для дренирования плевральной полости (КТРУ 32.50.50.190-00001174;  код ОКПД2 32.50.50.190 «Изделия медицинские, в том числе хирургические, прочие, не включенные в другие группировки», код вида медицинского изделия 259410) не относится к позиции 385 </a:t>
            </a:r>
            <a:br>
              <a:rPr lang="ru-RU" sz="2400" dirty="0">
                <a:solidFill>
                  <a:srgbClr val="C00000"/>
                </a:solidFill>
              </a:rPr>
            </a:br>
            <a:r>
              <a:rPr lang="ru-RU" sz="2400" dirty="0">
                <a:solidFill>
                  <a:srgbClr val="C00000"/>
                </a:solidFill>
              </a:rPr>
              <a:t>Приложения № 2ПП РФ № 1875   </a:t>
            </a:r>
            <a:br>
              <a:rPr lang="ru-RU" sz="2400" dirty="0">
                <a:solidFill>
                  <a:srgbClr val="C00000"/>
                </a:solidFill>
              </a:rPr>
            </a:br>
            <a:r>
              <a:rPr lang="ru-RU" sz="3200" dirty="0">
                <a:solidFill>
                  <a:srgbClr val="C00000"/>
                </a:solidFill>
              </a:rPr>
              <a:t> </a:t>
            </a:r>
            <a:br>
              <a:rPr lang="ru-RU" sz="3200" dirty="0">
                <a:solidFill>
                  <a:srgbClr val="C00000"/>
                </a:solidFill>
              </a:rPr>
            </a:br>
            <a:endParaRPr lang="ru-RU" sz="3200" dirty="0">
              <a:solidFill>
                <a:srgbClr val="C00000"/>
              </a:solidFill>
            </a:endParaRPr>
          </a:p>
        </p:txBody>
      </p:sp>
      <p:pic>
        <p:nvPicPr>
          <p:cNvPr id="5" name="Рисунок 4">
            <a:extLst>
              <a:ext uri="{FF2B5EF4-FFF2-40B4-BE49-F238E27FC236}">
                <a16:creationId xmlns:a16="http://schemas.microsoft.com/office/drawing/2014/main" id="{CABB8CCB-C6F4-044F-22DA-147FF40390AC}"/>
              </a:ext>
            </a:extLst>
          </p:cNvPr>
          <p:cNvPicPr>
            <a:picLocks noChangeAspect="1"/>
          </p:cNvPicPr>
          <p:nvPr/>
        </p:nvPicPr>
        <p:blipFill>
          <a:blip r:embed="rId2"/>
          <a:stretch>
            <a:fillRect/>
          </a:stretch>
        </p:blipFill>
        <p:spPr>
          <a:xfrm>
            <a:off x="0" y="4210863"/>
            <a:ext cx="12192000" cy="2253672"/>
          </a:xfrm>
          <a:prstGeom prst="rect">
            <a:avLst/>
          </a:prstGeom>
        </p:spPr>
      </p:pic>
    </p:spTree>
    <p:extLst>
      <p:ext uri="{BB962C8B-B14F-4D97-AF65-F5344CB8AC3E}">
        <p14:creationId xmlns:p14="http://schemas.microsoft.com/office/powerpoint/2010/main" val="20510150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7B871-B298-1E4D-8365-C27A16FC541B}"/>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80B7E55-CF2F-369D-B926-3F8DC537EB40}"/>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6A5F530C-E467-0CF8-D4C0-F78542E45A1A}"/>
              </a:ext>
            </a:extLst>
          </p:cNvPr>
          <p:cNvSpPr>
            <a:spLocks noGrp="1"/>
          </p:cNvSpPr>
          <p:nvPr>
            <p:ph type="title"/>
          </p:nvPr>
        </p:nvSpPr>
        <p:spPr>
          <a:xfrm>
            <a:off x="701336" y="1661233"/>
            <a:ext cx="10440139" cy="1606858"/>
          </a:xfrm>
        </p:spPr>
        <p:txBody>
          <a:bodyPr>
            <a:noAutofit/>
          </a:bodyPr>
          <a:lstStyle/>
          <a:p>
            <a:pPr algn="ctr"/>
            <a:r>
              <a:rPr lang="ru-RU" sz="3200" dirty="0">
                <a:solidFill>
                  <a:srgbClr val="C00000"/>
                </a:solidFill>
                <a:highlight>
                  <a:srgbClr val="C0C0C0"/>
                </a:highlight>
              </a:rPr>
              <a:t>Частный случай</a:t>
            </a:r>
            <a:r>
              <a:rPr lang="ru-RU" sz="3200" dirty="0">
                <a:solidFill>
                  <a:srgbClr val="C00000"/>
                </a:solidFill>
              </a:rPr>
              <a:t>. </a:t>
            </a:r>
            <a:r>
              <a:rPr lang="ru-RU" sz="2400" dirty="0">
                <a:solidFill>
                  <a:srgbClr val="C00000"/>
                </a:solidFill>
              </a:rPr>
              <a:t>При закупке по КТРУ 22.19.60.119-00000008 «Перчатки смотровые / процедурные </a:t>
            </a:r>
            <a:r>
              <a:rPr lang="ru-RU" sz="2400" dirty="0" err="1">
                <a:solidFill>
                  <a:srgbClr val="C00000"/>
                </a:solidFill>
              </a:rPr>
              <a:t>нитриловые</a:t>
            </a:r>
            <a:r>
              <a:rPr lang="ru-RU" sz="2400" dirty="0">
                <a:solidFill>
                  <a:srgbClr val="C00000"/>
                </a:solidFill>
              </a:rPr>
              <a:t>, </a:t>
            </a:r>
            <a:r>
              <a:rPr lang="ru-RU" sz="2400" dirty="0" err="1">
                <a:solidFill>
                  <a:srgbClr val="C00000"/>
                </a:solidFill>
              </a:rPr>
              <a:t>неопудренные</a:t>
            </a:r>
            <a:r>
              <a:rPr lang="ru-RU" sz="2400" dirty="0">
                <a:solidFill>
                  <a:srgbClr val="C00000"/>
                </a:solidFill>
              </a:rPr>
              <a:t>, нестерильные» с кодом товара по ОКПД2 22.19.71.190 (невключенный в Перечни № 1 и 2): «Изделия  из  резины,  кроме  твердой  резины  (эбонита),  гигиенические  или фармацевтические прочие», в извещении предусматривается преимущество </a:t>
            </a:r>
            <a:br>
              <a:rPr lang="ru-RU" sz="2400" dirty="0">
                <a:solidFill>
                  <a:srgbClr val="C00000"/>
                </a:solidFill>
              </a:rPr>
            </a:br>
            <a:br>
              <a:rPr lang="ru-RU" sz="2400" dirty="0">
                <a:solidFill>
                  <a:srgbClr val="C00000"/>
                </a:solidFill>
              </a:rPr>
            </a:br>
            <a:r>
              <a:rPr lang="ru-RU" sz="3200" dirty="0">
                <a:solidFill>
                  <a:srgbClr val="C00000"/>
                </a:solidFill>
              </a:rPr>
              <a:t> </a:t>
            </a:r>
            <a:br>
              <a:rPr lang="ru-RU" sz="3200" dirty="0">
                <a:solidFill>
                  <a:srgbClr val="C00000"/>
                </a:solidFill>
              </a:rPr>
            </a:br>
            <a:endParaRPr lang="ru-RU" sz="3200" dirty="0">
              <a:solidFill>
                <a:srgbClr val="C00000"/>
              </a:solidFill>
            </a:endParaRPr>
          </a:p>
        </p:txBody>
      </p:sp>
      <p:pic>
        <p:nvPicPr>
          <p:cNvPr id="7" name="Рисунок 6">
            <a:extLst>
              <a:ext uri="{FF2B5EF4-FFF2-40B4-BE49-F238E27FC236}">
                <a16:creationId xmlns:a16="http://schemas.microsoft.com/office/drawing/2014/main" id="{5464FCD2-CC44-A0D1-8E6A-2F0EA8D9C9F7}"/>
              </a:ext>
            </a:extLst>
          </p:cNvPr>
          <p:cNvPicPr>
            <a:picLocks noChangeAspect="1"/>
          </p:cNvPicPr>
          <p:nvPr/>
        </p:nvPicPr>
        <p:blipFill>
          <a:blip r:embed="rId2"/>
          <a:stretch>
            <a:fillRect/>
          </a:stretch>
        </p:blipFill>
        <p:spPr>
          <a:xfrm>
            <a:off x="0" y="4006218"/>
            <a:ext cx="12192000" cy="1508864"/>
          </a:xfrm>
          <a:prstGeom prst="rect">
            <a:avLst/>
          </a:prstGeom>
        </p:spPr>
      </p:pic>
    </p:spTree>
    <p:extLst>
      <p:ext uri="{BB962C8B-B14F-4D97-AF65-F5344CB8AC3E}">
        <p14:creationId xmlns:p14="http://schemas.microsoft.com/office/powerpoint/2010/main" val="11140528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062D8-4249-8299-D7F9-A92F60FF0EA9}"/>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1DE850DB-45F9-3ABA-5BC6-93D738CE620C}"/>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45EA432E-8351-42EC-4CD4-F86CEFAAD865}"/>
              </a:ext>
            </a:extLst>
          </p:cNvPr>
          <p:cNvSpPr>
            <a:spLocks noGrp="1"/>
          </p:cNvSpPr>
          <p:nvPr>
            <p:ph type="title"/>
          </p:nvPr>
        </p:nvSpPr>
        <p:spPr>
          <a:xfrm>
            <a:off x="701336" y="1661233"/>
            <a:ext cx="10440139" cy="1606858"/>
          </a:xfrm>
        </p:spPr>
        <p:txBody>
          <a:bodyPr>
            <a:noAutofit/>
          </a:bodyPr>
          <a:lstStyle/>
          <a:p>
            <a:pPr algn="ctr"/>
            <a:r>
              <a:rPr lang="ru-RU" sz="3200" dirty="0">
                <a:solidFill>
                  <a:srgbClr val="C00000"/>
                </a:solidFill>
                <a:highlight>
                  <a:srgbClr val="C0C0C0"/>
                </a:highlight>
              </a:rPr>
              <a:t>Частный случай</a:t>
            </a:r>
            <a:r>
              <a:rPr lang="ru-RU" sz="3200" dirty="0">
                <a:solidFill>
                  <a:srgbClr val="C00000"/>
                </a:solidFill>
              </a:rPr>
              <a:t>. </a:t>
            </a:r>
            <a:r>
              <a:rPr lang="ru-RU" sz="2400" dirty="0">
                <a:solidFill>
                  <a:srgbClr val="C00000"/>
                </a:solidFill>
              </a:rPr>
              <a:t>При закупке лейкопластыря для поверхностных ран (КТРУ 21.20.24.110-00000005; 373 позиция Приложения № 2 к ПП РФ № 1875) проверять достоверность указания страны происхождения товара возможно на основании инструкции к регистрационному удостоверению </a:t>
            </a:r>
            <a:br>
              <a:rPr lang="ru-RU" sz="2400" dirty="0">
                <a:solidFill>
                  <a:srgbClr val="C00000"/>
                </a:solidFill>
              </a:rPr>
            </a:br>
            <a:br>
              <a:rPr lang="ru-RU" sz="2400" dirty="0">
                <a:solidFill>
                  <a:srgbClr val="C00000"/>
                </a:solidFill>
              </a:rPr>
            </a:br>
            <a:r>
              <a:rPr lang="ru-RU" sz="3200" dirty="0">
                <a:solidFill>
                  <a:srgbClr val="C00000"/>
                </a:solidFill>
              </a:rPr>
              <a:t> </a:t>
            </a:r>
            <a:br>
              <a:rPr lang="ru-RU" sz="3200" dirty="0">
                <a:solidFill>
                  <a:srgbClr val="C00000"/>
                </a:solidFill>
              </a:rPr>
            </a:br>
            <a:endParaRPr lang="ru-RU" sz="3200" dirty="0">
              <a:solidFill>
                <a:srgbClr val="C00000"/>
              </a:solidFill>
            </a:endParaRPr>
          </a:p>
        </p:txBody>
      </p:sp>
    </p:spTree>
    <p:extLst>
      <p:ext uri="{BB962C8B-B14F-4D97-AF65-F5344CB8AC3E}">
        <p14:creationId xmlns:p14="http://schemas.microsoft.com/office/powerpoint/2010/main" val="20940983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C110F-4AFC-F20A-6B1E-F05241FA9AC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E426F3-2DA9-B5A5-F704-4F7B516CC82A}"/>
              </a:ext>
            </a:extLst>
          </p:cNvPr>
          <p:cNvSpPr>
            <a:spLocks noGrp="1"/>
          </p:cNvSpPr>
          <p:nvPr>
            <p:ph type="title"/>
          </p:nvPr>
        </p:nvSpPr>
        <p:spPr>
          <a:xfrm>
            <a:off x="194199" y="168677"/>
            <a:ext cx="11803602" cy="467972"/>
          </a:xfrm>
        </p:spPr>
        <p:txBody>
          <a:bodyPr>
            <a:noAutofit/>
          </a:bodyPr>
          <a:lstStyle/>
          <a:p>
            <a:pPr algn="ctr"/>
            <a:r>
              <a:rPr lang="ru-RU" sz="2400" dirty="0">
                <a:solidFill>
                  <a:srgbClr val="0070C0"/>
                </a:solidFill>
              </a:rPr>
              <a:t>АС Хабаровского края Решение от  23.09.2025 по Делу № А73-9454/2025 (1 из 2)</a:t>
            </a:r>
          </a:p>
        </p:txBody>
      </p:sp>
      <p:graphicFrame>
        <p:nvGraphicFramePr>
          <p:cNvPr id="4" name="Объект 3">
            <a:extLst>
              <a:ext uri="{FF2B5EF4-FFF2-40B4-BE49-F238E27FC236}">
                <a16:creationId xmlns:a16="http://schemas.microsoft.com/office/drawing/2014/main" id="{6844999A-0CAB-4B81-CEE6-8DB094481560}"/>
              </a:ext>
            </a:extLst>
          </p:cNvPr>
          <p:cNvGraphicFramePr>
            <a:graphicFrameLocks noGrp="1"/>
          </p:cNvGraphicFramePr>
          <p:nvPr>
            <p:ph idx="1"/>
          </p:nvPr>
        </p:nvGraphicFramePr>
        <p:xfrm>
          <a:off x="305040" y="636649"/>
          <a:ext cx="11581917" cy="1010920"/>
        </p:xfrm>
        <a:graphic>
          <a:graphicData uri="http://schemas.openxmlformats.org/drawingml/2006/table">
            <a:tbl>
              <a:tblPr firstRow="1" bandRow="1">
                <a:tableStyleId>{F5AB1C69-6EDB-4FF4-983F-18BD219EF322}</a:tableStyleId>
              </a:tblPr>
              <a:tblGrid>
                <a:gridCol w="4852886">
                  <a:extLst>
                    <a:ext uri="{9D8B030D-6E8A-4147-A177-3AD203B41FA5}">
                      <a16:colId xmlns:a16="http://schemas.microsoft.com/office/drawing/2014/main" val="3079683067"/>
                    </a:ext>
                  </a:extLst>
                </a:gridCol>
                <a:gridCol w="3187084">
                  <a:extLst>
                    <a:ext uri="{9D8B030D-6E8A-4147-A177-3AD203B41FA5}">
                      <a16:colId xmlns:a16="http://schemas.microsoft.com/office/drawing/2014/main" val="3197436877"/>
                    </a:ext>
                  </a:extLst>
                </a:gridCol>
                <a:gridCol w="3541947">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ФГБОУ  «Федеральный центр сердечно-сосудистой хирургии» </a:t>
                      </a:r>
                    </a:p>
                  </a:txBody>
                  <a:tcPr/>
                </a:tc>
                <a:tc>
                  <a:txBody>
                    <a:bodyPr/>
                    <a:lstStyle/>
                    <a:p>
                      <a:r>
                        <a:rPr lang="ru-RU" dirty="0"/>
                        <a:t>УФАС по Хабаровскому краю</a:t>
                      </a:r>
                    </a:p>
                  </a:txBody>
                  <a:tcPr/>
                </a:tc>
                <a:tc>
                  <a:txBody>
                    <a:bodyPr/>
                    <a:lstStyle/>
                    <a:p>
                      <a:r>
                        <a:rPr lang="ru-RU" dirty="0"/>
                        <a:t>О признании недействительным решения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214E5C7C-8049-B797-CC32-17C1E2DCB770}"/>
              </a:ext>
            </a:extLst>
          </p:cNvPr>
          <p:cNvSpPr txBox="1"/>
          <p:nvPr/>
        </p:nvSpPr>
        <p:spPr>
          <a:xfrm>
            <a:off x="194199" y="1779687"/>
            <a:ext cx="11803602" cy="50783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ЭА на поставку медицинских изделий – средств перевязочных (№ 0322100002525000129) «Лейкопластырь для поверхностных ран» (КТРУ 21.20.24.110-00000005) входит в позицию 373 Приложения №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УФАС пожаловался участник из-за незаконного отклонения его заявки.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Жалоба признана обоснованной.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протоколу подведения итогов  на участие в торгах подано 5 заявок (№ 1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Диамед</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№2 –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Видванс</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№3 –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Наномедикал</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Групп», №4 – ООО «Госпитальные поставки», №5 – ООО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Сибпроммед</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Заявки № 1 и № 3 признаны закупочной комиссией соответствующими требованиям Извещения.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Заявки №№ 2, 4, 5 отклонены закупочной комиссией на основании пункта 4 части 12 ст. 48,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пп</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«а» п. 2 ч. 4 ст. 14 Федерального закона № 44-ФЗ: Участники закупки в составе заявок предложили к поставке товар, страной происхождения которого является иностранное государство.</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Анализ имеющихся в деле доказательств показывает, что участники №№ 1,3, признанные комиссией соответствующими требованиям извещения, по спорному товару указали страну происхождения Российская Федерация, представили в качестве подтверждающего документа регистрационное удостоверение № РЗН № 2014/1574 от 17.07.2024 «Повязки пластырного типа, стерильные в 3-х исполнениях по ТУ 9393-005-52707619-2006».</a:t>
            </a:r>
          </a:p>
        </p:txBody>
      </p:sp>
    </p:spTree>
    <p:extLst>
      <p:ext uri="{BB962C8B-B14F-4D97-AF65-F5344CB8AC3E}">
        <p14:creationId xmlns:p14="http://schemas.microsoft.com/office/powerpoint/2010/main" val="10021632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9B6A6-6AAF-6518-444D-8EADE5B58A4D}"/>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C4EBFF-8BDC-8CE6-39DD-BA2505AFB782}"/>
              </a:ext>
            </a:extLst>
          </p:cNvPr>
          <p:cNvSpPr>
            <a:spLocks noGrp="1"/>
          </p:cNvSpPr>
          <p:nvPr>
            <p:ph type="title"/>
          </p:nvPr>
        </p:nvSpPr>
        <p:spPr>
          <a:xfrm>
            <a:off x="194199" y="168677"/>
            <a:ext cx="11803602" cy="467972"/>
          </a:xfrm>
        </p:spPr>
        <p:txBody>
          <a:bodyPr>
            <a:noAutofit/>
          </a:bodyPr>
          <a:lstStyle/>
          <a:p>
            <a:pPr algn="ctr"/>
            <a:r>
              <a:rPr lang="ru-RU" sz="2400" dirty="0">
                <a:solidFill>
                  <a:srgbClr val="0070C0"/>
                </a:solidFill>
              </a:rPr>
              <a:t>АС Хабаровского края Решение от  23.09.2025 по Делу № А73-9454/2025 (2 из 2)</a:t>
            </a:r>
          </a:p>
        </p:txBody>
      </p:sp>
      <p:sp>
        <p:nvSpPr>
          <p:cNvPr id="6" name="TextBox 5">
            <a:extLst>
              <a:ext uri="{FF2B5EF4-FFF2-40B4-BE49-F238E27FC236}">
                <a16:creationId xmlns:a16="http://schemas.microsoft.com/office/drawing/2014/main" id="{4A9EDBC1-AA1C-B82D-91D7-09B5960128B1}"/>
              </a:ext>
            </a:extLst>
          </p:cNvPr>
          <p:cNvSpPr txBox="1"/>
          <p:nvPr/>
        </p:nvSpPr>
        <p:spPr>
          <a:xfrm>
            <a:off x="194198" y="636649"/>
            <a:ext cx="11609403" cy="618630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этом, в Государственном реестре медицинских изделий и организаций (индивидуальных предпринимателей), осуществляющих производство и изготовление медицинских изделий (информационный ресурс Росздравнадзора, расположенный в информационно-телекоммуникационной сети «Интернет» по адресу https://roszdravnadzor.gov.ru/services/misearch) в отношении регистрационного удостоверения № РЗН № 2014/1574 имеется реестровая запись 80767, содержащая «Инструкцию по применению медицинского изделия «Повязки пластырного типа, стерильные в 3-х исполнениях по ТУ 9393-005-52707619-2006»».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Содержание инструкции по применению медицинского изделия «Повязки пластырного типа, стерильные в 3-х исполнениях по ТУ 9393-005-52707619-2006» к регистрационному удостоверению РЗН № 2014/1574 от 17.07.2024, позволяет констатировать, что указанные повязки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не содержат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установленную заказчиком в извещении характеристику «Дополнительная впитывающая подушечка – наличие», указанную в позиции 2 Описания объекта закупки.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свою очередь, документы регистрационного досье содержатся в государственной информационной системе Росздравнадзора, в связи с чем, не могут быть признаны ничтожными, и являются прямыми доказательствами недостоверности представленных участниками №№ 1,3 сведений.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поданных Учреждению заявках данные участники подтвердили соответствие характеристик предлагаемого им к поставке товара характеристикам, требуемым заказчику, тем самым, представив недостоверные сведения в отношении характеристик товара, а именно, о наличии у товара дополнительной впитывающей подушечки.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с учетом того, что указанные в составе заявки участников №№ 1,3 характеристики не соответствуют инструкции, являющейся частью регистрационного досье, комиссия Заказчика должна была выявить в заявке наличие недостоверной информации и на основании пункта 8 части 12 статьи 48 Закона № 44-ФЗ отклонить их.</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заявленных требований отказать.</a:t>
            </a:r>
          </a:p>
        </p:txBody>
      </p:sp>
    </p:spTree>
    <p:extLst>
      <p:ext uri="{BB962C8B-B14F-4D97-AF65-F5344CB8AC3E}">
        <p14:creationId xmlns:p14="http://schemas.microsoft.com/office/powerpoint/2010/main" val="1507463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53B560-09D1-B84C-B417-495D63F414DD}"/>
              </a:ext>
            </a:extLst>
          </p:cNvPr>
          <p:cNvSpPr>
            <a:spLocks noGrp="1"/>
          </p:cNvSpPr>
          <p:nvPr>
            <p:ph type="title"/>
          </p:nvPr>
        </p:nvSpPr>
        <p:spPr>
          <a:xfrm>
            <a:off x="758301" y="1847696"/>
            <a:ext cx="10515600" cy="1325563"/>
          </a:xfrm>
        </p:spPr>
        <p:txBody>
          <a:bodyPr/>
          <a:lstStyle/>
          <a:p>
            <a:r>
              <a:rPr lang="ru-RU" dirty="0"/>
              <a:t>А теперь проблемные вопросы</a:t>
            </a:r>
          </a:p>
        </p:txBody>
      </p:sp>
    </p:spTree>
    <p:extLst>
      <p:ext uri="{BB962C8B-B14F-4D97-AF65-F5344CB8AC3E}">
        <p14:creationId xmlns:p14="http://schemas.microsoft.com/office/powerpoint/2010/main" val="19837256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5CA9A-F8B0-D3A4-6EA8-5DA889487C39}"/>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D75FA0CD-1D10-41B5-B081-4708224343CB}"/>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5E52CA29-57C3-4EFB-ACD7-0958B6A5B2BB}"/>
              </a:ext>
            </a:extLst>
          </p:cNvPr>
          <p:cNvSpPr>
            <a:spLocks noGrp="1"/>
          </p:cNvSpPr>
          <p:nvPr>
            <p:ph type="title"/>
          </p:nvPr>
        </p:nvSpPr>
        <p:spPr>
          <a:xfrm>
            <a:off x="701336" y="1661233"/>
            <a:ext cx="10440139" cy="1606858"/>
          </a:xfrm>
        </p:spPr>
        <p:txBody>
          <a:bodyPr>
            <a:noAutofit/>
          </a:bodyPr>
          <a:lstStyle/>
          <a:p>
            <a:pPr algn="ctr"/>
            <a:r>
              <a:rPr lang="ru-RU" sz="3200" dirty="0">
                <a:solidFill>
                  <a:srgbClr val="C00000"/>
                </a:solidFill>
                <a:highlight>
                  <a:srgbClr val="C0C0C0"/>
                </a:highlight>
              </a:rPr>
              <a:t>Частный случай</a:t>
            </a:r>
            <a:r>
              <a:rPr lang="ru-RU" sz="3200" dirty="0">
                <a:solidFill>
                  <a:srgbClr val="C00000"/>
                </a:solidFill>
              </a:rPr>
              <a:t>. </a:t>
            </a:r>
            <a:r>
              <a:rPr lang="ru-RU" sz="2400" dirty="0">
                <a:solidFill>
                  <a:srgbClr val="C00000"/>
                </a:solidFill>
              </a:rPr>
              <a:t>При закупке медицинских антибактериальных штор при отсутствии зарегистрированных российских товаров, заказчик формирует описание предмета закупки исходя, во-первых, из потребностей в оказании медицинской помощи, эффективности закупки, удобства пациентов и врачей, а во-вторых, требований ст. 33 Закона.</a:t>
            </a:r>
            <a:br>
              <a:rPr lang="ru-RU" sz="2400" dirty="0">
                <a:solidFill>
                  <a:srgbClr val="C00000"/>
                </a:solidFill>
              </a:rPr>
            </a:br>
            <a:br>
              <a:rPr lang="ru-RU" sz="2400" dirty="0">
                <a:solidFill>
                  <a:srgbClr val="C00000"/>
                </a:solidFill>
              </a:rPr>
            </a:br>
            <a:r>
              <a:rPr lang="ru-RU" sz="3200" dirty="0">
                <a:solidFill>
                  <a:srgbClr val="C00000"/>
                </a:solidFill>
              </a:rPr>
              <a:t> </a:t>
            </a:r>
            <a:br>
              <a:rPr lang="ru-RU" sz="3200" dirty="0">
                <a:solidFill>
                  <a:srgbClr val="C00000"/>
                </a:solidFill>
              </a:rPr>
            </a:br>
            <a:endParaRPr lang="ru-RU" sz="3200" dirty="0">
              <a:solidFill>
                <a:srgbClr val="C00000"/>
              </a:solidFill>
            </a:endParaRPr>
          </a:p>
        </p:txBody>
      </p:sp>
    </p:spTree>
    <p:extLst>
      <p:ext uri="{BB962C8B-B14F-4D97-AF65-F5344CB8AC3E}">
        <p14:creationId xmlns:p14="http://schemas.microsoft.com/office/powerpoint/2010/main" val="33983504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D03AB-8B1C-9328-504C-0DF1D07C97A8}"/>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D6A494-C99B-1451-D8CC-2204A938005D}"/>
              </a:ext>
            </a:extLst>
          </p:cNvPr>
          <p:cNvSpPr>
            <a:spLocks noGrp="1"/>
          </p:cNvSpPr>
          <p:nvPr>
            <p:ph type="title"/>
          </p:nvPr>
        </p:nvSpPr>
        <p:spPr>
          <a:xfrm>
            <a:off x="194199" y="1"/>
            <a:ext cx="11803602" cy="639192"/>
          </a:xfrm>
        </p:spPr>
        <p:txBody>
          <a:bodyPr>
            <a:noAutofit/>
          </a:bodyPr>
          <a:lstStyle/>
          <a:p>
            <a:pPr algn="ctr"/>
            <a:br>
              <a:rPr lang="ru-RU" sz="2400" dirty="0">
                <a:solidFill>
                  <a:srgbClr val="0070C0"/>
                </a:solidFill>
              </a:rPr>
            </a:br>
            <a:r>
              <a:rPr lang="ru-RU" sz="2400" dirty="0">
                <a:solidFill>
                  <a:srgbClr val="0070C0"/>
                </a:solidFill>
              </a:rPr>
              <a:t>АС г. Москвы Решение от 11.09.2025 по Делу № А40-133771/2025 (1 из 3)</a:t>
            </a:r>
            <a:br>
              <a:rPr lang="ru-RU" sz="2400" dirty="0">
                <a:solidFill>
                  <a:srgbClr val="0070C0"/>
                </a:solidFill>
              </a:rPr>
            </a:br>
            <a:r>
              <a:rPr lang="ru-RU" sz="1800" b="1" dirty="0">
                <a:solidFill>
                  <a:srgbClr val="FF0000"/>
                </a:solidFill>
              </a:rPr>
              <a:t>Постановлением 9ААС от 28.11.2025 и Постановлением АС Московского округа от 06.03.2026 решение поддержано</a:t>
            </a:r>
            <a:br>
              <a:rPr lang="ru-RU" sz="2400" dirty="0">
                <a:solidFill>
                  <a:srgbClr val="0070C0"/>
                </a:solidFill>
              </a:rPr>
            </a:br>
            <a:endParaRPr lang="ru-RU" sz="2400" dirty="0">
              <a:solidFill>
                <a:srgbClr val="0070C0"/>
              </a:solidFill>
            </a:endParaRPr>
          </a:p>
        </p:txBody>
      </p:sp>
      <p:graphicFrame>
        <p:nvGraphicFramePr>
          <p:cNvPr id="4" name="Объект 3">
            <a:extLst>
              <a:ext uri="{FF2B5EF4-FFF2-40B4-BE49-F238E27FC236}">
                <a16:creationId xmlns:a16="http://schemas.microsoft.com/office/drawing/2014/main" id="{F00A3559-C648-28F0-9F9A-4D8321D51A9F}"/>
              </a:ext>
            </a:extLst>
          </p:cNvPr>
          <p:cNvGraphicFramePr>
            <a:graphicFrameLocks noGrp="1"/>
          </p:cNvGraphicFramePr>
          <p:nvPr>
            <p:ph idx="1"/>
          </p:nvPr>
        </p:nvGraphicFramePr>
        <p:xfrm>
          <a:off x="330807" y="639193"/>
          <a:ext cx="11445308" cy="1010920"/>
        </p:xfrm>
        <a:graphic>
          <a:graphicData uri="http://schemas.openxmlformats.org/drawingml/2006/table">
            <a:tbl>
              <a:tblPr firstRow="1" bandRow="1">
                <a:tableStyleId>{F5AB1C69-6EDB-4FF4-983F-18BD219EF322}</a:tableStyleId>
              </a:tblPr>
              <a:tblGrid>
                <a:gridCol w="4099150">
                  <a:extLst>
                    <a:ext uri="{9D8B030D-6E8A-4147-A177-3AD203B41FA5}">
                      <a16:colId xmlns:a16="http://schemas.microsoft.com/office/drawing/2014/main" val="3079683067"/>
                    </a:ext>
                  </a:extLst>
                </a:gridCol>
                <a:gridCol w="2396971">
                  <a:extLst>
                    <a:ext uri="{9D8B030D-6E8A-4147-A177-3AD203B41FA5}">
                      <a16:colId xmlns:a16="http://schemas.microsoft.com/office/drawing/2014/main" val="3197436877"/>
                    </a:ext>
                  </a:extLst>
                </a:gridCol>
                <a:gridCol w="4949187">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ГБУЗ "Городская клиническая больница имени В.В. Вересаева»</a:t>
                      </a:r>
                    </a:p>
                  </a:txBody>
                  <a:tcPr/>
                </a:tc>
                <a:tc>
                  <a:txBody>
                    <a:bodyPr/>
                    <a:lstStyle/>
                    <a:p>
                      <a:r>
                        <a:rPr lang="ru-RU" dirty="0"/>
                        <a:t>УФАС по г. Москве</a:t>
                      </a:r>
                    </a:p>
                  </a:txBody>
                  <a:tcPr/>
                </a:tc>
                <a:tc>
                  <a:txBody>
                    <a:bodyPr/>
                    <a:lstStyle/>
                    <a:p>
                      <a:r>
                        <a:rPr lang="ru-RU" dirty="0"/>
                        <a:t>Об оспаривании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2393DF4E-9851-0D1F-3DEB-D3D4A01ECB7B}"/>
              </a:ext>
            </a:extLst>
          </p:cNvPr>
          <p:cNvSpPr txBox="1"/>
          <p:nvPr/>
        </p:nvSpPr>
        <p:spPr>
          <a:xfrm>
            <a:off x="194199" y="1767304"/>
            <a:ext cx="11718524" cy="480131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Заказчик провел ЭА на поставку медицинских антибактериальных штор (№0373200001325000311).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УФАС была подана жалоба о том, что извещение не соответствует требованиям законодательства: совокупности установленных параметров к закупаемым товарам по п. «Штора медицинская» соответствуют товары единственного производителя, а именно: шторы «Green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days</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(РУ ФСЗ 2009/05457 от 17.11.2009 года, страна происхождения — Япония), при этом на территории Российской Федерации на сегодняшний день зарегистрированы также медицинские антибактериальные шторы LINESTA (РУ РЗН 2024/23154 от 19.07.2024 года, страна происхождения - Российская Федерация), однако данное изделие не соответствует требованиям извещения.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Жалоба обоснована.    Заказчик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редметом</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закупки являются медицинские антибактериальные шторы, код ОКПД2 32.50.50.190 (изделия медицинские, в том числе хирургические, прочие, не включенные в другие группировки).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данным ЕИС код ОКПД2 32.50.50.190 (Изделия медицинские, в том числе хирургические, прочие, не включенные в другие группировки) содержит более 2 700 записей. При этом ни одна из них не относится к позиции «шторы медицинские».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вынесении оспариваемого решения антимонопольный орган пришел к выводу о том,  что Заказчик должен был составить такое техническое задание, под требования которого подходило бы описание продукции штор LINESTA (регистрационное удостоверение № РЗН 2024/23154 от 19.07.2024).</a:t>
            </a:r>
          </a:p>
        </p:txBody>
      </p:sp>
    </p:spTree>
    <p:extLst>
      <p:ext uri="{BB962C8B-B14F-4D97-AF65-F5344CB8AC3E}">
        <p14:creationId xmlns:p14="http://schemas.microsoft.com/office/powerpoint/2010/main" val="154232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51C85-8F6B-61C3-0CD2-A7E488426F9E}"/>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7F8FAF-0503-0BD7-5D47-357C53DCDCB6}"/>
              </a:ext>
            </a:extLst>
          </p:cNvPr>
          <p:cNvSpPr>
            <a:spLocks noGrp="1"/>
          </p:cNvSpPr>
          <p:nvPr>
            <p:ph type="title"/>
          </p:nvPr>
        </p:nvSpPr>
        <p:spPr>
          <a:xfrm>
            <a:off x="194199" y="1"/>
            <a:ext cx="11803602" cy="639192"/>
          </a:xfrm>
        </p:spPr>
        <p:txBody>
          <a:bodyPr>
            <a:noAutofit/>
          </a:bodyPr>
          <a:lstStyle/>
          <a:p>
            <a:pPr algn="ctr"/>
            <a:br>
              <a:rPr lang="ru-RU" sz="2400" dirty="0">
                <a:solidFill>
                  <a:srgbClr val="0070C0"/>
                </a:solidFill>
              </a:rPr>
            </a:br>
            <a:r>
              <a:rPr lang="ru-RU" sz="2400" dirty="0">
                <a:solidFill>
                  <a:srgbClr val="0070C0"/>
                </a:solidFill>
              </a:rPr>
              <a:t>АС г. Москвы Решение от 11.09.2025 по Делу № А40-133771/2025 (2 из 3)</a:t>
            </a:r>
            <a:br>
              <a:rPr lang="ru-RU" sz="2400" dirty="0">
                <a:solidFill>
                  <a:srgbClr val="0070C0"/>
                </a:solidFill>
              </a:rPr>
            </a:br>
            <a:endParaRPr lang="ru-RU" sz="2400" dirty="0">
              <a:solidFill>
                <a:srgbClr val="0070C0"/>
              </a:solidFill>
            </a:endParaRPr>
          </a:p>
        </p:txBody>
      </p:sp>
      <p:sp>
        <p:nvSpPr>
          <p:cNvPr id="6" name="TextBox 5">
            <a:extLst>
              <a:ext uri="{FF2B5EF4-FFF2-40B4-BE49-F238E27FC236}">
                <a16:creationId xmlns:a16="http://schemas.microsoft.com/office/drawing/2014/main" id="{F5851657-A2E4-35AF-D081-1BC9F141D122}"/>
              </a:ext>
            </a:extLst>
          </p:cNvPr>
          <p:cNvSpPr txBox="1"/>
          <p:nvPr/>
        </p:nvSpPr>
        <p:spPr>
          <a:xfrm>
            <a:off x="236738" y="639193"/>
            <a:ext cx="11718524" cy="535531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Вместе с тем,  в соответствии с п. 10.2. информационного письма Минфина России от 31.01.2025 N 24-01-06/8697 допускается вероятность возникновения ситуации, при которой производство определенного товара из числа промышленной продукции на территории Российской Федерации отсутствует или прекращено, в том числе товара, в отношении которого Постановлением № 1875 установлено ограничение.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Указание в описании объекта закупки характеристик товара российского происхождения в случае, если производство такого товара на территории Российской Федерации отсутствует, является невозможным, в связи с чем,  в этом случае характеристики товара российского происхождения в описании объекта закупки не указываются.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исходя из совокупного толкования требований ч. 1.1. ст. 33 Закон о контрактной системе, п. 10.1., п. 10.2. информационного письма Минфина России от 31.01.2025 № 24-01-06/8697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требование к указанию характеристик товара российского происхождения при описании объекта закупки при прочих равных обстоятельствах превалирует над потребностью заказчика в товаре иностранного происхождения в случае наличия производства такого товара на территории Российской Федерации.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свою очередь, необходимость указывать характеристики товара российского происхождения согласно п. 1.1 ст. 33 Закона предусмотрена только в отношении товаров российского происхождения.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рассматриваемом случае в Реестр медицинских изделий включено всего 2 записи с наименованием «шторы медицинские антибактериальные»: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1)           Шторы LINESTA, РУ РЗН 2024/23154 от 19.07.2024, страна происхождения – не подтверждена.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2)           Шторы Green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days</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РУ ФСЗ 2009/05457 от 17.11.2009 года, страна происхождения - Япония</a:t>
            </a: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9809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5ABF1-E2AC-D3B4-8CE2-31F18EEEE16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934B9B-537A-0BC3-2764-FB6CDA8B6139}"/>
              </a:ext>
            </a:extLst>
          </p:cNvPr>
          <p:cNvSpPr>
            <a:spLocks noGrp="1"/>
          </p:cNvSpPr>
          <p:nvPr>
            <p:ph type="title"/>
          </p:nvPr>
        </p:nvSpPr>
        <p:spPr>
          <a:xfrm>
            <a:off x="194199" y="1"/>
            <a:ext cx="11803602" cy="639192"/>
          </a:xfrm>
        </p:spPr>
        <p:txBody>
          <a:bodyPr>
            <a:noAutofit/>
          </a:bodyPr>
          <a:lstStyle/>
          <a:p>
            <a:pPr algn="ctr"/>
            <a:br>
              <a:rPr lang="ru-RU" sz="2400" dirty="0">
                <a:solidFill>
                  <a:srgbClr val="0070C0"/>
                </a:solidFill>
              </a:rPr>
            </a:br>
            <a:r>
              <a:rPr lang="ru-RU" sz="2400" dirty="0">
                <a:solidFill>
                  <a:srgbClr val="0070C0"/>
                </a:solidFill>
              </a:rPr>
              <a:t>АС г. Москвы Решение от 11.09.2025 по Делу № А40-133771/2025 (3 из 3)</a:t>
            </a:r>
            <a:br>
              <a:rPr lang="ru-RU" sz="2400" dirty="0">
                <a:solidFill>
                  <a:srgbClr val="0070C0"/>
                </a:solidFill>
              </a:rPr>
            </a:br>
            <a:endParaRPr lang="ru-RU" sz="2400" dirty="0">
              <a:solidFill>
                <a:srgbClr val="0070C0"/>
              </a:solidFill>
            </a:endParaRPr>
          </a:p>
        </p:txBody>
      </p:sp>
      <p:sp>
        <p:nvSpPr>
          <p:cNvPr id="6" name="TextBox 5">
            <a:extLst>
              <a:ext uri="{FF2B5EF4-FFF2-40B4-BE49-F238E27FC236}">
                <a16:creationId xmlns:a16="http://schemas.microsoft.com/office/drawing/2014/main" id="{611C6E64-10A5-5C87-67E0-E3407D361303}"/>
              </a:ext>
            </a:extLst>
          </p:cNvPr>
          <p:cNvSpPr txBox="1"/>
          <p:nvPr/>
        </p:nvSpPr>
        <p:spPr>
          <a:xfrm>
            <a:off x="236738" y="639193"/>
            <a:ext cx="11718524" cy="480131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статус товара российского происхождения в отношении штор LINESTA не подтвержден, а необходимость учитывать характеристики штор LINESTA при формировании Технического задания не обусловлена требованиями закона.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Учитывая изложенное, Заказчик вправе включить в техническое задание закупки описание предмета закупки исходя, во-первых, из потребностей в оказании медицинской помощи, эффективности закупки, удобства пациентов и врачей, а во-вторых, требований ст. 33 Закона.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Как пояснял Заказчик, и не опровергнуто заинтересованным и третьим лицами, габариты штор указаны исходя из конфигурации помещения, где планировался монтаж штор. Более длинные (короткие), как и  более широкие (узкие) шторы физически не подходят к монтажу.</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этом суд соглашается с доводами заявителя о том, что шторы, которые волочатся по полу, и за которые может задеть персонал, влекут угрозу приведения к травмам. Шторы же, не закрывающие весь объем бокса помимо того, что не оказывают должного медицинского эффекта.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Итоги торгов (подана одна заявка, признанная не соответствующей требованиям документации) также не указывают на нарушение конкуренции.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Учитывая данные обстоятельства, требования технического задания не повлияли не итоги торгов.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Признать недействительными решение и предписание УФАС </a:t>
            </a:r>
          </a:p>
        </p:txBody>
      </p:sp>
    </p:spTree>
    <p:extLst>
      <p:ext uri="{BB962C8B-B14F-4D97-AF65-F5344CB8AC3E}">
        <p14:creationId xmlns:p14="http://schemas.microsoft.com/office/powerpoint/2010/main" val="8272992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E7149-C213-F710-9FF5-B8D4D0A40AC6}"/>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007A9B-CF39-E344-C0C2-404786460BED}"/>
              </a:ext>
            </a:extLst>
          </p:cNvPr>
          <p:cNvSpPr>
            <a:spLocks noGrp="1"/>
          </p:cNvSpPr>
          <p:nvPr>
            <p:ph type="title"/>
          </p:nvPr>
        </p:nvSpPr>
        <p:spPr>
          <a:xfrm>
            <a:off x="838200" y="1599121"/>
            <a:ext cx="10515600" cy="1325563"/>
          </a:xfrm>
        </p:spPr>
        <p:txBody>
          <a:bodyPr>
            <a:normAutofit/>
          </a:bodyPr>
          <a:lstStyle/>
          <a:p>
            <a:r>
              <a:rPr lang="ru-RU" sz="4000" dirty="0">
                <a:solidFill>
                  <a:srgbClr val="0070C0"/>
                </a:solidFill>
              </a:rPr>
              <a:t>Особенности закупок лекарственных препаратов</a:t>
            </a:r>
          </a:p>
        </p:txBody>
      </p:sp>
    </p:spTree>
    <p:extLst>
      <p:ext uri="{BB962C8B-B14F-4D97-AF65-F5344CB8AC3E}">
        <p14:creationId xmlns:p14="http://schemas.microsoft.com/office/powerpoint/2010/main" val="40694281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F062D-75C9-A201-8C17-B9911437846A}"/>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F57CB1E4-30E6-9BD2-7499-B033ECF2F6A1}"/>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440BC122-0111-2574-3C7D-1B88F13A5DF1}"/>
              </a:ext>
            </a:extLst>
          </p:cNvPr>
          <p:cNvSpPr>
            <a:spLocks noGrp="1"/>
          </p:cNvSpPr>
          <p:nvPr>
            <p:ph type="title"/>
          </p:nvPr>
        </p:nvSpPr>
        <p:spPr>
          <a:xfrm>
            <a:off x="621436" y="1190717"/>
            <a:ext cx="10520039" cy="1606858"/>
          </a:xfrm>
        </p:spPr>
        <p:txBody>
          <a:bodyPr>
            <a:noAutofit/>
          </a:bodyPr>
          <a:lstStyle/>
          <a:p>
            <a:pPr algn="ctr"/>
            <a:r>
              <a:rPr lang="ru-RU" sz="3200" dirty="0">
                <a:solidFill>
                  <a:srgbClr val="C00000"/>
                </a:solidFill>
              </a:rPr>
              <a:t>Неиспользование при описании объекта закупки характеристик товаров российского происхождения является нарушением ч.1.1. ст. 33 44-ФЗ</a:t>
            </a:r>
          </a:p>
        </p:txBody>
      </p:sp>
    </p:spTree>
    <p:extLst>
      <p:ext uri="{BB962C8B-B14F-4D97-AF65-F5344CB8AC3E}">
        <p14:creationId xmlns:p14="http://schemas.microsoft.com/office/powerpoint/2010/main" val="262933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E4EC7-7AA3-707A-971F-DDB8DD689187}"/>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FFD8E3-C609-DF83-CFAA-F909ECFA67C4}"/>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Омской области Решение от  13.10.2025 по Делу №  А46-11344/2025 (1 из 3)</a:t>
            </a:r>
          </a:p>
        </p:txBody>
      </p:sp>
      <p:graphicFrame>
        <p:nvGraphicFramePr>
          <p:cNvPr id="4" name="Объект 3">
            <a:extLst>
              <a:ext uri="{FF2B5EF4-FFF2-40B4-BE49-F238E27FC236}">
                <a16:creationId xmlns:a16="http://schemas.microsoft.com/office/drawing/2014/main" id="{3409EA8D-6FF3-4E35-7CCB-1D8E6928B944}"/>
              </a:ext>
            </a:extLst>
          </p:cNvPr>
          <p:cNvGraphicFramePr>
            <a:graphicFrameLocks noGrp="1"/>
          </p:cNvGraphicFramePr>
          <p:nvPr>
            <p:ph idx="1"/>
          </p:nvPr>
        </p:nvGraphicFramePr>
        <p:xfrm>
          <a:off x="194199" y="514438"/>
          <a:ext cx="11581917" cy="1010920"/>
        </p:xfrm>
        <a:graphic>
          <a:graphicData uri="http://schemas.openxmlformats.org/drawingml/2006/table">
            <a:tbl>
              <a:tblPr firstRow="1" bandRow="1">
                <a:tableStyleId>{F5AB1C69-6EDB-4FF4-983F-18BD219EF322}</a:tableStyleId>
              </a:tblPr>
              <a:tblGrid>
                <a:gridCol w="2961443">
                  <a:extLst>
                    <a:ext uri="{9D8B030D-6E8A-4147-A177-3AD203B41FA5}">
                      <a16:colId xmlns:a16="http://schemas.microsoft.com/office/drawing/2014/main" val="3079683067"/>
                    </a:ext>
                  </a:extLst>
                </a:gridCol>
                <a:gridCol w="3639844">
                  <a:extLst>
                    <a:ext uri="{9D8B030D-6E8A-4147-A177-3AD203B41FA5}">
                      <a16:colId xmlns:a16="http://schemas.microsoft.com/office/drawing/2014/main" val="3197436877"/>
                    </a:ext>
                  </a:extLst>
                </a:gridCol>
                <a:gridCol w="4980630">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БУЗ «Областная клиническая больница»</a:t>
                      </a:r>
                    </a:p>
                  </a:txBody>
                  <a:tcPr/>
                </a:tc>
                <a:tc>
                  <a:txBody>
                    <a:bodyPr/>
                    <a:lstStyle/>
                    <a:p>
                      <a:r>
                        <a:rPr lang="ru-RU" dirty="0"/>
                        <a:t>УФАС по Омской области </a:t>
                      </a:r>
                    </a:p>
                  </a:txBody>
                  <a:tcPr/>
                </a:tc>
                <a:tc>
                  <a:txBody>
                    <a:bodyPr/>
                    <a:lstStyle/>
                    <a:p>
                      <a:r>
                        <a:rPr lang="ru-RU" dirty="0"/>
                        <a:t>О признании незаконными решения и предписания</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FFD1AEC8-8B4E-EF55-8C31-6A158FE2A2EB}"/>
              </a:ext>
            </a:extLst>
          </p:cNvPr>
          <p:cNvSpPr txBox="1"/>
          <p:nvPr/>
        </p:nvSpPr>
        <p:spPr>
          <a:xfrm>
            <a:off x="194199" y="1650572"/>
            <a:ext cx="11881346"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Заказчик провел ЭА «Поставка лекарственного препарата для медицинского применения с МНН «Иммуноглобулин человека нормальный» (Реестровый номер 250491)» (№ 0852500000125000720).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извещении установлены ограничения.    Никто не подал заявку.</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адрес УФАС поступила жалоба ООО «НОРДФАРМ» на действия заказчика.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жалобе обществом указано, что заказчиком в описании объекта закупки неправомерно установлено требование к объему наполнения первичной упаковки лекарственного препарата (100 мл), что влечет за собой ограничение количества участников закупки, а также является нарушением требований пункта 1 части 1 статьи 33 44-ФЗ.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Также обществом указано на нарушение заказчиком положений части 1.1 статьи 33 44-ФЗ, поскольку совокупности требований к закупаемому лекарственному препарату не соответствуют ни один товар российского происхождения.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Жалоба признана обоснованной. Заказчик не согласен и судится с УФАС.</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В соответствии с электронным документом «Описание объекта закупки» заказчику к поставке требовался лекарственный препарат с МНН «Иммуноглобулин человека нормальный» в (раствор для инфузий, дозировка, равная 50 мг/мл, объем наполнения первичной упаковки 100 мл).</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Как следует из материалов дела, в соответствии с положениями подп. «а» п. 6 Постановления Правительства № 1380 ООО «НОРДФАРМ» был сделал запрос заказчику закупки на разъяснение положений извещения об осуществлении закупки, согласно которому Общество просило дать разъяснение о возможности предложения к поставке лекарственного препарата в дозировке 50 мг/мл в объеме наполнения первичной упаковки 50 мл.</a:t>
            </a:r>
          </a:p>
        </p:txBody>
      </p:sp>
    </p:spTree>
    <p:extLst>
      <p:ext uri="{BB962C8B-B14F-4D97-AF65-F5344CB8AC3E}">
        <p14:creationId xmlns:p14="http://schemas.microsoft.com/office/powerpoint/2010/main" val="13468267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3D79C-4777-B354-0423-405D81F56C3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A3288C-E736-91ED-C606-AFA77C0EFB08}"/>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Омской области Решение от  13.10.2025 по Делу №  А46-11344/2025 (2 из 3)</a:t>
            </a:r>
          </a:p>
        </p:txBody>
      </p:sp>
      <p:sp>
        <p:nvSpPr>
          <p:cNvPr id="6" name="TextBox 5">
            <a:extLst>
              <a:ext uri="{FF2B5EF4-FFF2-40B4-BE49-F238E27FC236}">
                <a16:creationId xmlns:a16="http://schemas.microsoft.com/office/drawing/2014/main" id="{7958F721-CA57-A70C-0E46-BB06AD36BA23}"/>
              </a:ext>
            </a:extLst>
          </p:cNvPr>
          <p:cNvSpPr txBox="1"/>
          <p:nvPr/>
        </p:nvSpPr>
        <p:spPr>
          <a:xfrm>
            <a:off x="310654" y="524251"/>
            <a:ext cx="11881346" cy="464742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своем ответе на запрос заказчик фактически отказал в допуске заявки такого участника.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 этом, как установлено судом по информации, указанной на официальном сайте государственного реестра лекарственных средств (https://grls.minzdrav.gov.ru) и не оспорено заказчиком, лекарственный препарат с МНН «Иммуноглобулин человека нормальный» в объеме наполнения первичной упаковки 100 мл зарегистрирован и введен в оборот исключительно иностранными производителями.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Согласно информации, указанной на официальном сайте государственного реестра лекарственных средств (https://grls.minzdrav.gov.ru), лекарственный препарат Иммуноглобулин человека нормальный в дозировке 50 мг/мл в объеме наполнения 100 мл., зарегистрирован у 5 производителей: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Сигардис</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производитель Сычуаньская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Юанда</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Шуян</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Китай (вводился в гражданский оборот РФ – 26.12.2023 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Октагам</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произв.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Октафарма</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Фармацевтика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Продуктионсгес</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м.б.Х</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Австрия (вводился в гражданский оборот РФ – 21.12.2020 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Интратект</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произв. Биотест Фарма ГмбХ, Германия (вводился в гражданский оборот РФ – 07.07.2021 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4. И.Г. Вена, произв.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Кедрион</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С.п.А</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Италия (вводился в гражданский оборот РФ – 18.02.2019 г.);</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5.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Флебогамма</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5% ДИФ, произв.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Институто</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1600" b="0" i="0" u="none" strike="noStrike" kern="1200" cap="none" spc="0" normalizeH="0" baseline="0" noProof="0" dirty="0" err="1">
                <a:ln>
                  <a:noFill/>
                </a:ln>
                <a:solidFill>
                  <a:prstClr val="black"/>
                </a:solidFill>
                <a:effectLst/>
                <a:uLnTx/>
                <a:uFillTx/>
                <a:latin typeface="Calibri" panose="020F0502020204030204"/>
                <a:ea typeface="+mn-ea"/>
                <a:cs typeface="+mn-cs"/>
              </a:rPr>
              <a:t>Грифолз</a:t>
            </a:r>
            <a:r>
              <a:rPr kumimoji="0" lang="ru-RU" sz="1600" b="0" i="0" u="none" strike="noStrike" kern="1200" cap="none" spc="0" normalizeH="0" baseline="0" noProof="0" dirty="0">
                <a:ln>
                  <a:noFill/>
                </a:ln>
                <a:solidFill>
                  <a:prstClr val="black"/>
                </a:solidFill>
                <a:effectLst/>
                <a:uLnTx/>
                <a:uFillTx/>
                <a:latin typeface="Calibri" panose="020F0502020204030204"/>
                <a:ea typeface="+mn-ea"/>
                <a:cs typeface="+mn-cs"/>
              </a:rPr>
              <a:t> С.А., Испания (не вводился в гражданский оборот на территории РФ).</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Как указано в заявлении, на момент размещения извещения о проведении аукциона лекарственному препарату с МНН «Иммуноглобулин человека нормальный» с дозировкой 50 мг/мл с объемом наполнения первичной упаковки 100 мл на территории Российской Федерации соответствовал один производитель АО НПО МИКРОГЕН (регистрационное удостоверение № ЛС-000177, торговое наименование «Иммуноглобулин»).</a:t>
            </a:r>
          </a:p>
        </p:txBody>
      </p:sp>
    </p:spTree>
    <p:extLst>
      <p:ext uri="{BB962C8B-B14F-4D97-AF65-F5344CB8AC3E}">
        <p14:creationId xmlns:p14="http://schemas.microsoft.com/office/powerpoint/2010/main" val="22963477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B8FD0-AD03-355E-1AAD-B6D4A2F37D1B}"/>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419534-2B0A-4CE3-41D4-D4E2ACCD7A70}"/>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Омской области Решение от  13.10.2025 по Делу №  А46-11344/2025 (3 из 3)</a:t>
            </a:r>
          </a:p>
        </p:txBody>
      </p:sp>
      <p:sp>
        <p:nvSpPr>
          <p:cNvPr id="6" name="TextBox 5">
            <a:extLst>
              <a:ext uri="{FF2B5EF4-FFF2-40B4-BE49-F238E27FC236}">
                <a16:creationId xmlns:a16="http://schemas.microsoft.com/office/drawing/2014/main" id="{7AE73F75-AC74-BC3C-7435-EBB57AC93986}"/>
              </a:ext>
            </a:extLst>
          </p:cNvPr>
          <p:cNvSpPr txBox="1"/>
          <p:nvPr/>
        </p:nvSpPr>
        <p:spPr>
          <a:xfrm>
            <a:off x="310654" y="524251"/>
            <a:ext cx="11881346" cy="618630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Вместе с тем, судом установлено, и участвующими в деле лицами не оспорено, что согласно сведениям на официальном сайте http://www.roszdravnadzor.ru/services/turnover, лекарственный препарат с МНН «Иммуноглобулин человека нормальный» регистрационное удостоверение № ЛС-000177 с объемом первичной упаковки 100 мл так и не был введен в гражданский оборот, производство указанного препарата не осуществляется.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фактически установлено, что указанный в заявке лекарственный препарат зарегистрирован исключительно иностранными производителями и был введен в гражданский оборот на территории Российской Федерации последний раз более 3-х лет назад.</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 учетом изложенного, принимая во внимание, что заявителем так и не было представлено каких-либо достаточных и обоснованных доводов в обоснование необходимости закупки препарата именно в объеме наполнения в 100 мл, суд соглашается с антимонопольным органом в том, что извещение о закупке в том виде, в каком оно было размещено, нарушает запреты, установленные законом в отношении товаров иностранного происхождения, и направлено на устранение конкуренции таких товаров с товарами российского происхождения.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Доказательств того, что объем наполнения первичной упаковки лекарственного препарата с МНН «Иммуноглобулин человека нормальный» 100 мл имеет преимущество в применении по сравнению с тем же лекарственным препаратом с той же дозировкой, но в объеме наполнения первичной упаковки 50 мл., заказчиком закупки не приведено, все доводы сведены к удобству в использовании при проведении медицинский манипуляций.</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Таким образом, заказчиком закупки в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нарушение части 1.1 статьи 33</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пункта 1 части 2 статьи 42 44-ФЗ при описании объекта закупки не использованы характеристики товара российского происхождения, что может также иметь своим последствием ограничение количества участников закупки.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Заявление оставить без удовлетворения</a:t>
            </a:r>
          </a:p>
        </p:txBody>
      </p:sp>
    </p:spTree>
    <p:extLst>
      <p:ext uri="{BB962C8B-B14F-4D97-AF65-F5344CB8AC3E}">
        <p14:creationId xmlns:p14="http://schemas.microsoft.com/office/powerpoint/2010/main" val="8960989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2763B6-6021-3291-0EAE-CEE92E83641B}"/>
              </a:ext>
            </a:extLst>
          </p:cNvPr>
          <p:cNvSpPr>
            <a:spLocks noGrp="1"/>
          </p:cNvSpPr>
          <p:nvPr>
            <p:ph type="title"/>
          </p:nvPr>
        </p:nvSpPr>
        <p:spPr>
          <a:xfrm>
            <a:off x="838200" y="66459"/>
            <a:ext cx="10515600" cy="558153"/>
          </a:xfrm>
        </p:spPr>
        <p:txBody>
          <a:bodyPr>
            <a:normAutofit/>
          </a:bodyPr>
          <a:lstStyle/>
          <a:p>
            <a:pPr algn="ctr"/>
            <a:r>
              <a:rPr lang="ru-RU" sz="2400" dirty="0">
                <a:solidFill>
                  <a:srgbClr val="0070C0"/>
                </a:solidFill>
              </a:rPr>
              <a:t>Изменения в 719 Постановлении</a:t>
            </a:r>
          </a:p>
        </p:txBody>
      </p:sp>
      <p:sp>
        <p:nvSpPr>
          <p:cNvPr id="3" name="Объект 2">
            <a:extLst>
              <a:ext uri="{FF2B5EF4-FFF2-40B4-BE49-F238E27FC236}">
                <a16:creationId xmlns:a16="http://schemas.microsoft.com/office/drawing/2014/main" id="{C22576E8-6DDE-F138-F2AE-2B49CA0B836F}"/>
              </a:ext>
            </a:extLst>
          </p:cNvPr>
          <p:cNvSpPr>
            <a:spLocks noGrp="1"/>
          </p:cNvSpPr>
          <p:nvPr>
            <p:ph idx="1"/>
          </p:nvPr>
        </p:nvSpPr>
        <p:spPr>
          <a:xfrm>
            <a:off x="838200" y="816746"/>
            <a:ext cx="10515600" cy="3225769"/>
          </a:xfrm>
        </p:spPr>
        <p:txBody>
          <a:bodyPr>
            <a:normAutofit fontScale="77500" lnSpcReduction="20000"/>
          </a:bodyPr>
          <a:lstStyle/>
          <a:p>
            <a:r>
              <a:rPr lang="ru-RU" dirty="0"/>
              <a:t>Постановлением Правительства РФ от 10.09.2025 № 1392 внесены изменения в постановление Правительства РФ от 17.07.2015 № 719 «О критериях отнесения промышленной продукции к промышленной продукции, не имеющей аналогов, произведенных в РФ». </a:t>
            </a:r>
            <a:r>
              <a:rPr lang="ru-RU" b="1" dirty="0">
                <a:solidFill>
                  <a:srgbClr val="FF0000"/>
                </a:solidFill>
              </a:rPr>
              <a:t>Изменения вступили  в силу 1 января 2026 г.</a:t>
            </a:r>
          </a:p>
          <a:p>
            <a:r>
              <a:rPr lang="ru-RU" dirty="0"/>
              <a:t>С указанной даты фармацевтическая продукция (от готовых лекарств до субстанций) будет оцениваться по балльной системе локализации. За каждый этап производства на территориях государств – членов Евразийского экономического союза будут начисляться баллы: по 50 баллов за выпуск готового препарата или выполнение полного цикла для субстанций.</a:t>
            </a:r>
          </a:p>
          <a:p>
            <a:r>
              <a:rPr lang="ru-RU" b="1" dirty="0"/>
              <a:t>Фармацевтическая продукция будет признаваться российской, если суммарное количество баллов составит не менее 50.</a:t>
            </a:r>
          </a:p>
        </p:txBody>
      </p:sp>
      <p:pic>
        <p:nvPicPr>
          <p:cNvPr id="5" name="Рисунок 4">
            <a:extLst>
              <a:ext uri="{FF2B5EF4-FFF2-40B4-BE49-F238E27FC236}">
                <a16:creationId xmlns:a16="http://schemas.microsoft.com/office/drawing/2014/main" id="{DBE3F8D9-BB52-2C14-AC8C-2299DF6D9576}"/>
              </a:ext>
            </a:extLst>
          </p:cNvPr>
          <p:cNvPicPr>
            <a:picLocks noChangeAspect="1"/>
          </p:cNvPicPr>
          <p:nvPr/>
        </p:nvPicPr>
        <p:blipFill>
          <a:blip r:embed="rId2"/>
          <a:stretch>
            <a:fillRect/>
          </a:stretch>
        </p:blipFill>
        <p:spPr>
          <a:xfrm>
            <a:off x="1401626" y="3956267"/>
            <a:ext cx="3724795" cy="962159"/>
          </a:xfrm>
          <a:prstGeom prst="rect">
            <a:avLst/>
          </a:prstGeom>
        </p:spPr>
      </p:pic>
      <p:pic>
        <p:nvPicPr>
          <p:cNvPr id="7" name="Рисунок 6">
            <a:extLst>
              <a:ext uri="{FF2B5EF4-FFF2-40B4-BE49-F238E27FC236}">
                <a16:creationId xmlns:a16="http://schemas.microsoft.com/office/drawing/2014/main" id="{0B249367-5820-1CF3-1602-FF3EB3771301}"/>
              </a:ext>
            </a:extLst>
          </p:cNvPr>
          <p:cNvPicPr>
            <a:picLocks noChangeAspect="1"/>
          </p:cNvPicPr>
          <p:nvPr/>
        </p:nvPicPr>
        <p:blipFill>
          <a:blip r:embed="rId3"/>
          <a:stretch>
            <a:fillRect/>
          </a:stretch>
        </p:blipFill>
        <p:spPr>
          <a:xfrm>
            <a:off x="6407092" y="3870548"/>
            <a:ext cx="3248478" cy="981212"/>
          </a:xfrm>
          <a:prstGeom prst="rect">
            <a:avLst/>
          </a:prstGeom>
        </p:spPr>
      </p:pic>
    </p:spTree>
    <p:extLst>
      <p:ext uri="{BB962C8B-B14F-4D97-AF65-F5344CB8AC3E}">
        <p14:creationId xmlns:p14="http://schemas.microsoft.com/office/powerpoint/2010/main" val="3084369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7C38D6-3641-0E26-8148-5AA63F797AC8}"/>
              </a:ext>
            </a:extLst>
          </p:cNvPr>
          <p:cNvSpPr>
            <a:spLocks noGrp="1"/>
          </p:cNvSpPr>
          <p:nvPr>
            <p:ph type="title"/>
          </p:nvPr>
        </p:nvSpPr>
        <p:spPr>
          <a:xfrm>
            <a:off x="838200" y="365126"/>
            <a:ext cx="10515600" cy="315912"/>
          </a:xfrm>
        </p:spPr>
        <p:txBody>
          <a:bodyPr>
            <a:normAutofit fontScale="90000"/>
          </a:bodyPr>
          <a:lstStyle/>
          <a:p>
            <a:r>
              <a:rPr lang="ru-RU" dirty="0">
                <a:solidFill>
                  <a:srgbClr val="FF0000"/>
                </a:solidFill>
              </a:rPr>
              <a:t>Вопрос: </a:t>
            </a:r>
          </a:p>
        </p:txBody>
      </p:sp>
      <p:sp>
        <p:nvSpPr>
          <p:cNvPr id="3" name="Объект 2">
            <a:extLst>
              <a:ext uri="{FF2B5EF4-FFF2-40B4-BE49-F238E27FC236}">
                <a16:creationId xmlns:a16="http://schemas.microsoft.com/office/drawing/2014/main" id="{20B6F891-8474-C107-1BC0-F5BF9ED72A33}"/>
              </a:ext>
            </a:extLst>
          </p:cNvPr>
          <p:cNvSpPr>
            <a:spLocks noGrp="1"/>
          </p:cNvSpPr>
          <p:nvPr>
            <p:ph idx="1"/>
          </p:nvPr>
        </p:nvSpPr>
        <p:spPr>
          <a:xfrm>
            <a:off x="625134" y="1069004"/>
            <a:ext cx="11137777" cy="4925212"/>
          </a:xfrm>
        </p:spPr>
        <p:txBody>
          <a:bodyPr>
            <a:normAutofit fontScale="70000" lnSpcReduction="20000"/>
          </a:bodyPr>
          <a:lstStyle/>
          <a:p>
            <a:r>
              <a:rPr lang="ru-RU" dirty="0"/>
              <a:t>На практике возникает ситуация, когда ОКПД2, установленное в извещении, и ОКПД2, указанное в реестровой записи, разные, но, оба относятся к объекту закупки - ЧТО ДЕЛАТЬ КОМИССИИ?</a:t>
            </a:r>
          </a:p>
          <a:p>
            <a:endParaRPr lang="ru-RU" dirty="0"/>
          </a:p>
          <a:p>
            <a:pPr marL="0" indent="0">
              <a:buNone/>
            </a:pPr>
            <a:r>
              <a:rPr lang="ru-RU" dirty="0">
                <a:solidFill>
                  <a:srgbClr val="0070C0"/>
                </a:solidFill>
              </a:rPr>
              <a:t>Письмо Минфина от 16.06.2025 №24-06-06/58033</a:t>
            </a:r>
          </a:p>
          <a:p>
            <a:pPr>
              <a:spcAft>
                <a:spcPts val="1500"/>
              </a:spcAft>
            </a:pPr>
            <a:r>
              <a:rPr lang="ru-RU" b="0" i="0" dirty="0">
                <a:solidFill>
                  <a:srgbClr val="1C1C21"/>
                </a:solidFill>
                <a:effectLst/>
              </a:rPr>
              <a:t>Минфин указал, что </a:t>
            </a:r>
            <a:r>
              <a:rPr lang="ru-RU" b="1" i="0" dirty="0">
                <a:solidFill>
                  <a:srgbClr val="1C1C21"/>
                </a:solidFill>
                <a:effectLst/>
              </a:rPr>
              <a:t>заявка на участие в закупке должна содержать информацию и документы в отношении предлагаемого участником товара</a:t>
            </a:r>
            <a:r>
              <a:rPr lang="ru-RU" b="0" i="0" dirty="0">
                <a:solidFill>
                  <a:srgbClr val="1C1C21"/>
                </a:solidFill>
                <a:effectLst/>
              </a:rPr>
              <a:t>, определённые в соответствии с </a:t>
            </a:r>
            <a:r>
              <a:rPr lang="ru-RU" b="1" i="0" dirty="0">
                <a:solidFill>
                  <a:srgbClr val="1C1C21"/>
                </a:solidFill>
                <a:effectLst/>
              </a:rPr>
              <a:t>п. 2 ч. 2 ст. 14 Закона № 44-ФЗ</a:t>
            </a:r>
            <a:r>
              <a:rPr lang="ru-RU" b="0" i="0" dirty="0">
                <a:solidFill>
                  <a:srgbClr val="1C1C21"/>
                </a:solidFill>
                <a:effectLst/>
              </a:rPr>
              <a:t>.</a:t>
            </a:r>
          </a:p>
          <a:p>
            <a:pPr>
              <a:spcAft>
                <a:spcPts val="1500"/>
              </a:spcAft>
            </a:pPr>
            <a:r>
              <a:rPr lang="ru-RU" b="0" i="0" dirty="0">
                <a:solidFill>
                  <a:srgbClr val="1C1C21"/>
                </a:solidFill>
                <a:effectLst/>
              </a:rPr>
              <a:t>Характеристики предлагаемого товара должны соответствовать показателям, установленным в описании объекта закупки (ч. 2 ст. 33, </a:t>
            </a:r>
            <a:r>
              <a:rPr lang="ru-RU" b="0" i="0" dirty="0" err="1">
                <a:solidFill>
                  <a:srgbClr val="1C1C21"/>
                </a:solidFill>
                <a:effectLst/>
              </a:rPr>
              <a:t>пп</a:t>
            </a:r>
            <a:r>
              <a:rPr lang="ru-RU" b="0" i="0" dirty="0">
                <a:solidFill>
                  <a:srgbClr val="1C1C21"/>
                </a:solidFill>
                <a:effectLst/>
              </a:rPr>
              <a:t>. «а» п. 2 ч. 1 ст. 43 Закона № 44-ФЗ).</a:t>
            </a:r>
          </a:p>
          <a:p>
            <a:pPr>
              <a:spcAft>
                <a:spcPts val="1500"/>
              </a:spcAft>
            </a:pPr>
            <a:r>
              <a:rPr lang="ru-RU" b="0" i="0" dirty="0">
                <a:solidFill>
                  <a:srgbClr val="1C1C21"/>
                </a:solidFill>
                <a:effectLst/>
              </a:rPr>
              <a:t>Если в отношении предлагаемого товара </a:t>
            </a:r>
            <a:r>
              <a:rPr lang="ru-RU" b="1" i="0" dirty="0">
                <a:solidFill>
                  <a:srgbClr val="1C1C21"/>
                </a:solidFill>
                <a:effectLst/>
              </a:rPr>
              <a:t>Постановлением № 719</a:t>
            </a:r>
            <a:r>
              <a:rPr lang="ru-RU" b="0" i="0" dirty="0">
                <a:solidFill>
                  <a:srgbClr val="1C1C21"/>
                </a:solidFill>
                <a:effectLst/>
              </a:rPr>
              <a:t> предусмотрены баллы, то в указанной в заявке реестровой записи из РРПП должна быть информация о совокупном количестве баллов.</a:t>
            </a:r>
          </a:p>
          <a:p>
            <a:pPr>
              <a:spcAft>
                <a:spcPts val="1500"/>
              </a:spcAft>
            </a:pPr>
            <a:r>
              <a:rPr lang="ru-RU" b="0" i="0" dirty="0">
                <a:solidFill>
                  <a:srgbClr val="1C1C21"/>
                </a:solidFill>
                <a:effectLst/>
              </a:rPr>
              <a:t>Если же для такого товара </a:t>
            </a:r>
            <a:r>
              <a:rPr lang="ru-RU" b="1" i="0" dirty="0">
                <a:solidFill>
                  <a:srgbClr val="1C1C21"/>
                </a:solidFill>
                <a:effectLst/>
              </a:rPr>
              <a:t>баллы не установлены</a:t>
            </a:r>
            <a:r>
              <a:rPr lang="ru-RU" b="0" i="0" dirty="0">
                <a:solidFill>
                  <a:srgbClr val="1C1C21"/>
                </a:solidFill>
                <a:effectLst/>
              </a:rPr>
              <a:t>, их отсутствие в заявке </a:t>
            </a:r>
            <a:r>
              <a:rPr lang="ru-RU" b="1" i="0" dirty="0">
                <a:solidFill>
                  <a:srgbClr val="1C1C21"/>
                </a:solidFill>
                <a:effectLst/>
              </a:rPr>
              <a:t>не считается нарушением</a:t>
            </a:r>
            <a:r>
              <a:rPr lang="ru-RU" b="0" i="0" dirty="0">
                <a:solidFill>
                  <a:srgbClr val="1C1C21"/>
                </a:solidFill>
                <a:effectLst/>
              </a:rPr>
              <a:t>, при условии, что товар соответствует описанию объекта закупки.</a:t>
            </a:r>
          </a:p>
        </p:txBody>
      </p:sp>
    </p:spTree>
    <p:extLst>
      <p:ext uri="{BB962C8B-B14F-4D97-AF65-F5344CB8AC3E}">
        <p14:creationId xmlns:p14="http://schemas.microsoft.com/office/powerpoint/2010/main" val="21523513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288CD9C-4260-40D8-B792-1135AC100F23}"/>
              </a:ext>
            </a:extLst>
          </p:cNvPr>
          <p:cNvSpPr>
            <a:spLocks noGrp="1"/>
          </p:cNvSpPr>
          <p:nvPr>
            <p:ph idx="1"/>
          </p:nvPr>
        </p:nvSpPr>
        <p:spPr>
          <a:xfrm>
            <a:off x="838200" y="751427"/>
            <a:ext cx="10515600" cy="4351338"/>
          </a:xfrm>
        </p:spPr>
        <p:txBody>
          <a:bodyPr/>
          <a:lstStyle/>
          <a:p>
            <a:pPr marL="0" indent="0" algn="ctr">
              <a:buNone/>
              <a:defRPr/>
            </a:pPr>
            <a:r>
              <a:rPr lang="ru-RU" sz="2400" b="1" dirty="0">
                <a:solidFill>
                  <a:schemeClr val="accent1">
                    <a:lumMod val="50000"/>
                  </a:schemeClr>
                </a:solidFill>
              </a:rPr>
              <a:t>3. Группа реестровых записей сформирована по 30.06.2026 </a:t>
            </a:r>
          </a:p>
          <a:p>
            <a:pPr marL="0" indent="0" algn="ctr">
              <a:defRPr/>
            </a:pPr>
            <a:endParaRPr lang="ru-RU" sz="2400" b="1" dirty="0">
              <a:solidFill>
                <a:srgbClr val="FF0000"/>
              </a:solidFill>
            </a:endParaRPr>
          </a:p>
          <a:p>
            <a:pPr marL="0" indent="0" algn="ctr">
              <a:defRPr/>
            </a:pPr>
            <a:r>
              <a:rPr lang="ru-RU" sz="2400" b="1" dirty="0">
                <a:solidFill>
                  <a:srgbClr val="FF0000"/>
                </a:solidFill>
              </a:rPr>
              <a:t>Информация о совокупном количестве баллов </a:t>
            </a:r>
            <a:r>
              <a:rPr lang="ru-RU" sz="2400" b="1" u="sng" dirty="0">
                <a:solidFill>
                  <a:srgbClr val="FF0000"/>
                </a:solidFill>
              </a:rPr>
              <a:t>не применяется</a:t>
            </a:r>
            <a:r>
              <a:rPr lang="ru-RU" sz="2400" b="1" dirty="0">
                <a:solidFill>
                  <a:srgbClr val="FF0000"/>
                </a:solidFill>
              </a:rPr>
              <a:t> по </a:t>
            </a:r>
            <a:r>
              <a:rPr lang="ru-RU" sz="2400" b="1" dirty="0">
                <a:solidFill>
                  <a:srgbClr val="002060"/>
                </a:solidFill>
              </a:rPr>
              <a:t>30.11.2026</a:t>
            </a:r>
            <a:r>
              <a:rPr lang="ru-RU" sz="2400" b="1" dirty="0">
                <a:solidFill>
                  <a:srgbClr val="FF0000"/>
                </a:solidFill>
              </a:rPr>
              <a:t> включительно:</a:t>
            </a:r>
          </a:p>
          <a:p>
            <a:pPr>
              <a:defRPr/>
            </a:pPr>
            <a:endParaRPr lang="ru-RU"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F110A242-3A92-48C5-B87F-ADB5F3A7E1A0}"/>
              </a:ext>
            </a:extLst>
          </p:cNvPr>
          <p:cNvGraphicFramePr>
            <a:graphicFrameLocks noGrp="1"/>
          </p:cNvGraphicFramePr>
          <p:nvPr>
            <p:ph idx="1"/>
          </p:nvPr>
        </p:nvGraphicFramePr>
        <p:xfrm>
          <a:off x="435007" y="66776"/>
          <a:ext cx="11469948" cy="6724447"/>
        </p:xfrm>
        <a:graphic>
          <a:graphicData uri="http://schemas.openxmlformats.org/drawingml/2006/table">
            <a:tbl>
              <a:tblPr/>
              <a:tblGrid>
                <a:gridCol w="513164">
                  <a:extLst>
                    <a:ext uri="{9D8B030D-6E8A-4147-A177-3AD203B41FA5}">
                      <a16:colId xmlns:a16="http://schemas.microsoft.com/office/drawing/2014/main" val="2122949141"/>
                    </a:ext>
                  </a:extLst>
                </a:gridCol>
                <a:gridCol w="3508419">
                  <a:extLst>
                    <a:ext uri="{9D8B030D-6E8A-4147-A177-3AD203B41FA5}">
                      <a16:colId xmlns:a16="http://schemas.microsoft.com/office/drawing/2014/main" val="1318871650"/>
                    </a:ext>
                  </a:extLst>
                </a:gridCol>
                <a:gridCol w="443884">
                  <a:extLst>
                    <a:ext uri="{9D8B030D-6E8A-4147-A177-3AD203B41FA5}">
                      <a16:colId xmlns:a16="http://schemas.microsoft.com/office/drawing/2014/main" val="1195958456"/>
                    </a:ext>
                  </a:extLst>
                </a:gridCol>
                <a:gridCol w="4802819">
                  <a:extLst>
                    <a:ext uri="{9D8B030D-6E8A-4147-A177-3AD203B41FA5}">
                      <a16:colId xmlns:a16="http://schemas.microsoft.com/office/drawing/2014/main" val="2900053480"/>
                    </a:ext>
                  </a:extLst>
                </a:gridCol>
                <a:gridCol w="470517">
                  <a:extLst>
                    <a:ext uri="{9D8B030D-6E8A-4147-A177-3AD203B41FA5}">
                      <a16:colId xmlns:a16="http://schemas.microsoft.com/office/drawing/2014/main" val="2177736300"/>
                    </a:ext>
                  </a:extLst>
                </a:gridCol>
                <a:gridCol w="1731145">
                  <a:extLst>
                    <a:ext uri="{9D8B030D-6E8A-4147-A177-3AD203B41FA5}">
                      <a16:colId xmlns:a16="http://schemas.microsoft.com/office/drawing/2014/main" val="124162234"/>
                    </a:ext>
                  </a:extLst>
                </a:gridCol>
              </a:tblGrid>
              <a:tr h="375669">
                <a:tc gridSpan="6">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dirty="0">
                          <a:ln>
                            <a:noFill/>
                          </a:ln>
                          <a:solidFill>
                            <a:srgbClr val="FF0000"/>
                          </a:solidFill>
                          <a:effectLst/>
                          <a:latin typeface="Calibri" panose="020F0502020204030204" pitchFamily="34" charset="0"/>
                          <a:ea typeface="Microsoft YaHei" panose="020B0503020204020204" pitchFamily="34" charset="-122"/>
                          <a:cs typeface="Arial" panose="020B0604020202020204" pitchFamily="34" charset="0"/>
                        </a:rPr>
                        <a:t>Информация о совокупном количестве баллов не применяется по 30.11.2026 включительно:</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818932567"/>
                  </a:ext>
                </a:extLst>
              </a:tr>
              <a:tr h="375669">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Calibri" panose="020F0502020204030204" pitchFamily="34" charset="0"/>
                          <a:ea typeface="Microsoft YaHei" panose="020B0503020204020204" pitchFamily="34" charset="-122"/>
                          <a:cs typeface="Times New Roman" panose="02020603050405020304" pitchFamily="18" charset="0"/>
                        </a:rPr>
                        <a:t>Приложение №1</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Calibri" panose="020F0502020204030204" pitchFamily="34" charset="0"/>
                          <a:ea typeface="Microsoft YaHei" panose="020B0503020204020204" pitchFamily="34" charset="-122"/>
                          <a:cs typeface="Arial" panose="020B0604020202020204" pitchFamily="34" charset="0"/>
                        </a:rPr>
                        <a:t>Приложение №2</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400" b="1" i="0" u="none" strike="noStrike" cap="none" normalizeH="0" baseline="0">
                          <a:ln>
                            <a:noFill/>
                          </a:ln>
                          <a:solidFill>
                            <a:srgbClr val="002060"/>
                          </a:solidFill>
                          <a:effectLst/>
                          <a:latin typeface="Calibri" panose="020F0502020204030204" pitchFamily="34" charset="0"/>
                          <a:ea typeface="Microsoft YaHei" panose="020B0503020204020204" pitchFamily="34" charset="-122"/>
                          <a:cs typeface="Arial" panose="020B0604020202020204" pitchFamily="34" charset="0"/>
                        </a:rPr>
                        <a:t>Приложение №3</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extLst>
                  <a:ext uri="{0D108BD9-81ED-4DB2-BD59-A6C34878D82A}">
                    <a16:rowId xmlns:a16="http://schemas.microsoft.com/office/drawing/2014/main" val="2337205300"/>
                  </a:ext>
                </a:extLst>
              </a:tr>
              <a:tr h="278472">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16</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Изделия пластмассовые прочие</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Подгузники и пеленки детские из бумажной массы, бумаги, целлюлозной ваты и полотна из целлюлозных волокон</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271</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Инструменты и приспособления, применяемые в медицинских целях, прочие, не включенные в другие группировки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73572473"/>
                  </a:ext>
                </a:extLst>
              </a:tr>
              <a:tr h="1224250">
                <a:tc rowSpan="3">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a:t>
                      </a:r>
                      <a:endPar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Пробирки вакуумные для взятия образцов крови ИВД, соответствующие кодам 293370, 293400, 293420, 293480, 293500, 293540, 293570, 293630, 293640, 293660, 293700, 293760, 293780, 334330 вида медицинского изделия в соответствии с номенклатурной классификацией медицинских изделий, утвержденной Министерством здравоохранения Российской Федерации (далее - номенклатурная классификация)</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172 - 179</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172. Протезы внешние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173. Туторы верхних конечностей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174. Туторы нижних конечностей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175. Корсеты, реклинаторы, обтураторы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176. Бандажи и изделия к протезно-ортопедической продукции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177. Приспособления ортопедические прочие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178. Вкладные корригирующие элементы для ортопедической обуви (в том числе стельки, полустельки)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179. Мебель медицинская, включая хирургическую, стоматологическую или ветеринарную, и ее части, за исключением: кровати больничной механической…</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716802667"/>
                  </a:ext>
                </a:extLst>
              </a:tr>
              <a:tr h="258061">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189</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Коляски инвалидные, кроме частей и принадлежностей</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837920462"/>
                  </a:ext>
                </a:extLst>
              </a:tr>
              <a:tr h="539535">
                <a:tc vMerge="1">
                  <a:txBody>
                    <a:bodyPr/>
                    <a:lstStyle/>
                    <a:p>
                      <a:endParaRPr lang="ru-RU"/>
                    </a:p>
                  </a:txBody>
                  <a:tcPr/>
                </a:tc>
                <a:tc vMerge="1">
                  <a:txBody>
                    <a:bodyPr/>
                    <a:lstStyle/>
                    <a:p>
                      <a:endParaRPr lang="ru-RU"/>
                    </a:p>
                  </a:txBody>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362 - 364</a:t>
                      </a:r>
                      <a:endPar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362. Изделия санитарно-гигиенические - абсорбирующее белье (подгузники (за исключением размера XS (сверхмалые), пеленки)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363. Микроисточники с йодом-125</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364. Медицинские изделия, содержащие антисептические и дезинфицирующие препараты</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49298683"/>
                  </a:ext>
                </a:extLst>
              </a:tr>
              <a:tr h="711236">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140</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Мебель медицинская в части: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кровати больничной механической, соответствующей коду 120210 вида медицинского изделия в соответствии с номенклатурной классификацией; кровати больничной стандартной с электроприводом…</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gridSpan="2">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366 – 378 (</a:t>
                      </a:r>
                      <a:r>
                        <a:rPr kumimoji="0" lang="ru-RU" altLang="ru-RU" sz="1200" b="1" i="1"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разные наборы реагентов + расходные медизделия</a:t>
                      </a:r>
                      <a: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  </a:t>
                      </a:r>
                      <a:b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br>
                      <a: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383-388 (иглы, боры и пр. расходные медизделия),  </a:t>
                      </a:r>
                      <a:b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br>
                      <a: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390-415 (контейнеры медицинский, </a:t>
                      </a:r>
                      <a:r>
                        <a:rPr kumimoji="0" lang="ru-RU" altLang="ru-RU" sz="1200" b="1" i="0" u="none" strike="noStrike" cap="none" normalizeH="0" baseline="0" dirty="0" err="1">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ортезные</a:t>
                      </a:r>
                      <a: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 изделия и пр.),  </a:t>
                      </a:r>
                      <a:b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br>
                      <a:r>
                        <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429-433 (контейнеры </a:t>
                      </a:r>
                      <a:r>
                        <a:rPr kumimoji="0" lang="ru-RU" altLang="ru-RU" sz="24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rPr>
                        <a:t>и 433 – препараты лекарственные)</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a:ln>
                          <a:noFill/>
                        </a:ln>
                        <a:solidFill>
                          <a:srgbClr val="00664D"/>
                        </a:solidFill>
                        <a:effectLst/>
                        <a:latin typeface="Calibri" panose="020F0502020204030204" pitchFamily="34" charset="0"/>
                        <a:ea typeface="Microsoft YaHei" panose="020B0503020204020204" pitchFamily="34" charset="-122"/>
                        <a:cs typeface="Arial" panose="020B0604020202020204" pitchFamily="34"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647459280"/>
                  </a:ext>
                </a:extLst>
              </a:tr>
              <a:tr h="424704">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141</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Изделия медицинские, в том числе хирургические, прочие, не включенные в другие группировки (только в отношении медицинских масок)</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641790747"/>
                  </a:ext>
                </a:extLst>
              </a:tr>
              <a:tr h="416282">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144</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Clr>
                          <a:srgbClr val="000000"/>
                        </a:buClr>
                        <a:buSzPct val="100000"/>
                        <a:buFont typeface="Times New Roman" panose="02020603050405020304" pitchFamily="18" charset="0"/>
                        <a:defRPr sz="1900">
                          <a:solidFill>
                            <a:srgbClr val="000000"/>
                          </a:solidFill>
                          <a:latin typeface="Calibri" panose="020F0502020204030204" pitchFamily="34" charset="0"/>
                          <a:ea typeface="Microsoft YaHei" panose="020B0503020204020204" pitchFamily="34" charset="-122"/>
                        </a:defRPr>
                      </a:lvl1pPr>
                      <a:lvl2pPr marL="457200">
                        <a:lnSpc>
                          <a:spcPct val="90000"/>
                        </a:lnSpc>
                        <a:spcBef>
                          <a:spcPts val="375"/>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Microsoft YaHei" panose="020B0503020204020204" pitchFamily="34" charset="-122"/>
                        </a:defRPr>
                      </a:lvl2pPr>
                      <a:lvl3pPr marL="914400">
                        <a:lnSpc>
                          <a:spcPct val="90000"/>
                        </a:lnSpc>
                        <a:spcBef>
                          <a:spcPts val="375"/>
                        </a:spcBef>
                        <a:buClr>
                          <a:srgbClr val="000000"/>
                        </a:buClr>
                        <a:buSzPct val="100000"/>
                        <a:buFont typeface="Times New Roman" panose="02020603050405020304" pitchFamily="18" charset="0"/>
                        <a:defRPr sz="1300">
                          <a:solidFill>
                            <a:srgbClr val="000000"/>
                          </a:solidFill>
                          <a:latin typeface="Calibri" panose="020F0502020204030204" pitchFamily="34" charset="0"/>
                          <a:ea typeface="Microsoft YaHei" panose="020B0503020204020204" pitchFamily="34" charset="-122"/>
                        </a:defRPr>
                      </a:lvl3pPr>
                      <a:lvl4pPr marL="13716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4pPr>
                      <a:lvl5pPr marL="1828800">
                        <a:lnSpc>
                          <a:spcPct val="90000"/>
                        </a:lnSpc>
                        <a:spcBef>
                          <a:spcPts val="375"/>
                        </a:spcBef>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5pPr>
                      <a:lvl6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6pPr>
                      <a:lvl7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7pPr>
                      <a:lvl8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8pPr>
                      <a:lvl9pPr indent="-228600" eaLnBrk="0" fontAlgn="base" hangingPunct="0">
                        <a:lnSpc>
                          <a:spcPct val="90000"/>
                        </a:lnSpc>
                        <a:spcBef>
                          <a:spcPts val="375"/>
                        </a:spcBef>
                        <a:spcAft>
                          <a:spcPct val="0"/>
                        </a:spcAft>
                        <a:buClr>
                          <a:srgbClr val="000000"/>
                        </a:buClr>
                        <a:buSzPct val="100000"/>
                        <a:buFont typeface="Times New Roman" panose="02020603050405020304" pitchFamily="18" charset="0"/>
                        <a:defRPr sz="1100">
                          <a:solidFill>
                            <a:srgbClr val="000000"/>
                          </a:solidFill>
                          <a:latin typeface="Calibri" panose="020F0502020204030204" pitchFamily="34" charset="0"/>
                          <a:ea typeface="Microsoft YaHei"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cs typeface="Arial" panose="020B0604020202020204" pitchFamily="34" charset="0"/>
                        </a:rPr>
                        <a:t>Средства защиты головы и лица (только в отношении медицинских масок)</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267874268"/>
                  </a:ext>
                </a:extLst>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DCCF3D1-9233-F153-6BD3-F27B5CF143D7}"/>
              </a:ext>
            </a:extLst>
          </p:cNvPr>
          <p:cNvSpPr/>
          <p:nvPr/>
        </p:nvSpPr>
        <p:spPr>
          <a:xfrm>
            <a:off x="1026818" y="486787"/>
            <a:ext cx="10515600" cy="294221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F84EA2A5-37CF-FF28-FA71-DC55B1B6E444}"/>
              </a:ext>
            </a:extLst>
          </p:cNvPr>
          <p:cNvSpPr>
            <a:spLocks noGrp="1"/>
          </p:cNvSpPr>
          <p:nvPr>
            <p:ph idx="1"/>
          </p:nvPr>
        </p:nvSpPr>
        <p:spPr>
          <a:xfrm>
            <a:off x="1055440" y="486787"/>
            <a:ext cx="10515600" cy="5700291"/>
          </a:xfrm>
        </p:spPr>
        <p:txBody>
          <a:bodyPr>
            <a:normAutofit/>
          </a:bodyPr>
          <a:lstStyle/>
          <a:p>
            <a:r>
              <a:rPr lang="ru-RU" sz="1800" b="1" dirty="0"/>
              <a:t>10. </a:t>
            </a:r>
            <a:r>
              <a:rPr lang="ru-RU" sz="1800" dirty="0">
                <a:solidFill>
                  <a:srgbClr val="7030A0"/>
                </a:solidFill>
              </a:rPr>
              <a:t>(Переходный период) </a:t>
            </a:r>
            <a:r>
              <a:rPr lang="ru-RU" sz="1800" b="1" dirty="0"/>
              <a:t>Установить, что:</a:t>
            </a:r>
          </a:p>
          <a:p>
            <a:r>
              <a:rPr lang="ru-RU" sz="1800" dirty="0"/>
              <a:t>е) при осуществлении закупки товара, указанного </a:t>
            </a:r>
            <a:r>
              <a:rPr lang="ru-RU" sz="1800" b="1" dirty="0"/>
              <a:t>в позиции 433 приложения N 2 </a:t>
            </a:r>
            <a:r>
              <a:rPr lang="ru-RU" sz="1800" dirty="0"/>
              <a:t>к настоящему постановлению, извещение об осуществлении которой размещено в единой информационной системе и приглашение принять участие в которой направлено либо контракт (договор) с единственным поставщиком (подрядчиком, исполнителем) при осуществлении которой заключен по </a:t>
            </a:r>
            <a:r>
              <a:rPr lang="ru-RU" sz="1800" strike="sngStrike" dirty="0"/>
              <a:t>31 декабря августа </a:t>
            </a:r>
            <a:r>
              <a:rPr lang="ru-RU" sz="1800" b="1" strike="sngStrike" dirty="0"/>
              <a:t>декабря</a:t>
            </a:r>
            <a:r>
              <a:rPr lang="ru-RU" sz="1800" strike="sngStrike" dirty="0"/>
              <a:t> 2025 г.  </a:t>
            </a:r>
            <a:r>
              <a:rPr lang="ru-RU" sz="1800" dirty="0">
                <a:solidFill>
                  <a:srgbClr val="FF0000"/>
                </a:solidFill>
              </a:rPr>
              <a:t>по 30 июня 2026 г. </a:t>
            </a:r>
            <a:r>
              <a:rPr lang="ru-RU" sz="1800" dirty="0"/>
              <a:t>включительно</a:t>
            </a:r>
            <a:r>
              <a:rPr lang="ru-RU" sz="1800" b="1" dirty="0"/>
              <a:t>, положения подпункта "у" </a:t>
            </a:r>
            <a:r>
              <a:rPr lang="ru-RU" sz="1800" dirty="0"/>
              <a:t>пункта 4 настоящего постановления применяются также в отношении лекарственных препаратов, включенных в перечень стратегически значимых лекарственных средств, производство которых должно быть обеспечено на территории Российской Федерации, утвержденный распоряжением Правительства Российской Федерации от 6 июля 2010 г. N 1141-р;</a:t>
            </a:r>
          </a:p>
          <a:p>
            <a:endParaRPr lang="ru-RU" sz="1800" dirty="0"/>
          </a:p>
          <a:p>
            <a:r>
              <a:rPr lang="ru-RU" sz="1800" b="1" dirty="0">
                <a:solidFill>
                  <a:srgbClr val="7030A0"/>
                </a:solidFill>
              </a:rPr>
              <a:t>Комментарий: </a:t>
            </a:r>
            <a:r>
              <a:rPr lang="ru-RU" sz="1800" dirty="0">
                <a:solidFill>
                  <a:srgbClr val="7030A0"/>
                </a:solidFill>
              </a:rPr>
              <a:t>срок действия временного правила о применении ограничения и преимущества к ЛС из Перечня стратегических значимых лекарственных средств </a:t>
            </a:r>
            <a:r>
              <a:rPr lang="ru-RU" sz="1800" b="1" dirty="0">
                <a:solidFill>
                  <a:srgbClr val="7030A0"/>
                </a:solidFill>
              </a:rPr>
              <a:t> </a:t>
            </a:r>
            <a:r>
              <a:rPr lang="ru-RU" sz="1800" dirty="0">
                <a:solidFill>
                  <a:srgbClr val="7030A0"/>
                </a:solidFill>
              </a:rPr>
              <a:t>изменен 3 раз. </a:t>
            </a:r>
          </a:p>
          <a:p>
            <a:endParaRPr lang="ru-RU" sz="1800" dirty="0">
              <a:solidFill>
                <a:srgbClr val="7030A0"/>
              </a:solidFill>
            </a:endParaRPr>
          </a:p>
          <a:p>
            <a:r>
              <a:rPr lang="ru-RU" sz="1800" dirty="0">
                <a:solidFill>
                  <a:srgbClr val="7030A0"/>
                </a:solidFill>
              </a:rPr>
              <a:t>Как могут применяться положения подпункта «у» пункта 4 к контракту (договору) уже заключенному</a:t>
            </a:r>
            <a:r>
              <a:rPr lang="en-US" sz="1800" dirty="0">
                <a:solidFill>
                  <a:srgbClr val="7030A0"/>
                </a:solidFill>
              </a:rPr>
              <a:t>?</a:t>
            </a:r>
            <a:endParaRPr lang="ru-RU" sz="1800" dirty="0">
              <a:solidFill>
                <a:srgbClr val="7030A0"/>
              </a:solidFill>
            </a:endParaRPr>
          </a:p>
          <a:p>
            <a:endParaRPr lang="ru-RU" sz="1800" dirty="0">
              <a:solidFill>
                <a:srgbClr val="7030A0"/>
              </a:solidFill>
            </a:endParaRPr>
          </a:p>
        </p:txBody>
      </p:sp>
    </p:spTree>
    <p:extLst>
      <p:ext uri="{BB962C8B-B14F-4D97-AF65-F5344CB8AC3E}">
        <p14:creationId xmlns:p14="http://schemas.microsoft.com/office/powerpoint/2010/main" val="14779290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CF97DD37-844A-44A4-4EFC-292CB99257D1}"/>
              </a:ext>
            </a:extLst>
          </p:cNvPr>
          <p:cNvSpPr/>
          <p:nvPr/>
        </p:nvSpPr>
        <p:spPr>
          <a:xfrm>
            <a:off x="807868" y="813572"/>
            <a:ext cx="10431262" cy="513129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19D19">
                  <a:lumMod val="20000"/>
                  <a:lumOff val="80000"/>
                </a:srgbClr>
              </a:solidFill>
              <a:effectLst/>
              <a:uLnTx/>
              <a:uFillTx/>
              <a:latin typeface="Calibri"/>
              <a:ea typeface="+mn-ea"/>
              <a:cs typeface="+mn-cs"/>
            </a:endParaRPr>
          </a:p>
        </p:txBody>
      </p:sp>
      <p:sp>
        <p:nvSpPr>
          <p:cNvPr id="3" name="Объект 2">
            <a:extLst>
              <a:ext uri="{FF2B5EF4-FFF2-40B4-BE49-F238E27FC236}">
                <a16:creationId xmlns:a16="http://schemas.microsoft.com/office/drawing/2014/main" id="{820937E7-771B-A3EC-3CE8-112E3C42E149}"/>
              </a:ext>
            </a:extLst>
          </p:cNvPr>
          <p:cNvSpPr>
            <a:spLocks noGrp="1"/>
          </p:cNvSpPr>
          <p:nvPr>
            <p:ph idx="1"/>
          </p:nvPr>
        </p:nvSpPr>
        <p:spPr>
          <a:xfrm>
            <a:off x="562991" y="813572"/>
            <a:ext cx="10515600" cy="4351338"/>
          </a:xfrm>
        </p:spPr>
        <p:txBody>
          <a:bodyPr>
            <a:normAutofit fontScale="25000" lnSpcReduction="20000"/>
          </a:bodyPr>
          <a:lstStyle/>
          <a:p>
            <a:pPr marL="457200" lvl="1" indent="0" algn="just">
              <a:lnSpc>
                <a:spcPts val="1800"/>
              </a:lnSpc>
              <a:buNone/>
            </a:pPr>
            <a:r>
              <a:rPr lang="ru-RU" sz="7200" dirty="0">
                <a:solidFill>
                  <a:srgbClr val="000000"/>
                </a:solidFill>
                <a:latin typeface="Times New Roman" panose="02020603050405020304" pitchFamily="18" charset="0"/>
                <a:ea typeface="Times New Roman" panose="02020603050405020304" pitchFamily="18" charset="0"/>
              </a:rPr>
              <a:t>ф</a:t>
            </a:r>
            <a:r>
              <a:rPr lang="ru-RU" sz="7200" dirty="0">
                <a:solidFill>
                  <a:srgbClr val="000000"/>
                </a:solidFill>
                <a:effectLst/>
                <a:latin typeface="Times New Roman" panose="02020603050405020304" pitchFamily="18" charset="0"/>
                <a:ea typeface="Times New Roman" panose="02020603050405020304" pitchFamily="18" charset="0"/>
              </a:rPr>
              <a:t>) при осуществлении в соответствии с Федеральным законом </a:t>
            </a:r>
            <a:br>
              <a:rPr lang="ru-RU" sz="7200" dirty="0">
                <a:solidFill>
                  <a:srgbClr val="000000"/>
                </a:solidFill>
                <a:effectLst/>
                <a:latin typeface="Times New Roman" panose="02020603050405020304" pitchFamily="18" charset="0"/>
                <a:ea typeface="Times New Roman" panose="02020603050405020304" pitchFamily="18" charset="0"/>
              </a:rPr>
            </a:br>
            <a:r>
              <a:rPr lang="ru-RU" sz="7200" dirty="0">
                <a:solidFill>
                  <a:srgbClr val="000000"/>
                </a:solidFill>
                <a:effectLst/>
                <a:latin typeface="Times New Roman" panose="02020603050405020304" pitchFamily="18" charset="0"/>
                <a:ea typeface="Times New Roman" panose="02020603050405020304" pitchFamily="18" charset="0"/>
              </a:rPr>
              <a:t>"О контрактной системе …",</a:t>
            </a:r>
            <a:r>
              <a:rPr lang="ru-RU" sz="7200" spc="-10" dirty="0">
                <a:solidFill>
                  <a:srgbClr val="000000"/>
                </a:solidFill>
                <a:effectLst/>
                <a:latin typeface="Times New Roman" panose="02020603050405020304" pitchFamily="18" charset="0"/>
                <a:ea typeface="Times New Roman" panose="02020603050405020304" pitchFamily="18" charset="0"/>
              </a:rPr>
              <a:t> Федеральным законом "О закупках товаров, работ, услуг отдельными видами  юридических лиц" </a:t>
            </a:r>
            <a:r>
              <a:rPr lang="ru-RU" sz="7200" dirty="0">
                <a:solidFill>
                  <a:srgbClr val="000000"/>
                </a:solidFill>
                <a:effectLst/>
                <a:latin typeface="Times New Roman" panose="02020603050405020304" pitchFamily="18" charset="0"/>
                <a:ea typeface="Times New Roman" panose="02020603050405020304" pitchFamily="18" charset="0"/>
              </a:rPr>
              <a:t>закупки указанных </a:t>
            </a:r>
            <a:r>
              <a:rPr lang="ru-RU" sz="7200" b="1" dirty="0">
                <a:solidFill>
                  <a:srgbClr val="000000"/>
                </a:solidFill>
                <a:effectLst/>
                <a:latin typeface="Times New Roman" panose="02020603050405020304" pitchFamily="18" charset="0"/>
                <a:ea typeface="Times New Roman" panose="02020603050405020304" pitchFamily="18" charset="0"/>
              </a:rPr>
              <a:t>в позиции 433 перечня № 2 лекарственных препаратов из числа лекарственных препаратов, </a:t>
            </a:r>
            <a:r>
              <a:rPr lang="ru-RU" sz="7200" b="1" dirty="0">
                <a:solidFill>
                  <a:srgbClr val="FF0000"/>
                </a:solidFill>
                <a:effectLst/>
                <a:latin typeface="Times New Roman" panose="02020603050405020304" pitchFamily="18" charset="0"/>
                <a:ea typeface="Times New Roman" panose="02020603050405020304" pitchFamily="18" charset="0"/>
              </a:rPr>
              <a:t>включенных в</a:t>
            </a:r>
            <a:r>
              <a:rPr lang="ru-RU" sz="7200" b="1" dirty="0">
                <a:solidFill>
                  <a:srgbClr val="000000"/>
                </a:solidFill>
                <a:effectLst/>
                <a:latin typeface="Times New Roman" panose="02020603050405020304" pitchFamily="18" charset="0"/>
                <a:ea typeface="Times New Roman" panose="02020603050405020304" pitchFamily="18" charset="0"/>
              </a:rPr>
              <a:t> </a:t>
            </a:r>
            <a:r>
              <a:rPr lang="ru-RU" sz="7200" b="1" dirty="0">
                <a:solidFill>
                  <a:srgbClr val="FF0000"/>
                </a:solidFill>
                <a:effectLst/>
                <a:latin typeface="Times New Roman" panose="02020603050405020304" pitchFamily="18" charset="0"/>
                <a:ea typeface="Times New Roman" panose="02020603050405020304" pitchFamily="18" charset="0"/>
              </a:rPr>
              <a:t>Перечень стратегически значимых лекарственных средств</a:t>
            </a:r>
            <a:r>
              <a:rPr lang="ru-RU" sz="7200" b="1" dirty="0">
                <a:solidFill>
                  <a:srgbClr val="000000"/>
                </a:solidFill>
                <a:effectLst/>
                <a:latin typeface="Times New Roman" panose="02020603050405020304" pitchFamily="18" charset="0"/>
                <a:ea typeface="Times New Roman" panose="02020603050405020304" pitchFamily="18" charset="0"/>
              </a:rPr>
              <a:t>,</a:t>
            </a:r>
            <a:r>
              <a:rPr lang="ru-RU" sz="7200" dirty="0">
                <a:solidFill>
                  <a:srgbClr val="000000"/>
                </a:solidFill>
                <a:effectLst/>
                <a:latin typeface="Times New Roman" panose="02020603050405020304" pitchFamily="18" charset="0"/>
                <a:ea typeface="Times New Roman" panose="02020603050405020304" pitchFamily="18" charset="0"/>
              </a:rPr>
              <a:t> производство которых должно быть обеспечено на территории </a:t>
            </a:r>
            <a:br>
              <a:rPr lang="ru-RU" sz="7200" dirty="0">
                <a:solidFill>
                  <a:srgbClr val="000000"/>
                </a:solidFill>
                <a:effectLst/>
                <a:latin typeface="Times New Roman" panose="02020603050405020304" pitchFamily="18" charset="0"/>
                <a:ea typeface="Times New Roman" panose="02020603050405020304" pitchFamily="18" charset="0"/>
              </a:rPr>
            </a:br>
            <a:r>
              <a:rPr lang="ru-RU" sz="7200" dirty="0">
                <a:solidFill>
                  <a:srgbClr val="000000"/>
                </a:solidFill>
                <a:effectLst/>
                <a:latin typeface="Times New Roman" panose="02020603050405020304" pitchFamily="18" charset="0"/>
                <a:ea typeface="Times New Roman" panose="02020603050405020304" pitchFamily="18" charset="0"/>
              </a:rPr>
              <a:t>Российской Федерации, утвержденный распоряжением Правительства Российской Федерации от 6 июля 2010 г. № 1141-р, </a:t>
            </a:r>
            <a:r>
              <a:rPr lang="ru-RU" sz="7200" b="1" dirty="0">
                <a:solidFill>
                  <a:srgbClr val="000000"/>
                </a:solidFill>
                <a:effectLst/>
                <a:latin typeface="Times New Roman" panose="02020603050405020304" pitchFamily="18" charset="0"/>
                <a:ea typeface="Times New Roman" panose="02020603050405020304" pitchFamily="18" charset="0"/>
              </a:rPr>
              <a:t>заявка на участие в закупке, в которой содержится предложение о поставке </a:t>
            </a:r>
            <a:r>
              <a:rPr lang="ru-RU" sz="7200" b="1" dirty="0">
                <a:solidFill>
                  <a:srgbClr val="FF0000"/>
                </a:solidFill>
                <a:effectLst/>
                <a:latin typeface="Times New Roman" panose="02020603050405020304" pitchFamily="18" charset="0"/>
                <a:ea typeface="Times New Roman" panose="02020603050405020304" pitchFamily="18" charset="0"/>
              </a:rPr>
              <a:t>такого </a:t>
            </a:r>
            <a:r>
              <a:rPr lang="ru-RU" sz="7200" b="1" dirty="0">
                <a:solidFill>
                  <a:srgbClr val="000000"/>
                </a:solidFill>
                <a:effectLst/>
                <a:latin typeface="Times New Roman" panose="02020603050405020304" pitchFamily="18" charset="0"/>
                <a:ea typeface="Times New Roman" panose="02020603050405020304" pitchFamily="18" charset="0"/>
              </a:rPr>
              <a:t>лекарственного препарата</a:t>
            </a:r>
            <a:r>
              <a:rPr lang="ru-RU" sz="7200" dirty="0">
                <a:solidFill>
                  <a:srgbClr val="000000"/>
                </a:solidFill>
                <a:effectLst/>
                <a:latin typeface="Times New Roman" panose="02020603050405020304" pitchFamily="18" charset="0"/>
                <a:ea typeface="Times New Roman" panose="02020603050405020304" pitchFamily="18" charset="0"/>
              </a:rPr>
              <a:t>, происходящего из государств-членов Евразийского экономического союза, в том числе из Российской Федерации, </a:t>
            </a:r>
            <a:r>
              <a:rPr lang="ru-RU" sz="7200" b="1" dirty="0">
                <a:solidFill>
                  <a:srgbClr val="000000"/>
                </a:solidFill>
                <a:effectLst/>
                <a:latin typeface="Times New Roman" panose="02020603050405020304" pitchFamily="18" charset="0"/>
                <a:ea typeface="Times New Roman" panose="02020603050405020304" pitchFamily="18" charset="0"/>
              </a:rPr>
              <a:t>но не все стадии производства которого</a:t>
            </a:r>
            <a:r>
              <a:rPr lang="ru-RU" sz="7200" dirty="0">
                <a:solidFill>
                  <a:srgbClr val="000000"/>
                </a:solidFill>
                <a:effectLst/>
                <a:latin typeface="Times New Roman" panose="02020603050405020304" pitchFamily="18" charset="0"/>
                <a:ea typeface="Times New Roman" panose="02020603050405020304" pitchFamily="18" charset="0"/>
              </a:rPr>
              <a:t> (в том числе синтез молекулы действующего вещества при производстве фармацевтических субстанций) </a:t>
            </a:r>
            <a:r>
              <a:rPr lang="ru-RU" sz="7200" b="1" dirty="0">
                <a:solidFill>
                  <a:srgbClr val="000000"/>
                </a:solidFill>
                <a:effectLst/>
                <a:latin typeface="Times New Roman" panose="02020603050405020304" pitchFamily="18" charset="0"/>
                <a:ea typeface="Times New Roman" panose="02020603050405020304" pitchFamily="18" charset="0"/>
              </a:rPr>
              <a:t>осуществляются на территориях государств-членов Евразийского экономического союза,</a:t>
            </a:r>
            <a:r>
              <a:rPr lang="ru-RU" sz="7200" dirty="0">
                <a:solidFill>
                  <a:srgbClr val="000000"/>
                </a:solidFill>
                <a:effectLst/>
                <a:latin typeface="Times New Roman" panose="02020603050405020304" pitchFamily="18" charset="0"/>
                <a:ea typeface="Times New Roman" panose="02020603050405020304" pitchFamily="18" charset="0"/>
              </a:rPr>
              <a:t> </a:t>
            </a:r>
            <a:r>
              <a:rPr lang="ru-RU" sz="7200" u="sng" dirty="0">
                <a:solidFill>
                  <a:srgbClr val="000000"/>
                </a:solidFill>
                <a:effectLst/>
                <a:latin typeface="Times New Roman" panose="02020603050405020304" pitchFamily="18" charset="0"/>
                <a:ea typeface="Times New Roman" panose="02020603050405020304" pitchFamily="18" charset="0"/>
              </a:rPr>
              <a:t>приравнивается к заявке на участие </a:t>
            </a:r>
            <a:br>
              <a:rPr lang="ru-RU" sz="7200" u="sng" dirty="0">
                <a:solidFill>
                  <a:srgbClr val="000000"/>
                </a:solidFill>
                <a:effectLst/>
                <a:latin typeface="Times New Roman" panose="02020603050405020304" pitchFamily="18" charset="0"/>
                <a:ea typeface="Times New Roman" panose="02020603050405020304" pitchFamily="18" charset="0"/>
              </a:rPr>
            </a:br>
            <a:r>
              <a:rPr lang="ru-RU" sz="7200" u="sng" dirty="0">
                <a:solidFill>
                  <a:srgbClr val="000000"/>
                </a:solidFill>
                <a:effectLst/>
                <a:latin typeface="Times New Roman" panose="02020603050405020304" pitchFamily="18" charset="0"/>
                <a:ea typeface="Times New Roman" panose="02020603050405020304" pitchFamily="18" charset="0"/>
              </a:rPr>
              <a:t>в закупке, в которой содержится предложение о поставке товара, происходящего из иностранного государства</a:t>
            </a:r>
            <a:r>
              <a:rPr lang="ru-RU" sz="7200" dirty="0">
                <a:solidFill>
                  <a:srgbClr val="000000"/>
                </a:solidFill>
                <a:effectLst/>
                <a:latin typeface="Times New Roman" panose="02020603050405020304" pitchFamily="18" charset="0"/>
                <a:ea typeface="Times New Roman" panose="02020603050405020304" pitchFamily="18" charset="0"/>
              </a:rPr>
              <a:t>, </a:t>
            </a:r>
            <a:r>
              <a:rPr lang="ru-RU" sz="7200" b="1" dirty="0">
                <a:solidFill>
                  <a:srgbClr val="000000"/>
                </a:solidFill>
                <a:effectLst/>
                <a:latin typeface="Times New Roman" panose="02020603050405020304" pitchFamily="18" charset="0"/>
                <a:ea typeface="Times New Roman" panose="02020603050405020304" pitchFamily="18" charset="0"/>
              </a:rPr>
              <a:t>если на участие в такой закупке подана заявка на участие в закупке</a:t>
            </a:r>
            <a:r>
              <a:rPr lang="ru-RU" sz="7200" dirty="0">
                <a:solidFill>
                  <a:srgbClr val="000000"/>
                </a:solidFill>
                <a:effectLst/>
                <a:latin typeface="Times New Roman" panose="02020603050405020304" pitchFamily="18" charset="0"/>
                <a:ea typeface="Times New Roman" panose="02020603050405020304" pitchFamily="18" charset="0"/>
              </a:rPr>
              <a:t>, признанная по результатам  ее рассмотрения соответствующей установленным в соответствии </a:t>
            </a:r>
            <a:br>
              <a:rPr lang="ru-RU" sz="7200" dirty="0">
                <a:solidFill>
                  <a:srgbClr val="000000"/>
                </a:solidFill>
                <a:effectLst/>
                <a:latin typeface="Times New Roman" panose="02020603050405020304" pitchFamily="18" charset="0"/>
                <a:ea typeface="Times New Roman" panose="02020603050405020304" pitchFamily="18" charset="0"/>
              </a:rPr>
            </a:br>
            <a:r>
              <a:rPr lang="ru-RU" sz="7200" dirty="0">
                <a:solidFill>
                  <a:srgbClr val="000000"/>
                </a:solidFill>
                <a:effectLst/>
                <a:latin typeface="Times New Roman" panose="02020603050405020304" pitchFamily="18" charset="0"/>
                <a:ea typeface="Times New Roman" panose="02020603050405020304" pitchFamily="18" charset="0"/>
              </a:rPr>
              <a:t>с Федеральным законом "О контрактной системе в сфере закупок  товаров, работ, услуг для обеспечения государственных и муниципальных нужд",</a:t>
            </a:r>
            <a:r>
              <a:rPr lang="ru-RU" sz="7200" spc="-10" dirty="0">
                <a:solidFill>
                  <a:srgbClr val="000000"/>
                </a:solidFill>
                <a:effectLst/>
                <a:latin typeface="Times New Roman" panose="02020603050405020304" pitchFamily="18" charset="0"/>
                <a:ea typeface="Times New Roman" panose="02020603050405020304" pitchFamily="18" charset="0"/>
              </a:rPr>
              <a:t> Федеральным законом "О закупках товаров, работ, услуг отдельными видами юридических лиц" соответственно требованиям  </a:t>
            </a:r>
            <a:r>
              <a:rPr lang="ru-RU" sz="7200" dirty="0">
                <a:solidFill>
                  <a:srgbClr val="000000"/>
                </a:solidFill>
                <a:effectLst/>
                <a:latin typeface="Times New Roman" panose="02020603050405020304" pitchFamily="18" charset="0"/>
                <a:ea typeface="Times New Roman" panose="02020603050405020304" pitchFamily="18" charset="0"/>
              </a:rPr>
              <a:t>и содержащая предложение о поставке лекарственного препарата,  </a:t>
            </a:r>
            <a:r>
              <a:rPr lang="ru-RU" sz="7200" b="1" dirty="0">
                <a:solidFill>
                  <a:srgbClr val="000000"/>
                </a:solidFill>
                <a:effectLst/>
                <a:latin typeface="Times New Roman" panose="02020603050405020304" pitchFamily="18" charset="0"/>
                <a:ea typeface="Times New Roman" panose="02020603050405020304" pitchFamily="18" charset="0"/>
              </a:rPr>
              <a:t>все стадии производства которого (в том числе синтез молекулы действующего вещества при производстве фармацевтических субстанций) осуществляются на территориях государств-членов Евразийского экономического союза</a:t>
            </a:r>
            <a:r>
              <a:rPr lang="ru-RU" sz="7200" dirty="0">
                <a:solidFill>
                  <a:srgbClr val="000000"/>
                </a:solidFill>
                <a:effectLst/>
                <a:latin typeface="Times New Roman" panose="02020603050405020304" pitchFamily="18" charset="0"/>
                <a:ea typeface="Times New Roman" panose="02020603050405020304" pitchFamily="18" charset="0"/>
              </a:rPr>
              <a:t>;</a:t>
            </a:r>
          </a:p>
          <a:p>
            <a:pPr marL="457200" lvl="1" indent="0" algn="just">
              <a:lnSpc>
                <a:spcPts val="1800"/>
              </a:lnSpc>
              <a:buNone/>
            </a:pPr>
            <a:endParaRPr lang="ru-RU" sz="7200" dirty="0">
              <a:solidFill>
                <a:srgbClr val="000000"/>
              </a:solidFill>
              <a:latin typeface="Times New Roman" panose="02020603050405020304" pitchFamily="18" charset="0"/>
              <a:ea typeface="Times New Roman" panose="02020603050405020304" pitchFamily="18" charset="0"/>
            </a:endParaRPr>
          </a:p>
          <a:p>
            <a:pPr marL="457200" lvl="1" indent="0" algn="just">
              <a:lnSpc>
                <a:spcPts val="1800"/>
              </a:lnSpc>
              <a:buNone/>
            </a:pPr>
            <a:r>
              <a:rPr lang="ru-RU" sz="7200" b="1" dirty="0">
                <a:solidFill>
                  <a:schemeClr val="accent1">
                    <a:lumMod val="50000"/>
                  </a:schemeClr>
                </a:solidFill>
                <a:effectLst/>
                <a:latin typeface="Times New Roman" panose="02020603050405020304" pitchFamily="18" charset="0"/>
                <a:ea typeface="Times New Roman" panose="02020603050405020304" pitchFamily="18" charset="0"/>
              </a:rPr>
              <a:t>Применяется с</a:t>
            </a:r>
            <a:r>
              <a:rPr lang="ru-RU" sz="7200" strike="sngStrike" dirty="0">
                <a:effectLst/>
                <a:latin typeface="Times New Roman" panose="02020603050405020304" pitchFamily="18" charset="0"/>
                <a:ea typeface="Times New Roman" panose="02020603050405020304" pitchFamily="18" charset="0"/>
              </a:rPr>
              <a:t> 01.09.2025 01.01.2026  </a:t>
            </a:r>
            <a:r>
              <a:rPr lang="ru-RU" sz="7200" b="1" dirty="0">
                <a:solidFill>
                  <a:srgbClr val="FF0000"/>
                </a:solidFill>
                <a:effectLst/>
                <a:latin typeface="Times New Roman" panose="02020603050405020304" pitchFamily="18" charset="0"/>
                <a:ea typeface="Times New Roman" panose="02020603050405020304" pitchFamily="18" charset="0"/>
              </a:rPr>
              <a:t>с 01.07.2026</a:t>
            </a:r>
            <a:endParaRPr lang="ru-RU" dirty="0">
              <a:solidFill>
                <a:schemeClr val="accent1">
                  <a:lumMod val="50000"/>
                </a:schemeClr>
              </a:solidFill>
            </a:endParaRPr>
          </a:p>
        </p:txBody>
      </p:sp>
    </p:spTree>
    <p:extLst>
      <p:ext uri="{BB962C8B-B14F-4D97-AF65-F5344CB8AC3E}">
        <p14:creationId xmlns:p14="http://schemas.microsoft.com/office/powerpoint/2010/main" val="24187658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D9F7E8-B314-4F7D-7D7C-76ECC7561BCC}"/>
              </a:ext>
            </a:extLst>
          </p:cNvPr>
          <p:cNvSpPr>
            <a:spLocks noGrp="1"/>
          </p:cNvSpPr>
          <p:nvPr>
            <p:ph type="title"/>
          </p:nvPr>
        </p:nvSpPr>
        <p:spPr>
          <a:xfrm>
            <a:off x="838200" y="1874329"/>
            <a:ext cx="10515600" cy="1325563"/>
          </a:xfrm>
        </p:spPr>
        <p:txBody>
          <a:bodyPr/>
          <a:lstStyle/>
          <a:p>
            <a:r>
              <a:rPr lang="ru-RU" dirty="0"/>
              <a:t>Судебная практика по проблемам на приемке</a:t>
            </a:r>
          </a:p>
        </p:txBody>
      </p:sp>
    </p:spTree>
    <p:extLst>
      <p:ext uri="{BB962C8B-B14F-4D97-AF65-F5344CB8AC3E}">
        <p14:creationId xmlns:p14="http://schemas.microsoft.com/office/powerpoint/2010/main" val="8928105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B9C1B-AAB2-8538-2FE4-8CE31FBCF7BF}"/>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D911B56A-7322-B2BE-574F-746648C688B0}"/>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FCC34F89-77CD-7780-EA42-CEFCC14C958E}"/>
              </a:ext>
            </a:extLst>
          </p:cNvPr>
          <p:cNvSpPr>
            <a:spLocks noGrp="1"/>
          </p:cNvSpPr>
          <p:nvPr>
            <p:ph type="title"/>
          </p:nvPr>
        </p:nvSpPr>
        <p:spPr>
          <a:xfrm>
            <a:off x="621436" y="1315004"/>
            <a:ext cx="10520039" cy="1606858"/>
          </a:xfrm>
        </p:spPr>
        <p:txBody>
          <a:bodyPr>
            <a:noAutofit/>
          </a:bodyPr>
          <a:lstStyle/>
          <a:p>
            <a:pPr algn="ctr"/>
            <a:r>
              <a:rPr lang="ru-RU" sz="3200" dirty="0">
                <a:solidFill>
                  <a:srgbClr val="C00000"/>
                </a:solidFill>
              </a:rPr>
              <a:t>Проблемы на приемке.  Указание поставщиком при приемке товара того же номера реестровой записи, что и в заявке, но на самом деле поставка иного товара, является основанием для признания договора ничтожным</a:t>
            </a:r>
            <a:br>
              <a:rPr lang="ru-RU" sz="3200" dirty="0">
                <a:solidFill>
                  <a:srgbClr val="C00000"/>
                </a:solidFill>
              </a:rPr>
            </a:br>
            <a:endParaRPr lang="ru-RU" sz="3200" dirty="0">
              <a:solidFill>
                <a:srgbClr val="C00000"/>
              </a:solidFill>
            </a:endParaRPr>
          </a:p>
        </p:txBody>
      </p:sp>
    </p:spTree>
    <p:extLst>
      <p:ext uri="{BB962C8B-B14F-4D97-AF65-F5344CB8AC3E}">
        <p14:creationId xmlns:p14="http://schemas.microsoft.com/office/powerpoint/2010/main" val="10933910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0B99D-0970-2CC7-7490-1260E729B649}"/>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970786-D496-CF2F-3FF2-0B86439B6D5A}"/>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Саратовской области Решение от 14.11.2025 по Делу № А57-17667/2025 (1 из 2)</a:t>
            </a:r>
          </a:p>
        </p:txBody>
      </p:sp>
      <p:graphicFrame>
        <p:nvGraphicFramePr>
          <p:cNvPr id="4" name="Объект 3">
            <a:extLst>
              <a:ext uri="{FF2B5EF4-FFF2-40B4-BE49-F238E27FC236}">
                <a16:creationId xmlns:a16="http://schemas.microsoft.com/office/drawing/2014/main" id="{8F58B24E-F5DA-570F-A90C-875E7FAD09D0}"/>
              </a:ext>
            </a:extLst>
          </p:cNvPr>
          <p:cNvGraphicFramePr>
            <a:graphicFrameLocks noGrp="1"/>
          </p:cNvGraphicFramePr>
          <p:nvPr>
            <p:ph idx="1"/>
          </p:nvPr>
        </p:nvGraphicFramePr>
        <p:xfrm>
          <a:off x="194199" y="514438"/>
          <a:ext cx="11860937" cy="1285240"/>
        </p:xfrm>
        <a:graphic>
          <a:graphicData uri="http://schemas.openxmlformats.org/drawingml/2006/table">
            <a:tbl>
              <a:tblPr firstRow="1" bandRow="1">
                <a:tableStyleId>{F5AB1C69-6EDB-4FF4-983F-18BD219EF322}</a:tableStyleId>
              </a:tblPr>
              <a:tblGrid>
                <a:gridCol w="2566756">
                  <a:extLst>
                    <a:ext uri="{9D8B030D-6E8A-4147-A177-3AD203B41FA5}">
                      <a16:colId xmlns:a16="http://schemas.microsoft.com/office/drawing/2014/main" val="3079683067"/>
                    </a:ext>
                  </a:extLst>
                </a:gridCol>
                <a:gridCol w="1686758">
                  <a:extLst>
                    <a:ext uri="{9D8B030D-6E8A-4147-A177-3AD203B41FA5}">
                      <a16:colId xmlns:a16="http://schemas.microsoft.com/office/drawing/2014/main" val="3197436877"/>
                    </a:ext>
                  </a:extLst>
                </a:gridCol>
                <a:gridCol w="7607423">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ГУ «Эксплуатация и обслуживание зданий»</a:t>
                      </a:r>
                    </a:p>
                  </a:txBody>
                  <a:tcPr/>
                </a:tc>
                <a:tc>
                  <a:txBody>
                    <a:bodyPr/>
                    <a:lstStyle/>
                    <a:p>
                      <a:r>
                        <a:rPr lang="ru-RU" dirty="0"/>
                        <a:t>ИП Жукова Н.В.</a:t>
                      </a:r>
                    </a:p>
                  </a:txBody>
                  <a:tcPr/>
                </a:tc>
                <a:tc>
                  <a:txBody>
                    <a:bodyPr/>
                    <a:lstStyle/>
                    <a:p>
                      <a:r>
                        <a:rPr lang="ru-RU" dirty="0"/>
                        <a:t> О признании государственного контракта ничтожным и о применении последствий недействительности сделки в виде взыскания денежных средств в размере 58 823 руб., а также почтовых и судебных расходов</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06B4659D-AE7E-3FC6-8C09-26C90A19ECA0}"/>
              </a:ext>
            </a:extLst>
          </p:cNvPr>
          <p:cNvSpPr txBox="1"/>
          <p:nvPr/>
        </p:nvSpPr>
        <p:spPr>
          <a:xfrm>
            <a:off x="179865" y="1973062"/>
            <a:ext cx="11889604"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ГУ провела ЭА на поставку баннеров (№ 0360200048625000014).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 коду ОКПД2 32.99.53.190 «Модели, макеты и аналогичные изделия демонстрационные прочие» в извещении о установлено ограничение.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На аукцион подано 4 заявки, победителем стала ИП Жукова, с которой и был заключен госконтракт. Срок исполнения контракта – 15.04.2025. Дата заключения контракта 07.04.2025.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з</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аявке</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ответчика была  подтверждена страна происхождения товара, а именно Российская Федерация, указан реестровый номер 10493086 (производитель ООО «Сфера Принт – баннер «Сфера»).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Ответчик направил в адрес истца письмо № …от 08.04.2025, в котором указал, что товар приобретен у ООО «Сфера Принт».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ООО «Сфера Принт» обратилось в УФАС по Саратовской области с жалобой на действия комиссии ГУ, указав, что ГУ неправомерно допустил ИП Жукову Н.В. к участию в электронном аукционе, поскольку у ООО «Сфера Принт» отсутствуют договорные отношения с ИП Жуковой Н.В., продукция в адрес контрагента никогда не поставлялась, запросов на закупку товара не поступало.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Как поясняет истец, </a:t>
            </a:r>
            <a:r>
              <a:rPr kumimoji="0" lang="ru-RU" sz="1800" b="0" i="0" u="sng" strike="noStrike" kern="1200" cap="none" spc="0" normalizeH="0" baseline="0" noProof="0" dirty="0">
                <a:ln>
                  <a:noFill/>
                </a:ln>
                <a:solidFill>
                  <a:prstClr val="black"/>
                </a:solidFill>
                <a:effectLst/>
                <a:uLnTx/>
                <a:uFillTx/>
                <a:latin typeface="Calibri" panose="020F0502020204030204"/>
                <a:ea typeface="+mn-ea"/>
                <a:cs typeface="+mn-cs"/>
              </a:rPr>
              <a:t>по результатам проведенной УФАС по Саратовской области проверки</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ему стало известно о том, что ответчик, участвуя в аукционе, предоставил  недостоверные сведения, а именно сведения о стране происхождения с указанием реестрового номера 10493086.</a:t>
            </a:r>
          </a:p>
        </p:txBody>
      </p:sp>
    </p:spTree>
    <p:extLst>
      <p:ext uri="{BB962C8B-B14F-4D97-AF65-F5344CB8AC3E}">
        <p14:creationId xmlns:p14="http://schemas.microsoft.com/office/powerpoint/2010/main" val="34487484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D5817-541D-4219-0111-928E79472693}"/>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7353AE-A0BC-28B8-187E-ADF5270E95EC}"/>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Саратовской области Решение от 14.11.2025 по Делу № А57-17667/2025 (2 из 2)</a:t>
            </a:r>
          </a:p>
        </p:txBody>
      </p:sp>
      <p:sp>
        <p:nvSpPr>
          <p:cNvPr id="6" name="TextBox 5">
            <a:extLst>
              <a:ext uri="{FF2B5EF4-FFF2-40B4-BE49-F238E27FC236}">
                <a16:creationId xmlns:a16="http://schemas.microsoft.com/office/drawing/2014/main" id="{DDD48023-6986-11C1-64B7-DCE072BF23A8}"/>
              </a:ext>
            </a:extLst>
          </p:cNvPr>
          <p:cNvSpPr txBox="1"/>
          <p:nvPr/>
        </p:nvSpPr>
        <p:spPr>
          <a:xfrm>
            <a:off x="93863" y="641411"/>
            <a:ext cx="11889604" cy="480131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21.05.2025 ответчиком в адрес истца было направлено письмо за исх. №…, в котором ответчик подтвердил, что баннерная ткань для выполнения заказа по государственному контракту не была приобретена у ООО «Сфера Принт», ткань для баннера была произведена у другого поставщика.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Позиция суда: </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из указанных обстоятельств суд приходит к выводу, что ответчик в своей заявке указал недостоверные сведения в отношении страны происхождения товара.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Суд считает, что исковые требования о признании заключенного между истцом и ответчиком государственного контракта недействительным, о применении последствий недействительности сделки в виде возврата ответчиком истцу денежных средств в размере 58 823 руб. – заявлены правомерно.</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Признать государственный контракт от .. № .. недействительным в силу ничтожности.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удовлетворении остальной части исковых требований отказать, так как после обращения истца в суд ответчик произвел возврат истцу денежных средств в размере 58 823 руб.</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Дополнительные расходы взыскать с ответчика в пользу истца.</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6159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E5A59-844A-ECAC-A5CA-B840CCDB837B}"/>
            </a:ext>
          </a:extLst>
        </p:cNvPr>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53E7E5E3-982A-4B14-F31D-1D88F6886D8B}"/>
              </a:ext>
            </a:extLst>
          </p:cNvPr>
          <p:cNvSpPr/>
          <p:nvPr/>
        </p:nvSpPr>
        <p:spPr>
          <a:xfrm>
            <a:off x="701336" y="612559"/>
            <a:ext cx="10520039" cy="2816441"/>
          </a:xfrm>
          <a:prstGeom prst="rect">
            <a:avLst/>
          </a:prstGeom>
          <a:noFill/>
          <a:ln w="28575"/>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27E7CA76-DB35-55B3-3B46-915B3201D506}"/>
              </a:ext>
            </a:extLst>
          </p:cNvPr>
          <p:cNvSpPr>
            <a:spLocks noGrp="1"/>
          </p:cNvSpPr>
          <p:nvPr>
            <p:ph type="title"/>
          </p:nvPr>
        </p:nvSpPr>
        <p:spPr>
          <a:xfrm>
            <a:off x="621436" y="1315004"/>
            <a:ext cx="10520039" cy="1606858"/>
          </a:xfrm>
        </p:spPr>
        <p:txBody>
          <a:bodyPr>
            <a:noAutofit/>
          </a:bodyPr>
          <a:lstStyle/>
          <a:p>
            <a:pPr algn="ctr"/>
            <a:r>
              <a:rPr lang="ru-RU" sz="3200" dirty="0">
                <a:solidFill>
                  <a:srgbClr val="C00000"/>
                </a:solidFill>
              </a:rPr>
              <a:t>Проблемы на приемке.  Поставка поставщиком иного товара, по сравнению с тем, который был указан в его заявке, влечет односторонний отказ заказчика от исполнения контракта и включение поставщика в РНП</a:t>
            </a:r>
            <a:br>
              <a:rPr lang="ru-RU" sz="3200" dirty="0">
                <a:solidFill>
                  <a:srgbClr val="C00000"/>
                </a:solidFill>
              </a:rPr>
            </a:br>
            <a:endParaRPr lang="ru-RU" sz="3200" dirty="0">
              <a:solidFill>
                <a:srgbClr val="C00000"/>
              </a:solidFill>
            </a:endParaRPr>
          </a:p>
        </p:txBody>
      </p:sp>
    </p:spTree>
    <p:extLst>
      <p:ext uri="{BB962C8B-B14F-4D97-AF65-F5344CB8AC3E}">
        <p14:creationId xmlns:p14="http://schemas.microsoft.com/office/powerpoint/2010/main" val="2651264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F2A7B-2F04-6BCA-B06C-6373DB959E45}"/>
            </a:ext>
          </a:extLst>
        </p:cNvPr>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5FA709-CFC1-D065-3F88-3069D1E371C6}"/>
              </a:ext>
            </a:extLst>
          </p:cNvPr>
          <p:cNvSpPr>
            <a:spLocks noGrp="1"/>
          </p:cNvSpPr>
          <p:nvPr>
            <p:ph type="title"/>
          </p:nvPr>
        </p:nvSpPr>
        <p:spPr>
          <a:xfrm>
            <a:off x="136864" y="0"/>
            <a:ext cx="11803602" cy="524251"/>
          </a:xfrm>
        </p:spPr>
        <p:txBody>
          <a:bodyPr>
            <a:noAutofit/>
          </a:bodyPr>
          <a:lstStyle/>
          <a:p>
            <a:pPr algn="ctr"/>
            <a:r>
              <a:rPr lang="ru-RU" sz="2400" dirty="0">
                <a:solidFill>
                  <a:srgbClr val="0070C0"/>
                </a:solidFill>
              </a:rPr>
              <a:t>АС Амурской области Решение от 31.10.2025 по Делу А04-6863/2025 (1 из 3)</a:t>
            </a:r>
          </a:p>
        </p:txBody>
      </p:sp>
      <p:graphicFrame>
        <p:nvGraphicFramePr>
          <p:cNvPr id="4" name="Объект 3">
            <a:extLst>
              <a:ext uri="{FF2B5EF4-FFF2-40B4-BE49-F238E27FC236}">
                <a16:creationId xmlns:a16="http://schemas.microsoft.com/office/drawing/2014/main" id="{95A32DBC-08C8-E5B3-019E-8031E3FA16DE}"/>
              </a:ext>
            </a:extLst>
          </p:cNvPr>
          <p:cNvGraphicFramePr>
            <a:graphicFrameLocks noGrp="1"/>
          </p:cNvGraphicFramePr>
          <p:nvPr>
            <p:ph idx="1"/>
          </p:nvPr>
        </p:nvGraphicFramePr>
        <p:xfrm>
          <a:off x="194199" y="514438"/>
          <a:ext cx="11860937" cy="741680"/>
        </p:xfrm>
        <a:graphic>
          <a:graphicData uri="http://schemas.openxmlformats.org/drawingml/2006/table">
            <a:tbl>
              <a:tblPr firstRow="1" bandRow="1">
                <a:tableStyleId>{F5AB1C69-6EDB-4FF4-983F-18BD219EF322}</a:tableStyleId>
              </a:tblPr>
              <a:tblGrid>
                <a:gridCol w="2619501">
                  <a:extLst>
                    <a:ext uri="{9D8B030D-6E8A-4147-A177-3AD203B41FA5}">
                      <a16:colId xmlns:a16="http://schemas.microsoft.com/office/drawing/2014/main" val="3079683067"/>
                    </a:ext>
                  </a:extLst>
                </a:gridCol>
                <a:gridCol w="2836561">
                  <a:extLst>
                    <a:ext uri="{9D8B030D-6E8A-4147-A177-3AD203B41FA5}">
                      <a16:colId xmlns:a16="http://schemas.microsoft.com/office/drawing/2014/main" val="3197436877"/>
                    </a:ext>
                  </a:extLst>
                </a:gridCol>
                <a:gridCol w="6404875">
                  <a:extLst>
                    <a:ext uri="{9D8B030D-6E8A-4147-A177-3AD203B41FA5}">
                      <a16:colId xmlns:a16="http://schemas.microsoft.com/office/drawing/2014/main" val="558846367"/>
                    </a:ext>
                  </a:extLst>
                </a:gridCol>
              </a:tblGrid>
              <a:tr h="370840">
                <a:tc>
                  <a:txBody>
                    <a:bodyPr/>
                    <a:lstStyle/>
                    <a:p>
                      <a:r>
                        <a:rPr lang="ru-RU" dirty="0"/>
                        <a:t>Истец</a:t>
                      </a:r>
                    </a:p>
                  </a:txBody>
                  <a:tcPr/>
                </a:tc>
                <a:tc>
                  <a:txBody>
                    <a:bodyPr/>
                    <a:lstStyle/>
                    <a:p>
                      <a:r>
                        <a:rPr lang="ru-RU" dirty="0"/>
                        <a:t>Ответчик</a:t>
                      </a:r>
                    </a:p>
                  </a:txBody>
                  <a:tcPr/>
                </a:tc>
                <a:tc>
                  <a:txBody>
                    <a:bodyPr/>
                    <a:lstStyle/>
                    <a:p>
                      <a:r>
                        <a:rPr lang="ru-RU" dirty="0"/>
                        <a:t>Суть иска</a:t>
                      </a:r>
                    </a:p>
                  </a:txBody>
                  <a:tcPr/>
                </a:tc>
                <a:extLst>
                  <a:ext uri="{0D108BD9-81ED-4DB2-BD59-A6C34878D82A}">
                    <a16:rowId xmlns:a16="http://schemas.microsoft.com/office/drawing/2014/main" val="1753121028"/>
                  </a:ext>
                </a:extLst>
              </a:tr>
              <a:tr h="370840">
                <a:tc>
                  <a:txBody>
                    <a:bodyPr/>
                    <a:lstStyle/>
                    <a:p>
                      <a:r>
                        <a:rPr lang="ru-RU" dirty="0"/>
                        <a:t>ООО «Спецмаш»</a:t>
                      </a:r>
                    </a:p>
                  </a:txBody>
                  <a:tcPr/>
                </a:tc>
                <a:tc>
                  <a:txBody>
                    <a:bodyPr/>
                    <a:lstStyle/>
                    <a:p>
                      <a:r>
                        <a:rPr lang="ru-RU" dirty="0"/>
                        <a:t>ФГБНУ ФНЦ ВНИИ сои</a:t>
                      </a:r>
                    </a:p>
                  </a:txBody>
                  <a:tcPr/>
                </a:tc>
                <a:tc>
                  <a:txBody>
                    <a:bodyPr/>
                    <a:lstStyle/>
                    <a:p>
                      <a:r>
                        <a:rPr lang="ru-RU" dirty="0"/>
                        <a:t>О  признании решения об одностороннем отказе незаконным</a:t>
                      </a:r>
                    </a:p>
                  </a:txBody>
                  <a:tcPr/>
                </a:tc>
                <a:extLst>
                  <a:ext uri="{0D108BD9-81ED-4DB2-BD59-A6C34878D82A}">
                    <a16:rowId xmlns:a16="http://schemas.microsoft.com/office/drawing/2014/main" val="2974094841"/>
                  </a:ext>
                </a:extLst>
              </a:tr>
            </a:tbl>
          </a:graphicData>
        </a:graphic>
      </p:graphicFrame>
      <p:sp>
        <p:nvSpPr>
          <p:cNvPr id="6" name="TextBox 5">
            <a:extLst>
              <a:ext uri="{FF2B5EF4-FFF2-40B4-BE49-F238E27FC236}">
                <a16:creationId xmlns:a16="http://schemas.microsoft.com/office/drawing/2014/main" id="{54E5AAF7-C3F2-DAE2-DFE4-536EDCAD4400}"/>
              </a:ext>
            </a:extLst>
          </p:cNvPr>
          <p:cNvSpPr txBox="1"/>
          <p:nvPr/>
        </p:nvSpPr>
        <p:spPr>
          <a:xfrm>
            <a:off x="136864" y="1357609"/>
            <a:ext cx="11860937" cy="53553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Фабула</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Предметом контракта являлись культиваторы (3 шт.)Согласно протоколу подведения итогов определения поставщика (подрядчика, исполнителя) по закупке № 0323100004325000004 из четырех участников победителем признан участник с идентификационным номером 118471623 - ООО «Спецмаш», в составе заявки которого представлена выписка из Реестра Минпромторга № 10119636. Указанная реестровая запись содержит сведения о товаре «Культиватор КС-10» производства ООО «БДМ-АГРО», страна происхождения товара - Российская Федерация.</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Товар с заводскими номерами 00425016, 00425017, 00425018 передан заказчику 09.06.2025.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Поставщиком вместе с товаром приложены следующие документы: сертификат соответствия № ЕАЭС RU C-RU.HB63.B.00031/22 (серия RU № 0396662), выданный заявителю в лице ООО «БДМ-АГРО»; гарантия поставщика; Руководство по эксплуатации культиватора для предпосевной сплошной обработки почвы КС-10; выписка из реестра российской промышленной продукции от 18.03.2025 № 10119636.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ходе приемки товара заказчиком 23.06.2025 составлен акт экспертизы, из которого следует, что поставленное обществом оборудование не соответствует условиям контракта: страна происхождения и производитель товара не подтверждены, приложенные поставщиком к товару документы являются недостоверными.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В ходе проведения экспертизы поставленного (с нарушением сроков) поставщиком товара, предусмотренного контрактом, в части его соответствия условиям контракта в порядке, предусмотренном статьей 94 Федерального закона о контрактной системе, были выявлены следующие недостатки: неровные сварочные швы, на шильдике отсутствует информация о заводе изготовителе, неровный раскрой металла, несоответствие диаметров отверстия кронштейна прикатывающего катка и вала рамы борон, шелушение краски, что вызвало сомнения относительно качества и оригинальности поставленного товара. </a:t>
            </a:r>
          </a:p>
        </p:txBody>
      </p:sp>
    </p:spTree>
    <p:extLst>
      <p:ext uri="{BB962C8B-B14F-4D97-AF65-F5344CB8AC3E}">
        <p14:creationId xmlns:p14="http://schemas.microsoft.com/office/powerpoint/2010/main" val="8917223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8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3691</TotalTime>
  <Words>30670</Words>
  <Application>Microsoft Office PowerPoint</Application>
  <PresentationFormat>Широкоэкранный</PresentationFormat>
  <Paragraphs>1388</Paragraphs>
  <Slides>176</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3</vt:i4>
      </vt:variant>
      <vt:variant>
        <vt:lpstr>Заголовки слайдов</vt:lpstr>
      </vt:variant>
      <vt:variant>
        <vt:i4>176</vt:i4>
      </vt:variant>
    </vt:vector>
  </HeadingPairs>
  <TitlesOfParts>
    <vt:vector size="184" baseType="lpstr">
      <vt:lpstr>Arial</vt:lpstr>
      <vt:lpstr>Arial</vt:lpstr>
      <vt:lpstr>Calibri</vt:lpstr>
      <vt:lpstr>Calibri Light</vt:lpstr>
      <vt:lpstr>Times New Roman</vt:lpstr>
      <vt:lpstr>Тема Office</vt:lpstr>
      <vt:lpstr>Office Theme</vt:lpstr>
      <vt:lpstr>8_Оформление по умолчанию</vt:lpstr>
      <vt:lpstr>Национальный режим при проведении закупок: особенности описания объекта закупки, обоснования Н(М)ЦК и порядка рассмотрения заявок. Анализ проблемных вопросов</vt:lpstr>
      <vt:lpstr>Изменения с 01.07.2026</vt:lpstr>
      <vt:lpstr>Презентация PowerPoint</vt:lpstr>
      <vt:lpstr>Презентация PowerPoint</vt:lpstr>
      <vt:lpstr>Презентация PowerPoint</vt:lpstr>
      <vt:lpstr>Презентация PowerPoint</vt:lpstr>
      <vt:lpstr>Презентация PowerPoint</vt:lpstr>
      <vt:lpstr>А теперь проблемные вопросы</vt:lpstr>
      <vt:lpstr>Вопрос: </vt:lpstr>
      <vt:lpstr> В суде – иная позиция: АС города Санкт-Петербурга и Ленинградской области Решение от  24.10.2025по Делу № А56-65589/2025 (1 из 2)  Постановлением 13 ААС от 21.02.2026 решение поддержано</vt:lpstr>
      <vt:lpstr> АС города Санкт-Петербурга и Ленинградской области Решение от  24.10.2025 по Делу № А56-65589/2025 (2 из 2)  </vt:lpstr>
      <vt:lpstr>АС Кемеровской области Решение от  30.10.2025 по Делу А27-10284/2025 (1 из 3) Постановлением 7ААС от 05.02.2026 решение поддержано</vt:lpstr>
      <vt:lpstr>АС Кемеровской области Решение от  30.10.2025 по Делу А27-10284/2025 (2 из 3)</vt:lpstr>
      <vt:lpstr>АС Кемеровской области Решение от  30.10.2025 по Делу А27-10284/2025 (3 из 3)</vt:lpstr>
      <vt:lpstr>Оспаривание выбранного Заказчиком кода ОКПД 2 / выбранной «защитной меры» относится к обжалованию документации (извещения) </vt:lpstr>
      <vt:lpstr> АС Самарской области Решение от 18.09.2025 по Делу № А55-11584/2025 (1 из 2) Постановлением 11ААС от 16.12.2025 решение в целом поддержано (в связи с отказом истца от требования об отмене результатов электронного аукциона решение первой инстанции было отменено, но сути это не изменило) </vt:lpstr>
      <vt:lpstr> АС Самарской области Решение от 18.09.2025 по Делу № А55-11584/2025 (2 из 2) </vt:lpstr>
      <vt:lpstr>Вопрос: </vt:lpstr>
      <vt:lpstr>Представление в составе заявки номера реестровой записи на иной товар по сравнению с указанным в извещении –  не является основанием для признания заявки иностранной</vt:lpstr>
      <vt:lpstr>АС г. Москвы Решение от 25.11.2025 по Делу № А40-211284/2025 (1 из 2)</vt:lpstr>
      <vt:lpstr>АС г. Москвы Решение от 25.11.2025 по Делу № А40-211284/2025 (2 из 2)</vt:lpstr>
      <vt:lpstr>Комментарий</vt:lpstr>
      <vt:lpstr>Представление в составе заявки номера реестровой записи на иной товар по сравнению с указанным в извещении –  является основанием для признания заявки иностранной или отклонения заявки (при наличии подтверждения несоответствия характеристик)</vt:lpstr>
      <vt:lpstr>АС Ямало-Ненецкого автономного округа Решение от 27.08.2025 по Делу №   А81-6695/2025 (1 из 3)</vt:lpstr>
      <vt:lpstr>АС Ямало-Ненецкого автономного округа Решение от 27.08.2025 по Делу №  А81-6695/2025 (2 из 3)</vt:lpstr>
      <vt:lpstr>АС Ямало-Ненецкого автономного округа Решение от 27.08.2025 по Делу №  А81-6695/2025 (3 из 3)</vt:lpstr>
      <vt:lpstr>Сопоставляя продукцию, предложенную участником закупки, с продукцией, требуемой Заказчику, комиссия Заказчика должна руководствоваться комплексным подходом, оценивая все представленные в составе заявки документы, а не только лишь формальное согласие участника закупки на поставку необходимой Заказчику продукции и представление выписок из реестра.</vt:lpstr>
      <vt:lpstr> АС города Санкт-Петербурга и Ленинградской области Решение от  22.09.2025 по Делу № А56-56017/2025 (1 из 3) Постановлением 13 ААС от 22.01.2026 решение поддержано  </vt:lpstr>
      <vt:lpstr> АС города Санкт-Петербурга и Ленинградской области Решение от  22.09.2025 по Делу № А56-56017/2025 (2 из 3) </vt:lpstr>
      <vt:lpstr> АС города Санкт-Петербурга и Ленинградской области Решение от  22.09.2025 по Делу № А56-56017/2025 (3 из 3) </vt:lpstr>
      <vt:lpstr>Вопрос:</vt:lpstr>
      <vt:lpstr>Вопрос из зала:</vt:lpstr>
      <vt:lpstr>Презентация PowerPoint</vt:lpstr>
      <vt:lpstr>Презентация PowerPoint</vt:lpstr>
      <vt:lpstr>Письмо Минфина России от 22 мая 2025 г. N 24-06-09/50188</vt:lpstr>
      <vt:lpstr>В суде – иная позиция АС г. Москвы Решение от 25.08.2025 по Делу № А40-124540/25-92-730 (1 из 2) Постановлением 9ААС от 07.11.2025 решение поддержано</vt:lpstr>
      <vt:lpstr>АС г. Москвы Решение от 25.08.2025 по Делу № А40-124540/25-92-730 (2 из 2)</vt:lpstr>
      <vt:lpstr>Вопрос из зала:</vt:lpstr>
      <vt:lpstr>Презентация PowerPoint</vt:lpstr>
      <vt:lpstr>НО! Письмо Минфина России от 06.11.2025 № 24-06-09/107312</vt:lpstr>
      <vt:lpstr>НО! Письмо Минфина России от 06.11.2025 № 24-06-09/107312</vt:lpstr>
      <vt:lpstr>Представление в составе заявки номер реестровой записи без совокупного количества баллов при наличии бальной системы оценки технологических операций является основанием для признания такой заявки иностранной</vt:lpstr>
      <vt:lpstr>АС Ростовской области Решение от 24.11.2025 по Делу № А53-30556/2025 (1 из 3)</vt:lpstr>
      <vt:lpstr>АС Ростовской области Решение от 24.11.2025 по Делу № А53-30556/2025 (2 из 3)</vt:lpstr>
      <vt:lpstr>АС Республики Саха Решение от 31.10.2025 по Делу А58-6342/2025 (1 из 2)</vt:lpstr>
      <vt:lpstr>АС Республики Саха Решение от 31.10.2025 по Делу А58-6342/2025 (2 из 2)</vt:lpstr>
      <vt:lpstr>АС Алтайского края Решение от  15.10.2025 по Делу №  А03-9767/2025 (1 из 2) Постановлением 7 ААС от 20.01.2025 решение поддержано</vt:lpstr>
      <vt:lpstr>АС Алтайского края Решение от  15.10.2025 по Делу №  А03-9767/2025 (2 из 2)</vt:lpstr>
      <vt:lpstr>Особенности закупок картриджей</vt:lpstr>
      <vt:lpstr>И еще на всякий случай:</vt:lpstr>
      <vt:lpstr>Презентация PowerPoint</vt:lpstr>
      <vt:lpstr>Национальный режим при закупке картриджей </vt:lpstr>
      <vt:lpstr>АС г. Москвы Решение от  28.10.2025 по Делу № А40-212244/2025</vt:lpstr>
      <vt:lpstr>АС Республики Татарстан Решение от 02.09.2025 по Делу № А65-9265/2025 (1 из 2) Апелляция не назначена, но первая жалоба была возвращена.</vt:lpstr>
      <vt:lpstr>АС Республики Татарстан Решение от 02.09.2025 по Делу № А65-9265/2025 (2 из 2)</vt:lpstr>
      <vt:lpstr>Особенности закупок медицинских изделий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АС г. Санкт-Петербурга и Ленинградской области Решение от 20.11.2025  по Делу № А56-60665/2025 (1 из 2) Постановлением 13 ААС от 16.02.2026 Решение поддержано</vt:lpstr>
      <vt:lpstr>АС г. Санкт-Петербурга и Ленинградской области Решение от 20.11.2025  по Делу № А56-60665/2025 (2 из 2)</vt:lpstr>
      <vt:lpstr>Частный случай. Катетеры аспирационные трахеальные  (КТРУ 32.50.13.110-00005064) должны закупаться с «ограничением», а не с «преимуществом»  </vt:lpstr>
      <vt:lpstr>Частный случай. Консоль с подводами коммуникаций универсальная, с настенным креплением (КТРУ  32.50.50.190-00001175; код ОКПД2 32.50.50.190 «Изделия медицинские, в том числе хирургические, прочие, не включенные в другие группировки», код вида медицинского изделия 259390)  должна закупаться с ограничением, а не с преимуществом.   </vt:lpstr>
      <vt:lpstr>Частный случай. Набор для дренирования плевральной полости (КТРУ 32.50.50.190-00001174;  код ОКПД2 32.50.50.190 «Изделия медицинские, в том числе хирургические, прочие, не включенные в другие группировки», код вида медицинского изделия 259410) не относится к позиции 385  Приложения № 2ПП РФ № 1875      </vt:lpstr>
      <vt:lpstr>Частный случай. При закупке по КТРУ 22.19.60.119-00000008 «Перчатки смотровые / процедурные нитриловые, неопудренные, нестерильные» с кодом товара по ОКПД2 22.19.71.190 (невключенный в Перечни № 1 и 2): «Изделия  из  резины,  кроме  твердой  резины  (эбонита),  гигиенические  или фармацевтические прочие», в извещении предусматривается преимущество     </vt:lpstr>
      <vt:lpstr>Частный случай. При закупке лейкопластыря для поверхностных ран (КТРУ 21.20.24.110-00000005; 373 позиция Приложения № 2 к ПП РФ № 1875) проверять достоверность указания страны происхождения товара возможно на основании инструкции к регистрационному удостоверению     </vt:lpstr>
      <vt:lpstr>АС Хабаровского края Решение от  23.09.2025 по Делу № А73-9454/2025 (1 из 2)</vt:lpstr>
      <vt:lpstr>АС Хабаровского края Решение от  23.09.2025 по Делу № А73-9454/2025 (2 из 2)</vt:lpstr>
      <vt:lpstr>Частный случай. При закупке медицинских антибактериальных штор при отсутствии зарегистрированных российских товаров, заказчик формирует описание предмета закупки исходя, во-первых, из потребностей в оказании медицинской помощи, эффективности закупки, удобства пациентов и врачей, а во-вторых, требований ст. 33 Закона.    </vt:lpstr>
      <vt:lpstr> АС г. Москвы Решение от 11.09.2025 по Делу № А40-133771/2025 (1 из 3) Постановлением 9ААС от 28.11.2025 и Постановлением АС Московского округа от 06.03.2026 решение поддержано </vt:lpstr>
      <vt:lpstr> АС г. Москвы Решение от 11.09.2025 по Делу № А40-133771/2025 (2 из 3) </vt:lpstr>
      <vt:lpstr> АС г. Москвы Решение от 11.09.2025 по Делу № А40-133771/2025 (3 из 3) </vt:lpstr>
      <vt:lpstr>Особенности закупок лекарственных препаратов</vt:lpstr>
      <vt:lpstr>Неиспользование при описании объекта закупки характеристик товаров российского происхождения является нарушением ч.1.1. ст. 33 44-ФЗ</vt:lpstr>
      <vt:lpstr>АС Омской области Решение от  13.10.2025 по Делу №  А46-11344/2025 (1 из 3)</vt:lpstr>
      <vt:lpstr>АС Омской области Решение от  13.10.2025 по Делу №  А46-11344/2025 (2 из 3)</vt:lpstr>
      <vt:lpstr>АС Омской области Решение от  13.10.2025 по Делу №  А46-11344/2025 (3 из 3)</vt:lpstr>
      <vt:lpstr>Изменения в 719 Постановлении</vt:lpstr>
      <vt:lpstr>Презентация PowerPoint</vt:lpstr>
      <vt:lpstr>Презентация PowerPoint</vt:lpstr>
      <vt:lpstr>Презентация PowerPoint</vt:lpstr>
      <vt:lpstr>Презентация PowerPoint</vt:lpstr>
      <vt:lpstr>Судебная практика по проблемам на приемке</vt:lpstr>
      <vt:lpstr>Проблемы на приемке.  Указание поставщиком при приемке товара того же номера реестровой записи, что и в заявке, но на самом деле поставка иного товара, является основанием для признания договора ничтожным </vt:lpstr>
      <vt:lpstr>АС Саратовской области Решение от 14.11.2025 по Делу № А57-17667/2025 (1 из 2)</vt:lpstr>
      <vt:lpstr>АС Саратовской области Решение от 14.11.2025 по Делу № А57-17667/2025 (2 из 2)</vt:lpstr>
      <vt:lpstr>Проблемы на приемке.  Поставка поставщиком иного товара, по сравнению с тем, который был указан в его заявке, влечет односторонний отказ заказчика от исполнения контракта и включение поставщика в РНП </vt:lpstr>
      <vt:lpstr>АС Амурской области Решение от 31.10.2025 по Делу А04-6863/2025 (1 из 3)</vt:lpstr>
      <vt:lpstr>АС Амурской области Решение от 31.10.2025 по Делу А04-6863/2025 (2 из 3)</vt:lpstr>
      <vt:lpstr>АС Амурской области Решение от 31.10.2025 по Делу А04-6863/2025 (3 из 3)</vt:lpstr>
      <vt:lpstr>АС Омской области Решение от 27.08.2025 по Делу № А46-9573/2025 (1 из 3)</vt:lpstr>
      <vt:lpstr>АС Омской области Решение от 27.08.2025 по Делу № А46-9573/2025 (2 из 3)</vt:lpstr>
      <vt:lpstr>АС Омской области Решение от 27.08.2025 по Делу № А46-9573/2025 (3 из 3)</vt:lpstr>
      <vt:lpstr>Проблемы на приемке.  Поставка поставщиком контрафактного товара, сходного с предложенным в составе заявки, влечет односторонний отказ заказчика от исполнения контракта и включение поставщика в РНП</vt:lpstr>
      <vt:lpstr> АС Республики КОМИ Решение от 10.09.2025 по Делу № А29-8583/2025 (1 из 2)  </vt:lpstr>
      <vt:lpstr> АС Республики КОМИ Решение от 10.09.2025 по Делу № А29-8583/2025 (2 из 2)  </vt:lpstr>
      <vt:lpstr>И еще…</vt:lpstr>
      <vt:lpstr>Представление в составе заявки Заключения Минпромторга без совокупного количества баллов (показателей локализации) при наличии требований в  ПП РФ от 17.07.2015  N 719 возможно при условии, что оно выдано до введения бальной системы оценки технологических операций по данному товару</vt:lpstr>
      <vt:lpstr>АС Орловской области Решение от 18.11.2025 по Делу № А48-5374/2025 (1 из 3)</vt:lpstr>
      <vt:lpstr>АС Орловской области Решение от 18.11.2025 по Делу № А48-5374/2025 (2 из 3)</vt:lpstr>
      <vt:lpstr>АС Орловской области Решение от 18.11.2025 по Делу № А48-5374/2025 (3 из 3)</vt:lpstr>
      <vt:lpstr>Комментарий</vt:lpstr>
      <vt:lpstr>АС Архангельской области Решение от 24.11.2025 по Делу № А05П-134/2025 (1 из 6)</vt:lpstr>
      <vt:lpstr>АС Архангельской области Решение от 24.11.2025 по Делу № А05П-134/2025 (2 из 6)</vt:lpstr>
      <vt:lpstr>АС Архангельской области Решение от 24.11.2025 по Делу № А05П-134/2025 (3 из 6)</vt:lpstr>
      <vt:lpstr>АС Архангельской области Решение от 24.11.2025 по Делу № А05П-134/2025 (4 из 6)</vt:lpstr>
      <vt:lpstr>АС Архангельской области Решение от 24.11.2025 по Делу № А05П-134/2025 (5 из 6)</vt:lpstr>
      <vt:lpstr>АС Архангельской области Решение от 24.11.2025 по Делу № А05П-134/2025 (6 из 6)</vt:lpstr>
      <vt:lpstr>Представление в составе заявки номер реестровой записи без совокупного количества баллов при наличии бальной системы оценки технологических операций является основанием для признания такой заявки иностранной</vt:lpstr>
      <vt:lpstr>АС г. Санкт-Петербурга и Ленинградской области Решение от 09.10.2025 по  Делу А56-63423/2025 (1 из 2)</vt:lpstr>
      <vt:lpstr>АС г. Санкт-Петербурга и Ленинградской области Решение от 09.10.2025 по Делу А56-63423/2025 (2 из 2)</vt:lpstr>
      <vt:lpstr>АС Иркутской области Решение от  01.10.2025 по Делу № А19-11523/2025 (1 из 4)</vt:lpstr>
      <vt:lpstr>АС Иркутской области Решение от  01.10.2025 по Делу № А19-11523/2025 (2 из 4)</vt:lpstr>
      <vt:lpstr>АС Иркутской области Решение от  01.10.2025 по Делу № А19-11523/2025 (3 из 4)</vt:lpstr>
      <vt:lpstr>АС Иркутской области Решение от  01.10.2025 по Делу № А19-11523/2025 (4 из 4)</vt:lpstr>
      <vt:lpstr>Указание в составе заявки нескольких стран происхождения по одному и тому же товару является основанием для отклонения такой заявки</vt:lpstr>
      <vt:lpstr>АС Воронежской области Решение от  23.09.2025 по Делу № А14-11277/2025 (1 из 2)</vt:lpstr>
      <vt:lpstr>АС Воронежской области Решение от  23.09.2025 по Делу № А14-11277/2025 (2 из 2)</vt:lpstr>
      <vt:lpstr>Указание в составе заявки нескольких стран происхождения по одному и тому же товару не является основанием для отклонения такой заявки</vt:lpstr>
      <vt:lpstr>АС Омской области Решение от  24.11.2025 по Делу №  А46-17930/2025 (1 из 4) Постановлением 8 ААС от 06.03.2026 решение поддержано</vt:lpstr>
      <vt:lpstr>АС Омской области Решение от  24.11.2025 по Делу №  А46-17930/2025 (2 из 4)</vt:lpstr>
      <vt:lpstr>АС Омской области Решение от  24.11.2025 по Делу №  А46-17930/2025 (3 из 4)</vt:lpstr>
      <vt:lpstr>АС Омской области Решение от  24.11.2025 по Делу №  А46-17930/2025 (4 из 4)</vt:lpstr>
      <vt:lpstr>Действующим законодательством не предусмотрено обязательное включение в реестр российской промышленной продукции всей линейки товаров, производимых российскими производителями на территории Российской Федерации </vt:lpstr>
      <vt:lpstr>АС Ямало-Ненецкого АО Решение от 20.11.2025 по Делу № А81-5508/2025 (1 из 3) Постановлением 8 ААС от 17.02.2026 Решение поддержано</vt:lpstr>
      <vt:lpstr>АС Ямало-Ненецкого АО Решение от 20.11.2025 по Делу № А81-5508/2025 (2 из 3)</vt:lpstr>
      <vt:lpstr>АС Ямало-Ненецкого АО Решение от 20.11.2025 по Делу № А81-5508/2025 (3 из 3)</vt:lpstr>
      <vt:lpstr>Когда несколько участников предлагают в заявках одну и  ту же продукцию, но с разными странами происхождения (иностранные страны и РФ), комиссия заказчика должна проверять достоверность указанной информации </vt:lpstr>
      <vt:lpstr>АС Свердловской области Решение от 11.11.2025 по Делу А60-26294/2025 (1 из 2) Постановлением 17 ААС от 17.03.2026 решение поддержано</vt:lpstr>
      <vt:lpstr>АС Свердловской области Решение от 11.11.2025 по Делу А60-26294/2025 (2 из 2)</vt:lpstr>
      <vt:lpstr>Несоответствие характеристик товара, указанных в заявке участника, сведениям в каталоге продукции ГИСП,  не является основанием для отклонения такой заявки по причине предоставления недостоверных сведений или для признания заявки иностранной </vt:lpstr>
      <vt:lpstr>АС г. Москвы Решение от 31.10.2025 по Делу № А40-148914/2025 (1 из 2)</vt:lpstr>
      <vt:lpstr>АС г. Москвы Решение от 31.10.2025 по Делу № А40-148914/2025 (2 из 2)</vt:lpstr>
      <vt:lpstr>АС г. Санкт-Петербурга и Ленинградской области Решение от 11.09.2025 по Делу №   А56-38231/2025 (1 из 2) Постановлением 13 ААС от 15.12.2025 решение поддержано</vt:lpstr>
      <vt:lpstr>АС г. Санкт-Петербурга и Ленинградской области Решение от 11.09.2025 по Делу №  А56-38231/2025 (2 из 2)</vt:lpstr>
      <vt:lpstr>АС г. Москвы Решение от 27.08.2025 по Делу № А40-131298/25-149-655  (1 из 3)</vt:lpstr>
      <vt:lpstr>АС г. Москвы Решение от 27.08.2025 по Делу № А40-131298/25-149-655 (2 из 3)</vt:lpstr>
      <vt:lpstr>АС г. Москвы Решение от 27.08.2025 по Делу № А40-131298/25-149-655 (3 из 3)</vt:lpstr>
      <vt:lpstr>Проведение регламентных работ на площадке оператора  не является основанием для несоблюдения  законодательства по установлению требований по национальному режиму</vt:lpstr>
      <vt:lpstr>АС г. Москвы Решение от  27.10.2025 по Делу №  А40-113149/2025</vt:lpstr>
      <vt:lpstr>Для того, чтобы применилось правило «второй лишний» участники должны по всем позициям спецификации предложить российский товар и документы, подтверждающие страну происхождения товара</vt:lpstr>
      <vt:lpstr>АС Иркутской области Решение от 08.10.2025 по Делу № А19-14761/2025 (1 из 2) Постановлением 4 ААС от 02.02.2026 решение поддержано</vt:lpstr>
      <vt:lpstr>АС Иркутской области Решение от 08.10.2025 по Делу № А19-14761/2025 (2 из 2)</vt:lpstr>
      <vt:lpstr>АС Удмуртской Республики Решение от  01.10.2025 по Делу № А71- 9518/2025 (1 из 3)</vt:lpstr>
      <vt:lpstr>АС Удмуртской Республики Решение от  01.10.2025 по Делу № А71- 9518/2025 (2 из 3)</vt:lpstr>
      <vt:lpstr>АС Удмуртской Республики Решение от  01.10.2025 по Делу № А71- 9518/2025 (3 из 3)</vt:lpstr>
      <vt:lpstr>Включение заказчиком в документацию требований к закупаемому товару, которые свидетельствуют о его конкретном производителе, в отсутствие специфики использования такого товара является нарушением положений статьи 33 Закона о контрактной системе.</vt:lpstr>
      <vt:lpstr>АС Хабаровского края Решение от 06.10.2025 по Делу № А73-11216/2025 (1 из 4) Постановлением 6 ААС от 09.02.2026 решение поддержано</vt:lpstr>
      <vt:lpstr>АС Хабаровского края Решение от 06.10.2025 по Делу № А73-11216/2025 (2 из 4)</vt:lpstr>
      <vt:lpstr>АС Хабаровского края Решение от 06.10.2025 по Делу № А73-11216/2025 (3 из 4)</vt:lpstr>
      <vt:lpstr>АС Хабаровского края Решение от 06.10.2025 по Делу № А73-11216/2025 (4 из 4)</vt:lpstr>
      <vt:lpstr>При предложении в заявке участника оригинальных запчастей к иностранной технике указание страны происхождения  - Российская Федерация не дает право на преимущество</vt:lpstr>
      <vt:lpstr>АС Республики Татарстан Решение от 06.10.2025 по Делу № А65-23681/2025 (1 из 2)</vt:lpstr>
      <vt:lpstr>АС Республики Татарстан Решение от 06.10.2025 по Делу № А65-23681/2025 (2 из 2)</vt:lpstr>
      <vt:lpstr>При закупке товара, поставляемого при выполнении закупаемых работ, оказании закупаемых услуг по изготовлению такого товара по индивидуальному заказу заказчика, осуществляющего закупку, запрет не устанавливается</vt:lpstr>
      <vt:lpstr> АС г. Москвы Решение от 22.09.2025 по Делу № А40-134689/2025 (1 из 3) </vt:lpstr>
      <vt:lpstr> АС г. Москвы Решение от 22.09.2025 по Делу № А40-134689/2025 (2 из 3) </vt:lpstr>
      <vt:lpstr> АС г. Москвы Решение от 22.09.2025 по Делу № А40-134689/2025 (3 из 3) </vt:lpstr>
      <vt:lpstr>Выбор кода ОКПД2должен основываться, исходя из доминирующего материала, из которого изготавливается товар</vt:lpstr>
      <vt:lpstr>АС Новосибирской области Решение от 13.08.2025 по Делу № А45-6786/2025 (1 из 2)</vt:lpstr>
      <vt:lpstr>АС Новосибирской области Решение от 13.08.2025 по Делу № А45-6786/2025 (2 из 2)</vt:lpstr>
      <vt:lpstr>При отклонении заявок при применении «ограничения» основание для отклонения в протоколе подведения итогов определения поставщика (подрядчика, исполнителя) -  пункт 4 части 12 статьи 48 Закона № 44-ФЗ,  а не пункт 5 части 12 статьи 48 Закона № 44-ФЗ.</vt:lpstr>
      <vt:lpstr>АС Хабаровского края Решение от 24.06.2025 по Делу № А73-6120/2025 (1 из 2)  Постановлением 6ААС от 27.11.2025 решение поддержано</vt:lpstr>
      <vt:lpstr>АС Хабаровского края Решение от 24.06.2025 по Делу № А73-6120/2025 (2 из 2)</vt:lpstr>
      <vt:lpstr>Благодарю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Татьяна</dc:creator>
  <cp:lastModifiedBy>Даниил Еленцов</cp:lastModifiedBy>
  <cp:revision>492</cp:revision>
  <dcterms:created xsi:type="dcterms:W3CDTF">2025-08-03T09:23:08Z</dcterms:created>
  <dcterms:modified xsi:type="dcterms:W3CDTF">2026-04-17T06:58:45Z</dcterms:modified>
</cp:coreProperties>
</file>