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347" r:id="rId2"/>
    <p:sldId id="556" r:id="rId3"/>
    <p:sldId id="447" r:id="rId4"/>
    <p:sldId id="339" r:id="rId5"/>
    <p:sldId id="558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37" r:id="rId15"/>
    <p:sldId id="574" r:id="rId16"/>
    <p:sldId id="575" r:id="rId17"/>
    <p:sldId id="393" r:id="rId18"/>
    <p:sldId id="559" r:id="rId19"/>
    <p:sldId id="576" r:id="rId20"/>
    <p:sldId id="397" r:id="rId21"/>
    <p:sldId id="309" r:id="rId22"/>
    <p:sldId id="450" r:id="rId23"/>
    <p:sldId id="452" r:id="rId24"/>
    <p:sldId id="577" r:id="rId25"/>
    <p:sldId id="461" r:id="rId26"/>
    <p:sldId id="394" r:id="rId27"/>
    <p:sldId id="560" r:id="rId28"/>
    <p:sldId id="578" r:id="rId29"/>
    <p:sldId id="579" r:id="rId30"/>
    <p:sldId id="312" r:id="rId31"/>
    <p:sldId id="580" r:id="rId32"/>
    <p:sldId id="581" r:id="rId33"/>
    <p:sldId id="588" r:id="rId34"/>
    <p:sldId id="582" r:id="rId35"/>
    <p:sldId id="584" r:id="rId36"/>
    <p:sldId id="583" r:id="rId37"/>
    <p:sldId id="585" r:id="rId38"/>
    <p:sldId id="586" r:id="rId39"/>
    <p:sldId id="587" r:id="rId40"/>
    <p:sldId id="483" r:id="rId41"/>
    <p:sldId id="561" r:id="rId42"/>
    <p:sldId id="557" r:id="rId43"/>
    <p:sldId id="589" r:id="rId44"/>
    <p:sldId id="591" r:id="rId45"/>
    <p:sldId id="590" r:id="rId46"/>
    <p:sldId id="395" r:id="rId47"/>
    <p:sldId id="562" r:id="rId48"/>
    <p:sldId id="605" r:id="rId49"/>
    <p:sldId id="494" r:id="rId50"/>
    <p:sldId id="592" r:id="rId51"/>
    <p:sldId id="593" r:id="rId52"/>
    <p:sldId id="594" r:id="rId53"/>
    <p:sldId id="430" r:id="rId54"/>
    <p:sldId id="597" r:id="rId55"/>
    <p:sldId id="595" r:id="rId56"/>
    <p:sldId id="500" r:id="rId57"/>
    <p:sldId id="606" r:id="rId58"/>
    <p:sldId id="563" r:id="rId59"/>
    <p:sldId id="501" r:id="rId60"/>
    <p:sldId id="596" r:id="rId61"/>
    <p:sldId id="603" r:id="rId62"/>
    <p:sldId id="598" r:id="rId63"/>
    <p:sldId id="513" r:id="rId64"/>
    <p:sldId id="564" r:id="rId65"/>
    <p:sldId id="514" r:id="rId66"/>
    <p:sldId id="599" r:id="rId67"/>
    <p:sldId id="490" r:id="rId68"/>
    <p:sldId id="536" r:id="rId69"/>
    <p:sldId id="602" r:id="rId70"/>
    <p:sldId id="604" r:id="rId71"/>
    <p:sldId id="283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C0504D"/>
    <a:srgbClr val="FFFFCC"/>
    <a:srgbClr val="9BBB59"/>
    <a:srgbClr val="007700"/>
    <a:srgbClr val="7E007E"/>
    <a:srgbClr val="69009A"/>
    <a:srgbClr val="007FFF"/>
    <a:srgbClr val="7CFF00"/>
    <a:srgbClr val="000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567" autoAdjust="0"/>
  </p:normalViewPr>
  <p:slideViewPr>
    <p:cSldViewPr snapToGrid="0">
      <p:cViewPr varScale="1">
        <p:scale>
          <a:sx n="76" d="100"/>
          <a:sy n="76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94799-11FA-418A-939E-2BC5757DF4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90831C-EFDE-4D4F-89B9-467ACB07B643}">
      <dgm:prSet custT="1"/>
      <dgm:spPr/>
      <dgm:t>
        <a:bodyPr/>
        <a:lstStyle/>
        <a:p>
          <a:r>
            <a:rPr lang="ru-RU" sz="1600" b="1" dirty="0"/>
            <a:t>Координатор совместной закупки – любой заказчик или уполномоченное учреждение:</a:t>
          </a:r>
        </a:p>
      </dgm:t>
    </dgm:pt>
    <dgm:pt modelId="{E42EB871-73BD-4EBE-A13B-38DCBE66B316}" type="parTrans" cxnId="{19B66223-D73C-48EC-A926-3C41BF11F67F}">
      <dgm:prSet/>
      <dgm:spPr/>
      <dgm:t>
        <a:bodyPr/>
        <a:lstStyle/>
        <a:p>
          <a:endParaRPr lang="ru-RU" sz="1600"/>
        </a:p>
      </dgm:t>
    </dgm:pt>
    <dgm:pt modelId="{7D19477F-74C6-4B70-AAC9-3C549861D74F}" type="sibTrans" cxnId="{19B66223-D73C-48EC-A926-3C41BF11F67F}">
      <dgm:prSet/>
      <dgm:spPr/>
      <dgm:t>
        <a:bodyPr/>
        <a:lstStyle/>
        <a:p>
          <a:endParaRPr lang="ru-RU" sz="1600"/>
        </a:p>
      </dgm:t>
    </dgm:pt>
    <dgm:pt modelId="{0BD0A4D7-2664-4671-AF4D-624B384DF88C}">
      <dgm:prSet custT="1"/>
      <dgm:spPr/>
      <dgm:t>
        <a:bodyPr/>
        <a:lstStyle/>
        <a:p>
          <a:r>
            <a:rPr lang="ru-RU" sz="1600" b="0" dirty="0"/>
            <a:t>Формирует сводную заявку</a:t>
          </a:r>
        </a:p>
      </dgm:t>
    </dgm:pt>
    <dgm:pt modelId="{CD9E3D9A-035D-4A65-8426-1C95F7976F43}" type="parTrans" cxnId="{71E4AC23-8BA3-44A2-8511-6DB38D390DFE}">
      <dgm:prSet/>
      <dgm:spPr/>
      <dgm:t>
        <a:bodyPr/>
        <a:lstStyle/>
        <a:p>
          <a:endParaRPr lang="ru-RU" sz="1600"/>
        </a:p>
      </dgm:t>
    </dgm:pt>
    <dgm:pt modelId="{7202788E-6BE3-4CAD-A95D-F7FBD936E75E}" type="sibTrans" cxnId="{71E4AC23-8BA3-44A2-8511-6DB38D390DFE}">
      <dgm:prSet/>
      <dgm:spPr/>
      <dgm:t>
        <a:bodyPr/>
        <a:lstStyle/>
        <a:p>
          <a:endParaRPr lang="ru-RU" sz="1600"/>
        </a:p>
      </dgm:t>
    </dgm:pt>
    <dgm:pt modelId="{637E2E80-CFB3-4C1B-A8FF-5969477CFE88}">
      <dgm:prSet custT="1"/>
      <dgm:spPr/>
      <dgm:t>
        <a:bodyPr/>
        <a:lstStyle/>
        <a:p>
          <a:r>
            <a:rPr lang="ru-RU" sz="1600" b="1" dirty="0"/>
            <a:t>Организатор совместной закупки – УУ:</a:t>
          </a:r>
        </a:p>
      </dgm:t>
    </dgm:pt>
    <dgm:pt modelId="{8DD427D3-2839-4EAA-8514-26315D0111D1}" type="parTrans" cxnId="{BCE3085A-0EAA-4096-BC60-C71A7C4DE0D1}">
      <dgm:prSet/>
      <dgm:spPr/>
      <dgm:t>
        <a:bodyPr/>
        <a:lstStyle/>
        <a:p>
          <a:endParaRPr lang="ru-RU" sz="1600"/>
        </a:p>
      </dgm:t>
    </dgm:pt>
    <dgm:pt modelId="{A30F5FED-5A5C-4509-924D-0F6E1CDAE953}" type="sibTrans" cxnId="{BCE3085A-0EAA-4096-BC60-C71A7C4DE0D1}">
      <dgm:prSet/>
      <dgm:spPr/>
      <dgm:t>
        <a:bodyPr/>
        <a:lstStyle/>
        <a:p>
          <a:endParaRPr lang="ru-RU" sz="1600"/>
        </a:p>
      </dgm:t>
    </dgm:pt>
    <dgm:pt modelId="{B6D6AEC7-8D62-4EC4-9D3F-73BBC3BBF51F}">
      <dgm:prSet custT="1"/>
      <dgm:spPr/>
      <dgm:t>
        <a:bodyPr/>
        <a:lstStyle/>
        <a:p>
          <a:r>
            <a:rPr lang="ru-RU" sz="1600" b="0" dirty="0"/>
            <a:t>Подписывает Соглашение о проведении совместных закупок</a:t>
          </a:r>
        </a:p>
      </dgm:t>
    </dgm:pt>
    <dgm:pt modelId="{6AA25FEA-1390-468A-AFE7-8CCA6B5A76A4}" type="parTrans" cxnId="{9758AE2F-74C8-4A67-9B4A-9C6C16093B26}">
      <dgm:prSet/>
      <dgm:spPr/>
      <dgm:t>
        <a:bodyPr/>
        <a:lstStyle/>
        <a:p>
          <a:endParaRPr lang="ru-RU" sz="1600"/>
        </a:p>
      </dgm:t>
    </dgm:pt>
    <dgm:pt modelId="{03A112F3-626A-4A98-9478-28553240DFA1}" type="sibTrans" cxnId="{9758AE2F-74C8-4A67-9B4A-9C6C16093B26}">
      <dgm:prSet/>
      <dgm:spPr/>
      <dgm:t>
        <a:bodyPr/>
        <a:lstStyle/>
        <a:p>
          <a:endParaRPr lang="ru-RU" sz="1600"/>
        </a:p>
      </dgm:t>
    </dgm:pt>
    <dgm:pt modelId="{88B8F669-44B7-4903-BFA2-CB36303B8B88}">
      <dgm:prSet custT="1"/>
      <dgm:spPr/>
      <dgm:t>
        <a:bodyPr/>
        <a:lstStyle/>
        <a:p>
          <a:r>
            <a:rPr lang="ru-RU" sz="1600" b="1" dirty="0"/>
            <a:t>Участник совместной закупки – заказчик, участвующий в совместной закупке:</a:t>
          </a:r>
        </a:p>
      </dgm:t>
    </dgm:pt>
    <dgm:pt modelId="{265BBEBA-A0FE-4F54-8285-4DFE2F56E96D}" type="parTrans" cxnId="{34144CC9-07E1-4700-B9D9-CB04106F340B}">
      <dgm:prSet/>
      <dgm:spPr/>
      <dgm:t>
        <a:bodyPr/>
        <a:lstStyle/>
        <a:p>
          <a:endParaRPr lang="ru-RU" sz="1600"/>
        </a:p>
      </dgm:t>
    </dgm:pt>
    <dgm:pt modelId="{B0B4B2E9-D36D-4C43-AF97-3BAC9DE701FB}" type="sibTrans" cxnId="{34144CC9-07E1-4700-B9D9-CB04106F340B}">
      <dgm:prSet/>
      <dgm:spPr/>
      <dgm:t>
        <a:bodyPr/>
        <a:lstStyle/>
        <a:p>
          <a:endParaRPr lang="ru-RU" sz="1600"/>
        </a:p>
      </dgm:t>
    </dgm:pt>
    <dgm:pt modelId="{CC19D3D8-27EF-4843-8B00-B7FB3A51C04A}">
      <dgm:prSet custT="1"/>
      <dgm:spPr/>
      <dgm:t>
        <a:bodyPr/>
        <a:lstStyle/>
        <a:p>
          <a:r>
            <a:rPr lang="ru-RU" sz="1600" b="0" dirty="0"/>
            <a:t>Собирает заявки участников</a:t>
          </a:r>
        </a:p>
      </dgm:t>
    </dgm:pt>
    <dgm:pt modelId="{1D507714-54C8-4A7B-8245-C9A63CCFA588}" type="parTrans" cxnId="{AC746D5E-C6EB-4AED-B061-E906202B562B}">
      <dgm:prSet/>
      <dgm:spPr/>
      <dgm:t>
        <a:bodyPr/>
        <a:lstStyle/>
        <a:p>
          <a:endParaRPr lang="ru-RU" sz="1600"/>
        </a:p>
      </dgm:t>
    </dgm:pt>
    <dgm:pt modelId="{60A1D4AC-456B-4227-8341-CE701C8CC20E}" type="sibTrans" cxnId="{AC746D5E-C6EB-4AED-B061-E906202B562B}">
      <dgm:prSet/>
      <dgm:spPr/>
      <dgm:t>
        <a:bodyPr/>
        <a:lstStyle/>
        <a:p>
          <a:endParaRPr lang="ru-RU" sz="1600"/>
        </a:p>
      </dgm:t>
    </dgm:pt>
    <dgm:pt modelId="{52FBAA02-F84C-4685-8322-81EF7AE8266A}">
      <dgm:prSet custT="1"/>
      <dgm:spPr/>
      <dgm:t>
        <a:bodyPr/>
        <a:lstStyle/>
        <a:p>
          <a:r>
            <a:rPr lang="ru-RU" sz="1600" b="0" dirty="0"/>
            <a:t>Формирует Соглашение о проведении совместных закупок</a:t>
          </a:r>
        </a:p>
      </dgm:t>
    </dgm:pt>
    <dgm:pt modelId="{CA85D9CB-6E78-48DB-9547-4A173AE3BC7A}" type="parTrans" cxnId="{05E5151F-9A4C-43F5-BE2E-0047D2F1FB33}">
      <dgm:prSet/>
      <dgm:spPr/>
      <dgm:t>
        <a:bodyPr/>
        <a:lstStyle/>
        <a:p>
          <a:endParaRPr lang="ru-RU" sz="1600"/>
        </a:p>
      </dgm:t>
    </dgm:pt>
    <dgm:pt modelId="{77EE88DE-7D0C-443B-ACE0-363707BFFBF0}" type="sibTrans" cxnId="{05E5151F-9A4C-43F5-BE2E-0047D2F1FB33}">
      <dgm:prSet/>
      <dgm:spPr/>
      <dgm:t>
        <a:bodyPr/>
        <a:lstStyle/>
        <a:p>
          <a:endParaRPr lang="ru-RU" sz="1600"/>
        </a:p>
      </dgm:t>
    </dgm:pt>
    <dgm:pt modelId="{F129C074-15B7-4127-9DCB-98D19393E6BA}">
      <dgm:prSet custT="1"/>
      <dgm:spPr/>
      <dgm:t>
        <a:bodyPr/>
        <a:lstStyle/>
        <a:p>
          <a:r>
            <a:rPr lang="ru-RU" sz="1600" b="0" dirty="0"/>
            <a:t>Отправляет проекты заявок-первоисточников по маршруту (при необходимости)</a:t>
          </a:r>
        </a:p>
      </dgm:t>
    </dgm:pt>
    <dgm:pt modelId="{8B28F296-603C-4357-9DEB-F394B48FAA6D}" type="parTrans" cxnId="{AE775BE8-4BFC-4F74-BDA1-D43D80D3CFA2}">
      <dgm:prSet/>
      <dgm:spPr/>
      <dgm:t>
        <a:bodyPr/>
        <a:lstStyle/>
        <a:p>
          <a:endParaRPr lang="ru-RU" sz="1600"/>
        </a:p>
      </dgm:t>
    </dgm:pt>
    <dgm:pt modelId="{D6B03677-7007-41B0-B47A-25A75CE833B7}" type="sibTrans" cxnId="{AE775BE8-4BFC-4F74-BDA1-D43D80D3CFA2}">
      <dgm:prSet/>
      <dgm:spPr/>
      <dgm:t>
        <a:bodyPr/>
        <a:lstStyle/>
        <a:p>
          <a:endParaRPr lang="ru-RU" sz="1600"/>
        </a:p>
      </dgm:t>
    </dgm:pt>
    <dgm:pt modelId="{22225954-EC47-4FD9-827F-C3C500B0C0B6}">
      <dgm:prSet custT="1"/>
      <dgm:spPr/>
      <dgm:t>
        <a:bodyPr/>
        <a:lstStyle/>
        <a:p>
          <a:r>
            <a:rPr lang="ru-RU" sz="1600" b="0" dirty="0"/>
            <a:t>Направляет сводную заявку в уполномоченное учреждение</a:t>
          </a:r>
        </a:p>
      </dgm:t>
    </dgm:pt>
    <dgm:pt modelId="{4B3D2438-0F43-45E4-9E75-47A489105868}" type="parTrans" cxnId="{29D3A235-FEE0-4498-944F-38C6C03E3BA8}">
      <dgm:prSet/>
      <dgm:spPr/>
      <dgm:t>
        <a:bodyPr/>
        <a:lstStyle/>
        <a:p>
          <a:endParaRPr lang="ru-RU" sz="1600"/>
        </a:p>
      </dgm:t>
    </dgm:pt>
    <dgm:pt modelId="{BAA13A63-B723-4370-B2C6-AFF9A5B712C2}" type="sibTrans" cxnId="{29D3A235-FEE0-4498-944F-38C6C03E3BA8}">
      <dgm:prSet/>
      <dgm:spPr/>
      <dgm:t>
        <a:bodyPr/>
        <a:lstStyle/>
        <a:p>
          <a:endParaRPr lang="ru-RU" sz="1600"/>
        </a:p>
      </dgm:t>
    </dgm:pt>
    <dgm:pt modelId="{39C6C0FD-84FC-4FE9-B24D-C529C188A3DF}">
      <dgm:prSet custT="1"/>
      <dgm:spPr/>
      <dgm:t>
        <a:bodyPr/>
        <a:lstStyle/>
        <a:p>
          <a:r>
            <a:rPr lang="ru-RU" sz="1600" b="0" dirty="0"/>
            <a:t>Подписывает Соглашение о проведении совместных закупок</a:t>
          </a:r>
        </a:p>
      </dgm:t>
    </dgm:pt>
    <dgm:pt modelId="{2B5F21B3-C6EB-44DE-8AEE-648F801AB605}" type="parTrans" cxnId="{9B949252-CC50-4F39-B57D-80C07D3BBA33}">
      <dgm:prSet/>
      <dgm:spPr/>
      <dgm:t>
        <a:bodyPr/>
        <a:lstStyle/>
        <a:p>
          <a:endParaRPr lang="ru-RU" sz="1600"/>
        </a:p>
      </dgm:t>
    </dgm:pt>
    <dgm:pt modelId="{92284676-114C-4FCA-9E59-C79BF8AC6A6D}" type="sibTrans" cxnId="{9B949252-CC50-4F39-B57D-80C07D3BBA33}">
      <dgm:prSet/>
      <dgm:spPr/>
      <dgm:t>
        <a:bodyPr/>
        <a:lstStyle/>
        <a:p>
          <a:endParaRPr lang="ru-RU" sz="1600"/>
        </a:p>
      </dgm:t>
    </dgm:pt>
    <dgm:pt modelId="{D0548681-DF5F-457B-84C4-F1EF75B51BBA}">
      <dgm:prSet custT="1"/>
      <dgm:spPr/>
      <dgm:t>
        <a:bodyPr/>
        <a:lstStyle/>
        <a:p>
          <a:r>
            <a:rPr lang="ru-RU" sz="1600" b="0" dirty="0"/>
            <a:t>Проверяет заявки участников</a:t>
          </a:r>
        </a:p>
      </dgm:t>
    </dgm:pt>
    <dgm:pt modelId="{550F8B60-47C5-4C55-943C-73AF0F440577}" type="parTrans" cxnId="{E1E9DFED-FDB8-4108-84F5-60A97F9E50BD}">
      <dgm:prSet/>
      <dgm:spPr/>
      <dgm:t>
        <a:bodyPr/>
        <a:lstStyle/>
        <a:p>
          <a:endParaRPr lang="ru-RU" sz="1600"/>
        </a:p>
      </dgm:t>
    </dgm:pt>
    <dgm:pt modelId="{3719CB1D-EAA2-470B-B4D3-8DD20A36A5D5}" type="sibTrans" cxnId="{E1E9DFED-FDB8-4108-84F5-60A97F9E50BD}">
      <dgm:prSet/>
      <dgm:spPr/>
      <dgm:t>
        <a:bodyPr/>
        <a:lstStyle/>
        <a:p>
          <a:endParaRPr lang="ru-RU" sz="1600"/>
        </a:p>
      </dgm:t>
    </dgm:pt>
    <dgm:pt modelId="{9D8947A4-E8AC-4B0E-98D3-58B76605340C}">
      <dgm:prSet custT="1"/>
      <dgm:spPr/>
      <dgm:t>
        <a:bodyPr/>
        <a:lstStyle/>
        <a:p>
          <a:r>
            <a:rPr lang="ru-RU" sz="1600" b="0" dirty="0"/>
            <a:t>Формирует проект извещения и направляет его на утверждение</a:t>
          </a:r>
        </a:p>
      </dgm:t>
    </dgm:pt>
    <dgm:pt modelId="{BB7ABE49-BE26-404C-98A9-90270523939B}" type="parTrans" cxnId="{C0EFD0C8-C668-4E6F-BE4D-3DCEEBEEA3DA}">
      <dgm:prSet/>
      <dgm:spPr/>
      <dgm:t>
        <a:bodyPr/>
        <a:lstStyle/>
        <a:p>
          <a:endParaRPr lang="ru-RU" sz="1600"/>
        </a:p>
      </dgm:t>
    </dgm:pt>
    <dgm:pt modelId="{0C044E89-3B9B-4702-AE73-3E2EA5708DFE}" type="sibTrans" cxnId="{C0EFD0C8-C668-4E6F-BE4D-3DCEEBEEA3DA}">
      <dgm:prSet/>
      <dgm:spPr/>
      <dgm:t>
        <a:bodyPr/>
        <a:lstStyle/>
        <a:p>
          <a:endParaRPr lang="ru-RU" sz="1600"/>
        </a:p>
      </dgm:t>
    </dgm:pt>
    <dgm:pt modelId="{3885029E-A47E-45FB-AF35-D24B48C7B628}">
      <dgm:prSet custT="1"/>
      <dgm:spPr/>
      <dgm:t>
        <a:bodyPr/>
        <a:lstStyle/>
        <a:p>
          <a:r>
            <a:rPr lang="ru-RU" sz="1600" b="0" dirty="0"/>
            <a:t>Размещает в ЕИС извещение</a:t>
          </a:r>
        </a:p>
      </dgm:t>
    </dgm:pt>
    <dgm:pt modelId="{D0ABA457-D21F-4037-883E-BD0460ED8D1B}" type="parTrans" cxnId="{A7D76AEE-317C-448B-BB9F-2C945174DF5F}">
      <dgm:prSet/>
      <dgm:spPr/>
      <dgm:t>
        <a:bodyPr/>
        <a:lstStyle/>
        <a:p>
          <a:endParaRPr lang="ru-RU" sz="1600"/>
        </a:p>
      </dgm:t>
    </dgm:pt>
    <dgm:pt modelId="{A0F8044C-CC9D-4FCD-9D17-DA2C86BE4D9D}" type="sibTrans" cxnId="{A7D76AEE-317C-448B-BB9F-2C945174DF5F}">
      <dgm:prSet/>
      <dgm:spPr/>
      <dgm:t>
        <a:bodyPr/>
        <a:lstStyle/>
        <a:p>
          <a:endParaRPr lang="ru-RU" sz="1600"/>
        </a:p>
      </dgm:t>
    </dgm:pt>
    <dgm:pt modelId="{D24C1B31-F7D8-490F-B7C5-96A85F5ADB0E}">
      <dgm:prSet custT="1"/>
      <dgm:spPr/>
      <dgm:t>
        <a:bodyPr/>
        <a:lstStyle/>
        <a:p>
          <a:r>
            <a:rPr lang="ru-RU" sz="1600" b="0" dirty="0"/>
            <a:t>Формирует проект заявки-первоисточника</a:t>
          </a:r>
        </a:p>
      </dgm:t>
    </dgm:pt>
    <dgm:pt modelId="{85A50522-8A16-48DA-9291-0A7BCABE9A1C}" type="parTrans" cxnId="{12F068D0-7E53-41D4-9C0D-14C498DBC426}">
      <dgm:prSet/>
      <dgm:spPr/>
      <dgm:t>
        <a:bodyPr/>
        <a:lstStyle/>
        <a:p>
          <a:endParaRPr lang="ru-RU" sz="1600"/>
        </a:p>
      </dgm:t>
    </dgm:pt>
    <dgm:pt modelId="{0E17A59B-C011-4D27-AF12-D69CDCA3FD82}" type="sibTrans" cxnId="{12F068D0-7E53-41D4-9C0D-14C498DBC426}">
      <dgm:prSet/>
      <dgm:spPr/>
      <dgm:t>
        <a:bodyPr/>
        <a:lstStyle/>
        <a:p>
          <a:endParaRPr lang="ru-RU" sz="1600"/>
        </a:p>
      </dgm:t>
    </dgm:pt>
    <dgm:pt modelId="{F384CBEB-1BF5-4E24-A01B-0E42724093BA}">
      <dgm:prSet custT="1"/>
      <dgm:spPr/>
      <dgm:t>
        <a:bodyPr/>
        <a:lstStyle/>
        <a:p>
          <a:r>
            <a:rPr lang="ru-RU" sz="1600" b="0" dirty="0"/>
            <a:t>Подписывает Соглашение о проведении совместных закупок</a:t>
          </a:r>
        </a:p>
      </dgm:t>
    </dgm:pt>
    <dgm:pt modelId="{15AE2887-D50D-41C5-A529-410B0D48E156}" type="parTrans" cxnId="{6E88CA8D-9C7E-4FC0-93B0-A0BDC859CDE5}">
      <dgm:prSet/>
      <dgm:spPr/>
      <dgm:t>
        <a:bodyPr/>
        <a:lstStyle/>
        <a:p>
          <a:endParaRPr lang="ru-RU" sz="1600"/>
        </a:p>
      </dgm:t>
    </dgm:pt>
    <dgm:pt modelId="{1089B91C-A644-4DA7-BB9F-F27EA8E7122F}" type="sibTrans" cxnId="{6E88CA8D-9C7E-4FC0-93B0-A0BDC859CDE5}">
      <dgm:prSet/>
      <dgm:spPr/>
      <dgm:t>
        <a:bodyPr/>
        <a:lstStyle/>
        <a:p>
          <a:endParaRPr lang="ru-RU" sz="1600"/>
        </a:p>
      </dgm:t>
    </dgm:pt>
    <dgm:pt modelId="{4AB0684D-3FC8-495B-9BE2-FBA43CD38DBF}">
      <dgm:prSet custT="1"/>
      <dgm:spPr/>
      <dgm:t>
        <a:bodyPr/>
        <a:lstStyle/>
        <a:p>
          <a:r>
            <a:rPr lang="ru-RU" sz="1600" b="0" dirty="0"/>
            <a:t>Формирует позицию ПГ</a:t>
          </a:r>
        </a:p>
      </dgm:t>
    </dgm:pt>
    <dgm:pt modelId="{48F1BEF2-0DA7-41E6-A468-7731C75F3F19}" type="parTrans" cxnId="{8E5DDDF8-1D1F-45BD-8FB2-91A8930DF5FC}">
      <dgm:prSet/>
      <dgm:spPr/>
      <dgm:t>
        <a:bodyPr/>
        <a:lstStyle/>
        <a:p>
          <a:endParaRPr lang="ru-RU" sz="1600"/>
        </a:p>
      </dgm:t>
    </dgm:pt>
    <dgm:pt modelId="{5F0B30D2-20F8-4918-BD65-862762FD5C1F}" type="sibTrans" cxnId="{8E5DDDF8-1D1F-45BD-8FB2-91A8930DF5FC}">
      <dgm:prSet/>
      <dgm:spPr/>
      <dgm:t>
        <a:bodyPr/>
        <a:lstStyle/>
        <a:p>
          <a:endParaRPr lang="ru-RU" sz="1600"/>
        </a:p>
      </dgm:t>
    </dgm:pt>
    <dgm:pt modelId="{24527905-3BCB-443F-B4A2-CBA7CBB091D4}">
      <dgm:prSet custT="1"/>
      <dgm:spPr/>
      <dgm:t>
        <a:bodyPr/>
        <a:lstStyle/>
        <a:p>
          <a:r>
            <a:rPr lang="ru-RU" sz="1600" b="0" dirty="0"/>
            <a:t>Формирует заявку на закупку</a:t>
          </a:r>
        </a:p>
      </dgm:t>
    </dgm:pt>
    <dgm:pt modelId="{D4E563CC-62E9-482C-843E-D46D5D8D8B4A}" type="parTrans" cxnId="{1BD461A6-E946-4E41-A24B-2AFDB7777610}">
      <dgm:prSet/>
      <dgm:spPr/>
      <dgm:t>
        <a:bodyPr/>
        <a:lstStyle/>
        <a:p>
          <a:endParaRPr lang="ru-RU" sz="1600"/>
        </a:p>
      </dgm:t>
    </dgm:pt>
    <dgm:pt modelId="{DC3861F8-A6C7-4BD6-ABFC-5F9AFCA7AE69}" type="sibTrans" cxnId="{1BD461A6-E946-4E41-A24B-2AFDB7777610}">
      <dgm:prSet/>
      <dgm:spPr/>
      <dgm:t>
        <a:bodyPr/>
        <a:lstStyle/>
        <a:p>
          <a:endParaRPr lang="ru-RU" sz="1600"/>
        </a:p>
      </dgm:t>
    </dgm:pt>
    <dgm:pt modelId="{FC346766-B796-43C8-95FB-6087F01C74B4}">
      <dgm:prSet custT="1"/>
      <dgm:spPr/>
      <dgm:t>
        <a:bodyPr/>
        <a:lstStyle/>
        <a:p>
          <a:r>
            <a:rPr lang="ru-RU" sz="1600" b="0" dirty="0"/>
            <a:t>Подписывает и утверждает извещение</a:t>
          </a:r>
        </a:p>
      </dgm:t>
    </dgm:pt>
    <dgm:pt modelId="{9F976E31-83ED-4488-9FBB-3BBE1CA8D4EC}" type="parTrans" cxnId="{E713D80F-0006-4C0E-9B24-D0AFC8164AEC}">
      <dgm:prSet/>
      <dgm:spPr/>
      <dgm:t>
        <a:bodyPr/>
        <a:lstStyle/>
        <a:p>
          <a:endParaRPr lang="ru-RU" sz="1600"/>
        </a:p>
      </dgm:t>
    </dgm:pt>
    <dgm:pt modelId="{E6273639-5AC3-487D-BBC7-44DC9E5DD94C}" type="sibTrans" cxnId="{E713D80F-0006-4C0E-9B24-D0AFC8164AEC}">
      <dgm:prSet/>
      <dgm:spPr/>
      <dgm:t>
        <a:bodyPr/>
        <a:lstStyle/>
        <a:p>
          <a:endParaRPr lang="ru-RU" sz="1600"/>
        </a:p>
      </dgm:t>
    </dgm:pt>
    <dgm:pt modelId="{971C9781-2EF0-41B4-8099-4DE065325867}">
      <dgm:prSet custT="1"/>
      <dgm:spPr/>
      <dgm:t>
        <a:bodyPr/>
        <a:lstStyle/>
        <a:p>
          <a:r>
            <a:rPr lang="ru-RU" sz="1600" b="0" dirty="0"/>
            <a:t>Подписывает извещение на утверждении</a:t>
          </a:r>
        </a:p>
      </dgm:t>
    </dgm:pt>
    <dgm:pt modelId="{D8CE558D-4B2A-4BD5-821B-6F337E97387F}" type="parTrans" cxnId="{6D9B4DFB-9512-4FA9-BD1C-27E4B963C7C1}">
      <dgm:prSet/>
      <dgm:spPr/>
      <dgm:t>
        <a:bodyPr/>
        <a:lstStyle/>
        <a:p>
          <a:endParaRPr lang="ru-RU" sz="1600"/>
        </a:p>
      </dgm:t>
    </dgm:pt>
    <dgm:pt modelId="{F2F5E4B8-0A0F-4B89-A168-B9DBC8794AE9}" type="sibTrans" cxnId="{6D9B4DFB-9512-4FA9-BD1C-27E4B963C7C1}">
      <dgm:prSet/>
      <dgm:spPr/>
      <dgm:t>
        <a:bodyPr/>
        <a:lstStyle/>
        <a:p>
          <a:endParaRPr lang="ru-RU" sz="1600"/>
        </a:p>
      </dgm:t>
    </dgm:pt>
    <dgm:pt modelId="{A7FF303C-939B-4607-9F9E-773D7457011D}" type="pres">
      <dgm:prSet presAssocID="{F6394799-11FA-418A-939E-2BC5757DF4E0}" presName="linear" presStyleCnt="0">
        <dgm:presLayoutVars>
          <dgm:animLvl val="lvl"/>
          <dgm:resizeHandles val="exact"/>
        </dgm:presLayoutVars>
      </dgm:prSet>
      <dgm:spPr/>
    </dgm:pt>
    <dgm:pt modelId="{6454AD47-6D7D-4217-8501-EE7C5133E93C}" type="pres">
      <dgm:prSet presAssocID="{6A90831C-EFDE-4D4F-89B9-467ACB07B6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1BBA1E-E9E8-47E0-914B-B8662F641871}" type="pres">
      <dgm:prSet presAssocID="{6A90831C-EFDE-4D4F-89B9-467ACB07B643}" presName="childText" presStyleLbl="revTx" presStyleIdx="0" presStyleCnt="3">
        <dgm:presLayoutVars>
          <dgm:bulletEnabled val="1"/>
        </dgm:presLayoutVars>
      </dgm:prSet>
      <dgm:spPr/>
    </dgm:pt>
    <dgm:pt modelId="{590452D5-162F-4A78-A810-3B730DD2B299}" type="pres">
      <dgm:prSet presAssocID="{637E2E80-CFB3-4C1B-A8FF-5969477CF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277963-BC63-4CA0-8C5F-5A30EB0694E7}" type="pres">
      <dgm:prSet presAssocID="{637E2E80-CFB3-4C1B-A8FF-5969477CFE88}" presName="childText" presStyleLbl="revTx" presStyleIdx="1" presStyleCnt="3">
        <dgm:presLayoutVars>
          <dgm:bulletEnabled val="1"/>
        </dgm:presLayoutVars>
      </dgm:prSet>
      <dgm:spPr/>
    </dgm:pt>
    <dgm:pt modelId="{A2F665E1-FA2B-4950-88FB-8983BE1247CE}" type="pres">
      <dgm:prSet presAssocID="{88B8F669-44B7-4903-BFA2-CB36303B8B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240C8BC-2AF5-4AAE-9B2F-EF3DAB39B0CB}" type="pres">
      <dgm:prSet presAssocID="{88B8F669-44B7-4903-BFA2-CB36303B8B8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5332F0F-BCF4-469D-9F9B-5AE3112DECA9}" type="presOf" srcId="{971C9781-2EF0-41B4-8099-4DE065325867}" destId="{8240C8BC-2AF5-4AAE-9B2F-EF3DAB39B0CB}" srcOrd="0" destOrd="4" presId="urn:microsoft.com/office/officeart/2005/8/layout/vList2"/>
    <dgm:cxn modelId="{E713D80F-0006-4C0E-9B24-D0AFC8164AEC}" srcId="{6A90831C-EFDE-4D4F-89B9-467ACB07B643}" destId="{FC346766-B796-43C8-95FB-6087F01C74B4}" srcOrd="6" destOrd="0" parTransId="{9F976E31-83ED-4488-9FBB-3BBE1CA8D4EC}" sibTransId="{E6273639-5AC3-487D-BBC7-44DC9E5DD94C}"/>
    <dgm:cxn modelId="{942C7511-159F-4515-87B9-5EDD13E02552}" type="presOf" srcId="{F129C074-15B7-4127-9DCB-98D19393E6BA}" destId="{691BBA1E-E9E8-47E0-914B-B8662F641871}" srcOrd="0" destOrd="4" presId="urn:microsoft.com/office/officeart/2005/8/layout/vList2"/>
    <dgm:cxn modelId="{05E5151F-9A4C-43F5-BE2E-0047D2F1FB33}" srcId="{6A90831C-EFDE-4D4F-89B9-467ACB07B643}" destId="{52FBAA02-F84C-4685-8322-81EF7AE8266A}" srcOrd="2" destOrd="0" parTransId="{CA85D9CB-6E78-48DB-9547-4A173AE3BC7A}" sibTransId="{77EE88DE-7D0C-443B-ACE0-363707BFFBF0}"/>
    <dgm:cxn modelId="{19B66223-D73C-48EC-A926-3C41BF11F67F}" srcId="{F6394799-11FA-418A-939E-2BC5757DF4E0}" destId="{6A90831C-EFDE-4D4F-89B9-467ACB07B643}" srcOrd="0" destOrd="0" parTransId="{E42EB871-73BD-4EBE-A13B-38DCBE66B316}" sibTransId="{7D19477F-74C6-4B70-AAC9-3C549861D74F}"/>
    <dgm:cxn modelId="{71E4AC23-8BA3-44A2-8511-6DB38D390DFE}" srcId="{6A90831C-EFDE-4D4F-89B9-467ACB07B643}" destId="{0BD0A4D7-2664-4671-AF4D-624B384DF88C}" srcOrd="0" destOrd="0" parTransId="{CD9E3D9A-035D-4A65-8426-1C95F7976F43}" sibTransId="{7202788E-6BE3-4CAD-A95D-F7FBD936E75E}"/>
    <dgm:cxn modelId="{9758AE2F-74C8-4A67-9B4A-9C6C16093B26}" srcId="{637E2E80-CFB3-4C1B-A8FF-5969477CFE88}" destId="{B6D6AEC7-8D62-4EC4-9D3F-73BBC3BBF51F}" srcOrd="0" destOrd="0" parTransId="{6AA25FEA-1390-468A-AFE7-8CCA6B5A76A4}" sibTransId="{03A112F3-626A-4A98-9478-28553240DFA1}"/>
    <dgm:cxn modelId="{B93CDC2F-F74E-42D2-B9C4-9D24812DC707}" type="presOf" srcId="{4AB0684D-3FC8-495B-9BE2-FBA43CD38DBF}" destId="{8240C8BC-2AF5-4AAE-9B2F-EF3DAB39B0CB}" srcOrd="0" destOrd="2" presId="urn:microsoft.com/office/officeart/2005/8/layout/vList2"/>
    <dgm:cxn modelId="{8B2CED32-E76D-48CE-92AA-E8B9F272CF87}" type="presOf" srcId="{F6394799-11FA-418A-939E-2BC5757DF4E0}" destId="{A7FF303C-939B-4607-9F9E-773D7457011D}" srcOrd="0" destOrd="0" presId="urn:microsoft.com/office/officeart/2005/8/layout/vList2"/>
    <dgm:cxn modelId="{29D3A235-FEE0-4498-944F-38C6C03E3BA8}" srcId="{6A90831C-EFDE-4D4F-89B9-467ACB07B643}" destId="{22225954-EC47-4FD9-827F-C3C500B0C0B6}" srcOrd="5" destOrd="0" parTransId="{4B3D2438-0F43-45E4-9E75-47A489105868}" sibTransId="{BAA13A63-B723-4370-B2C6-AFF9A5B712C2}"/>
    <dgm:cxn modelId="{AC746D5E-C6EB-4AED-B061-E906202B562B}" srcId="{6A90831C-EFDE-4D4F-89B9-467ACB07B643}" destId="{CC19D3D8-27EF-4843-8B00-B7FB3A51C04A}" srcOrd="1" destOrd="0" parTransId="{1D507714-54C8-4A7B-8245-C9A63CCFA588}" sibTransId="{60A1D4AC-456B-4227-8341-CE701C8CC20E}"/>
    <dgm:cxn modelId="{4C545867-72AC-4871-8B37-4626634C0158}" type="presOf" srcId="{39C6C0FD-84FC-4FE9-B24D-C529C188A3DF}" destId="{691BBA1E-E9E8-47E0-914B-B8662F641871}" srcOrd="0" destOrd="3" presId="urn:microsoft.com/office/officeart/2005/8/layout/vList2"/>
    <dgm:cxn modelId="{BC4BD447-1B97-4BA4-B47D-3A8A51E4CA11}" type="presOf" srcId="{D24C1B31-F7D8-490F-B7C5-96A85F5ADB0E}" destId="{8240C8BC-2AF5-4AAE-9B2F-EF3DAB39B0CB}" srcOrd="0" destOrd="0" presId="urn:microsoft.com/office/officeart/2005/8/layout/vList2"/>
    <dgm:cxn modelId="{0EF87C68-4D34-4A42-8885-5707D0E4B868}" type="presOf" srcId="{F384CBEB-1BF5-4E24-A01B-0E42724093BA}" destId="{8240C8BC-2AF5-4AAE-9B2F-EF3DAB39B0CB}" srcOrd="0" destOrd="1" presId="urn:microsoft.com/office/officeart/2005/8/layout/vList2"/>
    <dgm:cxn modelId="{3C739248-2D38-4F7F-B622-DF073066CBAE}" type="presOf" srcId="{637E2E80-CFB3-4C1B-A8FF-5969477CFE88}" destId="{590452D5-162F-4A78-A810-3B730DD2B299}" srcOrd="0" destOrd="0" presId="urn:microsoft.com/office/officeart/2005/8/layout/vList2"/>
    <dgm:cxn modelId="{680A916D-BC2C-4A4C-A075-057588ACEFE2}" type="presOf" srcId="{52FBAA02-F84C-4685-8322-81EF7AE8266A}" destId="{691BBA1E-E9E8-47E0-914B-B8662F641871}" srcOrd="0" destOrd="2" presId="urn:microsoft.com/office/officeart/2005/8/layout/vList2"/>
    <dgm:cxn modelId="{FAFE4B6F-55D7-4372-BA54-91EE2A5E545F}" type="presOf" srcId="{24527905-3BCB-443F-B4A2-CBA7CBB091D4}" destId="{8240C8BC-2AF5-4AAE-9B2F-EF3DAB39B0CB}" srcOrd="0" destOrd="3" presId="urn:microsoft.com/office/officeart/2005/8/layout/vList2"/>
    <dgm:cxn modelId="{9B949252-CC50-4F39-B57D-80C07D3BBA33}" srcId="{6A90831C-EFDE-4D4F-89B9-467ACB07B643}" destId="{39C6C0FD-84FC-4FE9-B24D-C529C188A3DF}" srcOrd="3" destOrd="0" parTransId="{2B5F21B3-C6EB-44DE-8AEE-648F801AB605}" sibTransId="{92284676-114C-4FCA-9E59-C79BF8AC6A6D}"/>
    <dgm:cxn modelId="{BCE3085A-0EAA-4096-BC60-C71A7C4DE0D1}" srcId="{F6394799-11FA-418A-939E-2BC5757DF4E0}" destId="{637E2E80-CFB3-4C1B-A8FF-5969477CFE88}" srcOrd="1" destOrd="0" parTransId="{8DD427D3-2839-4EAA-8514-26315D0111D1}" sibTransId="{A30F5FED-5A5C-4509-924D-0F6E1CDAE953}"/>
    <dgm:cxn modelId="{CD2FCC7A-97C7-43F4-996E-0D5035487F67}" type="presOf" srcId="{88B8F669-44B7-4903-BFA2-CB36303B8B88}" destId="{A2F665E1-FA2B-4950-88FB-8983BE1247CE}" srcOrd="0" destOrd="0" presId="urn:microsoft.com/office/officeart/2005/8/layout/vList2"/>
    <dgm:cxn modelId="{D8627D7D-9263-4A40-8E56-3C532354D4A3}" type="presOf" srcId="{D0548681-DF5F-457B-84C4-F1EF75B51BBA}" destId="{BC277963-BC63-4CA0-8C5F-5A30EB0694E7}" srcOrd="0" destOrd="1" presId="urn:microsoft.com/office/officeart/2005/8/layout/vList2"/>
    <dgm:cxn modelId="{6E88CA8D-9C7E-4FC0-93B0-A0BDC859CDE5}" srcId="{88B8F669-44B7-4903-BFA2-CB36303B8B88}" destId="{F384CBEB-1BF5-4E24-A01B-0E42724093BA}" srcOrd="1" destOrd="0" parTransId="{15AE2887-D50D-41C5-A529-410B0D48E156}" sibTransId="{1089B91C-A644-4DA7-BB9F-F27EA8E7122F}"/>
    <dgm:cxn modelId="{B7F6E19D-9C3D-4DDA-B4A6-4B511FE28DD1}" type="presOf" srcId="{3885029E-A47E-45FB-AF35-D24B48C7B628}" destId="{BC277963-BC63-4CA0-8C5F-5A30EB0694E7}" srcOrd="0" destOrd="3" presId="urn:microsoft.com/office/officeart/2005/8/layout/vList2"/>
    <dgm:cxn modelId="{1BD461A6-E946-4E41-A24B-2AFDB7777610}" srcId="{88B8F669-44B7-4903-BFA2-CB36303B8B88}" destId="{24527905-3BCB-443F-B4A2-CBA7CBB091D4}" srcOrd="3" destOrd="0" parTransId="{D4E563CC-62E9-482C-843E-D46D5D8D8B4A}" sibTransId="{DC3861F8-A6C7-4BD6-ABFC-5F9AFCA7AE69}"/>
    <dgm:cxn modelId="{04EB16BF-A0F5-4DFE-B996-9B6F578007B6}" type="presOf" srcId="{FC346766-B796-43C8-95FB-6087F01C74B4}" destId="{691BBA1E-E9E8-47E0-914B-B8662F641871}" srcOrd="0" destOrd="6" presId="urn:microsoft.com/office/officeart/2005/8/layout/vList2"/>
    <dgm:cxn modelId="{C0EFD0C8-C668-4E6F-BE4D-3DCEEBEEA3DA}" srcId="{637E2E80-CFB3-4C1B-A8FF-5969477CFE88}" destId="{9D8947A4-E8AC-4B0E-98D3-58B76605340C}" srcOrd="2" destOrd="0" parTransId="{BB7ABE49-BE26-404C-98A9-90270523939B}" sibTransId="{0C044E89-3B9B-4702-AE73-3E2EA5708DFE}"/>
    <dgm:cxn modelId="{34144CC9-07E1-4700-B9D9-CB04106F340B}" srcId="{F6394799-11FA-418A-939E-2BC5757DF4E0}" destId="{88B8F669-44B7-4903-BFA2-CB36303B8B88}" srcOrd="2" destOrd="0" parTransId="{265BBEBA-A0FE-4F54-8285-4DFE2F56E96D}" sibTransId="{B0B4B2E9-D36D-4C43-AF97-3BAC9DE701FB}"/>
    <dgm:cxn modelId="{19D564CF-8139-43F9-961B-ED3D34C55D88}" type="presOf" srcId="{22225954-EC47-4FD9-827F-C3C500B0C0B6}" destId="{691BBA1E-E9E8-47E0-914B-B8662F641871}" srcOrd="0" destOrd="5" presId="urn:microsoft.com/office/officeart/2005/8/layout/vList2"/>
    <dgm:cxn modelId="{D52BA2CF-3C10-40A2-894B-330579E82900}" type="presOf" srcId="{6A90831C-EFDE-4D4F-89B9-467ACB07B643}" destId="{6454AD47-6D7D-4217-8501-EE7C5133E93C}" srcOrd="0" destOrd="0" presId="urn:microsoft.com/office/officeart/2005/8/layout/vList2"/>
    <dgm:cxn modelId="{12F068D0-7E53-41D4-9C0D-14C498DBC426}" srcId="{88B8F669-44B7-4903-BFA2-CB36303B8B88}" destId="{D24C1B31-F7D8-490F-B7C5-96A85F5ADB0E}" srcOrd="0" destOrd="0" parTransId="{85A50522-8A16-48DA-9291-0A7BCABE9A1C}" sibTransId="{0E17A59B-C011-4D27-AF12-D69CDCA3FD82}"/>
    <dgm:cxn modelId="{EC35ACD1-82EC-4042-81D8-DAB1F2E457EF}" type="presOf" srcId="{B6D6AEC7-8D62-4EC4-9D3F-73BBC3BBF51F}" destId="{BC277963-BC63-4CA0-8C5F-5A30EB0694E7}" srcOrd="0" destOrd="0" presId="urn:microsoft.com/office/officeart/2005/8/layout/vList2"/>
    <dgm:cxn modelId="{73D3D1DC-4287-4D6C-AD18-DF80B53C0496}" type="presOf" srcId="{9D8947A4-E8AC-4B0E-98D3-58B76605340C}" destId="{BC277963-BC63-4CA0-8C5F-5A30EB0694E7}" srcOrd="0" destOrd="2" presId="urn:microsoft.com/office/officeart/2005/8/layout/vList2"/>
    <dgm:cxn modelId="{186A9DE5-5854-43DA-ADA2-304953A5AC45}" type="presOf" srcId="{0BD0A4D7-2664-4671-AF4D-624B384DF88C}" destId="{691BBA1E-E9E8-47E0-914B-B8662F641871}" srcOrd="0" destOrd="0" presId="urn:microsoft.com/office/officeart/2005/8/layout/vList2"/>
    <dgm:cxn modelId="{AE775BE8-4BFC-4F74-BDA1-D43D80D3CFA2}" srcId="{6A90831C-EFDE-4D4F-89B9-467ACB07B643}" destId="{F129C074-15B7-4127-9DCB-98D19393E6BA}" srcOrd="4" destOrd="0" parTransId="{8B28F296-603C-4357-9DEB-F394B48FAA6D}" sibTransId="{D6B03677-7007-41B0-B47A-25A75CE833B7}"/>
    <dgm:cxn modelId="{E1E9DFED-FDB8-4108-84F5-60A97F9E50BD}" srcId="{637E2E80-CFB3-4C1B-A8FF-5969477CFE88}" destId="{D0548681-DF5F-457B-84C4-F1EF75B51BBA}" srcOrd="1" destOrd="0" parTransId="{550F8B60-47C5-4C55-943C-73AF0F440577}" sibTransId="{3719CB1D-EAA2-470B-B4D3-8DD20A36A5D5}"/>
    <dgm:cxn modelId="{A7D76AEE-317C-448B-BB9F-2C945174DF5F}" srcId="{637E2E80-CFB3-4C1B-A8FF-5969477CFE88}" destId="{3885029E-A47E-45FB-AF35-D24B48C7B628}" srcOrd="3" destOrd="0" parTransId="{D0ABA457-D21F-4037-883E-BD0460ED8D1B}" sibTransId="{A0F8044C-CC9D-4FCD-9D17-DA2C86BE4D9D}"/>
    <dgm:cxn modelId="{7375A8F4-CA58-45FF-A77E-A7AC7CD03FE2}" type="presOf" srcId="{CC19D3D8-27EF-4843-8B00-B7FB3A51C04A}" destId="{691BBA1E-E9E8-47E0-914B-B8662F641871}" srcOrd="0" destOrd="1" presId="urn:microsoft.com/office/officeart/2005/8/layout/vList2"/>
    <dgm:cxn modelId="{8E5DDDF8-1D1F-45BD-8FB2-91A8930DF5FC}" srcId="{88B8F669-44B7-4903-BFA2-CB36303B8B88}" destId="{4AB0684D-3FC8-495B-9BE2-FBA43CD38DBF}" srcOrd="2" destOrd="0" parTransId="{48F1BEF2-0DA7-41E6-A468-7731C75F3F19}" sibTransId="{5F0B30D2-20F8-4918-BD65-862762FD5C1F}"/>
    <dgm:cxn modelId="{6D9B4DFB-9512-4FA9-BD1C-27E4B963C7C1}" srcId="{88B8F669-44B7-4903-BFA2-CB36303B8B88}" destId="{971C9781-2EF0-41B4-8099-4DE065325867}" srcOrd="4" destOrd="0" parTransId="{D8CE558D-4B2A-4BD5-821B-6F337E97387F}" sibTransId="{F2F5E4B8-0A0F-4B89-A168-B9DBC8794AE9}"/>
    <dgm:cxn modelId="{24F49280-B903-4B82-A43B-8EDFF8781150}" type="presParOf" srcId="{A7FF303C-939B-4607-9F9E-773D7457011D}" destId="{6454AD47-6D7D-4217-8501-EE7C5133E93C}" srcOrd="0" destOrd="0" presId="urn:microsoft.com/office/officeart/2005/8/layout/vList2"/>
    <dgm:cxn modelId="{3CAEDE82-5F8A-4F9B-A13D-4F34B61D65CF}" type="presParOf" srcId="{A7FF303C-939B-4607-9F9E-773D7457011D}" destId="{691BBA1E-E9E8-47E0-914B-B8662F641871}" srcOrd="1" destOrd="0" presId="urn:microsoft.com/office/officeart/2005/8/layout/vList2"/>
    <dgm:cxn modelId="{DF86E527-1A69-498A-8B53-A6CF38479F7F}" type="presParOf" srcId="{A7FF303C-939B-4607-9F9E-773D7457011D}" destId="{590452D5-162F-4A78-A810-3B730DD2B299}" srcOrd="2" destOrd="0" presId="urn:microsoft.com/office/officeart/2005/8/layout/vList2"/>
    <dgm:cxn modelId="{4BFF8B57-660D-4C2D-B788-2D422C32AC78}" type="presParOf" srcId="{A7FF303C-939B-4607-9F9E-773D7457011D}" destId="{BC277963-BC63-4CA0-8C5F-5A30EB0694E7}" srcOrd="3" destOrd="0" presId="urn:microsoft.com/office/officeart/2005/8/layout/vList2"/>
    <dgm:cxn modelId="{597B20CF-8278-4B15-873B-DB2BCD307157}" type="presParOf" srcId="{A7FF303C-939B-4607-9F9E-773D7457011D}" destId="{A2F665E1-FA2B-4950-88FB-8983BE1247CE}" srcOrd="4" destOrd="0" presId="urn:microsoft.com/office/officeart/2005/8/layout/vList2"/>
    <dgm:cxn modelId="{9F439147-10CD-47E8-9E88-FB96A76D5B0B}" type="presParOf" srcId="{A7FF303C-939B-4607-9F9E-773D7457011D}" destId="{8240C8BC-2AF5-4AAE-9B2F-EF3DAB39B0C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DDED4-9C1F-4BBE-B634-74152640A78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867EA2-8FC4-4565-96F9-FBB8326B75C9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D7AADCDF-8CFF-40C4-9B65-E662E3862255}" type="parTrans" cxnId="{02C1DF13-8732-4855-9311-B7CEB51C4945}">
      <dgm:prSet/>
      <dgm:spPr/>
      <dgm:t>
        <a:bodyPr/>
        <a:lstStyle/>
        <a:p>
          <a:endParaRPr lang="ru-RU"/>
        </a:p>
      </dgm:t>
    </dgm:pt>
    <dgm:pt modelId="{554EE6C2-CF01-4627-AB0A-D7D8F35DFD30}" type="sibTrans" cxnId="{02C1DF13-8732-4855-9311-B7CEB51C4945}">
      <dgm:prSet/>
      <dgm:spPr/>
      <dgm:t>
        <a:bodyPr/>
        <a:lstStyle/>
        <a:p>
          <a:endParaRPr lang="ru-RU"/>
        </a:p>
      </dgm:t>
    </dgm:pt>
    <dgm:pt modelId="{F6520F5C-B3B6-4A7C-B6D3-F95FC7F7E7F3}">
      <dgm:prSet phldrT="[Текст]"/>
      <dgm:spPr/>
      <dgm:t>
        <a:bodyPr/>
        <a:lstStyle/>
        <a:p>
          <a:pPr>
            <a:buNone/>
          </a:pPr>
          <a:r>
            <a:rPr lang="ru-RU" dirty="0"/>
            <a:t>Значительная часть сохраняемых полей не контролируются</a:t>
          </a:r>
        </a:p>
      </dgm:t>
    </dgm:pt>
    <dgm:pt modelId="{4A3F4F82-B198-41DD-977F-C33B6AD99CF9}" type="parTrans" cxnId="{66A36FE0-616E-494B-991C-466995EF7505}">
      <dgm:prSet/>
      <dgm:spPr/>
      <dgm:t>
        <a:bodyPr/>
        <a:lstStyle/>
        <a:p>
          <a:endParaRPr lang="ru-RU"/>
        </a:p>
      </dgm:t>
    </dgm:pt>
    <dgm:pt modelId="{B5AB4E7B-778C-4544-8F06-B74BBE74FECB}" type="sibTrans" cxnId="{66A36FE0-616E-494B-991C-466995EF7505}">
      <dgm:prSet/>
      <dgm:spPr/>
      <dgm:t>
        <a:bodyPr/>
        <a:lstStyle/>
        <a:p>
          <a:endParaRPr lang="ru-RU"/>
        </a:p>
      </dgm:t>
    </dgm:pt>
    <dgm:pt modelId="{7CC7E6B2-23EE-4BF4-AD43-AC14E2F24BD7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148AD713-B612-4D9A-9359-85320CBEEBEA}" type="parTrans" cxnId="{D3FAEFFF-FA28-4E24-9669-3BBB852C4019}">
      <dgm:prSet/>
      <dgm:spPr/>
      <dgm:t>
        <a:bodyPr/>
        <a:lstStyle/>
        <a:p>
          <a:endParaRPr lang="ru-RU"/>
        </a:p>
      </dgm:t>
    </dgm:pt>
    <dgm:pt modelId="{88506F4D-B0EB-44FB-BF25-F7E389A18DF1}" type="sibTrans" cxnId="{D3FAEFFF-FA28-4E24-9669-3BBB852C4019}">
      <dgm:prSet/>
      <dgm:spPr/>
      <dgm:t>
        <a:bodyPr/>
        <a:lstStyle/>
        <a:p>
          <a:endParaRPr lang="ru-RU"/>
        </a:p>
      </dgm:t>
    </dgm:pt>
    <dgm:pt modelId="{1976BE4B-CE58-4A4C-AC75-AD26C788E184}">
      <dgm:prSet phldrT="[Текст]"/>
      <dgm:spPr/>
      <dgm:t>
        <a:bodyPr/>
        <a:lstStyle/>
        <a:p>
          <a:pPr>
            <a:buNone/>
          </a:pPr>
          <a:r>
            <a:rPr lang="ru-RU" dirty="0"/>
            <a:t>Не обязательно иметь опубликованную позицию плана-графика</a:t>
          </a:r>
        </a:p>
      </dgm:t>
    </dgm:pt>
    <dgm:pt modelId="{257E7593-597E-4B3A-AF18-1C28A12C0B90}" type="parTrans" cxnId="{8F4E862E-834E-47F1-B762-1B5A1C6BC6D6}">
      <dgm:prSet/>
      <dgm:spPr/>
      <dgm:t>
        <a:bodyPr/>
        <a:lstStyle/>
        <a:p>
          <a:endParaRPr lang="ru-RU"/>
        </a:p>
      </dgm:t>
    </dgm:pt>
    <dgm:pt modelId="{D1293F3A-2C4E-4765-ABE5-B1A64A754511}" type="sibTrans" cxnId="{8F4E862E-834E-47F1-B762-1B5A1C6BC6D6}">
      <dgm:prSet/>
      <dgm:spPr/>
      <dgm:t>
        <a:bodyPr/>
        <a:lstStyle/>
        <a:p>
          <a:endParaRPr lang="ru-RU"/>
        </a:p>
      </dgm:t>
    </dgm:pt>
    <dgm:pt modelId="{B3B96611-C23B-4DC9-92F4-906F14DED02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E48D3D2A-5051-4953-A2E8-C7779AE6FFA7}" type="parTrans" cxnId="{7FB9FF46-39F5-4844-8946-4525BCC78B82}">
      <dgm:prSet/>
      <dgm:spPr/>
      <dgm:t>
        <a:bodyPr/>
        <a:lstStyle/>
        <a:p>
          <a:endParaRPr lang="ru-RU"/>
        </a:p>
      </dgm:t>
    </dgm:pt>
    <dgm:pt modelId="{AB88C816-7E10-445E-BFD5-1683687427B8}" type="sibTrans" cxnId="{7FB9FF46-39F5-4844-8946-4525BCC78B82}">
      <dgm:prSet/>
      <dgm:spPr/>
      <dgm:t>
        <a:bodyPr/>
        <a:lstStyle/>
        <a:p>
          <a:endParaRPr lang="ru-RU"/>
        </a:p>
      </dgm:t>
    </dgm:pt>
    <dgm:pt modelId="{2A306AAA-1863-4AD6-91BC-FB5C50A0941E}">
      <dgm:prSet phldrT="[Текст]"/>
      <dgm:spPr/>
      <dgm:t>
        <a:bodyPr/>
        <a:lstStyle/>
        <a:p>
          <a:pPr>
            <a:buNone/>
            <a:tabLst>
              <a:tab pos="361950" algn="l"/>
            </a:tabLst>
          </a:pPr>
          <a:r>
            <a:rPr lang="ru-RU" dirty="0"/>
            <a:t>Не обязательно заполнять часть вкладок: «</a:t>
          </a:r>
          <a:r>
            <a:rPr lang="ru-RU" b="1" dirty="0"/>
            <a:t>Финансирование</a:t>
          </a:r>
          <a:r>
            <a:rPr lang="ru-RU" dirty="0"/>
            <a:t>» (при условии отсутствия позиции ПГ), «</a:t>
          </a:r>
          <a:r>
            <a:rPr lang="ru-RU" b="1" dirty="0"/>
            <a:t>Условия обеспечения</a:t>
          </a:r>
          <a:r>
            <a:rPr lang="ru-RU" dirty="0"/>
            <a:t>», «</a:t>
          </a:r>
          <a:r>
            <a:rPr lang="ru-RU" b="1" dirty="0"/>
            <a:t>Комиссия</a:t>
          </a:r>
          <a:r>
            <a:rPr lang="ru-RU" dirty="0"/>
            <a:t>»</a:t>
          </a:r>
        </a:p>
      </dgm:t>
    </dgm:pt>
    <dgm:pt modelId="{AB002F3B-3CB4-4C6A-B594-F74DC1C08ED5}" type="parTrans" cxnId="{A1871434-E504-4313-9AAB-6BEA7AF505DC}">
      <dgm:prSet/>
      <dgm:spPr/>
      <dgm:t>
        <a:bodyPr/>
        <a:lstStyle/>
        <a:p>
          <a:endParaRPr lang="ru-RU"/>
        </a:p>
      </dgm:t>
    </dgm:pt>
    <dgm:pt modelId="{3E385B16-9C48-4CD7-B3BA-EEFB6A237A78}" type="sibTrans" cxnId="{A1871434-E504-4313-9AAB-6BEA7AF505DC}">
      <dgm:prSet/>
      <dgm:spPr/>
      <dgm:t>
        <a:bodyPr/>
        <a:lstStyle/>
        <a:p>
          <a:endParaRPr lang="ru-RU"/>
        </a:p>
      </dgm:t>
    </dgm:pt>
    <dgm:pt modelId="{D71C97C9-485D-4305-834E-E895EDCD58C5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2DBD8E61-4735-4112-9F4B-E3CA14E74340}" type="parTrans" cxnId="{D174968C-BE07-4FAA-89A5-ED04D4AB0A8D}">
      <dgm:prSet/>
      <dgm:spPr/>
      <dgm:t>
        <a:bodyPr/>
        <a:lstStyle/>
        <a:p>
          <a:endParaRPr lang="ru-RU"/>
        </a:p>
      </dgm:t>
    </dgm:pt>
    <dgm:pt modelId="{AA9AD715-BAA6-4F6F-B423-72641B479A64}" type="sibTrans" cxnId="{D174968C-BE07-4FAA-89A5-ED04D4AB0A8D}">
      <dgm:prSet/>
      <dgm:spPr/>
      <dgm:t>
        <a:bodyPr/>
        <a:lstStyle/>
        <a:p>
          <a:endParaRPr lang="ru-RU"/>
        </a:p>
      </dgm:t>
    </dgm:pt>
    <dgm:pt modelId="{E4E2E60F-33AD-4B9B-A545-4DA3A5856785}">
      <dgm:prSet phldrT="[Текст]"/>
      <dgm:spPr/>
      <dgm:t>
        <a:bodyPr/>
        <a:lstStyle/>
        <a:p>
          <a:pPr algn="l">
            <a:buNone/>
            <a:tabLst>
              <a:tab pos="180975" algn="l"/>
            </a:tabLst>
          </a:pPr>
          <a:r>
            <a:rPr lang="ru-RU" dirty="0"/>
            <a:t>Является основой для создания позиции ПГ и заявки на закупку при проведении совместных закупок</a:t>
          </a:r>
        </a:p>
      </dgm:t>
    </dgm:pt>
    <dgm:pt modelId="{B9B210C8-244E-405D-979B-60558CDF5711}" type="parTrans" cxnId="{F23FC611-FD4F-4403-890B-C0CD95335D45}">
      <dgm:prSet/>
      <dgm:spPr/>
      <dgm:t>
        <a:bodyPr/>
        <a:lstStyle/>
        <a:p>
          <a:endParaRPr lang="ru-RU"/>
        </a:p>
      </dgm:t>
    </dgm:pt>
    <dgm:pt modelId="{5E517DB3-C38D-40AC-B2C8-80DBACB166C9}" type="sibTrans" cxnId="{F23FC611-FD4F-4403-890B-C0CD95335D45}">
      <dgm:prSet/>
      <dgm:spPr/>
      <dgm:t>
        <a:bodyPr/>
        <a:lstStyle/>
        <a:p>
          <a:endParaRPr lang="ru-RU"/>
        </a:p>
      </dgm:t>
    </dgm:pt>
    <dgm:pt modelId="{602C643D-0A23-4796-92E0-37D821D3E0B1}" type="pres">
      <dgm:prSet presAssocID="{8A4DDED4-9C1F-4BBE-B634-74152640A784}" presName="linearFlow" presStyleCnt="0">
        <dgm:presLayoutVars>
          <dgm:dir/>
          <dgm:animLvl val="lvl"/>
          <dgm:resizeHandles val="exact"/>
        </dgm:presLayoutVars>
      </dgm:prSet>
      <dgm:spPr/>
    </dgm:pt>
    <dgm:pt modelId="{A0EBF714-EBAE-4A52-85D2-A311AFF1DC78}" type="pres">
      <dgm:prSet presAssocID="{33867EA2-8FC4-4565-96F9-FBB8326B75C9}" presName="composite" presStyleCnt="0"/>
      <dgm:spPr/>
    </dgm:pt>
    <dgm:pt modelId="{9A2928C5-87D3-424D-903C-64D90281CD39}" type="pres">
      <dgm:prSet presAssocID="{33867EA2-8FC4-4565-96F9-FBB8326B75C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EF3FBF4-C962-4A5C-816B-4E5D428D416C}" type="pres">
      <dgm:prSet presAssocID="{33867EA2-8FC4-4565-96F9-FBB8326B75C9}" presName="descendantText" presStyleLbl="alignAcc1" presStyleIdx="0" presStyleCnt="4" custLinFactNeighborX="0" custLinFactNeighborY="-2721">
        <dgm:presLayoutVars>
          <dgm:bulletEnabled val="1"/>
        </dgm:presLayoutVars>
      </dgm:prSet>
      <dgm:spPr/>
    </dgm:pt>
    <dgm:pt modelId="{79167B1A-30DA-4E7D-AFD5-A849C99783CF}" type="pres">
      <dgm:prSet presAssocID="{554EE6C2-CF01-4627-AB0A-D7D8F35DFD30}" presName="sp" presStyleCnt="0"/>
      <dgm:spPr/>
    </dgm:pt>
    <dgm:pt modelId="{7B6570AB-EFC6-4FD4-B983-888FF267F016}" type="pres">
      <dgm:prSet presAssocID="{7CC7E6B2-23EE-4BF4-AD43-AC14E2F24BD7}" presName="composite" presStyleCnt="0"/>
      <dgm:spPr/>
    </dgm:pt>
    <dgm:pt modelId="{BCB8FCD8-3EDD-452A-9A9A-6B3711FB83E7}" type="pres">
      <dgm:prSet presAssocID="{7CC7E6B2-23EE-4BF4-AD43-AC14E2F24BD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FDF403A-E0A9-4393-A13C-55D566C3A0CE}" type="pres">
      <dgm:prSet presAssocID="{7CC7E6B2-23EE-4BF4-AD43-AC14E2F24BD7}" presName="descendantText" presStyleLbl="alignAcc1" presStyleIdx="1" presStyleCnt="4" custLinFactNeighborX="0" custLinFactNeighborY="-2677">
        <dgm:presLayoutVars>
          <dgm:bulletEnabled val="1"/>
        </dgm:presLayoutVars>
      </dgm:prSet>
      <dgm:spPr/>
    </dgm:pt>
    <dgm:pt modelId="{43103BA6-9A20-4DBD-8E1D-F3B5B2DDD1A8}" type="pres">
      <dgm:prSet presAssocID="{88506F4D-B0EB-44FB-BF25-F7E389A18DF1}" presName="sp" presStyleCnt="0"/>
      <dgm:spPr/>
    </dgm:pt>
    <dgm:pt modelId="{BB9BBFF0-2FBF-40FD-B97A-4682BE3C7C20}" type="pres">
      <dgm:prSet presAssocID="{B3B96611-C23B-4DC9-92F4-906F14DED02E}" presName="composite" presStyleCnt="0"/>
      <dgm:spPr/>
    </dgm:pt>
    <dgm:pt modelId="{28C8A265-FC26-49EA-9DFC-E583CE24FB21}" type="pres">
      <dgm:prSet presAssocID="{B3B96611-C23B-4DC9-92F4-906F14DED02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DE273F4-EFED-4BD1-9EC3-98ACF1BE1FB2}" type="pres">
      <dgm:prSet presAssocID="{B3B96611-C23B-4DC9-92F4-906F14DED02E}" presName="descendantText" presStyleLbl="alignAcc1" presStyleIdx="2" presStyleCnt="4">
        <dgm:presLayoutVars>
          <dgm:bulletEnabled val="1"/>
        </dgm:presLayoutVars>
      </dgm:prSet>
      <dgm:spPr/>
    </dgm:pt>
    <dgm:pt modelId="{FFC37BEA-7942-439F-92DA-38583A277EE7}" type="pres">
      <dgm:prSet presAssocID="{AB88C816-7E10-445E-BFD5-1683687427B8}" presName="sp" presStyleCnt="0"/>
      <dgm:spPr/>
    </dgm:pt>
    <dgm:pt modelId="{E213158D-4316-4A24-9727-9BE9EADC3820}" type="pres">
      <dgm:prSet presAssocID="{D71C97C9-485D-4305-834E-E895EDCD58C5}" presName="composite" presStyleCnt="0"/>
      <dgm:spPr/>
    </dgm:pt>
    <dgm:pt modelId="{596A339E-A0A7-4E19-886B-7C6811D8D721}" type="pres">
      <dgm:prSet presAssocID="{D71C97C9-485D-4305-834E-E895EDCD58C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8E6591D-C39D-4133-A353-BA42129F28D2}" type="pres">
      <dgm:prSet presAssocID="{D71C97C9-485D-4305-834E-E895EDCD58C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23FC611-FD4F-4403-890B-C0CD95335D45}" srcId="{D71C97C9-485D-4305-834E-E895EDCD58C5}" destId="{E4E2E60F-33AD-4B9B-A545-4DA3A5856785}" srcOrd="0" destOrd="0" parTransId="{B9B210C8-244E-405D-979B-60558CDF5711}" sibTransId="{5E517DB3-C38D-40AC-B2C8-80DBACB166C9}"/>
    <dgm:cxn modelId="{02C1DF13-8732-4855-9311-B7CEB51C4945}" srcId="{8A4DDED4-9C1F-4BBE-B634-74152640A784}" destId="{33867EA2-8FC4-4565-96F9-FBB8326B75C9}" srcOrd="0" destOrd="0" parTransId="{D7AADCDF-8CFF-40C4-9B65-E662E3862255}" sibTransId="{554EE6C2-CF01-4627-AB0A-D7D8F35DFD30}"/>
    <dgm:cxn modelId="{8F4E862E-834E-47F1-B762-1B5A1C6BC6D6}" srcId="{7CC7E6B2-23EE-4BF4-AD43-AC14E2F24BD7}" destId="{1976BE4B-CE58-4A4C-AC75-AD26C788E184}" srcOrd="0" destOrd="0" parTransId="{257E7593-597E-4B3A-AF18-1C28A12C0B90}" sibTransId="{D1293F3A-2C4E-4765-ABE5-B1A64A754511}"/>
    <dgm:cxn modelId="{A1871434-E504-4313-9AAB-6BEA7AF505DC}" srcId="{B3B96611-C23B-4DC9-92F4-906F14DED02E}" destId="{2A306AAA-1863-4AD6-91BC-FB5C50A0941E}" srcOrd="0" destOrd="0" parTransId="{AB002F3B-3CB4-4C6A-B594-F74DC1C08ED5}" sibTransId="{3E385B16-9C48-4CD7-B3BA-EEFB6A237A78}"/>
    <dgm:cxn modelId="{7FB9FF46-39F5-4844-8946-4525BCC78B82}" srcId="{8A4DDED4-9C1F-4BBE-B634-74152640A784}" destId="{B3B96611-C23B-4DC9-92F4-906F14DED02E}" srcOrd="2" destOrd="0" parTransId="{E48D3D2A-5051-4953-A2E8-C7779AE6FFA7}" sibTransId="{AB88C816-7E10-445E-BFD5-1683687427B8}"/>
    <dgm:cxn modelId="{C9B2014A-0BC3-4A6A-83FC-69E45249D309}" type="presOf" srcId="{2A306AAA-1863-4AD6-91BC-FB5C50A0941E}" destId="{3DE273F4-EFED-4BD1-9EC3-98ACF1BE1FB2}" srcOrd="0" destOrd="0" presId="urn:microsoft.com/office/officeart/2005/8/layout/chevron2"/>
    <dgm:cxn modelId="{6538FD59-137A-462B-839D-8004B466A5BC}" type="presOf" srcId="{7CC7E6B2-23EE-4BF4-AD43-AC14E2F24BD7}" destId="{BCB8FCD8-3EDD-452A-9A9A-6B3711FB83E7}" srcOrd="0" destOrd="0" presId="urn:microsoft.com/office/officeart/2005/8/layout/chevron2"/>
    <dgm:cxn modelId="{D174968C-BE07-4FAA-89A5-ED04D4AB0A8D}" srcId="{8A4DDED4-9C1F-4BBE-B634-74152640A784}" destId="{D71C97C9-485D-4305-834E-E895EDCD58C5}" srcOrd="3" destOrd="0" parTransId="{2DBD8E61-4735-4112-9F4B-E3CA14E74340}" sibTransId="{AA9AD715-BAA6-4F6F-B423-72641B479A64}"/>
    <dgm:cxn modelId="{97E4A2B5-7A00-4C3C-A303-CDCC67C45581}" type="presOf" srcId="{F6520F5C-B3B6-4A7C-B6D3-F95FC7F7E7F3}" destId="{1EF3FBF4-C962-4A5C-816B-4E5D428D416C}" srcOrd="0" destOrd="0" presId="urn:microsoft.com/office/officeart/2005/8/layout/chevron2"/>
    <dgm:cxn modelId="{A56CE8B5-54DC-4698-BFB1-C96B45A707A9}" type="presOf" srcId="{8A4DDED4-9C1F-4BBE-B634-74152640A784}" destId="{602C643D-0A23-4796-92E0-37D821D3E0B1}" srcOrd="0" destOrd="0" presId="urn:microsoft.com/office/officeart/2005/8/layout/chevron2"/>
    <dgm:cxn modelId="{7DBC69C2-0920-44CC-8ACB-5F21C3495F6A}" type="presOf" srcId="{D71C97C9-485D-4305-834E-E895EDCD58C5}" destId="{596A339E-A0A7-4E19-886B-7C6811D8D721}" srcOrd="0" destOrd="0" presId="urn:microsoft.com/office/officeart/2005/8/layout/chevron2"/>
    <dgm:cxn modelId="{B240D4C8-102A-4A57-8332-6CCD951B2746}" type="presOf" srcId="{1976BE4B-CE58-4A4C-AC75-AD26C788E184}" destId="{CFDF403A-E0A9-4393-A13C-55D566C3A0CE}" srcOrd="0" destOrd="0" presId="urn:microsoft.com/office/officeart/2005/8/layout/chevron2"/>
    <dgm:cxn modelId="{870B00D3-3740-45E5-B971-66A1C4135FF7}" type="presOf" srcId="{E4E2E60F-33AD-4B9B-A545-4DA3A5856785}" destId="{38E6591D-C39D-4133-A353-BA42129F28D2}" srcOrd="0" destOrd="0" presId="urn:microsoft.com/office/officeart/2005/8/layout/chevron2"/>
    <dgm:cxn modelId="{66A36FE0-616E-494B-991C-466995EF7505}" srcId="{33867EA2-8FC4-4565-96F9-FBB8326B75C9}" destId="{F6520F5C-B3B6-4A7C-B6D3-F95FC7F7E7F3}" srcOrd="0" destOrd="0" parTransId="{4A3F4F82-B198-41DD-977F-C33B6AD99CF9}" sibTransId="{B5AB4E7B-778C-4544-8F06-B74BBE74FECB}"/>
    <dgm:cxn modelId="{D2CA4CE2-2DD6-4789-8BE5-F4F419798D4B}" type="presOf" srcId="{33867EA2-8FC4-4565-96F9-FBB8326B75C9}" destId="{9A2928C5-87D3-424D-903C-64D90281CD39}" srcOrd="0" destOrd="0" presId="urn:microsoft.com/office/officeart/2005/8/layout/chevron2"/>
    <dgm:cxn modelId="{41DCC1EA-F230-404F-8DC9-2323CB72C187}" type="presOf" srcId="{B3B96611-C23B-4DC9-92F4-906F14DED02E}" destId="{28C8A265-FC26-49EA-9DFC-E583CE24FB21}" srcOrd="0" destOrd="0" presId="urn:microsoft.com/office/officeart/2005/8/layout/chevron2"/>
    <dgm:cxn modelId="{D3FAEFFF-FA28-4E24-9669-3BBB852C4019}" srcId="{8A4DDED4-9C1F-4BBE-B634-74152640A784}" destId="{7CC7E6B2-23EE-4BF4-AD43-AC14E2F24BD7}" srcOrd="1" destOrd="0" parTransId="{148AD713-B612-4D9A-9359-85320CBEEBEA}" sibTransId="{88506F4D-B0EB-44FB-BF25-F7E389A18DF1}"/>
    <dgm:cxn modelId="{5DB1B73A-C032-4D49-B25E-4690D9C3AE4C}" type="presParOf" srcId="{602C643D-0A23-4796-92E0-37D821D3E0B1}" destId="{A0EBF714-EBAE-4A52-85D2-A311AFF1DC78}" srcOrd="0" destOrd="0" presId="urn:microsoft.com/office/officeart/2005/8/layout/chevron2"/>
    <dgm:cxn modelId="{DD8BEA23-DE41-4740-8A3B-49CAF5ABAB4F}" type="presParOf" srcId="{A0EBF714-EBAE-4A52-85D2-A311AFF1DC78}" destId="{9A2928C5-87D3-424D-903C-64D90281CD39}" srcOrd="0" destOrd="0" presId="urn:microsoft.com/office/officeart/2005/8/layout/chevron2"/>
    <dgm:cxn modelId="{6D0ECA09-32A2-4123-8FE3-C983DC2A93FC}" type="presParOf" srcId="{A0EBF714-EBAE-4A52-85D2-A311AFF1DC78}" destId="{1EF3FBF4-C962-4A5C-816B-4E5D428D416C}" srcOrd="1" destOrd="0" presId="urn:microsoft.com/office/officeart/2005/8/layout/chevron2"/>
    <dgm:cxn modelId="{A33F68DC-00C0-4B80-846E-9545BB178975}" type="presParOf" srcId="{602C643D-0A23-4796-92E0-37D821D3E0B1}" destId="{79167B1A-30DA-4E7D-AFD5-A849C99783CF}" srcOrd="1" destOrd="0" presId="urn:microsoft.com/office/officeart/2005/8/layout/chevron2"/>
    <dgm:cxn modelId="{11C7D3D9-EFC6-438A-9732-9A97496126B8}" type="presParOf" srcId="{602C643D-0A23-4796-92E0-37D821D3E0B1}" destId="{7B6570AB-EFC6-4FD4-B983-888FF267F016}" srcOrd="2" destOrd="0" presId="urn:microsoft.com/office/officeart/2005/8/layout/chevron2"/>
    <dgm:cxn modelId="{180F4034-C029-410B-85F5-03D949ACD4E7}" type="presParOf" srcId="{7B6570AB-EFC6-4FD4-B983-888FF267F016}" destId="{BCB8FCD8-3EDD-452A-9A9A-6B3711FB83E7}" srcOrd="0" destOrd="0" presId="urn:microsoft.com/office/officeart/2005/8/layout/chevron2"/>
    <dgm:cxn modelId="{A8C161F3-A98B-4DDF-AC21-230DEA813C7E}" type="presParOf" srcId="{7B6570AB-EFC6-4FD4-B983-888FF267F016}" destId="{CFDF403A-E0A9-4393-A13C-55D566C3A0CE}" srcOrd="1" destOrd="0" presId="urn:microsoft.com/office/officeart/2005/8/layout/chevron2"/>
    <dgm:cxn modelId="{50F4AF45-6784-4EFB-B079-49F09672C8D4}" type="presParOf" srcId="{602C643D-0A23-4796-92E0-37D821D3E0B1}" destId="{43103BA6-9A20-4DBD-8E1D-F3B5B2DDD1A8}" srcOrd="3" destOrd="0" presId="urn:microsoft.com/office/officeart/2005/8/layout/chevron2"/>
    <dgm:cxn modelId="{2A1E4713-43F9-4B42-9EBA-05D5E9C82F35}" type="presParOf" srcId="{602C643D-0A23-4796-92E0-37D821D3E0B1}" destId="{BB9BBFF0-2FBF-40FD-B97A-4682BE3C7C20}" srcOrd="4" destOrd="0" presId="urn:microsoft.com/office/officeart/2005/8/layout/chevron2"/>
    <dgm:cxn modelId="{9F74E5B8-A065-48B8-A61F-50AAD5FD64B8}" type="presParOf" srcId="{BB9BBFF0-2FBF-40FD-B97A-4682BE3C7C20}" destId="{28C8A265-FC26-49EA-9DFC-E583CE24FB21}" srcOrd="0" destOrd="0" presId="urn:microsoft.com/office/officeart/2005/8/layout/chevron2"/>
    <dgm:cxn modelId="{7EFC1F31-C756-4C76-97B5-397C9E6B632B}" type="presParOf" srcId="{BB9BBFF0-2FBF-40FD-B97A-4682BE3C7C20}" destId="{3DE273F4-EFED-4BD1-9EC3-98ACF1BE1FB2}" srcOrd="1" destOrd="0" presId="urn:microsoft.com/office/officeart/2005/8/layout/chevron2"/>
    <dgm:cxn modelId="{E5223038-981A-437D-AF45-6C9DD612D683}" type="presParOf" srcId="{602C643D-0A23-4796-92E0-37D821D3E0B1}" destId="{FFC37BEA-7942-439F-92DA-38583A277EE7}" srcOrd="5" destOrd="0" presId="urn:microsoft.com/office/officeart/2005/8/layout/chevron2"/>
    <dgm:cxn modelId="{4E6E020B-5C55-4487-B241-014258BC36D3}" type="presParOf" srcId="{602C643D-0A23-4796-92E0-37D821D3E0B1}" destId="{E213158D-4316-4A24-9727-9BE9EADC3820}" srcOrd="6" destOrd="0" presId="urn:microsoft.com/office/officeart/2005/8/layout/chevron2"/>
    <dgm:cxn modelId="{E1D19731-8C0B-458B-AD8C-3880609AEAD4}" type="presParOf" srcId="{E213158D-4316-4A24-9727-9BE9EADC3820}" destId="{596A339E-A0A7-4E19-886B-7C6811D8D721}" srcOrd="0" destOrd="0" presId="urn:microsoft.com/office/officeart/2005/8/layout/chevron2"/>
    <dgm:cxn modelId="{5E43DF3B-796D-4D48-9F68-2E8B93592829}" type="presParOf" srcId="{E213158D-4316-4A24-9727-9BE9EADC3820}" destId="{38E6591D-C39D-4133-A353-BA42129F28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4AD47-6D7D-4217-8501-EE7C5133E93C}">
      <dsp:nvSpPr>
        <dsp:cNvPr id="0" name=""/>
        <dsp:cNvSpPr/>
      </dsp:nvSpPr>
      <dsp:spPr>
        <a:xfrm>
          <a:off x="0" y="18607"/>
          <a:ext cx="11820214" cy="52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Координатор совместной закупки – любой заказчик или уполномоченное учреждение:</a:t>
          </a:r>
        </a:p>
      </dsp:txBody>
      <dsp:txXfrm>
        <a:off x="25587" y="44194"/>
        <a:ext cx="11769040" cy="472986"/>
      </dsp:txXfrm>
    </dsp:sp>
    <dsp:sp modelId="{691BBA1E-E9E8-47E0-914B-B8662F641871}">
      <dsp:nvSpPr>
        <dsp:cNvPr id="0" name=""/>
        <dsp:cNvSpPr/>
      </dsp:nvSpPr>
      <dsp:spPr>
        <a:xfrm>
          <a:off x="0" y="542767"/>
          <a:ext cx="11820214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сводную заявку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Собирает заявки участников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Соглашение о проведении совместных закупок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Подписывает Соглашение о проведении совместных закупок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Отправляет проекты заявок-первоисточников по маршруту (при необходимости)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Направляет сводную заявку в уполномоченное учреждение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Подписывает и утверждает извещение</a:t>
          </a:r>
        </a:p>
      </dsp:txBody>
      <dsp:txXfrm>
        <a:off x="0" y="542767"/>
        <a:ext cx="11820214" cy="1912680"/>
      </dsp:txXfrm>
    </dsp:sp>
    <dsp:sp modelId="{590452D5-162F-4A78-A810-3B730DD2B299}">
      <dsp:nvSpPr>
        <dsp:cNvPr id="0" name=""/>
        <dsp:cNvSpPr/>
      </dsp:nvSpPr>
      <dsp:spPr>
        <a:xfrm>
          <a:off x="0" y="2455447"/>
          <a:ext cx="11820214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Организатор совместной закупки – УУ:</a:t>
          </a:r>
        </a:p>
      </dsp:txBody>
      <dsp:txXfrm>
        <a:off x="25587" y="2481034"/>
        <a:ext cx="11769040" cy="472986"/>
      </dsp:txXfrm>
    </dsp:sp>
    <dsp:sp modelId="{BC277963-BC63-4CA0-8C5F-5A30EB0694E7}">
      <dsp:nvSpPr>
        <dsp:cNvPr id="0" name=""/>
        <dsp:cNvSpPr/>
      </dsp:nvSpPr>
      <dsp:spPr>
        <a:xfrm>
          <a:off x="0" y="2979607"/>
          <a:ext cx="11820214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Подписывает Соглашение о проведении совместных закупок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Проверяет заявки участников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проект извещения и направляет его на утверждение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Размещает в ЕИС извещение</a:t>
          </a:r>
        </a:p>
      </dsp:txBody>
      <dsp:txXfrm>
        <a:off x="0" y="2979607"/>
        <a:ext cx="11820214" cy="1101240"/>
      </dsp:txXfrm>
    </dsp:sp>
    <dsp:sp modelId="{A2F665E1-FA2B-4950-88FB-8983BE1247CE}">
      <dsp:nvSpPr>
        <dsp:cNvPr id="0" name=""/>
        <dsp:cNvSpPr/>
      </dsp:nvSpPr>
      <dsp:spPr>
        <a:xfrm>
          <a:off x="0" y="4080847"/>
          <a:ext cx="11820214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Участник совместной закупки – заказчик, участвующий в совместной закупке:</a:t>
          </a:r>
        </a:p>
      </dsp:txBody>
      <dsp:txXfrm>
        <a:off x="25587" y="4106434"/>
        <a:ext cx="11769040" cy="472986"/>
      </dsp:txXfrm>
    </dsp:sp>
    <dsp:sp modelId="{8240C8BC-2AF5-4AAE-9B2F-EF3DAB39B0CB}">
      <dsp:nvSpPr>
        <dsp:cNvPr id="0" name=""/>
        <dsp:cNvSpPr/>
      </dsp:nvSpPr>
      <dsp:spPr>
        <a:xfrm>
          <a:off x="0" y="4605007"/>
          <a:ext cx="11820214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проект заявки-первоисточника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Подписывает Соглашение о проведении совместных закупок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позицию ПГ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Формирует заявку на закупку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/>
            <a:t>Подписывает извещение на утверждении</a:t>
          </a:r>
        </a:p>
      </dsp:txBody>
      <dsp:txXfrm>
        <a:off x="0" y="4605007"/>
        <a:ext cx="11820214" cy="1362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928C5-87D3-424D-903C-64D90281CD39}">
      <dsp:nvSpPr>
        <dsp:cNvPr id="0" name=""/>
        <dsp:cNvSpPr/>
      </dsp:nvSpPr>
      <dsp:spPr>
        <a:xfrm rot="5400000">
          <a:off x="-223059" y="224116"/>
          <a:ext cx="1487066" cy="1040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1</a:t>
          </a:r>
        </a:p>
      </dsp:txBody>
      <dsp:txXfrm rot="-5400000">
        <a:off x="1" y="521529"/>
        <a:ext cx="1040946" cy="446120"/>
      </dsp:txXfrm>
    </dsp:sp>
    <dsp:sp modelId="{1EF3FBF4-C962-4A5C-816B-4E5D428D416C}">
      <dsp:nvSpPr>
        <dsp:cNvPr id="0" name=""/>
        <dsp:cNvSpPr/>
      </dsp:nvSpPr>
      <dsp:spPr>
        <a:xfrm rot="5400000">
          <a:off x="5375376" y="-4334429"/>
          <a:ext cx="966593" cy="9635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kern="1200" dirty="0"/>
            <a:t>Значительная часть сохраняемых полей не контролируются</a:t>
          </a:r>
        </a:p>
      </dsp:txBody>
      <dsp:txXfrm rot="-5400000">
        <a:off x="1040947" y="47185"/>
        <a:ext cx="9588267" cy="872223"/>
      </dsp:txXfrm>
    </dsp:sp>
    <dsp:sp modelId="{BCB8FCD8-3EDD-452A-9A9A-6B3711FB83E7}">
      <dsp:nvSpPr>
        <dsp:cNvPr id="0" name=""/>
        <dsp:cNvSpPr/>
      </dsp:nvSpPr>
      <dsp:spPr>
        <a:xfrm rot="5400000">
          <a:off x="-223059" y="1566800"/>
          <a:ext cx="1487066" cy="1040946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2</a:t>
          </a:r>
        </a:p>
      </dsp:txBody>
      <dsp:txXfrm rot="-5400000">
        <a:off x="1" y="1864213"/>
        <a:ext cx="1040946" cy="446120"/>
      </dsp:txXfrm>
    </dsp:sp>
    <dsp:sp modelId="{CFDF403A-E0A9-4393-A13C-55D566C3A0CE}">
      <dsp:nvSpPr>
        <dsp:cNvPr id="0" name=""/>
        <dsp:cNvSpPr/>
      </dsp:nvSpPr>
      <dsp:spPr>
        <a:xfrm rot="5400000">
          <a:off x="5375376" y="-3016564"/>
          <a:ext cx="966593" cy="9635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kern="1200" dirty="0"/>
            <a:t>Не обязательно иметь опубликованную позицию плана-графика</a:t>
          </a:r>
        </a:p>
      </dsp:txBody>
      <dsp:txXfrm rot="-5400000">
        <a:off x="1040947" y="1365050"/>
        <a:ext cx="9588267" cy="872223"/>
      </dsp:txXfrm>
    </dsp:sp>
    <dsp:sp modelId="{28C8A265-FC26-49EA-9DFC-E583CE24FB21}">
      <dsp:nvSpPr>
        <dsp:cNvPr id="0" name=""/>
        <dsp:cNvSpPr/>
      </dsp:nvSpPr>
      <dsp:spPr>
        <a:xfrm rot="5400000">
          <a:off x="-223059" y="2909484"/>
          <a:ext cx="1487066" cy="1040946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3</a:t>
          </a:r>
        </a:p>
      </dsp:txBody>
      <dsp:txXfrm rot="-5400000">
        <a:off x="1" y="3206897"/>
        <a:ext cx="1040946" cy="446120"/>
      </dsp:txXfrm>
    </dsp:sp>
    <dsp:sp modelId="{3DE273F4-EFED-4BD1-9EC3-98ACF1BE1FB2}">
      <dsp:nvSpPr>
        <dsp:cNvPr id="0" name=""/>
        <dsp:cNvSpPr/>
      </dsp:nvSpPr>
      <dsp:spPr>
        <a:xfrm rot="5400000">
          <a:off x="5375376" y="-1648004"/>
          <a:ext cx="966593" cy="9635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361950" algn="l"/>
            </a:tabLst>
          </a:pPr>
          <a:r>
            <a:rPr lang="ru-RU" sz="2300" kern="1200" dirty="0"/>
            <a:t>Не обязательно заполнять часть вкладок: «</a:t>
          </a:r>
          <a:r>
            <a:rPr lang="ru-RU" sz="2300" b="1" kern="1200" dirty="0"/>
            <a:t>Финансирование</a:t>
          </a:r>
          <a:r>
            <a:rPr lang="ru-RU" sz="2300" kern="1200" dirty="0"/>
            <a:t>» (при условии отсутствия позиции ПГ), «</a:t>
          </a:r>
          <a:r>
            <a:rPr lang="ru-RU" sz="2300" b="1" kern="1200" dirty="0"/>
            <a:t>Условия обеспечения</a:t>
          </a:r>
          <a:r>
            <a:rPr lang="ru-RU" sz="2300" kern="1200" dirty="0"/>
            <a:t>», «</a:t>
          </a:r>
          <a:r>
            <a:rPr lang="ru-RU" sz="2300" b="1" kern="1200" dirty="0"/>
            <a:t>Комиссия</a:t>
          </a:r>
          <a:r>
            <a:rPr lang="ru-RU" sz="2300" kern="1200" dirty="0"/>
            <a:t>»</a:t>
          </a:r>
        </a:p>
      </dsp:txBody>
      <dsp:txXfrm rot="-5400000">
        <a:off x="1040947" y="2733610"/>
        <a:ext cx="9588267" cy="872223"/>
      </dsp:txXfrm>
    </dsp:sp>
    <dsp:sp modelId="{596A339E-A0A7-4E19-886B-7C6811D8D721}">
      <dsp:nvSpPr>
        <dsp:cNvPr id="0" name=""/>
        <dsp:cNvSpPr/>
      </dsp:nvSpPr>
      <dsp:spPr>
        <a:xfrm rot="5400000">
          <a:off x="-223059" y="4252168"/>
          <a:ext cx="1487066" cy="104094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4</a:t>
          </a:r>
        </a:p>
      </dsp:txBody>
      <dsp:txXfrm rot="-5400000">
        <a:off x="1" y="4549581"/>
        <a:ext cx="1040946" cy="446120"/>
      </dsp:txXfrm>
    </dsp:sp>
    <dsp:sp modelId="{38E6591D-C39D-4133-A353-BA42129F28D2}">
      <dsp:nvSpPr>
        <dsp:cNvPr id="0" name=""/>
        <dsp:cNvSpPr/>
      </dsp:nvSpPr>
      <dsp:spPr>
        <a:xfrm rot="5400000">
          <a:off x="5375376" y="-305320"/>
          <a:ext cx="966593" cy="9635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180975" algn="l"/>
            </a:tabLst>
          </a:pPr>
          <a:r>
            <a:rPr lang="ru-RU" sz="2300" kern="1200" dirty="0"/>
            <a:t>Является основой для создания позиции ПГ и заявки на закупку при проведении совместных закупок</a:t>
          </a:r>
        </a:p>
      </dsp:txBody>
      <dsp:txXfrm rot="-5400000">
        <a:off x="1040947" y="4076294"/>
        <a:ext cx="9588267" cy="87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72D8-1F48-42DF-AAE4-9B25D0A73479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82B2-F303-47C0-B23D-CBE19D92E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9C484-988F-4226-A0D5-C896B52E80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6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272454"/>
            <a:ext cx="8290560" cy="15680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145280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7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700694"/>
            <a:ext cx="8290560" cy="145288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3100495"/>
            <a:ext cx="8290560" cy="16001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4"/>
            <a:ext cx="4309534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2319867"/>
            <a:ext cx="4309534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4" y="1637454"/>
            <a:ext cx="431122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319867"/>
            <a:ext cx="431122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1530774"/>
            <a:ext cx="3208867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5120640"/>
            <a:ext cx="5852160" cy="60452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653627"/>
            <a:ext cx="585216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725161"/>
            <a:ext cx="585216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F7BC-852C-4CD3-BD07-A3527B1642AD}" type="datetimeFigureOut">
              <a:rPr lang="ru-RU" smtClean="0"/>
              <a:t>14.04.2026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780107"/>
            <a:ext cx="30886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szakaz.ufin48.ru/portal/Show/Content/2100?ParentItemId=483" TargetMode="Externa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disk.yandex.ru/i/LlQjaTp3I7Ejww" TargetMode="Externa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473" y="1937913"/>
            <a:ext cx="1009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Осуществление совместных закупок, посредством WEB-Торги-КС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4F97AB-E541-04C9-5787-00377CDE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37" y="5123082"/>
            <a:ext cx="1861191" cy="16771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AE5528-867D-2241-7F09-090F0E8D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3156677" cy="938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«Критерии оценки»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901543" y="5685549"/>
            <a:ext cx="103889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проведении </a:t>
            </a:r>
            <a:r>
              <a:rPr lang="ru-RU" b="1" dirty="0"/>
              <a:t>Открытого конкурса в электронной форме</a:t>
            </a:r>
            <a:r>
              <a:rPr lang="ru-RU" dirty="0"/>
              <a:t> вкладка </a:t>
            </a:r>
            <a:r>
              <a:rPr lang="ru-RU" b="1" dirty="0"/>
              <a:t>Критерии оценки </a:t>
            </a:r>
            <a:r>
              <a:rPr lang="ru-RU" dirty="0"/>
              <a:t>становится доступной к заполнению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AE8DCD-5791-4A57-B9E9-BA6AD1855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43" y="526120"/>
            <a:ext cx="10388913" cy="5112191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49975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«Требования к участнику»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6892506" y="526120"/>
            <a:ext cx="4998723" cy="480131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Минимальное заполнение данной вкладки подразумевает заполнение полей: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Единые требования к участникам (в соответствии с частью 1 Статьи 31 Федерального закона № 44-ФЗ)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Требования к участникам закупок в соответствии с частью 1.1 статьи 31 Федерального закона № 44-ФЗ</a:t>
            </a:r>
          </a:p>
          <a:p>
            <a:endParaRPr lang="ru-RU" b="1" dirty="0"/>
          </a:p>
          <a:p>
            <a:r>
              <a:rPr lang="ru-RU" dirty="0"/>
              <a:t>Также к заполнению доступны блоки: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соответствии с частью 5 статьи 30 Федерального закона № 44-ФЗ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Дополнительные требования к участникам (в соответствии с частью 2 Статьи 31 Федерального закона № 44-ФЗ)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Дополнительные требования к участникам в соответствии с частью 2.1 статьи 31 44-ФЗ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0FDBBC-7F59-489D-A770-9F4BB3E7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66" y="526120"/>
            <a:ext cx="5964517" cy="6117966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20444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«Исполнитель заказчика»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737294" y="5037735"/>
            <a:ext cx="107174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полей «</a:t>
            </a:r>
            <a:r>
              <a:rPr lang="ru-RU" b="1" dirty="0"/>
              <a:t>Контактная информация заказчика</a:t>
            </a:r>
            <a:r>
              <a:rPr lang="ru-RU" dirty="0"/>
              <a:t>» заполняется путем выбора значения из справочника «</a:t>
            </a:r>
            <a:r>
              <a:rPr lang="ru-RU" b="1" dirty="0"/>
              <a:t>Справочник регистрационных данных</a:t>
            </a:r>
            <a:r>
              <a:rPr lang="ru-RU" dirty="0"/>
              <a:t>». Доступно также ручное заполнение полей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7B3CC-1ABC-462B-B111-5C1DF81CA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94" y="526120"/>
            <a:ext cx="10717411" cy="4419192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312546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«Планируемый объект закупки»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100641" y="2816467"/>
            <a:ext cx="11990717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Поле «</a:t>
            </a:r>
            <a:r>
              <a:rPr lang="ru-RU" b="1" dirty="0"/>
              <a:t>Код ОКПД2</a:t>
            </a:r>
            <a:r>
              <a:rPr lang="ru-RU" dirty="0"/>
              <a:t>» - заполняется выбором справочного значения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Поле «</a:t>
            </a:r>
            <a:r>
              <a:rPr lang="ru-RU" b="1" dirty="0"/>
              <a:t>Наименование товара, работы, услуги</a:t>
            </a:r>
            <a:r>
              <a:rPr lang="ru-RU" dirty="0"/>
              <a:t>» - заполняется ручным вводом (заблокировано при выборе КТРУ)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Поле «</a:t>
            </a:r>
            <a:r>
              <a:rPr lang="ru-RU" b="1" dirty="0"/>
              <a:t>Единицы измерения</a:t>
            </a:r>
            <a:r>
              <a:rPr lang="ru-RU" dirty="0"/>
              <a:t>» - заполняется выбором справочного значения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Поля «</a:t>
            </a:r>
            <a:r>
              <a:rPr lang="ru-RU" b="1" dirty="0"/>
              <a:t>Цена за единицу</a:t>
            </a:r>
            <a:r>
              <a:rPr lang="ru-RU" dirty="0"/>
              <a:t>» - заполняется ручным вводом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Поле «</a:t>
            </a:r>
            <a:r>
              <a:rPr lang="ru-RU" b="1" dirty="0"/>
              <a:t>Информация о характеристиках и КТРУ</a:t>
            </a:r>
            <a:r>
              <a:rPr lang="ru-RU" dirty="0"/>
              <a:t>» - заполняется путем вызова формы «</a:t>
            </a:r>
            <a:r>
              <a:rPr lang="ru-RU" b="1" dirty="0"/>
              <a:t>Сведения о характеристиках и КТРУ</a:t>
            </a:r>
            <a:r>
              <a:rPr lang="ru-RU" dirty="0"/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Поле «</a:t>
            </a:r>
            <a:r>
              <a:rPr lang="ru-RU" b="1" dirty="0"/>
              <a:t>Национальный режим (ст. 14 Закона № 44-ФЗ)</a:t>
            </a:r>
            <a:r>
              <a:rPr lang="ru-RU" dirty="0"/>
              <a:t>» заполняется путем вызова формы «</a:t>
            </a:r>
            <a:r>
              <a:rPr lang="ru-RU" b="1" dirty="0"/>
              <a:t>Применение национального режима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10CDE7-8435-4126-95F0-CD0FD50EE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1" y="702469"/>
            <a:ext cx="11990717" cy="2089918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68750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2D61-0BFD-A2EC-4680-A03C1F50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64DFD-1B6E-22A9-909A-4F304627DDB9}"/>
              </a:ext>
            </a:extLst>
          </p:cNvPr>
          <p:cNvSpPr txBox="1"/>
          <p:nvPr/>
        </p:nvSpPr>
        <p:spPr>
          <a:xfrm>
            <a:off x="0" y="290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Форма</a:t>
            </a:r>
            <a:r>
              <a:rPr lang="ru-RU" dirty="0"/>
              <a:t> «Сведения о характеристиках и КТРУ»</a:t>
            </a:r>
            <a:endParaRPr 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4C06D-E8D0-9496-9CC2-E4F99565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6930E8-8998-4DB9-9B7D-976A7CE8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152" y="609763"/>
            <a:ext cx="9907696" cy="5957568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197129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2D61-0BFD-A2EC-4680-A03C1F50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64DFD-1B6E-22A9-909A-4F304627DDB9}"/>
              </a:ext>
            </a:extLst>
          </p:cNvPr>
          <p:cNvSpPr txBox="1"/>
          <p:nvPr/>
        </p:nvSpPr>
        <p:spPr>
          <a:xfrm>
            <a:off x="0" y="14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Форма</a:t>
            </a:r>
            <a:r>
              <a:rPr lang="ru-RU" dirty="0"/>
              <a:t> «Применение национального режима»</a:t>
            </a:r>
            <a:endParaRPr 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4C06D-E8D0-9496-9CC2-E4F99565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F7C0A-985C-42F2-B3E4-EED77CB79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711" y="609763"/>
            <a:ext cx="7488578" cy="6034323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50305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D9B9-D527-00F1-9362-EFA858E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D2882-0CF4-C021-A0CF-35949172964F}"/>
              </a:ext>
            </a:extLst>
          </p:cNvPr>
          <p:cNvSpPr txBox="1"/>
          <p:nvPr/>
        </p:nvSpPr>
        <p:spPr>
          <a:xfrm>
            <a:off x="-2" y="2758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планируемой сводной заявки по маршруту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FE1B0-23CD-43D4-89F8-8A338F78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1D7290-B9E5-45AD-A0AF-5A862AC89B8A}"/>
              </a:ext>
            </a:extLst>
          </p:cNvPr>
          <p:cNvSpPr/>
          <p:nvPr/>
        </p:nvSpPr>
        <p:spPr>
          <a:xfrm>
            <a:off x="319178" y="757317"/>
            <a:ext cx="1156802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завершения ввода данных в планируемую сводную заявку необходимо сохранить документ по одноименной кнопке       [</a:t>
            </a:r>
            <a:r>
              <a:rPr lang="ru-RU" b="1" dirty="0"/>
              <a:t>Сохранить</a:t>
            </a:r>
            <a:r>
              <a:rPr lang="ru-RU" dirty="0"/>
              <a:t>].</a:t>
            </a:r>
          </a:p>
          <a:p>
            <a:r>
              <a:rPr lang="ru-RU" dirty="0"/>
              <a:t>Затем планируемую сводную заявку необходимо выбрать и отправить по маршруту по кнопке        </a:t>
            </a:r>
            <a:r>
              <a:rPr lang="en-US" dirty="0"/>
              <a:t>[</a:t>
            </a:r>
            <a:r>
              <a:rPr lang="ru-RU" b="1" dirty="0"/>
              <a:t>Отправить по маршруту</a:t>
            </a:r>
            <a:r>
              <a:rPr lang="en-US" dirty="0"/>
              <a:t>]</a:t>
            </a:r>
            <a:r>
              <a:rPr lang="ru-RU" dirty="0"/>
              <a:t> в фильтр «</a:t>
            </a:r>
            <a:r>
              <a:rPr lang="ru-RU" b="1" dirty="0"/>
              <a:t>Сбор заявок (Совместные торги)</a:t>
            </a:r>
            <a:r>
              <a:rPr lang="ru-RU" dirty="0"/>
              <a:t>» 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28E6F-DF3A-4991-8B9A-10FF8204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77" y="1071767"/>
            <a:ext cx="285714" cy="285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4977D6-0483-4012-A585-2B30966EA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59" y="1339543"/>
            <a:ext cx="323810" cy="304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FB7DB3-FCEF-4982-9B50-8EC307347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84" y="2001329"/>
            <a:ext cx="11290432" cy="4480825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3423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459504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</a:t>
            </a:r>
          </a:p>
          <a:p>
            <a:r>
              <a:rPr lang="ru-RU" dirty="0"/>
              <a:t>заявки на закупку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-139700" y="101155"/>
            <a:ext cx="1233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формирование проекта заявки на участие </a:t>
            </a:r>
          </a:p>
          <a:p>
            <a:r>
              <a:rPr lang="ru-RU" dirty="0"/>
              <a:t>в совместной закупке </a:t>
            </a:r>
          </a:p>
          <a:p>
            <a:r>
              <a:rPr lang="ru-RU" dirty="0"/>
              <a:t>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860ED4FE-BC74-4764-BAAF-48E7E67814A5}"/>
              </a:ext>
            </a:extLst>
          </p:cNvPr>
          <p:cNvSpPr/>
          <p:nvPr/>
        </p:nvSpPr>
        <p:spPr>
          <a:xfrm>
            <a:off x="3754899" y="667214"/>
            <a:ext cx="636229" cy="1546622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86A069-6E75-4322-9037-2AC2BF050C56}"/>
              </a:ext>
            </a:extLst>
          </p:cNvPr>
          <p:cNvSpPr/>
          <p:nvPr/>
        </p:nvSpPr>
        <p:spPr>
          <a:xfrm>
            <a:off x="1270494" y="1116270"/>
            <a:ext cx="24552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F3B94C-88BF-491F-A4CB-F183CFED83EA}"/>
              </a:ext>
            </a:extLst>
          </p:cNvPr>
          <p:cNvGrpSpPr/>
          <p:nvPr/>
        </p:nvGrpSpPr>
        <p:grpSpPr>
          <a:xfrm>
            <a:off x="1414217" y="817888"/>
            <a:ext cx="9888994" cy="5632684"/>
            <a:chOff x="679081" y="817868"/>
            <a:chExt cx="9888994" cy="5632684"/>
          </a:xfrm>
        </p:grpSpPr>
        <p:cxnSp>
          <p:nvCxnSpPr>
            <p:cNvPr id="76" name="Соединитель: изогнутый 75">
              <a:extLst>
                <a:ext uri="{FF2B5EF4-FFF2-40B4-BE49-F238E27FC236}">
                  <a16:creationId xmlns:a16="http://schemas.microsoft.com/office/drawing/2014/main" id="{8F7DF8DA-4284-4715-9CF4-7FB1E0761117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rot="16200000" flipV="1">
              <a:off x="7152083" y="1428968"/>
              <a:ext cx="1636316" cy="2833471"/>
            </a:xfrm>
            <a:prstGeom prst="curvedConnector2">
              <a:avLst/>
            </a:prstGeom>
            <a:ln>
              <a:solidFill>
                <a:srgbClr val="C0504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CFB8309E-AD61-45E0-8967-19B2CACBD252}"/>
                </a:ext>
              </a:extLst>
            </p:cNvPr>
            <p:cNvCxnSpPr>
              <a:cxnSpLocks/>
              <a:stCxn id="18" idx="3"/>
              <a:endCxn id="11" idx="1"/>
            </p:cNvCxnSpPr>
            <p:nvPr/>
          </p:nvCxnSpPr>
          <p:spPr>
            <a:xfrm flipV="1">
              <a:off x="6542587" y="3850979"/>
              <a:ext cx="1663290" cy="12424"/>
            </a:xfrm>
            <a:prstGeom prst="straightConnector1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4CDC5114-5F3E-4B37-91F7-361D05213858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206718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C1EBD9AF-3286-416F-9B6A-F8440F45164E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429625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Соединитель: уступ 6">
              <a:extLst>
                <a:ext uri="{FF2B5EF4-FFF2-40B4-BE49-F238E27FC236}">
                  <a16:creationId xmlns:a16="http://schemas.microsoft.com/office/drawing/2014/main" id="{E954D895-A155-456B-AEB7-9D925AFAC5C9}"/>
                </a:ext>
              </a:extLst>
            </p:cNvPr>
            <p:cNvCxnSpPr>
              <a:cxnSpLocks/>
              <a:stCxn id="21" idx="3"/>
              <a:endCxn id="11" idx="2"/>
            </p:cNvCxnSpPr>
            <p:nvPr/>
          </p:nvCxnSpPr>
          <p:spPr>
            <a:xfrm flipV="1">
              <a:off x="6542587" y="4038096"/>
              <a:ext cx="2844389" cy="2019798"/>
            </a:xfrm>
            <a:prstGeom prst="bentConnector2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D330D7B-276E-4562-8FDA-5AA1362CA4F0}"/>
                </a:ext>
              </a:extLst>
            </p:cNvPr>
            <p:cNvSpPr/>
            <p:nvPr/>
          </p:nvSpPr>
          <p:spPr>
            <a:xfrm>
              <a:off x="3685179" y="817868"/>
              <a:ext cx="3352610" cy="37423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проекта заявки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68D50B2-5324-47B4-9426-1502D5B712D8}"/>
                </a:ext>
              </a:extLst>
            </p:cNvPr>
            <p:cNvSpPr/>
            <p:nvPr/>
          </p:nvSpPr>
          <p:spPr>
            <a:xfrm>
              <a:off x="8205877" y="3663862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проекта</a:t>
              </a: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0DF21CF6-0FFD-4DED-A4F2-A747D120DEF9}"/>
                </a:ext>
              </a:extLst>
            </p:cNvPr>
            <p:cNvSpPr/>
            <p:nvPr/>
          </p:nvSpPr>
          <p:spPr>
            <a:xfrm rot="5400000">
              <a:off x="5125898" y="1233564"/>
              <a:ext cx="471176" cy="440981"/>
            </a:xfrm>
            <a:prstGeom prst="rightArrow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375189F-2C89-4DDD-A3D4-F2F310CCC4CC}"/>
                </a:ext>
              </a:extLst>
            </p:cNvPr>
            <p:cNvSpPr/>
            <p:nvPr/>
          </p:nvSpPr>
          <p:spPr>
            <a:xfrm>
              <a:off x="1336000" y="3638909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cxnSp>
          <p:nvCxnSpPr>
            <p:cNvPr id="35" name="Соединитель: изогнутый 34">
              <a:extLst>
                <a:ext uri="{FF2B5EF4-FFF2-40B4-BE49-F238E27FC236}">
                  <a16:creationId xmlns:a16="http://schemas.microsoft.com/office/drawing/2014/main" id="{77EFFDC5-8649-4B80-A79D-B761C1BAC9B1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 rot="5400000">
              <a:off x="3891968" y="1196021"/>
              <a:ext cx="598358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Соединитель: изогнутый 35">
              <a:extLst>
                <a:ext uri="{FF2B5EF4-FFF2-40B4-BE49-F238E27FC236}">
                  <a16:creationId xmlns:a16="http://schemas.microsoft.com/office/drawing/2014/main" id="{1A210493-B6A6-4203-A766-E88939B07A1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rot="5400000">
              <a:off x="3942054" y="3374487"/>
              <a:ext cx="497668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Соединитель: изогнутый 36">
              <a:extLst>
                <a:ext uri="{FF2B5EF4-FFF2-40B4-BE49-F238E27FC236}">
                  <a16:creationId xmlns:a16="http://schemas.microsoft.com/office/drawing/2014/main" id="{ED4ECB52-9CFE-49F3-9FF3-078533883F39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16200000" flipH="1">
              <a:off x="4017814" y="2086877"/>
              <a:ext cx="346667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Соединитель: изогнутый 45">
              <a:extLst>
                <a:ext uri="{FF2B5EF4-FFF2-40B4-BE49-F238E27FC236}">
                  <a16:creationId xmlns:a16="http://schemas.microsoft.com/office/drawing/2014/main" id="{08E37AF0-5689-47F2-85B6-87F633F7E447}"/>
                </a:ext>
              </a:extLst>
            </p:cNvPr>
            <p:cNvCxnSpPr>
              <a:cxnSpLocks/>
              <a:stCxn id="30" idx="2"/>
              <a:endCxn id="21" idx="0"/>
            </p:cNvCxnSpPr>
            <p:nvPr/>
          </p:nvCxnSpPr>
          <p:spPr>
            <a:xfrm rot="16200000" flipH="1">
              <a:off x="4068149" y="4371896"/>
              <a:ext cx="245479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A3D0BC8-06D6-4C3F-B0E3-5A8E8CABFF3D}"/>
                </a:ext>
              </a:extLst>
            </p:cNvPr>
            <p:cNvSpPr/>
            <p:nvPr/>
          </p:nvSpPr>
          <p:spPr>
            <a:xfrm>
              <a:off x="679081" y="2665541"/>
              <a:ext cx="4683450" cy="418344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этапа «Подписано» у Соглашения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535B9A8-A498-4228-9F00-B28FC15443AF}"/>
                </a:ext>
              </a:extLst>
            </p:cNvPr>
            <p:cNvSpPr/>
            <p:nvPr/>
          </p:nvSpPr>
          <p:spPr>
            <a:xfrm>
              <a:off x="679081" y="4793921"/>
              <a:ext cx="4682414" cy="625836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статуса «Опубликовано» у позиции ПГ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12754A0-8EC1-4AAC-988C-2E2D1AFA6264}"/>
                </a:ext>
              </a:extLst>
            </p:cNvPr>
            <p:cNvSpPr/>
            <p:nvPr/>
          </p:nvSpPr>
          <p:spPr>
            <a:xfrm>
              <a:off x="4180389" y="1692949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Согласовано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D3864AA-80A9-4388-BBB2-918974B38189}"/>
                </a:ext>
              </a:extLst>
            </p:cNvPr>
            <p:cNvSpPr/>
            <p:nvPr/>
          </p:nvSpPr>
          <p:spPr>
            <a:xfrm>
              <a:off x="4180389" y="3430552"/>
              <a:ext cx="2362198" cy="86570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позиции ПГ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D6B6004-35E0-446C-A299-3761C3154AD5}"/>
                </a:ext>
              </a:extLst>
            </p:cNvPr>
            <p:cNvSpPr/>
            <p:nvPr/>
          </p:nvSpPr>
          <p:spPr>
            <a:xfrm>
              <a:off x="4180389" y="5665236"/>
              <a:ext cx="2362198" cy="785316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заявки на закупку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A5EF829-1D9C-4AC7-A203-97492CE43383}"/>
                </a:ext>
              </a:extLst>
            </p:cNvPr>
            <p:cNvSpPr/>
            <p:nvPr/>
          </p:nvSpPr>
          <p:spPr>
            <a:xfrm>
              <a:off x="1336000" y="5911652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1CF23F1-3374-47D2-B97B-8D28A2EC1AE2}"/>
                </a:ext>
              </a:extLst>
            </p:cNvPr>
            <p:cNvSpPr/>
            <p:nvPr/>
          </p:nvSpPr>
          <p:spPr>
            <a:xfrm>
              <a:off x="5779162" y="2500478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E4CBB4F-8B3C-4401-9E23-3A8377AC8842}"/>
                </a:ext>
              </a:extLst>
            </p:cNvPr>
            <p:cNvSpPr/>
            <p:nvPr/>
          </p:nvSpPr>
          <p:spPr>
            <a:xfrm>
              <a:off x="5779162" y="4699711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76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D9B9-D527-00F1-9362-EFA858E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D2882-0CF4-C021-A0CF-35949172964F}"/>
              </a:ext>
            </a:extLst>
          </p:cNvPr>
          <p:cNvSpPr txBox="1"/>
          <p:nvPr/>
        </p:nvSpPr>
        <p:spPr>
          <a:xfrm>
            <a:off x="-2" y="2758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Особенности заполнения проекта заявки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32D99B-3253-A64C-4E95-64B5D3523823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FE1B0-23CD-43D4-89F8-8A338F78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1672F21-C58F-4D19-8E9E-DCC0DAABF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751544"/>
              </p:ext>
            </p:extLst>
          </p:nvPr>
        </p:nvGraphicFramePr>
        <p:xfrm>
          <a:off x="701842" y="719666"/>
          <a:ext cx="10676399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30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A8D1E48-82D3-40D2-B34E-44615AF29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105584"/>
              </p:ext>
            </p:extLst>
          </p:nvPr>
        </p:nvGraphicFramePr>
        <p:xfrm>
          <a:off x="185893" y="565753"/>
          <a:ext cx="11820214" cy="5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Субъекты совместной закупки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219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D9B9-D527-00F1-9362-EFA858E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D2882-0CF4-C021-A0CF-35949172964F}"/>
              </a:ext>
            </a:extLst>
          </p:cNvPr>
          <p:cNvSpPr txBox="1"/>
          <p:nvPr/>
        </p:nvSpPr>
        <p:spPr>
          <a:xfrm>
            <a:off x="-2" y="2758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проекта заявки на закупку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32D99B-3253-A64C-4E95-64B5D3523823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FE1B0-23CD-43D4-89F8-8A338F78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1D7290-B9E5-45AD-A0AF-5A862AC89B8A}"/>
              </a:ext>
            </a:extLst>
          </p:cNvPr>
          <p:cNvSpPr/>
          <p:nvPr/>
        </p:nvSpPr>
        <p:spPr>
          <a:xfrm>
            <a:off x="701842" y="757317"/>
            <a:ext cx="111853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Заказчики (</a:t>
            </a:r>
            <a:r>
              <a:rPr lang="ru-RU" i="1" dirty="0"/>
              <a:t>участники совместной закупки</a:t>
            </a:r>
            <a:r>
              <a:rPr lang="ru-RU" dirty="0"/>
              <a:t>) формируют документ </a:t>
            </a:r>
            <a:r>
              <a:rPr lang="ru-RU" u="sng" dirty="0"/>
              <a:t>Проект заявки на закупку</a:t>
            </a:r>
            <a:r>
              <a:rPr lang="ru-RU" dirty="0"/>
              <a:t> с помощью кнопки       </a:t>
            </a:r>
          </a:p>
          <a:p>
            <a:r>
              <a:rPr lang="ru-RU" dirty="0"/>
              <a:t>      [</a:t>
            </a:r>
            <a:r>
              <a:rPr lang="ru-RU" b="1" dirty="0"/>
              <a:t>Создать</a:t>
            </a:r>
            <a:r>
              <a:rPr lang="ru-RU" dirty="0"/>
              <a:t>] в фильтре «</a:t>
            </a:r>
            <a:r>
              <a:rPr lang="ru-RU" b="1" dirty="0"/>
              <a:t>Создание нового</a:t>
            </a:r>
            <a:r>
              <a:rPr lang="ru-RU" dirty="0"/>
              <a:t>» в папке «</a:t>
            </a:r>
            <a:r>
              <a:rPr lang="ru-RU" b="1" dirty="0"/>
              <a:t>Проекты заявок первоисточников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A3740-BF98-4430-9BA5-BD2322D6E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67" y="1055908"/>
            <a:ext cx="247619" cy="304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5DA3A-8C7A-4473-92BB-7C77FFCA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545" y="1610156"/>
            <a:ext cx="9718910" cy="4025370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378918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366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«Дополнительные сведения»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AD0F7-C862-4BEB-BCEA-DFC96291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58808-22F8-4C18-9133-65E1A881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67" y="606605"/>
            <a:ext cx="9378465" cy="5990771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B7816-F842-419B-BB82-F2B648F1B46A}"/>
              </a:ext>
            </a:extLst>
          </p:cNvPr>
          <p:cNvSpPr/>
          <p:nvPr/>
        </p:nvSpPr>
        <p:spPr>
          <a:xfrm>
            <a:off x="4589254" y="1048109"/>
            <a:ext cx="5848708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выбора Планируемой сводной заявки в поле «</a:t>
            </a:r>
            <a:r>
              <a:rPr lang="ru-RU" sz="2000" b="1" dirty="0"/>
              <a:t>Заявка о проведении совместных закупок</a:t>
            </a:r>
            <a:r>
              <a:rPr lang="ru-RU" sz="2000" dirty="0"/>
              <a:t>» информация из выбранной сводной заявки подтянется в </a:t>
            </a:r>
            <a:r>
              <a:rPr lang="ru-RU" sz="2000" b="1" dirty="0"/>
              <a:t>Проект заявки на закупку </a:t>
            </a:r>
            <a:r>
              <a:rPr lang="ru-RU" sz="2000" dirty="0"/>
              <a:t>и будет не доступна для редактирования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8051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366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«Товары, работы, услуги»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AD0F7-C862-4BEB-BCEA-DFC96291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029B2-8233-4C4B-8DA9-1CF8F0054F45}"/>
              </a:ext>
            </a:extLst>
          </p:cNvPr>
          <p:cNvSpPr/>
          <p:nvPr/>
        </p:nvSpPr>
        <p:spPr>
          <a:xfrm>
            <a:off x="152400" y="4384588"/>
            <a:ext cx="11887199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Во вкладке «</a:t>
            </a:r>
            <a:r>
              <a:rPr lang="ru-RU" sz="2000" b="1" dirty="0">
                <a:latin typeface="Arial" panose="020B0604020202020204" pitchFamily="34" charset="0"/>
              </a:rPr>
              <a:t>Товары, работы, услуги</a:t>
            </a:r>
            <a:r>
              <a:rPr lang="ru-RU" sz="2000" dirty="0">
                <a:latin typeface="Arial" panose="020B0604020202020204" pitchFamily="34" charset="0"/>
              </a:rPr>
              <a:t>» заказчику необходимо отредактировать количество в поле «</a:t>
            </a:r>
            <a:r>
              <a:rPr lang="ru-RU" sz="2000" b="1" dirty="0">
                <a:latin typeface="Arial" panose="020B0604020202020204" pitchFamily="34" charset="0"/>
              </a:rPr>
              <a:t>Кол-во</a:t>
            </a:r>
            <a:r>
              <a:rPr lang="ru-RU" sz="2000" dirty="0">
                <a:latin typeface="Arial" panose="020B0604020202020204" pitchFamily="34" charset="0"/>
              </a:rPr>
              <a:t>». </a:t>
            </a:r>
          </a:p>
          <a:p>
            <a:endParaRPr lang="ru-RU" sz="2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Если в Планируемой заявке было указано больше строк продукции чем необходимо заказчику, лишние строки нужно удалить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F12E20-1F40-4E53-ADB7-9361D0E1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04737"/>
            <a:ext cx="11887199" cy="3244012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314952-D3EB-47D2-9546-FB795893D647}"/>
              </a:ext>
            </a:extLst>
          </p:cNvPr>
          <p:cNvSpPr/>
          <p:nvPr/>
        </p:nvSpPr>
        <p:spPr>
          <a:xfrm>
            <a:off x="1538378" y="1284829"/>
            <a:ext cx="904623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Поле «</a:t>
            </a:r>
            <a:r>
              <a:rPr lang="ru-RU" sz="2000" b="1" dirty="0"/>
              <a:t>Номер позиции ПГ</a:t>
            </a:r>
            <a:r>
              <a:rPr lang="ru-RU" sz="2000" dirty="0"/>
              <a:t>» заполняется только в случае, если позиция ПГ ранее была опубликована (</a:t>
            </a:r>
            <a:r>
              <a:rPr lang="ru-RU" sz="2000" i="1" dirty="0"/>
              <a:t>необязательно к заполнению</a:t>
            </a:r>
            <a:r>
              <a:rPr lang="ru-RU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55543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366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«Условия контракта»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AD0F7-C862-4BEB-BCEA-DFC96291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029B2-8233-4C4B-8DA9-1CF8F0054F45}"/>
              </a:ext>
            </a:extLst>
          </p:cNvPr>
          <p:cNvSpPr/>
          <p:nvPr/>
        </p:nvSpPr>
        <p:spPr>
          <a:xfrm>
            <a:off x="6421042" y="693503"/>
            <a:ext cx="5357005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Необходимо заполнить все обязательные поля в блоках: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Место поставки товара, выполнения работ, оказания услуг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Сроки поставки товара, завершения работ, график оказания услуг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8D726B-73DF-4059-A74E-75A8E9F4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7" y="71910"/>
            <a:ext cx="6219528" cy="6546521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255772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515A-3458-9C74-E0C4-73A19F9F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E61AD-F5A4-F49C-B7F4-476FA4522183}"/>
              </a:ext>
            </a:extLst>
          </p:cNvPr>
          <p:cNvSpPr txBox="1"/>
          <p:nvPr/>
        </p:nvSpPr>
        <p:spPr>
          <a:xfrm>
            <a:off x="1" y="3040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«Исполнитель заказчика»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5F55D-32C0-4633-9C15-4049DE00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0FEF47-4FCE-47FF-B60D-CE660EF8F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09" y="540894"/>
            <a:ext cx="10594645" cy="6038284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3D1CA0-C63E-93B5-974F-FFF2C97DBBAC}"/>
              </a:ext>
            </a:extLst>
          </p:cNvPr>
          <p:cNvSpPr/>
          <p:nvPr/>
        </p:nvSpPr>
        <p:spPr>
          <a:xfrm>
            <a:off x="5473315" y="1437512"/>
            <a:ext cx="4041648" cy="24314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Блок полей «</a:t>
            </a:r>
            <a:r>
              <a:rPr lang="ru-RU" sz="2000" b="1" dirty="0"/>
              <a:t>Контактная информация заказчика</a:t>
            </a:r>
            <a:r>
              <a:rPr lang="ru-RU" sz="2000" dirty="0"/>
              <a:t>» заполняется автоматически, на основе данных из формы «</a:t>
            </a:r>
            <a:r>
              <a:rPr lang="ru-RU" sz="2000" b="1" dirty="0"/>
              <a:t>Регистрационные данные в ЕИС</a:t>
            </a:r>
            <a:r>
              <a:rPr lang="ru-RU" sz="2000" dirty="0"/>
              <a:t>»</a:t>
            </a:r>
          </a:p>
          <a:p>
            <a:endParaRPr lang="ru-RU" sz="1050" dirty="0"/>
          </a:p>
          <a:p>
            <a:r>
              <a:rPr lang="ru-RU" sz="2000" dirty="0"/>
              <a:t>Доступно ручное редактирование или выбор из справочника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0D83EC-D4F4-F8C7-4422-8FEEDE5FBE64}"/>
              </a:ext>
            </a:extLst>
          </p:cNvPr>
          <p:cNvSpPr/>
          <p:nvPr/>
        </p:nvSpPr>
        <p:spPr>
          <a:xfrm>
            <a:off x="5473315" y="4947962"/>
            <a:ext cx="6504432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Блок полей «</a:t>
            </a:r>
            <a:r>
              <a:rPr lang="ru-RU" sz="2000" b="1" dirty="0"/>
              <a:t>Информация о контрактном управляющем, ответственном за заключение контракта или об ответственном лице контрактной службы</a:t>
            </a:r>
            <a:r>
              <a:rPr lang="ru-RU" sz="2000" dirty="0"/>
              <a:t>» заполняется путем выбора записи из справочника «</a:t>
            </a:r>
            <a:r>
              <a:rPr lang="ru-RU" sz="2000" b="1" dirty="0"/>
              <a:t>Справочник исполнителей</a:t>
            </a:r>
            <a:r>
              <a:rPr lang="ru-RU" sz="2000" dirty="0"/>
              <a:t>». Доступно ручное редактирование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23464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828DF-F5D6-55E6-975F-2D816A0F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C1798E-7C21-40F2-BB48-F067EE7E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28" y="1682729"/>
            <a:ext cx="8803544" cy="2371255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60901-5CF3-F19B-41AE-ED050A4E775C}"/>
              </a:ext>
            </a:extLst>
          </p:cNvPr>
          <p:cNvSpPr txBox="1"/>
          <p:nvPr/>
        </p:nvSpPr>
        <p:spPr>
          <a:xfrm>
            <a:off x="1" y="7191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проекта заявки по маршруту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A0389-EB93-960A-B69B-D32D59A2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EAAA76-8E6F-3B97-41BA-E00AFE37F8DF}"/>
              </a:ext>
            </a:extLst>
          </p:cNvPr>
          <p:cNvSpPr/>
          <p:nvPr/>
        </p:nvSpPr>
        <p:spPr>
          <a:xfrm>
            <a:off x="292608" y="649559"/>
            <a:ext cx="11577339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заполнения необходимых данных документ следует сохранить по кнопке        [</a:t>
            </a:r>
            <a:r>
              <a:rPr lang="ru-RU" sz="2000" b="1" dirty="0"/>
              <a:t>Сохранить</a:t>
            </a:r>
            <a:r>
              <a:rPr lang="ru-RU" sz="2000" dirty="0"/>
              <a:t>]. Сохраненный проект заявки необходимо направить по маршруту по кнопке        </a:t>
            </a:r>
            <a:r>
              <a:rPr lang="en-US" sz="2000" dirty="0"/>
              <a:t>[</a:t>
            </a:r>
            <a:r>
              <a:rPr lang="ru-RU" sz="2000" b="1" dirty="0"/>
              <a:t>Отправить по Маршруту</a:t>
            </a:r>
            <a:r>
              <a:rPr lang="en-US" sz="2000" dirty="0"/>
              <a:t>]</a:t>
            </a:r>
            <a:r>
              <a:rPr lang="ru-RU" sz="2000" dirty="0"/>
              <a:t> на согласование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C6B59-B520-457E-2359-6FDB72378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351" y="1005009"/>
            <a:ext cx="323810" cy="30476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A0C22C-FEC9-1374-4278-9EB302588CA3}"/>
              </a:ext>
            </a:extLst>
          </p:cNvPr>
          <p:cNvSpPr/>
          <p:nvPr/>
        </p:nvSpPr>
        <p:spPr>
          <a:xfrm>
            <a:off x="292608" y="4071492"/>
            <a:ext cx="1147267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результате отправки документ будет доступен в фильтре «</a:t>
            </a:r>
            <a:r>
              <a:rPr lang="ru-RU" sz="2000" b="1" dirty="0"/>
              <a:t>Согласовано</a:t>
            </a:r>
            <a:r>
              <a:rPr lang="ru-RU" sz="2000" dirty="0"/>
              <a:t>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34CD88-56D0-4BF6-A6A7-6B4C0B56C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6405" y="700565"/>
            <a:ext cx="285714" cy="285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C64C2-9F5A-4CA4-BC4F-92D8563A3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524" y="4622159"/>
            <a:ext cx="8780952" cy="1838095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185435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3824-2706-FC8F-0C3D-78856625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BF23D-85C3-9231-D47D-37C295D0F716}"/>
              </a:ext>
            </a:extLst>
          </p:cNvPr>
          <p:cNvSpPr txBox="1"/>
          <p:nvPr/>
        </p:nvSpPr>
        <p:spPr>
          <a:xfrm>
            <a:off x="1052930" y="2767280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Соглашения о проведении совместных торгов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67584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-101600" y="101155"/>
            <a:ext cx="1229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формирования соглашения о совместной закупке </a:t>
            </a:r>
          </a:p>
          <a:p>
            <a:r>
              <a:rPr lang="ru-RU" dirty="0"/>
              <a:t>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840EB7D-C51A-455A-BE50-4F8442BF7FB9}"/>
              </a:ext>
            </a:extLst>
          </p:cNvPr>
          <p:cNvGrpSpPr/>
          <p:nvPr/>
        </p:nvGrpSpPr>
        <p:grpSpPr>
          <a:xfrm>
            <a:off x="4762377" y="1491322"/>
            <a:ext cx="6755210" cy="3875355"/>
            <a:chOff x="4298269" y="817909"/>
            <a:chExt cx="6755210" cy="3875355"/>
          </a:xfrm>
        </p:grpSpPr>
        <p:cxnSp>
          <p:nvCxnSpPr>
            <p:cNvPr id="41" name="Соединитель: уступ 40">
              <a:extLst>
                <a:ext uri="{FF2B5EF4-FFF2-40B4-BE49-F238E27FC236}">
                  <a16:creationId xmlns:a16="http://schemas.microsoft.com/office/drawing/2014/main" id="{1DC7055A-6979-446E-AF6D-8958A95AEA27}"/>
                </a:ext>
              </a:extLst>
            </p:cNvPr>
            <p:cNvCxnSpPr>
              <a:cxnSpLocks/>
              <a:stCxn id="19" idx="1"/>
              <a:endCxn id="10" idx="1"/>
            </p:cNvCxnSpPr>
            <p:nvPr/>
          </p:nvCxnSpPr>
          <p:spPr>
            <a:xfrm rot="10800000">
              <a:off x="4298270" y="1005025"/>
              <a:ext cx="297858" cy="3501122"/>
            </a:xfrm>
            <a:prstGeom prst="bentConnector3">
              <a:avLst>
                <a:gd name="adj1" fmla="val 276854"/>
              </a:avLst>
            </a:prstGeom>
            <a:ln w="139700">
              <a:solidFill>
                <a:srgbClr val="C0504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Стрелка: вправо 34">
              <a:extLst>
                <a:ext uri="{FF2B5EF4-FFF2-40B4-BE49-F238E27FC236}">
                  <a16:creationId xmlns:a16="http://schemas.microsoft.com/office/drawing/2014/main" id="{ED4180D9-CE9B-4ED4-AF55-FA68B32969B2}"/>
                </a:ext>
              </a:extLst>
            </p:cNvPr>
            <p:cNvSpPr/>
            <p:nvPr/>
          </p:nvSpPr>
          <p:spPr>
            <a:xfrm rot="5400000">
              <a:off x="5632196" y="3854293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D451358B-7FB6-4121-85B4-51BFFDA494B7}"/>
                </a:ext>
              </a:extLst>
            </p:cNvPr>
            <p:cNvSpPr/>
            <p:nvPr/>
          </p:nvSpPr>
          <p:spPr>
            <a:xfrm rot="5400000">
              <a:off x="5642732" y="2962779"/>
              <a:ext cx="471176" cy="440981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: вправо 32">
              <a:extLst>
                <a:ext uri="{FF2B5EF4-FFF2-40B4-BE49-F238E27FC236}">
                  <a16:creationId xmlns:a16="http://schemas.microsoft.com/office/drawing/2014/main" id="{AFED9CE5-0637-4133-8CBA-BBDD52922B2C}"/>
                </a:ext>
              </a:extLst>
            </p:cNvPr>
            <p:cNvSpPr/>
            <p:nvPr/>
          </p:nvSpPr>
          <p:spPr>
            <a:xfrm rot="5400000">
              <a:off x="5632197" y="2109702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01296E43-B4FF-4D73-8D25-61BC3E72ABF4}"/>
                </a:ext>
              </a:extLst>
            </p:cNvPr>
            <p:cNvCxnSpPr>
              <a:cxnSpLocks/>
              <a:stCxn id="14" idx="3"/>
              <a:endCxn id="11" idx="1"/>
            </p:cNvCxnSpPr>
            <p:nvPr/>
          </p:nvCxnSpPr>
          <p:spPr>
            <a:xfrm flipV="1">
              <a:off x="7465610" y="1876760"/>
              <a:ext cx="1026692" cy="3306"/>
            </a:xfrm>
            <a:prstGeom prst="straightConnector1">
              <a:avLst/>
            </a:prstGeom>
            <a:solidFill>
              <a:srgbClr val="C0504D"/>
            </a:solidFill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Соединитель: уступ 6">
              <a:extLst>
                <a:ext uri="{FF2B5EF4-FFF2-40B4-BE49-F238E27FC236}">
                  <a16:creationId xmlns:a16="http://schemas.microsoft.com/office/drawing/2014/main" id="{FF685099-AA11-414F-952C-9B8E0D1EF6A6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7437301" y="2063877"/>
              <a:ext cx="2335590" cy="684992"/>
            </a:xfrm>
            <a:prstGeom prst="bentConnector2">
              <a:avLst/>
            </a:prstGeom>
            <a:ln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F57A79F-FF64-4582-A637-7975ED7E9D71}"/>
                </a:ext>
              </a:extLst>
            </p:cNvPr>
            <p:cNvSpPr/>
            <p:nvPr/>
          </p:nvSpPr>
          <p:spPr>
            <a:xfrm>
              <a:off x="4298270" y="817909"/>
              <a:ext cx="3167342" cy="374231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Соглашения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93AED8-DDA5-4F56-BB0E-132D35020171}"/>
                </a:ext>
              </a:extLst>
            </p:cNvPr>
            <p:cNvSpPr/>
            <p:nvPr/>
          </p:nvSpPr>
          <p:spPr>
            <a:xfrm>
              <a:off x="8492302" y="1689643"/>
              <a:ext cx="2561177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Соглашения</a:t>
              </a: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5B7D46B1-2DB2-4359-AAD9-9E10A4A7137B}"/>
                </a:ext>
              </a:extLst>
            </p:cNvPr>
            <p:cNvSpPr/>
            <p:nvPr/>
          </p:nvSpPr>
          <p:spPr>
            <a:xfrm rot="5400000">
              <a:off x="5642733" y="1233564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2381270-DC05-4D4E-899C-A7CA93E26084}"/>
                </a:ext>
              </a:extLst>
            </p:cNvPr>
            <p:cNvSpPr/>
            <p:nvPr/>
          </p:nvSpPr>
          <p:spPr>
            <a:xfrm>
              <a:off x="4298269" y="1692949"/>
              <a:ext cx="3167341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подписи у участников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5C43C60-C8BC-4CC9-911E-D80746BC1C35}"/>
                </a:ext>
              </a:extLst>
            </p:cNvPr>
            <p:cNvSpPr/>
            <p:nvPr/>
          </p:nvSpPr>
          <p:spPr>
            <a:xfrm>
              <a:off x="4298269" y="2561751"/>
              <a:ext cx="3167341" cy="374234"/>
            </a:xfrm>
            <a:prstGeom prst="rect">
              <a:avLst/>
            </a:prstGeom>
            <a:solidFill>
              <a:srgbClr val="9BBB59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подписи у организатора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3FF96DD-17EF-4A54-960E-6302C4C76179}"/>
                </a:ext>
              </a:extLst>
            </p:cNvPr>
            <p:cNvSpPr/>
            <p:nvPr/>
          </p:nvSpPr>
          <p:spPr>
            <a:xfrm>
              <a:off x="4298269" y="3430553"/>
              <a:ext cx="3167341" cy="374234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Подписано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51272A4-3EF5-4546-A6CC-1B01EEA97A2B}"/>
                </a:ext>
              </a:extLst>
            </p:cNvPr>
            <p:cNvSpPr/>
            <p:nvPr/>
          </p:nvSpPr>
          <p:spPr>
            <a:xfrm>
              <a:off x="4596128" y="4319030"/>
              <a:ext cx="2543311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Внесение изменений</a:t>
              </a:r>
            </a:p>
          </p:txBody>
        </p:sp>
      </p:grp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4279375B-039C-4D63-BEAA-535E9ECD806A}"/>
              </a:ext>
            </a:extLst>
          </p:cNvPr>
          <p:cNvSpPr/>
          <p:nvPr/>
        </p:nvSpPr>
        <p:spPr>
          <a:xfrm>
            <a:off x="3277183" y="1491322"/>
            <a:ext cx="636229" cy="3875355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1F85C0A-CB31-4626-B81E-5EEE40DC5DFE}"/>
              </a:ext>
            </a:extLst>
          </p:cNvPr>
          <p:cNvSpPr/>
          <p:nvPr/>
        </p:nvSpPr>
        <p:spPr>
          <a:xfrm>
            <a:off x="803997" y="3058352"/>
            <a:ext cx="24552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325210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D9B9-D527-00F1-9362-EFA858E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D2882-0CF4-C021-A0CF-35949172964F}"/>
              </a:ext>
            </a:extLst>
          </p:cNvPr>
          <p:cNvSpPr txBox="1"/>
          <p:nvPr/>
        </p:nvSpPr>
        <p:spPr>
          <a:xfrm>
            <a:off x="-2" y="2758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Соглашения о проведении совместных торгов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32D99B-3253-A64C-4E95-64B5D3523823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FE1B0-23CD-43D4-89F8-8A338F78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1D7290-B9E5-45AD-A0AF-5A862AC89B8A}"/>
              </a:ext>
            </a:extLst>
          </p:cNvPr>
          <p:cNvSpPr/>
          <p:nvPr/>
        </p:nvSpPr>
        <p:spPr>
          <a:xfrm>
            <a:off x="701842" y="757317"/>
            <a:ext cx="111853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</a:t>
            </a:r>
            <a:r>
              <a:rPr lang="ru-RU" b="1" dirty="0"/>
              <a:t>Соглашения о проведении совместных торгов </a:t>
            </a:r>
            <a:r>
              <a:rPr lang="ru-RU" b="1" dirty="0">
                <a:solidFill>
                  <a:srgbClr val="C0504D"/>
                </a:solidFill>
              </a:rPr>
              <a:t>Координатору</a:t>
            </a:r>
            <a:r>
              <a:rPr lang="ru-RU" dirty="0"/>
              <a:t> совместных закупок необходимо перейти в фильтр «</a:t>
            </a:r>
            <a:r>
              <a:rPr lang="ru-RU" b="1" dirty="0"/>
              <a:t>В работе</a:t>
            </a:r>
            <a:r>
              <a:rPr lang="ru-RU" dirty="0"/>
              <a:t>» папки «</a:t>
            </a:r>
            <a:r>
              <a:rPr lang="ru-RU" b="1" dirty="0"/>
              <a:t>Соглашение о проведении совместных торгов</a:t>
            </a:r>
            <a:r>
              <a:rPr lang="ru-RU" dirty="0"/>
              <a:t>» и нажать кнопку      [</a:t>
            </a:r>
            <a:r>
              <a:rPr lang="ru-RU" b="1" dirty="0"/>
              <a:t>Создать</a:t>
            </a:r>
            <a:r>
              <a:rPr lang="ru-RU" dirty="0"/>
              <a:t>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A3740-BF98-4430-9BA5-BD2322D6E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32" y="1371459"/>
            <a:ext cx="247619" cy="3047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094D63-222F-4E8D-8D6C-BF54793E9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25" y="1830290"/>
            <a:ext cx="10378350" cy="3754981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3887873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обязательных полей в Соглашении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7C267-193E-4EE4-B37C-4E48090A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E1E018-A775-A009-70DD-DB682D3B2C86}"/>
              </a:ext>
            </a:extLst>
          </p:cNvPr>
          <p:cNvSpPr/>
          <p:nvPr/>
        </p:nvSpPr>
        <p:spPr>
          <a:xfrm>
            <a:off x="262665" y="3666989"/>
            <a:ext cx="11666666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Порядок заполнения полей: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Номер соглашения</a:t>
            </a:r>
            <a:r>
              <a:rPr lang="ru-RU" sz="2000" dirty="0"/>
              <a:t> – значение вносится ручным вводом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Планируемая сводная ЗЗ</a:t>
            </a:r>
            <a:r>
              <a:rPr lang="ru-RU" sz="2000" dirty="0"/>
              <a:t> – значение выбирается из Справочника планируемых сводных заявок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Дата окончания приема заявок на закупку на участие в совместных закупках</a:t>
            </a:r>
            <a:r>
              <a:rPr lang="ru-RU" sz="2000" dirty="0"/>
              <a:t> – значение автоматически подгружается после указания номера планируемой сводной заявки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Руководитель</a:t>
            </a:r>
            <a:r>
              <a:rPr lang="ru-RU" sz="2000" dirty="0"/>
              <a:t> – значение указывается ручным вводом (при необходимости)</a:t>
            </a:r>
          </a:p>
          <a:p>
            <a:endParaRPr lang="ru-RU" sz="2000" dirty="0"/>
          </a:p>
          <a:p>
            <a:r>
              <a:rPr lang="ru-RU" sz="2000" dirty="0"/>
              <a:t>Далее Соглашение необходимо сохранить по кнопке       </a:t>
            </a:r>
            <a:r>
              <a:rPr lang="en-US" sz="2000" dirty="0"/>
              <a:t>[</a:t>
            </a:r>
            <a:r>
              <a:rPr lang="ru-RU" sz="2000" b="1" dirty="0"/>
              <a:t>Сохранить</a:t>
            </a:r>
            <a:r>
              <a:rPr lang="en-US" sz="2000" dirty="0"/>
              <a:t>]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8D57D6-CBF8-4326-BDC7-AA840C42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" y="526509"/>
            <a:ext cx="11666667" cy="3057143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35473-9D7C-4E49-96B3-86DC88D4A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83" y="5867788"/>
            <a:ext cx="285714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2767280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</a:t>
            </a:r>
          </a:p>
          <a:p>
            <a:r>
              <a:rPr lang="ru-RU" dirty="0"/>
              <a:t>Планируемой сводной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1724538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00AA5DB-3D78-4185-8C97-DC9770D40261}"/>
              </a:ext>
            </a:extLst>
          </p:cNvPr>
          <p:cNvSpPr/>
          <p:nvPr/>
        </p:nvSpPr>
        <p:spPr>
          <a:xfrm>
            <a:off x="8640637" y="5971312"/>
            <a:ext cx="534851" cy="34661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Участники сводной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7C267-193E-4EE4-B37C-4E48090A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C0611C-AA57-4CE5-9199-20E10B47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9" y="523220"/>
            <a:ext cx="9133333" cy="5247619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6218C7E-909F-4065-B9E4-D5A8B8630CF9}"/>
              </a:ext>
            </a:extLst>
          </p:cNvPr>
          <p:cNvSpPr/>
          <p:nvPr/>
        </p:nvSpPr>
        <p:spPr>
          <a:xfrm>
            <a:off x="5974080" y="1194186"/>
            <a:ext cx="426802" cy="34661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055923-0C33-484B-8EB2-C8BB6F4B3467}"/>
              </a:ext>
            </a:extLst>
          </p:cNvPr>
          <p:cNvSpPr/>
          <p:nvPr/>
        </p:nvSpPr>
        <p:spPr>
          <a:xfrm>
            <a:off x="993457" y="781781"/>
            <a:ext cx="5102543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 нажатию на кнопку      [</a:t>
            </a:r>
            <a:r>
              <a:rPr lang="ru-RU" sz="2000" b="1" dirty="0"/>
              <a:t>Связанные документы</a:t>
            </a:r>
            <a:r>
              <a:rPr lang="ru-RU" sz="2000" dirty="0"/>
              <a:t>] можно открыть связанные Проекты заявок на закупку в целях проверки корректности документов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F8D976-1A11-4F47-8844-0971B4BDE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853" y="816986"/>
            <a:ext cx="247619" cy="285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B0DD37-8902-4D5D-B5F3-98FD71B48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82" y="781781"/>
            <a:ext cx="5476190" cy="11714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E1E018-A775-A009-70DD-DB682D3B2C86}"/>
              </a:ext>
            </a:extLst>
          </p:cNvPr>
          <p:cNvSpPr/>
          <p:nvPr/>
        </p:nvSpPr>
        <p:spPr>
          <a:xfrm>
            <a:off x="543466" y="5315323"/>
            <a:ext cx="8203719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 кнопке      [</a:t>
            </a:r>
            <a:r>
              <a:rPr lang="ru-RU" sz="2000" b="1" dirty="0"/>
              <a:t>Подгрузить сведения</a:t>
            </a:r>
            <a:r>
              <a:rPr lang="ru-RU" sz="2000" dirty="0"/>
              <a:t>] </a:t>
            </a:r>
            <a:r>
              <a:rPr lang="ru-RU" sz="2000" b="1" dirty="0">
                <a:solidFill>
                  <a:srgbClr val="C0504D"/>
                </a:solidFill>
              </a:rPr>
              <a:t>Координатор</a:t>
            </a:r>
            <a:r>
              <a:rPr lang="ru-RU" sz="2000" dirty="0"/>
              <a:t> совместных торгов подгружает в Соглашение сведения о заказчиках, которые указали при создании документа «</a:t>
            </a:r>
            <a:r>
              <a:rPr lang="ru-RU" sz="2000" b="1" dirty="0"/>
              <a:t>Проект заявки на закупку</a:t>
            </a:r>
            <a:r>
              <a:rPr lang="ru-RU" sz="2000" dirty="0"/>
              <a:t>» используемую в Соглашении Планируемую сводную заявку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BE9551-9B84-4886-B599-EE63C1405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843" y="5328284"/>
            <a:ext cx="259412" cy="29481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835C6B-825D-4137-98B2-8EA2BFFFD16B}"/>
              </a:ext>
            </a:extLst>
          </p:cNvPr>
          <p:cNvSpPr/>
          <p:nvPr/>
        </p:nvSpPr>
        <p:spPr>
          <a:xfrm>
            <a:off x="9175488" y="5613494"/>
            <a:ext cx="2701584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загрузки заявок необходимо повторно </a:t>
            </a:r>
            <a:r>
              <a:rPr lang="ru-RU" sz="2000" b="1" dirty="0"/>
              <a:t>сохранить</a:t>
            </a:r>
            <a:r>
              <a:rPr lang="ru-RU" sz="2000" dirty="0"/>
              <a:t>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3979861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печатной формы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9325B-E961-3F8C-A513-C3084898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00" y="523220"/>
            <a:ext cx="10208799" cy="595589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78B4401-6A9A-21A2-E935-0D6EABD29C46}"/>
              </a:ext>
            </a:extLst>
          </p:cNvPr>
          <p:cNvSpPr/>
          <p:nvPr/>
        </p:nvSpPr>
        <p:spPr>
          <a:xfrm rot="16200000">
            <a:off x="6816316" y="1526087"/>
            <a:ext cx="563607" cy="34661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1578C6-4EBA-BA22-6B58-F7BA367001C9}"/>
              </a:ext>
            </a:extLst>
          </p:cNvPr>
          <p:cNvSpPr/>
          <p:nvPr/>
        </p:nvSpPr>
        <p:spPr>
          <a:xfrm>
            <a:off x="4655747" y="1746043"/>
            <a:ext cx="6310957" cy="31700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 нажатию на кнопку       [</a:t>
            </a:r>
            <a:r>
              <a:rPr lang="ru-RU" sz="2000" b="1" dirty="0"/>
              <a:t>Генерация соглашения</a:t>
            </a:r>
            <a:r>
              <a:rPr lang="ru-RU" sz="2000" dirty="0"/>
              <a:t>] сформируется </a:t>
            </a:r>
            <a:r>
              <a:rPr lang="ru-RU" sz="2000" u="sng" dirty="0"/>
              <a:t>печатная форма Соглашения</a:t>
            </a:r>
            <a:r>
              <a:rPr lang="ru-RU" sz="2000" dirty="0"/>
              <a:t>, которая будет доступна для скачивания, а также будет автоматически прикреплена к документу.</a:t>
            </a:r>
          </a:p>
          <a:p>
            <a:endParaRPr lang="ru-RU" sz="2000" dirty="0"/>
          </a:p>
          <a:p>
            <a:r>
              <a:rPr lang="ru-RU" sz="2000" dirty="0"/>
              <a:t>В дополнение к печатной форме Соглашения можно сформировать </a:t>
            </a:r>
            <a:r>
              <a:rPr lang="ru-RU" sz="2000" u="sng" dirty="0"/>
              <a:t>Приложения к соглашению</a:t>
            </a:r>
          </a:p>
          <a:p>
            <a:endParaRPr lang="ru-RU" sz="2000" dirty="0"/>
          </a:p>
          <a:p>
            <a:r>
              <a:rPr lang="ru-RU" sz="2000" dirty="0"/>
              <a:t>К Соглашению позволяется крепить свои печатные формы документов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FBF53-19CF-7BBC-681B-867E1A443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908" y="1819261"/>
            <a:ext cx="275420" cy="3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2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D4880-D662-159D-5B24-BCF91F7B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FAB7B-54CC-AD71-441A-A71948852FF2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Соглашения на подписание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18C39-66DB-7B30-FCE3-167F1F3A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4F0DF9-83E8-C1EB-2647-205832B383C2}"/>
              </a:ext>
            </a:extLst>
          </p:cNvPr>
          <p:cNvSpPr/>
          <p:nvPr/>
        </p:nvSpPr>
        <p:spPr>
          <a:xfrm>
            <a:off x="365760" y="578198"/>
            <a:ext cx="1147876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Для подписания соглашения участниками </a:t>
            </a:r>
            <a:r>
              <a:rPr lang="ru-RU" sz="2000" b="1" dirty="0">
                <a:solidFill>
                  <a:srgbClr val="C0504D"/>
                </a:solidFill>
              </a:rPr>
              <a:t>Координатор</a:t>
            </a:r>
            <a:r>
              <a:rPr lang="ru-RU" sz="2000" dirty="0"/>
              <a:t> направляет Соглашение о проведении совместных торгов по маршруту по кнопке       [</a:t>
            </a:r>
            <a:r>
              <a:rPr lang="ru-RU" sz="2000" b="1" dirty="0"/>
              <a:t>Отправить по маршруту</a:t>
            </a:r>
            <a:r>
              <a:rPr lang="ru-RU" sz="2000" dirty="0"/>
              <a:t>].</a:t>
            </a:r>
          </a:p>
          <a:p>
            <a:endParaRPr lang="ru-RU" sz="1100" dirty="0"/>
          </a:p>
          <a:p>
            <a:r>
              <a:rPr lang="ru-RU" sz="2000" dirty="0"/>
              <a:t>Документ переместится в фильтр «</a:t>
            </a:r>
            <a:r>
              <a:rPr lang="ru-RU" sz="2000" b="1" dirty="0"/>
              <a:t>На подписи у участников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62370-4F54-C706-19D9-00D62B6D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095" y="935155"/>
            <a:ext cx="323810" cy="304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D15FB4-7D98-BE25-2176-0FEEB5AF5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891071"/>
            <a:ext cx="11478768" cy="3781556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476900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1D7C-7173-D23F-380D-21932F87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40437-9209-6A6E-A672-F3CDF254C50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Соглашения на подписание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397B8-025B-FDF9-CF6A-DFD8E649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A2E2AC-53E4-4094-DF24-5F67D631C076}"/>
              </a:ext>
            </a:extLst>
          </p:cNvPr>
          <p:cNvSpPr/>
          <p:nvPr/>
        </p:nvSpPr>
        <p:spPr>
          <a:xfrm>
            <a:off x="1352852" y="578198"/>
            <a:ext cx="9486294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случае отправки соглашения на подписание без прикрепленного файла с типом </a:t>
            </a:r>
            <a:r>
              <a:rPr lang="ru-RU" sz="2000" b="1" dirty="0"/>
              <a:t>Соглашение</a:t>
            </a:r>
            <a:r>
              <a:rPr lang="ru-RU" sz="2000" dirty="0"/>
              <a:t>, сработает блокирующий контроль, препятствующий дальнейшему подписанию документа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1792F-8399-819E-7F62-4532AC8B1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853" y="1648839"/>
            <a:ext cx="9486293" cy="3986993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4248313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614AE-9578-4C54-4260-6E7DCD41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131B6-EEDD-1B93-6BAF-2B1DCB5CED9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Подписание Соглашения заказчиками и координатором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6234D8-88D5-0B07-748A-43E94F7A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9E6019-89CF-35D8-5950-E77ED3681A56}"/>
              </a:ext>
            </a:extLst>
          </p:cNvPr>
          <p:cNvSpPr/>
          <p:nvPr/>
        </p:nvSpPr>
        <p:spPr>
          <a:xfrm>
            <a:off x="329184" y="523220"/>
            <a:ext cx="1144219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64A2"/>
                </a:solidFill>
              </a:rPr>
              <a:t>Участники совместной закупки</a:t>
            </a:r>
            <a:r>
              <a:rPr lang="ru-RU" sz="2000" dirty="0"/>
              <a:t> подписывают Соглашение о проведении совместных торгов по кнопке «</a:t>
            </a:r>
            <a:r>
              <a:rPr lang="ru-RU" sz="2000" b="1" dirty="0"/>
              <a:t>Подписать</a:t>
            </a:r>
            <a:r>
              <a:rPr lang="ru-RU" sz="2000" dirty="0"/>
              <a:t>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6C6102-09B6-529E-119F-C4D448BC5E44}"/>
              </a:ext>
            </a:extLst>
          </p:cNvPr>
          <p:cNvSpPr/>
          <p:nvPr/>
        </p:nvSpPr>
        <p:spPr>
          <a:xfrm>
            <a:off x="329184" y="3507197"/>
            <a:ext cx="1144219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подписания Соглашения участниками, </a:t>
            </a:r>
            <a:r>
              <a:rPr lang="ru-RU" sz="2000" b="1" dirty="0">
                <a:solidFill>
                  <a:srgbClr val="C0504D"/>
                </a:solidFill>
              </a:rPr>
              <a:t>Координатор</a:t>
            </a:r>
            <a:r>
              <a:rPr lang="ru-RU" sz="2000" dirty="0"/>
              <a:t> направляет Соглашение по маршруту в фильтр «</a:t>
            </a:r>
            <a:r>
              <a:rPr lang="ru-RU" sz="2000" b="1" dirty="0"/>
              <a:t>На подписи у организатора</a:t>
            </a:r>
            <a:r>
              <a:rPr lang="ru-RU" sz="2000" dirty="0"/>
              <a:t>», выбирая действие «</a:t>
            </a:r>
            <a:r>
              <a:rPr lang="ru-RU" sz="2000" b="1" dirty="0"/>
              <a:t>Подписать</a:t>
            </a:r>
            <a:r>
              <a:rPr lang="ru-RU" sz="2000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A3EAD-AA14-E8FF-D856-203D8E585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0" y="1401038"/>
            <a:ext cx="9763179" cy="1936227"/>
          </a:xfrm>
          <a:prstGeom prst="rect">
            <a:avLst/>
          </a:prstGeom>
          <a:ln>
            <a:solidFill>
              <a:srgbClr val="7E007E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DB0B19-FEB6-6DC8-5A4F-08730F99D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23" y="4286983"/>
            <a:ext cx="9217152" cy="2339957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403502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0F448-D4C9-5A06-4A3C-E6196B310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AB5F0-6994-FFF5-4DB7-EA3C5CBEDFE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Проверка на наличие подписей участников </a:t>
            </a:r>
          </a:p>
          <a:p>
            <a:r>
              <a:rPr lang="ru-RU" dirty="0"/>
              <a:t>при отправке по маршруту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DF292E-A2BB-0232-D92E-552DEF66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A8DBF9-644E-D1DD-DE76-3D95BF12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236" y="2891825"/>
            <a:ext cx="8854604" cy="3712077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8" name="Стрелка: изогнутая 7">
            <a:extLst>
              <a:ext uri="{FF2B5EF4-FFF2-40B4-BE49-F238E27FC236}">
                <a16:creationId xmlns:a16="http://schemas.microsoft.com/office/drawing/2014/main" id="{40A97B42-DC01-48D0-A1DB-2378C3BD8BE6}"/>
              </a:ext>
            </a:extLst>
          </p:cNvPr>
          <p:cNvSpPr/>
          <p:nvPr/>
        </p:nvSpPr>
        <p:spPr>
          <a:xfrm rot="5400000">
            <a:off x="6435989" y="1888836"/>
            <a:ext cx="795529" cy="1130081"/>
          </a:xfrm>
          <a:prstGeom prst="bentArrow">
            <a:avLst/>
          </a:prstGeom>
          <a:solidFill>
            <a:srgbClr val="C0504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43784-B734-DA7B-E7BE-5AC5ED06D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48" y="606399"/>
            <a:ext cx="6091930" cy="2245242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006392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FB47-0AF0-F349-C0F7-6F5622A7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0FD55-FB77-9D0E-63DC-545114DEF1D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Подписание Соглашения организатором закупки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7D637-FBFD-AFC3-2341-B8318BA3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1B591-54BA-559D-1940-1CAAC689857F}"/>
              </a:ext>
            </a:extLst>
          </p:cNvPr>
          <p:cNvSpPr/>
          <p:nvPr/>
        </p:nvSpPr>
        <p:spPr>
          <a:xfrm>
            <a:off x="329184" y="523220"/>
            <a:ext cx="1144219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700"/>
                </a:solidFill>
              </a:rPr>
              <a:t>Организатор</a:t>
            </a:r>
            <a:r>
              <a:rPr lang="ru-RU" sz="2000" b="1" dirty="0">
                <a:solidFill>
                  <a:srgbClr val="8064A2"/>
                </a:solidFill>
              </a:rPr>
              <a:t> </a:t>
            </a:r>
            <a:r>
              <a:rPr lang="ru-RU" sz="2000" dirty="0"/>
              <a:t>закупки подписывает Соглашение по кнопке       [</a:t>
            </a:r>
            <a:r>
              <a:rPr lang="ru-RU" sz="2000" b="1" dirty="0"/>
              <a:t>Отправить по маршруту</a:t>
            </a:r>
            <a:r>
              <a:rPr lang="ru-RU" sz="2000" dirty="0"/>
              <a:t>], выбирая действие «</a:t>
            </a:r>
            <a:r>
              <a:rPr lang="ru-RU" sz="2000" b="1" dirty="0"/>
              <a:t>Подписать</a:t>
            </a:r>
            <a:r>
              <a:rPr lang="ru-RU" sz="2000" dirty="0"/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824C10-4B6F-EA64-3A71-5844FDD3E08F}"/>
              </a:ext>
            </a:extLst>
          </p:cNvPr>
          <p:cNvSpPr/>
          <p:nvPr/>
        </p:nvSpPr>
        <p:spPr>
          <a:xfrm>
            <a:off x="374904" y="4241780"/>
            <a:ext cx="1144219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Подписанное Соглашение переместится в фильтр «</a:t>
            </a:r>
            <a:r>
              <a:rPr lang="ru-RU" sz="2000" b="1" dirty="0"/>
              <a:t>Подписано</a:t>
            </a:r>
            <a:r>
              <a:rPr lang="ru-RU" sz="2000" dirty="0"/>
              <a:t>»</a:t>
            </a:r>
            <a:endParaRPr lang="ru-RU" sz="2000" b="1" dirty="0">
              <a:solidFill>
                <a:srgbClr val="8064A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7DD45-0348-2211-466A-6D25A188B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19" y="1302433"/>
            <a:ext cx="10813561" cy="2868020"/>
          </a:xfrm>
          <a:prstGeom prst="rect">
            <a:avLst/>
          </a:prstGeom>
          <a:ln>
            <a:solidFill>
              <a:srgbClr val="7E007E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E09EBD-8D0E-DD7F-9A6F-5EB986249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999" y="4700131"/>
            <a:ext cx="8600000" cy="1885714"/>
          </a:xfrm>
          <a:prstGeom prst="rect">
            <a:avLst/>
          </a:prstGeom>
          <a:ln>
            <a:solidFill>
              <a:srgbClr val="7E007E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10918-49A6-6CF2-8B68-5C510138F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879" y="572401"/>
            <a:ext cx="323810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0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2846-2329-E535-E18B-1DD047E3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D495C-D8E2-F422-29E4-DEDC81252C9F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Внесение изменений в Соглашение о проведении </a:t>
            </a:r>
          </a:p>
          <a:p>
            <a:r>
              <a:rPr lang="ru-RU" dirty="0"/>
              <a:t>совместных торгов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139572-FBAD-461D-1878-EF6F7F9E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688DF7-3F88-742B-D15B-9283FE82D1D4}"/>
              </a:ext>
            </a:extLst>
          </p:cNvPr>
          <p:cNvSpPr/>
          <p:nvPr/>
        </p:nvSpPr>
        <p:spPr>
          <a:xfrm>
            <a:off x="374904" y="1093051"/>
            <a:ext cx="11528616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папке «</a:t>
            </a:r>
            <a:r>
              <a:rPr lang="ru-RU" sz="2000" b="1" dirty="0"/>
              <a:t>Соглашение о проведении совместных торгов</a:t>
            </a:r>
            <a:r>
              <a:rPr lang="ru-RU" sz="2000" dirty="0"/>
              <a:t>» необходимо перейти в фильтр «</a:t>
            </a:r>
            <a:r>
              <a:rPr lang="ru-RU" sz="2000" b="1" dirty="0"/>
              <a:t>Подписано</a:t>
            </a:r>
            <a:r>
              <a:rPr lang="ru-RU" sz="2000" dirty="0"/>
              <a:t>». В открывшемся списке выделить требуемое соглашение и нажать кнопку         [</a:t>
            </a:r>
            <a:r>
              <a:rPr lang="ru-RU" sz="2000" b="1" dirty="0"/>
              <a:t>Формирование изменения</a:t>
            </a:r>
            <a:r>
              <a:rPr lang="ru-RU" sz="2000" dirty="0"/>
              <a:t>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2827BE-B67F-531E-FD26-99E730EF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2247658"/>
            <a:ext cx="11528617" cy="2879078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93BD1F-287B-535D-2A81-62F8F751C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415" y="1417641"/>
            <a:ext cx="326256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9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B46D-FBBE-40F9-8DD2-BD9E7546A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B3DEDB-D7ED-4429-3F80-7A3308895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5" y="584775"/>
            <a:ext cx="10099165" cy="5309957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77A28-A14D-B878-35C4-83B19590879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Работа с участниками сводной заявки в изменении Соглашения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9289C-80AD-433B-C479-5C3A08AA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5A7184-E973-C2A1-B140-AE3B6514840F}"/>
              </a:ext>
            </a:extLst>
          </p:cNvPr>
          <p:cNvSpPr/>
          <p:nvPr/>
        </p:nvSpPr>
        <p:spPr>
          <a:xfrm>
            <a:off x="2932176" y="2921933"/>
            <a:ext cx="749808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открывшейся форме изменения соглашения можно подгрузить новых участников соглашения по кнопке      [</a:t>
            </a:r>
            <a:r>
              <a:rPr lang="ru-RU" sz="2000" b="1" dirty="0"/>
              <a:t>Подгрузить сведения</a:t>
            </a:r>
            <a:r>
              <a:rPr lang="ru-RU" sz="2000" dirty="0"/>
              <a:t>] или же </a:t>
            </a:r>
            <a:r>
              <a:rPr lang="ru-RU" sz="2000" b="1" u="sng" dirty="0"/>
              <a:t>исключить</a:t>
            </a:r>
            <a:r>
              <a:rPr lang="ru-RU" sz="2000" dirty="0"/>
              <a:t> из соглашения ранее включенные организации.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0F7D1A-B7FC-37F7-EBD0-8EB07444A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523" y="3276619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0E13-EB08-6B1A-0C20-5AFE8289E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E916-EBED-B5FA-BB67-ACC82D385E22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Отражение причин внесения изменений в Соглашение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897A4-FDDC-26F7-D3B3-152522C4D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90B748-06E2-F2A1-2C4A-4EE164198DFF}"/>
              </a:ext>
            </a:extLst>
          </p:cNvPr>
          <p:cNvSpPr/>
          <p:nvPr/>
        </p:nvSpPr>
        <p:spPr>
          <a:xfrm>
            <a:off x="1247584" y="4942851"/>
            <a:ext cx="969682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сохранения изменения Соглашения допускается замена вложенных файлов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96521-5B45-9519-AD75-B6E8968E3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54" y="723383"/>
            <a:ext cx="11492091" cy="4019305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694F9F-49A5-A9B7-65FB-28A1A600306D}"/>
              </a:ext>
            </a:extLst>
          </p:cNvPr>
          <p:cNvSpPr/>
          <p:nvPr/>
        </p:nvSpPr>
        <p:spPr>
          <a:xfrm>
            <a:off x="4102608" y="2517648"/>
            <a:ext cx="7668768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Во вкладке «</a:t>
            </a:r>
            <a:r>
              <a:rPr lang="ru-RU" sz="2000" b="1" dirty="0"/>
              <a:t>Информация об изменениях</a:t>
            </a:r>
            <a:r>
              <a:rPr lang="ru-RU" sz="2000" dirty="0"/>
              <a:t>» в поле «</a:t>
            </a:r>
            <a:r>
              <a:rPr lang="ru-RU" sz="2000" b="1" dirty="0"/>
              <a:t>Причина изменения</a:t>
            </a:r>
            <a:r>
              <a:rPr lang="ru-RU" sz="2000" dirty="0"/>
              <a:t>» необходимо указать причины формирования изменения документа Соглашение о проведении совместных торгов</a:t>
            </a:r>
          </a:p>
        </p:txBody>
      </p:sp>
    </p:spTree>
    <p:extLst>
      <p:ext uri="{BB962C8B-B14F-4D97-AF65-F5344CB8AC3E}">
        <p14:creationId xmlns:p14="http://schemas.microsoft.com/office/powerpoint/2010/main" val="300950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сбора информации о совместной закупке 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C466A28-637C-46D2-88E4-366FAC140A96}"/>
              </a:ext>
            </a:extLst>
          </p:cNvPr>
          <p:cNvGrpSpPr/>
          <p:nvPr/>
        </p:nvGrpSpPr>
        <p:grpSpPr>
          <a:xfrm>
            <a:off x="3061794" y="817909"/>
            <a:ext cx="7350043" cy="5632643"/>
            <a:chOff x="3796306" y="903874"/>
            <a:chExt cx="7350043" cy="5632643"/>
          </a:xfrm>
        </p:grpSpPr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79DB1A58-F6C1-4A63-AF3E-C4E57415C0CA}"/>
                </a:ext>
              </a:extLst>
            </p:cNvPr>
            <p:cNvCxnSpPr>
              <a:stCxn id="18" idx="3"/>
              <a:endCxn id="32" idx="1"/>
            </p:cNvCxnSpPr>
            <p:nvPr/>
          </p:nvCxnSpPr>
          <p:spPr>
            <a:xfrm>
              <a:off x="7277099" y="2834833"/>
              <a:ext cx="1507052" cy="0"/>
            </a:xfrm>
            <a:prstGeom prst="straightConnector1">
              <a:avLst/>
            </a:prstGeom>
            <a:solidFill>
              <a:srgbClr val="C0504D"/>
            </a:solidFill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Соединитель: уступ 45">
              <a:extLst>
                <a:ext uri="{FF2B5EF4-FFF2-40B4-BE49-F238E27FC236}">
                  <a16:creationId xmlns:a16="http://schemas.microsoft.com/office/drawing/2014/main" id="{B80AE2BA-135C-441B-BD63-731FFFBED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106" y="4051201"/>
              <a:ext cx="2562670" cy="1132229"/>
            </a:xfrm>
            <a:prstGeom prst="bentConnector3">
              <a:avLst>
                <a:gd name="adj1" fmla="val 100156"/>
              </a:avLst>
            </a:prstGeom>
            <a:ln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Стрелка: изогнутая вверх 40">
              <a:extLst>
                <a:ext uri="{FF2B5EF4-FFF2-40B4-BE49-F238E27FC236}">
                  <a16:creationId xmlns:a16="http://schemas.microsoft.com/office/drawing/2014/main" id="{EEBB4F0E-6457-43F1-ACCE-2BCD978154DE}"/>
                </a:ext>
              </a:extLst>
            </p:cNvPr>
            <p:cNvSpPr/>
            <p:nvPr/>
          </p:nvSpPr>
          <p:spPr>
            <a:xfrm rot="16200000">
              <a:off x="8190638" y="811537"/>
              <a:ext cx="990000" cy="2817075"/>
            </a:xfrm>
            <a:prstGeom prst="bentUp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изогнутая вверх 39">
              <a:extLst>
                <a:ext uri="{FF2B5EF4-FFF2-40B4-BE49-F238E27FC236}">
                  <a16:creationId xmlns:a16="http://schemas.microsoft.com/office/drawing/2014/main" id="{E37CFEAB-8AD4-4267-B5F6-32BCCA7222E3}"/>
                </a:ext>
              </a:extLst>
            </p:cNvPr>
            <p:cNvSpPr/>
            <p:nvPr/>
          </p:nvSpPr>
          <p:spPr>
            <a:xfrm>
              <a:off x="7277099" y="3062736"/>
              <a:ext cx="2945203" cy="988465"/>
            </a:xfrm>
            <a:prstGeom prst="bentUp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8D4193E-80D2-4AC1-853A-71F2AE163D63}"/>
                </a:ext>
              </a:extLst>
            </p:cNvPr>
            <p:cNvSpPr/>
            <p:nvPr/>
          </p:nvSpPr>
          <p:spPr>
            <a:xfrm>
              <a:off x="4515947" y="903874"/>
              <a:ext cx="3167342" cy="374231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сводной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81FC776-B455-44ED-8ED4-2C00870BE2E1}"/>
                </a:ext>
              </a:extLst>
            </p:cNvPr>
            <p:cNvSpPr/>
            <p:nvPr/>
          </p:nvSpPr>
          <p:spPr>
            <a:xfrm>
              <a:off x="878415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сводной</a:t>
              </a:r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3947B6B7-C565-4B49-B8E2-8AAFC6277437}"/>
                </a:ext>
              </a:extLst>
            </p:cNvPr>
            <p:cNvSpPr/>
            <p:nvPr/>
          </p:nvSpPr>
          <p:spPr>
            <a:xfrm rot="5400000">
              <a:off x="5860410" y="1319529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: вправо 32">
              <a:extLst>
                <a:ext uri="{FF2B5EF4-FFF2-40B4-BE49-F238E27FC236}">
                  <a16:creationId xmlns:a16="http://schemas.microsoft.com/office/drawing/2014/main" id="{3AA560C3-B394-43F1-A638-901667274E51}"/>
                </a:ext>
              </a:extLst>
            </p:cNvPr>
            <p:cNvSpPr/>
            <p:nvPr/>
          </p:nvSpPr>
          <p:spPr>
            <a:xfrm rot="5400000">
              <a:off x="5860410" y="2185070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5DED36E-C3E2-45CC-B469-E578F475FCAC}"/>
                </a:ext>
              </a:extLst>
            </p:cNvPr>
            <p:cNvSpPr/>
            <p:nvPr/>
          </p:nvSpPr>
          <p:spPr>
            <a:xfrm>
              <a:off x="4914901" y="1778914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Сбор заявок</a:t>
              </a:r>
            </a:p>
          </p:txBody>
        </p:sp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3526EE1B-2F61-435A-9169-F5BAAC00A424}"/>
                </a:ext>
              </a:extLst>
            </p:cNvPr>
            <p:cNvSpPr/>
            <p:nvPr/>
          </p:nvSpPr>
          <p:spPr>
            <a:xfrm rot="5400000">
              <a:off x="5860410" y="3061112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A47A9D3-C9A1-4B31-A41D-DB78FC0D5C5C}"/>
                </a:ext>
              </a:extLst>
            </p:cNvPr>
            <p:cNvSpPr/>
            <p:nvPr/>
          </p:nvSpPr>
          <p:spPr>
            <a:xfrm>
              <a:off x="491490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Подписано</a:t>
              </a:r>
            </a:p>
          </p:txBody>
        </p:sp>
        <p:sp>
          <p:nvSpPr>
            <p:cNvPr id="35" name="Стрелка: вправо 34">
              <a:extLst>
                <a:ext uri="{FF2B5EF4-FFF2-40B4-BE49-F238E27FC236}">
                  <a16:creationId xmlns:a16="http://schemas.microsoft.com/office/drawing/2014/main" id="{B936CC28-8603-4B8C-ABF8-53E2E07B2456}"/>
                </a:ext>
              </a:extLst>
            </p:cNvPr>
            <p:cNvSpPr/>
            <p:nvPr/>
          </p:nvSpPr>
          <p:spPr>
            <a:xfrm rot="5400000">
              <a:off x="5804572" y="4467970"/>
              <a:ext cx="582851" cy="440982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003C4F1-36C7-4D1C-8F7F-F77608088572}"/>
                </a:ext>
              </a:extLst>
            </p:cNvPr>
            <p:cNvSpPr/>
            <p:nvPr/>
          </p:nvSpPr>
          <p:spPr>
            <a:xfrm>
              <a:off x="4914901" y="3516517"/>
              <a:ext cx="2362198" cy="8657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Согласование сводной организатором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35EB53B-74CA-4409-83B6-81E806DE0ECE}"/>
                </a:ext>
              </a:extLst>
            </p:cNvPr>
            <p:cNvSpPr/>
            <p:nvPr/>
          </p:nvSpPr>
          <p:spPr>
            <a:xfrm>
              <a:off x="4824344" y="4979885"/>
              <a:ext cx="2543311" cy="37423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Принято к исполнению</a:t>
              </a:r>
            </a:p>
          </p:txBody>
        </p:sp>
        <p:sp>
          <p:nvSpPr>
            <p:cNvPr id="36" name="Стрелка: вправо 35">
              <a:extLst>
                <a:ext uri="{FF2B5EF4-FFF2-40B4-BE49-F238E27FC236}">
                  <a16:creationId xmlns:a16="http://schemas.microsoft.com/office/drawing/2014/main" id="{0BBCF87B-6789-460C-913E-300CD48019AC}"/>
                </a:ext>
              </a:extLst>
            </p:cNvPr>
            <p:cNvSpPr/>
            <p:nvPr/>
          </p:nvSpPr>
          <p:spPr>
            <a:xfrm rot="5400000">
              <a:off x="5908879" y="5343595"/>
              <a:ext cx="374235" cy="440983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51A0E4D-07F0-42C4-85C9-507C891DD756}"/>
                </a:ext>
              </a:extLst>
            </p:cNvPr>
            <p:cNvSpPr/>
            <p:nvPr/>
          </p:nvSpPr>
          <p:spPr>
            <a:xfrm>
              <a:off x="4914901" y="5751201"/>
              <a:ext cx="2362198" cy="78531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проекта извещения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5D7E1DEC-7154-425D-8974-965C607B00AA}"/>
                </a:ext>
              </a:extLst>
            </p:cNvPr>
            <p:cNvSpPr/>
            <p:nvPr/>
          </p:nvSpPr>
          <p:spPr>
            <a:xfrm>
              <a:off x="3796306" y="4418535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Сводная корректна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6B9069E-4CD6-4054-902D-1CC7BBB5CD01}"/>
                </a:ext>
              </a:extLst>
            </p:cNvPr>
            <p:cNvSpPr/>
            <p:nvPr/>
          </p:nvSpPr>
          <p:spPr>
            <a:xfrm>
              <a:off x="7402107" y="3748981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Требуется доработка</a:t>
              </a:r>
            </a:p>
          </p:txBody>
        </p:sp>
      </p:grpSp>
      <p:sp>
        <p:nvSpPr>
          <p:cNvPr id="55" name="Левая фигурная скобка 54">
            <a:extLst>
              <a:ext uri="{FF2B5EF4-FFF2-40B4-BE49-F238E27FC236}">
                <a16:creationId xmlns:a16="http://schemas.microsoft.com/office/drawing/2014/main" id="{5401E534-3A76-4B0C-B15C-67EBCD0E9D48}"/>
              </a:ext>
            </a:extLst>
          </p:cNvPr>
          <p:cNvSpPr/>
          <p:nvPr/>
        </p:nvSpPr>
        <p:spPr>
          <a:xfrm>
            <a:off x="3128216" y="673212"/>
            <a:ext cx="636229" cy="1546622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EFBC411-2425-420B-B24D-502413023A5B}"/>
              </a:ext>
            </a:extLst>
          </p:cNvPr>
          <p:cNvSpPr/>
          <p:nvPr/>
        </p:nvSpPr>
        <p:spPr>
          <a:xfrm>
            <a:off x="637942" y="1123357"/>
            <a:ext cx="24552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1324788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9A51-A7ED-80D4-6BAE-9623C148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D068B-E6B2-D88C-0EEC-98598FD3C0F4}"/>
              </a:ext>
            </a:extLst>
          </p:cNvPr>
          <p:cNvSpPr txBox="1"/>
          <p:nvPr/>
        </p:nvSpPr>
        <p:spPr>
          <a:xfrm>
            <a:off x="1052930" y="2459504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позиции плана-графика</a:t>
            </a:r>
          </a:p>
        </p:txBody>
      </p:sp>
    </p:spTree>
    <p:extLst>
      <p:ext uri="{BB962C8B-B14F-4D97-AF65-F5344CB8AC3E}">
        <p14:creationId xmlns:p14="http://schemas.microsoft.com/office/powerpoint/2010/main" val="2763012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формирования позиции плана-графика 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4E06A347-4DB7-4848-A4DA-D8D125655E1C}"/>
              </a:ext>
            </a:extLst>
          </p:cNvPr>
          <p:cNvSpPr/>
          <p:nvPr/>
        </p:nvSpPr>
        <p:spPr>
          <a:xfrm>
            <a:off x="1670978" y="2366380"/>
            <a:ext cx="636229" cy="1929891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CD9F70-BDDE-4980-BF8B-6D927975F24A}"/>
              </a:ext>
            </a:extLst>
          </p:cNvPr>
          <p:cNvSpPr/>
          <p:nvPr/>
        </p:nvSpPr>
        <p:spPr>
          <a:xfrm>
            <a:off x="93875" y="2835476"/>
            <a:ext cx="165155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52F2063-24B7-4F89-9D5D-8B6158CE2B02}"/>
              </a:ext>
            </a:extLst>
          </p:cNvPr>
          <p:cNvGrpSpPr/>
          <p:nvPr/>
        </p:nvGrpSpPr>
        <p:grpSpPr>
          <a:xfrm>
            <a:off x="2100751" y="818118"/>
            <a:ext cx="9888994" cy="5632684"/>
            <a:chOff x="679081" y="817868"/>
            <a:chExt cx="9888994" cy="5632684"/>
          </a:xfrm>
        </p:grpSpPr>
        <p:cxnSp>
          <p:nvCxnSpPr>
            <p:cNvPr id="8" name="Соединитель: изогнутый 7">
              <a:extLst>
                <a:ext uri="{FF2B5EF4-FFF2-40B4-BE49-F238E27FC236}">
                  <a16:creationId xmlns:a16="http://schemas.microsoft.com/office/drawing/2014/main" id="{A4C0E2A2-81C0-4485-9A58-34C4BA6EB6B5}"/>
                </a:ext>
              </a:extLst>
            </p:cNvPr>
            <p:cNvCxnSpPr>
              <a:stCxn id="14" idx="0"/>
              <a:endCxn id="23" idx="3"/>
            </p:cNvCxnSpPr>
            <p:nvPr/>
          </p:nvCxnSpPr>
          <p:spPr>
            <a:xfrm rot="16200000" flipV="1">
              <a:off x="7072884" y="1349769"/>
              <a:ext cx="1783796" cy="2844389"/>
            </a:xfrm>
            <a:prstGeom prst="curvedConnector2">
              <a:avLst/>
            </a:prstGeom>
            <a:ln>
              <a:solidFill>
                <a:srgbClr val="C0504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68CA49FC-130C-4F04-A33B-69D62652A452}"/>
                </a:ext>
              </a:extLst>
            </p:cNvPr>
            <p:cNvCxnSpPr>
              <a:cxnSpLocks/>
              <a:stCxn id="24" idx="3"/>
              <a:endCxn id="14" idx="1"/>
            </p:cNvCxnSpPr>
            <p:nvPr/>
          </p:nvCxnSpPr>
          <p:spPr>
            <a:xfrm flipV="1">
              <a:off x="6542587" y="3850979"/>
              <a:ext cx="1663290" cy="12424"/>
            </a:xfrm>
            <a:prstGeom prst="straightConnector1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E2A581A4-07D6-46CD-93D5-DF99F484CF9A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206718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01F1DEB-DA45-4A1E-AB0D-C0441E3BA743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429625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Соединитель: уступ 11">
              <a:extLst>
                <a:ext uri="{FF2B5EF4-FFF2-40B4-BE49-F238E27FC236}">
                  <a16:creationId xmlns:a16="http://schemas.microsoft.com/office/drawing/2014/main" id="{EA8F1D85-E743-4425-8608-2A69FD30C4C3}"/>
                </a:ext>
              </a:extLst>
            </p:cNvPr>
            <p:cNvCxnSpPr>
              <a:cxnSpLocks/>
              <a:stCxn id="25" idx="3"/>
              <a:endCxn id="14" idx="2"/>
            </p:cNvCxnSpPr>
            <p:nvPr/>
          </p:nvCxnSpPr>
          <p:spPr>
            <a:xfrm flipV="1">
              <a:off x="6542587" y="4038096"/>
              <a:ext cx="2844389" cy="2019798"/>
            </a:xfrm>
            <a:prstGeom prst="bentConnector2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1D2A4F4-69E8-4705-8F8C-4BBABB7124FD}"/>
                </a:ext>
              </a:extLst>
            </p:cNvPr>
            <p:cNvSpPr/>
            <p:nvPr/>
          </p:nvSpPr>
          <p:spPr>
            <a:xfrm>
              <a:off x="3685179" y="817868"/>
              <a:ext cx="3352610" cy="37423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проекта заявки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142010B-B62C-4917-BE96-5A862E4AD163}"/>
                </a:ext>
              </a:extLst>
            </p:cNvPr>
            <p:cNvSpPr/>
            <p:nvPr/>
          </p:nvSpPr>
          <p:spPr>
            <a:xfrm>
              <a:off x="8205877" y="3663862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проекта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8E1A458F-B6C3-47B4-8707-A727492E1B3B}"/>
                </a:ext>
              </a:extLst>
            </p:cNvPr>
            <p:cNvSpPr/>
            <p:nvPr/>
          </p:nvSpPr>
          <p:spPr>
            <a:xfrm rot="5400000">
              <a:off x="5125898" y="1233564"/>
              <a:ext cx="471176" cy="440981"/>
            </a:xfrm>
            <a:prstGeom prst="rightArrow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8D93A50-8214-4CD7-AA88-E5A12440FDBD}"/>
                </a:ext>
              </a:extLst>
            </p:cNvPr>
            <p:cNvSpPr/>
            <p:nvPr/>
          </p:nvSpPr>
          <p:spPr>
            <a:xfrm>
              <a:off x="1336000" y="3638909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cxnSp>
          <p:nvCxnSpPr>
            <p:cNvPr id="17" name="Соединитель: изогнутый 16">
              <a:extLst>
                <a:ext uri="{FF2B5EF4-FFF2-40B4-BE49-F238E27FC236}">
                  <a16:creationId xmlns:a16="http://schemas.microsoft.com/office/drawing/2014/main" id="{83EFF2A6-2D34-420A-878B-A0DAA0A5EA69}"/>
                </a:ext>
              </a:extLst>
            </p:cNvPr>
            <p:cNvCxnSpPr>
              <a:cxnSpLocks/>
              <a:stCxn id="23" idx="2"/>
              <a:endCxn id="21" idx="0"/>
            </p:cNvCxnSpPr>
            <p:nvPr/>
          </p:nvCxnSpPr>
          <p:spPr>
            <a:xfrm rot="5400000">
              <a:off x="3891968" y="1196021"/>
              <a:ext cx="598358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Соединитель: изогнутый 17">
              <a:extLst>
                <a:ext uri="{FF2B5EF4-FFF2-40B4-BE49-F238E27FC236}">
                  <a16:creationId xmlns:a16="http://schemas.microsoft.com/office/drawing/2014/main" id="{811A80AC-7312-4AE0-8271-EC31EAF49BFE}"/>
                </a:ext>
              </a:extLst>
            </p:cNvPr>
            <p:cNvCxnSpPr>
              <a:cxnSpLocks/>
              <a:stCxn id="24" idx="2"/>
              <a:endCxn id="22" idx="0"/>
            </p:cNvCxnSpPr>
            <p:nvPr/>
          </p:nvCxnSpPr>
          <p:spPr>
            <a:xfrm rot="5400000">
              <a:off x="3942054" y="3374487"/>
              <a:ext cx="497668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Соединитель: изогнутый 18">
              <a:extLst>
                <a:ext uri="{FF2B5EF4-FFF2-40B4-BE49-F238E27FC236}">
                  <a16:creationId xmlns:a16="http://schemas.microsoft.com/office/drawing/2014/main" id="{6A3A370C-BF16-4BDC-998E-EB9B82D3897A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 rot="16200000" flipH="1">
              <a:off x="4017814" y="2086877"/>
              <a:ext cx="346667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Соединитель: изогнутый 19">
              <a:extLst>
                <a:ext uri="{FF2B5EF4-FFF2-40B4-BE49-F238E27FC236}">
                  <a16:creationId xmlns:a16="http://schemas.microsoft.com/office/drawing/2014/main" id="{CA30591F-EE7F-4243-8AD3-52505EBDDF19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rot="16200000" flipH="1">
              <a:off x="4068149" y="4371896"/>
              <a:ext cx="245479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A6CA396-21A9-48EF-85C5-BF6D6D47EB99}"/>
                </a:ext>
              </a:extLst>
            </p:cNvPr>
            <p:cNvSpPr/>
            <p:nvPr/>
          </p:nvSpPr>
          <p:spPr>
            <a:xfrm>
              <a:off x="679081" y="2665541"/>
              <a:ext cx="4683450" cy="418344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этапа «Подписано» у Соглашения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637B483-BABA-4114-8325-4C208BD3BB6C}"/>
                </a:ext>
              </a:extLst>
            </p:cNvPr>
            <p:cNvSpPr/>
            <p:nvPr/>
          </p:nvSpPr>
          <p:spPr>
            <a:xfrm>
              <a:off x="679081" y="4793921"/>
              <a:ext cx="4682414" cy="625836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статуса «Опубликовано» у позиции ПГ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AB7C5E5-09F0-460E-989C-A61C390607AA}"/>
                </a:ext>
              </a:extLst>
            </p:cNvPr>
            <p:cNvSpPr/>
            <p:nvPr/>
          </p:nvSpPr>
          <p:spPr>
            <a:xfrm>
              <a:off x="4180389" y="1692949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Согласовано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B803150-BE36-4E93-B2AB-759FF5D6DC0E}"/>
                </a:ext>
              </a:extLst>
            </p:cNvPr>
            <p:cNvSpPr/>
            <p:nvPr/>
          </p:nvSpPr>
          <p:spPr>
            <a:xfrm>
              <a:off x="4180389" y="3430552"/>
              <a:ext cx="2362198" cy="86570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позиции ПГ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3CC07FB-AD7C-4193-B26B-EBB70071380B}"/>
                </a:ext>
              </a:extLst>
            </p:cNvPr>
            <p:cNvSpPr/>
            <p:nvPr/>
          </p:nvSpPr>
          <p:spPr>
            <a:xfrm>
              <a:off x="4180389" y="5665236"/>
              <a:ext cx="2362198" cy="785316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заявки на закупку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9212B98-20A1-4225-A8D9-6D0B60B46CDA}"/>
                </a:ext>
              </a:extLst>
            </p:cNvPr>
            <p:cNvSpPr/>
            <p:nvPr/>
          </p:nvSpPr>
          <p:spPr>
            <a:xfrm>
              <a:off x="1336000" y="5911652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9DD26C9-1298-400C-9B69-5A7BA67EDCB2}"/>
                </a:ext>
              </a:extLst>
            </p:cNvPr>
            <p:cNvSpPr/>
            <p:nvPr/>
          </p:nvSpPr>
          <p:spPr>
            <a:xfrm>
              <a:off x="5779162" y="2500478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F4842AB-6B9E-4B52-AF10-7072E86220E8}"/>
                </a:ext>
              </a:extLst>
            </p:cNvPr>
            <p:cNvSpPr/>
            <p:nvPr/>
          </p:nvSpPr>
          <p:spPr>
            <a:xfrm>
              <a:off x="5779162" y="4699711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772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позиции плана-графика из проекта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7C267-193E-4EE4-B37C-4E48090A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393C04-0557-F5A0-7F67-815FA4F1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276"/>
          <a:stretch>
            <a:fillRect/>
          </a:stretch>
        </p:blipFill>
        <p:spPr>
          <a:xfrm>
            <a:off x="770417" y="3286246"/>
            <a:ext cx="10651165" cy="3071881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54185D-F29B-FA0C-7080-2AC8F80F36B5}"/>
              </a:ext>
            </a:extLst>
          </p:cNvPr>
          <p:cNvSpPr/>
          <p:nvPr/>
        </p:nvSpPr>
        <p:spPr>
          <a:xfrm>
            <a:off x="359664" y="2469390"/>
            <a:ext cx="1147267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E007E"/>
                </a:solidFill>
              </a:rPr>
              <a:t>Участники совместной закупки </a:t>
            </a:r>
            <a:r>
              <a:rPr lang="ru-RU" sz="2000" dirty="0"/>
              <a:t>выбирают свой Проект заявки на закупку и формируют позицию плана-графика с помощью кнопки </a:t>
            </a:r>
            <a:r>
              <a:rPr lang="en-US" sz="2000" dirty="0"/>
              <a:t>       [</a:t>
            </a:r>
            <a:r>
              <a:rPr lang="ru-RU" sz="2000" b="1" dirty="0"/>
              <a:t>Сформировать позицию ПГ из ЗЗ черновика</a:t>
            </a:r>
            <a:r>
              <a:rPr lang="en-US" sz="2000" b="1" dirty="0"/>
              <a:t>]</a:t>
            </a: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BBE1FF-BB58-E180-F2B4-24F3E9D05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775" y="587123"/>
            <a:ext cx="4000000" cy="1590476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87DF94F-C313-0237-777E-E753D1F318CB}"/>
              </a:ext>
            </a:extLst>
          </p:cNvPr>
          <p:cNvSpPr/>
          <p:nvPr/>
        </p:nvSpPr>
        <p:spPr>
          <a:xfrm>
            <a:off x="5759260" y="1261355"/>
            <a:ext cx="1241515" cy="34661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E1E018-A775-A009-70DD-DB682D3B2C86}"/>
              </a:ext>
            </a:extLst>
          </p:cNvPr>
          <p:cNvSpPr/>
          <p:nvPr/>
        </p:nvSpPr>
        <p:spPr>
          <a:xfrm>
            <a:off x="317824" y="815011"/>
            <a:ext cx="5788634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u="sng" dirty="0"/>
              <a:t>После подписания Соглашения</a:t>
            </a:r>
            <a:r>
              <a:rPr lang="ru-RU" sz="2000" dirty="0"/>
              <a:t>, Проекты заявок на закупку участников совместной закупки </a:t>
            </a:r>
            <a:r>
              <a:rPr lang="ru-RU" sz="2000" b="1" u="sng" dirty="0"/>
              <a:t>АВТОМАТИЧЕСКИ</a:t>
            </a:r>
            <a:r>
              <a:rPr lang="ru-RU" sz="2000" dirty="0"/>
              <a:t> переместятся в фильтр «</a:t>
            </a:r>
            <a:r>
              <a:rPr lang="ru-RU" sz="2000" b="1" dirty="0"/>
              <a:t>Согласовано (формирование позиции ПГ)</a:t>
            </a:r>
            <a:r>
              <a:rPr lang="ru-RU" sz="2000" dirty="0"/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A2D2D-9519-D7D6-5916-247E49854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367" y="2816434"/>
            <a:ext cx="295238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90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577E-80C7-C77D-4683-93ABC25C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0D9C5C-FDB5-B36E-F214-6051F4176031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позиции ПГ: Финансирование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CC6BB2-5493-5F90-11F1-29195220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7457D7-D43D-7B3A-AF59-BEFBDF5882B5}"/>
              </a:ext>
            </a:extLst>
          </p:cNvPr>
          <p:cNvSpPr/>
          <p:nvPr/>
        </p:nvSpPr>
        <p:spPr>
          <a:xfrm>
            <a:off x="359664" y="523220"/>
            <a:ext cx="1147267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открывшейся форме позиции плана-графика </a:t>
            </a:r>
            <a:r>
              <a:rPr lang="ru-RU" sz="2000" b="1" dirty="0">
                <a:solidFill>
                  <a:srgbClr val="7E007E"/>
                </a:solidFill>
              </a:rPr>
              <a:t>Участник закупки (заказчик)</a:t>
            </a:r>
            <a:r>
              <a:rPr lang="ru-RU" sz="2000" dirty="0"/>
              <a:t> заполняет вкладки «</a:t>
            </a:r>
            <a:r>
              <a:rPr lang="ru-RU" sz="2000" b="1" dirty="0"/>
              <a:t>Финансирование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/>
              <a:t>и «</a:t>
            </a:r>
            <a:r>
              <a:rPr lang="ru-RU" sz="2000" b="1" dirty="0"/>
              <a:t>Дополнительная информация</a:t>
            </a:r>
            <a:r>
              <a:rPr lang="ru-RU" sz="2000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FF5EB-18AE-F906-340D-90866F62B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47" y="1445558"/>
            <a:ext cx="9561905" cy="4276190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607859-38F8-31DC-F6C9-B29244B6C226}"/>
              </a:ext>
            </a:extLst>
          </p:cNvPr>
          <p:cNvSpPr/>
          <p:nvPr/>
        </p:nvSpPr>
        <p:spPr>
          <a:xfrm>
            <a:off x="1315047" y="5265696"/>
            <a:ext cx="9561906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Во вкладке «</a:t>
            </a:r>
            <a:r>
              <a:rPr lang="ru-RU" sz="2000" b="1" dirty="0"/>
              <a:t>Финансирование</a:t>
            </a:r>
            <a:r>
              <a:rPr lang="ru-RU" sz="2000" dirty="0"/>
              <a:t>» необходимо указать: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Счет получателя</a:t>
            </a:r>
            <a:r>
              <a:rPr lang="ru-RU" sz="2000" dirty="0"/>
              <a:t> – лицевой счет заказчика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БК</a:t>
            </a:r>
            <a:r>
              <a:rPr lang="ru-RU" sz="2000" dirty="0"/>
              <a:t> – КБК должен быть указан в соответствии с ПФХД (бюджетной росписью)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Сумма 20** года</a:t>
            </a:r>
            <a:r>
              <a:rPr lang="ru-RU" sz="2000" dirty="0"/>
              <a:t> – указывается необходимая сумма</a:t>
            </a:r>
          </a:p>
        </p:txBody>
      </p:sp>
    </p:spTree>
    <p:extLst>
      <p:ext uri="{BB962C8B-B14F-4D97-AF65-F5344CB8AC3E}">
        <p14:creationId xmlns:p14="http://schemas.microsoft.com/office/powerpoint/2010/main" val="177638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BCD73-7A83-140E-3725-639A865E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56CC0-9DD9-B54D-6021-D3560FBBE63C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позиции ПГ: Дополнительная информация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E0A39-0080-1ABF-EC8B-958F2CBB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33E215-285A-C3E4-2E83-AF46AE99794F}"/>
              </a:ext>
            </a:extLst>
          </p:cNvPr>
          <p:cNvSpPr/>
          <p:nvPr/>
        </p:nvSpPr>
        <p:spPr>
          <a:xfrm>
            <a:off x="359664" y="523220"/>
            <a:ext cx="1147267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Также необходимо заполнить вкладку «</a:t>
            </a:r>
            <a:r>
              <a:rPr lang="ru-RU" sz="2000" b="1" dirty="0"/>
              <a:t>Дополнительная информация</a:t>
            </a:r>
            <a:r>
              <a:rPr lang="ru-RU" sz="2000" dirty="0"/>
              <a:t>» в случае, если в данной вкладке имеются незаполненные поля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0B8EF-1D7E-2B17-A1F9-6C9A1543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747"/>
          <a:stretch>
            <a:fillRect/>
          </a:stretch>
        </p:blipFill>
        <p:spPr>
          <a:xfrm>
            <a:off x="2203799" y="1283939"/>
            <a:ext cx="7784402" cy="4202481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078F7B-80A7-FFE1-F94D-AC9FEEABE2EE}"/>
              </a:ext>
            </a:extLst>
          </p:cNvPr>
          <p:cNvSpPr/>
          <p:nvPr/>
        </p:nvSpPr>
        <p:spPr>
          <a:xfrm>
            <a:off x="1441704" y="5574061"/>
            <a:ext cx="9308592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внесения информации в Позицию плана-графика, ее необходимо сохранить.</a:t>
            </a:r>
          </a:p>
          <a:p>
            <a:r>
              <a:rPr lang="ru-RU" sz="2000" dirty="0"/>
              <a:t>План-график необходимо направить в ЕИС. Подробнее о работе с ПГ: </a:t>
            </a:r>
            <a:r>
              <a:rPr lang="en-US" sz="2000" dirty="0">
                <a:hlinkClick r:id="rId5"/>
              </a:rPr>
              <a:t>https://goszakaz.ufin48.ru/portal/Show/Content/2100?ParentItemId=483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252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B6B7B-902C-11B3-5A96-FDAD19A13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DCD01A-9449-0408-96AD-C9B78C8B1FE4}"/>
              </a:ext>
            </a:extLst>
          </p:cNvPr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Если нужная позиция была опубликована ранее…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96984-6D0F-ED05-D39A-2D47A67D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9B72CA-A77E-3763-76D4-2DFFC6299775}"/>
              </a:ext>
            </a:extLst>
          </p:cNvPr>
          <p:cNvSpPr/>
          <p:nvPr/>
        </p:nvSpPr>
        <p:spPr>
          <a:xfrm>
            <a:off x="359664" y="588799"/>
            <a:ext cx="1147267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случае, если позиция плана-графика была опубликована ранее, </a:t>
            </a:r>
            <a:r>
              <a:rPr lang="ru-RU" sz="2000" b="1" dirty="0">
                <a:solidFill>
                  <a:srgbClr val="7E007E"/>
                </a:solidFill>
              </a:rPr>
              <a:t>Заказчику</a:t>
            </a:r>
            <a:r>
              <a:rPr lang="ru-RU" sz="2000" dirty="0"/>
              <a:t> необходимо обратиться к </a:t>
            </a:r>
            <a:r>
              <a:rPr lang="ru-RU" sz="2000" b="1" dirty="0">
                <a:solidFill>
                  <a:srgbClr val="C0504D"/>
                </a:solidFill>
              </a:rPr>
              <a:t>Координатору</a:t>
            </a:r>
            <a:r>
              <a:rPr lang="ru-RU" sz="2000" dirty="0"/>
              <a:t> закупки и сообщить данный факт.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93E4A7-A78A-4F2F-9B98-F3DFBBC8D9A4}"/>
              </a:ext>
            </a:extLst>
          </p:cNvPr>
          <p:cNvSpPr/>
          <p:nvPr/>
        </p:nvSpPr>
        <p:spPr>
          <a:xfrm>
            <a:off x="359664" y="1535156"/>
            <a:ext cx="11472672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Действия </a:t>
            </a:r>
            <a:r>
              <a:rPr lang="ru-RU" sz="2000" b="1" dirty="0">
                <a:solidFill>
                  <a:srgbClr val="C0504D"/>
                </a:solidFill>
              </a:rPr>
              <a:t>Координатора</a:t>
            </a:r>
            <a:r>
              <a:rPr lang="ru-RU" sz="2000" dirty="0"/>
              <a:t>:</a:t>
            </a:r>
          </a:p>
          <a:p>
            <a:r>
              <a:rPr lang="ru-RU" sz="2000" dirty="0"/>
              <a:t>Необходимо перейти в папку «</a:t>
            </a:r>
            <a:r>
              <a:rPr lang="ru-RU" sz="2000" b="1" dirty="0"/>
              <a:t>Проекты заявок первоисточников</a:t>
            </a:r>
            <a:r>
              <a:rPr lang="ru-RU" sz="2000" dirty="0"/>
              <a:t>» - фильтр «</a:t>
            </a:r>
            <a:r>
              <a:rPr lang="ru-RU" sz="2000" b="1" dirty="0"/>
              <a:t>Согласовано (формирование позиции ПГ)</a:t>
            </a:r>
            <a:r>
              <a:rPr lang="ru-RU" sz="2000" dirty="0"/>
              <a:t>», выбрать нужный проект заявки и отправить по маршруту, используя действие «</a:t>
            </a:r>
            <a:r>
              <a:rPr lang="ru-RU" sz="2000" b="1" dirty="0"/>
              <a:t>Согласовано</a:t>
            </a:r>
            <a:r>
              <a:rPr lang="ru-RU" sz="2000" dirty="0"/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FCE08F-6AD2-3A15-83A1-4C3892AD5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" y="3069294"/>
            <a:ext cx="11966448" cy="2982378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046864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F7C37-4D6A-4F96-4C85-14C62948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445FF-E77C-D340-FD14-BB799ED9853D}"/>
              </a:ext>
            </a:extLst>
          </p:cNvPr>
          <p:cNvSpPr txBox="1"/>
          <p:nvPr/>
        </p:nvSpPr>
        <p:spPr>
          <a:xfrm>
            <a:off x="1052930" y="2828835"/>
            <a:ext cx="100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заявки на закупку</a:t>
            </a:r>
          </a:p>
        </p:txBody>
      </p:sp>
    </p:spTree>
    <p:extLst>
      <p:ext uri="{BB962C8B-B14F-4D97-AF65-F5344CB8AC3E}">
        <p14:creationId xmlns:p14="http://schemas.microsoft.com/office/powerpoint/2010/main" val="3131892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формирование заявки на участие в совместной закупке </a:t>
            </a:r>
          </a:p>
          <a:p>
            <a:r>
              <a:rPr lang="ru-RU" dirty="0"/>
              <a:t>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3704F2-F370-4F83-97ED-C6082990C488}"/>
              </a:ext>
            </a:extLst>
          </p:cNvPr>
          <p:cNvGrpSpPr/>
          <p:nvPr/>
        </p:nvGrpSpPr>
        <p:grpSpPr>
          <a:xfrm>
            <a:off x="2201497" y="817888"/>
            <a:ext cx="9888994" cy="5632684"/>
            <a:chOff x="679081" y="817868"/>
            <a:chExt cx="9888994" cy="5632684"/>
          </a:xfrm>
        </p:grpSpPr>
        <p:cxnSp>
          <p:nvCxnSpPr>
            <p:cNvPr id="8" name="Соединитель: изогнутый 7">
              <a:extLst>
                <a:ext uri="{FF2B5EF4-FFF2-40B4-BE49-F238E27FC236}">
                  <a16:creationId xmlns:a16="http://schemas.microsoft.com/office/drawing/2014/main" id="{C0565625-4925-4D25-ACFA-B10162A62E94}"/>
                </a:ext>
              </a:extLst>
            </p:cNvPr>
            <p:cNvCxnSpPr>
              <a:stCxn id="14" idx="0"/>
              <a:endCxn id="23" idx="3"/>
            </p:cNvCxnSpPr>
            <p:nvPr/>
          </p:nvCxnSpPr>
          <p:spPr>
            <a:xfrm rot="16200000" flipV="1">
              <a:off x="7072884" y="1349769"/>
              <a:ext cx="1783796" cy="2844389"/>
            </a:xfrm>
            <a:prstGeom prst="curvedConnector2">
              <a:avLst/>
            </a:prstGeom>
            <a:ln>
              <a:solidFill>
                <a:srgbClr val="C0504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173E288A-305F-4DDA-ABC0-6C712843C1FB}"/>
                </a:ext>
              </a:extLst>
            </p:cNvPr>
            <p:cNvCxnSpPr>
              <a:cxnSpLocks/>
              <a:stCxn id="24" idx="3"/>
              <a:endCxn id="14" idx="1"/>
            </p:cNvCxnSpPr>
            <p:nvPr/>
          </p:nvCxnSpPr>
          <p:spPr>
            <a:xfrm flipV="1">
              <a:off x="6542587" y="3850979"/>
              <a:ext cx="1663290" cy="12424"/>
            </a:xfrm>
            <a:prstGeom prst="straightConnector1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40155B07-F9FD-47B4-A6D0-857AFF4BA8D3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206718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BAD7235-EA59-4456-A281-EB9ACC124326}"/>
                </a:ext>
              </a:extLst>
            </p:cNvPr>
            <p:cNvCxnSpPr>
              <a:cxnSpLocks/>
            </p:cNvCxnSpPr>
            <p:nvPr/>
          </p:nvCxnSpPr>
          <p:spPr>
            <a:xfrm>
              <a:off x="5790080" y="4296253"/>
              <a:ext cx="0" cy="1361817"/>
            </a:xfrm>
            <a:prstGeom prst="straightConnector1">
              <a:avLst/>
            </a:prstGeom>
            <a:solidFill>
              <a:srgbClr val="C0504D"/>
            </a:solidFill>
            <a:ln w="85725" cmpd="dbl">
              <a:solidFill>
                <a:srgbClr val="C0504D"/>
              </a:solidFill>
              <a:prstDash val="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Соединитель: уступ 11">
              <a:extLst>
                <a:ext uri="{FF2B5EF4-FFF2-40B4-BE49-F238E27FC236}">
                  <a16:creationId xmlns:a16="http://schemas.microsoft.com/office/drawing/2014/main" id="{3426DAD4-E58E-481F-A345-A815676FB494}"/>
                </a:ext>
              </a:extLst>
            </p:cNvPr>
            <p:cNvCxnSpPr>
              <a:cxnSpLocks/>
              <a:stCxn id="25" idx="3"/>
              <a:endCxn id="14" idx="2"/>
            </p:cNvCxnSpPr>
            <p:nvPr/>
          </p:nvCxnSpPr>
          <p:spPr>
            <a:xfrm flipV="1">
              <a:off x="6542587" y="4038096"/>
              <a:ext cx="2844389" cy="2019798"/>
            </a:xfrm>
            <a:prstGeom prst="bentConnector2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F19C8A9-1066-470E-B197-26C1FEC354AE}"/>
                </a:ext>
              </a:extLst>
            </p:cNvPr>
            <p:cNvSpPr/>
            <p:nvPr/>
          </p:nvSpPr>
          <p:spPr>
            <a:xfrm>
              <a:off x="3685179" y="817868"/>
              <a:ext cx="3352610" cy="37423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проекта заявки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5AB6F77-B567-4797-8249-73ED25151776}"/>
                </a:ext>
              </a:extLst>
            </p:cNvPr>
            <p:cNvSpPr/>
            <p:nvPr/>
          </p:nvSpPr>
          <p:spPr>
            <a:xfrm>
              <a:off x="8205877" y="3663862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проекта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7E2937AF-325B-42E5-B00D-EB2B4EE213FF}"/>
                </a:ext>
              </a:extLst>
            </p:cNvPr>
            <p:cNvSpPr/>
            <p:nvPr/>
          </p:nvSpPr>
          <p:spPr>
            <a:xfrm rot="5400000">
              <a:off x="5125898" y="1233564"/>
              <a:ext cx="471176" cy="440981"/>
            </a:xfrm>
            <a:prstGeom prst="rightArrow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4393E68-1109-4459-91AC-92417CE592FB}"/>
                </a:ext>
              </a:extLst>
            </p:cNvPr>
            <p:cNvSpPr/>
            <p:nvPr/>
          </p:nvSpPr>
          <p:spPr>
            <a:xfrm>
              <a:off x="1336000" y="3638909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cxnSp>
          <p:nvCxnSpPr>
            <p:cNvPr id="17" name="Соединитель: изогнутый 16">
              <a:extLst>
                <a:ext uri="{FF2B5EF4-FFF2-40B4-BE49-F238E27FC236}">
                  <a16:creationId xmlns:a16="http://schemas.microsoft.com/office/drawing/2014/main" id="{A64DF6C6-2C17-4DBE-BF36-FA09B3AD248D}"/>
                </a:ext>
              </a:extLst>
            </p:cNvPr>
            <p:cNvCxnSpPr>
              <a:cxnSpLocks/>
              <a:stCxn id="23" idx="2"/>
              <a:endCxn id="21" idx="0"/>
            </p:cNvCxnSpPr>
            <p:nvPr/>
          </p:nvCxnSpPr>
          <p:spPr>
            <a:xfrm rot="5400000">
              <a:off x="3891968" y="1196021"/>
              <a:ext cx="598358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Соединитель: изогнутый 17">
              <a:extLst>
                <a:ext uri="{FF2B5EF4-FFF2-40B4-BE49-F238E27FC236}">
                  <a16:creationId xmlns:a16="http://schemas.microsoft.com/office/drawing/2014/main" id="{A7E66401-AC31-4C97-95B6-C0B561C0FE6A}"/>
                </a:ext>
              </a:extLst>
            </p:cNvPr>
            <p:cNvCxnSpPr>
              <a:cxnSpLocks/>
              <a:stCxn id="24" idx="2"/>
              <a:endCxn id="22" idx="0"/>
            </p:cNvCxnSpPr>
            <p:nvPr/>
          </p:nvCxnSpPr>
          <p:spPr>
            <a:xfrm rot="5400000">
              <a:off x="3942054" y="3374487"/>
              <a:ext cx="497668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Соединитель: изогнутый 18">
              <a:extLst>
                <a:ext uri="{FF2B5EF4-FFF2-40B4-BE49-F238E27FC236}">
                  <a16:creationId xmlns:a16="http://schemas.microsoft.com/office/drawing/2014/main" id="{D598AE1B-2062-4FBB-BA47-926B1142CECE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 rot="16200000" flipH="1">
              <a:off x="4017814" y="2086877"/>
              <a:ext cx="346667" cy="234068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Соединитель: изогнутый 19">
              <a:extLst>
                <a:ext uri="{FF2B5EF4-FFF2-40B4-BE49-F238E27FC236}">
                  <a16:creationId xmlns:a16="http://schemas.microsoft.com/office/drawing/2014/main" id="{5C5A25E0-D5C5-490E-A57E-8BFF24736FEE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rot="16200000" flipH="1">
              <a:off x="4068149" y="4371896"/>
              <a:ext cx="245479" cy="23412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C129AF-EB8D-4321-BF61-3BE68484108E}"/>
                </a:ext>
              </a:extLst>
            </p:cNvPr>
            <p:cNvSpPr/>
            <p:nvPr/>
          </p:nvSpPr>
          <p:spPr>
            <a:xfrm>
              <a:off x="679081" y="2665541"/>
              <a:ext cx="4683450" cy="418344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этапа «Подписано» у Соглашения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CC8F726-F412-422A-AEDB-7409BA6332F5}"/>
                </a:ext>
              </a:extLst>
            </p:cNvPr>
            <p:cNvSpPr/>
            <p:nvPr/>
          </p:nvSpPr>
          <p:spPr>
            <a:xfrm>
              <a:off x="679081" y="4793921"/>
              <a:ext cx="4682414" cy="625836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Ожидание статуса «Опубликовано» у позиции ПГ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69363C-0B5C-4DC4-8813-752364AF76B3}"/>
                </a:ext>
              </a:extLst>
            </p:cNvPr>
            <p:cNvSpPr/>
            <p:nvPr/>
          </p:nvSpPr>
          <p:spPr>
            <a:xfrm>
              <a:off x="4180389" y="1692949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Согласовано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CAE023C-72B9-4A32-A1C6-45839EAE6C3D}"/>
                </a:ext>
              </a:extLst>
            </p:cNvPr>
            <p:cNvSpPr/>
            <p:nvPr/>
          </p:nvSpPr>
          <p:spPr>
            <a:xfrm>
              <a:off x="4180389" y="3430552"/>
              <a:ext cx="2362198" cy="86570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позиции ПГ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3451F72-84BB-45F6-B149-00481CC06180}"/>
                </a:ext>
              </a:extLst>
            </p:cNvPr>
            <p:cNvSpPr/>
            <p:nvPr/>
          </p:nvSpPr>
          <p:spPr>
            <a:xfrm>
              <a:off x="4180389" y="5665236"/>
              <a:ext cx="2362198" cy="785316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заявки на закупку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E815F11F-4B72-4748-B543-B36760ABC565}"/>
                </a:ext>
              </a:extLst>
            </p:cNvPr>
            <p:cNvSpPr/>
            <p:nvPr/>
          </p:nvSpPr>
          <p:spPr>
            <a:xfrm>
              <a:off x="1336000" y="5911652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Автоматический переход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BA966F5-7CFF-4B3B-B6E0-831F5646FB63}"/>
                </a:ext>
              </a:extLst>
            </p:cNvPr>
            <p:cNvSpPr/>
            <p:nvPr/>
          </p:nvSpPr>
          <p:spPr>
            <a:xfrm>
              <a:off x="5779162" y="2500478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898776E-2C92-43D1-B90D-9C9673087D5C}"/>
                </a:ext>
              </a:extLst>
            </p:cNvPr>
            <p:cNvSpPr/>
            <p:nvPr/>
          </p:nvSpPr>
          <p:spPr>
            <a:xfrm>
              <a:off x="5779162" y="4699711"/>
              <a:ext cx="2993714" cy="37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Ручной перевод документа </a:t>
              </a:r>
              <a:r>
                <a:rPr kumimoji="0" lang="ru-RU" sz="1800" b="1" i="0" u="none" strike="noStrike" kern="0" cap="none" spc="0" normalizeH="0" baseline="0" noProof="0" dirty="0">
                  <a:solidFill>
                    <a:srgbClr val="C050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Координатором</a:t>
              </a:r>
            </a:p>
          </p:txBody>
        </p:sp>
      </p:grp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0255DDE4-5D42-40AA-BE6C-B8DCCE17568E}"/>
              </a:ext>
            </a:extLst>
          </p:cNvPr>
          <p:cNvSpPr/>
          <p:nvPr/>
        </p:nvSpPr>
        <p:spPr>
          <a:xfrm>
            <a:off x="1772340" y="4739284"/>
            <a:ext cx="636229" cy="1711287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A1D4DE-CDBE-423A-A4C8-8DD9F4D3ECD0}"/>
              </a:ext>
            </a:extLst>
          </p:cNvPr>
          <p:cNvSpPr/>
          <p:nvPr/>
        </p:nvSpPr>
        <p:spPr>
          <a:xfrm>
            <a:off x="107909" y="5134584"/>
            <a:ext cx="171733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1841749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7191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формирование заявки на участие в совместной закупке </a:t>
            </a:r>
          </a:p>
          <a:p>
            <a:r>
              <a:rPr lang="ru-RU" dirty="0"/>
              <a:t>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0255DDE4-5D42-40AA-BE6C-B8DCCE17568E}"/>
              </a:ext>
            </a:extLst>
          </p:cNvPr>
          <p:cNvSpPr/>
          <p:nvPr/>
        </p:nvSpPr>
        <p:spPr>
          <a:xfrm>
            <a:off x="3702618" y="1428925"/>
            <a:ext cx="636229" cy="2274525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A1D4DE-CDBE-423A-A4C8-8DD9F4D3ECD0}"/>
              </a:ext>
            </a:extLst>
          </p:cNvPr>
          <p:cNvSpPr/>
          <p:nvPr/>
        </p:nvSpPr>
        <p:spPr>
          <a:xfrm>
            <a:off x="1318368" y="2243021"/>
            <a:ext cx="238425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EBF1C9B-4C06-4CA8-814A-5A870C1C6243}"/>
              </a:ext>
            </a:extLst>
          </p:cNvPr>
          <p:cNvGrpSpPr/>
          <p:nvPr/>
        </p:nvGrpSpPr>
        <p:grpSpPr>
          <a:xfrm>
            <a:off x="3896924" y="1491218"/>
            <a:ext cx="7684415" cy="3679501"/>
            <a:chOff x="3896924" y="825296"/>
            <a:chExt cx="7684415" cy="36795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5AB6F77-B567-4797-8249-73ED25151776}"/>
                </a:ext>
              </a:extLst>
            </p:cNvPr>
            <p:cNvSpPr/>
            <p:nvPr/>
          </p:nvSpPr>
          <p:spPr>
            <a:xfrm>
              <a:off x="9219141" y="2524855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заявки</a:t>
              </a:r>
            </a:p>
          </p:txBody>
        </p:sp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19A82B2C-C190-4A95-918C-8B9B43E4D3C3}"/>
                </a:ext>
              </a:extLst>
            </p:cNvPr>
            <p:cNvSpPr/>
            <p:nvPr/>
          </p:nvSpPr>
          <p:spPr>
            <a:xfrm>
              <a:off x="7921168" y="2482015"/>
              <a:ext cx="1297973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: вправо 30">
              <a:extLst>
                <a:ext uri="{FF2B5EF4-FFF2-40B4-BE49-F238E27FC236}">
                  <a16:creationId xmlns:a16="http://schemas.microsoft.com/office/drawing/2014/main" id="{BE722F06-CFDE-4F66-803A-FA1EC153EF62}"/>
                </a:ext>
              </a:extLst>
            </p:cNvPr>
            <p:cNvSpPr/>
            <p:nvPr/>
          </p:nvSpPr>
          <p:spPr>
            <a:xfrm rot="5400000">
              <a:off x="5831659" y="3215918"/>
              <a:ext cx="792150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Соединитель: уступ 11">
              <a:extLst>
                <a:ext uri="{FF2B5EF4-FFF2-40B4-BE49-F238E27FC236}">
                  <a16:creationId xmlns:a16="http://schemas.microsoft.com/office/drawing/2014/main" id="{3426DAD4-E58E-481F-A345-A815676FB494}"/>
                </a:ext>
              </a:extLst>
            </p:cNvPr>
            <p:cNvCxnSpPr>
              <a:cxnSpLocks/>
              <a:stCxn id="30" idx="3"/>
              <a:endCxn id="14" idx="2"/>
            </p:cNvCxnSpPr>
            <p:nvPr/>
          </p:nvCxnSpPr>
          <p:spPr>
            <a:xfrm flipV="1">
              <a:off x="7904038" y="2899089"/>
              <a:ext cx="2496202" cy="1269551"/>
            </a:xfrm>
            <a:prstGeom prst="bentConnector2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F19C8A9-1066-470E-B197-26C1FEC354AE}"/>
                </a:ext>
              </a:extLst>
            </p:cNvPr>
            <p:cNvSpPr/>
            <p:nvPr/>
          </p:nvSpPr>
          <p:spPr>
            <a:xfrm>
              <a:off x="4551428" y="825296"/>
              <a:ext cx="3352610" cy="37423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Создание новой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7E2937AF-325B-42E5-B00D-EB2B4EE213FF}"/>
                </a:ext>
              </a:extLst>
            </p:cNvPr>
            <p:cNvSpPr/>
            <p:nvPr/>
          </p:nvSpPr>
          <p:spPr>
            <a:xfrm rot="5400000">
              <a:off x="5669422" y="1559620"/>
              <a:ext cx="1108435" cy="440981"/>
            </a:xfrm>
            <a:prstGeom prst="rightArrow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69363C-0B5C-4DC4-8813-752364AF76B3}"/>
                </a:ext>
              </a:extLst>
            </p:cNvPr>
            <p:cNvSpPr/>
            <p:nvPr/>
          </p:nvSpPr>
          <p:spPr>
            <a:xfrm>
              <a:off x="4551428" y="2334328"/>
              <a:ext cx="3352610" cy="672315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Для включения в сводную (на согласовании)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2D8B79D-FB1F-487C-973A-F870691F63E1}"/>
                </a:ext>
              </a:extLst>
            </p:cNvPr>
            <p:cNvSpPr/>
            <p:nvPr/>
          </p:nvSpPr>
          <p:spPr>
            <a:xfrm>
              <a:off x="4551428" y="3832482"/>
              <a:ext cx="3352610" cy="672315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Для включения в сводную (Согласовано)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56C9BE0-AE12-473E-AD11-34C916D38E86}"/>
                </a:ext>
              </a:extLst>
            </p:cNvPr>
            <p:cNvSpPr/>
            <p:nvPr/>
          </p:nvSpPr>
          <p:spPr>
            <a:xfrm>
              <a:off x="3896924" y="3185665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Заявка на закупку корректна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F9B3BB76-6007-4E88-95F8-01AB3B288B3F}"/>
                </a:ext>
              </a:extLst>
            </p:cNvPr>
            <p:cNvSpPr/>
            <p:nvPr/>
          </p:nvSpPr>
          <p:spPr>
            <a:xfrm>
              <a:off x="7404738" y="2100911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Требуется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</a:t>
              </a:r>
            </a:p>
          </p:txBody>
        </p:sp>
        <p:cxnSp>
          <p:nvCxnSpPr>
            <p:cNvPr id="46" name="Соединитель: уступ 45">
              <a:extLst>
                <a:ext uri="{FF2B5EF4-FFF2-40B4-BE49-F238E27FC236}">
                  <a16:creationId xmlns:a16="http://schemas.microsoft.com/office/drawing/2014/main" id="{A6C40076-460C-40BF-9650-477F644F5E38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rot="16200000" flipV="1">
              <a:off x="7994862" y="119476"/>
              <a:ext cx="743783" cy="4066975"/>
            </a:xfrm>
            <a:prstGeom prst="bentConnector2">
              <a:avLst/>
            </a:prstGeom>
            <a:ln w="231775">
              <a:solidFill>
                <a:srgbClr val="8064A2"/>
              </a:solidFill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500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49A3-D292-A9D4-D451-2BA130F7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43E613-F1FA-7E3D-238F-33FA24B9146D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заявки на закупку из проекта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CB7A4D-65D3-39FD-BE77-3E73BC95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FA186B-2A2A-4B19-849F-3DBD9465BC0D}"/>
              </a:ext>
            </a:extLst>
          </p:cNvPr>
          <p:cNvSpPr/>
          <p:nvPr/>
        </p:nvSpPr>
        <p:spPr>
          <a:xfrm>
            <a:off x="335025" y="579696"/>
            <a:ext cx="1152194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публикации плана-графика в ЕИС и получения аналитического признака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ru-RU" b="1" dirty="0"/>
              <a:t>Опубликовано</a:t>
            </a:r>
            <a:r>
              <a:rPr lang="ru-RU" dirty="0"/>
              <a:t>» в РИС, Проекты заявок на закупку участников совместной закупки </a:t>
            </a:r>
            <a:r>
              <a:rPr lang="ru-RU" b="1" u="sng" dirty="0"/>
              <a:t>АВТОМАТИЧЕСКИ</a:t>
            </a:r>
            <a:r>
              <a:rPr lang="ru-RU" dirty="0"/>
              <a:t> переместятся в фильтр «</a:t>
            </a:r>
            <a:r>
              <a:rPr lang="ru-RU" b="1" dirty="0"/>
              <a:t>Согласовано (формирование заявки на закупку)</a:t>
            </a:r>
            <a:r>
              <a:rPr lang="ru-RU" dirty="0"/>
              <a:t>»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FAD34C-BAC4-8447-F885-3079AC84A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5" y="2787718"/>
            <a:ext cx="11521947" cy="2716062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5773B1-6BFB-1A3B-38C5-32A3C497993E}"/>
              </a:ext>
            </a:extLst>
          </p:cNvPr>
          <p:cNvSpPr/>
          <p:nvPr/>
        </p:nvSpPr>
        <p:spPr>
          <a:xfrm>
            <a:off x="335025" y="1708755"/>
            <a:ext cx="115219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E007E"/>
                </a:solidFill>
              </a:rPr>
              <a:t>Заказчики</a:t>
            </a:r>
            <a:r>
              <a:rPr lang="ru-RU" dirty="0"/>
              <a:t> выбирают свой Проект заявки на закупку и формируют Заявку на закупку с помощью кнопки </a:t>
            </a:r>
            <a:endParaRPr lang="en-US" dirty="0"/>
          </a:p>
          <a:p>
            <a:r>
              <a:rPr lang="en-US" dirty="0"/>
              <a:t>       [</a:t>
            </a:r>
            <a:r>
              <a:rPr lang="ru-RU" b="1" dirty="0"/>
              <a:t>Сформировать заявку на закупку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84531E-7766-4A57-F077-EBE3A36EB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45" y="1988604"/>
            <a:ext cx="314286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планируемой сводной заявки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12F9A-49D3-4989-B608-B805F6D9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555" y="642132"/>
            <a:ext cx="8480104" cy="2657682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E79BE-5C18-4083-9FA3-4D6FAE0B9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395" y="3429000"/>
            <a:ext cx="7365264" cy="3049933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CEB1B1-9D96-4AB0-BA2E-32D8CAE577A4}"/>
              </a:ext>
            </a:extLst>
          </p:cNvPr>
          <p:cNvSpPr/>
          <p:nvPr/>
        </p:nvSpPr>
        <p:spPr>
          <a:xfrm>
            <a:off x="248992" y="3417732"/>
            <a:ext cx="4107348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планируемой сводной заявки необходимо:</a:t>
            </a:r>
          </a:p>
          <a:p>
            <a:pPr marL="342900" indent="-342900">
              <a:buAutoNum type="arabicPeriod"/>
            </a:pPr>
            <a:r>
              <a:rPr lang="ru-RU" dirty="0"/>
              <a:t>Перейти в папку </a:t>
            </a:r>
            <a:r>
              <a:rPr lang="ru-RU" b="1" dirty="0"/>
              <a:t>Сводные заявки</a:t>
            </a:r>
            <a:r>
              <a:rPr lang="ru-RU" dirty="0"/>
              <a:t> – фильтр </a:t>
            </a:r>
            <a:r>
              <a:rPr lang="ru-RU" b="1" dirty="0"/>
              <a:t>Создание планируемой сводной</a:t>
            </a:r>
          </a:p>
          <a:p>
            <a:pPr marL="342900" indent="-342900">
              <a:buAutoNum type="arabicPeriod"/>
            </a:pPr>
            <a:r>
              <a:rPr lang="ru-RU" dirty="0"/>
              <a:t>Нажать на панели инструментов кнопку</a:t>
            </a:r>
            <a:r>
              <a:rPr lang="ru-RU" b="1" dirty="0"/>
              <a:t>         «Сформировать планируемую сводную заявку»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43D6E-74E2-4B3B-AAFF-6B6C1FC3B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898" y="5110181"/>
            <a:ext cx="295238" cy="2952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0435A4-292C-415D-ACD7-1B04B5EBBEBB}"/>
              </a:ext>
            </a:extLst>
          </p:cNvPr>
          <p:cNvSpPr/>
          <p:nvPr/>
        </p:nvSpPr>
        <p:spPr>
          <a:xfrm>
            <a:off x="389047" y="636779"/>
            <a:ext cx="2992508" cy="923330"/>
          </a:xfrm>
          <a:prstGeom prst="rect">
            <a:avLst/>
          </a:prstGeom>
          <a:solidFill>
            <a:schemeClr val="bg1"/>
          </a:solidFill>
          <a:ln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Создание сводной в АРМ Уполномоченного учреждения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3A3355-15AE-44A6-A4ED-A64346511D9C}"/>
              </a:ext>
            </a:extLst>
          </p:cNvPr>
          <p:cNvSpPr/>
          <p:nvPr/>
        </p:nvSpPr>
        <p:spPr>
          <a:xfrm>
            <a:off x="1503887" y="5828545"/>
            <a:ext cx="299250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Создание сводной в АРМ Заказчика госзаказа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8402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1884D-440F-4590-D31F-25E26936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35F24-DC7E-2305-5D95-6EB9A5D1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50991"/>
            <a:ext cx="11506200" cy="4974078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DE64C-CE7B-7438-1635-B5EA125045D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«Товары, работы, услуги»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AE58C-6F0D-44B3-850E-27E9B736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7807C-4A52-B972-7745-DBF4E77CF5E9}"/>
              </a:ext>
            </a:extLst>
          </p:cNvPr>
          <p:cNvSpPr/>
          <p:nvPr/>
        </p:nvSpPr>
        <p:spPr>
          <a:xfrm>
            <a:off x="2001300" y="3036384"/>
            <a:ext cx="93296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открывшейся электронной форме необходимо подгрузить позицию плана-графика в поле «</a:t>
            </a:r>
            <a:r>
              <a:rPr lang="ru-RU" b="1" dirty="0">
                <a:latin typeface="Arial" panose="020B0604020202020204" pitchFamily="34" charset="0"/>
              </a:rPr>
              <a:t>Номер позиции ПГ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0042D8-D306-69C5-DE2E-FFF4B1E19D95}"/>
              </a:ext>
            </a:extLst>
          </p:cNvPr>
          <p:cNvSpPr/>
          <p:nvPr/>
        </p:nvSpPr>
        <p:spPr>
          <a:xfrm>
            <a:off x="342900" y="591927"/>
            <a:ext cx="11506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Заказчик завершает заполнение обязательных полей и табличных форм во всех вкладках заявки на закупку</a:t>
            </a:r>
          </a:p>
        </p:txBody>
      </p:sp>
    </p:spTree>
    <p:extLst>
      <p:ext uri="{BB962C8B-B14F-4D97-AF65-F5344CB8AC3E}">
        <p14:creationId xmlns:p14="http://schemas.microsoft.com/office/powerpoint/2010/main" val="2842562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A660-9477-9B63-4645-CCC99B085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58698A-98CE-F612-3F59-3EE518856C1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«Финансирование»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A5524A-50FA-21EE-3B0A-9FE6B95F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CDF70B-4306-C8FB-8A47-5656B284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9" y="436013"/>
            <a:ext cx="8810613" cy="6208073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8B5870-0B15-8D11-9251-4E2B1A1F82A0}"/>
              </a:ext>
            </a:extLst>
          </p:cNvPr>
          <p:cNvSpPr/>
          <p:nvPr/>
        </p:nvSpPr>
        <p:spPr>
          <a:xfrm>
            <a:off x="5468280" y="659663"/>
            <a:ext cx="652255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группе полей «</a:t>
            </a:r>
            <a:r>
              <a:rPr lang="ru-RU" b="1" dirty="0"/>
              <a:t>Этапы исполнения контракта</a:t>
            </a:r>
            <a:r>
              <a:rPr lang="ru-RU" dirty="0"/>
              <a:t>» дата начала и окончания исполнения контракта может быть определена </a:t>
            </a:r>
            <a:r>
              <a:rPr lang="ru-RU" b="1" dirty="0"/>
              <a:t>конкретными</a:t>
            </a:r>
            <a:r>
              <a:rPr lang="ru-RU" dirty="0"/>
              <a:t> сроками или же </a:t>
            </a:r>
            <a:r>
              <a:rPr lang="ru-RU" b="1" dirty="0"/>
              <a:t>относительными</a:t>
            </a:r>
            <a:r>
              <a:rPr lang="ru-RU" dirty="0"/>
              <a:t> сроками от даты заключения контракта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1FF458-9DD8-D05C-B66B-EE9155C5328F}"/>
              </a:ext>
            </a:extLst>
          </p:cNvPr>
          <p:cNvSpPr/>
          <p:nvPr/>
        </p:nvSpPr>
        <p:spPr>
          <a:xfrm>
            <a:off x="5132832" y="2825341"/>
            <a:ext cx="685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Источник финансирования</a:t>
            </a:r>
            <a:r>
              <a:rPr lang="ru-RU" dirty="0"/>
              <a:t>» - заполняется ручным вводом.</a:t>
            </a:r>
            <a:endParaRPr lang="en-US" dirty="0"/>
          </a:p>
          <a:p>
            <a:r>
              <a:rPr lang="ru-RU" b="1" dirty="0"/>
              <a:t>Вид средств</a:t>
            </a:r>
            <a:r>
              <a:rPr lang="ru-RU" dirty="0"/>
              <a:t> выбирается в зависимости от типа учреждения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E783E0-00CB-9DE6-36C1-99EA421F50A0}"/>
              </a:ext>
            </a:extLst>
          </p:cNvPr>
          <p:cNvSpPr/>
          <p:nvPr/>
        </p:nvSpPr>
        <p:spPr>
          <a:xfrm>
            <a:off x="7644384" y="4552539"/>
            <a:ext cx="4346448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табличной части КБК и л/с подгружаются из позиции ПГ.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Поле «</a:t>
            </a:r>
            <a:r>
              <a:rPr lang="ru-RU" b="1" dirty="0"/>
              <a:t>Сумма 20** года</a:t>
            </a:r>
            <a:r>
              <a:rPr lang="ru-RU" dirty="0"/>
              <a:t>» заполняется с использованием формы «</a:t>
            </a:r>
            <a:r>
              <a:rPr lang="ru-RU" b="1" dirty="0"/>
              <a:t>Просмотр и редактирование сумм по этапам</a:t>
            </a:r>
            <a:r>
              <a:rPr lang="ru-RU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Поле «</a:t>
            </a:r>
            <a:r>
              <a:rPr lang="ru-RU" b="1" dirty="0"/>
              <a:t>Вид средств</a:t>
            </a:r>
            <a:r>
              <a:rPr lang="ru-RU" dirty="0"/>
              <a:t>» заполняется выбором значения из списка.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0322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942FD-1BF7-1F2B-6397-3D0B7097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90E96D-55C1-1CCC-8EC0-1017F72C751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«Условия обеспечения»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DB893-9E1B-B642-4025-96E26CEA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6E2534-6C8E-D80A-2BDE-784935A1A2DF}"/>
              </a:ext>
            </a:extLst>
          </p:cNvPr>
          <p:cNvSpPr/>
          <p:nvPr/>
        </p:nvSpPr>
        <p:spPr>
          <a:xfrm>
            <a:off x="6198834" y="653109"/>
            <a:ext cx="5724942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данной вкладке доступны следующие блоки: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Обеспечение заявки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Обеспечение исполнения контракта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Требования к гарантии качества товара, работы, услуги и обеспечение гарантийных обязательств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Выплата аванса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Требования к независимой гарантии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CBB18A-757B-6299-4CA3-EA1DED2E9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63" y="85148"/>
            <a:ext cx="5978937" cy="6629939"/>
          </a:xfrm>
          <a:prstGeom prst="rect">
            <a:avLst/>
          </a:prstGeom>
          <a:ln>
            <a:solidFill>
              <a:srgbClr val="8064A2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9CCADB-2CBD-7CFA-7DC1-D7B6EEF00B59}"/>
              </a:ext>
            </a:extLst>
          </p:cNvPr>
          <p:cNvSpPr/>
          <p:nvPr/>
        </p:nvSpPr>
        <p:spPr>
          <a:xfrm>
            <a:off x="6213063" y="2814323"/>
            <a:ext cx="5724942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Платежные реквизиты заполняются путем выбора значения из справочника «</a:t>
            </a:r>
            <a:r>
              <a:rPr lang="ru-RU" b="1" dirty="0"/>
              <a:t>Справочник банковских реквизитов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ru-RU" dirty="0"/>
              <a:t>Добавление платежных реквизитов в РИС и ЕИС описано в инструкции: </a:t>
            </a:r>
            <a:r>
              <a:rPr lang="en-US" dirty="0">
                <a:hlinkClick r:id="rId5"/>
              </a:rPr>
              <a:t>https://disk.yandex.ru/i/LlQjaTp3I7Ejww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AFE741-CEEF-42EB-B703-DF8781FBCBBE}"/>
              </a:ext>
            </a:extLst>
          </p:cNvPr>
          <p:cNvSpPr/>
          <p:nvPr/>
        </p:nvSpPr>
        <p:spPr>
          <a:xfrm>
            <a:off x="6198834" y="4975537"/>
            <a:ext cx="572494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заполнения всех вкладок, необходимо сохранить заявку на закупку по кнопке      </a:t>
            </a:r>
            <a:r>
              <a:rPr lang="en-US" dirty="0"/>
              <a:t>[</a:t>
            </a:r>
            <a:r>
              <a:rPr lang="ru-RU" b="1" dirty="0"/>
              <a:t>Сохранить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9E4966-8142-47BC-B9ED-ACB8F7058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305" y="5298702"/>
            <a:ext cx="285714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1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515A-3458-9C74-E0C4-73A19F9F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E61AD-F5A4-F49C-B7F4-476FA4522183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Прикрепление файлов и подписание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5F55D-32C0-4633-9C15-4049DE00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E7A735-A437-A426-2927-3685EAA3292E}"/>
              </a:ext>
            </a:extLst>
          </p:cNvPr>
          <p:cNvSpPr/>
          <p:nvPr/>
        </p:nvSpPr>
        <p:spPr>
          <a:xfrm>
            <a:off x="277368" y="669809"/>
            <a:ext cx="1163726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После сохранения заявки на закупку, она будет доступна в папке «</a:t>
            </a:r>
            <a:r>
              <a:rPr lang="ru-RU" b="1" dirty="0"/>
              <a:t>Заявки на закупку</a:t>
            </a:r>
            <a:r>
              <a:rPr lang="ru-RU" dirty="0"/>
              <a:t>» в фильтре «</a:t>
            </a:r>
            <a:r>
              <a:rPr lang="ru-RU" b="1" dirty="0"/>
              <a:t>Создание новой</a:t>
            </a:r>
            <a:r>
              <a:rPr lang="ru-RU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027847-D128-CD78-115D-8C8E93B7D15A}"/>
              </a:ext>
            </a:extLst>
          </p:cNvPr>
          <p:cNvSpPr/>
          <p:nvPr/>
        </p:nvSpPr>
        <p:spPr>
          <a:xfrm>
            <a:off x="277368" y="3547826"/>
            <a:ext cx="1163726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E007E"/>
                </a:solidFill>
              </a:rPr>
              <a:t>Заказчику</a:t>
            </a:r>
            <a:r>
              <a:rPr lang="ru-RU" dirty="0"/>
              <a:t> необходимо прикрепить файлы к заявке на закупку по кнопке </a:t>
            </a:r>
            <a:r>
              <a:rPr lang="en-US" dirty="0"/>
              <a:t>     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b="1" dirty="0"/>
              <a:t>Прикрепленные файлы</a:t>
            </a:r>
            <a:r>
              <a:rPr lang="en-US" dirty="0"/>
              <a:t>] </a:t>
            </a:r>
            <a:r>
              <a:rPr lang="ru-RU" dirty="0"/>
              <a:t>и подписать по кнопке «</a:t>
            </a:r>
            <a:r>
              <a:rPr lang="ru-RU" b="1" dirty="0"/>
              <a:t>Подписать</a:t>
            </a:r>
            <a:r>
              <a:rPr lang="ru-RU" dirty="0"/>
              <a:t>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82D60-C662-1730-970B-DAF648B0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670" y="3566229"/>
            <a:ext cx="289813" cy="304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09C3C1-48D0-D4B2-ED03-19905FA2E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62" y="1099664"/>
            <a:ext cx="8216875" cy="2402702"/>
          </a:xfrm>
          <a:prstGeom prst="rect">
            <a:avLst/>
          </a:prstGeom>
          <a:ln>
            <a:solidFill>
              <a:srgbClr val="8064A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9ADB7-BE86-47FF-CCB6-047553911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99" y="4333407"/>
            <a:ext cx="8000000" cy="2171429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3978839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F3CE-ADCC-B506-B6CC-CC750241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699157-6A4E-6682-4046-D9C74C641E3F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предварительной заявки на закупку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3F04E-F640-4F9C-26B1-8357E644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7FDC72-E7C4-EDD7-E91D-16C99F66D4FE}"/>
              </a:ext>
            </a:extLst>
          </p:cNvPr>
          <p:cNvSpPr/>
          <p:nvPr/>
        </p:nvSpPr>
        <p:spPr>
          <a:xfrm>
            <a:off x="359664" y="873139"/>
            <a:ext cx="1152753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После подписания заявки на закупку необходимо Сформировать ПЗЗ по кнопке        </a:t>
            </a:r>
            <a:r>
              <a:rPr lang="en-US" sz="2000" dirty="0"/>
              <a:t>[</a:t>
            </a:r>
            <a:r>
              <a:rPr lang="ru-RU" sz="2000" b="1" dirty="0"/>
              <a:t>Сформировать ПЗЗ в БКС</a:t>
            </a:r>
            <a:r>
              <a:rPr lang="en-US" sz="2000" dirty="0"/>
              <a:t>]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8D2502-CEDF-0EBE-8B98-056500552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35" y="953472"/>
            <a:ext cx="304762" cy="30476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4F0B8C-4845-C1CC-5DC5-A9CEE8D79CC3}"/>
              </a:ext>
            </a:extLst>
          </p:cNvPr>
          <p:cNvSpPr/>
          <p:nvPr/>
        </p:nvSpPr>
        <p:spPr>
          <a:xfrm>
            <a:off x="359664" y="3807129"/>
            <a:ext cx="1152753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С результатом формирования ПЗЗ можно ознакомиться по нажатию на кнопки «</a:t>
            </a:r>
            <a:r>
              <a:rPr lang="ru-RU" sz="2000" b="1" dirty="0"/>
              <a:t>Журнал формирования ПЗЗ</a:t>
            </a:r>
            <a:r>
              <a:rPr lang="ru-RU" sz="2000" dirty="0"/>
              <a:t>» и «</a:t>
            </a:r>
            <a:r>
              <a:rPr lang="ru-RU" sz="2000" b="1" dirty="0"/>
              <a:t>Результат формирования ПЗЗ</a:t>
            </a:r>
            <a:r>
              <a:rPr lang="ru-RU" sz="2000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EEB3F-2831-CCC3-D044-4F90B98DD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50" y="1646138"/>
            <a:ext cx="8020098" cy="2089422"/>
          </a:xfrm>
          <a:prstGeom prst="rect">
            <a:avLst/>
          </a:prstGeom>
          <a:ln>
            <a:solidFill>
              <a:srgbClr val="8064A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B4AB7-9C35-6D78-8A95-473221767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28" y="4597939"/>
            <a:ext cx="4717942" cy="1963223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1769152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828DF-F5D6-55E6-975F-2D816A0F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860901-5CF3-F19B-41AE-ED050A4E775C}"/>
              </a:ext>
            </a:extLst>
          </p:cNvPr>
          <p:cNvSpPr txBox="1"/>
          <p:nvPr/>
        </p:nvSpPr>
        <p:spPr>
          <a:xfrm>
            <a:off x="-2" y="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заявки на закупку по маршруту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A0389-EB93-960A-B69B-D32D59A2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EAAA76-8E6F-3B97-41BA-E00AFE37F8DF}"/>
              </a:ext>
            </a:extLst>
          </p:cNvPr>
          <p:cNvSpPr/>
          <p:nvPr/>
        </p:nvSpPr>
        <p:spPr>
          <a:xfrm>
            <a:off x="292608" y="829219"/>
            <a:ext cx="1147267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Заявку на закупку необходимо направить по маршруту по кнопке        </a:t>
            </a:r>
            <a:r>
              <a:rPr lang="en-US" sz="2000" dirty="0"/>
              <a:t>[</a:t>
            </a:r>
            <a:r>
              <a:rPr lang="ru-RU" sz="2000" b="1" dirty="0"/>
              <a:t>Отправить по Маршруту</a:t>
            </a:r>
            <a:r>
              <a:rPr lang="en-US" sz="2000" dirty="0"/>
              <a:t>]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C6B59-B520-457E-2359-6FDB7237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535" y="876893"/>
            <a:ext cx="323810" cy="30476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A0C22C-FEC9-1374-4278-9EB302588CA3}"/>
              </a:ext>
            </a:extLst>
          </p:cNvPr>
          <p:cNvSpPr/>
          <p:nvPr/>
        </p:nvSpPr>
        <p:spPr>
          <a:xfrm>
            <a:off x="182877" y="4157672"/>
            <a:ext cx="1182624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результате отправки документ будет доступен в фильтре «</a:t>
            </a:r>
            <a:r>
              <a:rPr lang="ru-RU" sz="2000" b="1" dirty="0"/>
              <a:t>Для включения в сводную (на согласовании)</a:t>
            </a:r>
            <a:r>
              <a:rPr lang="ru-RU" sz="2000" dirty="0"/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20DA77-97E3-F9C5-DD03-70BDF7FA8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7" y="1337050"/>
            <a:ext cx="11454701" cy="2660654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2722788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0F460-53B1-2894-604E-B2B4C29D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27289-2815-02D3-6F3E-80EEFA028687}"/>
              </a:ext>
            </a:extLst>
          </p:cNvPr>
          <p:cNvSpPr txBox="1"/>
          <p:nvPr/>
        </p:nvSpPr>
        <p:spPr>
          <a:xfrm>
            <a:off x="1052930" y="2828835"/>
            <a:ext cx="100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Работа с планируемой сводной заявкой</a:t>
            </a:r>
          </a:p>
        </p:txBody>
      </p:sp>
    </p:spTree>
    <p:extLst>
      <p:ext uri="{BB962C8B-B14F-4D97-AF65-F5344CB8AC3E}">
        <p14:creationId xmlns:p14="http://schemas.microsoft.com/office/powerpoint/2010/main" val="109391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формирование сводной заявки 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0255DDE4-5D42-40AA-BE6C-B8DCCE17568E}"/>
              </a:ext>
            </a:extLst>
          </p:cNvPr>
          <p:cNvSpPr/>
          <p:nvPr/>
        </p:nvSpPr>
        <p:spPr>
          <a:xfrm>
            <a:off x="3690615" y="2953950"/>
            <a:ext cx="636229" cy="2274525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A1D4DE-CDBE-423A-A4C8-8DD9F4D3ECD0}"/>
              </a:ext>
            </a:extLst>
          </p:cNvPr>
          <p:cNvSpPr/>
          <p:nvPr/>
        </p:nvSpPr>
        <p:spPr>
          <a:xfrm>
            <a:off x="1306365" y="3779164"/>
            <a:ext cx="238425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EBF1C9B-4C06-4CA8-814A-5A870C1C6243}"/>
              </a:ext>
            </a:extLst>
          </p:cNvPr>
          <p:cNvGrpSpPr/>
          <p:nvPr/>
        </p:nvGrpSpPr>
        <p:grpSpPr>
          <a:xfrm>
            <a:off x="3896924" y="1491218"/>
            <a:ext cx="7684415" cy="3679501"/>
            <a:chOff x="3896924" y="825296"/>
            <a:chExt cx="7684415" cy="36795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5AB6F77-B567-4797-8249-73ED25151776}"/>
                </a:ext>
              </a:extLst>
            </p:cNvPr>
            <p:cNvSpPr/>
            <p:nvPr/>
          </p:nvSpPr>
          <p:spPr>
            <a:xfrm>
              <a:off x="9219141" y="2524855"/>
              <a:ext cx="2362198" cy="374234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заявки</a:t>
              </a:r>
            </a:p>
          </p:txBody>
        </p:sp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19A82B2C-C190-4A95-918C-8B9B43E4D3C3}"/>
                </a:ext>
              </a:extLst>
            </p:cNvPr>
            <p:cNvSpPr/>
            <p:nvPr/>
          </p:nvSpPr>
          <p:spPr>
            <a:xfrm>
              <a:off x="7921168" y="2482015"/>
              <a:ext cx="1297973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: вправо 30">
              <a:extLst>
                <a:ext uri="{FF2B5EF4-FFF2-40B4-BE49-F238E27FC236}">
                  <a16:creationId xmlns:a16="http://schemas.microsoft.com/office/drawing/2014/main" id="{BE722F06-CFDE-4F66-803A-FA1EC153EF62}"/>
                </a:ext>
              </a:extLst>
            </p:cNvPr>
            <p:cNvSpPr/>
            <p:nvPr/>
          </p:nvSpPr>
          <p:spPr>
            <a:xfrm rot="5400000">
              <a:off x="5831659" y="3215918"/>
              <a:ext cx="792150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Соединитель: уступ 11">
              <a:extLst>
                <a:ext uri="{FF2B5EF4-FFF2-40B4-BE49-F238E27FC236}">
                  <a16:creationId xmlns:a16="http://schemas.microsoft.com/office/drawing/2014/main" id="{3426DAD4-E58E-481F-A345-A815676FB494}"/>
                </a:ext>
              </a:extLst>
            </p:cNvPr>
            <p:cNvCxnSpPr>
              <a:cxnSpLocks/>
              <a:stCxn id="30" idx="3"/>
              <a:endCxn id="14" idx="2"/>
            </p:cNvCxnSpPr>
            <p:nvPr/>
          </p:nvCxnSpPr>
          <p:spPr>
            <a:xfrm flipV="1">
              <a:off x="7904038" y="2899089"/>
              <a:ext cx="2496202" cy="1269551"/>
            </a:xfrm>
            <a:prstGeom prst="bentConnector2">
              <a:avLst/>
            </a:prstGeom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F19C8A9-1066-470E-B197-26C1FEC354AE}"/>
                </a:ext>
              </a:extLst>
            </p:cNvPr>
            <p:cNvSpPr/>
            <p:nvPr/>
          </p:nvSpPr>
          <p:spPr>
            <a:xfrm>
              <a:off x="4551428" y="825296"/>
              <a:ext cx="3352610" cy="374231"/>
            </a:xfrm>
            <a:prstGeom prst="rect">
              <a:avLst/>
            </a:prstGeom>
            <a:solidFill>
              <a:srgbClr val="8064A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Создание новой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7E2937AF-325B-42E5-B00D-EB2B4EE213FF}"/>
                </a:ext>
              </a:extLst>
            </p:cNvPr>
            <p:cNvSpPr/>
            <p:nvPr/>
          </p:nvSpPr>
          <p:spPr>
            <a:xfrm rot="5400000">
              <a:off x="5669422" y="1559620"/>
              <a:ext cx="1108435" cy="440981"/>
            </a:xfrm>
            <a:prstGeom prst="rightArrow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69363C-0B5C-4DC4-8813-752364AF76B3}"/>
                </a:ext>
              </a:extLst>
            </p:cNvPr>
            <p:cNvSpPr/>
            <p:nvPr/>
          </p:nvSpPr>
          <p:spPr>
            <a:xfrm>
              <a:off x="4551428" y="2334328"/>
              <a:ext cx="3352610" cy="672315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Для включения в сводную (на согласовании)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2D8B79D-FB1F-487C-973A-F870691F63E1}"/>
                </a:ext>
              </a:extLst>
            </p:cNvPr>
            <p:cNvSpPr/>
            <p:nvPr/>
          </p:nvSpPr>
          <p:spPr>
            <a:xfrm>
              <a:off x="4551428" y="3832482"/>
              <a:ext cx="3352610" cy="672315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Для включения в сводную (Согласовано)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56C9BE0-AE12-473E-AD11-34C916D38E86}"/>
                </a:ext>
              </a:extLst>
            </p:cNvPr>
            <p:cNvSpPr/>
            <p:nvPr/>
          </p:nvSpPr>
          <p:spPr>
            <a:xfrm>
              <a:off x="3896924" y="3185665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Заявка на закупку корректна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F9B3BB76-6007-4E88-95F8-01AB3B288B3F}"/>
                </a:ext>
              </a:extLst>
            </p:cNvPr>
            <p:cNvSpPr/>
            <p:nvPr/>
          </p:nvSpPr>
          <p:spPr>
            <a:xfrm>
              <a:off x="7404738" y="2100911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Требуется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</a:t>
              </a:r>
            </a:p>
          </p:txBody>
        </p:sp>
        <p:cxnSp>
          <p:nvCxnSpPr>
            <p:cNvPr id="46" name="Соединитель: уступ 45">
              <a:extLst>
                <a:ext uri="{FF2B5EF4-FFF2-40B4-BE49-F238E27FC236}">
                  <a16:creationId xmlns:a16="http://schemas.microsoft.com/office/drawing/2014/main" id="{A6C40076-460C-40BF-9650-477F644F5E38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rot="16200000" flipV="1">
              <a:off x="7994862" y="119476"/>
              <a:ext cx="743783" cy="4066975"/>
            </a:xfrm>
            <a:prstGeom prst="bentConnector2">
              <a:avLst/>
            </a:prstGeom>
            <a:ln w="231775">
              <a:solidFill>
                <a:srgbClr val="8064A2"/>
              </a:solidFill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600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формирование сводной заявки 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0BC18A-5B4F-4ED8-BA4B-D0AD1842E60F}"/>
              </a:ext>
            </a:extLst>
          </p:cNvPr>
          <p:cNvGrpSpPr/>
          <p:nvPr/>
        </p:nvGrpSpPr>
        <p:grpSpPr>
          <a:xfrm>
            <a:off x="3061794" y="817909"/>
            <a:ext cx="7350043" cy="5632643"/>
            <a:chOff x="3796306" y="903874"/>
            <a:chExt cx="7350043" cy="5632643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01FF56D4-2561-4F6E-9798-81ED99304F62}"/>
                </a:ext>
              </a:extLst>
            </p:cNvPr>
            <p:cNvCxnSpPr>
              <a:stCxn id="16" idx="3"/>
              <a:endCxn id="11" idx="1"/>
            </p:cNvCxnSpPr>
            <p:nvPr/>
          </p:nvCxnSpPr>
          <p:spPr>
            <a:xfrm>
              <a:off x="7277099" y="2834833"/>
              <a:ext cx="1507052" cy="0"/>
            </a:xfrm>
            <a:prstGeom prst="straightConnector1">
              <a:avLst/>
            </a:prstGeom>
            <a:solidFill>
              <a:srgbClr val="C0504D"/>
            </a:solidFill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Соединитель: уступ 6">
              <a:extLst>
                <a:ext uri="{FF2B5EF4-FFF2-40B4-BE49-F238E27FC236}">
                  <a16:creationId xmlns:a16="http://schemas.microsoft.com/office/drawing/2014/main" id="{1127F545-A549-4D48-95DB-1390F660E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106" y="4051201"/>
              <a:ext cx="2579923" cy="1132229"/>
            </a:xfrm>
            <a:prstGeom prst="bentConnector3">
              <a:avLst>
                <a:gd name="adj1" fmla="val 100155"/>
              </a:avLst>
            </a:prstGeom>
            <a:ln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Стрелка: изогнутая вверх 7">
              <a:extLst>
                <a:ext uri="{FF2B5EF4-FFF2-40B4-BE49-F238E27FC236}">
                  <a16:creationId xmlns:a16="http://schemas.microsoft.com/office/drawing/2014/main" id="{97BAF403-F267-4627-B6CC-A82DA6FB1767}"/>
                </a:ext>
              </a:extLst>
            </p:cNvPr>
            <p:cNvSpPr/>
            <p:nvPr/>
          </p:nvSpPr>
          <p:spPr>
            <a:xfrm rot="16200000">
              <a:off x="8190638" y="811537"/>
              <a:ext cx="990000" cy="2817075"/>
            </a:xfrm>
            <a:prstGeom prst="bentUp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изогнутая вверх 8">
              <a:extLst>
                <a:ext uri="{FF2B5EF4-FFF2-40B4-BE49-F238E27FC236}">
                  <a16:creationId xmlns:a16="http://schemas.microsoft.com/office/drawing/2014/main" id="{58ACC8D2-1B21-4013-9A1F-21CDEF01BEBA}"/>
                </a:ext>
              </a:extLst>
            </p:cNvPr>
            <p:cNvSpPr/>
            <p:nvPr/>
          </p:nvSpPr>
          <p:spPr>
            <a:xfrm>
              <a:off x="7277099" y="3062736"/>
              <a:ext cx="2945203" cy="988465"/>
            </a:xfrm>
            <a:prstGeom prst="bentUp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2D21328-C82C-4D7A-A65A-8FE44056617E}"/>
                </a:ext>
              </a:extLst>
            </p:cNvPr>
            <p:cNvSpPr/>
            <p:nvPr/>
          </p:nvSpPr>
          <p:spPr>
            <a:xfrm>
              <a:off x="4515947" y="903874"/>
              <a:ext cx="3167342" cy="374231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сводной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F546B7-A102-44DB-ACA5-89616E699AAD}"/>
                </a:ext>
              </a:extLst>
            </p:cNvPr>
            <p:cNvSpPr/>
            <p:nvPr/>
          </p:nvSpPr>
          <p:spPr>
            <a:xfrm>
              <a:off x="878415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сводной</a:t>
              </a: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42330FC7-9E77-417C-B670-C7C09A9A3463}"/>
                </a:ext>
              </a:extLst>
            </p:cNvPr>
            <p:cNvSpPr/>
            <p:nvPr/>
          </p:nvSpPr>
          <p:spPr>
            <a:xfrm rot="5400000">
              <a:off x="5860410" y="1319529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60F955D3-675D-4BDB-A5D2-AE3BF55DC84A}"/>
                </a:ext>
              </a:extLst>
            </p:cNvPr>
            <p:cNvSpPr/>
            <p:nvPr/>
          </p:nvSpPr>
          <p:spPr>
            <a:xfrm rot="5400000">
              <a:off x="5860410" y="2185070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EAF588-B5EF-4006-B6A3-A2423DF698C9}"/>
                </a:ext>
              </a:extLst>
            </p:cNvPr>
            <p:cNvSpPr/>
            <p:nvPr/>
          </p:nvSpPr>
          <p:spPr>
            <a:xfrm>
              <a:off x="4914901" y="1778914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Сбор заявок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6E6A1FDF-9138-4449-9215-2D945770563A}"/>
                </a:ext>
              </a:extLst>
            </p:cNvPr>
            <p:cNvSpPr/>
            <p:nvPr/>
          </p:nvSpPr>
          <p:spPr>
            <a:xfrm rot="5400000">
              <a:off x="5860410" y="3061112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B72A9C0-B1D4-4FC8-B066-1E0093955F9E}"/>
                </a:ext>
              </a:extLst>
            </p:cNvPr>
            <p:cNvSpPr/>
            <p:nvPr/>
          </p:nvSpPr>
          <p:spPr>
            <a:xfrm>
              <a:off x="491490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Подписано</a:t>
              </a: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AFBECF42-3C7D-4CBA-BCE0-CC8725A2951D}"/>
                </a:ext>
              </a:extLst>
            </p:cNvPr>
            <p:cNvSpPr/>
            <p:nvPr/>
          </p:nvSpPr>
          <p:spPr>
            <a:xfrm rot="5400000">
              <a:off x="5804572" y="4467970"/>
              <a:ext cx="582851" cy="440982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2A2A0C5-D9D9-4342-8ABF-A6C567425ABB}"/>
                </a:ext>
              </a:extLst>
            </p:cNvPr>
            <p:cNvSpPr/>
            <p:nvPr/>
          </p:nvSpPr>
          <p:spPr>
            <a:xfrm>
              <a:off x="4914901" y="3516517"/>
              <a:ext cx="2362198" cy="8657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Согласование сводной организатором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9537037-D028-4F4F-84C9-509756D4E6BA}"/>
                </a:ext>
              </a:extLst>
            </p:cNvPr>
            <p:cNvSpPr/>
            <p:nvPr/>
          </p:nvSpPr>
          <p:spPr>
            <a:xfrm>
              <a:off x="4824344" y="4979885"/>
              <a:ext cx="2543311" cy="37423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Принято к исполнению</a:t>
              </a: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C6D7B6AE-4605-4DE7-A924-E908A4AD5DDD}"/>
                </a:ext>
              </a:extLst>
            </p:cNvPr>
            <p:cNvSpPr/>
            <p:nvPr/>
          </p:nvSpPr>
          <p:spPr>
            <a:xfrm rot="5400000">
              <a:off x="5908879" y="5343595"/>
              <a:ext cx="374235" cy="440983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1ABC951-A511-4BB5-9A79-2E5B5CB70AF5}"/>
                </a:ext>
              </a:extLst>
            </p:cNvPr>
            <p:cNvSpPr/>
            <p:nvPr/>
          </p:nvSpPr>
          <p:spPr>
            <a:xfrm>
              <a:off x="4914901" y="5751201"/>
              <a:ext cx="2362198" cy="78531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проекта извещения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C347DE8-E5EE-4251-A819-73B2CF7520B4}"/>
                </a:ext>
              </a:extLst>
            </p:cNvPr>
            <p:cNvSpPr/>
            <p:nvPr/>
          </p:nvSpPr>
          <p:spPr>
            <a:xfrm>
              <a:off x="3796306" y="4418535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Сводная корректна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87D32A8-8C2D-4902-BB03-8341D1289920}"/>
                </a:ext>
              </a:extLst>
            </p:cNvPr>
            <p:cNvSpPr/>
            <p:nvPr/>
          </p:nvSpPr>
          <p:spPr>
            <a:xfrm>
              <a:off x="7402107" y="3748981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Требуется доработка</a:t>
              </a:r>
            </a:p>
          </p:txBody>
        </p:sp>
      </p:grp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F2ED282A-D953-4C33-9514-BCED489E3D06}"/>
              </a:ext>
            </a:extLst>
          </p:cNvPr>
          <p:cNvSpPr/>
          <p:nvPr/>
        </p:nvSpPr>
        <p:spPr>
          <a:xfrm>
            <a:off x="3094772" y="1621977"/>
            <a:ext cx="636229" cy="2674276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A310B15-C66F-4A50-B4A0-062CF76A515C}"/>
              </a:ext>
            </a:extLst>
          </p:cNvPr>
          <p:cNvSpPr/>
          <p:nvPr/>
        </p:nvSpPr>
        <p:spPr>
          <a:xfrm>
            <a:off x="606576" y="2616899"/>
            <a:ext cx="24552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798608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83926-0C85-98A0-8F85-30D7119BC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898BB-B9EF-DF36-E1D2-B4C3ECA07B7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Заявки первоисточники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DC058-CD1B-35EC-889D-4CE5A056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F03181-657F-48DC-9575-0306BD81B9FE}"/>
              </a:ext>
            </a:extLst>
          </p:cNvPr>
          <p:cNvSpPr/>
          <p:nvPr/>
        </p:nvSpPr>
        <p:spPr>
          <a:xfrm>
            <a:off x="182591" y="523220"/>
            <a:ext cx="1174774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Координатор</a:t>
            </a:r>
            <a:r>
              <a:rPr lang="ru-RU" dirty="0"/>
              <a:t> продолжает работу с заявками на закупку участников в папке «</a:t>
            </a:r>
            <a:r>
              <a:rPr lang="ru-RU" b="1" dirty="0"/>
              <a:t>Заявки первоисточники</a:t>
            </a:r>
            <a:r>
              <a:rPr lang="ru-RU" dirty="0"/>
              <a:t>» - «</a:t>
            </a:r>
            <a:r>
              <a:rPr lang="ru-RU" b="1" dirty="0"/>
              <a:t>Для включения в сводную (на согласовании)</a:t>
            </a:r>
            <a:r>
              <a:rPr lang="ru-RU" dirty="0"/>
              <a:t>». В данном фильтре Координатор может проверить заявки участников и, при необходимости, отправить по маршруту </a:t>
            </a:r>
            <a:r>
              <a:rPr lang="ru-RU" u="sng" dirty="0"/>
              <a:t>на доработку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0D8D59-C265-DC61-B273-37AB9645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781" y="1477028"/>
            <a:ext cx="9230438" cy="3554578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95C867-9B43-45D2-9146-2899F6FB9A87}"/>
              </a:ext>
            </a:extLst>
          </p:cNvPr>
          <p:cNvSpPr/>
          <p:nvPr/>
        </p:nvSpPr>
        <p:spPr>
          <a:xfrm>
            <a:off x="1480781" y="4108276"/>
            <a:ext cx="574263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u="sng" dirty="0"/>
              <a:t>Корректные</a:t>
            </a:r>
            <a:r>
              <a:rPr lang="ru-RU" dirty="0"/>
              <a:t> заявки участников направляются по маршруту в фильтр «</a:t>
            </a:r>
            <a:r>
              <a:rPr lang="ru-RU" b="1" dirty="0"/>
              <a:t>Для включения в сводную (Согласовано)</a:t>
            </a:r>
            <a:r>
              <a:rPr lang="ru-RU" dirty="0"/>
              <a:t>».</a:t>
            </a:r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AF6D7C-44CB-DF70-8144-CE7DB1D11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181" y="5092949"/>
            <a:ext cx="8495638" cy="1489793"/>
          </a:xfrm>
          <a:prstGeom prst="rect">
            <a:avLst/>
          </a:prstGeom>
          <a:ln>
            <a:solidFill>
              <a:srgbClr val="8064A2"/>
            </a:solidFill>
          </a:ln>
        </p:spPr>
      </p:pic>
    </p:spTree>
    <p:extLst>
      <p:ext uri="{BB962C8B-B14F-4D97-AF65-F5344CB8AC3E}">
        <p14:creationId xmlns:p14="http://schemas.microsoft.com/office/powerpoint/2010/main" val="339961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5AA42F-4A77-4AE7-91FD-88E5A117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6" y="624375"/>
            <a:ext cx="8399051" cy="397801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верхней части формы планируемой сводной заявки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CEB1B1-9D96-4AB0-BA2E-32D8CAE577A4}"/>
              </a:ext>
            </a:extLst>
          </p:cNvPr>
          <p:cNvSpPr/>
          <p:nvPr/>
        </p:nvSpPr>
        <p:spPr>
          <a:xfrm>
            <a:off x="8234180" y="625659"/>
            <a:ext cx="3808294" cy="39780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Тип</a:t>
            </a:r>
            <a:r>
              <a:rPr lang="ru-RU" dirty="0"/>
              <a:t>» - заполняется выбором значения из списка: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800" dirty="0"/>
          </a:p>
          <a:p>
            <a:endParaRPr lang="ru-RU" dirty="0"/>
          </a:p>
          <a:p>
            <a:r>
              <a:rPr lang="ru-RU" dirty="0"/>
              <a:t>Поле «</a:t>
            </a:r>
            <a:r>
              <a:rPr lang="ru-RU" b="1" dirty="0"/>
              <a:t>Наименование объекта закупки</a:t>
            </a:r>
            <a:r>
              <a:rPr lang="ru-RU" dirty="0"/>
              <a:t>» - заполняется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координатором</a:t>
            </a:r>
            <a:r>
              <a:rPr lang="ru-RU" dirty="0"/>
              <a:t> вручную</a:t>
            </a:r>
          </a:p>
          <a:p>
            <a:endParaRPr lang="ru-RU" sz="1050" dirty="0"/>
          </a:p>
          <a:p>
            <a:r>
              <a:rPr lang="ru-RU" dirty="0"/>
              <a:t>Поле «</a:t>
            </a:r>
            <a:r>
              <a:rPr lang="ru-RU" b="1" dirty="0"/>
              <a:t>Инициатор совместных торгов (Заказчик)</a:t>
            </a:r>
            <a:r>
              <a:rPr lang="ru-RU" dirty="0"/>
              <a:t>» - отражает наименование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координатора</a:t>
            </a:r>
            <a:r>
              <a:rPr lang="ru-RU" dirty="0"/>
              <a:t> (заполняется автоматически)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56AAFA-3D45-422B-A44C-2DADBDF6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914" y="1056969"/>
            <a:ext cx="1628571" cy="13904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0C5DC8-44E3-44E8-964E-BEB2D01EDB98}"/>
              </a:ext>
            </a:extLst>
          </p:cNvPr>
          <p:cNvSpPr/>
          <p:nvPr/>
        </p:nvSpPr>
        <p:spPr>
          <a:xfrm>
            <a:off x="149526" y="4700642"/>
            <a:ext cx="11892948" cy="1785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Организация, осуществляющая закупку</a:t>
            </a:r>
            <a:r>
              <a:rPr lang="ru-RU" dirty="0"/>
              <a:t>» - заполняется выбором организации из справочника: здесь указывается </a:t>
            </a:r>
            <a:r>
              <a:rPr lang="ru-RU" b="1" dirty="0">
                <a:solidFill>
                  <a:srgbClr val="007700"/>
                </a:solidFill>
              </a:rPr>
              <a:t>уполномоченная организация (учреждение)</a:t>
            </a:r>
            <a:r>
              <a:rPr lang="ru-RU" dirty="0"/>
              <a:t>. Доступно для заполнения при указании значения «</a:t>
            </a:r>
            <a:r>
              <a:rPr lang="ru-RU" b="1" dirty="0"/>
              <a:t>ДА</a:t>
            </a:r>
            <a:r>
              <a:rPr lang="ru-RU" dirty="0"/>
              <a:t>» во вкладке </a:t>
            </a:r>
            <a:r>
              <a:rPr lang="ru-RU" b="1" dirty="0"/>
              <a:t>Преимущества и ограничения</a:t>
            </a:r>
            <a:r>
              <a:rPr lang="ru-RU" dirty="0"/>
              <a:t> в поле «</a:t>
            </a:r>
            <a:r>
              <a:rPr lang="ru-RU" b="1" dirty="0"/>
              <a:t>Процедура будет проведена уполномоченным органом</a:t>
            </a:r>
            <a:r>
              <a:rPr lang="ru-RU" dirty="0"/>
              <a:t>»</a:t>
            </a:r>
          </a:p>
          <a:p>
            <a:endParaRPr lang="ru-RU" sz="1000" dirty="0"/>
          </a:p>
          <a:p>
            <a:r>
              <a:rPr lang="ru-RU" dirty="0"/>
              <a:t>Поле «</a:t>
            </a:r>
            <a:r>
              <a:rPr lang="ru-RU" b="1" dirty="0"/>
              <a:t>Способ определения поставщиков</a:t>
            </a:r>
            <a:r>
              <a:rPr lang="ru-RU" dirty="0"/>
              <a:t>» - заполняется значением из справочника</a:t>
            </a:r>
          </a:p>
          <a:p>
            <a:endParaRPr lang="ru-RU" sz="1000" dirty="0"/>
          </a:p>
          <a:p>
            <a:r>
              <a:rPr lang="ru-RU" dirty="0"/>
              <a:t>Поле «</a:t>
            </a:r>
            <a:r>
              <a:rPr lang="ru-RU" b="1" dirty="0"/>
              <a:t>Торговая площадка</a:t>
            </a:r>
            <a:r>
              <a:rPr lang="ru-RU" dirty="0"/>
              <a:t>» - значение выбирается из перечня доступных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28741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20BE1-1D60-EE47-032E-BCD8BC2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5156C2-0D43-67AA-43D0-76E69A3A2DE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Включение заявок первоисточников в сводную заявку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79492-1D5C-28E2-7E1A-A4CDE364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600CFD-24C2-A8B5-E234-CF7EAE0F7FD6}"/>
              </a:ext>
            </a:extLst>
          </p:cNvPr>
          <p:cNvSpPr/>
          <p:nvPr/>
        </p:nvSpPr>
        <p:spPr>
          <a:xfrm>
            <a:off x="182591" y="523220"/>
            <a:ext cx="11747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Координатору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необходимо перейти в папку «</a:t>
            </a:r>
            <a:r>
              <a:rPr lang="ru-RU" b="1" dirty="0">
                <a:latin typeface="Arial" panose="020B0604020202020204" pitchFamily="34" charset="0"/>
              </a:rPr>
              <a:t>Сводные заявки</a:t>
            </a:r>
            <a:r>
              <a:rPr lang="ru-RU" dirty="0">
                <a:latin typeface="Arial" panose="020B0604020202020204" pitchFamily="34" charset="0"/>
              </a:rPr>
              <a:t>» - «</a:t>
            </a:r>
            <a:r>
              <a:rPr lang="ru-RU" b="1" dirty="0">
                <a:latin typeface="Arial" panose="020B0604020202020204" pitchFamily="34" charset="0"/>
              </a:rPr>
              <a:t>Сбор заявок (Совместные торги)</a:t>
            </a:r>
            <a:r>
              <a:rPr lang="ru-RU" dirty="0">
                <a:latin typeface="Arial" panose="020B0604020202020204" pitchFamily="34" charset="0"/>
              </a:rPr>
              <a:t>» и открыть Сводную заявку.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D84DCF-2EA2-9E3C-B645-03C65C4F4E17}"/>
              </a:ext>
            </a:extLst>
          </p:cNvPr>
          <p:cNvSpPr/>
          <p:nvPr/>
        </p:nvSpPr>
        <p:spPr>
          <a:xfrm>
            <a:off x="222129" y="3207929"/>
            <a:ext cx="11747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Во вкладке «</a:t>
            </a:r>
            <a:r>
              <a:rPr lang="ru-RU" b="1" dirty="0">
                <a:latin typeface="Arial" panose="020B0604020202020204" pitchFamily="34" charset="0"/>
              </a:rPr>
              <a:t>Заявки первоисточники</a:t>
            </a:r>
            <a:r>
              <a:rPr lang="ru-RU" dirty="0">
                <a:latin typeface="Arial" panose="020B0604020202020204" pitchFamily="34" charset="0"/>
              </a:rPr>
              <a:t>» планируемой сводной заявки координатор подгружает заявки на закупку участников закупки по кнопке      [</a:t>
            </a:r>
            <a:r>
              <a:rPr lang="ru-RU" b="1" dirty="0">
                <a:latin typeface="Arial" panose="020B0604020202020204" pitchFamily="34" charset="0"/>
              </a:rPr>
              <a:t>Подгрузить сведения</a:t>
            </a:r>
            <a:r>
              <a:rPr lang="ru-RU" dirty="0">
                <a:latin typeface="Arial" panose="020B0604020202020204" pitchFamily="34" charset="0"/>
              </a:rPr>
              <a:t>] 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83627-D26E-E66C-9F0D-86DB3FD7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18" y="1212223"/>
            <a:ext cx="8376686" cy="1870523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0E3AF4-4EE0-564D-4C16-056266C23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220" y="3979443"/>
            <a:ext cx="8483584" cy="2375403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5F754A-15AF-2AEC-CB0A-840E33D9E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467" y="3499333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2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E8E0-CF16-1407-F315-3E15DA12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39D37-B288-8EAE-A530-15AEED5F3B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Включение заявок первоисточников в сводную заявку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7CFDD-37E7-202A-18E1-170634C4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DDD974-C94E-573F-0AEA-A542EE4D434C}"/>
              </a:ext>
            </a:extLst>
          </p:cNvPr>
          <p:cNvSpPr/>
          <p:nvPr/>
        </p:nvSpPr>
        <p:spPr>
          <a:xfrm>
            <a:off x="222129" y="598841"/>
            <a:ext cx="11747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Во вкладке «</a:t>
            </a:r>
            <a:r>
              <a:rPr lang="ru-RU" b="1" dirty="0">
                <a:latin typeface="Arial" panose="020B0604020202020204" pitchFamily="34" charset="0"/>
              </a:rPr>
              <a:t>Информация об объекте закупки</a:t>
            </a:r>
            <a:r>
              <a:rPr lang="ru-RU" dirty="0">
                <a:latin typeface="Arial" panose="020B0604020202020204" pitchFamily="34" charset="0"/>
              </a:rPr>
              <a:t>» автоматически отразится информация о наименовании объекта закупки, единице измерения, цене за единицу, количестве и стоимости 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E34232-47E4-2CFD-0A15-5C8EEBE31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1" y="1320793"/>
            <a:ext cx="10521696" cy="487731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8A6694-23C8-96C7-A6AA-DD79A489F730}"/>
              </a:ext>
            </a:extLst>
          </p:cNvPr>
          <p:cNvSpPr/>
          <p:nvPr/>
        </p:nvSpPr>
        <p:spPr>
          <a:xfrm>
            <a:off x="222129" y="6259159"/>
            <a:ext cx="117477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заполнения всех необходимых полей документ следует сохранить по кнопке        [</a:t>
            </a:r>
            <a:r>
              <a:rPr lang="ru-RU" b="1" dirty="0">
                <a:latin typeface="Arial" panose="020B0604020202020204" pitchFamily="34" charset="0"/>
              </a:rPr>
              <a:t>Сохранить</a:t>
            </a:r>
            <a:r>
              <a:rPr lang="ru-RU" dirty="0">
                <a:latin typeface="Arial" panose="020B0604020202020204" pitchFamily="34" charset="0"/>
              </a:rPr>
              <a:t>].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23E1B2-9D82-45E6-9143-C0291D42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431" y="6300968"/>
            <a:ext cx="285714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1DA2-A53C-F2BA-B9E5-9FE25F8B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E5D556-ECD4-9917-741E-96A09DED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4" y="4312739"/>
            <a:ext cx="11902814" cy="2093939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20251-D309-6FBF-9B39-D68B6EA7ECD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сводной заявки в УО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B038F-13AC-EF5A-8BC9-F33E2D0D8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4D0EE6-A52C-B123-C0DA-4B6D91D0DC47}"/>
              </a:ext>
            </a:extLst>
          </p:cNvPr>
          <p:cNvSpPr/>
          <p:nvPr/>
        </p:nvSpPr>
        <p:spPr>
          <a:xfrm>
            <a:off x="182591" y="523220"/>
            <a:ext cx="11747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Координатору </a:t>
            </a:r>
            <a:r>
              <a:rPr lang="ru-RU" dirty="0"/>
              <a:t>необходимо подписать сводную заявку по кнопке «</a:t>
            </a:r>
            <a:r>
              <a:rPr lang="ru-RU" b="1" dirty="0"/>
              <a:t>Подписать</a:t>
            </a:r>
            <a:r>
              <a:rPr lang="ru-RU" dirty="0"/>
              <a:t>» отправить по маршруту  и документ переходит в фильтр «</a:t>
            </a:r>
            <a:r>
              <a:rPr lang="ru-RU" b="1" dirty="0"/>
              <a:t>Согласование сводной заявки организатором</a:t>
            </a:r>
            <a:r>
              <a:rPr lang="ru-RU" dirty="0"/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AC4A91-CDE9-8017-9B9E-3C0067036B25}"/>
              </a:ext>
            </a:extLst>
          </p:cNvPr>
          <p:cNvSpPr/>
          <p:nvPr/>
        </p:nvSpPr>
        <p:spPr>
          <a:xfrm>
            <a:off x="105055" y="3429000"/>
            <a:ext cx="1186481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Далее необходимо отправить сводную заявку по маршруту в фильтр «</a:t>
            </a:r>
            <a:r>
              <a:rPr lang="ru-RU" b="1" dirty="0"/>
              <a:t>Согласование сводной заявки организатором</a:t>
            </a:r>
            <a:r>
              <a:rPr lang="ru-RU" dirty="0"/>
              <a:t>», выбрав действие </a:t>
            </a:r>
            <a:r>
              <a:rPr lang="ru-RU" b="1" dirty="0"/>
              <a:t>Подписано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F866ED-C8B2-4F3D-4909-009BD0225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29" y="1487207"/>
            <a:ext cx="11747741" cy="1708455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1346343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0F460-53B1-2894-604E-B2B4C29D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27289-2815-02D3-6F3E-80EEFA028687}"/>
              </a:ext>
            </a:extLst>
          </p:cNvPr>
          <p:cNvSpPr txBox="1"/>
          <p:nvPr/>
        </p:nvSpPr>
        <p:spPr>
          <a:xfrm>
            <a:off x="1052930" y="2828835"/>
            <a:ext cx="100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извещения</a:t>
            </a:r>
          </a:p>
        </p:txBody>
      </p:sp>
    </p:spTree>
    <p:extLst>
      <p:ext uri="{BB962C8B-B14F-4D97-AF65-F5344CB8AC3E}">
        <p14:creationId xmlns:p14="http://schemas.microsoft.com/office/powerpoint/2010/main" val="229862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Схема формирования извещение о совместной закупке</a:t>
            </a:r>
          </a:p>
          <a:p>
            <a:r>
              <a:rPr lang="ru-RU" dirty="0"/>
              <a:t>в </a:t>
            </a:r>
            <a:r>
              <a:rPr lang="en-US" dirty="0"/>
              <a:t>WEB-</a:t>
            </a:r>
            <a:r>
              <a:rPr lang="ru-RU" dirty="0"/>
              <a:t>Торги-КС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A3A1091-D04C-4F45-A0A2-38AEB195B1B3}"/>
              </a:ext>
            </a:extLst>
          </p:cNvPr>
          <p:cNvGrpSpPr/>
          <p:nvPr/>
        </p:nvGrpSpPr>
        <p:grpSpPr>
          <a:xfrm>
            <a:off x="3061794" y="817909"/>
            <a:ext cx="7350043" cy="5632643"/>
            <a:chOff x="3796306" y="903874"/>
            <a:chExt cx="7350043" cy="5632643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EC438AA4-E69A-48AA-9086-814F45937337}"/>
                </a:ext>
              </a:extLst>
            </p:cNvPr>
            <p:cNvCxnSpPr>
              <a:stCxn id="16" idx="3"/>
              <a:endCxn id="11" idx="1"/>
            </p:cNvCxnSpPr>
            <p:nvPr/>
          </p:nvCxnSpPr>
          <p:spPr>
            <a:xfrm>
              <a:off x="7277099" y="2834833"/>
              <a:ext cx="1507052" cy="0"/>
            </a:xfrm>
            <a:prstGeom prst="straightConnector1">
              <a:avLst/>
            </a:prstGeom>
            <a:solidFill>
              <a:srgbClr val="C0504D"/>
            </a:solidFill>
            <a:ln>
              <a:solidFill>
                <a:srgbClr val="C0504D"/>
              </a:solidFill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Соединитель: уступ 6">
              <a:extLst>
                <a:ext uri="{FF2B5EF4-FFF2-40B4-BE49-F238E27FC236}">
                  <a16:creationId xmlns:a16="http://schemas.microsoft.com/office/drawing/2014/main" id="{9277A3CA-1A9C-49D0-AD01-75997C9C5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106" y="4051201"/>
              <a:ext cx="2563144" cy="1132229"/>
            </a:xfrm>
            <a:prstGeom prst="bentConnector3">
              <a:avLst>
                <a:gd name="adj1" fmla="val 100147"/>
              </a:avLst>
            </a:prstGeom>
            <a:ln>
              <a:prstDash val="sysDash"/>
              <a:tailEnd type="triangle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Стрелка: изогнутая вверх 7">
              <a:extLst>
                <a:ext uri="{FF2B5EF4-FFF2-40B4-BE49-F238E27FC236}">
                  <a16:creationId xmlns:a16="http://schemas.microsoft.com/office/drawing/2014/main" id="{57DF7462-DC3F-43A7-A3E1-88A744850EF7}"/>
                </a:ext>
              </a:extLst>
            </p:cNvPr>
            <p:cNvSpPr/>
            <p:nvPr/>
          </p:nvSpPr>
          <p:spPr>
            <a:xfrm rot="16200000">
              <a:off x="8190638" y="811537"/>
              <a:ext cx="990000" cy="2817075"/>
            </a:xfrm>
            <a:prstGeom prst="bentUp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изогнутая вверх 8">
              <a:extLst>
                <a:ext uri="{FF2B5EF4-FFF2-40B4-BE49-F238E27FC236}">
                  <a16:creationId xmlns:a16="http://schemas.microsoft.com/office/drawing/2014/main" id="{9BF0AFA9-7925-46DE-B735-928CBC8ABCFB}"/>
                </a:ext>
              </a:extLst>
            </p:cNvPr>
            <p:cNvSpPr/>
            <p:nvPr/>
          </p:nvSpPr>
          <p:spPr>
            <a:xfrm>
              <a:off x="7277099" y="3062736"/>
              <a:ext cx="2945203" cy="988465"/>
            </a:xfrm>
            <a:prstGeom prst="bentUp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4A00CED-ABE0-48CB-9632-E91390E3026D}"/>
                </a:ext>
              </a:extLst>
            </p:cNvPr>
            <p:cNvSpPr/>
            <p:nvPr/>
          </p:nvSpPr>
          <p:spPr>
            <a:xfrm>
              <a:off x="4515947" y="903874"/>
              <a:ext cx="3167342" cy="374231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Calibri" panose="020F0502020204030204"/>
                </a:rPr>
                <a:t>Формирование сводной</a:t>
              </a:r>
              <a:endParaRPr kumimoji="0" lang="ru-RU" sz="18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25E26F-E978-466D-B99A-7D3CCE84FFDA}"/>
                </a:ext>
              </a:extLst>
            </p:cNvPr>
            <p:cNvSpPr/>
            <p:nvPr/>
          </p:nvSpPr>
          <p:spPr>
            <a:xfrm>
              <a:off x="878415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Доработка сводной</a:t>
              </a: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2D484DC8-220F-4745-AEF9-783FFA2714DF}"/>
                </a:ext>
              </a:extLst>
            </p:cNvPr>
            <p:cNvSpPr/>
            <p:nvPr/>
          </p:nvSpPr>
          <p:spPr>
            <a:xfrm rot="5400000">
              <a:off x="5860410" y="1319529"/>
              <a:ext cx="471176" cy="440981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D01DC829-F939-427A-BCF6-595142C15A96}"/>
                </a:ext>
              </a:extLst>
            </p:cNvPr>
            <p:cNvSpPr/>
            <p:nvPr/>
          </p:nvSpPr>
          <p:spPr>
            <a:xfrm rot="5400000">
              <a:off x="5860410" y="2185070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6926B9-44A0-476E-B035-3E704F862FA7}"/>
                </a:ext>
              </a:extLst>
            </p:cNvPr>
            <p:cNvSpPr/>
            <p:nvPr/>
          </p:nvSpPr>
          <p:spPr>
            <a:xfrm>
              <a:off x="4914901" y="1778914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Сбор заявок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8C8B0C39-4622-45CC-92EA-9FFBE586C243}"/>
                </a:ext>
              </a:extLst>
            </p:cNvPr>
            <p:cNvSpPr/>
            <p:nvPr/>
          </p:nvSpPr>
          <p:spPr>
            <a:xfrm rot="5400000">
              <a:off x="5860410" y="3061112"/>
              <a:ext cx="471176" cy="440982"/>
            </a:xfrm>
            <a:prstGeom prst="rightArrow">
              <a:avLst/>
            </a:prstGeom>
            <a:solidFill>
              <a:srgbClr val="C0504D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363827D-FE9B-43D1-8F54-C0B3FA398AC7}"/>
                </a:ext>
              </a:extLst>
            </p:cNvPr>
            <p:cNvSpPr/>
            <p:nvPr/>
          </p:nvSpPr>
          <p:spPr>
            <a:xfrm>
              <a:off x="4914901" y="2647716"/>
              <a:ext cx="2362198" cy="374234"/>
            </a:xfrm>
            <a:prstGeom prst="rect">
              <a:avLst/>
            </a:prstGeom>
            <a:solidFill>
              <a:srgbClr val="C0504D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Подписано</a:t>
              </a: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FC1FD62A-B89F-45EE-B5A4-35CD33A0EBF1}"/>
                </a:ext>
              </a:extLst>
            </p:cNvPr>
            <p:cNvSpPr/>
            <p:nvPr/>
          </p:nvSpPr>
          <p:spPr>
            <a:xfrm rot="5400000">
              <a:off x="5804572" y="4467970"/>
              <a:ext cx="582851" cy="440982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1114BAB-5934-4BD4-A461-817C3AD946ED}"/>
                </a:ext>
              </a:extLst>
            </p:cNvPr>
            <p:cNvSpPr/>
            <p:nvPr/>
          </p:nvSpPr>
          <p:spPr>
            <a:xfrm>
              <a:off x="4914901" y="3516517"/>
              <a:ext cx="2362198" cy="8657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Согласование сводной организатором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4C35222-0726-4B95-8DB6-080AB3071E6A}"/>
                </a:ext>
              </a:extLst>
            </p:cNvPr>
            <p:cNvSpPr/>
            <p:nvPr/>
          </p:nvSpPr>
          <p:spPr>
            <a:xfrm>
              <a:off x="4824344" y="4979885"/>
              <a:ext cx="2543311" cy="37423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Принято к исполнению</a:t>
              </a: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F8B07006-5981-45D7-8A95-75EF9A93343E}"/>
                </a:ext>
              </a:extLst>
            </p:cNvPr>
            <p:cNvSpPr/>
            <p:nvPr/>
          </p:nvSpPr>
          <p:spPr>
            <a:xfrm rot="5400000">
              <a:off x="5908879" y="5343595"/>
              <a:ext cx="374235" cy="440983"/>
            </a:xfrm>
            <a:prstGeom prst="rightArrow">
              <a:avLst/>
            </a:prstGeom>
            <a:solidFill>
              <a:srgbClr val="9BBB59"/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DC055EA-EB10-4500-A67D-EE060E15381F}"/>
                </a:ext>
              </a:extLst>
            </p:cNvPr>
            <p:cNvSpPr/>
            <p:nvPr/>
          </p:nvSpPr>
          <p:spPr>
            <a:xfrm>
              <a:off x="4914901" y="5751201"/>
              <a:ext cx="2362198" cy="78531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проекта извещения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31BCF1B-9C40-45ED-BA33-1F7371CA7FED}"/>
                </a:ext>
              </a:extLst>
            </p:cNvPr>
            <p:cNvSpPr/>
            <p:nvPr/>
          </p:nvSpPr>
          <p:spPr>
            <a:xfrm>
              <a:off x="3796306" y="4418535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Сводная корректна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A037EBF-0A1E-4BFD-AFCE-3C3FA57C5DEF}"/>
                </a:ext>
              </a:extLst>
            </p:cNvPr>
            <p:cNvSpPr/>
            <p:nvPr/>
          </p:nvSpPr>
          <p:spPr>
            <a:xfrm>
              <a:off x="7402107" y="3748981"/>
              <a:ext cx="2362198" cy="374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Требуется доработка</a:t>
              </a:r>
            </a:p>
          </p:txBody>
        </p:sp>
      </p:grp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1FA427CB-32E0-45C2-889F-7D4DF7F10167}"/>
              </a:ext>
            </a:extLst>
          </p:cNvPr>
          <p:cNvSpPr/>
          <p:nvPr/>
        </p:nvSpPr>
        <p:spPr>
          <a:xfrm>
            <a:off x="2878249" y="4311070"/>
            <a:ext cx="636229" cy="2139482"/>
          </a:xfrm>
          <a:prstGeom prst="leftBrace">
            <a:avLst>
              <a:gd name="adj1" fmla="val 32739"/>
              <a:gd name="adj2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F3DE05C-33E9-4F87-9EAC-DA24A2CDCF0E}"/>
              </a:ext>
            </a:extLst>
          </p:cNvPr>
          <p:cNvSpPr/>
          <p:nvPr/>
        </p:nvSpPr>
        <p:spPr>
          <a:xfrm>
            <a:off x="405806" y="5057645"/>
            <a:ext cx="24552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Действия, описанные в данном блоке</a:t>
            </a:r>
          </a:p>
        </p:txBody>
      </p:sp>
    </p:spTree>
    <p:extLst>
      <p:ext uri="{BB962C8B-B14F-4D97-AF65-F5344CB8AC3E}">
        <p14:creationId xmlns:p14="http://schemas.microsoft.com/office/powerpoint/2010/main" val="2220451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7C077-CE97-E73D-2158-6F5DD39A3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A5D3FA-C91D-1585-9384-2E009DE36F7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сводной заявки по маршруту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E282E-684B-F9F7-307D-26884F6F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976D18-0845-4518-B3C2-5C950E75FDF5}"/>
              </a:ext>
            </a:extLst>
          </p:cNvPr>
          <p:cNvSpPr/>
          <p:nvPr/>
        </p:nvSpPr>
        <p:spPr>
          <a:xfrm>
            <a:off x="405384" y="702473"/>
            <a:ext cx="1138123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Организатору закупки</a:t>
            </a:r>
            <a:r>
              <a:rPr lang="ru-RU" dirty="0">
                <a:latin typeface="Arial" panose="020B0604020202020204" pitchFamily="34" charset="0"/>
              </a:rPr>
              <a:t> необходимо отправить Планируемую сводную заявку по маршруту, выбрав действие «</a:t>
            </a:r>
            <a:r>
              <a:rPr lang="ru-RU" b="1" dirty="0">
                <a:latin typeface="Arial" panose="020B0604020202020204" pitchFamily="34" charset="0"/>
              </a:rPr>
              <a:t>Принято</a:t>
            </a:r>
            <a:r>
              <a:rPr lang="ru-RU" dirty="0">
                <a:latin typeface="Arial" panose="020B0604020202020204" pitchFamily="34" charset="0"/>
              </a:rPr>
              <a:t>», и документ перейдет в фильтр «</a:t>
            </a:r>
            <a:r>
              <a:rPr lang="ru-RU" b="1" dirty="0">
                <a:latin typeface="Arial" panose="020B0604020202020204" pitchFamily="34" charset="0"/>
              </a:rPr>
              <a:t>Принятые к исполнению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A763DF-E2DD-53C0-776B-558CA64D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" y="1541676"/>
            <a:ext cx="11713210" cy="3353411"/>
          </a:xfrm>
          <a:prstGeom prst="rect">
            <a:avLst/>
          </a:prstGeom>
          <a:ln>
            <a:solidFill>
              <a:srgbClr val="9BBB59"/>
            </a:solidFill>
          </a:ln>
        </p:spPr>
      </p:pic>
    </p:spTree>
    <p:extLst>
      <p:ext uri="{BB962C8B-B14F-4D97-AF65-F5344CB8AC3E}">
        <p14:creationId xmlns:p14="http://schemas.microsoft.com/office/powerpoint/2010/main" val="32326490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FB19C-D038-C46D-2ACB-7A84BAF0D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FC6DD2-5613-8ED1-F17D-F6754DC15A5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проекта извещения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964FFB-E454-0556-6A9F-C8AAF241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61E6C2-D207-B785-A56E-726383DFDC61}"/>
              </a:ext>
            </a:extLst>
          </p:cNvPr>
          <p:cNvSpPr/>
          <p:nvPr/>
        </p:nvSpPr>
        <p:spPr>
          <a:xfrm>
            <a:off x="1048511" y="523220"/>
            <a:ext cx="1010107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Организатору закупки </a:t>
            </a:r>
            <a:r>
              <a:rPr lang="ru-RU" dirty="0">
                <a:latin typeface="Arial" panose="020B0604020202020204" pitchFamily="34" charset="0"/>
              </a:rPr>
              <a:t>необходимо сформировать проект извещения в фильтре «</a:t>
            </a:r>
            <a:r>
              <a:rPr lang="ru-RU" b="1" dirty="0">
                <a:latin typeface="Arial" panose="020B0604020202020204" pitchFamily="34" charset="0"/>
              </a:rPr>
              <a:t>Принятые к исполнению</a:t>
            </a:r>
            <a:r>
              <a:rPr lang="ru-RU" dirty="0">
                <a:latin typeface="Arial" panose="020B0604020202020204" pitchFamily="34" charset="0"/>
              </a:rPr>
              <a:t>» с помощью кнопки      [</a:t>
            </a:r>
            <a:r>
              <a:rPr lang="ru-RU" b="1" dirty="0">
                <a:latin typeface="Arial" panose="020B0604020202020204" pitchFamily="34" charset="0"/>
              </a:rPr>
              <a:t>Сформировать проект извещения</a:t>
            </a:r>
            <a:r>
              <a:rPr lang="ru-RU" dirty="0">
                <a:latin typeface="Arial" panose="020B0604020202020204" pitchFamily="34" charset="0"/>
              </a:rPr>
              <a:t>].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BC0F1E-6AE8-5E4A-45FB-F56C7874D383}"/>
              </a:ext>
            </a:extLst>
          </p:cNvPr>
          <p:cNvSpPr/>
          <p:nvPr/>
        </p:nvSpPr>
        <p:spPr>
          <a:xfrm>
            <a:off x="1048511" y="5562967"/>
            <a:ext cx="828922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Сформированное извещение доступно для редактирования в папке «</a:t>
            </a:r>
            <a:r>
              <a:rPr lang="ru-RU" b="1" dirty="0">
                <a:latin typeface="Arial" panose="020B0604020202020204" pitchFamily="34" charset="0"/>
              </a:rPr>
              <a:t>Проект извещения</a:t>
            </a:r>
            <a:r>
              <a:rPr lang="ru-RU" dirty="0">
                <a:latin typeface="Arial" panose="020B0604020202020204" pitchFamily="34" charset="0"/>
              </a:rPr>
              <a:t>» – «</a:t>
            </a:r>
            <a:r>
              <a:rPr lang="ru-RU" b="1" dirty="0">
                <a:latin typeface="Arial" panose="020B0604020202020204" pitchFamily="34" charset="0"/>
              </a:rPr>
              <a:t>Создание нового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5EC939-8941-B570-F330-C393665F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093" y="1329000"/>
            <a:ext cx="8323809" cy="4200000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1AD894-D450-40E1-66BE-6F0F89528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757" y="855265"/>
            <a:ext cx="295238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6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373F-BAC0-A1AD-1514-788FD4CB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FF916-ECFE-4F9A-22E0-B2CCB1EB02E3}"/>
              </a:ext>
            </a:extLst>
          </p:cNvPr>
          <p:cNvSpPr txBox="1"/>
          <p:nvPr/>
        </p:nvSpPr>
        <p:spPr>
          <a:xfrm>
            <a:off x="1052930" y="2459504"/>
            <a:ext cx="100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Утверждение извещения</a:t>
            </a:r>
          </a:p>
        </p:txBody>
      </p:sp>
    </p:spTree>
    <p:extLst>
      <p:ext uri="{BB962C8B-B14F-4D97-AF65-F5344CB8AC3E}">
        <p14:creationId xmlns:p14="http://schemas.microsoft.com/office/powerpoint/2010/main" val="19257179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4D8B0-AAD4-8D11-FEF8-188F7F3ED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0D8D1-0A2B-2FC1-9174-AB5C53A302B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проекта извещения по маршруту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C85AA-27B1-70C5-B3C1-687B24AF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F60F00-712B-C5B4-9D94-48335E05E670}"/>
              </a:ext>
            </a:extLst>
          </p:cNvPr>
          <p:cNvSpPr/>
          <p:nvPr/>
        </p:nvSpPr>
        <p:spPr>
          <a:xfrm>
            <a:off x="341376" y="1071860"/>
            <a:ext cx="1151534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Заполненный и сохраненный проект извещения </a:t>
            </a:r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Организатор закупки </a:t>
            </a:r>
            <a:r>
              <a:rPr lang="ru-RU" dirty="0">
                <a:latin typeface="Arial" panose="020B0604020202020204" pitchFamily="34" charset="0"/>
              </a:rPr>
              <a:t>направляет</a:t>
            </a:r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координатору и заказчикам на утверждение с помощью кнопки      </a:t>
            </a: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</a:rPr>
              <a:t>Отправить по маршруту</a:t>
            </a:r>
            <a:r>
              <a:rPr lang="en-US" dirty="0">
                <a:latin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EE7108-9718-699F-C33D-838A8FF7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1893526"/>
            <a:ext cx="11487818" cy="3246284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BB084-9008-CE8C-4B7E-5A5E1938F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19" y="1395025"/>
            <a:ext cx="323810" cy="30476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F5DDA1-4304-D0A2-EDCA-624BD853CE6E}"/>
              </a:ext>
            </a:extLst>
          </p:cNvPr>
          <p:cNvSpPr/>
          <p:nvPr/>
        </p:nvSpPr>
        <p:spPr>
          <a:xfrm>
            <a:off x="2292457" y="5264449"/>
            <a:ext cx="69433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Проект извещения переместится в фильтр «</a:t>
            </a:r>
            <a:r>
              <a:rPr lang="ru-RU" b="1" dirty="0">
                <a:latin typeface="Arial" panose="020B0604020202020204" pitchFamily="34" charset="0"/>
              </a:rPr>
              <a:t>На утверждении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999136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D91F-76FD-96FA-249F-8B6F51B0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8AE939-712A-6DDE-406F-C5B840D7716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Утверждение проекта извещения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99837-AA8C-1670-2243-D22AB498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CF891F-27CF-5B67-FE9F-0C6DABE94365}"/>
              </a:ext>
            </a:extLst>
          </p:cNvPr>
          <p:cNvSpPr/>
          <p:nvPr/>
        </p:nvSpPr>
        <p:spPr>
          <a:xfrm>
            <a:off x="338328" y="523220"/>
            <a:ext cx="11515343" cy="60478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Координатора</a:t>
            </a:r>
            <a:r>
              <a:rPr lang="ru-RU" dirty="0"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Участников совместной закупки </a:t>
            </a:r>
            <a:r>
              <a:rPr lang="ru-RU" dirty="0">
                <a:latin typeface="Arial" panose="020B0604020202020204" pitchFamily="34" charset="0"/>
              </a:rPr>
              <a:t>проект извещения будет доступен в папке «</a:t>
            </a:r>
            <a:r>
              <a:rPr lang="ru-RU" b="1" dirty="0">
                <a:latin typeface="Arial" panose="020B0604020202020204" pitchFamily="34" charset="0"/>
              </a:rPr>
              <a:t>Утверждение извещения</a:t>
            </a:r>
            <a:r>
              <a:rPr lang="ru-RU" dirty="0">
                <a:latin typeface="Arial" panose="020B0604020202020204" pitchFamily="34" charset="0"/>
              </a:rPr>
              <a:t>» в фильтре «</a:t>
            </a:r>
            <a:r>
              <a:rPr lang="ru-RU" b="1" dirty="0">
                <a:latin typeface="Arial" panose="020B0604020202020204" pitchFamily="34" charset="0"/>
              </a:rPr>
              <a:t>На утверждении</a:t>
            </a:r>
            <a:r>
              <a:rPr lang="ru-RU" dirty="0">
                <a:latin typeface="Arial" panose="020B0604020202020204" pitchFamily="34" charset="0"/>
              </a:rPr>
              <a:t>».</a:t>
            </a:r>
          </a:p>
          <a:p>
            <a:r>
              <a:rPr lang="ru-RU" b="1" dirty="0">
                <a:solidFill>
                  <a:srgbClr val="7E007E"/>
                </a:solidFill>
                <a:latin typeface="Arial" panose="020B0604020202020204" pitchFamily="34" charset="0"/>
              </a:rPr>
              <a:t>Участникам совместной закупки </a:t>
            </a:r>
            <a:r>
              <a:rPr lang="ru-RU" dirty="0">
                <a:latin typeface="Arial" panose="020B0604020202020204" pitchFamily="34" charset="0"/>
              </a:rPr>
              <a:t>необходимо подписать проект извещения по кнопке «</a:t>
            </a:r>
            <a:r>
              <a:rPr lang="ru-RU" b="1" dirty="0">
                <a:latin typeface="Arial" panose="020B0604020202020204" pitchFamily="34" charset="0"/>
              </a:rPr>
              <a:t>Подписать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sz="900" dirty="0"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Координатор</a:t>
            </a:r>
            <a:r>
              <a:rPr lang="ru-RU" dirty="0">
                <a:latin typeface="Arial" panose="020B0604020202020204" pitchFamily="34" charset="0"/>
              </a:rPr>
              <a:t>, после подписания соглашения всеми участниками, отправляет проект извещения по маршруту, выбирая действие «</a:t>
            </a:r>
            <a:r>
              <a:rPr lang="ru-RU" b="1" dirty="0">
                <a:latin typeface="Arial" panose="020B0604020202020204" pitchFamily="34" charset="0"/>
              </a:rPr>
              <a:t>Утверждено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C02F65-FF8C-6BE0-0716-60B88B503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07" y="1439885"/>
            <a:ext cx="9527383" cy="2203208"/>
          </a:xfrm>
          <a:prstGeom prst="rect">
            <a:avLst/>
          </a:prstGeom>
          <a:ln>
            <a:solidFill>
              <a:srgbClr val="8064A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8B770F-A3D4-4835-EE67-667A74B7B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755" y="4117003"/>
            <a:ext cx="6566916" cy="23520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313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вкладок планируемой сводной заявки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5C437-5F70-4E77-97DF-C55A68DC1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48" y="609762"/>
            <a:ext cx="10862704" cy="4617845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0C5DC8-44E3-44E8-964E-BEB2D01EDB98}"/>
              </a:ext>
            </a:extLst>
          </p:cNvPr>
          <p:cNvSpPr/>
          <p:nvPr/>
        </p:nvSpPr>
        <p:spPr>
          <a:xfrm>
            <a:off x="727496" y="2984938"/>
            <a:ext cx="1073701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При формировании документа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не заполняются </a:t>
            </a:r>
            <a:r>
              <a:rPr lang="ru-RU" dirty="0">
                <a:latin typeface="Arial" panose="020B0604020202020204" pitchFamily="34" charset="0"/>
              </a:rPr>
              <a:t>вкладки: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Информация об объекта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Родительские объекты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Заявки первоисточники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B5B0CB-DA75-47BB-BFFF-15ED06122EFB}"/>
              </a:ext>
            </a:extLst>
          </p:cNvPr>
          <p:cNvSpPr/>
          <p:nvPr/>
        </p:nvSpPr>
        <p:spPr>
          <a:xfrm>
            <a:off x="664648" y="5287112"/>
            <a:ext cx="108627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неопределенном количестве товара (работ, услуг) необходимо установить признак «</a:t>
            </a:r>
            <a:r>
              <a:rPr lang="ru-RU" b="1" dirty="0"/>
              <a:t>Невозможно определить количество товара, объем подлежащих выполнению работ, оказанию услуг (в соответствии с ч. 24 ст. 22 </a:t>
            </a:r>
            <a:r>
              <a:rPr lang="ru-RU" b="1" dirty="0" err="1"/>
              <a:t>фз</a:t>
            </a:r>
            <a:r>
              <a:rPr lang="ru-RU" b="1" dirty="0"/>
              <a:t> 44)</a:t>
            </a:r>
            <a:r>
              <a:rPr lang="ru-RU" dirty="0"/>
              <a:t>» во вкладке </a:t>
            </a:r>
            <a:r>
              <a:rPr lang="ru-RU" b="1" dirty="0"/>
              <a:t>Информация об объекте закупки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EADEB0D-C47D-4A76-B8F5-D47C3EADC6CE}"/>
              </a:ext>
            </a:extLst>
          </p:cNvPr>
          <p:cNvSpPr/>
          <p:nvPr/>
        </p:nvSpPr>
        <p:spPr>
          <a:xfrm rot="16200000">
            <a:off x="3045565" y="4951563"/>
            <a:ext cx="361429" cy="309670"/>
          </a:xfrm>
          <a:prstGeom prst="rightArrow">
            <a:avLst/>
          </a:prstGeom>
          <a:solidFill>
            <a:srgbClr val="007700"/>
          </a:solidFill>
          <a:ln>
            <a:solidFill>
              <a:srgbClr val="007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65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D266-A69C-95C9-9090-BA641478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004A1-F3F4-6297-8052-3F8A6EC3828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извещения в ЕИС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98DF19-2BDE-FE42-C11E-1C6C493D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3B4962-9AEF-A9E0-D265-A39507C6EA77}"/>
              </a:ext>
            </a:extLst>
          </p:cNvPr>
          <p:cNvSpPr/>
          <p:nvPr/>
        </p:nvSpPr>
        <p:spPr>
          <a:xfrm>
            <a:off x="341376" y="523220"/>
            <a:ext cx="1151534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700"/>
                </a:solidFill>
                <a:latin typeface="Arial" panose="020B0604020202020204" pitchFamily="34" charset="0"/>
              </a:rPr>
              <a:t>Организатор совместных торгов </a:t>
            </a:r>
            <a:r>
              <a:rPr lang="ru-RU" dirty="0">
                <a:latin typeface="Arial" panose="020B0604020202020204" pitchFamily="34" charset="0"/>
              </a:rPr>
              <a:t>получает утвержденный проект извещения в папке «</a:t>
            </a:r>
            <a:r>
              <a:rPr lang="ru-RU" b="1" dirty="0">
                <a:latin typeface="Arial" panose="020B0604020202020204" pitchFamily="34" charset="0"/>
              </a:rPr>
              <a:t>Проект извещения</a:t>
            </a:r>
            <a:r>
              <a:rPr lang="ru-RU" dirty="0">
                <a:latin typeface="Arial" panose="020B0604020202020204" pitchFamily="34" charset="0"/>
              </a:rPr>
              <a:t>» фильтр «</a:t>
            </a:r>
            <a:r>
              <a:rPr lang="ru-RU" b="1" dirty="0">
                <a:latin typeface="Arial" panose="020B0604020202020204" pitchFamily="34" charset="0"/>
              </a:rPr>
              <a:t>Утверждено</a:t>
            </a:r>
            <a:r>
              <a:rPr lang="ru-RU" dirty="0">
                <a:latin typeface="Arial" panose="020B0604020202020204" pitchFamily="34" charset="0"/>
              </a:rPr>
              <a:t>» и направляет в ЕИС по кнопке «</a:t>
            </a:r>
            <a:r>
              <a:rPr lang="ru-RU" b="1" dirty="0">
                <a:latin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</a:rPr>
              <a:t>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0785F-59F2-612B-1758-1DA3CBC9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1433315"/>
            <a:ext cx="11459243" cy="3254509"/>
          </a:xfrm>
          <a:prstGeom prst="rect">
            <a:avLst/>
          </a:prstGeom>
          <a:ln>
            <a:solidFill>
              <a:srgbClr val="9BBB59"/>
            </a:solidFill>
          </a:ln>
        </p:spPr>
      </p:pic>
    </p:spTree>
    <p:extLst>
      <p:ext uri="{BB962C8B-B14F-4D97-AF65-F5344CB8AC3E}">
        <p14:creationId xmlns:p14="http://schemas.microsoft.com/office/powerpoint/2010/main" val="17882572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62E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386F4-43B8-6E3D-4B73-B561234B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078" y="5013176"/>
            <a:ext cx="1211784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«Дополнительные данные»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8082935" y="526120"/>
            <a:ext cx="3808294" cy="529375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Поле «</a:t>
            </a:r>
            <a:r>
              <a:rPr lang="ru-RU" b="1" dirty="0"/>
              <a:t>Тип</a:t>
            </a:r>
            <a:r>
              <a:rPr lang="ru-RU" dirty="0"/>
              <a:t>» - заполняется ручным вводом</a:t>
            </a:r>
          </a:p>
          <a:p>
            <a:endParaRPr lang="ru-RU" dirty="0"/>
          </a:p>
          <a:p>
            <a:r>
              <a:rPr lang="ru-RU" dirty="0"/>
              <a:t>Поле «</a:t>
            </a:r>
            <a:r>
              <a:rPr lang="ru-RU" b="1" dirty="0"/>
              <a:t>Дата окончания приема заявок на закупку на участие в совместных торгах</a:t>
            </a:r>
            <a:r>
              <a:rPr lang="ru-RU" dirty="0"/>
              <a:t>» - указывается срок приема заявок участников совместной закупки. </a:t>
            </a:r>
            <a:r>
              <a:rPr lang="ru-RU" b="1" dirty="0"/>
              <a:t>Значение в данном поле </a:t>
            </a:r>
            <a:r>
              <a:rPr lang="ru-RU" b="1" dirty="0">
                <a:solidFill>
                  <a:srgbClr val="FF0000"/>
                </a:solidFill>
              </a:rPr>
              <a:t>не является датой обязательной публикации закупки</a:t>
            </a:r>
            <a:r>
              <a:rPr lang="ru-RU" b="1" dirty="0"/>
              <a:t>!</a:t>
            </a:r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r>
              <a:rPr lang="ru-RU" dirty="0"/>
              <a:t>В данной вкладке также доступны следующие блоки: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Обеспечение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Обеспечение исполнения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Обеспечение гарантийных обязательств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19B869-04B9-4448-AB5A-A708022C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1" y="526120"/>
            <a:ext cx="7723510" cy="6117966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47004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2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Вкладка</a:t>
            </a:r>
            <a:r>
              <a:rPr lang="ru-RU" dirty="0"/>
              <a:t> «Преимущества и ограничения»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04AFF-5D2B-436B-9799-CCE9533E6943}"/>
              </a:ext>
            </a:extLst>
          </p:cNvPr>
          <p:cNvSpPr/>
          <p:nvPr/>
        </p:nvSpPr>
        <p:spPr>
          <a:xfrm>
            <a:off x="8082935" y="526120"/>
            <a:ext cx="3808294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Установка значения «</a:t>
            </a:r>
            <a:r>
              <a:rPr lang="ru-RU" b="1" dirty="0"/>
              <a:t>Да</a:t>
            </a:r>
            <a:r>
              <a:rPr lang="ru-RU" dirty="0"/>
              <a:t>» в поле «</a:t>
            </a:r>
            <a:r>
              <a:rPr lang="ru-RU" b="1" dirty="0"/>
              <a:t>Процедура будет проведена уполномоченным органом</a:t>
            </a:r>
            <a:r>
              <a:rPr lang="ru-RU" dirty="0"/>
              <a:t>» активирует маршрут взаимодействия с Уполномоченным органом/учреждением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Остальные поля заполняются при необходимости путем выбора значения «</a:t>
            </a:r>
            <a:r>
              <a:rPr lang="ru-RU" b="1" dirty="0"/>
              <a:t>Да</a:t>
            </a:r>
            <a:r>
              <a:rPr lang="ru-RU" dirty="0"/>
              <a:t>» или «</a:t>
            </a:r>
            <a:r>
              <a:rPr lang="ru-RU" b="1" dirty="0"/>
              <a:t>Нет</a:t>
            </a:r>
            <a:r>
              <a:rPr lang="ru-RU" dirty="0"/>
              <a:t>»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03C58F-B817-44DD-9E9F-11837D75C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3" y="526120"/>
            <a:ext cx="7981302" cy="5133966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025165361"/>
      </p:ext>
    </p:extLst>
  </p:cSld>
  <p:clrMapOvr>
    <a:masterClrMapping/>
  </p:clrMapOvr>
</p:sld>
</file>

<file path=ppt/theme/theme1.xml><?xml version="1.0" encoding="utf-8"?>
<a:theme xmlns:a="http://schemas.openxmlformats.org/drawingml/2006/main" name="белый под шта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белый под штамп" id="{3CB3319F-CD79-4D3A-AEA0-087ADD6872DE}" vid="{B20FACB8-94F1-41DB-BB8F-B07D7153F9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белый под штамп</Template>
  <TotalTime>32975</TotalTime>
  <Words>2999</Words>
  <Application>Microsoft Office PowerPoint</Application>
  <PresentationFormat>Широкоэкранный</PresentationFormat>
  <Paragraphs>373</Paragraphs>
  <Slides>71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Arial</vt:lpstr>
      <vt:lpstr>Calibri</vt:lpstr>
      <vt:lpstr>Wingdings</vt:lpstr>
      <vt:lpstr>белый под штамп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u1553</cp:lastModifiedBy>
  <cp:revision>522</cp:revision>
  <dcterms:created xsi:type="dcterms:W3CDTF">2023-09-27T06:06:11Z</dcterms:created>
  <dcterms:modified xsi:type="dcterms:W3CDTF">2026-04-14T10:52:21Z</dcterms:modified>
</cp:coreProperties>
</file>