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25"/>
  </p:notesMasterIdLst>
  <p:sldIdLst>
    <p:sldId id="268" r:id="rId2"/>
    <p:sldId id="283" r:id="rId3"/>
    <p:sldId id="258" r:id="rId4"/>
    <p:sldId id="273" r:id="rId5"/>
    <p:sldId id="285" r:id="rId6"/>
    <p:sldId id="270" r:id="rId7"/>
    <p:sldId id="296" r:id="rId8"/>
    <p:sldId id="295" r:id="rId9"/>
    <p:sldId id="277" r:id="rId10"/>
    <p:sldId id="278" r:id="rId11"/>
    <p:sldId id="279" r:id="rId12"/>
    <p:sldId id="280" r:id="rId13"/>
    <p:sldId id="281" r:id="rId14"/>
    <p:sldId id="282" r:id="rId15"/>
    <p:sldId id="291" r:id="rId16"/>
    <p:sldId id="286" r:id="rId17"/>
    <p:sldId id="288" r:id="rId18"/>
    <p:sldId id="289" r:id="rId19"/>
    <p:sldId id="298" r:id="rId20"/>
    <p:sldId id="290" r:id="rId21"/>
    <p:sldId id="293" r:id="rId22"/>
    <p:sldId id="297" r:id="rId23"/>
    <p:sldId id="292" r:id="rId2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00B050"/>
    <a:srgbClr val="D9D9D9"/>
    <a:srgbClr val="4A93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64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22FFD-7F33-46FD-B915-08009D1A3A40}" type="datetimeFigureOut">
              <a:rPr lang="ru-RU" smtClean="0"/>
              <a:t>16.04.2026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B1147-A4FC-4C62-81D5-60FB843BE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66B0-ACF0-493F-9F1E-ABDCFDFCBEB9}" type="datetime1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8CA-7314-4191-AFE6-46C8F7B4A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676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D61D0-62F2-4456-9075-F677394D8A53}" type="datetime1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8CA-7314-4191-AFE6-46C8F7B4A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383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15401-CEB8-4176-8759-B3FD02FE088A}" type="datetime1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8CA-7314-4191-AFE6-46C8F7B4A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56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3C66A-9CD5-4FCA-9A77-F2B953333406}" type="datetime1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8CA-7314-4191-AFE6-46C8F7B4A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988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11A1-AA0D-4AF1-8BCC-7593BD11742D}" type="datetime1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8CA-7314-4191-AFE6-46C8F7B4A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598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6FDC-0EAA-4BDD-9965-B28860532FE6}" type="datetime1">
              <a:rPr lang="ru-RU" smtClean="0"/>
              <a:t>16.04.2026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8CA-7314-4191-AFE6-46C8F7B4A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12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A3E6-B9CF-43ED-A053-860FCB0C7E0C}" type="datetime1">
              <a:rPr lang="ru-RU" smtClean="0"/>
              <a:t>16.04.2026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8CA-7314-4191-AFE6-46C8F7B4A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524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23C8E-B9F8-4674-87A9-9B5128000902}" type="datetime1">
              <a:rPr lang="ru-RU" smtClean="0"/>
              <a:t>16.04.2026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8CA-7314-4191-AFE6-46C8F7B4A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38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32E7B-EEE9-473D-8DE9-0D52EF932D3C}" type="datetime1">
              <a:rPr lang="ru-RU" smtClean="0"/>
              <a:t>16.04.2026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8CA-7314-4191-AFE6-46C8F7B4A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204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8FD1D-2F00-47C2-82B9-AE3034F28369}" type="datetime1">
              <a:rPr lang="ru-RU" smtClean="0"/>
              <a:t>16.04.2026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8CA-7314-4191-AFE6-46C8F7B4A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51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CDD3E-6F5E-4646-803E-2EBD74F2FF21}" type="datetime1">
              <a:rPr lang="ru-RU" smtClean="0"/>
              <a:t>16.04.2026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AB8CA-7314-4191-AFE6-46C8F7B4A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84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C7727-25D6-4A0D-B5D5-21A0BAABD5A0}" type="datetime1">
              <a:rPr lang="ru-RU" smtClean="0"/>
              <a:t>16.04.2026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AB8CA-7314-4191-AFE6-46C8F7B4AC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46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0" y="108006"/>
            <a:ext cx="12192000" cy="507814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67478" y="1540388"/>
            <a:ext cx="11035004" cy="1723549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sz="4400" dirty="0"/>
              <a:t>Вопросы управления рисками </a:t>
            </a:r>
          </a:p>
          <a:p>
            <a:r>
              <a:rPr lang="ru-RU" sz="4400" dirty="0"/>
              <a:t>и комплаенс в закупках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7478" y="1083682"/>
            <a:ext cx="7899918" cy="369332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>
              <a:defRPr sz="3600" b="1">
                <a:ln w="10160">
                  <a:solidFill>
                    <a:srgbClr val="00B050"/>
                  </a:solidFill>
                  <a:prstDash val="solid"/>
                </a:ln>
                <a:solidFill>
                  <a:srgbClr val="21A038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endParaRPr lang="ru-RU" sz="1800" b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2564" y="4198680"/>
            <a:ext cx="7899918" cy="369332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>
              <a:defRPr sz="3600" b="1">
                <a:ln w="10160">
                  <a:solidFill>
                    <a:srgbClr val="00B050"/>
                  </a:solidFill>
                  <a:prstDash val="solid"/>
                </a:ln>
                <a:solidFill>
                  <a:srgbClr val="21A038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800" b="0" dirty="0">
                <a:ln>
                  <a:noFill/>
                </a:ln>
                <a:solidFill>
                  <a:schemeClr val="tx1"/>
                </a:solidFill>
                <a:effectLst/>
              </a:rPr>
              <a:t>Леонид Погорелов</a:t>
            </a:r>
          </a:p>
        </p:txBody>
      </p:sp>
    </p:spTree>
    <p:extLst>
      <p:ext uri="{BB962C8B-B14F-4D97-AF65-F5344CB8AC3E}">
        <p14:creationId xmlns:p14="http://schemas.microsoft.com/office/powerpoint/2010/main" val="3240325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159E39-56AE-610C-E78E-1B8618E4F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20530E5C-F515-A95D-41D3-057EA2D20E3B}"/>
              </a:ext>
            </a:extLst>
          </p:cNvPr>
          <p:cNvSpPr/>
          <p:nvPr/>
        </p:nvSpPr>
        <p:spPr>
          <a:xfrm>
            <a:off x="0" y="108006"/>
            <a:ext cx="12192000" cy="507814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E2E201-20A9-2485-957C-767541445700}"/>
              </a:ext>
            </a:extLst>
          </p:cNvPr>
          <p:cNvSpPr txBox="1"/>
          <p:nvPr/>
        </p:nvSpPr>
        <p:spPr>
          <a:xfrm>
            <a:off x="267478" y="176426"/>
            <a:ext cx="7899918" cy="461665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>
              <a:defRPr sz="2400" b="1">
                <a:ln>
                  <a:noFill/>
                </a:ln>
                <a:effectLst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3. Соблюдение правил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584A63A-2E90-1DD5-F815-DBB8A8A50EDE}"/>
              </a:ext>
            </a:extLst>
          </p:cNvPr>
          <p:cNvSpPr txBox="1"/>
          <p:nvPr/>
        </p:nvSpPr>
        <p:spPr>
          <a:xfrm>
            <a:off x="267478" y="1540388"/>
            <a:ext cx="11035004" cy="1323439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ru-RU" sz="1600" b="1" dirty="0"/>
              <a:t>Какие риски закрывает: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Отмена закупки и потеря времени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Привлечение к административной ответственности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Репутация некомпетентного заказчика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Потеря доверия внутри компании (ревизионная комиссия, внутренний контроль)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5DA51F-3C95-103F-F267-4C18F9FA999F}"/>
              </a:ext>
            </a:extLst>
          </p:cNvPr>
          <p:cNvSpPr txBox="1"/>
          <p:nvPr/>
        </p:nvSpPr>
        <p:spPr>
          <a:xfrm>
            <a:off x="267478" y="743803"/>
            <a:ext cx="6097904" cy="584775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/>
            </a:lvl1pPr>
          </a:lstStyle>
          <a:p>
            <a:r>
              <a:rPr lang="ru-RU" sz="1600" dirty="0"/>
              <a:t>Необходимо соблюдать процедуры закона и положения о закупке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32AF1E-59FF-9335-36D5-76EDB8974EA3}"/>
              </a:ext>
            </a:extLst>
          </p:cNvPr>
          <p:cNvSpPr txBox="1"/>
          <p:nvPr/>
        </p:nvSpPr>
        <p:spPr>
          <a:xfrm>
            <a:off x="267478" y="3049731"/>
            <a:ext cx="11035004" cy="156966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ru-RU" sz="1600" b="1" dirty="0"/>
              <a:t>Что делать: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Четко следовать законодательству о закупках и Положению о закупке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Сверить выбранный способ закупки с предметом и пороговыми значениями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Соблюдать сроки: публикация извещения, подача заявок, подведение итогов, заключение контракта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Фиксировать каждый шаг в ЕИС и на электронной площадке, хранить протоколы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Привлекать юриста по закупкам для проверки документации</a:t>
            </a:r>
          </a:p>
        </p:txBody>
      </p:sp>
    </p:spTree>
    <p:extLst>
      <p:ext uri="{BB962C8B-B14F-4D97-AF65-F5344CB8AC3E}">
        <p14:creationId xmlns:p14="http://schemas.microsoft.com/office/powerpoint/2010/main" val="69855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039F96-23F0-B35A-A878-EA63793EF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192136E8-B848-1CAB-A384-272C25C8E1A2}"/>
              </a:ext>
            </a:extLst>
          </p:cNvPr>
          <p:cNvSpPr/>
          <p:nvPr/>
        </p:nvSpPr>
        <p:spPr>
          <a:xfrm>
            <a:off x="0" y="108006"/>
            <a:ext cx="12192000" cy="507814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EAC55A-8D6B-8763-D3BF-4B166094953C}"/>
              </a:ext>
            </a:extLst>
          </p:cNvPr>
          <p:cNvSpPr txBox="1"/>
          <p:nvPr/>
        </p:nvSpPr>
        <p:spPr>
          <a:xfrm>
            <a:off x="267478" y="176426"/>
            <a:ext cx="7899918" cy="461665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>
              <a:defRPr sz="2400" b="1">
                <a:ln>
                  <a:noFill/>
                </a:ln>
                <a:effectLst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4. Знать свою цену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B5AD11F-DEB6-5FAF-A74F-280F84B9019F}"/>
              </a:ext>
            </a:extLst>
          </p:cNvPr>
          <p:cNvSpPr txBox="1"/>
          <p:nvPr/>
        </p:nvSpPr>
        <p:spPr>
          <a:xfrm>
            <a:off x="267478" y="1540388"/>
            <a:ext cx="11035004" cy="1323439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ru-RU" sz="1600" b="1" dirty="0"/>
              <a:t>Какие риски закрывает: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Перерасход бюджетных или корпоративных средств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Срыв закупки из-за отсутствия заявок (цены ниже себестоимости никто не даст)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Победа недобросовестного поставщика с ценой в 2 раза ниже рынка и последующий срыв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Претензии контролёров (ФАС, Счётная палата) по завышению НМЦК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8FAE95-EE77-3506-B637-842253A55DB6}"/>
              </a:ext>
            </a:extLst>
          </p:cNvPr>
          <p:cNvSpPr txBox="1"/>
          <p:nvPr/>
        </p:nvSpPr>
        <p:spPr>
          <a:xfrm>
            <a:off x="267478" y="743803"/>
            <a:ext cx="6097904" cy="338554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/>
            </a:lvl1pPr>
          </a:lstStyle>
          <a:p>
            <a:r>
              <a:rPr lang="ru-RU" sz="1600" dirty="0"/>
              <a:t>Обоснование НМЦК и защита от демпинга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FF4A4E-FA61-BF13-5E01-FBB3B46A6CD4}"/>
              </a:ext>
            </a:extLst>
          </p:cNvPr>
          <p:cNvSpPr txBox="1"/>
          <p:nvPr/>
        </p:nvSpPr>
        <p:spPr>
          <a:xfrm>
            <a:off x="267478" y="3049731"/>
            <a:ext cx="11035004" cy="2062103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ru-RU" sz="1600" b="1" dirty="0"/>
              <a:t>Что делать: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Собрать минимум 3–5 коммерческих предложений от разных поставщиков (не аффилированных, а рыночных)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Использовать данные из ЕИС: цены аналогичных контрактов за последние 1-2 года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Применять метод сопоставимых рыночных цен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Обосновать НМЦК в документации с расчётами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Для борьбы с демпингом – требование усиленного обеспечения, либо добавление антидемпинговых мер, в зависимости от вида закупок (44-ФЗ / 223-ФЗ)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При подозрительно низкой цене проводить анализ – сможет ли поставщик выполнить обязательства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1583318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D47245-346A-6592-1A55-F153FED87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D15794F9-8565-6F1A-0D48-DA7A0DC7E0E7}"/>
              </a:ext>
            </a:extLst>
          </p:cNvPr>
          <p:cNvSpPr/>
          <p:nvPr/>
        </p:nvSpPr>
        <p:spPr>
          <a:xfrm>
            <a:off x="0" y="108006"/>
            <a:ext cx="12192000" cy="507814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37F183-41E2-6343-56AE-C1C91E743B96}"/>
              </a:ext>
            </a:extLst>
          </p:cNvPr>
          <p:cNvSpPr txBox="1"/>
          <p:nvPr/>
        </p:nvSpPr>
        <p:spPr>
          <a:xfrm>
            <a:off x="267478" y="176426"/>
            <a:ext cx="7899918" cy="461665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>
              <a:defRPr sz="2400" b="1">
                <a:ln>
                  <a:noFill/>
                </a:ln>
                <a:effectLst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5. Знайте свои риски в контракте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A0EF563-E944-DD53-1A99-CA117930E224}"/>
              </a:ext>
            </a:extLst>
          </p:cNvPr>
          <p:cNvSpPr txBox="1"/>
          <p:nvPr/>
        </p:nvSpPr>
        <p:spPr>
          <a:xfrm>
            <a:off x="267478" y="1540388"/>
            <a:ext cx="11035004" cy="156966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ru-RU" sz="1600" b="1" dirty="0"/>
              <a:t>Какие риски закрывает: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Просрочка поставки без санкций.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Поставка некачественного товара, который невозможно вернуть (нет порядка экспертизы).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Невозможность расторгнуть контракт в одностороннем порядке.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Споры о том, что считать исполнением (например, подписали акт — а работа не сделана).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Судебные издержки из-за размытых формулировок.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ADC491-9584-7ECD-AF54-EEB40686941B}"/>
              </a:ext>
            </a:extLst>
          </p:cNvPr>
          <p:cNvSpPr txBox="1"/>
          <p:nvPr/>
        </p:nvSpPr>
        <p:spPr>
          <a:xfrm>
            <a:off x="267478" y="743803"/>
            <a:ext cx="6097904" cy="338554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/>
            </a:lvl1pPr>
          </a:lstStyle>
          <a:p>
            <a:r>
              <a:rPr lang="ru-RU" sz="1600" dirty="0"/>
              <a:t>Предусмотрите риски в условиях договора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97F26-E8E8-871F-015D-6400E1D048A0}"/>
              </a:ext>
            </a:extLst>
          </p:cNvPr>
          <p:cNvSpPr txBox="1"/>
          <p:nvPr/>
        </p:nvSpPr>
        <p:spPr>
          <a:xfrm>
            <a:off x="267478" y="3159060"/>
            <a:ext cx="11035004" cy="2800767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ru-RU" sz="1600" b="1" dirty="0"/>
              <a:t>Что делать (предусмотреть):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Сроки: календарный график, промежуточные этапы, дата начала и окончания.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Цена и порядок оплаты: аванс (если есть) — с обеспечением возврата, окончательный расчёт — после приёмки.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Обеспечение исполнения: денежный залог, банковская гарантия, независимая гарантия.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Ответственность: пени за каждый день просрочки (в размере не ниже ключевой ставки), штрафы за некачественное исполнение.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Приёмка: кто принимает, по какому акту, какие документы, срок на экспертизу.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Расторжение: основания для одностороннего отказа (нарушение сроков более чем на N дней, поставка брака, смена субподрядчика без согласования).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Форс-мажор: перечень событий (только стихийные бедствия, военные действия — не «поломка станка у поставщика»).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Конфиденциальность и субподряд: запрет на передачу контракта третьим лицам без письменного согласия.</a:t>
            </a:r>
          </a:p>
        </p:txBody>
      </p:sp>
    </p:spTree>
    <p:extLst>
      <p:ext uri="{BB962C8B-B14F-4D97-AF65-F5344CB8AC3E}">
        <p14:creationId xmlns:p14="http://schemas.microsoft.com/office/powerpoint/2010/main" val="3033355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866D4E-A125-8D4E-BB97-94DAA1C3E0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DB71BDBD-B5F2-31B4-9D9F-3DB0EDFCCA87}"/>
              </a:ext>
            </a:extLst>
          </p:cNvPr>
          <p:cNvSpPr/>
          <p:nvPr/>
        </p:nvSpPr>
        <p:spPr>
          <a:xfrm>
            <a:off x="0" y="108006"/>
            <a:ext cx="12192000" cy="507814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A98D74-01B4-9B28-C331-7DC90A900C79}"/>
              </a:ext>
            </a:extLst>
          </p:cNvPr>
          <p:cNvSpPr txBox="1"/>
          <p:nvPr/>
        </p:nvSpPr>
        <p:spPr>
          <a:xfrm>
            <a:off x="267478" y="176426"/>
            <a:ext cx="7899918" cy="461665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>
              <a:defRPr sz="2400" b="1">
                <a:ln>
                  <a:noFill/>
                </a:ln>
                <a:effectLst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6. Знайте результат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BD8A77A-3AB7-AB39-4F23-A13F71FBD089}"/>
              </a:ext>
            </a:extLst>
          </p:cNvPr>
          <p:cNvSpPr txBox="1"/>
          <p:nvPr/>
        </p:nvSpPr>
        <p:spPr>
          <a:xfrm>
            <a:off x="267478" y="1540388"/>
            <a:ext cx="11035004" cy="156966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ru-RU" sz="1600" b="1" dirty="0"/>
              <a:t>Какие риски закрывает: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Принятие некачественного товара/работы как качественного (из-за формальной приёмки).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Просрочка, которую вовремя не зафиксировали — потом сложно взыскать пени.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Поставщик сменил материалы или технологию без вашего ведома.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Потеря права на гарантийное обслуживание (не составили акт недостатков).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 44-ФЗ — нарушение порядка приёмки, которое ведёт к </a:t>
            </a:r>
            <a:r>
              <a:rPr lang="ru-RU" sz="1600" dirty="0" err="1"/>
              <a:t>штрафам.С</a:t>
            </a:r>
            <a:endParaRPr lang="ru-RU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929405-ED0A-0090-4C07-22B801C53E81}"/>
              </a:ext>
            </a:extLst>
          </p:cNvPr>
          <p:cNvSpPr txBox="1"/>
          <p:nvPr/>
        </p:nvSpPr>
        <p:spPr>
          <a:xfrm>
            <a:off x="267478" y="743803"/>
            <a:ext cx="6097904" cy="338554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/>
            </a:lvl1pPr>
          </a:lstStyle>
          <a:p>
            <a:r>
              <a:rPr lang="ru-RU" sz="1600" dirty="0"/>
              <a:t>Контролируйте исполнение и приёмку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0D5EFC-0323-6258-B7B0-1B0E5EF70D64}"/>
              </a:ext>
            </a:extLst>
          </p:cNvPr>
          <p:cNvSpPr txBox="1"/>
          <p:nvPr/>
        </p:nvSpPr>
        <p:spPr>
          <a:xfrm>
            <a:off x="267478" y="3049731"/>
            <a:ext cx="11035004" cy="3046988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ru-RU" sz="1600" b="1" dirty="0"/>
              <a:t>Что делать: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Назначьте ответственного за контроль исполнения (не из отдела закупок, а из профильного подразделения).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Разработайте план-график контрольных точек: проверка промежуточных этапов, тестирование, экспертиза.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Фиксируйте каждый факт просрочки или отклонения актом с фото/видео.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Не подписывайте акт приёмки, пока не убедитесь: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/>
              <a:t>товар на месте, в рабочем состоянии, комплектность полная;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/>
              <a:t>работы выполнены в соответствии с ТЗ (лучше привлечь независимую экспертизу для сложных объектов).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При обнаружении недостатков — составляйте мотивированный отказ от приёмки с требованием устранения.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Следите за гарантийным сроком: если поломка произошла в гарантию — вызывайте поставщика для ремонта, фиксируйте акты.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После полного исполнения — закройте контракт в ЕИС (для 44-ФЗ) или в своём реестре договоров (223-ФЗ).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87130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531559-40E0-A067-AB32-9E7C79EF5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63BD4D3C-292B-C021-3E52-95D0645134EF}"/>
              </a:ext>
            </a:extLst>
          </p:cNvPr>
          <p:cNvSpPr/>
          <p:nvPr/>
        </p:nvSpPr>
        <p:spPr>
          <a:xfrm>
            <a:off x="0" y="108006"/>
            <a:ext cx="12192000" cy="507814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23B4A8-C6F8-514D-A2BC-36916D2E5CAE}"/>
              </a:ext>
            </a:extLst>
          </p:cNvPr>
          <p:cNvSpPr txBox="1"/>
          <p:nvPr/>
        </p:nvSpPr>
        <p:spPr>
          <a:xfrm>
            <a:off x="267478" y="176426"/>
            <a:ext cx="7899918" cy="461665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>
              <a:defRPr sz="2400" b="1">
                <a:ln>
                  <a:noFill/>
                </a:ln>
                <a:effectLst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Итого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5874ABB-E57E-11FF-0246-74497FAC0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126784"/>
              </p:ext>
            </p:extLst>
          </p:nvPr>
        </p:nvGraphicFramePr>
        <p:xfrm>
          <a:off x="267478" y="886384"/>
          <a:ext cx="11035005" cy="4435460"/>
        </p:xfrm>
        <a:graphic>
          <a:graphicData uri="http://schemas.openxmlformats.org/drawingml/2006/table">
            <a:tbl>
              <a:tblPr/>
              <a:tblGrid>
                <a:gridCol w="3678335">
                  <a:extLst>
                    <a:ext uri="{9D8B030D-6E8A-4147-A177-3AD203B41FA5}">
                      <a16:colId xmlns:a16="http://schemas.microsoft.com/office/drawing/2014/main" val="3353139052"/>
                    </a:ext>
                  </a:extLst>
                </a:gridCol>
                <a:gridCol w="3678335">
                  <a:extLst>
                    <a:ext uri="{9D8B030D-6E8A-4147-A177-3AD203B41FA5}">
                      <a16:colId xmlns:a16="http://schemas.microsoft.com/office/drawing/2014/main" val="1004079023"/>
                    </a:ext>
                  </a:extLst>
                </a:gridCol>
                <a:gridCol w="3678335">
                  <a:extLst>
                    <a:ext uri="{9D8B030D-6E8A-4147-A177-3AD203B41FA5}">
                      <a16:colId xmlns:a16="http://schemas.microsoft.com/office/drawing/2014/main" val="1820661093"/>
                    </a:ext>
                  </a:extLst>
                </a:gridCol>
              </a:tblGrid>
              <a:tr h="239903"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buNone/>
                      </a:pPr>
                      <a:r>
                        <a:rPr lang="ru-RU" sz="1600" b="1" dirty="0">
                          <a:effectLst/>
                          <a:latin typeface="quote-cjk-patch"/>
                        </a:rPr>
                        <a:t>Принцип</a:t>
                      </a:r>
                    </a:p>
                  </a:txBody>
                  <a:tcPr marL="59562" marR="66180" marT="41363" marB="413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buNone/>
                      </a:pPr>
                      <a:r>
                        <a:rPr lang="ru-RU" sz="1600" b="1" dirty="0">
                          <a:effectLst/>
                          <a:latin typeface="quote-cjk-patch"/>
                        </a:rPr>
                        <a:t>Коротко</a:t>
                      </a:r>
                    </a:p>
                  </a:txBody>
                  <a:tcPr marL="66180" marR="66180" marT="41363" marB="413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75"/>
                        </a:lnSpc>
                        <a:buNone/>
                      </a:pPr>
                      <a:r>
                        <a:rPr lang="ru-RU" sz="1600" b="1" dirty="0">
                          <a:effectLst/>
                          <a:latin typeface="quote-cjk-patch"/>
                        </a:rPr>
                        <a:t>Что даёт</a:t>
                      </a:r>
                    </a:p>
                  </a:txBody>
                  <a:tcPr marL="66180" marR="66180" marT="41363" marB="413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178983"/>
                  </a:ext>
                </a:extLst>
              </a:tr>
              <a:tr h="554258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600" b="0" dirty="0">
                          <a:effectLst/>
                          <a:latin typeface="quote-cjk-patch"/>
                        </a:rPr>
                        <a:t>1. Знание своей закупки</a:t>
                      </a:r>
                    </a:p>
                  </a:txBody>
                  <a:tcPr marL="59562" marR="66180" marT="41363" marB="413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600" b="0">
                          <a:effectLst/>
                          <a:latin typeface="quote-cjk-patch"/>
                        </a:rPr>
                        <a:t>Чёткое ТЗ под реальную потребность</a:t>
                      </a:r>
                    </a:p>
                  </a:txBody>
                  <a:tcPr marL="66180" marR="66180" marT="41363" marB="413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600" b="0" dirty="0">
                          <a:effectLst/>
                          <a:latin typeface="quote-cjk-patch"/>
                        </a:rPr>
                        <a:t>Получаете именно то, что нужно</a:t>
                      </a:r>
                    </a:p>
                  </a:txBody>
                  <a:tcPr marL="66180" marR="59562" marT="41363" marB="413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217458"/>
                  </a:ext>
                </a:extLst>
              </a:tr>
              <a:tr h="711435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600" b="0" dirty="0">
                          <a:effectLst/>
                          <a:latin typeface="quote-cjk-patch"/>
                        </a:rPr>
                        <a:t>2. Знание своего поставщика</a:t>
                      </a:r>
                    </a:p>
                  </a:txBody>
                  <a:tcPr marL="59562" marR="66180" marT="41363" marB="413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600" b="0">
                          <a:effectLst/>
                          <a:latin typeface="quote-cjk-patch"/>
                        </a:rPr>
                        <a:t>Проверка до контракта и в процессе</a:t>
                      </a:r>
                    </a:p>
                  </a:txBody>
                  <a:tcPr marL="66180" marR="66180" marT="41363" marB="413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600" b="0" dirty="0">
                          <a:effectLst/>
                          <a:latin typeface="quote-cjk-patch"/>
                        </a:rPr>
                        <a:t>Минимум срывов и мошенничества</a:t>
                      </a:r>
                    </a:p>
                  </a:txBody>
                  <a:tcPr marL="66180" marR="59562" marT="41363" marB="413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017818"/>
                  </a:ext>
                </a:extLst>
              </a:tr>
              <a:tr h="554258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600" b="0" dirty="0">
                          <a:effectLst/>
                          <a:latin typeface="quote-cjk-patch"/>
                        </a:rPr>
                        <a:t>3. Соблюдение правил</a:t>
                      </a:r>
                    </a:p>
                  </a:txBody>
                  <a:tcPr marL="59562" marR="66180" marT="41363" marB="413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600" b="0">
                          <a:effectLst/>
                          <a:latin typeface="quote-cjk-patch"/>
                        </a:rPr>
                        <a:t>Соблюдение процедур 44/223-ФЗ</a:t>
                      </a:r>
                    </a:p>
                  </a:txBody>
                  <a:tcPr marL="66180" marR="66180" marT="41363" marB="413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600" b="0" dirty="0">
                          <a:effectLst/>
                          <a:latin typeface="quote-cjk-patch"/>
                        </a:rPr>
                        <a:t>Никаких жалоб и штрафов</a:t>
                      </a:r>
                    </a:p>
                  </a:txBody>
                  <a:tcPr marL="66180" marR="59562" marT="41363" marB="413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31732"/>
                  </a:ext>
                </a:extLst>
              </a:tr>
              <a:tr h="868613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600" b="0" dirty="0">
                          <a:effectLst/>
                          <a:latin typeface="quote-cjk-patch"/>
                        </a:rPr>
                        <a:t>4. Знание своей цены</a:t>
                      </a:r>
                    </a:p>
                  </a:txBody>
                  <a:tcPr marL="59562" marR="66180" marT="41363" marB="413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600" b="0">
                          <a:effectLst/>
                          <a:latin typeface="quote-cjk-patch"/>
                        </a:rPr>
                        <a:t>Обоснованная НМЦК + антидемпинг</a:t>
                      </a:r>
                    </a:p>
                  </a:txBody>
                  <a:tcPr marL="66180" marR="66180" marT="41363" marB="413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600" b="0" dirty="0">
                          <a:effectLst/>
                          <a:latin typeface="quote-cjk-patch"/>
                        </a:rPr>
                        <a:t>Не переплачиваете, отсекаете рискованных</a:t>
                      </a:r>
                    </a:p>
                  </a:txBody>
                  <a:tcPr marL="66180" marR="59562" marT="41363" marB="413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485622"/>
                  </a:ext>
                </a:extLst>
              </a:tr>
              <a:tr h="711435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600" b="0" dirty="0">
                          <a:effectLst/>
                          <a:latin typeface="quote-cjk-patch"/>
                        </a:rPr>
                        <a:t>5. Знание своих рисков в контракте</a:t>
                      </a:r>
                    </a:p>
                  </a:txBody>
                  <a:tcPr marL="59562" marR="66180" marT="41363" marB="413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600" b="0">
                          <a:effectLst/>
                          <a:latin typeface="quote-cjk-patch"/>
                        </a:rPr>
                        <a:t>Штрафы, сроки, приёмка, расторжение</a:t>
                      </a:r>
                    </a:p>
                  </a:txBody>
                  <a:tcPr marL="66180" marR="66180" marT="41363" marB="413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600" b="0" dirty="0">
                          <a:effectLst/>
                          <a:latin typeface="quote-cjk-patch"/>
                        </a:rPr>
                        <a:t>Получаете рычаги давления и защиты</a:t>
                      </a:r>
                    </a:p>
                  </a:txBody>
                  <a:tcPr marL="66180" marR="59562" marT="41363" marB="413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609556"/>
                  </a:ext>
                </a:extLst>
              </a:tr>
              <a:tr h="711435"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600" b="0" dirty="0">
                          <a:effectLst/>
                          <a:latin typeface="quote-cjk-patch"/>
                        </a:rPr>
                        <a:t>6. Знайте результат</a:t>
                      </a:r>
                    </a:p>
                  </a:txBody>
                  <a:tcPr marL="59562" marR="66180" marT="41363" marB="413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600" b="0">
                          <a:effectLst/>
                          <a:latin typeface="quote-cjk-patch"/>
                        </a:rPr>
                        <a:t>Контроль исполнения и экспертная приёмка</a:t>
                      </a:r>
                    </a:p>
                  </a:txBody>
                  <a:tcPr marL="66180" marR="66180" marT="41363" marB="413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75"/>
                        </a:lnSpc>
                        <a:buNone/>
                      </a:pPr>
                      <a:r>
                        <a:rPr lang="ru-RU" sz="1600" b="0" dirty="0">
                          <a:effectLst/>
                          <a:latin typeface="quote-cjk-patch"/>
                        </a:rPr>
                        <a:t>Работа выполнена качественно и вовремя</a:t>
                      </a:r>
                    </a:p>
                  </a:txBody>
                  <a:tcPr marL="66180" marR="59562" marT="41363" marB="413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57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9857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10D64C-67EA-92A3-9E07-C638EDB15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5BEE95EF-CB1F-69A9-0B73-86139E42FD27}"/>
              </a:ext>
            </a:extLst>
          </p:cNvPr>
          <p:cNvSpPr/>
          <p:nvPr/>
        </p:nvSpPr>
        <p:spPr>
          <a:xfrm>
            <a:off x="0" y="108006"/>
            <a:ext cx="12192000" cy="507814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7E523B0-6909-6E66-6CA2-18D18C436FB0}"/>
              </a:ext>
            </a:extLst>
          </p:cNvPr>
          <p:cNvSpPr txBox="1"/>
          <p:nvPr/>
        </p:nvSpPr>
        <p:spPr>
          <a:xfrm>
            <a:off x="1188720" y="1540388"/>
            <a:ext cx="10195560" cy="3077766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sz="4400" dirty="0"/>
          </a:p>
          <a:p>
            <a:pPr algn="ctr"/>
            <a:r>
              <a:rPr lang="ru-RU" sz="4400" dirty="0"/>
              <a:t>Комплаенс в закупках</a:t>
            </a:r>
          </a:p>
          <a:p>
            <a:endParaRPr lang="ru-RU" sz="4400" dirty="0"/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942806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8E20F9-0DB8-2CC3-98AB-6FAC67CE7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470C55D6-201A-2D5D-E569-41400CF54DFF}"/>
              </a:ext>
            </a:extLst>
          </p:cNvPr>
          <p:cNvSpPr/>
          <p:nvPr/>
        </p:nvSpPr>
        <p:spPr>
          <a:xfrm>
            <a:off x="0" y="108006"/>
            <a:ext cx="12192000" cy="507814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023046-FB01-656C-8BF8-0CF3A018280F}"/>
              </a:ext>
            </a:extLst>
          </p:cNvPr>
          <p:cNvSpPr txBox="1"/>
          <p:nvPr/>
        </p:nvSpPr>
        <p:spPr>
          <a:xfrm>
            <a:off x="267478" y="176426"/>
            <a:ext cx="7899918" cy="461665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>
              <a:defRPr sz="3600" b="1">
                <a:ln w="10160">
                  <a:solidFill>
                    <a:srgbClr val="00B050"/>
                  </a:solidFill>
                  <a:prstDash val="solid"/>
                </a:ln>
                <a:solidFill>
                  <a:srgbClr val="21A038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2400" dirty="0">
                <a:ln>
                  <a:noFill/>
                </a:ln>
                <a:solidFill>
                  <a:schemeClr val="tx1"/>
                </a:solidFill>
                <a:effectLst/>
              </a:rPr>
              <a:t>Понятие комплаенса в закупках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B21F413-3A02-5C68-1C9E-F1B0E6866D75}"/>
              </a:ext>
            </a:extLst>
          </p:cNvPr>
          <p:cNvSpPr txBox="1"/>
          <p:nvPr/>
        </p:nvSpPr>
        <p:spPr>
          <a:xfrm>
            <a:off x="267478" y="1013614"/>
            <a:ext cx="11035004" cy="369332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Комплаенс – следование, соответствие правилам.</a:t>
            </a:r>
            <a:endParaRPr lang="ru-RU" sz="1400" dirty="0"/>
          </a:p>
        </p:txBody>
      </p:sp>
      <p:sp>
        <p:nvSpPr>
          <p:cNvPr id="2" name="Скругленный прямоугольник 4">
            <a:extLst>
              <a:ext uri="{FF2B5EF4-FFF2-40B4-BE49-F238E27FC236}">
                <a16:creationId xmlns:a16="http://schemas.microsoft.com/office/drawing/2014/main" id="{3C63B63A-A607-459D-74B3-188C430B0CAE}"/>
              </a:ext>
            </a:extLst>
          </p:cNvPr>
          <p:cNvSpPr/>
          <p:nvPr/>
        </p:nvSpPr>
        <p:spPr>
          <a:xfrm>
            <a:off x="2885841" y="4338413"/>
            <a:ext cx="1314450" cy="62865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Закупка</a:t>
            </a:r>
          </a:p>
        </p:txBody>
      </p:sp>
      <p:sp>
        <p:nvSpPr>
          <p:cNvPr id="17" name="Скругленный прямоугольник 4">
            <a:extLst>
              <a:ext uri="{FF2B5EF4-FFF2-40B4-BE49-F238E27FC236}">
                <a16:creationId xmlns:a16="http://schemas.microsoft.com/office/drawing/2014/main" id="{DC69D64A-DB8D-E4E5-2E06-1424C9FFDC07}"/>
              </a:ext>
            </a:extLst>
          </p:cNvPr>
          <p:cNvSpPr/>
          <p:nvPr/>
        </p:nvSpPr>
        <p:spPr>
          <a:xfrm>
            <a:off x="331002" y="3829050"/>
            <a:ext cx="6424128" cy="145161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Правила закупки</a:t>
            </a:r>
          </a:p>
        </p:txBody>
      </p:sp>
      <p:sp>
        <p:nvSpPr>
          <p:cNvPr id="14" name="Скругленный прямоугольник 4">
            <a:extLst>
              <a:ext uri="{FF2B5EF4-FFF2-40B4-BE49-F238E27FC236}">
                <a16:creationId xmlns:a16="http://schemas.microsoft.com/office/drawing/2014/main" id="{0B152359-2D04-64F3-C1CD-D60D620AA474}"/>
              </a:ext>
            </a:extLst>
          </p:cNvPr>
          <p:cNvSpPr/>
          <p:nvPr/>
        </p:nvSpPr>
        <p:spPr>
          <a:xfrm>
            <a:off x="267478" y="3131820"/>
            <a:ext cx="6640052" cy="2346960"/>
          </a:xfrm>
          <a:prstGeom prst="roundRect">
            <a:avLst>
              <a:gd name="adj" fmla="val 10823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Правила компании</a:t>
            </a:r>
          </a:p>
        </p:txBody>
      </p:sp>
      <p:sp>
        <p:nvSpPr>
          <p:cNvPr id="20" name="Скругленный прямоугольник 4">
            <a:extLst>
              <a:ext uri="{FF2B5EF4-FFF2-40B4-BE49-F238E27FC236}">
                <a16:creationId xmlns:a16="http://schemas.microsoft.com/office/drawing/2014/main" id="{5A419EFD-03E4-F395-9918-C3F92E97CE89}"/>
              </a:ext>
            </a:extLst>
          </p:cNvPr>
          <p:cNvSpPr/>
          <p:nvPr/>
        </p:nvSpPr>
        <p:spPr>
          <a:xfrm>
            <a:off x="267478" y="2320290"/>
            <a:ext cx="6792452" cy="3310890"/>
          </a:xfrm>
          <a:prstGeom prst="roundRect">
            <a:avLst>
              <a:gd name="adj" fmla="val 7691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Правила регуляторов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2484BF-B85A-3C6F-5994-E33984879979}"/>
              </a:ext>
            </a:extLst>
          </p:cNvPr>
          <p:cNvSpPr txBox="1"/>
          <p:nvPr/>
        </p:nvSpPr>
        <p:spPr>
          <a:xfrm>
            <a:off x="7452360" y="2708910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Мониторинг внешних требований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Разработка внутренних требований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Синхронизация требований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Обеспечение соблюдения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Контроль соблюдения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Создание комплаенс-культуры</a:t>
            </a:r>
          </a:p>
        </p:txBody>
      </p:sp>
      <p:sp>
        <p:nvSpPr>
          <p:cNvPr id="22" name="Скругленный прямоугольник 4">
            <a:extLst>
              <a:ext uri="{FF2B5EF4-FFF2-40B4-BE49-F238E27FC236}">
                <a16:creationId xmlns:a16="http://schemas.microsoft.com/office/drawing/2014/main" id="{4AB522E2-8393-5F1E-556B-05B58AC52629}"/>
              </a:ext>
            </a:extLst>
          </p:cNvPr>
          <p:cNvSpPr/>
          <p:nvPr/>
        </p:nvSpPr>
        <p:spPr>
          <a:xfrm>
            <a:off x="267478" y="1575434"/>
            <a:ext cx="6792452" cy="4268951"/>
          </a:xfrm>
          <a:prstGeom prst="roundRect">
            <a:avLst>
              <a:gd name="adj" fmla="val 6888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Правила на международном уровне</a:t>
            </a:r>
          </a:p>
        </p:txBody>
      </p:sp>
    </p:spTree>
    <p:extLst>
      <p:ext uri="{BB962C8B-B14F-4D97-AF65-F5344CB8AC3E}">
        <p14:creationId xmlns:p14="http://schemas.microsoft.com/office/powerpoint/2010/main" val="4181652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547E73-3A5D-FB88-222A-5EFF43FE8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CDDBE079-9A65-D918-B88B-33160115A60A}"/>
              </a:ext>
            </a:extLst>
          </p:cNvPr>
          <p:cNvSpPr/>
          <p:nvPr/>
        </p:nvSpPr>
        <p:spPr>
          <a:xfrm>
            <a:off x="0" y="108006"/>
            <a:ext cx="12192000" cy="507814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38B7CD-CFD0-496D-7382-14CC94ED9D4D}"/>
              </a:ext>
            </a:extLst>
          </p:cNvPr>
          <p:cNvSpPr txBox="1"/>
          <p:nvPr/>
        </p:nvSpPr>
        <p:spPr>
          <a:xfrm>
            <a:off x="267478" y="176426"/>
            <a:ext cx="7899918" cy="461665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>
              <a:defRPr sz="2400" b="1">
                <a:ln>
                  <a:noFill/>
                </a:ln>
                <a:effectLst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Что дает комплаенс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4FB8A9E-BF27-21B9-C078-8779D91735A2}"/>
              </a:ext>
            </a:extLst>
          </p:cNvPr>
          <p:cNvSpPr txBox="1"/>
          <p:nvPr/>
        </p:nvSpPr>
        <p:spPr>
          <a:xfrm>
            <a:off x="267478" y="1540388"/>
            <a:ext cx="11035004" cy="2554545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Минимизация и устранение рисков: Помогает избежать нарушений и как следствие штрафов, пеней, судебных разбирательств, недополученной выгоды и прочих финансовых потерь.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Повышение эффективности закупок: Более четкий и прозрачный закупочный процесс, оптимизация затрат, экономия бюджета и качество закупаемых товаров и услуг.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Защита репутации: Укрепляет доверие партнеров, инвесторов и клиентов, сигнализируя, что бизнес ведётся честно и открыто.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Профилактика нерыночных практик: Барьеры для коррупционных схем, конфликта интересов и злоупотреблений.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0692CF-88C3-467A-F01F-F17F425BF1FB}"/>
              </a:ext>
            </a:extLst>
          </p:cNvPr>
          <p:cNvSpPr txBox="1"/>
          <p:nvPr/>
        </p:nvSpPr>
        <p:spPr>
          <a:xfrm>
            <a:off x="267478" y="743803"/>
            <a:ext cx="6097904" cy="584775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/>
            </a:lvl1pPr>
          </a:lstStyle>
          <a:p>
            <a:r>
              <a:rPr lang="ru-RU" sz="1600" dirty="0"/>
              <a:t>Внедрение комплаенс-практик выгодно не только самой компании, но и рынку в целом</a:t>
            </a:r>
          </a:p>
        </p:txBody>
      </p:sp>
    </p:spTree>
    <p:extLst>
      <p:ext uri="{BB962C8B-B14F-4D97-AF65-F5344CB8AC3E}">
        <p14:creationId xmlns:p14="http://schemas.microsoft.com/office/powerpoint/2010/main" val="1459457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28081C-8005-69A0-DE17-4BCEEA1D5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A356D689-BBD7-8AB3-EF95-7D2309B0B1CD}"/>
              </a:ext>
            </a:extLst>
          </p:cNvPr>
          <p:cNvSpPr/>
          <p:nvPr/>
        </p:nvSpPr>
        <p:spPr>
          <a:xfrm>
            <a:off x="0" y="108006"/>
            <a:ext cx="12192000" cy="507814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A5A9FC-268E-7906-80AE-D26B4C5718DB}"/>
              </a:ext>
            </a:extLst>
          </p:cNvPr>
          <p:cNvSpPr txBox="1"/>
          <p:nvPr/>
        </p:nvSpPr>
        <p:spPr>
          <a:xfrm>
            <a:off x="267478" y="176426"/>
            <a:ext cx="7899918" cy="461665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>
              <a:defRPr sz="2400" b="1">
                <a:ln>
                  <a:noFill/>
                </a:ln>
                <a:effectLst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Комплаенс – непрерывный процесс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97F7E73-E2FC-EA72-A72D-CF51320C58EC}"/>
              </a:ext>
            </a:extLst>
          </p:cNvPr>
          <p:cNvSpPr txBox="1"/>
          <p:nvPr/>
        </p:nvSpPr>
        <p:spPr>
          <a:xfrm>
            <a:off x="267478" y="1540388"/>
            <a:ext cx="11035004" cy="5016758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Разработка внутренних документов: Создание четких политик, процедур, регламентов, описывающих все этапы закупочной деятельности.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Идентификация и оценка рисков: Выявление и анализ потенциальных рисков на каждом этапе закупок - от планирования до приемки товаров и услуг.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Проверка контрагентов: Многосторонний анализ благонадежности и соответствия требованиям будущих поставщиков и партнеров.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Внутренний контроль и мониторинг: Постоянное наблюдение за соблюдением установленных процедур на всех этапах закупок.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Обучение вовлеченного в закупки персонала: Регулярное обучение сотрудников правилам комплаенса и последствиям их нарушения.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Реагирование на нарушения: Четкий и прозрачный механизм выявления нарушений, проведения внутренних расследований и обеспечения ответственности.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Непрерывное улучшение: Регулярный анализ эффективности системы комплаенс и ее совершенствование с учетом изменений законодательства и выявленных проблем.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78B19D-ED8F-DC82-6792-D9EF86232079}"/>
              </a:ext>
            </a:extLst>
          </p:cNvPr>
          <p:cNvSpPr txBox="1"/>
          <p:nvPr/>
        </p:nvSpPr>
        <p:spPr>
          <a:xfrm>
            <a:off x="267478" y="743803"/>
            <a:ext cx="6097904" cy="338554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/>
            </a:lvl1pPr>
          </a:lstStyle>
          <a:p>
            <a:r>
              <a:rPr lang="ru-RU" sz="1600" dirty="0"/>
              <a:t>Комплаенс создает инфраструктуру соблюдения правил</a:t>
            </a:r>
          </a:p>
        </p:txBody>
      </p:sp>
    </p:spTree>
    <p:extLst>
      <p:ext uri="{BB962C8B-B14F-4D97-AF65-F5344CB8AC3E}">
        <p14:creationId xmlns:p14="http://schemas.microsoft.com/office/powerpoint/2010/main" val="2655228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206E3F-6A47-794F-DE9A-5920081B4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7BED6498-1D19-36D2-28B0-CDFA5CF8AB84}"/>
              </a:ext>
            </a:extLst>
          </p:cNvPr>
          <p:cNvSpPr/>
          <p:nvPr/>
        </p:nvSpPr>
        <p:spPr>
          <a:xfrm>
            <a:off x="0" y="108006"/>
            <a:ext cx="12192000" cy="507814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D26FA1-784F-53DF-BEDE-F05B9631BC17}"/>
              </a:ext>
            </a:extLst>
          </p:cNvPr>
          <p:cNvSpPr txBox="1"/>
          <p:nvPr/>
        </p:nvSpPr>
        <p:spPr>
          <a:xfrm>
            <a:off x="267478" y="176426"/>
            <a:ext cx="7899918" cy="461665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>
              <a:defRPr sz="2400" b="1">
                <a:ln>
                  <a:noFill/>
                </a:ln>
                <a:effectLst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Применение комплаенс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36DDE35-FAF8-3E4C-454F-6323AF3CB42D}"/>
              </a:ext>
            </a:extLst>
          </p:cNvPr>
          <p:cNvSpPr txBox="1"/>
          <p:nvPr/>
        </p:nvSpPr>
        <p:spPr>
          <a:xfrm>
            <a:off x="267478" y="1540388"/>
            <a:ext cx="11035004" cy="2800767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Детальное и в актуальном состоянии внутреннее Положение о закупках. Мониторинг изменений законодательства и судебной практики.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Четкие внутренние регламенты и инструкции для сотрудников, постоянное обучение.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Внутренний контроль и аудит в закупочной деятельности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Где возможно – автоматизация процессов закупок, от контроля сроков и исполнения поручений до минимизации риска человеческих ошибок.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Внимание к нарушениям в закупках; избегание любых проявлений коррупции и конфликта интересов.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AE838B-3D65-E29E-F5F6-45014888FCC4}"/>
              </a:ext>
            </a:extLst>
          </p:cNvPr>
          <p:cNvSpPr txBox="1"/>
          <p:nvPr/>
        </p:nvSpPr>
        <p:spPr>
          <a:xfrm>
            <a:off x="267478" y="743803"/>
            <a:ext cx="6097904" cy="338554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/>
            </a:lvl1pPr>
          </a:lstStyle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250111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775AA0-B30C-2D47-23B3-9556D4165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764FFEBC-4251-10AF-DB3F-701F290F2618}"/>
              </a:ext>
            </a:extLst>
          </p:cNvPr>
          <p:cNvSpPr/>
          <p:nvPr/>
        </p:nvSpPr>
        <p:spPr>
          <a:xfrm>
            <a:off x="0" y="108006"/>
            <a:ext cx="12192000" cy="507814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B3BBDA5-8CA3-EF0D-456D-D2B566E0673A}"/>
              </a:ext>
            </a:extLst>
          </p:cNvPr>
          <p:cNvSpPr txBox="1"/>
          <p:nvPr/>
        </p:nvSpPr>
        <p:spPr>
          <a:xfrm>
            <a:off x="1188720" y="1540388"/>
            <a:ext cx="10195560" cy="3077766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sz="4400" dirty="0"/>
          </a:p>
          <a:p>
            <a:pPr algn="ctr"/>
            <a:r>
              <a:rPr lang="ru-RU" sz="4400" dirty="0"/>
              <a:t>Работа с рисками в закупках</a:t>
            </a:r>
          </a:p>
          <a:p>
            <a:endParaRPr lang="ru-RU" sz="4400" dirty="0"/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823717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D692E1-57A5-8471-9000-2655221EF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978C1646-232E-9BDB-4D5D-C3A1A8661DD0}"/>
              </a:ext>
            </a:extLst>
          </p:cNvPr>
          <p:cNvSpPr/>
          <p:nvPr/>
        </p:nvSpPr>
        <p:spPr>
          <a:xfrm>
            <a:off x="0" y="108006"/>
            <a:ext cx="12192000" cy="507814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E05F19-C32D-CA0E-1472-4399CEDB4CCF}"/>
              </a:ext>
            </a:extLst>
          </p:cNvPr>
          <p:cNvSpPr txBox="1"/>
          <p:nvPr/>
        </p:nvSpPr>
        <p:spPr>
          <a:xfrm>
            <a:off x="267478" y="176426"/>
            <a:ext cx="7899918" cy="461665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>
              <a:defRPr sz="2400" b="1">
                <a:ln>
                  <a:noFill/>
                </a:ln>
                <a:effectLst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Проверка контрагентов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EE0E26D-35A3-2D93-88C7-B5B8AEE35091}"/>
              </a:ext>
            </a:extLst>
          </p:cNvPr>
          <p:cNvSpPr txBox="1"/>
          <p:nvPr/>
        </p:nvSpPr>
        <p:spPr>
          <a:xfrm>
            <a:off x="267478" y="1540388"/>
            <a:ext cx="11035004" cy="3293209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Предварительная проверка.</a:t>
            </a:r>
            <a:r>
              <a:rPr lang="ru-RU" sz="1600" dirty="0"/>
              <a:t> Оценка правоспособности, проверка на наличие в реестре недобросовестных поставщиков (РНП), выявление признаков банкротства или ликвидации.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Финансовый анализ.</a:t>
            </a:r>
            <a:r>
              <a:rPr lang="ru-RU" sz="1600" dirty="0"/>
              <a:t> Оценка финансовой устойчивости компании, ее платежеспособности и налоговой дисциплины.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Проверка деловой репутации.</a:t>
            </a:r>
            <a:r>
              <a:rPr lang="ru-RU" sz="1600" dirty="0"/>
              <a:t> Проверка судебной практики, наличия исполнительных производств, информации в СМИ – как в отношении компании, её руководителей, так и связанных с ней сторон.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Антикоррупционная проверка.</a:t>
            </a:r>
            <a:r>
              <a:rPr lang="ru-RU" sz="1600" dirty="0"/>
              <a:t> Выявление конфликтов интересов, аффилированности с сотрудниками заказчика и других коррупционных рисков.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Санкционная проверка.</a:t>
            </a:r>
            <a:r>
              <a:rPr lang="ru-RU" sz="1600" dirty="0"/>
              <a:t> Проверка наличия санкций в отношении контрагента, оценка возможности применения международных санкций.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5CF725-4D67-EA93-6817-D410F605B6EF}"/>
              </a:ext>
            </a:extLst>
          </p:cNvPr>
          <p:cNvSpPr txBox="1"/>
          <p:nvPr/>
        </p:nvSpPr>
        <p:spPr>
          <a:xfrm>
            <a:off x="267478" y="743803"/>
            <a:ext cx="6097904" cy="584775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/>
            </a:lvl1pPr>
          </a:lstStyle>
          <a:p>
            <a:r>
              <a:rPr lang="ru-RU" sz="1600" dirty="0"/>
              <a:t>Важный элемент комплаенса в закупках, включающий несколько этапов:</a:t>
            </a:r>
          </a:p>
        </p:txBody>
      </p:sp>
    </p:spTree>
    <p:extLst>
      <p:ext uri="{BB962C8B-B14F-4D97-AF65-F5344CB8AC3E}">
        <p14:creationId xmlns:p14="http://schemas.microsoft.com/office/powerpoint/2010/main" val="2215493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789522-1D93-8FF2-6683-2F98E9A03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28467227-1856-75C9-1491-468E8BB4DC1F}"/>
              </a:ext>
            </a:extLst>
          </p:cNvPr>
          <p:cNvSpPr/>
          <p:nvPr/>
        </p:nvSpPr>
        <p:spPr>
          <a:xfrm>
            <a:off x="0" y="108006"/>
            <a:ext cx="12192000" cy="507814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0ABC44-86DD-754C-1505-EA78DF70DB81}"/>
              </a:ext>
            </a:extLst>
          </p:cNvPr>
          <p:cNvSpPr txBox="1"/>
          <p:nvPr/>
        </p:nvSpPr>
        <p:spPr>
          <a:xfrm>
            <a:off x="267478" y="176426"/>
            <a:ext cx="7899918" cy="461665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>
              <a:defRPr sz="2400" b="1">
                <a:ln>
                  <a:noFill/>
                </a:ln>
                <a:effectLst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Споры и судебная практика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BD99BBC-722F-6EDA-CA9C-FE9EAF7278FE}"/>
              </a:ext>
            </a:extLst>
          </p:cNvPr>
          <p:cNvSpPr txBox="1"/>
          <p:nvPr/>
        </p:nvSpPr>
        <p:spPr>
          <a:xfrm>
            <a:off x="267478" y="1540388"/>
            <a:ext cx="11035004" cy="2308324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Нарушения при проведении закупочных процедур</a:t>
            </a:r>
            <a:endParaRPr lang="ru-RU" sz="1600" dirty="0"/>
          </a:p>
          <a:p>
            <a:pPr lvl="1"/>
            <a:r>
              <a:rPr lang="ru-RU" sz="1600" dirty="0"/>
              <a:t>Ошибки в описании объекта закупки, отклонение заявок без надлежащих оснований, что может привести к отмене результатов торгов и взысканию убытков с заказчика.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Неисполнение, либо ненадлежащее исполнение контракта</a:t>
            </a:r>
            <a:endParaRPr lang="ru-RU" sz="1600" dirty="0"/>
          </a:p>
          <a:p>
            <a:pPr lvl="1"/>
            <a:r>
              <a:rPr lang="ru-RU" sz="1600" dirty="0"/>
              <a:t>Нарушение сроков поставки, поставка товара ненадлежащего качества.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Антимонопольные нарушения</a:t>
            </a:r>
            <a:endParaRPr lang="ru-RU" sz="1600" dirty="0"/>
          </a:p>
          <a:p>
            <a:pPr lvl="1"/>
            <a:r>
              <a:rPr lang="ru-RU" sz="1600" dirty="0"/>
              <a:t>Сговоры на торгах, что влечет за собой санкции со стороны ФАС.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174F88-0A71-F957-6319-E71850BD1C24}"/>
              </a:ext>
            </a:extLst>
          </p:cNvPr>
          <p:cNvSpPr txBox="1"/>
          <p:nvPr/>
        </p:nvSpPr>
        <p:spPr>
          <a:xfrm>
            <a:off x="267478" y="743803"/>
            <a:ext cx="6097904" cy="584775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/>
            </a:lvl1pPr>
          </a:lstStyle>
          <a:p>
            <a:r>
              <a:rPr lang="ru-RU" sz="1600" dirty="0"/>
              <a:t>Весьма разнообразны, основные причины – в отклонении от правил</a:t>
            </a:r>
          </a:p>
        </p:txBody>
      </p:sp>
    </p:spTree>
    <p:extLst>
      <p:ext uri="{BB962C8B-B14F-4D97-AF65-F5344CB8AC3E}">
        <p14:creationId xmlns:p14="http://schemas.microsoft.com/office/powerpoint/2010/main" val="2369936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DC44A0-07B8-1263-E5F5-EFAA1F323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5328A6ED-1BC9-2D82-0C89-177D987E5605}"/>
              </a:ext>
            </a:extLst>
          </p:cNvPr>
          <p:cNvSpPr/>
          <p:nvPr/>
        </p:nvSpPr>
        <p:spPr>
          <a:xfrm>
            <a:off x="0" y="108006"/>
            <a:ext cx="12192000" cy="507814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6E8C2-922F-E76E-BDD0-E53F169179F5}"/>
              </a:ext>
            </a:extLst>
          </p:cNvPr>
          <p:cNvSpPr txBox="1"/>
          <p:nvPr/>
        </p:nvSpPr>
        <p:spPr>
          <a:xfrm>
            <a:off x="267478" y="176426"/>
            <a:ext cx="7899918" cy="461665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>
              <a:defRPr sz="2400" b="1">
                <a:ln>
                  <a:noFill/>
                </a:ln>
                <a:effectLst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Комплаенс в рамках 44-ФЗ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2DB4284-352A-F308-8030-0133CBEA3A16}"/>
              </a:ext>
            </a:extLst>
          </p:cNvPr>
          <p:cNvSpPr txBox="1"/>
          <p:nvPr/>
        </p:nvSpPr>
        <p:spPr>
          <a:xfrm>
            <a:off x="267478" y="1540388"/>
            <a:ext cx="11035004" cy="2308324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Выстроенная в организации система внутреннего контроля и процедур, направленная на обеспечение неукоснительного соблюдения всех требований Федерального закона № 44-ФЗ «О контрактной системе» и связанных с ним подзаконных актов. Его главная цель — предупредить и минимизировать риски, которые возникают на всех этапах закупочного процесса.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Если в общем виде комплаенс говорит о «прозрачности» и «этичности», то в рамках 44-ФЗ он наполняется абсолютно конкретным содержанием: точным соблюдением процедур, сроков, форм документов и установленных запретов.</a:t>
            </a:r>
            <a:endParaRPr lang="ru-RU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DE73AD-1283-9989-263F-726A38898C54}"/>
              </a:ext>
            </a:extLst>
          </p:cNvPr>
          <p:cNvSpPr txBox="1"/>
          <p:nvPr/>
        </p:nvSpPr>
        <p:spPr>
          <a:xfrm>
            <a:off x="267478" y="743803"/>
            <a:ext cx="6097904" cy="584775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/>
            </a:lvl1pPr>
          </a:lstStyle>
          <a:p>
            <a:r>
              <a:rPr lang="ru-RU" sz="1600" dirty="0"/>
              <a:t>Применение для неукоснительного соблюдения законодательства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3857283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313151-0BBE-6B5E-E18D-DAFC09641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>
            <a:extLst>
              <a:ext uri="{FF2B5EF4-FFF2-40B4-BE49-F238E27FC236}">
                <a16:creationId xmlns:a16="http://schemas.microsoft.com/office/drawing/2014/main" id="{EFF8B4B1-A81F-AD67-D54E-1575D13CE526}"/>
              </a:ext>
            </a:extLst>
          </p:cNvPr>
          <p:cNvSpPr txBox="1"/>
          <p:nvPr/>
        </p:nvSpPr>
        <p:spPr>
          <a:xfrm>
            <a:off x="267478" y="3632078"/>
            <a:ext cx="11035004" cy="461665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Благодарю за внимание!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12725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Взрыв: 8 точек 18">
            <a:extLst>
              <a:ext uri="{FF2B5EF4-FFF2-40B4-BE49-F238E27FC236}">
                <a16:creationId xmlns:a16="http://schemas.microsoft.com/office/drawing/2014/main" id="{0DA64BC9-22A3-185C-8628-4750665606C9}"/>
              </a:ext>
            </a:extLst>
          </p:cNvPr>
          <p:cNvSpPr/>
          <p:nvPr/>
        </p:nvSpPr>
        <p:spPr>
          <a:xfrm>
            <a:off x="9241811" y="4051160"/>
            <a:ext cx="2220493" cy="1482858"/>
          </a:xfrm>
          <a:prstGeom prst="irregularSeal1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0" y="108006"/>
            <a:ext cx="12192000" cy="507814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478" y="176426"/>
            <a:ext cx="7899918" cy="461665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>
              <a:defRPr sz="3600" b="1">
                <a:ln w="10160">
                  <a:solidFill>
                    <a:srgbClr val="00B050"/>
                  </a:solidFill>
                  <a:prstDash val="solid"/>
                </a:ln>
                <a:solidFill>
                  <a:srgbClr val="21A038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2400" dirty="0">
                <a:ln>
                  <a:noFill/>
                </a:ln>
                <a:solidFill>
                  <a:schemeClr val="tx1"/>
                </a:solidFill>
                <a:effectLst/>
              </a:rPr>
              <a:t>Понятие риска в закупках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67478" y="1013614"/>
            <a:ext cx="11035004" cy="646331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Риск – это возможность, вероятность того, что произойдёт неблагоприятное событие, которое негативно повлияет на достижение ожидаемой цели или целей.</a:t>
            </a:r>
            <a:endParaRPr lang="ru-RU" sz="1400" dirty="0"/>
          </a:p>
        </p:txBody>
      </p:sp>
      <p:sp>
        <p:nvSpPr>
          <p:cNvPr id="2" name="Скругленный прямоугольник 4">
            <a:extLst>
              <a:ext uri="{FF2B5EF4-FFF2-40B4-BE49-F238E27FC236}">
                <a16:creationId xmlns:a16="http://schemas.microsoft.com/office/drawing/2014/main" id="{86E5F751-D69F-0444-C04B-6E147443A92D}"/>
              </a:ext>
            </a:extLst>
          </p:cNvPr>
          <p:cNvSpPr/>
          <p:nvPr/>
        </p:nvSpPr>
        <p:spPr>
          <a:xfrm>
            <a:off x="578644" y="2543175"/>
            <a:ext cx="1314450" cy="62865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Закупка</a:t>
            </a:r>
          </a:p>
        </p:txBody>
      </p:sp>
      <p:sp>
        <p:nvSpPr>
          <p:cNvPr id="4" name="Скругленный прямоугольник 4">
            <a:extLst>
              <a:ext uri="{FF2B5EF4-FFF2-40B4-BE49-F238E27FC236}">
                <a16:creationId xmlns:a16="http://schemas.microsoft.com/office/drawing/2014/main" id="{28C9F1DD-137E-36D2-B6B9-1C3182D6F40B}"/>
              </a:ext>
            </a:extLst>
          </p:cNvPr>
          <p:cNvSpPr/>
          <p:nvPr/>
        </p:nvSpPr>
        <p:spPr>
          <a:xfrm>
            <a:off x="5127755" y="2543175"/>
            <a:ext cx="1314450" cy="62865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Цель закупки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0C381C8C-4F8E-A3A5-F355-059CB554466F}"/>
              </a:ext>
            </a:extLst>
          </p:cNvPr>
          <p:cNvSpPr/>
          <p:nvPr/>
        </p:nvSpPr>
        <p:spPr>
          <a:xfrm>
            <a:off x="2117035" y="2693504"/>
            <a:ext cx="2763078" cy="308113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A8A67B0C-BBC4-F7A8-CD2B-799C28A73ABA}"/>
              </a:ext>
            </a:extLst>
          </p:cNvPr>
          <p:cNvSpPr/>
          <p:nvPr/>
        </p:nvSpPr>
        <p:spPr>
          <a:xfrm>
            <a:off x="578644" y="4461837"/>
            <a:ext cx="1314450" cy="62865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Закупка</a:t>
            </a:r>
          </a:p>
        </p:txBody>
      </p:sp>
      <p:sp>
        <p:nvSpPr>
          <p:cNvPr id="7" name="Скругленный прямоугольник 4">
            <a:extLst>
              <a:ext uri="{FF2B5EF4-FFF2-40B4-BE49-F238E27FC236}">
                <a16:creationId xmlns:a16="http://schemas.microsoft.com/office/drawing/2014/main" id="{4A506D55-EA21-713D-0FFA-83C143D0232D}"/>
              </a:ext>
            </a:extLst>
          </p:cNvPr>
          <p:cNvSpPr/>
          <p:nvPr/>
        </p:nvSpPr>
        <p:spPr>
          <a:xfrm>
            <a:off x="5127755" y="4461837"/>
            <a:ext cx="1314450" cy="62865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Цель закупки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50C47BB6-9C4A-FE24-B9AF-14A85F9CC71D}"/>
              </a:ext>
            </a:extLst>
          </p:cNvPr>
          <p:cNvSpPr/>
          <p:nvPr/>
        </p:nvSpPr>
        <p:spPr>
          <a:xfrm rot="20564430">
            <a:off x="2053853" y="4440608"/>
            <a:ext cx="934278" cy="308113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8C3266D3-03FA-8654-5FC4-0ECC5C04D261}"/>
              </a:ext>
            </a:extLst>
          </p:cNvPr>
          <p:cNvSpPr/>
          <p:nvPr/>
        </p:nvSpPr>
        <p:spPr>
          <a:xfrm rot="1808847">
            <a:off x="3128985" y="4538563"/>
            <a:ext cx="934278" cy="308113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628B49F3-EBDB-53CC-25C3-48FF0214EAA3}"/>
              </a:ext>
            </a:extLst>
          </p:cNvPr>
          <p:cNvSpPr/>
          <p:nvPr/>
        </p:nvSpPr>
        <p:spPr>
          <a:xfrm rot="1031031">
            <a:off x="4093594" y="5069212"/>
            <a:ext cx="934278" cy="308113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CDD63865-2A35-7EAE-344B-D41D52E1E597}"/>
              </a:ext>
            </a:extLst>
          </p:cNvPr>
          <p:cNvSpPr/>
          <p:nvPr/>
        </p:nvSpPr>
        <p:spPr>
          <a:xfrm>
            <a:off x="5317841" y="5200347"/>
            <a:ext cx="934278" cy="308113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4A3C3DA3-DBCC-9415-3BBE-319CD02BAA37}"/>
              </a:ext>
            </a:extLst>
          </p:cNvPr>
          <p:cNvSpPr/>
          <p:nvPr/>
        </p:nvSpPr>
        <p:spPr>
          <a:xfrm rot="20294071">
            <a:off x="6534411" y="4956927"/>
            <a:ext cx="934278" cy="308113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8193CC60-A9CB-216E-A67A-613A93B880DB}"/>
              </a:ext>
            </a:extLst>
          </p:cNvPr>
          <p:cNvSpPr/>
          <p:nvPr/>
        </p:nvSpPr>
        <p:spPr>
          <a:xfrm rot="21156113">
            <a:off x="7576843" y="4640634"/>
            <a:ext cx="934278" cy="308113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4">
            <a:extLst>
              <a:ext uri="{FF2B5EF4-FFF2-40B4-BE49-F238E27FC236}">
                <a16:creationId xmlns:a16="http://schemas.microsoft.com/office/drawing/2014/main" id="{11907726-CD2C-25B5-79A8-C592A32EEAA9}"/>
              </a:ext>
            </a:extLst>
          </p:cNvPr>
          <p:cNvSpPr/>
          <p:nvPr/>
        </p:nvSpPr>
        <p:spPr>
          <a:xfrm>
            <a:off x="9713005" y="4461837"/>
            <a:ext cx="1314450" cy="62865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Негативный исход</a:t>
            </a: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6D722750-306F-F68A-9979-99E26D5FEE61}"/>
              </a:ext>
            </a:extLst>
          </p:cNvPr>
          <p:cNvSpPr/>
          <p:nvPr/>
        </p:nvSpPr>
        <p:spPr>
          <a:xfrm rot="392936">
            <a:off x="8655693" y="4570747"/>
            <a:ext cx="934278" cy="308113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4">
            <a:extLst>
              <a:ext uri="{FF2B5EF4-FFF2-40B4-BE49-F238E27FC236}">
                <a16:creationId xmlns:a16="http://schemas.microsoft.com/office/drawing/2014/main" id="{20C27766-D9C4-A440-B5C8-165243D5BB8A}"/>
              </a:ext>
            </a:extLst>
          </p:cNvPr>
          <p:cNvSpPr/>
          <p:nvPr/>
        </p:nvSpPr>
        <p:spPr>
          <a:xfrm>
            <a:off x="331002" y="2356036"/>
            <a:ext cx="6424128" cy="1072964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кругленный прямоугольник 4">
            <a:extLst>
              <a:ext uri="{FF2B5EF4-FFF2-40B4-BE49-F238E27FC236}">
                <a16:creationId xmlns:a16="http://schemas.microsoft.com/office/drawing/2014/main" id="{E35921A7-9147-088C-3728-5F8E734E5195}"/>
              </a:ext>
            </a:extLst>
          </p:cNvPr>
          <p:cNvSpPr/>
          <p:nvPr/>
        </p:nvSpPr>
        <p:spPr>
          <a:xfrm>
            <a:off x="331002" y="4051160"/>
            <a:ext cx="10971480" cy="1640979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456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652C9C-0EAC-1F94-CCB0-529FBC31E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9E7F2431-E667-0DC1-2446-CA6F65D1A2DC}"/>
              </a:ext>
            </a:extLst>
          </p:cNvPr>
          <p:cNvSpPr/>
          <p:nvPr/>
        </p:nvSpPr>
        <p:spPr>
          <a:xfrm>
            <a:off x="0" y="108006"/>
            <a:ext cx="12192000" cy="507814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07AF7-D545-2239-864F-B4C23F4C9075}"/>
              </a:ext>
            </a:extLst>
          </p:cNvPr>
          <p:cNvSpPr txBox="1"/>
          <p:nvPr/>
        </p:nvSpPr>
        <p:spPr>
          <a:xfrm>
            <a:off x="267478" y="176426"/>
            <a:ext cx="7899918" cy="461665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>
              <a:defRPr sz="3600" b="1">
                <a:ln w="10160">
                  <a:solidFill>
                    <a:srgbClr val="00B050"/>
                  </a:solidFill>
                  <a:prstDash val="solid"/>
                </a:ln>
                <a:solidFill>
                  <a:srgbClr val="21A038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2400" dirty="0">
                <a:ln>
                  <a:noFill/>
                </a:ln>
                <a:solidFill>
                  <a:schemeClr val="tx1"/>
                </a:solidFill>
                <a:effectLst/>
              </a:rPr>
              <a:t>Кейс №1 Японские станки с ЧПУ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CFC56F9-1405-9786-7D3C-A84FB5DBCFA1}"/>
              </a:ext>
            </a:extLst>
          </p:cNvPr>
          <p:cNvSpPr txBox="1"/>
          <p:nvPr/>
        </p:nvSpPr>
        <p:spPr>
          <a:xfrm>
            <a:off x="267478" y="1540388"/>
            <a:ext cx="11035004" cy="52322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ru-RU" sz="1400" b="1" dirty="0"/>
              <a:t>Цель: приобретения: производство</a:t>
            </a:r>
          </a:p>
          <a:p>
            <a:r>
              <a:rPr lang="ru-RU" sz="1400" b="1" dirty="0"/>
              <a:t>Риск: невозможность использовать станки по назначению в результате блокировки</a:t>
            </a:r>
            <a:endParaRPr lang="ru-RU" sz="1400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A76D69A2-E938-5932-300B-6B4F47642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78" y="2608815"/>
            <a:ext cx="5859095" cy="291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A20E1FA6-36EE-8289-3CC3-7FBF0F2281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7" r="7469" b="10782"/>
          <a:stretch>
            <a:fillRect/>
          </a:stretch>
        </p:blipFill>
        <p:spPr bwMode="auto">
          <a:xfrm>
            <a:off x="7372350" y="2608814"/>
            <a:ext cx="4260888" cy="291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744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4084A-1F23-4FC9-728B-B3CB19EAB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6D6A85FD-AC3D-F28D-C643-9DF07D671C66}"/>
              </a:ext>
            </a:extLst>
          </p:cNvPr>
          <p:cNvSpPr/>
          <p:nvPr/>
        </p:nvSpPr>
        <p:spPr>
          <a:xfrm>
            <a:off x="0" y="108006"/>
            <a:ext cx="12192000" cy="507814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83B62A-8E53-AA78-5BB9-F368A6529A52}"/>
              </a:ext>
            </a:extLst>
          </p:cNvPr>
          <p:cNvSpPr txBox="1"/>
          <p:nvPr/>
        </p:nvSpPr>
        <p:spPr>
          <a:xfrm>
            <a:off x="267478" y="176426"/>
            <a:ext cx="7899918" cy="461665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>
              <a:defRPr sz="3600" b="1">
                <a:ln w="10160">
                  <a:solidFill>
                    <a:srgbClr val="00B050"/>
                  </a:solidFill>
                  <a:prstDash val="solid"/>
                </a:ln>
                <a:solidFill>
                  <a:srgbClr val="21A038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2400" dirty="0">
                <a:ln>
                  <a:noFill/>
                </a:ln>
                <a:solidFill>
                  <a:schemeClr val="tx1"/>
                </a:solidFill>
                <a:effectLst/>
              </a:rPr>
              <a:t>Кейс №2 Водородные грузовики </a:t>
            </a:r>
            <a:r>
              <a:rPr lang="en-US" sz="2400" dirty="0">
                <a:ln>
                  <a:noFill/>
                </a:ln>
                <a:solidFill>
                  <a:schemeClr val="tx1"/>
                </a:solidFill>
                <a:effectLst/>
              </a:rPr>
              <a:t>Nikola Corporation</a:t>
            </a:r>
            <a:endParaRPr lang="ru-RU" sz="24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C944B60-B5A1-F34C-08FC-B1FB8D3DC044}"/>
              </a:ext>
            </a:extLst>
          </p:cNvPr>
          <p:cNvSpPr txBox="1"/>
          <p:nvPr/>
        </p:nvSpPr>
        <p:spPr>
          <a:xfrm>
            <a:off x="267478" y="1540388"/>
            <a:ext cx="5916152" cy="52322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ru-RU" sz="1400" b="1" dirty="0"/>
              <a:t>Цель: дешевый и экологичный транспорт будущего</a:t>
            </a:r>
          </a:p>
          <a:p>
            <a:r>
              <a:rPr lang="ru-RU" sz="1400" b="1" dirty="0"/>
              <a:t>Риск: обман инвесторов и покупателей</a:t>
            </a:r>
            <a:endParaRPr lang="ru-RU" sz="14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7218179-EBF5-BAAC-6895-91FF871C6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1" y="2608814"/>
            <a:ext cx="5033603" cy="26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4CCFBF61-AEC4-F891-8E60-52FAFF10C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767" y="4082695"/>
            <a:ext cx="5252471" cy="259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icture background">
            <a:extLst>
              <a:ext uri="{FF2B5EF4-FFF2-40B4-BE49-F238E27FC236}">
                <a16:creationId xmlns:a16="http://schemas.microsoft.com/office/drawing/2014/main" id="{C015E9A6-19EE-A209-7001-4B94FA53C6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4" b="16961"/>
          <a:stretch>
            <a:fillRect/>
          </a:stretch>
        </p:blipFill>
        <p:spPr bwMode="auto">
          <a:xfrm>
            <a:off x="6380766" y="1282174"/>
            <a:ext cx="5252471" cy="26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901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BE43C4-B143-884F-FE3A-F7B5426A5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4900BC95-2910-8B23-0A76-E1C2E7C1A4F9}"/>
              </a:ext>
            </a:extLst>
          </p:cNvPr>
          <p:cNvSpPr/>
          <p:nvPr/>
        </p:nvSpPr>
        <p:spPr>
          <a:xfrm>
            <a:off x="0" y="108006"/>
            <a:ext cx="12192000" cy="507814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F212-1B36-AF05-9381-1DB0BE0923C9}"/>
              </a:ext>
            </a:extLst>
          </p:cNvPr>
          <p:cNvSpPr txBox="1"/>
          <p:nvPr/>
        </p:nvSpPr>
        <p:spPr>
          <a:xfrm>
            <a:off x="267478" y="176426"/>
            <a:ext cx="7899918" cy="461665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>
              <a:defRPr sz="2400" b="1">
                <a:ln>
                  <a:noFill/>
                </a:ln>
                <a:effectLst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Управление рисками – от отдельных элементов к системе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72DE410-24D6-EBA5-FAC2-FE180522E831}"/>
              </a:ext>
            </a:extLst>
          </p:cNvPr>
          <p:cNvSpPr txBox="1"/>
          <p:nvPr/>
        </p:nvSpPr>
        <p:spPr>
          <a:xfrm>
            <a:off x="267478" y="1540388"/>
            <a:ext cx="11035004" cy="3693319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Разработка базовых правил и процедур </a:t>
            </a:r>
          </a:p>
          <a:p>
            <a:r>
              <a:rPr lang="ru-RU" dirty="0"/>
              <a:t>	(«Как мы будем работать с рисками?»)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Идентификация ключевых рисков </a:t>
            </a:r>
          </a:p>
          <a:p>
            <a:r>
              <a:rPr lang="ru-RU" dirty="0"/>
              <a:t>	(«Что может осложнить достижение целей?»)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Оценка рисков </a:t>
            </a:r>
          </a:p>
          <a:p>
            <a:r>
              <a:rPr lang="ru-RU" dirty="0"/>
              <a:t>	(«Сколько мы можем потерять в результате реализации риска?»; «С какой вероятностью это может произойти?»)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Ранжирование рисков – от наиболее существенных до отложенных </a:t>
            </a:r>
          </a:p>
          <a:p>
            <a:pPr lvl="1"/>
            <a:r>
              <a:rPr lang="ru-RU" dirty="0"/>
              <a:t>	(«С чем нужно работать в первую очередь?»)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Разработка мер </a:t>
            </a:r>
          </a:p>
          <a:p>
            <a:r>
              <a:rPr lang="ru-RU" dirty="0"/>
              <a:t>	(«Что мы можем сделать чтобы снизить риск?»)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Закрепление ответственности за риски </a:t>
            </a:r>
          </a:p>
          <a:p>
            <a:r>
              <a:rPr lang="ru-RU" dirty="0"/>
              <a:t>	(«Кто за это будет отвечать?»)</a:t>
            </a:r>
          </a:p>
        </p:txBody>
      </p:sp>
    </p:spTree>
    <p:extLst>
      <p:ext uri="{BB962C8B-B14F-4D97-AF65-F5344CB8AC3E}">
        <p14:creationId xmlns:p14="http://schemas.microsoft.com/office/powerpoint/2010/main" val="34273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203EF3-CA93-7672-9C9B-57A5C5886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E96A4CD5-F0A9-8330-BF2A-CE70656D71EA}"/>
              </a:ext>
            </a:extLst>
          </p:cNvPr>
          <p:cNvSpPr/>
          <p:nvPr/>
        </p:nvSpPr>
        <p:spPr>
          <a:xfrm>
            <a:off x="0" y="108006"/>
            <a:ext cx="12192000" cy="507814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C56FE2-7F66-33A8-2ACF-64C678B6D5DD}"/>
              </a:ext>
            </a:extLst>
          </p:cNvPr>
          <p:cNvSpPr txBox="1"/>
          <p:nvPr/>
        </p:nvSpPr>
        <p:spPr>
          <a:xfrm>
            <a:off x="267478" y="176426"/>
            <a:ext cx="7899918" cy="461665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>
              <a:defRPr sz="2400" b="1">
                <a:ln>
                  <a:noFill/>
                </a:ln>
                <a:effectLst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Причины реализации рисков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936D21-96BD-FF44-71F9-842A4B3F581D}"/>
              </a:ext>
            </a:extLst>
          </p:cNvPr>
          <p:cNvSpPr txBox="1"/>
          <p:nvPr/>
        </p:nvSpPr>
        <p:spPr>
          <a:xfrm>
            <a:off x="267478" y="1540388"/>
            <a:ext cx="11035004" cy="3693319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Ошибки, человеческий фактор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Несоблюдение законодательства и требований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Халатность, невнимание к деталям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Неблагонамеренные действия (внутренние и внешние)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Неработоспособность, ошибки ИТ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Внешние факторы, форс-мажор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836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51CEEB-E238-1D49-6EE9-EDA60670EC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266BD409-8300-AE84-9664-0F9CB120D249}"/>
              </a:ext>
            </a:extLst>
          </p:cNvPr>
          <p:cNvSpPr/>
          <p:nvPr/>
        </p:nvSpPr>
        <p:spPr>
          <a:xfrm>
            <a:off x="0" y="108006"/>
            <a:ext cx="12192000" cy="507814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4A7D89-CCF7-4FB1-B35D-2BD4A7589E4F}"/>
              </a:ext>
            </a:extLst>
          </p:cNvPr>
          <p:cNvSpPr txBox="1"/>
          <p:nvPr/>
        </p:nvSpPr>
        <p:spPr>
          <a:xfrm>
            <a:off x="267478" y="176426"/>
            <a:ext cx="7899918" cy="461665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>
              <a:defRPr sz="2400" b="1">
                <a:ln>
                  <a:noFill/>
                </a:ln>
                <a:effectLst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1. Знание своей закупки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956FBE1-1AE3-5C43-456D-8FF75A2742A1}"/>
              </a:ext>
            </a:extLst>
          </p:cNvPr>
          <p:cNvSpPr txBox="1"/>
          <p:nvPr/>
        </p:nvSpPr>
        <p:spPr>
          <a:xfrm>
            <a:off x="267478" y="1540388"/>
            <a:ext cx="11035004" cy="1323439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ru-RU" sz="1600" b="1" dirty="0"/>
              <a:t>Какие риски закрывает: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Получение товара/работы/услуги, не соответствующих реальным потребностям (например, закупка сервера для архивации, который не поддерживает нужный RAID-массив).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Невозможность предъявить претензии поставщику, потому что в техзадании характеристика не была прописана чётко.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Дополнительные расходы на доработку, замену или судебные разбирательства.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EF702-CCCE-0274-B8CF-8D0FCEBE8BA8}"/>
              </a:ext>
            </a:extLst>
          </p:cNvPr>
          <p:cNvSpPr txBox="1"/>
          <p:nvPr/>
        </p:nvSpPr>
        <p:spPr>
          <a:xfrm>
            <a:off x="267478" y="743803"/>
            <a:ext cx="6097904" cy="584775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/>
            </a:lvl1pPr>
          </a:lstStyle>
          <a:p>
            <a:r>
              <a:rPr lang="ru-RU" sz="1600" dirty="0"/>
              <a:t>Необходимо заказывать то, что действительно соответствует ожиданиям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793556-C3D0-030B-C8AF-6BC8A3790B69}"/>
              </a:ext>
            </a:extLst>
          </p:cNvPr>
          <p:cNvSpPr txBox="1"/>
          <p:nvPr/>
        </p:nvSpPr>
        <p:spPr>
          <a:xfrm>
            <a:off x="267478" y="3049731"/>
            <a:ext cx="11035004" cy="1815882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ru-RU" sz="1600" b="1" dirty="0"/>
              <a:t>Что делать: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Сформировать функциональные и качественные требования вместе с будущими пользователями (не только с подразделением закупок).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Описать объект закупки нейтрально (без привязки к конкретному бренду, если это не единственный поставщик).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Определить критерии приемки: как вы будете проверять, что поставленное соответствует заказу.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При закупке сложных услуг (IT, строительство, аудит) разработать детальное техническое задание с измеримыми показателями.</a:t>
            </a:r>
          </a:p>
        </p:txBody>
      </p:sp>
    </p:spTree>
    <p:extLst>
      <p:ext uri="{BB962C8B-B14F-4D97-AF65-F5344CB8AC3E}">
        <p14:creationId xmlns:p14="http://schemas.microsoft.com/office/powerpoint/2010/main" val="396183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CD5A42-6252-7F20-0CDA-408B1CBC9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A416DBCA-1D8D-B729-5F3F-3F614B051569}"/>
              </a:ext>
            </a:extLst>
          </p:cNvPr>
          <p:cNvSpPr/>
          <p:nvPr/>
        </p:nvSpPr>
        <p:spPr>
          <a:xfrm>
            <a:off x="0" y="108006"/>
            <a:ext cx="12192000" cy="507814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655412-1BEC-A7D7-0156-55A6107496EF}"/>
              </a:ext>
            </a:extLst>
          </p:cNvPr>
          <p:cNvSpPr txBox="1"/>
          <p:nvPr/>
        </p:nvSpPr>
        <p:spPr>
          <a:xfrm>
            <a:off x="267478" y="176426"/>
            <a:ext cx="7899918" cy="461665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>
              <a:defRPr sz="2400" b="1">
                <a:ln>
                  <a:noFill/>
                </a:ln>
                <a:effectLst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2. Знание своего поставщика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AB213DB-BBF0-BF07-9A7C-7CBC03F3847F}"/>
              </a:ext>
            </a:extLst>
          </p:cNvPr>
          <p:cNvSpPr txBox="1"/>
          <p:nvPr/>
        </p:nvSpPr>
        <p:spPr>
          <a:xfrm>
            <a:off x="267478" y="1540388"/>
            <a:ext cx="11035004" cy="1323439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ru-RU" sz="1600" b="1" dirty="0"/>
              <a:t>Какие риски закрывает: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Срыв поставки или некачественное выполнение работ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Невозможность взыскать убытки (у поставщика нет активов)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Риск попасть в цепочку недобросовестных субподрядчиков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Репутационные потери и штрафы за срыв связанных с закупками масштабных программ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F835D3-2BA5-43D3-79BC-DE965E58CFC5}"/>
              </a:ext>
            </a:extLst>
          </p:cNvPr>
          <p:cNvSpPr txBox="1"/>
          <p:nvPr/>
        </p:nvSpPr>
        <p:spPr>
          <a:xfrm>
            <a:off x="267478" y="743803"/>
            <a:ext cx="6097904" cy="338554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1"/>
            </a:lvl1pPr>
          </a:lstStyle>
          <a:p>
            <a:r>
              <a:rPr lang="ru-RU" sz="1600" dirty="0"/>
              <a:t>Избегайте мошенников, выбирайте надежных контрагентов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FBCFFA-7030-D279-F440-CEF696E7BCB7}"/>
              </a:ext>
            </a:extLst>
          </p:cNvPr>
          <p:cNvSpPr txBox="1"/>
          <p:nvPr/>
        </p:nvSpPr>
        <p:spPr>
          <a:xfrm>
            <a:off x="267478" y="3049731"/>
            <a:ext cx="11035004" cy="1815882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ru-RU" sz="1600" b="1" dirty="0"/>
              <a:t>Что делать: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Проверять контрагентов (Единый реестр недобросовестных поставщиков (ЕРНП), запрашивать выписку из ЕГРЮЛ/ЕГРИП)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Обращать внимание на дату регистрации, смену директоров, уставной капитал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Проверять через сервисы ФНС: наличие налоговых долгов, массовость адреса/учредителя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Изучать судебную картотеку (арбитражные дела по искам о неисполнении контрактов)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При крупных закупках требовать опыт выполнения аналогичных контрактов с актами и отзывами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 контракте предусматривать право запрашивать подтверждающие документы на любом этапе</a:t>
            </a:r>
          </a:p>
        </p:txBody>
      </p:sp>
    </p:spTree>
    <p:extLst>
      <p:ext uri="{BB962C8B-B14F-4D97-AF65-F5344CB8AC3E}">
        <p14:creationId xmlns:p14="http://schemas.microsoft.com/office/powerpoint/2010/main" val="13686498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18175</TotalTime>
  <Words>1831</Words>
  <Application>Microsoft Office PowerPoint</Application>
  <PresentationFormat>Широкоэкранный</PresentationFormat>
  <Paragraphs>233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quote-cjk-patch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Леонид Погорелов</dc:creator>
  <cp:lastModifiedBy>Леонид Леонид</cp:lastModifiedBy>
  <cp:revision>84</cp:revision>
  <cp:lastPrinted>2025-10-09T12:09:02Z</cp:lastPrinted>
  <dcterms:created xsi:type="dcterms:W3CDTF">2025-10-06T11:06:51Z</dcterms:created>
  <dcterms:modified xsi:type="dcterms:W3CDTF">2026-04-17T10:22:15Z</dcterms:modified>
</cp:coreProperties>
</file>