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3"/>
  </p:notesMasterIdLst>
  <p:sldIdLst>
    <p:sldId id="347" r:id="rId2"/>
    <p:sldId id="617" r:id="rId3"/>
    <p:sldId id="624" r:id="rId4"/>
    <p:sldId id="625" r:id="rId5"/>
    <p:sldId id="626" r:id="rId6"/>
    <p:sldId id="691" r:id="rId7"/>
    <p:sldId id="690" r:id="rId8"/>
    <p:sldId id="682" r:id="rId9"/>
    <p:sldId id="268" r:id="rId10"/>
    <p:sldId id="683" r:id="rId11"/>
    <p:sldId id="267" r:id="rId12"/>
    <p:sldId id="266" r:id="rId13"/>
    <p:sldId id="264" r:id="rId14"/>
    <p:sldId id="263" r:id="rId15"/>
    <p:sldId id="270" r:id="rId16"/>
    <p:sldId id="269" r:id="rId17"/>
    <p:sldId id="272" r:id="rId18"/>
    <p:sldId id="291" r:id="rId19"/>
    <p:sldId id="273" r:id="rId20"/>
    <p:sldId id="274" r:id="rId21"/>
    <p:sldId id="292" r:id="rId22"/>
    <p:sldId id="275" r:id="rId23"/>
    <p:sldId id="302" r:id="rId24"/>
    <p:sldId id="301" r:id="rId25"/>
    <p:sldId id="276" r:id="rId26"/>
    <p:sldId id="277" r:id="rId27"/>
    <p:sldId id="278" r:id="rId28"/>
    <p:sldId id="293" r:id="rId29"/>
    <p:sldId id="279" r:id="rId30"/>
    <p:sldId id="280" r:id="rId31"/>
    <p:sldId id="281" r:id="rId32"/>
    <p:sldId id="282" r:id="rId33"/>
    <p:sldId id="447" r:id="rId34"/>
    <p:sldId id="684" r:id="rId35"/>
    <p:sldId id="648" r:id="rId36"/>
    <p:sldId id="665" r:id="rId37"/>
    <p:sldId id="666" r:id="rId38"/>
    <p:sldId id="667" r:id="rId39"/>
    <p:sldId id="463" r:id="rId40"/>
    <p:sldId id="464" r:id="rId41"/>
    <p:sldId id="668" r:id="rId42"/>
    <p:sldId id="669" r:id="rId43"/>
    <p:sldId id="467" r:id="rId44"/>
    <p:sldId id="670" r:id="rId45"/>
    <p:sldId id="671" r:id="rId46"/>
    <p:sldId id="672" r:id="rId47"/>
    <p:sldId id="673" r:id="rId48"/>
    <p:sldId id="674" r:id="rId49"/>
    <p:sldId id="675" r:id="rId50"/>
    <p:sldId id="676" r:id="rId51"/>
    <p:sldId id="677" r:id="rId52"/>
    <p:sldId id="678" r:id="rId53"/>
    <p:sldId id="477" r:id="rId54"/>
    <p:sldId id="404" r:id="rId55"/>
    <p:sldId id="478" r:id="rId56"/>
    <p:sldId id="479" r:id="rId57"/>
    <p:sldId id="480" r:id="rId58"/>
    <p:sldId id="481" r:id="rId59"/>
    <p:sldId id="692" r:id="rId60"/>
    <p:sldId id="693" r:id="rId61"/>
    <p:sldId id="723" r:id="rId62"/>
    <p:sldId id="726" r:id="rId63"/>
    <p:sldId id="685" r:id="rId64"/>
    <p:sldId id="294" r:id="rId65"/>
    <p:sldId id="681" r:id="rId66"/>
    <p:sldId id="284" r:id="rId67"/>
    <p:sldId id="285" r:id="rId68"/>
    <p:sldId id="286" r:id="rId69"/>
    <p:sldId id="287" r:id="rId70"/>
    <p:sldId id="288" r:id="rId71"/>
    <p:sldId id="296" r:id="rId72"/>
    <p:sldId id="297" r:id="rId73"/>
    <p:sldId id="295" r:id="rId74"/>
    <p:sldId id="290" r:id="rId75"/>
    <p:sldId id="695" r:id="rId76"/>
    <p:sldId id="696" r:id="rId77"/>
    <p:sldId id="697" r:id="rId78"/>
    <p:sldId id="698" r:id="rId79"/>
    <p:sldId id="729" r:id="rId80"/>
    <p:sldId id="700" r:id="rId81"/>
    <p:sldId id="701" r:id="rId82"/>
    <p:sldId id="702" r:id="rId83"/>
    <p:sldId id="703" r:id="rId84"/>
    <p:sldId id="704" r:id="rId85"/>
    <p:sldId id="705" r:id="rId86"/>
    <p:sldId id="706" r:id="rId87"/>
    <p:sldId id="707" r:id="rId88"/>
    <p:sldId id="708" r:id="rId89"/>
    <p:sldId id="709" r:id="rId90"/>
    <p:sldId id="710" r:id="rId91"/>
    <p:sldId id="711" r:id="rId92"/>
    <p:sldId id="712" r:id="rId93"/>
    <p:sldId id="713" r:id="rId94"/>
    <p:sldId id="714" r:id="rId95"/>
    <p:sldId id="686" r:id="rId96"/>
    <p:sldId id="687" r:id="rId97"/>
    <p:sldId id="304" r:id="rId98"/>
    <p:sldId id="727" r:id="rId99"/>
    <p:sldId id="307" r:id="rId100"/>
    <p:sldId id="306" r:id="rId101"/>
    <p:sldId id="308" r:id="rId102"/>
    <p:sldId id="309" r:id="rId103"/>
    <p:sldId id="310" r:id="rId104"/>
    <p:sldId id="311" r:id="rId105"/>
    <p:sldId id="313" r:id="rId106"/>
    <p:sldId id="314" r:id="rId107"/>
    <p:sldId id="632" r:id="rId108"/>
    <p:sldId id="631" r:id="rId109"/>
    <p:sldId id="633" r:id="rId110"/>
    <p:sldId id="634" r:id="rId111"/>
    <p:sldId id="635" r:id="rId112"/>
    <p:sldId id="636" r:id="rId113"/>
    <p:sldId id="465" r:id="rId114"/>
    <p:sldId id="466" r:id="rId115"/>
    <p:sldId id="637" r:id="rId116"/>
    <p:sldId id="638" r:id="rId117"/>
    <p:sldId id="639" r:id="rId118"/>
    <p:sldId id="640" r:id="rId119"/>
    <p:sldId id="641" r:id="rId120"/>
    <p:sldId id="642" r:id="rId121"/>
    <p:sldId id="643" r:id="rId122"/>
    <p:sldId id="644" r:id="rId123"/>
    <p:sldId id="645" r:id="rId124"/>
    <p:sldId id="646" r:id="rId125"/>
    <p:sldId id="647" r:id="rId126"/>
    <p:sldId id="649" r:id="rId127"/>
    <p:sldId id="393" r:id="rId128"/>
    <p:sldId id="688" r:id="rId129"/>
    <p:sldId id="660" r:id="rId130"/>
    <p:sldId id="435" r:id="rId131"/>
    <p:sldId id="662" r:id="rId132"/>
    <p:sldId id="663" r:id="rId133"/>
    <p:sldId id="651" r:id="rId134"/>
    <p:sldId id="689" r:id="rId135"/>
    <p:sldId id="650" r:id="rId136"/>
    <p:sldId id="436" r:id="rId137"/>
    <p:sldId id="546" r:id="rId138"/>
    <p:sldId id="547" r:id="rId139"/>
    <p:sldId id="653" r:id="rId140"/>
    <p:sldId id="724" r:id="rId141"/>
    <p:sldId id="654" r:id="rId142"/>
    <p:sldId id="657" r:id="rId143"/>
    <p:sldId id="655" r:id="rId144"/>
    <p:sldId id="656" r:id="rId145"/>
    <p:sldId id="725" r:id="rId146"/>
    <p:sldId id="607" r:id="rId147"/>
    <p:sldId id="630" r:id="rId148"/>
    <p:sldId id="715" r:id="rId149"/>
    <p:sldId id="717" r:id="rId150"/>
    <p:sldId id="718" r:id="rId151"/>
    <p:sldId id="719" r:id="rId152"/>
    <p:sldId id="720" r:id="rId153"/>
    <p:sldId id="716" r:id="rId154"/>
    <p:sldId id="721" r:id="rId155"/>
    <p:sldId id="728" r:id="rId156"/>
    <p:sldId id="611" r:id="rId157"/>
    <p:sldId id="558" r:id="rId158"/>
    <p:sldId id="566" r:id="rId159"/>
    <p:sldId id="612" r:id="rId160"/>
    <p:sldId id="613" r:id="rId161"/>
    <p:sldId id="283" r:id="rId1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CDD"/>
    <a:srgbClr val="7EBA99"/>
    <a:srgbClr val="0003FF"/>
    <a:srgbClr val="8064A2"/>
    <a:srgbClr val="C0504D"/>
    <a:srgbClr val="FFFFCC"/>
    <a:srgbClr val="9BBB59"/>
    <a:srgbClr val="007700"/>
    <a:srgbClr val="7E007E"/>
    <a:srgbClr val="69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3567" autoAdjust="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E8ACC-67EF-4235-A4E8-B16045EAF90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328310-D9C3-4529-9F0F-9D1F5C22813B}">
      <dgm:prSet phldrT="[Текст]" custT="1"/>
      <dgm:spPr/>
      <dgm:t>
        <a:bodyPr/>
        <a:lstStyle/>
        <a:p>
          <a:r>
            <a:rPr lang="ru-RU" sz="1600" b="1" dirty="0"/>
            <a:t>«Наименование товара»</a:t>
          </a:r>
        </a:p>
      </dgm:t>
    </dgm:pt>
    <dgm:pt modelId="{2F294AA1-5A28-45C2-9ED5-A054019CD687}" type="parTrans" cxnId="{CADE2E31-005C-42DB-80C8-9C837BEDE67C}">
      <dgm:prSet/>
      <dgm:spPr/>
      <dgm:t>
        <a:bodyPr/>
        <a:lstStyle/>
        <a:p>
          <a:endParaRPr lang="ru-RU" sz="1600"/>
        </a:p>
      </dgm:t>
    </dgm:pt>
    <dgm:pt modelId="{29ADB156-495C-403F-AE34-7A3F0CF67767}" type="sibTrans" cxnId="{CADE2E31-005C-42DB-80C8-9C837BEDE67C}">
      <dgm:prSet/>
      <dgm:spPr/>
      <dgm:t>
        <a:bodyPr/>
        <a:lstStyle/>
        <a:p>
          <a:endParaRPr lang="ru-RU" sz="1600"/>
        </a:p>
      </dgm:t>
    </dgm:pt>
    <dgm:pt modelId="{4695E091-81C0-4EC2-A39F-DF761A0E13A1}">
      <dgm:prSet phldrT="[Текст]" custT="1"/>
      <dgm:spPr/>
      <dgm:t>
        <a:bodyPr/>
        <a:lstStyle/>
        <a:p>
          <a:r>
            <a:rPr lang="ru-RU" sz="1600" dirty="0"/>
            <a:t>Указывается наименование товара (работы, услуги). </a:t>
          </a:r>
        </a:p>
      </dgm:t>
    </dgm:pt>
    <dgm:pt modelId="{DCDFBA05-39EB-4D1D-AAEA-644346967406}" type="parTrans" cxnId="{47FF87ED-39E9-44CD-84AA-974397DDE29B}">
      <dgm:prSet/>
      <dgm:spPr/>
      <dgm:t>
        <a:bodyPr/>
        <a:lstStyle/>
        <a:p>
          <a:endParaRPr lang="ru-RU" sz="1600"/>
        </a:p>
      </dgm:t>
    </dgm:pt>
    <dgm:pt modelId="{54AB4865-F0C3-4E00-90A5-FAF0180F70CA}" type="sibTrans" cxnId="{47FF87ED-39E9-44CD-84AA-974397DDE29B}">
      <dgm:prSet/>
      <dgm:spPr/>
      <dgm:t>
        <a:bodyPr/>
        <a:lstStyle/>
        <a:p>
          <a:endParaRPr lang="ru-RU" sz="1600"/>
        </a:p>
      </dgm:t>
    </dgm:pt>
    <dgm:pt modelId="{C4594484-5802-4F1B-BA37-6B92B84BF6E4}">
      <dgm:prSet phldrT="[Текст]" custT="1"/>
      <dgm:spPr/>
      <dgm:t>
        <a:bodyPr/>
        <a:lstStyle/>
        <a:p>
          <a:r>
            <a:rPr lang="ru-RU" sz="1600" b="1" dirty="0"/>
            <a:t>«Код ОКПД2»</a:t>
          </a:r>
        </a:p>
      </dgm:t>
    </dgm:pt>
    <dgm:pt modelId="{4CEEFA62-70BE-401E-B165-2C60654B0329}" type="parTrans" cxnId="{3A5AB318-8EB9-451C-B6CA-D1CF7854EF7B}">
      <dgm:prSet/>
      <dgm:spPr/>
      <dgm:t>
        <a:bodyPr/>
        <a:lstStyle/>
        <a:p>
          <a:endParaRPr lang="ru-RU" sz="1600"/>
        </a:p>
      </dgm:t>
    </dgm:pt>
    <dgm:pt modelId="{1E20E40C-5712-4EA6-A702-32A6E96181B3}" type="sibTrans" cxnId="{3A5AB318-8EB9-451C-B6CA-D1CF7854EF7B}">
      <dgm:prSet/>
      <dgm:spPr/>
      <dgm:t>
        <a:bodyPr/>
        <a:lstStyle/>
        <a:p>
          <a:endParaRPr lang="ru-RU" sz="1600"/>
        </a:p>
      </dgm:t>
    </dgm:pt>
    <dgm:pt modelId="{7D6A7A00-6771-422A-B683-02C8AD367BAD}">
      <dgm:prSet phldrT="[Текст]" custT="1"/>
      <dgm:spPr/>
      <dgm:t>
        <a:bodyPr/>
        <a:lstStyle/>
        <a:p>
          <a:r>
            <a:rPr lang="ru-RU" sz="1600" dirty="0"/>
            <a:t>Выбирается справочное значение</a:t>
          </a:r>
        </a:p>
      </dgm:t>
    </dgm:pt>
    <dgm:pt modelId="{C1309A3E-694D-41C9-9D66-4CADA701D582}" type="parTrans" cxnId="{A14DC2D7-587E-420F-B67B-32AABF8F07D0}">
      <dgm:prSet/>
      <dgm:spPr/>
      <dgm:t>
        <a:bodyPr/>
        <a:lstStyle/>
        <a:p>
          <a:endParaRPr lang="ru-RU" sz="1600"/>
        </a:p>
      </dgm:t>
    </dgm:pt>
    <dgm:pt modelId="{FC5CF07B-2CD1-45E4-A697-30ACBC2DD385}" type="sibTrans" cxnId="{A14DC2D7-587E-420F-B67B-32AABF8F07D0}">
      <dgm:prSet/>
      <dgm:spPr/>
      <dgm:t>
        <a:bodyPr/>
        <a:lstStyle/>
        <a:p>
          <a:endParaRPr lang="ru-RU" sz="1600"/>
        </a:p>
      </dgm:t>
    </dgm:pt>
    <dgm:pt modelId="{3833B918-A705-4D7B-924F-84A6DAC0983C}">
      <dgm:prSet phldrT="[Текст]" custT="1"/>
      <dgm:spPr/>
      <dgm:t>
        <a:bodyPr/>
        <a:lstStyle/>
        <a:p>
          <a:r>
            <a:rPr lang="ru-RU" sz="1600" dirty="0"/>
            <a:t>Допускается указание краткого описания объекта закупки</a:t>
          </a:r>
        </a:p>
      </dgm:t>
    </dgm:pt>
    <dgm:pt modelId="{D49CD60D-7120-441E-9C62-AEDA52A718BD}" type="parTrans" cxnId="{D4563E7D-AAE6-4B5F-8E03-8DF786BD44DD}">
      <dgm:prSet/>
      <dgm:spPr/>
      <dgm:t>
        <a:bodyPr/>
        <a:lstStyle/>
        <a:p>
          <a:endParaRPr lang="ru-RU" sz="1600"/>
        </a:p>
      </dgm:t>
    </dgm:pt>
    <dgm:pt modelId="{DC0F2CF2-0E1C-4756-9D8A-6F7B6AA49524}" type="sibTrans" cxnId="{D4563E7D-AAE6-4B5F-8E03-8DF786BD44DD}">
      <dgm:prSet/>
      <dgm:spPr/>
      <dgm:t>
        <a:bodyPr/>
        <a:lstStyle/>
        <a:p>
          <a:endParaRPr lang="ru-RU" sz="1600"/>
        </a:p>
      </dgm:t>
    </dgm:pt>
    <dgm:pt modelId="{19947DE8-F657-4194-89E4-22A5751EE90F}">
      <dgm:prSet phldrT="[Текст]" custT="1"/>
      <dgm:spPr/>
      <dgm:t>
        <a:bodyPr/>
        <a:lstStyle/>
        <a:p>
          <a:r>
            <a:rPr lang="ru-RU" sz="1600" dirty="0"/>
            <a:t>Требуется указание детализированного кода</a:t>
          </a:r>
        </a:p>
      </dgm:t>
    </dgm:pt>
    <dgm:pt modelId="{9093C9B9-F513-4DDE-AC51-D54BE57A2820}" type="parTrans" cxnId="{0EA7E102-6E7C-4D43-B4A6-914B6FCD84FA}">
      <dgm:prSet/>
      <dgm:spPr/>
      <dgm:t>
        <a:bodyPr/>
        <a:lstStyle/>
        <a:p>
          <a:endParaRPr lang="ru-RU" sz="1600"/>
        </a:p>
      </dgm:t>
    </dgm:pt>
    <dgm:pt modelId="{A98ADCCA-D9CC-461C-8B3B-B1A27C7811A2}" type="sibTrans" cxnId="{0EA7E102-6E7C-4D43-B4A6-914B6FCD84FA}">
      <dgm:prSet/>
      <dgm:spPr/>
      <dgm:t>
        <a:bodyPr/>
        <a:lstStyle/>
        <a:p>
          <a:endParaRPr lang="ru-RU" sz="1600"/>
        </a:p>
      </dgm:t>
    </dgm:pt>
    <dgm:pt modelId="{70DBEBF9-C881-454A-ADC2-B856CAE3C2DF}">
      <dgm:prSet phldrT="[Текст]" custT="1"/>
      <dgm:spPr/>
      <dgm:t>
        <a:bodyPr/>
        <a:lstStyle/>
        <a:p>
          <a:r>
            <a:rPr lang="ru-RU" sz="1600" b="1" dirty="0"/>
            <a:t>«Единица измерения»</a:t>
          </a:r>
        </a:p>
      </dgm:t>
    </dgm:pt>
    <dgm:pt modelId="{13F5FBC1-B63E-4090-AD66-64E3B8028A74}" type="parTrans" cxnId="{AA52B503-ABBE-45E8-80D9-987E4B5D245A}">
      <dgm:prSet/>
      <dgm:spPr/>
      <dgm:t>
        <a:bodyPr/>
        <a:lstStyle/>
        <a:p>
          <a:endParaRPr lang="ru-RU" sz="1600"/>
        </a:p>
      </dgm:t>
    </dgm:pt>
    <dgm:pt modelId="{0E184DF8-0EA1-424F-948D-11F1D10F6574}" type="sibTrans" cxnId="{AA52B503-ABBE-45E8-80D9-987E4B5D245A}">
      <dgm:prSet/>
      <dgm:spPr/>
      <dgm:t>
        <a:bodyPr/>
        <a:lstStyle/>
        <a:p>
          <a:endParaRPr lang="ru-RU" sz="1600"/>
        </a:p>
      </dgm:t>
    </dgm:pt>
    <dgm:pt modelId="{C7CA5AF4-F503-4420-9A72-0DEBA5AD0AA7}">
      <dgm:prSet phldrT="[Текст]" custT="1"/>
      <dgm:spPr/>
      <dgm:t>
        <a:bodyPr/>
        <a:lstStyle/>
        <a:p>
          <a:r>
            <a:rPr lang="ru-RU" sz="1600" dirty="0"/>
            <a:t>Поля заполняются вручную</a:t>
          </a:r>
        </a:p>
      </dgm:t>
    </dgm:pt>
    <dgm:pt modelId="{E85976D7-6BEE-4A3B-9932-F18B6C2648ED}" type="parTrans" cxnId="{F0BC0456-E444-4047-8453-44F206D05803}">
      <dgm:prSet/>
      <dgm:spPr/>
      <dgm:t>
        <a:bodyPr/>
        <a:lstStyle/>
        <a:p>
          <a:endParaRPr lang="ru-RU" sz="1600"/>
        </a:p>
      </dgm:t>
    </dgm:pt>
    <dgm:pt modelId="{394BEDBE-72D3-443E-888F-1755BD8F66A8}" type="sibTrans" cxnId="{F0BC0456-E444-4047-8453-44F206D05803}">
      <dgm:prSet/>
      <dgm:spPr/>
      <dgm:t>
        <a:bodyPr/>
        <a:lstStyle/>
        <a:p>
          <a:endParaRPr lang="ru-RU" sz="1600"/>
        </a:p>
      </dgm:t>
    </dgm:pt>
    <dgm:pt modelId="{729184F4-FEE3-45CC-A01F-D99ADCECB908}">
      <dgm:prSet phldrT="[Текст]" custT="1"/>
      <dgm:spPr/>
      <dgm:t>
        <a:bodyPr/>
        <a:lstStyle/>
        <a:p>
          <a:r>
            <a:rPr lang="ru-RU" sz="1600" dirty="0"/>
            <a:t>Выбирается справочное значение</a:t>
          </a:r>
        </a:p>
      </dgm:t>
    </dgm:pt>
    <dgm:pt modelId="{F7998522-DE85-4EBC-9AFC-22CBC0D7084B}" type="sibTrans" cxnId="{9176FC82-E17A-40CA-B086-F7CD0318A368}">
      <dgm:prSet/>
      <dgm:spPr/>
      <dgm:t>
        <a:bodyPr/>
        <a:lstStyle/>
        <a:p>
          <a:endParaRPr lang="ru-RU" sz="1600"/>
        </a:p>
      </dgm:t>
    </dgm:pt>
    <dgm:pt modelId="{14FD2B99-44BC-4947-B2E9-72E330CF93D3}" type="parTrans" cxnId="{9176FC82-E17A-40CA-B086-F7CD0318A368}">
      <dgm:prSet/>
      <dgm:spPr/>
      <dgm:t>
        <a:bodyPr/>
        <a:lstStyle/>
        <a:p>
          <a:endParaRPr lang="ru-RU" sz="1600"/>
        </a:p>
      </dgm:t>
    </dgm:pt>
    <dgm:pt modelId="{7F528E55-569F-4D32-813D-F3B41E29C0F4}">
      <dgm:prSet phldrT="[Текст]" custT="1"/>
      <dgm:spPr/>
      <dgm:t>
        <a:bodyPr/>
        <a:lstStyle/>
        <a:p>
          <a:r>
            <a:rPr lang="ru-RU" sz="1600" b="1" dirty="0"/>
            <a:t>«Цена», «Количество»</a:t>
          </a:r>
        </a:p>
      </dgm:t>
    </dgm:pt>
    <dgm:pt modelId="{9CC40BBB-2DF6-4007-B850-C46CBEC62875}" type="sibTrans" cxnId="{9F494BBA-1B6C-4CE7-A5D4-F1360CDF047F}">
      <dgm:prSet/>
      <dgm:spPr/>
      <dgm:t>
        <a:bodyPr/>
        <a:lstStyle/>
        <a:p>
          <a:endParaRPr lang="ru-RU" sz="1600"/>
        </a:p>
      </dgm:t>
    </dgm:pt>
    <dgm:pt modelId="{742E18C0-D97D-479F-BC9C-FF6022F4D3ED}" type="parTrans" cxnId="{9F494BBA-1B6C-4CE7-A5D4-F1360CDF047F}">
      <dgm:prSet/>
      <dgm:spPr/>
      <dgm:t>
        <a:bodyPr/>
        <a:lstStyle/>
        <a:p>
          <a:endParaRPr lang="ru-RU" sz="1600"/>
        </a:p>
      </dgm:t>
    </dgm:pt>
    <dgm:pt modelId="{8B044DA8-DFFE-4408-99D4-36F5D03E82AF}" type="pres">
      <dgm:prSet presAssocID="{DDDE8ACC-67EF-4235-A4E8-B16045EAF901}" presName="linear" presStyleCnt="0">
        <dgm:presLayoutVars>
          <dgm:animLvl val="lvl"/>
          <dgm:resizeHandles val="exact"/>
        </dgm:presLayoutVars>
      </dgm:prSet>
      <dgm:spPr/>
    </dgm:pt>
    <dgm:pt modelId="{8069079B-A4D2-46E9-9934-9F6E46724E17}" type="pres">
      <dgm:prSet presAssocID="{C1328310-D9C3-4529-9F0F-9D1F5C2281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9C4CF3-3722-4D98-A28F-9BB6926D553F}" type="pres">
      <dgm:prSet presAssocID="{C1328310-D9C3-4529-9F0F-9D1F5C22813B}" presName="childText" presStyleLbl="revTx" presStyleIdx="0" presStyleCnt="4" custLinFactNeighborX="994" custLinFactNeighborY="-12319">
        <dgm:presLayoutVars>
          <dgm:bulletEnabled val="1"/>
        </dgm:presLayoutVars>
      </dgm:prSet>
      <dgm:spPr/>
    </dgm:pt>
    <dgm:pt modelId="{EA767483-6655-4C4C-9FDC-14E90D47197F}" type="pres">
      <dgm:prSet presAssocID="{C4594484-5802-4F1B-BA37-6B92B84BF6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A4287E-DDA6-4AE4-98EB-3BCBAE87FD47}" type="pres">
      <dgm:prSet presAssocID="{C4594484-5802-4F1B-BA37-6B92B84BF6E4}" presName="childText" presStyleLbl="revTx" presStyleIdx="1" presStyleCnt="4">
        <dgm:presLayoutVars>
          <dgm:bulletEnabled val="1"/>
        </dgm:presLayoutVars>
      </dgm:prSet>
      <dgm:spPr/>
    </dgm:pt>
    <dgm:pt modelId="{1DF4A86E-1ADA-453F-BF8E-504628E1121B}" type="pres">
      <dgm:prSet presAssocID="{70DBEBF9-C881-454A-ADC2-B856CAE3C2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9455BB-5361-43B8-A937-A3795010C9C3}" type="pres">
      <dgm:prSet presAssocID="{70DBEBF9-C881-454A-ADC2-B856CAE3C2DF}" presName="childText" presStyleLbl="revTx" presStyleIdx="2" presStyleCnt="4">
        <dgm:presLayoutVars>
          <dgm:bulletEnabled val="1"/>
        </dgm:presLayoutVars>
      </dgm:prSet>
      <dgm:spPr/>
    </dgm:pt>
    <dgm:pt modelId="{E86A6E7F-5C40-42D8-866F-F4473228D305}" type="pres">
      <dgm:prSet presAssocID="{7F528E55-569F-4D32-813D-F3B41E29C0F4}" presName="parentText" presStyleLbl="node1" presStyleIdx="3" presStyleCnt="4" custLinFactNeighborX="-275" custLinFactNeighborY="-6712">
        <dgm:presLayoutVars>
          <dgm:chMax val="0"/>
          <dgm:bulletEnabled val="1"/>
        </dgm:presLayoutVars>
      </dgm:prSet>
      <dgm:spPr/>
    </dgm:pt>
    <dgm:pt modelId="{CCA16B9C-78F0-475A-B743-59BD999CEBF5}" type="pres">
      <dgm:prSet presAssocID="{7F528E55-569F-4D32-813D-F3B41E29C0F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EA7E102-6E7C-4D43-B4A6-914B6FCD84FA}" srcId="{C4594484-5802-4F1B-BA37-6B92B84BF6E4}" destId="{19947DE8-F657-4194-89E4-22A5751EE90F}" srcOrd="1" destOrd="0" parTransId="{9093C9B9-F513-4DDE-AC51-D54BE57A2820}" sibTransId="{A98ADCCA-D9CC-461C-8B3B-B1A27C7811A2}"/>
    <dgm:cxn modelId="{AA52B503-ABBE-45E8-80D9-987E4B5D245A}" srcId="{DDDE8ACC-67EF-4235-A4E8-B16045EAF901}" destId="{70DBEBF9-C881-454A-ADC2-B856CAE3C2DF}" srcOrd="2" destOrd="0" parTransId="{13F5FBC1-B63E-4090-AD66-64E3B8028A74}" sibTransId="{0E184DF8-0EA1-424F-948D-11F1D10F6574}"/>
    <dgm:cxn modelId="{BA74220A-CE3B-40AD-9652-16CCD18DDF21}" type="presOf" srcId="{C7CA5AF4-F503-4420-9A72-0DEBA5AD0AA7}" destId="{CCA16B9C-78F0-475A-B743-59BD999CEBF5}" srcOrd="0" destOrd="0" presId="urn:microsoft.com/office/officeart/2005/8/layout/vList2"/>
    <dgm:cxn modelId="{3A5AB318-8EB9-451C-B6CA-D1CF7854EF7B}" srcId="{DDDE8ACC-67EF-4235-A4E8-B16045EAF901}" destId="{C4594484-5802-4F1B-BA37-6B92B84BF6E4}" srcOrd="1" destOrd="0" parTransId="{4CEEFA62-70BE-401E-B165-2C60654B0329}" sibTransId="{1E20E40C-5712-4EA6-A702-32A6E96181B3}"/>
    <dgm:cxn modelId="{EA930719-9737-4B25-9908-1275BCF93B5E}" type="presOf" srcId="{DDDE8ACC-67EF-4235-A4E8-B16045EAF901}" destId="{8B044DA8-DFFE-4408-99D4-36F5D03E82AF}" srcOrd="0" destOrd="0" presId="urn:microsoft.com/office/officeart/2005/8/layout/vList2"/>
    <dgm:cxn modelId="{9D2CC527-6AB4-4A5F-8B93-5A720BD88584}" type="presOf" srcId="{3833B918-A705-4D7B-924F-84A6DAC0983C}" destId="{F19C4CF3-3722-4D98-A28F-9BB6926D553F}" srcOrd="0" destOrd="1" presId="urn:microsoft.com/office/officeart/2005/8/layout/vList2"/>
    <dgm:cxn modelId="{CADE2E31-005C-42DB-80C8-9C837BEDE67C}" srcId="{DDDE8ACC-67EF-4235-A4E8-B16045EAF901}" destId="{C1328310-D9C3-4529-9F0F-9D1F5C22813B}" srcOrd="0" destOrd="0" parTransId="{2F294AA1-5A28-45C2-9ED5-A054019CD687}" sibTransId="{29ADB156-495C-403F-AE34-7A3F0CF67767}"/>
    <dgm:cxn modelId="{922C583B-8D79-4621-9CE3-67C08DE73ACA}" type="presOf" srcId="{C1328310-D9C3-4529-9F0F-9D1F5C22813B}" destId="{8069079B-A4D2-46E9-9934-9F6E46724E17}" srcOrd="0" destOrd="0" presId="urn:microsoft.com/office/officeart/2005/8/layout/vList2"/>
    <dgm:cxn modelId="{154FED5F-91A9-4539-B436-6B5988284E26}" type="presOf" srcId="{7F528E55-569F-4D32-813D-F3B41E29C0F4}" destId="{E86A6E7F-5C40-42D8-866F-F4473228D305}" srcOrd="0" destOrd="0" presId="urn:microsoft.com/office/officeart/2005/8/layout/vList2"/>
    <dgm:cxn modelId="{11909269-E4FA-45EF-A88D-00E2B5405B1F}" type="presOf" srcId="{C4594484-5802-4F1B-BA37-6B92B84BF6E4}" destId="{EA767483-6655-4C4C-9FDC-14E90D47197F}" srcOrd="0" destOrd="0" presId="urn:microsoft.com/office/officeart/2005/8/layout/vList2"/>
    <dgm:cxn modelId="{F0BC0456-E444-4047-8453-44F206D05803}" srcId="{7F528E55-569F-4D32-813D-F3B41E29C0F4}" destId="{C7CA5AF4-F503-4420-9A72-0DEBA5AD0AA7}" srcOrd="0" destOrd="0" parTransId="{E85976D7-6BEE-4A3B-9932-F18B6C2648ED}" sibTransId="{394BEDBE-72D3-443E-888F-1755BD8F66A8}"/>
    <dgm:cxn modelId="{D4563E7D-AAE6-4B5F-8E03-8DF786BD44DD}" srcId="{C1328310-D9C3-4529-9F0F-9D1F5C22813B}" destId="{3833B918-A705-4D7B-924F-84A6DAC0983C}" srcOrd="1" destOrd="0" parTransId="{D49CD60D-7120-441E-9C62-AEDA52A718BD}" sibTransId="{DC0F2CF2-0E1C-4756-9D8A-6F7B6AA49524}"/>
    <dgm:cxn modelId="{9176FC82-E17A-40CA-B086-F7CD0318A368}" srcId="{70DBEBF9-C881-454A-ADC2-B856CAE3C2DF}" destId="{729184F4-FEE3-45CC-A01F-D99ADCECB908}" srcOrd="0" destOrd="0" parTransId="{14FD2B99-44BC-4947-B2E9-72E330CF93D3}" sibTransId="{F7998522-DE85-4EBC-9AFC-22CBC0D7084B}"/>
    <dgm:cxn modelId="{9F494BBA-1B6C-4CE7-A5D4-F1360CDF047F}" srcId="{DDDE8ACC-67EF-4235-A4E8-B16045EAF901}" destId="{7F528E55-569F-4D32-813D-F3B41E29C0F4}" srcOrd="3" destOrd="0" parTransId="{742E18C0-D97D-479F-BC9C-FF6022F4D3ED}" sibTransId="{9CC40BBB-2DF6-4007-B850-C46CBEC62875}"/>
    <dgm:cxn modelId="{ADFD7AC7-A7A8-4526-971A-78A934D08A73}" type="presOf" srcId="{7D6A7A00-6771-422A-B683-02C8AD367BAD}" destId="{37A4287E-DDA6-4AE4-98EB-3BCBAE87FD47}" srcOrd="0" destOrd="0" presId="urn:microsoft.com/office/officeart/2005/8/layout/vList2"/>
    <dgm:cxn modelId="{2CB52DD3-B772-43F7-A143-B8EE6572ECAF}" type="presOf" srcId="{70DBEBF9-C881-454A-ADC2-B856CAE3C2DF}" destId="{1DF4A86E-1ADA-453F-BF8E-504628E1121B}" srcOrd="0" destOrd="0" presId="urn:microsoft.com/office/officeart/2005/8/layout/vList2"/>
    <dgm:cxn modelId="{A14DC2D7-587E-420F-B67B-32AABF8F07D0}" srcId="{C4594484-5802-4F1B-BA37-6B92B84BF6E4}" destId="{7D6A7A00-6771-422A-B683-02C8AD367BAD}" srcOrd="0" destOrd="0" parTransId="{C1309A3E-694D-41C9-9D66-4CADA701D582}" sibTransId="{FC5CF07B-2CD1-45E4-A697-30ACBC2DD385}"/>
    <dgm:cxn modelId="{76C8CEE4-12B6-4E79-A9C1-28655EFB016C}" type="presOf" srcId="{4695E091-81C0-4EC2-A39F-DF761A0E13A1}" destId="{F19C4CF3-3722-4D98-A28F-9BB6926D553F}" srcOrd="0" destOrd="0" presId="urn:microsoft.com/office/officeart/2005/8/layout/vList2"/>
    <dgm:cxn modelId="{47FF87ED-39E9-44CD-84AA-974397DDE29B}" srcId="{C1328310-D9C3-4529-9F0F-9D1F5C22813B}" destId="{4695E091-81C0-4EC2-A39F-DF761A0E13A1}" srcOrd="0" destOrd="0" parTransId="{DCDFBA05-39EB-4D1D-AAEA-644346967406}" sibTransId="{54AB4865-F0C3-4E00-90A5-FAF0180F70CA}"/>
    <dgm:cxn modelId="{52DEC9F0-33AE-4824-8BBF-37CFA82D6D4B}" type="presOf" srcId="{729184F4-FEE3-45CC-A01F-D99ADCECB908}" destId="{E99455BB-5361-43B8-A937-A3795010C9C3}" srcOrd="0" destOrd="0" presId="urn:microsoft.com/office/officeart/2005/8/layout/vList2"/>
    <dgm:cxn modelId="{28D4C2F1-4ADF-4328-9BA8-4F778F20DD4F}" type="presOf" srcId="{19947DE8-F657-4194-89E4-22A5751EE90F}" destId="{37A4287E-DDA6-4AE4-98EB-3BCBAE87FD47}" srcOrd="0" destOrd="1" presId="urn:microsoft.com/office/officeart/2005/8/layout/vList2"/>
    <dgm:cxn modelId="{3A89F2D2-719F-493F-B845-C049848AEA93}" type="presParOf" srcId="{8B044DA8-DFFE-4408-99D4-36F5D03E82AF}" destId="{8069079B-A4D2-46E9-9934-9F6E46724E17}" srcOrd="0" destOrd="0" presId="urn:microsoft.com/office/officeart/2005/8/layout/vList2"/>
    <dgm:cxn modelId="{88916E06-A713-47B2-AE8E-028390FEAB6B}" type="presParOf" srcId="{8B044DA8-DFFE-4408-99D4-36F5D03E82AF}" destId="{F19C4CF3-3722-4D98-A28F-9BB6926D553F}" srcOrd="1" destOrd="0" presId="urn:microsoft.com/office/officeart/2005/8/layout/vList2"/>
    <dgm:cxn modelId="{0C914BF7-757F-4CFA-965D-718830313403}" type="presParOf" srcId="{8B044DA8-DFFE-4408-99D4-36F5D03E82AF}" destId="{EA767483-6655-4C4C-9FDC-14E90D47197F}" srcOrd="2" destOrd="0" presId="urn:microsoft.com/office/officeart/2005/8/layout/vList2"/>
    <dgm:cxn modelId="{54C76691-E9CD-4381-926E-10840E2B4913}" type="presParOf" srcId="{8B044DA8-DFFE-4408-99D4-36F5D03E82AF}" destId="{37A4287E-DDA6-4AE4-98EB-3BCBAE87FD47}" srcOrd="3" destOrd="0" presId="urn:microsoft.com/office/officeart/2005/8/layout/vList2"/>
    <dgm:cxn modelId="{AA2BE83D-78EB-455F-986D-D277F22E040C}" type="presParOf" srcId="{8B044DA8-DFFE-4408-99D4-36F5D03E82AF}" destId="{1DF4A86E-1ADA-453F-BF8E-504628E1121B}" srcOrd="4" destOrd="0" presId="urn:microsoft.com/office/officeart/2005/8/layout/vList2"/>
    <dgm:cxn modelId="{F4A95CC6-6955-4E7E-B150-38A7C919DE23}" type="presParOf" srcId="{8B044DA8-DFFE-4408-99D4-36F5D03E82AF}" destId="{E99455BB-5361-43B8-A937-A3795010C9C3}" srcOrd="5" destOrd="0" presId="urn:microsoft.com/office/officeart/2005/8/layout/vList2"/>
    <dgm:cxn modelId="{5F1829C0-3D24-4FDE-9F73-16E48AE09936}" type="presParOf" srcId="{8B044DA8-DFFE-4408-99D4-36F5D03E82AF}" destId="{E86A6E7F-5C40-42D8-866F-F4473228D305}" srcOrd="6" destOrd="0" presId="urn:microsoft.com/office/officeart/2005/8/layout/vList2"/>
    <dgm:cxn modelId="{948F6C57-4651-415A-A561-E6B05313AF92}" type="presParOf" srcId="{8B044DA8-DFFE-4408-99D4-36F5D03E82AF}" destId="{CCA16B9C-78F0-475A-B743-59BD999CEBF5}" srcOrd="7" destOrd="0" presId="urn:microsoft.com/office/officeart/2005/8/layout/vList2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9079B-A4D2-46E9-9934-9F6E46724E17}">
      <dsp:nvSpPr>
        <dsp:cNvPr id="0" name=""/>
        <dsp:cNvSpPr/>
      </dsp:nvSpPr>
      <dsp:spPr>
        <a:xfrm>
          <a:off x="0" y="2916"/>
          <a:ext cx="11057227" cy="3861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«Наименование товара»</a:t>
          </a:r>
        </a:p>
      </dsp:txBody>
      <dsp:txXfrm>
        <a:off x="18848" y="21764"/>
        <a:ext cx="11019531" cy="348404"/>
      </dsp:txXfrm>
    </dsp:sp>
    <dsp:sp modelId="{F19C4CF3-3722-4D98-A28F-9BB6926D553F}">
      <dsp:nvSpPr>
        <dsp:cNvPr id="0" name=""/>
        <dsp:cNvSpPr/>
      </dsp:nvSpPr>
      <dsp:spPr>
        <a:xfrm>
          <a:off x="0" y="341453"/>
          <a:ext cx="11057227" cy="5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06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Указывается наименование товара (работы, услуги).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Допускается указание краткого описания объекта закупки</a:t>
          </a:r>
        </a:p>
      </dsp:txBody>
      <dsp:txXfrm>
        <a:off x="0" y="341453"/>
        <a:ext cx="11057227" cy="538200"/>
      </dsp:txXfrm>
    </dsp:sp>
    <dsp:sp modelId="{EA767483-6655-4C4C-9FDC-14E90D47197F}">
      <dsp:nvSpPr>
        <dsp:cNvPr id="0" name=""/>
        <dsp:cNvSpPr/>
      </dsp:nvSpPr>
      <dsp:spPr>
        <a:xfrm>
          <a:off x="0" y="927217"/>
          <a:ext cx="11057227" cy="38610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«Код ОКПД2»</a:t>
          </a:r>
        </a:p>
      </dsp:txBody>
      <dsp:txXfrm>
        <a:off x="18848" y="946065"/>
        <a:ext cx="11019531" cy="348404"/>
      </dsp:txXfrm>
    </dsp:sp>
    <dsp:sp modelId="{37A4287E-DDA6-4AE4-98EB-3BCBAE87FD47}">
      <dsp:nvSpPr>
        <dsp:cNvPr id="0" name=""/>
        <dsp:cNvSpPr/>
      </dsp:nvSpPr>
      <dsp:spPr>
        <a:xfrm>
          <a:off x="0" y="1313317"/>
          <a:ext cx="11057227" cy="5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06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Выбирается справочное значение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Требуется указание детализированного кода</a:t>
          </a:r>
        </a:p>
      </dsp:txBody>
      <dsp:txXfrm>
        <a:off x="0" y="1313317"/>
        <a:ext cx="11057227" cy="538200"/>
      </dsp:txXfrm>
    </dsp:sp>
    <dsp:sp modelId="{1DF4A86E-1ADA-453F-BF8E-504628E1121B}">
      <dsp:nvSpPr>
        <dsp:cNvPr id="0" name=""/>
        <dsp:cNvSpPr/>
      </dsp:nvSpPr>
      <dsp:spPr>
        <a:xfrm>
          <a:off x="0" y="1851517"/>
          <a:ext cx="11057227" cy="38610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«Единица измерения»</a:t>
          </a:r>
        </a:p>
      </dsp:txBody>
      <dsp:txXfrm>
        <a:off x="18848" y="1870365"/>
        <a:ext cx="11019531" cy="348404"/>
      </dsp:txXfrm>
    </dsp:sp>
    <dsp:sp modelId="{E99455BB-5361-43B8-A937-A3795010C9C3}">
      <dsp:nvSpPr>
        <dsp:cNvPr id="0" name=""/>
        <dsp:cNvSpPr/>
      </dsp:nvSpPr>
      <dsp:spPr>
        <a:xfrm>
          <a:off x="0" y="2237617"/>
          <a:ext cx="1105722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06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Выбирается справочное значение</a:t>
          </a:r>
        </a:p>
      </dsp:txBody>
      <dsp:txXfrm>
        <a:off x="0" y="2237617"/>
        <a:ext cx="11057227" cy="331200"/>
      </dsp:txXfrm>
    </dsp:sp>
    <dsp:sp modelId="{E86A6E7F-5C40-42D8-866F-F4473228D305}">
      <dsp:nvSpPr>
        <dsp:cNvPr id="0" name=""/>
        <dsp:cNvSpPr/>
      </dsp:nvSpPr>
      <dsp:spPr>
        <a:xfrm>
          <a:off x="0" y="2546586"/>
          <a:ext cx="11057227" cy="3861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«Цена», «Количество»</a:t>
          </a:r>
        </a:p>
      </dsp:txBody>
      <dsp:txXfrm>
        <a:off x="18848" y="2565434"/>
        <a:ext cx="11019531" cy="348404"/>
      </dsp:txXfrm>
    </dsp:sp>
    <dsp:sp modelId="{CCA16B9C-78F0-475A-B743-59BD999CEBF5}">
      <dsp:nvSpPr>
        <dsp:cNvPr id="0" name=""/>
        <dsp:cNvSpPr/>
      </dsp:nvSpPr>
      <dsp:spPr>
        <a:xfrm>
          <a:off x="0" y="2954917"/>
          <a:ext cx="1105722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06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Поля заполняются вручную</a:t>
          </a:r>
        </a:p>
      </dsp:txBody>
      <dsp:txXfrm>
        <a:off x="0" y="2954917"/>
        <a:ext cx="11057227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72D8-1F48-42DF-AAE4-9B25D0A73479}" type="datetimeFigureOut">
              <a:rPr lang="ru-RU" smtClean="0"/>
              <a:t>06.07.2026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82B2-F303-47C0-B23D-CBE19D92E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9C484-988F-4226-A0D5-C896B52E80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6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26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13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2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0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74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58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59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C484-988F-4226-A0D5-C896B52E8007}" type="slidenum">
              <a:rPr lang="ru-RU" smtClean="0"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79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2272454"/>
            <a:ext cx="8290560" cy="15680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4145280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7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8"/>
            <a:ext cx="2194560" cy="62416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8"/>
            <a:ext cx="6421120" cy="6241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4700694"/>
            <a:ext cx="8290560" cy="1452880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3100495"/>
            <a:ext cx="8290560" cy="16001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637454"/>
            <a:ext cx="4309534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2319867"/>
            <a:ext cx="4309534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694" y="1637454"/>
            <a:ext cx="431122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319867"/>
            <a:ext cx="431122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8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9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291253"/>
            <a:ext cx="3208867" cy="1239520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87" y="291254"/>
            <a:ext cx="5452533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1530774"/>
            <a:ext cx="3208867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4" y="5120640"/>
            <a:ext cx="5852160" cy="604521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4" y="653627"/>
            <a:ext cx="585216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4" y="5725161"/>
            <a:ext cx="585216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87782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F7BC-852C-4CD3-BD07-A3527B1642A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780107"/>
            <a:ext cx="30886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0" y="6780107"/>
            <a:ext cx="2275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hyperlink" Target="https://goszakaz.ufin48.ru/smallpurchases/Show/Category/3?ItemId=30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57.png"/><Relationship Id="rId4" Type="http://schemas.openxmlformats.org/officeDocument/2006/relationships/image" Target="../media/image14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hyperlink" Target="https://disk.yandex.ru/i/LlQjaTp3I7Ejww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13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6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hyperlink" Target="https://disk.360.yandex.ru/i/M2V62_b65zfFPw" TargetMode="Externa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sberb2b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hyperlink" Target="https://disk.yandex.ru/i/LlQjaTp3I7Ejww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360.yandex.ru/i/6433AsRbTrzQzw" TargetMode="Externa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hyperlink" Target="https://disk.yandex.ru/i/LlQjaTp3I7Ejww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13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6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5.png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327" y="2721114"/>
            <a:ext cx="1009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Особенности учета малых закупок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4F97AB-E541-04C9-5787-00377CDE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337" y="5123082"/>
            <a:ext cx="1861191" cy="16771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AE5528-867D-2241-7F09-090F0E8D1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"/>
            <a:ext cx="3156677" cy="9383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6754-4962-467F-542A-F38E7E0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DDA07-DB56-4AA5-821A-72A1F4C4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1" y="1067096"/>
            <a:ext cx="11377778" cy="472380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ADBEB-EC9A-54E2-D7BC-FFF50BAC1D8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5A8E-ED25-EE4C-B082-256EC830284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4DF7B-95EF-9947-C72F-C51517362897}"/>
              </a:ext>
            </a:extLst>
          </p:cNvPr>
          <p:cNvSpPr txBox="1"/>
          <p:nvPr/>
        </p:nvSpPr>
        <p:spPr>
          <a:xfrm>
            <a:off x="0" y="19927"/>
            <a:ext cx="1208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извещения малой закупки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E5EF4B-ADFB-56D7-219A-E692952B9326}"/>
              </a:ext>
            </a:extLst>
          </p:cNvPr>
          <p:cNvSpPr/>
          <p:nvPr/>
        </p:nvSpPr>
        <p:spPr>
          <a:xfrm>
            <a:off x="4814416" y="4314614"/>
            <a:ext cx="7024658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Для формирования Извещения малой закупки необходимо перейти в папку «</a:t>
            </a:r>
            <a:r>
              <a:rPr lang="ru-RU" sz="2000" b="1" dirty="0"/>
              <a:t>Извещение МЗ</a:t>
            </a:r>
            <a:r>
              <a:rPr lang="ru-RU" sz="2000" dirty="0"/>
              <a:t>» в фильтр «</a:t>
            </a:r>
            <a:r>
              <a:rPr lang="ru-RU" sz="2000" b="1" dirty="0"/>
              <a:t>На размещении</a:t>
            </a:r>
            <a:r>
              <a:rPr lang="ru-RU" sz="2000" dirty="0"/>
              <a:t>» и нажатием на кнопку       «</a:t>
            </a:r>
            <a:r>
              <a:rPr lang="ru-RU" sz="2000" b="1" dirty="0"/>
              <a:t>Создать…</a:t>
            </a:r>
            <a:r>
              <a:rPr lang="ru-RU" sz="2000" dirty="0"/>
              <a:t>» будет сформирован документ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659EDB-0259-41CA-910A-8CB21F42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278" y="4976333"/>
            <a:ext cx="264127" cy="335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115E90-74D2-4AE8-9B48-37144616E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479310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5D870-F0E3-E743-D951-D79839FE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D0A351-FDFE-D20A-D576-5E29B5940FF2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04B52-6968-B102-2AD9-2340432C5C03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98C9E-E573-5CEF-4418-C5C0F7F483C7}"/>
              </a:ext>
            </a:extLst>
          </p:cNvPr>
          <p:cNvSpPr txBox="1"/>
          <p:nvPr/>
        </p:nvSpPr>
        <p:spPr>
          <a:xfrm>
            <a:off x="0" y="146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Выбор типа закупки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E1915-3B38-D814-B47E-33DA1BB6E7F9}"/>
              </a:ext>
            </a:extLst>
          </p:cNvPr>
          <p:cNvSpPr txBox="1"/>
          <p:nvPr/>
        </p:nvSpPr>
        <p:spPr>
          <a:xfrm>
            <a:off x="534095" y="849897"/>
            <a:ext cx="11000607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Кроме основания заключения контракта, выбор значения в поле «</a:t>
            </a:r>
            <a:r>
              <a:rPr lang="ru-RU" sz="1920" b="1" dirty="0"/>
              <a:t>Тип закупки</a:t>
            </a:r>
            <a:r>
              <a:rPr lang="ru-RU" sz="1920" dirty="0"/>
              <a:t>» определяет используемую информацию о финансировании на основании данных опубликованного плана-графика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9CF275-F6BF-461A-A95A-4B457B68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DC5A7-3798-6F8F-4E49-E5609AC6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624" y="1739443"/>
            <a:ext cx="9330752" cy="42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70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CE6E1-3037-C423-E9AC-3B5344A4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9C9FF8-B990-C4F4-698F-6AE6035A0458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08623-7741-1656-1FFC-D611D1C4CBFB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BDFD9-BD1E-5576-88E3-E659F5BD49C5}"/>
              </a:ext>
            </a:extLst>
          </p:cNvPr>
          <p:cNvSpPr txBox="1"/>
          <p:nvPr/>
        </p:nvSpPr>
        <p:spPr>
          <a:xfrm>
            <a:off x="0" y="2482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Перечень малых закупок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60166-A180-6BA5-5B21-AF2176282E02}"/>
              </a:ext>
            </a:extLst>
          </p:cNvPr>
          <p:cNvSpPr txBox="1"/>
          <p:nvPr/>
        </p:nvSpPr>
        <p:spPr>
          <a:xfrm>
            <a:off x="534095" y="849897"/>
            <a:ext cx="11000607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Перечень предоставляет заказчиком право не проводить малые закупки  по п.4 и п.5 ч.1 ст.93 Закона №44-ФЗ с использованием модуля «WEB-Маркет малых закупок»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C5681-C5B4-5210-A616-FA1E2F621DB5}"/>
              </a:ext>
            </a:extLst>
          </p:cNvPr>
          <p:cNvSpPr txBox="1"/>
          <p:nvPr/>
        </p:nvSpPr>
        <p:spPr>
          <a:xfrm>
            <a:off x="678073" y="4897520"/>
            <a:ext cx="10856629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Исчерпывающий Перечень размещен в разделе «Методические материалы» в подразделе «Заказчикам»: </a:t>
            </a:r>
            <a:r>
              <a:rPr lang="en-US" sz="1920" dirty="0">
                <a:hlinkClick r:id="rId2"/>
              </a:rPr>
              <a:t>https://goszakaz.ufin48.ru/smallpurchases/Show/Category/3?ItemId=309</a:t>
            </a:r>
            <a:r>
              <a:rPr lang="ru-RU" sz="192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2AE046-602F-4701-8EAC-DBC4BEEA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430" y="1610579"/>
            <a:ext cx="7327140" cy="3209523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BF512B-88BD-4B74-B0AF-8DAEC5353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8119938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C2FB6-A4C9-584B-43F3-FFD13E707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48FA99-5C34-D13F-426B-49656558E000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02883-8EAB-EA1E-68B0-C4621A9A1B86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ED7FE-F7FD-CAFA-C6AE-E8AC1A4DC1B3}"/>
              </a:ext>
            </a:extLst>
          </p:cNvPr>
          <p:cNvSpPr txBox="1"/>
          <p:nvPr/>
        </p:nvSpPr>
        <p:spPr>
          <a:xfrm>
            <a:off x="0" y="1"/>
            <a:ext cx="12192000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«Товары\ работы\ услуги»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F2C5D-7DED-C34F-63D6-D4FB72913ED1}"/>
              </a:ext>
            </a:extLst>
          </p:cNvPr>
          <p:cNvSpPr txBox="1"/>
          <p:nvPr/>
        </p:nvSpPr>
        <p:spPr>
          <a:xfrm>
            <a:off x="595695" y="5949493"/>
            <a:ext cx="11000607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Столбцы, обязательные к заполнению: </a:t>
            </a:r>
            <a:r>
              <a:rPr lang="ru-RU" sz="1920" b="1" dirty="0"/>
              <a:t>Код ОКПД2, Наименование, Ед. измерения, Цена за единицу, Количество, Стоимость</a:t>
            </a:r>
            <a:r>
              <a:rPr lang="ru-RU" sz="1920" dirty="0"/>
              <a:t> (</a:t>
            </a:r>
            <a:r>
              <a:rPr lang="ru-RU" sz="1920" i="1" dirty="0"/>
              <a:t>рассчитывается автоматически</a:t>
            </a:r>
            <a:r>
              <a:rPr lang="ru-RU" sz="1920" dirty="0"/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4F3C6-4815-4B9A-8BE7-5108F153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00" y="848683"/>
            <a:ext cx="11433001" cy="4972572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73DB9C-0568-48DF-8DE3-D82C6514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8596346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B5972-24E3-E4C1-AA31-64F4A74FF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6BD05-8B3B-4645-B1FD-82D9149F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43" y="683549"/>
            <a:ext cx="8889236" cy="274545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4985F5-46C9-830F-3EA7-32CA5BEB50D2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57FF7-B901-5E84-3D2F-09CBF0015DED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4F4D5-FD88-B8B8-3E03-C95EF57908D4}"/>
              </a:ext>
            </a:extLst>
          </p:cNvPr>
          <p:cNvSpPr txBox="1"/>
          <p:nvPr/>
        </p:nvSpPr>
        <p:spPr>
          <a:xfrm>
            <a:off x="0" y="1"/>
            <a:ext cx="12192000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«Финансирование»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B7665-F616-C7EB-C140-C5759C044835}"/>
              </a:ext>
            </a:extLst>
          </p:cNvPr>
          <p:cNvSpPr txBox="1"/>
          <p:nvPr/>
        </p:nvSpPr>
        <p:spPr>
          <a:xfrm>
            <a:off x="1475543" y="3541775"/>
            <a:ext cx="8889236" cy="15602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Вкладку нельзя заполнять, если не заполнено поле «</a:t>
            </a:r>
            <a:r>
              <a:rPr lang="ru-RU" sz="1920" b="1" dirty="0"/>
              <a:t>Тип закупки</a:t>
            </a:r>
            <a:r>
              <a:rPr lang="ru-RU" sz="1920" dirty="0"/>
              <a:t>»</a:t>
            </a:r>
            <a:br>
              <a:rPr lang="ru-RU" sz="1920" dirty="0"/>
            </a:br>
            <a:r>
              <a:rPr lang="ru-RU" sz="1920" dirty="0"/>
              <a:t>Столбцы, обязательные к заполнению: 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ru-RU" sz="1920" b="1" dirty="0"/>
              <a:t>КБК из плана;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ru-RU" sz="1920" b="1" dirty="0"/>
              <a:t>Сумма (по месяцам);</a:t>
            </a:r>
            <a:endParaRPr lang="ru-RU" sz="1920" dirty="0"/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ru-RU" sz="1920" b="1" dirty="0"/>
              <a:t>Сумма 20** года.</a:t>
            </a:r>
            <a:endParaRPr lang="ru-RU" sz="192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63DAD9-64BF-7E59-6F15-352E01B38959}"/>
              </a:ext>
            </a:extLst>
          </p:cNvPr>
          <p:cNvSpPr/>
          <p:nvPr/>
        </p:nvSpPr>
        <p:spPr>
          <a:xfrm>
            <a:off x="4490367" y="683549"/>
            <a:ext cx="58744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Указывается текущий год (кроме случаев, когда закупка финансируется за счет средств будущего года)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A6285-799E-45DD-BAD4-A449EE9A3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564655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39AFA-7BFF-B977-BD74-C63250AB8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083D0-180C-6A89-1937-E4F42D5A961E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475FC-84E2-A849-FC64-A8572ECB8137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6DE1C-25BC-28CB-0EAE-833CB53F0653}"/>
              </a:ext>
            </a:extLst>
          </p:cNvPr>
          <p:cNvSpPr txBox="1"/>
          <p:nvPr/>
        </p:nvSpPr>
        <p:spPr>
          <a:xfrm>
            <a:off x="0" y="1"/>
            <a:ext cx="12192000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«Поставщик (подрядчик, исполнитель)»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5D7F2-9436-72B5-5C0C-5B60E93605A6}"/>
              </a:ext>
            </a:extLst>
          </p:cNvPr>
          <p:cNvSpPr txBox="1"/>
          <p:nvPr/>
        </p:nvSpPr>
        <p:spPr>
          <a:xfrm>
            <a:off x="560150" y="4163568"/>
            <a:ext cx="11071699" cy="18651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Добавление поставщика осуществляется в столбце «</a:t>
            </a:r>
            <a:r>
              <a:rPr lang="ru-RU" sz="1920" b="1" dirty="0"/>
              <a:t>Поставщик</a:t>
            </a:r>
            <a:r>
              <a:rPr lang="ru-RU" sz="1920" dirty="0"/>
              <a:t>». Используя данный столбец также можно отредактировать карточку поставщика, в том числе добавить платежные реквизиты.</a:t>
            </a:r>
          </a:p>
          <a:p>
            <a:endParaRPr lang="ru-RU" sz="1920" dirty="0"/>
          </a:p>
          <a:p>
            <a:r>
              <a:rPr lang="ru-RU" sz="1920" dirty="0"/>
              <a:t>Поле «</a:t>
            </a:r>
            <a:r>
              <a:rPr lang="ru-RU" sz="1920" b="1" dirty="0"/>
              <a:t>Платежные реквизиты для перечисления денежных средств</a:t>
            </a:r>
            <a:r>
              <a:rPr lang="ru-RU" sz="1920" dirty="0"/>
              <a:t>» - заполняется автоматически, если в карточке поставщика имеется только одна запись платежных реквизитов. Если у поставщика несколько реквизитов – выберите нужные из списка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E3922-EA5F-431B-8EED-2A460E58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26" y="1158221"/>
            <a:ext cx="10634149" cy="2891103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96C3C1-974A-45CF-B5D1-9C205D41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4254818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36A5E-E73F-E0B5-AF01-7E9653E4E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0FEEEC-2ECC-428A-E0D0-B6780C2B8DC6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F3E95-3694-E931-6F38-293C2001A0E2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892F8-F3D1-7A52-51F9-AF08B3574626}"/>
              </a:ext>
            </a:extLst>
          </p:cNvPr>
          <p:cNvSpPr txBox="1"/>
          <p:nvPr/>
        </p:nvSpPr>
        <p:spPr>
          <a:xfrm>
            <a:off x="-2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Прикрепление файла контракта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AC4DD-4979-B700-E54C-A9D1C9046F07}"/>
              </a:ext>
            </a:extLst>
          </p:cNvPr>
          <p:cNvSpPr txBox="1"/>
          <p:nvPr/>
        </p:nvSpPr>
        <p:spPr>
          <a:xfrm>
            <a:off x="739656" y="837357"/>
            <a:ext cx="10712679" cy="38779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После сохранения малой закупки необходимо нажать на кнопку        «</a:t>
            </a:r>
            <a:r>
              <a:rPr lang="ru-RU" sz="1920" b="1" dirty="0"/>
              <a:t>Прикрепленные файлы</a:t>
            </a:r>
            <a:r>
              <a:rPr lang="ru-RU" sz="1920" dirty="0"/>
              <a:t>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98782-689D-18B7-8122-8E74A91D0BCC}"/>
              </a:ext>
            </a:extLst>
          </p:cNvPr>
          <p:cNvSpPr txBox="1"/>
          <p:nvPr/>
        </p:nvSpPr>
        <p:spPr>
          <a:xfrm>
            <a:off x="2866139" y="5733310"/>
            <a:ext cx="6459717" cy="38779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Необходимо выбрать тип файла: «</a:t>
            </a:r>
            <a:r>
              <a:rPr lang="ru-RU" sz="1920" b="1" dirty="0"/>
              <a:t>Подписанный контракт»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34F0C4-CA96-4EB1-9571-CD42D6CBE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82" y="1300521"/>
            <a:ext cx="7194429" cy="4306025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1F5381-1B91-4BB6-8BF6-D6B2AD72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912723"/>
            <a:ext cx="223520" cy="237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51F43B-5A85-41FB-9D70-082992BFE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1495889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81964-FFF9-4A84-5CB2-A1024A83D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234B68-A9E2-43FC-A3A0-D3A957E3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14" y="574167"/>
            <a:ext cx="7588572" cy="5810794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4BBCFB-1781-0116-BAB9-AFD78F780ADF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1571E-FD02-4F43-80CE-DED8255FE868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7674D-07E2-12F0-68F5-FB4D2D1B010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малой закупки по маршруту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9AC01-4F98-BDDB-BFB2-89E8F5057FB7}"/>
              </a:ext>
            </a:extLst>
          </p:cNvPr>
          <p:cNvSpPr txBox="1"/>
          <p:nvPr/>
        </p:nvSpPr>
        <p:spPr>
          <a:xfrm>
            <a:off x="2754934" y="1295400"/>
            <a:ext cx="7065722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После прикрепления файлов к малой закупке необходимо отправить ее по маршруту в «</a:t>
            </a:r>
            <a:r>
              <a:rPr lang="ru-RU" sz="1920" b="1" dirty="0"/>
              <a:t>Реестр малых закупок</a:t>
            </a:r>
            <a:r>
              <a:rPr lang="ru-RU" sz="1920" dirty="0"/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DB6B1-BF57-42FE-A967-EAADF440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890876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21387-EBD7-0BE9-5F1F-3DF81FC9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491C2-C19E-D249-C91C-77D276346FF3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контракта по МЗ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BE0D40-B009-9DB0-FEF6-C9732D05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9CEF4D-E6FF-5359-0B89-5C4F8EBDFBBE}"/>
              </a:ext>
            </a:extLst>
          </p:cNvPr>
          <p:cNvSpPr/>
          <p:nvPr/>
        </p:nvSpPr>
        <p:spPr>
          <a:xfrm>
            <a:off x="357905" y="588943"/>
            <a:ext cx="11476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проекта контракта по МЗ необходимо перейти в папку «</a:t>
            </a:r>
            <a:r>
              <a:rPr lang="ru-RU" b="1" dirty="0"/>
              <a:t>Проект контрактов МЗ</a:t>
            </a:r>
            <a:r>
              <a:rPr lang="ru-RU" dirty="0"/>
              <a:t>» в фильтр «</a:t>
            </a:r>
            <a:r>
              <a:rPr lang="ru-RU" b="1" dirty="0"/>
              <a:t>Реестр малых закупок</a:t>
            </a:r>
            <a:r>
              <a:rPr lang="ru-RU" dirty="0"/>
              <a:t>», выбрать нужную малую закупку и нажать на кнопку       «</a:t>
            </a:r>
            <a:r>
              <a:rPr lang="ru-RU" b="1" dirty="0"/>
              <a:t>Сформировать проект контракта по МЗ</a:t>
            </a:r>
            <a:r>
              <a:rPr lang="ru-RU" dirty="0"/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F5A31D-EFF1-CB7F-DCB7-961DEA9C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50" y="1605858"/>
            <a:ext cx="8864300" cy="2052398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4BD5B-1D4A-FC7A-FFF6-830853496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23" y="890697"/>
            <a:ext cx="285714" cy="29523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4D3AE1-28DB-FA67-5DBF-4BE42F42A93E}"/>
              </a:ext>
            </a:extLst>
          </p:cNvPr>
          <p:cNvSpPr/>
          <p:nvPr/>
        </p:nvSpPr>
        <p:spPr>
          <a:xfrm>
            <a:off x="357905" y="3751841"/>
            <a:ext cx="114761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Сформированный проект контракта МЗ будет доступен в папке «</a:t>
            </a:r>
            <a:r>
              <a:rPr lang="ru-RU" b="1" dirty="0"/>
              <a:t>Проект контракта по МЗ (ЕИС)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64E93-700E-CCC3-3D59-18165CEEC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722" y="4288838"/>
            <a:ext cx="7672556" cy="2019918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0744565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B8A8D-EFA0-71EF-3390-714F885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93530-3349-B2AA-FF26-2162CAAECA87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документа. Информация о заключенном контракте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EF1327-70D2-2CDF-4AD3-1BEF1FB65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83EF36-B980-AF29-AD9C-11C08B3E5F65}"/>
              </a:ext>
            </a:extLst>
          </p:cNvPr>
          <p:cNvSpPr/>
          <p:nvPr/>
        </p:nvSpPr>
        <p:spPr>
          <a:xfrm>
            <a:off x="7386133" y="5126283"/>
            <a:ext cx="444796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Данные параметры устанавливаются заказчиком при необходимости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0FC414-D98F-CBE8-BC25-69615FEC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5" y="564060"/>
            <a:ext cx="7028228" cy="604208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3508E9-D824-A5DB-7F51-FC15B3DCF794}"/>
              </a:ext>
            </a:extLst>
          </p:cNvPr>
          <p:cNvSpPr/>
          <p:nvPr/>
        </p:nvSpPr>
        <p:spPr>
          <a:xfrm>
            <a:off x="3519236" y="2496552"/>
            <a:ext cx="831485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Параметр «</a:t>
            </a:r>
            <a:r>
              <a:rPr lang="ru-RU" b="1" dirty="0"/>
              <a:t>Подписание проекта контракта в ЕИС</a:t>
            </a:r>
            <a:r>
              <a:rPr lang="ru-RU" dirty="0"/>
              <a:t>» для малых закупок, заключенных «на бумаге», недоступен для установки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687E3E-FA73-50A7-D693-EEF457470AEB}"/>
              </a:ext>
            </a:extLst>
          </p:cNvPr>
          <p:cNvSpPr/>
          <p:nvPr/>
        </p:nvSpPr>
        <p:spPr>
          <a:xfrm>
            <a:off x="4279391" y="935927"/>
            <a:ext cx="755470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Информация во вкладке «</a:t>
            </a:r>
            <a:r>
              <a:rPr lang="ru-RU" b="1" dirty="0"/>
              <a:t>Информация о заключенном контракте</a:t>
            </a:r>
            <a:r>
              <a:rPr lang="ru-RU" dirty="0"/>
              <a:t>» наследуется из реестра малых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6781444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259F-3AF3-9F34-474C-5E8C37130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5E68F3-9A25-F27E-9842-A7DEEAFB18F9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документа. Контрагенты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228C11-5753-841B-6A36-D59D4D1A8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9BCE8D-BCE0-02C6-4839-D9DE8EA7E10A}"/>
              </a:ext>
            </a:extLst>
          </p:cNvPr>
          <p:cNvSpPr/>
          <p:nvPr/>
        </p:nvSpPr>
        <p:spPr>
          <a:xfrm>
            <a:off x="2030813" y="4713338"/>
            <a:ext cx="81303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 вкладке «</a:t>
            </a:r>
            <a:r>
              <a:rPr lang="ru-RU" b="1" dirty="0"/>
              <a:t>Контрагенты</a:t>
            </a:r>
            <a:r>
              <a:rPr lang="ru-RU" dirty="0"/>
              <a:t>» информация наследуется из реестра малых закупок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707C2-6CEC-C67F-7D51-DAD03609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24" y="989108"/>
            <a:ext cx="9580952" cy="3647619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9147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9958C-5A73-3BB1-A730-ABAA2AAC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6BAE6E-0CC4-4A03-830A-869C7E69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A5511E-4AF6-4FED-AC2B-B979E7670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4" y="816631"/>
            <a:ext cx="8976198" cy="4745030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ACF51-A47D-D6E4-B3EA-21F1EF95671F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полей Извещения МЗ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F63CBF-8723-89DD-B98F-624B311A6D54}"/>
              </a:ext>
            </a:extLst>
          </p:cNvPr>
          <p:cNvSpPr/>
          <p:nvPr/>
        </p:nvSpPr>
        <p:spPr>
          <a:xfrm>
            <a:off x="4391850" y="3257075"/>
            <a:ext cx="618004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</a:t>
            </a:r>
            <a:r>
              <a:rPr lang="ru-RU" b="1" dirty="0"/>
              <a:t>«Предмет договора» </a:t>
            </a:r>
            <a:r>
              <a:rPr lang="ru-RU" dirty="0"/>
              <a:t>заполняется вручную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ACAD54C3-6589-AE2B-9708-972A520B66C6}"/>
              </a:ext>
            </a:extLst>
          </p:cNvPr>
          <p:cNvCxnSpPr>
            <a:cxnSpLocks/>
          </p:cNvCxnSpPr>
          <p:nvPr/>
        </p:nvCxnSpPr>
        <p:spPr>
          <a:xfrm>
            <a:off x="7945262" y="4079911"/>
            <a:ext cx="604012" cy="348651"/>
          </a:xfrm>
          <a:prstGeom prst="bentConnector3">
            <a:avLst>
              <a:gd name="adj1" fmla="val 100042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Соединитель: уступ 2">
            <a:extLst>
              <a:ext uri="{FF2B5EF4-FFF2-40B4-BE49-F238E27FC236}">
                <a16:creationId xmlns:a16="http://schemas.microsoft.com/office/drawing/2014/main" id="{A09F91ED-1F5E-276F-4355-535CEBDDB7E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945262" y="5090981"/>
            <a:ext cx="2225127" cy="325062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561EE6-10C8-11BB-80B6-9AA09E72E78C}"/>
              </a:ext>
            </a:extLst>
          </p:cNvPr>
          <p:cNvSpPr/>
          <p:nvPr/>
        </p:nvSpPr>
        <p:spPr>
          <a:xfrm>
            <a:off x="506654" y="4428562"/>
            <a:ext cx="6008445" cy="58860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0"/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CFF76821-33C8-72C5-42EA-BA7DBF30C3AA}"/>
              </a:ext>
            </a:extLst>
          </p:cNvPr>
          <p:cNvCxnSpPr>
            <a:cxnSpLocks/>
            <a:stCxn id="4" idx="1"/>
            <a:endCxn id="21" idx="1"/>
          </p:cNvCxnSpPr>
          <p:nvPr/>
        </p:nvCxnSpPr>
        <p:spPr>
          <a:xfrm rot="10800000" flipH="1" flipV="1">
            <a:off x="506654" y="4722865"/>
            <a:ext cx="428646" cy="1305088"/>
          </a:xfrm>
          <a:prstGeom prst="bentConnector3">
            <a:avLst>
              <a:gd name="adj1" fmla="val -53331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F9FF9C0-CD3A-F93B-A6D1-E880BF2F3D54}"/>
              </a:ext>
            </a:extLst>
          </p:cNvPr>
          <p:cNvSpPr/>
          <p:nvPr/>
        </p:nvSpPr>
        <p:spPr>
          <a:xfrm>
            <a:off x="935300" y="5653555"/>
            <a:ext cx="4657789" cy="7487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133" dirty="0"/>
              <a:t>Параметры недоступны при размещении на </a:t>
            </a:r>
            <a:r>
              <a:rPr lang="en-US" sz="2133" dirty="0" err="1"/>
              <a:t>Sber</a:t>
            </a:r>
            <a:r>
              <a:rPr lang="ru-RU" sz="2133" dirty="0"/>
              <a:t> </a:t>
            </a:r>
            <a:r>
              <a:rPr lang="en-US" sz="2133" dirty="0"/>
              <a:t>B2B</a:t>
            </a:r>
            <a:endParaRPr lang="ru-RU" sz="2133" dirty="0">
              <a:latin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25F84A-A3D8-4276-A631-4DD6F4484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260" y="4439741"/>
            <a:ext cx="4744127" cy="4876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7AF035-F9E6-4877-9EC5-F38FC4D32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035" y="5416043"/>
            <a:ext cx="2966707" cy="12300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21319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3706C-DC28-BCA6-999A-2ECE902A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09914-CEFC-A1A1-75E1-735E6069109C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Сохранение проекта контракта МЗ и отправка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3A6D1A-C75F-14B3-022D-DD9E3AC86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4175D-D542-8558-B521-BDE0197497B3}"/>
              </a:ext>
            </a:extLst>
          </p:cNvPr>
          <p:cNvSpPr/>
          <p:nvPr/>
        </p:nvSpPr>
        <p:spPr>
          <a:xfrm>
            <a:off x="357905" y="588943"/>
            <a:ext cx="1147619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 (в случае отсутствия документов).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92351-0688-7073-5F26-6CDEBC96D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99" y="568909"/>
            <a:ext cx="285714" cy="2857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A1464-2FE5-AC9C-2FE4-A60B8356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113" y="900221"/>
            <a:ext cx="285714" cy="3047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5F7107-2EC0-56A2-270B-FA738E3C58CA}"/>
              </a:ext>
            </a:extLst>
          </p:cNvPr>
          <p:cNvSpPr/>
          <p:nvPr/>
        </p:nvSpPr>
        <p:spPr>
          <a:xfrm>
            <a:off x="352338" y="1913559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BF99BD-FDCE-3A65-985F-3365B250F073}"/>
              </a:ext>
            </a:extLst>
          </p:cNvPr>
          <p:cNvSpPr/>
          <p:nvPr/>
        </p:nvSpPr>
        <p:spPr>
          <a:xfrm>
            <a:off x="345056" y="5309070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r>
              <a:rPr lang="ru-RU" dirty="0">
                <a:latin typeface="Arial" panose="020B0604020202020204" pitchFamily="34" charset="0"/>
              </a:rPr>
              <a:t>Далее необходимо перейти к формированию </a:t>
            </a:r>
            <a:r>
              <a:rPr lang="ru-RU" u="sng" dirty="0">
                <a:latin typeface="Arial" panose="020B0604020202020204" pitchFamily="34" charset="0"/>
              </a:rPr>
              <a:t>сведений о контракте для реестра контрактов по закупкам малого объема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2C3308-BAB9-269A-0DFB-CAE7E57A1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454" y="2592422"/>
            <a:ext cx="9209524" cy="2514286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2087163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5F4A6-B067-C729-3C2B-9249A5CF4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D655C9-0AA4-521C-7BA2-48BD3165FAEC}"/>
              </a:ext>
            </a:extLst>
          </p:cNvPr>
          <p:cNvSpPr txBox="1"/>
          <p:nvPr/>
        </p:nvSpPr>
        <p:spPr>
          <a:xfrm>
            <a:off x="0" y="29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сведений о контракте </a:t>
            </a:r>
          </a:p>
          <a:p>
            <a:r>
              <a:rPr lang="ru-RU" dirty="0"/>
              <a:t>для реестра контрактов по ЗМО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52D973-D5E4-B93C-50CF-5D051AFF5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A81D73-774E-1E6E-F364-7218937EE99A}"/>
              </a:ext>
            </a:extLst>
          </p:cNvPr>
          <p:cNvSpPr/>
          <p:nvPr/>
        </p:nvSpPr>
        <p:spPr>
          <a:xfrm>
            <a:off x="357905" y="1064431"/>
            <a:ext cx="11476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Для формирования </a:t>
            </a:r>
            <a:r>
              <a:rPr lang="ru-RU" u="sng" dirty="0">
                <a:latin typeface="+mj-lt"/>
              </a:rPr>
              <a:t>Сведений о заключенном контракте</a:t>
            </a:r>
            <a:r>
              <a:rPr lang="ru-RU" dirty="0">
                <a:latin typeface="+mj-lt"/>
              </a:rPr>
              <a:t> для реестра контрактов по закупкам малого объема необходимо перейти в папку «</a:t>
            </a:r>
            <a:r>
              <a:rPr lang="ru-RU" b="1" dirty="0">
                <a:latin typeface="+mj-lt"/>
              </a:rPr>
              <a:t>Проект контракта по МЗ (ЕИС)</a:t>
            </a:r>
            <a:r>
              <a:rPr lang="ru-RU" dirty="0">
                <a:latin typeface="+mj-lt"/>
              </a:rPr>
              <a:t>» в фильтр «</a:t>
            </a:r>
            <a:r>
              <a:rPr lang="ru-RU" b="1" dirty="0">
                <a:latin typeface="+mj-lt"/>
              </a:rPr>
              <a:t>Принят в ЕИС</a:t>
            </a:r>
            <a:r>
              <a:rPr lang="ru-RU" dirty="0">
                <a:latin typeface="+mj-lt"/>
              </a:rPr>
              <a:t>», выбрать нужный документ и нажать кнопку        «</a:t>
            </a:r>
            <a:r>
              <a:rPr lang="ru-RU" b="1" dirty="0">
                <a:latin typeface="+mj-lt"/>
              </a:rPr>
              <a:t>Сформировать сведения о заключенном контракте в ЦРК</a:t>
            </a:r>
            <a:r>
              <a:rPr lang="ru-RU" dirty="0">
                <a:latin typeface="+mj-lt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9ACB06-F070-0BA7-D59F-E38EBB1C8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39" y="2050584"/>
            <a:ext cx="10090321" cy="186270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31807F-6787-76C3-3FC5-83A2466E6F76}"/>
              </a:ext>
            </a:extLst>
          </p:cNvPr>
          <p:cNvSpPr/>
          <p:nvPr/>
        </p:nvSpPr>
        <p:spPr>
          <a:xfrm>
            <a:off x="357905" y="4073979"/>
            <a:ext cx="114761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Сформированные сведения о контракте будут доступны в папке «</a:t>
            </a:r>
            <a:r>
              <a:rPr lang="ru-RU" b="1" dirty="0"/>
              <a:t>Контракты ЗМО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FB18BE-96F0-E106-95C8-B0430CE40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627" y="1612472"/>
            <a:ext cx="323810" cy="323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198272-EAB6-B723-F930-EB130F4DD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856" y="4664024"/>
            <a:ext cx="9714286" cy="1771429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4122705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73B18-10E4-DF19-F8C1-FCA01FF2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99281-0A6F-D1F9-A4F8-63B553F9BD5C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«Сведения о контрагентах»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E3A66B-582E-5C5E-EF76-25A02E1C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AC837-CDF2-4D1B-AAB4-33FCD171F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29" y="526120"/>
            <a:ext cx="10329984" cy="4416816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BF70AA-707C-4EA2-A90E-EB77615CB4D1}"/>
              </a:ext>
            </a:extLst>
          </p:cNvPr>
          <p:cNvSpPr/>
          <p:nvPr/>
        </p:nvSpPr>
        <p:spPr>
          <a:xfrm>
            <a:off x="4934309" y="890852"/>
            <a:ext cx="47598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Поле «</a:t>
            </a:r>
            <a:r>
              <a:rPr lang="ru-RU" b="1" dirty="0">
                <a:latin typeface="Arial" panose="020B0604020202020204" pitchFamily="34" charset="0"/>
              </a:rPr>
              <a:t>Номер контракта</a:t>
            </a:r>
            <a:r>
              <a:rPr lang="ru-RU" dirty="0">
                <a:latin typeface="Arial" panose="020B0604020202020204" pitchFamily="34" charset="0"/>
              </a:rPr>
              <a:t>» наследуется из малой закупки. Обязательно к заполнению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8D572E-67AB-464E-BC95-232FE937526B}"/>
              </a:ext>
            </a:extLst>
          </p:cNvPr>
          <p:cNvSpPr/>
          <p:nvPr/>
        </p:nvSpPr>
        <p:spPr>
          <a:xfrm>
            <a:off x="626546" y="5260817"/>
            <a:ext cx="976828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Поля заполняются вручную «</a:t>
            </a:r>
            <a:r>
              <a:rPr lang="ru-RU" b="1" dirty="0">
                <a:latin typeface="Arial" panose="020B0604020202020204" pitchFamily="34" charset="0"/>
              </a:rPr>
              <a:t>Телефон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en-US" b="1" dirty="0">
                <a:latin typeface="Arial" panose="020B0604020202020204" pitchFamily="34" charset="0"/>
              </a:rPr>
              <a:t>Email</a:t>
            </a:r>
            <a:r>
              <a:rPr lang="ru-RU" dirty="0">
                <a:latin typeface="Arial" panose="020B0604020202020204" pitchFamily="34" charset="0"/>
              </a:rPr>
              <a:t>» заполняются вручную</a:t>
            </a:r>
            <a:br>
              <a:rPr lang="ru-RU" dirty="0">
                <a:latin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В полях «</a:t>
            </a:r>
            <a:r>
              <a:rPr lang="ru-RU" b="1" dirty="0">
                <a:latin typeface="Arial" panose="020B0604020202020204" pitchFamily="34" charset="0"/>
              </a:rPr>
              <a:t>Фамилия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Имя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Отчество</a:t>
            </a:r>
            <a:r>
              <a:rPr lang="ru-RU" dirty="0">
                <a:latin typeface="Arial" panose="020B0604020202020204" pitchFamily="34" charset="0"/>
              </a:rPr>
              <a:t>» указывается ФИО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19788825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 заказчика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37DA43-41DA-467C-A330-FF00A0B1C6B5}"/>
              </a:ext>
            </a:extLst>
          </p:cNvPr>
          <p:cNvSpPr/>
          <p:nvPr/>
        </p:nvSpPr>
        <p:spPr>
          <a:xfrm>
            <a:off x="439793" y="2950604"/>
            <a:ext cx="11312413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таблице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заказчика</a:t>
            </a:r>
            <a:r>
              <a:rPr lang="ru-RU" dirty="0">
                <a:latin typeface="Arial" panose="020B0604020202020204" pitchFamily="34" charset="0"/>
              </a:rPr>
              <a:t>» для добавления новой записи необходимо нажать кнопку        «</a:t>
            </a:r>
            <a:r>
              <a:rPr lang="ru-RU" b="1" dirty="0">
                <a:latin typeface="Arial" panose="020B0604020202020204" pitchFamily="34" charset="0"/>
              </a:rPr>
              <a:t>Добавить строку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В поле «</a:t>
            </a:r>
            <a:r>
              <a:rPr lang="ru-RU" b="1" dirty="0">
                <a:latin typeface="Arial" panose="020B0604020202020204" pitchFamily="34" charset="0"/>
              </a:rPr>
              <a:t>Тип сведений</a:t>
            </a:r>
            <a:r>
              <a:rPr lang="ru-RU" dirty="0">
                <a:latin typeface="Arial" panose="020B0604020202020204" pitchFamily="34" charset="0"/>
              </a:rPr>
              <a:t>» выбрать значение из выпадающего списка: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заполнения сведений о лицевом счете необходимо выбрать значение из справочника «</a:t>
            </a:r>
            <a:r>
              <a:rPr lang="ru-RU" b="1" dirty="0">
                <a:latin typeface="Arial" panose="020B0604020202020204" pitchFamily="34" charset="0"/>
              </a:rPr>
              <a:t>Справочник банковских реквизитов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Добавление платежных реквизитов в ЕИС описано в инструкции: </a:t>
            </a:r>
            <a:r>
              <a:rPr lang="en-US" dirty="0">
                <a:latin typeface="Arial" panose="020B0604020202020204" pitchFamily="34" charset="0"/>
                <a:hlinkClick r:id="rId4"/>
              </a:rPr>
              <a:t>https://disk.yandex.ru/i/LlQjaTp3I7Ejww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DEC250-54EF-437F-B1F8-D206DB9BD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675" y="3278059"/>
            <a:ext cx="278372" cy="262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C8185-3137-48AC-8724-F50551366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661" y="3614740"/>
            <a:ext cx="1857143" cy="11619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46BCD2-184D-4CDB-B791-E57CE458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32" y="768075"/>
            <a:ext cx="10533333" cy="1714286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940319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474E9-C5FC-45ED-87E6-6465942A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5" y="510948"/>
            <a:ext cx="10895162" cy="3197578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 поставщика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37DA43-41DA-467C-A330-FF00A0B1C6B5}"/>
              </a:ext>
            </a:extLst>
          </p:cNvPr>
          <p:cNvSpPr/>
          <p:nvPr/>
        </p:nvSpPr>
        <p:spPr>
          <a:xfrm>
            <a:off x="344750" y="3709729"/>
            <a:ext cx="11312413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таблице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поставщиков</a:t>
            </a:r>
            <a:r>
              <a:rPr lang="ru-RU" dirty="0">
                <a:latin typeface="Arial" panose="020B0604020202020204" pitchFamily="34" charset="0"/>
              </a:rPr>
              <a:t>» для добавления новой записи надо нажать кнопку       </a:t>
            </a:r>
          </a:p>
          <a:p>
            <a:r>
              <a:rPr lang="ru-RU" dirty="0">
                <a:latin typeface="Arial" panose="020B0604020202020204" pitchFamily="34" charset="0"/>
              </a:rPr>
              <a:t>        «</a:t>
            </a:r>
            <a:r>
              <a:rPr lang="ru-RU" b="1" dirty="0">
                <a:latin typeface="Arial" panose="020B0604020202020204" pitchFamily="34" charset="0"/>
              </a:rPr>
              <a:t>Добавить строку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В поле «</a:t>
            </a:r>
            <a:r>
              <a:rPr lang="ru-RU" b="1" dirty="0">
                <a:latin typeface="Arial" panose="020B0604020202020204" pitchFamily="34" charset="0"/>
              </a:rPr>
              <a:t>Тип сведений</a:t>
            </a:r>
            <a:r>
              <a:rPr lang="ru-RU" dirty="0">
                <a:latin typeface="Arial" panose="020B0604020202020204" pitchFamily="34" charset="0"/>
              </a:rPr>
              <a:t>» выбрать значение из выпадающего списка: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заполнения сведений о реквизитах необходимо выбрать значения из справочника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поставщика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DEC250-54EF-437F-B1F8-D206DB9BD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60" y="4056671"/>
            <a:ext cx="278372" cy="2629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D39F0-E19D-41AA-B89E-1823235D8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200" y="4364671"/>
            <a:ext cx="1857143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37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3779-9B1C-65D6-776F-98972589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D30969-B7A7-4FF6-9692-81D45E7D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1" y="526120"/>
            <a:ext cx="9809524" cy="512380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0F9B1-9CD0-8CC6-6EE0-69A4D24105A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«Основание и сроки исполнения контракта»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04CE90-DAFF-F510-2940-1362FF72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484F30-3118-FB8C-A96B-D15E7A90B620}"/>
              </a:ext>
            </a:extLst>
          </p:cNvPr>
          <p:cNvSpPr/>
          <p:nvPr/>
        </p:nvSpPr>
        <p:spPr>
          <a:xfrm>
            <a:off x="414069" y="5648533"/>
            <a:ext cx="3648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необходимости можно добавить дополнительные этапы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08F3E7-EEDF-4F78-8DC7-5F46000811C8}"/>
              </a:ext>
            </a:extLst>
          </p:cNvPr>
          <p:cNvSpPr/>
          <p:nvPr/>
        </p:nvSpPr>
        <p:spPr>
          <a:xfrm>
            <a:off x="4436062" y="3429000"/>
            <a:ext cx="566755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Информация о дате заключения контракта, сроках исполнения контрактов и этапах наследуется из малой закупки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011A97-1D5C-4331-B1A9-1DCFDDD342F1}"/>
              </a:ext>
            </a:extLst>
          </p:cNvPr>
          <p:cNvSpPr/>
          <p:nvPr/>
        </p:nvSpPr>
        <p:spPr>
          <a:xfrm>
            <a:off x="6866626" y="5648533"/>
            <a:ext cx="458717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Размер аванса в валюте контракта</a:t>
            </a:r>
            <a:r>
              <a:rPr lang="ru-RU" dirty="0"/>
              <a:t>» доступно, если установлен признак «</a:t>
            </a:r>
            <a:r>
              <a:rPr lang="ru-RU" b="1" dirty="0"/>
              <a:t>Предусмотрена выплата аванса</a:t>
            </a:r>
            <a:r>
              <a:rPr lang="ru-RU" dirty="0"/>
              <a:t>»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E25B1BE9-F796-4609-BF69-9B712CFC979E}"/>
              </a:ext>
            </a:extLst>
          </p:cNvPr>
          <p:cNvCxnSpPr>
            <a:cxnSpLocks/>
            <a:endCxn id="12" idx="1"/>
          </p:cNvCxnSpPr>
          <p:nvPr/>
        </p:nvCxnSpPr>
        <p:spPr>
          <a:xfrm rot="5400000">
            <a:off x="-169324" y="5388306"/>
            <a:ext cx="1166786" cy="12700"/>
          </a:xfrm>
          <a:prstGeom prst="bentConnector4">
            <a:avLst>
              <a:gd name="adj1" fmla="val -1555"/>
              <a:gd name="adj2" fmla="val 1560378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927D8AF1-AFE8-46C7-9FB0-E7DB18CC7935}"/>
              </a:ext>
            </a:extLst>
          </p:cNvPr>
          <p:cNvCxnSpPr/>
          <p:nvPr/>
        </p:nvCxnSpPr>
        <p:spPr>
          <a:xfrm rot="10800000">
            <a:off x="10023895" y="5394657"/>
            <a:ext cx="508959" cy="253877"/>
          </a:xfrm>
          <a:prstGeom prst="bentConnector3">
            <a:avLst>
              <a:gd name="adj1" fmla="val -2542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924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88BF4-A54B-4254-2E62-563E50C8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3B16E-0F33-83F9-1F87-B52B3123412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«Финансирование, цена, порядок расчетов»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0B006C-30CC-5540-CF93-12E25E56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74052D-3133-8BDE-9A83-FB1D4EA19CE4}"/>
              </a:ext>
            </a:extLst>
          </p:cNvPr>
          <p:cNvSpPr/>
          <p:nvPr/>
        </p:nvSpPr>
        <p:spPr>
          <a:xfrm>
            <a:off x="7479103" y="698739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Бюджетные средства</a:t>
            </a:r>
            <a:r>
              <a:rPr lang="ru-RU" dirty="0"/>
              <a:t>» заполняется казенными учреждениями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E13BD-8E65-44AA-A10F-62DD0FFE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7" y="447417"/>
            <a:ext cx="7287856" cy="619666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444697-DE68-4049-8BBB-6E4AF23C387C}"/>
              </a:ext>
            </a:extLst>
          </p:cNvPr>
          <p:cNvSpPr/>
          <p:nvPr/>
        </p:nvSpPr>
        <p:spPr>
          <a:xfrm>
            <a:off x="7479103" y="1705154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Внебюджетные средства</a:t>
            </a:r>
            <a:r>
              <a:rPr lang="ru-RU" dirty="0"/>
              <a:t>» заполняется БУ/АУ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16B-7879-4164-B783-114B5DCE10BE}"/>
              </a:ext>
            </a:extLst>
          </p:cNvPr>
          <p:cNvSpPr/>
          <p:nvPr/>
        </p:nvSpPr>
        <p:spPr>
          <a:xfrm>
            <a:off x="7479103" y="4281576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Валюта контракта</a:t>
            </a:r>
            <a:r>
              <a:rPr lang="ru-RU" dirty="0"/>
              <a:t>» заполняется вручную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B154A7-AF05-4482-8CE3-BCA1402E280A}"/>
              </a:ext>
            </a:extLst>
          </p:cNvPr>
          <p:cNvSpPr/>
          <p:nvPr/>
        </p:nvSpPr>
        <p:spPr>
          <a:xfrm>
            <a:off x="7479103" y="5314505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Порядок расчетов</a:t>
            </a:r>
            <a:r>
              <a:rPr lang="ru-RU" dirty="0"/>
              <a:t>» заполняется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796473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CBC55-2ACB-2438-7519-8044E0793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3C021-A52B-41A1-9EE9-58F6E4A3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38" y="526120"/>
            <a:ext cx="11809524" cy="478095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03AD5D-8599-9E85-FF20-5D4E7A3C7B98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«График платежей по этапам»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15658-9E92-E0FB-D78E-F2656331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D0A68E-B086-399B-8A1B-5B8979C048D6}"/>
              </a:ext>
            </a:extLst>
          </p:cNvPr>
          <p:cNvSpPr/>
          <p:nvPr/>
        </p:nvSpPr>
        <p:spPr>
          <a:xfrm>
            <a:off x="651204" y="2978220"/>
            <a:ext cx="5145748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Данные в полях «</a:t>
            </a:r>
            <a:r>
              <a:rPr lang="ru-RU" b="1" dirty="0"/>
              <a:t>БК</a:t>
            </a:r>
            <a:r>
              <a:rPr lang="ru-RU" dirty="0"/>
              <a:t>» и «</a:t>
            </a:r>
            <a:r>
              <a:rPr lang="ru-RU" b="1" dirty="0"/>
              <a:t>Сумма 20** года</a:t>
            </a:r>
            <a:r>
              <a:rPr lang="ru-RU" dirty="0"/>
              <a:t>» наследуются из малой закупки</a:t>
            </a:r>
          </a:p>
          <a:p>
            <a:endParaRPr lang="ru-RU" dirty="0"/>
          </a:p>
          <a:p>
            <a:r>
              <a:rPr lang="ru-RU" dirty="0"/>
              <a:t>Для поля «</a:t>
            </a:r>
            <a:r>
              <a:rPr lang="ru-RU" b="1" dirty="0"/>
              <a:t>Сумма 20** года</a:t>
            </a:r>
            <a:r>
              <a:rPr lang="ru-RU" dirty="0"/>
              <a:t>» необходимо отразить разбивку сумм по этапам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875B0C-1A63-4CBB-A503-BD40C2D84C7A}"/>
              </a:ext>
            </a:extLst>
          </p:cNvPr>
          <p:cNvSpPr/>
          <p:nvPr/>
        </p:nvSpPr>
        <p:spPr>
          <a:xfrm>
            <a:off x="651204" y="4605737"/>
            <a:ext cx="514574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Авансовый платеж</a:t>
            </a:r>
            <a:r>
              <a:rPr lang="ru-RU" dirty="0"/>
              <a:t>» устанавливается для строк с суммами авансовых платежей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3A2313-2222-459C-941A-523F3212144F}"/>
              </a:ext>
            </a:extLst>
          </p:cNvPr>
          <p:cNvSpPr/>
          <p:nvPr/>
        </p:nvSpPr>
        <p:spPr>
          <a:xfrm>
            <a:off x="651204" y="5487567"/>
            <a:ext cx="76042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Вид средств</a:t>
            </a:r>
            <a:r>
              <a:rPr lang="ru-RU" dirty="0"/>
              <a:t>» имеет значение «</a:t>
            </a:r>
            <a:r>
              <a:rPr lang="ru-RU" b="1" dirty="0"/>
              <a:t>Бюджет</a:t>
            </a:r>
            <a:r>
              <a:rPr lang="ru-RU" dirty="0"/>
              <a:t>» для казенных учреждений и «</a:t>
            </a:r>
            <a:r>
              <a:rPr lang="ru-RU" b="1" dirty="0" err="1"/>
              <a:t>Внебюджет</a:t>
            </a:r>
            <a:r>
              <a:rPr lang="ru-RU" dirty="0"/>
              <a:t>» для бюджетных и автономных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0244433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AC218-57D4-7BC6-4D41-968C297A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EE5BA-04EA-1C99-27DF-2E8434814417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«Предмет контракта, специализация»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92210F-C42D-3C88-8007-31AA49718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4F832-38D8-40AD-B830-17CF1603F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28" y="685391"/>
            <a:ext cx="8657143" cy="495238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3BE54-F412-4271-AEED-EA7E55D7C1B0}"/>
              </a:ext>
            </a:extLst>
          </p:cNvPr>
          <p:cNvSpPr/>
          <p:nvPr/>
        </p:nvSpPr>
        <p:spPr>
          <a:xfrm>
            <a:off x="5986731" y="1807261"/>
            <a:ext cx="383300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Данная вкладка заполняется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5414087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8E3C9-AD45-1AE4-F775-16472B53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DFEB8-8984-AA7D-C6B3-618B087583B6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«Объекты закупки»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F0DBC7-D337-3765-6AA0-58FE523F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C9AD0-DD9E-4216-8E37-12F2D42C7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4" y="674824"/>
            <a:ext cx="11360989" cy="2331868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324AF7-C85F-4577-99D2-9044254994B3}"/>
              </a:ext>
            </a:extLst>
          </p:cNvPr>
          <p:cNvSpPr/>
          <p:nvPr/>
        </p:nvSpPr>
        <p:spPr>
          <a:xfrm>
            <a:off x="2009954" y="4397413"/>
            <a:ext cx="79966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Информация в поле «</a:t>
            </a:r>
            <a:r>
              <a:rPr lang="ru-RU" b="1" dirty="0">
                <a:latin typeface="Arial" panose="020B0604020202020204" pitchFamily="34" charset="0"/>
              </a:rPr>
              <a:t>Ставка НДС в %</a:t>
            </a:r>
            <a:r>
              <a:rPr lang="ru-RU" dirty="0">
                <a:latin typeface="Arial" panose="020B0604020202020204" pitchFamily="34" charset="0"/>
              </a:rPr>
              <a:t>» выбирается из списка: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851D37-4AF0-437D-BEBD-18421BF78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495" y="4477362"/>
            <a:ext cx="990476" cy="1895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9A8531-E48E-4DC4-8188-4237D5E1A864}"/>
              </a:ext>
            </a:extLst>
          </p:cNvPr>
          <p:cNvSpPr/>
          <p:nvPr/>
        </p:nvSpPr>
        <p:spPr>
          <a:xfrm>
            <a:off x="1032294" y="3317762"/>
            <a:ext cx="1012741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Табличная форма вкладки «</a:t>
            </a:r>
            <a:r>
              <a:rPr lang="ru-RU" b="1" dirty="0">
                <a:latin typeface="Arial" panose="020B0604020202020204" pitchFamily="34" charset="0"/>
              </a:rPr>
              <a:t>Объекты закупки</a:t>
            </a:r>
            <a:r>
              <a:rPr lang="ru-RU" dirty="0">
                <a:latin typeface="Arial" panose="020B0604020202020204" pitchFamily="34" charset="0"/>
              </a:rPr>
              <a:t>» наследуется из малой закупки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При необходимости можно добавить сведения о КТРУ</a:t>
            </a:r>
          </a:p>
        </p:txBody>
      </p:sp>
    </p:spTree>
    <p:extLst>
      <p:ext uri="{BB962C8B-B14F-4D97-AF65-F5344CB8AC3E}">
        <p14:creationId xmlns:p14="http://schemas.microsoft.com/office/powerpoint/2010/main" val="73983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A47FE-65D1-5D87-B185-2D654524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42978-BF78-4626-9F1C-0CB85ED4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533824-AD40-26AF-54AD-0280DE5129CF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88D4F-6956-8EDD-C792-1BB7E4EE1AA5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0974E-69AF-E432-3D92-F37DE1C398E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«Товары\работы\услуги»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477A9ED-0847-1488-18AB-B0F560C26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709728"/>
              </p:ext>
            </p:extLst>
          </p:nvPr>
        </p:nvGraphicFramePr>
        <p:xfrm>
          <a:off x="567387" y="3428145"/>
          <a:ext cx="11057227" cy="328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7BFA7B-E2B7-431F-863C-F54BAF3691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387" y="801270"/>
            <a:ext cx="11057227" cy="2527484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4997837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19583-2E6F-2E63-4D72-3D5E5EA8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84FA7-8CF5-71BB-4F70-21938E0BCFB8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«Место поставки»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B3383C-20EC-1B43-418E-C76AAE20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D0F44B-A61A-FB92-1111-29D8EE10CDE0}"/>
              </a:ext>
            </a:extLst>
          </p:cNvPr>
          <p:cNvSpPr/>
          <p:nvPr/>
        </p:nvSpPr>
        <p:spPr>
          <a:xfrm>
            <a:off x="1438691" y="3573890"/>
            <a:ext cx="93146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Обязательными к заполнению являются поля «</a:t>
            </a:r>
            <a:r>
              <a:rPr lang="ru-RU" b="1" dirty="0">
                <a:latin typeface="+mj-lt"/>
              </a:rPr>
              <a:t>Страна поставки</a:t>
            </a:r>
            <a:r>
              <a:rPr lang="ru-RU" dirty="0">
                <a:latin typeface="+mj-lt"/>
              </a:rPr>
              <a:t>» и «</a:t>
            </a:r>
            <a:r>
              <a:rPr lang="ru-RU" b="1" dirty="0">
                <a:latin typeface="+mj-lt"/>
              </a:rPr>
              <a:t>Место поставки по ГАР</a:t>
            </a:r>
            <a:r>
              <a:rPr lang="ru-RU" dirty="0">
                <a:latin typeface="+mj-lt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5B8179-CC62-4A43-BD4E-EF8B3277D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691" y="868373"/>
            <a:ext cx="9314616" cy="244217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7920622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DD90-48E6-0315-F634-0A241B64F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C6EE5-A25E-613B-2458-92C1CFBD0565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«Обеспечение исполнения контракта»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2CD6AD-41B7-42A7-57FA-8C95286E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6B938-37A2-45CA-B294-026DF5865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2" y="566996"/>
            <a:ext cx="8228697" cy="6036213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FE6159-6A07-4996-9B3A-EF383FF5F2F3}"/>
              </a:ext>
            </a:extLst>
          </p:cNvPr>
          <p:cNvSpPr/>
          <p:nvPr/>
        </p:nvSpPr>
        <p:spPr>
          <a:xfrm>
            <a:off x="5542381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6353333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A793A-4DDE-3663-E354-C8CD4141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55466-34E0-73D7-539E-F2C7C3DCBA5E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«Информация о гарантии качества»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764F9C-893E-BAD9-9BF6-D64B951C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32D4A-64EF-4C72-BC6D-6FE0AE94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99" y="526120"/>
            <a:ext cx="8151241" cy="608383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799A84-74D3-4744-B9CC-137632FF719B}"/>
              </a:ext>
            </a:extLst>
          </p:cNvPr>
          <p:cNvSpPr/>
          <p:nvPr/>
        </p:nvSpPr>
        <p:spPr>
          <a:xfrm>
            <a:off x="6307712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85475849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962B3-1FB3-64E8-06FA-347A5B18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FA949C-9340-FFF4-A172-B8C7C943A39F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«Прочая информация»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D628FB-9825-F88A-B720-C0A0D8DB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BEFB0F-3BAE-F70C-1F53-FF41756C236B}"/>
              </a:ext>
            </a:extLst>
          </p:cNvPr>
          <p:cNvSpPr/>
          <p:nvPr/>
        </p:nvSpPr>
        <p:spPr>
          <a:xfrm>
            <a:off x="1315497" y="4796287"/>
            <a:ext cx="862960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 вкладке «</a:t>
            </a:r>
            <a:r>
              <a:rPr lang="ru-RU" b="1" dirty="0"/>
              <a:t>Прочая информация</a:t>
            </a:r>
            <a:r>
              <a:rPr lang="ru-RU" dirty="0"/>
              <a:t>» следует установить признак «</a:t>
            </a:r>
            <a:r>
              <a:rPr lang="ru-RU" b="1" dirty="0"/>
              <a:t>Предусмотрена возможность одностороннего отказа от исполнения контракта в соответствии со ст. 95 Закона № 44-ФЗ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AB782-0270-4B6D-9138-B6D25DDE1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98" y="672509"/>
            <a:ext cx="8629602" cy="3770095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72275267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F237E-507C-E649-670E-22BA1890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7D73B-AD27-8EE1-EC43-8DB94C61B98F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«Информация о контрагентах для оплаты третьим лицам»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48E44-01E4-7BC5-30EB-F10FDA2C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32EA7-7E93-4091-878F-2594CAA97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39" y="526120"/>
            <a:ext cx="8276190" cy="5714286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6BB457-21D9-438A-8784-F038B49D9997}"/>
              </a:ext>
            </a:extLst>
          </p:cNvPr>
          <p:cNvSpPr/>
          <p:nvPr/>
        </p:nvSpPr>
        <p:spPr>
          <a:xfrm>
            <a:off x="6307712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4380177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D242-3786-17B9-6E84-6A3F3E41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E290A-B294-62D6-1780-E7F83BF5834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Сохранение сведений о контракте ЗМО и отправка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957AC-1859-BDAF-91D2-F2D25632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63742C-7B94-E880-2936-5A0E240F318C}"/>
              </a:ext>
            </a:extLst>
          </p:cNvPr>
          <p:cNvSpPr/>
          <p:nvPr/>
        </p:nvSpPr>
        <p:spPr>
          <a:xfrm>
            <a:off x="345057" y="5309070"/>
            <a:ext cx="834174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Успешно отправленный документ в ЕИС будет доступен в фильтре «</a:t>
            </a:r>
            <a:r>
              <a:rPr lang="ru-RU" b="1" dirty="0"/>
              <a:t>Принят в ЕИС</a:t>
            </a:r>
            <a:r>
              <a:rPr lang="ru-RU" dirty="0"/>
              <a:t>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09C7BB-2D08-4860-96E1-FC95F205F0F4}"/>
              </a:ext>
            </a:extLst>
          </p:cNvPr>
          <p:cNvSpPr/>
          <p:nvPr/>
        </p:nvSpPr>
        <p:spPr>
          <a:xfrm>
            <a:off x="481851" y="691028"/>
            <a:ext cx="1122829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внесения всей необходимой информации в документ необходимо сохранить по кнопке       «</a:t>
            </a:r>
            <a:r>
              <a:rPr lang="ru-RU" b="1" dirty="0"/>
              <a:t>Сохранить</a:t>
            </a:r>
            <a:r>
              <a:rPr lang="ru-RU" dirty="0"/>
              <a:t>».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Для того, чтобы отправить документ в ЕИС, необходимо выделить его в списке, а затем воспользоваться кнопкой «</a:t>
            </a:r>
            <a:r>
              <a:rPr lang="ru-RU" b="1" dirty="0"/>
              <a:t>Отправить документ в ЕИС</a:t>
            </a:r>
            <a:r>
              <a:rPr lang="ru-RU" dirty="0"/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F0B7B1-F258-4D60-8527-4310DA6E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359" y="745693"/>
            <a:ext cx="285714" cy="285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2D1BA-DE58-4FC4-9A91-933684CD3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4" y="2191868"/>
            <a:ext cx="10858671" cy="2474264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15953110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D242-3786-17B9-6E84-6A3F3E41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E290A-B294-62D6-1780-E7F83BF5834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зарегистрированного контракта в КС Бюджет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957AC-1859-BDAF-91D2-F2D25632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63742C-7B94-E880-2936-5A0E240F318C}"/>
              </a:ext>
            </a:extLst>
          </p:cNvPr>
          <p:cNvSpPr/>
          <p:nvPr/>
        </p:nvSpPr>
        <p:spPr>
          <a:xfrm>
            <a:off x="481850" y="1502267"/>
            <a:ext cx="1122829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отправки контракта в БКС, необходимо выбрать его и нажать на кнопку       «</a:t>
            </a:r>
            <a:r>
              <a:rPr lang="ru-RU" b="1" dirty="0"/>
              <a:t>Сформировать договор в БКС</a:t>
            </a:r>
            <a:r>
              <a:rPr lang="ru-RU" dirty="0"/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09C7BB-2D08-4860-96E1-FC95F205F0F4}"/>
              </a:ext>
            </a:extLst>
          </p:cNvPr>
          <p:cNvSpPr/>
          <p:nvPr/>
        </p:nvSpPr>
        <p:spPr>
          <a:xfrm>
            <a:off x="481851" y="691028"/>
            <a:ext cx="1122829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размещение сведений о контракте в личном кабинете ЕИС, документ будет доступен в фильтре «</a:t>
            </a:r>
            <a:r>
              <a:rPr lang="ru-RU" b="1" dirty="0"/>
              <a:t>Зарегистрировано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357C48-D5DB-47CA-84D9-BB49A98E9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37" y="2088307"/>
            <a:ext cx="10257143" cy="24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0A563-68ED-4EF4-B769-FCFA7A97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706" y="1545271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74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930" y="2459504"/>
            <a:ext cx="1008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Внесение изменений в контракт</a:t>
            </a:r>
          </a:p>
          <a:p>
            <a:r>
              <a:rPr lang="ru-RU" dirty="0"/>
              <a:t>по закупке малого объема</a:t>
            </a:r>
          </a:p>
          <a:p>
            <a:r>
              <a:rPr lang="ru-RU" dirty="0"/>
              <a:t>(цифровой контракт)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7548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6754-4962-467F-542A-F38E7E0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AADBEB-EC9A-54E2-D7BC-FFF50BAC1D8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5A8E-ED25-EE4C-B082-256EC830284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4DF7B-95EF-9947-C72F-C51517362897}"/>
              </a:ext>
            </a:extLst>
          </p:cNvPr>
          <p:cNvSpPr txBox="1"/>
          <p:nvPr/>
        </p:nvSpPr>
        <p:spPr>
          <a:xfrm>
            <a:off x="0" y="199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процесса внесения изменений в закупки малого объема</a:t>
            </a:r>
          </a:p>
          <a:p>
            <a:r>
              <a:rPr lang="ru-RU" dirty="0"/>
              <a:t>(цифровой контракт)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B990A9-3B20-4C12-A5F8-0652C6460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062037"/>
            <a:ext cx="11512570" cy="50434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6208E6-92DC-4796-8A15-B5EA9C69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568377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D1167-2201-907D-56D0-C9C69BB8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E319E-E726-D727-D1BA-B3EE753D4CA6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Проект дополнительного соглашения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602825-5FC2-5321-16F3-A6B5F9F6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502ABA-23A6-FDDC-DD1A-B5484018D3EB}"/>
              </a:ext>
            </a:extLst>
          </p:cNvPr>
          <p:cNvSpPr/>
          <p:nvPr/>
        </p:nvSpPr>
        <p:spPr>
          <a:xfrm>
            <a:off x="324852" y="592793"/>
            <a:ext cx="1149617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проекта дополнительного соглашения к контракту необходимо перейти в папку «</a:t>
            </a:r>
            <a:r>
              <a:rPr lang="ru-RU" b="1" dirty="0"/>
              <a:t>Контракты ЗМО</a:t>
            </a:r>
            <a:r>
              <a:rPr lang="ru-RU" dirty="0"/>
              <a:t>» в фильтр «</a:t>
            </a:r>
            <a:r>
              <a:rPr lang="ru-RU" b="1" dirty="0"/>
              <a:t>Зарегистрировано</a:t>
            </a:r>
            <a:r>
              <a:rPr lang="ru-RU" dirty="0"/>
              <a:t>», выбрать нужный документ и нажать кнопку        «</a:t>
            </a:r>
            <a:r>
              <a:rPr lang="ru-RU" b="1" dirty="0"/>
              <a:t>Сформировать проект доп. соглашения</a:t>
            </a:r>
            <a:r>
              <a:rPr lang="ru-RU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A03FD5-20D9-58C2-47BF-AE61C5B6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7" y="1582796"/>
            <a:ext cx="10914286" cy="1752381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96CC3-449A-9FCD-9A47-840BDA85F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66" y="892553"/>
            <a:ext cx="266667" cy="3238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AA9214-301D-F162-D995-5D4E8148DC6D}"/>
              </a:ext>
            </a:extLst>
          </p:cNvPr>
          <p:cNvSpPr/>
          <p:nvPr/>
        </p:nvSpPr>
        <p:spPr>
          <a:xfrm>
            <a:off x="324851" y="3522824"/>
            <a:ext cx="1149617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Сформированный проект доп. соглашения к контракту доступен для дальнейшего просмотра и редактирования в папке навигатора «</a:t>
            </a:r>
            <a:r>
              <a:rPr lang="ru-RU" b="1" dirty="0"/>
              <a:t>Проект доп. соглашения к контракту</a:t>
            </a:r>
            <a:r>
              <a:rPr lang="ru-RU" dirty="0"/>
              <a:t>» в фильтре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0634C3-1CBB-7E9F-E2B9-57457CE6B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33" y="4265687"/>
            <a:ext cx="11533333" cy="2152381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405713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96EB-F172-4DB7-8AB1-87F2335C8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A3ACA-EC2A-4FB0-A359-CD95A033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F0F318-3BDC-404A-8A31-F40874FA9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154076"/>
            <a:ext cx="9569523" cy="1696508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5B0D6D-C770-1FA2-C1E1-0B20052A5122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D6C8C-064D-403D-6787-B8E47E42DB53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434A0-97FE-8D4F-9D16-2824F8E742E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«Финансирование»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5220B-04A2-1F69-2BE4-3C681272A824}"/>
              </a:ext>
            </a:extLst>
          </p:cNvPr>
          <p:cNvSpPr txBox="1"/>
          <p:nvPr/>
        </p:nvSpPr>
        <p:spPr>
          <a:xfrm>
            <a:off x="2523752" y="3129946"/>
            <a:ext cx="9317009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 вкладке «</a:t>
            </a:r>
            <a:r>
              <a:rPr lang="ru-RU" b="1" dirty="0"/>
              <a:t>Финансирование</a:t>
            </a:r>
            <a:r>
              <a:rPr lang="ru-RU" dirty="0"/>
              <a:t>» столбце «</a:t>
            </a:r>
            <a:r>
              <a:rPr lang="ru-RU" b="1" dirty="0"/>
              <a:t>КБК из плана</a:t>
            </a:r>
            <a:r>
              <a:rPr lang="ru-RU" dirty="0"/>
              <a:t>» двойным кликом по полю откроется окно-форма, в которой необходимо выбрать строку из </a:t>
            </a:r>
            <a:r>
              <a:rPr lang="ru-RU" b="1" dirty="0"/>
              <a:t>справочника строк позиций план-графика закупок</a:t>
            </a:r>
            <a:r>
              <a:rPr lang="ru-RU" dirty="0"/>
              <a:t> (также двойным кликом), окно-форма автоматически закроется.</a:t>
            </a:r>
          </a:p>
          <a:p>
            <a:endParaRPr lang="ru-RU" dirty="0"/>
          </a:p>
          <a:p>
            <a:r>
              <a:rPr lang="ru-RU" dirty="0"/>
              <a:t>В поле «</a:t>
            </a:r>
            <a:r>
              <a:rPr lang="ru-RU" b="1" dirty="0"/>
              <a:t>Сумма 1 года</a:t>
            </a:r>
            <a:r>
              <a:rPr lang="ru-RU" dirty="0"/>
              <a:t>» следует указывать общую сумму стоимости закупки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4494DFD-D2D9-44D9-8F7F-D27062A7E2E3}"/>
              </a:ext>
            </a:extLst>
          </p:cNvPr>
          <p:cNvCxnSpPr>
            <a:cxnSpLocks/>
          </p:cNvCxnSpPr>
          <p:nvPr/>
        </p:nvCxnSpPr>
        <p:spPr>
          <a:xfrm>
            <a:off x="2179390" y="2850584"/>
            <a:ext cx="0" cy="18826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66E757-E97C-93AD-722D-8DE4A0F2DBFA}"/>
              </a:ext>
            </a:extLst>
          </p:cNvPr>
          <p:cNvSpPr/>
          <p:nvPr/>
        </p:nvSpPr>
        <p:spPr>
          <a:xfrm>
            <a:off x="956656" y="2309748"/>
            <a:ext cx="2658439" cy="50122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49FD6F-3BD3-98C4-5A3B-CF3581F905BD}"/>
              </a:ext>
            </a:extLst>
          </p:cNvPr>
          <p:cNvSpPr/>
          <p:nvPr/>
        </p:nvSpPr>
        <p:spPr>
          <a:xfrm>
            <a:off x="7793931" y="2272858"/>
            <a:ext cx="1073791" cy="5381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E6F2C9-C953-4909-9C47-1E6358ED6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38" y="4733194"/>
            <a:ext cx="11489523" cy="187128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7787187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3049F-8829-8D9C-01D8-489242833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4EB5FC-6C80-9D6E-8926-5A264633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859631"/>
            <a:ext cx="8982086" cy="5456947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557C8-5245-8145-4E2B-05F23923132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«Информация о доп. соглашении»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C84E98-157B-8624-D920-C6C96AB06EA6}"/>
              </a:ext>
            </a:extLst>
          </p:cNvPr>
          <p:cNvSpPr/>
          <p:nvPr/>
        </p:nvSpPr>
        <p:spPr>
          <a:xfrm>
            <a:off x="258678" y="4706320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5FB04F-3DF3-CB34-1EB4-2BE5F66339A0}"/>
              </a:ext>
            </a:extLst>
          </p:cNvPr>
          <p:cNvSpPr/>
          <p:nvPr/>
        </p:nvSpPr>
        <p:spPr>
          <a:xfrm>
            <a:off x="168441" y="571880"/>
            <a:ext cx="1168867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доп. соглашения об изменении контракта необходимо установить параметр «</a:t>
            </a:r>
            <a:r>
              <a:rPr lang="ru-RU" b="1" dirty="0"/>
              <a:t>Указать сведения об изменении</a:t>
            </a:r>
            <a:r>
              <a:rPr lang="ru-RU" dirty="0"/>
              <a:t>»</a:t>
            </a:r>
          </a:p>
          <a:p>
            <a:r>
              <a:rPr lang="ru-RU" dirty="0"/>
              <a:t>Для структурированного доп. соглашения необходимо установить параметр </a:t>
            </a:r>
          </a:p>
          <a:p>
            <a:r>
              <a:rPr lang="ru-RU" dirty="0"/>
              <a:t>«</a:t>
            </a:r>
            <a:r>
              <a:rPr lang="ru-RU" b="1" dirty="0"/>
              <a:t>Доп. соглашение формируется в структурированном виде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B69F6B-D4AA-A895-D5DF-F1F71DC52438}"/>
              </a:ext>
            </a:extLst>
          </p:cNvPr>
          <p:cNvSpPr/>
          <p:nvPr/>
        </p:nvSpPr>
        <p:spPr>
          <a:xfrm>
            <a:off x="6220326" y="2598821"/>
            <a:ext cx="56367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Причина изменений условий контракта выбирается из «</a:t>
            </a:r>
            <a:r>
              <a:rPr lang="ru-RU" b="1" dirty="0"/>
              <a:t>Справочника причин изменения условий контракта</a:t>
            </a:r>
            <a:r>
              <a:rPr lang="ru-RU" dirty="0"/>
              <a:t>»</a:t>
            </a:r>
          </a:p>
          <a:p>
            <a:r>
              <a:rPr lang="ru-RU" dirty="0"/>
              <a:t>Допускается </a:t>
            </a:r>
            <a:r>
              <a:rPr lang="ru-RU" b="1" dirty="0"/>
              <a:t>множественный</a:t>
            </a:r>
            <a:r>
              <a:rPr lang="ru-RU" dirty="0"/>
              <a:t> ввод причин изменения</a:t>
            </a:r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09694C-074B-7152-8F37-5FA6F20CD40B}"/>
              </a:ext>
            </a:extLst>
          </p:cNvPr>
          <p:cNvSpPr/>
          <p:nvPr/>
        </p:nvSpPr>
        <p:spPr>
          <a:xfrm>
            <a:off x="6238371" y="3809902"/>
            <a:ext cx="561874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Блок «Документ, являющийся основанием изменения контракта» заполняется только в случае, если указан признак «</a:t>
            </a:r>
            <a:r>
              <a:rPr lang="ru-RU" b="1" dirty="0">
                <a:latin typeface="+mj-lt"/>
              </a:rPr>
              <a:t>Основанием является НПА</a:t>
            </a:r>
            <a:r>
              <a:rPr lang="ru-RU" dirty="0">
                <a:latin typeface="+mj-lt"/>
              </a:rPr>
              <a:t>» для Причины изменения условий контракта</a:t>
            </a:r>
            <a:endParaRPr lang="en-US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2BBE56-1432-7878-489B-88CB0901D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2659084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04FB7-8443-ADF7-4BAB-900E5C8E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5C2515-2A18-3AC3-6A1B-E63867E5BB3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«Контрагенты»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28EB66-D425-E4E3-5DF3-AD7B60D0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D52851-5A32-42AB-E6B9-58309B575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8" y="632948"/>
            <a:ext cx="10409524" cy="36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BD01CD-72B3-1D2A-011C-675B184BFC03}"/>
              </a:ext>
            </a:extLst>
          </p:cNvPr>
          <p:cNvSpPr/>
          <p:nvPr/>
        </p:nvSpPr>
        <p:spPr>
          <a:xfrm>
            <a:off x="931582" y="4464462"/>
            <a:ext cx="1032883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Вкладка «</a:t>
            </a:r>
            <a:r>
              <a:rPr lang="ru-RU" b="1" dirty="0">
                <a:latin typeface="Arial" panose="020B0604020202020204" pitchFamily="34" charset="0"/>
              </a:rPr>
              <a:t>Контрагенты</a:t>
            </a:r>
            <a:r>
              <a:rPr lang="ru-RU" dirty="0">
                <a:latin typeface="Arial" panose="020B0604020202020204" pitchFamily="34" charset="0"/>
              </a:rPr>
              <a:t>» редактируется только в случае Перемены заказчика (в том числе переименование, реорганизация), а также в случае Перемены поставщика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10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B433-B445-534B-F216-59901631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5CD998-5B12-3427-CDEF-994513E356A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документа в ЕИС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483714-AF0E-1E0E-DAB2-F2A35DF3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FBC0F2-0F69-361D-2F36-CAF3B4277F1F}"/>
              </a:ext>
            </a:extLst>
          </p:cNvPr>
          <p:cNvSpPr/>
          <p:nvPr/>
        </p:nvSpPr>
        <p:spPr>
          <a:xfrm>
            <a:off x="345057" y="560326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802F91-C82C-12AA-7FB0-6DE4BFA36C34}"/>
              </a:ext>
            </a:extLst>
          </p:cNvPr>
          <p:cNvSpPr/>
          <p:nvPr/>
        </p:nvSpPr>
        <p:spPr>
          <a:xfrm>
            <a:off x="345056" y="1608299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2C337E-6E92-E083-F5D9-DE18D2F61834}"/>
              </a:ext>
            </a:extLst>
          </p:cNvPr>
          <p:cNvSpPr/>
          <p:nvPr/>
        </p:nvSpPr>
        <p:spPr>
          <a:xfrm>
            <a:off x="345056" y="5309070"/>
            <a:ext cx="1148175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Для доп. соглашения в 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структурированном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виде</a:t>
            </a:r>
            <a:r>
              <a:rPr lang="ru-RU" dirty="0">
                <a:latin typeface="Arial" panose="020B0604020202020204" pitchFamily="34" charset="0"/>
              </a:rPr>
              <a:t> необходимо перейти к формированию </a:t>
            </a:r>
            <a:r>
              <a:rPr lang="ru-RU" u="sng" dirty="0">
                <a:latin typeface="Arial" panose="020B0604020202020204" pitchFamily="34" charset="0"/>
              </a:rPr>
              <a:t>проекта цифрового контракта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14A9C9-AE85-F58E-FC07-AB19CE8EB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99" y="568909"/>
            <a:ext cx="285714" cy="285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CB253-35B3-110C-723A-84E0CEC44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728" y="864377"/>
            <a:ext cx="285714" cy="304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13ACF1-8E6A-F0D0-390E-1D14A7F05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714" y="2712676"/>
            <a:ext cx="8628571" cy="2200000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319154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948E0-0604-582E-9F5C-C9A503D84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7154F-8679-57BF-5AC2-37A0944CB52B}"/>
              </a:ext>
            </a:extLst>
          </p:cNvPr>
          <p:cNvSpPr txBox="1"/>
          <p:nvPr/>
        </p:nvSpPr>
        <p:spPr>
          <a:xfrm>
            <a:off x="1052930" y="2459504"/>
            <a:ext cx="1008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Внесение изменений в контракт</a:t>
            </a:r>
          </a:p>
          <a:p>
            <a:r>
              <a:rPr lang="ru-RU" dirty="0"/>
              <a:t>по закупке малого объема</a:t>
            </a:r>
          </a:p>
          <a:p>
            <a:r>
              <a:rPr lang="ru-RU" dirty="0"/>
              <a:t>(для бумажных* контрактов)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44B28-FD3C-4805-8ED0-D5F9C259F875}"/>
              </a:ext>
            </a:extLst>
          </p:cNvPr>
          <p:cNvSpPr txBox="1"/>
          <p:nvPr/>
        </p:nvSpPr>
        <p:spPr>
          <a:xfrm>
            <a:off x="438150" y="6248400"/>
            <a:ext cx="111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*Под бумажным контрактом понимается контракт, заключенный в бумажном виде, либо средствами ЭДО, ЭТП</a:t>
            </a:r>
          </a:p>
        </p:txBody>
      </p:sp>
    </p:spTree>
    <p:extLst>
      <p:ext uri="{BB962C8B-B14F-4D97-AF65-F5344CB8AC3E}">
        <p14:creationId xmlns:p14="http://schemas.microsoft.com/office/powerpoint/2010/main" val="268134255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6754-4962-467F-542A-F38E7E0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AADBEB-EC9A-54E2-D7BC-FFF50BAC1D8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5A8E-ED25-EE4C-B082-256EC830284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4DF7B-95EF-9947-C72F-C51517362897}"/>
              </a:ext>
            </a:extLst>
          </p:cNvPr>
          <p:cNvSpPr txBox="1"/>
          <p:nvPr/>
        </p:nvSpPr>
        <p:spPr>
          <a:xfrm>
            <a:off x="0" y="199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процесса внесения изменений в закупки малого объема</a:t>
            </a:r>
          </a:p>
          <a:p>
            <a:r>
              <a:rPr lang="ru-RU" dirty="0"/>
              <a:t>(контракт на «бумаге»)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9C42C-9F70-4DCD-8EB5-6D3CD1F89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1338262"/>
            <a:ext cx="11402423" cy="39862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AA3ED9-353C-48A2-97FA-917FB231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00143858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4EF0B-6E60-DF1C-86B0-739DDF0E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65D98-11BB-2672-A497-A4AB77970C5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Проект дополнительного соглашения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5219C-D918-7E73-DD54-B68DD133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23EE147-DA43-3509-0C6D-6803ED536330}"/>
              </a:ext>
            </a:extLst>
          </p:cNvPr>
          <p:cNvSpPr/>
          <p:nvPr/>
        </p:nvSpPr>
        <p:spPr>
          <a:xfrm>
            <a:off x="324852" y="592793"/>
            <a:ext cx="1149617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проекта дополнительного соглашения к контракту необходимо перейти в папку «</a:t>
            </a:r>
            <a:r>
              <a:rPr lang="ru-RU" b="1" dirty="0"/>
              <a:t>Контракты ЗМО</a:t>
            </a:r>
            <a:r>
              <a:rPr lang="ru-RU" dirty="0"/>
              <a:t>» в фильтр «</a:t>
            </a:r>
            <a:r>
              <a:rPr lang="ru-RU" b="1" dirty="0"/>
              <a:t>Зарегистрировано</a:t>
            </a:r>
            <a:r>
              <a:rPr lang="ru-RU" dirty="0"/>
              <a:t>», выбрать нужный документ и нажать кнопку        «</a:t>
            </a:r>
            <a:r>
              <a:rPr lang="ru-RU" b="1" dirty="0"/>
              <a:t>Сформировать проект доп. соглашения</a:t>
            </a:r>
            <a:r>
              <a:rPr lang="ru-RU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696AE-10E3-A28C-B5B2-C3087B063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7" y="1582796"/>
            <a:ext cx="10914286" cy="1752381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A2274B-9CF6-C698-4A29-0664E255F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66" y="892553"/>
            <a:ext cx="266667" cy="3238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7BC0E6-4529-CE5F-DD74-AA4EC6C5D828}"/>
              </a:ext>
            </a:extLst>
          </p:cNvPr>
          <p:cNvSpPr/>
          <p:nvPr/>
        </p:nvSpPr>
        <p:spPr>
          <a:xfrm>
            <a:off x="324851" y="3522824"/>
            <a:ext cx="1149617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Сформированный проект доп. соглашения к контракту доступен для дальнейшего просмотра и редактирования в папке навигатора «</a:t>
            </a:r>
            <a:r>
              <a:rPr lang="ru-RU" b="1" dirty="0"/>
              <a:t>Проект доп. соглашения к контракту</a:t>
            </a:r>
            <a:r>
              <a:rPr lang="ru-RU" dirty="0"/>
              <a:t>» в фильтре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493FD5-31E4-7AF4-2B6A-C8EB7FE80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33" y="4265687"/>
            <a:ext cx="11533333" cy="2152381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40658429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4CAA-DA79-C2B4-C6BF-657D7F3D9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EED33-666E-EB7E-B990-6618D493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07" y="954107"/>
            <a:ext cx="8648217" cy="558690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6BF456-4EF7-1A40-EB4A-79C1794928E4}"/>
              </a:ext>
            </a:extLst>
          </p:cNvPr>
          <p:cNvSpPr/>
          <p:nvPr/>
        </p:nvSpPr>
        <p:spPr>
          <a:xfrm>
            <a:off x="258678" y="4706320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5596AA-1C95-6A8F-F018-AF2B622200BF}"/>
              </a:ext>
            </a:extLst>
          </p:cNvPr>
          <p:cNvSpPr/>
          <p:nvPr/>
        </p:nvSpPr>
        <p:spPr>
          <a:xfrm>
            <a:off x="950977" y="1057185"/>
            <a:ext cx="1074115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формирования доп. соглашения об изменении контракта в не структурированном виде необходимо:</a:t>
            </a:r>
          </a:p>
          <a:p>
            <a:r>
              <a:rPr lang="ru-RU" dirty="0">
                <a:latin typeface="Arial" panose="020B0604020202020204" pitchFamily="34" charset="0"/>
              </a:rPr>
              <a:t>Установить параметр «</a:t>
            </a:r>
            <a:r>
              <a:rPr lang="ru-RU" b="1" dirty="0">
                <a:latin typeface="Arial" panose="020B0604020202020204" pitchFamily="34" charset="0"/>
              </a:rPr>
              <a:t>Указать сведения об изменении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r>
              <a:rPr lang="ru-RU" dirty="0">
                <a:latin typeface="Arial" panose="020B0604020202020204" pitchFamily="34" charset="0"/>
              </a:rPr>
              <a:t>Заполнить обязательные поля «</a:t>
            </a:r>
            <a:r>
              <a:rPr lang="ru-RU" b="1" dirty="0">
                <a:latin typeface="Arial" panose="020B0604020202020204" pitchFamily="34" charset="0"/>
              </a:rPr>
              <a:t>Предмет контракта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Цена контракта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Валюта контракта</a:t>
            </a:r>
            <a:r>
              <a:rPr lang="ru-RU" dirty="0">
                <a:latin typeface="Arial" panose="020B0604020202020204" pitchFamily="34" charset="0"/>
              </a:rPr>
              <a:t>»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B645EE-8691-DB8D-FDAB-DA2660D29146}"/>
              </a:ext>
            </a:extLst>
          </p:cNvPr>
          <p:cNvSpPr/>
          <p:nvPr/>
        </p:nvSpPr>
        <p:spPr>
          <a:xfrm>
            <a:off x="4960252" y="3582935"/>
            <a:ext cx="67318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Причина изменений условий контракта выбирается из Справочника причин изменения условий контракта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099220-CD67-B2EF-887E-0F6BDA7B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E2923-56A4-4FC8-C594-24F7026B237C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«Информация о доп. соглашении» </a:t>
            </a:r>
          </a:p>
          <a:p>
            <a:r>
              <a:rPr lang="ru-RU" dirty="0"/>
              <a:t>(</a:t>
            </a:r>
            <a:r>
              <a:rPr lang="ru-RU" b="0" dirty="0"/>
              <a:t>для</a:t>
            </a:r>
            <a:r>
              <a:rPr lang="ru-RU" dirty="0"/>
              <a:t> </a:t>
            </a:r>
            <a:r>
              <a:rPr lang="ru-RU" b="0" dirty="0"/>
              <a:t>доп. соглашения в не структурированном виде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313226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D9D6-899B-0A69-FEC0-B9326731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8388D6-9E4F-640E-BD5C-F39B22FB754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«Контрагенты»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99301F-C3DF-3F01-A6EC-23068BF1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CEA139-4C74-3F77-8D28-3CDEEB572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8" y="632948"/>
            <a:ext cx="10409524" cy="36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5E0F81-5F49-66E6-BF4F-2C9E905ACDEB}"/>
              </a:ext>
            </a:extLst>
          </p:cNvPr>
          <p:cNvSpPr/>
          <p:nvPr/>
        </p:nvSpPr>
        <p:spPr>
          <a:xfrm>
            <a:off x="931582" y="4464462"/>
            <a:ext cx="1032883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Вкладка «</a:t>
            </a:r>
            <a:r>
              <a:rPr lang="ru-RU" b="1" dirty="0">
                <a:latin typeface="Arial" panose="020B0604020202020204" pitchFamily="34" charset="0"/>
              </a:rPr>
              <a:t>Контрагенты</a:t>
            </a:r>
            <a:r>
              <a:rPr lang="ru-RU" dirty="0">
                <a:latin typeface="Arial" panose="020B0604020202020204" pitchFamily="34" charset="0"/>
              </a:rPr>
              <a:t>» редактируется только в случае Перемены заказчика (в том числе переименование, реорганизация), а также в случае Перемены поставщика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165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DA36C-1FE8-2CE0-F957-8215BC082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187B5D-D7FA-A35B-BF4C-C8CAE5624DF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документа в ЕИС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C04D6-A691-F69D-3B5F-54EE477C1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B9647B-138D-259A-041B-25D639CE813D}"/>
              </a:ext>
            </a:extLst>
          </p:cNvPr>
          <p:cNvSpPr/>
          <p:nvPr/>
        </p:nvSpPr>
        <p:spPr>
          <a:xfrm>
            <a:off x="345057" y="560326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5B4046-E77F-A4B6-0A74-FB3E3975B1B0}"/>
              </a:ext>
            </a:extLst>
          </p:cNvPr>
          <p:cNvSpPr/>
          <p:nvPr/>
        </p:nvSpPr>
        <p:spPr>
          <a:xfrm>
            <a:off x="345056" y="1608299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D7D6BE-750D-6D06-3F32-79C2DC3C61F3}"/>
              </a:ext>
            </a:extLst>
          </p:cNvPr>
          <p:cNvSpPr/>
          <p:nvPr/>
        </p:nvSpPr>
        <p:spPr>
          <a:xfrm>
            <a:off x="345056" y="5309070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r>
              <a:rPr lang="ru-RU" dirty="0">
                <a:latin typeface="Arial" panose="020B0604020202020204" pitchFamily="34" charset="0"/>
              </a:rPr>
              <a:t>Далее необходимо перейти к формированию </a:t>
            </a:r>
            <a:r>
              <a:rPr lang="ru-RU" u="sng" dirty="0">
                <a:latin typeface="Arial" panose="020B0604020202020204" pitchFamily="34" charset="0"/>
              </a:rPr>
              <a:t>сведений о контракте для реестра контрактов по закупкам малого объема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2F9E0C-00C3-BF54-CC3A-7F3EA624D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99" y="568909"/>
            <a:ext cx="285714" cy="285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D9F02D-5182-2949-C12D-69D417996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728" y="864377"/>
            <a:ext cx="285714" cy="304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AD9EEA-5441-D87A-C2D7-4CB99145F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714" y="2712676"/>
            <a:ext cx="8628571" cy="2200000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9629976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A44A-27CD-0F0E-A991-FE292B4B9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59E2A9-6082-9444-0FAB-E4D6C5B1CFE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сведений о контракте для реестра контрактов по ЗМО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E05F26-9D57-ADBB-6FF3-FCEDAE13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134DBB-3E00-3939-18F7-112CD494C738}"/>
              </a:ext>
            </a:extLst>
          </p:cNvPr>
          <p:cNvSpPr/>
          <p:nvPr/>
        </p:nvSpPr>
        <p:spPr>
          <a:xfrm>
            <a:off x="357905" y="588943"/>
            <a:ext cx="11476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Для формирования </a:t>
            </a:r>
            <a:r>
              <a:rPr lang="ru-RU" u="sng" dirty="0">
                <a:latin typeface="+mj-lt"/>
              </a:rPr>
              <a:t>Сведений о заключенном контракте</a:t>
            </a:r>
            <a:r>
              <a:rPr lang="ru-RU" dirty="0">
                <a:latin typeface="+mj-lt"/>
              </a:rPr>
              <a:t> для реестра контрактов по закупкам малого объема необходимо перейти в папку «</a:t>
            </a:r>
            <a:r>
              <a:rPr lang="ru-RU" b="1" dirty="0">
                <a:latin typeface="+mj-lt"/>
              </a:rPr>
              <a:t>Проект доп. соглашения к контракту</a:t>
            </a:r>
            <a:r>
              <a:rPr lang="ru-RU" dirty="0">
                <a:latin typeface="+mj-lt"/>
              </a:rPr>
              <a:t>» в фильтр «</a:t>
            </a:r>
            <a:r>
              <a:rPr lang="ru-RU" b="1" dirty="0">
                <a:latin typeface="+mj-lt"/>
              </a:rPr>
              <a:t>Принят в ЕИС</a:t>
            </a:r>
            <a:r>
              <a:rPr lang="ru-RU" dirty="0">
                <a:latin typeface="+mj-lt"/>
              </a:rPr>
              <a:t>», выбрать нужный документ и нажать кнопку        «</a:t>
            </a:r>
            <a:r>
              <a:rPr lang="ru-RU" b="1" dirty="0">
                <a:latin typeface="+mj-lt"/>
              </a:rPr>
              <a:t>Сформировать сведения о заключенном контракте в ЦРК</a:t>
            </a:r>
            <a:r>
              <a:rPr lang="ru-RU" dirty="0">
                <a:latin typeface="+mj-lt"/>
              </a:rPr>
              <a:t>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1D1AE7-CCAE-BFAC-CED0-6DBCFD78F631}"/>
              </a:ext>
            </a:extLst>
          </p:cNvPr>
          <p:cNvSpPr/>
          <p:nvPr/>
        </p:nvSpPr>
        <p:spPr>
          <a:xfrm>
            <a:off x="357905" y="3598491"/>
            <a:ext cx="1147619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Сформированные сведения о контракте будут доступны в папке «</a:t>
            </a:r>
            <a:r>
              <a:rPr lang="ru-RU" b="1" dirty="0"/>
              <a:t>Контракты ЗМО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 для дальнейшего редактирования и отправки в ЕИС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876D53-BA21-9BF3-8877-014483A35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27" y="1136984"/>
            <a:ext cx="323810" cy="323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755B18-5685-5FE7-7F48-E2DDA5C6F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56" y="4342845"/>
            <a:ext cx="9714286" cy="1771429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ED06C2-6AA4-273B-03DE-5D7FE4E3F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61" y="1575096"/>
            <a:ext cx="11000877" cy="192537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428630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B2AB7-BC8C-9F82-BB23-186093147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9012D6-A3E7-4BAC-82F8-8F92B574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9" y="601179"/>
            <a:ext cx="8828365" cy="5970310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A24D4-CA19-9F2C-9796-FD40541A88AB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81F72-1590-81AC-A293-810184601597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30B80-A1AF-5ECF-98F1-0A403F8503F7}"/>
              </a:ext>
            </a:extLst>
          </p:cNvPr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«Условия договора»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0A43F1-FF83-7B80-2125-88A9C38A0FC0}"/>
              </a:ext>
            </a:extLst>
          </p:cNvPr>
          <p:cNvSpPr/>
          <p:nvPr/>
        </p:nvSpPr>
        <p:spPr>
          <a:xfrm>
            <a:off x="4653316" y="713145"/>
            <a:ext cx="720927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Заказчик должен осуществить размещение Извещения МЗ</a:t>
            </a:r>
          </a:p>
          <a:p>
            <a:r>
              <a:rPr lang="ru-RU" dirty="0"/>
              <a:t> </a:t>
            </a:r>
            <a:r>
              <a:rPr lang="ru-RU" b="1" dirty="0"/>
              <a:t>не менее </a:t>
            </a:r>
            <a:r>
              <a:rPr lang="ru-RU" dirty="0"/>
              <a:t>чем за 2 (Два) рабочих дня до даты окончания срока подачи заявок на участие в такой закупке </a:t>
            </a:r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DD70E2-6564-ABE9-D384-9BBB6CB0FEE9}"/>
              </a:ext>
            </a:extLst>
          </p:cNvPr>
          <p:cNvCxnSpPr>
            <a:cxnSpLocks/>
          </p:cNvCxnSpPr>
          <p:nvPr/>
        </p:nvCxnSpPr>
        <p:spPr>
          <a:xfrm flipH="1">
            <a:off x="3913632" y="1254831"/>
            <a:ext cx="73968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6F3E58-65AE-4182-9949-C4A49534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558867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5DF3D-A27B-2E44-99FF-FE10E372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39F6F-740E-42E0-5F7F-4725ED31CDC7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зарегистрированного контракта в КС Бюджет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4F88F7-9D79-6DD7-BD7C-6BFFA850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3917D3-8DDD-DC33-219C-60E9D2EA6A94}"/>
              </a:ext>
            </a:extLst>
          </p:cNvPr>
          <p:cNvSpPr/>
          <p:nvPr/>
        </p:nvSpPr>
        <p:spPr>
          <a:xfrm>
            <a:off x="481850" y="1502267"/>
            <a:ext cx="1122829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отправки контракта в БКС, необходимо выбрать его и нажать на кнопку       «</a:t>
            </a:r>
            <a:r>
              <a:rPr lang="ru-RU" b="1" dirty="0"/>
              <a:t>Сформировать договор в БКС</a:t>
            </a:r>
            <a:r>
              <a:rPr lang="ru-RU" dirty="0"/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5926C1-5516-733D-5BD4-4C5D2D0DF945}"/>
              </a:ext>
            </a:extLst>
          </p:cNvPr>
          <p:cNvSpPr/>
          <p:nvPr/>
        </p:nvSpPr>
        <p:spPr>
          <a:xfrm>
            <a:off x="481851" y="691028"/>
            <a:ext cx="1122829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размещение сведений о контракте в личном кабинете ЕИС, документ будет доступен в фильтре «</a:t>
            </a:r>
            <a:r>
              <a:rPr lang="ru-RU" b="1" dirty="0"/>
              <a:t>Зарегистрировано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8216A7-EF09-6755-79C0-47EFE1EA7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37" y="2088307"/>
            <a:ext cx="10257143" cy="24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B79521-4FB2-6D29-58BC-4740C5B4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706" y="1545271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157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5477-2B54-6DAF-1D8C-C343EA27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5FD35-FF52-C640-4D44-2ECE6FD99F77}"/>
              </a:ext>
            </a:extLst>
          </p:cNvPr>
          <p:cNvSpPr txBox="1"/>
          <p:nvPr/>
        </p:nvSpPr>
        <p:spPr>
          <a:xfrm>
            <a:off x="1052930" y="2721114"/>
            <a:ext cx="1008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Исправление сведений о контракте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701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73F6A-3055-B29C-CAC9-540364B4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EDB8F-D5B1-19A5-6BE8-C1E252CACA66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Исправление сведений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FC4D84-4D2C-4E7B-8BA6-85637AFE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54FBF41-24A5-669A-79C3-10DF1502485C}"/>
              </a:ext>
            </a:extLst>
          </p:cNvPr>
          <p:cNvSpPr/>
          <p:nvPr/>
        </p:nvSpPr>
        <p:spPr>
          <a:xfrm>
            <a:off x="1058779" y="974557"/>
            <a:ext cx="10034338" cy="3135392"/>
          </a:xfrm>
          <a:prstGeom prst="roundRect">
            <a:avLst>
              <a:gd name="adj" fmla="val 6112"/>
            </a:avLst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Исправление сведений доступно как для электронного контракта, так и для контракта, заключенного не в ЕИС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Для электронного контракта доступна только часть полей для изменения (информация об источниках финансирования и платежные реквизиты заказчика)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Для контракта, заключенного не в ЕИС доступна большая часть полей</a:t>
            </a:r>
          </a:p>
        </p:txBody>
      </p:sp>
    </p:spTree>
    <p:extLst>
      <p:ext uri="{BB962C8B-B14F-4D97-AF65-F5344CB8AC3E}">
        <p14:creationId xmlns:p14="http://schemas.microsoft.com/office/powerpoint/2010/main" val="8700150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229C3-91EB-90C4-5149-FE74E883F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35710A-625D-FF6C-51D7-36BB008F79A0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исправления сведений о контракте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6735EA-9D28-4E91-7DC0-BBBA74FE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E28306-1905-EAC5-BD67-A967C2EAEF4E}"/>
              </a:ext>
            </a:extLst>
          </p:cNvPr>
          <p:cNvSpPr/>
          <p:nvPr/>
        </p:nvSpPr>
        <p:spPr>
          <a:xfrm>
            <a:off x="324852" y="592793"/>
            <a:ext cx="1149617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исправления сведений о контракте ЗМО необходимо перейти в папку «</a:t>
            </a:r>
            <a:r>
              <a:rPr lang="ru-RU" b="1" dirty="0"/>
              <a:t>Контракты ЗМО</a:t>
            </a:r>
            <a:r>
              <a:rPr lang="ru-RU" dirty="0"/>
              <a:t>» в фильтр «</a:t>
            </a:r>
            <a:r>
              <a:rPr lang="ru-RU" b="1" dirty="0"/>
              <a:t>Зарегистрировано</a:t>
            </a:r>
            <a:r>
              <a:rPr lang="ru-RU" dirty="0"/>
              <a:t>», выбрать нужный документ и нажать кнопку        «</a:t>
            </a:r>
            <a:r>
              <a:rPr lang="ru-RU" b="1" dirty="0"/>
              <a:t>Сформировать корректировку сведений о заключенном контракте ЦРК</a:t>
            </a:r>
            <a:r>
              <a:rPr lang="ru-RU" dirty="0"/>
              <a:t>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662C67-A3CD-C6AC-4776-839896A02E0C}"/>
              </a:ext>
            </a:extLst>
          </p:cNvPr>
          <p:cNvSpPr/>
          <p:nvPr/>
        </p:nvSpPr>
        <p:spPr>
          <a:xfrm>
            <a:off x="324851" y="3522824"/>
            <a:ext cx="1149617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Сформированная измененная версия контракта доступна для дальнейшего просмотра и редактирования в папке навигатора «</a:t>
            </a:r>
            <a:r>
              <a:rPr lang="ru-RU" b="1" dirty="0"/>
              <a:t>Контракты ЗМО</a:t>
            </a:r>
            <a:r>
              <a:rPr lang="ru-RU" dirty="0"/>
              <a:t>» в фильтре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D6AD5-79E4-F971-6D6C-A20571AF1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08" y="1582796"/>
            <a:ext cx="10952381" cy="1819048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CC1BCB-4B86-A731-6312-E8BEF4B08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413" y="4347285"/>
            <a:ext cx="9619048" cy="1828571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EC2D96-CE13-F146-28D9-731651FE3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421" y="905036"/>
            <a:ext cx="276190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097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7EA00-0551-6F06-3CEC-6EEB3CE7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187667-FC4F-EC90-582D-6E24065D127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документа в ЕИС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5A7A58-20AF-55E1-6E4A-76CCE1E3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85D175-CF1C-B0B1-E918-FDD02EF1A0DC}"/>
              </a:ext>
            </a:extLst>
          </p:cNvPr>
          <p:cNvSpPr/>
          <p:nvPr/>
        </p:nvSpPr>
        <p:spPr>
          <a:xfrm>
            <a:off x="345057" y="560326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E4FE19-DB4C-AC46-A2C1-ECBC4208B989}"/>
              </a:ext>
            </a:extLst>
          </p:cNvPr>
          <p:cNvSpPr/>
          <p:nvPr/>
        </p:nvSpPr>
        <p:spPr>
          <a:xfrm>
            <a:off x="345056" y="1608299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60F7D6-1D17-8A34-6B42-6A93D84527D5}"/>
              </a:ext>
            </a:extLst>
          </p:cNvPr>
          <p:cNvSpPr/>
          <p:nvPr/>
        </p:nvSpPr>
        <p:spPr>
          <a:xfrm>
            <a:off x="345056" y="5309070"/>
            <a:ext cx="1148175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F6C081-6BD0-3FB5-6768-7C90A87CB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99" y="596877"/>
            <a:ext cx="285714" cy="285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993AB2-0652-932C-A024-DCC9B9320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909" y="863628"/>
            <a:ext cx="285714" cy="3047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9054F-956E-0360-4658-645A31584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571" y="2371857"/>
            <a:ext cx="9542857" cy="2114286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9542844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2B4F9-E21C-FD86-8BB1-E6DBAF567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C5194-7C13-137F-C40A-FC9647ACF319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зарегистрированного контракта в КС Бюджет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9C6D0B-2A5B-BF5A-9873-E9A7BACC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51A80C-EA0E-BA34-8C67-3C20F87E296A}"/>
              </a:ext>
            </a:extLst>
          </p:cNvPr>
          <p:cNvSpPr/>
          <p:nvPr/>
        </p:nvSpPr>
        <p:spPr>
          <a:xfrm>
            <a:off x="481850" y="1502267"/>
            <a:ext cx="1122829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отправки контракта в БКС, необходимо выбрать его и нажать на кнопку       «</a:t>
            </a:r>
            <a:r>
              <a:rPr lang="ru-RU" b="1" dirty="0"/>
              <a:t>Сформировать договор в БКС</a:t>
            </a:r>
            <a:r>
              <a:rPr lang="ru-RU" dirty="0"/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24DCC9-54A0-7DF4-A11A-030D2E8C5BA6}"/>
              </a:ext>
            </a:extLst>
          </p:cNvPr>
          <p:cNvSpPr/>
          <p:nvPr/>
        </p:nvSpPr>
        <p:spPr>
          <a:xfrm>
            <a:off x="481851" y="691028"/>
            <a:ext cx="1122829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размещение сведений о контракте в личном кабинете ЕИС, документ будет доступен в фильтре «</a:t>
            </a:r>
            <a:r>
              <a:rPr lang="ru-RU" b="1" dirty="0"/>
              <a:t>Зарегистрировано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074FD-5D65-F7DE-ACF8-4AFDB6BBB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37" y="2088307"/>
            <a:ext cx="10257143" cy="24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888707-9973-44A0-7E4C-32869D912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706" y="1545271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612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930" y="2767280"/>
            <a:ext cx="1008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Исполнение контракта по МЗ</a:t>
            </a:r>
          </a:p>
        </p:txBody>
      </p:sp>
    </p:spTree>
    <p:extLst>
      <p:ext uri="{BB962C8B-B14F-4D97-AF65-F5344CB8AC3E}">
        <p14:creationId xmlns:p14="http://schemas.microsoft.com/office/powerpoint/2010/main" val="13166395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Исполнение контракта по МЗ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463937-911C-4859-1FD7-EAA17B57C288}"/>
              </a:ext>
            </a:extLst>
          </p:cNvPr>
          <p:cNvSpPr/>
          <p:nvPr/>
        </p:nvSpPr>
        <p:spPr>
          <a:xfrm>
            <a:off x="845389" y="881551"/>
            <a:ext cx="10585994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Несколько тезисов:</a:t>
            </a:r>
          </a:p>
          <a:p>
            <a:endParaRPr lang="ru-RU" dirty="0"/>
          </a:p>
          <a:p>
            <a:r>
              <a:rPr lang="ru-RU" b="1" dirty="0"/>
              <a:t>Детализация исполнения контракта в реестре контрактов ЗМО -</a:t>
            </a:r>
            <a:r>
              <a:rPr lang="ru-RU" dirty="0"/>
              <a:t> сведения о ходе исполнения (документы о приемке, платежи, штрафные санкции и расторжение) теперь фиксируются в виде самостоятельных документов. Каждому из них присваивается уникальный реестровый номер, что повышает степень детализации учёта.</a:t>
            </a:r>
          </a:p>
          <a:p>
            <a:endParaRPr lang="ru-RU" dirty="0"/>
          </a:p>
          <a:p>
            <a:r>
              <a:rPr lang="ru-RU" b="1" dirty="0"/>
              <a:t>Новый регламент работы со штрафами</a:t>
            </a:r>
            <a:r>
              <a:rPr lang="ru-RU" dirty="0"/>
              <a:t> - процесс разделён на три обособленных документа: начисление, удержание и списание. Каждый документ получает отдельный реестровый номер.</a:t>
            </a:r>
          </a:p>
          <a:p>
            <a:endParaRPr lang="ru-RU" dirty="0"/>
          </a:p>
          <a:p>
            <a:r>
              <a:rPr lang="ru-RU" b="1" dirty="0"/>
              <a:t>Загрузка автоплатежей</a:t>
            </a:r>
            <a:r>
              <a:rPr lang="ru-RU" dirty="0"/>
              <a:t> - данные по автоматическим платежам импортируются из ЕИС.</a:t>
            </a:r>
          </a:p>
          <a:p>
            <a:endParaRPr lang="ru-RU" dirty="0"/>
          </a:p>
          <a:p>
            <a:r>
              <a:rPr lang="ru-RU" b="1" dirty="0"/>
              <a:t>Загрузка документов электронной приёмки</a:t>
            </a:r>
            <a:r>
              <a:rPr lang="ru-RU" dirty="0"/>
              <a:t> - аналогично автоплатежам, документы, подтверждающие электронную приёмку, также поступают из ЕИС.</a:t>
            </a:r>
          </a:p>
        </p:txBody>
      </p:sp>
    </p:spTree>
    <p:extLst>
      <p:ext uri="{BB962C8B-B14F-4D97-AF65-F5344CB8AC3E}">
        <p14:creationId xmlns:p14="http://schemas.microsoft.com/office/powerpoint/2010/main" val="33646456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сведений о расторжении контракта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463937-911C-4859-1FD7-EAA17B57C288}"/>
              </a:ext>
            </a:extLst>
          </p:cNvPr>
          <p:cNvSpPr/>
          <p:nvPr/>
        </p:nvSpPr>
        <p:spPr>
          <a:xfrm>
            <a:off x="324853" y="526121"/>
            <a:ext cx="1153828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случае необходимости сформировать сведения о расторжении контракта по МЗ следует перейти в папку «</a:t>
            </a:r>
            <a:r>
              <a:rPr lang="ru-RU" b="1" dirty="0"/>
              <a:t>Контракты ЗМО</a:t>
            </a:r>
            <a:r>
              <a:rPr lang="ru-RU" dirty="0"/>
              <a:t>» - «</a:t>
            </a:r>
            <a:r>
              <a:rPr lang="ru-RU" b="1" dirty="0"/>
              <a:t>Зарегистрировано</a:t>
            </a:r>
            <a:r>
              <a:rPr lang="ru-RU" dirty="0"/>
              <a:t>», выбрать документ и воспользоваться кнопкой        «</a:t>
            </a:r>
            <a:r>
              <a:rPr lang="ru-RU" b="1" dirty="0"/>
              <a:t>Сформировать сведения о расторжении контракта по МЗ</a:t>
            </a:r>
            <a:r>
              <a:rPr lang="ru-RU" dirty="0"/>
              <a:t>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BA0B75-98B0-2B32-6A21-66E952F0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80" y="822351"/>
            <a:ext cx="301541" cy="3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D2F228-8A1E-42A0-C170-221DC6A14A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0"/>
          <a:stretch>
            <a:fillRect/>
          </a:stretch>
        </p:blipFill>
        <p:spPr>
          <a:xfrm>
            <a:off x="324853" y="1543290"/>
            <a:ext cx="11538284" cy="1637343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D25AEA-3A8E-C43E-CC50-6F4132EF5A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9310"/>
          <a:stretch>
            <a:fillRect/>
          </a:stretch>
        </p:blipFill>
        <p:spPr>
          <a:xfrm>
            <a:off x="1560661" y="4605083"/>
            <a:ext cx="9066667" cy="160230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211D5F-C327-40B6-3982-24BF08CB1732}"/>
              </a:ext>
            </a:extLst>
          </p:cNvPr>
          <p:cNvSpPr/>
          <p:nvPr/>
        </p:nvSpPr>
        <p:spPr>
          <a:xfrm>
            <a:off x="324853" y="3527908"/>
            <a:ext cx="1153828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Сформированные сведения о расторжении контракта по МЗ будут доступны в папке «</a:t>
            </a:r>
            <a:r>
              <a:rPr lang="ru-RU" b="1" dirty="0"/>
              <a:t>Расторжение контракта</a:t>
            </a:r>
            <a:r>
              <a:rPr lang="ru-RU" dirty="0"/>
              <a:t>» в фильтре «</a:t>
            </a:r>
            <a:r>
              <a:rPr lang="ru-RU" b="1" dirty="0"/>
              <a:t>В работе</a:t>
            </a:r>
            <a:r>
              <a:rPr lang="ru-RU" dirty="0"/>
              <a:t>» для дальнейшего редактирования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69944917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«Информация о расторжении/Признании судом контракта недействительным»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20582-D55F-AFFE-576D-CF5099A68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79"/>
          <a:stretch>
            <a:fillRect/>
          </a:stretch>
        </p:blipFill>
        <p:spPr>
          <a:xfrm>
            <a:off x="352805" y="931586"/>
            <a:ext cx="8158555" cy="4815840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463937-911C-4859-1FD7-EAA17B57C288}"/>
              </a:ext>
            </a:extLst>
          </p:cNvPr>
          <p:cNvSpPr/>
          <p:nvPr/>
        </p:nvSpPr>
        <p:spPr>
          <a:xfrm>
            <a:off x="6400799" y="1857673"/>
            <a:ext cx="4994007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Необходимо заполнить следующие поля:</a:t>
            </a:r>
            <a:br>
              <a:rPr lang="ru-RU" dirty="0"/>
            </a:br>
            <a:r>
              <a:rPr lang="ru-RU" dirty="0"/>
              <a:t>• поле «</a:t>
            </a:r>
            <a:r>
              <a:rPr lang="ru-RU" b="1" dirty="0"/>
              <a:t>Дата расторжения</a:t>
            </a:r>
            <a:r>
              <a:rPr lang="ru-RU" dirty="0"/>
              <a:t>»;</a:t>
            </a:r>
            <a:br>
              <a:rPr lang="ru-RU" dirty="0"/>
            </a:br>
            <a:r>
              <a:rPr lang="ru-RU" dirty="0"/>
              <a:t>• поле «</a:t>
            </a:r>
            <a:r>
              <a:rPr lang="ru-RU" b="1" dirty="0"/>
              <a:t>Тип расторжения</a:t>
            </a:r>
            <a:r>
              <a:rPr lang="ru-RU" dirty="0"/>
              <a:t>» заполняется путём выбора значения из справочника «</a:t>
            </a:r>
            <a:r>
              <a:rPr lang="ru-RU" b="1" dirty="0"/>
              <a:t>Справочник типов расторжения</a:t>
            </a:r>
            <a:r>
              <a:rPr lang="ru-RU" dirty="0"/>
              <a:t>»:</a:t>
            </a:r>
          </a:p>
          <a:p>
            <a:endParaRPr lang="ru-RU" dirty="0"/>
          </a:p>
          <a:p>
            <a:endParaRPr lang="ru-RU" dirty="0"/>
          </a:p>
          <a:p>
            <a:br>
              <a:rPr lang="ru-RU" dirty="0"/>
            </a:br>
            <a:r>
              <a:rPr lang="ru-RU" dirty="0"/>
              <a:t>• поле «</a:t>
            </a:r>
            <a:r>
              <a:rPr lang="ru-RU" b="1" dirty="0"/>
              <a:t>Причина расторжения контракта</a:t>
            </a:r>
            <a:r>
              <a:rPr lang="ru-RU" dirty="0"/>
              <a:t>»;</a:t>
            </a:r>
            <a:br>
              <a:rPr lang="ru-RU" dirty="0"/>
            </a:br>
            <a:r>
              <a:rPr lang="ru-RU" dirty="0"/>
              <a:t>• поле «</a:t>
            </a:r>
            <a:r>
              <a:rPr lang="ru-RU" b="1" dirty="0"/>
              <a:t>Дата документа</a:t>
            </a:r>
            <a:r>
              <a:rPr lang="ru-RU" dirty="0"/>
              <a:t>»;</a:t>
            </a:r>
            <a:br>
              <a:rPr lang="ru-RU" dirty="0"/>
            </a:br>
            <a:r>
              <a:rPr lang="ru-RU" dirty="0"/>
              <a:t>• поле «</a:t>
            </a:r>
            <a:r>
              <a:rPr lang="ru-RU" b="1" dirty="0"/>
              <a:t>Номер документа</a:t>
            </a:r>
            <a:r>
              <a:rPr lang="ru-RU" dirty="0"/>
              <a:t>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5E7A00-31AC-3EB7-AFC4-A5DEC1886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040" y="3339506"/>
            <a:ext cx="4009524" cy="666667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01746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49267-8539-B2A8-975F-1C0375CE0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C7F204-05A5-565F-2B29-BEE328A01E08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3FE8A-7A65-9971-9481-0675C0708048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F9F6D-72BA-A68D-7D5C-EE44DCCCDCAF}"/>
              </a:ext>
            </a:extLst>
          </p:cNvPr>
          <p:cNvSpPr txBox="1"/>
          <p:nvPr/>
        </p:nvSpPr>
        <p:spPr>
          <a:xfrm>
            <a:off x="0" y="0"/>
            <a:ext cx="1219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Контроли на корректность указания срока подачи заявок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5D66FD-F4AF-4D13-9592-2601EE61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0" y="1370258"/>
            <a:ext cx="11166924" cy="411748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BF631-FF73-4D00-A249-6953BB42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9153096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«Контрагенты»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463937-911C-4859-1FD7-EAA17B57C288}"/>
              </a:ext>
            </a:extLst>
          </p:cNvPr>
          <p:cNvSpPr/>
          <p:nvPr/>
        </p:nvSpPr>
        <p:spPr>
          <a:xfrm>
            <a:off x="845389" y="881551"/>
            <a:ext cx="10585994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Информация отображается в следующих блоках:</a:t>
            </a:r>
            <a:br>
              <a:rPr lang="ru-RU" dirty="0"/>
            </a:br>
            <a:r>
              <a:rPr lang="ru-RU" dirty="0"/>
              <a:t>• блок «</a:t>
            </a:r>
            <a:r>
              <a:rPr lang="ru-RU" b="1" dirty="0"/>
              <a:t>Организация, размещающая контракт</a:t>
            </a:r>
            <a:r>
              <a:rPr lang="ru-RU" dirty="0"/>
              <a:t>» – при необходимости можно скорректировать, если организация, размещающая документ, отличается от заказчика, указанного в сведении о заключенном контракте в реестре контрактов по ЗМО;</a:t>
            </a:r>
            <a:br>
              <a:rPr lang="ru-RU" dirty="0"/>
            </a:br>
            <a:r>
              <a:rPr lang="ru-RU" dirty="0"/>
              <a:t>• блок «</a:t>
            </a:r>
            <a:r>
              <a:rPr lang="ru-RU" b="1" dirty="0"/>
              <a:t>Заказчик</a:t>
            </a:r>
            <a:r>
              <a:rPr lang="ru-RU" dirty="0"/>
              <a:t>» – не доступен для изменения;</a:t>
            </a:r>
            <a:br>
              <a:rPr lang="ru-RU" dirty="0"/>
            </a:br>
            <a:r>
              <a:rPr lang="ru-RU" dirty="0"/>
              <a:t>• блок «</a:t>
            </a:r>
            <a:r>
              <a:rPr lang="ru-RU" b="1" dirty="0"/>
              <a:t>Поставщик</a:t>
            </a:r>
            <a:r>
              <a:rPr lang="ru-RU" dirty="0"/>
              <a:t>» – не доступен для изменения.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EBEA6-E030-64B5-7CDC-6C8F7D5F3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095" y="2743049"/>
            <a:ext cx="9323809" cy="3676190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405781795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«Финансирование»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463937-911C-4859-1FD7-EAA17B57C288}"/>
              </a:ext>
            </a:extLst>
          </p:cNvPr>
          <p:cNvSpPr/>
          <p:nvPr/>
        </p:nvSpPr>
        <p:spPr>
          <a:xfrm>
            <a:off x="845389" y="881551"/>
            <a:ext cx="1058599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 вкладке «</a:t>
            </a:r>
            <a:r>
              <a:rPr lang="ru-RU" b="1" dirty="0"/>
              <a:t>Финансирование</a:t>
            </a:r>
            <a:r>
              <a:rPr lang="ru-RU" dirty="0"/>
              <a:t>» по кнопке       «</a:t>
            </a:r>
            <a:r>
              <a:rPr lang="ru-RU" b="1" dirty="0"/>
              <a:t>Подгрузить сведения</a:t>
            </a:r>
            <a:r>
              <a:rPr lang="ru-RU" dirty="0"/>
              <a:t>» необходимо подгрузить КБК из связанного контракта.</a:t>
            </a:r>
          </a:p>
          <a:p>
            <a:r>
              <a:rPr lang="ru-RU" dirty="0"/>
              <a:t>В поле «</a:t>
            </a:r>
            <a:r>
              <a:rPr lang="ru-RU" b="1" dirty="0"/>
              <a:t>Сумма 20** года</a:t>
            </a:r>
            <a:r>
              <a:rPr lang="ru-RU" dirty="0"/>
              <a:t>» необходимо отразить объем всех проведенных выплат, осуществленных в рамках исполнения контракта.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6C18B2-EB18-FA26-F4AD-EB5DBB08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20" y="881551"/>
            <a:ext cx="302689" cy="3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B640DC-9B3A-5C69-A884-31295FC1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02" y="2427829"/>
            <a:ext cx="10702995" cy="200234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8663380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проекта сведений о расторжении контракта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C3AD1E-03B7-48D3-1552-3EDBF1B521EB}"/>
              </a:ext>
            </a:extLst>
          </p:cNvPr>
          <p:cNvSpPr/>
          <p:nvPr/>
        </p:nvSpPr>
        <p:spPr>
          <a:xfrm>
            <a:off x="345057" y="560326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46AA39-FF4A-A43A-C783-9A3C9782BC65}"/>
              </a:ext>
            </a:extLst>
          </p:cNvPr>
          <p:cNvSpPr/>
          <p:nvPr/>
        </p:nvSpPr>
        <p:spPr>
          <a:xfrm>
            <a:off x="345056" y="1608299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4C117A-4A2F-1BBB-3F83-3CE7BD513A72}"/>
              </a:ext>
            </a:extLst>
          </p:cNvPr>
          <p:cNvSpPr/>
          <p:nvPr/>
        </p:nvSpPr>
        <p:spPr>
          <a:xfrm>
            <a:off x="345056" y="5309070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br>
              <a:rPr lang="ru-RU" dirty="0">
                <a:latin typeface="Arial" panose="020B0604020202020204" pitchFamily="34" charset="0"/>
              </a:rPr>
            </a:br>
            <a:r>
              <a:rPr lang="ru-RU" dirty="0"/>
              <a:t>Размещенные в ЕИС документы будут доступны для просмотра в фильтре «</a:t>
            </a:r>
            <a:r>
              <a:rPr lang="ru-RU" b="1" dirty="0"/>
              <a:t>Зарегистрировано</a:t>
            </a:r>
            <a:r>
              <a:rPr lang="ru-RU" dirty="0"/>
              <a:t>».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59E5F3-58E5-932F-2474-21CAB3CB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99" y="596877"/>
            <a:ext cx="285714" cy="285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E6F0BE-BA75-F2FC-C2DD-956CC7FE4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909" y="863628"/>
            <a:ext cx="285714" cy="3047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16FB41-72F0-5A89-BC95-97AA1F57E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952" y="2449340"/>
            <a:ext cx="9038095" cy="2342857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34304923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сведений об одностороннем расторжении контракта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463937-911C-4859-1FD7-EAA17B57C288}"/>
              </a:ext>
            </a:extLst>
          </p:cNvPr>
          <p:cNvSpPr/>
          <p:nvPr/>
        </p:nvSpPr>
        <p:spPr>
          <a:xfrm>
            <a:off x="335280" y="957007"/>
            <a:ext cx="1155192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сведений об одностороннем расторжении контракта необходимо перейти в папку «</a:t>
            </a:r>
            <a:r>
              <a:rPr lang="ru-RU" b="1" dirty="0"/>
              <a:t>Одностороннее расторжение контракта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 и нажать на кнопку     «</a:t>
            </a:r>
            <a:r>
              <a:rPr lang="ru-RU" b="1" dirty="0"/>
              <a:t>Создать</a:t>
            </a:r>
            <a:r>
              <a:rPr lang="ru-RU" dirty="0"/>
              <a:t>» на панели инструментов.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FFBA09-C614-DA7B-02DF-5B040D9F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84" y="1280172"/>
            <a:ext cx="202120" cy="24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3344B0-6EF1-A4BD-356F-1D429F86F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00" y="1911114"/>
            <a:ext cx="10400000" cy="2038095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75271223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17BD-0117-6E78-0B48-CDC59C2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A5E591-F983-7BC7-A43F-9BAE8930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9" y="656573"/>
            <a:ext cx="9197821" cy="5759920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8AC0A-EB47-3981-1E83-9DA38F7CA89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«Общая информация»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9263F-8F91-DD17-E87C-8411B2C6B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463937-911C-4859-1FD7-EAA17B57C288}"/>
              </a:ext>
            </a:extLst>
          </p:cNvPr>
          <p:cNvSpPr/>
          <p:nvPr/>
        </p:nvSpPr>
        <p:spPr>
          <a:xfrm>
            <a:off x="845389" y="881551"/>
            <a:ext cx="105859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 открывшейся форме документа необходимо заполнить поле «</a:t>
            </a:r>
            <a:r>
              <a:rPr lang="ru-RU" b="1" dirty="0"/>
              <a:t>Реестровый номер записи</a:t>
            </a:r>
            <a:r>
              <a:rPr lang="ru-RU" dirty="0"/>
              <a:t>» путем выбора значения из списка доступных контрактов. На основе выбранного контракта будет загружена информация по контракту, а также информация о поставщике из контракта.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4A3D2F-35EB-48AE-04E8-76624CAD48FE}"/>
              </a:ext>
            </a:extLst>
          </p:cNvPr>
          <p:cNvSpPr/>
          <p:nvPr/>
        </p:nvSpPr>
        <p:spPr>
          <a:xfrm>
            <a:off x="7296911" y="2670047"/>
            <a:ext cx="4134471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Дополнительно необходимо заполнить поля «</a:t>
            </a:r>
            <a:r>
              <a:rPr lang="ru-RU" b="1" dirty="0"/>
              <a:t>Дата документа</a:t>
            </a:r>
            <a:r>
              <a:rPr lang="ru-RU" dirty="0"/>
              <a:t>» в блоке «</a:t>
            </a:r>
            <a:r>
              <a:rPr lang="ru-RU" b="1" dirty="0"/>
              <a:t>Основание расторжения контракта</a:t>
            </a:r>
            <a:r>
              <a:rPr lang="ru-RU" dirty="0"/>
              <a:t>», «</a:t>
            </a:r>
            <a:r>
              <a:rPr lang="ru-RU" b="1" dirty="0"/>
              <a:t>Дата уведомления поставщика, уведомления заказчика</a:t>
            </a:r>
            <a:r>
              <a:rPr lang="ru-RU" dirty="0"/>
              <a:t>» и «</a:t>
            </a:r>
            <a:r>
              <a:rPr lang="ru-RU" b="1" dirty="0"/>
              <a:t>Причина расторжения контракта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29195490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D80B5-F6E9-DC84-6DF2-B7F915E6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54E04-5191-7C80-9ED9-97006B5ED7AE}"/>
              </a:ext>
            </a:extLst>
          </p:cNvPr>
          <p:cNvSpPr txBox="1"/>
          <p:nvPr/>
        </p:nvSpPr>
        <p:spPr>
          <a:xfrm>
            <a:off x="0" y="29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сведений об одностороннем </a:t>
            </a:r>
          </a:p>
          <a:p>
            <a:r>
              <a:rPr lang="ru-RU" dirty="0"/>
              <a:t>расторжении контракта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A76706-1A6F-66A8-44AB-AD13E5CD0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EDB988-9605-F6B3-42AC-D4C3EA961251}"/>
              </a:ext>
            </a:extLst>
          </p:cNvPr>
          <p:cNvSpPr/>
          <p:nvPr/>
        </p:nvSpPr>
        <p:spPr>
          <a:xfrm>
            <a:off x="308481" y="957007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18823B-57F2-6C8B-86B7-3CD3784B7C4E}"/>
              </a:ext>
            </a:extLst>
          </p:cNvPr>
          <p:cNvSpPr/>
          <p:nvPr/>
        </p:nvSpPr>
        <p:spPr>
          <a:xfrm>
            <a:off x="308480" y="2004980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908FC3-317D-6F21-011B-07B8EF3DA816}"/>
              </a:ext>
            </a:extLst>
          </p:cNvPr>
          <p:cNvSpPr/>
          <p:nvPr/>
        </p:nvSpPr>
        <p:spPr>
          <a:xfrm>
            <a:off x="308480" y="5539453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br>
              <a:rPr lang="ru-RU" dirty="0">
                <a:latin typeface="Arial" panose="020B0604020202020204" pitchFamily="34" charset="0"/>
              </a:rPr>
            </a:br>
            <a:r>
              <a:rPr lang="ru-RU" dirty="0"/>
              <a:t>Размещенные в ЕИС документы будут доступны для просмотра в фильтре «</a:t>
            </a:r>
            <a:r>
              <a:rPr lang="ru-RU" b="1" dirty="0"/>
              <a:t>Зарегистрировано</a:t>
            </a:r>
            <a:r>
              <a:rPr lang="ru-RU" dirty="0"/>
              <a:t>».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B7F0A-6007-8A74-D12D-5BEC92080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823" y="993558"/>
            <a:ext cx="285714" cy="285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8FD29-DCD5-F4A7-C49A-480943124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333" y="1260309"/>
            <a:ext cx="285714" cy="304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493814-B87D-69C8-C668-A9FAAACE5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190" y="2832614"/>
            <a:ext cx="9247619" cy="2257143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79012870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930" y="2767280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Отчет по закупкам малого объема </a:t>
            </a:r>
          </a:p>
          <a:p>
            <a:r>
              <a:rPr lang="ru-RU" dirty="0"/>
              <a:t>с 01.07.2026 по 01.02.2028</a:t>
            </a:r>
          </a:p>
        </p:txBody>
      </p:sp>
    </p:spTree>
    <p:extLst>
      <p:ext uri="{BB962C8B-B14F-4D97-AF65-F5344CB8AC3E}">
        <p14:creationId xmlns:p14="http://schemas.microsoft.com/office/powerpoint/2010/main" val="417575258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Сообщение в ЛК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0435A4-292C-415D-ACD7-1B04B5EBBEBB}"/>
              </a:ext>
            </a:extLst>
          </p:cNvPr>
          <p:cNvSpPr/>
          <p:nvPr/>
        </p:nvSpPr>
        <p:spPr>
          <a:xfrm>
            <a:off x="1057275" y="624375"/>
            <a:ext cx="100584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Для самостоятельного ведения и последующего размещения в ЕИС сводного отчета в Базе знаний пользователя размещена форма такого отчета в формате .</a:t>
            </a:r>
            <a:r>
              <a:rPr lang="ru-RU" sz="2000" dirty="0" err="1"/>
              <a:t>xlsx</a:t>
            </a:r>
            <a:r>
              <a:rPr lang="ru-RU" sz="2000" dirty="0"/>
              <a:t> и рекомендации по его заполнению.</a:t>
            </a:r>
          </a:p>
          <a:p>
            <a:br>
              <a:rPr lang="ru-RU" sz="2000" dirty="0"/>
            </a:br>
            <a:r>
              <a:rPr lang="ru-RU" sz="2000" dirty="0"/>
              <a:t>Обращаем внимание, что в отчет включаются сведения о контрактах по закупкам малого объема, заключенных в период с 01.07.2026 по 01.02.2028, которые ранее не были включены в реестр контрактов.</a:t>
            </a:r>
            <a:endParaRPr lang="ru-RU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E672BC-2D74-4F3C-8085-1842FAF42E37}"/>
              </a:ext>
            </a:extLst>
          </p:cNvPr>
          <p:cNvSpPr/>
          <p:nvPr/>
        </p:nvSpPr>
        <p:spPr>
          <a:xfrm>
            <a:off x="1057275" y="3080232"/>
            <a:ext cx="10058400" cy="400110"/>
          </a:xfrm>
          <a:prstGeom prst="rect">
            <a:avLst/>
          </a:prstGeom>
          <a:solidFill>
            <a:schemeClr val="bg1"/>
          </a:solidFill>
          <a:ln>
            <a:solidFill>
              <a:srgbClr val="7EBA99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Форма отчета ЕИС:         </a:t>
            </a:r>
            <a:r>
              <a:rPr lang="en-US" sz="2000" dirty="0">
                <a:hlinkClick r:id="rId4"/>
              </a:rPr>
              <a:t>https://disk.360.yandex.ru/i/M2V62_b65zfFPw</a:t>
            </a:r>
            <a:r>
              <a:rPr lang="ru-RU" sz="2000" dirty="0"/>
              <a:t> </a:t>
            </a:r>
            <a:endParaRPr lang="ru-RU" sz="2000" b="1" dirty="0"/>
          </a:p>
        </p:txBody>
      </p:sp>
      <p:pic>
        <p:nvPicPr>
          <p:cNvPr id="7" name="Рисунок 6">
            <a:hlinkClick r:id="rId4"/>
            <a:extLst>
              <a:ext uri="{FF2B5EF4-FFF2-40B4-BE49-F238E27FC236}">
                <a16:creationId xmlns:a16="http://schemas.microsoft.com/office/drawing/2014/main" id="{8DFED991-44E9-48F6-A455-62EC42948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051" y="3080232"/>
            <a:ext cx="322958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290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Реализация отчета в РИС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0C5DC8-44E3-44E8-964E-BEB2D01EDB98}"/>
              </a:ext>
            </a:extLst>
          </p:cNvPr>
          <p:cNvSpPr/>
          <p:nvPr/>
        </p:nvSpPr>
        <p:spPr>
          <a:xfrm>
            <a:off x="845389" y="881551"/>
            <a:ext cx="1058599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Реализован отчёт: "</a:t>
            </a:r>
            <a:r>
              <a:rPr lang="ru-RU" b="1" dirty="0"/>
              <a:t>Навигатор \ АРМ заказчика госзаказа \ Отчеты \ Реестр закупок малого объема</a:t>
            </a:r>
            <a:r>
              <a:rPr lang="ru-RU" dirty="0"/>
              <a:t>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05FF0-9340-4E0E-8E96-FAC852C11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155" y="1597614"/>
            <a:ext cx="8199689" cy="3974977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82874195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Пост-отчет по закупкам малого объема с 01.07.2026 по 01.02.2028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0C5DC8-44E3-44E8-964E-BEB2D01EDB98}"/>
              </a:ext>
            </a:extLst>
          </p:cNvPr>
          <p:cNvSpPr/>
          <p:nvPr/>
        </p:nvSpPr>
        <p:spPr>
          <a:xfrm>
            <a:off x="803003" y="659006"/>
            <a:ext cx="1058599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значение параметра "</a:t>
            </a:r>
            <a:r>
              <a:rPr lang="ru-RU" b="1" dirty="0"/>
              <a:t>Тип отчета</a:t>
            </a:r>
            <a:r>
              <a:rPr lang="ru-RU" dirty="0"/>
              <a:t>" добавлено значение "</a:t>
            </a:r>
            <a:r>
              <a:rPr lang="ru-RU" b="1" dirty="0"/>
              <a:t>10. Пост-отчет по закупкам малого объема с 01.07.2026 по 01.02.2028</a:t>
            </a:r>
            <a:r>
              <a:rPr lang="ru-RU" dirty="0"/>
              <a:t>" для формирования новой формы.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3EC28B-D011-4CC5-9F7D-E328F5BE7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86" y="1438223"/>
            <a:ext cx="10171428" cy="490476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72869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B4259-5C05-F5D0-38DC-FB652C918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450BB7-AE48-4046-BAF4-AF109AA7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09" y="1111105"/>
            <a:ext cx="8329553" cy="231789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DBB65-1FEE-9A43-AF30-F6CE01E0E7D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03BE1-2E59-6EC7-008F-729AB3E2C4AD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7C88E-4D37-CA68-0CBF-0BACA273D91B}"/>
              </a:ext>
            </a:extLst>
          </p:cNvPr>
          <p:cNvSpPr txBox="1"/>
          <p:nvPr/>
        </p:nvSpPr>
        <p:spPr>
          <a:xfrm>
            <a:off x="2" y="5841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«Контактные данные»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94E73B-B34A-3F24-14AB-8906FB0652EB}"/>
              </a:ext>
            </a:extLst>
          </p:cNvPr>
          <p:cNvSpPr/>
          <p:nvPr/>
        </p:nvSpPr>
        <p:spPr>
          <a:xfrm>
            <a:off x="7033329" y="1192871"/>
            <a:ext cx="1691221" cy="27257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368A5-E30F-3FC8-8782-A62FDE1591F1}"/>
              </a:ext>
            </a:extLst>
          </p:cNvPr>
          <p:cNvSpPr txBox="1"/>
          <p:nvPr/>
        </p:nvSpPr>
        <p:spPr>
          <a:xfrm>
            <a:off x="327437" y="3627015"/>
            <a:ext cx="11537125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10071" indent="-110071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ФИО</a:t>
            </a:r>
            <a:r>
              <a:rPr lang="ru-RU" sz="1920" dirty="0"/>
              <a:t>» – указывается фамилия, имя и отчество лица, которое будет взаимодействовать с поставщиком по вопросам данной закупки; </a:t>
            </a:r>
          </a:p>
          <a:p>
            <a:pPr marL="110071" indent="-110071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Телефон</a:t>
            </a:r>
            <a:r>
              <a:rPr lang="ru-RU" sz="1920" dirty="0"/>
              <a:t>» – указывается телефон контактного лица, заявленного в предыдущем пункте (в формате код страны - код города - номер телефона);</a:t>
            </a:r>
          </a:p>
          <a:p>
            <a:pPr marL="110071" indent="-110071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Email</a:t>
            </a:r>
            <a:r>
              <a:rPr lang="ru-RU" sz="1920" dirty="0"/>
              <a:t>» – указывается адрес электронной почты представителя заказчика.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639FC-DD80-456E-948B-08B06E47136D}"/>
              </a:ext>
            </a:extLst>
          </p:cNvPr>
          <p:cNvSpPr txBox="1"/>
          <p:nvPr/>
        </p:nvSpPr>
        <p:spPr>
          <a:xfrm>
            <a:off x="327438" y="5875010"/>
            <a:ext cx="11603788" cy="38779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</a:t>
            </a:r>
            <a:r>
              <a:rPr lang="ru-RU" sz="1920" b="1" dirty="0">
                <a:latin typeface="Arial" panose="020B0604020202020204" pitchFamily="34" charset="0"/>
              </a:rPr>
              <a:t>«Сохранить».</a:t>
            </a:r>
            <a:endParaRPr lang="ru-RU" sz="192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021C24-82A9-4361-8FC3-A568A7BA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138" y="5909447"/>
            <a:ext cx="345397" cy="3250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66CFBA-EB3F-46AD-B7F2-360000F2E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0052757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Важность корректности периода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0C5DC8-44E3-44E8-964E-BEB2D01EDB98}"/>
              </a:ext>
            </a:extLst>
          </p:cNvPr>
          <p:cNvSpPr/>
          <p:nvPr/>
        </p:nvSpPr>
        <p:spPr>
          <a:xfrm>
            <a:off x="803003" y="659006"/>
            <a:ext cx="1058599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Если в параметрах отчета указать некорректный период, будет получено сообщение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7B6244-F1CB-4CCB-8DF8-7797AED22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285" y="4408518"/>
            <a:ext cx="4971429" cy="1790476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6418C-7E61-496B-9A5A-45E5ADC9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38" y="1309011"/>
            <a:ext cx="8671724" cy="2426225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68301595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9EC6C1A-B463-486A-A71D-B5993A294A4C}"/>
              </a:ext>
            </a:extLst>
          </p:cNvPr>
          <p:cNvSpPr txBox="1"/>
          <p:nvPr/>
        </p:nvSpPr>
        <p:spPr>
          <a:xfrm>
            <a:off x="3482852" y="2844225"/>
            <a:ext cx="6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62E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A386F4-43B8-6E3D-4B73-B561234B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078" y="5013176"/>
            <a:ext cx="1211784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39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5FA4-7FB9-B3BA-06A0-7FED09335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716A39-E0DD-404D-AD66-6E454633D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01"/>
          <a:stretch/>
        </p:blipFill>
        <p:spPr>
          <a:xfrm>
            <a:off x="353569" y="2714119"/>
            <a:ext cx="8309841" cy="128035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E5D526-068D-2AD6-5BAB-9EFF5F05753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Прикрепление файлов к извещению малой закупки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25B94-55B5-1628-1DD2-0436E465B2B7}"/>
              </a:ext>
            </a:extLst>
          </p:cNvPr>
          <p:cNvSpPr txBox="1"/>
          <p:nvPr/>
        </p:nvSpPr>
        <p:spPr>
          <a:xfrm>
            <a:off x="353570" y="2252326"/>
            <a:ext cx="11509248" cy="3877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Доступно два варианта прикрепления документов: автоматический (генерация) и пошаговый (вручную).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2844E-F4E4-B4BF-B7CA-81F631E71456}"/>
              </a:ext>
            </a:extLst>
          </p:cNvPr>
          <p:cNvSpPr txBox="1"/>
          <p:nvPr/>
        </p:nvSpPr>
        <p:spPr>
          <a:xfrm>
            <a:off x="8814817" y="2714119"/>
            <a:ext cx="3048000" cy="12741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>
                <a:latin typeface="Arial" panose="020B0604020202020204" pitchFamily="34" charset="0"/>
              </a:rPr>
              <a:t>Сгенерировать можно два документа:</a:t>
            </a:r>
            <a:br>
              <a:rPr lang="ru-RU" sz="1920" dirty="0">
                <a:latin typeface="Arial" panose="020B0604020202020204" pitchFamily="34" charset="0"/>
              </a:rPr>
            </a:br>
            <a:r>
              <a:rPr lang="ru-RU" sz="1920" dirty="0">
                <a:latin typeface="Arial" panose="020B0604020202020204" pitchFamily="34" charset="0"/>
              </a:rPr>
              <a:t>1) </a:t>
            </a:r>
            <a:r>
              <a:rPr lang="ru-RU" sz="1920" b="1" dirty="0">
                <a:latin typeface="Arial" panose="020B0604020202020204" pitchFamily="34" charset="0"/>
              </a:rPr>
              <a:t>Техническое задание</a:t>
            </a:r>
          </a:p>
          <a:p>
            <a:r>
              <a:rPr lang="ru-RU" sz="1920" dirty="0">
                <a:latin typeface="Arial" panose="020B0604020202020204" pitchFamily="34" charset="0"/>
              </a:rPr>
              <a:t>2) </a:t>
            </a:r>
            <a:r>
              <a:rPr lang="ru-RU" sz="1920" b="1" dirty="0">
                <a:latin typeface="Arial" panose="020B0604020202020204" pitchFamily="34" charset="0"/>
              </a:rPr>
              <a:t>Спецификация</a:t>
            </a:r>
            <a:endParaRPr lang="ru-RU" sz="192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E7B1-E69B-E7B7-8846-3B8276BA8BF4}"/>
              </a:ext>
            </a:extLst>
          </p:cNvPr>
          <p:cNvSpPr txBox="1"/>
          <p:nvPr/>
        </p:nvSpPr>
        <p:spPr>
          <a:xfrm>
            <a:off x="353568" y="4434798"/>
            <a:ext cx="7187183" cy="12741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Откроется окно формирования документа, в котором следует выбрать тип файла, указав его в чек-боксе и подтвердив свой выбор нажатием на кнопку «</a:t>
            </a:r>
            <a:r>
              <a:rPr lang="ru-RU" sz="1920" b="1" dirty="0"/>
              <a:t>Да</a:t>
            </a:r>
            <a:r>
              <a:rPr lang="ru-RU" sz="1920" dirty="0"/>
              <a:t>», прикрепление файла осуществляется автоматически.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96EE9B-8499-4815-9704-8EF4E1834C91}"/>
              </a:ext>
            </a:extLst>
          </p:cNvPr>
          <p:cNvSpPr txBox="1"/>
          <p:nvPr/>
        </p:nvSpPr>
        <p:spPr>
          <a:xfrm>
            <a:off x="353569" y="904136"/>
            <a:ext cx="11509248" cy="12741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После сохранения проекта извещения к нему следует прикрепить три обязательных документа: </a:t>
            </a:r>
          </a:p>
          <a:p>
            <a:pPr marL="194740" indent="-110071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Спецификация</a:t>
            </a:r>
            <a:r>
              <a:rPr lang="ru-RU" sz="1920" dirty="0"/>
              <a:t>»;</a:t>
            </a:r>
          </a:p>
          <a:p>
            <a:pPr marL="194740" indent="-110071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Техническое задание</a:t>
            </a:r>
            <a:r>
              <a:rPr lang="ru-RU" sz="1920" dirty="0"/>
              <a:t>»;</a:t>
            </a:r>
          </a:p>
          <a:p>
            <a:pPr marL="194740" indent="-110071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Проект контракта (малая закупка)</a:t>
            </a:r>
            <a:r>
              <a:rPr lang="ru-RU" sz="1920" dirty="0"/>
              <a:t>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7EB390-BB07-4015-B2D2-F6E75923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690" y="4369230"/>
            <a:ext cx="4104127" cy="18488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24A715-C6E6-4695-AC5F-2FB637C68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8864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4D547-CC79-45DD-8202-CB98D79B4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A941A0-7204-4F45-849B-1633967F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8" y="502631"/>
            <a:ext cx="7761905" cy="6114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3F795-0449-D4CE-E6A6-51815F7E9B07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F63BF-0C1C-60CA-CA59-7DDEAB8988E1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32182-83F6-1BE8-DB1A-72351233F67B}"/>
              </a:ext>
            </a:extLst>
          </p:cNvPr>
          <p:cNvSpPr txBox="1"/>
          <p:nvPr/>
        </p:nvSpPr>
        <p:spPr>
          <a:xfrm>
            <a:off x="0" y="144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Прикрепление файлов (ручной способ)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817C4-03A2-8DC6-B1FA-8A36459DC278}"/>
              </a:ext>
            </a:extLst>
          </p:cNvPr>
          <p:cNvSpPr txBox="1"/>
          <p:nvPr/>
        </p:nvSpPr>
        <p:spPr>
          <a:xfrm>
            <a:off x="6619553" y="2465962"/>
            <a:ext cx="5231072" cy="275152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1. Для прикрепления файла нажмите кнопку      </a:t>
            </a:r>
          </a:p>
          <a:p>
            <a:r>
              <a:rPr lang="ru-RU" sz="1920" dirty="0"/>
              <a:t>     «</a:t>
            </a:r>
            <a:r>
              <a:rPr lang="ru-RU" sz="1920" b="1" dirty="0"/>
              <a:t>Прикрепленные файлы</a:t>
            </a:r>
            <a:r>
              <a:rPr lang="ru-RU" sz="1920" dirty="0"/>
              <a:t>»</a:t>
            </a:r>
          </a:p>
          <a:p>
            <a:r>
              <a:rPr lang="ru-RU" sz="1920" dirty="0"/>
              <a:t>2. В открывшейся форме прикрепленных документов нажмите кнопку      «</a:t>
            </a:r>
            <a:r>
              <a:rPr lang="ru-RU" sz="1920" b="1" dirty="0"/>
              <a:t>Добавить</a:t>
            </a:r>
            <a:r>
              <a:rPr lang="ru-RU" sz="1920" dirty="0"/>
              <a:t>»</a:t>
            </a:r>
          </a:p>
          <a:p>
            <a:r>
              <a:rPr lang="ru-RU" sz="1920" dirty="0"/>
              <a:t>3. Загрузите необходимый файл с компьютера по кнопке      «</a:t>
            </a:r>
            <a:r>
              <a:rPr lang="ru-RU" sz="1920" b="1" dirty="0"/>
              <a:t>Выбрать файлы</a:t>
            </a:r>
            <a:r>
              <a:rPr lang="ru-RU" sz="1920" dirty="0"/>
              <a:t>»</a:t>
            </a:r>
          </a:p>
          <a:p>
            <a:r>
              <a:rPr lang="ru-RU" sz="1920" dirty="0"/>
              <a:t>4. Заполните поле «</a:t>
            </a:r>
            <a:r>
              <a:rPr lang="ru-RU" sz="1920" b="1" dirty="0"/>
              <a:t>Тип файла</a:t>
            </a:r>
            <a:r>
              <a:rPr lang="ru-RU" sz="1920" dirty="0"/>
              <a:t>» из справочника </a:t>
            </a:r>
          </a:p>
          <a:p>
            <a:r>
              <a:rPr lang="ru-RU" sz="1920" dirty="0"/>
              <a:t>5. Выберите нужный тип файла</a:t>
            </a:r>
          </a:p>
          <a:p>
            <a:r>
              <a:rPr lang="ru-RU" sz="1920" dirty="0"/>
              <a:t>6. Сохраните по кнопке «</a:t>
            </a:r>
            <a:r>
              <a:rPr lang="ru-RU" sz="1920" b="1" dirty="0"/>
              <a:t>Сохранить и закрыть</a:t>
            </a:r>
            <a:r>
              <a:rPr lang="ru-RU" sz="1920" dirty="0"/>
              <a:t>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F1104D-3E19-4505-BF3D-ECFBA0230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627" y="2838009"/>
            <a:ext cx="225065" cy="2460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EB249A-87B9-4E96-A8DD-8719AA1D2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271" y="3412473"/>
            <a:ext cx="287434" cy="29460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930874-0846-4046-A530-4FD8F3F4C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791" y="4007456"/>
            <a:ext cx="208142" cy="213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358B59-4FAF-4F56-A5B6-75130A943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548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71E66-2AA9-032F-CA35-70C67173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FB2A81-9982-4821-EEFC-3EFA8FFD0B94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298C6-5C63-7091-CD96-B491F3BF4B17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71393-6913-CCEF-7953-626931595C60}"/>
              </a:ext>
            </a:extLst>
          </p:cNvPr>
          <p:cNvSpPr txBox="1"/>
          <p:nvPr/>
        </p:nvSpPr>
        <p:spPr>
          <a:xfrm>
            <a:off x="1" y="534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ПЗЗ в БКС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A59EC-473F-9DBF-A62C-E1C3A242D23C}"/>
              </a:ext>
            </a:extLst>
          </p:cNvPr>
          <p:cNvSpPr txBox="1"/>
          <p:nvPr/>
        </p:nvSpPr>
        <p:spPr>
          <a:xfrm>
            <a:off x="6688587" y="1717626"/>
            <a:ext cx="5157295" cy="9787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Для формирования </a:t>
            </a:r>
            <a:r>
              <a:rPr lang="ru-RU" sz="1920" b="1" dirty="0"/>
              <a:t>Предварительной заявки на закупку</a:t>
            </a:r>
            <a:r>
              <a:rPr lang="ru-RU" sz="1920" dirty="0"/>
              <a:t> необходимо выбрать Извещение МЗ и нажать кнопку      </a:t>
            </a:r>
            <a:r>
              <a:rPr lang="en-US" sz="1920" dirty="0"/>
              <a:t>«</a:t>
            </a:r>
            <a:r>
              <a:rPr lang="ru-RU" sz="1920" b="1" dirty="0"/>
              <a:t>Сформировать ПЗЗ</a:t>
            </a:r>
            <a:r>
              <a:rPr lang="ru-RU" sz="1920" dirty="0"/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FA538-E271-C24C-43D6-98CCBC897109}"/>
              </a:ext>
            </a:extLst>
          </p:cNvPr>
          <p:cNvSpPr txBox="1"/>
          <p:nvPr/>
        </p:nvSpPr>
        <p:spPr>
          <a:xfrm>
            <a:off x="346118" y="4726434"/>
            <a:ext cx="5157295" cy="6832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Результат формирования ПЗЗ будет доступен по кнопке «</a:t>
            </a:r>
            <a:r>
              <a:rPr lang="ru-RU" sz="1920" b="1" dirty="0"/>
              <a:t>Результат отправки в БКС</a:t>
            </a:r>
            <a:r>
              <a:rPr lang="ru-RU" sz="1920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AB9C51-5A08-44BB-A0FF-05CB0EB6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8" y="1136638"/>
            <a:ext cx="6196826" cy="261079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9D3B9-9D68-4810-A9ED-1E8278BD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795" y="2385609"/>
            <a:ext cx="190412" cy="190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368057-447E-48C9-9A7B-4FD33819F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533" y="3747432"/>
            <a:ext cx="6166349" cy="2641269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1F7474-BB20-4BE4-BC2D-37B34B18B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21059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Общая схема работы с МЗ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4779BA-D3FC-494B-8492-CB8561789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945532"/>
            <a:ext cx="11800936" cy="49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B905-BEF1-F70A-D976-FFB44AD90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2DC72E-20F0-858C-E6DD-943DC4C9539B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1F498-5E87-E348-0C33-69A83D5698A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77E4D-CA01-C295-C379-35F78AEFA440}"/>
              </a:ext>
            </a:extLst>
          </p:cNvPr>
          <p:cNvSpPr txBox="1"/>
          <p:nvPr/>
        </p:nvSpPr>
        <p:spPr>
          <a:xfrm>
            <a:off x="0" y="52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Положительный результат отправки ПЗЗ в БКС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2A356-01F7-1A48-4188-9C8ECD45FF83}"/>
              </a:ext>
            </a:extLst>
          </p:cNvPr>
          <p:cNvSpPr txBox="1"/>
          <p:nvPr/>
        </p:nvSpPr>
        <p:spPr>
          <a:xfrm>
            <a:off x="329183" y="999461"/>
            <a:ext cx="11515345" cy="3877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Пример протокола, отражающего успешное формирование предварительной заявки на закупку в БКС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862F89-1C75-4B0E-9816-CA746922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" y="1812157"/>
            <a:ext cx="11515345" cy="358730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C8F918-27CC-4AF1-8EF4-EB1E97CA9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0668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3EE0-7AAE-69D7-768C-2C2FB905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58772B-D781-F2E1-FFF5-7447A6ED3865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8DE08-E48D-2651-DB92-EB417B948D15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C0805-5EA5-8502-5A01-400E819CD7B7}"/>
              </a:ext>
            </a:extLst>
          </p:cNvPr>
          <p:cNvSpPr txBox="1"/>
          <p:nvPr/>
        </p:nvSpPr>
        <p:spPr>
          <a:xfrm>
            <a:off x="1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Публикация извещения МЗ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E0BBE-175F-7D8F-6E84-6FAD58FCBB0F}"/>
              </a:ext>
            </a:extLst>
          </p:cNvPr>
          <p:cNvSpPr txBox="1"/>
          <p:nvPr/>
        </p:nvSpPr>
        <p:spPr>
          <a:xfrm>
            <a:off x="6096000" y="1002058"/>
            <a:ext cx="5760720" cy="21605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Сохраненное Извещение МЗ находится в фильтре «</a:t>
            </a:r>
            <a:r>
              <a:rPr lang="ru-RU" sz="1920" b="1" dirty="0"/>
              <a:t>Извещение МЗ - На размещении</a:t>
            </a:r>
            <a:r>
              <a:rPr lang="ru-RU" sz="1920" dirty="0"/>
              <a:t>». Для его публикации необходимо извещение выделить и нажать на кнопку      «</a:t>
            </a:r>
            <a:r>
              <a:rPr lang="ru-RU" sz="1920" b="1" dirty="0"/>
              <a:t>Отправить по маршруту</a:t>
            </a:r>
            <a:r>
              <a:rPr lang="ru-RU" sz="1920" dirty="0"/>
              <a:t>», тем самым извещение будет поставлено на соответствующий маршрут для дальнейшей публикации.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2EAD3-5363-6B6D-02CE-E3F16ED74EB9}"/>
              </a:ext>
            </a:extLst>
          </p:cNvPr>
          <p:cNvSpPr txBox="1"/>
          <p:nvPr/>
        </p:nvSpPr>
        <p:spPr>
          <a:xfrm>
            <a:off x="335280" y="4433212"/>
            <a:ext cx="5440873" cy="12741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Для размещения извещения на </a:t>
            </a:r>
            <a:r>
              <a:rPr lang="ru-RU" sz="1920" b="1" dirty="0"/>
              <a:t>Портале малых закупок</a:t>
            </a:r>
            <a:r>
              <a:rPr lang="ru-RU" sz="1920" dirty="0"/>
              <a:t> или </a:t>
            </a:r>
            <a:r>
              <a:rPr lang="en-US" sz="1920" b="1" dirty="0" err="1"/>
              <a:t>Sber</a:t>
            </a:r>
            <a:r>
              <a:rPr lang="en-US" sz="1920" b="1" dirty="0"/>
              <a:t> B2B </a:t>
            </a:r>
            <a:r>
              <a:rPr lang="ru-RU" sz="1920" dirty="0"/>
              <a:t>необходимо </a:t>
            </a:r>
            <a:r>
              <a:rPr lang="ru-RU" sz="1920" b="1" dirty="0"/>
              <a:t>повторно</a:t>
            </a:r>
            <a:r>
              <a:rPr lang="ru-RU" sz="1920" dirty="0"/>
              <a:t> направить извещение по маршруту и выбрать вариант </a:t>
            </a:r>
            <a:r>
              <a:rPr lang="ru-RU" sz="1920" b="1" dirty="0"/>
              <a:t>Опубликовать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9EDE89-90D2-40B0-A7B7-AE1D5835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731713"/>
            <a:ext cx="5526349" cy="3139047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EA492A-0747-4B33-A3E6-0E426E8AC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71142"/>
            <a:ext cx="4988759" cy="3189841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45100A-963A-494C-BC5E-D37B4B67D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620" y="1977880"/>
            <a:ext cx="231223" cy="2089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250108-9958-4B09-841E-6016F5B15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2686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D9E2C-0F25-0978-78AD-E4ABEE64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157579-2416-93CD-8B3D-46DEE4D2B069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7BE8A-569A-B54F-3857-5D1DA5F06FD8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21711-3EC7-39F8-B0C0-8B96BC5223B3}"/>
              </a:ext>
            </a:extLst>
          </p:cNvPr>
          <p:cNvSpPr txBox="1"/>
          <p:nvPr/>
        </p:nvSpPr>
        <p:spPr>
          <a:xfrm>
            <a:off x="-1218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Просмотр извещения на Портале малых закупок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07640-6F9F-FA2F-FE9E-41835D6916DE}"/>
              </a:ext>
            </a:extLst>
          </p:cNvPr>
          <p:cNvSpPr txBox="1"/>
          <p:nvPr/>
        </p:nvSpPr>
        <p:spPr>
          <a:xfrm>
            <a:off x="341376" y="5785489"/>
            <a:ext cx="11503152" cy="6832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Опубликованное извещение будет доступно на Портале малых закупок приблизительно через полчаса после публикации.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2859CB-67A0-45B9-BAA4-B7FD2A6E9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742" y="769222"/>
            <a:ext cx="8006081" cy="4954859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54B3E7-5C4F-4CBE-9BE8-0C903BF24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67781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180F3-D3EB-D346-5CED-234ABD94E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46B638-EB0B-B2FE-DDA5-83D96A76C903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E9E21-5F98-2984-8220-17551AB2F5A6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C8533-EC2E-A731-3BCA-8A93F5332C5B}"/>
              </a:ext>
            </a:extLst>
          </p:cNvPr>
          <p:cNvSpPr txBox="1"/>
          <p:nvPr/>
        </p:nvSpPr>
        <p:spPr>
          <a:xfrm>
            <a:off x="322611" y="842392"/>
            <a:ext cx="4580108" cy="21605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 нажатию на номер извещения открывается полная форма извещения, также вложенные файлы к нему</a:t>
            </a:r>
          </a:p>
          <a:p>
            <a:endParaRPr lang="ru-RU" sz="1920" dirty="0"/>
          </a:p>
          <a:p>
            <a:r>
              <a:rPr lang="ru-RU" sz="1920" b="1" dirty="0">
                <a:solidFill>
                  <a:srgbClr val="FF0000"/>
                </a:solidFill>
              </a:rPr>
              <a:t>Обратите внимание! </a:t>
            </a:r>
            <a:r>
              <a:rPr lang="ru-RU" sz="1920" dirty="0"/>
              <a:t>Подробная информация об извещении доступна только авторизованным пользователям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1A183-F338-FAD3-3BE9-F00CC3F0A4BA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Просмотр извещения на Портале малых закупок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2341AE-2E35-424A-A9F6-D188FA8A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694" y="568071"/>
            <a:ext cx="6295634" cy="6090402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5988D8-DF0E-49E7-9749-3DE6D2D1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62595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D3ACD-D173-02CE-AEB9-E153E879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7FC20F-D0D8-D824-EE70-7D0B986AF75F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5EDF2-5CB2-EDC8-03B0-88AD1514CA0D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1A3E6-E593-787B-A876-4E7FF688E054}"/>
              </a:ext>
            </a:extLst>
          </p:cNvPr>
          <p:cNvSpPr txBox="1"/>
          <p:nvPr/>
        </p:nvSpPr>
        <p:spPr>
          <a:xfrm>
            <a:off x="0" y="75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Просмотр извещения на </a:t>
            </a:r>
            <a:r>
              <a:rPr lang="en-US" dirty="0"/>
              <a:t>SberB2B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5319C-329A-A02B-18F2-E6E4A219ED0B}"/>
              </a:ext>
            </a:extLst>
          </p:cNvPr>
          <p:cNvSpPr txBox="1"/>
          <p:nvPr/>
        </p:nvSpPr>
        <p:spPr>
          <a:xfrm>
            <a:off x="358445" y="5440931"/>
            <a:ext cx="11503205" cy="9787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Чтобы</a:t>
            </a:r>
            <a:r>
              <a:rPr lang="en-US" sz="1920" dirty="0"/>
              <a:t> </a:t>
            </a:r>
            <a:r>
              <a:rPr lang="ru-RU" sz="1920" dirty="0"/>
              <a:t>найти опубликованную через РИС закупку, необходимо на сайте </a:t>
            </a:r>
            <a:r>
              <a:rPr lang="en-US" sz="1920" dirty="0">
                <a:hlinkClick r:id="rId2"/>
              </a:rPr>
              <a:t>sberb2b.ru</a:t>
            </a:r>
            <a:r>
              <a:rPr lang="ru-RU" sz="1920" dirty="0"/>
              <a:t> во вкладке «</a:t>
            </a:r>
            <a:r>
              <a:rPr lang="ru-RU" sz="1920" b="1" dirty="0"/>
              <a:t>Закупки</a:t>
            </a:r>
            <a:r>
              <a:rPr lang="ru-RU" sz="1920" dirty="0"/>
              <a:t>»  ввести </a:t>
            </a:r>
            <a:r>
              <a:rPr lang="ru-RU" sz="1920" u="sng" dirty="0"/>
              <a:t>ИНН</a:t>
            </a:r>
            <a:r>
              <a:rPr lang="ru-RU" sz="1920" dirty="0"/>
              <a:t> или </a:t>
            </a:r>
            <a:r>
              <a:rPr lang="ru-RU" sz="1920" u="sng" dirty="0"/>
              <a:t>наименование</a:t>
            </a:r>
            <a:r>
              <a:rPr lang="ru-RU" sz="1920" dirty="0"/>
              <a:t> Вашей организации в поисковой строке.   </a:t>
            </a:r>
          </a:p>
          <a:p>
            <a:r>
              <a:rPr lang="ru-RU" sz="1920" dirty="0"/>
              <a:t>Все закупки размещенные через РИС в списке будут помечены значком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E66AAF-4B95-1E20-32DD-EB493CF7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646" y="6092255"/>
            <a:ext cx="467425" cy="284519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DCA17-8DBE-49FB-A247-A7B640189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860"/>
          <a:stretch/>
        </p:blipFill>
        <p:spPr>
          <a:xfrm>
            <a:off x="358446" y="765745"/>
            <a:ext cx="11503205" cy="4440239"/>
          </a:xfrm>
          <a:prstGeom prst="rect">
            <a:avLst/>
          </a:prstGeom>
          <a:ln>
            <a:solidFill>
              <a:srgbClr val="7EBA99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3F694-575D-4B3A-8678-57336FE51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83026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BA4CF-E9AA-1E87-A9E7-F42B7BE84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CE3298-A5F8-47FB-A256-97ED6DE5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4DF015-44DF-C06B-5FA8-762F93DE3270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B167E-ACF4-DAFF-9825-6F5590AA6C78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2F473-6D2B-2744-2B04-8C216DF1C99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Просмотр извещения на </a:t>
            </a:r>
            <a:r>
              <a:rPr lang="en-US" dirty="0"/>
              <a:t>SberB2B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2B4C5-954C-1B2A-F308-6EC9D19DF688}"/>
              </a:ext>
            </a:extLst>
          </p:cNvPr>
          <p:cNvSpPr txBox="1"/>
          <p:nvPr/>
        </p:nvSpPr>
        <p:spPr>
          <a:xfrm>
            <a:off x="267747" y="836296"/>
            <a:ext cx="4580108" cy="21605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При нажатии на закупку открывается окно просмотра размещенной информации</a:t>
            </a:r>
          </a:p>
          <a:p>
            <a:endParaRPr lang="ru-RU" sz="1920" dirty="0"/>
          </a:p>
          <a:p>
            <a:r>
              <a:rPr lang="ru-RU" sz="1920" b="1" dirty="0">
                <a:solidFill>
                  <a:srgbClr val="FF0000"/>
                </a:solidFill>
              </a:rPr>
              <a:t>Обратите внимание! </a:t>
            </a:r>
            <a:r>
              <a:rPr lang="ru-RU" sz="1920" dirty="0"/>
              <a:t>Нумерация извещений МЗ в РИС и на </a:t>
            </a:r>
            <a:r>
              <a:rPr lang="en-US" sz="1920" dirty="0"/>
              <a:t>SberB2B </a:t>
            </a:r>
            <a:r>
              <a:rPr lang="ru-RU" sz="1920" dirty="0"/>
              <a:t>отличается.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963F2-0D50-D24F-3105-74B0AF80AB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400"/>
          <a:stretch>
            <a:fillRect/>
          </a:stretch>
        </p:blipFill>
        <p:spPr>
          <a:xfrm>
            <a:off x="5117342" y="523220"/>
            <a:ext cx="6733282" cy="6164071"/>
          </a:xfrm>
          <a:prstGeom prst="rect">
            <a:avLst/>
          </a:prstGeom>
          <a:ln>
            <a:solidFill>
              <a:srgbClr val="7EBA99"/>
            </a:solidFill>
          </a:ln>
        </p:spPr>
      </p:pic>
    </p:spTree>
    <p:extLst>
      <p:ext uri="{BB962C8B-B14F-4D97-AF65-F5344CB8AC3E}">
        <p14:creationId xmlns:p14="http://schemas.microsoft.com/office/powerpoint/2010/main" val="1641634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1D4D8-61FE-723E-2053-3F8355C3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9A25D-1A97-E665-411D-C736629AF67B}"/>
              </a:ext>
            </a:extLst>
          </p:cNvPr>
          <p:cNvSpPr txBox="1"/>
          <p:nvPr/>
        </p:nvSpPr>
        <p:spPr>
          <a:xfrm>
            <a:off x="347472" y="663200"/>
            <a:ext cx="11503152" cy="3572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Опубликованное извещение доступно в фильтре «</a:t>
            </a:r>
            <a:r>
              <a:rPr lang="ru-RU" sz="1920" b="1" dirty="0"/>
              <a:t>Извещение МЗ - Объявлены</a:t>
            </a:r>
            <a:r>
              <a:rPr lang="ru-RU" sz="1920" dirty="0"/>
              <a:t>»</a:t>
            </a:r>
            <a:endParaRPr lang="en-US" sz="1920" dirty="0"/>
          </a:p>
          <a:p>
            <a:endParaRPr lang="en-US" sz="1920" dirty="0"/>
          </a:p>
          <a:p>
            <a:endParaRPr lang="en-US" sz="1920" dirty="0"/>
          </a:p>
          <a:p>
            <a:endParaRPr lang="en-US" sz="1920" dirty="0"/>
          </a:p>
          <a:p>
            <a:endParaRPr lang="en-US" sz="1920" dirty="0"/>
          </a:p>
          <a:p>
            <a:endParaRPr lang="en-US" sz="1920" dirty="0"/>
          </a:p>
          <a:p>
            <a:endParaRPr lang="en-US" sz="1920" dirty="0"/>
          </a:p>
          <a:p>
            <a:endParaRPr lang="en-US" sz="1493" dirty="0"/>
          </a:p>
          <a:p>
            <a:r>
              <a:rPr lang="ru-RU" sz="1920" dirty="0"/>
              <a:t>После окончания срока подачи заявок, в зависимости от количества заявок, извещение переходит из фильтра «</a:t>
            </a:r>
            <a:r>
              <a:rPr lang="ru-RU" sz="1920" b="1" dirty="0"/>
              <a:t>Извещение МЗ - Объявлены</a:t>
            </a:r>
            <a:r>
              <a:rPr lang="ru-RU" sz="1920" dirty="0"/>
              <a:t>» в фильтр:</a:t>
            </a:r>
          </a:p>
          <a:p>
            <a:r>
              <a:rPr lang="ru-RU" sz="1920" dirty="0"/>
              <a:t>1) «</a:t>
            </a:r>
            <a:r>
              <a:rPr lang="ru-RU" sz="1920" b="1" dirty="0"/>
              <a:t>Подведение итогов</a:t>
            </a:r>
            <a:r>
              <a:rPr lang="ru-RU" sz="1920" dirty="0"/>
              <a:t>» - если подана одна и более заявок. </a:t>
            </a:r>
          </a:p>
          <a:p>
            <a:r>
              <a:rPr lang="ru-RU" sz="1920" dirty="0"/>
              <a:t>2) «</a:t>
            </a:r>
            <a:r>
              <a:rPr lang="ru-RU" sz="1920" b="1" dirty="0"/>
              <a:t>Закупка не состоялась</a:t>
            </a:r>
            <a:r>
              <a:rPr lang="ru-RU" sz="1920" dirty="0"/>
              <a:t>»  - если не подано ни одной заявки.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4A2A2-CF0D-68E8-7A89-A55B92C59F97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2E89D-6E4E-FDA0-652B-DC0E76A8369B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541ED-35AF-370E-1BB8-768A87009222}"/>
              </a:ext>
            </a:extLst>
          </p:cNvPr>
          <p:cNvSpPr txBox="1"/>
          <p:nvPr/>
        </p:nvSpPr>
        <p:spPr>
          <a:xfrm>
            <a:off x="0" y="233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Изменение статусов извещения МЗ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312ACD-016C-4445-BBF4-466A7532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18" y="1041620"/>
            <a:ext cx="6562643" cy="2009446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E2FECD-BE70-4890-A799-37781771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5B922-4EB0-E960-F2C1-8921AAF47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842" y="4437176"/>
            <a:ext cx="7820316" cy="1844215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23107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DE73-A855-0F32-1219-72169535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9799FC-06F1-45F7-A813-77D6D418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3" y="2710079"/>
            <a:ext cx="7047521" cy="2930361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CC3E1E-178A-4663-9524-195B9058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3" y="622935"/>
            <a:ext cx="7047521" cy="182030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2DCFE-FAAF-8BE3-BFF5-363A6E88E5D7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C94C6-6E4A-45C0-3842-68E62E3E8332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A258A-C808-445B-11E4-25F50397719D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Отмена извещения МЗ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C54FA8-9BA2-4E6F-26F5-EDB49EB97E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87233" y="4595397"/>
            <a:ext cx="186786" cy="1812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CF9B0-4D35-7E8A-08EC-812632A6ACB3}"/>
              </a:ext>
            </a:extLst>
          </p:cNvPr>
          <p:cNvSpPr txBox="1"/>
          <p:nvPr/>
        </p:nvSpPr>
        <p:spPr>
          <a:xfrm>
            <a:off x="7345680" y="622935"/>
            <a:ext cx="4615217" cy="501060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Отмена извещения доступна </a:t>
            </a:r>
            <a:r>
              <a:rPr lang="ru-RU" sz="1920" b="1" dirty="0"/>
              <a:t>не позднее 1 рабочего дня </a:t>
            </a:r>
            <a:r>
              <a:rPr lang="ru-RU" sz="1920" dirty="0"/>
              <a:t>до даты окончания срока подачи заявок</a:t>
            </a:r>
          </a:p>
          <a:p>
            <a:endParaRPr lang="ru-RU" sz="640" dirty="0"/>
          </a:p>
          <a:p>
            <a:r>
              <a:rPr lang="ru-RU" sz="1920" dirty="0"/>
              <a:t>Для отмены ИМЗ необходимо в папке </a:t>
            </a:r>
            <a:r>
              <a:rPr lang="ru-RU" sz="1920" b="1" dirty="0"/>
              <a:t>«Извещение МЗ» </a:t>
            </a:r>
            <a:r>
              <a:rPr lang="ru-RU" sz="1920" dirty="0"/>
              <a:t>в фильтре </a:t>
            </a:r>
            <a:r>
              <a:rPr lang="ru-RU" sz="1920" b="1" dirty="0"/>
              <a:t>«Объявлены» </a:t>
            </a:r>
            <a:r>
              <a:rPr lang="ru-RU" sz="1920" dirty="0"/>
              <a:t>выбрать ИМЗ нажать кнопку  «</a:t>
            </a:r>
            <a:r>
              <a:rPr lang="ru-RU" sz="1920" b="1" dirty="0"/>
              <a:t>Сформировать отмену размещения МЗ</a:t>
            </a:r>
            <a:r>
              <a:rPr lang="ru-RU" sz="1920" dirty="0"/>
              <a:t>». </a:t>
            </a:r>
          </a:p>
          <a:p>
            <a:r>
              <a:rPr lang="ru-RU" sz="1920" dirty="0"/>
              <a:t>Далее перейти в папку «</a:t>
            </a:r>
            <a:r>
              <a:rPr lang="ru-RU" sz="1920" b="1" dirty="0"/>
              <a:t>Отмена извещения МЗ</a:t>
            </a:r>
            <a:r>
              <a:rPr lang="ru-RU" sz="1920" dirty="0"/>
              <a:t>» - фильтр «</a:t>
            </a:r>
            <a:r>
              <a:rPr lang="ru-RU" sz="1920" b="1" dirty="0"/>
              <a:t>В работе</a:t>
            </a:r>
            <a:r>
              <a:rPr lang="ru-RU" sz="1920" dirty="0"/>
              <a:t>», выбрать нужный документ «</a:t>
            </a:r>
            <a:r>
              <a:rPr lang="ru-RU" sz="1920" b="1" dirty="0"/>
              <a:t>Отмена извещения МЗ</a:t>
            </a:r>
            <a:r>
              <a:rPr lang="ru-RU" sz="1920" dirty="0"/>
              <a:t>» и направить по маршруту по кнопке  «</a:t>
            </a:r>
            <a:r>
              <a:rPr lang="ru-RU" sz="1920" b="1" dirty="0"/>
              <a:t>Отправить по маршруту</a:t>
            </a:r>
            <a:r>
              <a:rPr lang="ru-RU" sz="1920" dirty="0"/>
              <a:t>» и нажать ОК</a:t>
            </a:r>
          </a:p>
          <a:p>
            <a:endParaRPr lang="ru-RU" sz="600" dirty="0"/>
          </a:p>
          <a:p>
            <a:r>
              <a:rPr lang="ru-RU" sz="1920" dirty="0"/>
              <a:t>После успешной публикации документ переместится в фильтр «</a:t>
            </a:r>
            <a:r>
              <a:rPr lang="ru-RU" sz="1920" b="1" dirty="0"/>
              <a:t>Опубликовано</a:t>
            </a:r>
            <a:r>
              <a:rPr lang="ru-RU" sz="1920" dirty="0"/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A7BEBE-8516-42DB-A961-A0A1A9198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96867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0C26F-3250-72D4-31E1-95C7C703C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EF61E3-5C42-4337-B413-46CF54C9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47"/>
          <a:stretch>
            <a:fillRect/>
          </a:stretch>
        </p:blipFill>
        <p:spPr>
          <a:xfrm>
            <a:off x="1010719" y="3458289"/>
            <a:ext cx="9175697" cy="314184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1DDFA-F09F-1445-65AF-3B115DD01862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194FD-7BA4-2CBE-37CB-66C587711225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B7D3D-7460-BE9C-58DD-090D0E6329F4}"/>
              </a:ext>
            </a:extLst>
          </p:cNvPr>
          <p:cNvSpPr txBox="1"/>
          <p:nvPr/>
        </p:nvSpPr>
        <p:spPr>
          <a:xfrm>
            <a:off x="0" y="121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Подведение итогов малой закупки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222A5-1798-BA78-55AC-86913D74F632}"/>
              </a:ext>
            </a:extLst>
          </p:cNvPr>
          <p:cNvSpPr txBox="1"/>
          <p:nvPr/>
        </p:nvSpPr>
        <p:spPr>
          <a:xfrm>
            <a:off x="323088" y="887547"/>
            <a:ext cx="11533632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После окончания срока подачи заявок, в фильтре «</a:t>
            </a:r>
            <a:r>
              <a:rPr lang="ru-RU" sz="1920" b="1" dirty="0"/>
              <a:t>Протокол МЗ - В работе</a:t>
            </a:r>
            <a:r>
              <a:rPr lang="ru-RU" sz="1920" dirty="0"/>
              <a:t>» система формирует документ «</a:t>
            </a:r>
            <a:r>
              <a:rPr lang="ru-RU" sz="1920" b="1" dirty="0"/>
              <a:t>Протокол МЗ</a:t>
            </a:r>
            <a:r>
              <a:rPr lang="ru-RU" sz="1920" dirty="0"/>
              <a:t>», в нём заказчик получает доступ к заявкам участников МЗ.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9E8BA-EAE6-40C2-8150-2EE52F7E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19" y="1622783"/>
            <a:ext cx="10168128" cy="1673926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D1C76A-E73E-3C25-3CFE-785B50ACF65A}"/>
              </a:ext>
            </a:extLst>
          </p:cNvPr>
          <p:cNvSpPr txBox="1"/>
          <p:nvPr/>
        </p:nvSpPr>
        <p:spPr>
          <a:xfrm>
            <a:off x="6299734" y="3464385"/>
            <a:ext cx="5556986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Во вкладке «</a:t>
            </a:r>
            <a:r>
              <a:rPr lang="ru-RU" sz="1920" b="1" dirty="0"/>
              <a:t>Результаты работы комиссии</a:t>
            </a:r>
            <a:r>
              <a:rPr lang="ru-RU" sz="1920" dirty="0"/>
              <a:t>» формы протокола отображаются все поданные заявки.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408776-4334-4CAB-8997-1ADB1467D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25538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9994-A6DB-5FDE-20E9-E656D0DAE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06573-A3A6-4E6D-964D-D0E0E00D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2" y="809879"/>
            <a:ext cx="11458046" cy="5237353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3E03B-39A9-39AE-FDD2-35124A6BBF2F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6ADBA-D86D-B929-02BE-C8488FB38C59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0BB7F-0E44-22B2-0CC5-37A4FEA00BE4}"/>
              </a:ext>
            </a:extLst>
          </p:cNvPr>
          <p:cNvSpPr txBox="1"/>
          <p:nvPr/>
        </p:nvSpPr>
        <p:spPr>
          <a:xfrm>
            <a:off x="0" y="992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Просмотр заявок участников малой закупки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E8C2-D6D9-F345-5121-25DCD30A08BF}"/>
              </a:ext>
            </a:extLst>
          </p:cNvPr>
          <p:cNvSpPr txBox="1"/>
          <p:nvPr/>
        </p:nvSpPr>
        <p:spPr>
          <a:xfrm>
            <a:off x="382204" y="3642361"/>
            <a:ext cx="5524820" cy="9787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В документе «</a:t>
            </a:r>
            <a:r>
              <a:rPr lang="ru-RU" sz="1920" b="1" dirty="0"/>
              <a:t>Заявка участника</a:t>
            </a:r>
            <a:r>
              <a:rPr lang="ru-RU" sz="1920" dirty="0"/>
              <a:t>»</a:t>
            </a:r>
            <a:r>
              <a:rPr lang="ru-RU" sz="1920" b="1" dirty="0"/>
              <a:t> </a:t>
            </a:r>
            <a:r>
              <a:rPr lang="ru-RU" sz="1920" dirty="0"/>
              <a:t>содержится</a:t>
            </a:r>
            <a:r>
              <a:rPr lang="ru-RU" sz="1920" b="1" dirty="0"/>
              <a:t> </a:t>
            </a:r>
            <a:r>
              <a:rPr lang="ru-RU" sz="1920" dirty="0"/>
              <a:t>информация о заявке и реквизитах участника МЗ, а также прикрепленные участников документы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9AD019-F425-45C2-B800-D1F302AE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7462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489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Права доступа и МЧД </a:t>
            </a:r>
            <a:r>
              <a:rPr lang="ru-RU" b="0" dirty="0"/>
              <a:t>для работы с электронными магазинами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0E0FBC-517D-48C2-B4F0-0A8E65FC3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8" y="634875"/>
            <a:ext cx="10869283" cy="42606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81472B-24F2-4DF2-A166-33193CE0C571}"/>
              </a:ext>
            </a:extLst>
          </p:cNvPr>
          <p:cNvSpPr/>
          <p:nvPr/>
        </p:nvSpPr>
        <p:spPr>
          <a:xfrm>
            <a:off x="661358" y="5340110"/>
            <a:ext cx="1086928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Для корректного взаимодействия с электронными магазинами</a:t>
            </a:r>
            <a:r>
              <a:rPr lang="ru-RU" dirty="0"/>
              <a:t>, необходимо проставить права и выдать машиночитаемую доверенность (при необходимости)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8386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F8D74-76FA-71D6-D823-B57AC1567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8C1CF3-5355-5447-C631-873AB892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" y="778296"/>
            <a:ext cx="12013181" cy="225494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233349-54F5-4EBD-B805-C73D0DBD1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947" y="3824761"/>
            <a:ext cx="6838642" cy="188140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78C68-6F2D-D2C9-E7B9-E471943D2A41}"/>
              </a:ext>
            </a:extLst>
          </p:cNvPr>
          <p:cNvSpPr txBox="1"/>
          <p:nvPr/>
        </p:nvSpPr>
        <p:spPr>
          <a:xfrm flipH="1" flipV="1">
            <a:off x="-1" y="0"/>
            <a:ext cx="48767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E5D3E-D996-272F-E4E6-316F8DF846B4}"/>
              </a:ext>
            </a:extLst>
          </p:cNvPr>
          <p:cNvSpPr txBox="1"/>
          <p:nvPr/>
        </p:nvSpPr>
        <p:spPr>
          <a:xfrm flipH="1" flipV="1">
            <a:off x="-1" y="0"/>
            <a:ext cx="48767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0F1EE-A6DF-FF84-0EB1-181DEDA3ECF2}"/>
              </a:ext>
            </a:extLst>
          </p:cNvPr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протокола извещения МЗ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BA22471-8379-B030-81EC-76A148D63723}"/>
              </a:ext>
            </a:extLst>
          </p:cNvPr>
          <p:cNvCxnSpPr>
            <a:cxnSpLocks/>
          </p:cNvCxnSpPr>
          <p:nvPr/>
        </p:nvCxnSpPr>
        <p:spPr>
          <a:xfrm>
            <a:off x="11539692" y="3022731"/>
            <a:ext cx="0" cy="8125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A353E1-D0A7-107A-9CAE-21F997FBD2BA}"/>
              </a:ext>
            </a:extLst>
          </p:cNvPr>
          <p:cNvSpPr txBox="1"/>
          <p:nvPr/>
        </p:nvSpPr>
        <p:spPr>
          <a:xfrm>
            <a:off x="406110" y="3979409"/>
            <a:ext cx="4664799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После ознакомления с заявками участников заказчик должен принять решение о соответствии/несоответствии заявки участника на основании списка оснований (причин) отклонения заявок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AD045F1-0CB6-5771-8C57-6121AC9027CA}"/>
              </a:ext>
            </a:extLst>
          </p:cNvPr>
          <p:cNvCxnSpPr>
            <a:cxnSpLocks/>
          </p:cNvCxnSpPr>
          <p:nvPr/>
        </p:nvCxnSpPr>
        <p:spPr>
          <a:xfrm flipH="1">
            <a:off x="8467344" y="1863096"/>
            <a:ext cx="98569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89741D-DFEE-64E3-6FD0-F0A89D92C80C}"/>
              </a:ext>
            </a:extLst>
          </p:cNvPr>
          <p:cNvSpPr txBox="1"/>
          <p:nvPr/>
        </p:nvSpPr>
        <p:spPr>
          <a:xfrm>
            <a:off x="9379891" y="946687"/>
            <a:ext cx="2488985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920" u="sng" dirty="0"/>
              <a:t>Даже если подана только одна заявка</a:t>
            </a:r>
            <a:r>
              <a:rPr lang="ru-RU" sz="1920" dirty="0"/>
              <a:t>, </a:t>
            </a:r>
            <a:r>
              <a:rPr lang="ru-RU" sz="1920" b="1" dirty="0"/>
              <a:t>ОБЯЗАТЕЛЬНО</a:t>
            </a:r>
            <a:r>
              <a:rPr lang="ru-RU" sz="1920" dirty="0"/>
              <a:t> необходимо указать победителя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FC09D9-769A-491E-BAA3-6B04C0FA5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80285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C63D1-B49D-2AAE-4BF8-E55853249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4280F2-86CD-41A8-9432-1ECB1FF0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59" y="1856738"/>
            <a:ext cx="7590212" cy="453394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17553-3A3E-707A-5C42-125D9A67A3B9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6D3A0-96E4-0E5B-F25A-E9BE9F6A99F9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09B05-73EC-D7D5-7935-BCC8AEBCD7B2}"/>
              </a:ext>
            </a:extLst>
          </p:cNvPr>
          <p:cNvSpPr txBox="1"/>
          <p:nvPr/>
        </p:nvSpPr>
        <p:spPr>
          <a:xfrm>
            <a:off x="0" y="-792"/>
            <a:ext cx="1212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Генерация печатной формы протокола малой закупки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DA3FC-4976-6F0F-56CD-B2E2099BEE36}"/>
              </a:ext>
            </a:extLst>
          </p:cNvPr>
          <p:cNvSpPr txBox="1"/>
          <p:nvPr/>
        </p:nvSpPr>
        <p:spPr>
          <a:xfrm>
            <a:off x="368106" y="799650"/>
            <a:ext cx="11512998" cy="9787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После внесения всех необходимых сведений следует нажать кнопку     «</a:t>
            </a:r>
            <a:r>
              <a:rPr lang="ru-RU" sz="1920" b="1" dirty="0"/>
              <a:t>Сохранить</a:t>
            </a:r>
            <a:r>
              <a:rPr lang="ru-RU" sz="1920" dirty="0"/>
              <a:t>». </a:t>
            </a:r>
          </a:p>
          <a:p>
            <a:r>
              <a:rPr lang="ru-RU" sz="1920" dirty="0"/>
              <a:t>Для формирования печатной формы протокола необходимо нажать на кнопку      «</a:t>
            </a:r>
            <a:r>
              <a:rPr lang="ru-RU" sz="1920" b="1" dirty="0"/>
              <a:t>Сформировать печатную форму</a:t>
            </a:r>
            <a:r>
              <a:rPr lang="ru-RU" sz="1920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EC76B-F590-487A-9864-6C2C5FA5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543" y="878009"/>
            <a:ext cx="214716" cy="214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A390A5-F1F0-43DF-B4D4-3B0818792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696" y="1168007"/>
            <a:ext cx="220967" cy="2420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AC680C-8274-4751-A76E-34B0FEF34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102332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8A42-241B-FE2C-35CE-2856372F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FE5C28-B497-842E-FE52-B776BC1C68DA}"/>
              </a:ext>
            </a:extLst>
          </p:cNvPr>
          <p:cNvSpPr txBox="1"/>
          <p:nvPr/>
        </p:nvSpPr>
        <p:spPr>
          <a:xfrm>
            <a:off x="-2" y="449650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F9EE5-A90B-8D34-02AE-FF8F3FBF5349}"/>
              </a:ext>
            </a:extLst>
          </p:cNvPr>
          <p:cNvSpPr txBox="1"/>
          <p:nvPr/>
        </p:nvSpPr>
        <p:spPr>
          <a:xfrm>
            <a:off x="-2" y="449650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1609F-0D75-4064-76DC-705051AE6D05}"/>
              </a:ext>
            </a:extLst>
          </p:cNvPr>
          <p:cNvSpPr txBox="1"/>
          <p:nvPr/>
        </p:nvSpPr>
        <p:spPr>
          <a:xfrm>
            <a:off x="-1" y="1015"/>
            <a:ext cx="1219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Публикация протокола малой закупки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65AD6-DBCF-4AB2-5658-464E39EDD864}"/>
              </a:ext>
            </a:extLst>
          </p:cNvPr>
          <p:cNvSpPr txBox="1"/>
          <p:nvPr/>
        </p:nvSpPr>
        <p:spPr>
          <a:xfrm>
            <a:off x="707238" y="4038678"/>
            <a:ext cx="10777524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Для публикации протокола следует выбрать созданный протокол и нажать кнопку     «</a:t>
            </a:r>
            <a:r>
              <a:rPr lang="ru-RU" sz="1920" b="1" dirty="0"/>
              <a:t>Отправить по маршруту</a:t>
            </a:r>
            <a:r>
              <a:rPr lang="ru-RU" sz="1920" dirty="0"/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BA3DD-8E5B-B033-6E47-69E0027AFA99}"/>
              </a:ext>
            </a:extLst>
          </p:cNvPr>
          <p:cNvSpPr txBox="1"/>
          <p:nvPr/>
        </p:nvSpPr>
        <p:spPr>
          <a:xfrm>
            <a:off x="707238" y="4908946"/>
            <a:ext cx="10777524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Опубликованный протокол переведет извещение малой закупки в фильтр «</a:t>
            </a:r>
            <a:r>
              <a:rPr lang="ru-RU" sz="1920" b="1" dirty="0"/>
              <a:t>Определение поставщика завершено</a:t>
            </a:r>
            <a:r>
              <a:rPr lang="ru-RU" sz="1920" dirty="0"/>
              <a:t>» или «</a:t>
            </a:r>
            <a:r>
              <a:rPr lang="ru-RU" sz="1920" b="1" dirty="0"/>
              <a:t>Закупка не состоялась</a:t>
            </a:r>
            <a:r>
              <a:rPr lang="ru-RU" sz="1920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9E059D-FF41-4174-A640-D14E0EA40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95" y="745547"/>
            <a:ext cx="8972610" cy="2717761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E6BF2-2366-4436-B569-8C1C15B1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961" y="4124949"/>
            <a:ext cx="266103" cy="2140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FFC502-BDF9-4C48-95E4-C15C3F3B5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65768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930" y="2767280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контракта на основании извещения малой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2910726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6754-4962-467F-542A-F38E7E0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AADBEB-EC9A-54E2-D7BC-FFF50BAC1D8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5A8E-ED25-EE4C-B082-256EC830284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4DF7B-95EF-9947-C72F-C51517362897}"/>
              </a:ext>
            </a:extLst>
          </p:cNvPr>
          <p:cNvSpPr txBox="1"/>
          <p:nvPr/>
        </p:nvSpPr>
        <p:spPr>
          <a:xfrm>
            <a:off x="0" y="19927"/>
            <a:ext cx="1208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работы с проектом контракта по итогам закупки </a:t>
            </a:r>
          </a:p>
          <a:p>
            <a:r>
              <a:rPr lang="ru-RU" dirty="0"/>
              <a:t>(поставщик зарегистрирован в ЕРУЗ)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475B87-E4FD-4079-97E4-AAB9AA944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271587"/>
            <a:ext cx="11552525" cy="43386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6399D5-F9F8-4D67-9578-18CA15DB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50330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21387-EBD7-0BE9-5F1F-3DF81FC9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491C2-C19E-D249-C91C-77D276346FF3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контракта по МЗ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BE0D40-B009-9DB0-FEF6-C9732D05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9CEF4D-E6FF-5359-0B89-5C4F8EBDFBBE}"/>
              </a:ext>
            </a:extLst>
          </p:cNvPr>
          <p:cNvSpPr/>
          <p:nvPr/>
        </p:nvSpPr>
        <p:spPr>
          <a:xfrm>
            <a:off x="357905" y="588943"/>
            <a:ext cx="11476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проекта контракта по МЗ необходимо перейти в папку «</a:t>
            </a:r>
            <a:r>
              <a:rPr lang="ru-RU" b="1" dirty="0"/>
              <a:t>Извещение МЗ</a:t>
            </a:r>
            <a:r>
              <a:rPr lang="ru-RU" dirty="0"/>
              <a:t>» в фильтр «</a:t>
            </a:r>
            <a:r>
              <a:rPr lang="ru-RU" b="1" dirty="0"/>
              <a:t>Определение поставщика завершено</a:t>
            </a:r>
            <a:r>
              <a:rPr lang="ru-RU" dirty="0"/>
              <a:t>», выбрать ножное извещение и нажать на кнопку       «</a:t>
            </a:r>
            <a:r>
              <a:rPr lang="ru-RU" b="1" dirty="0"/>
              <a:t>Сформировать проект контракта по МЗ</a:t>
            </a:r>
            <a:r>
              <a:rPr lang="ru-RU" dirty="0"/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4BD5B-1D4A-FC7A-FFF6-83085349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286" y="902989"/>
            <a:ext cx="285714" cy="29523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4D3AE1-28DB-FA67-5DBF-4BE42F42A93E}"/>
              </a:ext>
            </a:extLst>
          </p:cNvPr>
          <p:cNvSpPr/>
          <p:nvPr/>
        </p:nvSpPr>
        <p:spPr>
          <a:xfrm>
            <a:off x="357904" y="3873597"/>
            <a:ext cx="114761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Сформированный проект контракта МЗ будет доступен в папке «</a:t>
            </a:r>
            <a:r>
              <a:rPr lang="ru-RU" b="1" dirty="0"/>
              <a:t>Проект контракта по МЗ (ЕИС)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AF17B0-9836-7C93-B2A1-9F02929BB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01" y="1981314"/>
            <a:ext cx="11351795" cy="1812260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1D02AE-473C-8DCA-A3DA-23777A367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412" y="4310537"/>
            <a:ext cx="8303171" cy="2265941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966397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1C3-8207-6073-8AE1-6DF78EF6A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821586-675D-923F-684D-07476AE64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32"/>
          <a:stretch>
            <a:fillRect/>
          </a:stretch>
        </p:blipFill>
        <p:spPr>
          <a:xfrm>
            <a:off x="206189" y="526120"/>
            <a:ext cx="6886427" cy="605430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6973E-5F69-F4AE-82A9-AA473EE259BD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документа. Информация о заключенном контракте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F08307-708A-E03C-31D6-A6BC82F53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45DB9A-2ADA-8D09-EFD9-92E656570D10}"/>
              </a:ext>
            </a:extLst>
          </p:cNvPr>
          <p:cNvSpPr/>
          <p:nvPr/>
        </p:nvSpPr>
        <p:spPr>
          <a:xfrm>
            <a:off x="6634159" y="5378946"/>
            <a:ext cx="444796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Данные параметры устанавливаются заказчиком при необходимости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2E2A32-B263-C682-AF84-49A5F82126CE}"/>
              </a:ext>
            </a:extLst>
          </p:cNvPr>
          <p:cNvSpPr/>
          <p:nvPr/>
        </p:nvSpPr>
        <p:spPr>
          <a:xfrm>
            <a:off x="2911642" y="2296497"/>
            <a:ext cx="892245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Параметр «</a:t>
            </a:r>
            <a:r>
              <a:rPr lang="ru-RU" b="1" dirty="0"/>
              <a:t>Подписание проекта контракта в ЕИС</a:t>
            </a:r>
            <a:r>
              <a:rPr lang="ru-RU" dirty="0"/>
              <a:t>» для малых закупок, сформированных на основании ИМЗ, установлен автоматически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236D38-28FD-F5B9-53E3-C408A9CC5EAD}"/>
              </a:ext>
            </a:extLst>
          </p:cNvPr>
          <p:cNvSpPr/>
          <p:nvPr/>
        </p:nvSpPr>
        <p:spPr>
          <a:xfrm>
            <a:off x="4279391" y="935927"/>
            <a:ext cx="755470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Информация во вкладке «</a:t>
            </a:r>
            <a:r>
              <a:rPr lang="ru-RU" b="1" dirty="0"/>
              <a:t>Информация о заключенном контракте</a:t>
            </a:r>
            <a:r>
              <a:rPr lang="ru-RU" dirty="0"/>
              <a:t>» наследуется из извещения МЗ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A15140-C552-2322-9D22-45E868277533}"/>
              </a:ext>
            </a:extLst>
          </p:cNvPr>
          <p:cNvSpPr/>
          <p:nvPr/>
        </p:nvSpPr>
        <p:spPr>
          <a:xfrm>
            <a:off x="4687049" y="3029469"/>
            <a:ext cx="714704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Номер контракта</a:t>
            </a:r>
            <a:r>
              <a:rPr lang="ru-RU" dirty="0"/>
              <a:t>» заполняется заказчиком вручную</a:t>
            </a:r>
          </a:p>
        </p:txBody>
      </p:sp>
    </p:spTree>
    <p:extLst>
      <p:ext uri="{BB962C8B-B14F-4D97-AF65-F5344CB8AC3E}">
        <p14:creationId xmlns:p14="http://schemas.microsoft.com/office/powerpoint/2010/main" val="1686074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9A89D-0B8E-991E-33B6-6BE1A67C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358CF-1477-5F96-BB5C-9B1AB65BF600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документа. Контрагенты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593C7-D4DD-84C8-3066-5433D0A4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5F3AC0-D9E0-FFA7-F375-270EFB03A49B}"/>
              </a:ext>
            </a:extLst>
          </p:cNvPr>
          <p:cNvSpPr/>
          <p:nvPr/>
        </p:nvSpPr>
        <p:spPr>
          <a:xfrm>
            <a:off x="1923790" y="4730383"/>
            <a:ext cx="83444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 вкладке «</a:t>
            </a:r>
            <a:r>
              <a:rPr lang="ru-RU" b="1" dirty="0"/>
              <a:t>Контрагенты</a:t>
            </a:r>
            <a:r>
              <a:rPr lang="ru-RU" dirty="0"/>
              <a:t>» информация формируется на основании протокола МЗ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894F88-FBE6-3549-A2FD-FE1844A77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856" y="916629"/>
            <a:ext cx="9314286" cy="358095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541099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AA69-7F40-7744-8298-19201A936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804E8-F53A-4776-AE0E-7C4DCDE1563F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Сохранение проекта контракта МЗ и отправка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821F34-5399-A9CE-D71A-E7E60A1B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0FAB82-54A8-6116-242A-DCEF780289E2}"/>
              </a:ext>
            </a:extLst>
          </p:cNvPr>
          <p:cNvSpPr/>
          <p:nvPr/>
        </p:nvSpPr>
        <p:spPr>
          <a:xfrm>
            <a:off x="357905" y="588943"/>
            <a:ext cx="1147619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 (в случае отсутствия документов).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88DE02-1C5F-A5CB-5B13-610B315E0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99" y="614592"/>
            <a:ext cx="285714" cy="2857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6DF6CE-C364-CB13-88CA-FE253123B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113" y="900221"/>
            <a:ext cx="285714" cy="3047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78AD56-BF72-35E9-11A0-B7B385F31407}"/>
              </a:ext>
            </a:extLst>
          </p:cNvPr>
          <p:cNvSpPr/>
          <p:nvPr/>
        </p:nvSpPr>
        <p:spPr>
          <a:xfrm>
            <a:off x="352338" y="1913559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981658-9629-6655-BA6A-702FBD90A2CF}"/>
              </a:ext>
            </a:extLst>
          </p:cNvPr>
          <p:cNvSpPr/>
          <p:nvPr/>
        </p:nvSpPr>
        <p:spPr>
          <a:xfrm>
            <a:off x="345056" y="5309070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r>
              <a:rPr lang="ru-RU" dirty="0">
                <a:latin typeface="Arial" panose="020B0604020202020204" pitchFamily="34" charset="0"/>
              </a:rPr>
              <a:t>Далее необходимо перейти к формированию </a:t>
            </a:r>
            <a:r>
              <a:rPr lang="ru-RU" u="sng" dirty="0">
                <a:latin typeface="Arial" panose="020B0604020202020204" pitchFamily="34" charset="0"/>
              </a:rPr>
              <a:t>проекта цифрового контракта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676337-2366-4C6F-837C-C402EEC2E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406" y="2592422"/>
            <a:ext cx="10047619" cy="2600000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760781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цифрового контракта по малой закупке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778F91-BD87-407B-B8AB-AC0E4703FEF4}"/>
              </a:ext>
            </a:extLst>
          </p:cNvPr>
          <p:cNvSpPr/>
          <p:nvPr/>
        </p:nvSpPr>
        <p:spPr>
          <a:xfrm>
            <a:off x="1071112" y="594769"/>
            <a:ext cx="1004977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формирования Цифрового контракта необходимо перейти в папку «</a:t>
            </a:r>
            <a:r>
              <a:rPr lang="ru-RU" b="1" dirty="0">
                <a:latin typeface="Arial" panose="020B0604020202020204" pitchFamily="34" charset="0"/>
              </a:rPr>
              <a:t>Проект контракта по МЗ (ЕИС)</a:t>
            </a:r>
            <a:r>
              <a:rPr lang="ru-RU" dirty="0">
                <a:latin typeface="Arial" panose="020B0604020202020204" pitchFamily="34" charset="0"/>
              </a:rPr>
              <a:t>» в фильтр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», выбрать нужный документ и нажать кнопку        «</a:t>
            </a:r>
            <a:r>
              <a:rPr lang="ru-RU" b="1" dirty="0">
                <a:latin typeface="Arial" panose="020B0604020202020204" pitchFamily="34" charset="0"/>
              </a:rPr>
              <a:t>Сформировать электронный контракт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C29F89-D4AC-8D72-3EAF-3718FF61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01" y="1589648"/>
            <a:ext cx="8951193" cy="2273452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D0FE88-1364-93B8-F0AD-5EDACDF44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240" y="894529"/>
            <a:ext cx="285714" cy="32381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EF6F9B-60F8-C99A-A917-E5A464846BEC}"/>
              </a:ext>
            </a:extLst>
          </p:cNvPr>
          <p:cNvSpPr/>
          <p:nvPr/>
        </p:nvSpPr>
        <p:spPr>
          <a:xfrm>
            <a:off x="357902" y="3934649"/>
            <a:ext cx="114761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Сформированный цифровой контракт будет доступен в папке «</a:t>
            </a:r>
            <a:r>
              <a:rPr lang="ru-RU" b="1" dirty="0"/>
              <a:t>Цифровой контракт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966C13-398E-54D1-4516-35E872A6E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473" y="4375530"/>
            <a:ext cx="9819048" cy="170476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7086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489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Права доступа и МЧД </a:t>
            </a:r>
            <a:r>
              <a:rPr lang="ru-RU" b="0" dirty="0"/>
              <a:t>для работы в реестре заключения контрактов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425510-48DE-430C-8079-C2C33650F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" y="767913"/>
            <a:ext cx="8539902" cy="553194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18D4CC-69A9-44C8-A801-EDB6C86236B9}"/>
              </a:ext>
            </a:extLst>
          </p:cNvPr>
          <p:cNvSpPr/>
          <p:nvPr/>
        </p:nvSpPr>
        <p:spPr>
          <a:xfrm>
            <a:off x="8249479" y="855157"/>
            <a:ext cx="3743863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Обращаем внимание, что информация по закупкам малого объема </a:t>
            </a:r>
            <a:r>
              <a:rPr lang="ru-RU" b="1" dirty="0"/>
              <a:t>не размещается </a:t>
            </a:r>
            <a:r>
              <a:rPr lang="ru-RU" dirty="0"/>
              <a:t>на официальном сайте ГИС ЕИС ЗАКУПКИ.</a:t>
            </a:r>
          </a:p>
          <a:p>
            <a:r>
              <a:rPr lang="ru-RU" dirty="0"/>
              <a:t>Для работы с такими контрактами у специалиста </a:t>
            </a:r>
            <a:r>
              <a:rPr lang="ru-RU" b="1" dirty="0"/>
              <a:t>должен быть доступ к соответствующей информации</a:t>
            </a:r>
            <a:r>
              <a:rPr lang="ru-RU" dirty="0"/>
              <a:t>.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3E91BC-CB54-4DB0-B1CB-77F03053A735}"/>
              </a:ext>
            </a:extLst>
          </p:cNvPr>
          <p:cNvSpPr/>
          <p:nvPr/>
        </p:nvSpPr>
        <p:spPr>
          <a:xfrm>
            <a:off x="8249479" y="3700066"/>
            <a:ext cx="3743863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Для корректного формирования и заключения контрактов и дополнительных соглашений</a:t>
            </a:r>
            <a:r>
              <a:rPr lang="ru-RU" dirty="0"/>
              <a:t>, необходимо проставить права и выдать машиночитаемую доверенность (при необходимости)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9733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«Сведения о контрагентах»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AE22CD-523E-6CF3-C719-8CC9D7BBD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84" y="973561"/>
            <a:ext cx="10666032" cy="4597060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D347FD-E4BD-B43A-44B5-BB958D6CC442}"/>
              </a:ext>
            </a:extLst>
          </p:cNvPr>
          <p:cNvSpPr/>
          <p:nvPr/>
        </p:nvSpPr>
        <p:spPr>
          <a:xfrm>
            <a:off x="5459463" y="1509964"/>
            <a:ext cx="579006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Поле «</a:t>
            </a:r>
            <a:r>
              <a:rPr lang="ru-RU" b="1" dirty="0">
                <a:latin typeface="Arial" panose="020B0604020202020204" pitchFamily="34" charset="0"/>
              </a:rPr>
              <a:t>Номер контракта</a:t>
            </a:r>
            <a:r>
              <a:rPr lang="ru-RU" dirty="0">
                <a:latin typeface="Arial" panose="020B0604020202020204" pitchFamily="34" charset="0"/>
              </a:rPr>
              <a:t>» наследуется из проекта контракта по МЗ. Обязательно к заполнению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044EC5-6461-A796-7396-FCD49C4EEC68}"/>
              </a:ext>
            </a:extLst>
          </p:cNvPr>
          <p:cNvSpPr/>
          <p:nvPr/>
        </p:nvSpPr>
        <p:spPr>
          <a:xfrm>
            <a:off x="1211858" y="5657344"/>
            <a:ext cx="976828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Поля заполняются вручную «</a:t>
            </a:r>
            <a:r>
              <a:rPr lang="ru-RU" b="1" dirty="0">
                <a:latin typeface="Arial" panose="020B0604020202020204" pitchFamily="34" charset="0"/>
              </a:rPr>
              <a:t>Телефон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en-US" b="1" dirty="0">
                <a:latin typeface="Arial" panose="020B0604020202020204" pitchFamily="34" charset="0"/>
              </a:rPr>
              <a:t>Email</a:t>
            </a:r>
            <a:r>
              <a:rPr lang="ru-RU" dirty="0">
                <a:latin typeface="Arial" panose="020B0604020202020204" pitchFamily="34" charset="0"/>
              </a:rPr>
              <a:t>» заполняются вручную</a:t>
            </a:r>
            <a:br>
              <a:rPr lang="ru-RU" dirty="0">
                <a:latin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В полях «</a:t>
            </a:r>
            <a:r>
              <a:rPr lang="ru-RU" b="1" dirty="0">
                <a:latin typeface="Arial" panose="020B0604020202020204" pitchFamily="34" charset="0"/>
              </a:rPr>
              <a:t>Фамилия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Имя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Отчество</a:t>
            </a:r>
            <a:r>
              <a:rPr lang="ru-RU" dirty="0">
                <a:latin typeface="Arial" panose="020B0604020202020204" pitchFamily="34" charset="0"/>
              </a:rPr>
              <a:t>» указывается ФИО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795201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 заказчика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37DA43-41DA-467C-A330-FF00A0B1C6B5}"/>
              </a:ext>
            </a:extLst>
          </p:cNvPr>
          <p:cNvSpPr/>
          <p:nvPr/>
        </p:nvSpPr>
        <p:spPr>
          <a:xfrm>
            <a:off x="439793" y="2950604"/>
            <a:ext cx="11312413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таблице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заказчика</a:t>
            </a:r>
            <a:r>
              <a:rPr lang="ru-RU" dirty="0">
                <a:latin typeface="Arial" panose="020B0604020202020204" pitchFamily="34" charset="0"/>
              </a:rPr>
              <a:t>» для добавления новой записи необходимо нажать кнопку        «</a:t>
            </a:r>
            <a:r>
              <a:rPr lang="ru-RU" b="1" dirty="0">
                <a:latin typeface="Arial" panose="020B0604020202020204" pitchFamily="34" charset="0"/>
              </a:rPr>
              <a:t>Добавить строку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В поле «</a:t>
            </a:r>
            <a:r>
              <a:rPr lang="ru-RU" b="1" dirty="0">
                <a:latin typeface="Arial" panose="020B0604020202020204" pitchFamily="34" charset="0"/>
              </a:rPr>
              <a:t>Тип сведений</a:t>
            </a:r>
            <a:r>
              <a:rPr lang="ru-RU" dirty="0">
                <a:latin typeface="Arial" panose="020B0604020202020204" pitchFamily="34" charset="0"/>
              </a:rPr>
              <a:t>» выбрать значение из выпадающего списка: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заполнения сведений о лицевом счете необходимо выбрать значение из справочника «</a:t>
            </a:r>
            <a:r>
              <a:rPr lang="ru-RU" b="1" dirty="0">
                <a:latin typeface="Arial" panose="020B0604020202020204" pitchFamily="34" charset="0"/>
              </a:rPr>
              <a:t>Справочник банковских реквизитов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Добавление платежных реквизитов в ЕИС описано в инструкции: </a:t>
            </a:r>
            <a:r>
              <a:rPr lang="en-US" dirty="0">
                <a:latin typeface="Arial" panose="020B0604020202020204" pitchFamily="34" charset="0"/>
                <a:hlinkClick r:id="rId4"/>
              </a:rPr>
              <a:t>https://disk.yandex.ru/i/LlQjaTp3I7Ejww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DEC250-54EF-437F-B1F8-D206DB9BD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675" y="3278059"/>
            <a:ext cx="278372" cy="262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C8185-3137-48AC-8724-F50551366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661" y="3614740"/>
            <a:ext cx="1857143" cy="11619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E12B21-5CFF-97A7-F987-116796D51B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0683" y="768075"/>
            <a:ext cx="11670632" cy="196247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593433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 поставщика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37DA43-41DA-467C-A330-FF00A0B1C6B5}"/>
              </a:ext>
            </a:extLst>
          </p:cNvPr>
          <p:cNvSpPr/>
          <p:nvPr/>
        </p:nvSpPr>
        <p:spPr>
          <a:xfrm>
            <a:off x="439793" y="3714609"/>
            <a:ext cx="11312413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таблице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поставщиков</a:t>
            </a:r>
            <a:r>
              <a:rPr lang="ru-RU" dirty="0">
                <a:latin typeface="Arial" panose="020B0604020202020204" pitchFamily="34" charset="0"/>
              </a:rPr>
              <a:t>» для добавления новой записи надо нажать кнопку       </a:t>
            </a:r>
          </a:p>
          <a:p>
            <a:r>
              <a:rPr lang="ru-RU" dirty="0">
                <a:latin typeface="Arial" panose="020B0604020202020204" pitchFamily="34" charset="0"/>
              </a:rPr>
              <a:t>        «</a:t>
            </a:r>
            <a:r>
              <a:rPr lang="ru-RU" b="1" dirty="0">
                <a:latin typeface="Arial" panose="020B0604020202020204" pitchFamily="34" charset="0"/>
              </a:rPr>
              <a:t>Добавить строку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В поле «</a:t>
            </a:r>
            <a:r>
              <a:rPr lang="ru-RU" b="1" dirty="0">
                <a:latin typeface="Arial" panose="020B0604020202020204" pitchFamily="34" charset="0"/>
              </a:rPr>
              <a:t>Тип сведений</a:t>
            </a:r>
            <a:r>
              <a:rPr lang="ru-RU" dirty="0">
                <a:latin typeface="Arial" panose="020B0604020202020204" pitchFamily="34" charset="0"/>
              </a:rPr>
              <a:t>» выбрать значение из выпадающего списка: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заполнения сведений о реквизитах необходимо выбрать значения из справочника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поставщика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DEC250-54EF-437F-B1F8-D206DB9BD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3" y="4061551"/>
            <a:ext cx="278372" cy="2629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D39F0-E19D-41AA-B89E-1823235D8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243" y="4369551"/>
            <a:ext cx="1857143" cy="9333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B4D398-9BE7-37B9-393C-C01303053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97" y="711653"/>
            <a:ext cx="11508205" cy="2867597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856797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107BA8-3CB5-0FA6-B19D-94F1A758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4" y="502928"/>
            <a:ext cx="11226314" cy="5015460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«Основание и сроки исполнения контракта»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37DA43-41DA-467C-A330-FF00A0B1C6B5}"/>
              </a:ext>
            </a:extLst>
          </p:cNvPr>
          <p:cNvSpPr/>
          <p:nvPr/>
        </p:nvSpPr>
        <p:spPr>
          <a:xfrm>
            <a:off x="3985405" y="3528204"/>
            <a:ext cx="764300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 заполнению доступен только блок «</a:t>
            </a:r>
            <a:r>
              <a:rPr lang="ru-RU" b="1" dirty="0">
                <a:latin typeface="Arial" panose="020B0604020202020204" pitchFamily="34" charset="0"/>
              </a:rPr>
              <a:t>Срок исполнения контракта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0585AA-E992-8C0A-19FE-D1052A917121}"/>
              </a:ext>
            </a:extLst>
          </p:cNvPr>
          <p:cNvSpPr/>
          <p:nvPr/>
        </p:nvSpPr>
        <p:spPr>
          <a:xfrm>
            <a:off x="414069" y="5648533"/>
            <a:ext cx="3648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необходимости можно добавить дополнительные этапы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DA6BE6-389D-BDF2-81D2-1062532D4836}"/>
              </a:ext>
            </a:extLst>
          </p:cNvPr>
          <p:cNvSpPr/>
          <p:nvPr/>
        </p:nvSpPr>
        <p:spPr>
          <a:xfrm>
            <a:off x="6866626" y="5648533"/>
            <a:ext cx="458717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Размер аванса в валюте контракта</a:t>
            </a:r>
            <a:r>
              <a:rPr lang="ru-RU" dirty="0"/>
              <a:t>» доступно, если установлен признак «</a:t>
            </a:r>
            <a:r>
              <a:rPr lang="ru-RU" b="1" dirty="0"/>
              <a:t>Предусмотрена выплата аванса</a:t>
            </a:r>
            <a:r>
              <a:rPr lang="ru-RU" dirty="0"/>
              <a:t>»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E6177531-6840-8AC4-3D72-1784786DC881}"/>
              </a:ext>
            </a:extLst>
          </p:cNvPr>
          <p:cNvCxnSpPr>
            <a:cxnSpLocks/>
            <a:endCxn id="7" idx="1"/>
          </p:cNvCxnSpPr>
          <p:nvPr/>
        </p:nvCxnSpPr>
        <p:spPr>
          <a:xfrm rot="5400000">
            <a:off x="-201049" y="5283371"/>
            <a:ext cx="1303446" cy="73210"/>
          </a:xfrm>
          <a:prstGeom prst="bentConnector4">
            <a:avLst>
              <a:gd name="adj1" fmla="val 220"/>
              <a:gd name="adj2" fmla="val 346516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ED64C500-C249-B8AA-2A4D-73BA54F07F21}"/>
              </a:ext>
            </a:extLst>
          </p:cNvPr>
          <p:cNvCxnSpPr>
            <a:cxnSpLocks/>
          </p:cNvCxnSpPr>
          <p:nvPr/>
        </p:nvCxnSpPr>
        <p:spPr>
          <a:xfrm flipV="1">
            <a:off x="10141829" y="5227721"/>
            <a:ext cx="524166" cy="394895"/>
          </a:xfrm>
          <a:prstGeom prst="bentConnector3">
            <a:avLst>
              <a:gd name="adj1" fmla="val -2794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52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CCBD2-E3E3-0F05-8F82-5025D2A07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CF490-6869-5078-A439-2ABDAE30BB4E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«Финансирование, цена, порядок расчетов»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66C636-9D6E-37C0-4578-A56C942C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F3F5ED-3982-819C-3EA1-6C796808F4C4}"/>
              </a:ext>
            </a:extLst>
          </p:cNvPr>
          <p:cNvSpPr/>
          <p:nvPr/>
        </p:nvSpPr>
        <p:spPr>
          <a:xfrm>
            <a:off x="6648924" y="799394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Бюджетные средства</a:t>
            </a:r>
            <a:r>
              <a:rPr lang="ru-RU" dirty="0"/>
              <a:t>» заполняется казенными учреждениями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50123-E455-27DA-413F-C08C3FBB7CEA}"/>
              </a:ext>
            </a:extLst>
          </p:cNvPr>
          <p:cNvSpPr/>
          <p:nvPr/>
        </p:nvSpPr>
        <p:spPr>
          <a:xfrm>
            <a:off x="6648924" y="1509157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Внебюджетные средства</a:t>
            </a:r>
            <a:r>
              <a:rPr lang="ru-RU" dirty="0"/>
              <a:t>» заполняется БУ/АУ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A7497D-4BB8-D18A-A79F-BDB9A36ED7C6}"/>
              </a:ext>
            </a:extLst>
          </p:cNvPr>
          <p:cNvSpPr/>
          <p:nvPr/>
        </p:nvSpPr>
        <p:spPr>
          <a:xfrm>
            <a:off x="6648924" y="4604742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Валюта контракта</a:t>
            </a:r>
            <a:r>
              <a:rPr lang="ru-RU" dirty="0"/>
              <a:t>» заполняется вручную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2D4815-EE2D-E226-D8E3-24ED6ACC787B}"/>
              </a:ext>
            </a:extLst>
          </p:cNvPr>
          <p:cNvSpPr/>
          <p:nvPr/>
        </p:nvSpPr>
        <p:spPr>
          <a:xfrm>
            <a:off x="6648924" y="5708997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Порядок расчетов</a:t>
            </a:r>
            <a:r>
              <a:rPr lang="ru-RU" dirty="0"/>
              <a:t>» заполняется при необходимости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B9B1F9-C0F3-1A19-4AF3-E2C450812D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21"/>
          <a:stretch>
            <a:fillRect/>
          </a:stretch>
        </p:blipFill>
        <p:spPr>
          <a:xfrm>
            <a:off x="1057727" y="454778"/>
            <a:ext cx="5475421" cy="614118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088736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2F584-CE56-26D3-FB82-80D629FD2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8CEA72-6364-E583-6541-283C181E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3" y="571731"/>
            <a:ext cx="11890454" cy="487022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8795E3-B9CC-3DD1-F685-E13A9FA52F6B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«График платежей по этапам»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938832-E449-BE91-5159-F379B3DB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7186C8-2F1C-0EC4-38A6-AE923384BFD8}"/>
              </a:ext>
            </a:extLst>
          </p:cNvPr>
          <p:cNvSpPr/>
          <p:nvPr/>
        </p:nvSpPr>
        <p:spPr>
          <a:xfrm>
            <a:off x="651203" y="3063530"/>
            <a:ext cx="5145748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Данные в полях «</a:t>
            </a:r>
            <a:r>
              <a:rPr lang="ru-RU" b="1" dirty="0"/>
              <a:t>БК</a:t>
            </a:r>
            <a:r>
              <a:rPr lang="ru-RU" dirty="0"/>
              <a:t>» и «</a:t>
            </a:r>
            <a:r>
              <a:rPr lang="ru-RU" b="1" dirty="0"/>
              <a:t>Сумма 20** года</a:t>
            </a:r>
            <a:r>
              <a:rPr lang="ru-RU" dirty="0"/>
              <a:t>» наследуются из извещения МЗ</a:t>
            </a:r>
          </a:p>
          <a:p>
            <a:endParaRPr lang="ru-RU" dirty="0"/>
          </a:p>
          <a:p>
            <a:r>
              <a:rPr lang="ru-RU" dirty="0"/>
              <a:t>Для поля «</a:t>
            </a:r>
            <a:r>
              <a:rPr lang="ru-RU" b="1" dirty="0"/>
              <a:t>Сумма 20** года</a:t>
            </a:r>
            <a:r>
              <a:rPr lang="ru-RU" dirty="0"/>
              <a:t>» необходимо отразить разбивку сумм по этапам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6E3B04-FC4F-40A9-7F8C-2E6377056EB7}"/>
              </a:ext>
            </a:extLst>
          </p:cNvPr>
          <p:cNvSpPr/>
          <p:nvPr/>
        </p:nvSpPr>
        <p:spPr>
          <a:xfrm>
            <a:off x="651203" y="4691047"/>
            <a:ext cx="514574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Авансовый платеж</a:t>
            </a:r>
            <a:r>
              <a:rPr lang="ru-RU" dirty="0"/>
              <a:t>» устанавливается для строк с суммами авансовых платежей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091176-622E-4EBA-8271-94B17369C07C}"/>
              </a:ext>
            </a:extLst>
          </p:cNvPr>
          <p:cNvSpPr/>
          <p:nvPr/>
        </p:nvSpPr>
        <p:spPr>
          <a:xfrm>
            <a:off x="651204" y="5487567"/>
            <a:ext cx="76042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Вид средств</a:t>
            </a:r>
            <a:r>
              <a:rPr lang="ru-RU" dirty="0"/>
              <a:t>» имеет значение «</a:t>
            </a:r>
            <a:r>
              <a:rPr lang="ru-RU" b="1" dirty="0"/>
              <a:t>Бюджет</a:t>
            </a:r>
            <a:r>
              <a:rPr lang="ru-RU" dirty="0"/>
              <a:t>» для казенных учреждений и «</a:t>
            </a:r>
            <a:r>
              <a:rPr lang="ru-RU" b="1" dirty="0" err="1"/>
              <a:t>Внебюджет</a:t>
            </a:r>
            <a:r>
              <a:rPr lang="ru-RU" dirty="0"/>
              <a:t>» для бюджетных и автономных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39403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D2C25-0A95-CA79-833E-CA45FD87B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FBA99-0807-7DE2-01EA-8CCA209D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30" y="699386"/>
            <a:ext cx="8066667" cy="48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B4518D-2319-B290-99D9-2D74CEA412C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«Предмет контракта, специализация»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1D6695-9741-B3A1-D458-B8D81601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9E025C-9D20-26A9-7E6F-80E461EFD032}"/>
              </a:ext>
            </a:extLst>
          </p:cNvPr>
          <p:cNvSpPr/>
          <p:nvPr/>
        </p:nvSpPr>
        <p:spPr>
          <a:xfrm>
            <a:off x="5986731" y="1807261"/>
            <a:ext cx="383300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Данная вкладка заполняется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325024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B014-BFEC-C4CF-2BDD-A918AC119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A59885-E056-A299-6036-B5F869B9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7" y="526120"/>
            <a:ext cx="11944545" cy="412130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9444D4-28DD-9E86-3D64-739094D7C51F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«Объекты закупки»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FE9A6F-F7F9-0FF9-EBBC-0919CB568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419C70-EE0E-F9E1-AC24-D68F37E7B0D5}"/>
              </a:ext>
            </a:extLst>
          </p:cNvPr>
          <p:cNvSpPr/>
          <p:nvPr/>
        </p:nvSpPr>
        <p:spPr>
          <a:xfrm>
            <a:off x="3937210" y="4573007"/>
            <a:ext cx="79966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Информация в поле «</a:t>
            </a:r>
            <a:r>
              <a:rPr lang="ru-RU" b="1" dirty="0">
                <a:latin typeface="Arial" panose="020B0604020202020204" pitchFamily="34" charset="0"/>
              </a:rPr>
              <a:t>Ставка НДС в %</a:t>
            </a:r>
            <a:r>
              <a:rPr lang="ru-RU" dirty="0">
                <a:latin typeface="Arial" panose="020B0604020202020204" pitchFamily="34" charset="0"/>
              </a:rPr>
              <a:t>» выбирается из списка: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C4D330-87A2-FD08-C9E9-C6C2C861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599" y="4617668"/>
            <a:ext cx="990476" cy="1895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3DA83D-0B42-3365-2938-5208322929B7}"/>
              </a:ext>
            </a:extLst>
          </p:cNvPr>
          <p:cNvSpPr/>
          <p:nvPr/>
        </p:nvSpPr>
        <p:spPr>
          <a:xfrm>
            <a:off x="290738" y="3284005"/>
            <a:ext cx="11610521" cy="81560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Табличная форма вкладки «</a:t>
            </a:r>
            <a:r>
              <a:rPr lang="ru-RU" b="1" dirty="0"/>
              <a:t>Объекты закупки</a:t>
            </a:r>
            <a:r>
              <a:rPr lang="ru-RU" dirty="0"/>
              <a:t>» наследуется из извещения МЗ с учетом Протокола ИМЗ</a:t>
            </a:r>
          </a:p>
          <a:p>
            <a:endParaRPr lang="ru-RU" sz="900" dirty="0"/>
          </a:p>
          <a:p>
            <a:r>
              <a:rPr lang="ru-RU" dirty="0"/>
              <a:t>При необходимости можно добавить сведения о КТРУ</a:t>
            </a:r>
          </a:p>
        </p:txBody>
      </p:sp>
    </p:spTree>
    <p:extLst>
      <p:ext uri="{BB962C8B-B14F-4D97-AF65-F5344CB8AC3E}">
        <p14:creationId xmlns:p14="http://schemas.microsoft.com/office/powerpoint/2010/main" val="3393798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F879D-4BAD-F7AC-8496-99F4DCB5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E4A92-CC18-921E-AD04-C609ADE29ABC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«Место поставки»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A7236-E7F2-389C-B5E5-2559EE36D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2FCAB9-0F8D-3056-19DC-23783320D8A9}"/>
              </a:ext>
            </a:extLst>
          </p:cNvPr>
          <p:cNvSpPr/>
          <p:nvPr/>
        </p:nvSpPr>
        <p:spPr>
          <a:xfrm>
            <a:off x="1438691" y="3573890"/>
            <a:ext cx="93146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Обязательными к заполнению являются поля «</a:t>
            </a:r>
            <a:r>
              <a:rPr lang="ru-RU" b="1" dirty="0">
                <a:latin typeface="+mj-lt"/>
              </a:rPr>
              <a:t>Страна поставки</a:t>
            </a:r>
            <a:r>
              <a:rPr lang="ru-RU" dirty="0">
                <a:latin typeface="+mj-lt"/>
              </a:rPr>
              <a:t>» и «</a:t>
            </a:r>
            <a:r>
              <a:rPr lang="ru-RU" b="1" dirty="0">
                <a:latin typeface="+mj-lt"/>
              </a:rPr>
              <a:t>Место поставки по ГАР</a:t>
            </a:r>
            <a:r>
              <a:rPr lang="ru-RU" dirty="0">
                <a:latin typeface="+mj-lt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F736DF-9DC3-A0BB-017D-BB4CEAF88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691" y="868373"/>
            <a:ext cx="9314616" cy="244217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272604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24E3D-70E8-442E-5D8E-6DF0A469D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08BDE-010C-E14E-2740-9934499FDB69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«Обеспечение исполнения контракта»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51D839-75C7-CE28-BF4E-15865F09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FA31B-9688-5D8D-177F-C842483D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2" y="566996"/>
            <a:ext cx="8228697" cy="6036213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1AD9D9-989A-13FB-997C-186B397DAC23}"/>
              </a:ext>
            </a:extLst>
          </p:cNvPr>
          <p:cNvSpPr/>
          <p:nvPr/>
        </p:nvSpPr>
        <p:spPr>
          <a:xfrm>
            <a:off x="5542381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24114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489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Права доступа и МЧД </a:t>
            </a:r>
            <a:r>
              <a:rPr lang="ru-RU" b="0" dirty="0"/>
              <a:t>для работы в реестре контрактов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3E91BC-CB54-4DB0-B1CB-77F03053A735}"/>
              </a:ext>
            </a:extLst>
          </p:cNvPr>
          <p:cNvSpPr/>
          <p:nvPr/>
        </p:nvSpPr>
        <p:spPr>
          <a:xfrm>
            <a:off x="272671" y="4614466"/>
            <a:ext cx="1139024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Для корректного формирования сведений о контракте и сведений об исполнении контракта</a:t>
            </a:r>
            <a:r>
              <a:rPr lang="ru-RU" dirty="0"/>
              <a:t>, необходимо проставить права и выдать машиночитаемую доверенность (при необходимости)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2B6DF0-4370-4DAB-A493-B3137B043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572151"/>
            <a:ext cx="8865329" cy="39609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18D4CC-69A9-44C8-A801-EDB6C86236B9}"/>
              </a:ext>
            </a:extLst>
          </p:cNvPr>
          <p:cNvSpPr/>
          <p:nvPr/>
        </p:nvSpPr>
        <p:spPr>
          <a:xfrm>
            <a:off x="8867955" y="855157"/>
            <a:ext cx="3125387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Обращаем внимание, что информация по закупкам малого объема </a:t>
            </a:r>
            <a:r>
              <a:rPr lang="ru-RU" b="1" dirty="0"/>
              <a:t>не размещается </a:t>
            </a:r>
            <a:r>
              <a:rPr lang="ru-RU" dirty="0"/>
              <a:t>на официальном сайте ГИС ЕИС ЗАКУПКИ.</a:t>
            </a:r>
          </a:p>
          <a:p>
            <a:r>
              <a:rPr lang="ru-RU" dirty="0"/>
              <a:t>Для работы с такими контрактами у специалиста </a:t>
            </a:r>
            <a:r>
              <a:rPr lang="ru-RU" b="1" dirty="0"/>
              <a:t>должен быть доступ к соответствующей информации</a:t>
            </a:r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3675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279A-22A8-FAC0-D405-E80C9691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42049-11DC-9639-AE12-01078D7F2ADD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«Информация о гарантии качества»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BE2CEC-AF4A-89FE-4C4A-B7753B8C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98194C-41EA-E870-33AC-40EAC7DBE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99" y="526120"/>
            <a:ext cx="8151241" cy="608383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F2953B-CFDB-5D89-746F-AC3566EE208F}"/>
              </a:ext>
            </a:extLst>
          </p:cNvPr>
          <p:cNvSpPr/>
          <p:nvPr/>
        </p:nvSpPr>
        <p:spPr>
          <a:xfrm>
            <a:off x="6307712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677215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5E85-1D25-74AB-D35C-3BB6D414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05E48-384A-1B66-80A1-994138F833B7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«Прочая информация»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92D3B-BE85-7BA4-AF04-2B7315B9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1396110-C229-8F78-520D-7F51C4F09082}"/>
              </a:ext>
            </a:extLst>
          </p:cNvPr>
          <p:cNvSpPr/>
          <p:nvPr/>
        </p:nvSpPr>
        <p:spPr>
          <a:xfrm>
            <a:off x="1315497" y="4796287"/>
            <a:ext cx="862960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 вкладке «</a:t>
            </a:r>
            <a:r>
              <a:rPr lang="ru-RU" b="1" dirty="0"/>
              <a:t>Прочая информация</a:t>
            </a:r>
            <a:r>
              <a:rPr lang="ru-RU" dirty="0"/>
              <a:t>» следует установить признак «</a:t>
            </a:r>
            <a:r>
              <a:rPr lang="ru-RU" b="1" dirty="0"/>
              <a:t>Предусмотрена возможность одностороннего отказа от исполнения контракта в соответствии со ст. 95 Закона № 44-ФЗ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CE1296-BE92-3BD8-9A54-E25EFE06B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96" y="964429"/>
            <a:ext cx="10451208" cy="3234591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764209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F28E8-8FA4-DE75-70C9-488828E63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6F007-0B91-0BCF-4EBA-FF8FCFEF9331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«Информация о контрагентах для оплаты третьим лицам»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72304D-FD6F-C3A8-DDCC-4485498F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A65B7E-B538-1157-4D32-BA4D0F8CC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39" y="526120"/>
            <a:ext cx="8276190" cy="5714286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5E7241-2260-2123-1420-ABC2856DF15F}"/>
              </a:ext>
            </a:extLst>
          </p:cNvPr>
          <p:cNvSpPr/>
          <p:nvPr/>
        </p:nvSpPr>
        <p:spPr>
          <a:xfrm>
            <a:off x="6307712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853224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967F-EA45-B902-4E13-E49D0221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7A8B1-2393-5340-8BA6-16F44535767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документа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C25ACD-041F-6473-E860-F21A218D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F49AE9-D891-A817-3F23-9A198A00F09F}"/>
              </a:ext>
            </a:extLst>
          </p:cNvPr>
          <p:cNvSpPr/>
          <p:nvPr/>
        </p:nvSpPr>
        <p:spPr>
          <a:xfrm>
            <a:off x="481851" y="691028"/>
            <a:ext cx="1122829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внесения всей необходимой информации в документ необходимо сохранить по кнопке       «</a:t>
            </a:r>
            <a:r>
              <a:rPr lang="ru-RU" b="1" dirty="0"/>
              <a:t>Сохранить</a:t>
            </a:r>
            <a:r>
              <a:rPr lang="ru-RU" dirty="0"/>
              <a:t>».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Для того, чтобы отправить документ в ЕИС, необходимо выделить его в списке, а затем воспользоваться кнопкой «</a:t>
            </a:r>
            <a:r>
              <a:rPr lang="ru-RU" b="1" dirty="0"/>
              <a:t>Отправить документ в ЕИС</a:t>
            </a:r>
            <a:r>
              <a:rPr lang="ru-RU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F19BEC-A279-828F-9E6C-9E8513A95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359" y="745693"/>
            <a:ext cx="285714" cy="285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B82EF-952E-C835-EE4D-2DD54B652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190" y="2367095"/>
            <a:ext cx="9447619" cy="2123810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3437727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1C44-FEF1-354E-999E-CF4DF018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C451D-428A-5AD0-2FD7-1D5CF4158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Доработанный проект контракта по МЗ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AB4EE0-EF69-429C-8D26-E03E6D75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37CD24-096F-42ED-B20F-6A284988797F}"/>
              </a:ext>
            </a:extLst>
          </p:cNvPr>
          <p:cNvSpPr/>
          <p:nvPr/>
        </p:nvSpPr>
        <p:spPr>
          <a:xfrm>
            <a:off x="481851" y="691028"/>
            <a:ext cx="1122829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Доработанный проект контракта по МЗ следует формировать только в том случае, если контрагентом был отправлен протокол разногласий. В случае отсутствия протокола разногласий в ЕИС, доработанный проект контракта нельзя будет отправить в ЕИС.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9C7597-F450-8200-AF50-21B0416DAEB2}"/>
              </a:ext>
            </a:extLst>
          </p:cNvPr>
          <p:cNvSpPr/>
          <p:nvPr/>
        </p:nvSpPr>
        <p:spPr>
          <a:xfrm>
            <a:off x="481851" y="4629618"/>
            <a:ext cx="1122829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доработанного проекта контракта необходимо перейти в папку навигатора «</a:t>
            </a:r>
            <a:r>
              <a:rPr lang="ru-RU" b="1" dirty="0"/>
              <a:t>Проект контракта по МЗ (ЕИС)</a:t>
            </a:r>
            <a:r>
              <a:rPr lang="ru-RU" dirty="0"/>
              <a:t>» в фильтр «</a:t>
            </a:r>
            <a:r>
              <a:rPr lang="ru-RU" b="1" dirty="0"/>
              <a:t>Зарегистрировано</a:t>
            </a:r>
            <a:r>
              <a:rPr lang="ru-RU" dirty="0"/>
              <a:t>» и нажать применительно к проекту контракта кнопку        «</a:t>
            </a:r>
            <a:r>
              <a:rPr lang="ru-RU" b="1" dirty="0"/>
              <a:t>Сформировать доработанный проект контракта МЗ</a:t>
            </a:r>
            <a:r>
              <a:rPr lang="ru-RU" dirty="0"/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64C2A1-0E8D-B195-12D5-F8C6CDFCE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945" y="5214110"/>
            <a:ext cx="276190" cy="2857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542B0A-CFE6-8F96-4078-943C5F524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42" y="2018054"/>
            <a:ext cx="10685714" cy="2285714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763841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7B2B4-4A7B-FF02-037A-A20123D3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5AA4-6E27-1A36-208F-FF52E7D8996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Доработанный проект контракта по МЗ – В работе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D537AF-1497-0888-7A4C-CBDA7031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4A11FD-A9CD-84E8-EF57-D56767F81320}"/>
              </a:ext>
            </a:extLst>
          </p:cNvPr>
          <p:cNvSpPr/>
          <p:nvPr/>
        </p:nvSpPr>
        <p:spPr>
          <a:xfrm>
            <a:off x="481851" y="635107"/>
            <a:ext cx="1122829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Успешно сформированный документ будет доступен в папке «</a:t>
            </a:r>
            <a:r>
              <a:rPr lang="ru-RU" b="1" dirty="0"/>
              <a:t>Доработанный проект контракта по МЗ (ЕИС)</a:t>
            </a:r>
            <a:r>
              <a:rPr lang="ru-RU" dirty="0"/>
              <a:t>» в фильтре «</a:t>
            </a:r>
            <a:r>
              <a:rPr lang="ru-RU" b="1" dirty="0"/>
              <a:t>В работе</a:t>
            </a:r>
            <a:r>
              <a:rPr lang="ru-RU" dirty="0"/>
              <a:t>».</a:t>
            </a:r>
          </a:p>
          <a:p>
            <a:r>
              <a:rPr lang="ru-RU" dirty="0"/>
              <a:t>Для внесения изменений в доработанный проект контракта следует выделить документ и открыть на редактирование по кнопке       «</a:t>
            </a:r>
            <a:r>
              <a:rPr lang="ru-RU" b="1" dirty="0"/>
              <a:t>Редактировать</a:t>
            </a:r>
            <a:r>
              <a:rPr lang="ru-RU" dirty="0"/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EC03E9-6FB0-E1D3-688A-80821576C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99" y="1475810"/>
            <a:ext cx="285714" cy="304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A06ACE-43D2-378A-899A-A933867AE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57" y="2324238"/>
            <a:ext cx="9914286" cy="2209524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947532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4D21F-530E-19B8-04EA-544D928F4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33330C-A1BA-DE3B-A671-0898DD0FF96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Доработанный проект контракта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9378EC-F68D-A6E6-AFB8-5DBC9F65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57C5F-8CC1-D6A5-2D3E-266780771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068" b="6368"/>
          <a:stretch>
            <a:fillRect/>
          </a:stretch>
        </p:blipFill>
        <p:spPr>
          <a:xfrm>
            <a:off x="130613" y="523220"/>
            <a:ext cx="8956792" cy="5456956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7C1337-5281-A69E-7937-5D6ADB42D385}"/>
              </a:ext>
            </a:extLst>
          </p:cNvPr>
          <p:cNvSpPr/>
          <p:nvPr/>
        </p:nvSpPr>
        <p:spPr>
          <a:xfrm>
            <a:off x="5419344" y="635107"/>
            <a:ext cx="5718048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Отличием доработанного проекта контракта от проекта контракта является наличие поля «</a:t>
            </a:r>
            <a:r>
              <a:rPr lang="ru-RU" b="1" dirty="0"/>
              <a:t>Учет замечаний</a:t>
            </a:r>
            <a:r>
              <a:rPr lang="ru-RU" dirty="0"/>
              <a:t>» с возможными значениями на выбор: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Учтены все замечания;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Замечания учтены частично;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Замечания не учтены.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DF263-FE56-033E-C3DE-2B5FC3DC660A}"/>
              </a:ext>
            </a:extLst>
          </p:cNvPr>
          <p:cNvSpPr/>
          <p:nvPr/>
        </p:nvSpPr>
        <p:spPr>
          <a:xfrm>
            <a:off x="1816768" y="3372211"/>
            <a:ext cx="932062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Если в доработанном проекте контракта замечания поставщика не были учтены или же были учтены частично, то в этом случае необходимо к проекту контракта приложить документ с типом «</a:t>
            </a:r>
            <a:r>
              <a:rPr lang="ru-RU" b="1" dirty="0"/>
              <a:t>Причины отказа учесть замечания победителя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86687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92420-41BC-E45A-DE62-6641CC04F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32D61A-D9B1-8351-66BE-75898A3A0A4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документа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98CB5-E08D-FEEA-0496-09C6EDD4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993928-BF2D-C342-BFE3-3B30ED40EA37}"/>
              </a:ext>
            </a:extLst>
          </p:cNvPr>
          <p:cNvSpPr/>
          <p:nvPr/>
        </p:nvSpPr>
        <p:spPr>
          <a:xfrm>
            <a:off x="481851" y="691028"/>
            <a:ext cx="1122829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внесения всей необходимой информации в документ необходимо сохранить по кнопке       «</a:t>
            </a:r>
            <a:r>
              <a:rPr lang="ru-RU" b="1" dirty="0"/>
              <a:t>Сохранить</a:t>
            </a:r>
            <a:r>
              <a:rPr lang="ru-RU" dirty="0"/>
              <a:t>».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Для того, чтобы отправить документ в ЕИС, необходимо выделить его в списке, а затем воспользоваться кнопкой «</a:t>
            </a:r>
            <a:r>
              <a:rPr lang="ru-RU" b="1" dirty="0"/>
              <a:t>Отправить документ в ЕИС</a:t>
            </a:r>
            <a:r>
              <a:rPr lang="ru-RU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BCBC58-31EE-550A-DBA0-8B628B12E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359" y="745693"/>
            <a:ext cx="285714" cy="285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8D387-73EE-DCA1-9924-FF2B44916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95" y="2329000"/>
            <a:ext cx="9923809" cy="2200000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663310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6467B-FA62-529A-3182-DABFE79B5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955C73-616B-E387-77E6-3BF019BB55A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цифрового контракта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AF4734-79CA-BBDB-2BBC-C8C5A663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515723-2314-4266-425A-F3BA64868E3D}"/>
              </a:ext>
            </a:extLst>
          </p:cNvPr>
          <p:cNvSpPr/>
          <p:nvPr/>
        </p:nvSpPr>
        <p:spPr>
          <a:xfrm>
            <a:off x="481850" y="854080"/>
            <a:ext cx="11228297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Цифрового контракта необходимо перейти в папку «</a:t>
            </a:r>
            <a:r>
              <a:rPr lang="ru-RU" b="1" dirty="0"/>
              <a:t>Доработанный проект контракта по МЗ</a:t>
            </a:r>
            <a:r>
              <a:rPr lang="ru-RU" dirty="0"/>
              <a:t>» в фильтр «</a:t>
            </a:r>
            <a:r>
              <a:rPr lang="ru-RU" b="1" dirty="0"/>
              <a:t>Принят в ЕИС</a:t>
            </a:r>
            <a:r>
              <a:rPr lang="ru-RU" dirty="0"/>
              <a:t>», выбрать нужный документ и нажать кнопку        «</a:t>
            </a:r>
            <a:r>
              <a:rPr lang="ru-RU" b="1" dirty="0"/>
              <a:t>Сформировать электронный контракт</a:t>
            </a:r>
            <a:r>
              <a:rPr lang="ru-RU" dirty="0"/>
              <a:t>». Далее шаги аналогичны формированию цифрового контракта.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Проект электронного контракта </a:t>
            </a:r>
            <a:r>
              <a:rPr lang="ru-RU" u="sng" dirty="0"/>
              <a:t>не формируется</a:t>
            </a:r>
            <a:r>
              <a:rPr lang="ru-RU" dirty="0"/>
              <a:t> для доработанных проектов контракта по МЗ, в которых указано, что «</a:t>
            </a:r>
            <a:r>
              <a:rPr lang="ru-RU" b="1" dirty="0"/>
              <a:t>замечания не учтены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6FF5A7-28A2-E640-9F0F-8212F4F23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093" y="1992427"/>
            <a:ext cx="9323809" cy="2247619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A3018F-27B3-9AD8-A712-E68D688AD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941" y="1155795"/>
            <a:ext cx="285714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1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6467B-FA62-529A-3182-DABFE79B5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955C73-616B-E387-77E6-3BF019BB55A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сведений о контракте ЗМО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AF4734-79CA-BBDB-2BBC-C8C5A663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515723-2314-4266-425A-F3BA64868E3D}"/>
              </a:ext>
            </a:extLst>
          </p:cNvPr>
          <p:cNvSpPr/>
          <p:nvPr/>
        </p:nvSpPr>
        <p:spPr>
          <a:xfrm>
            <a:off x="335547" y="575530"/>
            <a:ext cx="1153946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 основе полученных сведений о заключении электронного контракта с ЕИС в Рис автоматически формируется Контракт в папке «</a:t>
            </a:r>
            <a:r>
              <a:rPr lang="ru-RU" b="1" dirty="0"/>
              <a:t>Контракты ЗМО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».</a:t>
            </a:r>
          </a:p>
          <a:p>
            <a:r>
              <a:rPr lang="ru-RU" dirty="0"/>
              <a:t>Сведения о контракте будут иметь реестровый номер контракта и не будут доступны для удаления из РИС.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0A6BA4-52B4-DEE4-3640-61F477412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57" y="1943285"/>
            <a:ext cx="9914286" cy="297142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8792B5-B715-87D2-AF65-417BB8B6C7BF}"/>
              </a:ext>
            </a:extLst>
          </p:cNvPr>
          <p:cNvSpPr/>
          <p:nvPr/>
        </p:nvSpPr>
        <p:spPr>
          <a:xfrm>
            <a:off x="335547" y="5206781"/>
            <a:ext cx="1153946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редактирования доступны сведения о платежных реквизитах заказчика во вкладке «</a:t>
            </a:r>
            <a:r>
              <a:rPr lang="ru-RU" b="1" dirty="0"/>
              <a:t>Сведения о контрагентах</a:t>
            </a:r>
            <a:r>
              <a:rPr lang="ru-RU" dirty="0"/>
              <a:t>» и сведения о КБК, лицевом счете и авансовых платежах вкладки «</a:t>
            </a:r>
            <a:r>
              <a:rPr lang="ru-RU" b="1" dirty="0"/>
              <a:t>График платежей по этапам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6576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489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Права доступа и МЧД </a:t>
            </a:r>
            <a:r>
              <a:rPr lang="ru-RU" b="0" dirty="0"/>
              <a:t>для работы в реестре контрактов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3E91BC-CB54-4DB0-B1CB-77F03053A735}"/>
              </a:ext>
            </a:extLst>
          </p:cNvPr>
          <p:cNvSpPr/>
          <p:nvPr/>
        </p:nvSpPr>
        <p:spPr>
          <a:xfrm>
            <a:off x="272671" y="4614466"/>
            <a:ext cx="1139024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Для корректного формирования сведений о контракте и сведений об исполнении контракта</a:t>
            </a:r>
            <a:r>
              <a:rPr lang="ru-RU" dirty="0"/>
              <a:t>, необходимо проставить права и выдать машиночитаемую доверенность (при необходимости)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2B6DF0-4370-4DAB-A493-B3137B043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572151"/>
            <a:ext cx="8865329" cy="39609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18D4CC-69A9-44C8-A801-EDB6C86236B9}"/>
              </a:ext>
            </a:extLst>
          </p:cNvPr>
          <p:cNvSpPr/>
          <p:nvPr/>
        </p:nvSpPr>
        <p:spPr>
          <a:xfrm>
            <a:off x="8867955" y="855157"/>
            <a:ext cx="3125387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Обращаем внимание, что информация по закупкам малого объема </a:t>
            </a:r>
            <a:r>
              <a:rPr lang="ru-RU" b="1" dirty="0"/>
              <a:t>не размещается </a:t>
            </a:r>
            <a:r>
              <a:rPr lang="ru-RU" dirty="0"/>
              <a:t>на официальном сайте ГИС ЕИС ЗАКУПКИ.</a:t>
            </a:r>
          </a:p>
          <a:p>
            <a:r>
              <a:rPr lang="ru-RU" dirty="0"/>
              <a:t>Для работы с такими контрактами у специалиста </a:t>
            </a:r>
            <a:r>
              <a:rPr lang="ru-RU" b="1" dirty="0"/>
              <a:t>должен быть доступ к соответствующей информации</a:t>
            </a:r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6950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6467B-FA62-529A-3182-DABFE79B5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955C73-616B-E387-77E6-3BF019BB55A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«Описание внесения изменений»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AF4734-79CA-BBDB-2BBC-C8C5A663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F3E32-6E2C-4595-5F9A-DFF35FC187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445"/>
          <a:stretch>
            <a:fillRect/>
          </a:stretch>
        </p:blipFill>
        <p:spPr>
          <a:xfrm>
            <a:off x="996000" y="1941922"/>
            <a:ext cx="10200000" cy="439660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515723-2314-4266-425A-F3BA64868E3D}"/>
              </a:ext>
            </a:extLst>
          </p:cNvPr>
          <p:cNvSpPr/>
          <p:nvPr/>
        </p:nvSpPr>
        <p:spPr>
          <a:xfrm>
            <a:off x="996000" y="927152"/>
            <a:ext cx="10200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 вкладке «</a:t>
            </a:r>
            <a:r>
              <a:rPr lang="ru-RU" b="1" dirty="0"/>
              <a:t>Описание внесения изменений</a:t>
            </a:r>
            <a:r>
              <a:rPr lang="ru-RU" dirty="0"/>
              <a:t>» в блоке «</a:t>
            </a:r>
            <a:r>
              <a:rPr lang="ru-RU" b="1" dirty="0"/>
              <a:t>Корректировка ошибок</a:t>
            </a:r>
            <a:r>
              <a:rPr lang="ru-RU" dirty="0"/>
              <a:t>» в качестве причины изменения условий контракта будет указано значение «</a:t>
            </a:r>
            <a:r>
              <a:rPr lang="ru-RU" b="1" dirty="0"/>
              <a:t>Исправление сведений о контракте для электронных процедур</a:t>
            </a:r>
            <a:r>
              <a:rPr lang="ru-RU" dirty="0"/>
              <a:t>» без возможности его изменения </a:t>
            </a:r>
          </a:p>
        </p:txBody>
      </p:sp>
    </p:spTree>
    <p:extLst>
      <p:ext uri="{BB962C8B-B14F-4D97-AF65-F5344CB8AC3E}">
        <p14:creationId xmlns:p14="http://schemas.microsoft.com/office/powerpoint/2010/main" val="110136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91FA-8DAE-97C3-6572-370EB275A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CAA0A-9B14-9354-7B6D-1EE79DD6CB64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сведений о контракте ЗМО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F610B-9F93-11B3-23E5-A4AC82FB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BAC93B-1C70-B2AB-9A81-A11B57C0534D}"/>
              </a:ext>
            </a:extLst>
          </p:cNvPr>
          <p:cNvSpPr/>
          <p:nvPr/>
        </p:nvSpPr>
        <p:spPr>
          <a:xfrm>
            <a:off x="345057" y="5309070"/>
            <a:ext cx="1118027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Успешно отправленный документ в ЕИС будет доступен в фильтре «</a:t>
            </a:r>
            <a:r>
              <a:rPr lang="ru-RU" b="1" dirty="0"/>
              <a:t>Принят в ЕИС</a:t>
            </a:r>
            <a:r>
              <a:rPr lang="ru-RU" dirty="0"/>
              <a:t>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ED7AA4-5C9D-BF92-C1F7-E7E406107A27}"/>
              </a:ext>
            </a:extLst>
          </p:cNvPr>
          <p:cNvSpPr/>
          <p:nvPr/>
        </p:nvSpPr>
        <p:spPr>
          <a:xfrm>
            <a:off x="345057" y="691028"/>
            <a:ext cx="1151206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внесения всей необходимой информации в документ необходимо сохранить по кнопке       «</a:t>
            </a:r>
            <a:r>
              <a:rPr lang="ru-RU" b="1" dirty="0"/>
              <a:t>Сохранить</a:t>
            </a:r>
            <a:r>
              <a:rPr lang="ru-RU" dirty="0"/>
              <a:t>».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Для того, чтобы отправить документ в ЕИС, необходимо выделить его в списке, а затем воспользоваться кнопкой «</a:t>
            </a:r>
            <a:r>
              <a:rPr lang="ru-RU" b="1" dirty="0"/>
              <a:t>Отправить документ в ЕИС</a:t>
            </a:r>
            <a:r>
              <a:rPr lang="ru-RU" dirty="0"/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10C010-992C-F917-A72F-80ED97E56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996" y="704732"/>
            <a:ext cx="285714" cy="285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00805B-F95B-17CB-EA69-335994FB0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4" y="2191868"/>
            <a:ext cx="10858671" cy="2474264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456996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B90F4-00C3-262E-D23F-4F275E35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B16D7-13C9-0319-E7AE-1E5E1706F10D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зарегистрированного контракта в КС Бюджет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1D832-C118-2D5F-A347-6747DD53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F6882A-34F5-F605-A272-09B63B24909D}"/>
              </a:ext>
            </a:extLst>
          </p:cNvPr>
          <p:cNvSpPr/>
          <p:nvPr/>
        </p:nvSpPr>
        <p:spPr>
          <a:xfrm>
            <a:off x="481850" y="1502267"/>
            <a:ext cx="1122829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отправки контракта в БКС, необходимо выбрать его и нажать на кнопку       «</a:t>
            </a:r>
            <a:r>
              <a:rPr lang="ru-RU" b="1" dirty="0"/>
              <a:t>Сформировать договор в БКС</a:t>
            </a:r>
            <a:r>
              <a:rPr lang="ru-RU" dirty="0"/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40120C-0163-281C-87A1-D93BEF80B4CD}"/>
              </a:ext>
            </a:extLst>
          </p:cNvPr>
          <p:cNvSpPr/>
          <p:nvPr/>
        </p:nvSpPr>
        <p:spPr>
          <a:xfrm>
            <a:off x="481851" y="691028"/>
            <a:ext cx="1122829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размещение сведений о контракте в личном кабинете ЕИС, документ будет доступен в фильтре «</a:t>
            </a:r>
            <a:r>
              <a:rPr lang="ru-RU" b="1" dirty="0"/>
              <a:t>Зарегистрировано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3A9491-C618-5EC6-7D17-B9CEF5FF6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37" y="2088307"/>
            <a:ext cx="10257143" cy="24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B5DD5E-BBF2-6F18-3106-E0CE85D24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706" y="1545271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4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6754-4962-467F-542A-F38E7E0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48C67B-02F8-4B27-A6EC-9AD020CA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ADBEB-EC9A-54E2-D7BC-FFF50BAC1D8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5A8E-ED25-EE4C-B082-256EC830284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4DF7B-95EF-9947-C72F-C51517362897}"/>
              </a:ext>
            </a:extLst>
          </p:cNvPr>
          <p:cNvSpPr txBox="1"/>
          <p:nvPr/>
        </p:nvSpPr>
        <p:spPr>
          <a:xfrm>
            <a:off x="0" y="199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работы с проектом контракта по итогам закупки </a:t>
            </a:r>
          </a:p>
          <a:p>
            <a:r>
              <a:rPr lang="ru-RU" dirty="0"/>
              <a:t>(поставщик не зарегистрирован в ЕРУЗ)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5D16E6-857D-444E-92ED-D5DDF80E1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8" y="961128"/>
            <a:ext cx="10426304" cy="56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9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382B0-A9C1-32D8-3ACE-8FBD1ED1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E12B5C-7E24-4446-A0CA-3F533C1A0B38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5580F-1713-7C44-0ABD-70779DAC9366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E12BE-142C-9271-FC7E-1124BA7A4C6E}"/>
              </a:ext>
            </a:extLst>
          </p:cNvPr>
          <p:cNvSpPr txBox="1"/>
          <p:nvPr/>
        </p:nvSpPr>
        <p:spPr>
          <a:xfrm>
            <a:off x="0" y="47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контракта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FE7DD-8706-C123-204E-124C6D33A9E2}"/>
              </a:ext>
            </a:extLst>
          </p:cNvPr>
          <p:cNvSpPr txBox="1"/>
          <p:nvPr/>
        </p:nvSpPr>
        <p:spPr>
          <a:xfrm>
            <a:off x="347472" y="892242"/>
            <a:ext cx="11497056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Проект контракта формируется из извещения МЗ, находящегося в фильтре «</a:t>
            </a:r>
            <a:r>
              <a:rPr lang="ru-RU" sz="1920" b="1" dirty="0"/>
              <a:t>Определение поставщика завершено</a:t>
            </a:r>
            <a:r>
              <a:rPr lang="ru-RU" sz="1920" dirty="0"/>
              <a:t>», нажатием кнопки      </a:t>
            </a:r>
            <a:r>
              <a:rPr lang="en-US" sz="1920" dirty="0"/>
              <a:t>«</a:t>
            </a:r>
            <a:r>
              <a:rPr lang="ru-RU" sz="1920" b="1" dirty="0"/>
              <a:t>Сформировать малую закупку</a:t>
            </a:r>
            <a:r>
              <a:rPr lang="en-US" sz="1920" dirty="0"/>
              <a:t>»</a:t>
            </a:r>
            <a:endParaRPr lang="ru-RU" sz="192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8A7891-A661-4562-9D4A-C0F0E81B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" r="1631"/>
          <a:stretch>
            <a:fillRect/>
          </a:stretch>
        </p:blipFill>
        <p:spPr>
          <a:xfrm>
            <a:off x="326135" y="1976689"/>
            <a:ext cx="11539729" cy="3023235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821888-5F13-46FC-BA94-C6212C79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7" y="1293425"/>
            <a:ext cx="209998" cy="1811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E172D2-62B1-48EA-9157-883883942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453006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25670-C9B5-82E5-57EA-BBECC39F4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84883F-C496-4FF2-9FAB-A6B159D58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0" y="605315"/>
            <a:ext cx="8927296" cy="585026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33AC9-E966-7CA6-D96E-1D6321C18F9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2FEB8-4DB1-59B8-760E-D78D1892ED33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135C4-9AF6-7D41-75F1-3EF7419F87F8}"/>
              </a:ext>
            </a:extLst>
          </p:cNvPr>
          <p:cNvSpPr txBox="1"/>
          <p:nvPr/>
        </p:nvSpPr>
        <p:spPr>
          <a:xfrm>
            <a:off x="0" y="0"/>
            <a:ext cx="1210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формы проекта контракта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C8528-A2A7-A33B-E1E7-D883D57072EA}"/>
              </a:ext>
            </a:extLst>
          </p:cNvPr>
          <p:cNvSpPr txBox="1"/>
          <p:nvPr/>
        </p:nvSpPr>
        <p:spPr>
          <a:xfrm>
            <a:off x="5565648" y="1960790"/>
            <a:ext cx="6296532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Описание полей: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Дата</a:t>
            </a:r>
            <a:r>
              <a:rPr lang="ru-RU" sz="1920" dirty="0"/>
              <a:t>» - подразумевается дата заключения контракта;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Дата начала действия</a:t>
            </a:r>
            <a:r>
              <a:rPr lang="ru-RU" sz="1920" dirty="0"/>
              <a:t>»;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Дата окончания действия</a:t>
            </a:r>
            <a:r>
              <a:rPr lang="ru-RU" sz="1920" dirty="0"/>
              <a:t>»;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Тип</a:t>
            </a:r>
            <a:r>
              <a:rPr lang="ru-RU" sz="1920" dirty="0"/>
              <a:t>» - выбирается значение: товары, работы, услуги.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E1B5CA-E19D-4FFD-90AE-C82355DA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941256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09412-D10F-8A36-80A8-C14449C35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E9D2AD-E48D-F09C-7AED-FDD71E1F9A1E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D3685-1EF6-65C0-A2BF-8AF73F9FA25B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75AB9-C290-AC22-F06F-F4DFF6C82157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Проект контракта. Вкладка «Товары\работы\услуги»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3065F-5C4B-E2AE-E0C5-C310FFB9E022}"/>
              </a:ext>
            </a:extLst>
          </p:cNvPr>
          <p:cNvSpPr txBox="1"/>
          <p:nvPr/>
        </p:nvSpPr>
        <p:spPr>
          <a:xfrm>
            <a:off x="325426" y="3919381"/>
            <a:ext cx="11519101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Необходимо </a:t>
            </a:r>
            <a:r>
              <a:rPr lang="ru-RU" sz="1920" u="sng" dirty="0"/>
              <a:t>сверить корректность заполненных значений </a:t>
            </a:r>
            <a:r>
              <a:rPr lang="ru-RU" sz="1920" dirty="0"/>
              <a:t>во вкладке «</a:t>
            </a:r>
            <a:r>
              <a:rPr lang="ru-RU" sz="1920" b="1" dirty="0"/>
              <a:t>Товары\ работы\ услуги</a:t>
            </a:r>
            <a:r>
              <a:rPr lang="ru-RU" sz="1920" dirty="0"/>
              <a:t>» со </a:t>
            </a:r>
            <a:r>
              <a:rPr lang="ru-RU" sz="1920" u="sng" dirty="0"/>
              <a:t>значениями в заявке победителя</a:t>
            </a:r>
            <a:r>
              <a:rPr lang="ru-RU" sz="1920"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994653-CC0B-41F0-BEC6-697B08C7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8" y="1226870"/>
            <a:ext cx="11519100" cy="2102088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9EB829-15DC-472D-831B-BF05C369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500754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8E57-20B7-9A62-FBB5-80CF34B4A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E44E12-CF2E-3935-460F-AF393A10090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E3106-6636-998A-A2DE-8C17E415F542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61AEE-7249-15F7-F9A2-CEB537A7264D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Проект контракта. Вкладка «Финансирование»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3DFB3-E7BF-8641-583F-5A280F483C27}"/>
              </a:ext>
            </a:extLst>
          </p:cNvPr>
          <p:cNvSpPr txBox="1"/>
          <p:nvPr/>
        </p:nvSpPr>
        <p:spPr>
          <a:xfrm>
            <a:off x="362711" y="4128988"/>
            <a:ext cx="11466576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Во вкладке «</a:t>
            </a:r>
            <a:r>
              <a:rPr lang="ru-RU" sz="1920" b="1" dirty="0"/>
              <a:t>Финансирование</a:t>
            </a:r>
            <a:r>
              <a:rPr lang="ru-RU" sz="1920" dirty="0"/>
              <a:t>» автоматически отразятся данные из «</a:t>
            </a:r>
            <a:r>
              <a:rPr lang="ru-RU" sz="1920" b="1" dirty="0"/>
              <a:t>Извещения МЗ</a:t>
            </a:r>
            <a:r>
              <a:rPr lang="ru-RU" sz="1920" dirty="0"/>
              <a:t>». Укажите значение в соответствующий месяц (месяцы оплаты)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DB8474-3C44-48E8-B753-DA9FB652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" y="1262936"/>
            <a:ext cx="11466577" cy="2640511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BA4901-3207-4BD9-9075-878DAFE1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791935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11914-B96A-FE9D-7BDD-6F6EEA7D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465AB5-6EF4-4026-B048-C252A1984D04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7A13B-B5AF-F3B9-A10F-EA54E573103B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D882D-B2CD-C9FB-0CD5-F19818B30FD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Проект контракта. Вкладка «Поставщик (подрядчик, исполнитель)»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31A07-D898-EE15-C462-85A1356DCDE8}"/>
              </a:ext>
            </a:extLst>
          </p:cNvPr>
          <p:cNvSpPr txBox="1"/>
          <p:nvPr/>
        </p:nvSpPr>
        <p:spPr>
          <a:xfrm>
            <a:off x="371556" y="4448066"/>
            <a:ext cx="11476643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Заполняется данными из Заявки поставщика автоматически. Заказчику необходимо заполнить поле «</a:t>
            </a:r>
            <a:r>
              <a:rPr lang="ru-RU" sz="1920" b="1" dirty="0"/>
              <a:t>Платежные реквизиты для перечисления денежных средств</a:t>
            </a:r>
            <a:r>
              <a:rPr lang="ru-RU" sz="1920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0235A7-D6C0-4792-AC36-5D4EC481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6" y="1064006"/>
            <a:ext cx="11476643" cy="3184906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25CDB6-F216-4334-A014-5BC20C00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8913772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911F5-8ECF-7308-2713-338AAA04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C982A2-B73D-4486-A4B6-3738011D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C68FD5-E595-4801-968B-3B61704B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92" y="1476404"/>
            <a:ext cx="7259028" cy="1840000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969106-B651-4E9E-A69A-DC6B5A222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692" y="3359642"/>
            <a:ext cx="7182523" cy="3349514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C34D4-6125-7C92-CFF1-359EE77E7E8F}"/>
              </a:ext>
            </a:extLst>
          </p:cNvPr>
          <p:cNvSpPr txBox="1"/>
          <p:nvPr/>
        </p:nvSpPr>
        <p:spPr>
          <a:xfrm flipH="1" flipV="1">
            <a:off x="-1" y="0"/>
            <a:ext cx="48767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AB25D-CF50-B6EA-9326-E18710730582}"/>
              </a:ext>
            </a:extLst>
          </p:cNvPr>
          <p:cNvSpPr txBox="1"/>
          <p:nvPr/>
        </p:nvSpPr>
        <p:spPr>
          <a:xfrm flipH="1" flipV="1">
            <a:off x="-1" y="0"/>
            <a:ext cx="48767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C63E4-0CE6-2A27-8C0A-EAD19C40919C}"/>
              </a:ext>
            </a:extLst>
          </p:cNvPr>
          <p:cNvSpPr txBox="1"/>
          <p:nvPr/>
        </p:nvSpPr>
        <p:spPr>
          <a:xfrm>
            <a:off x="0" y="0"/>
            <a:ext cx="1221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Прикрепление файла проекта контракта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17D1A3-9EDE-9B71-38BA-BCF8C492813A}"/>
              </a:ext>
            </a:extLst>
          </p:cNvPr>
          <p:cNvSpPr txBox="1"/>
          <p:nvPr/>
        </p:nvSpPr>
        <p:spPr>
          <a:xfrm>
            <a:off x="342693" y="680544"/>
            <a:ext cx="11527536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После сохранения проекта контракта он будет доступен в папке «</a:t>
            </a:r>
            <a:r>
              <a:rPr lang="ru-RU" sz="1920" b="1" dirty="0"/>
              <a:t>Проект контрактов МЗ</a:t>
            </a:r>
            <a:r>
              <a:rPr lang="ru-RU" sz="1920" dirty="0"/>
              <a:t>» в фильтре «</a:t>
            </a:r>
            <a:r>
              <a:rPr lang="ru-RU" sz="1920" b="1" dirty="0"/>
              <a:t>Проект контракта</a:t>
            </a:r>
            <a:r>
              <a:rPr lang="ru-RU" sz="1920" dirty="0"/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9B9D8-E45C-B62C-D109-C8A1966BAB55}"/>
              </a:ext>
            </a:extLst>
          </p:cNvPr>
          <p:cNvSpPr txBox="1"/>
          <p:nvPr/>
        </p:nvSpPr>
        <p:spPr>
          <a:xfrm>
            <a:off x="7601720" y="2987041"/>
            <a:ext cx="4510691" cy="18651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920" dirty="0"/>
              <a:t>Для прикрепления подготовленного файла контракта нажмите кнопку       «</a:t>
            </a:r>
            <a:r>
              <a:rPr lang="ru-RU" sz="1920" b="1" dirty="0"/>
              <a:t>Выбрать файлы</a:t>
            </a:r>
            <a:r>
              <a:rPr lang="ru-RU" sz="1920" dirty="0"/>
              <a:t>»</a:t>
            </a:r>
          </a:p>
          <a:p>
            <a:endParaRPr lang="ru-RU" sz="1920" dirty="0"/>
          </a:p>
          <a:p>
            <a:r>
              <a:rPr lang="ru-RU" sz="1920" dirty="0"/>
              <a:t>Тип файла: </a:t>
            </a:r>
            <a:r>
              <a:rPr lang="ru-RU" sz="1920" b="1" dirty="0"/>
              <a:t>Проект контракта (малая закупка)</a:t>
            </a:r>
            <a:endParaRPr lang="ru-RU" sz="192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FA340F-DAE0-48C2-862F-7D562EE02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8678" y="3359642"/>
            <a:ext cx="294629" cy="2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0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489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Настройки взаимодействия РИС с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3E91BC-CB54-4DB0-B1CB-77F03053A735}"/>
              </a:ext>
            </a:extLst>
          </p:cNvPr>
          <p:cNvSpPr/>
          <p:nvPr/>
        </p:nvSpPr>
        <p:spPr>
          <a:xfrm>
            <a:off x="340854" y="572151"/>
            <a:ext cx="1151029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3FF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Информация о размещении сведений о заключенном контракте в Реестре контрактов по  закупкам малого объема будет загружена в РИС в автоматическом режиме, если пользователем были предоставлены права РИС на получение данных из ЕИС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012063-D85E-43A8-984D-BFEEF504A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38" y="1551081"/>
            <a:ext cx="8984121" cy="41140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B0C884A-104F-47DD-B260-BD3869279180}"/>
              </a:ext>
            </a:extLst>
          </p:cNvPr>
          <p:cNvSpPr/>
          <p:nvPr/>
        </p:nvSpPr>
        <p:spPr>
          <a:xfrm>
            <a:off x="613475" y="5916517"/>
            <a:ext cx="1096504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Настройка взаимодействия РИС с ЕИС описана в инструкции: </a:t>
            </a:r>
            <a:r>
              <a:rPr lang="en-US" dirty="0">
                <a:hlinkClick r:id="rId5"/>
              </a:rPr>
              <a:t>https://disk.360.yandex.ru/i/6433AsRbTrzQzw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8351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576D4-75BD-6456-00E8-93B59874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124434-C0E5-E674-C720-C5ABA80DE0BE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165F6-E1E2-5F3F-917A-21F8C98CCBE3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A4C1F-2FB6-AB05-6493-36C4E74D8F7A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проекта контракта поставщику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FD52D-C512-C22F-F220-E68926C0BFA0}"/>
              </a:ext>
            </a:extLst>
          </p:cNvPr>
          <p:cNvSpPr txBox="1"/>
          <p:nvPr/>
        </p:nvSpPr>
        <p:spPr>
          <a:xfrm>
            <a:off x="347472" y="3534273"/>
            <a:ext cx="11521440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Проект контракта малой закупки следует отправить поставщику на подпись по кнопке       «</a:t>
            </a:r>
            <a:r>
              <a:rPr lang="ru-RU" sz="1920" b="1" dirty="0"/>
              <a:t>Отправить по маршруту</a:t>
            </a:r>
            <a:r>
              <a:rPr lang="ru-RU" sz="1920" dirty="0"/>
              <a:t>» и он перейдет в фильтр «</a:t>
            </a:r>
            <a:r>
              <a:rPr lang="ru-RU" sz="1920" b="1" dirty="0"/>
              <a:t>Направлено поставщику (на подпись)</a:t>
            </a:r>
            <a:r>
              <a:rPr lang="ru-RU" sz="1920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F49FA9-957B-4B77-A8F8-856CE66E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24" y="808239"/>
            <a:ext cx="9565551" cy="2578677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67D32-4787-4A40-8EFF-351DE337D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738" y="3617304"/>
            <a:ext cx="274281" cy="2300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E01A47-E40B-4329-98F2-6075D2D0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59" y="4593004"/>
            <a:ext cx="9626480" cy="1804965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A45D6B-0F6F-4CCD-BD4E-FC81D3B1C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710044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9A9E0-D73C-2C33-2FB3-B15AEEFF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45E305-27EC-F918-1282-A43611A2B514}"/>
              </a:ext>
            </a:extLst>
          </p:cNvPr>
          <p:cNvSpPr txBox="1"/>
          <p:nvPr/>
        </p:nvSpPr>
        <p:spPr>
          <a:xfrm>
            <a:off x="0" y="417863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FD145-C7B5-95FF-1EFE-DE6EFEDAA5D3}"/>
              </a:ext>
            </a:extLst>
          </p:cNvPr>
          <p:cNvSpPr txBox="1"/>
          <p:nvPr/>
        </p:nvSpPr>
        <p:spPr>
          <a:xfrm>
            <a:off x="0" y="417863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4EB6B-ECCE-C98F-1473-716AB0795D82}"/>
              </a:ext>
            </a:extLst>
          </p:cNvPr>
          <p:cNvSpPr txBox="1"/>
          <p:nvPr/>
        </p:nvSpPr>
        <p:spPr>
          <a:xfrm>
            <a:off x="0" y="1114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Протокол разногласий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7EDE0-CE7D-269B-A40F-FC19C05D81B5}"/>
              </a:ext>
            </a:extLst>
          </p:cNvPr>
          <p:cNvSpPr txBox="1"/>
          <p:nvPr/>
        </p:nvSpPr>
        <p:spPr>
          <a:xfrm>
            <a:off x="595697" y="1255347"/>
            <a:ext cx="11000607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В случае получения протокола разногласий от поставщика проект контракта перейдет в фильтр «</a:t>
            </a:r>
            <a:r>
              <a:rPr lang="ru-RU" sz="1920" b="1" dirty="0"/>
              <a:t>Получено от поставщика (протокол разногласий)</a:t>
            </a:r>
            <a:r>
              <a:rPr lang="ru-RU" sz="1920" dirty="0"/>
              <a:t>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77F2-5A1E-47C1-BDB7-04C4B66BC02A}"/>
              </a:ext>
            </a:extLst>
          </p:cNvPr>
          <p:cNvSpPr txBox="1"/>
          <p:nvPr/>
        </p:nvSpPr>
        <p:spPr>
          <a:xfrm>
            <a:off x="595695" y="4694380"/>
            <a:ext cx="11000607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Если заказчик согласен с предлагаемыми изменениями, ему следует внести соответствующие изменения в проект контракта, а неактуальные вложенные файлы удалить.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D9335E-664D-4142-8E34-A99A30512C28}"/>
              </a:ext>
            </a:extLst>
          </p:cNvPr>
          <p:cNvSpPr txBox="1"/>
          <p:nvPr/>
        </p:nvSpPr>
        <p:spPr>
          <a:xfrm>
            <a:off x="595697" y="5458142"/>
            <a:ext cx="11000607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Если заказчик не согласен с предлагаемыми изменениями, ему следует сформировать свой файл «</a:t>
            </a:r>
            <a:r>
              <a:rPr lang="ru-RU" sz="1920" b="1" dirty="0"/>
              <a:t>Протокол разногласий</a:t>
            </a:r>
            <a:r>
              <a:rPr lang="ru-RU" sz="1920" dirty="0"/>
              <a:t>» и приложить его в дополнение к первичному проекту контракта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40D6-C7A3-4718-8693-DE54F79B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5" y="2163619"/>
            <a:ext cx="11000608" cy="2390339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400FE3-6912-4F6A-827A-3C4291AA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841482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9A9E0-D73C-2C33-2FB3-B15AEEFF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231C73-32A2-43B4-883C-E3BEA9995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5E305-27EC-F918-1282-A43611A2B514}"/>
              </a:ext>
            </a:extLst>
          </p:cNvPr>
          <p:cNvSpPr txBox="1"/>
          <p:nvPr/>
        </p:nvSpPr>
        <p:spPr>
          <a:xfrm>
            <a:off x="0" y="417863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FD145-C7B5-95FF-1EFE-DE6EFEDAA5D3}"/>
              </a:ext>
            </a:extLst>
          </p:cNvPr>
          <p:cNvSpPr txBox="1"/>
          <p:nvPr/>
        </p:nvSpPr>
        <p:spPr>
          <a:xfrm>
            <a:off x="0" y="417863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4EB6B-ECCE-C98F-1473-716AB0795D82}"/>
              </a:ext>
            </a:extLst>
          </p:cNvPr>
          <p:cNvSpPr txBox="1"/>
          <p:nvPr/>
        </p:nvSpPr>
        <p:spPr>
          <a:xfrm>
            <a:off x="-3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доработанного проекта контакта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7EDE0-CE7D-269B-A40F-FC19C05D81B5}"/>
              </a:ext>
            </a:extLst>
          </p:cNvPr>
          <p:cNvSpPr txBox="1"/>
          <p:nvPr/>
        </p:nvSpPr>
        <p:spPr>
          <a:xfrm>
            <a:off x="341376" y="906711"/>
            <a:ext cx="11527535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1920" dirty="0"/>
              <a:t>По завершению работ с проектом контракта необходимо его отправить по маршруту по кнопке  </a:t>
            </a:r>
          </a:p>
          <a:p>
            <a:r>
              <a:rPr lang="ru-RU" sz="1920" dirty="0"/>
              <a:t>      «</a:t>
            </a:r>
            <a:r>
              <a:rPr lang="ru-RU" sz="1920" b="1" dirty="0"/>
              <a:t>Отправить по маршруту</a:t>
            </a:r>
            <a:r>
              <a:rPr lang="ru-RU" sz="1920" dirty="0"/>
              <a:t>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77F2-5A1E-47C1-BDB7-04C4B66BC02A}"/>
              </a:ext>
            </a:extLst>
          </p:cNvPr>
          <p:cNvSpPr txBox="1"/>
          <p:nvPr/>
        </p:nvSpPr>
        <p:spPr>
          <a:xfrm>
            <a:off x="341376" y="3680519"/>
            <a:ext cx="11527535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1920" dirty="0"/>
              <a:t>Далее доступны соответствующие варианты действий для отражения согласия и несогласия с протоколом разногласий: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D160D-9996-4EE5-383D-5955D2D28C0F}"/>
              </a:ext>
            </a:extLst>
          </p:cNvPr>
          <p:cNvSpPr txBox="1"/>
          <p:nvPr/>
        </p:nvSpPr>
        <p:spPr>
          <a:xfrm>
            <a:off x="4632960" y="4557861"/>
            <a:ext cx="7235951" cy="18651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1920" dirty="0"/>
              <a:t>Выбрав действие «</a:t>
            </a:r>
            <a:r>
              <a:rPr lang="ru-RU" sz="1920" b="1" dirty="0"/>
              <a:t>Уведомить о несогласии с разногласием</a:t>
            </a:r>
            <a:r>
              <a:rPr lang="ru-RU" sz="1920" dirty="0"/>
              <a:t>» документ поступит в фильтр «</a:t>
            </a:r>
            <a:r>
              <a:rPr lang="ru-RU" sz="1920" b="1" dirty="0"/>
              <a:t>Направлено поставщику (несогласие с разногласиями)</a:t>
            </a:r>
            <a:r>
              <a:rPr lang="ru-RU" sz="1920" dirty="0"/>
              <a:t>»</a:t>
            </a:r>
            <a:br>
              <a:rPr lang="ru-RU" sz="1920" dirty="0"/>
            </a:br>
            <a:br>
              <a:rPr lang="ru-RU" sz="1920" dirty="0"/>
            </a:br>
            <a:r>
              <a:rPr lang="ru-RU" sz="1920" dirty="0"/>
              <a:t>Действие «</a:t>
            </a:r>
            <a:r>
              <a:rPr lang="ru-RU" sz="1920" b="1" dirty="0"/>
              <a:t>Согласовать с разногласием</a:t>
            </a:r>
            <a:r>
              <a:rPr lang="ru-RU" sz="1920" dirty="0"/>
              <a:t>» - переведет документ в фильтр «</a:t>
            </a:r>
            <a:r>
              <a:rPr lang="ru-RU" sz="1920" b="1" dirty="0"/>
              <a:t>Направлено поставщику (на подпись)</a:t>
            </a:r>
            <a:r>
              <a:rPr lang="ru-RU" sz="1920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521FB-47EC-4579-A094-E2EF7B41E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988" y="1695408"/>
            <a:ext cx="8686400" cy="1887482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9ED19-FB60-47F8-9D7E-A373084D1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76" y="4461412"/>
            <a:ext cx="4100245" cy="223763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0A080-9197-E7E9-E814-602968D40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53" y="1248343"/>
            <a:ext cx="27428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772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9A9E0-D73C-2C33-2FB3-B15AEEFF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45E305-27EC-F918-1282-A43611A2B514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FD145-C7B5-95FF-1EFE-DE6EFEDAA5D3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4EB6B-ECCE-C98F-1473-716AB0795D82}"/>
              </a:ext>
            </a:extLst>
          </p:cNvPr>
          <p:cNvSpPr txBox="1"/>
          <p:nvPr/>
        </p:nvSpPr>
        <p:spPr>
          <a:xfrm>
            <a:off x="0" y="104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Заключение контракта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7EDE0-CE7D-269B-A40F-FC19C05D81B5}"/>
              </a:ext>
            </a:extLst>
          </p:cNvPr>
          <p:cNvSpPr txBox="1"/>
          <p:nvPr/>
        </p:nvSpPr>
        <p:spPr>
          <a:xfrm>
            <a:off x="322853" y="5633895"/>
            <a:ext cx="11515579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Подписанный поставщиком проект контракта переходит в фильтр «</a:t>
            </a:r>
            <a:r>
              <a:rPr lang="ru-RU" sz="1920" b="1" dirty="0"/>
              <a:t>Получено от поставщика (на подпись)</a:t>
            </a:r>
            <a:r>
              <a:rPr lang="ru-RU" sz="1920" dirty="0"/>
              <a:t>». </a:t>
            </a:r>
          </a:p>
          <a:p>
            <a:r>
              <a:rPr lang="ru-RU" sz="1920" dirty="0"/>
              <a:t>Заказчик подписывает проект контракта нажатием на кнопку      «</a:t>
            </a:r>
            <a:r>
              <a:rPr lang="ru-RU" sz="1920" b="1" dirty="0"/>
              <a:t>Отправить по маршруту</a:t>
            </a:r>
            <a:r>
              <a:rPr lang="ru-RU" sz="1920" dirty="0"/>
              <a:t>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6AECFB-79B3-44F1-970F-C6549E4E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2" y="608726"/>
            <a:ext cx="10604655" cy="4937662"/>
          </a:xfrm>
          <a:prstGeom prst="rect">
            <a:avLst/>
          </a:prstGeom>
          <a:solidFill>
            <a:srgbClr val="D3F7FF"/>
          </a:solidFill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20BF5-E7C3-4E85-8224-309A63AA4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724" y="6028914"/>
            <a:ext cx="253564" cy="200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842A2D-D39E-4932-9468-D5ACBE53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284631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02F4-B569-E802-4C03-CA5EFAB0E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D5BF81-0944-5769-8A9D-5FC95EC923B9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7318F-CEB6-03AB-CF24-C513E31CB7BA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7F662-389E-DCCE-60CD-AF39C42BB35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Реестр малых закупок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14FBD4-3FAC-52F0-CFF2-2B457B48E469}"/>
              </a:ext>
            </a:extLst>
          </p:cNvPr>
          <p:cNvSpPr txBox="1"/>
          <p:nvPr/>
        </p:nvSpPr>
        <p:spPr>
          <a:xfrm>
            <a:off x="320910" y="523220"/>
            <a:ext cx="11541905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Подписанный сторонами контракт содержится в папке «</a:t>
            </a:r>
            <a:r>
              <a:rPr lang="ru-RU" sz="1920" b="1" dirty="0"/>
              <a:t>Проект контрактов МЗ» </a:t>
            </a:r>
            <a:r>
              <a:rPr lang="ru-RU" sz="1920" dirty="0"/>
              <a:t>в фильтре «</a:t>
            </a:r>
            <a:r>
              <a:rPr lang="ru-RU" sz="1920" b="1" dirty="0"/>
              <a:t>Реестр малых закупок»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4D0619-9841-42F4-8622-CAC663031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" r="8846"/>
          <a:stretch/>
        </p:blipFill>
        <p:spPr>
          <a:xfrm>
            <a:off x="546168" y="1803064"/>
            <a:ext cx="11091387" cy="32518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0C1326-AD29-41CB-A7EF-C83BE645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3827547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21387-EBD7-0BE9-5F1F-3DF81FC9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491C2-C19E-D249-C91C-77D276346FF3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контракта по МЗ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BE0D40-B009-9DB0-FEF6-C9732D05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9CEF4D-E6FF-5359-0B89-5C4F8EBDFBBE}"/>
              </a:ext>
            </a:extLst>
          </p:cNvPr>
          <p:cNvSpPr/>
          <p:nvPr/>
        </p:nvSpPr>
        <p:spPr>
          <a:xfrm>
            <a:off x="357905" y="588943"/>
            <a:ext cx="11476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проекта контракта по МЗ необходимо перейти в папку «</a:t>
            </a:r>
            <a:r>
              <a:rPr lang="ru-RU" b="1" dirty="0"/>
              <a:t>Проект контрактов МЗ</a:t>
            </a:r>
            <a:r>
              <a:rPr lang="ru-RU" dirty="0"/>
              <a:t>» в фильтр «</a:t>
            </a:r>
            <a:r>
              <a:rPr lang="ru-RU" b="1" dirty="0"/>
              <a:t>Реестр малых закупок</a:t>
            </a:r>
            <a:r>
              <a:rPr lang="ru-RU" dirty="0"/>
              <a:t>», выбрать нужную малую закупку и нажать на кнопку       «</a:t>
            </a:r>
            <a:r>
              <a:rPr lang="ru-RU" b="1" dirty="0"/>
              <a:t>Сформировать проект контракта по МЗ</a:t>
            </a:r>
            <a:r>
              <a:rPr lang="ru-RU" dirty="0"/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4BD5B-1D4A-FC7A-FFF6-83085349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223" y="890697"/>
            <a:ext cx="285714" cy="29523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4D3AE1-28DB-FA67-5DBF-4BE42F42A93E}"/>
              </a:ext>
            </a:extLst>
          </p:cNvPr>
          <p:cNvSpPr/>
          <p:nvPr/>
        </p:nvSpPr>
        <p:spPr>
          <a:xfrm>
            <a:off x="357905" y="3751841"/>
            <a:ext cx="114761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Сформированный проект контракта МЗ будет доступен в папке «</a:t>
            </a:r>
            <a:r>
              <a:rPr lang="ru-RU" b="1" dirty="0"/>
              <a:t>Проект контракта по МЗ (ЕИС)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64E93-700E-CCC3-3D59-18165CEEC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722" y="4288838"/>
            <a:ext cx="7672556" cy="2019918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BBBD6-DC82-491C-B51A-E641F625B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669" y="1546297"/>
            <a:ext cx="8968662" cy="2162551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355891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B8A8D-EFA0-71EF-3390-714F885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93530-3349-B2AA-FF26-2162CAAECA87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документа. Информация о заключенном контракте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EF1327-70D2-2CDF-4AD3-1BEF1FB65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83EF36-B980-AF29-AD9C-11C08B3E5F65}"/>
              </a:ext>
            </a:extLst>
          </p:cNvPr>
          <p:cNvSpPr/>
          <p:nvPr/>
        </p:nvSpPr>
        <p:spPr>
          <a:xfrm>
            <a:off x="7386133" y="5126283"/>
            <a:ext cx="444796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Данные параметры устанавливаются заказчиком при необходимости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0FC414-D98F-CBE8-BC25-69615FEC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5" y="564060"/>
            <a:ext cx="7028228" cy="604208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3508E9-D824-A5DB-7F51-FC15B3DCF794}"/>
              </a:ext>
            </a:extLst>
          </p:cNvPr>
          <p:cNvSpPr/>
          <p:nvPr/>
        </p:nvSpPr>
        <p:spPr>
          <a:xfrm>
            <a:off x="3519236" y="2496552"/>
            <a:ext cx="831485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Параметр «</a:t>
            </a:r>
            <a:r>
              <a:rPr lang="ru-RU" b="1" dirty="0"/>
              <a:t>Подписание проекта контракта в ЕИС</a:t>
            </a:r>
            <a:r>
              <a:rPr lang="ru-RU" dirty="0"/>
              <a:t>» для малых закупок, заключенных «на бумаге», недоступен для установки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687E3E-FA73-50A7-D693-EEF457470AEB}"/>
              </a:ext>
            </a:extLst>
          </p:cNvPr>
          <p:cNvSpPr/>
          <p:nvPr/>
        </p:nvSpPr>
        <p:spPr>
          <a:xfrm>
            <a:off x="4279391" y="935927"/>
            <a:ext cx="755470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Информация во вкладке «</a:t>
            </a:r>
            <a:r>
              <a:rPr lang="ru-RU" b="1" dirty="0"/>
              <a:t>Информация о заключенном контракте</a:t>
            </a:r>
            <a:r>
              <a:rPr lang="ru-RU" dirty="0"/>
              <a:t>» наследуется из реестра малых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0796565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259F-3AF3-9F34-474C-5E8C37130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5E68F3-9A25-F27E-9842-A7DEEAFB18F9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документа. Контрагенты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228C11-5753-841B-6A36-D59D4D1A8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9BCE8D-BCE0-02C6-4839-D9DE8EA7E10A}"/>
              </a:ext>
            </a:extLst>
          </p:cNvPr>
          <p:cNvSpPr/>
          <p:nvPr/>
        </p:nvSpPr>
        <p:spPr>
          <a:xfrm>
            <a:off x="2030813" y="4713338"/>
            <a:ext cx="81303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 вкладке «</a:t>
            </a:r>
            <a:r>
              <a:rPr lang="ru-RU" b="1" dirty="0"/>
              <a:t>Контрагенты</a:t>
            </a:r>
            <a:r>
              <a:rPr lang="ru-RU" dirty="0"/>
              <a:t>» информация наследуется из реестра малых закупок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707C2-6CEC-C67F-7D51-DAD03609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24" y="989108"/>
            <a:ext cx="9580952" cy="3647619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046772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3706C-DC28-BCA6-999A-2ECE902A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09914-CEFC-A1A1-75E1-735E6069109C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Сохранение проекта контракта МЗ и отправка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3A6D1A-C75F-14B3-022D-DD9E3AC86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4175D-D542-8558-B521-BDE0197497B3}"/>
              </a:ext>
            </a:extLst>
          </p:cNvPr>
          <p:cNvSpPr/>
          <p:nvPr/>
        </p:nvSpPr>
        <p:spPr>
          <a:xfrm>
            <a:off x="357905" y="588943"/>
            <a:ext cx="1147619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необходимых данных документ следует сохранить по кнопке       «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К сохраненному документу следует приложить необходимые документы по кнопке      «</a:t>
            </a:r>
            <a:r>
              <a:rPr lang="ru-RU" b="1" dirty="0">
                <a:latin typeface="Arial" panose="020B0604020202020204" pitchFamily="34" charset="0"/>
              </a:rPr>
              <a:t>Прикрепленные файлы</a:t>
            </a:r>
            <a:r>
              <a:rPr lang="ru-RU" dirty="0">
                <a:latin typeface="Arial" panose="020B0604020202020204" pitchFamily="34" charset="0"/>
              </a:rPr>
              <a:t>» с отметкой «</a:t>
            </a:r>
            <a:r>
              <a:rPr lang="ru-RU" b="1" dirty="0">
                <a:latin typeface="Arial" panose="020B0604020202020204" pitchFamily="34" charset="0"/>
              </a:rPr>
              <a:t>Отправить файл во внешнюю Систему (ЕИС, ЭТП и т.д.)</a:t>
            </a:r>
            <a:r>
              <a:rPr lang="ru-RU" dirty="0">
                <a:latin typeface="Arial" panose="020B0604020202020204" pitchFamily="34" charset="0"/>
              </a:rPr>
              <a:t>» (в случае отсутствия документов).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92351-0688-7073-5F26-6CDEBC96D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99" y="568909"/>
            <a:ext cx="285714" cy="2857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A1464-2FE5-AC9C-2FE4-A60B8356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113" y="900221"/>
            <a:ext cx="285714" cy="3047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5F7107-2EC0-56A2-270B-FA738E3C58CA}"/>
              </a:ext>
            </a:extLst>
          </p:cNvPr>
          <p:cNvSpPr/>
          <p:nvPr/>
        </p:nvSpPr>
        <p:spPr>
          <a:xfrm>
            <a:off x="352338" y="1913559"/>
            <a:ext cx="11481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документ со всеми вложенными файлами следует отправить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BF99BD-FDCE-3A65-985F-3365B250F073}"/>
              </a:ext>
            </a:extLst>
          </p:cNvPr>
          <p:cNvSpPr/>
          <p:nvPr/>
        </p:nvSpPr>
        <p:spPr>
          <a:xfrm>
            <a:off x="345056" y="5309070"/>
            <a:ext cx="114817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Успешно отправленный документ в ЕИС будет доступен в фильтре «</a:t>
            </a:r>
            <a:r>
              <a:rPr lang="ru-RU" b="1" dirty="0">
                <a:latin typeface="Arial" panose="020B0604020202020204" pitchFamily="34" charset="0"/>
              </a:rPr>
              <a:t>Принят в ЕИС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r>
              <a:rPr lang="ru-RU" dirty="0">
                <a:latin typeface="Arial" panose="020B0604020202020204" pitchFamily="34" charset="0"/>
              </a:rPr>
              <a:t>Далее необходимо перейти к формированию </a:t>
            </a:r>
            <a:r>
              <a:rPr lang="ru-RU" u="sng" dirty="0">
                <a:latin typeface="Arial" panose="020B0604020202020204" pitchFamily="34" charset="0"/>
              </a:rPr>
              <a:t>сведений о контракте для реестра контрактов по закупкам малого объема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2C3308-BAB9-269A-0DFB-CAE7E57A1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454" y="2592422"/>
            <a:ext cx="9209524" cy="2514286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0214116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2077-2022-8CF7-319B-4A5B8953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DFD8C-6F14-BE62-88FF-B3AF91849A6D}"/>
              </a:ext>
            </a:extLst>
          </p:cNvPr>
          <p:cNvSpPr txBox="1"/>
          <p:nvPr/>
        </p:nvSpPr>
        <p:spPr>
          <a:xfrm>
            <a:off x="0" y="29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сведений о контракте </a:t>
            </a:r>
          </a:p>
          <a:p>
            <a:r>
              <a:rPr lang="ru-RU" dirty="0"/>
              <a:t>для реестра контрактов по ЗМО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1B0A5B-4C41-48A6-0C95-C0284AB95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29D407-38A8-46A8-A3C6-1723371A752C}"/>
              </a:ext>
            </a:extLst>
          </p:cNvPr>
          <p:cNvSpPr/>
          <p:nvPr/>
        </p:nvSpPr>
        <p:spPr>
          <a:xfrm>
            <a:off x="357905" y="1064431"/>
            <a:ext cx="11476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Для формирования </a:t>
            </a:r>
            <a:r>
              <a:rPr lang="ru-RU" u="sng" dirty="0">
                <a:latin typeface="+mj-lt"/>
              </a:rPr>
              <a:t>Сведений о заключенном контракте</a:t>
            </a:r>
            <a:r>
              <a:rPr lang="ru-RU" dirty="0">
                <a:latin typeface="+mj-lt"/>
              </a:rPr>
              <a:t> для реестра контрактов по закупкам малого объема необходимо перейти в папку «</a:t>
            </a:r>
            <a:r>
              <a:rPr lang="ru-RU" b="1" dirty="0">
                <a:latin typeface="+mj-lt"/>
              </a:rPr>
              <a:t>Проект контракта по МЗ (ЕИС)</a:t>
            </a:r>
            <a:r>
              <a:rPr lang="ru-RU" dirty="0">
                <a:latin typeface="+mj-lt"/>
              </a:rPr>
              <a:t>» в фильтр «</a:t>
            </a:r>
            <a:r>
              <a:rPr lang="ru-RU" b="1" dirty="0">
                <a:latin typeface="+mj-lt"/>
              </a:rPr>
              <a:t>Принят в ЕИС</a:t>
            </a:r>
            <a:r>
              <a:rPr lang="ru-RU" dirty="0">
                <a:latin typeface="+mj-lt"/>
              </a:rPr>
              <a:t>», выбрать нужный документ и нажать кнопку        «</a:t>
            </a:r>
            <a:r>
              <a:rPr lang="ru-RU" b="1" dirty="0">
                <a:latin typeface="+mj-lt"/>
              </a:rPr>
              <a:t>Сформировать сведения о заключенном контракте в ЦРК</a:t>
            </a:r>
            <a:r>
              <a:rPr lang="ru-RU" dirty="0">
                <a:latin typeface="+mj-lt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C11502-9697-1582-ACC7-8BC60AC58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39" y="2050584"/>
            <a:ext cx="10090321" cy="186270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86321A-B11A-42A5-43FE-1288484CB308}"/>
              </a:ext>
            </a:extLst>
          </p:cNvPr>
          <p:cNvSpPr/>
          <p:nvPr/>
        </p:nvSpPr>
        <p:spPr>
          <a:xfrm>
            <a:off x="357905" y="4073979"/>
            <a:ext cx="114761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Сформированные сведения о контракте будут доступны в папке «</a:t>
            </a:r>
            <a:r>
              <a:rPr lang="ru-RU" b="1" dirty="0"/>
              <a:t>Контракты ЗМО</a:t>
            </a:r>
            <a:r>
              <a:rPr lang="ru-RU" dirty="0"/>
              <a:t>» - «</a:t>
            </a:r>
            <a:r>
              <a:rPr lang="ru-RU" b="1" dirty="0"/>
              <a:t>В работе</a:t>
            </a:r>
            <a:r>
              <a:rPr lang="ru-RU" dirty="0"/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71DFBD-6DEB-7251-381B-BE481BB2D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627" y="1612472"/>
            <a:ext cx="323810" cy="323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4C1CE5-ED20-C048-2AAD-D4AF3681C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856" y="4664024"/>
            <a:ext cx="9714286" cy="1771429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73963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423" y="2721114"/>
            <a:ext cx="1008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Извещение малой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14572509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73B18-10E4-DF19-F8C1-FCA01FF2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99281-0A6F-D1F9-A4F8-63B553F9BD5C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«Сведения о контрагентах»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E3A66B-582E-5C5E-EF76-25A02E1C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AC837-CDF2-4D1B-AAB4-33FCD171F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29" y="526120"/>
            <a:ext cx="10329984" cy="4416816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BF70AA-707C-4EA2-A90E-EB77615CB4D1}"/>
              </a:ext>
            </a:extLst>
          </p:cNvPr>
          <p:cNvSpPr/>
          <p:nvPr/>
        </p:nvSpPr>
        <p:spPr>
          <a:xfrm>
            <a:off x="4934309" y="890852"/>
            <a:ext cx="47598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Поле «</a:t>
            </a:r>
            <a:r>
              <a:rPr lang="ru-RU" b="1" dirty="0">
                <a:latin typeface="Arial" panose="020B0604020202020204" pitchFamily="34" charset="0"/>
              </a:rPr>
              <a:t>Номер контракта</a:t>
            </a:r>
            <a:r>
              <a:rPr lang="ru-RU" dirty="0">
                <a:latin typeface="Arial" panose="020B0604020202020204" pitchFamily="34" charset="0"/>
              </a:rPr>
              <a:t>» наследуется из малой закупки. Обязательно к заполнению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8D572E-67AB-464E-BC95-232FE937526B}"/>
              </a:ext>
            </a:extLst>
          </p:cNvPr>
          <p:cNvSpPr/>
          <p:nvPr/>
        </p:nvSpPr>
        <p:spPr>
          <a:xfrm>
            <a:off x="626546" y="5260817"/>
            <a:ext cx="976828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Поля заполняются вручную «</a:t>
            </a:r>
            <a:r>
              <a:rPr lang="ru-RU" b="1" dirty="0">
                <a:latin typeface="Arial" panose="020B0604020202020204" pitchFamily="34" charset="0"/>
              </a:rPr>
              <a:t>Телефон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en-US" b="1" dirty="0">
                <a:latin typeface="Arial" panose="020B0604020202020204" pitchFamily="34" charset="0"/>
              </a:rPr>
              <a:t>Email</a:t>
            </a:r>
            <a:r>
              <a:rPr lang="ru-RU" dirty="0">
                <a:latin typeface="Arial" panose="020B0604020202020204" pitchFamily="34" charset="0"/>
              </a:rPr>
              <a:t>» заполняются вручную</a:t>
            </a:r>
            <a:br>
              <a:rPr lang="ru-RU" dirty="0">
                <a:latin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В полях «</a:t>
            </a:r>
            <a:r>
              <a:rPr lang="ru-RU" b="1" dirty="0">
                <a:latin typeface="Arial" panose="020B0604020202020204" pitchFamily="34" charset="0"/>
              </a:rPr>
              <a:t>Фамилия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Имя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Отчество</a:t>
            </a:r>
            <a:r>
              <a:rPr lang="ru-RU" dirty="0">
                <a:latin typeface="Arial" panose="020B0604020202020204" pitchFamily="34" charset="0"/>
              </a:rPr>
              <a:t>» указывается ФИО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4234907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 заказчика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37DA43-41DA-467C-A330-FF00A0B1C6B5}"/>
              </a:ext>
            </a:extLst>
          </p:cNvPr>
          <p:cNvSpPr/>
          <p:nvPr/>
        </p:nvSpPr>
        <p:spPr>
          <a:xfrm>
            <a:off x="439793" y="2950604"/>
            <a:ext cx="11312413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таблице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заказчика</a:t>
            </a:r>
            <a:r>
              <a:rPr lang="ru-RU" dirty="0">
                <a:latin typeface="Arial" panose="020B0604020202020204" pitchFamily="34" charset="0"/>
              </a:rPr>
              <a:t>» для добавления новой записи необходимо нажать кнопку        «</a:t>
            </a:r>
            <a:r>
              <a:rPr lang="ru-RU" b="1" dirty="0">
                <a:latin typeface="Arial" panose="020B0604020202020204" pitchFamily="34" charset="0"/>
              </a:rPr>
              <a:t>Добавить строку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В поле «</a:t>
            </a:r>
            <a:r>
              <a:rPr lang="ru-RU" b="1" dirty="0">
                <a:latin typeface="Arial" panose="020B0604020202020204" pitchFamily="34" charset="0"/>
              </a:rPr>
              <a:t>Тип сведений</a:t>
            </a:r>
            <a:r>
              <a:rPr lang="ru-RU" dirty="0">
                <a:latin typeface="Arial" panose="020B0604020202020204" pitchFamily="34" charset="0"/>
              </a:rPr>
              <a:t>» выбрать значение из выпадающего списка: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заполнения сведений о лицевом счете необходимо выбрать значение из справочника «</a:t>
            </a:r>
            <a:r>
              <a:rPr lang="ru-RU" b="1" dirty="0">
                <a:latin typeface="Arial" panose="020B0604020202020204" pitchFamily="34" charset="0"/>
              </a:rPr>
              <a:t>Справочник банковских реквизитов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Добавление платежных реквизитов в ЕИС описано в инструкции: </a:t>
            </a:r>
            <a:r>
              <a:rPr lang="en-US" dirty="0">
                <a:latin typeface="Arial" panose="020B0604020202020204" pitchFamily="34" charset="0"/>
                <a:hlinkClick r:id="rId4"/>
              </a:rPr>
              <a:t>https://disk.yandex.ru/i/LlQjaTp3I7Ejww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DEC250-54EF-437F-B1F8-D206DB9BD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675" y="3278059"/>
            <a:ext cx="278372" cy="262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C8185-3137-48AC-8724-F50551366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661" y="3614740"/>
            <a:ext cx="1857143" cy="11619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46BCD2-184D-4CDB-B791-E57CE458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32" y="768075"/>
            <a:ext cx="10533333" cy="1714286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7790998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474E9-C5FC-45ED-87E6-6465942A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5" y="510948"/>
            <a:ext cx="10895162" cy="3197578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 поставщика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37DA43-41DA-467C-A330-FF00A0B1C6B5}"/>
              </a:ext>
            </a:extLst>
          </p:cNvPr>
          <p:cNvSpPr/>
          <p:nvPr/>
        </p:nvSpPr>
        <p:spPr>
          <a:xfrm>
            <a:off x="344750" y="3709729"/>
            <a:ext cx="11312413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таблице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поставщиков</a:t>
            </a:r>
            <a:r>
              <a:rPr lang="ru-RU" dirty="0">
                <a:latin typeface="Arial" panose="020B0604020202020204" pitchFamily="34" charset="0"/>
              </a:rPr>
              <a:t>» для добавления новой записи надо нажать кнопку       </a:t>
            </a:r>
          </a:p>
          <a:p>
            <a:r>
              <a:rPr lang="ru-RU" dirty="0">
                <a:latin typeface="Arial" panose="020B0604020202020204" pitchFamily="34" charset="0"/>
              </a:rPr>
              <a:t>        «</a:t>
            </a:r>
            <a:r>
              <a:rPr lang="ru-RU" b="1" dirty="0">
                <a:latin typeface="Arial" panose="020B0604020202020204" pitchFamily="34" charset="0"/>
              </a:rPr>
              <a:t>Добавить строку</a:t>
            </a:r>
            <a:r>
              <a:rPr lang="ru-RU" dirty="0">
                <a:latin typeface="Arial" panose="020B0604020202020204" pitchFamily="34" charset="0"/>
              </a:rPr>
              <a:t>». </a:t>
            </a:r>
          </a:p>
          <a:p>
            <a:r>
              <a:rPr lang="ru-RU" dirty="0">
                <a:latin typeface="Arial" panose="020B0604020202020204" pitchFamily="34" charset="0"/>
              </a:rPr>
              <a:t>В поле «</a:t>
            </a:r>
            <a:r>
              <a:rPr lang="ru-RU" b="1" dirty="0">
                <a:latin typeface="Arial" panose="020B0604020202020204" pitchFamily="34" charset="0"/>
              </a:rPr>
              <a:t>Тип сведений</a:t>
            </a:r>
            <a:r>
              <a:rPr lang="ru-RU" dirty="0">
                <a:latin typeface="Arial" panose="020B0604020202020204" pitchFamily="34" charset="0"/>
              </a:rPr>
              <a:t>» выбрать значение из выпадающего списка: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заполнения сведений о реквизитах необходимо выбрать значения из справочника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 поставщика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DEC250-54EF-437F-B1F8-D206DB9BD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60" y="4056671"/>
            <a:ext cx="278372" cy="2629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D39F0-E19D-41AA-B89E-1823235D8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200" y="4364671"/>
            <a:ext cx="1857143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87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3779-9B1C-65D6-776F-98972589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D30969-B7A7-4FF6-9692-81D45E7D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1" y="526120"/>
            <a:ext cx="9809524" cy="512380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0F9B1-9CD0-8CC6-6EE0-69A4D24105A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«Основание и сроки исполнения контракта»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04CE90-DAFF-F510-2940-1362FF72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484F30-3118-FB8C-A96B-D15E7A90B620}"/>
              </a:ext>
            </a:extLst>
          </p:cNvPr>
          <p:cNvSpPr/>
          <p:nvPr/>
        </p:nvSpPr>
        <p:spPr>
          <a:xfrm>
            <a:off x="414069" y="5648533"/>
            <a:ext cx="3648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необходимости можно добавить дополнительные этапы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08F3E7-EEDF-4F78-8DC7-5F46000811C8}"/>
              </a:ext>
            </a:extLst>
          </p:cNvPr>
          <p:cNvSpPr/>
          <p:nvPr/>
        </p:nvSpPr>
        <p:spPr>
          <a:xfrm>
            <a:off x="4436062" y="3429000"/>
            <a:ext cx="566755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Информация о дате заключения контракта, сроках исполнения контрактов и этапах наследуется из малой закупки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011A97-1D5C-4331-B1A9-1DCFDDD342F1}"/>
              </a:ext>
            </a:extLst>
          </p:cNvPr>
          <p:cNvSpPr/>
          <p:nvPr/>
        </p:nvSpPr>
        <p:spPr>
          <a:xfrm>
            <a:off x="6866626" y="5648533"/>
            <a:ext cx="458717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Размер аванса в валюте контракта</a:t>
            </a:r>
            <a:r>
              <a:rPr lang="ru-RU" dirty="0"/>
              <a:t>» доступно, если установлен признак «</a:t>
            </a:r>
            <a:r>
              <a:rPr lang="ru-RU" b="1" dirty="0"/>
              <a:t>Предусмотрена выплата аванса</a:t>
            </a:r>
            <a:r>
              <a:rPr lang="ru-RU" dirty="0"/>
              <a:t>»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E25B1BE9-F796-4609-BF69-9B712CFC979E}"/>
              </a:ext>
            </a:extLst>
          </p:cNvPr>
          <p:cNvCxnSpPr>
            <a:cxnSpLocks/>
            <a:endCxn id="12" idx="1"/>
          </p:cNvCxnSpPr>
          <p:nvPr/>
        </p:nvCxnSpPr>
        <p:spPr>
          <a:xfrm rot="5400000">
            <a:off x="-169324" y="5388306"/>
            <a:ext cx="1166786" cy="12700"/>
          </a:xfrm>
          <a:prstGeom prst="bentConnector4">
            <a:avLst>
              <a:gd name="adj1" fmla="val -1555"/>
              <a:gd name="adj2" fmla="val 1560378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927D8AF1-AFE8-46C7-9FB0-E7DB18CC7935}"/>
              </a:ext>
            </a:extLst>
          </p:cNvPr>
          <p:cNvCxnSpPr/>
          <p:nvPr/>
        </p:nvCxnSpPr>
        <p:spPr>
          <a:xfrm rot="10800000">
            <a:off x="10023895" y="5394657"/>
            <a:ext cx="508959" cy="253877"/>
          </a:xfrm>
          <a:prstGeom prst="bentConnector3">
            <a:avLst>
              <a:gd name="adj1" fmla="val -2542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96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88BF4-A54B-4254-2E62-563E50C8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3B16E-0F33-83F9-1F87-B52B3123412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«Финансирование, цена, порядок расчетов»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0B006C-30CC-5540-CF93-12E25E56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74052D-3133-8BDE-9A83-FB1D4EA19CE4}"/>
              </a:ext>
            </a:extLst>
          </p:cNvPr>
          <p:cNvSpPr/>
          <p:nvPr/>
        </p:nvSpPr>
        <p:spPr>
          <a:xfrm>
            <a:off x="7479103" y="698739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Бюджетные средства</a:t>
            </a:r>
            <a:r>
              <a:rPr lang="ru-RU" dirty="0"/>
              <a:t>» заполняется казенными учреждениями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E13BD-8E65-44AA-A10F-62DD0FFE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7" y="447417"/>
            <a:ext cx="7287856" cy="6196669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444697-DE68-4049-8BBB-6E4AF23C387C}"/>
              </a:ext>
            </a:extLst>
          </p:cNvPr>
          <p:cNvSpPr/>
          <p:nvPr/>
        </p:nvSpPr>
        <p:spPr>
          <a:xfrm>
            <a:off x="7479103" y="1705154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Внебюджетные средства</a:t>
            </a:r>
            <a:r>
              <a:rPr lang="ru-RU" dirty="0"/>
              <a:t>» заполняется БУ/АУ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16B-7879-4164-B783-114B5DCE10BE}"/>
              </a:ext>
            </a:extLst>
          </p:cNvPr>
          <p:cNvSpPr/>
          <p:nvPr/>
        </p:nvSpPr>
        <p:spPr>
          <a:xfrm>
            <a:off x="7479103" y="4281576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Валюта контракта</a:t>
            </a:r>
            <a:r>
              <a:rPr lang="ru-RU" dirty="0"/>
              <a:t>» заполняется вручную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B154A7-AF05-4482-8CE3-BCA1402E280A}"/>
              </a:ext>
            </a:extLst>
          </p:cNvPr>
          <p:cNvSpPr/>
          <p:nvPr/>
        </p:nvSpPr>
        <p:spPr>
          <a:xfrm>
            <a:off x="7479103" y="5314505"/>
            <a:ext cx="428598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Порядок расчетов</a:t>
            </a:r>
            <a:r>
              <a:rPr lang="ru-RU" dirty="0"/>
              <a:t>» заполняется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2109092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CBC55-2ACB-2438-7519-8044E0793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3C021-A52B-41A1-9EE9-58F6E4A3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38" y="526120"/>
            <a:ext cx="11809524" cy="478095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03AD5D-8599-9E85-FF20-5D4E7A3C7B98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«График платежей по этапам»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15658-9E92-E0FB-D78E-F2656331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D0A68E-B086-399B-8A1B-5B8979C048D6}"/>
              </a:ext>
            </a:extLst>
          </p:cNvPr>
          <p:cNvSpPr/>
          <p:nvPr/>
        </p:nvSpPr>
        <p:spPr>
          <a:xfrm>
            <a:off x="651204" y="2978220"/>
            <a:ext cx="5145748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Данные в полях «</a:t>
            </a:r>
            <a:r>
              <a:rPr lang="ru-RU" b="1" dirty="0"/>
              <a:t>БК</a:t>
            </a:r>
            <a:r>
              <a:rPr lang="ru-RU" dirty="0"/>
              <a:t>» и «</a:t>
            </a:r>
            <a:r>
              <a:rPr lang="ru-RU" b="1" dirty="0"/>
              <a:t>Сумма 20** года</a:t>
            </a:r>
            <a:r>
              <a:rPr lang="ru-RU" dirty="0"/>
              <a:t>» наследуются из малой закупки</a:t>
            </a:r>
          </a:p>
          <a:p>
            <a:endParaRPr lang="ru-RU" dirty="0"/>
          </a:p>
          <a:p>
            <a:r>
              <a:rPr lang="ru-RU" dirty="0"/>
              <a:t>Для поля «</a:t>
            </a:r>
            <a:r>
              <a:rPr lang="ru-RU" b="1" dirty="0"/>
              <a:t>Сумма 20** года</a:t>
            </a:r>
            <a:r>
              <a:rPr lang="ru-RU" dirty="0"/>
              <a:t>» необходимо отразить разбивку сумм по этапам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875B0C-1A63-4CBB-A503-BD40C2D84C7A}"/>
              </a:ext>
            </a:extLst>
          </p:cNvPr>
          <p:cNvSpPr/>
          <p:nvPr/>
        </p:nvSpPr>
        <p:spPr>
          <a:xfrm>
            <a:off x="651204" y="4605737"/>
            <a:ext cx="514574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Авансовый платеж</a:t>
            </a:r>
            <a:r>
              <a:rPr lang="ru-RU" dirty="0"/>
              <a:t>» устанавливается для строк с суммами авансовых платежей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3A2313-2222-459C-941A-523F3212144F}"/>
              </a:ext>
            </a:extLst>
          </p:cNvPr>
          <p:cNvSpPr/>
          <p:nvPr/>
        </p:nvSpPr>
        <p:spPr>
          <a:xfrm>
            <a:off x="651204" y="5487567"/>
            <a:ext cx="76042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Вид средств</a:t>
            </a:r>
            <a:r>
              <a:rPr lang="ru-RU" dirty="0"/>
              <a:t>» имеет значение «</a:t>
            </a:r>
            <a:r>
              <a:rPr lang="ru-RU" b="1" dirty="0"/>
              <a:t>Бюджет</a:t>
            </a:r>
            <a:r>
              <a:rPr lang="ru-RU" dirty="0"/>
              <a:t>» для казенных учреждений и «</a:t>
            </a:r>
            <a:r>
              <a:rPr lang="ru-RU" b="1" dirty="0" err="1"/>
              <a:t>Внебюджет</a:t>
            </a:r>
            <a:r>
              <a:rPr lang="ru-RU" dirty="0"/>
              <a:t>» для бюджетных и автономных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28919929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AC218-57D4-7BC6-4D41-968C297A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EE5BA-04EA-1C99-27DF-2E8434814417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«Предмет контракта, специализация»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92210F-C42D-3C88-8007-31AA49718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4F832-38D8-40AD-B830-17CF1603F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28" y="685391"/>
            <a:ext cx="8657143" cy="4952381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3BE54-F412-4271-AEED-EA7E55D7C1B0}"/>
              </a:ext>
            </a:extLst>
          </p:cNvPr>
          <p:cNvSpPr/>
          <p:nvPr/>
        </p:nvSpPr>
        <p:spPr>
          <a:xfrm>
            <a:off x="5986731" y="1807261"/>
            <a:ext cx="383300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Данная вкладка заполняется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3136221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8E3C9-AD45-1AE4-F775-16472B53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DFEB8-8984-AA7D-C6B3-618B087583B6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«Объекты закупки»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F0DBC7-D337-3765-6AA0-58FE523F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C9AD0-DD9E-4216-8E37-12F2D42C7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4" y="674824"/>
            <a:ext cx="11360989" cy="2331868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324AF7-C85F-4577-99D2-9044254994B3}"/>
              </a:ext>
            </a:extLst>
          </p:cNvPr>
          <p:cNvSpPr/>
          <p:nvPr/>
        </p:nvSpPr>
        <p:spPr>
          <a:xfrm>
            <a:off x="2009954" y="4397413"/>
            <a:ext cx="79966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Информация в поле «</a:t>
            </a:r>
            <a:r>
              <a:rPr lang="ru-RU" b="1" dirty="0">
                <a:latin typeface="Arial" panose="020B0604020202020204" pitchFamily="34" charset="0"/>
              </a:rPr>
              <a:t>Ставка НДС в %</a:t>
            </a:r>
            <a:r>
              <a:rPr lang="ru-RU" dirty="0">
                <a:latin typeface="Arial" panose="020B0604020202020204" pitchFamily="34" charset="0"/>
              </a:rPr>
              <a:t>» выбирается из списка: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851D37-4AF0-437D-BEBD-18421BF78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495" y="4477362"/>
            <a:ext cx="990476" cy="1895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9A8531-E48E-4DC4-8188-4237D5E1A864}"/>
              </a:ext>
            </a:extLst>
          </p:cNvPr>
          <p:cNvSpPr/>
          <p:nvPr/>
        </p:nvSpPr>
        <p:spPr>
          <a:xfrm>
            <a:off x="1032294" y="3317762"/>
            <a:ext cx="1012741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Табличная форма вкладки «</a:t>
            </a:r>
            <a:r>
              <a:rPr lang="ru-RU" b="1" dirty="0">
                <a:latin typeface="Arial" panose="020B0604020202020204" pitchFamily="34" charset="0"/>
              </a:rPr>
              <a:t>Объекты закупки</a:t>
            </a:r>
            <a:r>
              <a:rPr lang="ru-RU" dirty="0">
                <a:latin typeface="Arial" panose="020B0604020202020204" pitchFamily="34" charset="0"/>
              </a:rPr>
              <a:t>» наследуется из малой закупки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При необходимости можно добавить сведения о КТРУ</a:t>
            </a:r>
          </a:p>
        </p:txBody>
      </p:sp>
    </p:spTree>
    <p:extLst>
      <p:ext uri="{BB962C8B-B14F-4D97-AF65-F5344CB8AC3E}">
        <p14:creationId xmlns:p14="http://schemas.microsoft.com/office/powerpoint/2010/main" val="25348487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19583-2E6F-2E63-4D72-3D5E5EA8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84FA7-8CF5-71BB-4F70-21938E0BCFB8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«Место поставки»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B3383C-20EC-1B43-418E-C76AAE20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D0F44B-A61A-FB92-1111-29D8EE10CDE0}"/>
              </a:ext>
            </a:extLst>
          </p:cNvPr>
          <p:cNvSpPr/>
          <p:nvPr/>
        </p:nvSpPr>
        <p:spPr>
          <a:xfrm>
            <a:off x="1438691" y="3573890"/>
            <a:ext cx="93146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Обязательными к заполнению являются поля «</a:t>
            </a:r>
            <a:r>
              <a:rPr lang="ru-RU" b="1" dirty="0">
                <a:latin typeface="+mj-lt"/>
              </a:rPr>
              <a:t>Страна поставки</a:t>
            </a:r>
            <a:r>
              <a:rPr lang="ru-RU" dirty="0">
                <a:latin typeface="+mj-lt"/>
              </a:rPr>
              <a:t>» и «</a:t>
            </a:r>
            <a:r>
              <a:rPr lang="ru-RU" b="1" dirty="0">
                <a:latin typeface="+mj-lt"/>
              </a:rPr>
              <a:t>Место поставки по ГАР</a:t>
            </a:r>
            <a:r>
              <a:rPr lang="ru-RU" dirty="0">
                <a:latin typeface="+mj-lt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5B8179-CC62-4A43-BD4E-EF8B3277D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691" y="868373"/>
            <a:ext cx="9314616" cy="2442172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6690426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DD90-48E6-0315-F634-0A241B64F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C6EE5-A25E-613B-2458-92C1CFBD0565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«Обеспечение исполнения контракта»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2CD6AD-41B7-42A7-57FA-8C95286E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6B938-37A2-45CA-B294-026DF5865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2" y="566996"/>
            <a:ext cx="8228697" cy="6036213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FE6159-6A07-4996-9B3A-EF383FF5F2F3}"/>
              </a:ext>
            </a:extLst>
          </p:cNvPr>
          <p:cNvSpPr/>
          <p:nvPr/>
        </p:nvSpPr>
        <p:spPr>
          <a:xfrm>
            <a:off x="5542381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239878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6754-4962-467F-542A-F38E7E0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AADBEB-EC9A-54E2-D7BC-FFF50BAC1D8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5A8E-ED25-EE4C-B082-256EC830284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4DF7B-95EF-9947-C72F-C51517362897}"/>
              </a:ext>
            </a:extLst>
          </p:cNvPr>
          <p:cNvSpPr txBox="1"/>
          <p:nvPr/>
        </p:nvSpPr>
        <p:spPr>
          <a:xfrm>
            <a:off x="0" y="19927"/>
            <a:ext cx="1208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работы с извещением малой закупки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8DDFA7-4019-4D12-9D98-B125DCF0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71550"/>
            <a:ext cx="11539538" cy="52122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86D8C1-C73C-48A2-B097-D156F10F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2617895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A793A-4DDE-3663-E354-C8CD4141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55466-34E0-73D7-539E-F2C7C3DCBA5E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«Информация о гарантии качества»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764F9C-893E-BAD9-9BF6-D64B951C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32D4A-64EF-4C72-BC6D-6FE0AE94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99" y="526120"/>
            <a:ext cx="8151241" cy="6083832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799A84-74D3-4744-B9CC-137632FF719B}"/>
              </a:ext>
            </a:extLst>
          </p:cNvPr>
          <p:cNvSpPr/>
          <p:nvPr/>
        </p:nvSpPr>
        <p:spPr>
          <a:xfrm>
            <a:off x="6307712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4136311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962B3-1FB3-64E8-06FA-347A5B18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FA949C-9340-FFF4-A172-B8C7C943A39F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«Прочая информация»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D628FB-9825-F88A-B720-C0A0D8DB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BEFB0F-3BAE-F70C-1F53-FF41756C236B}"/>
              </a:ext>
            </a:extLst>
          </p:cNvPr>
          <p:cNvSpPr/>
          <p:nvPr/>
        </p:nvSpPr>
        <p:spPr>
          <a:xfrm>
            <a:off x="1315497" y="4796287"/>
            <a:ext cx="862960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 вкладке «</a:t>
            </a:r>
            <a:r>
              <a:rPr lang="ru-RU" b="1" dirty="0"/>
              <a:t>Прочая информация</a:t>
            </a:r>
            <a:r>
              <a:rPr lang="ru-RU" dirty="0"/>
              <a:t>» следует установить признак «</a:t>
            </a:r>
            <a:r>
              <a:rPr lang="ru-RU" b="1" dirty="0"/>
              <a:t>Предусмотрена возможность одностороннего отказа от исполнения контракта в соответствии со ст. 95 Закона № 44-ФЗ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AB782-0270-4B6D-9138-B6D25DDE1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98" y="672509"/>
            <a:ext cx="8629602" cy="3770095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21568339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F237E-507C-E649-670E-22BA1890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7D73B-AD27-8EE1-EC43-8DB94C61B98F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Вкладка «Информация о контрагентах для оплаты третьим лицам»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48E44-01E4-7BC5-30EB-F10FDA2C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32EA7-7E93-4091-878F-2594CAA97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39" y="526120"/>
            <a:ext cx="8276190" cy="5714286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6BB457-21D9-438A-8784-F038B49D9997}"/>
              </a:ext>
            </a:extLst>
          </p:cNvPr>
          <p:cNvSpPr/>
          <p:nvPr/>
        </p:nvSpPr>
        <p:spPr>
          <a:xfrm>
            <a:off x="6307712" y="941555"/>
            <a:ext cx="5551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Вкладка может быть заполнена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1951842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D242-3786-17B9-6E84-6A3F3E41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E290A-B294-62D6-1780-E7F83BF5834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Сохранение сведений о контракте ЗМО и отправка в ЕИС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957AC-1859-BDAF-91D2-F2D25632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63742C-7B94-E880-2936-5A0E240F318C}"/>
              </a:ext>
            </a:extLst>
          </p:cNvPr>
          <p:cNvSpPr/>
          <p:nvPr/>
        </p:nvSpPr>
        <p:spPr>
          <a:xfrm>
            <a:off x="345057" y="5309070"/>
            <a:ext cx="834174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Успешно отправленный документ в ЕИС будет доступен в фильтре «</a:t>
            </a:r>
            <a:r>
              <a:rPr lang="ru-RU" b="1" dirty="0"/>
              <a:t>Принят в ЕИС</a:t>
            </a:r>
            <a:r>
              <a:rPr lang="ru-RU" dirty="0"/>
              <a:t>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09C7BB-2D08-4860-96E1-FC95F205F0F4}"/>
              </a:ext>
            </a:extLst>
          </p:cNvPr>
          <p:cNvSpPr/>
          <p:nvPr/>
        </p:nvSpPr>
        <p:spPr>
          <a:xfrm>
            <a:off x="481851" y="691028"/>
            <a:ext cx="1122829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внесения всей необходимой информации в документ необходимо сохранить по кнопке       «</a:t>
            </a:r>
            <a:r>
              <a:rPr lang="ru-RU" b="1" dirty="0"/>
              <a:t>Сохранить</a:t>
            </a:r>
            <a:r>
              <a:rPr lang="ru-RU" dirty="0"/>
              <a:t>».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Для того, чтобы отправить документ в ЕИС, необходимо выделить его в списке, а затем воспользоваться кнопкой «</a:t>
            </a:r>
            <a:r>
              <a:rPr lang="ru-RU" b="1" dirty="0"/>
              <a:t>Отправить документ в ЕИС</a:t>
            </a:r>
            <a:r>
              <a:rPr lang="ru-RU" dirty="0"/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F0B7B1-F258-4D60-8527-4310DA6E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359" y="745693"/>
            <a:ext cx="285714" cy="285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2D1BA-DE58-4FC4-9A91-933684CD3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4" y="2191868"/>
            <a:ext cx="10858671" cy="2474264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14167919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D242-3786-17B9-6E84-6A3F3E41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E290A-B294-62D6-1780-E7F83BF58342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зарегистрированного контракта в КС Бюджет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957AC-1859-BDAF-91D2-F2D25632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63742C-7B94-E880-2936-5A0E240F318C}"/>
              </a:ext>
            </a:extLst>
          </p:cNvPr>
          <p:cNvSpPr/>
          <p:nvPr/>
        </p:nvSpPr>
        <p:spPr>
          <a:xfrm>
            <a:off x="481850" y="1502267"/>
            <a:ext cx="1122829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отправки контракта в БКС, необходимо выбрать его и нажать на кнопку       «</a:t>
            </a:r>
            <a:r>
              <a:rPr lang="ru-RU" b="1" dirty="0"/>
              <a:t>Сформировать договор в БКС</a:t>
            </a:r>
            <a:r>
              <a:rPr lang="ru-RU" dirty="0"/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09C7BB-2D08-4860-96E1-FC95F205F0F4}"/>
              </a:ext>
            </a:extLst>
          </p:cNvPr>
          <p:cNvSpPr/>
          <p:nvPr/>
        </p:nvSpPr>
        <p:spPr>
          <a:xfrm>
            <a:off x="481851" y="691028"/>
            <a:ext cx="1122829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размещение сведений о контракте в личном кабинете ЕИС, документ будет доступен в фильтре «</a:t>
            </a:r>
            <a:r>
              <a:rPr lang="ru-RU" b="1" dirty="0"/>
              <a:t>Зарегистрировано</a:t>
            </a:r>
            <a:r>
              <a:rPr lang="ru-RU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357C48-D5DB-47CA-84D9-BB49A98E9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37" y="2088307"/>
            <a:ext cx="10257143" cy="2409524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0A563-68ED-4EF4-B769-FCFA7A97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706" y="1545271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40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130567" y="2459504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малой закупки по отдельным основаниям (исключения)</a:t>
            </a:r>
          </a:p>
        </p:txBody>
      </p:sp>
    </p:spTree>
    <p:extLst>
      <p:ext uri="{BB962C8B-B14F-4D97-AF65-F5344CB8AC3E}">
        <p14:creationId xmlns:p14="http://schemas.microsoft.com/office/powerpoint/2010/main" val="35811174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6754-4962-467F-542A-F38E7E0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AADBEB-EC9A-54E2-D7BC-FFF50BAC1D8C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F5A8E-ED25-EE4C-B082-256EC830284A}"/>
              </a:ext>
            </a:extLst>
          </p:cNvPr>
          <p:cNvSpPr txBox="1"/>
          <p:nvPr/>
        </p:nvSpPr>
        <p:spPr>
          <a:xfrm>
            <a:off x="0" y="1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4DF7B-95EF-9947-C72F-C51517362897}"/>
              </a:ext>
            </a:extLst>
          </p:cNvPr>
          <p:cNvSpPr txBox="1"/>
          <p:nvPr/>
        </p:nvSpPr>
        <p:spPr>
          <a:xfrm>
            <a:off x="0" y="199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работы с малой закупкой (исключения)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6AE0F6-4E37-482F-8EE0-644F6C21C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0" y="1209675"/>
            <a:ext cx="11499540" cy="4019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CD0CBE-0B6A-409F-9251-2E77E3906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513773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7A715-7C07-1CD7-418E-0BC935B27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898E5D-5CE6-B562-7341-72739F8BA297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9CC7A-E54E-3478-3514-9E3A56AE30CC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CB009-FE2B-DC35-A32F-39E256CBA35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малых закупок (исключения)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27095-04C3-AF03-4552-790511C12457}"/>
              </a:ext>
            </a:extLst>
          </p:cNvPr>
          <p:cNvSpPr txBox="1"/>
          <p:nvPr/>
        </p:nvSpPr>
        <p:spPr>
          <a:xfrm>
            <a:off x="595697" y="2422837"/>
            <a:ext cx="11000607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Для формирования малой закупки необходимо перейти в папку «</a:t>
            </a:r>
            <a:r>
              <a:rPr lang="ru-RU" sz="1920" b="1" dirty="0"/>
              <a:t>Малая закупка 44-ФЗ (исключения)</a:t>
            </a:r>
            <a:r>
              <a:rPr lang="ru-RU" sz="1920" dirty="0"/>
              <a:t>» - «</a:t>
            </a:r>
            <a:r>
              <a:rPr lang="ru-RU" sz="1920" b="1" dirty="0"/>
              <a:t>В работе</a:t>
            </a:r>
            <a:r>
              <a:rPr lang="ru-RU" sz="1920" dirty="0"/>
              <a:t>» и нажать на кнопку </a:t>
            </a:r>
            <a:r>
              <a:rPr lang="en-US" sz="1920" dirty="0"/>
              <a:t>«</a:t>
            </a:r>
            <a:r>
              <a:rPr lang="ru-RU" sz="1920" b="1" dirty="0"/>
              <a:t>Создать</a:t>
            </a:r>
            <a:r>
              <a:rPr lang="en-US" sz="1920" dirty="0"/>
              <a:t>»</a:t>
            </a:r>
            <a:r>
              <a:rPr lang="ru-RU" sz="1920" dirty="0"/>
              <a:t>    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19176-DB16-2905-937F-20CD609DD098}"/>
              </a:ext>
            </a:extLst>
          </p:cNvPr>
          <p:cNvSpPr txBox="1"/>
          <p:nvPr/>
        </p:nvSpPr>
        <p:spPr>
          <a:xfrm>
            <a:off x="595697" y="1162227"/>
            <a:ext cx="11000607" cy="9787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С 01.01.2025 малые закупки (исключения) можно формировать, если сумма контракта не превышает 200000.00 рублей, либо с использованием перечня малых закупок, осуществляемых без использования модуля «WEB-Маркет малых закупок»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73E0D-5093-93D4-F6AD-7153A917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192" y="2764469"/>
            <a:ext cx="215514" cy="2735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6D1108-1BB8-4771-8570-7D09210F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A6BF65-0E0D-39EC-8499-AD7AB111F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703" y="3387982"/>
            <a:ext cx="7285714" cy="2590476"/>
          </a:xfrm>
          <a:prstGeom prst="rect">
            <a:avLst/>
          </a:prstGeom>
          <a:ln>
            <a:solidFill>
              <a:srgbClr val="9ABCDD"/>
            </a:solidFill>
          </a:ln>
        </p:spPr>
      </p:pic>
    </p:spTree>
    <p:extLst>
      <p:ext uri="{BB962C8B-B14F-4D97-AF65-F5344CB8AC3E}">
        <p14:creationId xmlns:p14="http://schemas.microsoft.com/office/powerpoint/2010/main" val="32649618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6CD41-B478-D38F-AEB0-FA14D13A0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9FBF03-33A8-34D3-A586-6A8CDF3A20EB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0B68C-F8B9-A2A9-00B5-7FDF15B05684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5F9D6-5A30-576B-7D00-38BB3AAC2EA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МЗ в результате несостоявшегося извещения МЗ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17AB1-BBFE-51BE-2FE3-A0524A8FF01C}"/>
              </a:ext>
            </a:extLst>
          </p:cNvPr>
          <p:cNvSpPr txBox="1"/>
          <p:nvPr/>
        </p:nvSpPr>
        <p:spPr>
          <a:xfrm>
            <a:off x="353572" y="2036937"/>
            <a:ext cx="11454379" cy="6832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Проект контракта формируется из извещения МЗ, находящегося в фильтре «</a:t>
            </a:r>
            <a:r>
              <a:rPr lang="ru-RU" sz="1920" b="1" dirty="0"/>
              <a:t>Закупка не состоялась</a:t>
            </a:r>
            <a:r>
              <a:rPr lang="ru-RU" sz="1920" dirty="0"/>
              <a:t>», нажатием кнопки        </a:t>
            </a:r>
            <a:r>
              <a:rPr lang="en-US" sz="1920" dirty="0"/>
              <a:t>«</a:t>
            </a:r>
            <a:r>
              <a:rPr lang="ru-RU" sz="1920" b="1" dirty="0"/>
              <a:t>Сформировать малую закупку</a:t>
            </a:r>
            <a:r>
              <a:rPr lang="en-US" sz="1920" dirty="0"/>
              <a:t>»</a:t>
            </a:r>
            <a:endParaRPr lang="ru-RU" sz="19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0C431-A724-D1BB-E923-C0D7755A82C4}"/>
              </a:ext>
            </a:extLst>
          </p:cNvPr>
          <p:cNvSpPr txBox="1"/>
          <p:nvPr/>
        </p:nvSpPr>
        <p:spPr>
          <a:xfrm>
            <a:off x="353572" y="523220"/>
            <a:ext cx="11454379" cy="12741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В случае, если извещение МЗ признано несостоявшимся, заказчик вправе заключить контракт с единственным поставщиком. Контракт должен соответствовать требованиям и условиям, указанным в несостоявшемся извещении МЗ. Цена контракта может быть увеличена не более чем на десять процентов цены контракта.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133CCD-AA94-6543-1ECE-C7975EFC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CF8DE0-CBE6-40E2-D62D-DE7C49472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71" y="3061608"/>
            <a:ext cx="11454379" cy="2323779"/>
          </a:xfrm>
          <a:prstGeom prst="rect">
            <a:avLst/>
          </a:prstGeom>
          <a:ln>
            <a:solidFill>
              <a:srgbClr val="9ABCDD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B24716-58EA-EB55-7313-9CDA8220C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031" y="2373941"/>
            <a:ext cx="323810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163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A143-31DD-5F91-6481-21C8B8880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7ED15E-D5B4-05B0-E6FA-3DCF3A36B84E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CBB87-48B8-529A-02B1-0047A64BBB35}"/>
              </a:ext>
            </a:extLst>
          </p:cNvPr>
          <p:cNvSpPr txBox="1"/>
          <p:nvPr/>
        </p:nvSpPr>
        <p:spPr>
          <a:xfrm>
            <a:off x="-61600" y="1045947"/>
            <a:ext cx="0" cy="2330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1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061BA-0668-0985-6D2E-190AE72FA9E2}"/>
              </a:ext>
            </a:extLst>
          </p:cNvPr>
          <p:cNvSpPr txBox="1"/>
          <p:nvPr/>
        </p:nvSpPr>
        <p:spPr>
          <a:xfrm>
            <a:off x="0" y="1"/>
            <a:ext cx="12192000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формы документа МЗ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2F67A2-E14E-4097-B7C8-7D24E89A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1" y="854825"/>
            <a:ext cx="9327948" cy="5241175"/>
          </a:xfrm>
          <a:prstGeom prst="rect">
            <a:avLst/>
          </a:prstGeom>
          <a:ln>
            <a:solidFill>
              <a:srgbClr val="9ABCDD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3FA83-3E9E-C6E1-8786-C5C20BDF02CE}"/>
              </a:ext>
            </a:extLst>
          </p:cNvPr>
          <p:cNvSpPr txBox="1"/>
          <p:nvPr/>
        </p:nvSpPr>
        <p:spPr>
          <a:xfrm>
            <a:off x="5449824" y="854825"/>
            <a:ext cx="6467388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920" dirty="0"/>
              <a:t>Описание полей: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Дата</a:t>
            </a:r>
            <a:r>
              <a:rPr lang="ru-RU" sz="1920" dirty="0"/>
              <a:t>» - подразумевается дата заключения контракта;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№ контракта</a:t>
            </a:r>
            <a:r>
              <a:rPr lang="ru-RU" sz="1920" dirty="0"/>
              <a:t>»;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Дата начала действия</a:t>
            </a:r>
            <a:r>
              <a:rPr lang="ru-RU" sz="1920" dirty="0"/>
              <a:t>»;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Дата окончания действия</a:t>
            </a:r>
            <a:r>
              <a:rPr lang="ru-RU" sz="1920" dirty="0"/>
              <a:t>»;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Тип</a:t>
            </a:r>
            <a:r>
              <a:rPr lang="ru-RU" sz="1920" dirty="0"/>
              <a:t>» - выбирается значение: товары, работы, услуги.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Предмет закупки</a:t>
            </a:r>
            <a:r>
              <a:rPr lang="ru-RU" sz="1920" dirty="0"/>
              <a:t>» - не более 2000 символов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Причина осуществления закупки без публикации извещения</a:t>
            </a:r>
            <a:r>
              <a:rPr lang="ru-RU" sz="1920" dirty="0"/>
              <a:t>» - выбирается справочное значение</a:t>
            </a:r>
          </a:p>
          <a:p>
            <a:pPr marL="111763" indent="-111763">
              <a:buFont typeface="Arial" panose="020B0604020202020204" pitchFamily="34" charset="0"/>
              <a:buChar char="•"/>
            </a:pPr>
            <a:r>
              <a:rPr lang="ru-RU" sz="1920" dirty="0"/>
              <a:t>«</a:t>
            </a:r>
            <a:r>
              <a:rPr lang="ru-RU" sz="1920" b="1" dirty="0"/>
              <a:t>Тип закупки</a:t>
            </a:r>
            <a:r>
              <a:rPr lang="ru-RU" sz="1920" dirty="0"/>
              <a:t>» - выбирается справочное значение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C136F8-28EA-47A7-88C0-2C52A2B49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089582515"/>
      </p:ext>
    </p:extLst>
  </p:cSld>
  <p:clrMapOvr>
    <a:masterClrMapping/>
  </p:clrMapOvr>
</p:sld>
</file>

<file path=ppt/theme/theme1.xml><?xml version="1.0" encoding="utf-8"?>
<a:theme xmlns:a="http://schemas.openxmlformats.org/drawingml/2006/main" name="белый под шта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белый под штамп" id="{3CB3319F-CD79-4D3A-AEA0-087ADD6872DE}" vid="{B20FACB8-94F1-41DB-BB8F-B07D7153F9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белый под штамп</Template>
  <TotalTime>42998</TotalTime>
  <Words>6887</Words>
  <Application>Microsoft Office PowerPoint</Application>
  <PresentationFormat>Широкоэкранный</PresentationFormat>
  <Paragraphs>716</Paragraphs>
  <Slides>161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161</vt:i4>
      </vt:variant>
    </vt:vector>
  </HeadingPairs>
  <TitlesOfParts>
    <vt:vector size="165" baseType="lpstr">
      <vt:lpstr>Arial</vt:lpstr>
      <vt:lpstr>Calibri</vt:lpstr>
      <vt:lpstr>Roboto</vt:lpstr>
      <vt:lpstr>белый под штамп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u1554</cp:lastModifiedBy>
  <cp:revision>736</cp:revision>
  <dcterms:created xsi:type="dcterms:W3CDTF">2023-09-27T06:06:11Z</dcterms:created>
  <dcterms:modified xsi:type="dcterms:W3CDTF">2026-07-06T05:40:47Z</dcterms:modified>
</cp:coreProperties>
</file>