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9" r:id="rId6"/>
    <p:sldId id="262" r:id="rId7"/>
    <p:sldId id="260" r:id="rId8"/>
    <p:sldId id="261" r:id="rId9"/>
    <p:sldId id="263" r:id="rId10"/>
    <p:sldId id="266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3434-F6FC-4A5A-9C01-10FC01C2978C}" type="datetimeFigureOut">
              <a:rPr lang="ru-RU" smtClean="0"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F83-5AC9-431D-A56F-38613A4A37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53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3434-F6FC-4A5A-9C01-10FC01C2978C}" type="datetimeFigureOut">
              <a:rPr lang="ru-RU" smtClean="0"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F83-5AC9-431D-A56F-38613A4A37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4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3434-F6FC-4A5A-9C01-10FC01C2978C}" type="datetimeFigureOut">
              <a:rPr lang="ru-RU" smtClean="0"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F83-5AC9-431D-A56F-38613A4A37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75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3434-F6FC-4A5A-9C01-10FC01C2978C}" type="datetimeFigureOut">
              <a:rPr lang="ru-RU" smtClean="0"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F83-5AC9-431D-A56F-38613A4A37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82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3434-F6FC-4A5A-9C01-10FC01C2978C}" type="datetimeFigureOut">
              <a:rPr lang="ru-RU" smtClean="0"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F83-5AC9-431D-A56F-38613A4A37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39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3434-F6FC-4A5A-9C01-10FC01C2978C}" type="datetimeFigureOut">
              <a:rPr lang="ru-RU" smtClean="0"/>
              <a:t>08.10.2020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F83-5AC9-431D-A56F-38613A4A37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39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3434-F6FC-4A5A-9C01-10FC01C2978C}" type="datetimeFigureOut">
              <a:rPr lang="ru-RU" smtClean="0"/>
              <a:t>08.10.2020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F83-5AC9-431D-A56F-38613A4A37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74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3434-F6FC-4A5A-9C01-10FC01C2978C}" type="datetimeFigureOut">
              <a:rPr lang="ru-RU" smtClean="0"/>
              <a:t>08.10.2020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F83-5AC9-431D-A56F-38613A4A37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41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3434-F6FC-4A5A-9C01-10FC01C2978C}" type="datetimeFigureOut">
              <a:rPr lang="ru-RU" smtClean="0"/>
              <a:t>08.10.2020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F83-5AC9-431D-A56F-38613A4A37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26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3434-F6FC-4A5A-9C01-10FC01C2978C}" type="datetimeFigureOut">
              <a:rPr lang="ru-RU" smtClean="0"/>
              <a:t>08.10.2020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F83-5AC9-431D-A56F-38613A4A37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33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3434-F6FC-4A5A-9C01-10FC01C2978C}" type="datetimeFigureOut">
              <a:rPr lang="ru-RU" smtClean="0"/>
              <a:t>08.10.2020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78F83-5AC9-431D-A56F-38613A4A37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25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3434-F6FC-4A5A-9C01-10FC01C2978C}" type="datetimeFigureOut">
              <a:rPr lang="ru-RU" smtClean="0"/>
              <a:t>08.10.2020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8F83-5AC9-431D-A56F-38613A4A37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03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8123" y="1642126"/>
            <a:ext cx="9144000" cy="3719145"/>
          </a:xfrm>
        </p:spPr>
        <p:txBody>
          <a:bodyPr>
            <a:normAutofit/>
          </a:bodyPr>
          <a:lstStyle/>
          <a:p>
            <a:r>
              <a:rPr lang="ru-RU" sz="6700" b="1" dirty="0" smtClean="0"/>
              <a:t>Путеводитель по сайту «Госзаказ Липецкой области»</a:t>
            </a:r>
            <a:br>
              <a:rPr lang="ru-RU" sz="6700" b="1" dirty="0" smtClean="0"/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http://goszakaz.ufin48.ru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9" y="635267"/>
            <a:ext cx="3138448" cy="11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7567"/>
            <a:ext cx="12192000" cy="833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Раздел сайта «Регламентные работы»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66047" y="4174519"/>
            <a:ext cx="2793999" cy="59636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Регламентные работы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6" y="1071706"/>
            <a:ext cx="11944033" cy="220339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4293517" y="3275097"/>
            <a:ext cx="193" cy="8994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66047" y="5039360"/>
            <a:ext cx="279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данном разделе размещается информация о регламентных работах в ЕИС в сфере закупок и в системе </a:t>
            </a:r>
            <a:r>
              <a:rPr lang="en-US" sz="1400" dirty="0"/>
              <a:t>WEB</a:t>
            </a:r>
            <a:r>
              <a:rPr lang="ru-RU" sz="1400" dirty="0"/>
              <a:t>-торги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16532" y="3092335"/>
            <a:ext cx="1878676" cy="182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50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Структура новостного блока в сфере закупок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461" y="688076"/>
            <a:ext cx="11907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новостном блоке размещается актуальная информация о текущем состоянии контрактной системы в сфере закупок, в том числе: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Нормативная правовая база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Информация о совещаниях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Разъяснения по вопросам в сфере закупок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9271" y="2516303"/>
            <a:ext cx="2484783" cy="10772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Главные новости для акцентирования внимания  размещаются на слайдере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141" y="2410236"/>
            <a:ext cx="5773676" cy="3484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270" y="4577017"/>
            <a:ext cx="2484783" cy="10772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Кроме того, формируется лента новостей, систематизированная по датам </a:t>
            </a:r>
            <a:endParaRPr lang="ru-RU" sz="1600" dirty="0"/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>
            <a:off x="2604054" y="3054912"/>
            <a:ext cx="796087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97430" y="4747879"/>
            <a:ext cx="796087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621076" y="2516303"/>
            <a:ext cx="2484783" cy="15696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удобства поиска новостей на сайте размещен Календарь событий, в котором даты размещения информации отмечены «точкой»</a:t>
            </a:r>
            <a:endParaRPr lang="ru-RU" sz="16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9094304" y="2719795"/>
            <a:ext cx="526773" cy="84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861852" y="3409118"/>
            <a:ext cx="427383" cy="1645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81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6" y="88192"/>
            <a:ext cx="12124623" cy="4032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Структура сайта «Госзаказ Липецкой области»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3890" y="4633612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 разделов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406446" y="3194591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Вход в РИС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64142" y="3194591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WEB-</a:t>
            </a:r>
            <a:r>
              <a:rPr lang="ru-RU" b="1" dirty="0" smtClean="0"/>
              <a:t>Маркет малых закупок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21839" y="3201654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Техническая поддержка</a:t>
            </a:r>
            <a:endParaRPr lang="ru-RU" b="1" dirty="0"/>
          </a:p>
        </p:txBody>
      </p:sp>
      <p:pic>
        <p:nvPicPr>
          <p:cNvPr id="18" name="Рисунок 17"/>
          <p:cNvPicPr/>
          <p:nvPr/>
        </p:nvPicPr>
        <p:blipFill rotWithShape="1">
          <a:blip r:embed="rId2"/>
          <a:srcRect l="9086" t="14443" r="11705" b="54580"/>
          <a:stretch/>
        </p:blipFill>
        <p:spPr bwMode="auto">
          <a:xfrm>
            <a:off x="1802243" y="742820"/>
            <a:ext cx="8325852" cy="2163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741240" y="4633612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Новостной блок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58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7567"/>
            <a:ext cx="12192000" cy="833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Информация об инструментах автоматизации системы закупок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86256" y="3376116"/>
            <a:ext cx="3041583" cy="59636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Вход в РИС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0046" y="3376116"/>
            <a:ext cx="3041583" cy="59636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WEB-</a:t>
            </a:r>
            <a:r>
              <a:rPr lang="ru-RU" b="1" dirty="0" smtClean="0">
                <a:solidFill>
                  <a:schemeClr val="tx1"/>
                </a:solidFill>
              </a:rPr>
              <a:t>Маркет малых закупок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407" y="3376116"/>
            <a:ext cx="2580640" cy="59636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Техническая поддержка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6" y="1071706"/>
            <a:ext cx="11944033" cy="2203391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6" idx="0"/>
          </p:cNvCxnSpPr>
          <p:nvPr/>
        </p:nvCxnSpPr>
        <p:spPr>
          <a:xfrm flipV="1">
            <a:off x="1375727" y="1798320"/>
            <a:ext cx="2403793" cy="15777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0"/>
          </p:cNvCxnSpPr>
          <p:nvPr/>
        </p:nvCxnSpPr>
        <p:spPr>
          <a:xfrm flipH="1" flipV="1">
            <a:off x="6980837" y="1798320"/>
            <a:ext cx="1" cy="15777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1258197" y="1798320"/>
            <a:ext cx="1" cy="15777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406" y="4174519"/>
            <a:ext cx="2505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 помощи данной кнопки заказчики имеют возможность обратиться в службу технической поддержки по работе в системе </a:t>
            </a:r>
            <a:r>
              <a:rPr lang="en-US" sz="1400" dirty="0" smtClean="0"/>
              <a:t>WEB</a:t>
            </a:r>
            <a:r>
              <a:rPr lang="ru-RU" sz="1400" dirty="0" smtClean="0"/>
              <a:t>-торги.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!!! Сервис доступен авторизованным пользователям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8140" y="4174519"/>
            <a:ext cx="25053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 помощи данной кнопки заказчики входят в систему Малые закупки Липецкой области, где осуществляются закупки на основании пунктов 4 и 5 части 1 статьи 93 Закона № 44-ФЗ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4350" y="4174519"/>
            <a:ext cx="25053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 помощи данной кнопки заказчики входят в систему </a:t>
            </a:r>
            <a:r>
              <a:rPr lang="en-US" sz="1400" dirty="0"/>
              <a:t>WEB-</a:t>
            </a:r>
            <a:r>
              <a:rPr lang="ru-RU" sz="1400" dirty="0" smtClean="0"/>
              <a:t>торги, при помощи которой осуществляются закупки для государственных и муниципальных нужд Липецкой области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6530" y="1201954"/>
            <a:ext cx="2377441" cy="5963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56093" y="1201954"/>
            <a:ext cx="2099187" cy="5963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607040" y="1201954"/>
            <a:ext cx="1320799" cy="5963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7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6" y="88192"/>
            <a:ext cx="12124623" cy="4032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Разделы сайта «Госзаказ Липецкой области»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4263" y="3013362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Паспорт контрактной системы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4268" y="3795159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Нормативная правовая база в сфере закупок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4261" y="4573455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Методологическая помощь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4262" y="5383032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Заказчикам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7030" y="3400589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Поставщикам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94252" y="3691777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Регламентные работы</a:t>
            </a:r>
            <a:endParaRPr lang="ru-RU" b="1" dirty="0"/>
          </a:p>
        </p:txBody>
      </p:sp>
      <p:pic>
        <p:nvPicPr>
          <p:cNvPr id="18" name="Рисунок 17"/>
          <p:cNvPicPr/>
          <p:nvPr/>
        </p:nvPicPr>
        <p:blipFill rotWithShape="1">
          <a:blip r:embed="rId2"/>
          <a:srcRect l="9086" t="14443" r="11705" b="54580"/>
          <a:stretch/>
        </p:blipFill>
        <p:spPr bwMode="auto">
          <a:xfrm>
            <a:off x="1802243" y="742820"/>
            <a:ext cx="8325852" cy="2163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657030" y="4213814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Входной контроль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57030" y="5027040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Контроль закупок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294253" y="4573455"/>
            <a:ext cx="3041583" cy="5963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Группы регионального каталога ТРУ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44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537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Раздел сайта «Нормативная правовая база в сфере закупок»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210" y="536713"/>
            <a:ext cx="12062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 «Нормативная правовая база в сфере закупок» включает в себя подразделы: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Нормативные правовые акты федерального уровня</a:t>
            </a:r>
            <a:r>
              <a:rPr lang="ru-RU" dirty="0" smtClean="0"/>
              <a:t>. Содержит информацию о Федеральных законах, Постановлениях Правительства РФ, Распоряжениях Правительства РФ</a:t>
            </a:r>
            <a:r>
              <a:rPr lang="ru-RU" smtClean="0"/>
              <a:t>, Ведомственных приказах </a:t>
            </a:r>
            <a:r>
              <a:rPr lang="ru-RU" dirty="0" smtClean="0"/>
              <a:t>федеральных органов исполнительной власти.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Нормативные акты Липецкой области</a:t>
            </a:r>
            <a:r>
              <a:rPr lang="ru-RU" dirty="0" smtClean="0"/>
              <a:t>. Содержит информацию о Постановлениях администрации Липецкой области, Распоряжениях администрации Липецкой области, Ведомственных приказах исполнительных органов государственной власти области.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Судебные акты</a:t>
            </a:r>
            <a:r>
              <a:rPr lang="ru-RU" dirty="0" smtClean="0"/>
              <a:t>. Содержит информацию о судебных решениях по вопросам контрактной системе в сфере закупок.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105" y="2937997"/>
            <a:ext cx="6171867" cy="3832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043" y="4562422"/>
            <a:ext cx="3011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соответствующем подразделе формируется перечень документов, каждый из которых пользователь имеет возможность загрузить на свой компьютер</a:t>
            </a:r>
            <a:endParaRPr lang="ru-RU" sz="1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657600" y="5347252"/>
            <a:ext cx="1470992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448262" y="3071192"/>
            <a:ext cx="1510748" cy="5565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9959010" y="3210340"/>
            <a:ext cx="606619" cy="13914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2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128"/>
            <a:ext cx="12192000" cy="7700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Раздел сайта «Методологическая помощь»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45" y="2490134"/>
            <a:ext cx="3846909" cy="1877731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 noChangeAspect="1"/>
          </p:cNvPicPr>
          <p:nvPr/>
        </p:nvPicPr>
        <p:blipFill rotWithShape="1">
          <a:blip r:embed="rId3"/>
          <a:srcRect l="8979" t="24516" r="26243" b="19232"/>
          <a:stretch/>
        </p:blipFill>
        <p:spPr bwMode="auto">
          <a:xfrm>
            <a:off x="4086202" y="2598837"/>
            <a:ext cx="7866504" cy="39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293" y="1326414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разделе размещается полезная информация о конференциях, обучении, методические материалы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39293" y="2937174"/>
            <a:ext cx="3474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Раздел содержит подраздел «Закупки в сфере строительства», где размещаются документы и информация, касающиеся столь важной сферы</a:t>
            </a:r>
            <a:endParaRPr lang="ru-RU" sz="1600" dirty="0"/>
          </a:p>
        </p:txBody>
      </p:sp>
      <p:cxnSp>
        <p:nvCxnSpPr>
          <p:cNvPr id="8" name="Прямая со стрелкой 7"/>
          <p:cNvCxnSpPr>
            <a:stCxn id="6" idx="3"/>
          </p:cNvCxnSpPr>
          <p:nvPr/>
        </p:nvCxnSpPr>
        <p:spPr>
          <a:xfrm flipV="1">
            <a:off x="3714013" y="3598893"/>
            <a:ext cx="2940787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88494" y="3352800"/>
            <a:ext cx="2038946" cy="3657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76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26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Раздел сайта «Заказчикам»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002" y="702645"/>
            <a:ext cx="12114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 сайта «Заказчикам» содержит информацию, которая будет полезна при организации закупочной деятельности: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Библиотека типовых контрактов. </a:t>
            </a:r>
            <a:r>
              <a:rPr lang="ru-RU" dirty="0" smtClean="0"/>
              <a:t>Содержит информацию о типовых контрактах, разработанных ИОГВ области и обязательных для применения самих ИОГВ и подведомственных им бюджетных учреждений.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Реестры СОНКО, СМП. </a:t>
            </a:r>
            <a:r>
              <a:rPr lang="ru-RU" dirty="0" smtClean="0"/>
              <a:t>Содержит ссылки на сайт Федеральной налоговой службы, на Единый реестр субъектов малого и среднего предпринимательства, а также на сайт Министерства юстиции РФ с реестром СОНКО. Данная информация может быть использована заказчиками для проверки участников закупки.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Реестр экспертных организация. </a:t>
            </a:r>
            <a:r>
              <a:rPr lang="ru-RU" dirty="0" smtClean="0"/>
              <a:t>Содержит информацию об экспертных организациях, которые заказчик вправе привлечь для проведения экспертизы при приемке товаров, работ, услуг.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Перечень продукции УФСИН. </a:t>
            </a:r>
            <a:r>
              <a:rPr lang="ru-RU" dirty="0" smtClean="0"/>
              <a:t>Содержит информацию о товарах, работах, услугах, которые заказчики вправе закупить.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Реестры юридических лиц, привлеченных к административной ответственности за незаконное вознаграждение. </a:t>
            </a:r>
            <a:r>
              <a:rPr lang="ru-RU" dirty="0" smtClean="0"/>
              <a:t>Содержит ссылку на сайт Генеральной Прокуратуры, на котором размещен соответствующий реестр.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Информационные письма федерального уровня. </a:t>
            </a:r>
            <a:r>
              <a:rPr lang="ru-RU" dirty="0" smtClean="0"/>
              <a:t>Содержит перечень писем Минфина России, ФАС России и других федеральных органов власти с позициями по вопросам контрактной системы в сфере закупок.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Информационные письма регионального уровня. </a:t>
            </a:r>
            <a:r>
              <a:rPr lang="ru-RU" dirty="0" smtClean="0"/>
              <a:t>Содержит перечень писем управления финансов области и других исполнительных органов государственной власти Липецкой области с позицией по вопросам контрактной системы в сфере закупок.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Реестр образовательных организаций. </a:t>
            </a:r>
            <a:r>
              <a:rPr lang="ru-RU" dirty="0" smtClean="0"/>
              <a:t>Содержит информацию об образовательных организациях, где заказчики вправе пройти обучение и (или) повышение квалификации.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Совещания.</a:t>
            </a:r>
            <a:r>
              <a:rPr lang="ru-RU" dirty="0" smtClean="0"/>
              <a:t> Содержит документы и материалы совещаний регионального уровня по вопросам закупок.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Противодействие коррупции в сфере закупок.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4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751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Раздел сайта «Поставщикам»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512" y="3494224"/>
            <a:ext cx="6605647" cy="3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882" y="702644"/>
            <a:ext cx="117813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 сайта «Поставщикам» содержит следующие подразделы: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Сводные планы закупок (44-ФЗ).</a:t>
            </a:r>
            <a:r>
              <a:rPr lang="ru-RU" dirty="0" smtClean="0"/>
              <a:t> Включает информацию о планах закупок отдельно в разрезе заказчиков, осуществляющих закупки для государственных и муниципальных нужд Липецкой области.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Планы закупок отдельных заказчиков (223-ФЗ).</a:t>
            </a:r>
            <a:r>
              <a:rPr lang="ru-RU" dirty="0" smtClean="0"/>
              <a:t> Содержит информацию о закупках пяти крупнейших заказчиков Липецкой области, в отношении планов закупок которых управлением финансов осуществляется оценка соответствия (АО «ЛГЭК», АО «Газпромгазораспределение Липецк», ООО «Газпроммежрегионгаз Липецк», ОАО «Липецкая энергосбытовая компания», ООО «Новитен»).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Портал «Бизнес навигатор МСП».</a:t>
            </a:r>
            <a:r>
              <a:rPr lang="ru-RU" dirty="0" smtClean="0"/>
              <a:t> Ссылка на портал «Бизнес навигатор МСП» – информационный ресурс, направленный на обеспечение мер поддержки МСП.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8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19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Раздел сайта «Входной контроль»</a:t>
            </a:r>
            <a:endParaRPr lang="ru-RU" sz="2800" b="1" dirty="0"/>
          </a:p>
        </p:txBody>
      </p:sp>
      <p:pic>
        <p:nvPicPr>
          <p:cNvPr id="3" name="Рисунок 2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22" y="2856927"/>
            <a:ext cx="8389956" cy="26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00" y="904240"/>
            <a:ext cx="12019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Раздел содержит подразделы: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Реестр социально безответственных поставщиков. </a:t>
            </a:r>
            <a:r>
              <a:rPr lang="ru-RU" dirty="0" smtClean="0"/>
              <a:t>Включает в себя информацию о поставщиках допустивших факты поставки некачественных продуктов питания для учреждений социальной сферы.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Методические рекомендации по повышению эффективности входного контроля.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Механизм размещения информации о фактах поставки некачественной продукции.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98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818</Words>
  <Application>Microsoft Office PowerPoint</Application>
  <PresentationFormat>Широкоэкранный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Путеводитель по сайту «Госзаказ Липецкой области» http://goszakaz.ufin48.ru</vt:lpstr>
      <vt:lpstr>Структура сайта «Госзаказ Липецкой области»</vt:lpstr>
      <vt:lpstr>Информация об инструментах автоматизации системы закупок</vt:lpstr>
      <vt:lpstr>Разделы сайта «Госзаказ Липецкой области»</vt:lpstr>
      <vt:lpstr>Раздел сайта «Нормативная правовая база в сфере закупок»</vt:lpstr>
      <vt:lpstr>Раздел сайта «Методологическая помощь»</vt:lpstr>
      <vt:lpstr>Раздел сайта «Заказчикам»</vt:lpstr>
      <vt:lpstr>Раздел сайта «Поставщикам»</vt:lpstr>
      <vt:lpstr>Раздел сайта «Входной контроль»</vt:lpstr>
      <vt:lpstr>Раздел сайта «Регламентные работы»</vt:lpstr>
      <vt:lpstr>Структура новостного блока в сфере закупок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</dc:creator>
  <cp:lastModifiedBy>C</cp:lastModifiedBy>
  <cp:revision>56</cp:revision>
  <cp:lastPrinted>2020-10-06T12:28:07Z</cp:lastPrinted>
  <dcterms:created xsi:type="dcterms:W3CDTF">2020-10-05T09:51:26Z</dcterms:created>
  <dcterms:modified xsi:type="dcterms:W3CDTF">2020-10-08T11:13:02Z</dcterms:modified>
</cp:coreProperties>
</file>