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674" r:id="rId2"/>
    <p:sldId id="654" r:id="rId3"/>
    <p:sldId id="684" r:id="rId4"/>
    <p:sldId id="683" r:id="rId5"/>
    <p:sldId id="776" r:id="rId6"/>
    <p:sldId id="701" r:id="rId7"/>
    <p:sldId id="722" r:id="rId8"/>
    <p:sldId id="723" r:id="rId9"/>
    <p:sldId id="724" r:id="rId10"/>
    <p:sldId id="725" r:id="rId11"/>
    <p:sldId id="768" r:id="rId12"/>
    <p:sldId id="734" r:id="rId13"/>
    <p:sldId id="733" r:id="rId14"/>
    <p:sldId id="726" r:id="rId15"/>
    <p:sldId id="767" r:id="rId16"/>
    <p:sldId id="730" r:id="rId17"/>
    <p:sldId id="728" r:id="rId18"/>
    <p:sldId id="727" r:id="rId19"/>
    <p:sldId id="764" r:id="rId20"/>
    <p:sldId id="763" r:id="rId21"/>
    <p:sldId id="777" r:id="rId22"/>
    <p:sldId id="775" r:id="rId23"/>
    <p:sldId id="761" r:id="rId24"/>
    <p:sldId id="771" r:id="rId25"/>
    <p:sldId id="758" r:id="rId26"/>
    <p:sldId id="757" r:id="rId27"/>
    <p:sldId id="756" r:id="rId28"/>
    <p:sldId id="755" r:id="rId29"/>
    <p:sldId id="754" r:id="rId30"/>
    <p:sldId id="750" r:id="rId31"/>
    <p:sldId id="749" r:id="rId32"/>
    <p:sldId id="748" r:id="rId33"/>
    <p:sldId id="778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Gotham Pro" panose="0200050304000002000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333"/>
    <a:srgbClr val="F9F9F9"/>
    <a:srgbClr val="F3B73F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4E349-AA36-49CA-B59A-8FBE5518D32F}" v="634" dt="2020-08-24T17:53:52.758"/>
    <p1510:client id="{438AD067-FBB6-4D1B-A0C0-DF5038D15619}" v="169" dt="2020-08-24T18:32:06.707"/>
    <p1510:client id="{654596A6-F890-4979-8C60-3CBABC1BACF5}" v="1109" dt="2020-08-24T18:17:55.533"/>
    <p1510:client id="{9C133B57-0973-4365-A78B-9EC30297684E}" v="8" dt="2020-08-24T18:19:00.738"/>
    <p1510:client id="{B691F073-FFAB-4AC9-9888-D0867AE81F4F}" v="542" dt="2020-08-24T18:29:34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0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2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1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68367" y="-36371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0" y="1822969"/>
            <a:ext cx="69321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плана-графика закупок на 2021 год и плановый период </a:t>
            </a:r>
            <a:endParaRPr lang="ru-RU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2022-2023 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годов в системе Web-Торги-КС </a:t>
            </a:r>
            <a:endParaRPr lang="en-US" altLang="ru-RU" sz="3200" b="1" dirty="0">
              <a:solidFill>
                <a:schemeClr val="bg1"/>
              </a:solidFill>
              <a:latin typeface="Arial Narrow" panose="020B0606020202030204" pitchFamily="34" charset="0"/>
              <a:ea typeface="Questrial"/>
              <a:cs typeface="Questrial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3294008" y="5898955"/>
            <a:ext cx="702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2020 г.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22882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01" y="1641691"/>
            <a:ext cx="8885714" cy="3171429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Вкладка «</a:t>
            </a:r>
            <a:r>
              <a:rPr lang="ru-RU" sz="1600" b="1" dirty="0" smtClean="0">
                <a:solidFill>
                  <a:srgbClr val="00B050"/>
                </a:solidFill>
                <a:latin typeface="+mn-lt"/>
                <a:cs typeface="+mn-cs"/>
              </a:rPr>
              <a:t>Основные данные</a:t>
            </a:r>
            <a:r>
              <a:rPr lang="ru-RU" sz="1600" dirty="0" smtClean="0">
                <a:latin typeface="+mn-lt"/>
                <a:cs typeface="+mn-cs"/>
              </a:rPr>
              <a:t>»: строки «</a:t>
            </a:r>
            <a:r>
              <a:rPr lang="ru-RU" sz="1600" b="1" dirty="0" smtClean="0">
                <a:latin typeface="+mn-lt"/>
                <a:cs typeface="+mn-cs"/>
              </a:rPr>
              <a:t>Обоснования внесения изменений</a:t>
            </a:r>
            <a:r>
              <a:rPr lang="ru-RU" sz="1600" dirty="0" smtClean="0">
                <a:latin typeface="+mn-lt"/>
                <a:cs typeface="+mn-cs"/>
              </a:rPr>
              <a:t>» и «</a:t>
            </a:r>
            <a:r>
              <a:rPr lang="ru-RU" sz="1600" b="1" dirty="0" smtClean="0">
                <a:latin typeface="+mn-lt"/>
                <a:cs typeface="+mn-cs"/>
              </a:rPr>
              <a:t>Описание изменений</a:t>
            </a:r>
            <a:r>
              <a:rPr lang="ru-RU" sz="1600" dirty="0" smtClean="0">
                <a:latin typeface="+mn-lt"/>
                <a:cs typeface="+mn-cs"/>
              </a:rPr>
              <a:t>» не заполняются, так как формируется первая редакция плана-графика.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68475" y="2656936"/>
            <a:ext cx="8548717" cy="96615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209692" y="1119885"/>
            <a:ext cx="3907765" cy="15370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04201" y="1641691"/>
            <a:ext cx="1225263" cy="2302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829464" y="1102543"/>
            <a:ext cx="60385" cy="5546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80958" y="1119885"/>
            <a:ext cx="5512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68" y="1519549"/>
            <a:ext cx="9190476" cy="354285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Вкладка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ОКПД2</a:t>
            </a:r>
            <a:r>
              <a:rPr lang="ru-RU" sz="1600" dirty="0" smtClean="0">
                <a:latin typeface="+mn-lt"/>
                <a:cs typeface="+mn-cs"/>
              </a:rPr>
              <a:t>»: указывается перечень строк ОКПД2 предполагаемой закупки.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3638" y="3558764"/>
            <a:ext cx="569343" cy="29724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39683" y="1184912"/>
            <a:ext cx="129396" cy="23738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032825" y="5176745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604201" y="5193999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Для добавления новой строки необходимо нажать кнопку «</a:t>
            </a:r>
            <a:r>
              <a:rPr lang="ru-RU" sz="1600" b="1" dirty="0" smtClean="0">
                <a:latin typeface="+mn-lt"/>
                <a:cs typeface="+mn-cs"/>
              </a:rPr>
              <a:t>Добавить строку</a:t>
            </a:r>
            <a:r>
              <a:rPr lang="ru-RU" sz="1600" dirty="0" smtClean="0">
                <a:latin typeface="+mn-lt"/>
                <a:cs typeface="+mn-cs"/>
              </a:rPr>
              <a:t>»         .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913" y="5151082"/>
            <a:ext cx="327162" cy="420637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032825" y="5708692"/>
            <a:ext cx="373063" cy="373062"/>
            <a:chOff x="1110373" y="4446207"/>
            <a:chExt cx="373063" cy="373062"/>
          </a:xfrm>
        </p:grpSpPr>
        <p:sp>
          <p:nvSpPr>
            <p:cNvPr id="3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604201" y="5725946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Для заполнения поля «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Код ОКПД2</a:t>
            </a:r>
            <a:r>
              <a:rPr lang="ru-RU" sz="1600" dirty="0" smtClean="0">
                <a:latin typeface="+mn-lt"/>
                <a:cs typeface="+mn-cs"/>
              </a:rPr>
              <a:t>» необходимо двойным нажатием на кнопку         выбрать из справочника «Номенклатура ОКПД2» соответствующее значение кода ОКПД2. 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17428" y="4425351"/>
            <a:ext cx="942721" cy="5752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552" y="5776270"/>
            <a:ext cx="347139" cy="3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14" y="1150335"/>
            <a:ext cx="7934515" cy="384161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7" y="79452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Внешний вид справочника </a:t>
            </a:r>
            <a:r>
              <a:rPr lang="ru-RU" sz="1600" b="1" dirty="0" smtClean="0">
                <a:latin typeface="+mn-lt"/>
                <a:cs typeface="+mn-cs"/>
              </a:rPr>
              <a:t>«Номенклатура ОКПД2»</a:t>
            </a:r>
            <a:endParaRPr lang="ru-RU" sz="16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007924" y="5088240"/>
            <a:ext cx="373063" cy="373062"/>
            <a:chOff x="1110373" y="4446207"/>
            <a:chExt cx="373063" cy="373062"/>
          </a:xfrm>
        </p:grpSpPr>
        <p:sp>
          <p:nvSpPr>
            <p:cNvPr id="1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582451" y="502199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Для того, чтобы выбрать код ОКПД2 необходимо выделить строку с кодом в списке               и нажать на кнопку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«</a:t>
            </a:r>
            <a:r>
              <a:rPr lang="ru-RU" sz="1600" b="1" dirty="0" smtClean="0">
                <a:latin typeface="+mn-lt"/>
                <a:cs typeface="+mn-cs"/>
              </a:rPr>
              <a:t>Запомнить</a:t>
            </a:r>
            <a:r>
              <a:rPr lang="ru-RU" sz="1600" dirty="0" smtClean="0">
                <a:latin typeface="+mn-lt"/>
                <a:cs typeface="+mn-cs"/>
              </a:rPr>
              <a:t>»             или можно выбрать код  ОКПД2 двойным щелчком по выделенной позиции. </a:t>
            </a:r>
            <a:endParaRPr lang="ru-RU" sz="16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631805" y="2464433"/>
            <a:ext cx="422524" cy="426205"/>
            <a:chOff x="838940" y="2034879"/>
            <a:chExt cx="422524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4533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144487" y="2674998"/>
            <a:ext cx="7988060" cy="20272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9039855" y="5009076"/>
            <a:ext cx="420116" cy="426205"/>
            <a:chOff x="838940" y="2034879"/>
            <a:chExt cx="420116" cy="426205"/>
          </a:xfrm>
        </p:grpSpPr>
        <p:sp>
          <p:nvSpPr>
            <p:cNvPr id="31" name="Овал 30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297325" y="1452299"/>
            <a:ext cx="420116" cy="426205"/>
            <a:chOff x="838940" y="2034879"/>
            <a:chExt cx="420116" cy="42620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549828" y="1551994"/>
            <a:ext cx="623205" cy="32651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2903676" y="5424782"/>
            <a:ext cx="420116" cy="426205"/>
            <a:chOff x="838940" y="2034879"/>
            <a:chExt cx="420116" cy="426205"/>
          </a:xfrm>
        </p:grpSpPr>
        <p:sp>
          <p:nvSpPr>
            <p:cNvPr id="38" name="Овал 3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19583" y="5780782"/>
            <a:ext cx="10061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ОКПД2 </a:t>
            </a:r>
            <a:r>
              <a:rPr lang="en-US" sz="1600" dirty="0" err="1" smtClean="0">
                <a:latin typeface="+mn-lt"/>
                <a:cs typeface="+mn-cs"/>
              </a:rPr>
              <a:t>выбирается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с </a:t>
            </a:r>
            <a:r>
              <a:rPr lang="ru-RU" sz="1600" dirty="0">
                <a:latin typeface="+mn-lt"/>
                <a:cs typeface="+mn-cs"/>
              </a:rPr>
              <a:t>детализацией не ниже группы товаров (работ, услуг</a:t>
            </a:r>
            <a:r>
              <a:rPr lang="ru-RU" sz="1600" dirty="0" smtClean="0">
                <a:latin typeface="+mn-lt"/>
                <a:cs typeface="+mn-cs"/>
              </a:rPr>
              <a:t>)</a:t>
            </a:r>
            <a:r>
              <a:rPr lang="en-US" sz="1600" dirty="0" smtClean="0">
                <a:latin typeface="+mn-lt"/>
                <a:cs typeface="+mn-cs"/>
              </a:rPr>
              <a:t> (</a:t>
            </a:r>
            <a:r>
              <a:rPr lang="en-US" sz="1600" dirty="0" err="1" smtClean="0">
                <a:latin typeface="+mn-lt"/>
                <a:cs typeface="+mn-cs"/>
              </a:rPr>
              <a:t>т.е</a:t>
            </a:r>
            <a:r>
              <a:rPr lang="en-US" sz="1600" dirty="0" smtClean="0">
                <a:latin typeface="+mn-lt"/>
                <a:cs typeface="+mn-cs"/>
              </a:rPr>
              <a:t>. 4 </a:t>
            </a:r>
            <a:r>
              <a:rPr lang="en-US" sz="1600" dirty="0" err="1" smtClean="0">
                <a:latin typeface="+mn-lt"/>
                <a:cs typeface="+mn-cs"/>
              </a:rPr>
              <a:t>знака</a:t>
            </a:r>
            <a:r>
              <a:rPr lang="en-US" sz="1600" dirty="0" smtClean="0">
                <a:latin typeface="+mn-lt"/>
                <a:cs typeface="+mn-cs"/>
              </a:rPr>
              <a:t>) (</a:t>
            </a:r>
            <a:r>
              <a:rPr lang="en-US" sz="1600" dirty="0" err="1" smtClean="0">
                <a:latin typeface="+mn-lt"/>
                <a:cs typeface="+mn-cs"/>
              </a:rPr>
              <a:t>пп</a:t>
            </a:r>
            <a:r>
              <a:rPr lang="en-US" sz="1600" dirty="0" smtClean="0">
                <a:latin typeface="+mn-lt"/>
                <a:cs typeface="+mn-cs"/>
              </a:rPr>
              <a:t>. б п. 16 </a:t>
            </a:r>
            <a:r>
              <a:rPr lang="en-US" sz="1600" dirty="0" err="1" smtClean="0">
                <a:latin typeface="+mn-lt"/>
                <a:cs typeface="+mn-cs"/>
              </a:rPr>
              <a:t>Положения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утвержденного</a:t>
            </a:r>
            <a:r>
              <a:rPr lang="en-US" sz="1600" dirty="0" smtClean="0">
                <a:latin typeface="+mn-lt"/>
                <a:cs typeface="+mn-cs"/>
              </a:rPr>
              <a:t> ПП РФ от 30.09.2019 №1279)</a:t>
            </a: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024571" y="5701496"/>
            <a:ext cx="420116" cy="461665"/>
            <a:chOff x="838940" y="1999419"/>
            <a:chExt cx="420116" cy="461665"/>
          </a:xfrm>
        </p:grpSpPr>
        <p:sp>
          <p:nvSpPr>
            <p:cNvPr id="44" name="Овал 4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!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4472"/>
          <a:stretch/>
        </p:blipFill>
        <p:spPr>
          <a:xfrm>
            <a:off x="1629333" y="1379302"/>
            <a:ext cx="8933333" cy="246966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Во вкладке «</a:t>
            </a:r>
            <a:r>
              <a:rPr lang="ru-RU" sz="1600" b="1" dirty="0" smtClean="0">
                <a:solidFill>
                  <a:srgbClr val="00B05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 smtClean="0">
                <a:latin typeface="+mn-lt"/>
                <a:cs typeface="+mn-cs"/>
              </a:rPr>
              <a:t>» необходимо указать код бюджетной классификации, который выбирается двойным нажатием на кнопку          из справочника «</a:t>
            </a:r>
            <a:r>
              <a:rPr lang="ru-RU" sz="1600" b="1" dirty="0" smtClean="0">
                <a:latin typeface="+mn-lt"/>
                <a:cs typeface="+mn-cs"/>
              </a:rPr>
              <a:t>Бюджетная классификация</a:t>
            </a:r>
            <a:r>
              <a:rPr lang="ru-RU" sz="1600" dirty="0" smtClean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96198" y="355172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33" y="2376596"/>
            <a:ext cx="6209524" cy="41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4166558" y="2376596"/>
            <a:ext cx="734075" cy="1175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24571" y="4536616"/>
            <a:ext cx="373063" cy="373062"/>
            <a:chOff x="1110373" y="4446207"/>
            <a:chExt cx="373063" cy="373062"/>
          </a:xfrm>
        </p:grpSpPr>
        <p:sp>
          <p:nvSpPr>
            <p:cNvPr id="2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595948" y="4553870"/>
            <a:ext cx="29281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 справочнике </a:t>
            </a:r>
            <a:r>
              <a:rPr lang="ru-RU" sz="1600" b="1" dirty="0" smtClean="0">
                <a:latin typeface="+mn-lt"/>
                <a:cs typeface="+mn-cs"/>
              </a:rPr>
              <a:t>«Бюджетная классификация» </a:t>
            </a:r>
            <a:r>
              <a:rPr lang="ru-RU" sz="1600" dirty="0" smtClean="0">
                <a:latin typeface="+mn-lt"/>
                <a:cs typeface="+mn-cs"/>
              </a:rPr>
              <a:t>находятся все позиции, имеющиеся в бюджетной росписи / плане ФХД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547" y="1019633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293501" y="1430161"/>
            <a:ext cx="110597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396198" y="957068"/>
            <a:ext cx="51348" cy="47309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95948" y="759540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Далее заполняется поле </a:t>
            </a:r>
            <a:r>
              <a:rPr lang="ru-RU" sz="1600" b="1" dirty="0" smtClean="0">
                <a:latin typeface="+mn-lt"/>
              </a:rPr>
              <a:t>«Счет получателя»</a:t>
            </a:r>
            <a:r>
              <a:rPr lang="ru-RU" sz="1600" dirty="0" smtClean="0">
                <a:latin typeface="+mn-lt"/>
              </a:rPr>
              <a:t>. Для этого необходимо выбрать счет из справочника «</a:t>
            </a:r>
            <a:r>
              <a:rPr lang="ru-RU" sz="1600" b="1" dirty="0" smtClean="0">
                <a:latin typeface="+mn-lt"/>
              </a:rPr>
              <a:t>Счета корреспондентов</a:t>
            </a:r>
            <a:r>
              <a:rPr lang="ru-RU" sz="1600" dirty="0" smtClean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00" y="1311124"/>
            <a:ext cx="8180952" cy="26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391" y="1996789"/>
            <a:ext cx="5066667" cy="24190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865208" y="3485506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632385" y="2337758"/>
            <a:ext cx="1061006" cy="1147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5948" y="4495123"/>
            <a:ext cx="10061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Бюджетные и автономные учреждения указывают вид расхода и счет получателя.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000936" y="4415837"/>
            <a:ext cx="420116" cy="461665"/>
            <a:chOff x="838940" y="1999419"/>
            <a:chExt cx="420116" cy="46166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!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2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2029"/>
          <a:stretch/>
        </p:blipFill>
        <p:spPr>
          <a:xfrm>
            <a:off x="1397634" y="1259498"/>
            <a:ext cx="10040167" cy="263696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595948" y="75954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Переходим к указанию суммы планируемой закупки:</a:t>
            </a:r>
            <a:endParaRPr lang="ru-RU" sz="1600" b="1" dirty="0">
              <a:latin typeface="+mn-lt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24571" y="4181831"/>
            <a:ext cx="373063" cy="373062"/>
            <a:chOff x="1110373" y="4446207"/>
            <a:chExt cx="373063" cy="373062"/>
          </a:xfrm>
        </p:grpSpPr>
        <p:sp>
          <p:nvSpPr>
            <p:cNvPr id="1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9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0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595948" y="416409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Значение суммы указывается вручную</a:t>
            </a:r>
            <a:endParaRPr lang="ru-RU" sz="1600" b="1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90158" y="3687065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27" idx="2"/>
          </p:cNvCxnSpPr>
          <p:nvPr/>
        </p:nvCxnSpPr>
        <p:spPr>
          <a:xfrm flipV="1">
            <a:off x="5090158" y="3896462"/>
            <a:ext cx="465006" cy="395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90537" y="6987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61914" y="68103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Переходим к заполнению вкладки </a:t>
            </a:r>
            <a:r>
              <a:rPr lang="ru-RU" sz="1600" b="1" dirty="0" smtClean="0">
                <a:latin typeface="+mn-lt"/>
              </a:rPr>
              <a:t>«Дополнительная информация»:</a:t>
            </a:r>
            <a:endParaRPr lang="ru-RU" sz="1600" b="1" dirty="0"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14" y="1150335"/>
            <a:ext cx="8333333" cy="353333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124307" y="1562552"/>
            <a:ext cx="420116" cy="426205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18713" y="2490796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49089" y="3049397"/>
            <a:ext cx="420116" cy="426205"/>
            <a:chOff x="838940" y="2034879"/>
            <a:chExt cx="420116" cy="42620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3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27496" y="3831257"/>
            <a:ext cx="420116" cy="426205"/>
            <a:chOff x="838940" y="2034879"/>
            <a:chExt cx="420116" cy="426205"/>
          </a:xfrm>
        </p:grpSpPr>
        <p:sp>
          <p:nvSpPr>
            <p:cNvPr id="26" name="Овал 2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4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45859" y="4726696"/>
            <a:ext cx="373063" cy="373062"/>
            <a:chOff x="1110373" y="4446207"/>
            <a:chExt cx="373063" cy="373062"/>
          </a:xfrm>
        </p:grpSpPr>
        <p:sp>
          <p:nvSpPr>
            <p:cNvPr id="2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717236" y="4708963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1600" dirty="0" smtClean="0">
                <a:latin typeface="+mn-lt"/>
              </a:rPr>
              <a:t>Указывается необходимость </a:t>
            </a:r>
            <a:r>
              <a:rPr lang="ru-RU" sz="1600" b="1" dirty="0" smtClean="0">
                <a:latin typeface="+mn-lt"/>
              </a:rPr>
              <a:t>общественного обсуждения</a:t>
            </a:r>
            <a:r>
              <a:rPr lang="ru-RU" sz="1600" dirty="0" smtClean="0">
                <a:latin typeface="+mn-lt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информация о заключении </a:t>
            </a:r>
            <a:r>
              <a:rPr lang="ru-RU" sz="1600" b="1" dirty="0" err="1" smtClean="0">
                <a:latin typeface="+mn-lt"/>
              </a:rPr>
              <a:t>энергосервисного</a:t>
            </a:r>
            <a:r>
              <a:rPr lang="ru-RU" sz="1600" b="1" dirty="0" smtClean="0">
                <a:latin typeface="+mn-lt"/>
              </a:rPr>
              <a:t> контракта </a:t>
            </a:r>
            <a:r>
              <a:rPr lang="ru-RU" sz="1600" dirty="0" smtClean="0">
                <a:latin typeface="+mn-lt"/>
              </a:rPr>
              <a:t>(Варианты</a:t>
            </a:r>
            <a:r>
              <a:rPr lang="ru-RU" sz="1600" dirty="0">
                <a:latin typeface="+mn-lt"/>
              </a:rPr>
              <a:t>: Да/Нет</a:t>
            </a:r>
            <a:r>
              <a:rPr lang="ru-RU" sz="1600" dirty="0" smtClean="0">
                <a:latin typeface="+mn-lt"/>
              </a:rPr>
              <a:t>)</a:t>
            </a:r>
            <a:r>
              <a:rPr lang="ru-RU" sz="1600" dirty="0" smtClean="0"/>
              <a:t>.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3.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информация о проведении процедуры закупок </a:t>
            </a:r>
            <a:r>
              <a:rPr lang="ru-RU" sz="1600" b="1" dirty="0" smtClean="0">
                <a:latin typeface="+mn-lt"/>
              </a:rPr>
              <a:t>уполномоченным органом </a:t>
            </a:r>
            <a:r>
              <a:rPr lang="ru-RU" sz="1600" dirty="0" smtClean="0">
                <a:latin typeface="+mn-lt"/>
              </a:rPr>
              <a:t>(Варианты</a:t>
            </a:r>
            <a:r>
              <a:rPr lang="ru-RU" sz="1600" dirty="0">
                <a:latin typeface="+mn-lt"/>
              </a:rPr>
              <a:t>: Да/Нет</a:t>
            </a:r>
            <a:r>
              <a:rPr lang="ru-RU" sz="1600" dirty="0" smtClean="0">
                <a:latin typeface="+mn-lt"/>
              </a:rPr>
              <a:t>). Если выбран вариант </a:t>
            </a:r>
            <a:r>
              <a:rPr lang="ru-RU" sz="1600" b="1" dirty="0" smtClean="0">
                <a:latin typeface="+mn-lt"/>
              </a:rPr>
              <a:t>«Да»</a:t>
            </a:r>
            <a:r>
              <a:rPr lang="ru-RU" sz="1600" dirty="0" smtClean="0">
                <a:latin typeface="+mn-lt"/>
              </a:rPr>
              <a:t>, необходимо указать учреждение – уполномоченный орган.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4.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информация об участии в </a:t>
            </a:r>
            <a:r>
              <a:rPr lang="ru-RU" sz="1600" b="1" dirty="0" smtClean="0">
                <a:latin typeface="+mn-lt"/>
              </a:rPr>
              <a:t>совместных торгах </a:t>
            </a:r>
            <a:r>
              <a:rPr lang="ru-RU" sz="1600" dirty="0">
                <a:latin typeface="+mn-lt"/>
              </a:rPr>
              <a:t>(Варианты: Да/Нет</a:t>
            </a:r>
            <a:r>
              <a:rPr lang="ru-RU" sz="1600" dirty="0" smtClean="0">
                <a:latin typeface="+mn-lt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Если выбран вариант «</a:t>
            </a:r>
            <a:r>
              <a:rPr lang="ru-RU" sz="1600" b="1" dirty="0">
                <a:latin typeface="+mn-lt"/>
              </a:rPr>
              <a:t>Да</a:t>
            </a:r>
            <a:r>
              <a:rPr lang="ru-RU" sz="1600" dirty="0">
                <a:latin typeface="+mn-lt"/>
              </a:rPr>
              <a:t>», необходимо указать учреждение </a:t>
            </a:r>
            <a:r>
              <a:rPr lang="ru-RU" sz="1600" dirty="0" smtClean="0">
                <a:latin typeface="+mn-lt"/>
              </a:rPr>
              <a:t>– организатора проведения совместных торгов.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90537" y="698771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661914" y="6810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внесения всей необходимой информации </a:t>
            </a:r>
            <a:r>
              <a:rPr lang="ru-RU" sz="1600" dirty="0" smtClean="0">
                <a:latin typeface="+mn-lt"/>
              </a:rPr>
              <a:t>о </a:t>
            </a:r>
            <a:r>
              <a:rPr lang="ru-RU" sz="1600" dirty="0">
                <a:latin typeface="+mn-lt"/>
              </a:rPr>
              <a:t>позиции </a:t>
            </a:r>
            <a:r>
              <a:rPr lang="ru-RU" sz="1600" dirty="0" smtClean="0">
                <a:latin typeface="+mn-lt"/>
              </a:rPr>
              <a:t>плана-графика, </a:t>
            </a:r>
            <a:r>
              <a:rPr lang="ru-RU" sz="1600" dirty="0">
                <a:latin typeface="+mn-lt"/>
              </a:rPr>
              <a:t>документ следует </a:t>
            </a:r>
            <a:r>
              <a:rPr lang="ru-RU" sz="1600" dirty="0" smtClean="0">
                <a:latin typeface="+mn-lt"/>
              </a:rPr>
              <a:t>сохранить по кнопке        . </a:t>
            </a:r>
            <a:endParaRPr lang="ru-RU" sz="1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13" y="965338"/>
            <a:ext cx="304008" cy="30400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90537" y="1283546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661914" y="1265813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При сохранении документа будут отработаны контроли и в протоколе отразится соответствующая информация.</a:t>
            </a:r>
            <a:endParaRPr lang="ru-RU" sz="16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5" y="1598651"/>
            <a:ext cx="95535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Создание позиции плана-графика с планируемой датой проведения закупки 2022 год методом копирования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82" y="3129352"/>
            <a:ext cx="8380952" cy="293333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07790" y="945527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679167" y="927794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Для создания позиции плана-графика методом копирования необходимо:</a:t>
            </a:r>
            <a:endParaRPr lang="ru-RU" sz="1600" b="1" dirty="0"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18405" y="5714310"/>
            <a:ext cx="420116" cy="426205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10231" y="3446639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325343" y="3555042"/>
            <a:ext cx="223441" cy="289365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66816" y="5853288"/>
            <a:ext cx="8077575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18405" y="1466194"/>
            <a:ext cx="9788025" cy="1139356"/>
            <a:chOff x="6472875" y="1475293"/>
            <a:chExt cx="9788025" cy="1139356"/>
          </a:xfrm>
        </p:grpSpPr>
        <p:sp>
          <p:nvSpPr>
            <p:cNvPr id="33" name="TextBox 32"/>
            <p:cNvSpPr txBox="1"/>
            <p:nvPr/>
          </p:nvSpPr>
          <p:spPr>
            <a:xfrm>
              <a:off x="6883138" y="1475293"/>
              <a:ext cx="9377762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latin typeface="+mn-lt"/>
                </a:rPr>
                <a:t>Выбрать позицию плана-графика из списка позиций плана-графика, которую необходимо скопировать,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latin typeface="+mn-lt"/>
                </a:rPr>
                <a:t>и поставить галочку.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 smtClean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latin typeface="+mn-lt"/>
                </a:rPr>
                <a:t>При помощи кнопки «Копировать»        провести копирование.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t="-9331"/>
            <a:stretch/>
          </p:blipFill>
          <p:spPr>
            <a:xfrm>
              <a:off x="10056073" y="2153903"/>
              <a:ext cx="286999" cy="398608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6472875" y="1515246"/>
              <a:ext cx="420116" cy="426205"/>
              <a:chOff x="838940" y="2034879"/>
              <a:chExt cx="420116" cy="426205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38940" y="2034879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60532" y="2063315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D93333"/>
                    </a:solidFill>
                  </a:rPr>
                  <a:t>1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6476219" y="2188444"/>
              <a:ext cx="420116" cy="426205"/>
              <a:chOff x="838940" y="2034879"/>
              <a:chExt cx="420116" cy="426205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838940" y="2034879"/>
                <a:ext cx="420116" cy="426205"/>
              </a:xfrm>
              <a:prstGeom prst="ellipse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60532" y="2063315"/>
                <a:ext cx="37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D93333"/>
                    </a:solidFill>
                  </a:rPr>
                  <a:t>2</a:t>
                </a:r>
                <a:endParaRPr lang="ru-RU" b="1" dirty="0">
                  <a:solidFill>
                    <a:srgbClr val="D9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75" y="1512569"/>
            <a:ext cx="9276190" cy="367619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16416" y="945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6419" y="878375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После копирования откроется окно с новой позицией плана-графика, которая унаследовала данные </a:t>
            </a:r>
            <a:r>
              <a:rPr lang="ru-RU" sz="1600" dirty="0" smtClean="0">
                <a:latin typeface="+mn-lt"/>
              </a:rPr>
              <a:t>исходного </a:t>
            </a:r>
            <a:r>
              <a:rPr lang="ru-RU" sz="1600" dirty="0" smtClean="0">
                <a:latin typeface="+mn-lt"/>
              </a:rPr>
              <a:t>документа.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68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57" y="4769061"/>
            <a:ext cx="47815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9"/>
          <a:stretch/>
        </p:blipFill>
        <p:spPr bwMode="auto">
          <a:xfrm>
            <a:off x="1144655" y="1870159"/>
            <a:ext cx="10385012" cy="154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90755" y="206375"/>
            <a:ext cx="2985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Создание </a:t>
            </a: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документа </a:t>
            </a: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СГОЗ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12774" y="1341926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 навигаторе перейти в папку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Совокупный годовой объем закупок</a:t>
            </a:r>
            <a:r>
              <a:rPr lang="ru-RU" sz="1600" dirty="0" smtClean="0">
                <a:latin typeface="+mn-lt"/>
                <a:cs typeface="+mn-cs"/>
              </a:rPr>
              <a:t>»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и выбрать фильтр «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Создание нового</a:t>
            </a:r>
            <a:r>
              <a:rPr lang="ru-RU" sz="1600" dirty="0" smtClean="0">
                <a:latin typeface="+mn-lt"/>
                <a:cs typeface="+mn-cs"/>
              </a:rPr>
              <a:t>».</a:t>
            </a:r>
            <a:endParaRPr lang="id-ID" sz="1600" dirty="0">
              <a:latin typeface="+mn-lt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7025" y="198438"/>
            <a:ext cx="1441450" cy="504825"/>
            <a:chOff x="327025" y="198438"/>
            <a:chExt cx="1441450" cy="504825"/>
          </a:xfrm>
        </p:grpSpPr>
        <p:pic>
          <p:nvPicPr>
            <p:cNvPr id="32776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Прямоугольник 1"/>
            <p:cNvSpPr>
              <a:spLocks noChangeArrowheads="1"/>
            </p:cNvSpPr>
            <p:nvPr/>
          </p:nvSpPr>
          <p:spPr bwMode="auto">
            <a:xfrm>
              <a:off x="935038" y="220663"/>
              <a:ext cx="8334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2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</p:grpSp>
      <p:pic>
        <p:nvPicPr>
          <p:cNvPr id="327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673350"/>
            <a:ext cx="18891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28" y="4272571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40" y="5153095"/>
            <a:ext cx="188912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1483436" y="810720"/>
            <a:ext cx="941316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Для создания документа СГОЗ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необходимо: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4" name="Group 1036"/>
          <p:cNvGrpSpPr>
            <a:grpSpLocks noChangeAspect="1"/>
          </p:cNvGrpSpPr>
          <p:nvPr/>
        </p:nvGrpSpPr>
        <p:grpSpPr bwMode="auto">
          <a:xfrm>
            <a:off x="1204801" y="3567627"/>
            <a:ext cx="192816" cy="191642"/>
            <a:chOff x="9876" y="-1946"/>
            <a:chExt cx="822" cy="817"/>
          </a:xfrm>
          <a:solidFill>
            <a:schemeClr val="bg1"/>
          </a:solidFill>
        </p:grpSpPr>
        <p:sp>
          <p:nvSpPr>
            <p:cNvPr id="55" name="Freeform 1038"/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6" name="Freeform 1039"/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7" name="Freeform 1040"/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8" name="Freeform 1041"/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9" name="Freeform 1042"/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0" name="Freeform 1043"/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32936" y="1338862"/>
            <a:ext cx="373063" cy="373062"/>
            <a:chOff x="1110373" y="4446207"/>
            <a:chExt cx="373063" cy="373062"/>
          </a:xfrm>
        </p:grpSpPr>
        <p:sp>
          <p:nvSpPr>
            <p:cNvPr id="3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9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0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2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4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5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1629628" y="2648721"/>
            <a:ext cx="3408199" cy="2405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endCxn id="7" idx="0"/>
          </p:cNvCxnSpPr>
          <p:nvPr/>
        </p:nvCxnSpPr>
        <p:spPr>
          <a:xfrm flipH="1">
            <a:off x="3333728" y="1607024"/>
            <a:ext cx="2359706" cy="1041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588676" y="1607024"/>
            <a:ext cx="6898092" cy="14465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979992" y="2889264"/>
            <a:ext cx="1608572" cy="2658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12774" y="4235740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 панели инструментов нажать на кнопку «</a:t>
            </a:r>
            <a:r>
              <a:rPr lang="ru-RU" sz="1600" b="1" dirty="0" smtClean="0">
                <a:latin typeface="+mn-lt"/>
                <a:cs typeface="+mn-cs"/>
              </a:rPr>
              <a:t>Согласовать СГОЗ</a:t>
            </a:r>
            <a:r>
              <a:rPr lang="ru-RU" sz="1600" dirty="0" smtClean="0">
                <a:latin typeface="+mn-lt"/>
                <a:cs typeface="+mn-cs"/>
              </a:rPr>
              <a:t>»              и выбрать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Подгрузить СГОЗ из Базы Бюджета следующего года</a:t>
            </a:r>
            <a:r>
              <a:rPr lang="ru-RU" sz="1600" dirty="0" smtClean="0">
                <a:latin typeface="+mn-lt"/>
                <a:cs typeface="+mn-cs"/>
              </a:rPr>
              <a:t>»</a:t>
            </a:r>
            <a:r>
              <a:rPr lang="ru-RU" sz="1600" b="1" dirty="0" smtClean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из выпадающего списка:</a:t>
            </a:r>
            <a:endParaRPr lang="id-ID" sz="1600" b="1" dirty="0">
              <a:latin typeface="+mn-lt"/>
              <a:cs typeface="+mn-cs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032937" y="4376195"/>
            <a:ext cx="373063" cy="373062"/>
            <a:chOff x="1110373" y="4446207"/>
            <a:chExt cx="373063" cy="373062"/>
          </a:xfrm>
        </p:grpSpPr>
        <p:sp>
          <p:nvSpPr>
            <p:cNvPr id="8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34" y="4261263"/>
            <a:ext cx="552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Прямоугольник 99"/>
          <p:cNvSpPr/>
          <p:nvPr/>
        </p:nvSpPr>
        <p:spPr>
          <a:xfrm>
            <a:off x="7105334" y="5805774"/>
            <a:ext cx="4164028" cy="342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 стрелкой 100"/>
          <p:cNvCxnSpPr>
            <a:endCxn id="100" idx="1"/>
          </p:cNvCxnSpPr>
          <p:nvPr/>
        </p:nvCxnSpPr>
        <p:spPr>
          <a:xfrm>
            <a:off x="3588675" y="4820515"/>
            <a:ext cx="3516659" cy="11564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52" y="2733346"/>
            <a:ext cx="9171428" cy="363809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116416" y="945527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6419" y="878375"/>
            <a:ext cx="10061701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Так как </a:t>
            </a:r>
            <a:r>
              <a:rPr lang="ru-RU" sz="1600" dirty="0" smtClean="0">
                <a:latin typeface="+mn-lt"/>
              </a:rPr>
              <a:t>новая </a:t>
            </a:r>
            <a:r>
              <a:rPr lang="ru-RU" sz="1600" dirty="0" smtClean="0">
                <a:latin typeface="+mn-lt"/>
              </a:rPr>
              <a:t>закупка планируется к размещению в 2022 </a:t>
            </a:r>
            <a:r>
              <a:rPr lang="ru-RU" sz="1600" dirty="0" smtClean="0">
                <a:latin typeface="+mn-lt"/>
              </a:rPr>
              <a:t>году</a:t>
            </a:r>
            <a:r>
              <a:rPr lang="en-US" sz="1600" dirty="0" smtClean="0">
                <a:latin typeface="+mn-lt"/>
              </a:rPr>
              <a:t>, </a:t>
            </a:r>
            <a:r>
              <a:rPr lang="ru-RU" sz="1600" dirty="0" smtClean="0">
                <a:latin typeface="+mn-lt"/>
              </a:rPr>
              <a:t>следует </a:t>
            </a:r>
            <a:r>
              <a:rPr lang="ru-RU" sz="1600" dirty="0" smtClean="0">
                <a:latin typeface="+mn-lt"/>
              </a:rPr>
              <a:t>изменить значение в строке</a:t>
            </a:r>
            <a:r>
              <a:rPr lang="ru-RU" sz="1600" b="1" dirty="0" smtClean="0">
                <a:latin typeface="+mn-lt"/>
              </a:rPr>
              <a:t> «Планируемый год»</a:t>
            </a:r>
            <a:endParaRPr lang="ru-RU" sz="1600" b="1" dirty="0" smtClean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В случае необходимости можно отредактировать «</a:t>
            </a:r>
            <a:r>
              <a:rPr lang="ru-RU" sz="1600" b="1" dirty="0" smtClean="0">
                <a:latin typeface="+mn-lt"/>
              </a:rPr>
              <a:t>Наименование объекта и (или) наименование объектов закупки»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82625" y="3869340"/>
            <a:ext cx="420116" cy="426205"/>
            <a:chOff x="838940" y="2034879"/>
            <a:chExt cx="420116" cy="426205"/>
          </a:xfrm>
        </p:grpSpPr>
        <p:sp>
          <p:nvSpPr>
            <p:cNvPr id="16" name="Овал 1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978446" y="2520242"/>
            <a:ext cx="420116" cy="426205"/>
            <a:chOff x="838940" y="2034879"/>
            <a:chExt cx="420116" cy="426205"/>
          </a:xfrm>
        </p:grpSpPr>
        <p:sp>
          <p:nvSpPr>
            <p:cNvPr id="19" name="Овал 1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696419" y="3719043"/>
            <a:ext cx="8541281" cy="72680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340553" y="2873199"/>
            <a:ext cx="1147313" cy="403648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744189" y="1153640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702971" y="1920843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4472"/>
          <a:stretch/>
        </p:blipFill>
        <p:spPr>
          <a:xfrm>
            <a:off x="1629333" y="1379302"/>
            <a:ext cx="8933333" cy="246966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Во вкладке «</a:t>
            </a:r>
            <a:r>
              <a:rPr lang="ru-RU" sz="1600" b="1" dirty="0" smtClean="0">
                <a:solidFill>
                  <a:srgbClr val="00B05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 smtClean="0">
                <a:latin typeface="+mn-lt"/>
                <a:cs typeface="+mn-cs"/>
              </a:rPr>
              <a:t>» необходимо указать код бюджетной классификации, который выбирается двойным нажатием на кнопку          из справочника «</a:t>
            </a:r>
            <a:r>
              <a:rPr lang="ru-RU" sz="1600" b="1" dirty="0" smtClean="0">
                <a:latin typeface="+mn-lt"/>
                <a:cs typeface="+mn-cs"/>
              </a:rPr>
              <a:t>Бюджетная классификация</a:t>
            </a:r>
            <a:r>
              <a:rPr lang="ru-RU" sz="1600" dirty="0" smtClean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96198" y="355172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33" y="2376596"/>
            <a:ext cx="6209524" cy="41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4166558" y="2376596"/>
            <a:ext cx="734075" cy="1175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1024571" y="4536616"/>
            <a:ext cx="373063" cy="373062"/>
            <a:chOff x="1110373" y="4446207"/>
            <a:chExt cx="373063" cy="373062"/>
          </a:xfrm>
        </p:grpSpPr>
        <p:sp>
          <p:nvSpPr>
            <p:cNvPr id="2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595948" y="4553870"/>
            <a:ext cx="29281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 справочнике </a:t>
            </a:r>
            <a:r>
              <a:rPr lang="ru-RU" sz="1600" b="1" dirty="0" smtClean="0">
                <a:latin typeface="+mn-lt"/>
                <a:cs typeface="+mn-cs"/>
              </a:rPr>
              <a:t>«Бюджетная классификация» </a:t>
            </a:r>
            <a:r>
              <a:rPr lang="ru-RU" sz="1600" dirty="0" smtClean="0">
                <a:latin typeface="+mn-lt"/>
                <a:cs typeface="+mn-cs"/>
              </a:rPr>
              <a:t>находятся все позиции, имеющиеся в бюджетной росписи / плане ФХД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547" y="1019633"/>
            <a:ext cx="238095" cy="2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293501" y="1430161"/>
            <a:ext cx="110597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396198" y="957068"/>
            <a:ext cx="51348" cy="47309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95948" y="759540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Далее заполняется поле </a:t>
            </a:r>
            <a:r>
              <a:rPr lang="ru-RU" sz="1600" b="1" dirty="0" smtClean="0">
                <a:latin typeface="+mn-lt"/>
              </a:rPr>
              <a:t>«Счет получателя»</a:t>
            </a:r>
            <a:r>
              <a:rPr lang="ru-RU" sz="1600" dirty="0" smtClean="0">
                <a:latin typeface="+mn-lt"/>
              </a:rPr>
              <a:t>. Для этого необходимо выбрать счет из справочника «</a:t>
            </a:r>
            <a:r>
              <a:rPr lang="ru-RU" sz="1600" b="1" dirty="0" smtClean="0">
                <a:latin typeface="+mn-lt"/>
              </a:rPr>
              <a:t>Счета корреспондентов</a:t>
            </a:r>
            <a:r>
              <a:rPr lang="ru-RU" sz="1600" dirty="0" smtClean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00" y="1311124"/>
            <a:ext cx="8180952" cy="26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391" y="1996789"/>
            <a:ext cx="5066667" cy="24190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865208" y="3485506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632385" y="2337758"/>
            <a:ext cx="1061006" cy="1147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46718" y="4495123"/>
            <a:ext cx="10061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Бюджетные и автономные учреждения указывают вид расхода и счет получателя.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051706" y="4415837"/>
            <a:ext cx="420116" cy="461665"/>
            <a:chOff x="838940" y="1999419"/>
            <a:chExt cx="420116" cy="46166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!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257" y="1815688"/>
            <a:ext cx="8961905" cy="247619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50450" y="693819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21827" y="676086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Переходим к изменению суммы планируемой закупки: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n-lt"/>
              </a:rPr>
              <a:t>            Исходная позиция плана-графика финансировалась за счет средств 2021 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n-lt"/>
              </a:rPr>
              <a:t>            В новой позиции плана-графика необходимо изменить год финансирования на 2022 г. </a:t>
            </a:r>
            <a:endParaRPr lang="ru-RU" sz="16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083" y="4274087"/>
            <a:ext cx="9057143" cy="23904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47782" y="4001410"/>
            <a:ext cx="930011" cy="20939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9830" y="6417880"/>
            <a:ext cx="930011" cy="2093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712787" y="4210807"/>
            <a:ext cx="1675483" cy="21437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4655723" y="3784602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1974" y="947511"/>
            <a:ext cx="420116" cy="426205"/>
            <a:chOff x="838940" y="2034879"/>
            <a:chExt cx="420116" cy="426205"/>
          </a:xfrm>
        </p:grpSpPr>
        <p:sp>
          <p:nvSpPr>
            <p:cNvPr id="26" name="Овал 2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1974" y="1389483"/>
            <a:ext cx="420116" cy="426205"/>
            <a:chOff x="838940" y="2034879"/>
            <a:chExt cx="420116" cy="426205"/>
          </a:xfrm>
        </p:grpSpPr>
        <p:sp>
          <p:nvSpPr>
            <p:cNvPr id="29" name="Овал 2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</a:rPr>
                <a:t>2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78859" y="6296479"/>
            <a:ext cx="420116" cy="426205"/>
            <a:chOff x="838940" y="2034879"/>
            <a:chExt cx="420116" cy="426205"/>
          </a:xfrm>
        </p:grpSpPr>
        <p:sp>
          <p:nvSpPr>
            <p:cNvPr id="32" name="Овал 31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B050"/>
                  </a:solidFill>
                </a:rPr>
                <a:t>2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5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90537" y="6987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61914" y="68103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Вкладка </a:t>
            </a:r>
            <a:r>
              <a:rPr lang="ru-RU" sz="1600" b="1" dirty="0" smtClean="0">
                <a:latin typeface="+mn-lt"/>
              </a:rPr>
              <a:t>«Дополнительная информация» </a:t>
            </a:r>
            <a:r>
              <a:rPr lang="ru-RU" sz="1600" dirty="0" smtClean="0">
                <a:latin typeface="+mn-lt"/>
              </a:rPr>
              <a:t>заполняется аналогично простому созданию позиции плана-графика</a:t>
            </a:r>
            <a:r>
              <a:rPr lang="ru-RU" sz="1600" b="1" dirty="0" smtClean="0">
                <a:latin typeface="+mn-lt"/>
              </a:rPr>
              <a:t>:</a:t>
            </a:r>
            <a:endParaRPr lang="ru-RU" sz="1600" b="1" dirty="0"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14" y="1150335"/>
            <a:ext cx="8333333" cy="353333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124307" y="1562552"/>
            <a:ext cx="420116" cy="426205"/>
            <a:chOff x="838940" y="2034879"/>
            <a:chExt cx="420116" cy="426205"/>
          </a:xfrm>
        </p:grpSpPr>
        <p:sp>
          <p:nvSpPr>
            <p:cNvPr id="17" name="Овал 1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18713" y="2490796"/>
            <a:ext cx="420116" cy="426205"/>
            <a:chOff x="838940" y="2034879"/>
            <a:chExt cx="420116" cy="426205"/>
          </a:xfrm>
        </p:grpSpPr>
        <p:sp>
          <p:nvSpPr>
            <p:cNvPr id="20" name="Овал 1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49089" y="3049397"/>
            <a:ext cx="420116" cy="426205"/>
            <a:chOff x="838940" y="2034879"/>
            <a:chExt cx="420116" cy="426205"/>
          </a:xfrm>
        </p:grpSpPr>
        <p:sp>
          <p:nvSpPr>
            <p:cNvPr id="23" name="Овал 2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3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27496" y="3831257"/>
            <a:ext cx="420116" cy="426205"/>
            <a:chOff x="838940" y="2034879"/>
            <a:chExt cx="420116" cy="426205"/>
          </a:xfrm>
        </p:grpSpPr>
        <p:sp>
          <p:nvSpPr>
            <p:cNvPr id="26" name="Овал 2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4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45859" y="4726696"/>
            <a:ext cx="373063" cy="373062"/>
            <a:chOff x="1110373" y="4446207"/>
            <a:chExt cx="373063" cy="373062"/>
          </a:xfrm>
        </p:grpSpPr>
        <p:sp>
          <p:nvSpPr>
            <p:cNvPr id="2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717236" y="4708963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1600" dirty="0" smtClean="0">
                <a:latin typeface="+mn-lt"/>
              </a:rPr>
              <a:t>Указывается необходимость </a:t>
            </a:r>
            <a:r>
              <a:rPr lang="ru-RU" sz="1600" b="1" dirty="0" smtClean="0">
                <a:latin typeface="+mn-lt"/>
              </a:rPr>
              <a:t>общественного обсуждения</a:t>
            </a:r>
            <a:r>
              <a:rPr lang="ru-RU" sz="1600" dirty="0" smtClean="0">
                <a:latin typeface="+mn-lt"/>
              </a:rPr>
              <a:t> (Варианты: Да/Нет).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2.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информация о заключении </a:t>
            </a:r>
            <a:r>
              <a:rPr lang="ru-RU" sz="1600" b="1" dirty="0" err="1" smtClean="0">
                <a:latin typeface="+mn-lt"/>
              </a:rPr>
              <a:t>энергосервисного</a:t>
            </a:r>
            <a:r>
              <a:rPr lang="ru-RU" sz="1600" b="1" dirty="0" smtClean="0">
                <a:latin typeface="+mn-lt"/>
              </a:rPr>
              <a:t> контракта </a:t>
            </a:r>
            <a:r>
              <a:rPr lang="ru-RU" sz="1600" dirty="0" smtClean="0">
                <a:latin typeface="+mn-lt"/>
              </a:rPr>
              <a:t>(Варианты</a:t>
            </a:r>
            <a:r>
              <a:rPr lang="ru-RU" sz="1600" dirty="0">
                <a:latin typeface="+mn-lt"/>
              </a:rPr>
              <a:t>: Да/Нет)</a:t>
            </a:r>
            <a:r>
              <a:rPr lang="ru-RU" sz="16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3.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информация о проведении процедуры закупок </a:t>
            </a:r>
            <a:r>
              <a:rPr lang="ru-RU" sz="1600" b="1" dirty="0" smtClean="0">
                <a:latin typeface="+mn-lt"/>
              </a:rPr>
              <a:t>уполномоченным органом </a:t>
            </a:r>
            <a:r>
              <a:rPr lang="ru-RU" sz="1600" dirty="0" smtClean="0">
                <a:latin typeface="+mn-lt"/>
              </a:rPr>
              <a:t>(Варианты</a:t>
            </a:r>
            <a:r>
              <a:rPr lang="ru-RU" sz="1600" dirty="0">
                <a:latin typeface="+mn-lt"/>
              </a:rPr>
              <a:t>: Да/Нет</a:t>
            </a:r>
            <a:r>
              <a:rPr lang="ru-RU" sz="1600" dirty="0" smtClean="0">
                <a:latin typeface="+mn-lt"/>
              </a:rPr>
              <a:t>). Если выбран вариант </a:t>
            </a:r>
            <a:r>
              <a:rPr lang="ru-RU" sz="1600" b="1" dirty="0" smtClean="0">
                <a:latin typeface="+mn-lt"/>
              </a:rPr>
              <a:t>«Да»</a:t>
            </a:r>
            <a:r>
              <a:rPr lang="ru-RU" sz="1600" dirty="0" smtClean="0">
                <a:latin typeface="+mn-lt"/>
              </a:rPr>
              <a:t>, необходимо указать учреждение – уполномоченный орган.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4.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Указывается информация об участии в </a:t>
            </a:r>
            <a:r>
              <a:rPr lang="ru-RU" sz="1600" b="1" dirty="0" smtClean="0">
                <a:latin typeface="+mn-lt"/>
              </a:rPr>
              <a:t>совместных торгах </a:t>
            </a:r>
            <a:r>
              <a:rPr lang="ru-RU" sz="1600" dirty="0">
                <a:latin typeface="+mn-lt"/>
              </a:rPr>
              <a:t>(Варианты: Да/Нет</a:t>
            </a:r>
            <a:r>
              <a:rPr lang="ru-RU" sz="1600" dirty="0" smtClean="0">
                <a:latin typeface="+mn-lt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Если выбран вариант «</a:t>
            </a:r>
            <a:r>
              <a:rPr lang="ru-RU" sz="1600" b="1" dirty="0">
                <a:latin typeface="+mn-lt"/>
              </a:rPr>
              <a:t>Да</a:t>
            </a:r>
            <a:r>
              <a:rPr lang="ru-RU" sz="1600" dirty="0">
                <a:latin typeface="+mn-lt"/>
              </a:rPr>
              <a:t>», необходимо указать учреждение </a:t>
            </a:r>
            <a:r>
              <a:rPr lang="ru-RU" sz="1600" dirty="0" smtClean="0">
                <a:latin typeface="+mn-lt"/>
              </a:rPr>
              <a:t>– организатора проведения совместных торгов.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Создание особой позиции плана-графика на 2022 год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1837" y="97483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Для создания особой позиции плана-графика необходимо перейти в папку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Позиция плана-графика</a:t>
            </a:r>
            <a:r>
              <a:rPr lang="ru-RU" sz="1600" dirty="0" smtClean="0">
                <a:latin typeface="+mn-lt"/>
                <a:cs typeface="+mn-cs"/>
              </a:rPr>
              <a:t>», выбрать фильтр «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Создание новой</a:t>
            </a:r>
            <a:r>
              <a:rPr lang="ru-RU" sz="1600" dirty="0" smtClean="0">
                <a:latin typeface="+mn-lt"/>
                <a:cs typeface="+mn-cs"/>
              </a:rPr>
              <a:t>» и на панели инструментов нажать на кнопку «</a:t>
            </a:r>
            <a:r>
              <a:rPr lang="ru-RU" sz="1600" b="1" dirty="0" smtClean="0">
                <a:solidFill>
                  <a:srgbClr val="00B050"/>
                </a:solidFill>
                <a:latin typeface="+mn-lt"/>
                <a:cs typeface="+mn-cs"/>
              </a:rPr>
              <a:t>Создать…</a:t>
            </a:r>
            <a:r>
              <a:rPr lang="ru-RU" sz="1600" dirty="0" smtClean="0">
                <a:latin typeface="+mn-lt"/>
                <a:cs typeface="+mn-cs"/>
              </a:rPr>
              <a:t>»      .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7953867" cy="35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76679" y="2904679"/>
            <a:ext cx="1815427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35039" y="3128966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6000" y="2035834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739" y="1135563"/>
            <a:ext cx="253578" cy="313954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6346168" y="1449517"/>
            <a:ext cx="1919156" cy="58631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21" idx="1"/>
          </p:cNvCxnSpPr>
          <p:nvPr/>
        </p:nvCxnSpPr>
        <p:spPr>
          <a:xfrm rot="5400000">
            <a:off x="1479875" y="2004681"/>
            <a:ext cx="1795114" cy="684786"/>
          </a:xfrm>
          <a:prstGeom prst="bentConnector4">
            <a:avLst>
              <a:gd name="adj1" fmla="val 11698"/>
              <a:gd name="adj2" fmla="val 159837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 flipV="1">
            <a:off x="3692107" y="1210156"/>
            <a:ext cx="6319407" cy="1806666"/>
          </a:xfrm>
          <a:prstGeom prst="bentConnector3">
            <a:avLst>
              <a:gd name="adj1" fmla="val 17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4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47" y="1494105"/>
            <a:ext cx="9504762" cy="384761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595948" y="75954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В появившемся окне документа «</a:t>
            </a:r>
            <a:r>
              <a:rPr lang="ru-RU" sz="1600" b="1" dirty="0" smtClean="0">
                <a:latin typeface="+mn-lt"/>
              </a:rPr>
              <a:t>Позиция плана-графика</a:t>
            </a:r>
            <a:r>
              <a:rPr lang="ru-RU" sz="1600" dirty="0" smtClean="0">
                <a:latin typeface="+mn-lt"/>
              </a:rPr>
              <a:t>» необходимо:</a:t>
            </a:r>
            <a:endParaRPr lang="ru-RU" sz="1600" b="1" dirty="0">
              <a:latin typeface="+mn-l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24570" y="1225943"/>
            <a:ext cx="373063" cy="373062"/>
            <a:chOff x="1110373" y="4446207"/>
            <a:chExt cx="373063" cy="373062"/>
          </a:xfrm>
        </p:grpSpPr>
        <p:sp>
          <p:nvSpPr>
            <p:cNvPr id="19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595947" y="120821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Указать соответствующий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Планируемый год</a:t>
            </a:r>
            <a:r>
              <a:rPr lang="ru-RU" sz="1600" dirty="0" smtClean="0">
                <a:latin typeface="+mn-lt"/>
              </a:rPr>
              <a:t> проведения закупки</a:t>
            </a:r>
            <a:endParaRPr lang="ru-RU" sz="1600" b="1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78924" y="2475782"/>
            <a:ext cx="1231567" cy="43132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727275" y="1520435"/>
            <a:ext cx="4718650" cy="955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1024570" y="5812321"/>
            <a:ext cx="373063" cy="373062"/>
            <a:chOff x="1110373" y="4446207"/>
            <a:chExt cx="373063" cy="373062"/>
          </a:xfrm>
        </p:grpSpPr>
        <p:sp>
          <p:nvSpPr>
            <p:cNvPr id="34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5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6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595947" y="579458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Выбрать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Способ определения поставщика (указывается для особых закупок)</a:t>
            </a:r>
            <a:r>
              <a:rPr lang="ru-RU" sz="1600" dirty="0" smtClean="0">
                <a:latin typeface="+mn-lt"/>
              </a:rPr>
              <a:t>» нажав на кнопку вызова справочника</a:t>
            </a:r>
            <a:endParaRPr lang="ru-RU" sz="1600" b="1" dirty="0">
              <a:latin typeface="+mn-lt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5658928" y="4433978"/>
            <a:ext cx="4356340" cy="1360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13" y="6086975"/>
            <a:ext cx="200000" cy="266667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768475" y="4002658"/>
            <a:ext cx="8536574" cy="431320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553" y="1224570"/>
            <a:ext cx="7847619" cy="533150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430013" y="7419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001390" y="7242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В появившемся окне справочника «</a:t>
            </a:r>
            <a:r>
              <a:rPr lang="ru-RU" sz="1600" b="1" dirty="0" smtClean="0">
                <a:latin typeface="+mn-lt"/>
              </a:rPr>
              <a:t>Способы определения поставщика (подрядчика, исполнителя)</a:t>
            </a:r>
            <a:r>
              <a:rPr lang="ru-RU" sz="1600" dirty="0" smtClean="0">
                <a:latin typeface="+mn-lt"/>
              </a:rPr>
              <a:t>» необходимо выбрать соответствующий способ закупки: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3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13" y="1689602"/>
            <a:ext cx="9604309" cy="2908277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430013" y="741971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001390" y="72423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После выбора способа определения поставщика для особых закупок можно заметить, что вкладки «</a:t>
            </a:r>
            <a:r>
              <a:rPr lang="ru-RU" sz="1600" b="1" dirty="0" smtClean="0">
                <a:latin typeface="+mn-lt"/>
              </a:rPr>
              <a:t>ОКПД2</a:t>
            </a:r>
            <a:r>
              <a:rPr lang="ru-RU" sz="1600" dirty="0" smtClean="0">
                <a:latin typeface="+mn-lt"/>
              </a:rPr>
              <a:t>» и «</a:t>
            </a:r>
            <a:r>
              <a:rPr lang="ru-RU" sz="1600" b="1" dirty="0" smtClean="0">
                <a:latin typeface="+mn-lt"/>
              </a:rPr>
              <a:t>Дополнительная информация</a:t>
            </a:r>
            <a:r>
              <a:rPr lang="ru-RU" sz="1600" dirty="0" smtClean="0">
                <a:latin typeface="+mn-lt"/>
              </a:rPr>
              <a:t>»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недоступны</a:t>
            </a:r>
            <a:r>
              <a:rPr lang="ru-RU" sz="1600" dirty="0" smtClean="0">
                <a:latin typeface="+mn-lt"/>
              </a:rPr>
              <a:t>.</a:t>
            </a:r>
            <a:endParaRPr lang="ru-RU" sz="1600" b="1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3837" y="4234395"/>
            <a:ext cx="550080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7362" y="4234394"/>
            <a:ext cx="1668638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74521" y="1283290"/>
            <a:ext cx="2277373" cy="2890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51894" y="1309013"/>
            <a:ext cx="1" cy="2925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77" y="1240650"/>
            <a:ext cx="6209524" cy="2600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24571" y="777273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95948" y="66468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Во вкладке «</a:t>
            </a:r>
            <a:r>
              <a:rPr lang="ru-RU" sz="1600" b="1" dirty="0" smtClean="0">
                <a:latin typeface="+mn-lt"/>
                <a:cs typeface="+mn-cs"/>
              </a:rPr>
              <a:t>Финансирование</a:t>
            </a:r>
            <a:r>
              <a:rPr lang="ru-RU" sz="1600" dirty="0" smtClean="0">
                <a:latin typeface="+mn-lt"/>
                <a:cs typeface="+mn-cs"/>
              </a:rPr>
              <a:t>» указывается код расходов (код бюджетной классификации), который выбирается из справочника «</a:t>
            </a:r>
            <a:r>
              <a:rPr lang="ru-RU" sz="1600" b="1" dirty="0" smtClean="0">
                <a:latin typeface="+mn-lt"/>
                <a:cs typeface="+mn-cs"/>
              </a:rPr>
              <a:t>Бюджетная классификация</a:t>
            </a:r>
            <a:r>
              <a:rPr lang="ru-RU" sz="1600" dirty="0" smtClean="0">
                <a:latin typeface="+mn-lt"/>
                <a:cs typeface="+mn-cs"/>
              </a:rPr>
              <a:t>» и </a:t>
            </a:r>
            <a:r>
              <a:rPr lang="ru-RU" sz="1600" dirty="0">
                <a:latin typeface="+mn-lt"/>
                <a:cs typeface="+mn-cs"/>
              </a:rPr>
              <a:t>счет получателя из справочника «</a:t>
            </a:r>
            <a:r>
              <a:rPr lang="ru-RU" sz="1600" b="1" dirty="0">
                <a:latin typeface="+mn-lt"/>
                <a:cs typeface="+mn-cs"/>
              </a:rPr>
              <a:t>Счета корреспондентов</a:t>
            </a:r>
            <a:r>
              <a:rPr lang="ru-RU" sz="1600" dirty="0">
                <a:latin typeface="+mn-lt"/>
                <a:cs typeface="+mn-cs"/>
              </a:rPr>
              <a:t>». </a:t>
            </a:r>
            <a:endParaRPr lang="ru-RU" sz="16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332" y="4296095"/>
            <a:ext cx="6419048" cy="256190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24429" y="3823912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595806" y="3711320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Далее указывается </a:t>
            </a:r>
            <a:r>
              <a:rPr lang="ru-RU" sz="1600" b="1" dirty="0" smtClean="0">
                <a:latin typeface="+mn-lt"/>
                <a:cs typeface="+mn-cs"/>
              </a:rPr>
              <a:t>значение суммы</a:t>
            </a:r>
            <a:r>
              <a:rPr lang="ru-RU" sz="1600" dirty="0" smtClean="0">
                <a:latin typeface="+mn-lt"/>
                <a:cs typeface="+mn-cs"/>
              </a:rPr>
              <a:t> в соответствующий период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21058" y="3359352"/>
            <a:ext cx="856804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26943" y="3358028"/>
            <a:ext cx="983412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862440" y="1197496"/>
            <a:ext cx="630845" cy="2110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834928" y="1249456"/>
            <a:ext cx="4240061" cy="2082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7684152" y="6427481"/>
            <a:ext cx="916383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226943" y="4040399"/>
            <a:ext cx="3657600" cy="2387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00535" y="1757948"/>
            <a:ext cx="31227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+mn-lt"/>
                <a:cs typeface="+mn-cs"/>
              </a:rPr>
              <a:t>ВАЖНО!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Бюджетные и автономные учреждения указывают вид расхода и счет получателя.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Казенные учреждения указывают полный код бюджетной классификации в соответствии с бюджетной росписью в веб-бюджет («Бюджет-СМАРТ»)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8194773" y="1664399"/>
            <a:ext cx="420116" cy="461665"/>
            <a:chOff x="838940" y="1999419"/>
            <a:chExt cx="420116" cy="461665"/>
          </a:xfrm>
        </p:grpSpPr>
        <p:sp>
          <p:nvSpPr>
            <p:cNvPr id="34" name="Овал 3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!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5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69" y="1072382"/>
            <a:ext cx="3851964" cy="114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55075" y="702384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 всплывающем диалоговом окне подтвердить загрузку документа СГОЗ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175237" y="699320"/>
            <a:ext cx="373063" cy="373062"/>
            <a:chOff x="1110373" y="4446207"/>
            <a:chExt cx="373063" cy="373062"/>
          </a:xfrm>
        </p:grpSpPr>
        <p:sp>
          <p:nvSpPr>
            <p:cNvPr id="32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4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775373" y="2247922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По завершению загрузки документа «СГОЗ» будет показан </a:t>
            </a:r>
            <a:r>
              <a:rPr lang="ru-RU" sz="1600" b="1" dirty="0" smtClean="0">
                <a:latin typeface="+mn-lt"/>
                <a:cs typeface="+mn-cs"/>
              </a:rPr>
              <a:t>Протокол формирования документа СГОЗ              </a:t>
            </a:r>
            <a:r>
              <a:rPr lang="ru-RU" sz="1600" dirty="0" smtClean="0">
                <a:latin typeface="+mn-lt"/>
                <a:cs typeface="+mn-cs"/>
              </a:rPr>
              <a:t>, а сам документ отобразится в фильтре </a:t>
            </a:r>
            <a:r>
              <a:rPr lang="ru-RU" sz="1600" b="1" dirty="0" smtClean="0">
                <a:latin typeface="+mn-lt"/>
                <a:cs typeface="+mn-cs"/>
              </a:rPr>
              <a:t>«Создание нового»          .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1247257" y="2357911"/>
            <a:ext cx="373063" cy="373062"/>
            <a:chOff x="1110373" y="4446207"/>
            <a:chExt cx="373063" cy="373062"/>
          </a:xfrm>
        </p:grpSpPr>
        <p:sp>
          <p:nvSpPr>
            <p:cNvPr id="42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3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4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5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6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66" y="3143321"/>
            <a:ext cx="6590476" cy="29523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160" y="4923229"/>
            <a:ext cx="7504762" cy="140952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pSp>
        <p:nvGrpSpPr>
          <p:cNvPr id="30" name="Группа 29"/>
          <p:cNvGrpSpPr/>
          <p:nvPr/>
        </p:nvGrpSpPr>
        <p:grpSpPr>
          <a:xfrm>
            <a:off x="823568" y="3295114"/>
            <a:ext cx="420116" cy="426205"/>
            <a:chOff x="838940" y="2034879"/>
            <a:chExt cx="420116" cy="426205"/>
          </a:xfrm>
        </p:grpSpPr>
        <p:sp>
          <p:nvSpPr>
            <p:cNvPr id="48" name="Овал 4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372246" y="5583847"/>
            <a:ext cx="420116" cy="426205"/>
            <a:chOff x="838940" y="2034879"/>
            <a:chExt cx="420116" cy="426205"/>
          </a:xfrm>
        </p:grpSpPr>
        <p:sp>
          <p:nvSpPr>
            <p:cNvPr id="53" name="Овал 5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  <a:endPara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848045" y="5702060"/>
            <a:ext cx="1768415" cy="1897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10835961" y="2199868"/>
            <a:ext cx="420116" cy="426205"/>
            <a:chOff x="838940" y="2034879"/>
            <a:chExt cx="420116" cy="426205"/>
          </a:xfrm>
        </p:grpSpPr>
        <p:sp>
          <p:nvSpPr>
            <p:cNvPr id="56" name="Овал 5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880855" y="2518641"/>
            <a:ext cx="420116" cy="426205"/>
            <a:chOff x="838940" y="2034879"/>
            <a:chExt cx="420116" cy="426205"/>
          </a:xfrm>
        </p:grpSpPr>
        <p:sp>
          <p:nvSpPr>
            <p:cNvPr id="59" name="Овал 5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  <a:endPara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</p:grp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6616460" y="5796951"/>
            <a:ext cx="1712967" cy="37956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346759" y="6081622"/>
            <a:ext cx="3578077" cy="2511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2" y="1555129"/>
            <a:ext cx="8496568" cy="316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9563" y="220357"/>
            <a:ext cx="8105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Утверждение </a:t>
            </a: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сформированного плана-графика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8475" y="6092388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Сформированный план-график закупок можно отправить в ЕИС только из фильтра </a:t>
            </a:r>
            <a:r>
              <a:rPr lang="ru-RU" sz="1600" b="1" dirty="0" smtClean="0">
                <a:latin typeface="+mn-lt"/>
              </a:rPr>
              <a:t>«Согласовано».</a:t>
            </a:r>
            <a:endParaRPr lang="ru-RU" sz="1600" b="1" dirty="0"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65224" y="955120"/>
            <a:ext cx="373063" cy="373062"/>
            <a:chOff x="1110373" y="4446207"/>
            <a:chExt cx="373063" cy="373062"/>
          </a:xfrm>
        </p:grpSpPr>
        <p:sp>
          <p:nvSpPr>
            <p:cNvPr id="1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768475" y="85606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После того, как все позиции </a:t>
            </a:r>
            <a:r>
              <a:rPr lang="ru-RU" sz="1600" dirty="0" smtClean="0">
                <a:latin typeface="+mn-lt"/>
              </a:rPr>
              <a:t>внесены в </a:t>
            </a:r>
            <a:r>
              <a:rPr lang="ru-RU" sz="1600" dirty="0">
                <a:latin typeface="+mn-lt"/>
              </a:rPr>
              <a:t>план-график, </a:t>
            </a:r>
            <a:r>
              <a:rPr lang="ru-RU" sz="1600" dirty="0" smtClean="0">
                <a:latin typeface="+mn-lt"/>
              </a:rPr>
              <a:t>необходимо его утвердить, отправив по маршруту нажатием кнопки                и из выпадающего списка выбрать «</a:t>
            </a:r>
            <a:r>
              <a:rPr lang="ru-RU" sz="1600" b="1" dirty="0" smtClean="0">
                <a:latin typeface="+mn-lt"/>
              </a:rPr>
              <a:t>Отправить по маршруту</a:t>
            </a:r>
            <a:r>
              <a:rPr lang="ru-RU" sz="1600" dirty="0" smtClean="0">
                <a:latin typeface="+mn-lt"/>
              </a:rPr>
              <a:t>».</a:t>
            </a:r>
            <a:endParaRPr lang="ru-RU" sz="16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280" y="1140171"/>
            <a:ext cx="636346" cy="3760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754150" y="1763365"/>
            <a:ext cx="429611" cy="31666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99325" y="2144426"/>
            <a:ext cx="1921981" cy="2445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295681" y="5969277"/>
            <a:ext cx="420116" cy="461665"/>
            <a:chOff x="838940" y="1999419"/>
            <a:chExt cx="420116" cy="461665"/>
          </a:xfrm>
        </p:grpSpPr>
        <p:sp>
          <p:nvSpPr>
            <p:cNvPr id="30" name="Овал 2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!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 flipH="1" flipV="1">
            <a:off x="4606506" y="3942272"/>
            <a:ext cx="4819269" cy="2256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760315" y="1382303"/>
            <a:ext cx="0" cy="7621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86626" y="1440842"/>
            <a:ext cx="3612699" cy="39999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24781" y="3797643"/>
            <a:ext cx="1881725" cy="262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96" y="1479640"/>
            <a:ext cx="7640414" cy="399813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197098" y="887014"/>
            <a:ext cx="373063" cy="373062"/>
            <a:chOff x="1110373" y="4446207"/>
            <a:chExt cx="373063" cy="373062"/>
          </a:xfrm>
        </p:grpSpPr>
        <p:sp>
          <p:nvSpPr>
            <p:cNvPr id="7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9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768475" y="7780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После того, как план перейдет в фильтр «</a:t>
            </a:r>
            <a:r>
              <a:rPr lang="ru-RU" sz="1600" b="1" dirty="0" smtClean="0">
                <a:latin typeface="+mn-lt"/>
              </a:rPr>
              <a:t>Согласовано</a:t>
            </a:r>
            <a:r>
              <a:rPr lang="ru-RU" sz="1600" dirty="0" smtClean="0">
                <a:latin typeface="+mn-lt"/>
              </a:rPr>
              <a:t>» необходимо нажать на кнопку «</a:t>
            </a:r>
            <a:r>
              <a:rPr lang="ru-RU" sz="1600" b="1" dirty="0" smtClean="0">
                <a:latin typeface="+mn-lt"/>
              </a:rPr>
              <a:t>Отчет по смене состояний</a:t>
            </a:r>
            <a:r>
              <a:rPr lang="ru-RU" sz="1600" dirty="0" smtClean="0">
                <a:latin typeface="+mn-lt"/>
              </a:rPr>
              <a:t>»             и выбрать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Отправить документ в ЕИС</a:t>
            </a:r>
            <a:r>
              <a:rPr lang="ru-RU" sz="1600" dirty="0" smtClean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58" y="1080349"/>
            <a:ext cx="485996" cy="289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070126" y="2198956"/>
            <a:ext cx="1780576" cy="303099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207103" y="1260076"/>
            <a:ext cx="1386690" cy="938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77875" y="1001606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49252" y="9025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случае прохождения </a:t>
            </a:r>
            <a:r>
              <a:rPr lang="ru-RU" sz="1600" dirty="0" smtClean="0">
                <a:latin typeface="+mn-lt"/>
              </a:rPr>
              <a:t>Планом-графиком </a:t>
            </a:r>
            <a:r>
              <a:rPr lang="ru-RU" sz="1600" dirty="0">
                <a:latin typeface="+mn-lt"/>
              </a:rPr>
              <a:t>контроля на соответствие ч.5 ст.99 </a:t>
            </a:r>
            <a:r>
              <a:rPr lang="ru-RU" sz="1600" dirty="0" smtClean="0">
                <a:latin typeface="+mn-lt"/>
              </a:rPr>
              <a:t>44-ФЗ, будет </a:t>
            </a:r>
            <a:r>
              <a:rPr lang="ru-RU" sz="1600" dirty="0">
                <a:latin typeface="+mn-lt"/>
              </a:rPr>
              <a:t>сформирован документ «</a:t>
            </a:r>
            <a:r>
              <a:rPr lang="ru-RU" sz="1600" b="1" dirty="0">
                <a:latin typeface="+mn-lt"/>
              </a:rPr>
              <a:t>Уведомление о соответствии контролируемой информации</a:t>
            </a:r>
            <a:r>
              <a:rPr lang="ru-RU" sz="1600" dirty="0" smtClean="0">
                <a:latin typeface="+mn-lt"/>
              </a:rPr>
              <a:t>». </a:t>
            </a:r>
            <a:r>
              <a:rPr lang="ru-RU" sz="1600" dirty="0">
                <a:latin typeface="+mn-lt"/>
              </a:rPr>
              <a:t>План-график отобразится в открытой части ЕИС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20" y="1708843"/>
            <a:ext cx="10009524" cy="385714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445703" y="4771764"/>
            <a:ext cx="2108380" cy="33507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520451" y="1487328"/>
            <a:ext cx="516711" cy="3284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1733550"/>
            <a:ext cx="8029575" cy="33909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77875" y="1001606"/>
            <a:ext cx="373063" cy="373062"/>
            <a:chOff x="1110373" y="4446207"/>
            <a:chExt cx="373063" cy="373062"/>
          </a:xfrm>
        </p:grpSpPr>
        <p:sp>
          <p:nvSpPr>
            <p:cNvPr id="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349252" y="90255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 течении трех часов </a:t>
            </a:r>
            <a:r>
              <a:rPr lang="en-US" sz="1600" dirty="0" err="1" smtClean="0">
                <a:latin typeface="+mn-lt"/>
              </a:rPr>
              <a:t>после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прохождения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фин</a:t>
            </a:r>
            <a:r>
              <a:rPr lang="en-US" sz="1600" dirty="0" smtClean="0">
                <a:latin typeface="+mn-lt"/>
              </a:rPr>
              <a:t>. контроля </a:t>
            </a:r>
            <a:r>
              <a:rPr lang="ru-RU" sz="1600" dirty="0" smtClean="0">
                <a:latin typeface="+mn-lt"/>
              </a:rPr>
              <a:t>сведения </a:t>
            </a:r>
            <a:r>
              <a:rPr lang="ru-RU" sz="1600" dirty="0">
                <a:latin typeface="+mn-lt"/>
              </a:rPr>
              <a:t>о размещении документа в ЕИС поступят в </a:t>
            </a:r>
            <a:r>
              <a:rPr lang="ru-RU" sz="1600" dirty="0" smtClean="0">
                <a:latin typeface="+mn-lt"/>
              </a:rPr>
              <a:t>Систему</a:t>
            </a:r>
            <a:r>
              <a:rPr lang="en-US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WEB-</a:t>
            </a:r>
            <a:r>
              <a:rPr lang="en-US" sz="1600" dirty="0" err="1" smtClean="0">
                <a:latin typeface="+mn-lt"/>
              </a:rPr>
              <a:t>Торги</a:t>
            </a:r>
            <a:r>
              <a:rPr lang="en-US" sz="1600" dirty="0" smtClean="0">
                <a:latin typeface="+mn-lt"/>
              </a:rPr>
              <a:t>-КС</a:t>
            </a:r>
            <a:r>
              <a:rPr lang="ru-RU" sz="1600" dirty="0" smtClean="0">
                <a:latin typeface="+mn-lt"/>
              </a:rPr>
              <a:t>. </a:t>
            </a:r>
            <a:r>
              <a:rPr lang="ru-RU" sz="1600" dirty="0">
                <a:latin typeface="+mn-lt"/>
              </a:rPr>
              <a:t>План-график закупок перейдет в фильтр «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Опубликовано</a:t>
            </a:r>
            <a:r>
              <a:rPr lang="ru-RU" sz="1600" dirty="0">
                <a:latin typeface="+mn-lt"/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4994" y="4927039"/>
            <a:ext cx="1780576" cy="197411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56721" y="1487328"/>
            <a:ext cx="78849" cy="3432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35570" y="1487328"/>
            <a:ext cx="2838090" cy="1862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85432" y="3349690"/>
            <a:ext cx="4293738" cy="204394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777875" y="5412853"/>
            <a:ext cx="373063" cy="373062"/>
            <a:chOff x="1110373" y="4446207"/>
            <a:chExt cx="373063" cy="373062"/>
          </a:xfrm>
        </p:grpSpPr>
        <p:sp>
          <p:nvSpPr>
            <p:cNvPr id="36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7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2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349252" y="5401802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На этом работа с планом-графиком закупок завершается.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9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395" y="1426223"/>
            <a:ext cx="3885714" cy="1247619"/>
          </a:xfrm>
          <a:prstGeom prst="rect">
            <a:avLst/>
          </a:prstGeom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041501" y="836153"/>
            <a:ext cx="373063" cy="373062"/>
            <a:chOff x="1110373" y="4446207"/>
            <a:chExt cx="373063" cy="373062"/>
          </a:xfrm>
        </p:grpSpPr>
        <p:sp>
          <p:nvSpPr>
            <p:cNvPr id="4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612768" y="728421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того, чтобы созданный </a:t>
            </a:r>
            <a:r>
              <a:rPr lang="ru-RU" sz="1600" b="1" dirty="0">
                <a:latin typeface="+mn-lt"/>
                <a:cs typeface="+mn-cs"/>
              </a:rPr>
              <a:t>документ </a:t>
            </a:r>
            <a:r>
              <a:rPr lang="ru-RU" sz="1600" b="1" dirty="0" smtClean="0">
                <a:latin typeface="+mn-lt"/>
                <a:cs typeface="+mn-cs"/>
              </a:rPr>
              <a:t>«СГОЗ» </a:t>
            </a:r>
            <a:r>
              <a:rPr lang="ru-RU" sz="1600" dirty="0" smtClean="0">
                <a:latin typeface="+mn-lt"/>
                <a:cs typeface="+mn-cs"/>
              </a:rPr>
              <a:t>учитывался </a:t>
            </a:r>
            <a:r>
              <a:rPr lang="ru-RU" sz="1600" dirty="0">
                <a:latin typeface="+mn-lt"/>
                <a:cs typeface="+mn-cs"/>
              </a:rPr>
              <a:t>в Системе </a:t>
            </a:r>
            <a:r>
              <a:rPr lang="ru-RU" sz="1600" dirty="0" smtClean="0">
                <a:latin typeface="+mn-lt"/>
                <a:cs typeface="+mn-cs"/>
              </a:rPr>
              <a:t>WEB-Торги-КС, </a:t>
            </a:r>
            <a:r>
              <a:rPr lang="ru-RU" sz="1600" dirty="0">
                <a:latin typeface="+mn-lt"/>
                <a:cs typeface="+mn-cs"/>
              </a:rPr>
              <a:t>при создании лотов </a:t>
            </a:r>
            <a:r>
              <a:rPr lang="ru-RU" sz="1600" dirty="0" smtClean="0">
                <a:latin typeface="+mn-lt"/>
                <a:cs typeface="+mn-cs"/>
              </a:rPr>
              <a:t>плана-графика, необходимо </a:t>
            </a:r>
            <a:r>
              <a:rPr lang="ru-RU" sz="1600" dirty="0">
                <a:latin typeface="+mn-lt"/>
                <a:cs typeface="+mn-cs"/>
              </a:rPr>
              <a:t>нажать </a:t>
            </a:r>
            <a:r>
              <a:rPr lang="ru-RU" sz="1600" dirty="0" smtClean="0">
                <a:latin typeface="+mn-lt"/>
                <a:cs typeface="+mn-cs"/>
              </a:rPr>
              <a:t>на панели кнопку          и выбрать из выпадающего списка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Согласовать СГОЗ</a:t>
            </a:r>
            <a:r>
              <a:rPr lang="ru-RU" sz="1600" b="1" dirty="0" smtClean="0">
                <a:latin typeface="+mn-lt"/>
                <a:cs typeface="+mn-cs"/>
              </a:rPr>
              <a:t>»</a:t>
            </a:r>
            <a:r>
              <a:rPr lang="ru-RU" sz="1600" dirty="0" smtClean="0">
                <a:latin typeface="+mn-lt"/>
                <a:cs typeface="+mn-cs"/>
              </a:rPr>
              <a:t>.</a:t>
            </a:r>
            <a:endParaRPr lang="id-ID" sz="1600" dirty="0">
              <a:latin typeface="+mn-lt"/>
              <a:cs typeface="+mn-cs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041501" y="2654645"/>
            <a:ext cx="373063" cy="373062"/>
            <a:chOff x="1110373" y="4446207"/>
            <a:chExt cx="373063" cy="373062"/>
          </a:xfrm>
        </p:grpSpPr>
        <p:sp>
          <p:nvSpPr>
            <p:cNvPr id="6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6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1482354" y="2661937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 результате согласования сформируется </a:t>
            </a:r>
            <a:r>
              <a:rPr lang="ru-RU" sz="1600" b="1" dirty="0" smtClean="0">
                <a:latin typeface="+mn-lt"/>
                <a:cs typeface="+mn-cs"/>
              </a:rPr>
              <a:t>Протокол изменений состояний документов</a:t>
            </a:r>
            <a:endParaRPr lang="id-ID" sz="1600" dirty="0">
              <a:latin typeface="+mn-lt"/>
              <a:cs typeface="+mn-cs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H="1">
            <a:off x="6976792" y="1262991"/>
            <a:ext cx="2805563" cy="551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811561" y="1693756"/>
            <a:ext cx="2165231" cy="2405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3"/>
          <a:stretch/>
        </p:blipFill>
        <p:spPr bwMode="auto">
          <a:xfrm>
            <a:off x="1482354" y="2989195"/>
            <a:ext cx="7896225" cy="183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917" y="1029488"/>
            <a:ext cx="352381" cy="24761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041501" y="4850972"/>
            <a:ext cx="373063" cy="373062"/>
            <a:chOff x="1110373" y="4446207"/>
            <a:chExt cx="373063" cy="373062"/>
          </a:xfrm>
        </p:grpSpPr>
        <p:sp>
          <p:nvSpPr>
            <p:cNvPr id="4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8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1482354" y="4858264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Документ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СГОЗ</a:t>
            </a:r>
            <a:r>
              <a:rPr lang="ru-RU" sz="16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отобразится в фильтре «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Принято к исполнению</a:t>
            </a:r>
            <a:r>
              <a:rPr lang="ru-RU" sz="1600" dirty="0" smtClean="0">
                <a:latin typeface="+mn-lt"/>
                <a:cs typeface="+mn-cs"/>
              </a:rPr>
              <a:t>».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324" y="5235299"/>
            <a:ext cx="8621566" cy="103874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2091428" y="5604069"/>
            <a:ext cx="2165231" cy="2405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>
            <a:endCxn id="59" idx="3"/>
          </p:cNvCxnSpPr>
          <p:nvPr/>
        </p:nvCxnSpPr>
        <p:spPr>
          <a:xfrm flipH="1">
            <a:off x="4256659" y="5112957"/>
            <a:ext cx="1695567" cy="611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293228" y="5825604"/>
            <a:ext cx="4018661" cy="30686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 стрелкой 62"/>
          <p:cNvCxnSpPr>
            <a:endCxn id="62" idx="0"/>
          </p:cNvCxnSpPr>
          <p:nvPr/>
        </p:nvCxnSpPr>
        <p:spPr>
          <a:xfrm>
            <a:off x="2475781" y="5155192"/>
            <a:ext cx="5826778" cy="67041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7025" y="198438"/>
            <a:ext cx="1445489" cy="504825"/>
            <a:chOff x="327025" y="198438"/>
            <a:chExt cx="1445489" cy="504825"/>
          </a:xfrm>
        </p:grpSpPr>
        <p:pic>
          <p:nvPicPr>
            <p:cNvPr id="32776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Прямоугольник 1"/>
            <p:cNvSpPr>
              <a:spLocks noChangeArrowheads="1"/>
            </p:cNvSpPr>
            <p:nvPr/>
          </p:nvSpPr>
          <p:spPr bwMode="auto">
            <a:xfrm>
              <a:off x="939077" y="198438"/>
              <a:ext cx="8334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2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" y="6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046236" y="1340446"/>
            <a:ext cx="373063" cy="373062"/>
            <a:chOff x="1110373" y="4446207"/>
            <a:chExt cx="373063" cy="373062"/>
          </a:xfrm>
        </p:grpSpPr>
        <p:sp>
          <p:nvSpPr>
            <p:cNvPr id="2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77" y="3211720"/>
            <a:ext cx="10592643" cy="33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1171835" y="6029687"/>
            <a:ext cx="420116" cy="426205"/>
            <a:chOff x="838940" y="2034879"/>
            <a:chExt cx="420116" cy="426205"/>
          </a:xfrm>
        </p:grpSpPr>
        <p:sp>
          <p:nvSpPr>
            <p:cNvPr id="44" name="Овал 4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594652" y="3661190"/>
            <a:ext cx="420116" cy="426205"/>
            <a:chOff x="838940" y="2034879"/>
            <a:chExt cx="420116" cy="426205"/>
          </a:xfrm>
        </p:grpSpPr>
        <p:sp>
          <p:nvSpPr>
            <p:cNvPr id="47" name="Овал 4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3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883241" y="1791884"/>
            <a:ext cx="420116" cy="426205"/>
            <a:chOff x="838940" y="2034879"/>
            <a:chExt cx="420116" cy="426205"/>
          </a:xfrm>
        </p:grpSpPr>
        <p:sp>
          <p:nvSpPr>
            <p:cNvPr id="50" name="Овал 4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77348" y="6119774"/>
            <a:ext cx="1410633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06141" y="5427048"/>
            <a:ext cx="5525579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105382" y="3762148"/>
            <a:ext cx="274822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289944" y="1362737"/>
            <a:ext cx="97352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В </a:t>
            </a:r>
            <a:r>
              <a:rPr lang="ru-RU" sz="1600" dirty="0">
                <a:latin typeface="+mn-lt"/>
              </a:rPr>
              <a:t>навигаторе перейти в папку </a:t>
            </a:r>
            <a:r>
              <a:rPr lang="ru-RU" sz="1600" dirty="0" smtClean="0">
                <a:latin typeface="+mn-lt"/>
              </a:rPr>
              <a:t>«</a:t>
            </a:r>
            <a:r>
              <a:rPr lang="ru-RU" sz="1600" b="1" dirty="0" smtClean="0">
                <a:latin typeface="+mn-lt"/>
              </a:rPr>
              <a:t>План-график</a:t>
            </a:r>
            <a:r>
              <a:rPr lang="ru-RU" sz="1600" dirty="0" smtClean="0">
                <a:latin typeface="+mn-lt"/>
              </a:rPr>
              <a:t>»</a:t>
            </a:r>
            <a:r>
              <a:rPr lang="en-US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и </a:t>
            </a:r>
            <a:r>
              <a:rPr lang="ru-RU" sz="1600" dirty="0" smtClean="0">
                <a:latin typeface="+mn-lt"/>
              </a:rPr>
              <a:t>выбрать </a:t>
            </a:r>
            <a:r>
              <a:rPr lang="ru-RU" sz="1600" dirty="0">
                <a:latin typeface="+mn-lt"/>
              </a:rPr>
              <a:t>фильтр </a:t>
            </a:r>
            <a:r>
              <a:rPr lang="ru-RU" sz="1600" dirty="0" smtClean="0">
                <a:latin typeface="+mn-lt"/>
              </a:rPr>
              <a:t>«</a:t>
            </a:r>
            <a:r>
              <a:rPr lang="ru-RU" sz="1600" b="1" dirty="0" smtClean="0">
                <a:latin typeface="+mn-lt"/>
              </a:rPr>
              <a:t>Опубликовано</a:t>
            </a:r>
            <a:r>
              <a:rPr lang="ru-RU" sz="1600" dirty="0" smtClean="0">
                <a:latin typeface="+mn-lt"/>
              </a:rPr>
              <a:t>».</a:t>
            </a:r>
            <a:endParaRPr lang="id-ID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Выбрать </a:t>
            </a:r>
            <a:r>
              <a:rPr lang="ru-RU" sz="1600" b="1" dirty="0" smtClean="0">
                <a:latin typeface="+mn-lt"/>
                <a:cs typeface="+mn-cs"/>
              </a:rPr>
              <a:t>в списке документов</a:t>
            </a:r>
            <a:r>
              <a:rPr lang="ru-RU" sz="1600" dirty="0" smtClean="0">
                <a:latin typeface="+mn-lt"/>
                <a:cs typeface="+mn-cs"/>
              </a:rPr>
              <a:t> опубликованный план-график </a:t>
            </a:r>
            <a:r>
              <a:rPr lang="ru-RU" sz="1600" b="1" dirty="0" smtClean="0">
                <a:latin typeface="+mn-lt"/>
                <a:cs typeface="+mn-cs"/>
              </a:rPr>
              <a:t>на 2020 год и плановый период 2021-2022 годов</a:t>
            </a:r>
            <a:r>
              <a:rPr lang="ru-RU" sz="160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и проставить галочку.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Нажать на кнопку          «</a:t>
            </a:r>
            <a:r>
              <a:rPr lang="ru-RU" sz="1600" b="1" dirty="0" smtClean="0">
                <a:latin typeface="+mn-lt"/>
                <a:cs typeface="+mn-cs"/>
              </a:rPr>
              <a:t>Сформировать «План-график» на следующий финансовый год</a:t>
            </a:r>
            <a:r>
              <a:rPr lang="ru-RU" sz="1600" dirty="0" smtClean="0">
                <a:latin typeface="+mn-lt"/>
                <a:cs typeface="+mn-cs"/>
              </a:rPr>
              <a:t>».</a:t>
            </a:r>
            <a:endParaRPr lang="id-ID" sz="1600" dirty="0"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83596" y="206375"/>
            <a:ext cx="89994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Формирование плана-графика </a:t>
            </a: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 2021 год на основании плана-графика 2020 года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1190905" y="810720"/>
            <a:ext cx="1072217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Для формирования плана-графика закупок на 2021 год и плановый период 2022-2023 годов необходимо: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869828" y="1311999"/>
            <a:ext cx="420116" cy="426205"/>
            <a:chOff x="838940" y="2034879"/>
            <a:chExt cx="420116" cy="426205"/>
          </a:xfrm>
        </p:grpSpPr>
        <p:sp>
          <p:nvSpPr>
            <p:cNvPr id="33" name="Овал 3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660887" y="5478490"/>
            <a:ext cx="420116" cy="426205"/>
            <a:chOff x="838940" y="2034879"/>
            <a:chExt cx="420116" cy="426205"/>
          </a:xfrm>
        </p:grpSpPr>
        <p:sp>
          <p:nvSpPr>
            <p:cNvPr id="38" name="Овал 3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2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91420" y="2506192"/>
            <a:ext cx="420116" cy="426205"/>
            <a:chOff x="838940" y="2034879"/>
            <a:chExt cx="420116" cy="426205"/>
          </a:xfrm>
        </p:grpSpPr>
        <p:sp>
          <p:nvSpPr>
            <p:cNvPr id="58" name="Овал 57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D93333"/>
                  </a:solidFill>
                </a:rPr>
                <a:t>3</a:t>
              </a:r>
              <a:endParaRPr lang="ru-RU" b="1" dirty="0">
                <a:solidFill>
                  <a:srgbClr val="D93333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48" y="2573235"/>
            <a:ext cx="309416" cy="3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27" y="1224785"/>
            <a:ext cx="4305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3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всплывающем диалоговом окне подтвердить </a:t>
            </a:r>
            <a:r>
              <a:rPr lang="ru-RU" sz="1600" dirty="0" smtClean="0">
                <a:latin typeface="+mn-lt"/>
                <a:cs typeface="+mn-cs"/>
              </a:rPr>
              <a:t>формирование Плана-графика на следующий финансовый год.</a:t>
            </a: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016178" y="2926487"/>
            <a:ext cx="373063" cy="373062"/>
            <a:chOff x="1110373" y="4446207"/>
            <a:chExt cx="373063" cy="373062"/>
          </a:xfrm>
        </p:grpSpPr>
        <p:sp>
          <p:nvSpPr>
            <p:cNvPr id="4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4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604201" y="2824297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По завершению формирования плана-графика появится протокол, в котором будет показан перечень документов – позиций </a:t>
            </a:r>
            <a:r>
              <a:rPr lang="ru-RU" sz="1600" dirty="0" smtClean="0">
                <a:latin typeface="+mn-lt"/>
                <a:cs typeface="+mn-cs"/>
              </a:rPr>
              <a:t>плана-графика</a:t>
            </a:r>
            <a:r>
              <a:rPr lang="ru-RU" sz="1600" dirty="0" smtClean="0">
                <a:latin typeface="+mn-lt"/>
                <a:cs typeface="+mn-cs"/>
              </a:rPr>
              <a:t>, скопированных из плана-графика 2020 года с ИКЗ 21… и 22…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3"/>
          <a:stretch/>
        </p:blipFill>
        <p:spPr bwMode="auto">
          <a:xfrm>
            <a:off x="1032825" y="3399094"/>
            <a:ext cx="10391775" cy="29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32825" y="646240"/>
            <a:ext cx="373063" cy="373062"/>
            <a:chOff x="1110373" y="4446207"/>
            <a:chExt cx="373063" cy="373062"/>
          </a:xfrm>
        </p:grpSpPr>
        <p:sp>
          <p:nvSpPr>
            <p:cNvPr id="1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604201" y="663494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Сформированный План-график отобразится в фильтре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Создание нового</a:t>
            </a:r>
            <a:r>
              <a:rPr lang="ru-RU" sz="1600" dirty="0" smtClean="0">
                <a:latin typeface="+mn-lt"/>
                <a:cs typeface="+mn-cs"/>
              </a:rPr>
              <a:t>».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/>
          <a:stretch/>
        </p:blipFill>
        <p:spPr bwMode="auto">
          <a:xfrm>
            <a:off x="1293840" y="1079853"/>
            <a:ext cx="9998479" cy="188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4201" y="2721015"/>
            <a:ext cx="9428672" cy="248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487728" y="914403"/>
            <a:ext cx="1733910" cy="1806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30050" y="3126129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Перед публикацией плана графика необходимо зайти в сформированные позиции плана-графика, проверить их и указать 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счет получателя</a:t>
            </a:r>
            <a:r>
              <a:rPr lang="ru-RU" sz="1600" dirty="0" smtClean="0">
                <a:latin typeface="+mn-lt"/>
                <a:cs typeface="+mn-cs"/>
              </a:rPr>
              <a:t> и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+mn-cs"/>
              </a:rPr>
              <a:t>БК</a:t>
            </a:r>
            <a:r>
              <a:rPr lang="ru-RU" sz="1600" dirty="0" smtClean="0">
                <a:latin typeface="+mn-lt"/>
                <a:cs typeface="+mn-cs"/>
              </a:rPr>
              <a:t> во вкладке «</a:t>
            </a:r>
            <a:r>
              <a:rPr lang="ru-RU" sz="1600" dirty="0" smtClean="0">
                <a:solidFill>
                  <a:srgbClr val="FF0000"/>
                </a:solidFill>
                <a:latin typeface="+mn-lt"/>
                <a:cs typeface="+mn-cs"/>
              </a:rPr>
              <a:t>Финансирование</a:t>
            </a:r>
            <a:r>
              <a:rPr lang="ru-RU" sz="1600" dirty="0" smtClean="0">
                <a:latin typeface="+mn-lt"/>
                <a:cs typeface="+mn-cs"/>
              </a:rPr>
              <a:t>».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35038" y="3046843"/>
            <a:ext cx="420116" cy="461665"/>
            <a:chOff x="838940" y="1999419"/>
            <a:chExt cx="420116" cy="461665"/>
          </a:xfrm>
        </p:grpSpPr>
        <p:sp>
          <p:nvSpPr>
            <p:cNvPr id="39" name="Овал 3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!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50" y="3782804"/>
            <a:ext cx="8825040" cy="222854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12419" y="4432765"/>
            <a:ext cx="854015" cy="15785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32571" y="4440037"/>
            <a:ext cx="865516" cy="15785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60661" y="3839086"/>
            <a:ext cx="1035170" cy="250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195832" y="3626271"/>
            <a:ext cx="1376832" cy="241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1032825" y="6210329"/>
            <a:ext cx="373063" cy="373062"/>
            <a:chOff x="1110373" y="4446207"/>
            <a:chExt cx="373063" cy="373062"/>
          </a:xfrm>
        </p:grpSpPr>
        <p:sp>
          <p:nvSpPr>
            <p:cNvPr id="5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5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604201" y="6227583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Прочие закупки можно добавить вручную либо копированием</a:t>
            </a:r>
            <a:r>
              <a:rPr lang="ru-RU" sz="1600" dirty="0" smtClean="0">
                <a:latin typeface="+mn-lt"/>
                <a:cs typeface="+mn-cs"/>
              </a:rPr>
              <a:t>. При необходимости лишние закупки можно удалить</a:t>
            </a:r>
            <a:endParaRPr lang="ru-RU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04201" y="86897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Для создания позиции плана-графика необходимо перейти в папку «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Позиция плана-графика</a:t>
            </a:r>
            <a:r>
              <a:rPr lang="ru-RU" sz="1600" dirty="0" smtClean="0">
                <a:latin typeface="+mn-lt"/>
                <a:cs typeface="+mn-cs"/>
              </a:rPr>
              <a:t>», выбрать фильтр «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Создание новой</a:t>
            </a:r>
            <a:r>
              <a:rPr lang="ru-RU" sz="1600" dirty="0" smtClean="0">
                <a:latin typeface="+mn-lt"/>
                <a:cs typeface="+mn-cs"/>
              </a:rPr>
              <a:t>» и на панели инструментов нажать на кнопку «</a:t>
            </a:r>
            <a:r>
              <a:rPr lang="ru-RU" sz="1600" b="1" dirty="0" smtClean="0">
                <a:solidFill>
                  <a:srgbClr val="00B050"/>
                </a:solidFill>
                <a:latin typeface="+mn-lt"/>
                <a:cs typeface="+mn-cs"/>
              </a:rPr>
              <a:t>Создать…</a:t>
            </a:r>
            <a:r>
              <a:rPr lang="ru-RU" sz="1600" dirty="0" smtClean="0">
                <a:latin typeface="+mn-lt"/>
                <a:cs typeface="+mn-cs"/>
              </a:rPr>
              <a:t>»       .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9563" y="220357"/>
            <a:ext cx="8105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Gotham Pro" panose="02000503040000020004" pitchFamily="2" charset="0"/>
              </a:rPr>
              <a:t>«</a:t>
            </a: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Создание позиции плана-графика с планируемой датой проведения закупки 2021 год»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811380"/>
            <a:ext cx="7953867" cy="35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76679" y="2904679"/>
            <a:ext cx="1815427" cy="224287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35039" y="3128966"/>
            <a:ext cx="1766670" cy="231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035834"/>
            <a:ext cx="250167" cy="2674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85" y="1139798"/>
            <a:ext cx="253578" cy="313954"/>
          </a:xfrm>
          <a:prstGeom prst="rect">
            <a:avLst/>
          </a:prstGeom>
        </p:spPr>
      </p:pic>
      <p:cxnSp>
        <p:nvCxnSpPr>
          <p:cNvPr id="9226" name="Прямая со стрелкой 9225"/>
          <p:cNvCxnSpPr/>
          <p:nvPr/>
        </p:nvCxnSpPr>
        <p:spPr>
          <a:xfrm flipH="1">
            <a:off x="6346168" y="1453752"/>
            <a:ext cx="1301530" cy="58208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6" name="Соединительная линия уступом 9235"/>
          <p:cNvCxnSpPr>
            <a:endCxn id="21" idx="1"/>
          </p:cNvCxnSpPr>
          <p:nvPr/>
        </p:nvCxnSpPr>
        <p:spPr>
          <a:xfrm rot="16200000" flipH="1">
            <a:off x="930253" y="2139844"/>
            <a:ext cx="1914973" cy="294599"/>
          </a:xfrm>
          <a:prstGeom prst="bent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9" name="Соединительная линия уступом 9238"/>
          <p:cNvCxnSpPr/>
          <p:nvPr/>
        </p:nvCxnSpPr>
        <p:spPr>
          <a:xfrm rot="10800000" flipV="1">
            <a:off x="3692106" y="1161364"/>
            <a:ext cx="5451894" cy="1855458"/>
          </a:xfrm>
          <a:prstGeom prst="bentConnector3">
            <a:avLst>
              <a:gd name="adj1" fmla="val 15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88" y="1453752"/>
            <a:ext cx="89916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05530" y="2445957"/>
            <a:ext cx="1155939" cy="359886"/>
          </a:xfrm>
          <a:prstGeom prst="rect">
            <a:avLst/>
          </a:prstGeom>
          <a:noFill/>
          <a:ln w="28575">
            <a:solidFill>
              <a:srgbClr val="D9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21854" y="2445957"/>
            <a:ext cx="1175634" cy="359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1468" y="3279844"/>
            <a:ext cx="8603411" cy="7188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32825" y="851723"/>
            <a:ext cx="373063" cy="373062"/>
            <a:chOff x="1110373" y="4446207"/>
            <a:chExt cx="373063" cy="373062"/>
          </a:xfrm>
        </p:grpSpPr>
        <p:sp>
          <p:nvSpPr>
            <p:cNvPr id="1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604201" y="868977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  <a:cs typeface="+mn-cs"/>
              </a:rPr>
              <a:t>Заполнение позиции плана-графика:</a:t>
            </a:r>
            <a:endParaRPr lang="ru-RU" sz="1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8005530" y="2019752"/>
            <a:ext cx="420116" cy="426205"/>
            <a:chOff x="838940" y="2034879"/>
            <a:chExt cx="420116" cy="426205"/>
          </a:xfrm>
        </p:grpSpPr>
        <p:sp>
          <p:nvSpPr>
            <p:cNvPr id="21" name="Овал 20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415122" y="2019751"/>
            <a:ext cx="420116" cy="426205"/>
            <a:chOff x="838940" y="2034879"/>
            <a:chExt cx="420116" cy="426205"/>
          </a:xfrm>
        </p:grpSpPr>
        <p:sp>
          <p:nvSpPr>
            <p:cNvPr id="24" name="Овал 23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  <a:endPara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081319" y="3426174"/>
            <a:ext cx="420116" cy="426205"/>
            <a:chOff x="838940" y="2034879"/>
            <a:chExt cx="420116" cy="426205"/>
          </a:xfrm>
        </p:grpSpPr>
        <p:sp>
          <p:nvSpPr>
            <p:cNvPr id="27" name="Овал 26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rPr>
                <a:t>3</a:t>
              </a:r>
              <a:endPara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32825" y="5235265"/>
            <a:ext cx="373063" cy="373062"/>
            <a:chOff x="1110373" y="4446207"/>
            <a:chExt cx="373063" cy="373062"/>
          </a:xfrm>
        </p:grpSpPr>
        <p:sp>
          <p:nvSpPr>
            <p:cNvPr id="30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2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2130299" y="5121594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  <a:cs typeface="+mn-cs"/>
              </a:rPr>
              <a:t>Год плана</a:t>
            </a:r>
            <a:r>
              <a:rPr lang="ru-RU" sz="1600" dirty="0" smtClean="0">
                <a:latin typeface="+mn-lt"/>
                <a:cs typeface="+mn-cs"/>
              </a:rPr>
              <a:t> – финансовый год, для которого создается позиция плана графика.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+mn-lt"/>
                <a:cs typeface="+mn-cs"/>
              </a:rPr>
              <a:t>Планируемый год</a:t>
            </a:r>
            <a:r>
              <a:rPr lang="ru-RU" sz="1600" dirty="0" smtClean="0">
                <a:latin typeface="+mn-lt"/>
                <a:cs typeface="+mn-cs"/>
              </a:rPr>
              <a:t> – год проведения данной закупки.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  <a:latin typeface="+mn-lt"/>
                <a:cs typeface="+mn-cs"/>
              </a:rPr>
              <a:t>Наименование объекта и (или) наименования объектов закупки</a:t>
            </a:r>
            <a:r>
              <a:rPr lang="ru-RU" sz="1600" dirty="0" smtClean="0">
                <a:latin typeface="+mn-lt"/>
                <a:cs typeface="+mn-cs"/>
              </a:rPr>
              <a:t>  - указывается наименование  объекта закупки.</a:t>
            </a: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42279" y="5051420"/>
            <a:ext cx="420116" cy="426205"/>
            <a:chOff x="838940" y="2034879"/>
            <a:chExt cx="420116" cy="426205"/>
          </a:xfrm>
        </p:grpSpPr>
        <p:sp>
          <p:nvSpPr>
            <p:cNvPr id="40" name="Овал 39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D93333"/>
                  </a:solidFill>
                </a:rPr>
                <a:t>1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42635" y="5535123"/>
            <a:ext cx="420116" cy="426205"/>
            <a:chOff x="838940" y="2034879"/>
            <a:chExt cx="420116" cy="426205"/>
          </a:xfrm>
        </p:grpSpPr>
        <p:sp>
          <p:nvSpPr>
            <p:cNvPr id="43" name="Овал 42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rgbClr val="7030A0"/>
                    </a:solidFill>
                  </a:ln>
                  <a:solidFill>
                    <a:srgbClr val="7030A0"/>
                  </a:solidFill>
                </a:rPr>
                <a:t>2</a:t>
              </a:r>
              <a:endParaRPr lang="ru-RU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742279" y="6033046"/>
            <a:ext cx="420116" cy="426205"/>
            <a:chOff x="838940" y="2034879"/>
            <a:chExt cx="420116" cy="426205"/>
          </a:xfrm>
        </p:grpSpPr>
        <p:sp>
          <p:nvSpPr>
            <p:cNvPr id="46" name="Овал 45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0532" y="2063315"/>
              <a:ext cx="37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</a:rPr>
                <a:t>3</a:t>
              </a:r>
              <a:endPara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17408</TotalTime>
  <Words>1493</Words>
  <Application>Microsoft Office PowerPoint</Application>
  <PresentationFormat>Широкоэкранный</PresentationFormat>
  <Paragraphs>215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Calibri</vt:lpstr>
      <vt:lpstr>Questrial</vt:lpstr>
      <vt:lpstr>Arial</vt:lpstr>
      <vt:lpstr>Arial Narrow</vt:lpstr>
      <vt:lpstr>Montserrat Semi Bold</vt:lpstr>
      <vt:lpstr>Gotham Pro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Кривобокова</cp:lastModifiedBy>
  <cp:revision>1024</cp:revision>
  <cp:lastPrinted>2020-10-07T14:00:19Z</cp:lastPrinted>
  <dcterms:created xsi:type="dcterms:W3CDTF">2018-01-21T18:20:29Z</dcterms:created>
  <dcterms:modified xsi:type="dcterms:W3CDTF">2020-10-22T10:03:35Z</dcterms:modified>
</cp:coreProperties>
</file>