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322" r:id="rId2"/>
    <p:sldId id="442" r:id="rId3"/>
    <p:sldId id="443" r:id="rId4"/>
    <p:sldId id="44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11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BBEBAC-DFE1-4A2F-91DF-7E66F6184D12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482E3-D36D-47E2-93BE-581C28908B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716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54288" y="509588"/>
            <a:ext cx="4494212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1662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54288" y="509588"/>
            <a:ext cx="4494212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251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54288" y="509588"/>
            <a:ext cx="4494212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9065" tIns="44534" rIns="89065" bIns="44534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412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302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4127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599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9098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988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528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592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398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50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612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773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91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678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926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950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7FC03-82E8-4CCB-AD97-04E702F13B5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0FFC749-37F1-44A8-ACC3-883C9B139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96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8">
            <a:extLst>
              <a:ext uri="{FF2B5EF4-FFF2-40B4-BE49-F238E27FC236}">
                <a16:creationId xmlns:a16="http://schemas.microsoft.com/office/drawing/2014/main" id="{A61E0716-C7BC-490E-A672-7519B5C39A1B}"/>
              </a:ext>
            </a:extLst>
          </p:cNvPr>
          <p:cNvSpPr/>
          <p:nvPr/>
        </p:nvSpPr>
        <p:spPr>
          <a:xfrm>
            <a:off x="265044" y="185042"/>
            <a:ext cx="11333398" cy="9233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27.03.2023 № 498 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 типовых условий контрактов на оказание услуг питания детей,  обучающихся по образовательным программам  начального общего, основного общего и  среднего общего образования»</a:t>
            </a:r>
          </a:p>
        </p:txBody>
      </p:sp>
      <p:sp>
        <p:nvSpPr>
          <p:cNvPr id="9" name="Шеврон 2">
            <a:extLst>
              <a:ext uri="{FF2B5EF4-FFF2-40B4-BE49-F238E27FC236}">
                <a16:creationId xmlns:a16="http://schemas.microsoft.com/office/drawing/2014/main" id="{0833558C-2262-43EC-9752-93DD287A8574}"/>
              </a:ext>
            </a:extLst>
          </p:cNvPr>
          <p:cNvSpPr/>
          <p:nvPr/>
        </p:nvSpPr>
        <p:spPr>
          <a:xfrm rot="5400000">
            <a:off x="124105" y="1716333"/>
            <a:ext cx="1096736" cy="827315"/>
          </a:xfrm>
          <a:prstGeom prst="chevron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D351CDE-DE1D-443B-8EF1-C6067DEE2934}"/>
              </a:ext>
            </a:extLst>
          </p:cNvPr>
          <p:cNvSpPr/>
          <p:nvPr/>
        </p:nvSpPr>
        <p:spPr>
          <a:xfrm>
            <a:off x="1347537" y="1564361"/>
            <a:ext cx="10526410" cy="1131258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Утверждены типовые условия контрактов на оказание услуг питания детей, обучающихся по образовательным программам начального общего, основного общего и среднего общего образования.</a:t>
            </a:r>
          </a:p>
        </p:txBody>
      </p:sp>
      <p:sp>
        <p:nvSpPr>
          <p:cNvPr id="11" name="Шеврон 2">
            <a:extLst>
              <a:ext uri="{FF2B5EF4-FFF2-40B4-BE49-F238E27FC236}">
                <a16:creationId xmlns:a16="http://schemas.microsoft.com/office/drawing/2014/main" id="{30390109-6A6B-49EC-9D9F-29607ABAFB5C}"/>
              </a:ext>
            </a:extLst>
          </p:cNvPr>
          <p:cNvSpPr/>
          <p:nvPr/>
        </p:nvSpPr>
        <p:spPr>
          <a:xfrm rot="5400000">
            <a:off x="124104" y="3451894"/>
            <a:ext cx="1096736" cy="827315"/>
          </a:xfrm>
          <a:prstGeom prst="chevron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Шеврон 2">
            <a:extLst>
              <a:ext uri="{FF2B5EF4-FFF2-40B4-BE49-F238E27FC236}">
                <a16:creationId xmlns:a16="http://schemas.microsoft.com/office/drawing/2014/main" id="{60C235A7-9E99-42F3-8FB1-4C8B2404A7DB}"/>
              </a:ext>
            </a:extLst>
          </p:cNvPr>
          <p:cNvSpPr/>
          <p:nvPr/>
        </p:nvSpPr>
        <p:spPr>
          <a:xfrm rot="5400000">
            <a:off x="124103" y="5399004"/>
            <a:ext cx="1096736" cy="827315"/>
          </a:xfrm>
          <a:prstGeom prst="chevron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B2D8E3B-DBE3-4D8C-A54D-216682E5EB17}"/>
              </a:ext>
            </a:extLst>
          </p:cNvPr>
          <p:cNvSpPr/>
          <p:nvPr/>
        </p:nvSpPr>
        <p:spPr>
          <a:xfrm>
            <a:off x="1347537" y="3151609"/>
            <a:ext cx="10526410" cy="1427887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Рекомендовано высшим исполнительным органам субъектов РФ принять меры, обеспечивающие применение заказчиками субъекта РФ типовых условий контрактов на оказание услуг питания детей, с учетом социально-демографических факторов, национальных, конфессиональных и местных особенностей питания населения.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4ABF4D4-6D24-4224-AAF7-7C9861AA4387}"/>
              </a:ext>
            </a:extLst>
          </p:cNvPr>
          <p:cNvSpPr/>
          <p:nvPr/>
        </p:nvSpPr>
        <p:spPr>
          <a:xfrm>
            <a:off x="1347537" y="5001667"/>
            <a:ext cx="10526410" cy="1621988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 при осуществлении закупок услуг питания, извещения об осуществлении которых размещены в ЕИС, приглашения принять участие в определении поставщика (подрядчика, исполнителя) по которым направлены, контракты с единственным поставщиком (подрядчиком, исполнителем) по которым заключены после дня вступления в силу настоящего постановления.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400D1F-CE8D-4721-887E-5B87403FA9C0}"/>
              </a:ext>
            </a:extLst>
          </p:cNvPr>
          <p:cNvSpPr txBox="1"/>
          <p:nvPr/>
        </p:nvSpPr>
        <p:spPr>
          <a:xfrm>
            <a:off x="11737953" y="200123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334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49770" y="1063706"/>
            <a:ext cx="11467476" cy="959745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74753" y="1023595"/>
            <a:ext cx="114674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Оказывать услуги питания детей, обучающихся по образовательным программам начального общего, и (или) основного общего, и (или) среднего общего образования (далее услуги) в установленные заказчиком сроки и в установленных заказчиком объемах.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Заголовок 10"/>
          <p:cNvSpPr txBox="1">
            <a:spLocks/>
          </p:cNvSpPr>
          <p:nvPr/>
        </p:nvSpPr>
        <p:spPr>
          <a:xfrm>
            <a:off x="1071640" y="150378"/>
            <a:ext cx="10073702" cy="778186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УСЛОВИЙ КОНТРАКТОВ НА ОКАЗАНИЕ УСЛУГ ПИТАНИЯ ДЕТЕЙ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ИСПОЛНИТЕЛЯ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62262" y="2307631"/>
            <a:ext cx="11467476" cy="1171035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Оказывать услуги в соответствии с санитарно-эпидемиологическими правилами (далее – СанПиН), с соблюдением СанПиН требований к организации питания населения, в том числе направленных на предотвращение вредного воздействия факторов среды обитания, биологических факторов, химических факторов, физических факторов.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4754" y="3796642"/>
            <a:ext cx="11467476" cy="1492440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Обеспечивать соответствие готовых блюд, напитков, кулинарных, мучных, кондитерских, хлебобулочных изделий (далее пищевая продукция) требованиям, установленным техническими регламентами Таможенного союза, Евразийского экономического союза, указанным в СанПиН требованиях к организации общественного питания населения, и Единым СанПиН и гигиеническим требованиям к продукции (товарам), подлежащей санитарно-эпидемиологическому надзору (контролю).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4754" y="5536587"/>
            <a:ext cx="11467476" cy="1171035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Разрабатывать в соответствии с СанПиН требованиями к организации общественного питания населения, требованиями заказчика и по согласованию с заказчиком утверждать для каждой возрастной группы детей меню основного (организованного) питания.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37953" y="200123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24000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49770" y="777422"/>
            <a:ext cx="11467476" cy="959745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07693" y="770022"/>
            <a:ext cx="114674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Разрабатывать в соответствии с СанПиН требованиями к организации общественного питания населения, требованиями заказчика и по согласованию с заказчиком утверждать меню дополнительного питания в случае, если объект закупки включает услуги дополнительного питания.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Заголовок 10"/>
          <p:cNvSpPr txBox="1">
            <a:spLocks/>
          </p:cNvSpPr>
          <p:nvPr/>
        </p:nvSpPr>
        <p:spPr>
          <a:xfrm>
            <a:off x="1427987" y="78859"/>
            <a:ext cx="10073702" cy="562825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УСЛОВИЙ КОНТРАКТОВ НА ОКАЗАНИЕ УСЛУГ ПИТАНИЯ ДЕТЕЙ  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ИСПОЛНИТЕЛЯ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74754" y="1844656"/>
            <a:ext cx="11467476" cy="1781999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Утверждать по согласованию с заказчиком разработанное специалистом-диетологом индивидуальное меню для детей, нуждающихся в лечебном и диетическом питании, при наличии в числе обучающихся детей, нуждающихся в лечебном и диетическом питании, за исключением случая, при котором в образовательной организации в соответствии с СанПиН требованиями к организации общественного питания населения детьми, нуждающимися в лечебном и диетическом питании, осуществляется употребление готовых домашних блюд, предоставленных родителями.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4754" y="3808643"/>
            <a:ext cx="11467476" cy="731273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допускать исключения горячего питания из меню, в том числе при замене в соответствии с СанПиН правилами к организации общественного питания населения пищевой продукции на иные виды пищевой продукции.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4754" y="4721904"/>
            <a:ext cx="11467476" cy="959745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Отбирать и хранить в соответствии с СанПиН требованиями к организации общественного питания населения суточную пробу от каждой партии приготовленной в соответствии с меню основного (организованного) питания пищевой продукции.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37953" y="200123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Скругленный прямоугольник 10">
            <a:extLst>
              <a:ext uri="{FF2B5EF4-FFF2-40B4-BE49-F238E27FC236}">
                <a16:creationId xmlns:a16="http://schemas.microsoft.com/office/drawing/2014/main" id="{3B484765-BBA7-4F49-B545-25110208DEDF}"/>
              </a:ext>
            </a:extLst>
          </p:cNvPr>
          <p:cNvSpPr/>
          <p:nvPr/>
        </p:nvSpPr>
        <p:spPr>
          <a:xfrm>
            <a:off x="349770" y="5819396"/>
            <a:ext cx="11467476" cy="838481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Оказывать услуги с использованием технологического, холодильного, моечного оборудования, инвентаря, посуды, соответствующих СанПиН требованиям к организации общественного питания населения.</a:t>
            </a:r>
          </a:p>
        </p:txBody>
      </p:sp>
    </p:spTree>
    <p:extLst>
      <p:ext uri="{BB962C8B-B14F-4D97-AF65-F5344CB8AC3E}">
        <p14:creationId xmlns:p14="http://schemas.microsoft.com/office/powerpoint/2010/main" val="1905974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0"/>
          <p:cNvSpPr txBox="1">
            <a:spLocks/>
          </p:cNvSpPr>
          <p:nvPr/>
        </p:nvSpPr>
        <p:spPr>
          <a:xfrm>
            <a:off x="1411945" y="185460"/>
            <a:ext cx="10073702" cy="562825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УСЛОВИЙ КОНТРАКТОВ НА ОКАЗАНИЕ УСЛУГ ПИТАНИЯ ДЕТЕЙ  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ЗАКАЗЧИКА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62262" y="1539555"/>
            <a:ext cx="11467476" cy="1781999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обязан предоставить исполнителю право пользования недвижимым имуществом, соответствующим СанПиН требованиям к организации общественного питания населения, иным имуществом, необходимым для оказания услуг, соответствующим санитарно-эпидемиологическим требованиям к организации общественного питания населения, в случае, если объектом закупки является оказание услуг, предусматривающих приготовление и при необходимости раздачу пищевой продукции с использованием такого имущества.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69432" y="4353209"/>
            <a:ext cx="8357937" cy="442674"/>
          </a:xfrm>
          <a:prstGeom prst="roundRect">
            <a:avLst/>
          </a:prstGeom>
          <a:ln w="28575"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Настоящее постановление вступает в силу с 1 мая 2023 г.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37953" y="200123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064220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698</TotalTime>
  <Words>614</Words>
  <Application>Microsoft Office PowerPoint</Application>
  <PresentationFormat>Широкоэкранный</PresentationFormat>
  <Paragraphs>29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u1584</dc:creator>
  <cp:lastModifiedBy>u1584</cp:lastModifiedBy>
  <cp:revision>49</cp:revision>
  <dcterms:created xsi:type="dcterms:W3CDTF">2023-03-14T13:52:56Z</dcterms:created>
  <dcterms:modified xsi:type="dcterms:W3CDTF">2023-03-31T10:49:36Z</dcterms:modified>
</cp:coreProperties>
</file>