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80" r:id="rId2"/>
    <p:sldId id="368" r:id="rId3"/>
    <p:sldId id="363" r:id="rId4"/>
    <p:sldId id="372" r:id="rId5"/>
    <p:sldId id="377" r:id="rId6"/>
    <p:sldId id="374" r:id="rId7"/>
    <p:sldId id="378" r:id="rId8"/>
    <p:sldId id="381" r:id="rId9"/>
    <p:sldId id="369" r:id="rId10"/>
  </p:sldIdLst>
  <p:sldSz cx="24384000" cy="13716000"/>
  <p:notesSz cx="6794500" cy="99314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7795E8-9F4F-45F0-8F25-906F67286657}">
          <p14:sldIdLst>
            <p14:sldId id="380"/>
            <p14:sldId id="368"/>
            <p14:sldId id="363"/>
            <p14:sldId id="372"/>
            <p14:sldId id="377"/>
            <p14:sldId id="374"/>
            <p14:sldId id="378"/>
            <p14:sldId id="381"/>
            <p14:sldId id="3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B0B0B0"/>
    <a:srgbClr val="1D6A64"/>
    <a:srgbClr val="21A038"/>
    <a:srgbClr val="107F8C"/>
    <a:srgbClr val="1F939B"/>
    <a:srgbClr val="1F8468"/>
    <a:srgbClr val="3EAFA8"/>
    <a:srgbClr val="00AA9B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31" autoAdjust="0"/>
    <p:restoredTop sz="93979" autoAdjust="0"/>
  </p:normalViewPr>
  <p:slideViewPr>
    <p:cSldViewPr snapToGrid="0" showGuides="1">
      <p:cViewPr varScale="1">
        <p:scale>
          <a:sx n="65" d="100"/>
          <a:sy n="65" d="100"/>
        </p:scale>
        <p:origin x="968" y="240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-454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108" d="100"/>
          <a:sy n="108" d="100"/>
        </p:scale>
        <p:origin x="327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6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CF6F-D47A-4251-A947-55C6E670AA80}" type="datetimeFigureOut">
              <a:rPr lang="en-US" smtClean="0"/>
              <a:t>11/11/20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6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863C0-3C0C-4227-829A-BB3F7A60F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524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6" y="1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CBC42-6563-49C0-9AB0-0B46679F5AB4}" type="datetimeFigureOut">
              <a:rPr lang="en-US" smtClean="0"/>
              <a:t>11/11/20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6" y="9433108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DD579-49B2-4848-8B9E-FAC72A3B8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81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accent1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DD579-49B2-4848-8B9E-FAC72A3B82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8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71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448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13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57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66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D026A-25EF-4A49-AF78-55BDB4787D7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3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335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 userDrawn="1">
          <p15:clr>
            <a:srgbClr val="FBAE40"/>
          </p15:clr>
        </p15:guide>
        <p15:guide id="2" pos="14304" userDrawn="1">
          <p15:clr>
            <a:srgbClr val="FBAE40"/>
          </p15:clr>
        </p15:guide>
        <p15:guide id="3" orient="horz" pos="8064" userDrawn="1">
          <p15:clr>
            <a:srgbClr val="FBAE40"/>
          </p15:clr>
        </p15:guide>
        <p15:guide id="4" orient="horz" pos="57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177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 mod="1"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17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 mod="1"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67180-198C-4AF4-8B1F-229BDF6EC27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21904-9F13-4AD0-B7FA-79C80E953D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7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833783" y="4079278"/>
            <a:ext cx="3276600" cy="3276600"/>
          </a:xfrm>
          <a:custGeom>
            <a:avLst/>
            <a:gdLst>
              <a:gd name="connsiteX0" fmla="*/ 1536700 w 3073400"/>
              <a:gd name="connsiteY0" fmla="*/ 0 h 3073400"/>
              <a:gd name="connsiteX1" fmla="*/ 3073400 w 3073400"/>
              <a:gd name="connsiteY1" fmla="*/ 1536700 h 3073400"/>
              <a:gd name="connsiteX2" fmla="*/ 1536700 w 3073400"/>
              <a:gd name="connsiteY2" fmla="*/ 3073400 h 3073400"/>
              <a:gd name="connsiteX3" fmla="*/ 0 w 3073400"/>
              <a:gd name="connsiteY3" fmla="*/ 1536700 h 3073400"/>
              <a:gd name="connsiteX4" fmla="*/ 1536700 w 3073400"/>
              <a:gd name="connsiteY4" fmla="*/ 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400" h="3073400">
                <a:moveTo>
                  <a:pt x="1536700" y="0"/>
                </a:moveTo>
                <a:cubicBezTo>
                  <a:pt x="2385396" y="0"/>
                  <a:pt x="3073400" y="688004"/>
                  <a:pt x="3073400" y="1536700"/>
                </a:cubicBezTo>
                <a:cubicBezTo>
                  <a:pt x="3073400" y="2385396"/>
                  <a:pt x="2385396" y="3073400"/>
                  <a:pt x="1536700" y="3073400"/>
                </a:cubicBezTo>
                <a:cubicBezTo>
                  <a:pt x="688004" y="3073400"/>
                  <a:pt x="0" y="2385396"/>
                  <a:pt x="0" y="1536700"/>
                </a:cubicBezTo>
                <a:cubicBezTo>
                  <a:pt x="0" y="688004"/>
                  <a:pt x="688004" y="0"/>
                  <a:pt x="15367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13140266" y="4079278"/>
            <a:ext cx="3276600" cy="3276600"/>
          </a:xfrm>
          <a:custGeom>
            <a:avLst/>
            <a:gdLst>
              <a:gd name="connsiteX0" fmla="*/ 1536700 w 3073400"/>
              <a:gd name="connsiteY0" fmla="*/ 0 h 3073400"/>
              <a:gd name="connsiteX1" fmla="*/ 3073400 w 3073400"/>
              <a:gd name="connsiteY1" fmla="*/ 1536700 h 3073400"/>
              <a:gd name="connsiteX2" fmla="*/ 1536700 w 3073400"/>
              <a:gd name="connsiteY2" fmla="*/ 3073400 h 3073400"/>
              <a:gd name="connsiteX3" fmla="*/ 0 w 3073400"/>
              <a:gd name="connsiteY3" fmla="*/ 1536700 h 3073400"/>
              <a:gd name="connsiteX4" fmla="*/ 1536700 w 3073400"/>
              <a:gd name="connsiteY4" fmla="*/ 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400" h="3073400">
                <a:moveTo>
                  <a:pt x="1536700" y="0"/>
                </a:moveTo>
                <a:cubicBezTo>
                  <a:pt x="2385396" y="0"/>
                  <a:pt x="3073400" y="688004"/>
                  <a:pt x="3073400" y="1536700"/>
                </a:cubicBezTo>
                <a:cubicBezTo>
                  <a:pt x="3073400" y="2385396"/>
                  <a:pt x="2385396" y="3073400"/>
                  <a:pt x="1536700" y="3073400"/>
                </a:cubicBezTo>
                <a:cubicBezTo>
                  <a:pt x="688004" y="3073400"/>
                  <a:pt x="0" y="2385396"/>
                  <a:pt x="0" y="1536700"/>
                </a:cubicBezTo>
                <a:cubicBezTo>
                  <a:pt x="0" y="688004"/>
                  <a:pt x="688004" y="0"/>
                  <a:pt x="15367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18446750" y="4079278"/>
            <a:ext cx="3276600" cy="3276600"/>
          </a:xfrm>
          <a:custGeom>
            <a:avLst/>
            <a:gdLst>
              <a:gd name="connsiteX0" fmla="*/ 1536700 w 3073400"/>
              <a:gd name="connsiteY0" fmla="*/ 0 h 3073400"/>
              <a:gd name="connsiteX1" fmla="*/ 3073400 w 3073400"/>
              <a:gd name="connsiteY1" fmla="*/ 1536700 h 3073400"/>
              <a:gd name="connsiteX2" fmla="*/ 1536700 w 3073400"/>
              <a:gd name="connsiteY2" fmla="*/ 3073400 h 3073400"/>
              <a:gd name="connsiteX3" fmla="*/ 0 w 3073400"/>
              <a:gd name="connsiteY3" fmla="*/ 1536700 h 3073400"/>
              <a:gd name="connsiteX4" fmla="*/ 1536700 w 3073400"/>
              <a:gd name="connsiteY4" fmla="*/ 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400" h="3073400">
                <a:moveTo>
                  <a:pt x="1536700" y="0"/>
                </a:moveTo>
                <a:cubicBezTo>
                  <a:pt x="2385396" y="0"/>
                  <a:pt x="3073400" y="688004"/>
                  <a:pt x="3073400" y="1536700"/>
                </a:cubicBezTo>
                <a:cubicBezTo>
                  <a:pt x="3073400" y="2385396"/>
                  <a:pt x="2385396" y="3073400"/>
                  <a:pt x="1536700" y="3073400"/>
                </a:cubicBezTo>
                <a:cubicBezTo>
                  <a:pt x="688004" y="3073400"/>
                  <a:pt x="0" y="2385396"/>
                  <a:pt x="0" y="1536700"/>
                </a:cubicBezTo>
                <a:cubicBezTo>
                  <a:pt x="0" y="688004"/>
                  <a:pt x="688004" y="0"/>
                  <a:pt x="15367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2527300" y="4079278"/>
            <a:ext cx="3276600" cy="3276600"/>
          </a:xfrm>
          <a:custGeom>
            <a:avLst/>
            <a:gdLst>
              <a:gd name="connsiteX0" fmla="*/ 1536700 w 3073400"/>
              <a:gd name="connsiteY0" fmla="*/ 0 h 3073400"/>
              <a:gd name="connsiteX1" fmla="*/ 3073400 w 3073400"/>
              <a:gd name="connsiteY1" fmla="*/ 1536700 h 3073400"/>
              <a:gd name="connsiteX2" fmla="*/ 1536700 w 3073400"/>
              <a:gd name="connsiteY2" fmla="*/ 3073400 h 3073400"/>
              <a:gd name="connsiteX3" fmla="*/ 0 w 3073400"/>
              <a:gd name="connsiteY3" fmla="*/ 1536700 h 3073400"/>
              <a:gd name="connsiteX4" fmla="*/ 1536700 w 3073400"/>
              <a:gd name="connsiteY4" fmla="*/ 0 h 307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3400" h="3073400">
                <a:moveTo>
                  <a:pt x="1536700" y="0"/>
                </a:moveTo>
                <a:cubicBezTo>
                  <a:pt x="2385396" y="0"/>
                  <a:pt x="3073400" y="688004"/>
                  <a:pt x="3073400" y="1536700"/>
                </a:cubicBezTo>
                <a:cubicBezTo>
                  <a:pt x="3073400" y="2385396"/>
                  <a:pt x="2385396" y="3073400"/>
                  <a:pt x="1536700" y="3073400"/>
                </a:cubicBezTo>
                <a:cubicBezTo>
                  <a:pt x="688004" y="3073400"/>
                  <a:pt x="0" y="2385396"/>
                  <a:pt x="0" y="1536700"/>
                </a:cubicBezTo>
                <a:cubicBezTo>
                  <a:pt x="0" y="688004"/>
                  <a:pt x="688004" y="0"/>
                  <a:pt x="15367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75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6400" y="3975100"/>
            <a:ext cx="64135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6294100" y="3975100"/>
            <a:ext cx="64135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985250" y="3975100"/>
            <a:ext cx="6413500" cy="45212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52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6400" y="3975100"/>
            <a:ext cx="4800600" cy="3822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676400" y="8318500"/>
            <a:ext cx="4800600" cy="3822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2611100" y="3975100"/>
            <a:ext cx="4800600" cy="3822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2611100" y="8318500"/>
            <a:ext cx="4800600" cy="38227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96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Mocku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042" y="1320103"/>
            <a:ext cx="5997058" cy="11221613"/>
          </a:xfrm>
          <a:prstGeom prst="rect">
            <a:avLst/>
          </a:prstGeom>
        </p:spPr>
      </p:pic>
      <p:sp>
        <p:nvSpPr>
          <p:cNvPr id="19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11639984" y="2933586"/>
            <a:ext cx="4327173" cy="7738291"/>
          </a:xfrm>
          <a:custGeom>
            <a:avLst/>
            <a:gdLst>
              <a:gd name="connsiteX0" fmla="*/ 0 w 9601200"/>
              <a:gd name="connsiteY0" fmla="*/ 0 h 3747294"/>
              <a:gd name="connsiteX1" fmla="*/ 9601200 w 9601200"/>
              <a:gd name="connsiteY1" fmla="*/ 0 h 3747294"/>
              <a:gd name="connsiteX2" fmla="*/ 9601200 w 9601200"/>
              <a:gd name="connsiteY2" fmla="*/ 3747294 h 3747294"/>
              <a:gd name="connsiteX3" fmla="*/ 0 w 9601200"/>
              <a:gd name="connsiteY3" fmla="*/ 3747294 h 374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1200" h="3747294">
                <a:moveTo>
                  <a:pt x="0" y="0"/>
                </a:moveTo>
                <a:lnTo>
                  <a:pt x="9601200" y="0"/>
                </a:lnTo>
                <a:lnTo>
                  <a:pt x="9601200" y="3747294"/>
                </a:lnTo>
                <a:lnTo>
                  <a:pt x="0" y="3747294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2"/>
                </a:solidFill>
                <a:latin typeface="Montserrat Light" panose="00000400000000000000" pitchFamily="50" charset="0"/>
              </a:defRPr>
            </a:lvl1pPr>
          </a:lstStyle>
          <a:p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099" y="1320103"/>
            <a:ext cx="5997058" cy="11221613"/>
          </a:xfrm>
          <a:prstGeom prst="rect">
            <a:avLst/>
          </a:prstGeom>
        </p:spPr>
      </p:pic>
      <p:sp>
        <p:nvSpPr>
          <p:cNvPr id="21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17637041" y="2933586"/>
            <a:ext cx="4327173" cy="7738291"/>
          </a:xfrm>
          <a:custGeom>
            <a:avLst/>
            <a:gdLst>
              <a:gd name="connsiteX0" fmla="*/ 0 w 9601200"/>
              <a:gd name="connsiteY0" fmla="*/ 0 h 3747294"/>
              <a:gd name="connsiteX1" fmla="*/ 9601200 w 9601200"/>
              <a:gd name="connsiteY1" fmla="*/ 0 h 3747294"/>
              <a:gd name="connsiteX2" fmla="*/ 9601200 w 9601200"/>
              <a:gd name="connsiteY2" fmla="*/ 3747294 h 3747294"/>
              <a:gd name="connsiteX3" fmla="*/ 0 w 9601200"/>
              <a:gd name="connsiteY3" fmla="*/ 3747294 h 374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1200" h="3747294">
                <a:moveTo>
                  <a:pt x="0" y="0"/>
                </a:moveTo>
                <a:lnTo>
                  <a:pt x="9601200" y="0"/>
                </a:lnTo>
                <a:lnTo>
                  <a:pt x="9601200" y="3747294"/>
                </a:lnTo>
                <a:lnTo>
                  <a:pt x="0" y="3747294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2"/>
                </a:solidFill>
                <a:latin typeface="Montserrat Light" panose="00000400000000000000" pitchFamily="50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33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Mocku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98" y="3652928"/>
            <a:ext cx="14023602" cy="8481606"/>
          </a:xfrm>
          <a:prstGeom prst="rect">
            <a:avLst/>
          </a:prstGeom>
        </p:spPr>
      </p:pic>
      <p:sp>
        <p:nvSpPr>
          <p:cNvPr id="7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12692093" y="4679950"/>
            <a:ext cx="9191562" cy="6025926"/>
          </a:xfrm>
          <a:custGeom>
            <a:avLst/>
            <a:gdLst>
              <a:gd name="connsiteX0" fmla="*/ 0 w 3502660"/>
              <a:gd name="connsiteY0" fmla="*/ 0 h 6431280"/>
              <a:gd name="connsiteX1" fmla="*/ 3502660 w 3502660"/>
              <a:gd name="connsiteY1" fmla="*/ 0 h 6431280"/>
              <a:gd name="connsiteX2" fmla="*/ 3502660 w 3502660"/>
              <a:gd name="connsiteY2" fmla="*/ 6431280 h 6431280"/>
              <a:gd name="connsiteX3" fmla="*/ 0 w 3502660"/>
              <a:gd name="connsiteY3" fmla="*/ 6431280 h 643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2660" h="6431280">
                <a:moveTo>
                  <a:pt x="0" y="0"/>
                </a:moveTo>
                <a:lnTo>
                  <a:pt x="3502660" y="0"/>
                </a:lnTo>
                <a:lnTo>
                  <a:pt x="3502660" y="6431280"/>
                </a:lnTo>
                <a:lnTo>
                  <a:pt x="0" y="6431280"/>
                </a:lnTo>
                <a:close/>
              </a:path>
            </a:pathLst>
          </a:custGeom>
          <a:noFill/>
          <a:ln w="19050">
            <a:solidFill>
              <a:schemeClr val="tx2"/>
            </a:solidFill>
          </a:ln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141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204700" cy="137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21723350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r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661618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491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ictur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79300" y="0"/>
            <a:ext cx="12204700" cy="13716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1921514" y="12788900"/>
            <a:ext cx="7344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fld id="{A9B80724-4D91-4673-9A0E-25EB49A8E810}" type="slidenum">
              <a:rPr lang="en-US" sz="2400" b="0" smtClean="0">
                <a:solidFill>
                  <a:schemeClr val="tx2"/>
                </a:solidFill>
                <a:latin typeface="Lato Light" panose="020F0302020204030203" pitchFamily="34" charset="0"/>
                <a:cs typeface="Poppins" panose="02000000000000000000" pitchFamily="2" charset="0"/>
              </a:rPr>
              <a:pPr algn="l">
                <a:lnSpc>
                  <a:spcPct val="100000"/>
                </a:lnSpc>
                <a:spcAft>
                  <a:spcPts val="0"/>
                </a:spcAft>
              </a:pPr>
              <a:t>‹#›</a:t>
            </a:fld>
            <a:endParaRPr lang="en-US" sz="2400" b="0" dirty="0">
              <a:solidFill>
                <a:schemeClr val="tx2"/>
              </a:solidFill>
              <a:latin typeface="Lato Light" panose="020F0302020204030203" pitchFamily="34" charset="0"/>
              <a:cs typeface="Poppins" panose="02000000000000000000" pitchFamily="2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1717730" y="12801600"/>
            <a:ext cx="0" cy="39770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47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Horizontal Picture at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8521700"/>
            <a:ext cx="24384000" cy="51943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>
                <a:solidFill>
                  <a:schemeClr val="tx2">
                    <a:lumMod val="50000"/>
                    <a:lumOff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019300" y="2090814"/>
            <a:ext cx="206883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914400" indent="0">
              <a:buFontTx/>
              <a:buNone/>
              <a:defRPr sz="2400">
                <a:latin typeface="Lato" panose="020F0502020204030203" pitchFamily="34" charset="0"/>
              </a:defRPr>
            </a:lvl2pPr>
            <a:lvl3pPr marL="1828800" indent="0">
              <a:buFontTx/>
              <a:buNone/>
              <a:defRPr sz="2400">
                <a:latin typeface="Lato" panose="020F0502020204030203" pitchFamily="34" charset="0"/>
              </a:defRPr>
            </a:lvl3pPr>
            <a:lvl4pPr marL="2743200" indent="0">
              <a:buFontTx/>
              <a:buNone/>
              <a:defRPr sz="2400">
                <a:latin typeface="Lato" panose="020F0502020204030203" pitchFamily="34" charset="0"/>
              </a:defRPr>
            </a:lvl4pPr>
            <a:lvl5pPr marL="3657600" indent="0">
              <a:buFontTx/>
              <a:buNone/>
              <a:defRPr sz="2400">
                <a:latin typeface="Lato" panose="020F050202020403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2019300" y="723900"/>
            <a:ext cx="20688300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ct val="100000"/>
              </a:lnSpc>
              <a:defRPr sz="8800" b="1" cap="none" baseline="0">
                <a:solidFill>
                  <a:schemeClr val="tx2"/>
                </a:solidFill>
                <a:latin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722755" y="914400"/>
            <a:ext cx="0" cy="161961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070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8064">
          <p15:clr>
            <a:srgbClr val="FBAE40"/>
          </p15:clr>
        </p15:guide>
        <p15:guide id="4" orient="horz" pos="57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57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93" r:id="rId2"/>
    <p:sldLayoutId id="2147483689" r:id="rId3"/>
    <p:sldLayoutId id="2147483690" r:id="rId4"/>
    <p:sldLayoutId id="2147483691" r:id="rId5"/>
    <p:sldLayoutId id="2147483692" r:id="rId6"/>
    <p:sldLayoutId id="2147483687" r:id="rId7"/>
    <p:sldLayoutId id="2147483688" r:id="rId8"/>
    <p:sldLayoutId id="2147483685" r:id="rId9"/>
    <p:sldLayoutId id="2147483684" r:id="rId10"/>
    <p:sldLayoutId id="2147483686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Accredit@sberbank.ru" TargetMode="External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hyperlink" Target="mailto:EPKravchenko@sberbank.ru" TargetMode="External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TVSatyukova@sberbank.ru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3.jpe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947ECC5-DB8B-4B00-B298-1FBED91004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165573"/>
              </p:ext>
            </p:extLst>
          </p:nvPr>
        </p:nvGraphicFramePr>
        <p:xfrm>
          <a:off x="1588" y="1588"/>
          <a:ext cx="24380825" cy="137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Image" r:id="rId4" imgW="24380640" imgH="13714200" progId="Photoshop.Image.21">
                  <p:embed/>
                </p:oleObj>
              </mc:Choice>
              <mc:Fallback>
                <p:oleObj name="Image" r:id="rId4" imgW="24380640" imgH="13714200" progId="Photoshop.Image.2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24380825" cy="13714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10367" y="7780812"/>
            <a:ext cx="13868400" cy="24622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latin typeface="SB Sans Text bold" panose="020B0803040504020204" pitchFamily="34" charset="-52"/>
                <a:ea typeface="Open Sans Light" panose="020B0306030504020204" pitchFamily="34" charset="0"/>
                <a:cs typeface="SB Sans Text bold" panose="020B0803040504020204" pitchFamily="34" charset="-52"/>
              </a:rPr>
              <a:t>ЭСКРОУ И АККРЕДИТИВЫ</a:t>
            </a:r>
          </a:p>
          <a:p>
            <a:r>
              <a:rPr lang="ru-RU" sz="8000" b="1" dirty="0">
                <a:solidFill>
                  <a:schemeClr val="bg1"/>
                </a:solidFill>
                <a:latin typeface="SB Sans Text bold" panose="020B0803040504020204" pitchFamily="34" charset="-52"/>
                <a:ea typeface="Open Sans Light" panose="020B0306030504020204" pitchFamily="34" charset="0"/>
                <a:cs typeface="SB Sans Text bold" panose="020B0803040504020204" pitchFamily="34" charset="-52"/>
              </a:rPr>
              <a:t>В ГОСЗАКУПКАХ</a:t>
            </a:r>
            <a:endParaRPr lang="en-US" sz="8000" b="1" dirty="0">
              <a:solidFill>
                <a:schemeClr val="bg1"/>
              </a:solidFill>
              <a:latin typeface="SB Sans Text bold" panose="020B0803040504020204" pitchFamily="34" charset="-52"/>
              <a:ea typeface="Open Sans Light" panose="020B0306030504020204" pitchFamily="34" charset="0"/>
              <a:cs typeface="SB Sans Text bold" panose="020B0803040504020204" pitchFamily="34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373717" y="11684047"/>
            <a:ext cx="7768167" cy="5500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sz="32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ноябрь 2020</a:t>
            </a:r>
            <a:endParaRPr lang="en-US" sz="3200" b="1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2325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8"/>
          <p:cNvSpPr/>
          <p:nvPr/>
        </p:nvSpPr>
        <p:spPr>
          <a:xfrm rot="2439053">
            <a:off x="-3876037" y="-2565621"/>
            <a:ext cx="17882049" cy="20509358"/>
          </a:xfrm>
          <a:custGeom>
            <a:avLst/>
            <a:gdLst>
              <a:gd name="connsiteX0" fmla="*/ 0 w 15522599"/>
              <a:gd name="connsiteY0" fmla="*/ 0 h 13777369"/>
              <a:gd name="connsiteX1" fmla="*/ 0 w 15522599"/>
              <a:gd name="connsiteY1" fmla="*/ 0 h 13777369"/>
              <a:gd name="connsiteX2" fmla="*/ 15522599 w 15522599"/>
              <a:gd name="connsiteY2" fmla="*/ 0 h 13777369"/>
              <a:gd name="connsiteX3" fmla="*/ 15522599 w 15522599"/>
              <a:gd name="connsiteY3" fmla="*/ 0 h 13777369"/>
              <a:gd name="connsiteX4" fmla="*/ 15522599 w 15522599"/>
              <a:gd name="connsiteY4" fmla="*/ 13777369 h 13777369"/>
              <a:gd name="connsiteX5" fmla="*/ 15522599 w 15522599"/>
              <a:gd name="connsiteY5" fmla="*/ 13777369 h 13777369"/>
              <a:gd name="connsiteX6" fmla="*/ 0 w 15522599"/>
              <a:gd name="connsiteY6" fmla="*/ 13777369 h 13777369"/>
              <a:gd name="connsiteX7" fmla="*/ 0 w 15522599"/>
              <a:gd name="connsiteY7" fmla="*/ 13777369 h 13777369"/>
              <a:gd name="connsiteX8" fmla="*/ 0 w 15522599"/>
              <a:gd name="connsiteY8" fmla="*/ 0 h 13777369"/>
              <a:gd name="connsiteX0" fmla="*/ 0 w 15522599"/>
              <a:gd name="connsiteY0" fmla="*/ 0 h 13841164"/>
              <a:gd name="connsiteX1" fmla="*/ 0 w 15522599"/>
              <a:gd name="connsiteY1" fmla="*/ 0 h 13841164"/>
              <a:gd name="connsiteX2" fmla="*/ 15522599 w 15522599"/>
              <a:gd name="connsiteY2" fmla="*/ 0 h 13841164"/>
              <a:gd name="connsiteX3" fmla="*/ 15522599 w 15522599"/>
              <a:gd name="connsiteY3" fmla="*/ 0 h 13841164"/>
              <a:gd name="connsiteX4" fmla="*/ 15522599 w 15522599"/>
              <a:gd name="connsiteY4" fmla="*/ 13777369 h 13841164"/>
              <a:gd name="connsiteX5" fmla="*/ 10504031 w 15522599"/>
              <a:gd name="connsiteY5" fmla="*/ 13841164 h 13841164"/>
              <a:gd name="connsiteX6" fmla="*/ 0 w 15522599"/>
              <a:gd name="connsiteY6" fmla="*/ 13777369 h 13841164"/>
              <a:gd name="connsiteX7" fmla="*/ 0 w 15522599"/>
              <a:gd name="connsiteY7" fmla="*/ 13777369 h 13841164"/>
              <a:gd name="connsiteX8" fmla="*/ 0 w 15522599"/>
              <a:gd name="connsiteY8" fmla="*/ 0 h 1384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2599" h="13841164">
                <a:moveTo>
                  <a:pt x="0" y="0"/>
                </a:moveTo>
                <a:lnTo>
                  <a:pt x="0" y="0"/>
                </a:lnTo>
                <a:lnTo>
                  <a:pt x="15522599" y="0"/>
                </a:lnTo>
                <a:lnTo>
                  <a:pt x="15522599" y="0"/>
                </a:lnTo>
                <a:lnTo>
                  <a:pt x="15522599" y="13777369"/>
                </a:lnTo>
                <a:lnTo>
                  <a:pt x="10504031" y="13841164"/>
                </a:lnTo>
                <a:lnTo>
                  <a:pt x="0" y="13777369"/>
                </a:lnTo>
                <a:lnTo>
                  <a:pt x="0" y="13777369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05658" y="9085168"/>
            <a:ext cx="6447162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Рыночный механизм своевременной оплаты </a:t>
            </a:r>
          </a:p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 финансирования сделок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05657" y="7236502"/>
            <a:ext cx="6106920" cy="15125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66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win-win</a:t>
            </a:r>
            <a:r>
              <a:rPr lang="ru-RU" sz="8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решение</a:t>
            </a:r>
            <a:endParaRPr lang="en-US" sz="3200" b="1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0841" y="3211075"/>
            <a:ext cx="2130067" cy="82503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30</a:t>
            </a:r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дней</a:t>
            </a:r>
            <a:endParaRPr lang="ru-RU" sz="3200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0842" y="8466607"/>
            <a:ext cx="5409666" cy="158921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4 компании из ТОП-10*</a:t>
            </a:r>
          </a:p>
          <a:p>
            <a:pPr>
              <a:lnSpc>
                <a:spcPct val="1200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60% доля авансов в сделках, риск на Покупателе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7730" y="8434347"/>
            <a:ext cx="5684360" cy="21062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 компаний из ТОП-10*</a:t>
            </a:r>
          </a:p>
          <a:p>
            <a:pPr>
              <a:lnSpc>
                <a:spcPct val="1200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100% </a:t>
            </a:r>
            <a:r>
              <a:rPr lang="ru-RU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постоплата</a:t>
            </a: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и отсрочки платежей в сделках, риск </a:t>
            </a:r>
          </a:p>
          <a:p>
            <a:pPr>
              <a:lnSpc>
                <a:spcPct val="120000"/>
              </a:lnSpc>
            </a:pPr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Продавце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69910" y="3175371"/>
            <a:ext cx="2576636" cy="82503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&gt; 1</a:t>
            </a:r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млн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60423" y="3209986"/>
            <a:ext cx="1911195" cy="82503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30</a:t>
            </a:r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%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0841" y="4061768"/>
            <a:ext cx="3767481" cy="85574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c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редний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срок оплаты </a:t>
            </a:r>
          </a:p>
          <a:p>
            <a:pPr>
              <a:lnSpc>
                <a:spcPct val="1200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момента поставки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91014" y="4072092"/>
            <a:ext cx="3809550" cy="129894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дебиторская задолженность 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>
              <a:lnSpc>
                <a:spcPct val="1200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 стране – просрочка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9910" y="4061768"/>
            <a:ext cx="3820076" cy="129894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обращений в суд </a:t>
            </a:r>
          </a:p>
          <a:p>
            <a:pPr>
              <a:lnSpc>
                <a:spcPct val="120000"/>
              </a:lnSpc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 ненадлежащем исполнении договора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5" name="Заголовок 5"/>
          <p:cNvSpPr txBox="1">
            <a:spLocks/>
          </p:cNvSpPr>
          <p:nvPr/>
        </p:nvSpPr>
        <p:spPr>
          <a:xfrm>
            <a:off x="16105657" y="3173895"/>
            <a:ext cx="6708801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800" b="1" kern="1200" cap="none" baseline="0">
                <a:solidFill>
                  <a:schemeClr val="tx2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1D6A64"/>
                </a:solidFill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РЕШЕНИЕ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6756" y="12735823"/>
            <a:ext cx="11043168" cy="3437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* Среди Заказчиков по 223-ФЗ, осуществляющих платежи в Сбербанке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02F46C-3F79-41E2-851F-68BC05C3A0DA}"/>
              </a:ext>
            </a:extLst>
          </p:cNvPr>
          <p:cNvSpPr txBox="1"/>
          <p:nvPr/>
        </p:nvSpPr>
        <p:spPr>
          <a:xfrm>
            <a:off x="523256" y="435488"/>
            <a:ext cx="712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ПРОБЛЕМА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F32BDB3-E973-48B5-BA9E-966CD3E71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7897" y="-1368046"/>
            <a:ext cx="3952205" cy="299948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791AE0-59B7-4541-B36D-9E4E7C9751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4937">
            <a:off x="-1216449" y="5509246"/>
            <a:ext cx="2432898" cy="18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6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A4A47DE6-51E1-426D-800D-5EDB8051FB44}"/>
              </a:ext>
            </a:extLst>
          </p:cNvPr>
          <p:cNvSpPr/>
          <p:nvPr/>
        </p:nvSpPr>
        <p:spPr>
          <a:xfrm>
            <a:off x="-738835" y="1"/>
            <a:ext cx="15802372" cy="13802856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7604606" y="536979"/>
            <a:ext cx="60897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КОНТРОЛЬ СВОЕВРЕМЕННОЙ ОПЛАТЫ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6521932" y="5459099"/>
            <a:ext cx="60897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Банк выступает гарантом в сделке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Продавец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обязательно получит своевременную оплату, 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Покупатель</a:t>
            </a:r>
            <a:r>
              <a:rPr lang="ru-RU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– товар или услугу, либо полный возврат денег</a:t>
            </a:r>
          </a:p>
        </p:txBody>
      </p:sp>
      <p:sp>
        <p:nvSpPr>
          <p:cNvPr id="34" name="Параллелограмм 33"/>
          <p:cNvSpPr/>
          <p:nvPr/>
        </p:nvSpPr>
        <p:spPr>
          <a:xfrm>
            <a:off x="16079572" y="491302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1D6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31376" y="10549980"/>
            <a:ext cx="7013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Основные этапы сделки: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88438" y="11241215"/>
            <a:ext cx="17053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AA9B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</a:t>
            </a:r>
            <a:r>
              <a:rPr lang="ru-RU" sz="2000" dirty="0">
                <a:solidFill>
                  <a:srgbClr val="00AA9B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.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Открытие аккредитива, размещение средств на аккредитив</a:t>
            </a:r>
          </a:p>
          <a:p>
            <a:r>
              <a:rPr lang="ru-RU" sz="2000" b="1" dirty="0">
                <a:solidFill>
                  <a:srgbClr val="3EAFA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</a:t>
            </a:r>
            <a:r>
              <a:rPr lang="ru-RU" sz="2000" dirty="0">
                <a:solidFill>
                  <a:srgbClr val="3EAFA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.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Поставка товара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/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услуги</a:t>
            </a:r>
          </a:p>
          <a:p>
            <a:r>
              <a:rPr lang="ru-RU" sz="2000" b="1" dirty="0">
                <a:solidFill>
                  <a:srgbClr val="3EAFA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3.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Передача подтверждающих документов по аккредитиву</a:t>
            </a:r>
          </a:p>
          <a:p>
            <a:r>
              <a:rPr lang="ru-RU" sz="2000" b="1" dirty="0">
                <a:solidFill>
                  <a:srgbClr val="3EAFA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4.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Платеж по аккредитиву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4163461-4857-4E0C-86E8-0BA917AC9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44" y="1685949"/>
            <a:ext cx="3952205" cy="299948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950C1276-6BDA-47DF-A6CF-504CD6DC8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221" y="1691141"/>
            <a:ext cx="3952205" cy="299948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D799D69-1EA6-430D-8A54-95B649E23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749" y="6003065"/>
            <a:ext cx="3952205" cy="299948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7CC456F-81D2-4CAE-8298-5082CEC6E497}"/>
              </a:ext>
            </a:extLst>
          </p:cNvPr>
          <p:cNvSpPr txBox="1"/>
          <p:nvPr/>
        </p:nvSpPr>
        <p:spPr>
          <a:xfrm>
            <a:off x="2704170" y="3175432"/>
            <a:ext cx="2728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ПОКУПАТЕЛЬ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1BE8D4-234F-48F2-82B6-145C446D9377}"/>
              </a:ext>
            </a:extLst>
          </p:cNvPr>
          <p:cNvSpPr txBox="1"/>
          <p:nvPr/>
        </p:nvSpPr>
        <p:spPr>
          <a:xfrm>
            <a:off x="10752118" y="3165099"/>
            <a:ext cx="228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ПРОДАВЕЦ</a:t>
            </a:r>
            <a:endParaRPr lang="en-US" sz="2800" dirty="0">
              <a:solidFill>
                <a:schemeClr val="bg1"/>
              </a:solidFill>
              <a:latin typeface="SB Sans Text bold" panose="020B0803040504020204" pitchFamily="34" charset="-52"/>
              <a:cs typeface="SB Sans Text bold" panose="020B0803040504020204" pitchFamily="34" charset="-52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BF7259F-E328-4797-86F0-F22A541F5483}"/>
              </a:ext>
            </a:extLst>
          </p:cNvPr>
          <p:cNvSpPr txBox="1"/>
          <p:nvPr/>
        </p:nvSpPr>
        <p:spPr>
          <a:xfrm>
            <a:off x="7230238" y="7544028"/>
            <a:ext cx="147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БАНК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AFC3423-711E-4E1E-995C-7A9AA31C5B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7A0BC4B-492D-4E94-8072-9EA285CF2B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44548">
            <a:off x="4585467" y="5384121"/>
            <a:ext cx="1401680" cy="1063789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D1ECBD9-7B89-4388-B121-1D8F39F211F5}"/>
              </a:ext>
            </a:extLst>
          </p:cNvPr>
          <p:cNvSpPr/>
          <p:nvPr/>
        </p:nvSpPr>
        <p:spPr>
          <a:xfrm>
            <a:off x="4997960" y="5535655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1</a:t>
            </a:r>
            <a:endParaRPr lang="ru-RU" dirty="0">
              <a:solidFill>
                <a:schemeClr val="bg1"/>
              </a:solidFill>
              <a:latin typeface="SB Sans Text bold" panose="020B0803040504020204" pitchFamily="34" charset="-52"/>
              <a:cs typeface="SB Sans Text bold" panose="020B0803040504020204" pitchFamily="34" charset="-52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D5220C1F-037C-4AC2-BE69-4682E513D3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79144" y="3017080"/>
            <a:ext cx="1401680" cy="1063789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20AE8826-E44D-4C7C-924B-23F4C015F250}"/>
              </a:ext>
            </a:extLst>
          </p:cNvPr>
          <p:cNvSpPr/>
          <p:nvPr/>
        </p:nvSpPr>
        <p:spPr>
          <a:xfrm>
            <a:off x="7807139" y="3226366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2</a:t>
            </a:r>
            <a:endParaRPr lang="ru-RU" dirty="0">
              <a:solidFill>
                <a:schemeClr val="bg1"/>
              </a:solidFill>
              <a:latin typeface="SB Sans Text bold" panose="020B0803040504020204" pitchFamily="34" charset="-52"/>
              <a:cs typeface="SB Sans Text bold" panose="020B0803040504020204" pitchFamily="34" charset="-52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E6C87FF3-F3D4-45E1-B86D-E2CDCB9A55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758">
            <a:off x="8618467" y="5586707"/>
            <a:ext cx="1401680" cy="1063789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42F2381C-8D0D-4DF9-BFCD-92CB3C6D11EB}"/>
              </a:ext>
            </a:extLst>
          </p:cNvPr>
          <p:cNvSpPr/>
          <p:nvPr/>
        </p:nvSpPr>
        <p:spPr>
          <a:xfrm>
            <a:off x="9128020" y="5730504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3</a:t>
            </a:r>
            <a:endParaRPr lang="ru-RU" dirty="0">
              <a:solidFill>
                <a:schemeClr val="bg1"/>
              </a:solidFill>
              <a:latin typeface="SB Sans Text bold" panose="020B0803040504020204" pitchFamily="34" charset="-52"/>
              <a:cs typeface="SB Sans Text bold" panose="020B0803040504020204" pitchFamily="34" charset="-52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506F47FB-5448-4A80-B621-BD636413AE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26685">
            <a:off x="9739622" y="4878932"/>
            <a:ext cx="1401680" cy="1063789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34996097-FA1A-412C-933B-B2FF8CDD07EE}"/>
              </a:ext>
            </a:extLst>
          </p:cNvPr>
          <p:cNvSpPr/>
          <p:nvPr/>
        </p:nvSpPr>
        <p:spPr>
          <a:xfrm>
            <a:off x="10147931" y="5146668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B Sans Text bold" panose="020B0803040504020204" pitchFamily="34" charset="-52"/>
                <a:cs typeface="SB Sans Text bold" panose="020B0803040504020204" pitchFamily="34" charset="-52"/>
              </a:rPr>
              <a:t>4</a:t>
            </a:r>
            <a:endParaRPr lang="ru-RU" dirty="0">
              <a:solidFill>
                <a:schemeClr val="bg1"/>
              </a:solidFill>
              <a:latin typeface="SB Sans Text bold" panose="020B0803040504020204" pitchFamily="34" charset="-52"/>
              <a:cs typeface="SB Sans Text bold" panose="020B0803040504020204" pitchFamily="34" charset="-52"/>
            </a:endParaRP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18962351-B41D-4BDA-97AB-900AF05425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888">
            <a:off x="13992939" y="12879646"/>
            <a:ext cx="2432898" cy="18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6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-57313" y="-182880"/>
            <a:ext cx="24723253" cy="750830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H="1" flipV="1">
            <a:off x="5957765" y="4546847"/>
            <a:ext cx="12051939" cy="25153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23256" y="435488"/>
            <a:ext cx="712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ЭСКРОУ 223-ФЗ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31375" y="7963438"/>
            <a:ext cx="7090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КЕЙС: ПОСТАВКА ОБОРУДОВАНИЯ</a:t>
            </a: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376" y="8638205"/>
            <a:ext cx="64794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1,9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млн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Сумма контракта на поставку, монтаж, обслуживание анализатора спектра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 антенного измерительного комплекса</a:t>
            </a:r>
          </a:p>
          <a:p>
            <a:r>
              <a:rPr lang="ru-RU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6484052" y="4142809"/>
            <a:ext cx="829340" cy="808076"/>
            <a:chOff x="3934865" y="5007670"/>
            <a:chExt cx="414670" cy="404038"/>
          </a:xfrm>
          <a:solidFill>
            <a:schemeClr val="bg1">
              <a:lumMod val="65000"/>
            </a:schemeClr>
          </a:solidFill>
        </p:grpSpPr>
        <p:sp>
          <p:nvSpPr>
            <p:cNvPr id="53" name="Овал 52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1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9561362" y="4109418"/>
            <a:ext cx="829340" cy="828000"/>
            <a:chOff x="3934865" y="5007670"/>
            <a:chExt cx="414670" cy="404038"/>
          </a:xfrm>
          <a:solidFill>
            <a:schemeClr val="bg1">
              <a:lumMod val="65000"/>
            </a:schemeClr>
          </a:solidFill>
        </p:grpSpPr>
        <p:sp>
          <p:nvSpPr>
            <p:cNvPr id="60" name="Овал 59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2</a:t>
              </a: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10261442" y="4098620"/>
            <a:ext cx="829340" cy="828000"/>
            <a:chOff x="3934865" y="5007670"/>
            <a:chExt cx="414670" cy="404038"/>
          </a:xfrm>
          <a:solidFill>
            <a:srgbClr val="00AA9B"/>
          </a:solidFill>
        </p:grpSpPr>
        <p:sp>
          <p:nvSpPr>
            <p:cNvPr id="71" name="Овал 70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rgbClr val="00AA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031312" y="5042706"/>
              <a:ext cx="230993" cy="32316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3</a:t>
              </a: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484052" y="5171605"/>
            <a:ext cx="2322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09.01.2020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Контракт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561362" y="5073517"/>
            <a:ext cx="34221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29.04.2020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Поставка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по договору</a:t>
            </a:r>
          </a:p>
          <a:p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16182637" y="4115977"/>
            <a:ext cx="829340" cy="808076"/>
            <a:chOff x="3934865" y="5007670"/>
            <a:chExt cx="414670" cy="404038"/>
          </a:xfrm>
          <a:solidFill>
            <a:srgbClr val="FF0000"/>
          </a:solidFill>
        </p:grpSpPr>
        <p:sp>
          <p:nvSpPr>
            <p:cNvPr id="88" name="Овал 87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026704" y="5056123"/>
              <a:ext cx="230993" cy="323166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3</a:t>
              </a: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16215650" y="5073517"/>
            <a:ext cx="2322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05.06.2020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 факту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8410140" y="7963439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БЕЗ ЭСКРОУ</a:t>
            </a: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8410139" y="8638205"/>
            <a:ext cx="5029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37</a:t>
            </a:r>
            <a:r>
              <a:rPr lang="ru-RU" sz="2800" b="1" dirty="0">
                <a:solidFill>
                  <a:srgbClr val="FF0000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дней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Просрочка платежа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8410139" y="9624937"/>
            <a:ext cx="48384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92</a:t>
            </a:r>
            <a:r>
              <a:rPr lang="ru-RU" sz="2800" b="1" dirty="0">
                <a:solidFill>
                  <a:srgbClr val="FF0000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тыс. руб.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Стоимость финансирования поставщика (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5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% от суммы из расчета ставки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12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% годовых и срока в 14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8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дней)</a:t>
            </a:r>
          </a:p>
        </p:txBody>
      </p:sp>
      <p:sp>
        <p:nvSpPr>
          <p:cNvPr id="96" name="Параллелограмм 95"/>
          <p:cNvSpPr/>
          <p:nvPr/>
        </p:nvSpPr>
        <p:spPr>
          <a:xfrm>
            <a:off x="18105685" y="756763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705280" y="7963439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ИСПОЛЬЗОВАНИЕМ ЭСКРОУ</a:t>
            </a: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705279" y="8638205"/>
            <a:ext cx="50296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Отсутствует</a:t>
            </a:r>
            <a:endParaRPr lang="ru-RU" sz="2000" b="1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Просрочка платежа 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705279" y="9602611"/>
            <a:ext cx="85547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тыс. руб.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Стоимость финансирования поставщика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(2% от суммы или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тыс. рублей, из расчета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ставки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7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% годовых и срока в 111 дней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)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3" name="Параллелограмм 102"/>
          <p:cNvSpPr/>
          <p:nvPr/>
        </p:nvSpPr>
        <p:spPr>
          <a:xfrm>
            <a:off x="9400825" y="756763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1D6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705279" y="11305681"/>
            <a:ext cx="79584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ИЛИ </a:t>
            </a:r>
            <a:r>
              <a:rPr lang="en-US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17,3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тыс. руб.</a:t>
            </a:r>
            <a:r>
              <a:rPr lang="ru-RU" sz="2000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Проценты на остаток (из расчета ставки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3 % годовых и срока в 111 дней)</a:t>
            </a:r>
          </a:p>
          <a:p>
            <a:endParaRPr lang="ru-RU" sz="2800" b="1" dirty="0">
              <a:solidFill>
                <a:srgbClr val="00AA9B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259AE9-D235-40F4-8657-8F1B881E2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1" y="2503743"/>
            <a:ext cx="5450390" cy="4136512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1400252" y="3431224"/>
            <a:ext cx="241718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ПРОДАВЕЦ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AE711C8-034E-405F-932E-3B5DAEAE3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666" y="2503743"/>
            <a:ext cx="5450390" cy="4136513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1151487" y="4170422"/>
            <a:ext cx="4129148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   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Малый бизнес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Ставка в банке по кредиту 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</a:t>
            </a:r>
            <a:r>
              <a:rPr lang="en-US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% </a:t>
            </a: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годовых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залога, основных средств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Мало покупателей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1C6E87B7-C7EC-4A99-A65E-9082BE2A4765}"/>
              </a:ext>
            </a:extLst>
          </p:cNvPr>
          <p:cNvSpPr/>
          <p:nvPr/>
        </p:nvSpPr>
        <p:spPr>
          <a:xfrm>
            <a:off x="19704218" y="4182207"/>
            <a:ext cx="288222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ПОКУПАТЕЛЬ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97463E9-5B7F-4F47-9A51-3F7589604334}"/>
              </a:ext>
            </a:extLst>
          </p:cNvPr>
          <p:cNvSpPr/>
          <p:nvPr/>
        </p:nvSpPr>
        <p:spPr>
          <a:xfrm>
            <a:off x="19436097" y="4051157"/>
            <a:ext cx="4129148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   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Средний бизнес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5DBBC8C2-A66E-412F-A121-FC503DDCD9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9743" y="-205739"/>
            <a:ext cx="12182257" cy="1392174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664849" y="4026951"/>
            <a:ext cx="9422251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ПОКУПАТЕЛЯ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Выгодно.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Возможность получения процентов на остаток по счету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Эскроу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Безопасно.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только после поставки. Банк контролирует выполнение условий контракта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Удобно.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необходимости контролировать сроки исполнения контракта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Возможность снизить цену контракта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Продавца за счет получения Продавцом более выгодного финансирования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Управление средствами</a:t>
            </a:r>
            <a:r>
              <a:rPr lang="ru-RU" sz="2400" b="1" dirty="0">
                <a:solidFill>
                  <a:srgbClr val="00AA9B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При переходе через бюджетный год средства на счетах не «сгорают»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3037862" y="4026951"/>
            <a:ext cx="936493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ПРОДАВЦА</a:t>
            </a:r>
          </a:p>
          <a:p>
            <a:endParaRPr lang="ru-RU" sz="32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Гарантия своевременной оплаты.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Эскроу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гарантирует оплату Продавцу при предоставлении указанных в контракте документов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Кредитование Продавца по сниженной ставке</a:t>
            </a:r>
            <a:r>
              <a:rPr lang="ru-RU" sz="2400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цели реализации контракта за счет остатка на счете </a:t>
            </a:r>
            <a:r>
              <a:rPr lang="ru-RU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Эскроу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Покупателя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894723-62A2-4A40-ABBD-EC34A7BDF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164B22-79C9-4E2A-A076-EA75081B5514}"/>
              </a:ext>
            </a:extLst>
          </p:cNvPr>
          <p:cNvSpPr txBox="1"/>
          <p:nvPr/>
        </p:nvSpPr>
        <p:spPr>
          <a:xfrm>
            <a:off x="523255" y="435488"/>
            <a:ext cx="12605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ПРЕИМУЩЕСТВА ЭСКРОУ 223-ФЗ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A9BFC6-B3B8-44C8-8C6D-7A776C157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888">
            <a:off x="-1743119" y="2663307"/>
            <a:ext cx="2432898" cy="18464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593FDA-885E-437F-887C-EF262A098E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362" y="13179021"/>
            <a:ext cx="3952205" cy="29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4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2">
            <a:extLst>
              <a:ext uri="{FF2B5EF4-FFF2-40B4-BE49-F238E27FC236}">
                <a16:creationId xmlns:a16="http://schemas.microsoft.com/office/drawing/2014/main" id="{F5F19D6A-841B-4C42-83F2-6710221E96C1}"/>
              </a:ext>
            </a:extLst>
          </p:cNvPr>
          <p:cNvSpPr/>
          <p:nvPr/>
        </p:nvSpPr>
        <p:spPr>
          <a:xfrm>
            <a:off x="-57313" y="-251460"/>
            <a:ext cx="24608953" cy="757688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flipH="1" flipV="1">
            <a:off x="6005890" y="4540574"/>
            <a:ext cx="12051939" cy="25153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331377" y="7931748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КЕЙС: УСЛУГИ</a:t>
            </a: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376" y="9000155"/>
            <a:ext cx="64794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17,8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млн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Сумма контракта на оказание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консультационных услуг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6532177" y="4136536"/>
            <a:ext cx="829340" cy="808076"/>
            <a:chOff x="3934865" y="5007670"/>
            <a:chExt cx="414670" cy="404038"/>
          </a:xfrm>
          <a:solidFill>
            <a:schemeClr val="bg1">
              <a:lumMod val="65000"/>
            </a:schemeClr>
          </a:solidFill>
        </p:grpSpPr>
        <p:sp>
          <p:nvSpPr>
            <p:cNvPr id="53" name="Овал 52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1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9609487" y="4103145"/>
            <a:ext cx="829340" cy="808076"/>
            <a:chOff x="3934865" y="5007670"/>
            <a:chExt cx="414670" cy="404038"/>
          </a:xfrm>
          <a:solidFill>
            <a:schemeClr val="bg1">
              <a:lumMod val="65000"/>
            </a:schemeClr>
          </a:solidFill>
        </p:grpSpPr>
        <p:sp>
          <p:nvSpPr>
            <p:cNvPr id="60" name="Овал 59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2</a:t>
              </a: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13397640" y="4136536"/>
            <a:ext cx="829340" cy="808076"/>
            <a:chOff x="3934865" y="5007670"/>
            <a:chExt cx="414670" cy="404038"/>
          </a:xfrm>
          <a:solidFill>
            <a:schemeClr val="bg1">
              <a:lumMod val="85000"/>
            </a:schemeClr>
          </a:solidFill>
        </p:grpSpPr>
        <p:sp>
          <p:nvSpPr>
            <p:cNvPr id="71" name="Овал 70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chemeClr val="bg1">
                  <a:lumMod val="8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>
                      <a:lumMod val="50000"/>
                    </a:schemeClr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3</a:t>
              </a:r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6532177" y="5165332"/>
            <a:ext cx="2322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09.01.2020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Контракт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609486" y="5067244"/>
            <a:ext cx="34290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29.04.2020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Оказание услуги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Досрочный платеж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3397640" y="5112122"/>
            <a:ext cx="2322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6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31.10.2020</a:t>
            </a:r>
          </a:p>
          <a:p>
            <a:r>
              <a:rPr lang="ru-RU" sz="2400" dirty="0">
                <a:solidFill>
                  <a:schemeClr val="bg1">
                    <a:lumMod val="6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по договору</a:t>
            </a:r>
            <a:endParaRPr lang="ru-RU" sz="2800" dirty="0">
              <a:solidFill>
                <a:schemeClr val="bg1">
                  <a:lumMod val="6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96" name="Параллелограмм 95"/>
          <p:cNvSpPr/>
          <p:nvPr/>
        </p:nvSpPr>
        <p:spPr>
          <a:xfrm>
            <a:off x="16893576" y="756763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21A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705279" y="7963439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ДОСРОЧНЫМ ПЛАТЕЖОМ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705279" y="9000155"/>
            <a:ext cx="50296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Отсутствует</a:t>
            </a:r>
            <a:endParaRPr lang="ru-RU" sz="2000" b="1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Просрочка платежа 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705279" y="10123996"/>
            <a:ext cx="8554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 </a:t>
            </a:r>
            <a:r>
              <a:rPr lang="en-US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185 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дней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Финансирование Продавца</a:t>
            </a:r>
          </a:p>
        </p:txBody>
      </p:sp>
      <p:sp>
        <p:nvSpPr>
          <p:cNvPr id="103" name="Параллелограмм 102"/>
          <p:cNvSpPr/>
          <p:nvPr/>
        </p:nvSpPr>
        <p:spPr>
          <a:xfrm>
            <a:off x="9400825" y="756763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1D6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10303296" y="4117688"/>
            <a:ext cx="829340" cy="808076"/>
            <a:chOff x="3934865" y="5007670"/>
            <a:chExt cx="414670" cy="404038"/>
          </a:xfrm>
          <a:solidFill>
            <a:srgbClr val="00AA9B"/>
          </a:solidFill>
        </p:grpSpPr>
        <p:sp>
          <p:nvSpPr>
            <p:cNvPr id="42" name="Овал 41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rgbClr val="00AA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031312" y="5042707"/>
              <a:ext cx="230993" cy="323166"/>
            </a:xfrm>
            <a:prstGeom prst="rect">
              <a:avLst/>
            </a:prstGeom>
            <a:grpFill/>
            <a:ln w="38100">
              <a:solidFill>
                <a:srgbClr val="00AA9B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2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5940419" y="5067244"/>
            <a:ext cx="25178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29.04.2021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отсрочкой платежа</a:t>
            </a: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16634228" y="4117688"/>
            <a:ext cx="829340" cy="808076"/>
            <a:chOff x="3934865" y="5007670"/>
            <a:chExt cx="414670" cy="404038"/>
          </a:xfrm>
          <a:solidFill>
            <a:srgbClr val="21A038"/>
          </a:solidFill>
        </p:grpSpPr>
        <p:sp>
          <p:nvSpPr>
            <p:cNvPr id="49" name="Овал 48"/>
            <p:cNvSpPr/>
            <p:nvPr/>
          </p:nvSpPr>
          <p:spPr>
            <a:xfrm>
              <a:off x="3934865" y="5007670"/>
              <a:ext cx="414670" cy="404038"/>
            </a:xfrm>
            <a:prstGeom prst="ellipse">
              <a:avLst/>
            </a:prstGeom>
            <a:grpFill/>
            <a:ln w="38100">
              <a:solidFill>
                <a:srgbClr val="21A0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B Sans Text" panose="020B0503040504020204" pitchFamily="34" charset="-52"/>
                <a:cs typeface="SB Sans Text" panose="020B0503040504020204" pitchFamily="34" charset="-5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026704" y="5042707"/>
              <a:ext cx="230993" cy="323166"/>
            </a:xfrm>
            <a:prstGeom prst="rect">
              <a:avLst/>
            </a:prstGeom>
            <a:grpFill/>
            <a:ln w="38100">
              <a:solidFill>
                <a:srgbClr val="21A038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SB Sans Text" panose="020B0503040504020204" pitchFamily="34" charset="-52"/>
                  <a:cs typeface="SB Sans Text" panose="020B0503040504020204" pitchFamily="34" charset="-52"/>
                </a:rPr>
                <a:t>4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9705279" y="11328380"/>
            <a:ext cx="85547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632 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тыс. руб.</a:t>
            </a:r>
            <a:endParaRPr lang="en-US" sz="2800" b="1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Экономия (3,5% от суммы,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из расчета ставки 7% годовых (17-10%)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и срока в 185 дней)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354625" y="7985997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ОТСРОЧКОЙ ПЛАТЕЖА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414015" y="9000155"/>
            <a:ext cx="6190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21A0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 </a:t>
            </a:r>
            <a:r>
              <a:rPr lang="en-US" sz="2800" b="1" dirty="0">
                <a:solidFill>
                  <a:srgbClr val="21A0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4000" b="1" dirty="0">
                <a:solidFill>
                  <a:srgbClr val="21A0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180 </a:t>
            </a:r>
            <a:r>
              <a:rPr lang="ru-RU" sz="2800" b="1" dirty="0">
                <a:solidFill>
                  <a:srgbClr val="21A038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дней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Дополнительная отсрочка платежа 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поддержания оборотных средств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F186B328-C4E0-44D5-B082-E18A110C2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9708DCD-4E78-440C-A7B3-5766DA064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2" y="2500974"/>
            <a:ext cx="5450390" cy="41365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39E9D82-DAC1-44B6-BC1F-61CF36CB275E}"/>
              </a:ext>
            </a:extLst>
          </p:cNvPr>
          <p:cNvSpPr/>
          <p:nvPr/>
        </p:nvSpPr>
        <p:spPr>
          <a:xfrm>
            <a:off x="1411333" y="3428455"/>
            <a:ext cx="241718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ПРОДАВЕЦ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43A5641-0865-41DF-B003-DF3D0E862605}"/>
              </a:ext>
            </a:extLst>
          </p:cNvPr>
          <p:cNvSpPr/>
          <p:nvPr/>
        </p:nvSpPr>
        <p:spPr>
          <a:xfrm>
            <a:off x="1162568" y="4167653"/>
            <a:ext cx="4129148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   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Малый бизнес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Ставка в банке по кредиту 17% годовых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залога, основных средств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Мало покупателей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FF5F15E7-ACDB-48B1-875C-BB20CD96B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675" y="2558724"/>
            <a:ext cx="5450390" cy="4136513"/>
          </a:xfrm>
          <a:prstGeom prst="rect">
            <a:avLst/>
          </a:prstGeom>
        </p:spPr>
      </p:pic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C0C7508-2409-4642-BA0B-286DACD8FAEB}"/>
              </a:ext>
            </a:extLst>
          </p:cNvPr>
          <p:cNvSpPr/>
          <p:nvPr/>
        </p:nvSpPr>
        <p:spPr>
          <a:xfrm>
            <a:off x="19018343" y="3887782"/>
            <a:ext cx="318689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ПОКУПАТЕЛь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09A130F-A5FA-4D48-B337-74D05616EE23}"/>
              </a:ext>
            </a:extLst>
          </p:cNvPr>
          <p:cNvSpPr/>
          <p:nvPr/>
        </p:nvSpPr>
        <p:spPr>
          <a:xfrm>
            <a:off x="19018343" y="4130873"/>
            <a:ext cx="4129148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Средний бизнес</a:t>
            </a:r>
          </a:p>
          <a:p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Ставка в банке по кредиту 10% годовых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1EF13F9-91D8-447C-827F-4FAFFF7771D8}"/>
              </a:ext>
            </a:extLst>
          </p:cNvPr>
          <p:cNvSpPr txBox="1"/>
          <p:nvPr/>
        </p:nvSpPr>
        <p:spPr>
          <a:xfrm>
            <a:off x="523256" y="435488"/>
            <a:ext cx="712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 223-ФЗ</a:t>
            </a:r>
          </a:p>
        </p:txBody>
      </p:sp>
    </p:spTree>
    <p:extLst>
      <p:ext uri="{BB962C8B-B14F-4D97-AF65-F5344CB8AC3E}">
        <p14:creationId xmlns:p14="http://schemas.microsoft.com/office/powerpoint/2010/main" val="153559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FB35C2A7-3DFF-4FE9-B127-61811826DD0F}"/>
              </a:ext>
            </a:extLst>
          </p:cNvPr>
          <p:cNvSpPr/>
          <p:nvPr/>
        </p:nvSpPr>
        <p:spPr>
          <a:xfrm>
            <a:off x="9743" y="1"/>
            <a:ext cx="12182257" cy="1371599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664849" y="4026951"/>
            <a:ext cx="8919331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ПОКУПАТЕЛЯ</a:t>
            </a:r>
          </a:p>
          <a:p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Бесплатно.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Все расходы по аккредитиву могут быть отнесены на Продавца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Выгодно.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необходимости отвлекать деньги из оборота для расчетов по контракту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Возможность снизить цену контракта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Продавца за счет получения Продавцом более выгодного финансирования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Безопасно.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Оплата только после поставки. Банк контролирует выполнение условий контракта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Удобно.</a:t>
            </a:r>
            <a:r>
              <a:rPr lang="ru-RU" sz="2400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необходимости контролировать сроки исполнения контракта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endParaRPr lang="ru-RU" sz="2400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Единый лимит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на непокрытые аккредитивы для работы  со всеми Поставщиками Покупателя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3534251" y="4026951"/>
            <a:ext cx="83656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ДЛЯ ПРОДАВЦА</a:t>
            </a:r>
          </a:p>
          <a:p>
            <a:endParaRPr lang="ru-RU" sz="3200" dirty="0">
              <a:solidFill>
                <a:srgbClr val="1D6A64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Гарантия своевременной оплаты</a:t>
            </a:r>
            <a:r>
              <a:rPr lang="ru-RU" sz="2400" b="1" dirty="0">
                <a:solidFill>
                  <a:srgbClr val="00AA9B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 гарантирует оплату Продавцу при предоставлении указанных в аккредитиве документов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Кредитование Продавца по сниженной ставке</a:t>
            </a:r>
            <a:r>
              <a:rPr lang="ru-RU" sz="2400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под лимит и риск на Покупателя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Отсутствие необходимости проводить кредитный анализ Продавца</a:t>
            </a:r>
            <a:r>
              <a:rPr lang="ru-RU" sz="2400" b="1" dirty="0">
                <a:solidFill>
                  <a:srgbClr val="00AA9B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.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Нет необходимости предоставлять в банк отчетность и др.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A4B696-F48E-449C-9D52-C3D99AD1D7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0566E3-D129-4A04-A4AF-B99BF23627DC}"/>
              </a:ext>
            </a:extLst>
          </p:cNvPr>
          <p:cNvSpPr txBox="1"/>
          <p:nvPr/>
        </p:nvSpPr>
        <p:spPr>
          <a:xfrm>
            <a:off x="523256" y="435488"/>
            <a:ext cx="1288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ПРЕИМУЩЕСТВА АККРЕДИТИВА</a:t>
            </a:r>
          </a:p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223-ФЗ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8E6E83-1737-41AB-BFD9-6186977311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888">
            <a:off x="-1534558" y="3314415"/>
            <a:ext cx="2432898" cy="18464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3A4FD3-3181-47F8-A3BA-8FE92F96A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1006" y="12835577"/>
            <a:ext cx="3952205" cy="29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7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2">
            <a:extLst>
              <a:ext uri="{FF2B5EF4-FFF2-40B4-BE49-F238E27FC236}">
                <a16:creationId xmlns:a16="http://schemas.microsoft.com/office/drawing/2014/main" id="{F5F19D6A-841B-4C42-83F2-6710221E96C1}"/>
              </a:ext>
            </a:extLst>
          </p:cNvPr>
          <p:cNvSpPr/>
          <p:nvPr/>
        </p:nvSpPr>
        <p:spPr>
          <a:xfrm>
            <a:off x="-57313" y="-251459"/>
            <a:ext cx="24608953" cy="571881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65644" y="6558151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КЕЙС: УСЛУГИ</a:t>
            </a: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65643" y="7626558"/>
            <a:ext cx="6479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165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млн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Сумма контракта на строительно-монтажные работы на объекте «Строительство магистрального водопровода»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5996869" y="6488909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 ДОСРОЧНЫМ ПЛАТЕЖОМ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5996869" y="7754225"/>
            <a:ext cx="5029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Деньги сразу</a:t>
            </a:r>
            <a:endParaRPr lang="ru-RU" sz="2000" b="1" dirty="0">
              <a:solidFill>
                <a:srgbClr val="1D6A64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Поставщик получает оплату по факту выполнения работ, без отсрочек</a:t>
            </a:r>
          </a:p>
        </p:txBody>
      </p:sp>
      <p:sp>
        <p:nvSpPr>
          <p:cNvPr id="103" name="Параллелограмм 102"/>
          <p:cNvSpPr/>
          <p:nvPr/>
        </p:nvSpPr>
        <p:spPr>
          <a:xfrm>
            <a:off x="15692415" y="609310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1D6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A9708DCD-4E78-440C-A7B3-5766DA064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369" y="657618"/>
            <a:ext cx="5450390" cy="4136512"/>
          </a:xfrm>
          <a:prstGeom prst="rect">
            <a:avLst/>
          </a:prstGeom>
        </p:spPr>
      </p:pic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39E9D82-DAC1-44B6-BC1F-61CF36CB275E}"/>
              </a:ext>
            </a:extLst>
          </p:cNvPr>
          <p:cNvSpPr/>
          <p:nvPr/>
        </p:nvSpPr>
        <p:spPr>
          <a:xfrm>
            <a:off x="10108436" y="1594581"/>
            <a:ext cx="241718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ПРОДАВЕЦ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F43A5641-0865-41DF-B003-DF3D0E862605}"/>
              </a:ext>
            </a:extLst>
          </p:cNvPr>
          <p:cNvSpPr/>
          <p:nvPr/>
        </p:nvSpPr>
        <p:spPr>
          <a:xfrm>
            <a:off x="10108436" y="1964180"/>
            <a:ext cx="4129148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Малый бизнес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Ремонтные подрядчики и поставщики оборудования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FF5F15E7-ACDB-48B1-875C-BB20CD96B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4777" y="827930"/>
            <a:ext cx="5450390" cy="4136513"/>
          </a:xfrm>
          <a:prstGeom prst="rect">
            <a:avLst/>
          </a:prstGeom>
        </p:spPr>
      </p:pic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C0C7508-2409-4642-BA0B-286DACD8FAEB}"/>
              </a:ext>
            </a:extLst>
          </p:cNvPr>
          <p:cNvSpPr/>
          <p:nvPr/>
        </p:nvSpPr>
        <p:spPr>
          <a:xfrm>
            <a:off x="16960445" y="1704213"/>
            <a:ext cx="3186898" cy="739198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ПОКУПАТЕЛь</a:t>
            </a:r>
            <a:endParaRPr lang="ru-RU" sz="2400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09A130F-A5FA-4D48-B337-74D05616EE23}"/>
              </a:ext>
            </a:extLst>
          </p:cNvPr>
          <p:cNvSpPr/>
          <p:nvPr/>
        </p:nvSpPr>
        <p:spPr>
          <a:xfrm>
            <a:off x="16960445" y="2511244"/>
            <a:ext cx="4166446" cy="2240896"/>
          </a:xfrm>
          <a:prstGeom prst="rect">
            <a:avLst/>
          </a:prstGeom>
          <a:noFill/>
          <a:ln>
            <a:noFill/>
          </a:ln>
          <a:effectLst>
            <a:outerShdw blurRad="1028700" dist="800100" dir="8340000" sx="103000" sy="103000" algn="l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АО «</a:t>
            </a:r>
            <a:r>
              <a:rPr lang="ru-RU" sz="2000" b="1" dirty="0" err="1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Вологдагортеплосеть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»</a:t>
            </a:r>
          </a:p>
          <a:p>
            <a:endParaRPr lang="ru-RU" sz="2000" b="1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МУП ЖКХ «</a:t>
            </a:r>
            <a:r>
              <a:rPr lang="ru-RU" sz="2000" b="1" dirty="0" err="1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Вологдагорводоканал</a:t>
            </a:r>
            <a:r>
              <a:rPr lang="ru-RU" sz="2000" b="1" dirty="0">
                <a:solidFill>
                  <a:schemeClr val="bg1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»</a:t>
            </a:r>
          </a:p>
          <a:p>
            <a:endParaRPr lang="ru-RU" sz="2000" b="1" dirty="0">
              <a:solidFill>
                <a:schemeClr val="bg1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1EF13F9-91D8-447C-827F-4FAFFF7771D8}"/>
              </a:ext>
            </a:extLst>
          </p:cNvPr>
          <p:cNvSpPr txBox="1"/>
          <p:nvPr/>
        </p:nvSpPr>
        <p:spPr>
          <a:xfrm>
            <a:off x="523256" y="435488"/>
            <a:ext cx="7121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АККРЕДИТИВ 223-ФЗ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08461" y="6488909"/>
            <a:ext cx="6583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БЫЛО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 КОНТРАКТУ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08461" y="7754225"/>
            <a:ext cx="5029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120</a:t>
            </a:r>
            <a:r>
              <a:rPr lang="ru-RU" sz="32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дней</a:t>
            </a:r>
            <a:endParaRPr lang="ru-RU" sz="2000" b="1" dirty="0">
              <a:solidFill>
                <a:srgbClr val="595959"/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Отсрочка платежа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92006" y="10464667"/>
            <a:ext cx="5364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180 </a:t>
            </a:r>
            <a:r>
              <a:rPr lang="ru-RU" sz="28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дней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Срок финансирования для поставщика по стандартной ставке кредита</a:t>
            </a:r>
          </a:p>
        </p:txBody>
      </p:sp>
      <p:sp>
        <p:nvSpPr>
          <p:cNvPr id="37" name="Параллелограмм 36"/>
          <p:cNvSpPr/>
          <p:nvPr/>
        </p:nvSpPr>
        <p:spPr>
          <a:xfrm>
            <a:off x="9004007" y="6093104"/>
            <a:ext cx="442362" cy="643846"/>
          </a:xfrm>
          <a:prstGeom prst="parallelogram">
            <a:avLst>
              <a:gd name="adj" fmla="val 68797"/>
            </a:avLst>
          </a:prstGeom>
          <a:solidFill>
            <a:srgbClr val="1D6A64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996870" y="11274128"/>
            <a:ext cx="79977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Конкурентная цена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Снижение стоимости работ подрядчиков и расширение пула поставщиков, готовых сотрудничать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92006" y="9137795"/>
            <a:ext cx="4750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60 </a:t>
            </a:r>
            <a:r>
              <a:rPr lang="ru-RU" sz="2800" b="1" dirty="0">
                <a:solidFill>
                  <a:srgbClr val="595959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дней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Время на исполнение работ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996869" y="9257774"/>
            <a:ext cx="70345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2,2 </a:t>
            </a:r>
            <a:r>
              <a:rPr lang="ru-RU" sz="2800" b="1" dirty="0">
                <a:solidFill>
                  <a:srgbClr val="1D6A64"/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млн руб.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Экономия поставщиков при финансировании через аккредитив (за счет снижения процентной ставки финансирования поставщика)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3A4B696-F48E-449C-9D52-C3D99AD1D7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6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B4E34D6-7BDC-46A3-A969-7884A9704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946" y="1717425"/>
            <a:ext cx="6386013" cy="4846593"/>
          </a:xfrm>
          <a:prstGeom prst="rect">
            <a:avLst/>
          </a:prstGeom>
        </p:spPr>
      </p:pic>
      <p:sp>
        <p:nvSpPr>
          <p:cNvPr id="25" name="Скругленный прямоугольник 8">
            <a:extLst>
              <a:ext uri="{FF2B5EF4-FFF2-40B4-BE49-F238E27FC236}">
                <a16:creationId xmlns:a16="http://schemas.microsoft.com/office/drawing/2014/main" id="{21A6E8A1-5B8A-4AB3-A5C5-7BF68E0FA269}"/>
              </a:ext>
            </a:extLst>
          </p:cNvPr>
          <p:cNvSpPr/>
          <p:nvPr/>
        </p:nvSpPr>
        <p:spPr>
          <a:xfrm rot="1871222">
            <a:off x="12114321" y="-1869853"/>
            <a:ext cx="17539840" cy="23459041"/>
          </a:xfrm>
          <a:custGeom>
            <a:avLst/>
            <a:gdLst>
              <a:gd name="connsiteX0" fmla="*/ 0 w 15522599"/>
              <a:gd name="connsiteY0" fmla="*/ 0 h 13777369"/>
              <a:gd name="connsiteX1" fmla="*/ 0 w 15522599"/>
              <a:gd name="connsiteY1" fmla="*/ 0 h 13777369"/>
              <a:gd name="connsiteX2" fmla="*/ 15522599 w 15522599"/>
              <a:gd name="connsiteY2" fmla="*/ 0 h 13777369"/>
              <a:gd name="connsiteX3" fmla="*/ 15522599 w 15522599"/>
              <a:gd name="connsiteY3" fmla="*/ 0 h 13777369"/>
              <a:gd name="connsiteX4" fmla="*/ 15522599 w 15522599"/>
              <a:gd name="connsiteY4" fmla="*/ 13777369 h 13777369"/>
              <a:gd name="connsiteX5" fmla="*/ 15522599 w 15522599"/>
              <a:gd name="connsiteY5" fmla="*/ 13777369 h 13777369"/>
              <a:gd name="connsiteX6" fmla="*/ 0 w 15522599"/>
              <a:gd name="connsiteY6" fmla="*/ 13777369 h 13777369"/>
              <a:gd name="connsiteX7" fmla="*/ 0 w 15522599"/>
              <a:gd name="connsiteY7" fmla="*/ 13777369 h 13777369"/>
              <a:gd name="connsiteX8" fmla="*/ 0 w 15522599"/>
              <a:gd name="connsiteY8" fmla="*/ 0 h 13777369"/>
              <a:gd name="connsiteX0" fmla="*/ 0 w 15522599"/>
              <a:gd name="connsiteY0" fmla="*/ 0 h 13841164"/>
              <a:gd name="connsiteX1" fmla="*/ 0 w 15522599"/>
              <a:gd name="connsiteY1" fmla="*/ 0 h 13841164"/>
              <a:gd name="connsiteX2" fmla="*/ 15522599 w 15522599"/>
              <a:gd name="connsiteY2" fmla="*/ 0 h 13841164"/>
              <a:gd name="connsiteX3" fmla="*/ 15522599 w 15522599"/>
              <a:gd name="connsiteY3" fmla="*/ 0 h 13841164"/>
              <a:gd name="connsiteX4" fmla="*/ 15522599 w 15522599"/>
              <a:gd name="connsiteY4" fmla="*/ 13777369 h 13841164"/>
              <a:gd name="connsiteX5" fmla="*/ 10504031 w 15522599"/>
              <a:gd name="connsiteY5" fmla="*/ 13841164 h 13841164"/>
              <a:gd name="connsiteX6" fmla="*/ 0 w 15522599"/>
              <a:gd name="connsiteY6" fmla="*/ 13777369 h 13841164"/>
              <a:gd name="connsiteX7" fmla="*/ 0 w 15522599"/>
              <a:gd name="connsiteY7" fmla="*/ 13777369 h 13841164"/>
              <a:gd name="connsiteX8" fmla="*/ 0 w 15522599"/>
              <a:gd name="connsiteY8" fmla="*/ 0 h 1384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2599" h="13841164">
                <a:moveTo>
                  <a:pt x="0" y="0"/>
                </a:moveTo>
                <a:lnTo>
                  <a:pt x="0" y="0"/>
                </a:lnTo>
                <a:lnTo>
                  <a:pt x="15522599" y="0"/>
                </a:lnTo>
                <a:lnTo>
                  <a:pt x="15522599" y="0"/>
                </a:lnTo>
                <a:lnTo>
                  <a:pt x="15522599" y="13777369"/>
                </a:lnTo>
                <a:lnTo>
                  <a:pt x="10504031" y="13841164"/>
                </a:lnTo>
                <a:lnTo>
                  <a:pt x="0" y="13777369"/>
                </a:lnTo>
                <a:lnTo>
                  <a:pt x="0" y="13777369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dirty="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9A6764-A148-439C-9B4A-4C792B15F9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09010">
            <a:off x="7724679" y="6082832"/>
            <a:ext cx="1354527" cy="102800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7B63933-3601-4FC3-B4E7-BF6A8717A5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486" y="2273976"/>
            <a:ext cx="2743787" cy="2082368"/>
          </a:xfrm>
          <a:prstGeom prst="rect">
            <a:avLst/>
          </a:prstGeom>
        </p:spPr>
      </p:pic>
      <p:sp>
        <p:nvSpPr>
          <p:cNvPr id="2" name="Заголовок 5"/>
          <p:cNvSpPr txBox="1">
            <a:spLocks/>
          </p:cNvSpPr>
          <p:nvPr/>
        </p:nvSpPr>
        <p:spPr>
          <a:xfrm>
            <a:off x="13246965" y="825176"/>
            <a:ext cx="10016756" cy="892249"/>
          </a:xfrm>
          <a:prstGeom prst="rect">
            <a:avLst/>
          </a:prstGeom>
        </p:spPr>
        <p:txBody>
          <a:bodyPr/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ea typeface="+mn-ea"/>
                <a:cs typeface="SB Sans Text" panose="020B0503040504020204" pitchFamily="34" charset="-52"/>
              </a:rPr>
              <a:t>Контактная информация</a:t>
            </a:r>
          </a:p>
        </p:txBody>
      </p:sp>
      <p:sp>
        <p:nvSpPr>
          <p:cNvPr id="3" name="Text Placeholder 74"/>
          <p:cNvSpPr txBox="1">
            <a:spLocks/>
          </p:cNvSpPr>
          <p:nvPr/>
        </p:nvSpPr>
        <p:spPr>
          <a:xfrm>
            <a:off x="16235499" y="1566854"/>
            <a:ext cx="7028222" cy="2713952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Получить подробную информацию по развитию аккредитивов и </a:t>
            </a:r>
            <a:r>
              <a:rPr lang="ru-RU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эскроу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в закупках Вы можете в Управлении торгового финансирования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ПАО Сбербанк</a:t>
            </a:r>
          </a:p>
          <a:p>
            <a:pPr marL="0" indent="0" algn="just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4" name="Text Placeholder 212"/>
          <p:cNvSpPr txBox="1">
            <a:spLocks/>
          </p:cNvSpPr>
          <p:nvPr/>
        </p:nvSpPr>
        <p:spPr>
          <a:xfrm>
            <a:off x="9152968" y="8588851"/>
            <a:ext cx="7450885" cy="2252027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lang="en-US" sz="900" kern="1200" smtClean="0">
                <a:solidFill>
                  <a:schemeClr val="tx1">
                    <a:alpha val="8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Сатюкова Татьяна Владимировна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8-495-913-17-59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  <a:hlinkClick r:id="rId6"/>
              </a:rPr>
              <a:t>TVSatyukova@sberbank.ru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</a:p>
        </p:txBody>
      </p:sp>
      <p:sp>
        <p:nvSpPr>
          <p:cNvPr id="5" name="Text Placeholder 26"/>
          <p:cNvSpPr txBox="1">
            <a:spLocks/>
          </p:cNvSpPr>
          <p:nvPr/>
        </p:nvSpPr>
        <p:spPr>
          <a:xfrm>
            <a:off x="9152968" y="7562973"/>
            <a:ext cx="6554507" cy="775015"/>
          </a:xfrm>
          <a:prstGeom prst="rect">
            <a:avLst/>
          </a:prstGeom>
          <a:noFill/>
        </p:spPr>
        <p:txBody>
          <a:bodyPr vert="horz" wrap="square" lIns="0" tIns="3600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lang="en-US" sz="900" b="1" kern="1200" baseline="0" smtClean="0">
                <a:solidFill>
                  <a:schemeClr val="tx1">
                    <a:alpha val="8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  <a:alpha val="80000"/>
                  </a:scheme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УПРАВЛЯЮЩИЙ ДИРЕКТОР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  <a:alpha val="80000"/>
                </a:schemeClr>
              </a:solidFill>
              <a:effectLst/>
              <a:uLnTx/>
              <a:uFillTx/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  <a:alpha val="80000"/>
                  </a:scheme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– СТАРШИЙ БАНКИР</a:t>
            </a:r>
          </a:p>
        </p:txBody>
      </p:sp>
      <p:sp>
        <p:nvSpPr>
          <p:cNvPr id="6" name="Text Placeholder 212"/>
          <p:cNvSpPr txBox="1">
            <a:spLocks/>
          </p:cNvSpPr>
          <p:nvPr/>
        </p:nvSpPr>
        <p:spPr>
          <a:xfrm>
            <a:off x="2457173" y="8588851"/>
            <a:ext cx="5604510" cy="193738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lang="en-US" sz="900" kern="1200" smtClean="0">
                <a:solidFill>
                  <a:schemeClr val="tx1">
                    <a:alpha val="8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Кравченко Евгений Павлович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alpha val="80000"/>
                  </a:srgb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8-495-913-17-59</a:t>
            </a:r>
          </a:p>
          <a:p>
            <a:pPr lvl="0">
              <a:defRPr/>
            </a:pPr>
            <a:r>
              <a:rPr lang="en-US" sz="2400" dirty="0">
                <a:solidFill>
                  <a:srgbClr val="000000">
                    <a:alpha val="80000"/>
                  </a:srgbClr>
                </a:solidFill>
                <a:latin typeface="SB Sans Text" panose="020B0503040504020204" pitchFamily="34" charset="-52"/>
                <a:cs typeface="SB Sans Text" panose="020B0503040504020204" pitchFamily="34" charset="-52"/>
                <a:hlinkClick r:id="rId7"/>
              </a:rPr>
              <a:t>EPKravchenko@sberbank.ru</a:t>
            </a:r>
            <a:r>
              <a:rPr lang="ru-RU" sz="2400" dirty="0">
                <a:solidFill>
                  <a:srgbClr val="000000">
                    <a:alpha val="80000"/>
                  </a:srgb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alpha val="80000"/>
                </a:srgbClr>
              </a:solidFill>
              <a:effectLst/>
              <a:uLnTx/>
              <a:uFillTx/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7" name="Text Placeholder 26"/>
          <p:cNvSpPr txBox="1">
            <a:spLocks/>
          </p:cNvSpPr>
          <p:nvPr/>
        </p:nvSpPr>
        <p:spPr>
          <a:xfrm>
            <a:off x="2462172" y="7304440"/>
            <a:ext cx="5604510" cy="1033548"/>
          </a:xfrm>
          <a:prstGeom prst="rect">
            <a:avLst/>
          </a:prstGeom>
          <a:noFill/>
        </p:spPr>
        <p:txBody>
          <a:bodyPr vert="horz" wrap="square" lIns="0" tIns="3600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lang="en-US" sz="900" b="1" kern="1200" baseline="0" smtClean="0">
                <a:solidFill>
                  <a:schemeClr val="tx1">
                    <a:alpha val="8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  <a:alpha val="80000"/>
                  </a:schemeClr>
                </a:solidFill>
                <a:effectLst/>
                <a:uLnTx/>
                <a:uFillTx/>
                <a:latin typeface="SB Sans Text" panose="020B0503040504020204" pitchFamily="34" charset="-52"/>
                <a:cs typeface="SB Sans Text" panose="020B0503040504020204" pitchFamily="34" charset="-52"/>
              </a:rPr>
              <a:t>СТАРШИЙ УПРАВЛЯЮЩИЙ ДИРЕКТОР – ДИРЕКТОР УПРАВЛЕНИЯ</a:t>
            </a:r>
          </a:p>
        </p:txBody>
      </p:sp>
      <p:sp>
        <p:nvSpPr>
          <p:cNvPr id="9" name="Text Placeholder 213"/>
          <p:cNvSpPr txBox="1">
            <a:spLocks/>
          </p:cNvSpPr>
          <p:nvPr/>
        </p:nvSpPr>
        <p:spPr>
          <a:xfrm>
            <a:off x="16483487" y="8652165"/>
            <a:ext cx="5601438" cy="147002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+7 495 913 16</a:t>
            </a:r>
            <a:r>
              <a:rPr lang="mr-I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</a:rPr>
              <a:t>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75</a:t>
            </a:r>
            <a:b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</a:b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+7 495 913 17 59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latin typeface="SB Sans Text" panose="020B0503040504020204" pitchFamily="34" charset="-52"/>
                <a:cs typeface="SB Sans Text" panose="020B0503040504020204" pitchFamily="34" charset="-52"/>
                <a:hlinkClick r:id="rId8"/>
              </a:rPr>
              <a:t>Accredit@sberbank.r</a:t>
            </a:r>
            <a:r>
              <a:rPr lang="ru-RU" sz="2400" u="sng" dirty="0">
                <a:latin typeface="SB Sans Text" panose="020B0503040504020204" pitchFamily="34" charset="-52"/>
                <a:cs typeface="SB Sans Text" panose="020B0503040504020204" pitchFamily="34" charset="-52"/>
                <a:hlinkClick r:id="rId8"/>
              </a:rPr>
              <a:t>u</a:t>
            </a:r>
            <a:endParaRPr lang="ru-RU" sz="2400" dirty="0">
              <a:latin typeface="SB Sans Text" panose="020B0503040504020204" pitchFamily="34" charset="-52"/>
              <a:cs typeface="SB Sans Text" panose="020B0503040504020204" pitchFamily="34" charset="-52"/>
            </a:endParaRPr>
          </a:p>
          <a:p>
            <a:endParaRPr lang="en-US" sz="2400" dirty="0">
              <a:latin typeface="SB Sans Text" panose="020B0503040504020204" pitchFamily="34" charset="-52"/>
              <a:cs typeface="SB Sans Text" panose="020B0503040504020204" pitchFamily="34" charset="-52"/>
            </a:endParaRPr>
          </a:p>
        </p:txBody>
      </p:sp>
      <p:sp>
        <p:nvSpPr>
          <p:cNvPr id="10" name="Text Placeholder 214"/>
          <p:cNvSpPr txBox="1">
            <a:spLocks/>
          </p:cNvSpPr>
          <p:nvPr/>
        </p:nvSpPr>
        <p:spPr>
          <a:xfrm>
            <a:off x="16483487" y="7562973"/>
            <a:ext cx="5352766" cy="701149"/>
          </a:xfrm>
          <a:prstGeom prst="rect">
            <a:avLst/>
          </a:prstGeom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5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B Sans Text" panose="020B0503040504020204" pitchFamily="34" charset="-52"/>
                <a:cs typeface="SB Sans Text" panose="020B0503040504020204" pitchFamily="34" charset="-52"/>
              </a:rPr>
              <a:t>УПРАВЛЕНИЕ ТОРГОВОГО ФИНАНСИРОВАНИЯ</a:t>
            </a:r>
          </a:p>
        </p:txBody>
      </p:sp>
      <p:pic>
        <p:nvPicPr>
          <p:cNvPr id="12" name="Рисунок 11" descr="C:\Users\Zakrividoroga-EV\AppData\Local\Microsoft\Windows\INetCache\Content.Word\EKravchenko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" t="3133" r="322" b="30171"/>
          <a:stretch/>
        </p:blipFill>
        <p:spPr bwMode="auto">
          <a:xfrm>
            <a:off x="2457173" y="3047247"/>
            <a:ext cx="3364314" cy="3364314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7789" y="10374031"/>
            <a:ext cx="2290537" cy="237627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2968" y="10526232"/>
            <a:ext cx="2200541" cy="22240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83487" y="10511591"/>
            <a:ext cx="2214903" cy="22387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A54E94D-1107-41B3-9E57-5C0CDD361FA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7475" y="12835577"/>
            <a:ext cx="2580602" cy="343444"/>
          </a:xfrm>
          <a:prstGeom prst="rect">
            <a:avLst/>
          </a:prstGeom>
        </p:spPr>
      </p:pic>
      <p:pic>
        <p:nvPicPr>
          <p:cNvPr id="20" name="Рисунок 19" descr="C:\Users\bondar-nl\Desktop\фото_сделки.png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" t="4348" r="68739" b="40460"/>
          <a:stretch/>
        </p:blipFill>
        <p:spPr bwMode="auto">
          <a:xfrm>
            <a:off x="9028580" y="3047248"/>
            <a:ext cx="3407420" cy="3364314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632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04-Green">
      <a:dk1>
        <a:srgbClr val="000000"/>
      </a:dk1>
      <a:lt1>
        <a:sysClr val="window" lastClr="FFFFFF"/>
      </a:lt1>
      <a:dk2>
        <a:srgbClr val="282828"/>
      </a:dk2>
      <a:lt2>
        <a:srgbClr val="FFFFFF"/>
      </a:lt2>
      <a:accent1>
        <a:srgbClr val="83C25A"/>
      </a:accent1>
      <a:accent2>
        <a:srgbClr val="70B974"/>
      </a:accent2>
      <a:accent3>
        <a:srgbClr val="5BB18E"/>
      </a:accent3>
      <a:accent4>
        <a:srgbClr val="46A9A0"/>
      </a:accent4>
      <a:accent5>
        <a:srgbClr val="34A1C0"/>
      </a:accent5>
      <a:accent6>
        <a:srgbClr val="1F99D8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17081</TotalTime>
  <Words>813</Words>
  <Application>Microsoft Macintosh PowerPoint</Application>
  <PresentationFormat>Произвольный</PresentationFormat>
  <Paragraphs>210</Paragraphs>
  <Slides>9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Lato</vt:lpstr>
      <vt:lpstr>Lato Light</vt:lpstr>
      <vt:lpstr>Mangal</vt:lpstr>
      <vt:lpstr>Montserrat Light</vt:lpstr>
      <vt:lpstr>Open Sans</vt:lpstr>
      <vt:lpstr>Open Sans Light</vt:lpstr>
      <vt:lpstr>Poppins</vt:lpstr>
      <vt:lpstr>SB Sans Text</vt:lpstr>
      <vt:lpstr>SB Sans Text bold</vt:lpstr>
      <vt:lpstr>Wingdings</vt:lpstr>
      <vt:lpstr>Office Theme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JafarDesigns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JafarDesigns</dc:creator>
  <cp:lastModifiedBy>Microsoft Office User</cp:lastModifiedBy>
  <cp:revision>1901</cp:revision>
  <cp:lastPrinted>2020-11-11T12:49:02Z</cp:lastPrinted>
  <dcterms:created xsi:type="dcterms:W3CDTF">2016-06-20T18:47:00Z</dcterms:created>
  <dcterms:modified xsi:type="dcterms:W3CDTF">2020-11-11T15:29:39Z</dcterms:modified>
</cp:coreProperties>
</file>