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859" r:id="rId2"/>
    <p:sldId id="844" r:id="rId3"/>
    <p:sldId id="864" r:id="rId4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3867" autoAdjust="0"/>
  </p:normalViewPr>
  <p:slideViewPr>
    <p:cSldViewPr snapToGrid="0">
      <p:cViewPr varScale="1">
        <p:scale>
          <a:sx n="114" d="100"/>
          <a:sy n="114" d="100"/>
        </p:scale>
        <p:origin x="43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A2670A-EDA9-4A8A-9BF1-150453F1C94C}" type="datetimeFigureOut">
              <a:rPr lang="ru-RU" smtClean="0"/>
              <a:t>03.04.2023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6356BE-2E14-487F-9D0D-2E206EE191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92680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50F623-BAF7-44A9-83F2-BB609531C5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3C6BAD7-30EE-404F-880B-7977162ACE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02D0137-2B09-496C-98CC-E39C262CE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F81C9-A15C-4121-BC29-378E5758FD4D}" type="datetimeFigureOut">
              <a:rPr lang="ru-RU" smtClean="0"/>
              <a:t>03.04.2023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25BC875-7C44-4A26-82EE-79ACA28722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632C4D5-76B6-4373-86C1-681429A41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1B46-0A30-4187-AC20-2399A9D78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6308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50F8CA-8985-4AA3-960A-96C458F81D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D74E8B0-4787-47DF-9E3A-E871BB78FC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9713BC8-4FFB-455E-B9CD-64F1EFE62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F81C9-A15C-4121-BC29-378E5758FD4D}" type="datetimeFigureOut">
              <a:rPr lang="ru-RU" smtClean="0"/>
              <a:t>03.04.2023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411572B-4F5F-4CA3-B998-A9493A2071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2AF6477-B2BD-4561-878F-574849E91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1B46-0A30-4187-AC20-2399A9D78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57990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A398557-1E80-46FE-AB6D-952E1919EE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1B652A2-4169-4A5F-AC8A-0D9BA042AB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0595575-7C69-42BE-9EEB-FAF8895B34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F81C9-A15C-4121-BC29-378E5758FD4D}" type="datetimeFigureOut">
              <a:rPr lang="ru-RU" smtClean="0"/>
              <a:t>03.04.2023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40B51C6-DC12-4150-ACBC-631EB8E180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370CA0B-0442-4F7F-B051-98D30876A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1B46-0A30-4187-AC20-2399A9D78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89855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5B35B7-0F24-42E8-AFE5-81C7D5E4A8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F9DF16D-F070-477E-B46A-3DEF4B5E4C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E753BCC-A8F3-4109-8B84-87C28129FB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F81C9-A15C-4121-BC29-378E5758FD4D}" type="datetimeFigureOut">
              <a:rPr lang="ru-RU" smtClean="0"/>
              <a:t>03.04.2023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412EC9E-3F4E-4F8B-9BD7-6895CC031E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0AB3B36-0D53-4B95-8E41-56B93544D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1B46-0A30-4187-AC20-2399A9D78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597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AC8F40-0D97-41DD-82D4-69A81DC637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C98E25A-AED2-485E-BF1D-68B33F63D6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89F61BF-8DF9-460E-B5A0-234077941F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F81C9-A15C-4121-BC29-378E5758FD4D}" type="datetimeFigureOut">
              <a:rPr lang="ru-RU" smtClean="0"/>
              <a:t>03.04.2023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72F0A41-FE60-4455-84A8-D1BE38A82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DE47111-01FA-4F41-8C05-306906038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1B46-0A30-4187-AC20-2399A9D78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19110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4688E4-1805-4793-8828-3012F04D82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9262B95-8899-43A0-92F1-EEF1FACA6C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DC720FC-5CC7-4100-B81A-D5647AB259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2DD14E1-FD01-4113-9721-0E1C1DEFE9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F81C9-A15C-4121-BC29-378E5758FD4D}" type="datetimeFigureOut">
              <a:rPr lang="ru-RU" smtClean="0"/>
              <a:t>03.04.2023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2C443F3-D31F-432B-90A2-A9A0151B42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6A1683E-B3B3-4BD5-80A2-FC3F2493A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1B46-0A30-4187-AC20-2399A9D78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7926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CACF1E-6B7E-4099-A73C-B722AE872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B0EC265-E883-46B9-A6CA-B0822DDB23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864FD69-5EF0-4767-8421-98B77896D0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3E10EB4-6ADC-45DD-B44E-05A6DD52AF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3133EF8-CBCE-4AB7-9EDB-200E46D5FA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8F68513-6CFD-4B5D-BB08-297B798E72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F81C9-A15C-4121-BC29-378E5758FD4D}" type="datetimeFigureOut">
              <a:rPr lang="ru-RU" smtClean="0"/>
              <a:t>03.04.2023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9676DDF-B64F-4E56-ADE0-0CF4457312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672F46E-5B2F-4CCA-AFD3-2B745E7B13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1B46-0A30-4187-AC20-2399A9D78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33271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1905FE-7B75-4319-868C-B89A973AC4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8EFEE39-0BC4-4DC6-B53B-BDDFA01BA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F81C9-A15C-4121-BC29-378E5758FD4D}" type="datetimeFigureOut">
              <a:rPr lang="ru-RU" smtClean="0"/>
              <a:t>03.04.2023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218C153-1F4E-4DEC-BD69-F226B992FE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0D59744-F1BA-42DC-88B2-ABFC9F19D2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1B46-0A30-4187-AC20-2399A9D78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6809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0678210-D6E9-43CD-8DEC-05FEE51FAF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F81C9-A15C-4121-BC29-378E5758FD4D}" type="datetimeFigureOut">
              <a:rPr lang="ru-RU" smtClean="0"/>
              <a:t>03.04.2023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0282D83-CA24-48D5-874E-FB7DFDC0AD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6CD2DBA-29F0-4D83-9CE8-9275A7F25B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1B46-0A30-4187-AC20-2399A9D78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05707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49B936-4801-40B2-9B77-A3A2DA4832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8BBFE8A-9D6A-42C6-8F8B-0A09A2EDED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9FA4B1A-59EB-4A69-9FED-8E45C2137F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E5A9D27-368B-436F-9C84-4D59145760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F81C9-A15C-4121-BC29-378E5758FD4D}" type="datetimeFigureOut">
              <a:rPr lang="ru-RU" smtClean="0"/>
              <a:t>03.04.2023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B4A0F76-8BE0-4B49-BA43-913C10EB56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929837F-382D-4E70-B514-7874FD261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1B46-0A30-4187-AC20-2399A9D78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573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D55B52-CC02-46E9-ABBA-9B77EA50F7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F018497-EAB6-4513-9ADA-33DDA662CFA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12164B5-3A11-40F9-BAC3-C7134EB86C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97937F8-B98B-4C2E-B3AA-8E972262D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F81C9-A15C-4121-BC29-378E5758FD4D}" type="datetimeFigureOut">
              <a:rPr lang="ru-RU" smtClean="0"/>
              <a:t>03.04.2023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D6F0F5F-47C0-455C-9D28-AD4211F4F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95B68A1-1C04-44A4-B51C-02217893D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1B46-0A30-4187-AC20-2399A9D78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83552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5BE5CB-E2AD-4863-8730-735E716E61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15CF8BA-CFD8-4B72-B9B0-58F197BA54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B0E4D2B-60A9-4554-BD38-473201F372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CF81C9-A15C-4121-BC29-378E5758FD4D}" type="datetimeFigureOut">
              <a:rPr lang="ru-RU" smtClean="0"/>
              <a:t>03.04.2023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41658B5-0A93-40D9-A534-F0663CA301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E10E4BC-EFBA-45CC-AFD8-B9533E6F44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2A1B46-0A30-4187-AC20-2399A9D78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4936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consultantplus://offline/ref=0BE142EE6F2507F7FD758BB8A11F6D84EB4685092779A11A65AE03E498150BA73EBEDDB82092AC9A29AB0D61F478866947EF27C42E91C5FBSC5CM" TargetMode="External"/><Relationship Id="rId2" Type="http://schemas.openxmlformats.org/officeDocument/2006/relationships/hyperlink" Target="consultantplus://offline/ref=0BE142EE6F2507F7FD758BB8A11F6D84EB4685092779A11A65AE03E498150BA73EBEDDB82092AC9B2BAB0D61F478866947EF27C42E91C5FBSC5CM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consultantplus://offline/ref=B3EDA7A244F52DB8AAAE2CD98A1E9CA2BC85DEF2262D8FD59D4999CD2B40C0E75B9052ADC9AC9FD623A18E7AE3A04681A150C4F47A81E934xEtCG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D3410C55-9AD3-4B67-91B6-7F8AD86A2FC9}"/>
              </a:ext>
            </a:extLst>
          </p:cNvPr>
          <p:cNvSpPr txBox="1">
            <a:spLocks/>
          </p:cNvSpPr>
          <p:nvPr/>
        </p:nvSpPr>
        <p:spPr>
          <a:xfrm>
            <a:off x="329911" y="191192"/>
            <a:ext cx="11582399" cy="64174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Сравнительный анализ изменений внесенных 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постановление Правительства РФ № 102 от 05.02.2015 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«Об ограничениях и условиях допуска отдельных видов медицинских изделий, происходящих из иностранных государств, для целей осуществления закупок для обеспечения государственных и муниципальных нужд»</a:t>
            </a: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 редакции ПП РФ №486 от 27.03.23)</a:t>
            </a:r>
            <a:b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87764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/>
          <p:cNvSpPr/>
          <p:nvPr/>
        </p:nvSpPr>
        <p:spPr>
          <a:xfrm>
            <a:off x="387036" y="1312006"/>
            <a:ext cx="11582399" cy="4117844"/>
          </a:xfrm>
          <a:prstGeom prst="roundRect">
            <a:avLst>
              <a:gd name="adj" fmla="val 16863"/>
            </a:avLst>
          </a:prstGeom>
          <a:noFill/>
          <a:ln w="28575"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361950" algn="just"/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Исключены позиции:</a:t>
            </a:r>
          </a:p>
          <a:p>
            <a:pPr lvl="0" indent="361950" algn="just"/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14960" y="792863"/>
            <a:ext cx="11582398" cy="398621"/>
          </a:xfrm>
          <a:prstGeom prst="roundRect">
            <a:avLst/>
          </a:prstGeom>
          <a:solidFill>
            <a:srgbClr val="568C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20.04.2023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67086" y="6027386"/>
            <a:ext cx="11878146" cy="792863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Исключены позиции из перечня отдельных видов  медицинских изделий, происходящих из иностранных государств, в отношении которых устанавливаются ограничения допуска для целей осуществления закупок для обеспечения государственных и муниципальных нужд  для государственных и муниципальных нужд.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Штриховая стрелка вправо 13"/>
          <p:cNvSpPr/>
          <p:nvPr/>
        </p:nvSpPr>
        <p:spPr>
          <a:xfrm rot="5400000">
            <a:off x="10696482" y="5505178"/>
            <a:ext cx="458949" cy="484632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3EF3808A-462B-42B8-BCEE-D684C4DFE7C9}"/>
              </a:ext>
            </a:extLst>
          </p:cNvPr>
          <p:cNvSpPr txBox="1">
            <a:spLocks/>
          </p:cNvSpPr>
          <p:nvPr/>
        </p:nvSpPr>
        <p:spPr>
          <a:xfrm>
            <a:off x="304800" y="88396"/>
            <a:ext cx="11582399" cy="50529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Сравнительный анализ изменений внесенных в постановление Правительства РФ № 102 от 05.02.2015 </a:t>
            </a: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 редакции ПП РФ №486 от 27.03.2023)</a:t>
            </a: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BE1ED7D2-F0DE-485D-9076-87DC84D802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4587981"/>
              </p:ext>
            </p:extLst>
          </p:nvPr>
        </p:nvGraphicFramePr>
        <p:xfrm>
          <a:off x="576592" y="3429000"/>
          <a:ext cx="5759450" cy="296863"/>
        </p:xfrm>
        <a:graphic>
          <a:graphicData uri="http://schemas.openxmlformats.org/drawingml/2006/table">
            <a:tbl>
              <a:tblPr firstRow="1" firstCol="1" bandRow="1"/>
              <a:tblGrid>
                <a:gridCol w="1583690">
                  <a:extLst>
                    <a:ext uri="{9D8B030D-6E8A-4147-A177-3AD203B41FA5}">
                      <a16:colId xmlns:a16="http://schemas.microsoft.com/office/drawing/2014/main" val="1385705123"/>
                    </a:ext>
                  </a:extLst>
                </a:gridCol>
                <a:gridCol w="4175760">
                  <a:extLst>
                    <a:ext uri="{9D8B030D-6E8A-4147-A177-3AD203B41FA5}">
                      <a16:colId xmlns:a16="http://schemas.microsoft.com/office/drawing/2014/main" val="17918594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2"/>
                        </a:rPr>
                        <a:t>26.60.12.119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Анализаторы биохимические, в том числе автоматические</a:t>
                      </a:r>
                    </a:p>
                  </a:txBody>
                  <a:tcPr marL="39370" marR="39370" marT="64770" marB="6477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8929364"/>
                  </a:ext>
                </a:extLst>
              </a:tr>
            </a:tbl>
          </a:graphicData>
        </a:graphic>
      </p:graphicFrame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B8B1B300-88F9-40B3-8EC0-E559ACC12A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8050128"/>
              </p:ext>
            </p:extLst>
          </p:nvPr>
        </p:nvGraphicFramePr>
        <p:xfrm>
          <a:off x="576592" y="3729990"/>
          <a:ext cx="5759450" cy="476250"/>
        </p:xfrm>
        <a:graphic>
          <a:graphicData uri="http://schemas.openxmlformats.org/drawingml/2006/table">
            <a:tbl>
              <a:tblPr firstRow="1" firstCol="1" bandRow="1"/>
              <a:tblGrid>
                <a:gridCol w="1583690">
                  <a:extLst>
                    <a:ext uri="{9D8B030D-6E8A-4147-A177-3AD203B41FA5}">
                      <a16:colId xmlns:a16="http://schemas.microsoft.com/office/drawing/2014/main" val="3993539551"/>
                    </a:ext>
                  </a:extLst>
                </a:gridCol>
                <a:gridCol w="4175760">
                  <a:extLst>
                    <a:ext uri="{9D8B030D-6E8A-4147-A177-3AD203B41FA5}">
                      <a16:colId xmlns:a16="http://schemas.microsoft.com/office/drawing/2014/main" val="41910035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2"/>
                        </a:rPr>
                        <a:t>26.60.12.119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3"/>
                        </a:rPr>
                        <a:t>26.60.12.123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Мониторы фетальные</a:t>
                      </a:r>
                    </a:p>
                  </a:txBody>
                  <a:tcPr marL="39370" marR="39370" marT="64770" marB="6477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86038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35178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96550" y="729928"/>
            <a:ext cx="11878146" cy="5398143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Изменения, внесенные </a:t>
            </a:r>
          </a:p>
          <a:p>
            <a:pPr algn="ctr"/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Постановлением Правительства РФ от 27.03.2023 №486 </a:t>
            </a:r>
          </a:p>
          <a:p>
            <a:pPr algn="ctr"/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вступают в силу с 20.04.2023г. </a:t>
            </a:r>
          </a:p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не применяются к отношениям, связанным с осуществлением закупок, извещения (приглашения) о которых размещены (направлены) до 20.04.2023, </a:t>
            </a:r>
          </a:p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том числе к контрактам, </a:t>
            </a:r>
          </a:p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которых включена в реестр контрактов, </a:t>
            </a:r>
          </a:p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заключенных до 20.04.2023</a:t>
            </a:r>
          </a:p>
          <a:p>
            <a:pPr algn="ctr"/>
            <a:endParaRPr lang="ru-RU" sz="2800" b="1" dirty="0">
              <a:solidFill>
                <a:schemeClr val="bg1"/>
              </a:solidFill>
              <a:hlinkClick r:id="rId2"/>
            </a:endParaRPr>
          </a:p>
        </p:txBody>
      </p:sp>
    </p:spTree>
    <p:extLst>
      <p:ext uri="{BB962C8B-B14F-4D97-AF65-F5344CB8AC3E}">
        <p14:creationId xmlns:p14="http://schemas.microsoft.com/office/powerpoint/2010/main" val="424536610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2055</TotalTime>
  <Words>181</Words>
  <Application>Microsoft Office PowerPoint</Application>
  <PresentationFormat>Широкоэкранный</PresentationFormat>
  <Paragraphs>30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ИЗМЕНЕНИЯ В ПУНКТЕ 2 ПП  РФ от 09.08.2021 г. № 1315</dc:title>
  <dc:creator>u1510</dc:creator>
  <cp:lastModifiedBy>u1584</cp:lastModifiedBy>
  <cp:revision>131</cp:revision>
  <cp:lastPrinted>2022-07-04T05:44:41Z</cp:lastPrinted>
  <dcterms:created xsi:type="dcterms:W3CDTF">2022-07-01T09:27:44Z</dcterms:created>
  <dcterms:modified xsi:type="dcterms:W3CDTF">2023-04-03T08:18:20Z</dcterms:modified>
</cp:coreProperties>
</file>