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859" r:id="rId2"/>
    <p:sldId id="835" r:id="rId3"/>
    <p:sldId id="865" r:id="rId4"/>
    <p:sldId id="897" r:id="rId5"/>
    <p:sldId id="898" r:id="rId6"/>
    <p:sldId id="899" r:id="rId7"/>
    <p:sldId id="900" r:id="rId8"/>
    <p:sldId id="901" r:id="rId9"/>
    <p:sldId id="895" r:id="rId10"/>
    <p:sldId id="864" r:id="rId1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29911" y="191192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постановление Правительства РФ № 616 от 30.04.2020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государства»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76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27.03.2023 №486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 в силу с 20.04.2023г.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20.04.2023,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20.04.2023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988744" y="1480239"/>
            <a:ext cx="4743492" cy="3586711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В целях реализации настоящего постановления: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подтверждением производства продукции на территории Российской Федерации является наличие сведений о такой продукции в реестре промышленной продукции, произведенной на территории Российской Федерации (далее - реестр российской промышленной продукции), либо в едином реестре российской радиоэлектронной продукции, предусмотренном постановлением Правительства Российской Федерации от 10 июля 2019 г.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95837" y="1480239"/>
            <a:ext cx="4743490" cy="1766055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88744" y="735689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90369" y="735689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031685"/>
            <a:ext cx="11971090" cy="74377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823336" y="3624991"/>
            <a:ext cx="51120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609601" y="45017"/>
            <a:ext cx="11582399" cy="56533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7097086" y="1730913"/>
            <a:ext cx="4530056" cy="1280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целях реализации настоящего постановления:</a:t>
            </a:r>
          </a:p>
          <a:p>
            <a:pPr algn="just">
              <a:lnSpc>
                <a:spcPct val="107000"/>
              </a:lnSpc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подтверждением производства продукции на территории Российской Федерации является наличие сведений о такой продукции в реестре промышленной продукции, произведенной на территории Российской Федерации (далее - реестр российской промышленной продукции)»</a:t>
            </a:r>
          </a:p>
        </p:txBody>
      </p:sp>
    </p:spTree>
    <p:extLst>
      <p:ext uri="{BB962C8B-B14F-4D97-AF65-F5344CB8AC3E}">
        <p14:creationId xmlns:p14="http://schemas.microsoft.com/office/powerpoint/2010/main" val="388219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9991" y="1352850"/>
            <a:ext cx="4743491" cy="41523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страной происхождения которых является Российская Федерация, - номера реестровых записей из реестра российской промышленной продукции, единого реестра российской радиоэлектронной продукции (в случае закупки товаров, указанных в пунктах 22 - 27 и 29 перечня), а также информацию о совокупном количестве баллов за выполнение технологических операций (условий) на территории Российской Федерации, если это предусмотрено постановлением Правительства Российской Федерации от 17 июля 2015 г. № 719 (для продукции, в отношении которой установлены требования о совокупном количестве баллов за выполнение (освоение) на территории Российской Федерации соответствующих операций (условий). Информация о реестровых записях о товаре и совокупном количестве баллов включается в контракт;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80" y="1351324"/>
            <a:ext cx="4743489" cy="3652135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737023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738492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19509"/>
            <a:ext cx="11971090" cy="68889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363352" y="5240287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2796"/>
            <a:ext cx="11582399" cy="559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4" y="1515251"/>
            <a:ext cx="4496500" cy="3392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lvl="0" algn="just">
              <a:lnSpc>
                <a:spcPct val="107000"/>
              </a:lnSpc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страной происхождения которых является Российская Федерация, - номера реестровых записей из реестра российской промышленной продукции,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информацию о совокупном количестве баллов за выполнение технологических операций (условий) на территории Российской Федерации, если это предусмотрено постановлением Правительства Российской Федерации от 17 июля 2015 г. № 719 (для продукции, в отношении которой установлены требования о совокупном количестве баллов за выполнение (освоение) на территории Российской Федерации соответствующих операций (условий). Информация о реестровых записях о товаре и совокупном количестве баллов включается в контракт;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55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6955" y="1115986"/>
            <a:ext cx="4743489" cy="41523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представления участником закупки в составе заявки информации из реестра российской промышленной продукции, единого реестра российской радиоэлектронной продукции или евразийского реестра промышленных товаров без указания совокупного количества баллов, указанного в абзацах втором и третьем настоящего пункта, или с указанием такого совокупного количества баллов, не соответствующего требованиям, установленным для целей осуществления закупок постановлением Правительства Российской Федерации от 17 июля 2015 г. № 719 или решением Совета Евразийской экономической комиссии от 23 ноября 2020 г.       № 105 соответственно, такая заявка приравнивается к заявке, в которой содержится предложение о поставке товаров, происходящих из иностранных государств.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78" y="1115986"/>
            <a:ext cx="4743489" cy="4227801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576241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573247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18945"/>
            <a:ext cx="11971090" cy="68946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489187" y="5501311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-2548"/>
            <a:ext cx="11582399" cy="559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4" y="1375397"/>
            <a:ext cx="4496500" cy="3606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indent="361950" algn="just"/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представления участником закупки в составе заявки информации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реестра российской промышленной продукции или евразийского реестра промышленных товаров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указания совокупного количества баллов, указанного в абзацах втором и третьем настоящего пункта, или с указанием такого совокупного количества баллов, не соответствующего требованиям, установленным для целей осуществления закупок постановлением Правительства Российской Федерации от 17 июля 2015 г. № 719 или решением Совета Евразийской экономической комиссии от 23 ноября 2020 г. № 105 соответственно, такая заявка приравнивается к заявке, в которой содержится предложение о поставке товаров, происходящих из иностранных государств.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954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6955" y="1115986"/>
            <a:ext cx="4743489" cy="41523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реестровых записей из реестра российской промышленной продукции и единого реестра российской радиоэлектронной продукции не представляются при поставках вооружения, военной и специальной техники, принятых на вооружение, снабжение, в эксплуатацию, и (или) при поставках образцов вооружения, военной и специальной техники, разработанных в соответствии с конструкторской документацией с литерой не ниже «О1». Информация о таких товарах не подлежит включению в реестр российской промышленной продукции и в единый реестр российской радиоэлектронной продукции.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78" y="1115986"/>
            <a:ext cx="4743489" cy="4227801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576241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573247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40741"/>
            <a:ext cx="11971090" cy="66766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455631" y="5532707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-2548"/>
            <a:ext cx="11582399" cy="559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4" y="1375397"/>
            <a:ext cx="4496500" cy="2997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реестровых записей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реестра российской промышленной продукции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представляются при поставках вооружения, военной и специальной техники, принятых на вооружение, снабжение, в эксплуатацию, и (или) при поставках образцов вооружения, военной и специальной техники, разработанных в соответствии с конструкторской документацией с литерой не ниже «О1». Информация о таких товарах не подлежит включению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реестр российской промышленной продукции.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87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6955" y="1494639"/>
            <a:ext cx="4743489" cy="2490132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10(2). Номера реестровых записей из реестра российской промышленной продукции, единого реестра российской радиоэлектронной продукции, евразийского реестра промышленных товаров, предусмотренные абзацами вторым и третьим пункта 10 настоящего постановления, не представляются при осуществлении закупок для нужд обороны страны и безопасности государства промышленных товаров, подпадающих под запрет, установленный пунктом 2 настоящего постановления, за исключением промышленных товаров, предусмотренных перечнем.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78" y="1494639"/>
            <a:ext cx="4743489" cy="2490132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576241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573247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15575"/>
            <a:ext cx="11971090" cy="69283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464020" y="4265227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-2548"/>
            <a:ext cx="11582399" cy="559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2" y="1642133"/>
            <a:ext cx="4496500" cy="2009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10(2). Номера реестровых записей и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реестра российской промышленной продукции, евразийского реестра промышленных товаров,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предусмотренные абзацами вторым и третьим пункта 10 настоящего постановления, не представляются при осуществлении закупок для нужд обороны страны и безопасности государства промышленных товаров, подпадающих под запрет, установленный пунктом 2 настоящего постановления, за исключением промышленных товаров, предусмотренных перечнем.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64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9991" y="1494639"/>
            <a:ext cx="4743489" cy="4209875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продукции, единый реестр российской радиоэлектронной продукции или евразийский реестр промышленных товаров, предусмотренные постановлением Правительства Российской Федерации от 17 июля 2015 г. № 719, постановлением Правительства Российской Федерации от 10 июля 2019 г.        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 или решением Совета Евразийской экономической комиссии от 23 ноября 2020 г. № 105 соответственно.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78" y="1494639"/>
            <a:ext cx="4743489" cy="3960516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576241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573247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18945"/>
            <a:ext cx="11971090" cy="68946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455631" y="5549510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-2548"/>
            <a:ext cx="11582399" cy="559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2" y="1667195"/>
            <a:ext cx="4496500" cy="3787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реестр российской промышленной продукции или евразийский реестр промышленных товаров,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постановлением Правительства Российской Федерации от 17 июля 2015 г. № 719, постановлением Правительства Российской Федерации от 10 июля 2019 г.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 или решением Совета Евразийской экономической комиссии от 23 ноября 2020 г. № 105 соответственно.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433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9991" y="1494639"/>
            <a:ext cx="4743489" cy="4133072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продукции, единый реестр российской радиоэлектронной продукции или евразийский реестр промышленных товаров, предусмотренные постановлением Правительства Российской Федерации от 17 июля 2015 г. № 719, постановлением Правительства Российской Федерации от 10 июля 2019 г.        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 или решением Совета Евразийской экономической комиссии от 23 ноября 2020 г. № 105 соответственно.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78" y="1494639"/>
            <a:ext cx="4743489" cy="3935454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576241"/>
            <a:ext cx="474349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573247"/>
            <a:ext cx="474349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0455" y="6147489"/>
            <a:ext cx="11971090" cy="66091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подтверждение из единого реестра российской радиоэлектронной продукции, так как из Перечня исключены товары радиоэлектронной продукции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480798" y="5586446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-2548"/>
            <a:ext cx="11582399" cy="559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2" y="1642133"/>
            <a:ext cx="4496500" cy="3787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реестр российской промышленной продукции или евразийский реестр промышленных товаров,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постановлением Правительства Российской Федерации от 17 июля 2015 г. № 719, постановлением Правительства Российской Федерации от 10 июля 2019 г. № 878 «О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№ 925 и признании утратившими силу некоторых актов Правительства Российской Федерации» или решением Совета Евразийской экономической комиссии от 23 ноября 2020 г. № 105 соответственно.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107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33433" y="870401"/>
            <a:ext cx="5180795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70165" y="870861"/>
            <a:ext cx="528840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891710" y="4275900"/>
            <a:ext cx="51120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81CE13C3-3BEB-4730-9F0F-BC802FE5F13C}"/>
              </a:ext>
            </a:extLst>
          </p:cNvPr>
          <p:cNvSpPr/>
          <p:nvPr/>
        </p:nvSpPr>
        <p:spPr>
          <a:xfrm>
            <a:off x="109058" y="5880683"/>
            <a:ext cx="11962700" cy="91511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Перечня иностранной продукции с запретом на допуск исключили компьютеры портативные, цифровые ЭВМ, устройства запоминающие и системы хранения данных – эти товары войдут в Перечень импортной радиоэлектроники с ограничениями допуска в рамках ПП №878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A6ED828-F46C-48B6-B693-364F3F927D9E}"/>
              </a:ext>
            </a:extLst>
          </p:cNvPr>
          <p:cNvSpPr txBox="1">
            <a:spLocks/>
          </p:cNvSpPr>
          <p:nvPr/>
        </p:nvSpPr>
        <p:spPr>
          <a:xfrm>
            <a:off x="176166" y="12750"/>
            <a:ext cx="11854853" cy="6906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промышленных товаров, происходящих из иностранных государств (за исключением государств - членов евразийского экономического союза), в отношении которых устанавливается запрет на допуск для целей осуществления закупок для государственных и муниципальных нужд , утвержденных постановлением Правительства РФ № 616 от 30.04.2020 (в редакции ПП РФ №486 от 27.03.2023)</a:t>
            </a:r>
          </a:p>
        </p:txBody>
      </p:sp>
      <p:sp>
        <p:nvSpPr>
          <p:cNvPr id="16" name="Скругленный прямоугольник 6">
            <a:extLst>
              <a:ext uri="{FF2B5EF4-FFF2-40B4-BE49-F238E27FC236}">
                <a16:creationId xmlns:a16="http://schemas.microsoft.com/office/drawing/2014/main" id="{8CBC2E5C-130C-4437-ADF8-D7725BE23769}"/>
              </a:ext>
            </a:extLst>
          </p:cNvPr>
          <p:cNvSpPr/>
          <p:nvPr/>
        </p:nvSpPr>
        <p:spPr>
          <a:xfrm>
            <a:off x="433434" y="1499822"/>
            <a:ext cx="5180796" cy="2988287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4BB1CB-F7D9-4D0C-909A-75A4EE8E88F9}"/>
              </a:ext>
            </a:extLst>
          </p:cNvPr>
          <p:cNvSpPr/>
          <p:nvPr/>
        </p:nvSpPr>
        <p:spPr>
          <a:xfrm>
            <a:off x="595218" y="1562804"/>
            <a:ext cx="48572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26.11.30 Схемы интегральные электронные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26.12.30 Карты со встроенными интегральными схемами (смарт-карты)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27.40.39 Светильники и осветительные устройства прочие, не включенные в другие группировки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26.20.11 Компьютеры портативные массой не более 10 кг, такие как ноутбуки, планшетные компьютеры, карманные компьютеры, в том числе совмещающие функции мобильного телефонного аппарата, электронные записные книжки и аналогичная компьютерная техника</a:t>
            </a:r>
          </a:p>
          <a:p>
            <a:pPr algn="just"/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26.20.13 Машины вычислительные электронные цифровые, содержащие в одном корпусе центральный процессор и устройство ввода и вывода, объединенные или нет для автоматической обработки данных</a:t>
            </a:r>
          </a:p>
          <a:p>
            <a:pPr algn="just"/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26.20.14 Машины вычислительные электронные цифровые, поставляемые в виде систем для автоматической обработки данных</a:t>
            </a:r>
          </a:p>
          <a:p>
            <a:pPr algn="just"/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26.20.15 Машины вычислительные электронные цифровые прочие, содержащие или не содержащие в одном корпусе одно или два из следующих устройств для автоматической обработки данных: запоминающие устройства, устройства ввода, устройства вывода</a:t>
            </a:r>
          </a:p>
          <a:p>
            <a:pPr algn="just"/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27(1). 26.20.2 Устройства запоминающие и прочие устройства хранения данных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6">
            <a:extLst>
              <a:ext uri="{FF2B5EF4-FFF2-40B4-BE49-F238E27FC236}">
                <a16:creationId xmlns:a16="http://schemas.microsoft.com/office/drawing/2014/main" id="{F62CD347-B833-4D86-9EE3-B8EA7AC08AA1}"/>
              </a:ext>
            </a:extLst>
          </p:cNvPr>
          <p:cNvSpPr/>
          <p:nvPr/>
        </p:nvSpPr>
        <p:spPr>
          <a:xfrm>
            <a:off x="6470165" y="1499823"/>
            <a:ext cx="5288400" cy="264224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69E74C6-6B9A-4A81-AFFD-F180B2E7748E}"/>
              </a:ext>
            </a:extLst>
          </p:cNvPr>
          <p:cNvSpPr/>
          <p:nvPr/>
        </p:nvSpPr>
        <p:spPr>
          <a:xfrm>
            <a:off x="6686026" y="1562804"/>
            <a:ext cx="49107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26.11.3 Схемы интегральные электронные</a:t>
            </a:r>
          </a:p>
          <a:p>
            <a:pPr algn="just"/>
            <a:endParaRPr lang="ru-RU" sz="9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26.12.3 Карты со встроенными интегральными схемами (смарт-карты)</a:t>
            </a:r>
          </a:p>
          <a:p>
            <a:pPr algn="just"/>
            <a:endParaRPr lang="ru-RU" sz="9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27.40.39 Светильники и осветительные устройства прочие, не включенные в другие группировки (за исключением медицинских изделий)</a:t>
            </a:r>
          </a:p>
        </p:txBody>
      </p:sp>
    </p:spTree>
    <p:extLst>
      <p:ext uri="{BB962C8B-B14F-4D97-AF65-F5344CB8AC3E}">
        <p14:creationId xmlns:p14="http://schemas.microsoft.com/office/powerpoint/2010/main" val="1981174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10875</TotalTime>
  <Words>2371</Words>
  <Application>Microsoft Office PowerPoint</Application>
  <PresentationFormat>Широкоэкранный</PresentationFormat>
  <Paragraphs>105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u1584</cp:lastModifiedBy>
  <cp:revision>249</cp:revision>
  <cp:lastPrinted>2022-07-04T05:44:41Z</cp:lastPrinted>
  <dcterms:created xsi:type="dcterms:W3CDTF">2022-07-01T09:27:44Z</dcterms:created>
  <dcterms:modified xsi:type="dcterms:W3CDTF">2023-04-19T06:21:19Z</dcterms:modified>
</cp:coreProperties>
</file>