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859" r:id="rId2"/>
    <p:sldId id="835" r:id="rId3"/>
    <p:sldId id="865" r:id="rId4"/>
    <p:sldId id="850" r:id="rId5"/>
    <p:sldId id="866" r:id="rId6"/>
    <p:sldId id="867" r:id="rId7"/>
    <p:sldId id="858" r:id="rId8"/>
    <p:sldId id="868" r:id="rId9"/>
    <p:sldId id="869" r:id="rId10"/>
    <p:sldId id="870" r:id="rId11"/>
    <p:sldId id="871" r:id="rId12"/>
    <p:sldId id="872" r:id="rId13"/>
    <p:sldId id="873" r:id="rId14"/>
    <p:sldId id="874" r:id="rId15"/>
    <p:sldId id="875" r:id="rId16"/>
    <p:sldId id="876" r:id="rId17"/>
    <p:sldId id="877" r:id="rId18"/>
    <p:sldId id="878" r:id="rId19"/>
    <p:sldId id="879" r:id="rId20"/>
    <p:sldId id="880" r:id="rId21"/>
    <p:sldId id="881" r:id="rId22"/>
    <p:sldId id="882" r:id="rId23"/>
    <p:sldId id="883" r:id="rId24"/>
    <p:sldId id="884" r:id="rId25"/>
    <p:sldId id="885" r:id="rId26"/>
    <p:sldId id="886" r:id="rId27"/>
    <p:sldId id="887" r:id="rId28"/>
    <p:sldId id="888" r:id="rId29"/>
    <p:sldId id="889" r:id="rId30"/>
    <p:sldId id="890" r:id="rId31"/>
    <p:sldId id="891" r:id="rId32"/>
    <p:sldId id="893" r:id="rId33"/>
    <p:sldId id="894" r:id="rId34"/>
    <p:sldId id="895" r:id="rId35"/>
    <p:sldId id="864" r:id="rId36"/>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3867" autoAdjust="0"/>
  </p:normalViewPr>
  <p:slideViewPr>
    <p:cSldViewPr snapToGrid="0">
      <p:cViewPr varScale="1">
        <p:scale>
          <a:sx n="114" d="100"/>
          <a:sy n="114" d="100"/>
        </p:scale>
        <p:origin x="43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6A2670A-EDA9-4A8A-9BF1-150453F1C94C}" type="datetimeFigureOut">
              <a:rPr lang="ru-RU" smtClean="0"/>
              <a:t>13.04.2023</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D6356BE-2E14-487F-9D0D-2E206EE19196}" type="slidenum">
              <a:rPr lang="ru-RU" smtClean="0"/>
              <a:t>‹#›</a:t>
            </a:fld>
            <a:endParaRPr lang="ru-RU"/>
          </a:p>
        </p:txBody>
      </p:sp>
    </p:spTree>
    <p:extLst>
      <p:ext uri="{BB962C8B-B14F-4D97-AF65-F5344CB8AC3E}">
        <p14:creationId xmlns:p14="http://schemas.microsoft.com/office/powerpoint/2010/main" val="3779268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50F623-BAF7-44A9-83F2-BB609531C57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3C6BAD7-30EE-404F-880B-7977162ACE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502D0137-2B09-496C-98CC-E39C262CE6C6}"/>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5" name="Нижний колонтитул 4">
            <a:extLst>
              <a:ext uri="{FF2B5EF4-FFF2-40B4-BE49-F238E27FC236}">
                <a16:creationId xmlns:a16="http://schemas.microsoft.com/office/drawing/2014/main" id="{725BC875-7C44-4A26-82EE-79ACA287222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632C4D5-76B6-4373-86C1-681429A41136}"/>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576308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50F8CA-8985-4AA3-960A-96C458F81DD2}"/>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D74E8B0-4787-47DF-9E3A-E871BB78FCF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9713BC8-4FFB-455E-B9CD-64F1EFE62319}"/>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5" name="Нижний колонтитул 4">
            <a:extLst>
              <a:ext uri="{FF2B5EF4-FFF2-40B4-BE49-F238E27FC236}">
                <a16:creationId xmlns:a16="http://schemas.microsoft.com/office/drawing/2014/main" id="{2411572B-4F5F-4CA3-B998-A9493A20718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2AF6477-B2BD-4561-878F-574849E9174D}"/>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075799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A398557-1E80-46FE-AB6D-952E1919EE17}"/>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91B652A2-4169-4A5F-AC8A-0D9BA042AB9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0595575-7C69-42BE-9EEB-FAF8895B3454}"/>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5" name="Нижний колонтитул 4">
            <a:extLst>
              <a:ext uri="{FF2B5EF4-FFF2-40B4-BE49-F238E27FC236}">
                <a16:creationId xmlns:a16="http://schemas.microsoft.com/office/drawing/2014/main" id="{D40B51C6-DC12-4150-ACBC-631EB8E1804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370CA0B-0442-4F7F-B051-98D30876AC71}"/>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20898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5B35B7-0F24-42E8-AFE5-81C7D5E4A8F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F9DF16D-F070-477E-B46A-3DEF4B5E4C7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E753BCC-A8F3-4109-8B84-87C28129FBD8}"/>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5" name="Нижний колонтитул 4">
            <a:extLst>
              <a:ext uri="{FF2B5EF4-FFF2-40B4-BE49-F238E27FC236}">
                <a16:creationId xmlns:a16="http://schemas.microsoft.com/office/drawing/2014/main" id="{8412EC9E-3F4E-4F8B-9BD7-6895CC031E4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0AB3B36-0D53-4B95-8E41-56B93544DD06}"/>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69597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AC8F40-0D97-41DD-82D4-69A81DC6372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C98E25A-AED2-485E-BF1D-68B33F63D6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89F61BF-8DF9-460E-B5A0-234077941FD0}"/>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5" name="Нижний колонтитул 4">
            <a:extLst>
              <a:ext uri="{FF2B5EF4-FFF2-40B4-BE49-F238E27FC236}">
                <a16:creationId xmlns:a16="http://schemas.microsoft.com/office/drawing/2014/main" id="{672F0A41-FE60-4455-84A8-D1BE38A82A2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DE47111-01FA-4F41-8C05-306906038A64}"/>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621911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4688E4-1805-4793-8828-3012F04D82B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9262B95-8899-43A0-92F1-EEF1FACA6C0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C720FC-5CC7-4100-B81A-D5647AB2595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32DD14E1-FD01-4113-9721-0E1C1DEFE9A1}"/>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6" name="Нижний колонтитул 5">
            <a:extLst>
              <a:ext uri="{FF2B5EF4-FFF2-40B4-BE49-F238E27FC236}">
                <a16:creationId xmlns:a16="http://schemas.microsoft.com/office/drawing/2014/main" id="{72C443F3-D31F-432B-90A2-A9A0151B42A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A6A1683E-B3B3-4BD5-80A2-FC3F2493A502}"/>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207926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CACF1E-6B7E-4099-A73C-B722AE872FC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EB0EC265-E883-46B9-A6CA-B0822DDB23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A864FD69-5EF0-4767-8421-98B77896D0AD}"/>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B3E10EB4-6ADC-45DD-B44E-05A6DD52AF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3133EF8-CBCE-4AB7-9EDB-200E46D5FAC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58F68513-6CFD-4B5D-BB08-297B798E72C5}"/>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8" name="Нижний колонтитул 7">
            <a:extLst>
              <a:ext uri="{FF2B5EF4-FFF2-40B4-BE49-F238E27FC236}">
                <a16:creationId xmlns:a16="http://schemas.microsoft.com/office/drawing/2014/main" id="{69676DDF-B64F-4E56-ADE0-0CF4457312E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B672F46E-5B2F-4CCA-AFD3-2B745E7B13A2}"/>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2243327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905FE-7B75-4319-868C-B89A973AC402}"/>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78EFEE39-0BC4-4DC6-B53B-BDDFA01BAEDB}"/>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4" name="Нижний колонтитул 3">
            <a:extLst>
              <a:ext uri="{FF2B5EF4-FFF2-40B4-BE49-F238E27FC236}">
                <a16:creationId xmlns:a16="http://schemas.microsoft.com/office/drawing/2014/main" id="{A218C153-1F4E-4DEC-BD69-F226B992FE4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0D59744-F1BA-42DC-88B2-ABFC9F19D21F}"/>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275680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80678210-D6E9-43CD-8DEC-05FEE51FAF06}"/>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3" name="Нижний колонтитул 2">
            <a:extLst>
              <a:ext uri="{FF2B5EF4-FFF2-40B4-BE49-F238E27FC236}">
                <a16:creationId xmlns:a16="http://schemas.microsoft.com/office/drawing/2014/main" id="{20282D83-CA24-48D5-874E-FB7DFDC0AD63}"/>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F6CD2DBA-29F0-4D83-9CE8-9275A7F25BBC}"/>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020570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49B936-4801-40B2-9B77-A3A2DA48321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C8BBFE8A-9D6A-42C6-8F8B-0A09A2EDED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E9FA4B1A-59EB-4A69-9FED-8E45C2137F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2E5A9D27-368B-436F-9C84-4D59145760C8}"/>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6" name="Нижний колонтитул 5">
            <a:extLst>
              <a:ext uri="{FF2B5EF4-FFF2-40B4-BE49-F238E27FC236}">
                <a16:creationId xmlns:a16="http://schemas.microsoft.com/office/drawing/2014/main" id="{AB4A0F76-8BE0-4B49-BA43-913C10EB56A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929837F-382D-4E70-B514-7874FD261642}"/>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320573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D55B52-CC02-46E9-ABBA-9B77EA50F7A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F018497-EAB6-4513-9ADA-33DDA662CF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512164B5-3A11-40F9-BAC3-C7134EB86C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97937F8-B98B-4C2E-B3AA-8E972262D54C}"/>
              </a:ext>
            </a:extLst>
          </p:cNvPr>
          <p:cNvSpPr>
            <a:spLocks noGrp="1"/>
          </p:cNvSpPr>
          <p:nvPr>
            <p:ph type="dt" sz="half" idx="10"/>
          </p:nvPr>
        </p:nvSpPr>
        <p:spPr/>
        <p:txBody>
          <a:bodyPr/>
          <a:lstStyle/>
          <a:p>
            <a:fld id="{8CCF81C9-A15C-4121-BC29-378E5758FD4D}" type="datetimeFigureOut">
              <a:rPr lang="ru-RU" smtClean="0"/>
              <a:t>13.04.2023</a:t>
            </a:fld>
            <a:endParaRPr lang="ru-RU"/>
          </a:p>
        </p:txBody>
      </p:sp>
      <p:sp>
        <p:nvSpPr>
          <p:cNvPr id="6" name="Нижний колонтитул 5">
            <a:extLst>
              <a:ext uri="{FF2B5EF4-FFF2-40B4-BE49-F238E27FC236}">
                <a16:creationId xmlns:a16="http://schemas.microsoft.com/office/drawing/2014/main" id="{4D6F0F5F-47C0-455C-9D28-AD4211F4F09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95B68A1-1C04-44A4-B51C-02217893D5A7}"/>
              </a:ext>
            </a:extLst>
          </p:cNvPr>
          <p:cNvSpPr>
            <a:spLocks noGrp="1"/>
          </p:cNvSpPr>
          <p:nvPr>
            <p:ph type="sldNum" sz="quarter" idx="12"/>
          </p:nvPr>
        </p:nvSpPr>
        <p:spPr/>
        <p:txBody>
          <a:bodyPr/>
          <a:lstStyle/>
          <a:p>
            <a:fld id="{352A1B46-0A30-4187-AC20-2399A9D788AE}" type="slidenum">
              <a:rPr lang="ru-RU" smtClean="0"/>
              <a:t>‹#›</a:t>
            </a:fld>
            <a:endParaRPr lang="ru-RU"/>
          </a:p>
        </p:txBody>
      </p:sp>
    </p:spTree>
    <p:extLst>
      <p:ext uri="{BB962C8B-B14F-4D97-AF65-F5344CB8AC3E}">
        <p14:creationId xmlns:p14="http://schemas.microsoft.com/office/powerpoint/2010/main" val="3578355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5BE5CB-E2AD-4863-8730-735E716E61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B15CF8BA-CFD8-4B72-B9B0-58F197BA54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B0E4D2B-60A9-4554-BD38-473201F37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CF81C9-A15C-4121-BC29-378E5758FD4D}" type="datetimeFigureOut">
              <a:rPr lang="ru-RU" smtClean="0"/>
              <a:t>13.04.2023</a:t>
            </a:fld>
            <a:endParaRPr lang="ru-RU"/>
          </a:p>
        </p:txBody>
      </p:sp>
      <p:sp>
        <p:nvSpPr>
          <p:cNvPr id="5" name="Нижний колонтитул 4">
            <a:extLst>
              <a:ext uri="{FF2B5EF4-FFF2-40B4-BE49-F238E27FC236}">
                <a16:creationId xmlns:a16="http://schemas.microsoft.com/office/drawing/2014/main" id="{141658B5-0A93-40D9-A534-F0663CA301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8E10E4BC-EFBA-45CC-AFD8-B9533E6F44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A1B46-0A30-4187-AC20-2399A9D788AE}" type="slidenum">
              <a:rPr lang="ru-RU" smtClean="0"/>
              <a:t>‹#›</a:t>
            </a:fld>
            <a:endParaRPr lang="ru-RU"/>
          </a:p>
        </p:txBody>
      </p:sp>
    </p:spTree>
    <p:extLst>
      <p:ext uri="{BB962C8B-B14F-4D97-AF65-F5344CB8AC3E}">
        <p14:creationId xmlns:p14="http://schemas.microsoft.com/office/powerpoint/2010/main" val="504936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hyperlink" Target="consultantplus://offline/ref=B3EDA7A244F52DB8AAAE2CD98A1E9CA2BC85DEF2262D8FD59D4999CD2B40C0E75B9052ADC9AC9FD623A18E7AE3A04681A150C4F47A81E934xEtCG"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a:extLst>
              <a:ext uri="{FF2B5EF4-FFF2-40B4-BE49-F238E27FC236}">
                <a16:creationId xmlns:a16="http://schemas.microsoft.com/office/drawing/2014/main" id="{D3410C55-9AD3-4B67-91B6-7F8AD86A2FC9}"/>
              </a:ext>
            </a:extLst>
          </p:cNvPr>
          <p:cNvSpPr txBox="1">
            <a:spLocks/>
          </p:cNvSpPr>
          <p:nvPr/>
        </p:nvSpPr>
        <p:spPr>
          <a:xfrm>
            <a:off x="329911" y="191192"/>
            <a:ext cx="11582399" cy="6417426"/>
          </a:xfrm>
          <a:prstGeom prst="rect">
            <a:avLst/>
          </a:prstGeom>
          <a:solidFill>
            <a:schemeClr val="bg1">
              <a:lumMod val="95000"/>
            </a:schemeClr>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r>
              <a:rPr lang="ru-RU" sz="2800" b="1" dirty="0">
                <a:latin typeface="Times New Roman" panose="02020603050405020304" pitchFamily="18" charset="0"/>
                <a:cs typeface="Times New Roman" panose="02020603050405020304" pitchFamily="18" charset="0"/>
              </a:rPr>
              <a:t> </a:t>
            </a: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r>
              <a:rPr lang="ru-RU" sz="2000" b="1" dirty="0">
                <a:latin typeface="Times New Roman" panose="02020603050405020304" pitchFamily="18" charset="0"/>
                <a:cs typeface="Times New Roman" panose="02020603050405020304" pitchFamily="18" charset="0"/>
              </a:rPr>
              <a:t>Сравнительный анализ изменений внесенных </a:t>
            </a:r>
          </a:p>
          <a:p>
            <a:r>
              <a:rPr lang="ru-RU" sz="2000" b="1" dirty="0">
                <a:latin typeface="Times New Roman" panose="02020603050405020304" pitchFamily="18" charset="0"/>
                <a:cs typeface="Times New Roman" panose="02020603050405020304" pitchFamily="18" charset="0"/>
              </a:rPr>
              <a:t>в постановление Правительства РФ № 878 от 10.07.2019 </a:t>
            </a:r>
          </a:p>
          <a:p>
            <a:r>
              <a:rPr lang="ru-RU" sz="2000" b="1" dirty="0">
                <a:latin typeface="Times New Roman" panose="02020603050405020304" pitchFamily="18" charset="0"/>
                <a:cs typeface="Times New Roman" panose="02020603050405020304" pitchFamily="18" charset="0"/>
              </a:rPr>
              <a:t>«О мерах стимулирования производства радиоэлектронной продукции на территории Российской Федерации при осуществлении закупок товаров, работ, услуг для обеспечения государственных и муниципальных нужд, о внесении изменений в постановление Правительства Российской Федерации от 16 сентября 2016г. № 925  и признании утратившими силу некоторых актов Правительства Российской Федерации»</a:t>
            </a:r>
          </a:p>
          <a:p>
            <a:endParaRPr lang="ru-RU" sz="2000" b="1" dirty="0">
              <a:latin typeface="Times New Roman" panose="02020603050405020304" pitchFamily="18" charset="0"/>
              <a:cs typeface="Times New Roman" panose="02020603050405020304" pitchFamily="18" charset="0"/>
            </a:endParaRPr>
          </a:p>
          <a:p>
            <a:r>
              <a:rPr lang="ru-RU" sz="2000" b="1" i="1" dirty="0">
                <a:latin typeface="Times New Roman" panose="02020603050405020304" pitchFamily="18" charset="0"/>
                <a:cs typeface="Times New Roman" panose="02020603050405020304" pitchFamily="18" charset="0"/>
              </a:rPr>
              <a:t>(в редакции ПП РФ №486 от 27.03.2023)</a:t>
            </a:r>
            <a:endParaRPr lang="ru-RU" sz="20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a:p>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8776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87035" y="1592309"/>
            <a:ext cx="11417928" cy="353336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Раздел </a:t>
            </a:r>
            <a:r>
              <a:rPr lang="en-US" sz="1200" dirty="0">
                <a:solidFill>
                  <a:prstClr val="black"/>
                </a:solidFill>
                <a:latin typeface="Times New Roman" panose="02020603050405020304" pitchFamily="18" charset="0"/>
                <a:cs typeface="Times New Roman" panose="02020603050405020304" pitchFamily="18" charset="0"/>
              </a:rPr>
              <a:t>I  </a:t>
            </a:r>
            <a:r>
              <a:rPr lang="ru-RU" sz="1200" dirty="0">
                <a:solidFill>
                  <a:prstClr val="black"/>
                </a:solidFill>
                <a:latin typeface="Times New Roman" panose="02020603050405020304" pitchFamily="18" charset="0"/>
                <a:cs typeface="Times New Roman" panose="02020603050405020304" pitchFamily="18" charset="0"/>
              </a:rPr>
              <a:t>дополнен пунктами 4(1) – 4(5) следующего содержания:</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ru-RU" sz="1200" b="1" dirty="0">
                <a:solidFill>
                  <a:prstClr val="black"/>
                </a:solidFill>
                <a:latin typeface="Times New Roman" panose="02020603050405020304" pitchFamily="18" charset="0"/>
                <a:cs typeface="Times New Roman" panose="02020603050405020304" pitchFamily="18" charset="0"/>
              </a:rPr>
              <a:t>4(1). В целях включения радиоэлектронной продукции в реестр (за исключением случая, если в соответствии с пунктом 5 настоящих Правил радиоэлектронная продукция включена в реестр в течение 5 рабочих дней со дня получения заключения о подтверждении производства) заявитель направляет в Министерство промышленности и торговли Российской Федерации:</a:t>
            </a:r>
          </a:p>
          <a:p>
            <a:pPr lvl="0" algn="just"/>
            <a:r>
              <a:rPr lang="ru-RU" sz="1200" b="1" dirty="0">
                <a:solidFill>
                  <a:prstClr val="black"/>
                </a:solidFill>
                <a:latin typeface="Times New Roman" panose="02020603050405020304" pitchFamily="18" charset="0"/>
                <a:cs typeface="Times New Roman" panose="02020603050405020304" pitchFamily="18" charset="0"/>
              </a:rPr>
              <a:t>    заявление о включении радиоэлектронной продукции в реестр - в отношении радиоэлектронной продукции, за исключением телекоммуникационного оборудования;</a:t>
            </a:r>
          </a:p>
          <a:p>
            <a:pPr lvl="0" algn="just"/>
            <a:r>
              <a:rPr lang="ru-RU" sz="1200" b="1" dirty="0">
                <a:solidFill>
                  <a:prstClr val="black"/>
                </a:solidFill>
                <a:latin typeface="Times New Roman" panose="02020603050405020304" pitchFamily="18" charset="0"/>
                <a:cs typeface="Times New Roman" panose="02020603050405020304" pitchFamily="18" charset="0"/>
              </a:rPr>
              <a:t>    заявление о присвоении статуса телекоммуникационного оборудования российского происхождения и включении сведений о телекоммуникационном оборудовании в реестр (далее - заявление о присвоении статуса);</a:t>
            </a:r>
          </a:p>
          <a:p>
            <a:pPr lvl="0" algn="just"/>
            <a:r>
              <a:rPr lang="ru-RU" sz="1200" b="1" dirty="0">
                <a:solidFill>
                  <a:prstClr val="black"/>
                </a:solidFill>
                <a:latin typeface="Times New Roman" panose="02020603050405020304" pitchFamily="18" charset="0"/>
                <a:cs typeface="Times New Roman" panose="02020603050405020304" pitchFamily="18" charset="0"/>
              </a:rPr>
              <a:t>    заявление о подтверждении статуса телекоммуникационного оборудования российского происхождения (далее - заявление о подтверждении статуса).</a:t>
            </a:r>
          </a:p>
          <a:p>
            <a:pPr lvl="0" algn="just"/>
            <a:r>
              <a:rPr lang="ru-RU" sz="1200" b="1" dirty="0">
                <a:solidFill>
                  <a:prstClr val="black"/>
                </a:solidFill>
                <a:latin typeface="Times New Roman" panose="02020603050405020304" pitchFamily="18" charset="0"/>
                <a:cs typeface="Times New Roman" panose="02020603050405020304" pitchFamily="18" charset="0"/>
              </a:rPr>
              <a:t>Заявление о включении радиоэлектронной продукции в реестр, заявление о присвоении статуса либо заявление о подтверждении статуса (далее - заявление) направляется в электронном виде посредством заполнения электронного средства формирования заявления с использованием государственной информационной системы промышленности. Заявление подписывается усиленной квалифицированной электронной подписью лица, имеющего право действовать от имени организации (индивидуального предпринимателя). Отправленному заявлению в государственной информационной системе промышленности присваивается регистрационный номер.</a:t>
            </a: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387036" y="911973"/>
            <a:ext cx="11417928" cy="41898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705497" y="5400306"/>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109519"/>
            <a:ext cx="11582399" cy="62871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8" name="Скругленный прямоугольник 18">
            <a:extLst>
              <a:ext uri="{FF2B5EF4-FFF2-40B4-BE49-F238E27FC236}">
                <a16:creationId xmlns:a16="http://schemas.microsoft.com/office/drawing/2014/main" id="{A87DB3FC-3E88-4CA1-90A3-CD21E6399E30}"/>
              </a:ext>
            </a:extLst>
          </p:cNvPr>
          <p:cNvSpPr/>
          <p:nvPr/>
        </p:nvSpPr>
        <p:spPr>
          <a:xfrm>
            <a:off x="217553" y="6185175"/>
            <a:ext cx="11878146" cy="56330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cs typeface="Times New Roman" panose="02020603050405020304" pitchFamily="18" charset="0"/>
              </a:rPr>
              <a:t>Определен порядок направления заявителем заявления о включении радиоэлектронной продукции в реестр, о присвоении статуса телекоммуникационного оборудования российского происхождения (далее – статуса), о подтверждении статуса (далее – ЗАЯВЛЕНИЕ).</a:t>
            </a:r>
          </a:p>
        </p:txBody>
      </p:sp>
    </p:spTree>
    <p:extLst>
      <p:ext uri="{BB962C8B-B14F-4D97-AF65-F5344CB8AC3E}">
        <p14:creationId xmlns:p14="http://schemas.microsoft.com/office/powerpoint/2010/main" val="3931051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75501" y="1225737"/>
            <a:ext cx="11959572" cy="453240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Раздел </a:t>
            </a:r>
            <a:r>
              <a:rPr lang="en-US" sz="1200" dirty="0">
                <a:solidFill>
                  <a:prstClr val="black"/>
                </a:solidFill>
                <a:latin typeface="Times New Roman" panose="02020603050405020304" pitchFamily="18" charset="0"/>
                <a:cs typeface="Times New Roman" panose="02020603050405020304" pitchFamily="18" charset="0"/>
              </a:rPr>
              <a:t>I  </a:t>
            </a:r>
            <a:r>
              <a:rPr lang="ru-RU" sz="1200" dirty="0">
                <a:solidFill>
                  <a:prstClr val="black"/>
                </a:solidFill>
                <a:latin typeface="Times New Roman" panose="02020603050405020304" pitchFamily="18" charset="0"/>
                <a:cs typeface="Times New Roman" panose="02020603050405020304" pitchFamily="18" charset="0"/>
              </a:rPr>
              <a:t>дополнен пунктами 4(1) – 4(5) следующего содержания:</a:t>
            </a:r>
          </a:p>
          <a:p>
            <a:pPr lvl="0" algn="just"/>
            <a:r>
              <a:rPr lang="ru-RU" sz="1050" b="1" dirty="0">
                <a:solidFill>
                  <a:prstClr val="black"/>
                </a:solidFill>
                <a:latin typeface="Times New Roman" panose="02020603050405020304" pitchFamily="18" charset="0"/>
                <a:cs typeface="Times New Roman" panose="02020603050405020304" pitchFamily="18" charset="0"/>
              </a:rPr>
              <a:t>4 (2). В заявлении указываются:</a:t>
            </a:r>
          </a:p>
          <a:p>
            <a:pPr lvl="0" algn="just"/>
            <a:r>
              <a:rPr lang="ru-RU" sz="1050" b="1" dirty="0">
                <a:solidFill>
                  <a:prstClr val="black"/>
                </a:solidFill>
                <a:latin typeface="Times New Roman" panose="02020603050405020304" pitchFamily="18" charset="0"/>
                <a:cs typeface="Times New Roman" panose="02020603050405020304" pitchFamily="18" charset="0"/>
              </a:rPr>
              <a:t>    а) сведения о заявителе: </a:t>
            </a:r>
          </a:p>
          <a:p>
            <a:pPr lvl="0" algn="just"/>
            <a:r>
              <a:rPr lang="ru-RU" sz="1050" b="1" dirty="0">
                <a:solidFill>
                  <a:prstClr val="black"/>
                </a:solidFill>
                <a:latin typeface="Times New Roman" panose="02020603050405020304" pitchFamily="18" charset="0"/>
                <a:cs typeface="Times New Roman" panose="02020603050405020304" pitchFamily="18" charset="0"/>
              </a:rPr>
              <a:t>    наименование заявителя (для юридического лица - полное наименование, для индивидуального предпринимателя - фамилия, имя, отчество (при наличии);</a:t>
            </a:r>
          </a:p>
          <a:p>
            <a:pPr lvl="0" algn="just"/>
            <a:r>
              <a:rPr lang="ru-RU" sz="1050" b="1" dirty="0">
                <a:solidFill>
                  <a:prstClr val="black"/>
                </a:solidFill>
                <a:latin typeface="Times New Roman" panose="02020603050405020304" pitchFamily="18" charset="0"/>
                <a:cs typeface="Times New Roman" panose="02020603050405020304" pitchFamily="18" charset="0"/>
              </a:rPr>
              <a:t>    идентификационный номер налогоплательщика;</a:t>
            </a:r>
          </a:p>
          <a:p>
            <a:pPr lvl="0" algn="just"/>
            <a:r>
              <a:rPr lang="ru-RU" sz="1050" b="1" dirty="0">
                <a:solidFill>
                  <a:prstClr val="black"/>
                </a:solidFill>
                <a:latin typeface="Times New Roman" panose="02020603050405020304" pitchFamily="18" charset="0"/>
                <a:cs typeface="Times New Roman" panose="02020603050405020304" pitchFamily="18" charset="0"/>
              </a:rPr>
              <a:t>    основной государственный регистрационный номер юридического лица либо основной государственный регистрационный номер индивидуального предпринимателя;</a:t>
            </a:r>
          </a:p>
          <a:p>
            <a:pPr lvl="0" algn="just"/>
            <a:r>
              <a:rPr lang="ru-RU" sz="1050" b="1" dirty="0">
                <a:solidFill>
                  <a:prstClr val="black"/>
                </a:solidFill>
                <a:latin typeface="Times New Roman" panose="02020603050405020304" pitchFamily="18" charset="0"/>
                <a:cs typeface="Times New Roman" panose="02020603050405020304" pitchFamily="18" charset="0"/>
              </a:rPr>
              <a:t>    адрес юридического лица, адрес регистрации по месту пребывания либо по месту жительства индивидуального предпринимателя;</a:t>
            </a:r>
          </a:p>
          <a:p>
            <a:pPr lvl="0" algn="just"/>
            <a:r>
              <a:rPr lang="ru-RU" sz="1050" b="1" dirty="0">
                <a:solidFill>
                  <a:prstClr val="black"/>
                </a:solidFill>
                <a:latin typeface="Times New Roman" panose="02020603050405020304" pitchFamily="18" charset="0"/>
                <a:cs typeface="Times New Roman" panose="02020603050405020304" pitchFamily="18" charset="0"/>
              </a:rPr>
              <a:t>    адрес сайта заявителя в информационно-телекоммуникационной сети "Интернет", на котором содержится описание технических и функциональных характеристик радиоэлектронной продукции;</a:t>
            </a:r>
          </a:p>
          <a:p>
            <a:pPr lvl="0" algn="just"/>
            <a:r>
              <a:rPr lang="ru-RU" sz="1050" b="1" dirty="0">
                <a:solidFill>
                  <a:prstClr val="black"/>
                </a:solidFill>
                <a:latin typeface="Times New Roman" panose="02020603050405020304" pitchFamily="18" charset="0"/>
                <a:cs typeface="Times New Roman" panose="02020603050405020304" pitchFamily="18" charset="0"/>
              </a:rPr>
              <a:t>    б) сведения о радиоэлектронной продукции: </a:t>
            </a:r>
          </a:p>
          <a:p>
            <a:pPr lvl="0" algn="just"/>
            <a:r>
              <a:rPr lang="ru-RU" sz="1050" b="1" dirty="0">
                <a:solidFill>
                  <a:prstClr val="black"/>
                </a:solidFill>
                <a:latin typeface="Times New Roman" panose="02020603050405020304" pitchFamily="18" charset="0"/>
                <a:cs typeface="Times New Roman" panose="02020603050405020304" pitchFamily="18" charset="0"/>
              </a:rPr>
              <a:t>    наименование радиоэлектронной продукции;</a:t>
            </a:r>
          </a:p>
          <a:p>
            <a:pPr lvl="0" algn="just"/>
            <a:r>
              <a:rPr lang="ru-RU" sz="1050" b="1" dirty="0">
                <a:solidFill>
                  <a:prstClr val="black"/>
                </a:solidFill>
                <a:latin typeface="Times New Roman" panose="02020603050405020304" pitchFamily="18" charset="0"/>
                <a:cs typeface="Times New Roman" panose="02020603050405020304" pitchFamily="18" charset="0"/>
              </a:rPr>
              <a:t>    код в соответствии с Общероссийским классификатором продукции по видам экономической деятельности ОК 034-2014 (КПЕС 2008);</a:t>
            </a:r>
          </a:p>
          <a:p>
            <a:pPr lvl="0" algn="just"/>
            <a:r>
              <a:rPr lang="ru-RU" sz="1050" b="1" dirty="0">
                <a:solidFill>
                  <a:prstClr val="black"/>
                </a:solidFill>
                <a:latin typeface="Times New Roman" panose="02020603050405020304" pitchFamily="18" charset="0"/>
                <a:cs typeface="Times New Roman" panose="02020603050405020304" pitchFamily="18" charset="0"/>
              </a:rPr>
              <a:t>    код позиции каталога товаров, работ, услуг для обеспечения государственных и муниципальных нужд (при наличии), формирование и ведение которого осуществляются в соответствии с Правилами формирования и ведения в единой информационной системе в сфере закупок каталога товаров, работ, услуг для обеспечения государственных и муниципальных нужд и Правилами использования каталога товаров, работ, услуг для обеспечения государственных и муниципальных нужд, утвержденными постановлением Правительства Российской Федерации от 8 февраля 2017 г. № 145 «Об утверждении Правил формирования и ведения в единой информационной системе в сфере закупок каталога товаров, работ, услуг для обеспечения государственных и муниципальных нужд и Правил использования каталога товаров, работ, услуг для обеспечения государственных и муниципальных нужд»;</a:t>
            </a:r>
          </a:p>
          <a:p>
            <a:pPr lvl="0" algn="just"/>
            <a:r>
              <a:rPr lang="ru-RU" sz="1050" b="1" dirty="0">
                <a:solidFill>
                  <a:prstClr val="black"/>
                </a:solidFill>
                <a:latin typeface="Times New Roman" panose="02020603050405020304" pitchFamily="18" charset="0"/>
                <a:cs typeface="Times New Roman" panose="02020603050405020304" pitchFamily="18" charset="0"/>
              </a:rPr>
              <a:t>    описание технических, функциональных и эксплуатационных характеристик радиоэлектронной продукции, в отношении телекоммуникационного оборудования - также сведения об области применения такого оборудования;</a:t>
            </a:r>
          </a:p>
          <a:p>
            <a:pPr lvl="0" algn="just"/>
            <a:r>
              <a:rPr lang="ru-RU" sz="1050" b="1" dirty="0">
                <a:solidFill>
                  <a:prstClr val="black"/>
                </a:solidFill>
                <a:latin typeface="Times New Roman" panose="02020603050405020304" pitchFamily="18" charset="0"/>
                <a:cs typeface="Times New Roman" panose="02020603050405020304" pitchFamily="18" charset="0"/>
              </a:rPr>
              <a:t>    наименования и реквизиты (дата, номер) документов, устанавливающих технические требования к производимой радиоэлектронной продукции (технические условия, стандарт организации, технологический регламент, национальный стандарт или иные документы), а в случае направления заявления о присвоении статуса - также наименования и реквизиты (дата, номер) конструкторских документов, в соответствии с которыми осуществляется изготовление радиоэлектронной продукции;</a:t>
            </a:r>
          </a:p>
          <a:p>
            <a:pPr lvl="0" algn="just"/>
            <a:r>
              <a:rPr lang="ru-RU" sz="1050" b="1" dirty="0">
                <a:solidFill>
                  <a:prstClr val="black"/>
                </a:solidFill>
                <a:latin typeface="Times New Roman" panose="02020603050405020304" pitchFamily="18" charset="0"/>
                <a:cs typeface="Times New Roman" panose="02020603050405020304" pitchFamily="18" charset="0"/>
              </a:rPr>
              <a:t>    сведения о распределении процессов разработки, производства и (или) организации технической поддержки телекоммуникационного оборудования на территории Российской Федерации - для заявления о присвоении статуса в случае обращения с таким заявлением от группы организаций;</a:t>
            </a:r>
          </a:p>
          <a:p>
            <a:pPr lvl="0" algn="just"/>
            <a:r>
              <a:rPr lang="ru-RU" sz="1050" b="1" dirty="0">
                <a:solidFill>
                  <a:prstClr val="black"/>
                </a:solidFill>
                <a:latin typeface="Times New Roman" panose="02020603050405020304" pitchFamily="18" charset="0"/>
                <a:cs typeface="Times New Roman" panose="02020603050405020304" pitchFamily="18" charset="0"/>
              </a:rPr>
              <a:t>    изменения в сведениях, указанных в пункте 14 настоящих Правил (при наличии), - для заявления о подтверждении статуса;</a:t>
            </a:r>
          </a:p>
          <a:p>
            <a:pPr lvl="0" algn="just"/>
            <a:r>
              <a:rPr lang="ru-RU" sz="1050" b="1" dirty="0">
                <a:solidFill>
                  <a:prstClr val="black"/>
                </a:solidFill>
                <a:latin typeface="Times New Roman" panose="02020603050405020304" pitchFamily="18" charset="0"/>
                <a:cs typeface="Times New Roman" panose="02020603050405020304" pitchFamily="18" charset="0"/>
              </a:rPr>
              <a:t>фотоизображение радиоэлектронной продукции.</a:t>
            </a:r>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387035" y="746282"/>
            <a:ext cx="11417928" cy="41898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839722" y="5817378"/>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109519"/>
            <a:ext cx="11582399" cy="62871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8" name="Скругленный прямоугольник 18">
            <a:extLst>
              <a:ext uri="{FF2B5EF4-FFF2-40B4-BE49-F238E27FC236}">
                <a16:creationId xmlns:a16="http://schemas.microsoft.com/office/drawing/2014/main" id="{A87DB3FC-3E88-4CA1-90A3-CD21E6399E30}"/>
              </a:ext>
            </a:extLst>
          </p:cNvPr>
          <p:cNvSpPr/>
          <p:nvPr/>
        </p:nvSpPr>
        <p:spPr>
          <a:xfrm>
            <a:off x="156927" y="6330966"/>
            <a:ext cx="11878146" cy="4809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cs typeface="Times New Roman" panose="02020603050405020304" pitchFamily="18" charset="0"/>
              </a:rPr>
              <a:t>Уточнено, что заявитель должен указывать в ЗАЯВЛЕНИИ.</a:t>
            </a:r>
          </a:p>
        </p:txBody>
      </p:sp>
    </p:spTree>
    <p:extLst>
      <p:ext uri="{BB962C8B-B14F-4D97-AF65-F5344CB8AC3E}">
        <p14:creationId xmlns:p14="http://schemas.microsoft.com/office/powerpoint/2010/main" val="2834289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87033" y="1526795"/>
            <a:ext cx="11417929" cy="3498211"/>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Раздел </a:t>
            </a:r>
            <a:r>
              <a:rPr lang="en-US" sz="1200" dirty="0">
                <a:solidFill>
                  <a:prstClr val="black"/>
                </a:solidFill>
                <a:latin typeface="Times New Roman" panose="02020603050405020304" pitchFamily="18" charset="0"/>
                <a:cs typeface="Times New Roman" panose="02020603050405020304" pitchFamily="18" charset="0"/>
              </a:rPr>
              <a:t>I  </a:t>
            </a:r>
            <a:r>
              <a:rPr lang="ru-RU" sz="1200" dirty="0">
                <a:solidFill>
                  <a:prstClr val="black"/>
                </a:solidFill>
                <a:latin typeface="Times New Roman" panose="02020603050405020304" pitchFamily="18" charset="0"/>
                <a:cs typeface="Times New Roman" panose="02020603050405020304" pitchFamily="18" charset="0"/>
              </a:rPr>
              <a:t>дополнен пунктами 4(1) – 4(5) следующего содержания:</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ru-RU" sz="1100" b="1" dirty="0">
                <a:solidFill>
                  <a:prstClr val="black"/>
                </a:solidFill>
                <a:latin typeface="Times New Roman" panose="02020603050405020304" pitchFamily="18" charset="0"/>
                <a:cs typeface="Times New Roman" panose="02020603050405020304" pitchFamily="18" charset="0"/>
              </a:rPr>
              <a:t>4 (3). К заявлению прилагаются:</a:t>
            </a:r>
          </a:p>
          <a:p>
            <a:pPr lvl="0" algn="just"/>
            <a:r>
              <a:rPr lang="ru-RU" sz="1100" b="1" dirty="0">
                <a:solidFill>
                  <a:prstClr val="black"/>
                </a:solidFill>
                <a:latin typeface="Times New Roman" panose="02020603050405020304" pitchFamily="18" charset="0"/>
                <a:cs typeface="Times New Roman" panose="02020603050405020304" pitchFamily="18" charset="0"/>
              </a:rPr>
              <a:t>    а) в случае направления заявления о включении радиоэлектронной продукции в реестр в соответствии с подпунктом «а» пункта 41 настоящих Правил - заключение о подтверждении производства;</a:t>
            </a:r>
          </a:p>
          <a:p>
            <a:pPr lvl="0" algn="just"/>
            <a:r>
              <a:rPr lang="ru-RU" sz="1100" b="1" dirty="0">
                <a:solidFill>
                  <a:prstClr val="black"/>
                </a:solidFill>
                <a:latin typeface="Times New Roman" panose="02020603050405020304" pitchFamily="18" charset="0"/>
                <a:cs typeface="Times New Roman" panose="02020603050405020304" pitchFamily="18" charset="0"/>
              </a:rPr>
              <a:t>    б) в случае направления заявления о присвоении статуса в соответствии с подпунктом «б» пункта 41 настоящих Правил - документы, предусмотренные пунктами 15 - 26 настоящих Правил (за исключением случая, установленного пунктом 27 настоящих Правил);</a:t>
            </a:r>
          </a:p>
          <a:p>
            <a:pPr lvl="0" algn="just"/>
            <a:r>
              <a:rPr lang="ru-RU" sz="1100" b="1" dirty="0">
                <a:solidFill>
                  <a:prstClr val="black"/>
                </a:solidFill>
                <a:latin typeface="Times New Roman" panose="02020603050405020304" pitchFamily="18" charset="0"/>
                <a:cs typeface="Times New Roman" panose="02020603050405020304" pitchFamily="18" charset="0"/>
              </a:rPr>
              <a:t>    в) в случае направления заявления о подтверждении статуса в соответствии с подпунктом «в» пункта 41 настоящих Правил - документы, предусмотренные пунктами 15-26 настоящих Правил (за исключением случая, установленного пунктом 27 настоящих Правил), а также справка об объеме производства телекоммуникационного оборудования, документы, подтверждающие производство телекоммуникационного оборудования, обладающего статусом телекоммуникационного оборудования российского происхождения, в течение 1 года, предшествующего месяцу обращения с заявлением о подтверждении статуса.</a:t>
            </a:r>
          </a:p>
          <a:p>
            <a:pPr lvl="0" algn="just"/>
            <a:r>
              <a:rPr lang="ru-RU" sz="1100" b="1" dirty="0">
                <a:solidFill>
                  <a:prstClr val="black"/>
                </a:solidFill>
                <a:latin typeface="Times New Roman" panose="02020603050405020304" pitchFamily="18" charset="0"/>
                <a:cs typeface="Times New Roman" panose="02020603050405020304" pitchFamily="18" charset="0"/>
              </a:rPr>
              <a:t>     Прилагаемые к заявлению документы должны быть составлены на русском языке. Указанные документы могут быть составлены на иностранном языке, если они сопровождаются точным, нотариально заверенным переводом на русский язык (в случаях, предусмотренных законодательством Российской Федерации, на документах должен быть проставлен апостиль компетентного органа государства, в котором этот документ был составлен).</a:t>
            </a:r>
          </a:p>
          <a:p>
            <a:pPr lvl="0" algn="just"/>
            <a:r>
              <a:rPr lang="ru-RU" sz="1100" b="1" dirty="0">
                <a:solidFill>
                  <a:prstClr val="black"/>
                </a:solidFill>
                <a:latin typeface="Times New Roman" panose="02020603050405020304" pitchFamily="18" charset="0"/>
                <a:cs typeface="Times New Roman" panose="02020603050405020304" pitchFamily="18" charset="0"/>
              </a:rPr>
              <a:t>     В случае отсутствия технической возможности подачи и рассмотрения прилагаемых к заявлению о присвоении статуса или заявлению о подтверждении статуса документов с использованием государственной информационной системы промышленности представление таких документов осуществляется на бумажных или электронных носителях, подписанных соответственно собственноручной или усиленной квалифицированной электронной подписью руководителя организации (индивидуального предпринимателя) либо уполномоченного лица с приложением доверенности, подписанной руководителем организации (индивидуальным предпринимателем).</a:t>
            </a:r>
          </a:p>
        </p:txBody>
      </p:sp>
      <p:sp>
        <p:nvSpPr>
          <p:cNvPr id="12" name="Скругленный прямоугольник 11"/>
          <p:cNvSpPr/>
          <p:nvPr/>
        </p:nvSpPr>
        <p:spPr>
          <a:xfrm>
            <a:off x="387034" y="865088"/>
            <a:ext cx="11417928" cy="41898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680331" y="5210354"/>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797" y="31538"/>
            <a:ext cx="11582399" cy="62871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8" name="Скругленный прямоугольник 18">
            <a:extLst>
              <a:ext uri="{FF2B5EF4-FFF2-40B4-BE49-F238E27FC236}">
                <a16:creationId xmlns:a16="http://schemas.microsoft.com/office/drawing/2014/main" id="{A87DB3FC-3E88-4CA1-90A3-CD21E6399E30}"/>
              </a:ext>
            </a:extLst>
          </p:cNvPr>
          <p:cNvSpPr/>
          <p:nvPr/>
        </p:nvSpPr>
        <p:spPr>
          <a:xfrm>
            <a:off x="156927" y="6330966"/>
            <a:ext cx="11878146" cy="4809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cs typeface="Times New Roman" panose="02020603050405020304" pitchFamily="18" charset="0"/>
              </a:rPr>
              <a:t>Уточнено, какие документы должны прилагаться к ЗАЯВЛЕНИЮ.</a:t>
            </a:r>
          </a:p>
        </p:txBody>
      </p:sp>
    </p:spTree>
    <p:extLst>
      <p:ext uri="{BB962C8B-B14F-4D97-AF65-F5344CB8AC3E}">
        <p14:creationId xmlns:p14="http://schemas.microsoft.com/office/powerpoint/2010/main" val="3160982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87034" y="1820411"/>
            <a:ext cx="11417929" cy="222308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Раздел </a:t>
            </a:r>
            <a:r>
              <a:rPr lang="en-US" sz="1200" dirty="0">
                <a:solidFill>
                  <a:prstClr val="black"/>
                </a:solidFill>
                <a:latin typeface="Times New Roman" panose="02020603050405020304" pitchFamily="18" charset="0"/>
                <a:cs typeface="Times New Roman" panose="02020603050405020304" pitchFamily="18" charset="0"/>
              </a:rPr>
              <a:t>I  </a:t>
            </a:r>
            <a:r>
              <a:rPr lang="ru-RU" sz="1200" dirty="0">
                <a:solidFill>
                  <a:prstClr val="black"/>
                </a:solidFill>
                <a:latin typeface="Times New Roman" panose="02020603050405020304" pitchFamily="18" charset="0"/>
                <a:cs typeface="Times New Roman" panose="02020603050405020304" pitchFamily="18" charset="0"/>
              </a:rPr>
              <a:t>дополнен пунктами 4(1) – 4(5) следующего содержания:</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ru-RU" sz="1100" b="1" dirty="0">
                <a:solidFill>
                  <a:prstClr val="black"/>
                </a:solidFill>
                <a:latin typeface="Times New Roman" panose="02020603050405020304" pitchFamily="18" charset="0"/>
                <a:cs typeface="Times New Roman" panose="02020603050405020304" pitchFamily="18" charset="0"/>
              </a:rPr>
              <a:t>4 (4). В целях внесения изменений в реестровую запись заявитель направляет в Министерство промышленности и торговли Российской Федерации заявление о внесении изменений в реестровую запись в электронном виде посредством заполнения электронного средства формирования такого заявления с использованием государственной информационной системы промышленности, которое подписывается усиленной квалифицированной электронной подписью лица, имеющего право действовать от имени организации. Отправленному заявлению о внесении изменений в реестровую запись в государственной информационной системе промышленности присваивается регистрационный номер.</a:t>
            </a:r>
          </a:p>
          <a:p>
            <a:pPr lvl="0" algn="just"/>
            <a:r>
              <a:rPr lang="ru-RU" sz="1100" b="1" dirty="0">
                <a:solidFill>
                  <a:prstClr val="black"/>
                </a:solidFill>
                <a:latin typeface="Times New Roman" panose="02020603050405020304" pitchFamily="18" charset="0"/>
                <a:cs typeface="Times New Roman" panose="02020603050405020304" pitchFamily="18" charset="0"/>
              </a:rPr>
              <a:t>     В заявлении о внесении изменений в реестровую запись указываются сведения, установленные подпунктом «а» пункта 42 настоящих Правил, действующий номер реестровой записи, а также сведения реестровой записи, которые подлежат изменению, с приложением к такому заявлению документов, подтверждающих вносимые изменения.</a:t>
            </a:r>
          </a:p>
        </p:txBody>
      </p:sp>
      <p:sp>
        <p:nvSpPr>
          <p:cNvPr id="12" name="Скругленный прямоугольник 11"/>
          <p:cNvSpPr/>
          <p:nvPr/>
        </p:nvSpPr>
        <p:spPr>
          <a:xfrm>
            <a:off x="387035" y="1051855"/>
            <a:ext cx="11417928" cy="41898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873278" y="4311271"/>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87034" y="47964"/>
            <a:ext cx="11582399" cy="62871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8" name="Скругленный прямоугольник 18">
            <a:extLst>
              <a:ext uri="{FF2B5EF4-FFF2-40B4-BE49-F238E27FC236}">
                <a16:creationId xmlns:a16="http://schemas.microsoft.com/office/drawing/2014/main" id="{A87DB3FC-3E88-4CA1-90A3-CD21E6399E30}"/>
              </a:ext>
            </a:extLst>
          </p:cNvPr>
          <p:cNvSpPr/>
          <p:nvPr/>
        </p:nvSpPr>
        <p:spPr>
          <a:xfrm>
            <a:off x="156927" y="6330966"/>
            <a:ext cx="11878146" cy="4809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cs typeface="Times New Roman" panose="02020603050405020304" pitchFamily="18" charset="0"/>
              </a:rPr>
              <a:t>ЗАЯВЛЕНИЕ направляется в Минпромторг РФ в электронном виде с использованием государственной информационной системы промышленности (далее – ГИСП), которое подписано усиленной квалифицированной электронной подписью.</a:t>
            </a:r>
          </a:p>
        </p:txBody>
      </p:sp>
    </p:spTree>
    <p:extLst>
      <p:ext uri="{BB962C8B-B14F-4D97-AF65-F5344CB8AC3E}">
        <p14:creationId xmlns:p14="http://schemas.microsoft.com/office/powerpoint/2010/main" val="761246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87033" y="1875088"/>
            <a:ext cx="11417929" cy="126673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Раздел </a:t>
            </a:r>
            <a:r>
              <a:rPr lang="en-US" sz="1200" dirty="0">
                <a:solidFill>
                  <a:prstClr val="black"/>
                </a:solidFill>
                <a:latin typeface="Times New Roman" panose="02020603050405020304" pitchFamily="18" charset="0"/>
                <a:cs typeface="Times New Roman" panose="02020603050405020304" pitchFamily="18" charset="0"/>
              </a:rPr>
              <a:t>I  </a:t>
            </a:r>
            <a:r>
              <a:rPr lang="ru-RU" sz="1200" dirty="0">
                <a:solidFill>
                  <a:prstClr val="black"/>
                </a:solidFill>
                <a:latin typeface="Times New Roman" panose="02020603050405020304" pitchFamily="18" charset="0"/>
                <a:cs typeface="Times New Roman" panose="02020603050405020304" pitchFamily="18" charset="0"/>
              </a:rPr>
              <a:t>дополнен пунктами 4(1) – 4(5) следующего содержания:</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ru-RU" sz="1100" b="1" dirty="0">
                <a:solidFill>
                  <a:prstClr val="black"/>
                </a:solidFill>
                <a:latin typeface="Times New Roman" panose="02020603050405020304" pitchFamily="18" charset="0"/>
                <a:cs typeface="Times New Roman" panose="02020603050405020304" pitchFamily="18" charset="0"/>
              </a:rPr>
              <a:t>4 (5). Заявитель информируется о ходе рассмотрения заявления с использованием государственной информационной системы промышленности.</a:t>
            </a:r>
          </a:p>
        </p:txBody>
      </p:sp>
      <p:sp>
        <p:nvSpPr>
          <p:cNvPr id="12" name="Скругленный прямоугольник 11"/>
          <p:cNvSpPr/>
          <p:nvPr/>
        </p:nvSpPr>
        <p:spPr>
          <a:xfrm>
            <a:off x="387034" y="1097166"/>
            <a:ext cx="11417928" cy="41898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990724" y="3442284"/>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109519"/>
            <a:ext cx="11582399" cy="62871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8" name="Скругленный прямоугольник 18">
            <a:extLst>
              <a:ext uri="{FF2B5EF4-FFF2-40B4-BE49-F238E27FC236}">
                <a16:creationId xmlns:a16="http://schemas.microsoft.com/office/drawing/2014/main" id="{A87DB3FC-3E88-4CA1-90A3-CD21E6399E30}"/>
              </a:ext>
            </a:extLst>
          </p:cNvPr>
          <p:cNvSpPr/>
          <p:nvPr/>
        </p:nvSpPr>
        <p:spPr>
          <a:xfrm>
            <a:off x="156927" y="6330966"/>
            <a:ext cx="11878146" cy="4809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cs typeface="Times New Roman" panose="02020603050405020304" pitchFamily="18" charset="0"/>
              </a:rPr>
              <a:t>Заявитель информируется о ходе рассмотрения заявления с использованием ГИСП.</a:t>
            </a:r>
          </a:p>
        </p:txBody>
      </p:sp>
    </p:spTree>
    <p:extLst>
      <p:ext uri="{BB962C8B-B14F-4D97-AF65-F5344CB8AC3E}">
        <p14:creationId xmlns:p14="http://schemas.microsoft.com/office/powerpoint/2010/main" val="2002463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632212" y="2596497"/>
            <a:ext cx="4743491" cy="146967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lvl="0" indent="361950" algn="ctr"/>
            <a:r>
              <a:rPr lang="en-US" sz="1200" b="1" dirty="0">
                <a:solidFill>
                  <a:prstClr val="black"/>
                </a:solidFill>
                <a:latin typeface="Times New Roman" panose="02020603050405020304" pitchFamily="18" charset="0"/>
                <a:cs typeface="Times New Roman" panose="02020603050405020304" pitchFamily="18" charset="0"/>
              </a:rPr>
              <a:t>II</a:t>
            </a:r>
            <a:r>
              <a:rPr lang="ru-RU" sz="1200" b="1" dirty="0">
                <a:solidFill>
                  <a:prstClr val="black"/>
                </a:solidFill>
                <a:latin typeface="Times New Roman" panose="02020603050405020304" pitchFamily="18" charset="0"/>
                <a:cs typeface="Times New Roman" panose="02020603050405020304" pitchFamily="18" charset="0"/>
              </a:rPr>
              <a:t>. Порядок включения радиоэлектронной продукции (за исключением телекоммуникационного оборудования) в реестр и ее исключения из реестра.  </a:t>
            </a:r>
          </a:p>
        </p:txBody>
      </p:sp>
      <p:sp>
        <p:nvSpPr>
          <p:cNvPr id="11" name="Скругленный прямоугольник 10"/>
          <p:cNvSpPr/>
          <p:nvPr/>
        </p:nvSpPr>
        <p:spPr>
          <a:xfrm>
            <a:off x="632213" y="936627"/>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648518" y="936627"/>
            <a:ext cx="474349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9" name="Скругленный прямоугольник 18"/>
          <p:cNvSpPr/>
          <p:nvPr/>
        </p:nvSpPr>
        <p:spPr>
          <a:xfrm>
            <a:off x="110455" y="6376835"/>
            <a:ext cx="11971090"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p:txBody>
      </p:sp>
      <p:sp>
        <p:nvSpPr>
          <p:cNvPr id="14" name="Штриховая стрелка вправо 13"/>
          <p:cNvSpPr/>
          <p:nvPr/>
        </p:nvSpPr>
        <p:spPr>
          <a:xfrm rot="5400000">
            <a:off x="10640692" y="4222054"/>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90933"/>
            <a:ext cx="11582399" cy="65568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3" name="Скругленный прямоугольник 6">
            <a:extLst>
              <a:ext uri="{FF2B5EF4-FFF2-40B4-BE49-F238E27FC236}">
                <a16:creationId xmlns:a16="http://schemas.microsoft.com/office/drawing/2014/main" id="{1956B11B-892D-4974-A830-6406CBF2B934}"/>
              </a:ext>
            </a:extLst>
          </p:cNvPr>
          <p:cNvSpPr/>
          <p:nvPr/>
        </p:nvSpPr>
        <p:spPr>
          <a:xfrm>
            <a:off x="6648517" y="2596497"/>
            <a:ext cx="4743491" cy="146967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lvl="0" indent="361950" algn="ctr"/>
            <a:r>
              <a:rPr lang="ru-RU" sz="1200" b="1" dirty="0">
                <a:solidFill>
                  <a:prstClr val="black"/>
                </a:solidFill>
                <a:latin typeface="Times New Roman" panose="02020603050405020304" pitchFamily="18" charset="0"/>
                <a:cs typeface="Times New Roman" panose="02020603050405020304" pitchFamily="18" charset="0"/>
              </a:rPr>
              <a:t>II. Порядок включения радиоэлектронной продукции (за исключением телекоммуникационного оборудования) в реестр, внесения изменений в реестровую запись и ее исключения из реестра.</a:t>
            </a:r>
          </a:p>
        </p:txBody>
      </p:sp>
      <p:sp>
        <p:nvSpPr>
          <p:cNvPr id="10" name="Прямоугольник 9">
            <a:extLst>
              <a:ext uri="{FF2B5EF4-FFF2-40B4-BE49-F238E27FC236}">
                <a16:creationId xmlns:a16="http://schemas.microsoft.com/office/drawing/2014/main" id="{847B5F8D-E786-4F0C-AB62-DDB53D453DAC}"/>
              </a:ext>
            </a:extLst>
          </p:cNvPr>
          <p:cNvSpPr/>
          <p:nvPr/>
        </p:nvSpPr>
        <p:spPr>
          <a:xfrm>
            <a:off x="632211" y="2109697"/>
            <a:ext cx="10759797" cy="276999"/>
          </a:xfrm>
          <a:prstGeom prst="rect">
            <a:avLst/>
          </a:prstGeom>
          <a:ln>
            <a:noFill/>
          </a:ln>
        </p:spPr>
        <p:txBody>
          <a:bodyPr wrap="square">
            <a:spAutoFit/>
          </a:bodyPr>
          <a:lstStyle/>
          <a:p>
            <a:pPr algn="ctr"/>
            <a:r>
              <a:rPr lang="ru-RU" sz="1200" dirty="0">
                <a:latin typeface="Times New Roman" panose="02020603050405020304" pitchFamily="18" charset="0"/>
                <a:cs typeface="Times New Roman" panose="02020603050405020304" pitchFamily="18" charset="0"/>
              </a:rPr>
              <a:t>Наименование Раздела </a:t>
            </a:r>
            <a:r>
              <a:rPr lang="en-US" sz="1200" dirty="0">
                <a:latin typeface="Times New Roman" panose="02020603050405020304" pitchFamily="18" charset="0"/>
                <a:cs typeface="Times New Roman" panose="02020603050405020304" pitchFamily="18" charset="0"/>
              </a:rPr>
              <a:t>II </a:t>
            </a:r>
            <a:r>
              <a:rPr lang="ru-RU" sz="1200" dirty="0">
                <a:latin typeface="Times New Roman" panose="02020603050405020304" pitchFamily="18" charset="0"/>
                <a:cs typeface="Times New Roman" panose="02020603050405020304" pitchFamily="18" charset="0"/>
              </a:rPr>
              <a:t>Правил формирования и ведения единого реестра российской радиоэлектронной продукции изложить в следующей редакции:</a:t>
            </a:r>
          </a:p>
        </p:txBody>
      </p:sp>
    </p:spTree>
    <p:extLst>
      <p:ext uri="{BB962C8B-B14F-4D97-AF65-F5344CB8AC3E}">
        <p14:creationId xmlns:p14="http://schemas.microsoft.com/office/powerpoint/2010/main" val="1275327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632213" y="1340194"/>
            <a:ext cx="4743491" cy="381903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800"/>
              </a:spcAft>
            </a:pPr>
            <a:r>
              <a:rPr lang="ru-RU" sz="1100" dirty="0">
                <a:solidFill>
                  <a:srgbClr val="000000"/>
                </a:solidFill>
                <a:latin typeface="Times New Roman" panose="02020603050405020304" pitchFamily="18" charset="0"/>
                <a:cs typeface="Times New Roman" panose="02020603050405020304" pitchFamily="18" charset="0"/>
              </a:rPr>
              <a:t>5. Министерство промышленности и торговли Российской Федерации включает в реестр радиоэлектронную продукцию (за исключением телекоммуникационного оборудования) (далее в настоящем разделе - радиоэлектронная продукция), в отношении которой выдано заключение о подтверждении производства, и размещает сведения о радиоэлектронной продукции, предусмотренные подпунктами «а» - «г», «е» и «ж» и абзацем третьим подпункта «з» пункта 4 настоящих Правил, в реестре в срок не позднее 3 рабочих дней со дня выдачи заключения, за исключением случая, установленного пунктом 6 настоящих Правил.</a:t>
            </a:r>
            <a:endParaRPr lang="ru-RU" sz="105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1100" dirty="0">
                <a:solidFill>
                  <a:srgbClr val="000000"/>
                </a:solidFill>
                <a:latin typeface="Times New Roman" panose="02020603050405020304" pitchFamily="18" charset="0"/>
                <a:cs typeface="Times New Roman" panose="02020603050405020304" pitchFamily="18" charset="0"/>
              </a:rPr>
              <a:t>Сведения о заявителе, предусмотренные подпунктом «г» пункта 4 настоящих Правил, размещаются в реестре в соответствии с выпиской из Единого государственного реестра юридических лиц (для юридических лиц) или из Единого государственного реестра индивидуальных предпринимателей (для индивидуальных предпринимателей), полученной Министерством промышленности и торговли Российской Федерации самостоятельно.</a:t>
            </a:r>
            <a:endParaRPr lang="ru-RU" sz="1050" dirty="0">
              <a:latin typeface="Calibri" panose="020F0502020204030204" pitchFamily="34" charset="0"/>
              <a:ea typeface="Calibri" panose="020F0502020204030204" pitchFamily="34" charset="0"/>
              <a:cs typeface="Times New Roman" panose="02020603050405020304" pitchFamily="18" charset="0"/>
            </a:endParaRPr>
          </a:p>
        </p:txBody>
      </p:sp>
      <p:sp>
        <p:nvSpPr>
          <p:cNvPr id="11" name="Скругленный прямоугольник 10"/>
          <p:cNvSpPr/>
          <p:nvPr/>
        </p:nvSpPr>
        <p:spPr>
          <a:xfrm>
            <a:off x="632212" y="846122"/>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648517" y="844097"/>
            <a:ext cx="474349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9" name="Скругленный прямоугольник 18"/>
          <p:cNvSpPr/>
          <p:nvPr/>
        </p:nvSpPr>
        <p:spPr>
          <a:xfrm>
            <a:off x="110455" y="6308521"/>
            <a:ext cx="11971090" cy="466935"/>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ea typeface="Calibri" panose="020F0502020204030204" pitchFamily="34" charset="0"/>
                <a:cs typeface="Times New Roman" panose="02020603050405020304" pitchFamily="18" charset="0"/>
              </a:rPr>
              <a:t>Изменен порядок включения радиоэлектронной продукции в реестр российской радиоэлектронной продукции  или внесения  изменений в реестровую запись</a:t>
            </a:r>
          </a:p>
        </p:txBody>
      </p:sp>
      <p:sp>
        <p:nvSpPr>
          <p:cNvPr id="14" name="Штриховая стрелка вправо 13"/>
          <p:cNvSpPr/>
          <p:nvPr/>
        </p:nvSpPr>
        <p:spPr>
          <a:xfrm rot="5400000">
            <a:off x="10214584" y="5647495"/>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90933"/>
            <a:ext cx="11582399" cy="65568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3" name="Скругленный прямоугольник 6">
            <a:extLst>
              <a:ext uri="{FF2B5EF4-FFF2-40B4-BE49-F238E27FC236}">
                <a16:creationId xmlns:a16="http://schemas.microsoft.com/office/drawing/2014/main" id="{1956B11B-892D-4974-A830-6406CBF2B934}"/>
              </a:ext>
            </a:extLst>
          </p:cNvPr>
          <p:cNvSpPr/>
          <p:nvPr/>
        </p:nvSpPr>
        <p:spPr>
          <a:xfrm>
            <a:off x="6648517" y="1340194"/>
            <a:ext cx="4743491" cy="419654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0"/>
              </a:spcAft>
            </a:pPr>
            <a:r>
              <a:rPr lang="ru-RU" sz="1100" b="1" dirty="0">
                <a:solidFill>
                  <a:srgbClr val="000000"/>
                </a:solidFill>
                <a:latin typeface="Times New Roman" panose="02020603050405020304" pitchFamily="18" charset="0"/>
                <a:cs typeface="Times New Roman" panose="02020603050405020304" pitchFamily="18" charset="0"/>
              </a:rPr>
              <a:t>5.</a:t>
            </a:r>
            <a:r>
              <a:rPr lang="ru-RU" sz="1100" dirty="0">
                <a:solidFill>
                  <a:srgbClr val="000000"/>
                </a:solidFill>
                <a:latin typeface="Times New Roman" panose="02020603050405020304" pitchFamily="18" charset="0"/>
                <a:cs typeface="Times New Roman" panose="02020603050405020304" pitchFamily="18" charset="0"/>
              </a:rPr>
              <a:t> </a:t>
            </a:r>
            <a:r>
              <a:rPr lang="ru-RU" sz="1100" b="1" dirty="0">
                <a:solidFill>
                  <a:srgbClr val="000000"/>
                </a:solidFill>
                <a:latin typeface="Times New Roman" panose="02020603050405020304" pitchFamily="18" charset="0"/>
                <a:cs typeface="Times New Roman" panose="02020603050405020304" pitchFamily="18" charset="0"/>
              </a:rPr>
              <a:t>Включение радиоэлектронной продукции, за исключением телекоммуникационного оборудования (далее в настоящем разделе - радиоэлектронная продукция), в реестр или внесение изменений в реестровую запись осуществляется Министерством промышленности и торговли Российской Федерации на основании заявления о включении радиоэлектронной продукции в реестр или заявления о внесении изменений в реестровую запись, направленных заявителем в порядке, установленном пунктами 4(1) – 4(3) или пунктом 4(4) настоящих Правил соответственно. В случае наличия технической возможности включение радиоэлектронной продукции в реестр осуществляется Министерством промышленности и торговли Российской Федерации в течение 5 рабочих дней со дня выдачи заключения о подтверждении производства без соответствующего заявления.</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100" b="1" dirty="0">
                <a:solidFill>
                  <a:srgbClr val="000000"/>
                </a:solidFill>
                <a:latin typeface="Times New Roman" panose="02020603050405020304" pitchFamily="18" charset="0"/>
                <a:cs typeface="Times New Roman" panose="02020603050405020304" pitchFamily="18" charset="0"/>
              </a:rPr>
              <a:t>Министерство промышленности и торговли Российской Федерации в течение 15 рабочих дней со дня поступления заявления о включении радиоэлектронной продукции в реестр или заявления о внесении изменений в реестровую запись осуществляет проверку полноты и достоверности изложенных в нем сведений, а также комплектности прилагаемых к нему документов.</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5836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632212" y="1994787"/>
            <a:ext cx="4743491" cy="162925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0"/>
              </a:spcAft>
            </a:pPr>
            <a:r>
              <a:rPr lang="ru-RU" sz="1100" b="1" dirty="0">
                <a:solidFill>
                  <a:srgbClr val="000000"/>
                </a:solidFill>
                <a:latin typeface="Times New Roman" panose="02020603050405020304" pitchFamily="18" charset="0"/>
                <a:cs typeface="Times New Roman" panose="02020603050405020304" pitchFamily="18" charset="0"/>
              </a:rPr>
              <a:t>6. Включение в реестр радиоэлектронной продукции, в отношении которой Министерством промышленности и торговли Российской Федерации заключения о подтверждении производства выданы до дня вступления в силу настоящего постановления, осуществляется Министерством промышленности и торговли Российской Федерации самостоятельно в срок не позднее 2 месяцев со дня вступления в силу настоящего постановления.</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1" name="Скругленный прямоугольник 10"/>
          <p:cNvSpPr/>
          <p:nvPr/>
        </p:nvSpPr>
        <p:spPr>
          <a:xfrm>
            <a:off x="632213" y="936627"/>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648518" y="936627"/>
            <a:ext cx="474349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9" name="Скругленный прямоугольник 18"/>
          <p:cNvSpPr/>
          <p:nvPr/>
        </p:nvSpPr>
        <p:spPr>
          <a:xfrm>
            <a:off x="110455" y="6308521"/>
            <a:ext cx="11971090" cy="466935"/>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ea typeface="Calibri" panose="020F0502020204030204" pitchFamily="34" charset="0"/>
                <a:cs typeface="Times New Roman" panose="02020603050405020304" pitchFamily="18" charset="0"/>
              </a:rPr>
              <a:t>Изменен порядок включения радиоэлектронной продукции в реестр российской радиоэлектронной продукции  или внесения  изменений в реестровую запись</a:t>
            </a:r>
          </a:p>
        </p:txBody>
      </p:sp>
      <p:sp>
        <p:nvSpPr>
          <p:cNvPr id="14" name="Штриховая стрелка вправо 13"/>
          <p:cNvSpPr/>
          <p:nvPr/>
        </p:nvSpPr>
        <p:spPr>
          <a:xfrm rot="5400000">
            <a:off x="10541754" y="4313645"/>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90933"/>
            <a:ext cx="11582399" cy="65568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3" name="Скругленный прямоугольник 6">
            <a:extLst>
              <a:ext uri="{FF2B5EF4-FFF2-40B4-BE49-F238E27FC236}">
                <a16:creationId xmlns:a16="http://schemas.microsoft.com/office/drawing/2014/main" id="{1956B11B-892D-4974-A830-6406CBF2B934}"/>
              </a:ext>
            </a:extLst>
          </p:cNvPr>
          <p:cNvSpPr/>
          <p:nvPr/>
        </p:nvSpPr>
        <p:spPr>
          <a:xfrm>
            <a:off x="6648519" y="1994787"/>
            <a:ext cx="4743490" cy="2124209"/>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0"/>
              </a:spcAft>
            </a:pPr>
            <a:r>
              <a:rPr lang="ru-RU" sz="1100" b="1" dirty="0">
                <a:solidFill>
                  <a:srgbClr val="000000"/>
                </a:solidFill>
                <a:latin typeface="Times New Roman" panose="02020603050405020304" pitchFamily="18" charset="0"/>
                <a:cs typeface="Times New Roman" panose="02020603050405020304" pitchFamily="18" charset="0"/>
              </a:rPr>
              <a:t>6. Министерство промышленности и торговли Российской Федерации в течение 3 рабочих дней со дня окончания проведенной в соответствии с пунктом 5 настоящих Правил проверки:</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indent="365760" algn="just">
              <a:lnSpc>
                <a:spcPct val="107000"/>
              </a:lnSpc>
              <a:spcAft>
                <a:spcPts val="0"/>
              </a:spcAft>
            </a:pPr>
            <a:r>
              <a:rPr lang="ru-RU" sz="1100" b="1" dirty="0">
                <a:solidFill>
                  <a:srgbClr val="000000"/>
                </a:solidFill>
                <a:latin typeface="Times New Roman" panose="02020603050405020304" pitchFamily="18" charset="0"/>
                <a:cs typeface="Times New Roman" panose="02020603050405020304" pitchFamily="18" charset="0"/>
              </a:rPr>
              <a:t>а) включает радиоэлектронную продукцию в реестр или вносит изменения в реестровую запись;</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indent="365760" algn="just">
              <a:lnSpc>
                <a:spcPct val="107000"/>
              </a:lnSpc>
              <a:spcAft>
                <a:spcPts val="0"/>
              </a:spcAft>
            </a:pPr>
            <a:r>
              <a:rPr lang="ru-RU" sz="1100" b="1" dirty="0">
                <a:solidFill>
                  <a:srgbClr val="000000"/>
                </a:solidFill>
                <a:latin typeface="Times New Roman" panose="02020603050405020304" pitchFamily="18" charset="0"/>
                <a:cs typeface="Times New Roman" panose="02020603050405020304" pitchFamily="18" charset="0"/>
              </a:rPr>
              <a:t>б) возвращает заявление на доработку с указанием причины возврата;</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indent="365760" algn="just">
              <a:lnSpc>
                <a:spcPct val="107000"/>
              </a:lnSpc>
              <a:spcAft>
                <a:spcPts val="0"/>
              </a:spcAft>
            </a:pPr>
            <a:r>
              <a:rPr lang="ru-RU" sz="1100" b="1" dirty="0">
                <a:solidFill>
                  <a:srgbClr val="000000"/>
                </a:solidFill>
                <a:latin typeface="Times New Roman" panose="02020603050405020304" pitchFamily="18" charset="0"/>
                <a:cs typeface="Times New Roman" panose="02020603050405020304" pitchFamily="18" charset="0"/>
              </a:rPr>
              <a:t>в) отказывает во включении радиоэлектронной продукции в реестр или во внесении изменений в реестровую запись с указанием причин отказа.</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100"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569468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87033" y="1875087"/>
            <a:ext cx="11417929" cy="257218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Раздел </a:t>
            </a:r>
            <a:r>
              <a:rPr lang="en-US" sz="1200" dirty="0">
                <a:solidFill>
                  <a:prstClr val="black"/>
                </a:solidFill>
                <a:latin typeface="Times New Roman" panose="02020603050405020304" pitchFamily="18" charset="0"/>
                <a:cs typeface="Times New Roman" panose="02020603050405020304" pitchFamily="18" charset="0"/>
              </a:rPr>
              <a:t>II  </a:t>
            </a:r>
            <a:r>
              <a:rPr lang="ru-RU" sz="1200" dirty="0">
                <a:solidFill>
                  <a:prstClr val="black"/>
                </a:solidFill>
                <a:latin typeface="Times New Roman" panose="02020603050405020304" pitchFamily="18" charset="0"/>
                <a:cs typeface="Times New Roman" panose="02020603050405020304" pitchFamily="18" charset="0"/>
              </a:rPr>
              <a:t>дополнен пунктами </a:t>
            </a:r>
            <a:r>
              <a:rPr lang="en-US" sz="1200" dirty="0">
                <a:solidFill>
                  <a:prstClr val="black"/>
                </a:solidFill>
                <a:latin typeface="Times New Roman" panose="02020603050405020304" pitchFamily="18" charset="0"/>
                <a:cs typeface="Times New Roman" panose="02020603050405020304" pitchFamily="18" charset="0"/>
              </a:rPr>
              <a:t>6</a:t>
            </a:r>
            <a:r>
              <a:rPr lang="ru-RU" sz="1200" dirty="0">
                <a:solidFill>
                  <a:prstClr val="black"/>
                </a:solidFill>
                <a:latin typeface="Times New Roman" panose="02020603050405020304" pitchFamily="18" charset="0"/>
                <a:cs typeface="Times New Roman" panose="02020603050405020304" pitchFamily="18" charset="0"/>
              </a:rPr>
              <a:t>(1) – </a:t>
            </a:r>
            <a:r>
              <a:rPr lang="en-US" sz="1200" dirty="0">
                <a:solidFill>
                  <a:prstClr val="black"/>
                </a:solidFill>
                <a:latin typeface="Times New Roman" panose="02020603050405020304" pitchFamily="18" charset="0"/>
                <a:cs typeface="Times New Roman" panose="02020603050405020304" pitchFamily="18" charset="0"/>
              </a:rPr>
              <a:t>6</a:t>
            </a:r>
            <a:r>
              <a:rPr lang="ru-RU" sz="1200" dirty="0">
                <a:solidFill>
                  <a:prstClr val="black"/>
                </a:solidFill>
                <a:latin typeface="Times New Roman" panose="02020603050405020304" pitchFamily="18" charset="0"/>
                <a:cs typeface="Times New Roman" panose="02020603050405020304" pitchFamily="18" charset="0"/>
              </a:rPr>
              <a:t>(</a:t>
            </a:r>
            <a:r>
              <a:rPr lang="en-US" sz="1200" dirty="0">
                <a:solidFill>
                  <a:prstClr val="black"/>
                </a:solidFill>
                <a:latin typeface="Times New Roman" panose="02020603050405020304" pitchFamily="18" charset="0"/>
                <a:cs typeface="Times New Roman" panose="02020603050405020304" pitchFamily="18" charset="0"/>
              </a:rPr>
              <a:t>2</a:t>
            </a:r>
            <a:r>
              <a:rPr lang="ru-RU" sz="1200" dirty="0">
                <a:solidFill>
                  <a:prstClr val="black"/>
                </a:solidFill>
                <a:latin typeface="Times New Roman" panose="02020603050405020304" pitchFamily="18" charset="0"/>
                <a:cs typeface="Times New Roman" panose="02020603050405020304" pitchFamily="18" charset="0"/>
              </a:rPr>
              <a:t>) следующего содержания:</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en-US" sz="1100" b="1" dirty="0">
                <a:solidFill>
                  <a:prstClr val="black"/>
                </a:solidFill>
                <a:latin typeface="Times New Roman" panose="02020603050405020304" pitchFamily="18" charset="0"/>
                <a:cs typeface="Times New Roman" panose="02020603050405020304" pitchFamily="18" charset="0"/>
              </a:rPr>
              <a:t>6</a:t>
            </a:r>
            <a:r>
              <a:rPr lang="ru-RU" sz="1100" b="1" dirty="0">
                <a:solidFill>
                  <a:prstClr val="black"/>
                </a:solidFill>
                <a:latin typeface="Times New Roman" panose="02020603050405020304" pitchFamily="18" charset="0"/>
                <a:cs typeface="Times New Roman" panose="02020603050405020304" pitchFamily="18" charset="0"/>
              </a:rPr>
              <a:t> (</a:t>
            </a:r>
            <a:r>
              <a:rPr lang="en-US" sz="1100" b="1" dirty="0">
                <a:solidFill>
                  <a:prstClr val="black"/>
                </a:solidFill>
                <a:latin typeface="Times New Roman" panose="02020603050405020304" pitchFamily="18" charset="0"/>
                <a:cs typeface="Times New Roman" panose="02020603050405020304" pitchFamily="18" charset="0"/>
              </a:rPr>
              <a:t>1</a:t>
            </a:r>
            <a:r>
              <a:rPr lang="ru-RU" sz="1100" b="1" dirty="0">
                <a:solidFill>
                  <a:prstClr val="black"/>
                </a:solidFill>
                <a:latin typeface="Times New Roman" panose="02020603050405020304" pitchFamily="18" charset="0"/>
                <a:cs typeface="Times New Roman" panose="02020603050405020304" pitchFamily="18" charset="0"/>
              </a:rPr>
              <a:t>). Министерство промышленности и торговли Российской Федерации возвращает заявление о включении радиоэлектронной продукции в реестр или заявление о внесении изменений в реестровую запись на доработку в случае неполноты сведений, изложенных в соответствующем заявлении, а также их несоответствия сведениям и документам, предусмотренным пунктами 4(2), 4(3) или пунктом 4(4) настоящих Правил соответственно.</a:t>
            </a:r>
          </a:p>
          <a:p>
            <a:pPr lvl="0" algn="just"/>
            <a:r>
              <a:rPr lang="ru-RU" sz="1100" b="1" dirty="0">
                <a:solidFill>
                  <a:prstClr val="black"/>
                </a:solidFill>
                <a:latin typeface="Times New Roman" panose="02020603050405020304" pitchFamily="18" charset="0"/>
                <a:cs typeface="Times New Roman" panose="02020603050405020304" pitchFamily="18" charset="0"/>
              </a:rPr>
              <a:t>    Доработанное по замечаниям заявление о включении радиоэлектронной продукции в реестр или заявление о внесении изменений в реестровую запись может быть представлено с учетом устранения замечаний через государственную информационную систему промышленности. Министерство промышленности и торговли Российской Федерации осуществляет проверку соответствующего доработанного заявления в срок, указанный в абзаце втором пункта 5 настоящих Правил.</a:t>
            </a:r>
          </a:p>
          <a:p>
            <a:pPr lvl="0" algn="just"/>
            <a:endParaRPr lang="ru-RU" sz="1100" b="1" dirty="0">
              <a:solidFill>
                <a:schemeClr val="tx1"/>
              </a:solidFill>
              <a:latin typeface="Times New Roman" panose="02020603050405020304" pitchFamily="18" charset="0"/>
              <a:cs typeface="Times New Roman" panose="02020603050405020304" pitchFamily="18" charset="0"/>
            </a:endParaRPr>
          </a:p>
          <a:p>
            <a:r>
              <a:rPr lang="ru-RU" sz="1100" b="1" dirty="0">
                <a:solidFill>
                  <a:prstClr val="black"/>
                </a:solidFill>
                <a:latin typeface="Times New Roman" panose="02020603050405020304" pitchFamily="18" charset="0"/>
                <a:cs typeface="Times New Roman" panose="02020603050405020304" pitchFamily="18" charset="0"/>
              </a:rPr>
              <a:t>6 (2). Министерство промышленности и торговли Российской Федерации отказывает во включении радиоэлектронной продукции в реестр или во внесении изменений в реестровую запись в следующих случаях:</a:t>
            </a:r>
          </a:p>
          <a:p>
            <a:r>
              <a:rPr lang="ru-RU" sz="1100" b="1" dirty="0">
                <a:solidFill>
                  <a:prstClr val="black"/>
                </a:solidFill>
                <a:latin typeface="Times New Roman" panose="02020603050405020304" pitchFamily="18" charset="0"/>
                <a:cs typeface="Times New Roman" panose="02020603050405020304" pitchFamily="18" charset="0"/>
              </a:rPr>
              <a:t>    а) по результатам проверки заявления о включении радиоэлектронной продукции в реестр или во внесении изменений в реестровую запись выявлена недостоверная информация;</a:t>
            </a:r>
          </a:p>
          <a:p>
            <a:r>
              <a:rPr lang="ru-RU" sz="1100" b="1" dirty="0">
                <a:solidFill>
                  <a:prstClr val="black"/>
                </a:solidFill>
                <a:latin typeface="Times New Roman" panose="02020603050405020304" pitchFamily="18" charset="0"/>
                <a:cs typeface="Times New Roman" panose="02020603050405020304" pitchFamily="18" charset="0"/>
              </a:rPr>
              <a:t>    б) заявление о включении радиоэлектронной продукции в реестр подано в отношении телекоммуникационного оборудования.</a:t>
            </a:r>
          </a:p>
        </p:txBody>
      </p:sp>
      <p:sp>
        <p:nvSpPr>
          <p:cNvPr id="12" name="Скругленный прямоугольник 11"/>
          <p:cNvSpPr/>
          <p:nvPr/>
        </p:nvSpPr>
        <p:spPr>
          <a:xfrm>
            <a:off x="387034" y="1097166"/>
            <a:ext cx="11417928" cy="41898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848111" y="4643776"/>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109519"/>
            <a:ext cx="11582399" cy="62871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8" name="Скругленный прямоугольник 18">
            <a:extLst>
              <a:ext uri="{FF2B5EF4-FFF2-40B4-BE49-F238E27FC236}">
                <a16:creationId xmlns:a16="http://schemas.microsoft.com/office/drawing/2014/main" id="{A87DB3FC-3E88-4CA1-90A3-CD21E6399E30}"/>
              </a:ext>
            </a:extLst>
          </p:cNvPr>
          <p:cNvSpPr/>
          <p:nvPr/>
        </p:nvSpPr>
        <p:spPr>
          <a:xfrm>
            <a:off x="156924" y="6256454"/>
            <a:ext cx="11878146" cy="4809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cs typeface="Times New Roman" panose="02020603050405020304" pitchFamily="18" charset="0"/>
              </a:rPr>
              <a:t>Изменен порядок включения радиоэлектронной продукции в реестр российской радиоэлектронной продукции  или внесения  изменений в реестровую запись.</a:t>
            </a:r>
          </a:p>
        </p:txBody>
      </p:sp>
    </p:spTree>
    <p:extLst>
      <p:ext uri="{BB962C8B-B14F-4D97-AF65-F5344CB8AC3E}">
        <p14:creationId xmlns:p14="http://schemas.microsoft.com/office/powerpoint/2010/main" val="1512166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632213" y="1874042"/>
            <a:ext cx="4743491" cy="2074346"/>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lvl="0" indent="361950" algn="just"/>
            <a:endParaRPr lang="ru-RU" sz="1100" b="1" dirty="0">
              <a:solidFill>
                <a:prstClr val="black"/>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632213" y="936627"/>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648518" y="936627"/>
            <a:ext cx="474349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9" name="Скругленный прямоугольник 18"/>
          <p:cNvSpPr/>
          <p:nvPr/>
        </p:nvSpPr>
        <p:spPr>
          <a:xfrm>
            <a:off x="110455" y="6308521"/>
            <a:ext cx="11971090" cy="466935"/>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ea typeface="Calibri" panose="020F0502020204030204" pitchFamily="34" charset="0"/>
                <a:cs typeface="Times New Roman" panose="02020603050405020304" pitchFamily="18" charset="0"/>
              </a:rPr>
              <a:t>Изменен порядок включения радиоэлектронной продукции в реестр российской радиоэлектронной продукции  или внесения  изменений в реестровую запись</a:t>
            </a:r>
          </a:p>
        </p:txBody>
      </p:sp>
      <p:sp>
        <p:nvSpPr>
          <p:cNvPr id="14" name="Штриховая стрелка вправо 13"/>
          <p:cNvSpPr/>
          <p:nvPr/>
        </p:nvSpPr>
        <p:spPr>
          <a:xfrm rot="5400000">
            <a:off x="10483031" y="4168955"/>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90933"/>
            <a:ext cx="11582399" cy="65568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2" name="Прямоугольник 1">
            <a:extLst>
              <a:ext uri="{FF2B5EF4-FFF2-40B4-BE49-F238E27FC236}">
                <a16:creationId xmlns:a16="http://schemas.microsoft.com/office/drawing/2014/main" id="{2AA611DC-2A4D-47EA-B130-D5C5DF51E8B6}"/>
              </a:ext>
            </a:extLst>
          </p:cNvPr>
          <p:cNvSpPr/>
          <p:nvPr/>
        </p:nvSpPr>
        <p:spPr>
          <a:xfrm>
            <a:off x="632214" y="2034052"/>
            <a:ext cx="4743490" cy="1754326"/>
          </a:xfrm>
          <a:prstGeom prst="rect">
            <a:avLst/>
          </a:prstGeom>
        </p:spPr>
        <p:txBody>
          <a:bodyPr wrap="square">
            <a:spAutoFit/>
          </a:bodyPr>
          <a:lstStyle/>
          <a:p>
            <a:pPr algn="just">
              <a:spcAft>
                <a:spcPts val="0"/>
              </a:spcAft>
            </a:pPr>
            <a:r>
              <a:rPr lang="ru-RU" sz="1200" dirty="0">
                <a:solidFill>
                  <a:srgbClr val="000000"/>
                </a:solidFill>
                <a:latin typeface="Times New Roman" panose="02020603050405020304" pitchFamily="18" charset="0"/>
                <a:ea typeface="Times New Roman" panose="02020603050405020304" pitchFamily="18" charset="0"/>
              </a:rPr>
              <a:t>7. Заявитель обязан уведомлять Министерство промышленности и торговли Российской Федерации об изменении сведений, указанных в подпунктах «в» – «е» пункта 4 настоящих Правил, в срок не позднее 30 календарных дней со дня возникновения соответствующих изменений, с приложением подтверждающих документов </a:t>
            </a:r>
            <a:r>
              <a:rPr lang="ru-RU" sz="1200" b="1" dirty="0">
                <a:solidFill>
                  <a:srgbClr val="000000"/>
                </a:solidFill>
                <a:latin typeface="Times New Roman" panose="02020603050405020304" pitchFamily="18" charset="0"/>
                <a:ea typeface="Times New Roman" panose="02020603050405020304" pitchFamily="18" charset="0"/>
              </a:rPr>
              <a:t>(далее - уведомление об изменении сведений), в том числе путем направления соответствующей информации в электронной форме с использованием государственной информационной системы промышленности.</a:t>
            </a:r>
            <a:endParaRPr lang="ru-RU" sz="1200" dirty="0">
              <a:effectLst/>
              <a:latin typeface="Times New Roman" panose="02020603050405020304" pitchFamily="18" charset="0"/>
              <a:ea typeface="Times New Roman" panose="02020603050405020304" pitchFamily="18" charset="0"/>
            </a:endParaRPr>
          </a:p>
        </p:txBody>
      </p:sp>
      <p:sp>
        <p:nvSpPr>
          <p:cNvPr id="15" name="Скругленный прямоугольник 6">
            <a:extLst>
              <a:ext uri="{FF2B5EF4-FFF2-40B4-BE49-F238E27FC236}">
                <a16:creationId xmlns:a16="http://schemas.microsoft.com/office/drawing/2014/main" id="{F8D58860-49B5-479F-9C0D-2A2329B81EC0}"/>
              </a:ext>
            </a:extLst>
          </p:cNvPr>
          <p:cNvSpPr/>
          <p:nvPr/>
        </p:nvSpPr>
        <p:spPr>
          <a:xfrm>
            <a:off x="6648518" y="1877958"/>
            <a:ext cx="4743491" cy="2074346"/>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lvl="0" indent="361950" algn="just"/>
            <a:endParaRPr lang="ru-RU" sz="1100" b="1" dirty="0">
              <a:solidFill>
                <a:prstClr val="black"/>
              </a:solidFill>
              <a:latin typeface="Times New Roman" panose="02020603050405020304" pitchFamily="18" charset="0"/>
              <a:cs typeface="Times New Roman" panose="02020603050405020304" pitchFamily="18" charset="0"/>
            </a:endParaRPr>
          </a:p>
        </p:txBody>
      </p:sp>
      <p:sp>
        <p:nvSpPr>
          <p:cNvPr id="16" name="Прямоугольник 15">
            <a:extLst>
              <a:ext uri="{FF2B5EF4-FFF2-40B4-BE49-F238E27FC236}">
                <a16:creationId xmlns:a16="http://schemas.microsoft.com/office/drawing/2014/main" id="{81E02D5B-F100-4458-BE58-EF302558BA68}"/>
              </a:ext>
            </a:extLst>
          </p:cNvPr>
          <p:cNvSpPr/>
          <p:nvPr/>
        </p:nvSpPr>
        <p:spPr>
          <a:xfrm>
            <a:off x="6648518" y="2034052"/>
            <a:ext cx="4743490" cy="1569660"/>
          </a:xfrm>
          <a:prstGeom prst="rect">
            <a:avLst/>
          </a:prstGeom>
        </p:spPr>
        <p:txBody>
          <a:bodyPr wrap="square">
            <a:spAutoFit/>
          </a:bodyPr>
          <a:lstStyle/>
          <a:p>
            <a:pPr algn="just">
              <a:spcAft>
                <a:spcPts val="0"/>
              </a:spcAft>
            </a:pPr>
            <a:r>
              <a:rPr lang="ru-RU" sz="1200" dirty="0">
                <a:solidFill>
                  <a:srgbClr val="000000"/>
                </a:solidFill>
                <a:latin typeface="Times New Roman" panose="02020603050405020304" pitchFamily="18" charset="0"/>
                <a:ea typeface="Times New Roman" panose="02020603050405020304" pitchFamily="18" charset="0"/>
              </a:rPr>
              <a:t>7. Заявитель обязан уведомлять Министерство промышленности и торговли Российской Федерации об изменении сведений, указанных в подпунктах «в» – «е» пункта 4 настоящих Правил, в срок не позднее 30 календарных дней со дня возникновения соответствующих изменений, с приложением подтверждающих документов </a:t>
            </a:r>
            <a:r>
              <a:rPr lang="ru-RU" sz="1200" b="1" dirty="0">
                <a:solidFill>
                  <a:prstClr val="black"/>
                </a:solidFill>
                <a:latin typeface="Times New Roman" panose="02020603050405020304" pitchFamily="18" charset="0"/>
                <a:cs typeface="Times New Roman" panose="02020603050405020304" pitchFamily="18" charset="0"/>
              </a:rPr>
              <a:t>путем направления заявления о внесении изменений в реестровую запись в порядке, установленном пунктом 4(4) настоящих Правил.</a:t>
            </a:r>
            <a:endParaRPr lang="ru-RU"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02078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110455" y="984627"/>
            <a:ext cx="6500069" cy="5331815"/>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0"/>
              </a:spcAft>
            </a:pPr>
            <a:r>
              <a:rPr lang="ru-RU" sz="900" dirty="0">
                <a:solidFill>
                  <a:srgbClr val="000000"/>
                </a:solidFill>
                <a:latin typeface="Times New Roman" panose="02020603050405020304" pitchFamily="18" charset="0"/>
                <a:cs typeface="Times New Roman" panose="02020603050405020304" pitchFamily="18" charset="0"/>
              </a:rPr>
              <a:t>3. Установить, что при осуществлении закупок радиоэлектронной продукции, включенной в перечень, заказчик отклоняет все заявки, содержащие предложения о поставке радиоэлектронной продукции, происходящей из иностранных государств (за исключением государств - членов Евразийского экономического союза), при условии, что на участие в закупке подана 1 (или более) удовлетворяющая требованиям извещения об осуществлении закупки, документации о закупке (в случае, если Федеральным законом «О контрактной системе в сфере закупок товаров, работ, услуг для обеспечения государственных и муниципальных нужд» предусмотрена документация о закупке) заявка, содержащая предложение о поставке радиоэлектронной продукции, страной происхождения которой являются только государства - члены Евразийского экономического союза.</a:t>
            </a:r>
            <a:endParaRPr lang="ru-RU" sz="1100" dirty="0">
              <a:latin typeface="Calibri" panose="020F0502020204030204" pitchFamily="34" charset="0"/>
              <a:cs typeface="Times New Roman" panose="02020603050405020304" pitchFamily="18" charset="0"/>
            </a:endParaRPr>
          </a:p>
          <a:p>
            <a:pPr algn="just">
              <a:lnSpc>
                <a:spcPct val="107000"/>
              </a:lnSpc>
              <a:spcAft>
                <a:spcPts val="0"/>
              </a:spcAft>
            </a:pPr>
            <a:r>
              <a:rPr lang="ru-RU" sz="800" b="1" dirty="0">
                <a:solidFill>
                  <a:prstClr val="black"/>
                </a:solidFill>
                <a:latin typeface="Times New Roman" panose="02020603050405020304" pitchFamily="18" charset="0"/>
                <a:cs typeface="Times New Roman" panose="02020603050405020304" pitchFamily="18" charset="0"/>
              </a:rPr>
              <a:t>Подтверждением страны происхождения радиоэлектронной продукции является одно из следующих условий:</a:t>
            </a:r>
          </a:p>
          <a:p>
            <a:pPr lvl="0" indent="361950" algn="just"/>
            <a:r>
              <a:rPr lang="ru-RU" sz="800" b="1" dirty="0">
                <a:solidFill>
                  <a:prstClr val="black"/>
                </a:solidFill>
                <a:latin typeface="Times New Roman" panose="02020603050405020304" pitchFamily="18" charset="0"/>
                <a:cs typeface="Times New Roman" panose="02020603050405020304" pitchFamily="18" charset="0"/>
              </a:rPr>
              <a:t>а) наличие сведений о такой продукции в реестре и соответствие информации о совокупном количестве баллов за выполнение технологических операций (условий) на территории Российской Федерации требованиям, установленным для целей осуществления закупок постановлением Правительства Российской Федерации от 17 июля 2015 г. № 719 "О подтверждении производства промышленной продукции на территории Российской Федерации" (для продукции, в отношении которой установлены требования о совокупном количестве баллов за выполнение (освоение) соответствующих операций (условий);</a:t>
            </a:r>
          </a:p>
          <a:p>
            <a:pPr lvl="0" indent="361950" algn="just"/>
            <a:r>
              <a:rPr lang="ru-RU" sz="800" b="1" dirty="0">
                <a:solidFill>
                  <a:prstClr val="black"/>
                </a:solidFill>
                <a:latin typeface="Times New Roman" panose="02020603050405020304" pitchFamily="18" charset="0"/>
                <a:cs typeface="Times New Roman" panose="02020603050405020304" pitchFamily="18" charset="0"/>
              </a:rPr>
              <a:t>б) наличие сведений о такой продукции в евразийском реестре промышленных товаров государств - членов Евразийского экономического союза, правила формирования и ведения которого устанавливаются правом Евразийского экономического союза (далее - евразийский реестр промышленных товаров), и соответствие информации о совокупном количестве баллов за выполнение технологических операций (условий) на территории государства - члена Евразийского экономического союза требованиям, установленным решением Совета Евразийской экономической комиссии от 23 ноября 2020 г. № 105 "Об утверждении Правил определения страны происхождения отдельных видов товаров для целей государственных (муниципальных) закупок" (для продукции, в отношении которой установлены требования о совокупном количестве баллов за выполнение (освоение) соответствующих операций (условий);</a:t>
            </a:r>
          </a:p>
          <a:p>
            <a:pPr lvl="0" indent="361950" algn="just"/>
            <a:r>
              <a:rPr lang="ru-RU" sz="800" b="1" dirty="0">
                <a:solidFill>
                  <a:prstClr val="black"/>
                </a:solidFill>
                <a:latin typeface="Times New Roman" panose="02020603050405020304" pitchFamily="18" charset="0"/>
                <a:cs typeface="Times New Roman" panose="02020603050405020304" pitchFamily="18" charset="0"/>
              </a:rPr>
              <a:t>в) наличие сертификата о происхождении товара, выдаваемого уполномоченным органом (организацией) государства - члена Евразийского экономического союза по форме, установленной Правилами определения страны происхождения товаров, являющимися неотъемлемой частью Соглашения о Правилах определения страны происхождения товаров в Содружестве Независимых Государств от 20 ноября 2009 г., и в соответствии с критериями определения страны происхождения товаров, предусмотренными указанными Правилами (далее - сертификат по форме СТ-1), - для целей осуществления закупок радиоэлектронной продукции, извещения об осуществлении которых размещены в единой информационной системе в сфере закупок либо приглашения принять участие в которых направлены:</a:t>
            </a:r>
          </a:p>
          <a:p>
            <a:pPr lvl="0" indent="361950" algn="just"/>
            <a:r>
              <a:rPr lang="ru-RU" sz="800" b="1" dirty="0">
                <a:solidFill>
                  <a:prstClr val="black"/>
                </a:solidFill>
                <a:latin typeface="Times New Roman" panose="02020603050405020304" pitchFamily="18" charset="0"/>
                <a:cs typeface="Times New Roman" panose="02020603050405020304" pitchFamily="18" charset="0"/>
              </a:rPr>
              <a:t>до 30 июня 2022 г. включительно - в отношении радиоэлектронной продукции, кроме продукции, указанной в абзаце третьем настоящего подпункта, страной происхождения которой являются государства - члены Евразийского экономического союза (за исключением Российской Федерации);</a:t>
            </a:r>
          </a:p>
          <a:p>
            <a:pPr lvl="0" indent="361950" algn="just"/>
            <a:r>
              <a:rPr lang="ru-RU" sz="800" b="1" dirty="0">
                <a:solidFill>
                  <a:prstClr val="black"/>
                </a:solidFill>
                <a:latin typeface="Times New Roman" panose="02020603050405020304" pitchFamily="18" charset="0"/>
                <a:cs typeface="Times New Roman" panose="02020603050405020304" pitchFamily="18" charset="0"/>
              </a:rPr>
              <a:t>до 31 декабря 2022 г. включительно - в отношении радиоэлектронной продукции, являющейся медицинским изделием и классифицируемой в рамках следующих кодов в соответствии с Общероссийским классификатором продукции по видам экономической деятельности (ОКПД2) </a:t>
            </a:r>
            <a:r>
              <a:rPr lang="ru-RU" sz="600" b="1" dirty="0">
                <a:solidFill>
                  <a:prstClr val="black"/>
                </a:solidFill>
                <a:latin typeface="Times New Roman" panose="02020603050405020304" pitchFamily="18" charset="0"/>
                <a:cs typeface="Times New Roman" panose="02020603050405020304" pitchFamily="18" charset="0"/>
              </a:rPr>
              <a:t>ОК 034-2014: 26.51.53.140, 26.51.53.190, 26.51.70.110, 26.60.11.111, 26.60.11.112, 26.60.11.113, 26.60.12.110, 26.60.12.129, 32.50.1, 32.50.21.112, 26.60.11.119, 26.60.11.120, 26.60.11.129, 26.60.11.130, 26.60.12.111, 26.60.12.119, 26.60.12.120, 26.60.12.124, 27.40.39.110, 32.50.13.190, 32.50.13, 26.60.12.121, 26.60.12.122, 26.60.12.123, 26.60.12.131, 26.60.12.132, 26.60.13.130, 26.60.13.190, 26.60.13, 26.60.13.120, 26.60.13.140, 26.60.13.150, 26.60.13.180, 26.60.13.190, 28.25.13.110, 32.50.50, 28.25.14.110, 32.50.50.190, 32.50.12, 32.50.21.121, 32.50.21.122, 32.50.21.129, 32.50.21.160, 32.99.59.000.</a:t>
            </a:r>
          </a:p>
        </p:txBody>
      </p:sp>
      <p:sp>
        <p:nvSpPr>
          <p:cNvPr id="10" name="Скругленный прямоугольник 9"/>
          <p:cNvSpPr/>
          <p:nvPr/>
        </p:nvSpPr>
        <p:spPr>
          <a:xfrm>
            <a:off x="6995838" y="1178481"/>
            <a:ext cx="4743489" cy="4453789"/>
          </a:xfrm>
          <a:prstGeom prst="roundRect">
            <a:avLst>
              <a:gd name="adj" fmla="val 16863"/>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schemeClr val="tx1"/>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988744" y="518055"/>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995837" y="518055"/>
            <a:ext cx="474349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9" name="Скругленный прямоугольник 18"/>
          <p:cNvSpPr/>
          <p:nvPr/>
        </p:nvSpPr>
        <p:spPr>
          <a:xfrm>
            <a:off x="110455" y="6376835"/>
            <a:ext cx="11971090"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p:txBody>
      </p:sp>
      <p:sp>
        <p:nvSpPr>
          <p:cNvPr id="14" name="Штриховая стрелка вправо 13"/>
          <p:cNvSpPr/>
          <p:nvPr/>
        </p:nvSpPr>
        <p:spPr>
          <a:xfrm rot="5400000">
            <a:off x="10470998" y="5818526"/>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452673" y="-58342"/>
            <a:ext cx="11582399" cy="733638"/>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br>
              <a:rPr lang="ru-RU" sz="1400" b="1" dirty="0">
                <a:latin typeface="Times New Roman" panose="02020603050405020304" pitchFamily="18" charset="0"/>
                <a:cs typeface="Times New Roman" panose="02020603050405020304" pitchFamily="18" charset="0"/>
              </a:rPr>
            </a:br>
            <a:endParaRPr lang="ru-RU" sz="1400" b="1" dirty="0">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071A272C-68AD-4886-ADBE-1BDEE36A148B}"/>
              </a:ext>
            </a:extLst>
          </p:cNvPr>
          <p:cNvSpPr/>
          <p:nvPr/>
        </p:nvSpPr>
        <p:spPr>
          <a:xfrm>
            <a:off x="7119332" y="1419861"/>
            <a:ext cx="4496500" cy="1754326"/>
          </a:xfrm>
          <a:prstGeom prst="rect">
            <a:avLst/>
          </a:prstGeom>
        </p:spPr>
        <p:txBody>
          <a:bodyPr wrap="square">
            <a:spAutoFit/>
          </a:bodyPr>
          <a:lstStyle/>
          <a:p>
            <a:pPr algn="just">
              <a:spcAft>
                <a:spcPts val="0"/>
              </a:spcAft>
            </a:pPr>
            <a:r>
              <a:rPr lang="ru-RU" sz="900" dirty="0">
                <a:solidFill>
                  <a:srgbClr val="000000"/>
                </a:solidFill>
                <a:latin typeface="Times New Roman" panose="02020603050405020304" pitchFamily="18" charset="0"/>
                <a:ea typeface="Times New Roman" panose="02020603050405020304" pitchFamily="18" charset="0"/>
              </a:rPr>
              <a:t>3. Установить, что при осуществлении закупок радиоэлектронной продукции, включенной в перечень, </a:t>
            </a:r>
            <a:r>
              <a:rPr lang="ru-RU" sz="900" b="1" dirty="0">
                <a:solidFill>
                  <a:srgbClr val="000000"/>
                </a:solidFill>
                <a:latin typeface="Times New Roman" panose="02020603050405020304" pitchFamily="18" charset="0"/>
                <a:ea typeface="Times New Roman" panose="02020603050405020304" pitchFamily="18" charset="0"/>
              </a:rPr>
              <a:t>за исключением установленного пунктом 3(1) настоящего постановления случая</a:t>
            </a:r>
            <a:r>
              <a:rPr lang="ru-RU" sz="900" dirty="0">
                <a:solidFill>
                  <a:srgbClr val="000000"/>
                </a:solidFill>
                <a:latin typeface="Times New Roman" panose="02020603050405020304" pitchFamily="18" charset="0"/>
                <a:ea typeface="Times New Roman" panose="02020603050405020304" pitchFamily="18" charset="0"/>
              </a:rPr>
              <a:t>, заказчик отклоняет все заявки, содержащие предложения о поставке радиоэлектронной продукции, происходящей из иностранных государств (за исключением государств - членов Евразийского экономического союза), при условии, что на участие в закупке подана 1 (или более) удовлетворяющая требованиям извещения об осуществлении закупки, документации о закупке (в случае, если Федеральным законом «О контрактной системе в сфере закупок товаров, работ, услуг для обеспечения государственных и муниципальных нужд» предусмотрена документация о закупке) заявка, содержащая предложение о поставке радиоэлектронной продукции, страной происхождения которой являются только государства - члены Евразийского экономического союза.</a:t>
            </a:r>
            <a:endParaRPr lang="ru-RU" sz="1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82198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25925" y="1994618"/>
            <a:ext cx="5180795" cy="2384435"/>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200" b="1" dirty="0">
                <a:solidFill>
                  <a:prstClr val="black"/>
                </a:solidFill>
                <a:latin typeface="Times New Roman" panose="02020603050405020304" pitchFamily="18" charset="0"/>
                <a:cs typeface="Times New Roman" panose="02020603050405020304" pitchFamily="18" charset="0"/>
              </a:rPr>
              <a:t>8. Уведомление об изменении сведений, подаваемое в электронной форме с использованием государственной информационной системы промышленности, должно быть подписано простой или усиленной квалифицированной электронной подписью.</a:t>
            </a:r>
          </a:p>
          <a:p>
            <a:pPr algn="just"/>
            <a:r>
              <a:rPr lang="ru-RU" sz="1200" b="1" dirty="0">
                <a:solidFill>
                  <a:prstClr val="black"/>
                </a:solidFill>
                <a:latin typeface="Times New Roman" panose="02020603050405020304" pitchFamily="18" charset="0"/>
                <a:cs typeface="Times New Roman" panose="02020603050405020304" pitchFamily="18" charset="0"/>
              </a:rPr>
              <a:t>Заявитель вправе приложить копии подтверждающих документов в электронной форме.</a:t>
            </a:r>
          </a:p>
          <a:p>
            <a:pPr algn="just"/>
            <a:r>
              <a:rPr lang="ru-RU" sz="1200" b="1" dirty="0">
                <a:solidFill>
                  <a:prstClr val="black"/>
                </a:solidFill>
                <a:latin typeface="Times New Roman" panose="02020603050405020304" pitchFamily="18" charset="0"/>
                <a:cs typeface="Times New Roman" panose="02020603050405020304" pitchFamily="18" charset="0"/>
              </a:rPr>
              <a:t>9. Министерство промышленности и торговли Российской Федерации размещает в реестре сведения, содержащиеся в уведомлении об изменении сведений, в срок не позднее 3 рабочих дней со дня поступления уведомления об изменении сведений и прилагаемых к нему документов.</a:t>
            </a: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6095999" y="1994619"/>
            <a:ext cx="5767620" cy="2082430"/>
          </a:xfrm>
          <a:prstGeom prst="roundRect">
            <a:avLst>
              <a:gd name="adj" fmla="val 16863"/>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schemeClr val="tx1"/>
                </a:solidFill>
                <a:latin typeface="Times New Roman" panose="02020603050405020304" pitchFamily="18" charset="0"/>
                <a:cs typeface="Times New Roman" panose="02020603050405020304" pitchFamily="18" charset="0"/>
              </a:rPr>
              <a:t>8. Утратил силу</a:t>
            </a:r>
          </a:p>
          <a:p>
            <a:pPr lvl="0" indent="361950" algn="just"/>
            <a:r>
              <a:rPr lang="ru-RU" sz="1200" dirty="0">
                <a:solidFill>
                  <a:schemeClr val="tx1"/>
                </a:solidFill>
                <a:latin typeface="Times New Roman" panose="02020603050405020304" pitchFamily="18" charset="0"/>
                <a:cs typeface="Times New Roman" panose="02020603050405020304" pitchFamily="18" charset="0"/>
              </a:rPr>
              <a:t>9. Утратил силу</a:t>
            </a:r>
          </a:p>
          <a:p>
            <a:pPr lvl="0" indent="361950" algn="just"/>
            <a:endParaRPr lang="ru-RU" sz="1400" dirty="0">
              <a:solidFill>
                <a:srgbClr val="FF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25925" y="976937"/>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095999" y="976936"/>
            <a:ext cx="5767619"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968175" y="4280932"/>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247079" y="6238352"/>
            <a:ext cx="11616539"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Пункты  8 и 9 утратили силу.</a:t>
            </a:r>
            <a:r>
              <a:rPr lang="ru-RU" sz="1600" dirty="0">
                <a:solidFill>
                  <a:prstClr val="white"/>
                </a:solidFill>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9" y="62207"/>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Tree>
    <p:extLst>
      <p:ext uri="{BB962C8B-B14F-4D97-AF65-F5344CB8AC3E}">
        <p14:creationId xmlns:p14="http://schemas.microsoft.com/office/powerpoint/2010/main" val="1010459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25925" y="1361669"/>
            <a:ext cx="5180795" cy="3332391"/>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200" dirty="0">
                <a:solidFill>
                  <a:prstClr val="black"/>
                </a:solidFill>
                <a:latin typeface="Times New Roman" panose="02020603050405020304" pitchFamily="18" charset="0"/>
                <a:cs typeface="Times New Roman" panose="02020603050405020304" pitchFamily="18" charset="0"/>
              </a:rPr>
              <a:t>10. Министерство промышленности и торговли Российской Федерации </a:t>
            </a:r>
            <a:r>
              <a:rPr lang="ru-RU" sz="1200" b="1" dirty="0">
                <a:solidFill>
                  <a:prstClr val="black"/>
                </a:solidFill>
                <a:latin typeface="Times New Roman" panose="02020603050405020304" pitchFamily="18" charset="0"/>
                <a:cs typeface="Times New Roman" panose="02020603050405020304" pitchFamily="18" charset="0"/>
              </a:rPr>
              <a:t>принимает решение об исключении радиоэлектронной продукции из реестра </a:t>
            </a:r>
            <a:r>
              <a:rPr lang="ru-RU" sz="1200" dirty="0">
                <a:solidFill>
                  <a:prstClr val="black"/>
                </a:solidFill>
                <a:latin typeface="Times New Roman" panose="02020603050405020304" pitchFamily="18" charset="0"/>
                <a:cs typeface="Times New Roman" panose="02020603050405020304" pitchFamily="18" charset="0"/>
              </a:rPr>
              <a:t>в следующих случаях:</a:t>
            </a:r>
          </a:p>
          <a:p>
            <a:pPr algn="just"/>
            <a:endParaRPr lang="ru-RU" sz="1200" dirty="0">
              <a:solidFill>
                <a:schemeClr val="tx1"/>
              </a:solidFill>
              <a:latin typeface="Times New Roman" panose="02020603050405020304" pitchFamily="18" charset="0"/>
              <a:cs typeface="Times New Roman" panose="02020603050405020304" pitchFamily="18" charset="0"/>
            </a:endParaRPr>
          </a:p>
          <a:p>
            <a:pPr algn="just"/>
            <a:r>
              <a:rPr lang="ru-RU" sz="1200" dirty="0">
                <a:solidFill>
                  <a:schemeClr val="tx1"/>
                </a:solidFill>
                <a:latin typeface="Times New Roman" panose="02020603050405020304" pitchFamily="18" charset="0"/>
                <a:cs typeface="Times New Roman" panose="02020603050405020304" pitchFamily="18" charset="0"/>
              </a:rPr>
              <a:t>а)поступление от заявителя заявления об исключении радиоэлектронной продукции из реестра - в течение 10 рабочих дней со дня поступления указанного заявления;</a:t>
            </a:r>
          </a:p>
          <a:p>
            <a:pPr algn="just"/>
            <a:r>
              <a:rPr lang="ru-RU" sz="1200" dirty="0">
                <a:solidFill>
                  <a:schemeClr val="tx1"/>
                </a:solidFill>
                <a:latin typeface="Times New Roman" panose="02020603050405020304" pitchFamily="18" charset="0"/>
                <a:cs typeface="Times New Roman" panose="02020603050405020304" pitchFamily="18" charset="0"/>
              </a:rPr>
              <a:t>б) выявление Министерством промышленности и торговли Российской Федерации фактов представления заявителем подложных документов и (или) недостоверных сведений о заявителе и (или) радиоэлектронной продукции, в том числе на основании документов, полученных в установленном порядке от государственных органов, включая вступившие в законную силу судебные акты, официальные документы иностранных государств, прошедшие в установленном порядке процедуру консульской легализации, - в течение 10 рабочих дней со дня выявления указанных фактов.</a:t>
            </a:r>
          </a:p>
          <a:p>
            <a:pPr lvl="0" indent="361950" algn="just"/>
            <a:endParaRPr lang="ru-RU" sz="1400" dirty="0">
              <a:solidFill>
                <a:schemeClr val="tx1"/>
              </a:solidFill>
              <a:latin typeface="Times New Roman" panose="02020603050405020304" pitchFamily="18" charset="0"/>
              <a:cs typeface="Times New Roman" panose="02020603050405020304" pitchFamily="18" charset="0"/>
            </a:endParaRPr>
          </a:p>
          <a:p>
            <a:pPr lvl="0" indent="361950" algn="just"/>
            <a:endParaRPr lang="ru-RU" sz="1400" dirty="0">
              <a:solidFill>
                <a:schemeClr val="tx1"/>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25925" y="829214"/>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335607" y="825400"/>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615837" y="5257430"/>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247079" y="6238352"/>
            <a:ext cx="11616539"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Добавлено условие, при котором исключают радиоэлектронную продукцию из реестра российской радиоэлектронной продукции.</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9" y="62207"/>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6" name="Скругленный прямоугольник 6">
            <a:extLst>
              <a:ext uri="{FF2B5EF4-FFF2-40B4-BE49-F238E27FC236}">
                <a16:creationId xmlns:a16="http://schemas.microsoft.com/office/drawing/2014/main" id="{2C44EBA4-B6B4-4EA1-B855-617765783CF9}"/>
              </a:ext>
            </a:extLst>
          </p:cNvPr>
          <p:cNvSpPr/>
          <p:nvPr/>
        </p:nvSpPr>
        <p:spPr>
          <a:xfrm>
            <a:off x="6335607" y="1358254"/>
            <a:ext cx="5288400" cy="3750642"/>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200" dirty="0">
                <a:solidFill>
                  <a:prstClr val="black"/>
                </a:solidFill>
                <a:latin typeface="Times New Roman" panose="02020603050405020304" pitchFamily="18" charset="0"/>
                <a:cs typeface="Times New Roman" panose="02020603050405020304" pitchFamily="18" charset="0"/>
              </a:rPr>
              <a:t>10. Министерство промышленности и торговли Российской Федерации </a:t>
            </a:r>
            <a:r>
              <a:rPr lang="ru-RU" sz="1200" b="1" dirty="0">
                <a:solidFill>
                  <a:prstClr val="black"/>
                </a:solidFill>
                <a:latin typeface="Times New Roman" panose="02020603050405020304" pitchFamily="18" charset="0"/>
                <a:cs typeface="Times New Roman" panose="02020603050405020304" pitchFamily="18" charset="0"/>
              </a:rPr>
              <a:t>исключает радиоэлектронную продукцию из реестра </a:t>
            </a:r>
            <a:r>
              <a:rPr lang="ru-RU" sz="1200" dirty="0">
                <a:solidFill>
                  <a:prstClr val="black"/>
                </a:solidFill>
                <a:latin typeface="Times New Roman" panose="02020603050405020304" pitchFamily="18" charset="0"/>
                <a:cs typeface="Times New Roman" panose="02020603050405020304" pitchFamily="18" charset="0"/>
              </a:rPr>
              <a:t>в следующих случаях:</a:t>
            </a:r>
          </a:p>
          <a:p>
            <a:pPr algn="just"/>
            <a:endParaRPr lang="ru-RU" sz="1200" dirty="0">
              <a:solidFill>
                <a:prstClr val="black"/>
              </a:solidFill>
              <a:latin typeface="Times New Roman" panose="02020603050405020304" pitchFamily="18" charset="0"/>
              <a:cs typeface="Times New Roman" panose="02020603050405020304" pitchFamily="18" charset="0"/>
            </a:endParaRPr>
          </a:p>
          <a:p>
            <a:pPr algn="just"/>
            <a:r>
              <a:rPr lang="ru-RU" sz="1200" dirty="0">
                <a:solidFill>
                  <a:schemeClr val="tx1"/>
                </a:solidFill>
                <a:latin typeface="Times New Roman" panose="02020603050405020304" pitchFamily="18" charset="0"/>
                <a:cs typeface="Times New Roman" panose="02020603050405020304" pitchFamily="18" charset="0"/>
              </a:rPr>
              <a:t>а)поступление от заявителя заявления об исключении радиоэлектронной продукции из реестра - в течение 10 рабочих дней со дня поступления указанного заявления;</a:t>
            </a:r>
          </a:p>
          <a:p>
            <a:pPr algn="just"/>
            <a:r>
              <a:rPr lang="ru-RU" sz="1200" dirty="0">
                <a:solidFill>
                  <a:schemeClr val="tx1"/>
                </a:solidFill>
                <a:latin typeface="Times New Roman" panose="02020603050405020304" pitchFamily="18" charset="0"/>
                <a:cs typeface="Times New Roman" panose="02020603050405020304" pitchFamily="18" charset="0"/>
              </a:rPr>
              <a:t>б) выявление Министерством промышленности и торговли Российской Федерации фактов представления заявителем подложных документов и (или) недостоверных сведений о заявителе и (или) радиоэлектронной продукции, в том числе на основании документов, полученных в установленном порядке от государственных органов, включая вступившие в законную силу судебные акты, официальные документы иностранных государств, прошедшие в установленном порядке процедуру консульской легализации, - в течение 10 рабочих дней со дня выявления указанных фактов;</a:t>
            </a:r>
          </a:p>
          <a:p>
            <a:pPr algn="just"/>
            <a:r>
              <a:rPr lang="ru-RU" sz="1200" b="1" dirty="0">
                <a:solidFill>
                  <a:schemeClr val="tx1"/>
                </a:solidFill>
                <a:latin typeface="Times New Roman" panose="02020603050405020304" pitchFamily="18" charset="0"/>
                <a:cs typeface="Times New Roman" panose="02020603050405020304" pitchFamily="18" charset="0"/>
              </a:rPr>
              <a:t>в)истечение срока действия заключения о подтверждении производства.</a:t>
            </a: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362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25925" y="1621729"/>
            <a:ext cx="5180795" cy="193520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200" dirty="0">
                <a:solidFill>
                  <a:prstClr val="black"/>
                </a:solidFill>
                <a:latin typeface="Times New Roman" panose="02020603050405020304" pitchFamily="18" charset="0"/>
                <a:cs typeface="Times New Roman" panose="02020603050405020304" pitchFamily="18" charset="0"/>
              </a:rPr>
              <a:t>11. Министерство промышленности и торговли Российской Федерации размещает в реестре сведения об исключении радиоэлектронной продукции из реестра в срок не позднее 5 рабочих дней со дня принятия решения об исключении радиоэлектронной продукции из реестра с приложением данного решения и в указанный срок направляет соответствующее уведомление заявителю, в том числе путем направления соответствующей информации в электронной форме с использованием государственной информационной системы промышленности.</a:t>
            </a:r>
          </a:p>
          <a:p>
            <a:pPr algn="just"/>
            <a:endParaRPr lang="ru-RU" sz="1200" b="1"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schemeClr val="tx1"/>
              </a:solidFill>
              <a:latin typeface="Times New Roman" panose="02020603050405020304" pitchFamily="18" charset="0"/>
              <a:cs typeface="Times New Roman" panose="02020603050405020304" pitchFamily="18" charset="0"/>
            </a:endParaRPr>
          </a:p>
          <a:p>
            <a:pPr lvl="0" indent="361950" algn="just"/>
            <a:endParaRPr lang="ru-RU" sz="1400" dirty="0">
              <a:solidFill>
                <a:schemeClr val="tx1"/>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25925" y="829214"/>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335607" y="825400"/>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775228" y="3797746"/>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247079" y="6238352"/>
            <a:ext cx="11616539" cy="51120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Изменен срок, в течение которого Минпромторг РФ направляет заявителю уведомление об исключении радиоэлектронной продукции из реестра</a:t>
            </a:r>
            <a:endParaRPr lang="ru-RU" sz="1600" strike="sngStrike"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9" y="62207"/>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6" name="Скругленный прямоугольник 6">
            <a:extLst>
              <a:ext uri="{FF2B5EF4-FFF2-40B4-BE49-F238E27FC236}">
                <a16:creationId xmlns:a16="http://schemas.microsoft.com/office/drawing/2014/main" id="{2C44EBA4-B6B4-4EA1-B855-617765783CF9}"/>
              </a:ext>
            </a:extLst>
          </p:cNvPr>
          <p:cNvSpPr/>
          <p:nvPr/>
        </p:nvSpPr>
        <p:spPr>
          <a:xfrm>
            <a:off x="6335607" y="1621729"/>
            <a:ext cx="5288400" cy="193520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200" dirty="0">
                <a:solidFill>
                  <a:prstClr val="black"/>
                </a:solidFill>
                <a:latin typeface="Times New Roman" panose="02020603050405020304" pitchFamily="18" charset="0"/>
                <a:cs typeface="Times New Roman" panose="02020603050405020304" pitchFamily="18" charset="0"/>
              </a:rPr>
              <a:t>11. </a:t>
            </a:r>
            <a:r>
              <a:rPr lang="ru-RU" sz="1200" b="1" dirty="0">
                <a:solidFill>
                  <a:prstClr val="black"/>
                </a:solidFill>
                <a:latin typeface="Times New Roman" panose="02020603050405020304" pitchFamily="18" charset="0"/>
                <a:cs typeface="Times New Roman" panose="02020603050405020304" pitchFamily="18" charset="0"/>
              </a:rPr>
              <a:t>В случае, предусмотренном подпунктом «б» пункта 10 настоящих Правил, Министерство промышленности и торговли Российской Федерации направляет заявителю уведомление об исключении радиоэлектронной продукции из реестра с указанием причин такого исключения в течение 10 рабочих дней.</a:t>
            </a:r>
            <a:endParaRPr lang="ru-RU" sz="1400" b="1"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0259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25924" y="1420392"/>
            <a:ext cx="5180795" cy="4292511"/>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200" dirty="0">
                <a:solidFill>
                  <a:prstClr val="black"/>
                </a:solidFill>
                <a:latin typeface="Times New Roman" panose="02020603050405020304" pitchFamily="18" charset="0"/>
                <a:cs typeface="Times New Roman" panose="02020603050405020304" pitchFamily="18" charset="0"/>
              </a:rPr>
              <a:t>12. Присвоение телекоммуникационному оборудованию статуса телекоммуникационного оборудования российского происхождения </a:t>
            </a:r>
            <a:r>
              <a:rPr lang="ru-RU" sz="1200" b="1" dirty="0">
                <a:solidFill>
                  <a:prstClr val="black"/>
                </a:solidFill>
                <a:latin typeface="Times New Roman" panose="02020603050405020304" pitchFamily="18" charset="0"/>
                <a:cs typeface="Times New Roman" panose="02020603050405020304" pitchFamily="18" charset="0"/>
              </a:rPr>
              <a:t>осуществляется Министерством промышленности и торговли Российской Федерации на основании заявления о присвоении статуса телекоммуникационного оборудования российского происхождения</a:t>
            </a:r>
            <a:r>
              <a:rPr lang="ru-RU" sz="1200" dirty="0">
                <a:solidFill>
                  <a:prstClr val="black"/>
                </a:solidFill>
                <a:latin typeface="Times New Roman" panose="02020603050405020304" pitchFamily="18" charset="0"/>
                <a:cs typeface="Times New Roman" panose="02020603050405020304" pitchFamily="18" charset="0"/>
              </a:rPr>
              <a:t> и включении сведений о телекоммуникационном оборудовании в реестр (далее - заявление о присвоении статуса), в котором в том числе указываются:</a:t>
            </a:r>
          </a:p>
          <a:p>
            <a:pPr algn="just"/>
            <a:r>
              <a:rPr lang="ru-RU" sz="1200" dirty="0">
                <a:solidFill>
                  <a:prstClr val="black"/>
                </a:solidFill>
                <a:latin typeface="Times New Roman" panose="02020603050405020304" pitchFamily="18" charset="0"/>
                <a:cs typeface="Times New Roman" panose="02020603050405020304" pitchFamily="18" charset="0"/>
              </a:rPr>
              <a:t>перечень телекоммуникационного оборудования, заявляемого для включения в реестр, с указанием кодов в соответствии с Общероссийским классификатором продукции по видам экономической деятельности ОК 034-2014 (КПЕС 2008), наименований и реквизитов конструкторских документов, в соответствии с которыми осуществляется изготовление радиоэлектронной продукции, а также сведения о технических и функциональных характеристиках и области применения указанного телекоммуникационного оборудования;</a:t>
            </a:r>
          </a:p>
          <a:p>
            <a:pPr algn="just"/>
            <a:r>
              <a:rPr lang="ru-RU" sz="1200" dirty="0">
                <a:solidFill>
                  <a:prstClr val="black"/>
                </a:solidFill>
                <a:latin typeface="Times New Roman" panose="02020603050405020304" pitchFamily="18" charset="0"/>
                <a:cs typeface="Times New Roman" panose="02020603050405020304" pitchFamily="18" charset="0"/>
              </a:rPr>
              <a:t>сведения о распределении процессов разработки, производства и (или) организации технической поддержки телекоммуникационного оборудования на территории Российской Федерации (в случае обращения с заявлением о присвоении статуса заявителя от группы организаций).</a:t>
            </a:r>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25925" y="829214"/>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335607" y="825400"/>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582281" y="5329533"/>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100668" y="5913668"/>
            <a:ext cx="12004645" cy="882125"/>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Уточнен порядок присвоения телекоммуникационному оборудованию статуса телекоммуникационного оборудования российского происхождения и включения телекоммуникационного оборудования в реестр либо подтверждения статуса телекоммуникационного оборудования российского происхождения.</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9" y="62207"/>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6" name="Скругленный прямоугольник 6">
            <a:extLst>
              <a:ext uri="{FF2B5EF4-FFF2-40B4-BE49-F238E27FC236}">
                <a16:creationId xmlns:a16="http://schemas.microsoft.com/office/drawing/2014/main" id="{2C44EBA4-B6B4-4EA1-B855-617765783CF9}"/>
              </a:ext>
            </a:extLst>
          </p:cNvPr>
          <p:cNvSpPr/>
          <p:nvPr/>
        </p:nvSpPr>
        <p:spPr>
          <a:xfrm>
            <a:off x="6335607" y="1621729"/>
            <a:ext cx="5288400" cy="3520722"/>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200" dirty="0">
                <a:solidFill>
                  <a:prstClr val="black"/>
                </a:solidFill>
                <a:latin typeface="Times New Roman" panose="02020603050405020304" pitchFamily="18" charset="0"/>
                <a:cs typeface="Times New Roman" panose="02020603050405020304" pitchFamily="18" charset="0"/>
              </a:rPr>
              <a:t>12. Присвоение телекоммуникационному оборудованию статуса телекоммуникационного оборудования российского происхождения </a:t>
            </a:r>
            <a:r>
              <a:rPr lang="ru-RU" sz="1200" b="1" dirty="0">
                <a:solidFill>
                  <a:prstClr val="black"/>
                </a:solidFill>
                <a:latin typeface="Times New Roman" panose="02020603050405020304" pitchFamily="18" charset="0"/>
                <a:cs typeface="Times New Roman" panose="02020603050405020304" pitchFamily="18" charset="0"/>
              </a:rPr>
              <a:t>и включение телекоммуникационного оборудования в реестр либо подтверждение статуса телекоммуникационного оборудования российского происхождения осуществляются Министерством промышленности и торговли Российской Федерации по результатам рассмотрения заявления о присвоении статуса или заявления о подтверждении статуса соответственно, направленного в порядке, установленном пунктами 4(1) – 4(3) настоящих Правил, и на основании заключения о соответствии телекоммуникационного оборудования требованиям, предъявляемым для присвоения статуса телекоммуникационного оборудования российского происхождения, выданного межведомственным экспертным советом по присвоению телекоммуникационному оборудованию, произведенному на территории Российской Федерации, статуса телекоммуникационного оборудования российского происхождения (далее - экспертный совет);</a:t>
            </a:r>
            <a:endParaRPr lang="ru-RU" sz="1400" b="1"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6629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247079" y="1588520"/>
            <a:ext cx="5553512" cy="368096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000" dirty="0">
                <a:solidFill>
                  <a:prstClr val="black"/>
                </a:solidFill>
                <a:latin typeface="Times New Roman" panose="02020603050405020304" pitchFamily="18" charset="0"/>
                <a:cs typeface="Times New Roman" panose="02020603050405020304" pitchFamily="18" charset="0"/>
              </a:rPr>
              <a:t>15. </a:t>
            </a:r>
            <a:r>
              <a:rPr lang="ru-RU" sz="1000" b="1" dirty="0">
                <a:solidFill>
                  <a:prstClr val="black"/>
                </a:solidFill>
                <a:latin typeface="Times New Roman" panose="02020603050405020304" pitchFamily="18" charset="0"/>
                <a:cs typeface="Times New Roman" panose="02020603050405020304" pitchFamily="18" charset="0"/>
              </a:rPr>
              <a:t>Одновременно с заявлением </a:t>
            </a:r>
            <a:r>
              <a:rPr lang="ru-RU" sz="1000" dirty="0">
                <a:solidFill>
                  <a:prstClr val="black"/>
                </a:solidFill>
                <a:latin typeface="Times New Roman" panose="02020603050405020304" pitchFamily="18" charset="0"/>
                <a:cs typeface="Times New Roman" panose="02020603050405020304" pitchFamily="18" charset="0"/>
              </a:rPr>
              <a:t>о присвоении статуса </a:t>
            </a:r>
            <a:r>
              <a:rPr lang="ru-RU" sz="1000" b="1" dirty="0">
                <a:solidFill>
                  <a:prstClr val="black"/>
                </a:solidFill>
                <a:latin typeface="Times New Roman" panose="02020603050405020304" pitchFamily="18" charset="0"/>
                <a:cs typeface="Times New Roman" panose="02020603050405020304" pitchFamily="18" charset="0"/>
              </a:rPr>
              <a:t>заявителем в Министерство промышленности и торговли Российской Федерации представляются</a:t>
            </a:r>
            <a:r>
              <a:rPr lang="ru-RU" sz="1000" dirty="0">
                <a:solidFill>
                  <a:prstClr val="black"/>
                </a:solidFill>
                <a:latin typeface="Times New Roman" panose="02020603050405020304" pitchFamily="18" charset="0"/>
                <a:cs typeface="Times New Roman" panose="02020603050405020304" pitchFamily="18" charset="0"/>
              </a:rPr>
              <a:t> следующие документы:</a:t>
            </a:r>
          </a:p>
          <a:p>
            <a:pPr algn="just"/>
            <a:r>
              <a:rPr lang="ru-RU" sz="1000" dirty="0">
                <a:solidFill>
                  <a:prstClr val="black"/>
                </a:solidFill>
                <a:latin typeface="Times New Roman" panose="02020603050405020304" pitchFamily="18" charset="0"/>
                <a:cs typeface="Times New Roman" panose="02020603050405020304" pitchFamily="18" charset="0"/>
              </a:rPr>
              <a:t>а) выписка из Единого государственного реестра юридических лиц (для юридических лиц) или из Единого государственного реестра индивидуальных предпринимателей (для индивидуальных предпринимателей), полученная не ранее чем за 30 дней до дня представления заявления о присвоении статуса (в случае непредставления заявителем такого документа Министерство промышленности и торговли Российской Федерации запрашивает его самостоятельно);</a:t>
            </a:r>
          </a:p>
          <a:p>
            <a:pPr algn="just"/>
            <a:r>
              <a:rPr lang="ru-RU" sz="1000" dirty="0">
                <a:solidFill>
                  <a:prstClr val="black"/>
                </a:solidFill>
                <a:latin typeface="Times New Roman" panose="02020603050405020304" pitchFamily="18" charset="0"/>
                <a:cs typeface="Times New Roman" panose="02020603050405020304" pitchFamily="18" charset="0"/>
              </a:rPr>
              <a:t>б) копия соглашения или иного документа, предусматривающего распределение процессов разработки, производства и (или) организации технической поддержки телекоммуникационного оборудования на территории Российской Федерации (в случае обращения с заявлением о присвоении статуса заявителя от группы организаций);</a:t>
            </a:r>
          </a:p>
          <a:p>
            <a:pPr algn="just"/>
            <a:r>
              <a:rPr lang="ru-RU" sz="1000" dirty="0">
                <a:solidFill>
                  <a:prstClr val="black"/>
                </a:solidFill>
                <a:latin typeface="Times New Roman" panose="02020603050405020304" pitchFamily="18" charset="0"/>
                <a:cs typeface="Times New Roman" panose="02020603050405020304" pitchFamily="18" charset="0"/>
              </a:rPr>
              <a:t>в) справка, содержащая информацию о физических и юридических лицах, являющихся учредителями или участниками данного юридического лица - заявителя или иным образом контролирующих его, включая бенефициарных владельцев;</a:t>
            </a:r>
          </a:p>
          <a:p>
            <a:pPr algn="just"/>
            <a:r>
              <a:rPr lang="ru-RU" sz="1000" dirty="0">
                <a:solidFill>
                  <a:prstClr val="black"/>
                </a:solidFill>
                <a:latin typeface="Times New Roman" panose="02020603050405020304" pitchFamily="18" charset="0"/>
                <a:cs typeface="Times New Roman" panose="02020603050405020304" pitchFamily="18" charset="0"/>
              </a:rPr>
              <a:t>г) справка, содержащая сведения о составе и квалификации научных и инженерно-технических работников, обеспечивающих все этапы по разработке, производству и поддержке телекоммуникационного оборудования;</a:t>
            </a:r>
          </a:p>
          <a:p>
            <a:pPr algn="just"/>
            <a:r>
              <a:rPr lang="ru-RU" sz="1000" dirty="0">
                <a:solidFill>
                  <a:prstClr val="black"/>
                </a:solidFill>
                <a:latin typeface="Times New Roman" panose="02020603050405020304" pitchFamily="18" charset="0"/>
                <a:cs typeface="Times New Roman" panose="02020603050405020304" pitchFamily="18" charset="0"/>
              </a:rPr>
              <a:t>д) копия сертификата соответствия системы менеджмента качества стандарту ГОСТ Р применительно к заявляемому телекоммуникационному оборудованию (при наличии);</a:t>
            </a:r>
          </a:p>
          <a:p>
            <a:pPr algn="just"/>
            <a:r>
              <a:rPr lang="ru-RU" sz="1000" dirty="0">
                <a:solidFill>
                  <a:prstClr val="black"/>
                </a:solidFill>
                <a:latin typeface="Times New Roman" panose="02020603050405020304" pitchFamily="18" charset="0"/>
                <a:cs typeface="Times New Roman" panose="02020603050405020304" pitchFamily="18" charset="0"/>
              </a:rPr>
              <a:t>е) документы, указанные в пунктах 16 - 25 настоящих Правил.</a:t>
            </a:r>
          </a:p>
        </p:txBody>
      </p:sp>
      <p:sp>
        <p:nvSpPr>
          <p:cNvPr id="11" name="Скругленный прямоугольник 10"/>
          <p:cNvSpPr/>
          <p:nvPr/>
        </p:nvSpPr>
        <p:spPr>
          <a:xfrm>
            <a:off x="433437" y="964208"/>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318828" y="964208"/>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833951" y="5395876"/>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281219" y="6397172"/>
            <a:ext cx="11616539"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8" y="212971"/>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9" name="Скругленный прямоугольник 6">
            <a:extLst>
              <a:ext uri="{FF2B5EF4-FFF2-40B4-BE49-F238E27FC236}">
                <a16:creationId xmlns:a16="http://schemas.microsoft.com/office/drawing/2014/main" id="{A59DF5E4-4CFF-45FB-9CB1-D1AB05FADD9C}"/>
              </a:ext>
            </a:extLst>
          </p:cNvPr>
          <p:cNvSpPr/>
          <p:nvPr/>
        </p:nvSpPr>
        <p:spPr>
          <a:xfrm>
            <a:off x="6096290" y="1588520"/>
            <a:ext cx="5733477" cy="368096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000" dirty="0">
                <a:solidFill>
                  <a:prstClr val="black"/>
                </a:solidFill>
                <a:latin typeface="Times New Roman" panose="02020603050405020304" pitchFamily="18" charset="0"/>
                <a:cs typeface="Times New Roman" panose="02020603050405020304" pitchFamily="18" charset="0"/>
              </a:rPr>
              <a:t>15. </a:t>
            </a:r>
            <a:r>
              <a:rPr lang="ru-RU" sz="1000" b="1" dirty="0">
                <a:solidFill>
                  <a:prstClr val="black"/>
                </a:solidFill>
                <a:latin typeface="Times New Roman" panose="02020603050405020304" pitchFamily="18" charset="0"/>
                <a:cs typeface="Times New Roman" panose="02020603050405020304" pitchFamily="18" charset="0"/>
              </a:rPr>
              <a:t>К заявлению </a:t>
            </a:r>
            <a:r>
              <a:rPr lang="ru-RU" sz="1000" dirty="0">
                <a:solidFill>
                  <a:prstClr val="black"/>
                </a:solidFill>
                <a:latin typeface="Times New Roman" panose="02020603050405020304" pitchFamily="18" charset="0"/>
                <a:cs typeface="Times New Roman" panose="02020603050405020304" pitchFamily="18" charset="0"/>
              </a:rPr>
              <a:t>о присвоении статуса </a:t>
            </a:r>
            <a:r>
              <a:rPr lang="ru-RU" sz="1000" b="1" dirty="0">
                <a:solidFill>
                  <a:prstClr val="black"/>
                </a:solidFill>
                <a:latin typeface="Times New Roman" panose="02020603050405020304" pitchFamily="18" charset="0"/>
                <a:cs typeface="Times New Roman" panose="02020603050405020304" pitchFamily="18" charset="0"/>
              </a:rPr>
              <a:t>или заявлению о подтверждении статуса прилагаются </a:t>
            </a:r>
            <a:r>
              <a:rPr lang="ru-RU" sz="1000" dirty="0">
                <a:solidFill>
                  <a:prstClr val="black"/>
                </a:solidFill>
                <a:latin typeface="Times New Roman" panose="02020603050405020304" pitchFamily="18" charset="0"/>
                <a:cs typeface="Times New Roman" panose="02020603050405020304" pitchFamily="18" charset="0"/>
              </a:rPr>
              <a:t>следующие документы:</a:t>
            </a:r>
          </a:p>
          <a:p>
            <a:pPr algn="just"/>
            <a:r>
              <a:rPr lang="ru-RU" sz="1000" dirty="0">
                <a:solidFill>
                  <a:prstClr val="black"/>
                </a:solidFill>
                <a:latin typeface="Times New Roman" panose="02020603050405020304" pitchFamily="18" charset="0"/>
                <a:cs typeface="Times New Roman" panose="02020603050405020304" pitchFamily="18" charset="0"/>
              </a:rPr>
              <a:t>а) выписка из Единого государственного реестра юридических лиц (для юридических лиц) или из Единого государственного реестра индивидуальных предпринимателей (для индивидуальных предпринимателей), полученная не ранее чем за 30 дней до дня представления заявления о присвоении статуса</a:t>
            </a:r>
            <a:r>
              <a:rPr lang="ru-RU" sz="1000" b="1" dirty="0">
                <a:solidFill>
                  <a:prstClr val="black"/>
                </a:solidFill>
                <a:latin typeface="Times New Roman" panose="02020603050405020304" pitchFamily="18" charset="0"/>
                <a:cs typeface="Times New Roman" panose="02020603050405020304" pitchFamily="18" charset="0"/>
              </a:rPr>
              <a:t> или заявления о подтверждении статуса </a:t>
            </a:r>
            <a:r>
              <a:rPr lang="ru-RU" sz="1000" dirty="0">
                <a:solidFill>
                  <a:prstClr val="black"/>
                </a:solidFill>
                <a:latin typeface="Times New Roman" panose="02020603050405020304" pitchFamily="18" charset="0"/>
                <a:cs typeface="Times New Roman" panose="02020603050405020304" pitchFamily="18" charset="0"/>
              </a:rPr>
              <a:t>(в случае непредставления заявителем такого документа Министерство промышленности и торговли Российской Федерации запрашивает его самостоятельно);</a:t>
            </a:r>
          </a:p>
          <a:p>
            <a:pPr algn="just"/>
            <a:r>
              <a:rPr lang="ru-RU" sz="1000" dirty="0">
                <a:solidFill>
                  <a:prstClr val="black"/>
                </a:solidFill>
                <a:latin typeface="Times New Roman" panose="02020603050405020304" pitchFamily="18" charset="0"/>
                <a:cs typeface="Times New Roman" panose="02020603050405020304" pitchFamily="18" charset="0"/>
              </a:rPr>
              <a:t>б) копия соглашения или иного документа, предусматривающего распределение процессов разработки, производства и (или) организации технической поддержки телекоммуникационного оборудования на территории Российской Федерации (в случае обращения с заявлением о присвоении статуса</a:t>
            </a:r>
            <a:r>
              <a:rPr lang="ru-RU" sz="1000" b="1" dirty="0">
                <a:solidFill>
                  <a:prstClr val="black"/>
                </a:solidFill>
                <a:latin typeface="Times New Roman" panose="02020603050405020304" pitchFamily="18" charset="0"/>
                <a:cs typeface="Times New Roman" panose="02020603050405020304" pitchFamily="18" charset="0"/>
              </a:rPr>
              <a:t> или заявлением о подтверждении статуса </a:t>
            </a:r>
            <a:r>
              <a:rPr lang="ru-RU" sz="1000" dirty="0">
                <a:solidFill>
                  <a:prstClr val="black"/>
                </a:solidFill>
                <a:latin typeface="Times New Roman" panose="02020603050405020304" pitchFamily="18" charset="0"/>
                <a:cs typeface="Times New Roman" panose="02020603050405020304" pitchFamily="18" charset="0"/>
              </a:rPr>
              <a:t>заявителя от группы организаций);</a:t>
            </a:r>
          </a:p>
          <a:p>
            <a:pPr algn="just"/>
            <a:r>
              <a:rPr lang="ru-RU" sz="1000" dirty="0">
                <a:solidFill>
                  <a:prstClr val="black"/>
                </a:solidFill>
                <a:latin typeface="Times New Roman" panose="02020603050405020304" pitchFamily="18" charset="0"/>
                <a:cs typeface="Times New Roman" panose="02020603050405020304" pitchFamily="18" charset="0"/>
              </a:rPr>
              <a:t>в) справка, содержащая информацию о физических и юридических лицах, являющихся учредителями или участниками данного юридического лица - заявителя или иным образом контролирующих его, включая бенефициарных владельцев;</a:t>
            </a:r>
          </a:p>
          <a:p>
            <a:pPr algn="just"/>
            <a:r>
              <a:rPr lang="ru-RU" sz="1000" dirty="0">
                <a:solidFill>
                  <a:prstClr val="black"/>
                </a:solidFill>
                <a:latin typeface="Times New Roman" panose="02020603050405020304" pitchFamily="18" charset="0"/>
                <a:cs typeface="Times New Roman" panose="02020603050405020304" pitchFamily="18" charset="0"/>
              </a:rPr>
              <a:t>г) справка, содержащая сведения о составе и квалификации научных и инженерно-технических работников, обеспечивающих все этапы по разработке, производству и поддержке телекоммуникационного оборудования;</a:t>
            </a:r>
          </a:p>
          <a:p>
            <a:pPr algn="just"/>
            <a:r>
              <a:rPr lang="ru-RU" sz="1000" dirty="0">
                <a:solidFill>
                  <a:prstClr val="black"/>
                </a:solidFill>
                <a:latin typeface="Times New Roman" panose="02020603050405020304" pitchFamily="18" charset="0"/>
                <a:cs typeface="Times New Roman" panose="02020603050405020304" pitchFamily="18" charset="0"/>
              </a:rPr>
              <a:t>д) копия сертификата соответствия системы менеджмента качества стандарту ГОСТ Р применительно к заявляемому телекоммуникационному оборудованию (при наличии);</a:t>
            </a:r>
          </a:p>
          <a:p>
            <a:pPr algn="just"/>
            <a:r>
              <a:rPr lang="ru-RU" sz="1000" dirty="0">
                <a:solidFill>
                  <a:prstClr val="black"/>
                </a:solidFill>
                <a:latin typeface="Times New Roman" panose="02020603050405020304" pitchFamily="18" charset="0"/>
                <a:cs typeface="Times New Roman" panose="02020603050405020304" pitchFamily="18" charset="0"/>
              </a:rPr>
              <a:t>е) документы, указанные в пунктах 16 - 25 настоящих Правил.</a:t>
            </a:r>
          </a:p>
        </p:txBody>
      </p:sp>
    </p:spTree>
    <p:extLst>
      <p:ext uri="{BB962C8B-B14F-4D97-AF65-F5344CB8AC3E}">
        <p14:creationId xmlns:p14="http://schemas.microsoft.com/office/powerpoint/2010/main" val="3919320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433437" y="1466047"/>
            <a:ext cx="5180795" cy="400693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000" dirty="0">
                <a:solidFill>
                  <a:prstClr val="black"/>
                </a:solidFill>
                <a:latin typeface="Times New Roman" panose="02020603050405020304" pitchFamily="18" charset="0"/>
                <a:cs typeface="Times New Roman" panose="02020603050405020304" pitchFamily="18" charset="0"/>
              </a:rPr>
              <a:t>16. Для подтверждения соответствия требованиям, указанным в подпункте «а» пункта 14 настоящих Правил, представляются:</a:t>
            </a:r>
          </a:p>
          <a:p>
            <a:pPr algn="just"/>
            <a:r>
              <a:rPr lang="ru-RU" sz="1000" dirty="0">
                <a:solidFill>
                  <a:prstClr val="black"/>
                </a:solidFill>
                <a:latin typeface="Times New Roman" panose="02020603050405020304" pitchFamily="18" charset="0"/>
                <a:cs typeface="Times New Roman" panose="02020603050405020304" pitchFamily="18" charset="0"/>
              </a:rPr>
              <a:t>а) свидетельство о постановке на учет в налоговом органе (в случае непредставления заявителем такого документа Министерство промышленности и торговли Российской Федерации запрашивает его самостоятельно);</a:t>
            </a:r>
          </a:p>
          <a:p>
            <a:pPr algn="just"/>
            <a:r>
              <a:rPr lang="ru-RU" sz="1000" dirty="0">
                <a:solidFill>
                  <a:prstClr val="black"/>
                </a:solidFill>
                <a:latin typeface="Times New Roman" panose="02020603050405020304" pitchFamily="18" charset="0"/>
                <a:cs typeface="Times New Roman" panose="02020603050405020304" pitchFamily="18" charset="0"/>
              </a:rPr>
              <a:t>б) копия устава с изменениями, действующими на момент обращения с заявлением о присвоении статуса (для юридических лиц), заверенная в установленном порядке;</a:t>
            </a:r>
          </a:p>
          <a:p>
            <a:pPr algn="just"/>
            <a:r>
              <a:rPr lang="ru-RU" sz="1000" dirty="0">
                <a:solidFill>
                  <a:prstClr val="black"/>
                </a:solidFill>
                <a:latin typeface="Times New Roman" panose="02020603050405020304" pitchFamily="18" charset="0"/>
                <a:cs typeface="Times New Roman" panose="02020603050405020304" pitchFamily="18" charset="0"/>
              </a:rPr>
              <a:t>в) копии документов, подтверждающих полномочия лица, подающего заявление о присвоении статуса (в случае обращения с заявлением о присвоении статуса лица, не имеющего права действовать от имени заявителя без доверенности).</a:t>
            </a:r>
          </a:p>
          <a:p>
            <a:pPr algn="just"/>
            <a:endParaRPr lang="ru-RU" sz="1000" dirty="0">
              <a:solidFill>
                <a:prstClr val="black"/>
              </a:solidFill>
              <a:latin typeface="Times New Roman" panose="02020603050405020304" pitchFamily="18" charset="0"/>
              <a:cs typeface="Times New Roman" panose="02020603050405020304" pitchFamily="18" charset="0"/>
            </a:endParaRPr>
          </a:p>
          <a:p>
            <a:pPr algn="just"/>
            <a:r>
              <a:rPr lang="ru-RU" sz="1000" dirty="0">
                <a:solidFill>
                  <a:prstClr val="black"/>
                </a:solidFill>
                <a:latin typeface="Times New Roman" panose="02020603050405020304" pitchFamily="18" charset="0"/>
                <a:cs typeface="Times New Roman" panose="02020603050405020304" pitchFamily="18" charset="0"/>
              </a:rPr>
              <a:t>17. Для подтверждения соответствия требованиям, указанным в подпункте «б» пункта 14 настоящих Правил, заявителем представляются:</a:t>
            </a:r>
          </a:p>
          <a:p>
            <a:pPr algn="just"/>
            <a:r>
              <a:rPr lang="ru-RU" sz="1000" dirty="0">
                <a:solidFill>
                  <a:prstClr val="black"/>
                </a:solidFill>
                <a:latin typeface="Times New Roman" panose="02020603050405020304" pitchFamily="18" charset="0"/>
                <a:cs typeface="Times New Roman" panose="02020603050405020304" pitchFamily="18" charset="0"/>
              </a:rPr>
              <a:t>а) выписка из реестра акционеров или сведения о размере и номинальной стоимости доли каждого участника общества с ограниченной ответственностью (для юридических лиц), датируемые не ранее 30 дней до дня обращения с заявлением о присвоении статуса;</a:t>
            </a:r>
          </a:p>
          <a:p>
            <a:pPr algn="just"/>
            <a:r>
              <a:rPr lang="ru-RU" sz="1000" dirty="0">
                <a:solidFill>
                  <a:prstClr val="black"/>
                </a:solidFill>
                <a:latin typeface="Times New Roman" panose="02020603050405020304" pitchFamily="18" charset="0"/>
                <a:cs typeface="Times New Roman" panose="02020603050405020304" pitchFamily="18" charset="0"/>
              </a:rPr>
              <a:t>б) заявление об отсутствии иного гражданства, кроме гражданства Российской Федерации (для физических лиц, чьи акции учитываются при подсчете «более 50 процентов акций»).</a:t>
            </a:r>
          </a:p>
          <a:p>
            <a:pPr algn="just"/>
            <a:endParaRPr lang="ru-RU" sz="1000" dirty="0">
              <a:solidFill>
                <a:prstClr val="black"/>
              </a:solidFill>
              <a:latin typeface="Times New Roman" panose="02020603050405020304" pitchFamily="18" charset="0"/>
              <a:cs typeface="Times New Roman" panose="02020603050405020304" pitchFamily="18" charset="0"/>
            </a:endParaRPr>
          </a:p>
          <a:p>
            <a:pPr algn="just"/>
            <a:r>
              <a:rPr lang="ru-RU" sz="1000" dirty="0">
                <a:solidFill>
                  <a:prstClr val="black"/>
                </a:solidFill>
                <a:latin typeface="Times New Roman" panose="02020603050405020304" pitchFamily="18" charset="0"/>
                <a:cs typeface="Times New Roman" panose="02020603050405020304" pitchFamily="18" charset="0"/>
              </a:rPr>
              <a:t>26. Заявитель вправе приложить к заявлению о присвоении статуса иные документы, подтверждающие соответствие требованиям, установленным пунктом 14 настоящих Правил.</a:t>
            </a:r>
          </a:p>
        </p:txBody>
      </p:sp>
      <p:sp>
        <p:nvSpPr>
          <p:cNvPr id="11" name="Скругленный прямоугольник 10"/>
          <p:cNvSpPr/>
          <p:nvPr/>
        </p:nvSpPr>
        <p:spPr>
          <a:xfrm>
            <a:off x="433437" y="964208"/>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318828" y="964208"/>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590671" y="5830099"/>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281219" y="6397172"/>
            <a:ext cx="11616539"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8" y="212971"/>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9" name="Скругленный прямоугольник 6">
            <a:extLst>
              <a:ext uri="{FF2B5EF4-FFF2-40B4-BE49-F238E27FC236}">
                <a16:creationId xmlns:a16="http://schemas.microsoft.com/office/drawing/2014/main" id="{A59DF5E4-4CFF-45FB-9CB1-D1AB05FADD9C}"/>
              </a:ext>
            </a:extLst>
          </p:cNvPr>
          <p:cNvSpPr/>
          <p:nvPr/>
        </p:nvSpPr>
        <p:spPr>
          <a:xfrm>
            <a:off x="6318828" y="1463046"/>
            <a:ext cx="5288400" cy="4299165"/>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000" dirty="0">
                <a:solidFill>
                  <a:prstClr val="black"/>
                </a:solidFill>
                <a:latin typeface="Times New Roman" panose="02020603050405020304" pitchFamily="18" charset="0"/>
                <a:cs typeface="Times New Roman" panose="02020603050405020304" pitchFamily="18" charset="0"/>
              </a:rPr>
              <a:t>16. Для подтверждения соответствия требованиям, указанным в подпункте «а» пункта 14 настоящих Правил, представляются:</a:t>
            </a:r>
          </a:p>
          <a:p>
            <a:pPr algn="just"/>
            <a:r>
              <a:rPr lang="ru-RU" sz="1000" dirty="0">
                <a:solidFill>
                  <a:prstClr val="black"/>
                </a:solidFill>
                <a:latin typeface="Times New Roman" panose="02020603050405020304" pitchFamily="18" charset="0"/>
                <a:cs typeface="Times New Roman" panose="02020603050405020304" pitchFamily="18" charset="0"/>
              </a:rPr>
              <a:t>а) свидетельство о постановке на учет в налоговом органе (в случае непредставления заявителем такого документа Министерство промышленности и торговли Российской Федерации запрашивает его самостоятельно);</a:t>
            </a:r>
          </a:p>
          <a:p>
            <a:pPr algn="just"/>
            <a:r>
              <a:rPr lang="ru-RU" sz="1000" dirty="0">
                <a:solidFill>
                  <a:prstClr val="black"/>
                </a:solidFill>
                <a:latin typeface="Times New Roman" panose="02020603050405020304" pitchFamily="18" charset="0"/>
                <a:cs typeface="Times New Roman" panose="02020603050405020304" pitchFamily="18" charset="0"/>
              </a:rPr>
              <a:t>б) копия устава с изменениями, действующими на момент обращения с заявлением о присвоении </a:t>
            </a:r>
            <a:r>
              <a:rPr lang="ru-RU" sz="1000" b="1" dirty="0">
                <a:solidFill>
                  <a:prstClr val="black"/>
                </a:solidFill>
                <a:latin typeface="Times New Roman" panose="02020603050405020304" pitchFamily="18" charset="0"/>
                <a:cs typeface="Times New Roman" panose="02020603050405020304" pitchFamily="18" charset="0"/>
              </a:rPr>
              <a:t>статуса или заявлением о подтверждении </a:t>
            </a:r>
            <a:r>
              <a:rPr lang="ru-RU" sz="1000" dirty="0">
                <a:solidFill>
                  <a:prstClr val="black"/>
                </a:solidFill>
                <a:latin typeface="Times New Roman" panose="02020603050405020304" pitchFamily="18" charset="0"/>
                <a:cs typeface="Times New Roman" panose="02020603050405020304" pitchFamily="18" charset="0"/>
              </a:rPr>
              <a:t>статуса (для юридических лиц), заверенная в установленном порядке;</a:t>
            </a:r>
          </a:p>
          <a:p>
            <a:pPr algn="just"/>
            <a:r>
              <a:rPr lang="ru-RU" sz="1000" dirty="0">
                <a:solidFill>
                  <a:prstClr val="black"/>
                </a:solidFill>
                <a:latin typeface="Times New Roman" panose="02020603050405020304" pitchFamily="18" charset="0"/>
                <a:cs typeface="Times New Roman" panose="02020603050405020304" pitchFamily="18" charset="0"/>
              </a:rPr>
              <a:t>в) копии документов, подтверждающих полномочия лица, подающего заявление о присвоении </a:t>
            </a:r>
            <a:r>
              <a:rPr lang="ru-RU" sz="1000" b="1" dirty="0">
                <a:solidFill>
                  <a:prstClr val="black"/>
                </a:solidFill>
                <a:latin typeface="Times New Roman" panose="02020603050405020304" pitchFamily="18" charset="0"/>
                <a:cs typeface="Times New Roman" panose="02020603050405020304" pitchFamily="18" charset="0"/>
              </a:rPr>
              <a:t>статуса или заявление о подтверждении</a:t>
            </a:r>
            <a:r>
              <a:rPr lang="ru-RU" sz="1000" dirty="0">
                <a:solidFill>
                  <a:prstClr val="black"/>
                </a:solidFill>
                <a:latin typeface="Times New Roman" panose="02020603050405020304" pitchFamily="18" charset="0"/>
                <a:cs typeface="Times New Roman" panose="02020603050405020304" pitchFamily="18" charset="0"/>
              </a:rPr>
              <a:t> статуса (в случае обращения с заявлением о присвоении статуса лица, не имеющего права действовать от имени заявителя без доверенности).</a:t>
            </a:r>
          </a:p>
          <a:p>
            <a:pPr algn="just"/>
            <a:endParaRPr lang="ru-RU" sz="1000" dirty="0">
              <a:solidFill>
                <a:prstClr val="black"/>
              </a:solidFill>
              <a:latin typeface="Times New Roman" panose="02020603050405020304" pitchFamily="18" charset="0"/>
              <a:cs typeface="Times New Roman" panose="02020603050405020304" pitchFamily="18" charset="0"/>
            </a:endParaRPr>
          </a:p>
          <a:p>
            <a:pPr algn="just"/>
            <a:r>
              <a:rPr lang="ru-RU" sz="1000" dirty="0">
                <a:solidFill>
                  <a:prstClr val="black"/>
                </a:solidFill>
                <a:latin typeface="Times New Roman" panose="02020603050405020304" pitchFamily="18" charset="0"/>
                <a:cs typeface="Times New Roman" panose="02020603050405020304" pitchFamily="18" charset="0"/>
              </a:rPr>
              <a:t>17. Для подтверждения соответствия требованиям, указанным в подпункте «б» пункта 14 настоящих Правил, заявителем представляются:</a:t>
            </a:r>
          </a:p>
          <a:p>
            <a:pPr algn="just"/>
            <a:r>
              <a:rPr lang="ru-RU" sz="1000" dirty="0">
                <a:solidFill>
                  <a:prstClr val="black"/>
                </a:solidFill>
                <a:latin typeface="Times New Roman" panose="02020603050405020304" pitchFamily="18" charset="0"/>
                <a:cs typeface="Times New Roman" panose="02020603050405020304" pitchFamily="18" charset="0"/>
              </a:rPr>
              <a:t>а) выписка из реестра акционеров или сведения о размере и номинальной стоимости доли каждого участника общества с ограниченной ответственностью (для юридических лиц), датируемые не ранее 30 дней до дня обращения с заявлением о присвоении </a:t>
            </a:r>
            <a:r>
              <a:rPr lang="ru-RU" sz="1000" b="1" dirty="0">
                <a:solidFill>
                  <a:prstClr val="black"/>
                </a:solidFill>
                <a:latin typeface="Times New Roman" panose="02020603050405020304" pitchFamily="18" charset="0"/>
                <a:cs typeface="Times New Roman" panose="02020603050405020304" pitchFamily="18" charset="0"/>
              </a:rPr>
              <a:t>статуса или заявлением о подтверждении</a:t>
            </a:r>
            <a:r>
              <a:rPr lang="ru-RU" sz="1000" dirty="0">
                <a:solidFill>
                  <a:prstClr val="black"/>
                </a:solidFill>
                <a:latin typeface="Times New Roman" panose="02020603050405020304" pitchFamily="18" charset="0"/>
                <a:cs typeface="Times New Roman" panose="02020603050405020304" pitchFamily="18" charset="0"/>
              </a:rPr>
              <a:t> статуса;</a:t>
            </a:r>
          </a:p>
          <a:p>
            <a:pPr algn="just"/>
            <a:r>
              <a:rPr lang="ru-RU" sz="1000" dirty="0">
                <a:solidFill>
                  <a:prstClr val="black"/>
                </a:solidFill>
                <a:latin typeface="Times New Roman" panose="02020603050405020304" pitchFamily="18" charset="0"/>
                <a:cs typeface="Times New Roman" panose="02020603050405020304" pitchFamily="18" charset="0"/>
              </a:rPr>
              <a:t>б) заявление об отсутствии иного гражданства, кроме гражданства Российской Федерации (для физических лиц, чьи акции учитываются при подсчете «более 50 процентов акций»).</a:t>
            </a:r>
          </a:p>
          <a:p>
            <a:pPr algn="just"/>
            <a:endParaRPr lang="ru-RU" sz="1000" dirty="0">
              <a:solidFill>
                <a:prstClr val="black"/>
              </a:solidFill>
              <a:latin typeface="Times New Roman" panose="02020603050405020304" pitchFamily="18" charset="0"/>
              <a:cs typeface="Times New Roman" panose="02020603050405020304" pitchFamily="18" charset="0"/>
            </a:endParaRPr>
          </a:p>
          <a:p>
            <a:pPr algn="just"/>
            <a:r>
              <a:rPr lang="ru-RU" sz="1000" dirty="0">
                <a:solidFill>
                  <a:prstClr val="black"/>
                </a:solidFill>
                <a:latin typeface="Times New Roman" panose="02020603050405020304" pitchFamily="18" charset="0"/>
                <a:cs typeface="Times New Roman" panose="02020603050405020304" pitchFamily="18" charset="0"/>
              </a:rPr>
              <a:t>26. Заявитель вправе приложить к заявлению о присвоении </a:t>
            </a:r>
            <a:r>
              <a:rPr lang="ru-RU" sz="1000" b="1" dirty="0">
                <a:solidFill>
                  <a:prstClr val="black"/>
                </a:solidFill>
                <a:latin typeface="Times New Roman" panose="02020603050405020304" pitchFamily="18" charset="0"/>
                <a:cs typeface="Times New Roman" panose="02020603050405020304" pitchFamily="18" charset="0"/>
              </a:rPr>
              <a:t>статуса или заявлению о подтверждении</a:t>
            </a:r>
            <a:r>
              <a:rPr lang="ru-RU" sz="1000" dirty="0">
                <a:solidFill>
                  <a:prstClr val="black"/>
                </a:solidFill>
                <a:latin typeface="Times New Roman" panose="02020603050405020304" pitchFamily="18" charset="0"/>
                <a:cs typeface="Times New Roman" panose="02020603050405020304" pitchFamily="18" charset="0"/>
              </a:rPr>
              <a:t> статуса иные документы, подтверждающие соответствие требованиям, установленным пунктом 14 настоящих Правил.</a:t>
            </a:r>
          </a:p>
        </p:txBody>
      </p:sp>
    </p:spTree>
    <p:extLst>
      <p:ext uri="{BB962C8B-B14F-4D97-AF65-F5344CB8AC3E}">
        <p14:creationId xmlns:p14="http://schemas.microsoft.com/office/powerpoint/2010/main" val="2915117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433437" y="1466047"/>
            <a:ext cx="5180795" cy="400693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dirty="0">
                <a:solidFill>
                  <a:prstClr val="black"/>
                </a:solidFill>
                <a:latin typeface="Times New Roman" panose="02020603050405020304" pitchFamily="18" charset="0"/>
                <a:cs typeface="Times New Roman" panose="02020603050405020304" pitchFamily="18" charset="0"/>
              </a:rPr>
              <a:t>28. Заявление о присвоении статуса и документы, указанные в пунктах 15 - 26 настоящих Правил, должны быть составлены на русском языке. Указанные документы могут быть составлены на иностранном языке, если они сопровождаются точным, нотариально заверенным переводом на русский язык (в случаях, предусмотренных законодательством Российской Федерации, на документах должен быть проставлен апостиль компетентного органа государства, в котором этот документ был составлен).</a:t>
            </a:r>
          </a:p>
          <a:p>
            <a:pPr algn="just"/>
            <a:r>
              <a:rPr lang="ru-RU" sz="1100" dirty="0">
                <a:solidFill>
                  <a:prstClr val="black"/>
                </a:solidFill>
                <a:latin typeface="Times New Roman" panose="02020603050405020304" pitchFamily="18" charset="0"/>
                <a:cs typeface="Times New Roman" panose="02020603050405020304" pitchFamily="18" charset="0"/>
              </a:rPr>
              <a:t>29. Заявление о присвоении статуса, подаваемое в электронной форме с использованием государственной информационной системы промышленности, должно быть подписано простой или усиленной квалифицированной электронной подписью.</a:t>
            </a:r>
          </a:p>
          <a:p>
            <a:pPr algn="just"/>
            <a:r>
              <a:rPr lang="ru-RU" sz="1100" dirty="0">
                <a:solidFill>
                  <a:prstClr val="black"/>
                </a:solidFill>
                <a:latin typeface="Times New Roman" panose="02020603050405020304" pitchFamily="18" charset="0"/>
                <a:cs typeface="Times New Roman" panose="02020603050405020304" pitchFamily="18" charset="0"/>
              </a:rPr>
              <a:t>Заявитель вправе приложить копии документов, указанных в пунктах 15 - 26 настоящих Правил, в электронной форме.</a:t>
            </a:r>
          </a:p>
          <a:p>
            <a:pPr algn="just"/>
            <a:r>
              <a:rPr lang="ru-RU" sz="1100" dirty="0">
                <a:solidFill>
                  <a:prstClr val="black"/>
                </a:solidFill>
                <a:latin typeface="Times New Roman" panose="02020603050405020304" pitchFamily="18" charset="0"/>
                <a:cs typeface="Times New Roman" panose="02020603050405020304" pitchFamily="18" charset="0"/>
              </a:rPr>
              <a:t>30. Министерство промышленности и торговли Российской Федерации регистрирует заявление о присвоении статуса и документы, представленные в соответствии с пунктами 15 - 26 настоящих Правил, в срок не позднее 3 рабочих дней со дня их поступления.</a:t>
            </a:r>
          </a:p>
          <a:p>
            <a:pPr algn="just"/>
            <a:r>
              <a:rPr lang="ru-RU" sz="1100" dirty="0">
                <a:solidFill>
                  <a:prstClr val="black"/>
                </a:solidFill>
                <a:latin typeface="Times New Roman" panose="02020603050405020304" pitchFamily="18" charset="0"/>
                <a:cs typeface="Times New Roman" panose="02020603050405020304" pitchFamily="18" charset="0"/>
              </a:rPr>
              <a:t>31. Экспертиза телекоммуникационного оборудования проводится межведомственным экспертным советом по присвоению телекоммуникационному оборудованию, произведенному на территории Российской Федерации, статуса телекоммуникационного оборудования российского происхождения (далее - экспертный совет).</a:t>
            </a:r>
          </a:p>
        </p:txBody>
      </p:sp>
      <p:sp>
        <p:nvSpPr>
          <p:cNvPr id="11" name="Скругленный прямоугольник 10"/>
          <p:cNvSpPr/>
          <p:nvPr/>
        </p:nvSpPr>
        <p:spPr>
          <a:xfrm>
            <a:off x="433437" y="964208"/>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318828" y="964208"/>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590671" y="5830099"/>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281219" y="6397172"/>
            <a:ext cx="11616539"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Пункты  28 - 31 утратили силу.</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8" y="212971"/>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9" name="Скругленный прямоугольник 6">
            <a:extLst>
              <a:ext uri="{FF2B5EF4-FFF2-40B4-BE49-F238E27FC236}">
                <a16:creationId xmlns:a16="http://schemas.microsoft.com/office/drawing/2014/main" id="{A59DF5E4-4CFF-45FB-9CB1-D1AB05FADD9C}"/>
              </a:ext>
            </a:extLst>
          </p:cNvPr>
          <p:cNvSpPr/>
          <p:nvPr/>
        </p:nvSpPr>
        <p:spPr>
          <a:xfrm>
            <a:off x="6318828" y="1463046"/>
            <a:ext cx="5288400" cy="4299165"/>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endParaRPr lang="ru-RU" sz="1000" dirty="0">
              <a:solidFill>
                <a:prstClr val="black"/>
              </a:solidFill>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74F4B868-093E-4F9C-ADA6-73226C0237C9}"/>
              </a:ext>
            </a:extLst>
          </p:cNvPr>
          <p:cNvSpPr/>
          <p:nvPr/>
        </p:nvSpPr>
        <p:spPr>
          <a:xfrm>
            <a:off x="6318828" y="1772607"/>
            <a:ext cx="5288400" cy="769441"/>
          </a:xfrm>
          <a:prstGeom prst="rect">
            <a:avLst/>
          </a:prstGeom>
        </p:spPr>
        <p:txBody>
          <a:bodyPr wrap="square">
            <a:spAutoFit/>
          </a:bodyPr>
          <a:lstStyle/>
          <a:p>
            <a:pPr indent="361950" algn="just"/>
            <a:r>
              <a:rPr lang="ru-RU" sz="1100" dirty="0">
                <a:latin typeface="Times New Roman" panose="02020603050405020304" pitchFamily="18" charset="0"/>
                <a:cs typeface="Times New Roman" panose="02020603050405020304" pitchFamily="18" charset="0"/>
              </a:rPr>
              <a:t>28. Утратил силу.</a:t>
            </a:r>
          </a:p>
          <a:p>
            <a:pPr indent="361950" algn="just"/>
            <a:r>
              <a:rPr lang="ru-RU" sz="1100" dirty="0">
                <a:latin typeface="Times New Roman" panose="02020603050405020304" pitchFamily="18" charset="0"/>
                <a:cs typeface="Times New Roman" panose="02020603050405020304" pitchFamily="18" charset="0"/>
              </a:rPr>
              <a:t>29. Утратил силу.</a:t>
            </a:r>
          </a:p>
          <a:p>
            <a:pPr indent="361950" algn="just"/>
            <a:r>
              <a:rPr lang="ru-RU" sz="1100" dirty="0">
                <a:latin typeface="Times New Roman" panose="02020603050405020304" pitchFamily="18" charset="0"/>
                <a:cs typeface="Times New Roman" panose="02020603050405020304" pitchFamily="18" charset="0"/>
              </a:rPr>
              <a:t>30. Утратил силу.</a:t>
            </a:r>
          </a:p>
          <a:p>
            <a:pPr indent="361950" algn="just"/>
            <a:r>
              <a:rPr lang="ru-RU" sz="1100" dirty="0">
                <a:latin typeface="Times New Roman" panose="02020603050405020304" pitchFamily="18" charset="0"/>
                <a:cs typeface="Times New Roman" panose="02020603050405020304" pitchFamily="18" charset="0"/>
              </a:rPr>
              <a:t>31. Утратил силу.</a:t>
            </a:r>
          </a:p>
        </p:txBody>
      </p:sp>
    </p:spTree>
    <p:extLst>
      <p:ext uri="{BB962C8B-B14F-4D97-AF65-F5344CB8AC3E}">
        <p14:creationId xmlns:p14="http://schemas.microsoft.com/office/powerpoint/2010/main" val="3982563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433437" y="1466047"/>
            <a:ext cx="5180795" cy="2619392"/>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dirty="0">
                <a:solidFill>
                  <a:prstClr val="black"/>
                </a:solidFill>
                <a:latin typeface="Times New Roman" panose="02020603050405020304" pitchFamily="18" charset="0"/>
                <a:cs typeface="Times New Roman" panose="02020603050405020304" pitchFamily="18" charset="0"/>
              </a:rPr>
              <a:t>32. В срок не позднее 10 рабочих дней со дня регистрации заявления о присвоении статуса и прилагаемых к нему документов, предусмотренных пунктами 15 - 26 настоящих Правил, Министерство промышленности и торговли Российской Федерации проверяет полноту и достоверность сведений, содержащихся в указанных заявлении и документах, и принимает одно из следующих решений:</a:t>
            </a:r>
          </a:p>
          <a:p>
            <a:pPr algn="just"/>
            <a:r>
              <a:rPr lang="ru-RU" sz="1100" dirty="0">
                <a:solidFill>
                  <a:prstClr val="black"/>
                </a:solidFill>
                <a:latin typeface="Times New Roman" panose="02020603050405020304" pitchFamily="18" charset="0"/>
                <a:cs typeface="Times New Roman" panose="02020603050405020304" pitchFamily="18" charset="0"/>
              </a:rPr>
              <a:t>а) об отказе в присвоении телекоммуникационному оборудованию статуса телекоммуникационного оборудования российского происхождения и включении телекоммуникационного оборудования в реестр на основании непредставления (представления не в полном объеме) документов, предусмотренных пунктами 15 - 25 настоящих Правил (за исключением случая, предусмотренного пунктом 27 настоящих Правил);</a:t>
            </a:r>
          </a:p>
          <a:p>
            <a:pPr algn="just"/>
            <a:r>
              <a:rPr lang="ru-RU" sz="1100" dirty="0">
                <a:solidFill>
                  <a:prstClr val="black"/>
                </a:solidFill>
                <a:latin typeface="Times New Roman" panose="02020603050405020304" pitchFamily="18" charset="0"/>
                <a:cs typeface="Times New Roman" panose="02020603050405020304" pitchFamily="18" charset="0"/>
              </a:rPr>
              <a:t>б) о направлении заявления о присвоении статуса и прилагаемых к нему документов в экспертный совет.</a:t>
            </a:r>
          </a:p>
        </p:txBody>
      </p:sp>
      <p:sp>
        <p:nvSpPr>
          <p:cNvPr id="11" name="Скругленный прямоугольник 10"/>
          <p:cNvSpPr/>
          <p:nvPr/>
        </p:nvSpPr>
        <p:spPr>
          <a:xfrm>
            <a:off x="433437" y="810325"/>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237715" y="813312"/>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887956" y="5766230"/>
            <a:ext cx="470304"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281219" y="6284594"/>
            <a:ext cx="11616539" cy="511199"/>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Уточнен порядок проверки Минпромторгом ЗАЯВЛЕНИЯ и приложенных к нему документов и направления ЗАЯВЛЕНИЯ в экспертный совет для проведения экспертизы.</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8" y="62207"/>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9" name="Скругленный прямоугольник 6">
            <a:extLst>
              <a:ext uri="{FF2B5EF4-FFF2-40B4-BE49-F238E27FC236}">
                <a16:creationId xmlns:a16="http://schemas.microsoft.com/office/drawing/2014/main" id="{A59DF5E4-4CFF-45FB-9CB1-D1AB05FADD9C}"/>
              </a:ext>
            </a:extLst>
          </p:cNvPr>
          <p:cNvSpPr/>
          <p:nvPr/>
        </p:nvSpPr>
        <p:spPr>
          <a:xfrm>
            <a:off x="5706682" y="1280490"/>
            <a:ext cx="6350466" cy="4436839"/>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endParaRPr lang="ru-RU" sz="1000" dirty="0">
              <a:solidFill>
                <a:prstClr val="black"/>
              </a:solidFill>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74F4B868-093E-4F9C-ADA6-73226C0237C9}"/>
              </a:ext>
            </a:extLst>
          </p:cNvPr>
          <p:cNvSpPr/>
          <p:nvPr/>
        </p:nvSpPr>
        <p:spPr>
          <a:xfrm>
            <a:off x="5866072" y="1305992"/>
            <a:ext cx="6031685" cy="4324261"/>
          </a:xfrm>
          <a:prstGeom prst="rect">
            <a:avLst/>
          </a:prstGeom>
        </p:spPr>
        <p:txBody>
          <a:bodyPr wrap="square">
            <a:spAutoFit/>
          </a:bodyPr>
          <a:lstStyle/>
          <a:p>
            <a:pPr indent="361950" algn="just"/>
            <a:r>
              <a:rPr lang="ru-RU" sz="1100" dirty="0">
                <a:latin typeface="Times New Roman" panose="02020603050405020304" pitchFamily="18" charset="0"/>
                <a:cs typeface="Times New Roman" panose="02020603050405020304" pitchFamily="18" charset="0"/>
              </a:rPr>
              <a:t>32. </a:t>
            </a:r>
            <a:r>
              <a:rPr lang="ru-RU" sz="1100" b="1" dirty="0">
                <a:latin typeface="Times New Roman" panose="02020603050405020304" pitchFamily="18" charset="0"/>
                <a:cs typeface="Times New Roman" panose="02020603050405020304" pitchFamily="18" charset="0"/>
              </a:rPr>
              <a:t>Министерство промышленности и торговли </a:t>
            </a:r>
            <a:r>
              <a:rPr lang="ru-RU" sz="1100" dirty="0">
                <a:latin typeface="Times New Roman" panose="02020603050405020304" pitchFamily="18" charset="0"/>
                <a:cs typeface="Times New Roman" panose="02020603050405020304" pitchFamily="18" charset="0"/>
              </a:rPr>
              <a:t>Российской Федерации </a:t>
            </a:r>
            <a:r>
              <a:rPr lang="ru-RU" sz="1100" b="1" dirty="0">
                <a:latin typeface="Times New Roman" panose="02020603050405020304" pitchFamily="18" charset="0"/>
                <a:cs typeface="Times New Roman" panose="02020603050405020304" pitchFamily="18" charset="0"/>
              </a:rPr>
              <a:t>в течение 15 рабочих дней со дня поступления заявления </a:t>
            </a:r>
            <a:r>
              <a:rPr lang="ru-RU" sz="1100" dirty="0">
                <a:latin typeface="Times New Roman" panose="02020603050405020304" pitchFamily="18" charset="0"/>
                <a:cs typeface="Times New Roman" panose="02020603050405020304" pitchFamily="18" charset="0"/>
              </a:rPr>
              <a:t>о присвоении статуса </a:t>
            </a:r>
            <a:r>
              <a:rPr lang="ru-RU" sz="1100" b="1" dirty="0">
                <a:latin typeface="Times New Roman" panose="02020603050405020304" pitchFamily="18" charset="0"/>
                <a:cs typeface="Times New Roman" panose="02020603050405020304" pitchFamily="18" charset="0"/>
              </a:rPr>
              <a:t>или заявления о подтверждении статуса осуществляет проверку полноты и достоверности изложенных в нем сведений, а также комплектности прилагаемых к нему документов.</a:t>
            </a:r>
          </a:p>
          <a:p>
            <a:pPr indent="361950" algn="just"/>
            <a:r>
              <a:rPr lang="ru-RU" sz="1100" b="1" dirty="0">
                <a:latin typeface="Times New Roman" panose="02020603050405020304" pitchFamily="18" charset="0"/>
                <a:cs typeface="Times New Roman" panose="02020603050405020304" pitchFamily="18" charset="0"/>
              </a:rPr>
              <a:t>В случае неполноты сведений, изложенных в заявлении о присвоении статуса или заявлении о подтверждении статуса, а также их несоответствия сведениям и документам, предусмотренным пунктами 4(2) и 4(3) </a:t>
            </a:r>
            <a:r>
              <a:rPr lang="ru-RU" sz="1100" dirty="0">
                <a:latin typeface="Times New Roman" panose="02020603050405020304" pitchFamily="18" charset="0"/>
                <a:cs typeface="Times New Roman" panose="02020603050405020304" pitchFamily="18" charset="0"/>
              </a:rPr>
              <a:t>настоящих Правил, Министерство промышленности и торговли Российской Федерации </a:t>
            </a:r>
            <a:r>
              <a:rPr lang="ru-RU" sz="1100" b="1" dirty="0">
                <a:latin typeface="Times New Roman" panose="02020603050405020304" pitchFamily="18" charset="0"/>
                <a:cs typeface="Times New Roman" panose="02020603050405020304" pitchFamily="18" charset="0"/>
              </a:rPr>
              <a:t>возвращает соответствующее заявление на доработку с указанием причины возврата.</a:t>
            </a:r>
          </a:p>
          <a:p>
            <a:pPr indent="361950" algn="just"/>
            <a:r>
              <a:rPr lang="ru-RU" sz="1100" b="1" dirty="0">
                <a:latin typeface="Times New Roman" panose="02020603050405020304" pitchFamily="18" charset="0"/>
                <a:cs typeface="Times New Roman" panose="02020603050405020304" pitchFamily="18" charset="0"/>
              </a:rPr>
              <a:t>Доработанное по замечаниям</a:t>
            </a:r>
            <a:r>
              <a:rPr lang="ru-RU" sz="1100" dirty="0">
                <a:latin typeface="Times New Roman" panose="02020603050405020304" pitchFamily="18" charset="0"/>
                <a:cs typeface="Times New Roman" panose="02020603050405020304" pitchFamily="18" charset="0"/>
              </a:rPr>
              <a:t> заявление о присвоении статуса </a:t>
            </a:r>
            <a:r>
              <a:rPr lang="ru-RU" sz="1100" b="1" dirty="0">
                <a:latin typeface="Times New Roman" panose="02020603050405020304" pitchFamily="18" charset="0"/>
                <a:cs typeface="Times New Roman" panose="02020603050405020304" pitchFamily="18" charset="0"/>
              </a:rPr>
              <a:t>или заявление о подтверждении статуса может быть представлено с учетом устранения замечаний в течение </a:t>
            </a:r>
            <a:r>
              <a:rPr lang="ru-RU" sz="1100" dirty="0">
                <a:latin typeface="Times New Roman" panose="02020603050405020304" pitchFamily="18" charset="0"/>
                <a:cs typeface="Times New Roman" panose="02020603050405020304" pitchFamily="18" charset="0"/>
              </a:rPr>
              <a:t>15 рабочих дней со дня </a:t>
            </a:r>
            <a:r>
              <a:rPr lang="ru-RU" sz="1100" b="1" dirty="0">
                <a:latin typeface="Times New Roman" panose="02020603050405020304" pitchFamily="18" charset="0"/>
                <a:cs typeface="Times New Roman" panose="02020603050405020304" pitchFamily="18" charset="0"/>
              </a:rPr>
              <a:t>возвращения такого заявления на доработку через государственную информационную систему промышленности. Министерство промышленности и торговли </a:t>
            </a:r>
            <a:r>
              <a:rPr lang="ru-RU" sz="1100" dirty="0">
                <a:latin typeface="Times New Roman" panose="02020603050405020304" pitchFamily="18" charset="0"/>
                <a:cs typeface="Times New Roman" panose="02020603050405020304" pitchFamily="18" charset="0"/>
              </a:rPr>
              <a:t>Российской Федерации </a:t>
            </a:r>
            <a:r>
              <a:rPr lang="ru-RU" sz="1100" b="1" dirty="0">
                <a:latin typeface="Times New Roman" panose="02020603050405020304" pitchFamily="18" charset="0"/>
                <a:cs typeface="Times New Roman" panose="02020603050405020304" pitchFamily="18" charset="0"/>
              </a:rPr>
              <a:t>осуществляет проверку соответствующего доработанного </a:t>
            </a:r>
            <a:r>
              <a:rPr lang="ru-RU" sz="1100" dirty="0">
                <a:latin typeface="Times New Roman" panose="02020603050405020304" pitchFamily="18" charset="0"/>
                <a:cs typeface="Times New Roman" panose="02020603050405020304" pitchFamily="18" charset="0"/>
              </a:rPr>
              <a:t>заявления </a:t>
            </a:r>
            <a:r>
              <a:rPr lang="ru-RU" sz="1100" b="1" dirty="0">
                <a:latin typeface="Times New Roman" panose="02020603050405020304" pitchFamily="18" charset="0"/>
                <a:cs typeface="Times New Roman" panose="02020603050405020304" pitchFamily="18" charset="0"/>
              </a:rPr>
              <a:t>в срок, указанный в абзаце первом настоящего пункта.</a:t>
            </a:r>
          </a:p>
          <a:p>
            <a:pPr indent="361950" algn="just"/>
            <a:r>
              <a:rPr lang="ru-RU" sz="1100" b="1" dirty="0">
                <a:latin typeface="Times New Roman" panose="02020603050405020304" pitchFamily="18" charset="0"/>
                <a:cs typeface="Times New Roman" panose="02020603050405020304" pitchFamily="18" charset="0"/>
              </a:rPr>
              <a:t>По результатам проведенной в соответствии с абзацем первым настоящего пункта проверки и в случае полноты и достоверности изложенных в заявлении</a:t>
            </a:r>
            <a:r>
              <a:rPr lang="ru-RU" sz="1100" dirty="0">
                <a:latin typeface="Times New Roman" panose="02020603050405020304" pitchFamily="18" charset="0"/>
                <a:cs typeface="Times New Roman" panose="02020603050405020304" pitchFamily="18" charset="0"/>
              </a:rPr>
              <a:t> о присвоении статуса </a:t>
            </a:r>
            <a:r>
              <a:rPr lang="ru-RU" sz="1100" b="1" dirty="0">
                <a:latin typeface="Times New Roman" panose="02020603050405020304" pitchFamily="18" charset="0"/>
                <a:cs typeface="Times New Roman" panose="02020603050405020304" pitchFamily="18" charset="0"/>
              </a:rPr>
              <a:t>или заявлении о подтверждении статуса сведений, а также комплектности</a:t>
            </a:r>
            <a:r>
              <a:rPr lang="ru-RU" sz="1100" dirty="0">
                <a:latin typeface="Times New Roman" panose="02020603050405020304" pitchFamily="18" charset="0"/>
                <a:cs typeface="Times New Roman" panose="02020603050405020304" pitchFamily="18" charset="0"/>
              </a:rPr>
              <a:t> прилагаемых к нему документов Министерство промышленности и торговли Российской Федерации </a:t>
            </a:r>
            <a:r>
              <a:rPr lang="ru-RU" sz="1100" b="1" dirty="0">
                <a:latin typeface="Times New Roman" panose="02020603050405020304" pitchFamily="18" charset="0"/>
                <a:cs typeface="Times New Roman" panose="02020603050405020304" pitchFamily="18" charset="0"/>
              </a:rPr>
              <a:t>в течение 3 рабочих дней направляет данное заявление и прилагаемые к нему документы в экспертный совет для проведения экспертизы соответствия телекоммуникационного оборудования требованиям, предъявляемым</a:t>
            </a:r>
            <a:r>
              <a:rPr lang="ru-RU" sz="1100" dirty="0">
                <a:latin typeface="Times New Roman" panose="02020603050405020304" pitchFamily="18" charset="0"/>
                <a:cs typeface="Times New Roman" panose="02020603050405020304" pitchFamily="18" charset="0"/>
              </a:rPr>
              <a:t> </a:t>
            </a:r>
            <a:r>
              <a:rPr lang="ru-RU" sz="1100" b="1" dirty="0">
                <a:latin typeface="Times New Roman" panose="02020603050405020304" pitchFamily="18" charset="0"/>
                <a:cs typeface="Times New Roman" panose="02020603050405020304" pitchFamily="18" charset="0"/>
              </a:rPr>
              <a:t>для присвоения </a:t>
            </a:r>
            <a:r>
              <a:rPr lang="ru-RU" sz="1100" dirty="0">
                <a:latin typeface="Times New Roman" panose="02020603050405020304" pitchFamily="18" charset="0"/>
                <a:cs typeface="Times New Roman" panose="02020603050405020304" pitchFamily="18" charset="0"/>
              </a:rPr>
              <a:t>статуса телекоммуникационного оборудования российского происхождения </a:t>
            </a:r>
            <a:r>
              <a:rPr lang="ru-RU" sz="1100" b="1" dirty="0">
                <a:latin typeface="Times New Roman" panose="02020603050405020304" pitchFamily="18" charset="0"/>
                <a:cs typeface="Times New Roman" panose="02020603050405020304" pitchFamily="18" charset="0"/>
              </a:rPr>
              <a:t>(далее - экспертиза </a:t>
            </a:r>
            <a:r>
              <a:rPr lang="ru-RU" sz="1100" dirty="0">
                <a:latin typeface="Times New Roman" panose="02020603050405020304" pitchFamily="18" charset="0"/>
                <a:cs typeface="Times New Roman" panose="02020603050405020304" pitchFamily="18" charset="0"/>
              </a:rPr>
              <a:t>телекоммуникационного оборудования).</a:t>
            </a:r>
          </a:p>
        </p:txBody>
      </p:sp>
    </p:spTree>
    <p:extLst>
      <p:ext uri="{BB962C8B-B14F-4D97-AF65-F5344CB8AC3E}">
        <p14:creationId xmlns:p14="http://schemas.microsoft.com/office/powerpoint/2010/main" val="36816479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433437" y="1466047"/>
            <a:ext cx="5180795" cy="2619392"/>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dirty="0">
                <a:solidFill>
                  <a:prstClr val="black"/>
                </a:solidFill>
                <a:latin typeface="Times New Roman" panose="02020603050405020304" pitchFamily="18" charset="0"/>
                <a:cs typeface="Times New Roman" panose="02020603050405020304" pitchFamily="18" charset="0"/>
              </a:rPr>
              <a:t>33. Экспертный совет </a:t>
            </a:r>
            <a:r>
              <a:rPr lang="ru-RU" sz="1100" b="1" dirty="0">
                <a:solidFill>
                  <a:prstClr val="black"/>
                </a:solidFill>
                <a:latin typeface="Times New Roman" panose="02020603050405020304" pitchFamily="18" charset="0"/>
                <a:cs typeface="Times New Roman" panose="02020603050405020304" pitchFamily="18" charset="0"/>
              </a:rPr>
              <a:t>в срок не позднее 20</a:t>
            </a:r>
            <a:r>
              <a:rPr lang="ru-RU" sz="1100" dirty="0">
                <a:solidFill>
                  <a:prstClr val="black"/>
                </a:solidFill>
                <a:latin typeface="Times New Roman" panose="02020603050405020304" pitchFamily="18" charset="0"/>
                <a:cs typeface="Times New Roman" panose="02020603050405020304" pitchFamily="18" charset="0"/>
              </a:rPr>
              <a:t> рабочих дней со дня получения заявления о присвоении статуса и документов в соответствии с пунктом 32 настоящих Правил либо в срок, предусмотренный решением о продлении срока рассмотрения заявления о присвоении статуса, принятым в соответствии с пунктом </a:t>
            </a:r>
            <a:r>
              <a:rPr lang="ru-RU" sz="1100" b="1" dirty="0">
                <a:solidFill>
                  <a:prstClr val="black"/>
                </a:solidFill>
                <a:latin typeface="Times New Roman" panose="02020603050405020304" pitchFamily="18" charset="0"/>
                <a:cs typeface="Times New Roman" panose="02020603050405020304" pitchFamily="18" charset="0"/>
              </a:rPr>
              <a:t>37</a:t>
            </a:r>
            <a:r>
              <a:rPr lang="ru-RU" sz="1100" dirty="0">
                <a:solidFill>
                  <a:prstClr val="black"/>
                </a:solidFill>
                <a:latin typeface="Times New Roman" panose="02020603050405020304" pitchFamily="18" charset="0"/>
                <a:cs typeface="Times New Roman" panose="02020603050405020304" pitchFamily="18" charset="0"/>
              </a:rPr>
              <a:t> настоящих Правил, осуществляет экспертизу телекоммуникационного оборудования, утверждает заключение о соответствии телекоммуникационного оборудования требованиям, предъявляемым для присвоения статуса телекоммуникационного оборудования российского происхождения, или о его несоответствии требованиям, </a:t>
            </a:r>
            <a:r>
              <a:rPr lang="ru-RU" sz="1100" b="1" dirty="0">
                <a:solidFill>
                  <a:prstClr val="black"/>
                </a:solidFill>
                <a:latin typeface="Times New Roman" panose="02020603050405020304" pitchFamily="18" charset="0"/>
                <a:cs typeface="Times New Roman" panose="02020603050405020304" pitchFamily="18" charset="0"/>
              </a:rPr>
              <a:t>предъявляемым для присвоения статуса телекоммуникационного оборудования российского происхождения, и в срок </a:t>
            </a:r>
            <a:r>
              <a:rPr lang="ru-RU" sz="1100" dirty="0">
                <a:solidFill>
                  <a:prstClr val="black"/>
                </a:solidFill>
                <a:latin typeface="Times New Roman" panose="02020603050405020304" pitchFamily="18" charset="0"/>
                <a:cs typeface="Times New Roman" panose="02020603050405020304" pitchFamily="18" charset="0"/>
              </a:rPr>
              <a:t>не позднее </a:t>
            </a:r>
            <a:r>
              <a:rPr lang="ru-RU" sz="1100" b="1" dirty="0">
                <a:solidFill>
                  <a:prstClr val="black"/>
                </a:solidFill>
                <a:latin typeface="Times New Roman" panose="02020603050405020304" pitchFamily="18" charset="0"/>
                <a:cs typeface="Times New Roman" panose="02020603050405020304" pitchFamily="18" charset="0"/>
              </a:rPr>
              <a:t>5 рабочих дней </a:t>
            </a:r>
            <a:r>
              <a:rPr lang="ru-RU" sz="1100" dirty="0">
                <a:solidFill>
                  <a:prstClr val="black"/>
                </a:solidFill>
                <a:latin typeface="Times New Roman" panose="02020603050405020304" pitchFamily="18" charset="0"/>
                <a:cs typeface="Times New Roman" panose="02020603050405020304" pitchFamily="18" charset="0"/>
              </a:rPr>
              <a:t>со дня утверждения заключения направляет его в Министерство промышленности и торговли Российской Федерации.</a:t>
            </a:r>
          </a:p>
        </p:txBody>
      </p:sp>
      <p:sp>
        <p:nvSpPr>
          <p:cNvPr id="11" name="Скругленный прямоугольник 10"/>
          <p:cNvSpPr/>
          <p:nvPr/>
        </p:nvSpPr>
        <p:spPr>
          <a:xfrm>
            <a:off x="433437" y="810325"/>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237715" y="813312"/>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632616" y="3843123"/>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109057" y="5889072"/>
            <a:ext cx="11987868" cy="9067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Уточнен порядок проведения экспертным советом экспертизы и утверждения заключения о соответствии /несоответствии/ </a:t>
            </a:r>
            <a:r>
              <a:rPr lang="ru-RU" sz="1600" dirty="0" err="1">
                <a:latin typeface="Times New Roman" panose="02020603050405020304" pitchFamily="18" charset="0"/>
                <a:ea typeface="Calibri" panose="020F0502020204030204" pitchFamily="34" charset="0"/>
                <a:cs typeface="Times New Roman" panose="02020603050405020304" pitchFamily="18" charset="0"/>
              </a:rPr>
              <a:t>телекоммуникативного</a:t>
            </a:r>
            <a:r>
              <a:rPr lang="ru-RU" sz="1600" dirty="0">
                <a:latin typeface="Times New Roman" panose="02020603050405020304" pitchFamily="18" charset="0"/>
                <a:ea typeface="Calibri" panose="020F0502020204030204" pitchFamily="34" charset="0"/>
                <a:cs typeface="Times New Roman" panose="02020603050405020304" pitchFamily="18" charset="0"/>
              </a:rPr>
              <a:t> оборудования  требованиям, предъявляемым для присвоения статуса </a:t>
            </a:r>
            <a:r>
              <a:rPr lang="ru-RU" sz="1600" dirty="0" err="1">
                <a:latin typeface="Times New Roman" panose="02020603050405020304" pitchFamily="18" charset="0"/>
                <a:ea typeface="Calibri" panose="020F0502020204030204" pitchFamily="34" charset="0"/>
                <a:cs typeface="Times New Roman" panose="02020603050405020304" pitchFamily="18" charset="0"/>
              </a:rPr>
              <a:t>телекоммуникативного</a:t>
            </a:r>
            <a:r>
              <a:rPr lang="ru-RU" sz="1600" dirty="0">
                <a:latin typeface="Times New Roman" panose="02020603050405020304" pitchFamily="18" charset="0"/>
                <a:ea typeface="Calibri" panose="020F0502020204030204" pitchFamily="34" charset="0"/>
                <a:cs typeface="Times New Roman" panose="02020603050405020304" pitchFamily="18" charset="0"/>
              </a:rPr>
              <a:t> оборудования российского происхождения.</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8" y="62207"/>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0" name="Скругленный прямоугольник 6">
            <a:extLst>
              <a:ext uri="{FF2B5EF4-FFF2-40B4-BE49-F238E27FC236}">
                <a16:creationId xmlns:a16="http://schemas.microsoft.com/office/drawing/2014/main" id="{6CFEFAE8-7ED9-4C12-AAC1-7CBC805CDF0F}"/>
              </a:ext>
            </a:extLst>
          </p:cNvPr>
          <p:cNvSpPr/>
          <p:nvPr/>
        </p:nvSpPr>
        <p:spPr>
          <a:xfrm>
            <a:off x="6237715" y="1466047"/>
            <a:ext cx="5288400" cy="223349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dirty="0">
                <a:solidFill>
                  <a:prstClr val="black"/>
                </a:solidFill>
                <a:latin typeface="Times New Roman" panose="02020603050405020304" pitchFamily="18" charset="0"/>
                <a:cs typeface="Times New Roman" panose="02020603050405020304" pitchFamily="18" charset="0"/>
              </a:rPr>
              <a:t>33. Экспертный совет </a:t>
            </a:r>
            <a:r>
              <a:rPr lang="ru-RU" sz="1100" b="1" dirty="0">
                <a:solidFill>
                  <a:prstClr val="black"/>
                </a:solidFill>
                <a:latin typeface="Times New Roman" panose="02020603050405020304" pitchFamily="18" charset="0"/>
                <a:cs typeface="Times New Roman" panose="02020603050405020304" pitchFamily="18" charset="0"/>
              </a:rPr>
              <a:t>в течение 30</a:t>
            </a:r>
            <a:r>
              <a:rPr lang="ru-RU" sz="1100" dirty="0">
                <a:solidFill>
                  <a:prstClr val="black"/>
                </a:solidFill>
                <a:latin typeface="Times New Roman" panose="02020603050405020304" pitchFamily="18" charset="0"/>
                <a:cs typeface="Times New Roman" panose="02020603050405020304" pitchFamily="18" charset="0"/>
              </a:rPr>
              <a:t> рабочих дней со дня получения заявления о присвоении </a:t>
            </a:r>
            <a:r>
              <a:rPr lang="ru-RU" sz="1100" b="1" dirty="0">
                <a:solidFill>
                  <a:prstClr val="black"/>
                </a:solidFill>
                <a:latin typeface="Times New Roman" panose="02020603050405020304" pitchFamily="18" charset="0"/>
                <a:cs typeface="Times New Roman" panose="02020603050405020304" pitchFamily="18" charset="0"/>
              </a:rPr>
              <a:t>статуса или заявления о подтверждении</a:t>
            </a:r>
            <a:r>
              <a:rPr lang="ru-RU" sz="1100" dirty="0">
                <a:solidFill>
                  <a:prstClr val="black"/>
                </a:solidFill>
                <a:latin typeface="Times New Roman" panose="02020603050405020304" pitchFamily="18" charset="0"/>
                <a:cs typeface="Times New Roman" panose="02020603050405020304" pitchFamily="18" charset="0"/>
              </a:rPr>
              <a:t> статуса и документов в соответствии с пунктом 32 настоящих Правил либо в срок, предусмотренный решением о продлении срока рассмотрения заявления о присвоении статуса, принятым в соответствии с пунктом </a:t>
            </a:r>
            <a:r>
              <a:rPr lang="ru-RU" sz="1100" b="1" dirty="0">
                <a:solidFill>
                  <a:prstClr val="black"/>
                </a:solidFill>
                <a:latin typeface="Times New Roman" panose="02020603050405020304" pitchFamily="18" charset="0"/>
                <a:cs typeface="Times New Roman" panose="02020603050405020304" pitchFamily="18" charset="0"/>
              </a:rPr>
              <a:t>35</a:t>
            </a:r>
            <a:r>
              <a:rPr lang="ru-RU" sz="1100" dirty="0">
                <a:solidFill>
                  <a:prstClr val="black"/>
                </a:solidFill>
                <a:latin typeface="Times New Roman" panose="02020603050405020304" pitchFamily="18" charset="0"/>
                <a:cs typeface="Times New Roman" panose="02020603050405020304" pitchFamily="18" charset="0"/>
              </a:rPr>
              <a:t> настоящих Правил, осуществляет экспертизу телекоммуникационного оборудования, утверждает заключение о соответствии телекоммуникационного оборудования требованиям, предъявляемым для присвоения статуса телекоммуникационного оборудования российского происхождения, или о его несоответствии </a:t>
            </a:r>
            <a:r>
              <a:rPr lang="ru-RU" sz="1100" b="1" dirty="0">
                <a:solidFill>
                  <a:prstClr val="black"/>
                </a:solidFill>
                <a:latin typeface="Times New Roman" panose="02020603050405020304" pitchFamily="18" charset="0"/>
                <a:cs typeface="Times New Roman" panose="02020603050405020304" pitchFamily="18" charset="0"/>
              </a:rPr>
              <a:t>таким </a:t>
            </a:r>
            <a:r>
              <a:rPr lang="ru-RU" sz="1100" dirty="0">
                <a:solidFill>
                  <a:prstClr val="black"/>
                </a:solidFill>
                <a:latin typeface="Times New Roman" panose="02020603050405020304" pitchFamily="18" charset="0"/>
                <a:cs typeface="Times New Roman" panose="02020603050405020304" pitchFamily="18" charset="0"/>
              </a:rPr>
              <a:t>требованиям</a:t>
            </a:r>
            <a:r>
              <a:rPr lang="ru-RU" sz="1100" b="1" dirty="0">
                <a:solidFill>
                  <a:prstClr val="black"/>
                </a:solidFill>
                <a:latin typeface="Times New Roman" panose="02020603050405020304" pitchFamily="18" charset="0"/>
                <a:cs typeface="Times New Roman" panose="02020603050405020304" pitchFamily="18" charset="0"/>
              </a:rPr>
              <a:t> и</a:t>
            </a:r>
            <a:r>
              <a:rPr lang="ru-RU" sz="1100" dirty="0">
                <a:solidFill>
                  <a:prstClr val="black"/>
                </a:solidFill>
                <a:latin typeface="Times New Roman" panose="02020603050405020304" pitchFamily="18" charset="0"/>
                <a:cs typeface="Times New Roman" panose="02020603050405020304" pitchFamily="18" charset="0"/>
              </a:rPr>
              <a:t> не позднее </a:t>
            </a:r>
            <a:r>
              <a:rPr lang="ru-RU" sz="1100" b="1" dirty="0">
                <a:solidFill>
                  <a:prstClr val="black"/>
                </a:solidFill>
                <a:latin typeface="Times New Roman" panose="02020603050405020304" pitchFamily="18" charset="0"/>
                <a:cs typeface="Times New Roman" panose="02020603050405020304" pitchFamily="18" charset="0"/>
              </a:rPr>
              <a:t>5-го рабочего дня </a:t>
            </a:r>
            <a:r>
              <a:rPr lang="ru-RU" sz="1100" dirty="0">
                <a:solidFill>
                  <a:prstClr val="black"/>
                </a:solidFill>
                <a:latin typeface="Times New Roman" panose="02020603050405020304" pitchFamily="18" charset="0"/>
                <a:cs typeface="Times New Roman" panose="02020603050405020304" pitchFamily="18" charset="0"/>
              </a:rPr>
              <a:t>со дня утверждения заключения направляет его в Министерство промышленности и торговли Российской Федерации.</a:t>
            </a:r>
          </a:p>
        </p:txBody>
      </p:sp>
    </p:spTree>
    <p:extLst>
      <p:ext uri="{BB962C8B-B14F-4D97-AF65-F5344CB8AC3E}">
        <p14:creationId xmlns:p14="http://schemas.microsoft.com/office/powerpoint/2010/main" val="31900395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433436" y="1799244"/>
            <a:ext cx="5180795" cy="1335876"/>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dirty="0">
                <a:solidFill>
                  <a:prstClr val="black"/>
                </a:solidFill>
                <a:latin typeface="Times New Roman" panose="02020603050405020304" pitchFamily="18" charset="0"/>
                <a:cs typeface="Times New Roman" panose="02020603050405020304" pitchFamily="18" charset="0"/>
              </a:rPr>
              <a:t>36. Основаниями для утверждения заключения о несоответствии требованиям, предъявляемым для присвоения статуса телекоммуникационного оборудования российского происхождения, являются:</a:t>
            </a:r>
          </a:p>
          <a:p>
            <a:pPr algn="just"/>
            <a:r>
              <a:rPr lang="ru-RU" sz="1100" dirty="0">
                <a:solidFill>
                  <a:prstClr val="black"/>
                </a:solidFill>
                <a:latin typeface="Times New Roman" panose="02020603050405020304" pitchFamily="18" charset="0"/>
                <a:cs typeface="Times New Roman" panose="02020603050405020304" pitchFamily="18" charset="0"/>
              </a:rPr>
              <a:t>а) наличие в заявлении о присвоении статуса и прилагаемых документах недостоверных сведений;</a:t>
            </a:r>
          </a:p>
          <a:p>
            <a:pPr algn="just"/>
            <a:r>
              <a:rPr lang="ru-RU" sz="1100" dirty="0">
                <a:solidFill>
                  <a:prstClr val="black"/>
                </a:solidFill>
                <a:latin typeface="Times New Roman" panose="02020603050405020304" pitchFamily="18" charset="0"/>
                <a:cs typeface="Times New Roman" panose="02020603050405020304" pitchFamily="18" charset="0"/>
              </a:rPr>
              <a:t>б) несоответствие требованиям, указанным в пункте 14 настоящих Правил.</a:t>
            </a:r>
          </a:p>
        </p:txBody>
      </p:sp>
      <p:sp>
        <p:nvSpPr>
          <p:cNvPr id="11" name="Скругленный прямоугольник 10"/>
          <p:cNvSpPr/>
          <p:nvPr/>
        </p:nvSpPr>
        <p:spPr>
          <a:xfrm>
            <a:off x="433435" y="1036739"/>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237715" y="1033446"/>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842341" y="3442284"/>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287730" y="6397172"/>
            <a:ext cx="11616539"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8" y="62207"/>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0" name="Скругленный прямоугольник 6">
            <a:extLst>
              <a:ext uri="{FF2B5EF4-FFF2-40B4-BE49-F238E27FC236}">
                <a16:creationId xmlns:a16="http://schemas.microsoft.com/office/drawing/2014/main" id="{6CFEFAE8-7ED9-4C12-AAC1-7CBC805CDF0F}"/>
              </a:ext>
            </a:extLst>
          </p:cNvPr>
          <p:cNvSpPr/>
          <p:nvPr/>
        </p:nvSpPr>
        <p:spPr>
          <a:xfrm>
            <a:off x="6237715" y="1799245"/>
            <a:ext cx="5288400" cy="1335876"/>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dirty="0">
                <a:solidFill>
                  <a:prstClr val="black"/>
                </a:solidFill>
                <a:latin typeface="Times New Roman" panose="02020603050405020304" pitchFamily="18" charset="0"/>
                <a:cs typeface="Times New Roman" panose="02020603050405020304" pitchFamily="18" charset="0"/>
              </a:rPr>
              <a:t>36. Основаниями для утверждения заключения о несоответствии требованиям, предъявляемым для присвоения статуса телекоммуникационного оборудования российского происхождения, являются:</a:t>
            </a:r>
          </a:p>
          <a:p>
            <a:pPr algn="just"/>
            <a:r>
              <a:rPr lang="ru-RU" sz="1100" dirty="0">
                <a:solidFill>
                  <a:prstClr val="black"/>
                </a:solidFill>
                <a:latin typeface="Times New Roman" panose="02020603050405020304" pitchFamily="18" charset="0"/>
                <a:cs typeface="Times New Roman" panose="02020603050405020304" pitchFamily="18" charset="0"/>
              </a:rPr>
              <a:t>а) наличие в заявлении о присвоении </a:t>
            </a:r>
            <a:r>
              <a:rPr lang="ru-RU" sz="1100" b="1" dirty="0">
                <a:solidFill>
                  <a:prstClr val="black"/>
                </a:solidFill>
                <a:latin typeface="Times New Roman" panose="02020603050405020304" pitchFamily="18" charset="0"/>
                <a:cs typeface="Times New Roman" panose="02020603050405020304" pitchFamily="18" charset="0"/>
              </a:rPr>
              <a:t>статуса или заявлении о подтверждении </a:t>
            </a:r>
            <a:r>
              <a:rPr lang="ru-RU" sz="1100" dirty="0">
                <a:solidFill>
                  <a:prstClr val="black"/>
                </a:solidFill>
                <a:latin typeface="Times New Roman" panose="02020603050405020304" pitchFamily="18" charset="0"/>
                <a:cs typeface="Times New Roman" panose="02020603050405020304" pitchFamily="18" charset="0"/>
              </a:rPr>
              <a:t>статуса и прилагаемых документах недостоверных сведений;</a:t>
            </a:r>
          </a:p>
          <a:p>
            <a:pPr algn="just"/>
            <a:r>
              <a:rPr lang="ru-RU" sz="1100" dirty="0">
                <a:solidFill>
                  <a:prstClr val="black"/>
                </a:solidFill>
                <a:latin typeface="Times New Roman" panose="02020603050405020304" pitchFamily="18" charset="0"/>
                <a:cs typeface="Times New Roman" panose="02020603050405020304" pitchFamily="18" charset="0"/>
              </a:rPr>
              <a:t>б) несоответствие требованиям, указанным в пункте 14 настоящих Правил.</a:t>
            </a:r>
          </a:p>
        </p:txBody>
      </p:sp>
    </p:spTree>
    <p:extLst>
      <p:ext uri="{BB962C8B-B14F-4D97-AF65-F5344CB8AC3E}">
        <p14:creationId xmlns:p14="http://schemas.microsoft.com/office/powerpoint/2010/main" val="3122011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110455" y="1115986"/>
            <a:ext cx="6122565" cy="5175757"/>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0"/>
              </a:spcAft>
            </a:pPr>
            <a:r>
              <a:rPr lang="ru-RU" sz="900" b="1" dirty="0">
                <a:solidFill>
                  <a:srgbClr val="000000"/>
                </a:solidFill>
                <a:latin typeface="Times New Roman" panose="02020603050405020304" pitchFamily="18" charset="0"/>
                <a:cs typeface="Times New Roman" panose="02020603050405020304" pitchFamily="18" charset="0"/>
              </a:rPr>
              <a:t>3(1). Установить, что для подтверждения соответствия радиоэлектронной продукции условиям, предусмотренным подпунктами «а» - «в» пункта 3 настоящего постановления, участник закупки в составе заявки на участие в закупке представляет следующие документы и (или) информацию соответственно:</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lvl="0" indent="361950" algn="just"/>
            <a:r>
              <a:rPr lang="ru-RU" sz="900" b="1" dirty="0">
                <a:solidFill>
                  <a:prstClr val="black"/>
                </a:solidFill>
                <a:latin typeface="Times New Roman" panose="02020603050405020304" pitchFamily="18" charset="0"/>
                <a:cs typeface="Times New Roman" panose="02020603050405020304" pitchFamily="18" charset="0"/>
              </a:rPr>
              <a:t>номер реестровой записи из реестра, а также информация о совокупном количестве баллов за выполнение технологических операций (условий) на территории Российской Федерации, если такое предусмотрено постановлением Правительства Российской Федерации от 17 июля 2015 г. № 719 «О подтверждении производства промышленной продукции на территории Российской Федерации» (для продукции, в отношении которой установлены требования о совокупном количестве баллов за выполнение (освоение) соответствующих операций (условий);</a:t>
            </a:r>
          </a:p>
          <a:p>
            <a:pPr lvl="0" indent="361950" algn="just"/>
            <a:r>
              <a:rPr lang="ru-RU" sz="900" b="1" dirty="0">
                <a:solidFill>
                  <a:prstClr val="black"/>
                </a:solidFill>
                <a:latin typeface="Times New Roman" panose="02020603050405020304" pitchFamily="18" charset="0"/>
                <a:cs typeface="Times New Roman" panose="02020603050405020304" pitchFamily="18" charset="0"/>
              </a:rPr>
              <a:t>номер реестровой записи из евразийского реестра промышленных товаров, а также информация о совокупном количестве баллов за выполнение технологических операций (условий) на территории государства - члена Евразийского экономического союза, если такое предусмотрено решением Совета Евразийской экономической комиссии от 23 ноября 2020 г. № 105 «Об утверждении Правил определения страны происхождения отдельных видов товаров для целей государственных (муниципальных) закупок» (для продукции, в отношении которой установлены требования о совокупном количестве баллов за выполнение (освоение) соответствующих операций (условий);</a:t>
            </a:r>
          </a:p>
          <a:p>
            <a:pPr lvl="0" indent="361950" algn="just"/>
            <a:r>
              <a:rPr lang="ru-RU" sz="900" b="1" dirty="0">
                <a:solidFill>
                  <a:prstClr val="black"/>
                </a:solidFill>
                <a:latin typeface="Times New Roman" panose="02020603050405020304" pitchFamily="18" charset="0"/>
                <a:cs typeface="Times New Roman" panose="02020603050405020304" pitchFamily="18" charset="0"/>
              </a:rPr>
              <a:t>копия сертификата по форме СТ-1.</a:t>
            </a:r>
          </a:p>
          <a:p>
            <a:pPr lvl="0" indent="361950" algn="just"/>
            <a:r>
              <a:rPr lang="ru-RU" sz="900" b="1" dirty="0">
                <a:solidFill>
                  <a:prstClr val="black"/>
                </a:solidFill>
                <a:latin typeface="Times New Roman" panose="02020603050405020304" pitchFamily="18" charset="0"/>
                <a:cs typeface="Times New Roman" panose="02020603050405020304" pitchFamily="18" charset="0"/>
              </a:rPr>
              <a:t>В случае предоставления участником закупки в составе заявки на участие в закупке в соответствии с абзацами вторым и третьим настоящего пункта информации из реестра или евразийского реестра промышленных товаров без указания информации о совокупном количестве баллов в отношении продукции, для которой установлены требования о совокупном количестве баллов за выполнение (освоение) соответствующих операций (условий), или с указанием совокупного количества баллов, не соответствующего требованиям, установленным для целей закупок постановлением Правительства Российской Федерации от 17 июля 2015 г. № 719 «О подтверждении производства промышленной продукции на территории Российской Федерации» или решением Совета Евразийской экономической комиссии от 23 ноября 2020 г. № 105 «Об утверждении Правил определения страны происхождения отдельных видов товаров для целей государственных (муниципальных) закупок» соответственно, такая заявка приравнивается к заявке, в которой содержится предложение о поставке продукции, происходящей из иностранных государств.</a:t>
            </a:r>
          </a:p>
          <a:p>
            <a:pPr lvl="0" indent="361950" algn="just"/>
            <a:r>
              <a:rPr lang="ru-RU" sz="900" b="1" dirty="0">
                <a:solidFill>
                  <a:prstClr val="black"/>
                </a:solidFill>
                <a:latin typeface="Times New Roman" panose="02020603050405020304" pitchFamily="18" charset="0"/>
                <a:cs typeface="Times New Roman" panose="02020603050405020304" pitchFamily="18" charset="0"/>
              </a:rPr>
              <a:t>Номера реестровых записей не предоставляются при поставках вооружения, военной и специальной техники, принятых на вооружение, снабжение, в эксплуатацию, и (или) при поставках образцов вооружения, военной и специальной техники, разработанных в соответствии с конструкторской документацией с литерой не ниже «О1». Информация о таких товарах не подлежит включению в реестр.</a:t>
            </a:r>
          </a:p>
        </p:txBody>
      </p:sp>
      <p:sp>
        <p:nvSpPr>
          <p:cNvPr id="10" name="Скругленный прямоугольник 9"/>
          <p:cNvSpPr/>
          <p:nvPr/>
        </p:nvSpPr>
        <p:spPr>
          <a:xfrm>
            <a:off x="6687592" y="1115986"/>
            <a:ext cx="4743489" cy="4453789"/>
          </a:xfrm>
          <a:prstGeom prst="roundRect">
            <a:avLst>
              <a:gd name="adj" fmla="val 16863"/>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endParaRPr lang="ru-RU" sz="1200" dirty="0">
              <a:solidFill>
                <a:schemeClr val="tx1"/>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799991" y="576241"/>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728579" y="573247"/>
            <a:ext cx="474349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9" name="Скругленный прямоугольник 18"/>
          <p:cNvSpPr/>
          <p:nvPr/>
        </p:nvSpPr>
        <p:spPr>
          <a:xfrm>
            <a:off x="110455" y="6376835"/>
            <a:ext cx="11971090"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p:txBody>
      </p:sp>
      <p:sp>
        <p:nvSpPr>
          <p:cNvPr id="14" name="Штриховая стрелка вправо 13"/>
          <p:cNvSpPr/>
          <p:nvPr/>
        </p:nvSpPr>
        <p:spPr>
          <a:xfrm rot="5400000">
            <a:off x="10178795" y="5787058"/>
            <a:ext cx="510758"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2548"/>
            <a:ext cx="11582399" cy="559215"/>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2" name="Прямоугольник 1">
            <a:extLst>
              <a:ext uri="{FF2B5EF4-FFF2-40B4-BE49-F238E27FC236}">
                <a16:creationId xmlns:a16="http://schemas.microsoft.com/office/drawing/2014/main" id="{071A272C-68AD-4886-ADBE-1BDEE36A148B}"/>
              </a:ext>
            </a:extLst>
          </p:cNvPr>
          <p:cNvSpPr/>
          <p:nvPr/>
        </p:nvSpPr>
        <p:spPr>
          <a:xfrm>
            <a:off x="6852074" y="1375397"/>
            <a:ext cx="4496500" cy="3384324"/>
          </a:xfrm>
          <a:prstGeom prst="rect">
            <a:avLst/>
          </a:prstGeom>
        </p:spPr>
        <p:txBody>
          <a:bodyPr wrap="square">
            <a:spAutoFit/>
          </a:bodyPr>
          <a:lstStyle/>
          <a:p>
            <a:pPr algn="just">
              <a:lnSpc>
                <a:spcPct val="107000"/>
              </a:lnSpc>
              <a:spcAft>
                <a:spcPts val="0"/>
              </a:spcAft>
            </a:pPr>
            <a:r>
              <a:rPr lang="ru-RU" sz="900" b="1" dirty="0">
                <a:solidFill>
                  <a:srgbClr val="000000"/>
                </a:solidFill>
                <a:latin typeface="Times New Roman" panose="02020603050405020304" pitchFamily="18" charset="0"/>
                <a:cs typeface="Times New Roman" panose="02020603050405020304" pitchFamily="18" charset="0"/>
              </a:rPr>
              <a:t>3(1). В случае если в предмет одного контракта (одного лота) включена радиоэлектронная продукция, предусмотренная пунктами 5, 7 - 9, 13 (в части систем хранения данных), заказчик отклоняет все заявки, содержащие предложения о поставке радиоэлектронной продукции (за исключением содержащих предложение о поставке радиоэлектронной продукции первого уровня), при условии, что на участие в закупке подана 1 (или более) заявка, которая удовлетворяет требованиям извещения об осуществлении закупки, документации о закупке (в случае если Федеральным законом «О контрактной системе в сфере закупок товаров, работ, услуг для обеспечения государственных и муниципальных нужд» предусмотрена документация о закупке) и которая одновременно:</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indent="361950" algn="just"/>
            <a:r>
              <a:rPr lang="ru-RU" sz="900" b="1" dirty="0">
                <a:solidFill>
                  <a:prstClr val="black"/>
                </a:solidFill>
                <a:latin typeface="Times New Roman" panose="02020603050405020304" pitchFamily="18" charset="0"/>
                <a:cs typeface="Times New Roman" panose="02020603050405020304" pitchFamily="18" charset="0"/>
              </a:rPr>
              <a:t>содержит предложение о поставке соответствующей радиоэлектронной продукции только первого уровня;</a:t>
            </a:r>
          </a:p>
          <a:p>
            <a:pPr indent="361950" algn="just"/>
            <a:r>
              <a:rPr lang="ru-RU" sz="900" b="1" dirty="0">
                <a:solidFill>
                  <a:prstClr val="black"/>
                </a:solidFill>
                <a:latin typeface="Times New Roman" panose="02020603050405020304" pitchFamily="18" charset="0"/>
                <a:cs typeface="Times New Roman" panose="02020603050405020304" pitchFamily="18" charset="0"/>
              </a:rPr>
              <a:t>не содержит предложений о поставке прочей радиоэлектронной продукции, происходящей из иностранных государств (за исключением государств - членов Евразийского экономического союза), в случае если в предмет одного контракта (одного лота) включена иная радиоэлектронная продукция помимо радиоэлектронной продукции, указанной в абзаце первом настоящего пункта.</a:t>
            </a:r>
          </a:p>
          <a:p>
            <a:pPr indent="361950" algn="just"/>
            <a:r>
              <a:rPr lang="ru-RU" sz="900" b="1" dirty="0">
                <a:solidFill>
                  <a:prstClr val="black"/>
                </a:solidFill>
                <a:latin typeface="Times New Roman" panose="02020603050405020304" pitchFamily="18" charset="0"/>
                <a:cs typeface="Times New Roman" panose="02020603050405020304" pitchFamily="18" charset="0"/>
              </a:rPr>
              <a:t>При отсутствии заявки, соответствующей требованиям настоящего пункта, применяются ограничения допуска радиоэлектронной продукции, происходящей из иностранных государств (за исключением государств - членов Евразийского экономического союза), в соответствии с пунктом 3 настоящего постановления.</a:t>
            </a:r>
          </a:p>
          <a:p>
            <a:pPr indent="361950" algn="just"/>
            <a:endParaRPr lang="ru-RU" sz="9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39557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433436" y="1799244"/>
            <a:ext cx="5180795" cy="283986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dirty="0">
                <a:solidFill>
                  <a:prstClr val="black"/>
                </a:solidFill>
                <a:latin typeface="Times New Roman" panose="02020603050405020304" pitchFamily="18" charset="0"/>
                <a:cs typeface="Times New Roman" panose="02020603050405020304" pitchFamily="18" charset="0"/>
              </a:rPr>
              <a:t>37. Министерство промышленности и торговли Российской Федерации в срок не позднее 5 рабочих дней:</a:t>
            </a:r>
          </a:p>
          <a:p>
            <a:pPr algn="just"/>
            <a:r>
              <a:rPr lang="ru-RU" sz="1100" dirty="0">
                <a:solidFill>
                  <a:prstClr val="black"/>
                </a:solidFill>
                <a:latin typeface="Times New Roman" panose="02020603050405020304" pitchFamily="18" charset="0"/>
                <a:cs typeface="Times New Roman" panose="02020603050405020304" pitchFamily="18" charset="0"/>
              </a:rPr>
              <a:t>а) в случае получения заключения о соответствии телекоммуникационного оборудования требованиям, предъявляемым для присвоения статуса телекоммуникационного оборудования российского происхождения, - принимает решение о присвоении телекоммуникационному оборудованию статуса телекоммуникационного оборудования российского происхождения и включении телекоммуникационного оборудования в реестр и вносит сведения о реквизитах указанных заключения и решения в реестр;</a:t>
            </a:r>
          </a:p>
          <a:p>
            <a:pPr algn="just"/>
            <a:r>
              <a:rPr lang="ru-RU" sz="1100" dirty="0">
                <a:solidFill>
                  <a:prstClr val="black"/>
                </a:solidFill>
                <a:latin typeface="Times New Roman" panose="02020603050405020304" pitchFamily="18" charset="0"/>
                <a:cs typeface="Times New Roman" panose="02020603050405020304" pitchFamily="18" charset="0"/>
              </a:rPr>
              <a:t>б) в случае получения заключения о несоответствии телекоммуникационного оборудования требованиям, предъявляемым для присвоения статуса телекоммуникационного оборудования российского происхождения, - принимает решение об отказе в присвоении телекоммуникационному оборудованию статуса телекоммуникационного оборудования российского происхождения и включении телекоммуникационного оборудования в реестр.</a:t>
            </a:r>
          </a:p>
        </p:txBody>
      </p:sp>
      <p:sp>
        <p:nvSpPr>
          <p:cNvPr id="11" name="Скругленный прямоугольник 10"/>
          <p:cNvSpPr/>
          <p:nvPr/>
        </p:nvSpPr>
        <p:spPr>
          <a:xfrm>
            <a:off x="433435" y="1036739"/>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237715" y="1033446"/>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557115" y="5746391"/>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151003" y="6284594"/>
            <a:ext cx="11920756" cy="511199"/>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Пункты 38-52 утратили силу.</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12938" y="135318"/>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0" name="Скругленный прямоугольник 6">
            <a:extLst>
              <a:ext uri="{FF2B5EF4-FFF2-40B4-BE49-F238E27FC236}">
                <a16:creationId xmlns:a16="http://schemas.microsoft.com/office/drawing/2014/main" id="{6CFEFAE8-7ED9-4C12-AAC1-7CBC805CDF0F}"/>
              </a:ext>
            </a:extLst>
          </p:cNvPr>
          <p:cNvSpPr/>
          <p:nvPr/>
        </p:nvSpPr>
        <p:spPr>
          <a:xfrm>
            <a:off x="6237715" y="1554933"/>
            <a:ext cx="5288400" cy="4025309"/>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dirty="0">
                <a:solidFill>
                  <a:prstClr val="black"/>
                </a:solidFill>
                <a:latin typeface="Times New Roman" panose="02020603050405020304" pitchFamily="18" charset="0"/>
                <a:cs typeface="Times New Roman" panose="02020603050405020304" pitchFamily="18" charset="0"/>
              </a:rPr>
              <a:t>37. </a:t>
            </a:r>
            <a:r>
              <a:rPr lang="ru-RU" sz="1100" b="1" dirty="0">
                <a:solidFill>
                  <a:prstClr val="black"/>
                </a:solidFill>
                <a:latin typeface="Times New Roman" panose="02020603050405020304" pitchFamily="18" charset="0"/>
                <a:cs typeface="Times New Roman" panose="02020603050405020304" pitchFamily="18" charset="0"/>
              </a:rPr>
              <a:t>По результатам рассмотрения заявления о присвоении статуса </a:t>
            </a:r>
            <a:r>
              <a:rPr lang="ru-RU" sz="1100" dirty="0">
                <a:solidFill>
                  <a:prstClr val="black"/>
                </a:solidFill>
                <a:latin typeface="Times New Roman" panose="02020603050405020304" pitchFamily="18" charset="0"/>
                <a:cs typeface="Times New Roman" panose="02020603050405020304" pitchFamily="18" charset="0"/>
              </a:rPr>
              <a:t>Министерство промышленности и торговли Российской Федерации:</a:t>
            </a:r>
          </a:p>
          <a:p>
            <a:pPr algn="just"/>
            <a:r>
              <a:rPr lang="ru-RU" sz="1100" dirty="0">
                <a:solidFill>
                  <a:prstClr val="black"/>
                </a:solidFill>
                <a:latin typeface="Times New Roman" panose="02020603050405020304" pitchFamily="18" charset="0"/>
                <a:cs typeface="Times New Roman" panose="02020603050405020304" pitchFamily="18" charset="0"/>
              </a:rPr>
              <a:t>а) в случае получения заключения о соответствии телекоммуникационного оборудования требованиям, предъявляемым для присвоения статуса телекоммуникационного оборудования российского происхождения, принимает решение о присвоении телекоммуникационному оборудованию статуса телекоммуникационного оборудования российского происхождения и включении телекоммуникационного оборудования в реестр и вносит сведения о реквизитах указанных заключения и решения в реестр </a:t>
            </a:r>
            <a:r>
              <a:rPr lang="ru-RU" sz="1100" b="1" dirty="0">
                <a:solidFill>
                  <a:prstClr val="black"/>
                </a:solidFill>
                <a:latin typeface="Times New Roman" panose="02020603050405020304" pitchFamily="18" charset="0"/>
                <a:cs typeface="Times New Roman" panose="02020603050405020304" pitchFamily="18" charset="0"/>
              </a:rPr>
              <a:t>в течение 5 рабочих дней со дня получения такого заключения;</a:t>
            </a:r>
          </a:p>
          <a:p>
            <a:pPr algn="just"/>
            <a:r>
              <a:rPr lang="ru-RU" sz="1100" dirty="0">
                <a:solidFill>
                  <a:prstClr val="black"/>
                </a:solidFill>
                <a:latin typeface="Times New Roman" panose="02020603050405020304" pitchFamily="18" charset="0"/>
                <a:cs typeface="Times New Roman" panose="02020603050405020304" pitchFamily="18" charset="0"/>
              </a:rPr>
              <a:t>б) в случае получения заключения о несоответствии телекоммуникационного оборудования требованиям, предъявляемым для присвоения статуса телекоммуникационного оборудования российского происхождения, принимает решение об отказе в присвоении телекоммуникационному оборудованию статуса телекоммуникационного оборудования российского происхождения и включении телекоммуникационного оборудования в реестр </a:t>
            </a:r>
            <a:r>
              <a:rPr lang="ru-RU" sz="1100" b="1" dirty="0">
                <a:solidFill>
                  <a:prstClr val="black"/>
                </a:solidFill>
                <a:latin typeface="Times New Roman" panose="02020603050405020304" pitchFamily="18" charset="0"/>
                <a:cs typeface="Times New Roman" panose="02020603050405020304" pitchFamily="18" charset="0"/>
              </a:rPr>
              <a:t>в течение </a:t>
            </a:r>
            <a:r>
              <a:rPr lang="ru-RU" sz="1100" dirty="0">
                <a:solidFill>
                  <a:prstClr val="black"/>
                </a:solidFill>
                <a:latin typeface="Times New Roman" panose="02020603050405020304" pitchFamily="18" charset="0"/>
                <a:cs typeface="Times New Roman" panose="02020603050405020304" pitchFamily="18" charset="0"/>
              </a:rPr>
              <a:t>5 рабочих дней со дня получения </a:t>
            </a:r>
            <a:r>
              <a:rPr lang="ru-RU" sz="1100" b="1" dirty="0">
                <a:solidFill>
                  <a:prstClr val="black"/>
                </a:solidFill>
                <a:latin typeface="Times New Roman" panose="02020603050405020304" pitchFamily="18" charset="0"/>
                <a:cs typeface="Times New Roman" panose="02020603050405020304" pitchFamily="18" charset="0"/>
              </a:rPr>
              <a:t>такого заключения;</a:t>
            </a:r>
          </a:p>
          <a:p>
            <a:pPr algn="just"/>
            <a:r>
              <a:rPr lang="ru-RU" sz="1100" b="1" dirty="0">
                <a:solidFill>
                  <a:prstClr val="black"/>
                </a:solidFill>
                <a:latin typeface="Times New Roman" panose="02020603050405020304" pitchFamily="18" charset="0"/>
                <a:cs typeface="Times New Roman" panose="02020603050405020304" pitchFamily="18" charset="0"/>
              </a:rPr>
              <a:t>в) в случае если в срок, установленный абзацем третьим </a:t>
            </a:r>
            <a:r>
              <a:rPr lang="ru-RU" sz="1100" dirty="0">
                <a:solidFill>
                  <a:prstClr val="black"/>
                </a:solidFill>
                <a:latin typeface="Times New Roman" panose="02020603050405020304" pitchFamily="18" charset="0"/>
                <a:cs typeface="Times New Roman" panose="02020603050405020304" pitchFamily="18" charset="0"/>
              </a:rPr>
              <a:t>пункта </a:t>
            </a:r>
            <a:r>
              <a:rPr lang="ru-RU" sz="1100" b="1" dirty="0">
                <a:solidFill>
                  <a:prstClr val="black"/>
                </a:solidFill>
                <a:latin typeface="Times New Roman" panose="02020603050405020304" pitchFamily="18" charset="0"/>
                <a:cs typeface="Times New Roman" panose="02020603050405020304" pitchFamily="18" charset="0"/>
              </a:rPr>
              <a:t>32 </a:t>
            </a:r>
            <a:r>
              <a:rPr lang="ru-RU" sz="1100" dirty="0">
                <a:solidFill>
                  <a:prstClr val="black"/>
                </a:solidFill>
                <a:latin typeface="Times New Roman" panose="02020603050405020304" pitchFamily="18" charset="0"/>
                <a:cs typeface="Times New Roman" panose="02020603050405020304" pitchFamily="18" charset="0"/>
              </a:rPr>
              <a:t>настоящих Правил, </a:t>
            </a:r>
            <a:r>
              <a:rPr lang="ru-RU" sz="1100" b="1" dirty="0">
                <a:solidFill>
                  <a:prstClr val="black"/>
                </a:solidFill>
                <a:latin typeface="Times New Roman" panose="02020603050405020304" pitchFamily="18" charset="0"/>
                <a:cs typeface="Times New Roman" panose="02020603050405020304" pitchFamily="18" charset="0"/>
              </a:rPr>
              <a:t>замечания не устранены, отказывает в</a:t>
            </a:r>
            <a:r>
              <a:rPr lang="ru-RU" sz="1100" dirty="0">
                <a:solidFill>
                  <a:prstClr val="black"/>
                </a:solidFill>
                <a:latin typeface="Times New Roman" panose="02020603050405020304" pitchFamily="18" charset="0"/>
                <a:cs typeface="Times New Roman" panose="02020603050405020304" pitchFamily="18" charset="0"/>
              </a:rPr>
              <a:t> присвоении телекоммуникационному оборудованию статуса телекоммуникационного оборудования российского происхождения и включении телекоммуникационного оборудования в реестр.</a:t>
            </a:r>
          </a:p>
        </p:txBody>
      </p:sp>
      <p:sp>
        <p:nvSpPr>
          <p:cNvPr id="9" name="Скругленный прямоугольник 6">
            <a:extLst>
              <a:ext uri="{FF2B5EF4-FFF2-40B4-BE49-F238E27FC236}">
                <a16:creationId xmlns:a16="http://schemas.microsoft.com/office/drawing/2014/main" id="{36B0CE89-5F7F-4CBE-A35F-2F37AED8D178}"/>
              </a:ext>
            </a:extLst>
          </p:cNvPr>
          <p:cNvSpPr/>
          <p:nvPr/>
        </p:nvSpPr>
        <p:spPr>
          <a:xfrm>
            <a:off x="6237715" y="5852051"/>
            <a:ext cx="2361001" cy="292107"/>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b="1" dirty="0">
                <a:solidFill>
                  <a:prstClr val="black"/>
                </a:solidFill>
                <a:latin typeface="Times New Roman" panose="02020603050405020304" pitchFamily="18" charset="0"/>
                <a:cs typeface="Times New Roman" panose="02020603050405020304" pitchFamily="18" charset="0"/>
              </a:rPr>
              <a:t>38. – 52. Утратили силу.</a:t>
            </a:r>
          </a:p>
        </p:txBody>
      </p:sp>
    </p:spTree>
    <p:extLst>
      <p:ext uri="{BB962C8B-B14F-4D97-AF65-F5344CB8AC3E}">
        <p14:creationId xmlns:p14="http://schemas.microsoft.com/office/powerpoint/2010/main" val="1093365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433436" y="1799244"/>
            <a:ext cx="5180795" cy="283986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endParaRPr lang="ru-RU" sz="1100" dirty="0">
              <a:solidFill>
                <a:prstClr val="black"/>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433435" y="1036739"/>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237715" y="1033446"/>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557115" y="5746391"/>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109058" y="6284594"/>
            <a:ext cx="11962700" cy="51120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Уточнен алгоритм действий Минпромторга по результатам рассмотрения заявления о подтверждении статуса телекоммуникационного оборудования российского происхождения.</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12938" y="135318"/>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0" name="Скругленный прямоугольник 6">
            <a:extLst>
              <a:ext uri="{FF2B5EF4-FFF2-40B4-BE49-F238E27FC236}">
                <a16:creationId xmlns:a16="http://schemas.microsoft.com/office/drawing/2014/main" id="{6CFEFAE8-7ED9-4C12-AAC1-7CBC805CDF0F}"/>
              </a:ext>
            </a:extLst>
          </p:cNvPr>
          <p:cNvSpPr/>
          <p:nvPr/>
        </p:nvSpPr>
        <p:spPr>
          <a:xfrm>
            <a:off x="6237715" y="1554933"/>
            <a:ext cx="5288400" cy="4025309"/>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b="1" dirty="0">
                <a:solidFill>
                  <a:prstClr val="black"/>
                </a:solidFill>
                <a:latin typeface="Times New Roman" panose="02020603050405020304" pitchFamily="18" charset="0"/>
                <a:cs typeface="Times New Roman" panose="02020603050405020304" pitchFamily="18" charset="0"/>
              </a:rPr>
              <a:t>53. По результатам рассмотрения заявления о подтверждении статуса Министерство промышленности и торговли Российской Федерации:</a:t>
            </a:r>
          </a:p>
          <a:p>
            <a:pPr algn="just"/>
            <a:r>
              <a:rPr lang="ru-RU" sz="1100" b="1" dirty="0">
                <a:solidFill>
                  <a:prstClr val="black"/>
                </a:solidFill>
                <a:latin typeface="Times New Roman" panose="02020603050405020304" pitchFamily="18" charset="0"/>
                <a:cs typeface="Times New Roman" panose="02020603050405020304" pitchFamily="18" charset="0"/>
              </a:rPr>
              <a:t>а) в случае получения заключения о соответствии телекоммуникационного оборудования требованиям, предъявляемым для присвоения статуса телекоммуникационного оборудования российского происхождения, вносит в реестр сведения о реквизитах (дате и номере) такого заключения в течение 5 рабочих дней со дня его получения;</a:t>
            </a:r>
          </a:p>
          <a:p>
            <a:pPr algn="just"/>
            <a:r>
              <a:rPr lang="ru-RU" sz="1100" b="1" dirty="0">
                <a:solidFill>
                  <a:prstClr val="black"/>
                </a:solidFill>
                <a:latin typeface="Times New Roman" panose="02020603050405020304" pitchFamily="18" charset="0"/>
                <a:cs typeface="Times New Roman" panose="02020603050405020304" pitchFamily="18" charset="0"/>
              </a:rPr>
              <a:t>б) в случае получения заключения о несоответствии телекоммуникационного оборудования требованиям, предъявляемым для присвоения статуса телекоммуникационного оборудования российского происхождения, принимает решение об отмене статуса телекоммуникационного оборудования российского происхождения и исключении телекоммуникационного оборудования из реестра, вносит  сведения о реквизитах (дате и номере) указанных решения и заключения в реестр и уведомляет заявителя о принятом решении в течение 5 рабочих дней со дня получения такого заключения;</a:t>
            </a:r>
          </a:p>
          <a:p>
            <a:pPr algn="just"/>
            <a:r>
              <a:rPr lang="ru-RU" sz="1100" b="1" dirty="0">
                <a:solidFill>
                  <a:prstClr val="black"/>
                </a:solidFill>
                <a:latin typeface="Times New Roman" panose="02020603050405020304" pitchFamily="18" charset="0"/>
                <a:cs typeface="Times New Roman" panose="02020603050405020304" pitchFamily="18" charset="0"/>
              </a:rPr>
              <a:t>в) в случае если в срок, установленный абзацем третьим пункта 32 настоящих Правил, замечания не устранены, отказывает в присвоении телекоммуникационному оборудованию статуса телекоммуникационного оборудования российского происхождения и включении телекоммуникационного оборудования в реестр.</a:t>
            </a:r>
          </a:p>
        </p:txBody>
      </p:sp>
      <p:sp>
        <p:nvSpPr>
          <p:cNvPr id="2" name="Прямоугольник 1">
            <a:extLst>
              <a:ext uri="{FF2B5EF4-FFF2-40B4-BE49-F238E27FC236}">
                <a16:creationId xmlns:a16="http://schemas.microsoft.com/office/drawing/2014/main" id="{2DD917ED-0F1E-4EF3-A6BD-B2CF18F212A0}"/>
              </a:ext>
            </a:extLst>
          </p:cNvPr>
          <p:cNvSpPr/>
          <p:nvPr/>
        </p:nvSpPr>
        <p:spPr>
          <a:xfrm>
            <a:off x="665885" y="2004544"/>
            <a:ext cx="4736626" cy="2292935"/>
          </a:xfrm>
          <a:prstGeom prst="rect">
            <a:avLst/>
          </a:prstGeom>
        </p:spPr>
        <p:txBody>
          <a:bodyPr wrap="square">
            <a:spAutoFit/>
          </a:bodyPr>
          <a:lstStyle/>
          <a:p>
            <a:pPr algn="just"/>
            <a:r>
              <a:rPr lang="ru-RU" sz="1100" dirty="0">
                <a:solidFill>
                  <a:prstClr val="black"/>
                </a:solidFill>
                <a:latin typeface="Times New Roman" panose="02020603050405020304" pitchFamily="18" charset="0"/>
                <a:cs typeface="Times New Roman" panose="02020603050405020304" pitchFamily="18" charset="0"/>
              </a:rPr>
              <a:t>53. Министерство промышленности и торговли Российской Федерации в срок не позднее 5 рабочих дней:</a:t>
            </a:r>
          </a:p>
          <a:p>
            <a:pPr algn="just"/>
            <a:r>
              <a:rPr lang="ru-RU" sz="1100" dirty="0">
                <a:solidFill>
                  <a:prstClr val="black"/>
                </a:solidFill>
                <a:latin typeface="Times New Roman" panose="02020603050405020304" pitchFamily="18" charset="0"/>
                <a:cs typeface="Times New Roman" panose="02020603050405020304" pitchFamily="18" charset="0"/>
              </a:rPr>
              <a:t>а) со дня получения заключения о соответствии требованиям, предъявляемым для присвоения статуса телекоммуникационного оборудования российского происхождения, - вносит сведения о реквизитах указанного заключения в реестр;</a:t>
            </a:r>
          </a:p>
          <a:p>
            <a:pPr algn="just"/>
            <a:r>
              <a:rPr lang="ru-RU" sz="1100" dirty="0">
                <a:solidFill>
                  <a:prstClr val="black"/>
                </a:solidFill>
                <a:latin typeface="Times New Roman" panose="02020603050405020304" pitchFamily="18" charset="0"/>
                <a:cs typeface="Times New Roman" panose="02020603050405020304" pitchFamily="18" charset="0"/>
              </a:rPr>
              <a:t>б) со дня получения заключения о несоответствии требованиям, предъявляемым для присвоения статуса телекоммуникационного оборудования российского происхождения, - принимает решение об отмене статуса телекоммуникационного оборудования российского происхождения и исключении телекоммуникационного оборудования из реестра, вносит сведения о реквизитах указанных решения и заключения в реестр и уведомляет заявителя о принятом решении.</a:t>
            </a:r>
          </a:p>
        </p:txBody>
      </p:sp>
    </p:spTree>
    <p:extLst>
      <p:ext uri="{BB962C8B-B14F-4D97-AF65-F5344CB8AC3E}">
        <p14:creationId xmlns:p14="http://schemas.microsoft.com/office/powerpoint/2010/main" val="22069178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433436" y="1799243"/>
            <a:ext cx="5180795" cy="3780999"/>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endParaRPr lang="ru-RU" sz="1100" dirty="0">
              <a:solidFill>
                <a:prstClr val="black"/>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433435" y="1036739"/>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237715" y="1033446"/>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557115" y="5746391"/>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109058" y="6284594"/>
            <a:ext cx="11962700" cy="51120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Уточнен алгоритм действий Минпромторга по результатам рассмотрения заявления о подтверждении статуса телекоммуникационного оборудования российского происхождения.</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12938" y="135318"/>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0" name="Скругленный прямоугольник 6">
            <a:extLst>
              <a:ext uri="{FF2B5EF4-FFF2-40B4-BE49-F238E27FC236}">
                <a16:creationId xmlns:a16="http://schemas.microsoft.com/office/drawing/2014/main" id="{6CFEFAE8-7ED9-4C12-AAC1-7CBC805CDF0F}"/>
              </a:ext>
            </a:extLst>
          </p:cNvPr>
          <p:cNvSpPr/>
          <p:nvPr/>
        </p:nvSpPr>
        <p:spPr>
          <a:xfrm>
            <a:off x="6237715" y="1554933"/>
            <a:ext cx="5288400" cy="4025309"/>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b="1" dirty="0">
                <a:solidFill>
                  <a:prstClr val="black"/>
                </a:solidFill>
                <a:latin typeface="Times New Roman" panose="02020603050405020304" pitchFamily="18" charset="0"/>
                <a:cs typeface="Times New Roman" panose="02020603050405020304" pitchFamily="18" charset="0"/>
              </a:rPr>
              <a:t>54. Решения, предусмотренные пунктом 37 и подпунктом "б" пункта 53 настоящих Правил, оформляются приказом Министерства промышленности и торговли Российской Федерации. О принятом решении заявителю направляется соответствующее уведомление не позднее 5-го рабочего дня со дня принятия решения, в том числе путем направления соответствующей информации в электронной форме с использованием государственной информационной системы промышленности.</a:t>
            </a:r>
          </a:p>
          <a:p>
            <a:pPr algn="just"/>
            <a:r>
              <a:rPr lang="ru-RU" sz="1100" b="1" dirty="0">
                <a:solidFill>
                  <a:prstClr val="black"/>
                </a:solidFill>
                <a:latin typeface="Times New Roman" panose="02020603050405020304" pitchFamily="18" charset="0"/>
                <a:cs typeface="Times New Roman" panose="02020603050405020304" pitchFamily="18" charset="0"/>
              </a:rPr>
              <a:t>55. Подтверждение статуса телекоммуникационного оборудования российского происхождения осуществляется ежегодно на основании заявления о подтверждении статуса, направленного в Министерство промышленности и торговли Российской Федерации в порядке, установленном пунктами 41 - 4' настоящих Правил.</a:t>
            </a:r>
          </a:p>
          <a:p>
            <a:pPr algn="just"/>
            <a:r>
              <a:rPr lang="ru-RU" sz="1100" b="1" dirty="0">
                <a:solidFill>
                  <a:prstClr val="black"/>
                </a:solidFill>
                <a:latin typeface="Times New Roman" panose="02020603050405020304" pitchFamily="18" charset="0"/>
                <a:cs typeface="Times New Roman" panose="02020603050405020304" pitchFamily="18" charset="0"/>
              </a:rPr>
              <a:t>Заявление о подтверждении статуса должно быть представлено заявителем не позднее 10 месяцев с даты принятия решения о присвоении телекоммуникационному оборудованию статуса телекоммуникационного оборудования российского происхождения и включении телекоммуникационного оборудования в реестр в соответствии с подпунктом "а" пункта 37 настоящих Правил.</a:t>
            </a:r>
          </a:p>
        </p:txBody>
      </p:sp>
      <p:sp>
        <p:nvSpPr>
          <p:cNvPr id="2" name="Прямоугольник 1">
            <a:extLst>
              <a:ext uri="{FF2B5EF4-FFF2-40B4-BE49-F238E27FC236}">
                <a16:creationId xmlns:a16="http://schemas.microsoft.com/office/drawing/2014/main" id="{2DD917ED-0F1E-4EF3-A6BD-B2CF18F212A0}"/>
              </a:ext>
            </a:extLst>
          </p:cNvPr>
          <p:cNvSpPr/>
          <p:nvPr/>
        </p:nvSpPr>
        <p:spPr>
          <a:xfrm>
            <a:off x="655519" y="1997926"/>
            <a:ext cx="4736626" cy="3139321"/>
          </a:xfrm>
          <a:prstGeom prst="rect">
            <a:avLst/>
          </a:prstGeom>
        </p:spPr>
        <p:txBody>
          <a:bodyPr wrap="square">
            <a:spAutoFit/>
          </a:bodyPr>
          <a:lstStyle/>
          <a:p>
            <a:pPr algn="just"/>
            <a:r>
              <a:rPr lang="ru-RU" sz="1100" dirty="0">
                <a:solidFill>
                  <a:prstClr val="black"/>
                </a:solidFill>
                <a:latin typeface="Times New Roman" panose="02020603050405020304" pitchFamily="18" charset="0"/>
                <a:cs typeface="Times New Roman" panose="02020603050405020304" pitchFamily="18" charset="0"/>
              </a:rPr>
              <a:t>54. Решение, предусмотренное подпунктом "б" пункта 53 настоящих Правил, оформляется приказом Министерства промышленности и торговли Российской Федерации. О принятом решении заявителю направляется соответствующее уведомление в срок не позднее 5 рабочих дней со дня принятия решения, в том числе путем направления соответствующей информации в электронной форме с использованием государственной информационной системы промышленности.</a:t>
            </a:r>
          </a:p>
          <a:p>
            <a:pPr algn="just"/>
            <a:r>
              <a:rPr lang="ru-RU" sz="1100" dirty="0">
                <a:solidFill>
                  <a:prstClr val="black"/>
                </a:solidFill>
                <a:latin typeface="Times New Roman" panose="02020603050405020304" pitchFamily="18" charset="0"/>
                <a:cs typeface="Times New Roman" panose="02020603050405020304" pitchFamily="18" charset="0"/>
              </a:rPr>
              <a:t>55. Заявитель, в отношении заявления о присвоении статуса которого было принято решение об отмене статуса телекоммуникационного оборудования российского происхождения и исключении телекоммуникационного оборудования из реестра, вправе повторно подать документы в Министерство промышленности и торговли Российской Федерации после устранения причин, в связи с которыми было принято указанное решение, но не ранее чем через 1 календарный год со дня исключения сведений о телекоммуникационном оборудовании из реестра, в том числе путем направления соответствующей информации в электронной форме с использованием государственной информационной системы промышленности.</a:t>
            </a:r>
          </a:p>
        </p:txBody>
      </p:sp>
    </p:spTree>
    <p:extLst>
      <p:ext uri="{BB962C8B-B14F-4D97-AF65-F5344CB8AC3E}">
        <p14:creationId xmlns:p14="http://schemas.microsoft.com/office/powerpoint/2010/main" val="32345385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433435" y="1871370"/>
            <a:ext cx="5180796" cy="2153002"/>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endParaRPr lang="ru-RU" sz="1100" dirty="0">
              <a:solidFill>
                <a:prstClr val="black"/>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433435" y="1036739"/>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237715" y="1033446"/>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557115" y="5746391"/>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109058" y="6284594"/>
            <a:ext cx="11962700" cy="51120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Уточнен алгоритм действий Минпромторга по результатам рассмотрения заявления о подтверждении статуса телекоммуникационного оборудования российского происхождения.</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12938" y="135318"/>
            <a:ext cx="11582399" cy="6510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0" name="Скругленный прямоугольник 6">
            <a:extLst>
              <a:ext uri="{FF2B5EF4-FFF2-40B4-BE49-F238E27FC236}">
                <a16:creationId xmlns:a16="http://schemas.microsoft.com/office/drawing/2014/main" id="{6CFEFAE8-7ED9-4C12-AAC1-7CBC805CDF0F}"/>
              </a:ext>
            </a:extLst>
          </p:cNvPr>
          <p:cNvSpPr/>
          <p:nvPr/>
        </p:nvSpPr>
        <p:spPr>
          <a:xfrm>
            <a:off x="6237715" y="1871370"/>
            <a:ext cx="5288400" cy="2153001"/>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r>
              <a:rPr lang="ru-RU" sz="1100" dirty="0">
                <a:solidFill>
                  <a:prstClr val="black"/>
                </a:solidFill>
                <a:latin typeface="Times New Roman" panose="02020603050405020304" pitchFamily="18" charset="0"/>
                <a:cs typeface="Times New Roman" panose="02020603050405020304" pitchFamily="18" charset="0"/>
              </a:rPr>
              <a:t>56. </a:t>
            </a:r>
            <a:r>
              <a:rPr lang="ru-RU" sz="1100" b="1" dirty="0">
                <a:solidFill>
                  <a:prstClr val="black"/>
                </a:solidFill>
                <a:latin typeface="Times New Roman" panose="02020603050405020304" pitchFamily="18" charset="0"/>
                <a:cs typeface="Times New Roman" panose="02020603050405020304" pitchFamily="18" charset="0"/>
              </a:rPr>
              <a:t>В случае непредставления заявления о подтверждении статуса в срок, установленный абзацем вторым пункта 55 настоящих Правил, Министерство промышленности и торговли Российской Федерации в течение 5 рабочих дней со дня истечения года со дня принятия решения о присвоении телекоммуникационному оборудованию статуса телекоммуникационного оборудования российского происхождения и включении телекоммуникационного оборудования в реестр исключает соответствующее телекоммуникационное оборудование из реестра.</a:t>
            </a:r>
          </a:p>
        </p:txBody>
      </p:sp>
      <p:sp>
        <p:nvSpPr>
          <p:cNvPr id="2" name="Прямоугольник 1">
            <a:extLst>
              <a:ext uri="{FF2B5EF4-FFF2-40B4-BE49-F238E27FC236}">
                <a16:creationId xmlns:a16="http://schemas.microsoft.com/office/drawing/2014/main" id="{2DD917ED-0F1E-4EF3-A6BD-B2CF18F212A0}"/>
              </a:ext>
            </a:extLst>
          </p:cNvPr>
          <p:cNvSpPr/>
          <p:nvPr/>
        </p:nvSpPr>
        <p:spPr>
          <a:xfrm>
            <a:off x="655519" y="1997926"/>
            <a:ext cx="4736626" cy="1785104"/>
          </a:xfrm>
          <a:prstGeom prst="rect">
            <a:avLst/>
          </a:prstGeom>
        </p:spPr>
        <p:txBody>
          <a:bodyPr wrap="square">
            <a:spAutoFit/>
          </a:bodyPr>
          <a:lstStyle/>
          <a:p>
            <a:pPr algn="just"/>
            <a:r>
              <a:rPr lang="ru-RU" sz="1100" dirty="0">
                <a:solidFill>
                  <a:prstClr val="black"/>
                </a:solidFill>
                <a:latin typeface="Times New Roman" panose="02020603050405020304" pitchFamily="18" charset="0"/>
                <a:cs typeface="Times New Roman" panose="02020603050405020304" pitchFamily="18" charset="0"/>
              </a:rPr>
              <a:t>56. Включение в реестр телекоммуникационного оборудования, которому статус телекоммуникационного оборудования российского происхождения присвоен до вступления в силу настоящего постановления, осуществляется Министерством промышленности и торговли Российской Федерации самостоятельно в срок не позднее 2 месяцев со дня вступления в силу настоящего постановления. Подтверждение статуса телекоммуникационного оборудования российского происхождения осуществляется на основании документов, выданных в соответствии с порядком, действовавшим до дня вступления в силу настоящего постановления.</a:t>
            </a:r>
          </a:p>
        </p:txBody>
      </p:sp>
    </p:spTree>
    <p:extLst>
      <p:ext uri="{BB962C8B-B14F-4D97-AF65-F5344CB8AC3E}">
        <p14:creationId xmlns:p14="http://schemas.microsoft.com/office/powerpoint/2010/main" val="41870874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Скругленный прямоугольник 10"/>
          <p:cNvSpPr/>
          <p:nvPr/>
        </p:nvSpPr>
        <p:spPr>
          <a:xfrm>
            <a:off x="433435" y="776127"/>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УБРАЛИ</a:t>
            </a:r>
          </a:p>
        </p:txBody>
      </p:sp>
      <p:sp>
        <p:nvSpPr>
          <p:cNvPr id="12" name="Скругленный прямоугольник 11"/>
          <p:cNvSpPr/>
          <p:nvPr/>
        </p:nvSpPr>
        <p:spPr>
          <a:xfrm>
            <a:off x="6470165" y="776127"/>
            <a:ext cx="528840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ДОБАВИЛИ</a:t>
            </a:r>
          </a:p>
        </p:txBody>
      </p:sp>
      <p:sp>
        <p:nvSpPr>
          <p:cNvPr id="14" name="Штриховая стрелка вправо 13"/>
          <p:cNvSpPr/>
          <p:nvPr/>
        </p:nvSpPr>
        <p:spPr>
          <a:xfrm rot="5400000">
            <a:off x="11084657" y="5685318"/>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109058" y="6284594"/>
            <a:ext cx="11962700" cy="51120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Перечень радиоэлектронной продукции, происходящей из иностранных государств, в отношении которой устанавливаются ограничения изложен в новой редакции.</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176166" y="12750"/>
            <a:ext cx="11582399" cy="69789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ПЕРЕЧЕНЬ радиоэлектронной продукции, происходящей из иностранных государств, в отношении которой устанавливаются ограничения</a:t>
            </a:r>
          </a:p>
          <a:p>
            <a:r>
              <a:rPr lang="ru-RU" sz="1400" b="1" dirty="0">
                <a:latin typeface="Times New Roman" panose="02020603050405020304" pitchFamily="18" charset="0"/>
                <a:cs typeface="Times New Roman" panose="02020603050405020304" pitchFamily="18" charset="0"/>
              </a:rPr>
              <a:t>для целей осуществления закупок для обеспечения государственных и муниципальных нужд, утвержденных постановлением Правительства РФ № 878 от 10.07.2019 (в редакции ПП РФ №486 от 27.03.2023)</a:t>
            </a:r>
          </a:p>
        </p:txBody>
      </p:sp>
      <p:sp>
        <p:nvSpPr>
          <p:cNvPr id="16" name="Скругленный прямоугольник 6">
            <a:extLst>
              <a:ext uri="{FF2B5EF4-FFF2-40B4-BE49-F238E27FC236}">
                <a16:creationId xmlns:a16="http://schemas.microsoft.com/office/drawing/2014/main" id="{8CBC2E5C-130C-4437-ADF8-D7725BE23769}"/>
              </a:ext>
            </a:extLst>
          </p:cNvPr>
          <p:cNvSpPr/>
          <p:nvPr/>
        </p:nvSpPr>
        <p:spPr>
          <a:xfrm>
            <a:off x="109058" y="1271323"/>
            <a:ext cx="5771625" cy="481055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endParaRPr lang="ru-RU" sz="1100" dirty="0">
              <a:solidFill>
                <a:prstClr val="black"/>
              </a:solidFill>
              <a:latin typeface="Times New Roman" panose="02020603050405020304" pitchFamily="18" charset="0"/>
              <a:cs typeface="Times New Roman" panose="02020603050405020304" pitchFamily="18" charset="0"/>
            </a:endParaRPr>
          </a:p>
        </p:txBody>
      </p:sp>
      <p:sp>
        <p:nvSpPr>
          <p:cNvPr id="17" name="Прямоугольник 16">
            <a:extLst>
              <a:ext uri="{FF2B5EF4-FFF2-40B4-BE49-F238E27FC236}">
                <a16:creationId xmlns:a16="http://schemas.microsoft.com/office/drawing/2014/main" id="{AB4BB1CB-F7D9-4D0C-909A-75A4EE8E88F9}"/>
              </a:ext>
            </a:extLst>
          </p:cNvPr>
          <p:cNvSpPr/>
          <p:nvPr/>
        </p:nvSpPr>
        <p:spPr>
          <a:xfrm>
            <a:off x="278044" y="1474016"/>
            <a:ext cx="5491576" cy="4693593"/>
          </a:xfrm>
          <a:prstGeom prst="rect">
            <a:avLst/>
          </a:prstGeom>
        </p:spPr>
        <p:txBody>
          <a:bodyPr wrap="square">
            <a:spAutoFit/>
          </a:bodyPr>
          <a:lstStyle/>
          <a:p>
            <a:pPr algn="just"/>
            <a:r>
              <a:rPr lang="ru-RU" sz="900" dirty="0">
                <a:solidFill>
                  <a:prstClr val="black"/>
                </a:solidFill>
                <a:latin typeface="Times New Roman" panose="02020603050405020304" pitchFamily="18" charset="0"/>
                <a:cs typeface="Times New Roman" panose="02020603050405020304" pitchFamily="18" charset="0"/>
              </a:rPr>
              <a:t>26.11.4 Части электронных ламп и трубок и прочих электронных компонентов, не включенные в др. группировки</a:t>
            </a:r>
          </a:p>
          <a:p>
            <a:pPr algn="just"/>
            <a:r>
              <a:rPr lang="ru-RU" sz="900" dirty="0">
                <a:solidFill>
                  <a:prstClr val="black"/>
                </a:solidFill>
                <a:latin typeface="Times New Roman" panose="02020603050405020304" pitchFamily="18" charset="0"/>
                <a:cs typeface="Times New Roman" panose="02020603050405020304" pitchFamily="18" charset="0"/>
              </a:rPr>
              <a:t>26.51.32.120 Машины чертежные</a:t>
            </a:r>
          </a:p>
          <a:p>
            <a:pPr algn="just"/>
            <a:r>
              <a:rPr lang="ru-RU" sz="900" dirty="0">
                <a:solidFill>
                  <a:prstClr val="black"/>
                </a:solidFill>
                <a:latin typeface="Times New Roman" panose="02020603050405020304" pitchFamily="18" charset="0"/>
                <a:cs typeface="Times New Roman" panose="02020603050405020304" pitchFamily="18" charset="0"/>
              </a:rPr>
              <a:t>26.51.32.19 Инструменты для черчения, разметки или математических расчетов прочие</a:t>
            </a:r>
          </a:p>
          <a:p>
            <a:pPr algn="just"/>
            <a:r>
              <a:rPr lang="ru-RU" sz="900" dirty="0">
                <a:solidFill>
                  <a:prstClr val="black"/>
                </a:solidFill>
                <a:latin typeface="Times New Roman" panose="02020603050405020304" pitchFamily="18" charset="0"/>
                <a:cs typeface="Times New Roman" panose="02020603050405020304" pitchFamily="18" charset="0"/>
              </a:rPr>
              <a:t>26.51.33.199 Инструмент измерительный прочий, не включенный в другие группировки</a:t>
            </a:r>
          </a:p>
          <a:p>
            <a:pPr algn="just"/>
            <a:r>
              <a:rPr lang="ru-RU" sz="900" dirty="0">
                <a:solidFill>
                  <a:prstClr val="black"/>
                </a:solidFill>
                <a:latin typeface="Times New Roman" panose="02020603050405020304" pitchFamily="18" charset="0"/>
                <a:cs typeface="Times New Roman" panose="02020603050405020304" pitchFamily="18" charset="0"/>
              </a:rPr>
              <a:t>26.51.43.119 Приборы цифровые электроизмерительные прочие</a:t>
            </a:r>
          </a:p>
          <a:p>
            <a:pPr algn="just"/>
            <a:r>
              <a:rPr lang="ru-RU" sz="900" dirty="0">
                <a:solidFill>
                  <a:prstClr val="black"/>
                </a:solidFill>
                <a:latin typeface="Times New Roman" panose="02020603050405020304" pitchFamily="18" charset="0"/>
                <a:cs typeface="Times New Roman" panose="02020603050405020304" pitchFamily="18" charset="0"/>
              </a:rPr>
              <a:t>26.51.82.110 Комплектующие (запасные части) дальномеров, теодолитов и тахиметров (тахеометров); геодезических, гидрографических, океанографических, гидрологических, метеорологических или геофизических инструментов и прочих приборов, не имеющие самостоятельных группировок</a:t>
            </a:r>
          </a:p>
          <a:p>
            <a:pPr algn="just"/>
            <a:r>
              <a:rPr lang="ru-RU" sz="900" dirty="0">
                <a:solidFill>
                  <a:prstClr val="black"/>
                </a:solidFill>
                <a:latin typeface="Times New Roman" panose="02020603050405020304" pitchFamily="18" charset="0"/>
                <a:cs typeface="Times New Roman" panose="02020603050405020304" pitchFamily="18" charset="0"/>
              </a:rPr>
              <a:t>26.51.85.120 Комплектующие (запасные части) приборов, устройств и машин контрольно-измерительных, не включенные в другие группировки, не имеющие самостоятельных группировок</a:t>
            </a:r>
          </a:p>
          <a:p>
            <a:pPr algn="just"/>
            <a:r>
              <a:rPr lang="ru-RU" sz="900" dirty="0">
                <a:solidFill>
                  <a:prstClr val="black"/>
                </a:solidFill>
                <a:latin typeface="Times New Roman" panose="02020603050405020304" pitchFamily="18" charset="0"/>
                <a:cs typeface="Times New Roman" panose="02020603050405020304" pitchFamily="18" charset="0"/>
              </a:rPr>
              <a:t>26.60.12.120, 26.60.12.124, 26.60.12.129 </a:t>
            </a:r>
            <a:r>
              <a:rPr lang="ru-RU" sz="900" dirty="0" err="1">
                <a:solidFill>
                  <a:prstClr val="black"/>
                </a:solidFill>
                <a:latin typeface="Times New Roman" panose="02020603050405020304" pitchFamily="18" charset="0"/>
                <a:cs typeface="Times New Roman" panose="02020603050405020304" pitchFamily="18" charset="0"/>
              </a:rPr>
              <a:t>Пульсоксиметры</a:t>
            </a:r>
            <a:r>
              <a:rPr lang="ru-RU" sz="900" dirty="0">
                <a:solidFill>
                  <a:prstClr val="black"/>
                </a:solidFill>
                <a:latin typeface="Times New Roman" panose="02020603050405020304" pitchFamily="18" charset="0"/>
                <a:cs typeface="Times New Roman" panose="02020603050405020304" pitchFamily="18" charset="0"/>
              </a:rPr>
              <a:t>, спирометры, аппараты для объемной сфигмографии, соответствующие кодам 145190, 149980, 150000, 150010, 150020, 170280, 218360, 218410, 232490, 249320, 288690, 317710, 345960 вида медицинского изделия в соответствии с номенклатурной классификацией медицинских изделий, утвержденной Министерством здравоохранения Российской Федерации</a:t>
            </a:r>
          </a:p>
          <a:p>
            <a:pPr algn="just"/>
            <a:r>
              <a:rPr lang="ru-RU" sz="900" dirty="0">
                <a:solidFill>
                  <a:prstClr val="black"/>
                </a:solidFill>
                <a:latin typeface="Times New Roman" panose="02020603050405020304" pitchFamily="18" charset="0"/>
                <a:cs typeface="Times New Roman" panose="02020603050405020304" pitchFamily="18" charset="0"/>
              </a:rPr>
              <a:t>26.60.12.121, 26.60.12.124 Электроэнцефалограф, </a:t>
            </a:r>
            <a:r>
              <a:rPr lang="ru-RU" sz="900" dirty="0" err="1">
                <a:solidFill>
                  <a:prstClr val="black"/>
                </a:solidFill>
                <a:latin typeface="Times New Roman" panose="02020603050405020304" pitchFamily="18" charset="0"/>
                <a:cs typeface="Times New Roman" panose="02020603050405020304" pitchFamily="18" charset="0"/>
              </a:rPr>
              <a:t>электромиограф</a:t>
            </a:r>
            <a:r>
              <a:rPr lang="ru-RU" sz="900" dirty="0">
                <a:solidFill>
                  <a:prstClr val="black"/>
                </a:solidFill>
                <a:latin typeface="Times New Roman" panose="02020603050405020304" pitchFamily="18" charset="0"/>
                <a:cs typeface="Times New Roman" panose="02020603050405020304" pitchFamily="18" charset="0"/>
              </a:rPr>
              <a:t>, спирограф, соответствующие кодам 152710, 232490, 260980, 291870, 291820, 291830, 292080 вида медицинского изделия в соответствии с номенклатурной классификацией медицинских изделий, утвержденной Министерством здравоохранения Российской Федерации</a:t>
            </a:r>
          </a:p>
          <a:p>
            <a:pPr algn="just"/>
            <a:r>
              <a:rPr lang="ru-RU" sz="900" dirty="0">
                <a:solidFill>
                  <a:prstClr val="black"/>
                </a:solidFill>
                <a:latin typeface="Times New Roman" panose="02020603050405020304" pitchFamily="18" charset="0"/>
                <a:cs typeface="Times New Roman" panose="02020603050405020304" pitchFamily="18" charset="0"/>
              </a:rPr>
              <a:t>27.40.41 Части ламп накаливания или газоразрядных ламп</a:t>
            </a:r>
          </a:p>
          <a:p>
            <a:pPr algn="just"/>
            <a:r>
              <a:rPr lang="ru-RU" sz="900" dirty="0">
                <a:solidFill>
                  <a:prstClr val="black"/>
                </a:solidFill>
                <a:latin typeface="Times New Roman" panose="02020603050405020304" pitchFamily="18" charset="0"/>
                <a:cs typeface="Times New Roman" panose="02020603050405020304" pitchFamily="18" charset="0"/>
              </a:rPr>
              <a:t>27.40.99 Услуги по производству электрического осветительного оборудования отдельные, выполняемые субподрядчиком</a:t>
            </a:r>
          </a:p>
          <a:p>
            <a:pPr algn="just"/>
            <a:r>
              <a:rPr lang="ru-RU" sz="900" dirty="0">
                <a:solidFill>
                  <a:prstClr val="black"/>
                </a:solidFill>
                <a:latin typeface="Times New Roman" panose="02020603050405020304" pitchFamily="18" charset="0"/>
                <a:cs typeface="Times New Roman" panose="02020603050405020304" pitchFamily="18" charset="0"/>
              </a:rPr>
              <a:t>27.90.33.110 Комплектующие (запасные части) прочего электрического оборудования, не имеющие самостоятельных группировок</a:t>
            </a:r>
          </a:p>
          <a:p>
            <a:pPr algn="just"/>
            <a:r>
              <a:rPr lang="ru-RU" sz="900" dirty="0">
                <a:solidFill>
                  <a:prstClr val="black"/>
                </a:solidFill>
                <a:latin typeface="Times New Roman" panose="02020603050405020304" pitchFamily="18" charset="0"/>
                <a:cs typeface="Times New Roman" panose="02020603050405020304" pitchFamily="18" charset="0"/>
              </a:rPr>
              <a:t>Из 29.32.30 зарядные станции для электромобилей, системы помощи водителю (ADAS) для автотранспорта различного назначения, электронный блок управления двигателем, электронный блок управления кузовной электроникой, блок управления комбинацией приборов, компоненты телематических систем, система помощи водителю, электронные переключатели, приборы управления подвеской, приборы управления освещением, приборы управления электропитанием, приборы управления климатом, приборы управления </a:t>
            </a:r>
            <a:r>
              <a:rPr lang="ru-RU" sz="900" dirty="0" err="1">
                <a:solidFill>
                  <a:prstClr val="black"/>
                </a:solidFill>
                <a:latin typeface="Times New Roman" panose="02020603050405020304" pitchFamily="18" charset="0"/>
                <a:cs typeface="Times New Roman" panose="02020603050405020304" pitchFamily="18" charset="0"/>
              </a:rPr>
              <a:t>видеообзором</a:t>
            </a:r>
            <a:r>
              <a:rPr lang="ru-RU" sz="900" dirty="0">
                <a:solidFill>
                  <a:prstClr val="black"/>
                </a:solidFill>
                <a:latin typeface="Times New Roman" panose="02020603050405020304" pitchFamily="18" charset="0"/>
                <a:cs typeface="Times New Roman" panose="02020603050405020304" pitchFamily="18" charset="0"/>
              </a:rPr>
              <a:t>, приборы управления функциями комфорта, приборы бесключевого доступа и </a:t>
            </a:r>
            <a:r>
              <a:rPr lang="ru-RU" sz="900" dirty="0" err="1">
                <a:solidFill>
                  <a:prstClr val="black"/>
                </a:solidFill>
                <a:latin typeface="Times New Roman" panose="02020603050405020304" pitchFamily="18" charset="0"/>
                <a:cs typeface="Times New Roman" panose="02020603050405020304" pitchFamily="18" charset="0"/>
              </a:rPr>
              <a:t>противоугона</a:t>
            </a:r>
            <a:r>
              <a:rPr lang="ru-RU" sz="900" dirty="0">
                <a:solidFill>
                  <a:prstClr val="black"/>
                </a:solidFill>
                <a:latin typeface="Times New Roman" panose="02020603050405020304" pitchFamily="18" charset="0"/>
                <a:cs typeface="Times New Roman" panose="02020603050405020304" pitchFamily="18" charset="0"/>
              </a:rPr>
              <a:t>, приборы расширения функционала ЭБУ, приборы управления системами автомобиля.</a:t>
            </a:r>
            <a:endParaRPr lang="ru-RU" sz="1100" dirty="0">
              <a:solidFill>
                <a:prstClr val="black"/>
              </a:solidFill>
              <a:latin typeface="Times New Roman" panose="02020603050405020304" pitchFamily="18" charset="0"/>
              <a:cs typeface="Times New Roman" panose="02020603050405020304" pitchFamily="18" charset="0"/>
            </a:endParaRPr>
          </a:p>
        </p:txBody>
      </p:sp>
      <p:sp>
        <p:nvSpPr>
          <p:cNvPr id="18" name="Скругленный прямоугольник 6">
            <a:extLst>
              <a:ext uri="{FF2B5EF4-FFF2-40B4-BE49-F238E27FC236}">
                <a16:creationId xmlns:a16="http://schemas.microsoft.com/office/drawing/2014/main" id="{F62CD347-B833-4D86-9EE3-B8EA7AC08AA1}"/>
              </a:ext>
            </a:extLst>
          </p:cNvPr>
          <p:cNvSpPr/>
          <p:nvPr/>
        </p:nvSpPr>
        <p:spPr>
          <a:xfrm>
            <a:off x="6049669" y="1270142"/>
            <a:ext cx="5981350" cy="4251075"/>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endParaRPr lang="ru-RU" sz="1100" dirty="0">
              <a:solidFill>
                <a:prstClr val="black"/>
              </a:solidFill>
              <a:latin typeface="Times New Roman" panose="02020603050405020304" pitchFamily="18" charset="0"/>
              <a:cs typeface="Times New Roman" panose="02020603050405020304" pitchFamily="18" charset="0"/>
            </a:endParaRPr>
          </a:p>
        </p:txBody>
      </p:sp>
      <p:sp>
        <p:nvSpPr>
          <p:cNvPr id="19" name="Прямоугольник 18">
            <a:extLst>
              <a:ext uri="{FF2B5EF4-FFF2-40B4-BE49-F238E27FC236}">
                <a16:creationId xmlns:a16="http://schemas.microsoft.com/office/drawing/2014/main" id="{E69E74C6-6B9A-4A81-AFFD-F180B2E7748E}"/>
              </a:ext>
            </a:extLst>
          </p:cNvPr>
          <p:cNvSpPr/>
          <p:nvPr/>
        </p:nvSpPr>
        <p:spPr>
          <a:xfrm>
            <a:off x="6422380" y="1550900"/>
            <a:ext cx="5491576" cy="3970318"/>
          </a:xfrm>
          <a:prstGeom prst="rect">
            <a:avLst/>
          </a:prstGeom>
        </p:spPr>
        <p:txBody>
          <a:bodyPr wrap="square">
            <a:spAutoFit/>
          </a:bodyPr>
          <a:lstStyle/>
          <a:p>
            <a:pPr algn="just"/>
            <a:r>
              <a:rPr lang="ru-RU" sz="900" b="1" dirty="0">
                <a:solidFill>
                  <a:prstClr val="black"/>
                </a:solidFill>
                <a:latin typeface="Times New Roman" panose="02020603050405020304" pitchFamily="18" charset="0"/>
                <a:cs typeface="Times New Roman" panose="02020603050405020304" pitchFamily="18" charset="0"/>
              </a:rPr>
              <a:t>26.20.11 Компьютеры портативные массой не более 10 кг, такие как ноутбуки, планшетные компьютеры, карманные компьютеры, в том числе совмещающие функции мобильного телефонного аппарата, электронные записные книжки и аналогичная компьютерная техника</a:t>
            </a:r>
          </a:p>
          <a:p>
            <a:pPr algn="just"/>
            <a:r>
              <a:rPr lang="ru-RU" sz="900" b="1" dirty="0">
                <a:solidFill>
                  <a:prstClr val="black"/>
                </a:solidFill>
                <a:latin typeface="Times New Roman" panose="02020603050405020304" pitchFamily="18" charset="0"/>
                <a:cs typeface="Times New Roman" panose="02020603050405020304" pitchFamily="18" charset="0"/>
              </a:rPr>
              <a:t>26.20.13 Машины вычислительные электронные цифровые, содержащие в одном корпусе центральный процессор и устройство ввода и вывода, объединенные или нет для автоматической обработки данных</a:t>
            </a:r>
          </a:p>
          <a:p>
            <a:pPr algn="just"/>
            <a:r>
              <a:rPr lang="ru-RU" sz="900" b="1" dirty="0">
                <a:solidFill>
                  <a:prstClr val="black"/>
                </a:solidFill>
                <a:latin typeface="Times New Roman" panose="02020603050405020304" pitchFamily="18" charset="0"/>
                <a:cs typeface="Times New Roman" panose="02020603050405020304" pitchFamily="18" charset="0"/>
              </a:rPr>
              <a:t>26.20.14 Машины вычислительные электронные цифровые, поставляемые в виде систем для автоматической обработки данных</a:t>
            </a:r>
          </a:p>
          <a:p>
            <a:pPr algn="just"/>
            <a:r>
              <a:rPr lang="ru-RU" sz="900" b="1" dirty="0">
                <a:solidFill>
                  <a:prstClr val="black"/>
                </a:solidFill>
                <a:latin typeface="Times New Roman" panose="02020603050405020304" pitchFamily="18" charset="0"/>
                <a:cs typeface="Times New Roman" panose="02020603050405020304" pitchFamily="18" charset="0"/>
              </a:rPr>
              <a:t>26.20.15 Машины вычислительные электронные цифровые прочие, содержащие или не содержащие в одном корпусе одно или два из следующих устройств для автоматической обработки данных: запоминающие устройства, устройства ввода, устройства вывода</a:t>
            </a:r>
          </a:p>
          <a:p>
            <a:pPr algn="just"/>
            <a:r>
              <a:rPr lang="ru-RU" sz="900" b="1" dirty="0">
                <a:solidFill>
                  <a:prstClr val="black"/>
                </a:solidFill>
                <a:latin typeface="Times New Roman" panose="02020603050405020304" pitchFamily="18" charset="0"/>
                <a:cs typeface="Times New Roman" panose="02020603050405020304" pitchFamily="18" charset="0"/>
              </a:rPr>
              <a:t>26.20.2 Устройства запоминающие и прочие устройства хранения данных</a:t>
            </a:r>
          </a:p>
          <a:p>
            <a:pPr algn="just"/>
            <a:r>
              <a:rPr lang="ru-RU" sz="900" b="1" dirty="0">
                <a:solidFill>
                  <a:prstClr val="black"/>
                </a:solidFill>
                <a:latin typeface="Times New Roman" panose="02020603050405020304" pitchFamily="18" charset="0"/>
                <a:cs typeface="Times New Roman" panose="02020603050405020304" pitchFamily="18" charset="0"/>
              </a:rPr>
              <a:t>26.60.12.120 Аппараты для функциональных диагностических исследований или для контроля физиологических параметров, применяемые в медицинских целях, не включенные в другие группировки, соответствующие кодам 145190, 149980, 150000, 150010, 150020, 170280, 218360, 218410, 232490, 249320, 288690, 317710, 345960, 152710, 232490, 260980, 291870, 291820, 291830, 292080 вида медицинского изделия в соответствии с номенклатурной классификацией медицинских изделий, утвержденной Министерством здравоохранения Российской Федерации</a:t>
            </a:r>
          </a:p>
          <a:p>
            <a:pPr algn="just"/>
            <a:r>
              <a:rPr lang="ru-RU" sz="900" b="1" dirty="0">
                <a:solidFill>
                  <a:prstClr val="black"/>
                </a:solidFill>
                <a:latin typeface="Times New Roman" panose="02020603050405020304" pitchFamily="18" charset="0"/>
                <a:cs typeface="Times New Roman" panose="02020603050405020304" pitchFamily="18" charset="0"/>
              </a:rPr>
              <a:t>27.33.13.161 Коммутаторы элементные, </a:t>
            </a:r>
            <a:r>
              <a:rPr lang="ru-RU" sz="900" b="1" dirty="0" err="1">
                <a:solidFill>
                  <a:prstClr val="black"/>
                </a:solidFill>
                <a:latin typeface="Times New Roman" panose="02020603050405020304" pitchFamily="18" charset="0"/>
                <a:cs typeface="Times New Roman" panose="02020603050405020304" pitchFamily="18" charset="0"/>
              </a:rPr>
              <a:t>командоаппараты</a:t>
            </a:r>
            <a:r>
              <a:rPr lang="ru-RU" sz="900" b="1" dirty="0">
                <a:solidFill>
                  <a:prstClr val="black"/>
                </a:solidFill>
                <a:latin typeface="Times New Roman" panose="02020603050405020304" pitchFamily="18" charset="0"/>
                <a:cs typeface="Times New Roman" panose="02020603050405020304" pitchFamily="18" charset="0"/>
              </a:rPr>
              <a:t>, контроллеры, переключатели барабанные, пускатели ручные, выключатели разные (только в отношении контроллеров, микропроцессорных преобразователей величин)</a:t>
            </a:r>
          </a:p>
          <a:p>
            <a:pPr algn="just"/>
            <a:r>
              <a:rPr lang="ru-RU" sz="900" b="1" dirty="0">
                <a:solidFill>
                  <a:prstClr val="black"/>
                </a:solidFill>
                <a:latin typeface="Times New Roman" panose="02020603050405020304" pitchFamily="18" charset="0"/>
                <a:cs typeface="Times New Roman" panose="02020603050405020304" pitchFamily="18" charset="0"/>
              </a:rPr>
              <a:t>27.40.39, 32.50.50.190 Светильники медицинские, соответствующие кодам 129360, 187160 вида медицинского изделия в соответствии с номенклатурной классификацией медицинских изделий, утвержденной Министерством здравоохранения Российской Федерации</a:t>
            </a:r>
          </a:p>
          <a:p>
            <a:pPr algn="just"/>
            <a:r>
              <a:rPr lang="ru-RU" sz="900" b="1" dirty="0">
                <a:solidFill>
                  <a:prstClr val="black"/>
                </a:solidFill>
                <a:latin typeface="Times New Roman" panose="02020603050405020304" pitchFamily="18" charset="0"/>
                <a:cs typeface="Times New Roman" panose="02020603050405020304" pitchFamily="18" charset="0"/>
              </a:rPr>
              <a:t>32.50.50, 32.50.50.190 Ванна ультразвуковая для очистки и дезинфекции инструментов, соответствующая коду 127550 вида медицинского изделия в соответствии с номенклатурной классификацией медицинских изделий, утвержденной Министерством здравоохранения Российской Федерации.</a:t>
            </a:r>
          </a:p>
        </p:txBody>
      </p:sp>
    </p:spTree>
    <p:extLst>
      <p:ext uri="{BB962C8B-B14F-4D97-AF65-F5344CB8AC3E}">
        <p14:creationId xmlns:p14="http://schemas.microsoft.com/office/powerpoint/2010/main" val="19811748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Скругленный прямоугольник 18"/>
          <p:cNvSpPr/>
          <p:nvPr/>
        </p:nvSpPr>
        <p:spPr>
          <a:xfrm>
            <a:off x="96550" y="729928"/>
            <a:ext cx="11878146" cy="5398143"/>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a:solidFill>
                  <a:schemeClr val="bg1"/>
                </a:solidFill>
                <a:latin typeface="Times New Roman" panose="02020603050405020304" pitchFamily="18" charset="0"/>
                <a:cs typeface="Times New Roman" panose="02020603050405020304" pitchFamily="18" charset="0"/>
              </a:rPr>
              <a:t>Изменения, внесенные </a:t>
            </a:r>
          </a:p>
          <a:p>
            <a:pPr algn="ctr"/>
            <a:r>
              <a:rPr lang="ru-RU" sz="2800" b="1" dirty="0">
                <a:solidFill>
                  <a:schemeClr val="bg1"/>
                </a:solidFill>
                <a:latin typeface="Times New Roman" panose="02020603050405020304" pitchFamily="18" charset="0"/>
                <a:cs typeface="Times New Roman" panose="02020603050405020304" pitchFamily="18" charset="0"/>
              </a:rPr>
              <a:t>Постановлением Правительства РФ от 27.03.2023 №486 </a:t>
            </a:r>
          </a:p>
          <a:p>
            <a:pPr algn="ctr"/>
            <a:r>
              <a:rPr lang="ru-RU" sz="2800" b="1" dirty="0">
                <a:solidFill>
                  <a:schemeClr val="bg1"/>
                </a:solidFill>
                <a:latin typeface="Times New Roman" panose="02020603050405020304" pitchFamily="18" charset="0"/>
                <a:cs typeface="Times New Roman" panose="02020603050405020304" pitchFamily="18" charset="0"/>
              </a:rPr>
              <a:t>вступают в силу с 20.04.2023г. </a:t>
            </a:r>
          </a:p>
          <a:p>
            <a:pPr algn="ctr"/>
            <a:r>
              <a:rPr lang="ru-RU" sz="2800" b="1" dirty="0">
                <a:latin typeface="Times New Roman" panose="02020603050405020304" pitchFamily="18" charset="0"/>
                <a:cs typeface="Times New Roman" panose="02020603050405020304" pitchFamily="18" charset="0"/>
              </a:rPr>
              <a:t>и не применяются к отношениям, связанным с осуществлением закупок, извещения (приглашения) о которых размещены (направлены) до 20.04.2023, </a:t>
            </a:r>
          </a:p>
          <a:p>
            <a:pPr algn="ctr"/>
            <a:r>
              <a:rPr lang="ru-RU" sz="2800" b="1" dirty="0">
                <a:latin typeface="Times New Roman" panose="02020603050405020304" pitchFamily="18" charset="0"/>
                <a:cs typeface="Times New Roman" panose="02020603050405020304" pitchFamily="18" charset="0"/>
              </a:rPr>
              <a:t>в том числе к контрактам, </a:t>
            </a:r>
          </a:p>
          <a:p>
            <a:pPr algn="ctr"/>
            <a:r>
              <a:rPr lang="ru-RU" sz="2800" b="1" dirty="0">
                <a:latin typeface="Times New Roman" panose="02020603050405020304" pitchFamily="18" charset="0"/>
                <a:cs typeface="Times New Roman" panose="02020603050405020304" pitchFamily="18" charset="0"/>
              </a:rPr>
              <a:t>информация о которых включена в реестр контрактов, </a:t>
            </a:r>
          </a:p>
          <a:p>
            <a:pPr algn="ctr"/>
            <a:r>
              <a:rPr lang="ru-RU" sz="2800" b="1" dirty="0">
                <a:latin typeface="Times New Roman" panose="02020603050405020304" pitchFamily="18" charset="0"/>
                <a:cs typeface="Times New Roman" panose="02020603050405020304" pitchFamily="18" charset="0"/>
              </a:rPr>
              <a:t>заключенных до 20.04.2023</a:t>
            </a:r>
          </a:p>
          <a:p>
            <a:pPr algn="ctr"/>
            <a:endParaRPr lang="ru-RU" sz="2800" b="1" dirty="0">
              <a:solidFill>
                <a:schemeClr val="bg1"/>
              </a:solidFill>
              <a:hlinkClick r:id="rId2"/>
            </a:endParaRPr>
          </a:p>
        </p:txBody>
      </p:sp>
    </p:spTree>
    <p:extLst>
      <p:ext uri="{BB962C8B-B14F-4D97-AF65-F5344CB8AC3E}">
        <p14:creationId xmlns:p14="http://schemas.microsoft.com/office/powerpoint/2010/main" val="4245366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87035" y="1592309"/>
            <a:ext cx="11417928" cy="353336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Дополнено пунктами 3(2) и 3(3) следующего содержания:</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ru-RU" sz="1200" b="1" dirty="0">
                <a:solidFill>
                  <a:prstClr val="black"/>
                </a:solidFill>
                <a:latin typeface="Times New Roman" panose="02020603050405020304" pitchFamily="18" charset="0"/>
                <a:cs typeface="Times New Roman" panose="02020603050405020304" pitchFamily="18" charset="0"/>
              </a:rPr>
              <a:t>3(2). Установить, что, за исключением случаев, установленных настоящим постановлением:</a:t>
            </a:r>
          </a:p>
          <a:p>
            <a:pPr lvl="0" algn="just"/>
            <a:r>
              <a:rPr lang="ru-RU" sz="1200" b="1" dirty="0">
                <a:solidFill>
                  <a:prstClr val="black"/>
                </a:solidFill>
                <a:latin typeface="Times New Roman" panose="02020603050405020304" pitchFamily="18" charset="0"/>
                <a:cs typeface="Times New Roman" panose="02020603050405020304" pitchFamily="18" charset="0"/>
              </a:rPr>
              <a:t>      подтверждением страны происхождения радиоэлектронной продукции является наличие сведений о такой продукции в реестре или евразийском реестре промышленных товаров государств - членов Евразийского экономического союза, правила формирования и ведения которого устанавливаются правом Евразийского экономического союза (далее - евразийский реестр промышленных товаров);</a:t>
            </a:r>
          </a:p>
          <a:p>
            <a:pPr lvl="0" algn="just"/>
            <a:r>
              <a:rPr lang="ru-RU" sz="1200" b="1" dirty="0">
                <a:solidFill>
                  <a:prstClr val="black"/>
                </a:solidFill>
                <a:latin typeface="Times New Roman" panose="02020603050405020304" pitchFamily="18" charset="0"/>
                <a:cs typeface="Times New Roman" panose="02020603050405020304" pitchFamily="18" charset="0"/>
              </a:rPr>
              <a:t>      подтверждением соответствия радиоэлектронной продукции первому уровню является наличие в реестровой записи из реестра или евразийского реестра промышленных товаров сведений о первом уровне радиоэлектронной продукции.</a:t>
            </a:r>
          </a:p>
          <a:p>
            <a:pPr lvl="0" algn="just"/>
            <a:endParaRPr lang="ru-RU" sz="1200" b="1" dirty="0">
              <a:solidFill>
                <a:prstClr val="black"/>
              </a:solidFill>
              <a:latin typeface="Times New Roman" panose="02020603050405020304" pitchFamily="18" charset="0"/>
              <a:cs typeface="Times New Roman" panose="02020603050405020304" pitchFamily="18" charset="0"/>
            </a:endParaRPr>
          </a:p>
          <a:p>
            <a:pPr lvl="0" algn="just"/>
            <a:r>
              <a:rPr lang="ru-RU" sz="1200" b="1" dirty="0">
                <a:solidFill>
                  <a:prstClr val="black"/>
                </a:solidFill>
                <a:latin typeface="Times New Roman" panose="02020603050405020304" pitchFamily="18" charset="0"/>
                <a:cs typeface="Times New Roman" panose="02020603050405020304" pitchFamily="18" charset="0"/>
              </a:rPr>
              <a:t>3(3). Установить, что для подтверждения соответствия радиоэлектронной продукции требованиям, предусмотренным пунктом 3(2) настоящего постановления, участник закупки указывает (декларирует) в составе заявки на участие в закупке номер реестровой записи из реестра или евразийского реестра промышленных товаров, а для целей подтверждения первого уровня радиоэлектронной продукции - также сведения о первом уровне радиоэлектронной продукции.</a:t>
            </a:r>
          </a:p>
          <a:p>
            <a:pPr lvl="0" algn="just"/>
            <a:r>
              <a:rPr lang="ru-RU" sz="1200" b="1" dirty="0">
                <a:solidFill>
                  <a:prstClr val="black"/>
                </a:solidFill>
                <a:latin typeface="Times New Roman" panose="02020603050405020304" pitchFamily="18" charset="0"/>
                <a:cs typeface="Times New Roman" panose="02020603050405020304" pitchFamily="18" charset="0"/>
              </a:rPr>
              <a:t>      Номера реестровых записей из реестра не предоставляются при поставках вооружения, военной и специальной техники, принятых на вооружение, снабжение, в эксплуатацию, и (или) при поставках образцов вооружения, военной и специальной техники, разработанных в соответствии с конструкторской документацией с литерой не ниже «01». Информация о таких товарах не подлежит включению в реестр.</a:t>
            </a: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387036" y="911973"/>
            <a:ext cx="11417928" cy="41898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705497" y="5400306"/>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109519"/>
            <a:ext cx="11582399" cy="485217"/>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8" name="Скругленный прямоугольник 18">
            <a:extLst>
              <a:ext uri="{FF2B5EF4-FFF2-40B4-BE49-F238E27FC236}">
                <a16:creationId xmlns:a16="http://schemas.microsoft.com/office/drawing/2014/main" id="{A87DB3FC-3E88-4CA1-90A3-CD21E6399E30}"/>
              </a:ext>
            </a:extLst>
          </p:cNvPr>
          <p:cNvSpPr/>
          <p:nvPr/>
        </p:nvSpPr>
        <p:spPr>
          <a:xfrm>
            <a:off x="217553" y="6185175"/>
            <a:ext cx="11878146" cy="56330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cs typeface="Times New Roman" panose="02020603050405020304" pitchFamily="18" charset="0"/>
              </a:rPr>
              <a:t>Определен порядок подтверждения страны происхождения радиоэлектронной продукции и соответствия радиоэлектронной продукции первому уровню.</a:t>
            </a:r>
          </a:p>
        </p:txBody>
      </p:sp>
    </p:spTree>
    <p:extLst>
      <p:ext uri="{BB962C8B-B14F-4D97-AF65-F5344CB8AC3E}">
        <p14:creationId xmlns:p14="http://schemas.microsoft.com/office/powerpoint/2010/main" val="1160925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632212" y="1684591"/>
            <a:ext cx="4743491" cy="2484735"/>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spcAft>
                <a:spcPts val="0"/>
              </a:spcAft>
            </a:pPr>
            <a:r>
              <a:rPr lang="ru-RU" sz="1200" dirty="0">
                <a:solidFill>
                  <a:srgbClr val="000000"/>
                </a:solidFill>
                <a:latin typeface="Times New Roman" panose="02020603050405020304" pitchFamily="18" charset="0"/>
                <a:ea typeface="Times New Roman" panose="02020603050405020304" pitchFamily="18" charset="0"/>
              </a:rPr>
              <a:t>6. Установить, что при осуществлении закупок радиоэлектронной продукции, </a:t>
            </a:r>
            <a:r>
              <a:rPr lang="ru-RU" sz="1200" b="1" dirty="0">
                <a:solidFill>
                  <a:srgbClr val="000000"/>
                </a:solidFill>
                <a:latin typeface="Times New Roman" panose="02020603050405020304" pitchFamily="18" charset="0"/>
                <a:ea typeface="Times New Roman" panose="02020603050405020304" pitchFamily="18" charset="0"/>
              </a:rPr>
              <a:t>включенной в реестр или евразийский реестр промышленных товаров</a:t>
            </a:r>
            <a:r>
              <a:rPr lang="ru-RU" sz="1200" dirty="0">
                <a:solidFill>
                  <a:srgbClr val="000000"/>
                </a:solidFill>
                <a:latin typeface="Times New Roman" panose="02020603050405020304" pitchFamily="18" charset="0"/>
                <a:ea typeface="Times New Roman" panose="02020603050405020304" pitchFamily="18" charset="0"/>
              </a:rPr>
              <a:t>, для обеспечения государственных и муниципальных нужд, за исключением радиоэлектронной продукции, поставляемой по государственному оборонному заказу, порядок определения начальной (максимальной) цены контракта, а также цены контракта, заключаемого с единственным поставщиком (подрядчиком, исполнителем), устанавливается Министерством промышленности и торговли Российской Федерации по согласованию с Министерством финансов Российской Федерации и Федеральной антимонопольной службой.</a:t>
            </a:r>
            <a:endParaRPr lang="ru-RU" sz="1200" dirty="0">
              <a:latin typeface="Times New Roman" panose="02020603050405020304" pitchFamily="18" charset="0"/>
              <a:ea typeface="Times New Roman" panose="02020603050405020304" pitchFamily="18" charset="0"/>
            </a:endParaRPr>
          </a:p>
        </p:txBody>
      </p:sp>
      <p:sp>
        <p:nvSpPr>
          <p:cNvPr id="11" name="Скругленный прямоугольник 10"/>
          <p:cNvSpPr/>
          <p:nvPr/>
        </p:nvSpPr>
        <p:spPr>
          <a:xfrm>
            <a:off x="632213" y="921319"/>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648519" y="921319"/>
            <a:ext cx="474349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9" name="Скругленный прямоугольник 18"/>
          <p:cNvSpPr/>
          <p:nvPr/>
        </p:nvSpPr>
        <p:spPr>
          <a:xfrm>
            <a:off x="110455" y="6376835"/>
            <a:ext cx="11971090"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2548"/>
            <a:ext cx="11582399" cy="559215"/>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3" name="Скругленный прямоугольник 6">
            <a:extLst>
              <a:ext uri="{FF2B5EF4-FFF2-40B4-BE49-F238E27FC236}">
                <a16:creationId xmlns:a16="http://schemas.microsoft.com/office/drawing/2014/main" id="{1956B11B-892D-4974-A830-6406CBF2B934}"/>
              </a:ext>
            </a:extLst>
          </p:cNvPr>
          <p:cNvSpPr/>
          <p:nvPr/>
        </p:nvSpPr>
        <p:spPr>
          <a:xfrm>
            <a:off x="6648519" y="1684592"/>
            <a:ext cx="4743490" cy="2484736"/>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0"/>
              </a:spcAft>
            </a:pPr>
            <a:r>
              <a:rPr lang="ru-RU" sz="1200" dirty="0">
                <a:solidFill>
                  <a:srgbClr val="000000"/>
                </a:solidFill>
                <a:latin typeface="Times New Roman" panose="02020603050405020304" pitchFamily="18" charset="0"/>
                <a:cs typeface="Times New Roman" panose="02020603050405020304" pitchFamily="18" charset="0"/>
              </a:rPr>
              <a:t>6. Установить, что при осуществлении закупок радиоэлектронной продукции, </a:t>
            </a:r>
            <a:r>
              <a:rPr lang="ru-RU" sz="1200" b="1" dirty="0">
                <a:solidFill>
                  <a:srgbClr val="000000"/>
                </a:solidFill>
                <a:latin typeface="Times New Roman" panose="02020603050405020304" pitchFamily="18" charset="0"/>
                <a:cs typeface="Times New Roman" panose="02020603050405020304" pitchFamily="18" charset="0"/>
              </a:rPr>
              <a:t>включенной в перечень*</a:t>
            </a:r>
            <a:r>
              <a:rPr lang="ru-RU" sz="1200" dirty="0">
                <a:solidFill>
                  <a:srgbClr val="000000"/>
                </a:solidFill>
                <a:latin typeface="Times New Roman" panose="02020603050405020304" pitchFamily="18" charset="0"/>
                <a:cs typeface="Times New Roman" panose="02020603050405020304" pitchFamily="18" charset="0"/>
              </a:rPr>
              <a:t>, для обеспечения государственных и муниципальных нужд, за исключением радиоэлектронной продукции, поставляемой по государственному оборонному заказу, порядок определения начальной (максимальной) цены контракта, а также цены контракта, заключаемого с единственным поставщиком (подрядчиком, исполнителем), устанавливается Министерством промышленности и торговли Российской Федерации по согласованию с Министерством финансов Российской Федерации и Федеральной антимонопольной службой.</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8592EFA9-D408-4BE9-9EA1-BF9546DCC57D}"/>
              </a:ext>
            </a:extLst>
          </p:cNvPr>
          <p:cNvSpPr/>
          <p:nvPr/>
        </p:nvSpPr>
        <p:spPr>
          <a:xfrm>
            <a:off x="6648519" y="4565195"/>
            <a:ext cx="4743490" cy="707886"/>
          </a:xfrm>
          <a:prstGeom prst="rect">
            <a:avLst/>
          </a:prstGeom>
          <a:ln>
            <a:solidFill>
              <a:schemeClr val="bg2">
                <a:lumMod val="75000"/>
              </a:schemeClr>
            </a:solidFill>
          </a:ln>
        </p:spPr>
        <p:txBody>
          <a:bodyPr wrap="square">
            <a:spAutoFit/>
          </a:bodyPr>
          <a:lstStyle/>
          <a:p>
            <a:pPr algn="just"/>
            <a:r>
              <a:rPr lang="ru-RU" sz="1000" dirty="0">
                <a:latin typeface="Times New Roman" panose="02020603050405020304" pitchFamily="18" charset="0"/>
                <a:cs typeface="Times New Roman" panose="02020603050405020304" pitchFamily="18" charset="0"/>
              </a:rPr>
              <a:t>*Перечень радиоэлектронной продукции, происходящей из иностранных государств, в отношении которой устанавливаются ограничения для целей осуществления закупок для обеспечения государственных и муниципальных нужд, утвержденный постановлением Правительства от 10.07.2019 №878</a:t>
            </a:r>
          </a:p>
        </p:txBody>
      </p:sp>
      <p:sp>
        <p:nvSpPr>
          <p:cNvPr id="10" name="Штриховая стрелка вправо 13">
            <a:extLst>
              <a:ext uri="{FF2B5EF4-FFF2-40B4-BE49-F238E27FC236}">
                <a16:creationId xmlns:a16="http://schemas.microsoft.com/office/drawing/2014/main" id="{6502D766-78CA-45C2-B5D7-E1F049DEE828}"/>
              </a:ext>
            </a:extLst>
          </p:cNvPr>
          <p:cNvSpPr/>
          <p:nvPr/>
        </p:nvSpPr>
        <p:spPr>
          <a:xfrm rot="5400000">
            <a:off x="10537717" y="5393891"/>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Tree>
    <p:extLst>
      <p:ext uri="{BB962C8B-B14F-4D97-AF65-F5344CB8AC3E}">
        <p14:creationId xmlns:p14="http://schemas.microsoft.com/office/powerpoint/2010/main" val="952829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632213" y="1880496"/>
            <a:ext cx="4743491" cy="146967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0"/>
              </a:spcAft>
            </a:pPr>
            <a:r>
              <a:rPr lang="ru-RU" sz="1200" dirty="0">
                <a:solidFill>
                  <a:srgbClr val="000000"/>
                </a:solidFill>
                <a:latin typeface="Times New Roman" panose="02020603050405020304" pitchFamily="18" charset="0"/>
                <a:cs typeface="Times New Roman" panose="02020603050405020304" pitchFamily="18" charset="0"/>
              </a:rPr>
              <a:t>8. При исполнении контракта, </a:t>
            </a:r>
            <a:r>
              <a:rPr lang="ru-RU" sz="1200" b="1" dirty="0">
                <a:solidFill>
                  <a:srgbClr val="000000"/>
                </a:solidFill>
                <a:latin typeface="Times New Roman" panose="02020603050405020304" pitchFamily="18" charset="0"/>
                <a:cs typeface="Times New Roman" panose="02020603050405020304" pitchFamily="18" charset="0"/>
              </a:rPr>
              <a:t>указанного в пункте 7 настоящего постановления,</a:t>
            </a:r>
            <a:r>
              <a:rPr lang="ru-RU" sz="1200" dirty="0">
                <a:solidFill>
                  <a:srgbClr val="000000"/>
                </a:solidFill>
                <a:latin typeface="Times New Roman" panose="02020603050405020304" pitchFamily="18" charset="0"/>
                <a:cs typeface="Times New Roman" panose="02020603050405020304" pitchFamily="18" charset="0"/>
              </a:rPr>
              <a:t> замена радиоэлектронной продукции на радиоэлектронную продукцию, страной происхождения которой не являются государства - члены Евразийского экономического союза, не допускается.</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1" name="Скругленный прямоугольник 10"/>
          <p:cNvSpPr/>
          <p:nvPr/>
        </p:nvSpPr>
        <p:spPr>
          <a:xfrm>
            <a:off x="632213" y="921319"/>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648519" y="921319"/>
            <a:ext cx="474349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9" name="Скругленный прямоугольник 18"/>
          <p:cNvSpPr/>
          <p:nvPr/>
        </p:nvSpPr>
        <p:spPr>
          <a:xfrm>
            <a:off x="110455" y="6376835"/>
            <a:ext cx="11971090"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p:txBody>
      </p:sp>
      <p:sp>
        <p:nvSpPr>
          <p:cNvPr id="14" name="Штриховая стрелка вправо 13"/>
          <p:cNvSpPr/>
          <p:nvPr/>
        </p:nvSpPr>
        <p:spPr>
          <a:xfrm rot="5400000">
            <a:off x="10263188" y="5427537"/>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83441"/>
            <a:ext cx="11582399" cy="547832"/>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3" name="Скругленный прямоугольник 6">
            <a:extLst>
              <a:ext uri="{FF2B5EF4-FFF2-40B4-BE49-F238E27FC236}">
                <a16:creationId xmlns:a16="http://schemas.microsoft.com/office/drawing/2014/main" id="{1956B11B-892D-4974-A830-6406CBF2B934}"/>
              </a:ext>
            </a:extLst>
          </p:cNvPr>
          <p:cNvSpPr/>
          <p:nvPr/>
        </p:nvSpPr>
        <p:spPr>
          <a:xfrm>
            <a:off x="6648518" y="1880496"/>
            <a:ext cx="4743491" cy="3296316"/>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0"/>
              </a:spcAft>
            </a:pPr>
            <a:r>
              <a:rPr lang="ru-RU" sz="1200" dirty="0">
                <a:solidFill>
                  <a:srgbClr val="000000"/>
                </a:solidFill>
                <a:latin typeface="Times New Roman" panose="02020603050405020304" pitchFamily="18" charset="0"/>
                <a:cs typeface="Times New Roman" panose="02020603050405020304" pitchFamily="18" charset="0"/>
              </a:rPr>
              <a:t>8. При исполнении контракта, </a:t>
            </a:r>
            <a:r>
              <a:rPr lang="ru-RU" sz="1200" b="1" dirty="0">
                <a:solidFill>
                  <a:srgbClr val="000000"/>
                </a:solidFill>
                <a:latin typeface="Times New Roman" panose="02020603050405020304" pitchFamily="18" charset="0"/>
                <a:cs typeface="Times New Roman" panose="02020603050405020304" pitchFamily="18" charset="0"/>
              </a:rPr>
              <a:t>который заключен по результатам определения поставщика (подрядчика, исполнителя) в соответствии с установленными настоящим постановлением ограничениями и которым предусмотрена поставка радиоэлектронной продукции, страной происхождения которой являются только государства - члены Евразийского экономического союза, не допускается </a:t>
            </a:r>
            <a:r>
              <a:rPr lang="ru-RU" sz="1200" dirty="0">
                <a:solidFill>
                  <a:srgbClr val="000000"/>
                </a:solidFill>
                <a:latin typeface="Times New Roman" panose="02020603050405020304" pitchFamily="18" charset="0"/>
                <a:cs typeface="Times New Roman" panose="02020603050405020304" pitchFamily="18" charset="0"/>
              </a:rPr>
              <a:t>замена такой радиоэлектронной продукции на радиоэлектронную продукцию, страной происхождения которой не являются государства - члены Евразийского экономического союза. </a:t>
            </a:r>
            <a:r>
              <a:rPr lang="ru-RU" sz="1200" b="1" dirty="0">
                <a:solidFill>
                  <a:srgbClr val="000000"/>
                </a:solidFill>
                <a:latin typeface="Times New Roman" panose="02020603050405020304" pitchFamily="18" charset="0"/>
                <a:cs typeface="Times New Roman" panose="02020603050405020304" pitchFamily="18" charset="0"/>
              </a:rPr>
              <a:t>При исполнении контракта, заключенного по результатам определения поставщика (подрядчика, исполнителя) в соответствии с пунктом 3(1) настоящего постановления, замена радиоэлектронной продукции первого уровня на радиоэлектронную продукцию, не соответствующую указанному требованию, не допускается.</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14924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25925" y="1994618"/>
            <a:ext cx="5180795" cy="2082431"/>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spcAft>
                <a:spcPts val="0"/>
              </a:spcAft>
            </a:pPr>
            <a:r>
              <a:rPr lang="ru-RU" sz="1200" b="1" dirty="0">
                <a:solidFill>
                  <a:srgbClr val="000000"/>
                </a:solidFill>
                <a:latin typeface="Times New Roman" panose="02020603050405020304" pitchFamily="18" charset="0"/>
                <a:ea typeface="Times New Roman" panose="02020603050405020304" pitchFamily="18" charset="0"/>
              </a:rPr>
              <a:t>9. Установить, что положения постановления Правительства Российской Федерации от 26 сентября 2016 г. № 968 «Об ограничениях и условиях допуска отдельных видов радиоэлектронной продукции, происходящих из иностранных государств, для целей осуществления закупок для обеспечения государственных и муниципальных нужд» применяются в отношении закупок, извещения об осуществлении которых размещены в единой информационной системе в сфере закупок, приглашения принять участие в которых направлены до 1 сентября 2019 г.</a:t>
            </a:r>
            <a:endParaRPr lang="ru-RU" sz="1200" dirty="0">
              <a:latin typeface="Times New Roman" panose="02020603050405020304" pitchFamily="18" charset="0"/>
              <a:ea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indent="361950" algn="just"/>
            <a:endParaRPr lang="ru-RU" sz="1400" dirty="0">
              <a:solidFill>
                <a:prstClr val="black"/>
              </a:solidFill>
              <a:latin typeface="Times New Roman" panose="02020603050405020304" pitchFamily="18" charset="0"/>
              <a:cs typeface="Times New Roman" panose="02020603050405020304" pitchFamily="18" charset="0"/>
            </a:endParaRP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6095999" y="1994619"/>
            <a:ext cx="5767620" cy="2082430"/>
          </a:xfrm>
          <a:prstGeom prst="roundRect">
            <a:avLst>
              <a:gd name="adj" fmla="val 16863"/>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schemeClr val="tx1"/>
                </a:solidFill>
                <a:latin typeface="Times New Roman" panose="02020603050405020304" pitchFamily="18" charset="0"/>
                <a:cs typeface="Times New Roman" panose="02020603050405020304" pitchFamily="18" charset="0"/>
              </a:rPr>
              <a:t>9. Утратил силу</a:t>
            </a:r>
          </a:p>
          <a:p>
            <a:pPr lvl="0" indent="361950" algn="just"/>
            <a:endParaRPr lang="ru-RU" sz="1400" dirty="0">
              <a:solidFill>
                <a:srgbClr val="FF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25925" y="976937"/>
            <a:ext cx="5180795"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01.03.2023</a:t>
            </a:r>
          </a:p>
        </p:txBody>
      </p:sp>
      <p:sp>
        <p:nvSpPr>
          <p:cNvPr id="12" name="Скругленный прямоугольник 11"/>
          <p:cNvSpPr/>
          <p:nvPr/>
        </p:nvSpPr>
        <p:spPr>
          <a:xfrm>
            <a:off x="6095999" y="976936"/>
            <a:ext cx="5767619"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01.03.2023</a:t>
            </a:r>
          </a:p>
        </p:txBody>
      </p:sp>
      <p:sp>
        <p:nvSpPr>
          <p:cNvPr id="14" name="Штриховая стрелка вправо 13"/>
          <p:cNvSpPr/>
          <p:nvPr/>
        </p:nvSpPr>
        <p:spPr>
          <a:xfrm rot="5400000">
            <a:off x="10968175" y="4280932"/>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13" name="Скругленный прямоугольник 18">
            <a:extLst>
              <a:ext uri="{FF2B5EF4-FFF2-40B4-BE49-F238E27FC236}">
                <a16:creationId xmlns:a16="http://schemas.microsoft.com/office/drawing/2014/main" id="{81CE13C3-3BEB-4730-9F0F-BC802FE5F13C}"/>
              </a:ext>
            </a:extLst>
          </p:cNvPr>
          <p:cNvSpPr/>
          <p:nvPr/>
        </p:nvSpPr>
        <p:spPr>
          <a:xfrm>
            <a:off x="247079" y="6238352"/>
            <a:ext cx="11616539"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Пункт 9 утратил силу</a:t>
            </a:r>
          </a:p>
        </p:txBody>
      </p:sp>
      <p:sp>
        <p:nvSpPr>
          <p:cNvPr id="15" name="Заголовок 1">
            <a:extLst>
              <a:ext uri="{FF2B5EF4-FFF2-40B4-BE49-F238E27FC236}">
                <a16:creationId xmlns:a16="http://schemas.microsoft.com/office/drawing/2014/main" id="{8A6ED828-F46C-48B6-B693-364F3F927D9E}"/>
              </a:ext>
            </a:extLst>
          </p:cNvPr>
          <p:cNvSpPr txBox="1">
            <a:spLocks/>
          </p:cNvSpPr>
          <p:nvPr/>
        </p:nvSpPr>
        <p:spPr>
          <a:xfrm>
            <a:off x="247079" y="74721"/>
            <a:ext cx="11582399" cy="537676"/>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постановление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Tree>
    <p:extLst>
      <p:ext uri="{BB962C8B-B14F-4D97-AF65-F5344CB8AC3E}">
        <p14:creationId xmlns:p14="http://schemas.microsoft.com/office/powerpoint/2010/main" val="4026878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632212" y="1960692"/>
            <a:ext cx="4743491" cy="146967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spcAft>
                <a:spcPts val="0"/>
              </a:spcAft>
            </a:pPr>
            <a:r>
              <a:rPr lang="ru-RU" sz="1200" dirty="0">
                <a:solidFill>
                  <a:srgbClr val="000000"/>
                </a:solidFill>
                <a:latin typeface="Times New Roman" panose="02020603050405020304" pitchFamily="18" charset="0"/>
                <a:ea typeface="Times New Roman" panose="02020603050405020304" pitchFamily="18" charset="0"/>
              </a:rPr>
              <a:t>3. Формирование и ведение реестра осуществляется Министерством промышленности и торговли Российской Федерации </a:t>
            </a:r>
            <a:r>
              <a:rPr lang="ru-RU" sz="1200" b="1" dirty="0">
                <a:solidFill>
                  <a:srgbClr val="000000"/>
                </a:solidFill>
                <a:latin typeface="Times New Roman" panose="02020603050405020304" pitchFamily="18" charset="0"/>
                <a:ea typeface="Times New Roman" panose="02020603050405020304" pitchFamily="18" charset="0"/>
              </a:rPr>
              <a:t>посредством принятия решений о включении радиоэлектронной продукции в реестр или об исключении радиоэлектронной продукции из реестра.</a:t>
            </a:r>
            <a:endParaRPr lang="ru-RU" sz="1200" dirty="0">
              <a:latin typeface="Times New Roman" panose="02020603050405020304" pitchFamily="18" charset="0"/>
              <a:ea typeface="Times New Roman" panose="02020603050405020304" pitchFamily="18" charset="0"/>
            </a:endParaRPr>
          </a:p>
        </p:txBody>
      </p:sp>
      <p:sp>
        <p:nvSpPr>
          <p:cNvPr id="11" name="Скругленный прямоугольник 10"/>
          <p:cNvSpPr/>
          <p:nvPr/>
        </p:nvSpPr>
        <p:spPr>
          <a:xfrm>
            <a:off x="632213" y="936627"/>
            <a:ext cx="4743491"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До 20.04.2023</a:t>
            </a:r>
          </a:p>
        </p:txBody>
      </p:sp>
      <p:sp>
        <p:nvSpPr>
          <p:cNvPr id="12" name="Скругленный прямоугольник 11"/>
          <p:cNvSpPr/>
          <p:nvPr/>
        </p:nvSpPr>
        <p:spPr>
          <a:xfrm>
            <a:off x="6648518" y="936627"/>
            <a:ext cx="4743490" cy="398620"/>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9" name="Скругленный прямоугольник 18"/>
          <p:cNvSpPr/>
          <p:nvPr/>
        </p:nvSpPr>
        <p:spPr>
          <a:xfrm>
            <a:off x="110455" y="6376835"/>
            <a:ext cx="11971090" cy="39862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ea typeface="Calibri" panose="020F0502020204030204" pitchFamily="34" charset="0"/>
                <a:cs typeface="Times New Roman" panose="02020603050405020304" pitchFamily="18" charset="0"/>
              </a:rPr>
              <a:t>Изменения выделены жирным шрифтом</a:t>
            </a:r>
          </a:p>
        </p:txBody>
      </p:sp>
      <p:sp>
        <p:nvSpPr>
          <p:cNvPr id="14" name="Штриховая стрелка вправо 13"/>
          <p:cNvSpPr/>
          <p:nvPr/>
        </p:nvSpPr>
        <p:spPr>
          <a:xfrm rot="5400000">
            <a:off x="10607136" y="3667747"/>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04800" y="90933"/>
            <a:ext cx="11582399" cy="65568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13" name="Скругленный прямоугольник 6">
            <a:extLst>
              <a:ext uri="{FF2B5EF4-FFF2-40B4-BE49-F238E27FC236}">
                <a16:creationId xmlns:a16="http://schemas.microsoft.com/office/drawing/2014/main" id="{1956B11B-892D-4974-A830-6406CBF2B934}"/>
              </a:ext>
            </a:extLst>
          </p:cNvPr>
          <p:cNvSpPr/>
          <p:nvPr/>
        </p:nvSpPr>
        <p:spPr>
          <a:xfrm>
            <a:off x="6648517" y="1959330"/>
            <a:ext cx="4743491" cy="146967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just">
              <a:lnSpc>
                <a:spcPct val="107000"/>
              </a:lnSpc>
              <a:spcAft>
                <a:spcPts val="0"/>
              </a:spcAft>
            </a:pPr>
            <a:r>
              <a:rPr lang="ru-RU" sz="1200" dirty="0">
                <a:solidFill>
                  <a:srgbClr val="000000"/>
                </a:solidFill>
                <a:latin typeface="Times New Roman" panose="02020603050405020304" pitchFamily="18" charset="0"/>
                <a:cs typeface="Times New Roman" panose="02020603050405020304" pitchFamily="18" charset="0"/>
              </a:rPr>
              <a:t>3. Формирование реестра осуществляется Министерством промышленности и торговли Российской Федерации </a:t>
            </a:r>
            <a:r>
              <a:rPr lang="ru-RU" sz="1200" b="1" dirty="0">
                <a:solidFill>
                  <a:srgbClr val="000000"/>
                </a:solidFill>
                <a:latin typeface="Times New Roman" panose="02020603050405020304" pitchFamily="18" charset="0"/>
                <a:cs typeface="Times New Roman" panose="02020603050405020304" pitchFamily="18" charset="0"/>
              </a:rPr>
              <a:t>в электронном виде путем формирования, изменения, исключения реестровых записей  с использованием государственной информационной системы промышленности.;</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5737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87036" y="1853658"/>
            <a:ext cx="11417928" cy="3216127"/>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indent="361950" algn="just"/>
            <a:r>
              <a:rPr lang="ru-RU" sz="1200" dirty="0">
                <a:solidFill>
                  <a:prstClr val="black"/>
                </a:solidFill>
                <a:latin typeface="Times New Roman" panose="02020603050405020304" pitchFamily="18" charset="0"/>
                <a:cs typeface="Times New Roman" panose="02020603050405020304" pitchFamily="18" charset="0"/>
              </a:rPr>
              <a:t>Пункт 4 дополнен подпунктом «м» следующего содержания:</a:t>
            </a:r>
          </a:p>
          <a:p>
            <a:pPr lvl="0" indent="361950" algn="just"/>
            <a:endParaRPr lang="ru-RU" sz="1200" dirty="0">
              <a:solidFill>
                <a:prstClr val="black"/>
              </a:solidFill>
              <a:latin typeface="Times New Roman" panose="02020603050405020304" pitchFamily="18" charset="0"/>
              <a:cs typeface="Times New Roman" panose="02020603050405020304" pitchFamily="18" charset="0"/>
            </a:endParaRPr>
          </a:p>
          <a:p>
            <a:pPr lvl="0" algn="just"/>
            <a:r>
              <a:rPr lang="ru-RU" sz="1200" dirty="0">
                <a:solidFill>
                  <a:prstClr val="black"/>
                </a:solidFill>
                <a:latin typeface="Times New Roman" panose="02020603050405020304" pitchFamily="18" charset="0"/>
                <a:cs typeface="Times New Roman" panose="02020603050405020304" pitchFamily="18" charset="0"/>
              </a:rPr>
              <a:t>4. Реестровая запись содержит следующие сведения:</a:t>
            </a:r>
          </a:p>
          <a:p>
            <a:pPr lvl="0" algn="just"/>
            <a:r>
              <a:rPr lang="ru-RU" sz="1200" dirty="0">
                <a:solidFill>
                  <a:prstClr val="black"/>
                </a:solidFill>
                <a:latin typeface="Times New Roman" panose="02020603050405020304" pitchFamily="18" charset="0"/>
                <a:cs typeface="Times New Roman" panose="02020603050405020304" pitchFamily="18" charset="0"/>
              </a:rPr>
              <a:t>а) …;</a:t>
            </a:r>
          </a:p>
          <a:p>
            <a:pPr lvl="0" algn="just"/>
            <a:r>
              <a:rPr lang="ru-RU" sz="1200" dirty="0">
                <a:solidFill>
                  <a:prstClr val="black"/>
                </a:solidFill>
                <a:latin typeface="Times New Roman" panose="02020603050405020304" pitchFamily="18" charset="0"/>
                <a:cs typeface="Times New Roman" panose="02020603050405020304" pitchFamily="18" charset="0"/>
              </a:rPr>
              <a:t>б) …;</a:t>
            </a:r>
          </a:p>
          <a:p>
            <a:pPr lvl="0" algn="just"/>
            <a:r>
              <a:rPr lang="ru-RU" sz="1200" dirty="0">
                <a:solidFill>
                  <a:prstClr val="black"/>
                </a:solidFill>
                <a:latin typeface="Times New Roman" panose="02020603050405020304" pitchFamily="18" charset="0"/>
                <a:cs typeface="Times New Roman" panose="02020603050405020304" pitchFamily="18" charset="0"/>
              </a:rPr>
              <a:t>в)…;</a:t>
            </a:r>
          </a:p>
          <a:p>
            <a:pPr lvl="0" algn="just"/>
            <a:r>
              <a:rPr lang="ru-RU" sz="1200" dirty="0">
                <a:solidFill>
                  <a:prstClr val="black"/>
                </a:solidFill>
                <a:latin typeface="Times New Roman" panose="02020603050405020304" pitchFamily="18" charset="0"/>
                <a:cs typeface="Times New Roman" panose="02020603050405020304" pitchFamily="18" charset="0"/>
              </a:rPr>
              <a:t>г)…;</a:t>
            </a:r>
          </a:p>
          <a:p>
            <a:pPr lvl="0" algn="just"/>
            <a:r>
              <a:rPr lang="ru-RU" sz="1200" dirty="0">
                <a:solidFill>
                  <a:prstClr val="black"/>
                </a:solidFill>
                <a:latin typeface="Times New Roman" panose="02020603050405020304" pitchFamily="18" charset="0"/>
                <a:cs typeface="Times New Roman" panose="02020603050405020304" pitchFamily="18" charset="0"/>
              </a:rPr>
              <a:t>…;</a:t>
            </a:r>
          </a:p>
          <a:p>
            <a:pPr lvl="0" algn="just"/>
            <a:r>
              <a:rPr lang="ru-RU" sz="1200" dirty="0">
                <a:solidFill>
                  <a:prstClr val="black"/>
                </a:solidFill>
                <a:latin typeface="Times New Roman" panose="02020603050405020304" pitchFamily="18" charset="0"/>
                <a:cs typeface="Times New Roman" panose="02020603050405020304" pitchFamily="18" charset="0"/>
              </a:rPr>
              <a:t>…;</a:t>
            </a:r>
          </a:p>
          <a:p>
            <a:pPr lvl="0" algn="just"/>
            <a:r>
              <a:rPr lang="ru-RU" sz="1200" b="1" dirty="0">
                <a:solidFill>
                  <a:prstClr val="black"/>
                </a:solidFill>
                <a:latin typeface="Times New Roman" panose="02020603050405020304" pitchFamily="18" charset="0"/>
                <a:cs typeface="Times New Roman" panose="02020603050405020304" pitchFamily="18" charset="0"/>
              </a:rPr>
              <a:t>м) сведения о первом уровне радиоэлектронной продукции или втором уровне радиоэлектронной продукции (при наличии соответствующих сведений в заключении о подтверждении производства).</a:t>
            </a:r>
          </a:p>
          <a:p>
            <a:pPr lvl="0" algn="just"/>
            <a:endParaRPr lang="ru-RU" sz="1400" dirty="0">
              <a:solidFill>
                <a:prstClr val="black"/>
              </a:solidFill>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387036" y="1016008"/>
            <a:ext cx="11417928" cy="41898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С 20.04.2023</a:t>
            </a:r>
          </a:p>
        </p:txBody>
      </p:sp>
      <p:sp>
        <p:nvSpPr>
          <p:cNvPr id="14" name="Штриховая стрелка вправо 13"/>
          <p:cNvSpPr/>
          <p:nvPr/>
        </p:nvSpPr>
        <p:spPr>
          <a:xfrm rot="5400000">
            <a:off x="10764220" y="5294793"/>
            <a:ext cx="511200"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ru-RU"/>
          </a:p>
        </p:txBody>
      </p:sp>
      <p:sp>
        <p:nvSpPr>
          <p:cNvPr id="9" name="Заголовок 1">
            <a:extLst>
              <a:ext uri="{FF2B5EF4-FFF2-40B4-BE49-F238E27FC236}">
                <a16:creationId xmlns:a16="http://schemas.microsoft.com/office/drawing/2014/main" id="{3EF3808A-462B-42B8-BCEE-D684C4DFE7C9}"/>
              </a:ext>
            </a:extLst>
          </p:cNvPr>
          <p:cNvSpPr txBox="1">
            <a:spLocks/>
          </p:cNvSpPr>
          <p:nvPr/>
        </p:nvSpPr>
        <p:spPr>
          <a:xfrm>
            <a:off x="365426" y="54936"/>
            <a:ext cx="11582399" cy="71685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1400" b="1" dirty="0">
                <a:latin typeface="Times New Roman" panose="02020603050405020304" pitchFamily="18" charset="0"/>
                <a:cs typeface="Times New Roman" panose="02020603050405020304" pitchFamily="18" charset="0"/>
              </a:rPr>
              <a:t>Сравнительный анализ изменений, внесенных в Правила формирования и ведения единого реестра российской радиоэлектронной продукции, утвержденных постановлением Правительства РФ № 878 от 10.07.2019 </a:t>
            </a:r>
          </a:p>
          <a:p>
            <a:r>
              <a:rPr lang="ru-RU" sz="1400" b="1" dirty="0">
                <a:latin typeface="Times New Roman" panose="02020603050405020304" pitchFamily="18" charset="0"/>
                <a:cs typeface="Times New Roman" panose="02020603050405020304" pitchFamily="18" charset="0"/>
              </a:rPr>
              <a:t>(в редакции ПП РФ №486 от 27.03.2023)</a:t>
            </a:r>
          </a:p>
        </p:txBody>
      </p:sp>
      <p:sp>
        <p:nvSpPr>
          <p:cNvPr id="8" name="Скругленный прямоугольник 18">
            <a:extLst>
              <a:ext uri="{FF2B5EF4-FFF2-40B4-BE49-F238E27FC236}">
                <a16:creationId xmlns:a16="http://schemas.microsoft.com/office/drawing/2014/main" id="{A87DB3FC-3E88-4CA1-90A3-CD21E6399E30}"/>
              </a:ext>
            </a:extLst>
          </p:cNvPr>
          <p:cNvSpPr/>
          <p:nvPr/>
        </p:nvSpPr>
        <p:spPr>
          <a:xfrm>
            <a:off x="217553" y="6165908"/>
            <a:ext cx="11878146" cy="582573"/>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a:latin typeface="Times New Roman" panose="02020603050405020304" pitchFamily="18" charset="0"/>
                <a:cs typeface="Times New Roman" panose="02020603050405020304" pitchFamily="18" charset="0"/>
              </a:rPr>
              <a:t>Единый реестр российской радиоэлектронной продукции должен содержать в том числе информацию об уровне радиоэлектронной продукции (при наличии соответствующих сведений в заключении о подтверждении производства).</a:t>
            </a:r>
          </a:p>
        </p:txBody>
      </p:sp>
    </p:spTree>
    <p:extLst>
      <p:ext uri="{BB962C8B-B14F-4D97-AF65-F5344CB8AC3E}">
        <p14:creationId xmlns:p14="http://schemas.microsoft.com/office/powerpoint/2010/main" val="347489051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9400</TotalTime>
  <Words>9692</Words>
  <Application>Microsoft Office PowerPoint</Application>
  <PresentationFormat>Широкоэкранный</PresentationFormat>
  <Paragraphs>417</Paragraphs>
  <Slides>35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35</vt:i4>
      </vt:variant>
    </vt:vector>
  </HeadingPairs>
  <TitlesOfParts>
    <vt:vector size="40"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ИЗМЕНЕНИЯ В ПУНКТЕ 2 ПП  РФ от 09.08.2021 г. № 1315</dc:title>
  <dc:creator>u1510</dc:creator>
  <cp:lastModifiedBy>u1584</cp:lastModifiedBy>
  <cp:revision>234</cp:revision>
  <cp:lastPrinted>2022-07-04T05:44:41Z</cp:lastPrinted>
  <dcterms:created xsi:type="dcterms:W3CDTF">2022-07-01T09:27:44Z</dcterms:created>
  <dcterms:modified xsi:type="dcterms:W3CDTF">2023-04-17T14:45:15Z</dcterms:modified>
</cp:coreProperties>
</file>