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859" r:id="rId2"/>
    <p:sldId id="895" r:id="rId3"/>
    <p:sldId id="864" r:id="rId4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867" autoAdjust="0"/>
  </p:normalViewPr>
  <p:slideViewPr>
    <p:cSldViewPr snapToGrid="0">
      <p:cViewPr varScale="1">
        <p:scale>
          <a:sx n="114" d="100"/>
          <a:sy n="114" d="100"/>
        </p:scale>
        <p:origin x="43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2670A-EDA9-4A8A-9BF1-150453F1C94C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356BE-2E14-487F-9D0D-2E206EE19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268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50F623-BAF7-44A9-83F2-BB609531C5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3C6BAD7-30EE-404F-880B-7977162AC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2D0137-2B09-496C-98CC-E39C262CE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5BC875-7C44-4A26-82EE-79ACA2872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32C4D5-76B6-4373-86C1-681429A41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308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50F8CA-8985-4AA3-960A-96C458F81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74E8B0-4787-47DF-9E3A-E871BB78F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713BC8-4FFB-455E-B9CD-64F1EFE62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11572B-4F5F-4CA3-B998-A9493A207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AF6477-B2BD-4561-878F-574849E91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799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A398557-1E80-46FE-AB6D-952E1919EE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1B652A2-4169-4A5F-AC8A-0D9BA042AB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595575-7C69-42BE-9EEB-FAF8895B3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0B51C6-DC12-4150-ACBC-631EB8E18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0CA0B-0442-4F7F-B051-98D30876A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98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5B35B7-0F24-42E8-AFE5-81C7D5E4A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9DF16D-F070-477E-B46A-3DEF4B5E4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753BCC-A8F3-4109-8B84-87C28129F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12EC9E-3F4E-4F8B-9BD7-6895CC03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AB3B36-0D53-4B95-8E41-56B93544D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9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AC8F40-0D97-41DD-82D4-69A81DC63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C98E25A-AED2-485E-BF1D-68B33F63D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9F61BF-8DF9-460E-B5A0-234077941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2F0A41-FE60-4455-84A8-D1BE38A82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E47111-01FA-4F41-8C05-306906038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911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4688E4-1805-4793-8828-3012F04D8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262B95-8899-43A0-92F1-EEF1FACA6C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C720FC-5CC7-4100-B81A-D5647AB25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DD14E1-FD01-4113-9721-0E1C1DEFE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C443F3-D31F-432B-90A2-A9A0151B4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6A1683E-B3B3-4BD5-80A2-FC3F2493A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926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CACF1E-6B7E-4099-A73C-B722AE872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B0EC265-E883-46B9-A6CA-B0822DDB2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864FD69-5EF0-4767-8421-98B77896D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3E10EB4-6ADC-45DD-B44E-05A6DD52AF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3133EF8-CBCE-4AB7-9EDB-200E46D5FA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8F68513-6CFD-4B5D-BB08-297B798E7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9676DDF-B64F-4E56-ADE0-0CF445731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672F46E-5B2F-4CCA-AFD3-2B745E7B1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327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1905FE-7B75-4319-868C-B89A973AC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8EFEE39-0BC4-4DC6-B53B-BDDFA01BA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218C153-1F4E-4DEC-BD69-F226B992F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0D59744-F1BA-42DC-88B2-ABFC9F19D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80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0678210-D6E9-43CD-8DEC-05FEE51FA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0282D83-CA24-48D5-874E-FB7DFDC0A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6CD2DBA-29F0-4D83-9CE8-9275A7F25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570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49B936-4801-40B2-9B77-A3A2DA483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BBFE8A-9D6A-42C6-8F8B-0A09A2EDE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9FA4B1A-59EB-4A69-9FED-8E45C2137F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E5A9D27-368B-436F-9C84-4D5914576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B4A0F76-8BE0-4B49-BA43-913C10EB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929837F-382D-4E70-B514-7874FD261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573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D55B52-CC02-46E9-ABBA-9B77EA50F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F018497-EAB6-4513-9ADA-33DDA662CF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12164B5-3A11-40F9-BAC3-C7134EB86C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97937F8-B98B-4C2E-B3AA-8E972262D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6F0F5F-47C0-455C-9D28-AD4211F4F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95B68A1-1C04-44A4-B51C-02217893D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355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5BE5CB-E2AD-4863-8730-735E716E6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5CF8BA-CFD8-4B72-B9B0-58F197BA5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0E4D2B-60A9-4554-BD38-473201F372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F81C9-A15C-4121-BC29-378E5758FD4D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1658B5-0A93-40D9-A534-F0663CA301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10E4BC-EFBA-45CC-AFD8-B9533E6F44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936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B3EDA7A244F52DB8AAAE2CD98A1E9CA2BC85DEF2262D8FD59D4999CD2B40C0E75B9052ADC9AC9FD623A18E7AE3A04681A150C4F47A81E934xEtC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D3410C55-9AD3-4B67-91B6-7F8AD86A2FC9}"/>
              </a:ext>
            </a:extLst>
          </p:cNvPr>
          <p:cNvSpPr txBox="1">
            <a:spLocks/>
          </p:cNvSpPr>
          <p:nvPr/>
        </p:nvSpPr>
        <p:spPr>
          <a:xfrm>
            <a:off x="455746" y="562061"/>
            <a:ext cx="11582399" cy="54677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постановление Правительства РФ № 2014 от 03.12.2020 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минимальной обязательной доле закупок российских товаров и ее достижении заказчиком»</a:t>
            </a: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№486 от 27.03.2023)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776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433434" y="1087868"/>
            <a:ext cx="5180795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20.04.2023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497204" y="1083280"/>
            <a:ext cx="5288400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20.04.2023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10791042" y="5298398"/>
            <a:ext cx="511200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3" name="Скругленный прямоугольник 18">
            <a:extLst>
              <a:ext uri="{FF2B5EF4-FFF2-40B4-BE49-F238E27FC236}">
                <a16:creationId xmlns:a16="http://schemas.microsoft.com/office/drawing/2014/main" id="{81CE13C3-3BEB-4730-9F0F-BC802FE5F13C}"/>
              </a:ext>
            </a:extLst>
          </p:cNvPr>
          <p:cNvSpPr/>
          <p:nvPr/>
        </p:nvSpPr>
        <p:spPr>
          <a:xfrm>
            <a:off x="162981" y="5932686"/>
            <a:ext cx="11962700" cy="870181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Добавлены позиции, а именно компьютеры портативные, цифровые ЭВМ, устройства запоминающие и системы хранения, в отношении которых устанавливается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обязательная доля закупки российских товаров – 70%. Также уточнены коды видов медицинских изделий с установленной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min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долей закупки российских товаров. </a:t>
            </a: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8A6ED828-F46C-48B6-B693-364F3F927D9E}"/>
              </a:ext>
            </a:extLst>
          </p:cNvPr>
          <p:cNvSpPr txBox="1">
            <a:spLocks/>
          </p:cNvSpPr>
          <p:nvPr/>
        </p:nvSpPr>
        <p:spPr>
          <a:xfrm>
            <a:off x="162981" y="55133"/>
            <a:ext cx="11854853" cy="91511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к постановлению Правительства от 03.12.2023 № 2014 «Минимальная обязательная доля закупок российских товаров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том числе товаров, поставляемых при выполнении закупаемых работ, оказании закупаемых услуг) отдельных видов, при осуществлении закупок которых установлены ограничения допуска товаров, происходящих из иностранных государств»,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№486 от 27.03.2023)</a:t>
            </a:r>
          </a:p>
        </p:txBody>
      </p:sp>
      <p:sp>
        <p:nvSpPr>
          <p:cNvPr id="16" name="Скругленный прямоугольник 6">
            <a:extLst>
              <a:ext uri="{FF2B5EF4-FFF2-40B4-BE49-F238E27FC236}">
                <a16:creationId xmlns:a16="http://schemas.microsoft.com/office/drawing/2014/main" id="{8CBC2E5C-130C-4437-ADF8-D7725BE23769}"/>
              </a:ext>
            </a:extLst>
          </p:cNvPr>
          <p:cNvSpPr/>
          <p:nvPr/>
        </p:nvSpPr>
        <p:spPr>
          <a:xfrm>
            <a:off x="433433" y="1707574"/>
            <a:ext cx="5180796" cy="1849806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just"/>
            <a:endParaRPr lang="ru-RU" sz="1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AB4BB1CB-F7D9-4D0C-909A-75A4EE8E88F9}"/>
              </a:ext>
            </a:extLst>
          </p:cNvPr>
          <p:cNvSpPr/>
          <p:nvPr/>
        </p:nvSpPr>
        <p:spPr>
          <a:xfrm>
            <a:off x="595216" y="2080051"/>
            <a:ext cx="485722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53. 26.60.11.120 Системы однофотонной эмиссионной компьютерной томографии (гамма-камеры), соответствующие кодам 191060, </a:t>
            </a:r>
            <a:r>
              <a:rPr lang="ru-RU" sz="900" strike="sngStrik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209240</a:t>
            </a:r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вида медицинского изделия в соответствии с номенклатурной классификацией медицинских изделий 40/ 50/ 60</a:t>
            </a:r>
          </a:p>
          <a:p>
            <a:pPr algn="just"/>
            <a:endParaRPr lang="ru-RU" sz="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54. 26.60.11.120 26.60.11.129 Приборы, аппараты и комплексы гамма-терапевтические контактной лучевой терапии средней и высокой мощности дозы, соответствующие кодам </a:t>
            </a:r>
            <a:r>
              <a:rPr lang="ru-RU" sz="900" strike="sngStrik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125700</a:t>
            </a:r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142570, </a:t>
            </a:r>
            <a:r>
              <a:rPr lang="ru-RU" sz="900" strike="sngStrik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310440</a:t>
            </a:r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310450, </a:t>
            </a:r>
            <a:r>
              <a:rPr lang="ru-RU" sz="900" strike="sngStrik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314140</a:t>
            </a:r>
            <a:r>
              <a:rPr lang="ru-RU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вида медицинского изделия в соответствии с номенклатурной классификацией медицинских изделий 40/ 50/ 60</a:t>
            </a:r>
          </a:p>
          <a:p>
            <a:pPr algn="just"/>
            <a:endParaRPr lang="ru-RU" sz="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6">
            <a:extLst>
              <a:ext uri="{FF2B5EF4-FFF2-40B4-BE49-F238E27FC236}">
                <a16:creationId xmlns:a16="http://schemas.microsoft.com/office/drawing/2014/main" id="{F62CD347-B833-4D86-9EE3-B8EA7AC08AA1}"/>
              </a:ext>
            </a:extLst>
          </p:cNvPr>
          <p:cNvSpPr/>
          <p:nvPr/>
        </p:nvSpPr>
        <p:spPr>
          <a:xfrm>
            <a:off x="6497204" y="1709256"/>
            <a:ext cx="5288400" cy="3439486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just"/>
            <a:endParaRPr lang="ru-RU" sz="1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E69E74C6-6B9A-4A81-AFFD-F180B2E7748E}"/>
              </a:ext>
            </a:extLst>
          </p:cNvPr>
          <p:cNvSpPr/>
          <p:nvPr/>
        </p:nvSpPr>
        <p:spPr>
          <a:xfrm>
            <a:off x="6761527" y="1786553"/>
            <a:ext cx="4910756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9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дополнить позицией 14(1) следующего содержания:</a:t>
            </a:r>
          </a:p>
          <a:p>
            <a:pPr algn="just"/>
            <a:r>
              <a:rPr lang="ru-RU" sz="9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"14(1). 26.20.11 Компьютеры портативные массой не более 10 кг, такие как ноутбуки, планшетные компьютеры, карманные компьютеры, в том числе совмещающие функции мобильного телефонного аппарата, электронные записные книжки и аналогичная компьютерная техника - 70";</a:t>
            </a:r>
          </a:p>
          <a:p>
            <a:pPr algn="just"/>
            <a:r>
              <a:rPr lang="ru-RU" sz="9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дополнить позициями 18(1) - 18(3) следующего содержания:</a:t>
            </a:r>
          </a:p>
          <a:p>
            <a:pPr algn="just"/>
            <a:r>
              <a:rPr lang="ru-RU" sz="9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"18(1). 26.20.13 Машины вычислительные электронные цифровые, содержащие в одном корпусе центральный процессор и устройство ввода и вывода, объединенные или нет для автоматической обработки данных	  - 70</a:t>
            </a:r>
          </a:p>
          <a:p>
            <a:pPr algn="just"/>
            <a:r>
              <a:rPr lang="ru-RU" sz="9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18(2). 26.20.14 Машины вычислительные электронные цифровые, поставляемые в виде систем для автоматической обработки данных - 70</a:t>
            </a:r>
          </a:p>
          <a:p>
            <a:pPr algn="just"/>
            <a:r>
              <a:rPr lang="ru-RU" sz="9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18(3). 26.20.15  Машины вычислительные электронные цифровые прочие, содержащие или не содержащие в одном корпусе одно или два из следующих устройств для автоматической обработки данных: запоминающие устройства, устройства ввода, устройства вывода - 70";</a:t>
            </a:r>
          </a:p>
          <a:p>
            <a:pPr algn="just"/>
            <a:endParaRPr lang="ru-RU" sz="9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53. 26.60.11.120 Системы однофотонной эмиссионной компьютерной томографии (гамма-камеры), соответствующие кодам 191060 вида медицинского изделия в соответствии с номенклатурной классификацией медицинских изделий 40/ 50/ 60;</a:t>
            </a:r>
          </a:p>
          <a:p>
            <a:pPr algn="just"/>
            <a:r>
              <a:rPr lang="ru-RU" sz="9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54. 26.60.11.120 26.60.11.129 Приборы, аппараты и комплексы гамма-терапевтические контактной лучевой терапии средней и высокой мощности дозы, соответствующие кодам 142570, 310450 вида медицинского изделия в соответствии с номенклатурной классификацией медицинских изделий 40/ 50/ 60.</a:t>
            </a:r>
          </a:p>
        </p:txBody>
      </p:sp>
    </p:spTree>
    <p:extLst>
      <p:ext uri="{BB962C8B-B14F-4D97-AF65-F5344CB8AC3E}">
        <p14:creationId xmlns:p14="http://schemas.microsoft.com/office/powerpoint/2010/main" val="1981174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96550" y="729928"/>
            <a:ext cx="11878146" cy="539814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внесенные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РФ от 27.03.2023 №486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вступают в силу с 20.04.2023г.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не применяются к отношениям, связанным с осуществлением закупок, извещения (приглашения) о которых размещены (направлены) до 20.04.2023,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к контрактам,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которых включена в реестр контрактов,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заключенных до 20.04.2023</a:t>
            </a:r>
          </a:p>
          <a:p>
            <a:pPr algn="ctr"/>
            <a:endParaRPr lang="ru-RU" sz="2800" b="1" dirty="0">
              <a:solidFill>
                <a:schemeClr val="bg1"/>
              </a:solidFill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42453661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10942</TotalTime>
  <Words>365</Words>
  <Application>Microsoft Office PowerPoint</Application>
  <PresentationFormat>Широкоэкранный</PresentationFormat>
  <Paragraphs>41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ИЗМЕНЕНИЯ В ПУНКТЕ 2 ПП  РФ от 09.08.2021 г. № 1315</dc:title>
  <dc:creator>u1510</dc:creator>
  <cp:lastModifiedBy>u1584</cp:lastModifiedBy>
  <cp:revision>256</cp:revision>
  <cp:lastPrinted>2023-04-19T07:40:15Z</cp:lastPrinted>
  <dcterms:created xsi:type="dcterms:W3CDTF">2022-07-01T09:27:44Z</dcterms:created>
  <dcterms:modified xsi:type="dcterms:W3CDTF">2023-04-19T07:40:17Z</dcterms:modified>
</cp:coreProperties>
</file>