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859" r:id="rId2"/>
    <p:sldId id="827" r:id="rId3"/>
    <p:sldId id="829" r:id="rId4"/>
    <p:sldId id="830" r:id="rId5"/>
    <p:sldId id="831" r:id="rId6"/>
    <p:sldId id="857" r:id="rId7"/>
    <p:sldId id="864" r:id="rId8"/>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867" autoAdjust="0"/>
  </p:normalViewPr>
  <p:slideViewPr>
    <p:cSldViewPr snapToGrid="0">
      <p:cViewPr varScale="1">
        <p:scale>
          <a:sx n="111" d="100"/>
          <a:sy n="111"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6A2670A-EDA9-4A8A-9BF1-150453F1C94C}" type="datetimeFigureOut">
              <a:rPr lang="ru-RU" smtClean="0"/>
              <a:t>31.03.2023</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D6356BE-2E14-487F-9D0D-2E206EE19196}" type="slidenum">
              <a:rPr lang="ru-RU" smtClean="0"/>
              <a:t>‹#›</a:t>
            </a:fld>
            <a:endParaRPr lang="ru-RU"/>
          </a:p>
        </p:txBody>
      </p:sp>
    </p:spTree>
    <p:extLst>
      <p:ext uri="{BB962C8B-B14F-4D97-AF65-F5344CB8AC3E}">
        <p14:creationId xmlns:p14="http://schemas.microsoft.com/office/powerpoint/2010/main" val="377926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50F623-BAF7-44A9-83F2-BB609531C57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3C6BAD7-30EE-404F-880B-7977162ACE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02D0137-2B09-496C-98CC-E39C262CE6C6}"/>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725BC875-7C44-4A26-82EE-79ACA287222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32C4D5-76B6-4373-86C1-681429A4113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57630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50F8CA-8985-4AA3-960A-96C458F81DD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D74E8B0-4787-47DF-9E3A-E871BB78FCF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713BC8-4FFB-455E-B9CD-64F1EFE62319}"/>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2411572B-4F5F-4CA3-B998-A9493A20718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AF6477-B2BD-4561-878F-574849E9174D}"/>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07579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A398557-1E80-46FE-AB6D-952E1919EE1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1B652A2-4169-4A5F-AC8A-0D9BA042AB9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0595575-7C69-42BE-9EEB-FAF8895B3454}"/>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D40B51C6-DC12-4150-ACBC-631EB8E1804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370CA0B-0442-4F7F-B051-98D30876AC71}"/>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898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5B35B7-0F24-42E8-AFE5-81C7D5E4A8F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F9DF16D-F070-477E-B46A-3DEF4B5E4C7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E753BCC-A8F3-4109-8B84-87C28129FBD8}"/>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8412EC9E-3F4E-4F8B-9BD7-6895CC031E4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0AB3B36-0D53-4B95-8E41-56B93544DD0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9597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AC8F40-0D97-41DD-82D4-69A81DC6372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C98E25A-AED2-485E-BF1D-68B33F63D6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89F61BF-8DF9-460E-B5A0-234077941FD0}"/>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672F0A41-FE60-4455-84A8-D1BE38A82A2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DE47111-01FA-4F41-8C05-306906038A64}"/>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2191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4688E4-1805-4793-8828-3012F04D82B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9262B95-8899-43A0-92F1-EEF1FACA6C0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C720FC-5CC7-4100-B81A-D5647AB2595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2DD14E1-FD01-4113-9721-0E1C1DEFE9A1}"/>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6" name="Нижний колонтитул 5">
            <a:extLst>
              <a:ext uri="{FF2B5EF4-FFF2-40B4-BE49-F238E27FC236}">
                <a16:creationId xmlns:a16="http://schemas.microsoft.com/office/drawing/2014/main" id="{72C443F3-D31F-432B-90A2-A9A0151B42A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A1683E-B3B3-4BD5-80A2-FC3F2493A50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792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CACF1E-6B7E-4099-A73C-B722AE872FC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B0EC265-E883-46B9-A6CA-B0822DDB23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864FD69-5EF0-4767-8421-98B77896D0A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3E10EB4-6ADC-45DD-B44E-05A6DD52AF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3133EF8-CBCE-4AB7-9EDB-200E46D5FAC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8F68513-6CFD-4B5D-BB08-297B798E72C5}"/>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8" name="Нижний колонтитул 7">
            <a:extLst>
              <a:ext uri="{FF2B5EF4-FFF2-40B4-BE49-F238E27FC236}">
                <a16:creationId xmlns:a16="http://schemas.microsoft.com/office/drawing/2014/main" id="{69676DDF-B64F-4E56-ADE0-0CF4457312E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672F46E-5B2F-4CCA-AFD3-2B745E7B13A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4332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905FE-7B75-4319-868C-B89A973AC40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8EFEE39-0BC4-4DC6-B53B-BDDFA01BAEDB}"/>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4" name="Нижний колонтитул 3">
            <a:extLst>
              <a:ext uri="{FF2B5EF4-FFF2-40B4-BE49-F238E27FC236}">
                <a16:creationId xmlns:a16="http://schemas.microsoft.com/office/drawing/2014/main" id="{A218C153-1F4E-4DEC-BD69-F226B992FE4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0D59744-F1BA-42DC-88B2-ABFC9F19D21F}"/>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275680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0678210-D6E9-43CD-8DEC-05FEE51FAF06}"/>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3" name="Нижний колонтитул 2">
            <a:extLst>
              <a:ext uri="{FF2B5EF4-FFF2-40B4-BE49-F238E27FC236}">
                <a16:creationId xmlns:a16="http://schemas.microsoft.com/office/drawing/2014/main" id="{20282D83-CA24-48D5-874E-FB7DFDC0AD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6CD2DBA-29F0-4D83-9CE8-9275A7F25BBC}"/>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02057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49B936-4801-40B2-9B77-A3A2DA4832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8BBFE8A-9D6A-42C6-8F8B-0A09A2EDED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9FA4B1A-59EB-4A69-9FED-8E45C2137F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E5A9D27-368B-436F-9C84-4D59145760C8}"/>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6" name="Нижний колонтитул 5">
            <a:extLst>
              <a:ext uri="{FF2B5EF4-FFF2-40B4-BE49-F238E27FC236}">
                <a16:creationId xmlns:a16="http://schemas.microsoft.com/office/drawing/2014/main" id="{AB4A0F76-8BE0-4B49-BA43-913C10EB56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929837F-382D-4E70-B514-7874FD26164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32057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D55B52-CC02-46E9-ABBA-9B77EA50F7A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F018497-EAB6-4513-9ADA-33DDA662C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12164B5-3A11-40F9-BAC3-C7134EB86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97937F8-B98B-4C2E-B3AA-8E972262D54C}"/>
              </a:ext>
            </a:extLst>
          </p:cNvPr>
          <p:cNvSpPr>
            <a:spLocks noGrp="1"/>
          </p:cNvSpPr>
          <p:nvPr>
            <p:ph type="dt" sz="half" idx="10"/>
          </p:nvPr>
        </p:nvSpPr>
        <p:spPr/>
        <p:txBody>
          <a:bodyPr/>
          <a:lstStyle/>
          <a:p>
            <a:fld id="{8CCF81C9-A15C-4121-BC29-378E5758FD4D}" type="datetimeFigureOut">
              <a:rPr lang="ru-RU" smtClean="0"/>
              <a:t>31.03.2023</a:t>
            </a:fld>
            <a:endParaRPr lang="ru-RU"/>
          </a:p>
        </p:txBody>
      </p:sp>
      <p:sp>
        <p:nvSpPr>
          <p:cNvPr id="6" name="Нижний колонтитул 5">
            <a:extLst>
              <a:ext uri="{FF2B5EF4-FFF2-40B4-BE49-F238E27FC236}">
                <a16:creationId xmlns:a16="http://schemas.microsoft.com/office/drawing/2014/main" id="{4D6F0F5F-47C0-455C-9D28-AD4211F4F09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95B68A1-1C04-44A4-B51C-02217893D5A7}"/>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57835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5BE5CB-E2AD-4863-8730-735E716E61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15CF8BA-CFD8-4B72-B9B0-58F197BA54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B0E4D2B-60A9-4554-BD38-473201F37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F81C9-A15C-4121-BC29-378E5758FD4D}" type="datetimeFigureOut">
              <a:rPr lang="ru-RU" smtClean="0"/>
              <a:t>31.03.2023</a:t>
            </a:fld>
            <a:endParaRPr lang="ru-RU"/>
          </a:p>
        </p:txBody>
      </p:sp>
      <p:sp>
        <p:nvSpPr>
          <p:cNvPr id="5" name="Нижний колонтитул 4">
            <a:extLst>
              <a:ext uri="{FF2B5EF4-FFF2-40B4-BE49-F238E27FC236}">
                <a16:creationId xmlns:a16="http://schemas.microsoft.com/office/drawing/2014/main" id="{141658B5-0A93-40D9-A534-F0663CA30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E10E4BC-EFBA-45CC-AFD8-B9533E6F44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A1B46-0A30-4187-AC20-2399A9D788AE}" type="slidenum">
              <a:rPr lang="ru-RU" smtClean="0"/>
              <a:t>‹#›</a:t>
            </a:fld>
            <a:endParaRPr lang="ru-RU"/>
          </a:p>
        </p:txBody>
      </p:sp>
    </p:spTree>
    <p:extLst>
      <p:ext uri="{BB962C8B-B14F-4D97-AF65-F5344CB8AC3E}">
        <p14:creationId xmlns:p14="http://schemas.microsoft.com/office/powerpoint/2010/main" val="504936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consultantplus://offline/ref=B3EDA7A244F52DB8AAAE2CD98A1E9CA2BC85DEF2262D8FD59D4999CD2B40C0E75B9052ADC9AC9FD623A18E7AE3A04681A150C4F47A81E934xEtC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a:extLst>
              <a:ext uri="{FF2B5EF4-FFF2-40B4-BE49-F238E27FC236}">
                <a16:creationId xmlns:a16="http://schemas.microsoft.com/office/drawing/2014/main" id="{D3410C55-9AD3-4B67-91B6-7F8AD86A2FC9}"/>
              </a:ext>
            </a:extLst>
          </p:cNvPr>
          <p:cNvSpPr txBox="1">
            <a:spLocks/>
          </p:cNvSpPr>
          <p:nvPr/>
        </p:nvSpPr>
        <p:spPr>
          <a:xfrm>
            <a:off x="329911" y="191192"/>
            <a:ext cx="11582399" cy="6417426"/>
          </a:xfrm>
          <a:prstGeom prst="rect">
            <a:avLst/>
          </a:prstGeom>
          <a:solidFill>
            <a:schemeClr val="bg1">
              <a:lumMod val="95000"/>
            </a:schemeClr>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Сравнительный анализ изменений внесенных </a:t>
            </a:r>
          </a:p>
          <a:p>
            <a:r>
              <a:rPr lang="ru-RU" sz="2800" b="1" dirty="0">
                <a:latin typeface="Times New Roman" panose="02020603050405020304" pitchFamily="18" charset="0"/>
                <a:cs typeface="Times New Roman" panose="02020603050405020304" pitchFamily="18" charset="0"/>
              </a:rPr>
              <a:t>в постановление Правительства РФ № 102 от 05.02.2015 </a:t>
            </a:r>
          </a:p>
          <a:p>
            <a:r>
              <a:rPr lang="ru-RU" sz="2800" b="1" dirty="0">
                <a:latin typeface="Times New Roman" panose="02020603050405020304" pitchFamily="18" charset="0"/>
                <a:cs typeface="Times New Roman" panose="02020603050405020304" pitchFamily="18" charset="0"/>
              </a:rPr>
              <a:t>«Об ограничениях и условиях допуска отдельных видов медицинских изделий, происходящих из иностранных государств, для целей осуществления закупок для обеспечения государственных и муниципальных нужд»</a:t>
            </a:r>
          </a:p>
          <a:p>
            <a:endParaRPr lang="ru-RU" sz="2800" b="1" dirty="0">
              <a:latin typeface="Times New Roman" panose="02020603050405020304" pitchFamily="18" charset="0"/>
              <a:cs typeface="Times New Roman" panose="02020603050405020304" pitchFamily="18" charset="0"/>
            </a:endParaRPr>
          </a:p>
          <a:p>
            <a:r>
              <a:rPr lang="ru-RU" sz="2800" b="1" i="1" dirty="0">
                <a:latin typeface="Times New Roman" panose="02020603050405020304" pitchFamily="18" charset="0"/>
                <a:cs typeface="Times New Roman" panose="02020603050405020304" pitchFamily="18" charset="0"/>
              </a:rPr>
              <a:t>(в редакции ПП РФ №318 от 28.02.23)</a:t>
            </a:r>
            <a:br>
              <a:rPr lang="ru-RU" sz="2800" b="1" i="1" dirty="0">
                <a:latin typeface="Times New Roman" panose="02020603050405020304" pitchFamily="18" charset="0"/>
                <a:cs typeface="Times New Roman" panose="02020603050405020304" pitchFamily="18" charset="0"/>
              </a:rPr>
            </a:br>
            <a:endParaRPr lang="ru-RU" sz="2800" b="1" i="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776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247080" y="1502344"/>
            <a:ext cx="5442520" cy="473589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2. Установить, что для целей осуществления закупок отдельных видов медицинских изделий, включенных в перечень N 1 или перечень N 2, заказчик отклоняет все заявки, содержащие предложения о поставке отдельных видов указанных медицинских изделий, происходящих из иностранных государств (за исключением государств - членов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 Донецкой Народной Республики, Луганской Народной Республики), </a:t>
            </a:r>
            <a:r>
              <a:rPr lang="ru-RU" sz="1200" dirty="0">
                <a:solidFill>
                  <a:prstClr val="black"/>
                </a:solidFill>
                <a:latin typeface="Times New Roman" panose="02020603050405020304" pitchFamily="18" charset="0"/>
                <a:cs typeface="Times New Roman" panose="02020603050405020304" pitchFamily="18" charset="0"/>
              </a:rPr>
              <a:t>при условии, что на участие в определении поставщика подано не менее 2 заявок, соответствующих требованиям, установленным в извещении об осуществлении закупки, документации о закупке (в случае, если Федеральным законом "О контрактной системе в сфере закупок товаров, работ, услуг для обеспечения государственных и муниципальных нужд" предусмотрена документация о закупке), которые одновременно:</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а) для заявок, содержащих предложения о поставке отдельных видов медицинских изделий, включенных в перечень N 1:</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содержат предложения о поставке указанных медицинских изделий, страной происхождения которых являются только государства - члены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 (или) Донецкая Народная Республика, Луганская Народная Республика;</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не содержат предложений о поставке одного и того же вида медицинского изделия одного производителя либо производителей, входящих в одну группу лиц, соответствующую признакам, предусмотренным статьей 9 Федерального закона "О защите конкуренции", при сопоставлении этих заявок;</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207761" y="1502344"/>
            <a:ext cx="5761674" cy="4378721"/>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2. Установить, что для целей осуществления закупок отдельных видов медицинских изделий, включенных в перечень N 1 или перечень N 2, заказчик отклоняет все заявки, содержащие предложения о поставке отдельных видов указанных медицинских изделий, происходящих из иностранных государств (за исключением государств - членов Евразийского экономического союза, при условии, что на участие в определении поставщика подано не менее 2 заявок, соответствующих требованиям, установленным в извещении об осуществлении закупки, документации о закупке (в случае, если Федеральным законом "О контрактной системе в сфере закупок товаров, работ, услуг для обеспечения государственных и муниципальных нужд" предусмотрена документация о закупке), которые одновременно:</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а) для заявок, содержащих предложения о поставке отдельных видов медицинских изделий, включенных в перечень N 1:</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содержат предложения о поставке указанных медицинских изделий, страной происхождения которых являются только государства - члены Евразийского экономического союза;</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не содержат предложений о поставке одного и того же вида медицинского изделия одного производителя либо производителей, входящих в одну группу лиц, соответствующую признакам, предусмотренным статьей 9 Федерального закона "О защите конкуренции", при сопоставлении этих заявок;</a:t>
            </a:r>
          </a:p>
          <a:p>
            <a:pPr lvl="0" indent="361950" algn="just"/>
            <a:endParaRPr lang="ru-RU" sz="1200"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976937"/>
            <a:ext cx="517823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441440" y="976935"/>
            <a:ext cx="5422177" cy="39862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9" name="Скругленный прямоугольник 18"/>
          <p:cNvSpPr/>
          <p:nvPr/>
        </p:nvSpPr>
        <p:spPr>
          <a:xfrm>
            <a:off x="91289" y="6415928"/>
            <a:ext cx="11878146"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Исключения выделены жирным шрифтом</a:t>
            </a:r>
          </a:p>
        </p:txBody>
      </p:sp>
      <p:sp>
        <p:nvSpPr>
          <p:cNvPr id="14" name="Штриховая стрелка вправо 13"/>
          <p:cNvSpPr/>
          <p:nvPr/>
        </p:nvSpPr>
        <p:spPr>
          <a:xfrm rot="5400000">
            <a:off x="8953217" y="5906181"/>
            <a:ext cx="398621"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87036" y="-34800"/>
            <a:ext cx="11582399" cy="9931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102 от 05.02.2015</a:t>
            </a:r>
          </a:p>
          <a:p>
            <a:r>
              <a:rPr lang="ru-RU" sz="1600" b="1" dirty="0">
                <a:latin typeface="Times New Roman" panose="02020603050405020304" pitchFamily="18" charset="0"/>
                <a:cs typeface="Times New Roman" panose="02020603050405020304" pitchFamily="18" charset="0"/>
              </a:rPr>
              <a:t>(в редакции ПП РФ №318 от 28.02.23)</a:t>
            </a:r>
          </a:p>
        </p:txBody>
      </p:sp>
    </p:spTree>
    <p:extLst>
      <p:ext uri="{BB962C8B-B14F-4D97-AF65-F5344CB8AC3E}">
        <p14:creationId xmlns:p14="http://schemas.microsoft.com/office/powerpoint/2010/main" val="2394380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247079" y="1502343"/>
            <a:ext cx="5381363" cy="275893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2(1). В случае если заявка, которая содержит предложение о поставке медицинских изделий, включенных в перечень N 1 или перечень N 2 и происходящих из иностранных государств (за исключением государств - членов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 Донецкой Народной Республики, Луганской Народной Республики)</a:t>
            </a:r>
            <a:r>
              <a:rPr lang="ru-RU" sz="1200" dirty="0">
                <a:solidFill>
                  <a:prstClr val="black"/>
                </a:solidFill>
                <a:latin typeface="Times New Roman" panose="02020603050405020304" pitchFamily="18" charset="0"/>
                <a:cs typeface="Times New Roman" panose="02020603050405020304" pitchFamily="18" charset="0"/>
              </a:rPr>
              <a:t>, не отклоняется в соответствии с установленными настоящим постановлением ограничениями, применяются условия допуска для целей осуществления закупок товаров, происходящих из иностранного государства или группы иностранных государств, установленные федеральным органом исполнительной власти, осуществляющим функции по выработке государственной политики и нормативно-правовому регулированию в сфере осуществления закупок товаров, работ, услуг для обеспечения государственных и муниципальных нужд.</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391921" y="1502344"/>
            <a:ext cx="5577513" cy="2758938"/>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2(1). В случае если заявка, которая содержит предложение о поставке медицинских изделий, включенных в перечень N 1 или перечень N 2 и происходящих из иностранных государств (за исключением государств - членов Евразийского экономического союза не отклоняется в соответствии с установленными настоящим постановлением ограничениями, применяются условия допуска для целей осуществления закупок товаров, происходящих из иностранного государства или группы иностранных государств, установленные федеральным органом исполнительной власти, осуществляющим функции по выработке государственной политики и нормативно-правовому регулированию в сфере осуществления закупок товаров, работ, услуг для обеспечения государственных и муниципальных нужд.</a:t>
            </a:r>
          </a:p>
          <a:p>
            <a:pPr lvl="0" indent="361950" algn="just"/>
            <a:endParaRPr lang="ru-RU" sz="1200"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976936"/>
            <a:ext cx="5302518" cy="39862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391920" y="976935"/>
            <a:ext cx="5471697" cy="39862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9" name="Скругленный прямоугольник 18"/>
          <p:cNvSpPr/>
          <p:nvPr/>
        </p:nvSpPr>
        <p:spPr>
          <a:xfrm>
            <a:off x="239162" y="4779070"/>
            <a:ext cx="11878146"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Исключения выделены жирным шрифтом</a:t>
            </a:r>
          </a:p>
        </p:txBody>
      </p:sp>
      <p:sp>
        <p:nvSpPr>
          <p:cNvPr id="14" name="Штриховая стрелка вправо 13"/>
          <p:cNvSpPr/>
          <p:nvPr/>
        </p:nvSpPr>
        <p:spPr>
          <a:xfrm rot="5400000">
            <a:off x="8981367" y="4277860"/>
            <a:ext cx="39862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25925" y="86264"/>
            <a:ext cx="11643511" cy="872035"/>
          </a:xfrm>
          <a:prstGeom prst="rect">
            <a:avLst/>
          </a:prstGeom>
        </p:spPr>
        <p:txBody>
          <a:bodyPr vert="horz" lIns="91440" tIns="45720" rIns="91440" bIns="45720" rtlCol="0" anchor="b">
            <a:normAutofit fontScale="7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2100" b="1" dirty="0">
              <a:latin typeface="Times New Roman" panose="02020603050405020304" pitchFamily="18" charset="0"/>
              <a:cs typeface="Times New Roman" panose="02020603050405020304" pitchFamily="18" charset="0"/>
            </a:endParaRPr>
          </a:p>
          <a:p>
            <a:r>
              <a:rPr lang="ru-RU" sz="21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102 от 05.02.2015</a:t>
            </a:r>
          </a:p>
          <a:p>
            <a:r>
              <a:rPr lang="ru-RU" sz="2100" b="1" dirty="0">
                <a:latin typeface="Times New Roman" panose="02020603050405020304" pitchFamily="18" charset="0"/>
                <a:cs typeface="Times New Roman" panose="02020603050405020304" pitchFamily="18" charset="0"/>
              </a:rPr>
              <a:t>(в редакции ПП РФ №318 от 28.02.23)</a:t>
            </a:r>
          </a:p>
          <a:p>
            <a:br>
              <a:rPr lang="ru-RU" sz="1600" b="1" dirty="0">
                <a:latin typeface="Times New Roman" panose="02020603050405020304" pitchFamily="18" charset="0"/>
                <a:cs typeface="Times New Roman" panose="02020603050405020304" pitchFamily="18" charset="0"/>
              </a:rPr>
            </a:b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527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247080" y="1502343"/>
            <a:ext cx="5495352" cy="480617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3. Подтверждением страны происхождения медицинских изделий, включенных в перечень N 1 и перечень N 2, является сертификат о происхождении товара, выдаваемый уполномоченным органом (организацией) государств - членов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или сертификат о происхождении товара, выдаваемый уполномоченными органами (организациями) Донецкой Народной Республики, Луганской Народной Республики</a:t>
            </a:r>
            <a:r>
              <a:rPr lang="ru-RU" sz="1200" dirty="0">
                <a:solidFill>
                  <a:prstClr val="black"/>
                </a:solidFill>
                <a:latin typeface="Times New Roman" panose="02020603050405020304" pitchFamily="18" charset="0"/>
                <a:cs typeface="Times New Roman" panose="02020603050405020304" pitchFamily="18" charset="0"/>
              </a:rPr>
              <a:t>, по форме, установленной Правилами определения страны происхождения товаров, являющимися неотъемлемой частью Соглашения о Правилах определения страны происхождения товаров в Содружестве Независимых Государств от 20 ноября 2009 г. (далее - Правила), и в соответствии с критериями определения страны происхождения товаров, предусмотренными Правилами.</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Подтверждением процентной доли стоимости использованных материалов (сырья) иностранного происхождения в цене конечной продукции является выданный Торгово-промышленной палатой Российской Федерации акт экспертизы, содержащий информацию о доле стоимости иностранных материалов (сырья), используемых для производства одной единицы медицинского изделия, рассчитанной в соответствии с подпунктом "в" пункта 2.4 Правил, или аналогичный документ, выданный уполномоченным органом (организацией) государства - члена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или уполномоченным органом (организацией) Донецкой Народной Республики, Луганской Народной Республики.</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096001" y="1502344"/>
            <a:ext cx="5873434" cy="3770696"/>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3. Подтверждением страны происхождения медицинских изделий, включенных в перечень N 1 и перечень N 2, является сертификат о происхождении товара, выдаваемый уполномоченным органом (организацией) государств - членов Евразийского экономического союза, по форме, установленной Правилами определения страны происхождения товаров, являющимися неотъемлемой частью Соглашения о Правилах определения страны происхождения товаров в Содружестве Независимых Государств от 20 ноября 2009 г. (далее - Правила), и в соответствии с критериями определения страны происхождения товаров, предусмотренными Правилами.</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Подтверждением процентной доли стоимости использованных материалов (сырья) иностранного происхождения в цене конечной продукции является выданный Торгово-промышленной палатой Российской Федерации акт экспертизы, содержащий информацию о доле стоимости иностранных материалов (сырья), используемых для производства одной единицы медицинского изделия, рассчитанной в соответствии с подпунктом "в" пункта 2.4 Правил, или аналогичный документ, выданный уполномоченным органом (организацией) государства - члена Евразийского экономического союза.</a:t>
            </a:r>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indent="361950" algn="just"/>
            <a:endParaRPr lang="ru-RU" sz="1200"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976936"/>
            <a:ext cx="5416507" cy="39862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096000" y="976935"/>
            <a:ext cx="5767618" cy="39862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9" name="Скругленный прямоугольник 18"/>
          <p:cNvSpPr/>
          <p:nvPr/>
        </p:nvSpPr>
        <p:spPr>
          <a:xfrm>
            <a:off x="91289" y="6414380"/>
            <a:ext cx="11878146"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Исключения выделены жирным шрифтом</a:t>
            </a:r>
          </a:p>
        </p:txBody>
      </p:sp>
      <p:sp>
        <p:nvSpPr>
          <p:cNvPr id="14" name="Штриховая стрелка вправо 13"/>
          <p:cNvSpPr/>
          <p:nvPr/>
        </p:nvSpPr>
        <p:spPr>
          <a:xfrm rot="5400000">
            <a:off x="8770013" y="5376044"/>
            <a:ext cx="525409"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87036" y="-34800"/>
            <a:ext cx="11582399" cy="993100"/>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1600" b="1" dirty="0">
              <a:latin typeface="Times New Roman" panose="02020603050405020304" pitchFamily="18" charset="0"/>
              <a:cs typeface="Times New Roman" panose="02020603050405020304" pitchFamily="18" charset="0"/>
            </a:endParaRPr>
          </a:p>
          <a:p>
            <a:r>
              <a:rPr lang="ru-RU" sz="18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102 от 05.02.2015</a:t>
            </a:r>
          </a:p>
          <a:p>
            <a:r>
              <a:rPr lang="ru-RU" sz="1800" b="1" dirty="0">
                <a:latin typeface="Times New Roman" panose="02020603050405020304" pitchFamily="18" charset="0"/>
                <a:cs typeface="Times New Roman" panose="02020603050405020304" pitchFamily="18" charset="0"/>
              </a:rPr>
              <a:t>(в редакции ПП РФ №318 от 28.02.23)</a:t>
            </a:r>
          </a:p>
          <a:p>
            <a:br>
              <a:rPr lang="ru-RU" sz="1600" b="1" dirty="0">
                <a:latin typeface="Times New Roman" panose="02020603050405020304" pitchFamily="18" charset="0"/>
                <a:cs typeface="Times New Roman" panose="02020603050405020304" pitchFamily="18" charset="0"/>
              </a:rPr>
            </a:b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870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91289" y="1163784"/>
            <a:ext cx="6089371" cy="500775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3(1). При исполнении контракта, при заключении которого были отклонены в соответствии с установленными настоящим постановлением ограничениями заявки, которые содержат предложения о поставке отдельных видов медицинских изделий, включенных в перечень N 1 и происходящих из иностранных государств (за исключением государств - членов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 Донецкой Народной Республики, Луганской Народной Республики)</a:t>
            </a:r>
            <a:r>
              <a:rPr lang="ru-RU" sz="1200" dirty="0">
                <a:solidFill>
                  <a:prstClr val="black"/>
                </a:solidFill>
                <a:latin typeface="Times New Roman" panose="02020603050405020304" pitchFamily="18" charset="0"/>
                <a:cs typeface="Times New Roman" panose="02020603050405020304" pitchFamily="18" charset="0"/>
              </a:rPr>
              <a:t>, замена медицинского изделия на медицинское изделие, страной происхождения которого не является государство - член Евразийского экономического союза </a:t>
            </a:r>
            <a:r>
              <a:rPr lang="ru-RU" sz="1200" b="1" dirty="0">
                <a:solidFill>
                  <a:schemeClr val="tx1"/>
                </a:solidFill>
                <a:latin typeface="Times New Roman" panose="02020603050405020304" pitchFamily="18" charset="0"/>
                <a:cs typeface="Times New Roman" panose="02020603050405020304" pitchFamily="18" charset="0"/>
              </a:rPr>
              <a:t>или Донецкая Народная Республика, Луганская Народная Республика</a:t>
            </a:r>
            <a:r>
              <a:rPr lang="ru-RU" sz="1200" dirty="0">
                <a:solidFill>
                  <a:prstClr val="black"/>
                </a:solidFill>
                <a:latin typeface="Times New Roman" panose="02020603050405020304" pitchFamily="18" charset="0"/>
                <a:cs typeface="Times New Roman" panose="02020603050405020304" pitchFamily="18" charset="0"/>
              </a:rPr>
              <a:t>, и замена производителя медицинского изделия не допускаются.</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3(2). При исполнении контракта, при заключении которого были отклонены в соответствии с установленными настоящим постановлением ограничениями заявки, содержащие предложения о поставке медицинских изделий одноразового применения (использования) из поливинилхлоридных пластиков и иных пластиков, полимеров и материалов, включенных в перечень N 2 и происходящих из иностранных государств (за исключением государств - членов Евразийского экономического </a:t>
            </a:r>
            <a:r>
              <a:rPr lang="ru-RU" sz="1200" b="1" dirty="0">
                <a:solidFill>
                  <a:schemeClr val="tx1"/>
                </a:solidFill>
                <a:latin typeface="Times New Roman" panose="02020603050405020304" pitchFamily="18" charset="0"/>
                <a:cs typeface="Times New Roman" panose="02020603050405020304" pitchFamily="18" charset="0"/>
              </a:rPr>
              <a:t>союза и Донецкой Народной Республики, Луганской Народной Республики)</a:t>
            </a:r>
            <a:r>
              <a:rPr lang="ru-RU" sz="1200" dirty="0">
                <a:solidFill>
                  <a:prstClr val="black"/>
                </a:solidFill>
                <a:latin typeface="Times New Roman" panose="02020603050405020304" pitchFamily="18" charset="0"/>
                <a:cs typeface="Times New Roman" panose="02020603050405020304" pitchFamily="18" charset="0"/>
              </a:rPr>
              <a:t>, замена медицинского изделия на медицинское изделие, страной происхождения которого не является государство - член Евразийского экономического союза</a:t>
            </a:r>
            <a:r>
              <a:rPr lang="ru-RU" sz="1200" dirty="0">
                <a:solidFill>
                  <a:srgbClr val="FF0000"/>
                </a:solidFill>
                <a:latin typeface="Times New Roman" panose="02020603050405020304" pitchFamily="18" charset="0"/>
                <a:cs typeface="Times New Roman" panose="02020603050405020304" pitchFamily="18" charset="0"/>
              </a:rPr>
              <a:t> </a:t>
            </a:r>
            <a:r>
              <a:rPr lang="ru-RU" sz="1200" b="1" dirty="0">
                <a:solidFill>
                  <a:schemeClr val="tx1"/>
                </a:solidFill>
                <a:latin typeface="Times New Roman" panose="02020603050405020304" pitchFamily="18" charset="0"/>
                <a:cs typeface="Times New Roman" panose="02020603050405020304" pitchFamily="18" charset="0"/>
              </a:rPr>
              <a:t>или Донецкая Народная Республика, Луганская Народная Республика</a:t>
            </a:r>
            <a:r>
              <a:rPr lang="ru-RU" sz="1200" dirty="0">
                <a:solidFill>
                  <a:prstClr val="black"/>
                </a:solidFill>
                <a:latin typeface="Times New Roman" panose="02020603050405020304" pitchFamily="18" charset="0"/>
                <a:cs typeface="Times New Roman" panose="02020603050405020304" pitchFamily="18" charset="0"/>
              </a:rPr>
              <a:t> или процентная доля стоимости использованных материалов (сырья) иностранного происхождения в цене конечной продукции которого больше указанной в показателе локализации собственного производства медицинских изделий на соответствующий год, и замена производителя медицинского изделия не допускаются.</a:t>
            </a: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410960" y="1201547"/>
            <a:ext cx="5558475" cy="4670934"/>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3(1). При исполнении контракта, при заключении которого были отклонены в соответствии с установленными настоящим постановлением ограничениями заявки, которые содержат предложения о поставке отдельных видов медицинских изделий, включенных в перечень N 1 и происходящих из иностранных государств (за исключением государств - членов Евразийского экономического союза), замена медицинского изделия на медицинское изделие, страной происхождения которого не является государство - член Евразийского экономического союза, и замена производителя медицинского изделия не допускаются</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3(2). При исполнении контракта, при заключении которого были отклонены в соответствии с установленными настоящим постановлением ограничениями заявки, содержащие предложения о поставке медицинских изделий одноразового применения (использования) из поливинилхлоридных пластиков и иных пластиков, полимеров и материалов, включенных в перечень N 2 и происходящих из иностранных государств (за исключением государств - членов Евразийского экономического союза), замена медицинского изделия на медицинское изделие, страной происхождения которого не является государство - член Евразийского экономического союза или процентная доля стоимости использованных материалов (сырья) иностранного происхождения в цене конечной продукции которого больше указанной доли в показателе локализации собственного производства медицинских изделий на соответствующий год, и замена производителя медицинского изделия не допускаются.</a:t>
            </a:r>
          </a:p>
        </p:txBody>
      </p:sp>
      <p:sp>
        <p:nvSpPr>
          <p:cNvPr id="11" name="Скругленный прямоугольник 10"/>
          <p:cNvSpPr/>
          <p:nvPr/>
        </p:nvSpPr>
        <p:spPr>
          <a:xfrm>
            <a:off x="247079" y="686465"/>
            <a:ext cx="593358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553526" y="686466"/>
            <a:ext cx="5391395" cy="398619"/>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9" name="Скругленный прямоугольник 18"/>
          <p:cNvSpPr/>
          <p:nvPr/>
        </p:nvSpPr>
        <p:spPr>
          <a:xfrm>
            <a:off x="91289" y="6287995"/>
            <a:ext cx="11878146"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Исключения выделены жирным шрифтом</a:t>
            </a:r>
          </a:p>
        </p:txBody>
      </p:sp>
      <p:sp>
        <p:nvSpPr>
          <p:cNvPr id="14" name="Штриховая стрелка вправо 13"/>
          <p:cNvSpPr/>
          <p:nvPr/>
        </p:nvSpPr>
        <p:spPr>
          <a:xfrm rot="5400000">
            <a:off x="8913321" y="5846369"/>
            <a:ext cx="39862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87036" y="-34800"/>
            <a:ext cx="11582399" cy="6952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102 от 05.02.2015</a:t>
            </a:r>
          </a:p>
          <a:p>
            <a:r>
              <a:rPr lang="ru-RU" sz="1600" b="1" dirty="0">
                <a:latin typeface="Times New Roman" panose="02020603050405020304" pitchFamily="18" charset="0"/>
                <a:cs typeface="Times New Roman" panose="02020603050405020304" pitchFamily="18" charset="0"/>
              </a:rPr>
              <a:t>(в редакции ПП РФ №318 от 28.02.23)</a:t>
            </a:r>
          </a:p>
        </p:txBody>
      </p:sp>
    </p:spTree>
    <p:extLst>
      <p:ext uri="{BB962C8B-B14F-4D97-AF65-F5344CB8AC3E}">
        <p14:creationId xmlns:p14="http://schemas.microsoft.com/office/powerpoint/2010/main" val="2371419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Скругленный прямоугольник 10"/>
          <p:cNvSpPr/>
          <p:nvPr/>
        </p:nvSpPr>
        <p:spPr>
          <a:xfrm>
            <a:off x="267273" y="1037014"/>
            <a:ext cx="5574729" cy="386658"/>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096002" y="1037012"/>
            <a:ext cx="5873435" cy="386659"/>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9" name="Скругленный прямоугольник 18"/>
          <p:cNvSpPr/>
          <p:nvPr/>
        </p:nvSpPr>
        <p:spPr>
          <a:xfrm>
            <a:off x="91289" y="6358691"/>
            <a:ext cx="11878146"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 </a:t>
            </a:r>
          </a:p>
        </p:txBody>
      </p:sp>
      <p:sp>
        <p:nvSpPr>
          <p:cNvPr id="14" name="Штриховая стрелка вправо 13"/>
          <p:cNvSpPr/>
          <p:nvPr/>
        </p:nvSpPr>
        <p:spPr>
          <a:xfrm rot="5400000">
            <a:off x="9137662" y="5848341"/>
            <a:ext cx="478011"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87036" y="-34800"/>
            <a:ext cx="11582399" cy="9931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102 от 05.02.2015</a:t>
            </a:r>
          </a:p>
          <a:p>
            <a:r>
              <a:rPr lang="ru-RU" sz="1600" b="1" dirty="0">
                <a:latin typeface="Times New Roman" panose="02020603050405020304" pitchFamily="18" charset="0"/>
                <a:cs typeface="Times New Roman" panose="02020603050405020304" pitchFamily="18" charset="0"/>
              </a:rPr>
              <a:t>(в редакции ПП РФ №318 от 28.02.23)</a:t>
            </a:r>
          </a:p>
        </p:txBody>
      </p:sp>
      <p:sp>
        <p:nvSpPr>
          <p:cNvPr id="13" name="Скругленный прямоугольник 6">
            <a:extLst>
              <a:ext uri="{FF2B5EF4-FFF2-40B4-BE49-F238E27FC236}">
                <a16:creationId xmlns:a16="http://schemas.microsoft.com/office/drawing/2014/main" id="{CEB4BFD2-8409-4571-A5F0-CE898EB41C7B}"/>
              </a:ext>
            </a:extLst>
          </p:cNvPr>
          <p:cNvSpPr/>
          <p:nvPr/>
        </p:nvSpPr>
        <p:spPr>
          <a:xfrm>
            <a:off x="222566" y="1593018"/>
            <a:ext cx="5619436" cy="371910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b="1" dirty="0">
                <a:solidFill>
                  <a:prstClr val="black"/>
                </a:solidFill>
                <a:latin typeface="Times New Roman" panose="02020603050405020304" pitchFamily="18" charset="0"/>
                <a:cs typeface="Times New Roman" panose="02020603050405020304" pitchFamily="18" charset="0"/>
              </a:rPr>
              <a:t>32.50.13.190</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Боры зубные твердосплавные;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головки стоматологические алмазные, в том числе фасонные;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емкости для взятия, хранения и транспортировки биологических проб для выполнения клинических лабораторных исследований, включая </a:t>
            </a:r>
            <a:r>
              <a:rPr lang="ru-RU" sz="1400" b="1" dirty="0">
                <a:solidFill>
                  <a:prstClr val="black"/>
                </a:solidFill>
                <a:latin typeface="Times New Roman" panose="02020603050405020304" pitchFamily="18" charset="0"/>
                <a:cs typeface="Times New Roman" panose="02020603050405020304" pitchFamily="18" charset="0"/>
              </a:rPr>
              <a:t>пробирки вакуумные для взятия венозной крови</a:t>
            </a:r>
            <a:r>
              <a:rPr lang="ru-RU" sz="1200" dirty="0">
                <a:solidFill>
                  <a:prstClr val="black"/>
                </a:solidFill>
                <a:latin typeface="Times New Roman" panose="02020603050405020304" pitchFamily="18" charset="0"/>
                <a:cs typeface="Times New Roman" panose="02020603050405020304" pitchFamily="18" charset="0"/>
              </a:rPr>
              <a:t>, пробирки для взятия капиллярной крови, емкости для мочи, кала и мокроты;</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зеркала гинекологические полимерные по Куско;</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зонды урогенитальные;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иглодержатели микрохирургические;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инструменты вспомогательные;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инструменты зондирующие, бужирующие;</a:t>
            </a:r>
          </a:p>
          <a:p>
            <a:pPr lvl="0" indent="361950" algn="just"/>
            <a:r>
              <a:rPr lang="ru-RU" sz="1200" dirty="0">
                <a:solidFill>
                  <a:prstClr val="black"/>
                </a:solidFill>
                <a:latin typeface="Times New Roman" panose="02020603050405020304" pitchFamily="18" charset="0"/>
                <a:cs typeface="Times New Roman" panose="02020603050405020304" pitchFamily="18" charset="0"/>
              </a:rPr>
              <a:t>инструменты </a:t>
            </a:r>
            <a:r>
              <a:rPr lang="ru-RU" sz="1200" dirty="0" err="1">
                <a:solidFill>
                  <a:prstClr val="black"/>
                </a:solidFill>
                <a:latin typeface="Times New Roman" panose="02020603050405020304" pitchFamily="18" charset="0"/>
                <a:cs typeface="Times New Roman" panose="02020603050405020304" pitchFamily="18" charset="0"/>
              </a:rPr>
              <a:t>многоповерхностного</a:t>
            </a:r>
            <a:r>
              <a:rPr lang="ru-RU" sz="1200" dirty="0">
                <a:solidFill>
                  <a:prstClr val="black"/>
                </a:solidFill>
                <a:latin typeface="Times New Roman" panose="02020603050405020304" pitchFamily="18" charset="0"/>
                <a:cs typeface="Times New Roman" panose="02020603050405020304" pitchFamily="18" charset="0"/>
              </a:rPr>
              <a:t> воздействия;</a:t>
            </a:r>
          </a:p>
          <a:p>
            <a:pPr lvl="0" indent="361950" algn="just"/>
            <a:r>
              <a:rPr lang="ru-RU" sz="1400" dirty="0">
                <a:solidFill>
                  <a:prstClr val="black"/>
                </a:solidFill>
                <a:latin typeface="Times New Roman" panose="02020603050405020304" pitchFamily="18" charset="0"/>
                <a:cs typeface="Times New Roman" panose="02020603050405020304" pitchFamily="18" charset="0"/>
              </a:rPr>
              <a:t>…</a:t>
            </a: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5" name="Скругленный прямоугольник 9">
            <a:extLst>
              <a:ext uri="{FF2B5EF4-FFF2-40B4-BE49-F238E27FC236}">
                <a16:creationId xmlns:a16="http://schemas.microsoft.com/office/drawing/2014/main" id="{F39D41E4-1503-4A91-97CA-19DD1688A895}"/>
              </a:ext>
            </a:extLst>
          </p:cNvPr>
          <p:cNvSpPr/>
          <p:nvPr/>
        </p:nvSpPr>
        <p:spPr>
          <a:xfrm>
            <a:off x="6096002" y="1593017"/>
            <a:ext cx="5873434" cy="4229606"/>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361950" algn="just"/>
            <a:endParaRPr lang="ru-RU" b="1" dirty="0">
              <a:solidFill>
                <a:schemeClr val="tx1"/>
              </a:solidFill>
              <a:latin typeface="Times New Roman" panose="02020603050405020304" pitchFamily="18" charset="0"/>
              <a:cs typeface="Times New Roman" panose="02020603050405020304" pitchFamily="18" charset="0"/>
            </a:endParaRPr>
          </a:p>
          <a:p>
            <a:pPr lvl="0" indent="361950" algn="just"/>
            <a:r>
              <a:rPr lang="ru-RU" b="1" dirty="0">
                <a:solidFill>
                  <a:schemeClr val="tx1"/>
                </a:solidFill>
                <a:latin typeface="Times New Roman" panose="02020603050405020304" pitchFamily="18" charset="0"/>
                <a:cs typeface="Times New Roman" panose="02020603050405020304" pitchFamily="18" charset="0"/>
              </a:rPr>
              <a:t>32.50.13.190</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Боры зубные твердосплавные;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головки стоматологические алмазные, в том числе фасонные;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емкости для взятия, хранения и транспортировки биологических проб для выполнения клинических лабораторных исследований, включая пробирки вакуумные для взятия венозной крови</a:t>
            </a:r>
          </a:p>
          <a:p>
            <a:pPr lvl="0" indent="361950" algn="just"/>
            <a:r>
              <a:rPr lang="ru-RU" sz="1400" b="1" dirty="0">
                <a:solidFill>
                  <a:schemeClr val="tx1"/>
                </a:solidFill>
                <a:latin typeface="Times New Roman" panose="02020603050405020304" pitchFamily="18" charset="0"/>
                <a:cs typeface="Times New Roman" panose="02020603050405020304" pitchFamily="18" charset="0"/>
              </a:rPr>
              <a:t>(за исключением пробирок вакуумных для взятия венозной крови, соответствующих кодам вида медицинского изделия в соответствии с номенклатурной классификацией медицинских изделий - 293640, 293630, 293700, 293780, 293540, 293760, 293480, 293400)</a:t>
            </a:r>
            <a:r>
              <a:rPr lang="ru-RU" sz="1400" dirty="0">
                <a:solidFill>
                  <a:schemeClr val="tx1"/>
                </a:solidFill>
                <a:latin typeface="Times New Roman" panose="02020603050405020304" pitchFamily="18" charset="0"/>
                <a:cs typeface="Times New Roman" panose="02020603050405020304" pitchFamily="18" charset="0"/>
              </a:rPr>
              <a:t>,</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пробирки для взятия капиллярной крови,</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емкости для мочи, кала и мокроты;</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зеркала гинекологические полимерные по Куско;</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зонды урогенитальные;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иглодержатели микрохирургические;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инструменты вспомогательные;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инструменты зондирующие, бужирующие;</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инструменты </a:t>
            </a:r>
            <a:r>
              <a:rPr lang="ru-RU" sz="1200" dirty="0" err="1">
                <a:solidFill>
                  <a:schemeClr val="tx1"/>
                </a:solidFill>
                <a:latin typeface="Times New Roman" panose="02020603050405020304" pitchFamily="18" charset="0"/>
                <a:cs typeface="Times New Roman" panose="02020603050405020304" pitchFamily="18" charset="0"/>
              </a:rPr>
              <a:t>многоповерхностного</a:t>
            </a:r>
            <a:r>
              <a:rPr lang="ru-RU" sz="1200" dirty="0">
                <a:solidFill>
                  <a:schemeClr val="tx1"/>
                </a:solidFill>
                <a:latin typeface="Times New Roman" panose="02020603050405020304" pitchFamily="18" charset="0"/>
                <a:cs typeface="Times New Roman" panose="02020603050405020304" pitchFamily="18" charset="0"/>
              </a:rPr>
              <a:t> воздействия;</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97972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96550" y="729928"/>
            <a:ext cx="11878146" cy="539814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chemeClr val="bg1"/>
                </a:solidFill>
                <a:latin typeface="Times New Roman" panose="02020603050405020304" pitchFamily="18" charset="0"/>
                <a:cs typeface="Times New Roman" panose="02020603050405020304" pitchFamily="18" charset="0"/>
              </a:rPr>
              <a:t>Изменения, внесенные </a:t>
            </a:r>
          </a:p>
          <a:p>
            <a:pPr algn="ctr"/>
            <a:r>
              <a:rPr lang="ru-RU" sz="2800" b="1" dirty="0">
                <a:solidFill>
                  <a:schemeClr val="bg1"/>
                </a:solidFill>
                <a:latin typeface="Times New Roman" panose="02020603050405020304" pitchFamily="18" charset="0"/>
                <a:cs typeface="Times New Roman" panose="02020603050405020304" pitchFamily="18" charset="0"/>
              </a:rPr>
              <a:t>Постановлением Правительства РФ от 28.02.2023 №318 </a:t>
            </a:r>
          </a:p>
          <a:p>
            <a:pPr algn="ctr"/>
            <a:r>
              <a:rPr lang="ru-RU" sz="2800" b="1" dirty="0">
                <a:solidFill>
                  <a:schemeClr val="bg1"/>
                </a:solidFill>
                <a:latin typeface="Times New Roman" panose="02020603050405020304" pitchFamily="18" charset="0"/>
                <a:cs typeface="Times New Roman" panose="02020603050405020304" pitchFamily="18" charset="0"/>
              </a:rPr>
              <a:t>вступили в силу с 01.03.2023г. </a:t>
            </a:r>
          </a:p>
          <a:p>
            <a:pPr algn="ctr"/>
            <a:r>
              <a:rPr lang="ru-RU" sz="2800" b="1" dirty="0">
                <a:latin typeface="Times New Roman" panose="02020603050405020304" pitchFamily="18" charset="0"/>
                <a:cs typeface="Times New Roman" panose="02020603050405020304" pitchFamily="18" charset="0"/>
              </a:rPr>
              <a:t>и не применяются к отношениям, связанным с осуществлением закупок, извещения (приглашения) о которых размещены (направлены) до 01.03.2023, </a:t>
            </a:r>
          </a:p>
          <a:p>
            <a:pPr algn="ctr"/>
            <a:r>
              <a:rPr lang="ru-RU" sz="2800" b="1" dirty="0">
                <a:latin typeface="Times New Roman" panose="02020603050405020304" pitchFamily="18" charset="0"/>
                <a:cs typeface="Times New Roman" panose="02020603050405020304" pitchFamily="18" charset="0"/>
              </a:rPr>
              <a:t>в том числе к контрактам, </a:t>
            </a:r>
          </a:p>
          <a:p>
            <a:pPr algn="ctr"/>
            <a:r>
              <a:rPr lang="ru-RU" sz="2800" b="1" dirty="0">
                <a:latin typeface="Times New Roman" panose="02020603050405020304" pitchFamily="18" charset="0"/>
                <a:cs typeface="Times New Roman" panose="02020603050405020304" pitchFamily="18" charset="0"/>
              </a:rPr>
              <a:t>информация о которых включена в реестр контрактов, </a:t>
            </a:r>
          </a:p>
          <a:p>
            <a:pPr algn="ctr"/>
            <a:r>
              <a:rPr lang="ru-RU" sz="2800" b="1" dirty="0">
                <a:latin typeface="Times New Roman" panose="02020603050405020304" pitchFamily="18" charset="0"/>
                <a:cs typeface="Times New Roman" panose="02020603050405020304" pitchFamily="18" charset="0"/>
              </a:rPr>
              <a:t>заключенных до 01.03.2023</a:t>
            </a:r>
          </a:p>
          <a:p>
            <a:pPr algn="ctr"/>
            <a:endParaRPr lang="ru-RU" sz="2800" b="1" dirty="0">
              <a:solidFill>
                <a:schemeClr val="bg1"/>
              </a:solidFill>
              <a:hlinkClick r:id="rId2"/>
            </a:endParaRPr>
          </a:p>
        </p:txBody>
      </p:sp>
    </p:spTree>
    <p:extLst>
      <p:ext uri="{BB962C8B-B14F-4D97-AF65-F5344CB8AC3E}">
        <p14:creationId xmlns:p14="http://schemas.microsoft.com/office/powerpoint/2010/main" val="424536610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2031</TotalTime>
  <Words>1825</Words>
  <Application>Microsoft Office PowerPoint</Application>
  <PresentationFormat>Широкоэкранный</PresentationFormat>
  <Paragraphs>100</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ИЗМЕНЕНИЯ В ПУНКТЕ 2 ПП  РФ от 09.08.2021 г. № 1315</dc:title>
  <dc:creator>u1510</dc:creator>
  <cp:lastModifiedBy>u1510</cp:lastModifiedBy>
  <cp:revision>124</cp:revision>
  <cp:lastPrinted>2022-07-04T05:44:41Z</cp:lastPrinted>
  <dcterms:created xsi:type="dcterms:W3CDTF">2022-07-01T09:27:44Z</dcterms:created>
  <dcterms:modified xsi:type="dcterms:W3CDTF">2023-03-31T07:49:51Z</dcterms:modified>
</cp:coreProperties>
</file>