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865" r:id="rId2"/>
    <p:sldId id="858" r:id="rId3"/>
    <p:sldId id="835" r:id="rId4"/>
    <p:sldId id="837" r:id="rId5"/>
    <p:sldId id="838" r:id="rId6"/>
    <p:sldId id="839" r:id="rId7"/>
    <p:sldId id="840" r:id="rId8"/>
    <p:sldId id="841" r:id="rId9"/>
    <p:sldId id="843" r:id="rId10"/>
    <p:sldId id="844" r:id="rId11"/>
    <p:sldId id="864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67" autoAdjust="0"/>
  </p:normalViewPr>
  <p:slideViewPr>
    <p:cSldViewPr snapToGrid="0">
      <p:cViewPr varScale="1">
        <p:scale>
          <a:sx n="111" d="100"/>
          <a:sy n="111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29911" y="191192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 в постановление Правительства РФ от 30.04.2020 № 616 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государства»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394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87036" y="1312006"/>
            <a:ext cx="11582399" cy="4117844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позиции: 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35(1)	28.21.13.119	Электропечи и камеры промышленные или лабораторные прочие, не включенные в другие группировки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35(2)	28.22.11.112	Тали электрические канатные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35(3)	28.22.11.190	Подъемники, не включенные в другие группировки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110(1).	29.10.59.330	Снегоболотоходы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110(2).	29.10.59.340	Вездеходы</a:t>
            </a:r>
          </a:p>
          <a:p>
            <a:pPr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126(1)     30.12 Суда прогулочные и спортивные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147. 32.50.13.190, 32.50.50.181, 32.50.50.190, 22.29.29.190 Пробирки вакуумные для взятия образцов крови ИВД, соответствующие кодам вида медицинского изделия в соответствии с номенклатурной классификацией медицинских изделий - 293640; 293630; 293700; 293780; 293540; 293760; 293480; 293400*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	Суда прогулочные и спортивные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&lt;*&gt; При применении настоящего перечня в отношении товара, указанного в пункте 147, следует руководствоваться как кодом в соответствии с Общероссийским классификатором продукции по видам экономической деятельности (ОКПД 2), так и кодом вида медицинского изделия в соответствии с номенклатурной классификацией медицинских изделий, утвержденной приказом Министерства здравоохранения Российской Федерации (НКМИ)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Исключены позиции: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49. 28.22.18.390 Оборудование подъемно-транспортное и погрузочно-разгрузочное прочее, не включенное в другие группировки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52. 28.25.11.120 Машины для сжижения воздуха или прочих газов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54. 28.25.12.190 Оборудование для кондиционирования воздуха прочее, не включенное в другие группировки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97. 29.10.59.120 </a:t>
            </a:r>
            <a:r>
              <a:rPr lang="ru-RU" sz="1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Автолесовозы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103. 29.10.59.220 Средства транспортные для перевозки грузов с использованием прицепа-роспуска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134. 30.92.10 Велосипеды двухколесные и прочие, без двигателя</a:t>
            </a:r>
            <a:endParaRPr lang="ru-RU" sz="12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4960" y="792863"/>
            <a:ext cx="1158239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67086" y="6027386"/>
            <a:ext cx="11878146" cy="79286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Скорректирован перечень промышленных товаров, происходящих из иностранных государств (за исключением государств - членов евразийского экономического союза), в отношении которых устанавливается запрет на допуск для целей осуществления закупок для государственных и муниципальных нужд (исключения выделены жирным шрифтом)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696482" y="5505178"/>
            <a:ext cx="458949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28.02.2023 № 318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 и признании утратившими силу отдельных положений некоторых актов  Правительства Российской Федерации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приложении ПП РФ от 30.04.2020 № 616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17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28.02.2023 №318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вступили в силу с 01.03.2023г.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01.03.2023,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01.03.2023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47079" y="1502344"/>
            <a:ext cx="5259641" cy="1494856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2(1)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в пунктах 1 и 2 настоящего постановления запреты не применяются к товарам, происходящим из Донецкой Народной Республики, Луганской Народной Республики.</a:t>
            </a: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5999" y="1502344"/>
            <a:ext cx="5873435" cy="1494856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2(1). Утратил силу</a:t>
            </a:r>
          </a:p>
          <a:p>
            <a:pPr lvl="0" indent="361950" algn="just"/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976937"/>
            <a:ext cx="5180795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5999" y="976936"/>
            <a:ext cx="5767619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731785" y="3129695"/>
            <a:ext cx="496045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414068" y="129396"/>
            <a:ext cx="11555367" cy="8289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81CE13C3-3BEB-4730-9F0F-BC802FE5F13C}"/>
              </a:ext>
            </a:extLst>
          </p:cNvPr>
          <p:cNvSpPr/>
          <p:nvPr/>
        </p:nvSpPr>
        <p:spPr>
          <a:xfrm>
            <a:off x="156926" y="3746822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 2(1) утратил силу</a:t>
            </a:r>
            <a:r>
              <a:rPr lang="ru-RU" sz="1600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(исключения выделены жирным шрифтом)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8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2565" y="1320657"/>
            <a:ext cx="5716841" cy="4640837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Установить, что указанные в пунктах 1 и 2 настоящего постановления запреты не применяются в следующих случаях: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закупка одной единицы товара, стоимость которой не превышает 300 тыс. рублей, и закупки совокупности таких товаров, суммарная стоимость которых составляет менее 1 млн. рублей (за исключением закупок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19 - 21,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28, 50, 142 и 145 перечня);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необходимость обеспечения взаимодействия товаров с товарами, используемыми заказчиком, ввиду их несовместимости с товарами, имеющими другие товарные знаки (за исключением закупок товаров, указанных в пунктах 40 - 43, 70 - 76, 78 - 86, 94 - 117 и 134 перечня);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закупки, осуществляемые Федеральной службой безопасности РФ, Федеральной службой охраны РФ, … (за исключением закупок товаров, указанных в пунктах 1 - 7,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52 - 57, 73 - 75 и 81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47 - 51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при условии закупки одной единицы товара, стоимость которой равна или менее 2 млн. рублей), Главным управлением специальных программ Президента РФ … (за исключением закупок товаров, указанных в пунктах 1 - 7,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52 - 57 и 81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47 - 51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при условии закупки одной единицы товара, стоимость которой равна или менее 2 млн. рублей), Управлением делами Президента РФ … (за исключением закупок товаров, указанных в пунктах 3 - 7,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52 - 57, 73 - 75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strike="sngStrik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47 - 51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при условии закупки одной единицы товара, стоимость которой равна или менее 2 млн. рублей);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320657"/>
            <a:ext cx="5873435" cy="4551823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Установить, что указанные в пунктах 1 и 2 настоящего постановления запреты не применяются в следующих случаях: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закупка одной единицы товара, стоимость которой не превышает 300 тыс. рублей, и закупки совокупности таких товаров, суммарная стоимость которых составляет менее 1 млн. рублей (за исключением закупок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28,50,142,145 и 147 перечня);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необходимость обеспечения взаимодействия товаров с товарами, используемыми заказчиком, ввиду их несовместимости с товарами, имеющими другие товарные знаки (за исключением закупок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20, 21,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- 43, 70 - 76, 78 - 86, 94 - 117 и 134 перечня);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закупки, осуществляемые Федеральной службой безопасности РФ, Федеральной службой охраны РФ, … (за исключением закупок товаров, указанных в пунктах 1 - 7,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67 - 72, 91 - 93 и 99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62 - 66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при условии закупки одной единицы товара, стоимость которой равна или менее 2 млн. рублей), Главным управлением специальных программ Президента РФ … (за исключением закупок товаров, указанных в пунктах 1 - 7,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67 - 72 и 99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62 - 66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при условии закупки одной единицы товара, стоимость которой равна или менее 2 млн. рублей), Управлением делами Президента РФ … (за исключением закупок товаров, указанных в пунктах 3 - 7,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67 - 72, 91 - 93 и 99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перечня, в отношении товаров, указанных в пунктах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62 - 66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перечня, при условии закупки одной единицы товара, стоимость которой равна или менее 2 млн. рублей);</a:t>
            </a: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758990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50137" y="758989"/>
            <a:ext cx="5613481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6927" y="6384002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Скорректирован перечень товаров, на которые не распространяется постановление № 616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33407" y="5874169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7336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19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394192"/>
            <a:ext cx="5785042" cy="478525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 целях реализации настоящего постановления: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подтверждением производства продукции на территории Российской Федерации является наличие сведений о такой продукции в реестре промышленной продукции, произведенной на территории Российской Федерации (далее - реестр российской промышленной продукции), либо в едином реестре российской радиоэлектронной продукции, предусмотренном постановлением Правительства Российской Федерации от 10 июля 2019 г. N 878 "О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N 925 и признании утратившими силу некоторых актов Правительства Российской Федерации";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подтверждением производства промышленной продукции на территории государства - члена Евразийского экономического союза является наличие сведений о такой продукции в евразийском реестре промышленных товаров государств - членов Евразийского экономического союза, порядок формирования и ведения которого устанавливается правом Евразийского экономического союза (далее - евразийский реестр промышленных товаров);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подтверждением производства промышленной продукции на территориях Донецкой Народной Республики, Луганской Народной Республики является наличие сведений о такой продукции в реестре промышленной продукции, произведенной на территориях Донецкой Народной Республики, Луганской Народной Республики.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07607" y="1394191"/>
            <a:ext cx="5961827" cy="4061729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 целях реализации настоящего постановления: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подтверждением производства продукции на территории Российской Федерации является наличие сведений о такой продукции в реестре промышленной продукции, произведенной на территории Российской Федерации (далее - реестр российской промышленной продукции), либо в едином реестре российской радиоэлектронной продукции, предусмотренном постановлением Правительства Российской Федерации от 10 июля 2019 г. N 878 "О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N 925 и признании утратившими силу некоторых актов Правительства Российской Федерации";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подтверждением производства промышленной продукции на территории государства - члена Евразийского экономического союза является наличие сведений о такой продукции в евразийском реестре промышленных товаров государств - членов Евразийского экономического союза, порядок формирования и ведения которого устанавливается правом Евразийского экономического союза (далее - евразийский реестр промышленных товаров);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Утратил силу.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7271" y="857825"/>
            <a:ext cx="5584547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07607" y="857823"/>
            <a:ext cx="5961827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789210" y="5420803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E699BCE1-4408-4108-A3CC-8212F8FB60CC}"/>
              </a:ext>
            </a:extLst>
          </p:cNvPr>
          <p:cNvSpPr/>
          <p:nvPr/>
        </p:nvSpPr>
        <p:spPr>
          <a:xfrm>
            <a:off x="91288" y="6377109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</a:t>
            </a:r>
          </a:p>
        </p:txBody>
      </p:sp>
    </p:spTree>
    <p:extLst>
      <p:ext uri="{BB962C8B-B14F-4D97-AF65-F5344CB8AC3E}">
        <p14:creationId xmlns:p14="http://schemas.microsoft.com/office/powerpoint/2010/main" val="219749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394191"/>
            <a:ext cx="5378984" cy="2944129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8(1).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включения продукции в реестр, указанный в подпункте "в" пункта 6 настоящего постановления, является акт экспертизы, выданный уполномоченными органами (организациями) Донецкой Народной Республики, Луганской Народной Республики, о соответствии такой продукции требованиям, предусмотренным приложением к постановлению Правительства Российской Федерации от 17 июля 2015 г. N 719 "О подтверждении производства промышленной продукции на территории Российской Федерации", с указанием информации о совокупном количестве баллов за выполнение (освоение) соответствующих операций (условий) на территориях Донецкой Народной Республики, Луганской Народной Республики (для продукции, в отношении которой установлены требования о совокупном количестве баллов за выполнение (освоение) на территории Российской Федерации соответствующих операций (условий).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04561" y="1394191"/>
            <a:ext cx="5800404" cy="3096529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8(1). Утратил силу.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7271" y="796261"/>
            <a:ext cx="5178489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04560" y="796259"/>
            <a:ext cx="5800404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662607" y="4596831"/>
            <a:ext cx="484309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18952"/>
            <a:ext cx="11582399" cy="7053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5760717F-B3C4-4CAB-B268-044DD08BE3AE}"/>
              </a:ext>
            </a:extLst>
          </p:cNvPr>
          <p:cNvSpPr/>
          <p:nvPr/>
        </p:nvSpPr>
        <p:spPr>
          <a:xfrm>
            <a:off x="91289" y="5187574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 8(1) утратил силу (исключения выделены жирным шрифтом)</a:t>
            </a:r>
          </a:p>
        </p:txBody>
      </p:sp>
    </p:spTree>
    <p:extLst>
      <p:ext uri="{BB962C8B-B14F-4D97-AF65-F5344CB8AC3E}">
        <p14:creationId xmlns:p14="http://schemas.microsoft.com/office/powerpoint/2010/main" val="417962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5" y="1565335"/>
            <a:ext cx="5622824" cy="4153169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страной происхождения которых является государство - член Евразийского экономического союза, за исключением Российской Федерации, - номера реестровых записей из евразийского реестра промышленных товаров, а также информацию о совокупном количестве баллов за выполнение технологических операций (условий) на территории государства - члена Евразийского экономического союза, если это предусмотрено решением Совета Евразийской экономической комиссии от 23 ноября 2020 г. N 105 (для продукции, в отношении которой установлены требования о совокупном количестве баллов за выполнение (освоение) на территории Евразийского экономического союза соответствующих операций (условий),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страной происхождения которых является Донецкая Народная Республика, Луганская Народная Республика, - номера реестровых записей из реестра, указанного в подпункте "в" пункта 6 настоящего постановления.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реестровых записях о товаре и совокупном количестве баллов включается в контракт.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02402" y="1565335"/>
            <a:ext cx="5361218" cy="3502929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Установить, что для подтверждения соответствия закупки промышленных товаров требованиям, установленным настоящим постановлением, участник закупки указывает (декларирует) в составе заявки на участие в закупке: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страной происхождения которых является государство - член Евразийского экономического союза, за исключением Российской Федерации, - номера реестровых записей из евразийского реестра промышленных товаров, а также информацию о совокупном количестве баллов за выполнение технологических операций (условий) на территории государства - члена Евразийского экономического союза, если это предусмотрено решением Совета Евразийской экономической комиссии от 23 ноября 2020 г. N 105 (для продукции, в отношении которой установлены требования о совокупном количестве баллов за выполнение (освоение) на территории Евразийского экономического союза соответствующих операций (условий). Информация о реестровых записях о товаре и совокупном количестве баллов включается в контракт.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976937"/>
            <a:ext cx="5363674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93840" y="976935"/>
            <a:ext cx="526977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6927" y="5926918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983700" y="5081750"/>
            <a:ext cx="398621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28.02.2023 № 318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 и признании утратившими силу отдельных положений некоторых актов  Правительства Российской Федерации 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пункте 10 ПП РФ от 30.04.2020 № 616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77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5925" y="1549289"/>
            <a:ext cx="5312875" cy="3838209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10(2). Номера реестровых записей из реестра российской промышленной продукции, единого реестра российской радиоэлектронной продукции, евразийского реестра промышленных товаров,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реестра промышленной продукции, произведенной на территориях Донецкой Народной Республики, Луганской Народной Республики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предусмотренные абзацами вторым и третьим пункта 10 настоящего постановления, не представляются при осуществлении закупок для нужд обороны страны и безопасности государства промышленных товаров, подпадающих под запрет, установленный пунктом 2 настоящего постановления, за исключением промышленных товаров, предусмотренных перечнем.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подтверждения соответствия закупки промышленных товаров, работ, услуг для нужд обороны страны и безопасности государства, за исключением промышленных товаров, предусмотренных перечнем, требованиям, установленным настоящим постановлением, участник закупки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заказчику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заявки на участие в закупке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декларацию о стране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происхождения товара.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49289"/>
            <a:ext cx="6029225" cy="3370849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10(2). Номера реестровых записей из реестра российской промышленной продукции, единого реестра российской радиоэлектронной продукции, евразийского реестра промышленных товаров, предусмотренные абзацами вторым и третьим пункта 10 настоящего постановления, не представляются при осуществлении закупок для нужд обороны страны и безопасности государства промышленных товаров, подпадающих под запрет, установленный пунктом 2 настоящего постановления, за исключением промышленных товаров, предусмотренных перечнем.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подтверждения соответствия закупки промышленных товаров, работ, услуг для нужд обороны страны и безопасности государства, за исключением промышленных товаров, предусмотренных перечнем, требованиям, установленным настоящим постановлением, участник закупки в составе заявки на участие в закупке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указывает (декларирует) страну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происхождения товара.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5" y="976936"/>
            <a:ext cx="5312874" cy="379985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0" y="958300"/>
            <a:ext cx="5873435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6927" y="5681753"/>
            <a:ext cx="11878146" cy="617447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шрифтом, также установлено, что у участника закупки отсутствует обязанность представлять в составе заявки на закупку декларацию о стране происхождения товара. 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33407" y="4945872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24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225297"/>
            <a:ext cx="5907304" cy="4954143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продукции, единый реестр российской радиоэлектронной продукции или евразийский реестр промышленных товаров, предусмотренные постановлением Правительства Российской Федерации от 17 июля 2015 г. N 719, постановлением Правительства Российской Федерации от 10 июля 2019 г. N 878 "О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N 925 и признании утратившими силу некоторых актов Правительства Российской Федерации" или решением Совета Евразийской экономической комиссии от 23 ноября 2020 г. N 105 соответственно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документы, подтверждающие страну происхождения товара, на основании которых осуществляется включение продукции в реестр промышленной продукции, произведенной на территориях Донецкой Народной Республики, Луганской Народной Республики, предусмотренные порядком, установленным в соответствии с подпунктом "г" пункта 15 настоящего постановления.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работ, услуг для нужд обороны страны и безопасности государства, за исключением промышленных товаров, предусмотренных перечнем,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предусмотренные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извещением 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условиями контракта.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63639" y="1225297"/>
            <a:ext cx="5861585" cy="4555523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продукции, единый реестр российской радиоэлектронной продукции или евразийский реестр промышленных товаров, предусмотренные постановлением Правительства Российской Федерации от 17 июля 2015 г. N 719, постановлением Правительства Российской Федерации от 10 июля 2019 г. N 878 "О мерах стимулирования производства радиоэлектронной продукции на территории Российской Федерации при осуществлении закупок товаров, работ, услуг для обеспечения государственных и муниципальных нужд, о внесении изменений в постановление Правительства Российской Федерации от 16 сентября 2016 г. N 925 и признании утратившими силу некоторых актов Правительства Российской Федерации" или решением Совета Евразийской экономической комиссии от 23 ноября 2020 г. N 105 соответственно.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товаров, работ, услуг для нужд обороны страны и безопасности государства, за исключением промышленных товаров, предусмотренных перечнем,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предусмотренные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извещением об осуществлении закупки или приглашением принять участие в определении поставщика (подрядчика, исполнителя), а также условиями контракта.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5926" y="792865"/>
            <a:ext cx="5648154" cy="36310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80479" y="792865"/>
            <a:ext cx="5485595" cy="36310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289" y="6278275"/>
            <a:ext cx="11878146" cy="49844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шрифтом, кроме того уточнено, что при исполнении контракта поставщиком предоставляются документы, предусмотренные извещением и контрактом 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995121" y="5836649"/>
            <a:ext cx="39862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91290" y="-34800"/>
            <a:ext cx="11878146" cy="9923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226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536192"/>
            <a:ext cx="5849392" cy="1146048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Министерству промышленности и торговли Российской Федерации: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утвердить порядок формирования и ведения реестра промышленной продукции, произведенной на территориях Донецкой Народной Республики, Луганской Народной Республики.</a:t>
            </a: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36193"/>
            <a:ext cx="5964935" cy="1146048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Министерству промышленности и торговли Российской Федерации: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Утратил силу</a:t>
            </a:r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23929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02400" y="976935"/>
            <a:ext cx="5361218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289" y="3301569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 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847382" y="2749589"/>
            <a:ext cx="46217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69012"/>
            <a:ext cx="11582399" cy="8892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37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2030</TotalTime>
  <Words>2684</Words>
  <Application>Microsoft Office PowerPoint</Application>
  <PresentationFormat>Широкоэкранный</PresentationFormat>
  <Paragraphs>135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u1510</cp:lastModifiedBy>
  <cp:revision>124</cp:revision>
  <cp:lastPrinted>2022-07-04T05:44:41Z</cp:lastPrinted>
  <dcterms:created xsi:type="dcterms:W3CDTF">2022-07-01T09:27:44Z</dcterms:created>
  <dcterms:modified xsi:type="dcterms:W3CDTF">2023-03-31T07:51:35Z</dcterms:modified>
</cp:coreProperties>
</file>