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866" r:id="rId2"/>
    <p:sldId id="845" r:id="rId3"/>
    <p:sldId id="846" r:id="rId4"/>
    <p:sldId id="847" r:id="rId5"/>
    <p:sldId id="848" r:id="rId6"/>
    <p:sldId id="849" r:id="rId7"/>
    <p:sldId id="850" r:id="rId8"/>
    <p:sldId id="864" r:id="rId9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867" autoAdjust="0"/>
  </p:normalViewPr>
  <p:slideViewPr>
    <p:cSldViewPr snapToGrid="0">
      <p:cViewPr varScale="1">
        <p:scale>
          <a:sx n="111" d="100"/>
          <a:sy n="111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2670A-EDA9-4A8A-9BF1-150453F1C94C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356BE-2E14-487F-9D0D-2E206EE19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6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0F623-BAF7-44A9-83F2-BB609531C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C6BAD7-30EE-404F-880B-7977162AC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D0137-2B09-496C-98CC-E39C262C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5BC875-7C44-4A26-82EE-79ACA287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32C4D5-76B6-4373-86C1-681429A4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30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0F8CA-8985-4AA3-960A-96C458F81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74E8B0-4787-47DF-9E3A-E871BB78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713BC8-4FFB-455E-B9CD-64F1EFE62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11572B-4F5F-4CA3-B998-A9493A20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F6477-B2BD-4561-878F-574849E9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9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398557-1E80-46FE-AB6D-952E1919E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B652A2-4169-4A5F-AC8A-0D9BA042A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595575-7C69-42BE-9EEB-FAF8895B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B51C6-DC12-4150-ACBC-631EB8E1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0CA0B-0442-4F7F-B051-98D30876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98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B35B7-0F24-42E8-AFE5-81C7D5E4A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9DF16D-F070-477E-B46A-3DEF4B5E4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753BCC-A8F3-4109-8B84-87C28129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2EC9E-3F4E-4F8B-9BD7-6895CC03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AB3B36-0D53-4B95-8E41-56B93544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9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C8F40-0D97-41DD-82D4-69A81DC6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98E25A-AED2-485E-BF1D-68B33F63D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9F61BF-8DF9-460E-B5A0-23407794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F0A41-FE60-4455-84A8-D1BE38A8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47111-01FA-4F41-8C05-30690603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91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688E4-1805-4793-8828-3012F04D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262B95-8899-43A0-92F1-EEF1FACA6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C720FC-5CC7-4100-B81A-D5647AB25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14E1-FD01-4113-9721-0E1C1DEF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C443F3-D31F-432B-90A2-A9A0151B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A1683E-B3B3-4BD5-80A2-FC3F2493A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92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CF1E-6B7E-4099-A73C-B722AE872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0EC265-E883-46B9-A6CA-B0822DDB2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64FD69-5EF0-4767-8421-98B77896D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E10EB4-6ADC-45DD-B44E-05A6DD52A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133EF8-CBCE-4AB7-9EDB-200E46D5F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F68513-6CFD-4B5D-BB08-297B798E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676DDF-B64F-4E56-ADE0-0CF44573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72F46E-5B2F-4CCA-AFD3-2B745E7B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32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905FE-7B75-4319-868C-B89A973A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8EFEE39-0BC4-4DC6-B53B-BDDFA01B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218C153-1F4E-4DEC-BD69-F226B992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D59744-F1BA-42DC-88B2-ABFC9F19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8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678210-D6E9-43CD-8DEC-05FEE51F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282D83-CA24-48D5-874E-FB7DFDC0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CD2DBA-29F0-4D83-9CE8-9275A7F25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7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9B936-4801-40B2-9B77-A3A2DA483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BBFE8A-9D6A-42C6-8F8B-0A09A2EDE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FA4B1A-59EB-4A69-9FED-8E45C2137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5A9D27-368B-436F-9C84-4D5914576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4A0F76-8BE0-4B49-BA43-913C10EB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29837F-382D-4E70-B514-7874FD26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7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55B52-CC02-46E9-ABBA-9B77EA50F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018497-EAB6-4513-9ADA-33DDA662C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2164B5-3A11-40F9-BAC3-C7134EB86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7937F8-B98B-4C2E-B3AA-8E972262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F0F5F-47C0-455C-9D28-AD4211F4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5B68A1-1C04-44A4-B51C-0221789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5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BE5CB-E2AD-4863-8730-735E716E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5CF8BA-CFD8-4B72-B9B0-58F197BA5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0E4D2B-60A9-4554-BD38-473201F37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658B5-0A93-40D9-A534-F0663CA30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0E4BC-EFBA-45CC-AFD8-B9533E6F4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3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B3EDA7A244F52DB8AAAE2CD98A1E9CA2BC85DEF2262D8FD59D4999CD2B40C0E75B9052ADC9AC9FD623A18E7AE3A04681A150C4F47A81E934xEtC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3410C55-9AD3-4B67-91B6-7F8AD86A2FC9}"/>
              </a:ext>
            </a:extLst>
          </p:cNvPr>
          <p:cNvSpPr txBox="1">
            <a:spLocks/>
          </p:cNvSpPr>
          <p:nvPr/>
        </p:nvSpPr>
        <p:spPr>
          <a:xfrm>
            <a:off x="329911" y="191192"/>
            <a:ext cx="11582399" cy="64174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 в постановление Правительства РФ от 30.04.2020 № 617 «Об ограничениях допуска отдельных видов промышленных товаров, происходящих из иностранных государств, для целей осуществления закупок для обеспечения государственных и муниципальных нужд» 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</a:p>
          <a:p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869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91289" y="1536192"/>
            <a:ext cx="5849392" cy="2258331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Установить, что для целей осуществления закупок отдельных видов промышленных товаров, включенных в перечень, заказчик отклоняет все заявки, содержащие предложения о поставке отдельных видов промышленных товаров, происходящих из иностранных государств (за исключением государств - членов Евразийского экономического союза) (далее - заявки), при условии, что на участие в закупке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подано не менее двух заявок, удовлетворяющих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 извещения об осуществлении закупки, документации о закупке (в случае, если Федеральным законом "О контрактной системе в сфере закупок товаров, работ, услуг для обеспечения государственных и муниципальных нужд" предусмотрена документация о закупке),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одновременно:</a:t>
            </a: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11543" y="1536192"/>
            <a:ext cx="5849392" cy="2258331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Установить, что для целей осуществления закупок отдельных видов промышленных товаров, включенных в перечень, заказчик отклоняет все заявки, содержащие предложения о поставке отдельных видов промышленных товаров, происходящих из иностранных государств (за исключением государств - членов Евразийского экономического союза) (далее - заявки), при условии, что на участие в закупке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подана одна (или более) заявка, удовлетворяющая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извещения об осуществлении закупки, документации о закупке (в случае, если Федеральным законом "О контрактной системе в сфере закупок товаров, работ, услуг для обеспечения государственных и муниципальных нужд" предусмотрена документация о закупке),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одновременно:</a:t>
            </a:r>
          </a:p>
          <a:p>
            <a:pPr lvl="0" indent="361950" algn="just"/>
            <a:endParaRPr lang="ru-RU" sz="1200" strike="sngStrik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8382" y="976935"/>
            <a:ext cx="5452658" cy="379919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68720" y="976935"/>
            <a:ext cx="5594898" cy="379919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82789" y="4488137"/>
            <a:ext cx="11878146" cy="70362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Заказчик отклоняет все заявки о поставке товара из иностранного государства, если на участие в закупке подана одна и более заявка о поставки товара российского происхождения или государств – членов Евразийского экономического союза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835084" y="3899014"/>
            <a:ext cx="46217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 Правительства РФ от 30.04.2020 № 617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806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28381" y="1693909"/>
            <a:ext cx="5612300" cy="1201691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3(1).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Указанные в пункте 1 настоящего постановления ограничения допуска для целей осуществления закупок для обеспечения государственных и муниципальных нужд не применяются к товарам, происходящим из Донецкой Народной Республики, Луганской Народной Республики.</a:t>
            </a:r>
          </a:p>
          <a:p>
            <a:pPr lvl="0" indent="361950" algn="just"/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1" y="1693909"/>
            <a:ext cx="5767618" cy="1201692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3(1). Утратил силу.</a:t>
            </a:r>
          </a:p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8381" y="976935"/>
            <a:ext cx="5612299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87440" y="976935"/>
            <a:ext cx="5676178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748725" y="2971638"/>
            <a:ext cx="46217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 Правительства РФ от 30.04.2020 № 617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8">
            <a:extLst>
              <a:ext uri="{FF2B5EF4-FFF2-40B4-BE49-F238E27FC236}">
                <a16:creationId xmlns:a16="http://schemas.microsoft.com/office/drawing/2014/main" id="{E7F671EC-CB1C-4D28-9992-C710A36D9D54}"/>
              </a:ext>
            </a:extLst>
          </p:cNvPr>
          <p:cNvSpPr/>
          <p:nvPr/>
        </p:nvSpPr>
        <p:spPr>
          <a:xfrm>
            <a:off x="156927" y="3532307"/>
            <a:ext cx="11878146" cy="39862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 3(1) утратил силу</a:t>
            </a:r>
            <a:r>
              <a:rPr lang="ru-RU" sz="1600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(исключения выделены жирным шрифтом)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40281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6776" y="1409430"/>
            <a:ext cx="5849392" cy="3889248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Для целей реализации настоящего постановления подтверждением страны происхождения отдельных видов промышленных товаров является одно из следующих условий: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сертификата о происхождении отдельного вида промышленного товара, выдаваемого уполномоченным органом (организацией) государства - члена Евразийского экономического союза по форме, установленной Правилами определения страны происхождения товаров, являющимися неотъемлемой частью Соглашения о Правилах определения страны происхождения товаров в Содружестве Независимых Государств от 20 ноября 2009 г., и в соответствии с критериями определения страны происхождения товаров, предусмотренными указанными Правилами (далее - сертификат СТ-1), в случае отсутствия сведений о таком товаре в реестре российской промышленной продукции и евразийском реестре промышленных товаров;</a:t>
            </a: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наличие сертификата о происхождении отдельного вида промышленного товара, выдаваемого уполномоченными органами (организациями) Донецкой Народной Республики, Луганской Народной Республики.</a:t>
            </a: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0" y="1536193"/>
            <a:ext cx="5964935" cy="3762485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Для целей реализации настоящего постановления подтверждением страны происхождения отдельных видов промышленных товаров является одно из следующих условий: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Утратил силу;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Утратил силу.</a:t>
            </a:r>
          </a:p>
          <a:p>
            <a:pPr lvl="0" indent="361950" algn="just"/>
            <a:endParaRPr lang="ru-RU" sz="1200" strike="sngStrik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8382" y="976935"/>
            <a:ext cx="5587786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28080" y="976935"/>
            <a:ext cx="5635538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847382" y="5347555"/>
            <a:ext cx="46217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 Правительства РФ от 30.04.2020 № 617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8">
            <a:extLst>
              <a:ext uri="{FF2B5EF4-FFF2-40B4-BE49-F238E27FC236}">
                <a16:creationId xmlns:a16="http://schemas.microsoft.com/office/drawing/2014/main" id="{7E7419AA-ECC6-4916-A788-178EE7FE78C5}"/>
              </a:ext>
            </a:extLst>
          </p:cNvPr>
          <p:cNvSpPr/>
          <p:nvPr/>
        </p:nvSpPr>
        <p:spPr>
          <a:xfrm>
            <a:off x="91289" y="5774247"/>
            <a:ext cx="11878146" cy="981429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поставщика отсутствует обязанность предоставлять сертификат СТ-1 в случае отсутствия сведений о товаре в реестре российской промышленной продукции и евразийском реестре промышленных товаров, исключения выделены жирным шрифтом</a:t>
            </a:r>
          </a:p>
        </p:txBody>
      </p:sp>
    </p:spTree>
    <p:extLst>
      <p:ext uri="{BB962C8B-B14F-4D97-AF65-F5344CB8AC3E}">
        <p14:creationId xmlns:p14="http://schemas.microsoft.com/office/powerpoint/2010/main" val="1652005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6776" y="1536192"/>
            <a:ext cx="5849392" cy="4478713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Подтверждением страны происхождения товаров, указанных в перечне, является указание (декларирование) участником закупки в составе заявки номеров реестровых записей из реестра российской промышленной продукции или евразийского реестра промышленных товаров и совокупного количества баллов (при наличии).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сведений о таком товаре в реестре российской промышленной продукции и евразийском реестре промышленных товаров указывается регистрационный номер сертификата СТ-1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Номера реестровых записей и совокупное количество баллов (при наличии)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регистрационный номер сертификата СТ-1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поставляемом товаре включаются в контракт.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контракта поставщик (подрядчик, исполнитель) при передаче товара (результатов работы) обязан представить заказчику документы, подтверждающие страну происхождения товара, на основании которых осуществляется включение продукции в реестр российской промышленной продукции или евразийский реестр промышленных товаров, предусмотренные постановлением Правительства Российской Федерации от 17 июля 2015 г. N 719 "О подтверждении производства промышленной продукции на территории Российской Федерации" или решением Совета Евразийской экономической комиссии от 23 ноября 2020 г. N 105 "Об утверждении Правил определения страны происхождения отдельных видов товаров для целей государственных (муниципальных) закупок" соответственно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в случае отсутствия сведений о товаре в указанных реестрах - сертификат СТ-1.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0" y="1536193"/>
            <a:ext cx="5964935" cy="3879088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Подтверждением страны происхождения товаров, указанных в перечне, является указание (декларирование) участником закупки в составе заявки номеров реестровых записей из реестра российской промышленной продукции или евразийского реестра промышленных товаров и совокупного количества баллов (при наличии). 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Номера реестровых записей и совокупное количество баллов (при наличии) о поставляемом товаре включаются в контракт.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контракта поставщик (подрядчик, исполнитель) при передаче товара (результатов работы) обязан представить заказчику документы, подтверждающие страну происхождения товара, на основании которых осуществляется включение продукции в реестр российской промышленной продукции или евразийский реестр промышленных товаров, предусмотренные постановлением Правительства Российской Федерации от 17 июля 2015 г. N 719 "О подтверждении производства промышленной продукции на территории Российской Федерации" или решением Совета Евразийской экономической комиссии от 23 ноября 2020 г. N 105 "Об утверждении Правил определения страны происхождения отдельных видов товаров для целей государственных (муниципальных) закупок" соответственно.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8382" y="976935"/>
            <a:ext cx="5462818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 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96000" y="976935"/>
            <a:ext cx="5767618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91289" y="6197601"/>
            <a:ext cx="11878146" cy="54425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Сертификатом СТ-1 больше не является документом, подтверждающим страну происхождения товара (исключения выделены жирным шрифтом)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847382" y="5452578"/>
            <a:ext cx="46217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 Правительства РФ от 30.04.2020 № 617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437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6776" y="1554894"/>
            <a:ext cx="5849392" cy="3208528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9(1). Подтверждением страны происхождения товаров, указанных в перечне и предусмотренных пунктом 3(1) настоящего постановления, является указание участником закупки в составе заявки регистрационного номера сертификата о происхождении отдельного вида промышленного товара, выдаваемого уполномоченными органами (организациями) Донецкой Народной Республики, Луганской Народной Республики.</a:t>
            </a: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Регистрационный номер сертификата о происхождении отдельного вида промышленного товара, выдаваемого уполномоченными органами (организациями) Донецкой Народной Республики, Луганской Народной Республики на поставляемый товар, включается в контракт.</a:t>
            </a: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контракта поставщик (подрядчик, исполнитель) при передаче товара (результатов работы) обязан представить заказчику сертификат о происхождении отдельного вида промышленного товара, выдаваемый уполномоченными органами (организациями) Донецкой Народной Республики, Луганской Народной Республики на поставляемый товар.</a:t>
            </a: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0" y="1536193"/>
            <a:ext cx="5964935" cy="3208528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9(1). Утратил силу.</a:t>
            </a:r>
          </a:p>
          <a:p>
            <a:pPr lvl="0" indent="361950" algn="just"/>
            <a:endParaRPr lang="ru-RU" sz="1200" strike="sngStrik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8382" y="976935"/>
            <a:ext cx="5587786" cy="432494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96000" y="976935"/>
            <a:ext cx="5767618" cy="432494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847382" y="4860254"/>
            <a:ext cx="46217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 Правительства РФ от 30.04.2020 № 617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8">
            <a:extLst>
              <a:ext uri="{FF2B5EF4-FFF2-40B4-BE49-F238E27FC236}">
                <a16:creationId xmlns:a16="http://schemas.microsoft.com/office/drawing/2014/main" id="{A2F43040-CCDC-49D5-923C-88802892CDCB}"/>
              </a:ext>
            </a:extLst>
          </p:cNvPr>
          <p:cNvSpPr/>
          <p:nvPr/>
        </p:nvSpPr>
        <p:spPr>
          <a:xfrm>
            <a:off x="182789" y="5460419"/>
            <a:ext cx="11878146" cy="39862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 9(1) утратил силу (исключения выделены жирным шрифтом) </a:t>
            </a:r>
          </a:p>
        </p:txBody>
      </p:sp>
    </p:spTree>
    <p:extLst>
      <p:ext uri="{BB962C8B-B14F-4D97-AF65-F5344CB8AC3E}">
        <p14:creationId xmlns:p14="http://schemas.microsoft.com/office/powerpoint/2010/main" val="3898354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17553" y="1592309"/>
            <a:ext cx="11751882" cy="2563131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Дополнены позиции:</a:t>
            </a:r>
          </a:p>
          <a:p>
            <a:pPr lvl="0" algn="just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110(1). 27.12.10.190 Устройства для коммутации или защиты электрических цепей на напряжение более 1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прочие, не включенные в другие группировки</a:t>
            </a:r>
          </a:p>
          <a:p>
            <a:pPr lvl="0" algn="just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110(2). 27.12.31 Панели и прочие комплекты электрической аппаратуры коммутации или защиты на напряжение не более 1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110(3). 27.12.32 Панели и прочие комплекты электрической аппаратуры коммутации или защиты на напряжение более 1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110(4). 27.20.21 Аккумуляторы свинцовые для запуска поршневых двигателей</a:t>
            </a:r>
          </a:p>
          <a:p>
            <a:pPr lvl="0" algn="just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110(5). 27.32 Провода и кабели электронные и электрические прочие</a:t>
            </a:r>
          </a:p>
          <a:p>
            <a:pPr lvl="0" algn="just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117(1). 28.22.18.390 Оборудование подъемно-транспортное и погрузочно-разгрузочное прочее, не включенное в другие группировки</a:t>
            </a:r>
          </a:p>
          <a:p>
            <a:pPr lvl="0" algn="just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124(1). 28.99.39.190 Оборудование специального назначения прочее, не включенное в другие группировки</a:t>
            </a: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7036" y="911973"/>
            <a:ext cx="11417928" cy="418987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309579" y="4212440"/>
            <a:ext cx="480915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 Правительства РФ от 30.04.2020 № 617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18">
            <a:extLst>
              <a:ext uri="{FF2B5EF4-FFF2-40B4-BE49-F238E27FC236}">
                <a16:creationId xmlns:a16="http://schemas.microsoft.com/office/drawing/2014/main" id="{A87DB3FC-3E88-4CA1-90A3-CD21E6399E30}"/>
              </a:ext>
            </a:extLst>
          </p:cNvPr>
          <p:cNvSpPr/>
          <p:nvPr/>
        </p:nvSpPr>
        <p:spPr>
          <a:xfrm>
            <a:off x="217553" y="4781021"/>
            <a:ext cx="11878146" cy="89425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Скорректирован перечень отдельных видов промышленных товаров, происходящих из иностранных государств (за исключением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 - членов евразийского экономического союза), в отношении которых устанавливаются ограничения допуска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целей осуществления закупок для обеспечения государственных и муниципальных нужд.</a:t>
            </a:r>
          </a:p>
        </p:txBody>
      </p:sp>
    </p:spTree>
    <p:extLst>
      <p:ext uri="{BB962C8B-B14F-4D97-AF65-F5344CB8AC3E}">
        <p14:creationId xmlns:p14="http://schemas.microsoft.com/office/powerpoint/2010/main" val="116092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96550" y="729928"/>
            <a:ext cx="11878146" cy="539814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28.02.2023 №318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вступили в силу с 01.03.2023г.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 применяются к отношениям, связанным с осуществлением закупок, извещения (приглашения) о которых размещены (направлены) до 01.03.2023,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к контрактам,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которых включена в реестр контрактов,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до 01.03.2023</a:t>
            </a:r>
          </a:p>
          <a:p>
            <a:pPr algn="ctr"/>
            <a:endParaRPr lang="ru-RU" sz="2800" b="1" dirty="0">
              <a:solidFill>
                <a:schemeClr val="bg1"/>
              </a:solid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42453661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</TotalTime>
  <Words>1423</Words>
  <Application>Microsoft Office PowerPoint</Application>
  <PresentationFormat>Широкоэкранный</PresentationFormat>
  <Paragraphs>82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ПУНКТЕ 2 ПП  РФ от 09.08.2021 г. № 1315</dc:title>
  <dc:creator>u1510</dc:creator>
  <cp:lastModifiedBy>u1510</cp:lastModifiedBy>
  <cp:revision>124</cp:revision>
  <cp:lastPrinted>2022-07-04T05:44:41Z</cp:lastPrinted>
  <dcterms:created xsi:type="dcterms:W3CDTF">2022-07-01T09:27:44Z</dcterms:created>
  <dcterms:modified xsi:type="dcterms:W3CDTF">2023-03-31T07:55:16Z</dcterms:modified>
</cp:coreProperties>
</file>