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867" r:id="rId2"/>
    <p:sldId id="854" r:id="rId3"/>
    <p:sldId id="855" r:id="rId4"/>
    <p:sldId id="856" r:id="rId5"/>
    <p:sldId id="864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67" autoAdjust="0"/>
  </p:normalViewPr>
  <p:slideViewPr>
    <p:cSldViewPr snapToGrid="0">
      <p:cViewPr varScale="1">
        <p:scale>
          <a:sx n="111" d="100"/>
          <a:sy n="111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670A-EDA9-4A8A-9BF1-150453F1C94C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356BE-2E14-487F-9D0D-2E206EE191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26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50F623-BAF7-44A9-83F2-BB609531C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C6BAD7-30EE-404F-880B-7977162AC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2D0137-2B09-496C-98CC-E39C262C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5BC875-7C44-4A26-82EE-79ACA2872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2C4D5-76B6-4373-86C1-681429A4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30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0F8CA-8985-4AA3-960A-96C458F81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74E8B0-4787-47DF-9E3A-E871BB78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713BC8-4FFB-455E-B9CD-64F1EFE6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11572B-4F5F-4CA3-B998-A9493A207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6477-B2BD-4561-878F-574849E9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9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398557-1E80-46FE-AB6D-952E1919E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B652A2-4169-4A5F-AC8A-0D9BA042A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595575-7C69-42BE-9EEB-FAF8895B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B51C6-DC12-4150-ACBC-631EB8E18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0CA0B-0442-4F7F-B051-98D30876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9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B35B7-0F24-42E8-AFE5-81C7D5E4A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9DF16D-F070-477E-B46A-3DEF4B5E4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753BCC-A8F3-4109-8B84-87C28129F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2EC9E-3F4E-4F8B-9BD7-6895CC03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AB3B36-0D53-4B95-8E41-56B93544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C8F40-0D97-41DD-82D4-69A81DC6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98E25A-AED2-485E-BF1D-68B33F63D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9F61BF-8DF9-460E-B5A0-234077941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2F0A41-FE60-4455-84A8-D1BE38A82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E47111-01FA-4F41-8C05-30690603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91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688E4-1805-4793-8828-3012F04D8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62B95-8899-43A0-92F1-EEF1FACA6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C720FC-5CC7-4100-B81A-D5647AB25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14E1-FD01-4113-9721-0E1C1DEF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C443F3-D31F-432B-90A2-A9A0151B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A1683E-B3B3-4BD5-80A2-FC3F2493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926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CF1E-6B7E-4099-A73C-B722AE872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0EC265-E883-46B9-A6CA-B0822DDB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64FD69-5EF0-4767-8421-98B77896D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E10EB4-6ADC-45DD-B44E-05A6DD52A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133EF8-CBCE-4AB7-9EDB-200E46D5F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F68513-6CFD-4B5D-BB08-297B798E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9676DDF-B64F-4E56-ADE0-0CF445731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72F46E-5B2F-4CCA-AFD3-2B745E7B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27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905FE-7B75-4319-868C-B89A973A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8EFEE39-0BC4-4DC6-B53B-BDDFA01B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218C153-1F4E-4DEC-BD69-F226B992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D59744-F1BA-42DC-88B2-ABFC9F19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8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678210-D6E9-43CD-8DEC-05FEE51F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82D83-CA24-48D5-874E-FB7DFDC0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6CD2DBA-29F0-4D83-9CE8-9275A7F25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7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9B936-4801-40B2-9B77-A3A2DA48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BBFE8A-9D6A-42C6-8F8B-0A09A2EDE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FA4B1A-59EB-4A69-9FED-8E45C2137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5A9D27-368B-436F-9C84-4D5914576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4A0F76-8BE0-4B49-BA43-913C10EB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29837F-382D-4E70-B514-7874FD26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57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55B52-CC02-46E9-ABBA-9B77EA50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F018497-EAB6-4513-9ADA-33DDA662C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2164B5-3A11-40F9-BAC3-C7134EB86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97937F8-B98B-4C2E-B3AA-8E972262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6F0F5F-47C0-455C-9D28-AD4211F4F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5B68A1-1C04-44A4-B51C-0221789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BE5CB-E2AD-4863-8730-735E716E6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5CF8BA-CFD8-4B72-B9B0-58F197BA5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0E4D2B-60A9-4554-BD38-473201F37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81C9-A15C-4121-BC29-378E5758FD4D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658B5-0A93-40D9-A534-F0663CA301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0E4BC-EFBA-45CC-AFD8-B9533E6F4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A1B46-0A30-4187-AC20-2399A9D788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3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3EDA7A244F52DB8AAAE2CD98A1E9CA2BC85DEF2262D8FD59D4999CD2B40C0E75B9052ADC9AC9FD623A18E7AE3A04681A150C4F47A81E934xEtC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3410C55-9AD3-4B67-91B6-7F8AD86A2FC9}"/>
              </a:ext>
            </a:extLst>
          </p:cNvPr>
          <p:cNvSpPr txBox="1">
            <a:spLocks/>
          </p:cNvSpPr>
          <p:nvPr/>
        </p:nvSpPr>
        <p:spPr>
          <a:xfrm>
            <a:off x="304800" y="220287"/>
            <a:ext cx="11582399" cy="64174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от 03.12.2020 № 2014 «О минимальной обязательной доле закупок российских товаров и ее достижении заказчиком»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801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6" y="1536192"/>
            <a:ext cx="5849392" cy="1988058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2. Установить, что для цели достижения минимальной доли закупок заказчиком учитываются товары, происходящие из государств - членов Евразийского экономического союза,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из Донецкой Народной Республики, Луганской Народной Республики.</a:t>
            </a:r>
          </a:p>
          <a:p>
            <a:pPr lvl="0" indent="361950" algn="just"/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Происхождение товаров из Донецкой Народной Республики, Луганской Народной Республики подтверждается сертификатами о происхождении товара, выдаваемыми уполномоченными органами (организациями) Донецкой Народной Республики, Луганской Народной Республики.</a:t>
            </a:r>
          </a:p>
          <a:p>
            <a:pPr lvl="0" algn="just"/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0" y="1536193"/>
            <a:ext cx="5964935" cy="1988058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Установить, что для цели достижения минимальной доли закупок заказчиком учитываются товары, происходящие из государств - членов Евразийского экономического союза.</a:t>
            </a:r>
            <a:endParaRPr lang="ru-RU" sz="1200" strike="sngStrik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382" y="976935"/>
            <a:ext cx="5396143" cy="43249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 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0" y="976936"/>
            <a:ext cx="5767618" cy="432494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6927" y="4285835"/>
            <a:ext cx="11878146" cy="39862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Исключения выделены жирным шрифтом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8748723" y="3628743"/>
            <a:ext cx="462171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Сравнительный анализ изменений внесенных в постановление Правительства РФ от 03.12.2020 № 2014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66775" y="1375555"/>
            <a:ext cx="5886351" cy="4676385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Установить следующие особенности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 (в том числе товаров, поставляемых при выполнении закупаемых работ, оказании закупаемых услуг) для цели достижения минимальной доли закупок:</a:t>
            </a:r>
          </a:p>
          <a:p>
            <a:pPr lvl="0" indent="361950" algn="just"/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определении идентичности и однородности товаров в соответствии с частями 13 и 14 статьи 22 Федерального закона "О контрактной системе в сфере закупок товаров, работ, услуг для обеспечения государственных и муниципальных нужд" заказчик учитывает исключительно товары, происходящие из государств - членов Евразийского экономического союза (в том числе включенные в реестр промышленной продукции, произведенной на территории Российской Федерации, реестр промышленной продукции, произведенной на территории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- члена Евразийского экономического союза, за исключением Российской Федерации, предусмотренные </a:t>
            </a:r>
            <a:r>
              <a: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Российской Федерации от 30 апреля 2020 г. N 616 "Об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государства", единый реестр российской радиоэлектронной продукции, предусмотренный постановлением Правительства Российской Федерации от 10 июля 2019 г. N 878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78235" y="1335129"/>
            <a:ext cx="5886351" cy="4770011"/>
          </a:xfrm>
          <a:prstGeom prst="roundRect">
            <a:avLst>
              <a:gd name="adj" fmla="val 16863"/>
            </a:avLst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Установить следующие особенности определения начальной (максимальной) цены контракта, цены контракта, заключаемого с единственным поставщиком (подрядчиком, исполнителем), начальной цены единицы товара (в том числе товаров, поставляемых при выполнении закупаемых работ, оказании закупаемых услуг) для цели достижения минимальной доли закупок:</a:t>
            </a:r>
          </a:p>
          <a:p>
            <a:pPr lvl="0" indent="361950"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определении идентичности и однородности товаров в соответствии с частями 13 и 14 статьи 22 Федерального закона "О контрактной системе в сфере закупок товаров, работ, услуг для обеспечения государственных и муниципальных нужд" заказчик учитывает исключительно товары, происходящие из государств - членов Евразийского экономического союза (в том числе включенные в реестр промышленной продукции, произведенной на территории Российской Федерации,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постановлением Правительства Российской Федерации от 30 апреля 2020 г. N 616 "Об установлении запрета на допуск промышленных товаров, происходящих из иностранных государств, для целей осуществления закупок для государственных и муниципальных нужд, а также промышленных товаров, происходящих из иностранных государств, работ (услуг), выполняемых (оказываемых) иностранными лицами, для целей осуществления закупок для нужд обороны страны и безопасности государства", </a:t>
            </a: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реестр промышленных товаров государств - членов Евразийского экономического союза, порядок формирования и ведения которого устанавливается правом Евразийского экономического союза,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единый реестр российской радиоэлектронной продукции, предусмотренный постановлением Правительства Российской Федерации от 10 июля 2019 г. N 878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22565" y="806060"/>
            <a:ext cx="5578160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01.03.2023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3546" y="806060"/>
            <a:ext cx="5691418" cy="398620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289" y="6301850"/>
            <a:ext cx="11878146" cy="51476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Ведение реестра промышленных товаров устанавливается правом Евразийского экономического союза (исключения выделены жирным шрифтом)</a:t>
            </a:r>
          </a:p>
        </p:txBody>
      </p:sp>
      <p:sp>
        <p:nvSpPr>
          <p:cNvPr id="14" name="Штриховая стрелка вправо 13"/>
          <p:cNvSpPr/>
          <p:nvPr/>
        </p:nvSpPr>
        <p:spPr>
          <a:xfrm rot="5400000">
            <a:off x="11040063" y="5897415"/>
            <a:ext cx="324237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от 03.12.2020 № 2014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177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62462" y="2056415"/>
            <a:ext cx="11582399" cy="1743346"/>
          </a:xfrm>
          <a:prstGeom prst="round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 перечень товаров, в отношении которых установлена минимальная обязательная доля закупок российских товаров отдельных видов, при осуществлении закупок которых установлены ограничения допуска товаров, происходящих из иностранных государств, в частности перечень дополнен такими товарами, как повязки и покрытия раневые, салфетки антисептические спиртовые, счетчики производства или потребления электроэнергии и др., а также скорректирован размер минимальной обязательной доли закупок российских товаров в 2023 году на некоторые виды товаров.</a:t>
            </a:r>
            <a:endParaRPr lang="ru-RU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2565" y="909426"/>
            <a:ext cx="11522296" cy="398621"/>
          </a:xfrm>
          <a:prstGeom prst="roundRect">
            <a:avLst/>
          </a:prstGeom>
          <a:solidFill>
            <a:srgbClr val="568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01.03.2023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EF3808A-462B-42B8-BCEE-D684C4DFE7C9}"/>
              </a:ext>
            </a:extLst>
          </p:cNvPr>
          <p:cNvSpPr txBox="1">
            <a:spLocks/>
          </p:cNvSpPr>
          <p:nvPr/>
        </p:nvSpPr>
        <p:spPr>
          <a:xfrm>
            <a:off x="387036" y="-34800"/>
            <a:ext cx="11582399" cy="9931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изменений внесенных в постановление Правительства РФ от 03.12.2020 № 2014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ПП РФ №318 от 28.02.23)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2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96550" y="729928"/>
            <a:ext cx="11878146" cy="539814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28.02.2023 №318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вступили в силу с 01.03.2023г.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не применяются к отношениям, связанным с осуществлением закупок, извещения (приглашения) о которых размещены (направлены) до 01.03.2023,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к контрактам,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которых включена в реестр контрактов,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 01.03.2023</a:t>
            </a:r>
          </a:p>
          <a:p>
            <a:pPr algn="ctr"/>
            <a:endParaRPr lang="ru-RU" sz="2800" b="1" dirty="0">
              <a:solidFill>
                <a:schemeClr val="bg1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4245366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777</Words>
  <Application>Microsoft Office PowerPoint</Application>
  <PresentationFormat>Широкоэкранный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ПУНКТЕ 2 ПП  РФ от 09.08.2021 г. № 1315</dc:title>
  <dc:creator>u1510</dc:creator>
  <cp:lastModifiedBy>u1510</cp:lastModifiedBy>
  <cp:revision>124</cp:revision>
  <cp:lastPrinted>2022-07-04T05:44:41Z</cp:lastPrinted>
  <dcterms:created xsi:type="dcterms:W3CDTF">2022-07-01T09:27:44Z</dcterms:created>
  <dcterms:modified xsi:type="dcterms:W3CDTF">2023-03-31T07:58:52Z</dcterms:modified>
</cp:coreProperties>
</file>