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514" r:id="rId2"/>
  </p:sldIdLst>
  <p:sldSz cx="12192000" cy="6858000"/>
  <p:notesSz cx="10018713" cy="688816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795" userDrawn="1">
          <p15:clr>
            <a:srgbClr val="A4A3A4"/>
          </p15:clr>
        </p15:guide>
        <p15:guide id="3" orient="horz" pos="2154">
          <p15:clr>
            <a:srgbClr val="A4A3A4"/>
          </p15:clr>
        </p15:guide>
        <p15:guide id="4" pos="404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Бухтиярова Н.В." initials="U" lastIdx="0" clrIdx="0">
    <p:extLst>
      <p:ext uri="{19B8F6BF-5375-455C-9EA6-DF929625EA0E}">
        <p15:presenceInfo xmlns:p15="http://schemas.microsoft.com/office/powerpoint/2012/main" userId="Бухтиярова Н.В.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E913B"/>
    <a:srgbClr val="649B3F"/>
    <a:srgbClr val="006600"/>
    <a:srgbClr val="C55A11"/>
    <a:srgbClr val="548235"/>
    <a:srgbClr val="9CCA7C"/>
    <a:srgbClr val="33CC33"/>
    <a:srgbClr val="78B400"/>
    <a:srgbClr val="669900"/>
    <a:srgbClr val="60943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Средний стиль 2 —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EB9631B5-78F2-41C9-869B-9F39066F8104}" styleName="Средний стиль 3 - акцент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D27102A9-8310-4765-A935-A1911B00CA55}" styleName="Светлый стиль 1 - акцент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0E3FDE45-AF77-4B5C-9715-49D594BDF05E}" styleName="Светлый стиль 1 - акцент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ED083AE6-46FA-4A59-8FB0-9F97EB10719F}" styleName="Светлый стиль 3 - акцент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1E171933-4619-4E11-9A3F-F7608DF75F80}" styleName="Средний стиль 1 - акцент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505E3EF-67EA-436B-97B2-0124C06EBD24}" styleName="Средний стиль 4 - акцент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16D9F66E-5EB9-4882-86FB-DCBF35E3C3E4}" styleName="Средний стиль 4 - акцент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C083E6E3-FA7D-4D7B-A595-EF9225AFEA82}" styleName="Светлый стиль 1 - акцент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5FD0F851-EC5A-4D38-B0AD-8093EC10F338}" styleName="Светлый стиль 1 - акцент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68D230F3-CF80-4859-8CE7-A43EE81993B5}" styleName="Светлый стиль 1 - акцент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05" autoAdjust="0"/>
    <p:restoredTop sz="86611" autoAdjust="0"/>
  </p:normalViewPr>
  <p:slideViewPr>
    <p:cSldViewPr snapToGrid="0" showGuides="1">
      <p:cViewPr varScale="1">
        <p:scale>
          <a:sx n="77" d="100"/>
          <a:sy n="77" d="100"/>
        </p:scale>
        <p:origin x="84" y="68"/>
      </p:cViewPr>
      <p:guideLst>
        <p:guide orient="horz" pos="2160"/>
        <p:guide pos="3795"/>
        <p:guide orient="horz" pos="2154"/>
        <p:guide pos="4041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2382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3"/>
            <a:ext cx="4342534" cy="344795"/>
          </a:xfrm>
          <a:prstGeom prst="rect">
            <a:avLst/>
          </a:prstGeom>
        </p:spPr>
        <p:txBody>
          <a:bodyPr vert="horz" lIns="92236" tIns="46117" rIns="92236" bIns="46117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5673842" y="3"/>
            <a:ext cx="4342534" cy="344795"/>
          </a:xfrm>
          <a:prstGeom prst="rect">
            <a:avLst/>
          </a:prstGeom>
        </p:spPr>
        <p:txBody>
          <a:bodyPr vert="horz" lIns="92236" tIns="46117" rIns="92236" bIns="46117" rtlCol="0"/>
          <a:lstStyle>
            <a:lvl1pPr algn="r">
              <a:defRPr sz="1200"/>
            </a:lvl1pPr>
          </a:lstStyle>
          <a:p>
            <a:fld id="{AE2930F3-86A0-4966-B0D2-4C3D519BB071}" type="datetimeFigureOut">
              <a:rPr lang="ru-RU" smtClean="0"/>
              <a:t>14.01.2021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1" y="6542269"/>
            <a:ext cx="4342534" cy="344794"/>
          </a:xfrm>
          <a:prstGeom prst="rect">
            <a:avLst/>
          </a:prstGeom>
        </p:spPr>
        <p:txBody>
          <a:bodyPr vert="horz" lIns="92236" tIns="46117" rIns="92236" bIns="46117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5673842" y="6542269"/>
            <a:ext cx="4342534" cy="344794"/>
          </a:xfrm>
          <a:prstGeom prst="rect">
            <a:avLst/>
          </a:prstGeom>
        </p:spPr>
        <p:txBody>
          <a:bodyPr vert="horz" lIns="92236" tIns="46117" rIns="92236" bIns="46117" rtlCol="0" anchor="b"/>
          <a:lstStyle>
            <a:lvl1pPr algn="r">
              <a:defRPr sz="1200"/>
            </a:lvl1pPr>
          </a:lstStyle>
          <a:p>
            <a:fld id="{3FD746DD-5AD6-4670-9355-85BF2D80014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3160532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6" y="6"/>
            <a:ext cx="4341442" cy="345604"/>
          </a:xfrm>
          <a:prstGeom prst="rect">
            <a:avLst/>
          </a:prstGeom>
        </p:spPr>
        <p:txBody>
          <a:bodyPr vert="horz" lIns="91761" tIns="45883" rIns="91761" bIns="45883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5674963" y="6"/>
            <a:ext cx="4341442" cy="345604"/>
          </a:xfrm>
          <a:prstGeom prst="rect">
            <a:avLst/>
          </a:prstGeom>
        </p:spPr>
        <p:txBody>
          <a:bodyPr vert="horz" lIns="91761" tIns="45883" rIns="91761" bIns="45883" rtlCol="0"/>
          <a:lstStyle>
            <a:lvl1pPr algn="r">
              <a:defRPr sz="1200"/>
            </a:lvl1pPr>
          </a:lstStyle>
          <a:p>
            <a:fld id="{7BE9803C-30AB-4478-953E-133A8EC6AF52}" type="datetimeFigureOut">
              <a:rPr lang="ru-RU" smtClean="0"/>
              <a:t>14.01.2021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944813" y="862013"/>
            <a:ext cx="4129087" cy="2324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761" tIns="45883" rIns="91761" bIns="45883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1001873" y="3314932"/>
            <a:ext cx="8014970" cy="2712214"/>
          </a:xfrm>
          <a:prstGeom prst="rect">
            <a:avLst/>
          </a:prstGeom>
        </p:spPr>
        <p:txBody>
          <a:bodyPr vert="horz" lIns="91761" tIns="45883" rIns="91761" bIns="45883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6" y="6542564"/>
            <a:ext cx="4341442" cy="345603"/>
          </a:xfrm>
          <a:prstGeom prst="rect">
            <a:avLst/>
          </a:prstGeom>
        </p:spPr>
        <p:txBody>
          <a:bodyPr vert="horz" lIns="91761" tIns="45883" rIns="91761" bIns="45883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5674963" y="6542564"/>
            <a:ext cx="4341442" cy="345603"/>
          </a:xfrm>
          <a:prstGeom prst="rect">
            <a:avLst/>
          </a:prstGeom>
        </p:spPr>
        <p:txBody>
          <a:bodyPr vert="horz" lIns="91761" tIns="45883" rIns="91761" bIns="45883" rtlCol="0" anchor="b"/>
          <a:lstStyle>
            <a:lvl1pPr algn="r">
              <a:defRPr sz="1200"/>
            </a:lvl1pPr>
          </a:lstStyle>
          <a:p>
            <a:fld id="{1786DD29-AE9D-4420-BFC6-7821740F5DB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196843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9ED5F12F-E282-2043-A7A1-333DFD96AF13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F91BE104-AF35-294F-B3EC-74088A86E97D}" type="slidenum">
              <a:rPr lang="en-US" altLang="en-US"/>
              <a:pPr/>
              <a:t>1</a:t>
            </a:fld>
            <a:endParaRPr lang="en-US" altLang="en-US" dirty="0"/>
          </a:p>
        </p:txBody>
      </p:sp>
      <p:sp>
        <p:nvSpPr>
          <p:cNvPr id="9217" name="Text Box 1">
            <a:extLst>
              <a:ext uri="{FF2B5EF4-FFF2-40B4-BE49-F238E27FC236}">
                <a16:creationId xmlns:a16="http://schemas.microsoft.com/office/drawing/2014/main" id="{F53B4C05-46F5-6448-9348-31AA5C3640E3}"/>
              </a:ext>
            </a:extLst>
          </p:cNvPr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527050" y="769938"/>
            <a:ext cx="6759575" cy="38036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9218" name="Text Box 2">
            <a:extLst>
              <a:ext uri="{FF2B5EF4-FFF2-40B4-BE49-F238E27FC236}">
                <a16:creationId xmlns:a16="http://schemas.microsoft.com/office/drawing/2014/main" id="{9AD020E9-CF89-074C-AE83-1127121EC7EE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81985" y="4818417"/>
            <a:ext cx="6251054" cy="4565403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0885240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AD161-16B9-41E7-BB5F-7012BC8D7BBD}" type="datetimeFigureOut">
              <a:rPr lang="ru-RU" smtClean="0"/>
              <a:t>14.01.2021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EDDCB2-218D-4C97-9CE1-D305ABCBCAC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22119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AD161-16B9-41E7-BB5F-7012BC8D7BBD}" type="datetimeFigureOut">
              <a:rPr lang="ru-RU" smtClean="0"/>
              <a:t>14.01.2021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EDDCB2-218D-4C97-9CE1-D305ABCBCAC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727026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AD161-16B9-41E7-BB5F-7012BC8D7BBD}" type="datetimeFigureOut">
              <a:rPr lang="ru-RU" smtClean="0"/>
              <a:t>14.01.2021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EDDCB2-218D-4C97-9CE1-D305ABCBCAC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8697888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Defaul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689883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AD161-16B9-41E7-BB5F-7012BC8D7BBD}" type="datetimeFigureOut">
              <a:rPr lang="ru-RU" smtClean="0"/>
              <a:t>14.01.2021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EDDCB2-218D-4C97-9CE1-D305ABCBCAC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037583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AD161-16B9-41E7-BB5F-7012BC8D7BBD}" type="datetimeFigureOut">
              <a:rPr lang="ru-RU" smtClean="0"/>
              <a:t>14.01.2021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EDDCB2-218D-4C97-9CE1-D305ABCBCAC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467247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AD161-16B9-41E7-BB5F-7012BC8D7BBD}" type="datetimeFigureOut">
              <a:rPr lang="ru-RU" smtClean="0"/>
              <a:t>14.01.2021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EDDCB2-218D-4C97-9CE1-D305ABCBCAC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721793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AD161-16B9-41E7-BB5F-7012BC8D7BBD}" type="datetimeFigureOut">
              <a:rPr lang="ru-RU" smtClean="0"/>
              <a:t>14.01.2021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EDDCB2-218D-4C97-9CE1-D305ABCBCAC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752238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AD161-16B9-41E7-BB5F-7012BC8D7BBD}" type="datetimeFigureOut">
              <a:rPr lang="ru-RU" smtClean="0"/>
              <a:t>14.01.2021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EDDCB2-218D-4C97-9CE1-D305ABCBCAC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731456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AD161-16B9-41E7-BB5F-7012BC8D7BBD}" type="datetimeFigureOut">
              <a:rPr lang="ru-RU" smtClean="0"/>
              <a:t>14.01.2021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EDDCB2-218D-4C97-9CE1-D305ABCBCAC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760166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AD161-16B9-41E7-BB5F-7012BC8D7BBD}" type="datetimeFigureOut">
              <a:rPr lang="ru-RU" smtClean="0"/>
              <a:t>14.01.2021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EDDCB2-218D-4C97-9CE1-D305ABCBCAC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895197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AD161-16B9-41E7-BB5F-7012BC8D7BBD}" type="datetimeFigureOut">
              <a:rPr lang="ru-RU" smtClean="0"/>
              <a:t>14.01.2021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EDDCB2-218D-4C97-9CE1-D305ABCBCAC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394499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AAD161-16B9-41E7-BB5F-7012BC8D7BBD}" type="datetimeFigureOut">
              <a:rPr lang="ru-RU" smtClean="0"/>
              <a:t>14.01.2021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EDDCB2-218D-4C97-9CE1-D305ABCBCAC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998941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TextBox 26">
            <a:extLst>
              <a:ext uri="{FF2B5EF4-FFF2-40B4-BE49-F238E27FC236}">
                <a16:creationId xmlns:a16="http://schemas.microsoft.com/office/drawing/2014/main" id="{22CEE111-5D2B-A843-BB5B-B0C3A82EF54D}"/>
              </a:ext>
            </a:extLst>
          </p:cNvPr>
          <p:cNvSpPr txBox="1"/>
          <p:nvPr/>
        </p:nvSpPr>
        <p:spPr>
          <a:xfrm>
            <a:off x="0" y="0"/>
            <a:ext cx="12192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>
                <a:latin typeface="Arial Narrow" panose="020B0606020202030204" pitchFamily="34" charset="0"/>
                <a:cs typeface="Poppins" pitchFamily="2" charset="77"/>
              </a:rPr>
              <a:t>Дорожная карта по организации новой системы муниципальных закупок и </a:t>
            </a:r>
            <a:endParaRPr lang="ru-RU" b="1" dirty="0" smtClean="0">
              <a:latin typeface="Arial Narrow" panose="020B0606020202030204" pitchFamily="34" charset="0"/>
              <a:cs typeface="Poppins" pitchFamily="2" charset="77"/>
            </a:endParaRPr>
          </a:p>
          <a:p>
            <a:pPr algn="ctr"/>
            <a:r>
              <a:rPr lang="ru-RU" b="1" dirty="0" smtClean="0">
                <a:latin typeface="Arial Narrow" panose="020B0606020202030204" pitchFamily="34" charset="0"/>
                <a:cs typeface="Poppins" pitchFamily="2" charset="77"/>
              </a:rPr>
              <a:t>централизованного </a:t>
            </a:r>
            <a:r>
              <a:rPr lang="ru-RU" b="1" dirty="0">
                <a:latin typeface="Arial Narrow" panose="020B0606020202030204" pitchFamily="34" charset="0"/>
                <a:cs typeface="Poppins" pitchFamily="2" charset="77"/>
              </a:rPr>
              <a:t>бухгалтерского учета на муниципальном уровне</a:t>
            </a:r>
            <a:endParaRPr lang="en-US" b="1" dirty="0">
              <a:latin typeface="Arial Narrow" panose="020B0606020202030204" pitchFamily="34" charset="0"/>
              <a:cs typeface="Poppins" pitchFamily="2" charset="77"/>
            </a:endParaRPr>
          </a:p>
          <a:p>
            <a:pPr algn="ctr"/>
            <a:endParaRPr lang="en-US" b="1" dirty="0">
              <a:solidFill>
                <a:schemeClr val="tx2"/>
              </a:solidFill>
              <a:latin typeface="Arial Narrow" panose="020B0606020202030204" pitchFamily="34" charset="0"/>
              <a:cs typeface="Poppins" pitchFamily="2" charset="77"/>
            </a:endParaRPr>
          </a:p>
        </p:txBody>
      </p:sp>
      <p:graphicFrame>
        <p:nvGraphicFramePr>
          <p:cNvPr id="9" name="Таблица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84200819"/>
              </p:ext>
            </p:extLst>
          </p:nvPr>
        </p:nvGraphicFramePr>
        <p:xfrm>
          <a:off x="0" y="656738"/>
          <a:ext cx="12192001" cy="620126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6343">
                  <a:extLst>
                    <a:ext uri="{9D8B030D-6E8A-4147-A177-3AD203B41FA5}">
                      <a16:colId xmlns:a16="http://schemas.microsoft.com/office/drawing/2014/main" val="1466594994"/>
                    </a:ext>
                  </a:extLst>
                </a:gridCol>
                <a:gridCol w="7578049">
                  <a:extLst>
                    <a:ext uri="{9D8B030D-6E8A-4147-A177-3AD203B41FA5}">
                      <a16:colId xmlns:a16="http://schemas.microsoft.com/office/drawing/2014/main" val="2480538351"/>
                    </a:ext>
                  </a:extLst>
                </a:gridCol>
                <a:gridCol w="1576920">
                  <a:extLst>
                    <a:ext uri="{9D8B030D-6E8A-4147-A177-3AD203B41FA5}">
                      <a16:colId xmlns:a16="http://schemas.microsoft.com/office/drawing/2014/main" val="1029575430"/>
                    </a:ext>
                  </a:extLst>
                </a:gridCol>
                <a:gridCol w="2460689">
                  <a:extLst>
                    <a:ext uri="{9D8B030D-6E8A-4147-A177-3AD203B41FA5}">
                      <a16:colId xmlns:a16="http://schemas.microsoft.com/office/drawing/2014/main" val="346903873"/>
                    </a:ext>
                  </a:extLst>
                </a:gridCol>
              </a:tblGrid>
              <a:tr h="426702">
                <a:tc>
                  <a:txBody>
                    <a:bodyPr/>
                    <a:lstStyle/>
                    <a:p>
                      <a:pPr algn="ctr"/>
                      <a:r>
                        <a:rPr lang="ru-RU" sz="1100" b="0" dirty="0" smtClean="0">
                          <a:latin typeface="Arial Narrow" panose="020B0606020202030204" pitchFamily="34" charset="0"/>
                        </a:rPr>
                        <a:t>№ п/п</a:t>
                      </a:r>
                      <a:endParaRPr lang="ru-RU" sz="1100" b="0" dirty="0">
                        <a:latin typeface="Arial Narrow" panose="020B0606020202030204" pitchFamily="34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0" dirty="0" smtClean="0">
                          <a:latin typeface="Arial Narrow" panose="020B0606020202030204" pitchFamily="34" charset="0"/>
                        </a:rPr>
                        <a:t>Перечень мероприятий</a:t>
                      </a:r>
                      <a:endParaRPr lang="ru-RU" sz="1100" b="0" dirty="0">
                        <a:latin typeface="Arial Narrow" panose="020B0606020202030204" pitchFamily="34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0" dirty="0" smtClean="0">
                          <a:latin typeface="Arial Narrow" panose="020B0606020202030204" pitchFamily="34" charset="0"/>
                        </a:rPr>
                        <a:t>Срок</a:t>
                      </a:r>
                      <a:r>
                        <a:rPr lang="ru-RU" sz="1100" b="0" baseline="0" dirty="0" smtClean="0">
                          <a:latin typeface="Arial Narrow" panose="020B0606020202030204" pitchFamily="34" charset="0"/>
                        </a:rPr>
                        <a:t> исполнения</a:t>
                      </a:r>
                      <a:endParaRPr lang="ru-RU" sz="1100" b="0" dirty="0">
                        <a:latin typeface="Arial Narrow" panose="020B0606020202030204" pitchFamily="34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0" dirty="0" smtClean="0">
                          <a:latin typeface="Arial Narrow" panose="020B0606020202030204" pitchFamily="34" charset="0"/>
                        </a:rPr>
                        <a:t>Ответственные лица</a:t>
                      </a:r>
                      <a:endParaRPr lang="ru-RU" sz="1100" b="0" dirty="0">
                        <a:latin typeface="Arial Narrow" panose="020B0606020202030204" pitchFamily="34" charset="0"/>
                      </a:endParaRP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85227863"/>
                  </a:ext>
                </a:extLst>
              </a:tr>
              <a:tr h="568348">
                <a:tc>
                  <a:txBody>
                    <a:bodyPr/>
                    <a:lstStyle/>
                    <a:p>
                      <a:pPr algn="ctr"/>
                      <a:r>
                        <a:rPr lang="ru-RU" sz="1100" b="0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ru-RU" sz="1100" b="0" dirty="0">
                        <a:latin typeface="Arial Narrow" panose="020B0606020202030204" pitchFamily="34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ru-RU" sz="1100" b="0" dirty="0" smtClean="0">
                          <a:latin typeface="Arial Narrow" panose="020B0606020202030204" pitchFamily="34" charset="0"/>
                        </a:rPr>
                        <a:t>Подготовка и принятие проекта правового акта о создании муниципальных казенных учреждений с функциями определения поставщика</a:t>
                      </a:r>
                      <a:r>
                        <a:rPr lang="ru-RU" sz="1100" b="0" baseline="0" dirty="0" smtClean="0">
                          <a:latin typeface="Arial Narrow" panose="020B0606020202030204" pitchFamily="34" charset="0"/>
                        </a:rPr>
                        <a:t> (подрядчика, исполнителя) и централизованного бухгалтерского учета</a:t>
                      </a:r>
                      <a:endParaRPr lang="ru-RU" sz="1100" b="0" dirty="0">
                        <a:latin typeface="Arial Narrow" panose="020B0606020202030204" pitchFamily="34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0" dirty="0" smtClean="0">
                          <a:latin typeface="Arial Narrow" panose="020B0606020202030204" pitchFamily="34" charset="0"/>
                        </a:rPr>
                        <a:t>До 01.02.2021</a:t>
                      </a:r>
                      <a:endParaRPr lang="ru-RU" sz="1100" b="0" dirty="0">
                        <a:latin typeface="Arial Narrow" panose="020B0606020202030204" pitchFamily="34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0" dirty="0" smtClean="0">
                          <a:latin typeface="Arial Narrow" panose="020B0606020202030204" pitchFamily="34" charset="0"/>
                        </a:rPr>
                        <a:t>Главы администраций муниципальных образований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619325611"/>
                  </a:ext>
                </a:extLst>
              </a:tr>
              <a:tr h="400879">
                <a:tc>
                  <a:txBody>
                    <a:bodyPr/>
                    <a:lstStyle/>
                    <a:p>
                      <a:pPr algn="ctr"/>
                      <a:r>
                        <a:rPr lang="ru-RU" sz="1100" b="0" dirty="0" smtClean="0">
                          <a:latin typeface="Arial Narrow" panose="020B0606020202030204" pitchFamily="34" charset="0"/>
                        </a:rPr>
                        <a:t>2</a:t>
                      </a:r>
                      <a:endParaRPr lang="ru-RU" sz="1100" b="0" dirty="0">
                        <a:latin typeface="Arial Narrow" panose="020B0606020202030204" pitchFamily="34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ru-RU" sz="1100" b="0" dirty="0" smtClean="0">
                          <a:latin typeface="Arial Narrow" panose="020B0606020202030204" pitchFamily="34" charset="0"/>
                        </a:rPr>
                        <a:t>Утверждение устава созданного муниципального казенного учреждения и штатного расписания</a:t>
                      </a:r>
                      <a:endParaRPr lang="ru-RU" sz="1100" b="0" dirty="0">
                        <a:latin typeface="Arial Narrow" panose="020B0606020202030204" pitchFamily="34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0" dirty="0" smtClean="0">
                          <a:latin typeface="Arial Narrow" panose="020B0606020202030204" pitchFamily="34" charset="0"/>
                        </a:rPr>
                        <a:t>Не позднее 09.02.2021</a:t>
                      </a:r>
                      <a:endParaRPr lang="ru-RU" sz="1100" b="0" dirty="0">
                        <a:latin typeface="Arial Narrow" panose="020B0606020202030204" pitchFamily="34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lvl="0" indent="0" algn="ctr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Главы администраций муниципальных образований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3387367584"/>
                  </a:ext>
                </a:extLst>
              </a:tr>
              <a:tr h="1070756">
                <a:tc>
                  <a:txBody>
                    <a:bodyPr/>
                    <a:lstStyle/>
                    <a:p>
                      <a:pPr algn="ctr"/>
                      <a:r>
                        <a:rPr lang="ru-RU" sz="1100" b="0" dirty="0" smtClean="0">
                          <a:latin typeface="Arial Narrow" panose="020B0606020202030204" pitchFamily="34" charset="0"/>
                        </a:rPr>
                        <a:t>3</a:t>
                      </a:r>
                      <a:endParaRPr lang="ru-RU" sz="1100" b="0" dirty="0">
                        <a:latin typeface="Arial Narrow" panose="020B0606020202030204" pitchFamily="34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ru-RU" sz="1100" b="0" dirty="0" smtClean="0">
                          <a:latin typeface="Arial Narrow" panose="020B0606020202030204" pitchFamily="34" charset="0"/>
                        </a:rPr>
                        <a:t>Проведение организационных мероприятий по вопросам: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ru-RU" sz="1100" b="0" dirty="0" smtClean="0">
                          <a:latin typeface="Arial Narrow" panose="020B0606020202030204" pitchFamily="34" charset="0"/>
                        </a:rPr>
                        <a:t>кадрового оснащения;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ru-RU" sz="1100" b="0" dirty="0" smtClean="0">
                          <a:latin typeface="Arial Narrow" panose="020B0606020202030204" pitchFamily="34" charset="0"/>
                        </a:rPr>
                        <a:t>размещения;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ru-RU" sz="1100" b="0" dirty="0" smtClean="0">
                          <a:latin typeface="Arial Narrow" panose="020B0606020202030204" pitchFamily="34" charset="0"/>
                        </a:rPr>
                        <a:t>технического</a:t>
                      </a:r>
                      <a:r>
                        <a:rPr lang="ru-RU" sz="1100" b="0" baseline="0" dirty="0" smtClean="0">
                          <a:latin typeface="Arial Narrow" panose="020B0606020202030204" pitchFamily="34" charset="0"/>
                        </a:rPr>
                        <a:t> оснащения;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ru-RU" sz="1100" b="0" baseline="0" dirty="0" smtClean="0">
                          <a:latin typeface="Arial Narrow" panose="020B0606020202030204" pitchFamily="34" charset="0"/>
                        </a:rPr>
                        <a:t>документарного обеспечения деятельности (положения об отделах, должностные инструкции и др. документы)</a:t>
                      </a:r>
                      <a:endParaRPr lang="ru-RU" sz="1100" b="0" dirty="0">
                        <a:latin typeface="Arial Narrow" panose="020B0606020202030204" pitchFamily="34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0" dirty="0" smtClean="0">
                          <a:latin typeface="Arial Narrow" panose="020B0606020202030204" pitchFamily="34" charset="0"/>
                        </a:rPr>
                        <a:t>До 12.02.2021</a:t>
                      </a:r>
                      <a:endParaRPr lang="ru-RU" sz="1100" b="0" dirty="0">
                        <a:latin typeface="Arial Narrow" panose="020B0606020202030204" pitchFamily="34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lvl="0" indent="0" algn="ctr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Главы администраций муниципальных образований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257132241"/>
                  </a:ext>
                </a:extLst>
              </a:tr>
              <a:tr h="400879">
                <a:tc>
                  <a:txBody>
                    <a:bodyPr/>
                    <a:lstStyle/>
                    <a:p>
                      <a:pPr algn="ctr"/>
                      <a:r>
                        <a:rPr lang="ru-RU" sz="1100" b="0" dirty="0" smtClean="0">
                          <a:latin typeface="Arial Narrow" panose="020B0606020202030204" pitchFamily="34" charset="0"/>
                        </a:rPr>
                        <a:t>4</a:t>
                      </a:r>
                      <a:endParaRPr lang="ru-RU" sz="1100" b="0" dirty="0">
                        <a:latin typeface="Arial Narrow" panose="020B0606020202030204" pitchFamily="34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indent="0">
                        <a:buFontTx/>
                        <a:buNone/>
                      </a:pPr>
                      <a:r>
                        <a:rPr lang="ru-RU" sz="1100" b="0" dirty="0" smtClean="0">
                          <a:latin typeface="Arial Narrow" panose="020B0606020202030204" pitchFamily="34" charset="0"/>
                        </a:rPr>
                        <a:t>Принятие порядка взаимодействия созданного муниципального казенного учреждения с муниципальными заказчиками по вопросу проведения закупок</a:t>
                      </a:r>
                      <a:endParaRPr lang="ru-RU" sz="1100" b="0" dirty="0">
                        <a:latin typeface="Arial Narrow" panose="020B0606020202030204" pitchFamily="34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0" dirty="0" smtClean="0">
                          <a:latin typeface="Arial Narrow" panose="020B0606020202030204" pitchFamily="34" charset="0"/>
                        </a:rPr>
                        <a:t>До 19.02.2021</a:t>
                      </a:r>
                      <a:endParaRPr lang="ru-RU" sz="1100" b="0" dirty="0">
                        <a:latin typeface="Arial Narrow" panose="020B0606020202030204" pitchFamily="34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lvl="0" indent="0" algn="ctr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Главы администраций муниципальных образований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3180312204"/>
                  </a:ext>
                </a:extLst>
              </a:tr>
              <a:tr h="735818">
                <a:tc>
                  <a:txBody>
                    <a:bodyPr/>
                    <a:lstStyle/>
                    <a:p>
                      <a:pPr algn="ctr"/>
                      <a:r>
                        <a:rPr lang="ru-RU" sz="1100" b="0" dirty="0" smtClean="0">
                          <a:latin typeface="Arial Narrow" panose="020B0606020202030204" pitchFamily="34" charset="0"/>
                        </a:rPr>
                        <a:t>5</a:t>
                      </a:r>
                      <a:endParaRPr lang="ru-RU" sz="1100" b="0" dirty="0">
                        <a:latin typeface="Arial Narrow" panose="020B0606020202030204" pitchFamily="34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indent="0">
                        <a:buFontTx/>
                        <a:buNone/>
                      </a:pPr>
                      <a:r>
                        <a:rPr lang="ru-RU" sz="1100" b="0" dirty="0" smtClean="0">
                          <a:latin typeface="Arial Narrow" panose="020B0606020202030204" pitchFamily="34" charset="0"/>
                        </a:rPr>
                        <a:t>Заключение соглашения</a:t>
                      </a:r>
                      <a:r>
                        <a:rPr lang="ru-RU" sz="1100" b="0" baseline="0" dirty="0" smtClean="0">
                          <a:latin typeface="Arial Narrow" panose="020B0606020202030204" pitchFamily="34" charset="0"/>
                        </a:rPr>
                        <a:t> с администрациями сельских поселений о передаче полномочий по определению поставщика (подрядчика, исполнителя) конкурентными способами</a:t>
                      </a:r>
                      <a:endParaRPr lang="ru-RU" sz="1100" b="0" dirty="0">
                        <a:latin typeface="Arial Narrow" panose="020B0606020202030204" pitchFamily="34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indent="0" algn="ctr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0" dirty="0" smtClean="0">
                          <a:latin typeface="Arial Narrow" panose="020B0606020202030204" pitchFamily="34" charset="0"/>
                        </a:rPr>
                        <a:t>До 25.02.2021</a:t>
                      </a:r>
                    </a:p>
                    <a:p>
                      <a:pPr algn="ctr"/>
                      <a:endParaRPr lang="ru-RU" sz="1100" b="0" dirty="0">
                        <a:latin typeface="Arial Narrow" panose="020B0606020202030204" pitchFamily="34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lvl="0" indent="0" algn="ctr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Главы администраций муниципальных образований</a:t>
                      </a:r>
                    </a:p>
                    <a:p>
                      <a:pPr marL="0" marR="0" lvl="0" indent="0" algn="ctr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Главы администраций сельских поселений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247664931"/>
                  </a:ext>
                </a:extLst>
              </a:tr>
              <a:tr h="568348">
                <a:tc>
                  <a:txBody>
                    <a:bodyPr/>
                    <a:lstStyle/>
                    <a:p>
                      <a:pPr algn="ctr"/>
                      <a:r>
                        <a:rPr lang="ru-RU" sz="1100" b="0" dirty="0" smtClean="0">
                          <a:latin typeface="Arial Narrow" panose="020B0606020202030204" pitchFamily="34" charset="0"/>
                        </a:rPr>
                        <a:t>6</a:t>
                      </a:r>
                      <a:endParaRPr lang="ru-RU" sz="1100" b="0" dirty="0">
                        <a:latin typeface="Arial Narrow" panose="020B0606020202030204" pitchFamily="34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ru-RU" sz="1100" b="0" dirty="0" smtClean="0">
                          <a:latin typeface="Arial Narrow" panose="020B0606020202030204" pitchFamily="34" charset="0"/>
                        </a:rPr>
                        <a:t>Проведение рабочего совещания с муниципальными</a:t>
                      </a:r>
                      <a:r>
                        <a:rPr lang="ru-RU" sz="1100" b="0" baseline="0" dirty="0" smtClean="0">
                          <a:latin typeface="Arial Narrow" panose="020B0606020202030204" pitchFamily="34" charset="0"/>
                        </a:rPr>
                        <a:t> заказчиками по вопросу организации</a:t>
                      </a:r>
                      <a:r>
                        <a:rPr lang="ru-RU" sz="1100" b="0" dirty="0" smtClean="0"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100" b="0" dirty="0" smtClean="0">
                          <a:latin typeface="Arial Narrow" panose="020B0606020202030204" pitchFamily="34" charset="0"/>
                          <a:cs typeface="Poppins" pitchFamily="2" charset="77"/>
                        </a:rPr>
                        <a:t>новой системы муниципальных закупок </a:t>
                      </a:r>
                      <a:endParaRPr lang="ru-RU" sz="1100" b="0" dirty="0">
                        <a:latin typeface="Arial Narrow" panose="020B0606020202030204" pitchFamily="34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indent="0" algn="ctr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0" dirty="0" smtClean="0">
                          <a:latin typeface="Arial Narrow" panose="020B0606020202030204" pitchFamily="34" charset="0"/>
                        </a:rPr>
                        <a:t>Не позднее 26.02.2021</a:t>
                      </a:r>
                      <a:endParaRPr lang="ru-RU" sz="1100" b="0" dirty="0">
                        <a:latin typeface="Arial Narrow" panose="020B0606020202030204" pitchFamily="34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lvl="0" indent="0" algn="ctr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Главы администраций муниципальных образований</a:t>
                      </a:r>
                    </a:p>
                    <a:p>
                      <a:pPr marL="0" marR="0" lvl="0" indent="0" algn="ctr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Управление финансов ЛО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525646060"/>
                  </a:ext>
                </a:extLst>
              </a:tr>
              <a:tr h="400879">
                <a:tc>
                  <a:txBody>
                    <a:bodyPr/>
                    <a:lstStyle/>
                    <a:p>
                      <a:pPr algn="ctr"/>
                      <a:r>
                        <a:rPr lang="ru-RU" sz="1100" b="0" dirty="0" smtClean="0">
                          <a:latin typeface="Arial Narrow" panose="020B0606020202030204" pitchFamily="34" charset="0"/>
                        </a:rPr>
                        <a:t>7</a:t>
                      </a:r>
                      <a:endParaRPr lang="ru-RU" sz="1100" b="0" dirty="0">
                        <a:latin typeface="Arial Narrow" panose="020B0606020202030204" pitchFamily="34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indent="0">
                        <a:buFontTx/>
                        <a:buNone/>
                      </a:pPr>
                      <a:r>
                        <a:rPr lang="ru-RU" sz="1100" b="0" dirty="0" smtClean="0">
                          <a:latin typeface="Arial Narrow" panose="020B0606020202030204" pitchFamily="34" charset="0"/>
                        </a:rPr>
                        <a:t>Подготовка</a:t>
                      </a:r>
                      <a:r>
                        <a:rPr lang="ru-RU" sz="1100" b="0" baseline="0" dirty="0" smtClean="0">
                          <a:latin typeface="Arial Narrow" panose="020B0606020202030204" pitchFamily="34" charset="0"/>
                        </a:rPr>
                        <a:t> в управление финансов Липецкой области отчёта об исполнении мероприятий, указанных в п.1-6 настоящей дорожной карты</a:t>
                      </a:r>
                      <a:endParaRPr lang="ru-RU" sz="1100" b="0" dirty="0">
                        <a:latin typeface="Arial Narrow" panose="020B0606020202030204" pitchFamily="34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indent="0" algn="ctr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0" dirty="0" smtClean="0">
                          <a:latin typeface="Arial Narrow" panose="020B0606020202030204" pitchFamily="34" charset="0"/>
                        </a:rPr>
                        <a:t>Не позднее 01.03.2021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lvl="0" indent="0" algn="ctr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Главы администраций муниципальных образований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189066072"/>
                  </a:ext>
                </a:extLst>
              </a:tr>
              <a:tr h="400879">
                <a:tc>
                  <a:txBody>
                    <a:bodyPr/>
                    <a:lstStyle/>
                    <a:p>
                      <a:pPr algn="ctr"/>
                      <a:r>
                        <a:rPr lang="ru-RU" sz="1100" b="0" dirty="0" smtClean="0">
                          <a:latin typeface="Arial Narrow" panose="020B0606020202030204" pitchFamily="34" charset="0"/>
                        </a:rPr>
                        <a:t>8</a:t>
                      </a:r>
                      <a:endParaRPr lang="ru-RU" sz="1100" b="0" dirty="0">
                        <a:latin typeface="Arial Narrow" panose="020B0606020202030204" pitchFamily="34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latin typeface="Arial Narrow" panose="020B0606020202030204" pitchFamily="34" charset="0"/>
                        </a:rPr>
                        <a:t>Проведение обучающего мероприятия для сотрудников</a:t>
                      </a:r>
                      <a:r>
                        <a:rPr lang="ru-RU" sz="1100" baseline="0" dirty="0" smtClean="0">
                          <a:latin typeface="Arial Narrow" panose="020B0606020202030204" pitchFamily="34" charset="0"/>
                        </a:rPr>
                        <a:t> МКУ </a:t>
                      </a:r>
                      <a:r>
                        <a:rPr lang="ru-RU" sz="1100" dirty="0" smtClean="0">
                          <a:latin typeface="Arial Narrow" panose="020B0606020202030204" pitchFamily="34" charset="0"/>
                        </a:rPr>
                        <a:t>о взаимодействии </a:t>
                      </a:r>
                      <a:r>
                        <a:rPr lang="ru-RU" sz="1100" b="0" dirty="0" smtClean="0">
                          <a:latin typeface="Arial Narrow" panose="020B0606020202030204" pitchFamily="34" charset="0"/>
                        </a:rPr>
                        <a:t>муниципальных казенных учреждений с муниципальными заказчиками с использованием  </a:t>
                      </a:r>
                      <a:r>
                        <a:rPr lang="en-US" sz="1100" b="0" dirty="0" smtClean="0">
                          <a:latin typeface="Arial Narrow" panose="020B0606020202030204" pitchFamily="34" charset="0"/>
                        </a:rPr>
                        <a:t>WEB</a:t>
                      </a:r>
                      <a:r>
                        <a:rPr lang="ru-RU" sz="1100" b="0" dirty="0" smtClean="0">
                          <a:latin typeface="Arial Narrow" panose="020B0606020202030204" pitchFamily="34" charset="0"/>
                        </a:rPr>
                        <a:t>-Торги-КС </a:t>
                      </a:r>
                      <a:endParaRPr lang="ru-RU" sz="1100" dirty="0">
                        <a:latin typeface="Arial Narrow" panose="020B0606020202030204" pitchFamily="34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indent="0" algn="ctr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0" dirty="0" smtClean="0">
                          <a:latin typeface="Arial Narrow" panose="020B0606020202030204" pitchFamily="34" charset="0"/>
                        </a:rPr>
                        <a:t>Не позднее 03.03.2021</a:t>
                      </a:r>
                      <a:endParaRPr lang="ru-RU" sz="1100" dirty="0">
                        <a:latin typeface="Arial Narrow" panose="020B0606020202030204" pitchFamily="34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>
                          <a:latin typeface="Arial Narrow" panose="020B0606020202030204" pitchFamily="34" charset="0"/>
                        </a:rPr>
                        <a:t>Управление финансов ЛО</a:t>
                      </a:r>
                      <a:endParaRPr lang="ru-RU" sz="1100" dirty="0">
                        <a:latin typeface="Arial Narrow" panose="020B0606020202030204" pitchFamily="34" charset="0"/>
                      </a:endParaRP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3066593003"/>
                  </a:ext>
                </a:extLst>
              </a:tr>
              <a:tr h="568348">
                <a:tc>
                  <a:txBody>
                    <a:bodyPr/>
                    <a:lstStyle/>
                    <a:p>
                      <a:pPr algn="ctr"/>
                      <a:r>
                        <a:rPr lang="ru-RU" sz="1100" b="0" dirty="0" smtClean="0">
                          <a:latin typeface="Arial Narrow" panose="020B0606020202030204" pitchFamily="34" charset="0"/>
                        </a:rPr>
                        <a:t>9</a:t>
                      </a:r>
                      <a:endParaRPr lang="ru-RU" sz="1100" b="0" dirty="0">
                        <a:latin typeface="Arial Narrow" panose="020B0606020202030204" pitchFamily="34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dirty="0" smtClean="0">
                          <a:latin typeface="Arial Narrow" panose="020B0606020202030204" pitchFamily="34" charset="0"/>
                        </a:rPr>
                        <a:t>Распространение практики проведения обучающего мероприятия для муниципальных заказчиков о взаимодействии </a:t>
                      </a:r>
                      <a:r>
                        <a:rPr lang="ru-RU" sz="1100" b="0" dirty="0" smtClean="0">
                          <a:latin typeface="Arial Narrow" panose="020B0606020202030204" pitchFamily="34" charset="0"/>
                        </a:rPr>
                        <a:t>муниципальных казенных учреждений с муниципальными заказчиками с использованием  </a:t>
                      </a:r>
                      <a:r>
                        <a:rPr lang="en-US" sz="1100" b="0" dirty="0" smtClean="0">
                          <a:latin typeface="Arial Narrow" panose="020B0606020202030204" pitchFamily="34" charset="0"/>
                        </a:rPr>
                        <a:t>WEB</a:t>
                      </a:r>
                      <a:r>
                        <a:rPr lang="ru-RU" sz="1100" b="0" dirty="0" smtClean="0">
                          <a:latin typeface="Arial Narrow" panose="020B0606020202030204" pitchFamily="34" charset="0"/>
                        </a:rPr>
                        <a:t>-Торги-КС </a:t>
                      </a:r>
                      <a:endParaRPr lang="ru-RU" sz="1100" dirty="0">
                        <a:latin typeface="Arial Narrow" panose="020B0606020202030204" pitchFamily="34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indent="0" algn="ctr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0" dirty="0" smtClean="0">
                          <a:latin typeface="Arial Narrow" panose="020B0606020202030204" pitchFamily="34" charset="0"/>
                        </a:rPr>
                        <a:t>Не позднее 05.03.2021</a:t>
                      </a:r>
                    </a:p>
                    <a:p>
                      <a:pPr algn="ctr"/>
                      <a:endParaRPr lang="ru-RU" sz="1100" dirty="0">
                        <a:latin typeface="Arial Narrow" panose="020B0606020202030204" pitchFamily="34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>
                          <a:latin typeface="Arial Narrow" panose="020B0606020202030204" pitchFamily="34" charset="0"/>
                        </a:rPr>
                        <a:t>Сотрудники МКУ</a:t>
                      </a:r>
                      <a:endParaRPr lang="ru-RU" sz="1100" dirty="0">
                        <a:latin typeface="Arial Narrow" panose="020B0606020202030204" pitchFamily="34" charset="0"/>
                      </a:endParaRP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31948887"/>
                  </a:ext>
                </a:extLst>
              </a:tr>
              <a:tr h="644350">
                <a:tc>
                  <a:txBody>
                    <a:bodyPr/>
                    <a:lstStyle/>
                    <a:p>
                      <a:pPr algn="ctr"/>
                      <a:r>
                        <a:rPr lang="ru-RU" sz="1100" b="0" smtClean="0">
                          <a:latin typeface="Arial Narrow" panose="020B0606020202030204" pitchFamily="34" charset="0"/>
                        </a:rPr>
                        <a:t>10</a:t>
                      </a:r>
                      <a:endParaRPr lang="ru-RU" sz="1100" b="0" dirty="0">
                        <a:latin typeface="Arial Narrow" panose="020B0606020202030204" pitchFamily="34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ru-RU" sz="1100" b="0" dirty="0" smtClean="0">
                          <a:latin typeface="Arial Narrow" panose="020B0606020202030204" pitchFamily="34" charset="0"/>
                        </a:rPr>
                        <a:t>Разработка совместно с Кейсистемс формы отчётности муниципальными казенными учреждениями об уровне</a:t>
                      </a:r>
                      <a:r>
                        <a:rPr lang="ru-RU" sz="1100" b="0" baseline="0" dirty="0" smtClean="0">
                          <a:latin typeface="Arial Narrow" panose="020B0606020202030204" pitchFamily="34" charset="0"/>
                        </a:rPr>
                        <a:t> эффективности исполнения функции по определению поставщика (подрядчика, исполнителя)</a:t>
                      </a:r>
                      <a:endParaRPr lang="ru-RU" sz="1100" b="0" dirty="0">
                        <a:latin typeface="Arial Narrow" panose="020B0606020202030204" pitchFamily="34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indent="0" algn="ctr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0" dirty="0" smtClean="0">
                          <a:latin typeface="Arial Narrow" panose="020B0606020202030204" pitchFamily="34" charset="0"/>
                        </a:rPr>
                        <a:t>Не позднее 01.03.2021</a:t>
                      </a:r>
                    </a:p>
                    <a:p>
                      <a:pPr algn="ctr"/>
                      <a:endParaRPr lang="ru-RU" sz="1100" b="0" dirty="0">
                        <a:latin typeface="Arial Narrow" panose="020B0606020202030204" pitchFamily="34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indent="0" algn="ctr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0" dirty="0" smtClean="0">
                          <a:latin typeface="Arial Narrow" panose="020B0606020202030204" pitchFamily="34" charset="0"/>
                        </a:rPr>
                        <a:t>Управление финансов ЛО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39057458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73508189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Тема2</Template>
  <TotalTime>9411</TotalTime>
  <Words>288</Words>
  <Application>Microsoft Office PowerPoint</Application>
  <PresentationFormat>Широкоэкранный</PresentationFormat>
  <Paragraphs>53</Paragraphs>
  <Slides>1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7" baseType="lpstr">
      <vt:lpstr>Arial</vt:lpstr>
      <vt:lpstr>Arial Narrow</vt:lpstr>
      <vt:lpstr>Calibri</vt:lpstr>
      <vt:lpstr>Calibri Light</vt:lpstr>
      <vt:lpstr>Poppins</vt:lpstr>
      <vt:lpstr>Тема Office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Lessa Morren</dc:creator>
  <cp:lastModifiedBy>C</cp:lastModifiedBy>
  <cp:revision>1150</cp:revision>
  <cp:lastPrinted>2021-01-13T14:48:35Z</cp:lastPrinted>
  <dcterms:created xsi:type="dcterms:W3CDTF">2019-03-03T16:48:03Z</dcterms:created>
  <dcterms:modified xsi:type="dcterms:W3CDTF">2021-01-14T12:28:38Z</dcterms:modified>
</cp:coreProperties>
</file>