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7" r:id="rId3"/>
    <p:sldMasterId id="2147483711" r:id="rId4"/>
    <p:sldMasterId id="2147483723" r:id="rId5"/>
    <p:sldMasterId id="2147483735" r:id="rId6"/>
  </p:sldMasterIdLst>
  <p:notesMasterIdLst>
    <p:notesMasterId r:id="rId79"/>
  </p:notesMasterIdLst>
  <p:sldIdLst>
    <p:sldId id="4281" r:id="rId7"/>
    <p:sldId id="4162" r:id="rId8"/>
    <p:sldId id="299" r:id="rId9"/>
    <p:sldId id="6577" r:id="rId10"/>
    <p:sldId id="6490" r:id="rId11"/>
    <p:sldId id="6700" r:id="rId12"/>
    <p:sldId id="6555" r:id="rId13"/>
    <p:sldId id="6551" r:id="rId14"/>
    <p:sldId id="6688" r:id="rId15"/>
    <p:sldId id="6686" r:id="rId16"/>
    <p:sldId id="6694" r:id="rId17"/>
    <p:sldId id="6689" r:id="rId18"/>
    <p:sldId id="6695" r:id="rId19"/>
    <p:sldId id="6645" r:id="rId20"/>
    <p:sldId id="6646" r:id="rId21"/>
    <p:sldId id="6579" r:id="rId22"/>
    <p:sldId id="6580" r:id="rId23"/>
    <p:sldId id="6699" r:id="rId24"/>
    <p:sldId id="6624" r:id="rId25"/>
    <p:sldId id="6625" r:id="rId26"/>
    <p:sldId id="6581" r:id="rId27"/>
    <p:sldId id="344" r:id="rId28"/>
    <p:sldId id="6598" r:id="rId29"/>
    <p:sldId id="6582" r:id="rId30"/>
    <p:sldId id="6696" r:id="rId31"/>
    <p:sldId id="6703" r:id="rId32"/>
    <p:sldId id="6702" r:id="rId33"/>
    <p:sldId id="6600" r:id="rId34"/>
    <p:sldId id="6701" r:id="rId35"/>
    <p:sldId id="6687" r:id="rId36"/>
    <p:sldId id="6603" r:id="rId37"/>
    <p:sldId id="6607" r:id="rId38"/>
    <p:sldId id="6608" r:id="rId39"/>
    <p:sldId id="6609" r:id="rId40"/>
    <p:sldId id="6610" r:id="rId41"/>
    <p:sldId id="6611" r:id="rId42"/>
    <p:sldId id="6630" r:id="rId43"/>
    <p:sldId id="6631" r:id="rId44"/>
    <p:sldId id="6690" r:id="rId45"/>
    <p:sldId id="6691" r:id="rId46"/>
    <p:sldId id="6697" r:id="rId47"/>
    <p:sldId id="6698" r:id="rId48"/>
    <p:sldId id="6692" r:id="rId49"/>
    <p:sldId id="6693" r:id="rId50"/>
    <p:sldId id="6704" r:id="rId51"/>
    <p:sldId id="6705" r:id="rId52"/>
    <p:sldId id="6706" r:id="rId53"/>
    <p:sldId id="6708" r:id="rId54"/>
    <p:sldId id="6709" r:id="rId55"/>
    <p:sldId id="6710" r:id="rId56"/>
    <p:sldId id="6711" r:id="rId57"/>
    <p:sldId id="6714" r:id="rId58"/>
    <p:sldId id="6731" r:id="rId59"/>
    <p:sldId id="6716" r:id="rId60"/>
    <p:sldId id="6712" r:id="rId61"/>
    <p:sldId id="6713" r:id="rId62"/>
    <p:sldId id="6715" r:id="rId63"/>
    <p:sldId id="6717" r:id="rId64"/>
    <p:sldId id="310" r:id="rId65"/>
    <p:sldId id="6718" r:id="rId66"/>
    <p:sldId id="6719" r:id="rId67"/>
    <p:sldId id="6721" r:id="rId68"/>
    <p:sldId id="6720" r:id="rId69"/>
    <p:sldId id="6722" r:id="rId70"/>
    <p:sldId id="6723" r:id="rId71"/>
    <p:sldId id="6727" r:id="rId72"/>
    <p:sldId id="6724" r:id="rId73"/>
    <p:sldId id="6725" r:id="rId74"/>
    <p:sldId id="6728" r:id="rId75"/>
    <p:sldId id="6729" r:id="rId76"/>
    <p:sldId id="6730" r:id="rId77"/>
    <p:sldId id="6420" r:id="rId78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83" autoAdjust="0"/>
    <p:restoredTop sz="81037" autoAdjust="0"/>
  </p:normalViewPr>
  <p:slideViewPr>
    <p:cSldViewPr snapToGrid="0">
      <p:cViewPr varScale="1">
        <p:scale>
          <a:sx n="114" d="100"/>
          <a:sy n="114" d="100"/>
        </p:scale>
        <p:origin x="4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A27C3-2C40-41B1-AE8F-D201BDF0B5DC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93F0D-BDFC-4928-8900-76314246C2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729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93F0D-BDFC-4928-8900-76314246C26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274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FFD1-FA6F-42C3-BA12-DC2C2C1F2EEE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A608-35A8-44E0-9F82-581EAE50B9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147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FFD1-FA6F-42C3-BA12-DC2C2C1F2EEE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A608-35A8-44E0-9F82-581EAE50B9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02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FFD1-FA6F-42C3-BA12-DC2C2C1F2EEE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A608-35A8-44E0-9F82-581EAE50B9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93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34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68" indent="0" algn="ctr">
              <a:buNone/>
              <a:defRPr/>
            </a:lvl2pPr>
            <a:lvl3pPr marL="914133" indent="0" algn="ctr">
              <a:buNone/>
              <a:defRPr/>
            </a:lvl3pPr>
            <a:lvl4pPr marL="1371200" indent="0" algn="ctr">
              <a:buNone/>
              <a:defRPr/>
            </a:lvl4pPr>
            <a:lvl5pPr marL="1828267" indent="0" algn="ctr">
              <a:buNone/>
              <a:defRPr/>
            </a:lvl5pPr>
            <a:lvl6pPr marL="2285333" indent="0" algn="ctr">
              <a:buNone/>
              <a:defRPr/>
            </a:lvl6pPr>
            <a:lvl7pPr marL="2742399" indent="0" algn="ctr">
              <a:buNone/>
              <a:defRPr/>
            </a:lvl7pPr>
            <a:lvl8pPr marL="3199466" indent="0" algn="ctr">
              <a:buNone/>
              <a:defRPr/>
            </a:lvl8pPr>
            <a:lvl9pPr marL="3656532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5014D-9908-45D2-A44E-1C18C55137B4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48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45383-626B-408D-81A2-2A6BF7BBDEBE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306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5" y="440701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5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68" indent="0">
              <a:buNone/>
              <a:defRPr sz="1800"/>
            </a:lvl2pPr>
            <a:lvl3pPr marL="914133" indent="0">
              <a:buNone/>
              <a:defRPr sz="1600"/>
            </a:lvl3pPr>
            <a:lvl4pPr marL="1371200" indent="0">
              <a:buNone/>
              <a:defRPr sz="1400"/>
            </a:lvl4pPr>
            <a:lvl5pPr marL="1828267" indent="0">
              <a:buNone/>
              <a:defRPr sz="1400"/>
            </a:lvl5pPr>
            <a:lvl6pPr marL="2285333" indent="0">
              <a:buNone/>
              <a:defRPr sz="1400"/>
            </a:lvl6pPr>
            <a:lvl7pPr marL="2742399" indent="0">
              <a:buNone/>
              <a:defRPr sz="1400"/>
            </a:lvl7pPr>
            <a:lvl8pPr marL="3199466" indent="0">
              <a:buNone/>
              <a:defRPr sz="1400"/>
            </a:lvl8pPr>
            <a:lvl9pPr marL="3656532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474641-E4EE-44C0-A17B-3246144B6C8F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510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1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Slide Number Placeholder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54D5C1-5555-4C86-9850-7BC69A16924B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5742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8" indent="0">
              <a:buNone/>
              <a:defRPr sz="2000" b="1"/>
            </a:lvl2pPr>
            <a:lvl3pPr marL="914133" indent="0">
              <a:buNone/>
              <a:defRPr sz="1800" b="1"/>
            </a:lvl3pPr>
            <a:lvl4pPr marL="1371200" indent="0">
              <a:buNone/>
              <a:defRPr sz="1600" b="1"/>
            </a:lvl4pPr>
            <a:lvl5pPr marL="1828267" indent="0">
              <a:buNone/>
              <a:defRPr sz="1600" b="1"/>
            </a:lvl5pPr>
            <a:lvl6pPr marL="2285333" indent="0">
              <a:buNone/>
              <a:defRPr sz="1600" b="1"/>
            </a:lvl6pPr>
            <a:lvl7pPr marL="2742399" indent="0">
              <a:buNone/>
              <a:defRPr sz="1600" b="1"/>
            </a:lvl7pPr>
            <a:lvl8pPr marL="3199466" indent="0">
              <a:buNone/>
              <a:defRPr sz="1600" b="1"/>
            </a:lvl8pPr>
            <a:lvl9pPr marL="365653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3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8" indent="0">
              <a:buNone/>
              <a:defRPr sz="2000" b="1"/>
            </a:lvl2pPr>
            <a:lvl3pPr marL="914133" indent="0">
              <a:buNone/>
              <a:defRPr sz="1800" b="1"/>
            </a:lvl3pPr>
            <a:lvl4pPr marL="1371200" indent="0">
              <a:buNone/>
              <a:defRPr sz="1600" b="1"/>
            </a:lvl4pPr>
            <a:lvl5pPr marL="1828267" indent="0">
              <a:buNone/>
              <a:defRPr sz="1600" b="1"/>
            </a:lvl5pPr>
            <a:lvl6pPr marL="2285333" indent="0">
              <a:buNone/>
              <a:defRPr sz="1600" b="1"/>
            </a:lvl6pPr>
            <a:lvl7pPr marL="2742399" indent="0">
              <a:buNone/>
              <a:defRPr sz="1600" b="1"/>
            </a:lvl7pPr>
            <a:lvl8pPr marL="3199466" indent="0">
              <a:buNone/>
              <a:defRPr sz="1600" b="1"/>
            </a:lvl8pPr>
            <a:lvl9pPr marL="365653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3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554E73-E7A7-4F76-B4FB-7AD7BD832602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53786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A25CD-45E1-4D23-8424-89E5C12151E9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1599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6602C-5480-4899-8600-18797E5EA602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41584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7" y="273053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15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7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68" indent="0">
              <a:buNone/>
              <a:defRPr sz="1200"/>
            </a:lvl2pPr>
            <a:lvl3pPr marL="914133" indent="0">
              <a:buNone/>
              <a:defRPr sz="1000"/>
            </a:lvl3pPr>
            <a:lvl4pPr marL="1371200" indent="0">
              <a:buNone/>
              <a:defRPr sz="900"/>
            </a:lvl4pPr>
            <a:lvl5pPr marL="1828267" indent="0">
              <a:buNone/>
              <a:defRPr sz="900"/>
            </a:lvl5pPr>
            <a:lvl6pPr marL="2285333" indent="0">
              <a:buNone/>
              <a:defRPr sz="900"/>
            </a:lvl6pPr>
            <a:lvl7pPr marL="2742399" indent="0">
              <a:buNone/>
              <a:defRPr sz="900"/>
            </a:lvl7pPr>
            <a:lvl8pPr marL="3199466" indent="0">
              <a:buNone/>
              <a:defRPr sz="900"/>
            </a:lvl8pPr>
            <a:lvl9pPr marL="3656532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Slide Number Placeholder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4604FE-005D-47B4-B21B-1EF80F8F47B8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368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FFD1-FA6F-42C3-BA12-DC2C2C1F2EEE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A608-35A8-44E0-9F82-581EAE50B9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4761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68" indent="0">
              <a:buNone/>
              <a:defRPr sz="2800"/>
            </a:lvl2pPr>
            <a:lvl3pPr marL="914133" indent="0">
              <a:buNone/>
              <a:defRPr sz="2400"/>
            </a:lvl3pPr>
            <a:lvl4pPr marL="1371200" indent="0">
              <a:buNone/>
              <a:defRPr sz="2000"/>
            </a:lvl4pPr>
            <a:lvl5pPr marL="1828267" indent="0">
              <a:buNone/>
              <a:defRPr sz="2000"/>
            </a:lvl5pPr>
            <a:lvl6pPr marL="2285333" indent="0">
              <a:buNone/>
              <a:defRPr sz="2000"/>
            </a:lvl6pPr>
            <a:lvl7pPr marL="2742399" indent="0">
              <a:buNone/>
              <a:defRPr sz="2000"/>
            </a:lvl7pPr>
            <a:lvl8pPr marL="3199466" indent="0">
              <a:buNone/>
              <a:defRPr sz="2000"/>
            </a:lvl8pPr>
            <a:lvl9pPr marL="3656532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68" indent="0">
              <a:buNone/>
              <a:defRPr sz="1200"/>
            </a:lvl2pPr>
            <a:lvl3pPr marL="914133" indent="0">
              <a:buNone/>
              <a:defRPr sz="1000"/>
            </a:lvl3pPr>
            <a:lvl4pPr marL="1371200" indent="0">
              <a:buNone/>
              <a:defRPr sz="900"/>
            </a:lvl4pPr>
            <a:lvl5pPr marL="1828267" indent="0">
              <a:buNone/>
              <a:defRPr sz="900"/>
            </a:lvl5pPr>
            <a:lvl6pPr marL="2285333" indent="0">
              <a:buNone/>
              <a:defRPr sz="900"/>
            </a:lvl6pPr>
            <a:lvl7pPr marL="2742399" indent="0">
              <a:buNone/>
              <a:defRPr sz="900"/>
            </a:lvl7pPr>
            <a:lvl8pPr marL="3199466" indent="0">
              <a:buNone/>
              <a:defRPr sz="900"/>
            </a:lvl8pPr>
            <a:lvl9pPr marL="3656532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Slide Number Placeholder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9D0DBD-237F-43E8-AF84-70188AA218E3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5697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02ED3-EC22-42BB-BA93-C52F815566AE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52377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44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1" y="274744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94B5F8-3237-4CAB-894F-E824C77A29C8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01889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6"/>
            <a:ext cx="109728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C8B149-103F-46B0-AF20-06BC32CADD9F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21762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1" y="1600206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Slide Number Placeholder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F492E6-52E1-4325-9180-CF70567FD6A0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5154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4744"/>
            <a:ext cx="109728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8B84D7-0CD6-4C0A-AA0C-2E5EADE7FAD1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902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F86-E87A-44A2-AA75-85CD9662DBA5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C94E-1C92-4ECB-A6F3-30B2B0C07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7887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F86-E87A-44A2-AA75-85CD9662DBA5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C94E-1C92-4ECB-A6F3-30B2B0C07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144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F86-E87A-44A2-AA75-85CD9662DBA5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C94E-1C92-4ECB-A6F3-30B2B0C07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6411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F86-E87A-44A2-AA75-85CD9662DBA5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C94E-1C92-4ECB-A6F3-30B2B0C07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145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FFD1-FA6F-42C3-BA12-DC2C2C1F2EEE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A608-35A8-44E0-9F82-581EAE50B9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3742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F86-E87A-44A2-AA75-85CD9662DBA5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C94E-1C92-4ECB-A6F3-30B2B0C07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361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F86-E87A-44A2-AA75-85CD9662DBA5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C94E-1C92-4ECB-A6F3-30B2B0C07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012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F86-E87A-44A2-AA75-85CD9662DBA5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C94E-1C92-4ECB-A6F3-30B2B0C07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436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F86-E87A-44A2-AA75-85CD9662DBA5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C94E-1C92-4ECB-A6F3-30B2B0C07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3244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F86-E87A-44A2-AA75-85CD9662DBA5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C94E-1C92-4ECB-A6F3-30B2B0C07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7878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F86-E87A-44A2-AA75-85CD9662DBA5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C94E-1C92-4ECB-A6F3-30B2B0C07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406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AEF86-E87A-44A2-AA75-85CD9662DBA5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C94E-1C92-4ECB-A6F3-30B2B0C07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9585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1E6A-E019-4560-869B-765ECBDBA4A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8F9E46-A036-404C-9FC4-DF88A933C0AC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73530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B546E7-69DC-499F-950C-2B51213C899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20A710-3DD7-4E1E-B8FA-F90184A0A78D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43976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BF3AFC-B041-4511-AF10-FBD4AC11DAB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074EA-33B6-4A51-909E-4930CC60F5FE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218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FFD1-FA6F-42C3-BA12-DC2C2C1F2EEE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A608-35A8-44E0-9F82-581EAE50B9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2301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04B10C-9ECB-4A1A-92B6-75B48F3E261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FA167E-A7DE-42E7-AD56-C649B06817EF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15390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0F0A25-F04A-4011-88A3-E6BE41DFA5AA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CCDC2-A0FF-401D-B7C3-7734C8E84158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8949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4E939E-6ACA-465C-AF88-B4CE6FB9454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D3D0C4-FDAC-498C-AB87-220FF3C9A456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4363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82FD23-0AD8-4C84-B68B-2A9DF83C68B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285939-836C-4346-9A54-778D267A3C40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5191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F00515-7933-4508-9D2D-CEC4A5C5A97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3E7DC5-9993-4BF5-9DA2-10035F2E0BC7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6322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B3288-B703-4616-A194-6617D909D0C8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66FB8A-0DC4-4B7C-B228-67BDE1D79756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7861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66A1F1-FA5C-4EE4-BA53-90FDD0318D4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876971-64FB-48B0-ABD6-F854290FFF0A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28006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3B3894-004C-4881-B0AB-31E699845EB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DEFAF-737C-4A0F-8FB3-6CC44CC27169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92709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FD8154-D342-AB2E-FDCE-C94986CDD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CFD7A3-F94C-485E-2B06-90CF4F70E4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EE32B8-9D5C-5C38-681C-BCDB64D23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C4A-60FC-43CF-8FA1-9BB2A3C134A7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20E085-0E20-ED6D-A0F3-24BE5D0E4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72B51A-4C80-6E7C-FC28-80C40D0B1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D631-DA10-403F-B228-517D0179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8287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EB17F-48DC-6DFD-E120-24A0FD96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151D7F-A5C2-9200-CDFE-B0B51A4E7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1D5C0B-FC79-1330-8D8E-E99ACD506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C4A-60FC-43CF-8FA1-9BB2A3C134A7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D8D6DD-F326-833D-8B92-F35F19706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00DD73-7E77-7806-B6DD-C6771BCAD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D631-DA10-403F-B228-517D0179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90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FFD1-FA6F-42C3-BA12-DC2C2C1F2EEE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A608-35A8-44E0-9F82-581EAE50B9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5611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C80E6-DC94-DCF3-50B3-887BFA88C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150C3B-2F81-538F-78E4-722BD30D32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2485C3-09E0-4081-3A24-A75D54692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C4A-60FC-43CF-8FA1-9BB2A3C134A7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3F1F89-198F-E8EA-C2C1-9E4E6B564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C15F5D-7653-19E5-9D6C-919B69A45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D631-DA10-403F-B228-517D0179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6061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F81FFA-55C1-A65B-8F6A-25B6D3905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A47B6A-8B80-0231-3967-FE19A21DF7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079499-3353-768B-5BD8-1BAA3DA50F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844845-F3DA-4B15-C875-0F0245F27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C4A-60FC-43CF-8FA1-9BB2A3C134A7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16D30C-2703-85F7-A4D4-CEB76B3DF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6C69A8-E54B-22D8-480A-A711840DF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D631-DA10-403F-B228-517D0179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7518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71B89F-1FB0-C92D-F488-431BC76C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4481C2-EF46-A75B-A0B2-68AB15A0B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ABADE81-4867-2FA5-B1A3-C957284420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6BB47CA-59FF-01A9-0BED-10A50838AC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7E096C-7A46-017F-CCDB-1F074CCA51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AEE5987-5E4E-E5AA-F2A1-147012C2B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C4A-60FC-43CF-8FA1-9BB2A3C134A7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4505ACF-6E1C-0D9B-0D80-8F8953CBC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37544CA-FBAB-CC4F-8F4A-DF70DDB0E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D631-DA10-403F-B228-517D0179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3937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0BD21-8006-6F54-0EDD-B2E896C28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B8F21A7-B9B5-A508-19A0-2C5ECCF72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C4A-60FC-43CF-8FA1-9BB2A3C134A7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3BF517A-24EE-F907-C369-15A7D3A85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B43C73-0055-E793-9F47-152BAEF89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D631-DA10-403F-B228-517D0179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440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A462F71-0200-E93B-8E5A-A67315A1E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C4A-60FC-43CF-8FA1-9BB2A3C134A7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73F4D60-B167-FD2F-2D48-BBA98DA53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D26AC62-91F3-AE31-7CFF-4C93DCBA6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D631-DA10-403F-B228-517D0179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5877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4D8A9-168D-1B3F-F411-9BE2BA416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01104B-31A5-32BB-8CCD-3D37998E5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3F55A9-B1EC-E9C7-0D97-ED59D18F7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AAA4A0-8305-6410-0E41-F17F4CCF2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C4A-60FC-43CF-8FA1-9BB2A3C134A7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868B1D-C02E-264F-8FD8-C17B5D5B6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DFF7F1-C831-3876-BC52-2319F22C2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D631-DA10-403F-B228-517D0179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6932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5C39B-5E74-7F84-8FDC-C7285E92E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8476A6-A1D4-FA4B-D1FC-EF8E417EAD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F3D1DFF-8681-3FCF-B542-1D475719BB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8CB8463-71AA-FB33-8709-F8032175F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C4A-60FC-43CF-8FA1-9BB2A3C134A7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715A4F4-CDD1-3647-21ED-90E2A51A2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D4BB9D-CBF4-A4C3-801F-6ABFB8C5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D631-DA10-403F-B228-517D0179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6225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29ED97-647B-FBCD-44FE-7682A5B29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E05558D-B556-0CCF-CD53-826D98190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51AD10-A3CB-A23D-0500-8709B73DC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C4A-60FC-43CF-8FA1-9BB2A3C134A7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65DE08-EFA6-78C4-5374-1F6397E34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64062-30B4-ECE7-AE1B-FDAF4D4E7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D631-DA10-403F-B228-517D0179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7140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4C8FC0F-68D4-294F-9BE5-A8AEB5C9BF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7CBBF63-04C5-938F-FC7A-9F37CA8CB5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218CAD-1656-8833-4390-BF3E75028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7C4A-60FC-43CF-8FA1-9BB2A3C134A7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BC10A1-B8BE-9375-4C09-1C09AB747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668308-7808-FA89-2C41-3E191B521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8D631-DA10-403F-B228-517D0179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6023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EF871-955C-44A9-9E02-1E60A2BEA810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0E07B-611F-40B2-8F97-2F79A3A1A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895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FFD1-FA6F-42C3-BA12-DC2C2C1F2EEE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A608-35A8-44E0-9F82-581EAE50B9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2429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EF871-955C-44A9-9E02-1E60A2BEA810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0E07B-611F-40B2-8F97-2F79A3A1A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1183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EF871-955C-44A9-9E02-1E60A2BEA810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0E07B-611F-40B2-8F97-2F79A3A1A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4990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EF871-955C-44A9-9E02-1E60A2BEA810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0E07B-611F-40B2-8F97-2F79A3A1A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47801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EF871-955C-44A9-9E02-1E60A2BEA810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0E07B-611F-40B2-8F97-2F79A3A1A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4443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EF871-955C-44A9-9E02-1E60A2BEA810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0E07B-611F-40B2-8F97-2F79A3A1A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6261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EF871-955C-44A9-9E02-1E60A2BEA810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0E07B-611F-40B2-8F97-2F79A3A1A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146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EF871-955C-44A9-9E02-1E60A2BEA810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0E07B-611F-40B2-8F97-2F79A3A1A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5830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EF871-955C-44A9-9E02-1E60A2BEA810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0E07B-611F-40B2-8F97-2F79A3A1A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47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EF871-955C-44A9-9E02-1E60A2BEA810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0E07B-611F-40B2-8F97-2F79A3A1A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2656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EF871-955C-44A9-9E02-1E60A2BEA810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0E07B-611F-40B2-8F97-2F79A3A1A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546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FFD1-FA6F-42C3-BA12-DC2C2C1F2EEE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A608-35A8-44E0-9F82-581EAE50B9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274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FFD1-FA6F-42C3-BA12-DC2C2C1F2EEE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A608-35A8-44E0-9F82-581EAE50B9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27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FFD1-FA6F-42C3-BA12-DC2C2C1F2EEE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A608-35A8-44E0-9F82-581EAE50B9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7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2FFD1-FA6F-42C3-BA12-DC2C2C1F2EEE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DA608-35A8-44E0-9F82-581EAE50B9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146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3" tIns="45706" rIns="91413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defTabSz="914133"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 marL="0" marR="0" lvl="0" indent="0" algn="l" defTabSz="91413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ctr" defTabSz="914133"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 marL="0" marR="0" lvl="0" indent="0" algn="ctr" defTabSz="91413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r" defTabSz="914133" eaLnBrk="1" hangingPunct="1">
              <a:defRPr sz="1400">
                <a:solidFill>
                  <a:srgbClr val="000000"/>
                </a:solidFill>
                <a:latin typeface="Arial"/>
              </a:defRPr>
            </a:lvl1pPr>
          </a:lstStyle>
          <a:p>
            <a:pPr marL="0" marR="0" lvl="0" indent="0" algn="r" defTabSz="91413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1C1B9C-5BF3-4FAB-B502-36DCD41294A0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13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140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06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13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26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867" indent="-22853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933" indent="-22853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000" indent="-22853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5066" indent="-22853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8" algn="l" defTabSz="9141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33" algn="l" defTabSz="9141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00" algn="l" defTabSz="9141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67" algn="l" defTabSz="9141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33" algn="l" defTabSz="9141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99" algn="l" defTabSz="9141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66" algn="l" defTabSz="9141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32" algn="l" defTabSz="9141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AEF86-E87A-44A2-AA75-85CD9662DBA5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4C94E-1C92-4ECB-A6F3-30B2B0C07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004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F7F6F5-5A42-4222-AE51-A35F27077F5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20.08.2023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2F8DF8-EDAC-4226-99E2-E70C405449E4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44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1AC43-3B49-125C-2F4C-35ACDBB9F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C79E5F-8DFA-7995-6A22-0B4220ED11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1FF64A-77E3-A5E3-28F4-40E2292E9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37C4A-60FC-43CF-8FA1-9BB2A3C134A7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471746-517E-6DDC-F8CA-FFC4980DD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2203CC-ED94-0B14-0C9F-DAA065F3D9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8D631-DA10-403F-B228-517D0179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93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EF871-955C-44A9-9E02-1E60A2BEA810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0E07B-611F-40B2-8F97-2F79A3A1A1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82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igzgos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s://regulation.gov.ru/Regulation/Npa/PublicView?npaID=13792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document/70650730/entry/262013" TargetMode="External"/><Relationship Id="rId2" Type="http://schemas.openxmlformats.org/officeDocument/2006/relationships/hyperlink" Target="https://internet.garant.ru/#/document/70650730/entry/26201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ternet.garant.ru/#/document/70650730/entry/26202" TargetMode="External"/><Relationship Id="rId5" Type="http://schemas.openxmlformats.org/officeDocument/2006/relationships/hyperlink" Target="https://internet.garant.ru/#/document/70650730/entry/262015" TargetMode="External"/><Relationship Id="rId4" Type="http://schemas.openxmlformats.org/officeDocument/2006/relationships/hyperlink" Target="https://internet.garant.ru/#/document/70650730/entry/262014" TargetMode="Externa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mailto:igzgos@gmail.com" TargetMode="Externa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44FAF11-3DAE-4654-BE44-0AAB501278CD}"/>
              </a:ext>
            </a:extLst>
          </p:cNvPr>
          <p:cNvSpPr/>
          <p:nvPr/>
        </p:nvSpPr>
        <p:spPr>
          <a:xfrm>
            <a:off x="0" y="6425859"/>
            <a:ext cx="12192000" cy="4321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4828B6-D43D-4675-934F-57B580BB99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5043"/>
            <a:ext cx="9144000" cy="682793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Применение национального режима 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>
                <a:solidFill>
                  <a:srgbClr val="0070C0"/>
                </a:solidFill>
              </a:rPr>
              <a:t>при осуществлении закупок в 2023 году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19F247-60B9-4D51-8755-B5D860344421}"/>
              </a:ext>
            </a:extLst>
          </p:cNvPr>
          <p:cNvSpPr txBox="1"/>
          <p:nvPr/>
        </p:nvSpPr>
        <p:spPr>
          <a:xfrm>
            <a:off x="278934" y="6425859"/>
            <a:ext cx="11826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Трефилова Татьяна Николаевна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e-mail: igzgos@gmail.com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                   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10B9D0-5FBB-4AD2-B0EA-0522D343C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605" y="4831118"/>
            <a:ext cx="5303980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36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20423-A82D-804F-FC28-141A4EA7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12"/>
            <a:ext cx="10515600" cy="4737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Основные проблемы применения 616 ПП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D97B9-F81C-FC6D-D22A-05B53C13D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085" y="864066"/>
            <a:ext cx="11225168" cy="5304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1.  </a:t>
            </a:r>
            <a:r>
              <a:rPr lang="ru-RU" sz="1800" dirty="0">
                <a:solidFill>
                  <a:srgbClr val="00B0F0"/>
                </a:solidFill>
              </a:rPr>
              <a:t>Ошибки в реестре промышленной продукции, произведенной на территории Российской Федерации:</a:t>
            </a:r>
          </a:p>
          <a:p>
            <a:r>
              <a:rPr lang="ru-RU" sz="1800" dirty="0"/>
              <a:t>Одинаковые реестровые номера на разную продукцию, </a:t>
            </a:r>
            <a:r>
              <a:rPr lang="ru-RU" sz="1800" b="1" dirty="0"/>
              <a:t>но и в 2023!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77FBE7-C734-52DB-ADAC-E8DFEC8FE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19777"/>
            <a:ext cx="9878804" cy="17433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B8B618-C7EE-E32D-E538-D1ACBC585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01" y="4116009"/>
            <a:ext cx="9869277" cy="229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08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20423-A82D-804F-FC28-141A4EA7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12"/>
            <a:ext cx="10515600" cy="4737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Основные проблемы применения 616 ПП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D97B9-F81C-FC6D-D22A-05B53C13D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416" y="776746"/>
            <a:ext cx="11225168" cy="5304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1.  </a:t>
            </a:r>
            <a:r>
              <a:rPr lang="ru-RU" sz="1800" dirty="0">
                <a:solidFill>
                  <a:srgbClr val="00B0F0"/>
                </a:solidFill>
              </a:rPr>
              <a:t>Ошибки в реестре промышленной продукции, произведенной на территории Российской Федерации:</a:t>
            </a:r>
          </a:p>
          <a:p>
            <a:r>
              <a:rPr lang="ru-RU" sz="1800" dirty="0"/>
              <a:t>По одному и тому же реестровому номеру в реестре содержится противоречивая информация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A32592-9BD4-CAB8-4437-F4240D217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8273"/>
            <a:ext cx="12192000" cy="3041091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4A8841F-2F1A-FA4E-160F-5D3AD6937BF6}"/>
              </a:ext>
            </a:extLst>
          </p:cNvPr>
          <p:cNvCxnSpPr>
            <a:cxnSpLocks/>
          </p:cNvCxnSpPr>
          <p:nvPr/>
        </p:nvCxnSpPr>
        <p:spPr>
          <a:xfrm>
            <a:off x="9395670" y="3338818"/>
            <a:ext cx="922789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3684D84-21CA-8E56-785A-95665F747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670" y="4211468"/>
            <a:ext cx="932769" cy="1219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FC7E228-E240-2E08-F44F-3C7D1A93C4A5}"/>
              </a:ext>
            </a:extLst>
          </p:cNvPr>
          <p:cNvSpPr txBox="1"/>
          <p:nvPr/>
        </p:nvSpPr>
        <p:spPr>
          <a:xfrm>
            <a:off x="337657" y="5201148"/>
            <a:ext cx="112894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При этом по обеим позициям приложена одна и таже выписка о </a:t>
            </a:r>
            <a:r>
              <a:rPr lang="ru-RU" dirty="0">
                <a:solidFill>
                  <a:srgbClr val="FF0000"/>
                </a:solidFill>
              </a:rPr>
              <a:t>несоответствии </a:t>
            </a:r>
            <a:r>
              <a:rPr lang="ru-RU" dirty="0"/>
              <a:t>совокупного количества баллов для целей осуществления закупок продукции автомобилестроения для обеспечения государственных и муниципальных нужд </a:t>
            </a:r>
          </a:p>
        </p:txBody>
      </p:sp>
    </p:spTree>
    <p:extLst>
      <p:ext uri="{BB962C8B-B14F-4D97-AF65-F5344CB8AC3E}">
        <p14:creationId xmlns:p14="http://schemas.microsoft.com/office/powerpoint/2010/main" val="2660923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20423-A82D-804F-FC28-141A4EA7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12"/>
            <a:ext cx="10515600" cy="4737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Основные проблемы применения 616 ПП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D97B9-F81C-FC6D-D22A-05B53C13D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085" y="864066"/>
            <a:ext cx="11225168" cy="5304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00B0F0"/>
                </a:solidFill>
              </a:rPr>
              <a:t>2. Завышенные требования по совокупному количеству баллов.</a:t>
            </a:r>
          </a:p>
          <a:p>
            <a:r>
              <a:rPr lang="ru-RU" sz="1800" dirty="0"/>
              <a:t>Для целей осуществления закупок продукции автомобилестроения для обеспечения государственных и муниципальных нужд в рамках 44-ФЗ при производстве каждой единицы продукции автомобилестроения должны выполняться операции (условия), которые в соответствии с требованиями, указанными в разделе II настоящего приложения, оцениваются совокупным количеством баллов (</a:t>
            </a:r>
            <a:r>
              <a:rPr lang="ru-RU" sz="1800" b="1" dirty="0">
                <a:solidFill>
                  <a:srgbClr val="FF0000"/>
                </a:solidFill>
              </a:rPr>
              <a:t>с 1 января 2021 г. не менее 3200 баллов</a:t>
            </a:r>
            <a:r>
              <a:rPr lang="ru-RU" sz="1800" dirty="0"/>
              <a:t>, с 1 января 2024 г. не менее 4500 баллов, с 1 января 2025 г. не менее 5500 баллов (для автомобилей легковых, легких коммерческих автомобилей и автомобилей скорой медицинской помощи, построенных на базе автомобилей легковых и легких коммерческих автомобилей).</a:t>
            </a:r>
          </a:p>
          <a:p>
            <a:endParaRPr lang="ru-RU" sz="1800" dirty="0"/>
          </a:p>
          <a:p>
            <a:r>
              <a:rPr lang="ru-RU" sz="1800" dirty="0"/>
              <a:t>Из легковых автомобилей соответствует указанному количеству только </a:t>
            </a:r>
            <a:r>
              <a:rPr lang="en-US" sz="1800" dirty="0"/>
              <a:t>LADA GRANTA</a:t>
            </a:r>
            <a:r>
              <a:rPr lang="ru-RU" sz="1800" b="1" dirty="0"/>
              <a:t>, </a:t>
            </a:r>
            <a:br>
              <a:rPr lang="ru-RU" sz="1800" b="1" dirty="0"/>
            </a:br>
            <a:r>
              <a:rPr lang="ru-RU" sz="1800" b="1" dirty="0">
                <a:solidFill>
                  <a:srgbClr val="FF0000"/>
                </a:solidFill>
              </a:rPr>
              <a:t>а УАЗ Патриот  - не соответствует! </a:t>
            </a:r>
            <a:endParaRPr lang="en-US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390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20423-A82D-804F-FC28-141A4EA7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12"/>
            <a:ext cx="10515600" cy="4737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Основные проблемы применения 616 ПП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D97B9-F81C-FC6D-D22A-05B53C13D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085" y="864066"/>
            <a:ext cx="11225168" cy="5304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00B0F0"/>
                </a:solidFill>
              </a:rPr>
              <a:t>3. Наличие заключения Минпромторга на закупку, выданное на определенные характеристики, не спасает заказчика от обоснованной жалобы 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F97B38-21A5-8365-0F71-7A0D8DE85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532" y="1551962"/>
            <a:ext cx="10856053" cy="501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34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4E213D-1442-12C0-1830-5F5B96D45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008"/>
            <a:ext cx="10515600" cy="434029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</a:rPr>
              <a:t>РЕШЕНИЕ ЦА ФАС России по делу № 28/06/105-1512/2023 (2 из 3)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A1AADD-275F-0089-8E22-D024D6034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894" y="707341"/>
            <a:ext cx="11278299" cy="5903651"/>
          </a:xfrm>
        </p:spPr>
        <p:txBody>
          <a:bodyPr>
            <a:noAutofit/>
          </a:bodyPr>
          <a:lstStyle/>
          <a:p>
            <a:r>
              <a:rPr lang="ru-RU" sz="1600" dirty="0"/>
              <a:t>На заседании Комиссии представители Заявителя пояснили, что Заказчиком, Уполномоченным органом ненадлежащим образом применены положения Постановления № 616, в связи с чем, по мнению Заявителя, </a:t>
            </a:r>
            <a:r>
              <a:rPr lang="ru-RU" sz="1600" b="1" dirty="0"/>
              <a:t>Заказчиком, Уполномоченным органом установлены функциональные, технические характеристики продукции, подлежащих поставке по результатам Аукциона, совокупности которых соответствуют продукции единственного производителя ООО «Промышленные технологии».</a:t>
            </a:r>
          </a:p>
          <a:p>
            <a:r>
              <a:rPr lang="ru-RU" sz="1600" dirty="0"/>
              <a:t>Так, в Перечень включен товар с ОКПД2 29.10.59.160 «Средства автотранспортные специального назначения прочие, не включенные в другие группировки».</a:t>
            </a:r>
          </a:p>
          <a:p>
            <a:r>
              <a:rPr lang="ru-RU" sz="1600" dirty="0"/>
              <a:t>Согласно сведениям, размещенным в ЕИС, объектом закупки является поставка автомобилей скорой медицинской помощи классов «В» и «С»  в комплекте с медицинским оборудованием (код ОКПД2 29.10.59.160)      (далее – Автомобили).</a:t>
            </a:r>
          </a:p>
          <a:p>
            <a:r>
              <a:rPr lang="ru-RU" sz="1600" dirty="0"/>
              <a:t>Таким образом, на объект закупки распространяется запрет на допуск товаров, происходящих из иностранных государств, предусмотренный Постановлением № 616.</a:t>
            </a:r>
          </a:p>
          <a:p>
            <a:r>
              <a:rPr lang="ru-RU" sz="1600" dirty="0"/>
              <a:t>Вместе с тем в Извещении не установлен запрет на допуск  товаров, происходящих из иностранных государств, предусмотренный Постановлением № 616.</a:t>
            </a:r>
          </a:p>
          <a:p>
            <a:r>
              <a:rPr lang="ru-RU" sz="1600" dirty="0"/>
              <a:t>Представители Заказчика на заседании Комиссии пояснили,    что Заказчиком, Уполномоченным органом получены разрешения Министерства промышленности и торговли Российской Федерации       (далее – Минпромторг России) на закупку происходящих из иностранного государства товаров от 12.04.2023 №№ 37045/20, 37049/20, от 17.04.2023      № 39024/20 в отношении автомобилей (модели: SVB00C, B-NV21PP, SVB00B) (далее – Разрешения), на основании чего в Описании объект закупки  к автомобилям установлены технические и функциональные характеристики, которым, в совокупности, соответствует продукция единственного производителя ООО «Промышленные технологии».</a:t>
            </a:r>
          </a:p>
          <a:p>
            <a:r>
              <a:rPr lang="ru-RU" sz="1600" dirty="0"/>
              <a:t>При этом представителями Заказчика, Уполномоченного органа   на заседании Комиссии не представлено документов и сведений, позволяющих прийти к однозначному выводу о том, что совокупности требований    к характеристикам Автомобилей соответствует продукция, отличная   от продукции производителя ООО «Промышленные технологии».</a:t>
            </a:r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44729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4E213D-1442-12C0-1830-5F5B96D45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009"/>
            <a:ext cx="10515600" cy="298276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</a:rPr>
              <a:t>РЕШЕНИЕ ЦА ФАС России по делу № 28/06/105-1512/2023 (3 из 3)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A1AADD-275F-0089-8E22-D024D6034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447" y="637563"/>
            <a:ext cx="11476139" cy="4885058"/>
          </a:xfrm>
        </p:spPr>
        <p:txBody>
          <a:bodyPr>
            <a:noAutofit/>
          </a:bodyPr>
          <a:lstStyle/>
          <a:p>
            <a:r>
              <a:rPr lang="ru-RU" sz="1600" dirty="0"/>
              <a:t>Учитывая изложенное, действия Заказчика, Уполномоченного органа, включивших в Описание объекта закупки технические и функциональные требования к поставляемой продукции, соответствующей единственному производителю, нарушают пункт 1 части 2 статьи 42 Закона о контрактной системе и содержат признаки административного правонарушения, ответственность за совершение, которого предусмотрена частью 4.1 статьи 7.30 Кодекса Российской Федерации об административных нарушениях.</a:t>
            </a:r>
          </a:p>
          <a:p>
            <a:r>
              <a:rPr lang="ru-RU" sz="1600" dirty="0"/>
              <a:t>Кроме того, на заседании Комиссии установлено, что в соответствии   с письмом Минпромторга России от 21.06.2023 № 64595/20 при рассмотрении заявлений Заказчика, Уполномоченного органа на получение Разрешений Департаментом автомобильной промышленности и железнодорожного машиностроения Минпромторга России (далее – Департамент) </a:t>
            </a:r>
            <a:r>
              <a:rPr lang="ru-RU" sz="1600" b="1" dirty="0"/>
              <a:t>выданы некорректные Разрешения ввиду ненадлежащей работы Государственной информационной системы промышленности!,</a:t>
            </a:r>
            <a:r>
              <a:rPr lang="ru-RU" sz="1600" dirty="0"/>
              <a:t> запросы о технологической возможности производства аналогичных товаров были направлены не всем организациям-производителям, входящим в реестр российской промышленной продукции, произведенной на территории Российской Федерации.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Жалоба обоснована. 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Похожая  проблема  - закупка УАЗ Патриот со словами «или эквивалент» по требования Прокуратуры признана недействительной, контракт расторгнут, так как эквивалента по факту не существует (Дело № А70-7953/2023)</a:t>
            </a:r>
          </a:p>
          <a:p>
            <a:endParaRPr lang="ru-RU" sz="1600" b="1" dirty="0">
              <a:solidFill>
                <a:srgbClr val="FF0000"/>
              </a:solidFill>
            </a:endParaRPr>
          </a:p>
          <a:p>
            <a:r>
              <a:rPr lang="ru-RU" sz="1400" b="1" dirty="0">
                <a:solidFill>
                  <a:srgbClr val="FF0000"/>
                </a:solidFill>
              </a:rPr>
              <a:t>Но! </a:t>
            </a:r>
            <a:r>
              <a:rPr lang="ru-RU" sz="1400" dirty="0"/>
              <a:t>В  Письме Министерства промышленности и торговли РФ и Федеральной антимонопольной службы от 12 августа 2022 г. NN УА-77839/12, ПИ/76184/22: заявка на закупку происходящего из иностранного государства промышленного товара должна содержать сведения, в том числе о технических характеристиках закупаемого товара, касающиеся функционального назначения или перечня выполняемых функций, области применения, качественных характеристик оборудования (длительность гарантийного срока, надежность, энергоемкость, экологичность, физические, химические, механические, органолептические свойства, не относящиеся исключительно к внешнему виду товара и существенным образом влияющие на функциональное назначение, область применения или качественные характеристики) (пункт 5 Порядка).</a:t>
            </a:r>
          </a:p>
          <a:p>
            <a:r>
              <a:rPr lang="ru-RU" sz="1400" b="1" dirty="0"/>
              <a:t>При этом установление заказчиком дополнительных характеристик товара, касающихся функционального назначения или перечня выполняемых функций, области применения, качественных характеристик оборудования и не содержащихся в разрешении, не допускается.</a:t>
            </a:r>
          </a:p>
        </p:txBody>
      </p:sp>
    </p:spTree>
    <p:extLst>
      <p:ext uri="{BB962C8B-B14F-4D97-AF65-F5344CB8AC3E}">
        <p14:creationId xmlns:p14="http://schemas.microsoft.com/office/powerpoint/2010/main" val="4130727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199E5-4C0A-194B-3AE6-AAD6024D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763" y="118357"/>
            <a:ext cx="11526473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Административная практика по 616 ПП Липецкого УФАС в 2023 г.</a:t>
            </a:r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B1884A53-530B-EA12-A30F-50946D8BBF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7437269"/>
              </p:ext>
            </p:extLst>
          </p:nvPr>
        </p:nvGraphicFramePr>
        <p:xfrm>
          <a:off x="611697" y="1318086"/>
          <a:ext cx="11166446" cy="34798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607804">
                  <a:extLst>
                    <a:ext uri="{9D8B030D-6E8A-4147-A177-3AD203B41FA5}">
                      <a16:colId xmlns:a16="http://schemas.microsoft.com/office/drawing/2014/main" val="3731367334"/>
                    </a:ext>
                  </a:extLst>
                </a:gridCol>
                <a:gridCol w="2558642">
                  <a:extLst>
                    <a:ext uri="{9D8B030D-6E8A-4147-A177-3AD203B41FA5}">
                      <a16:colId xmlns:a16="http://schemas.microsoft.com/office/drawing/2014/main" val="3481014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Суть решения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Реквизиты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485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Заказчик закупал лифты. Комиссия отклонила заявку участника, так как характеристики лифта в заявке и на сайте производителя не совпали. Представители заявителя сообщили, что заявитель является партнером производителя, чьи лифты предлагаются к поставке. Информация с сайта производителя не подтверждает недостоверность информации в заявке участника, а является справочной. Жалоба обоснована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РЕШЕНИЕ № 048/06/106-624/2023 от 26 июля 2023 года (извещение № 0346200008123000050)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374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Заказчик неправомерно объединил в одну закупку приобретение товаров, входящих в перечень, отдельных видов медицинских изделий, происходящих из иностранных государств, в отношении которых устанавливаются ограничения допуска (102 ПП), и перечень, промышленных товаров, в отношении которых устанавливается запрет на допуск (616 ПП) и товаров, не входящих в указанные перечни. Жалоба обоснована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По факту закупались различные виды пробирок вакуумных для взятия образцов крови, салфетки антисептические спиртовые и прочие расходные материалы.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РЕШЕНИЕ № 048/06/106-285/2023 от 06 апреля 2023 года (извещение № 0346300001823000026)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926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1694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ABD29-7ED4-842B-1345-77AEDB299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868" y="123758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ТИПОВЫЕ НАРУШЕНИЯ по 616 ПП</a:t>
            </a:r>
            <a:br>
              <a:rPr lang="ru-RU" sz="3600" dirty="0">
                <a:solidFill>
                  <a:srgbClr val="FF0000"/>
                </a:solidFill>
              </a:rPr>
            </a:br>
            <a:br>
              <a:rPr lang="ru-RU" sz="3600" dirty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258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ABD29-7ED4-842B-1345-77AEDB299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868" y="1237580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Надо</a:t>
            </a:r>
            <a:r>
              <a:rPr lang="ru-RU" sz="3600" dirty="0">
                <a:solidFill>
                  <a:srgbClr val="FF0000"/>
                </a:solidFill>
              </a:rPr>
              <a:t> применять запрет на допуск, но заказчик не применяет</a:t>
            </a:r>
          </a:p>
        </p:txBody>
      </p:sp>
    </p:spTree>
    <p:extLst>
      <p:ext uri="{BB962C8B-B14F-4D97-AF65-F5344CB8AC3E}">
        <p14:creationId xmlns:p14="http://schemas.microsoft.com/office/powerpoint/2010/main" val="4142830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1CA6BF-98EE-D7A3-C340-A13FED865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919" y="138623"/>
            <a:ext cx="10515600" cy="69188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РЕШЕНИЕ Санкт-Петербургского УФАС по делу 44-368/23 о нарушении законодательства о контрактной системе 03.02.2023 (1 из 2)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CFE5C9-919A-0CD8-3456-C055D6037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5" y="793524"/>
            <a:ext cx="10758881" cy="5270952"/>
          </a:xfrm>
        </p:spPr>
        <p:txBody>
          <a:bodyPr>
            <a:noAutofit/>
          </a:bodyPr>
          <a:lstStyle/>
          <a:p>
            <a:r>
              <a:rPr lang="ru-RU" sz="1600" dirty="0"/>
              <a:t>Жалуется ООО «Проспект Инноваций» на действия Заказчика Санкт-Петербургский имени В.Б. Бобкова филиал ГКОУ ВО «Российская таможенная академия» при определении поставщика (подрядчика, исполнителя) путем проведения электронного аукциона на выполнение работ по монтажу и пуско-наладке комплексной системы безопасности (извещение № 0372100018923000001).</a:t>
            </a:r>
          </a:p>
          <a:p>
            <a:r>
              <a:rPr lang="ru-RU" sz="1600" dirty="0"/>
              <a:t>В жалобе Заявитель указывает на неправомерные действия Заказчика, выразившиеся, по мнению Заявителя, в следующем:</a:t>
            </a:r>
          </a:p>
          <a:p>
            <a:r>
              <a:rPr lang="ru-RU" sz="1600" dirty="0"/>
              <a:t>1. в </a:t>
            </a:r>
            <a:r>
              <a:rPr lang="ru-RU" sz="1600" dirty="0" err="1"/>
              <a:t>неуказании</a:t>
            </a:r>
            <a:r>
              <a:rPr lang="ru-RU" sz="1600" dirty="0"/>
              <a:t> кодов ОКПД2/КТРУ всех товарных позиций, содержащихся в извещении</a:t>
            </a:r>
          </a:p>
          <a:p>
            <a:r>
              <a:rPr lang="ru-RU" sz="1600" dirty="0"/>
              <a:t>2. в нарушении правил описания объекта закупки.</a:t>
            </a:r>
          </a:p>
          <a:p>
            <a:r>
              <a:rPr lang="ru-RU" sz="1600" dirty="0"/>
              <a:t>Из пояснений Заказчика следует, что, соответствующий код ОКДП закупаемых товаров, определен им с учетом специфики закупки.</a:t>
            </a:r>
          </a:p>
          <a:p>
            <a:r>
              <a:rPr lang="ru-RU" sz="1600" dirty="0"/>
              <a:t>При этом, Минфин России обращает внимание, что не допускается выбор Заказчиком кода по ОКПД 2 с целью изменения способа определения поставщика или иных неправомерных действий, которые могут возникнуть в случае указания неверного кода.</a:t>
            </a:r>
          </a:p>
          <a:p>
            <a:endParaRPr lang="ru-RU" sz="1600" dirty="0"/>
          </a:p>
          <a:p>
            <a:r>
              <a:rPr lang="ru-RU" sz="1600" dirty="0"/>
              <a:t>1. Комиссия УФАС констатирует, что в рассматриваемом случае Заказчиком определен следующий код ОКПД2               43.21.10.140 Работы по монтажу систем пожарной сигнализации и охранной сигнализации.</a:t>
            </a:r>
          </a:p>
          <a:p>
            <a:r>
              <a:rPr lang="ru-RU" sz="1600" dirty="0"/>
              <a:t>В свою очередь, из извещения следует, что в объект рассматриваемой закупки помимо выполнения работ, включена поставка товаров. При этом, как верно, указал Заявитель в своей жалобе коды КТРУ, ОКДП 2 в отношении закупаемых товаров Заказчиком указаны не были.</a:t>
            </a:r>
          </a:p>
        </p:txBody>
      </p:sp>
    </p:spTree>
    <p:extLst>
      <p:ext uri="{BB962C8B-B14F-4D97-AF65-F5344CB8AC3E}">
        <p14:creationId xmlns:p14="http://schemas.microsoft.com/office/powerpoint/2010/main" val="2534194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008" y="19857"/>
            <a:ext cx="10515600" cy="355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Национальный режим в 44-ФЗ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7618" y="709478"/>
            <a:ext cx="1846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Запретительные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88506" y="312018"/>
            <a:ext cx="2220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Акты Правительства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60808" y="709478"/>
            <a:ext cx="37953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Ограничительные (условия допуска)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09490" y="4242790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Преференциальные 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6716909"/>
              </p:ext>
            </p:extLst>
          </p:nvPr>
        </p:nvGraphicFramePr>
        <p:xfrm>
          <a:off x="329001" y="1122917"/>
          <a:ext cx="2845566" cy="828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845566">
                  <a:extLst>
                    <a:ext uri="{9D8B030D-6E8A-4147-A177-3AD203B41FA5}">
                      <a16:colId xmlns:a16="http://schemas.microsoft.com/office/drawing/2014/main" val="1740173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FF0000"/>
                          </a:solidFill>
                        </a:rPr>
                        <a:t>ПП РФ от </a:t>
                      </a:r>
                      <a:r>
                        <a:rPr kumimoji="0" lang="ru-RU" altLang="ru-RU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</a:rPr>
                        <a:t>16 ноября 2015 г. N 1236 (ПО)</a:t>
                      </a:r>
                      <a:endParaRPr lang="ru-RU" sz="12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108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FF0000"/>
                          </a:solidFill>
                        </a:rPr>
                        <a:t>ПП РФ от 30 апреля 2020 № 616</a:t>
                      </a:r>
                    </a:p>
                    <a:p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7448122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067405"/>
              </p:ext>
            </p:extLst>
          </p:nvPr>
        </p:nvGraphicFramePr>
        <p:xfrm>
          <a:off x="3573710" y="1139992"/>
          <a:ext cx="3548326" cy="170550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548326">
                  <a:extLst>
                    <a:ext uri="{9D8B030D-6E8A-4147-A177-3AD203B41FA5}">
                      <a16:colId xmlns:a16="http://schemas.microsoft.com/office/drawing/2014/main" val="1740173123"/>
                    </a:ext>
                  </a:extLst>
                </a:gridCol>
              </a:tblGrid>
              <a:tr h="3288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FF0000"/>
                          </a:solidFill>
                        </a:rPr>
                        <a:t>ПП РФ от  10 июля 2019 г. N 878 (радиоэлектроника)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8987363"/>
                  </a:ext>
                </a:extLst>
              </a:tr>
              <a:tr h="328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FF0000"/>
                          </a:solidFill>
                        </a:rPr>
                        <a:t>ПП РФ от 30 апреля 2020 № 617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047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00B0F0"/>
                          </a:solidFill>
                        </a:rPr>
                        <a:t>ПП РФ  от 5 февраля 2015 г. N 102 (</a:t>
                      </a:r>
                      <a:r>
                        <a:rPr lang="ru-RU" sz="1200" b="0" dirty="0" err="1">
                          <a:solidFill>
                            <a:srgbClr val="00B0F0"/>
                          </a:solidFill>
                        </a:rPr>
                        <a:t>мед.изделия</a:t>
                      </a:r>
                      <a:r>
                        <a:rPr lang="ru-RU" sz="1200" b="0" dirty="0">
                          <a:solidFill>
                            <a:srgbClr val="00B0F0"/>
                          </a:solidFill>
                        </a:rPr>
                        <a:t>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2831415"/>
                  </a:ext>
                </a:extLst>
              </a:tr>
              <a:tr h="1635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/>
                        <a:t>ПП РФ от 22 августа 2016 г. N 832 (продукты)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875223"/>
                  </a:ext>
                </a:extLst>
              </a:tr>
              <a:tr h="1635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/>
                        <a:t>ПП РФ от 30 ноября 2015 г. N 1289 (ЖНВЛП)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123009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523668"/>
              </p:ext>
            </p:extLst>
          </p:nvPr>
        </p:nvGraphicFramePr>
        <p:xfrm>
          <a:off x="6096001" y="4835333"/>
          <a:ext cx="2445856" cy="36933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445856">
                  <a:extLst>
                    <a:ext uri="{9D8B030D-6E8A-4147-A177-3AD203B41FA5}">
                      <a16:colId xmlns:a16="http://schemas.microsoft.com/office/drawing/2014/main" val="1740173123"/>
                    </a:ext>
                  </a:extLst>
                </a:gridCol>
              </a:tblGrid>
              <a:tr h="3693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</a:rPr>
                        <a:t>Приказ № 126н</a:t>
                      </a:r>
                      <a:r>
                        <a:rPr lang="ru-RU" sz="1200" b="0" baseline="0" dirty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</a:rPr>
                        <a:t>от 4 июня 2018 г.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664706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6055296" y="3471826"/>
            <a:ext cx="199813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Акты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ФОИВов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69671" y="5944814"/>
            <a:ext cx="37315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Акты ТПП РФ в развитие ПП РФ</a:t>
            </a:r>
          </a:p>
        </p:txBody>
      </p:sp>
      <p:graphicFrame>
        <p:nvGraphicFramePr>
          <p:cNvPr id="64" name="Таблица 63"/>
          <p:cNvGraphicFramePr>
            <a:graphicFrameLocks noGrp="1"/>
          </p:cNvGraphicFramePr>
          <p:nvPr/>
        </p:nvGraphicFramePr>
        <p:xfrm>
          <a:off x="349165" y="4427456"/>
          <a:ext cx="2892799" cy="919168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651274">
                  <a:extLst>
                    <a:ext uri="{9D8B030D-6E8A-4147-A177-3AD203B41FA5}">
                      <a16:colId xmlns:a16="http://schemas.microsoft.com/office/drawing/2014/main" val="1740173123"/>
                    </a:ext>
                  </a:extLst>
                </a:gridCol>
                <a:gridCol w="1241525">
                  <a:extLst>
                    <a:ext uri="{9D8B030D-6E8A-4147-A177-3AD203B41FA5}">
                      <a16:colId xmlns:a16="http://schemas.microsoft.com/office/drawing/2014/main" val="897096732"/>
                    </a:ext>
                  </a:extLst>
                </a:gridCol>
              </a:tblGrid>
              <a:tr h="461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/>
                        <a:t>Приказ от 10.04.2015 № 29, 30</a:t>
                      </a:r>
                      <a:endParaRPr lang="ru-RU" sz="12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/>
                        <a:t>В развитие 102,</a:t>
                      </a:r>
                      <a:r>
                        <a:rPr lang="ru-RU" sz="1200" b="0" baseline="0" dirty="0"/>
                        <a:t> ПП РФ</a:t>
                      </a:r>
                      <a:endParaRPr lang="ru-RU" sz="12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664706"/>
                  </a:ext>
                </a:extLst>
              </a:tr>
              <a:tr h="2993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Приказ от 21.12.2015</a:t>
                      </a:r>
                      <a:r>
                        <a:rPr lang="ru-RU" sz="1200" baseline="0" dirty="0"/>
                        <a:t> № 94</a:t>
                      </a:r>
                      <a:endParaRPr lang="ru-RU" sz="12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В развитие</a:t>
                      </a:r>
                      <a:r>
                        <a:rPr lang="ru-RU" sz="1200" baseline="0" dirty="0"/>
                        <a:t> 1289 ПП РФ</a:t>
                      </a:r>
                      <a:endParaRPr lang="ru-RU" sz="12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6236486"/>
                  </a:ext>
                </a:extLst>
              </a:tr>
            </a:tbl>
          </a:graphicData>
        </a:graphic>
      </p:graphicFrame>
      <p:sp>
        <p:nvSpPr>
          <p:cNvPr id="22" name="Стрелка вправо 21"/>
          <p:cNvSpPr/>
          <p:nvPr/>
        </p:nvSpPr>
        <p:spPr>
          <a:xfrm rot="16200000">
            <a:off x="1619037" y="5533059"/>
            <a:ext cx="353054" cy="3904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8127963" y="1166374"/>
          <a:ext cx="3533942" cy="114456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533942">
                  <a:extLst>
                    <a:ext uri="{9D8B030D-6E8A-4147-A177-3AD203B41FA5}">
                      <a16:colId xmlns:a16="http://schemas.microsoft.com/office/drawing/2014/main" val="1740173123"/>
                    </a:ext>
                  </a:extLst>
                </a:gridCol>
              </a:tblGrid>
              <a:tr h="11445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Правительства РФ от 3 декабря 2020 г. N 2014 "О минимальной обязательной доле закупок российских товаров и ее достижении заказчиком"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04785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541857" y="770660"/>
            <a:ext cx="2009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 квотированию</a:t>
            </a:r>
          </a:p>
        </p:txBody>
      </p:sp>
      <p:cxnSp>
        <p:nvCxnSpPr>
          <p:cNvPr id="24" name="Прямая со стрелкой 23"/>
          <p:cNvCxnSpPr>
            <a:stCxn id="6" idx="1"/>
            <a:endCxn id="4" idx="0"/>
          </p:cNvCxnSpPr>
          <p:nvPr/>
        </p:nvCxnSpPr>
        <p:spPr>
          <a:xfrm flipH="1">
            <a:off x="1800916" y="496684"/>
            <a:ext cx="2687590" cy="212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cxnSpLocks/>
          </p:cNvCxnSpPr>
          <p:nvPr/>
        </p:nvCxnSpPr>
        <p:spPr>
          <a:xfrm>
            <a:off x="5364747" y="596405"/>
            <a:ext cx="0" cy="186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6" idx="3"/>
            <a:endCxn id="3" idx="0"/>
          </p:cNvCxnSpPr>
          <p:nvPr/>
        </p:nvCxnSpPr>
        <p:spPr>
          <a:xfrm>
            <a:off x="6709499" y="496684"/>
            <a:ext cx="2836928" cy="273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241964" y="4696691"/>
            <a:ext cx="1413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cxnSpLocks/>
          </p:cNvCxnSpPr>
          <p:nvPr/>
        </p:nvCxnSpPr>
        <p:spPr>
          <a:xfrm flipV="1">
            <a:off x="3383280" y="2100676"/>
            <a:ext cx="0" cy="26043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3392396" y="2100676"/>
            <a:ext cx="1841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3241964" y="5251624"/>
            <a:ext cx="233413" cy="4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cxnSpLocks/>
          </p:cNvCxnSpPr>
          <p:nvPr/>
        </p:nvCxnSpPr>
        <p:spPr>
          <a:xfrm flipH="1" flipV="1">
            <a:off x="3463143" y="2636412"/>
            <a:ext cx="23653" cy="26243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3487281" y="2640647"/>
            <a:ext cx="106667" cy="8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210D176D-D1FB-4804-B416-D84CA0B13A6C}"/>
              </a:ext>
            </a:extLst>
          </p:cNvPr>
          <p:cNvCxnSpPr/>
          <p:nvPr/>
        </p:nvCxnSpPr>
        <p:spPr>
          <a:xfrm>
            <a:off x="7132788" y="1285545"/>
            <a:ext cx="9206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ABC7D4B-6A29-4E61-AF01-42D5D598D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2036" y="1577855"/>
            <a:ext cx="1005927" cy="164606"/>
          </a:xfrm>
          <a:prstGeom prst="rect">
            <a:avLst/>
          </a:prstGeom>
        </p:spPr>
      </p:pic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F4B53070-E08E-4545-82E8-B24FFD599ACD}"/>
              </a:ext>
            </a:extLst>
          </p:cNvPr>
          <p:cNvCxnSpPr/>
          <p:nvPr/>
        </p:nvCxnSpPr>
        <p:spPr>
          <a:xfrm>
            <a:off x="7132788" y="2100676"/>
            <a:ext cx="9206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Стрелка вправо 21">
            <a:extLst>
              <a:ext uri="{FF2B5EF4-FFF2-40B4-BE49-F238E27FC236}">
                <a16:creationId xmlns:a16="http://schemas.microsoft.com/office/drawing/2014/main" id="{9F975C48-1B19-D4FB-F5FF-F3BA4D98B0CD}"/>
              </a:ext>
            </a:extLst>
          </p:cNvPr>
          <p:cNvSpPr/>
          <p:nvPr/>
        </p:nvSpPr>
        <p:spPr>
          <a:xfrm rot="5400000">
            <a:off x="6884378" y="3892170"/>
            <a:ext cx="353054" cy="3904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2450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1CA6BF-98EE-D7A3-C340-A13FED865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919" y="138623"/>
            <a:ext cx="10515600" cy="69188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РЕШЕНИЕ Санкт-Петербургского УФАС по делу 44-368/23 о нарушении законодательства о контрактной системе 03.02.2023 (2 из 2)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CFE5C9-919A-0CD8-3456-C055D6037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38" y="939567"/>
            <a:ext cx="10758881" cy="5270952"/>
          </a:xfrm>
        </p:spPr>
        <p:txBody>
          <a:bodyPr>
            <a:noAutofit/>
          </a:bodyPr>
          <a:lstStyle/>
          <a:p>
            <a:r>
              <a:rPr lang="ru-RU" sz="1600" dirty="0"/>
              <a:t>Таким образом, отсутствие в извещении наименований и кодов ОКДП 2/КТРУ закупаемых товаров нарушает Правила использования каталога товаров, работ, услуг для обеспечения государственных и муниципальных нужд, утвержденных постановлением Правительства Российской Федерации от 08.02.2017 № 145, и нарушает положение ч. 6 ст. 23 (п. 5 ч. 1 ст. 42) Закона о контрактной системе.</a:t>
            </a:r>
          </a:p>
          <a:p>
            <a:r>
              <a:rPr lang="ru-RU" sz="1600" dirty="0">
                <a:solidFill>
                  <a:srgbClr val="FF0000"/>
                </a:solidFill>
              </a:rPr>
              <a:t>Учитывая изложенное, в указанной части довод Заявителя является обоснованным</a:t>
            </a:r>
            <a:r>
              <a:rPr lang="ru-RU" sz="1600" dirty="0"/>
              <a:t>.</a:t>
            </a:r>
          </a:p>
          <a:p>
            <a:endParaRPr lang="ru-RU" sz="1600" dirty="0"/>
          </a:p>
          <a:p>
            <a:r>
              <a:rPr lang="ru-RU" sz="1600" dirty="0"/>
              <a:t>2. Минимальный перечень и количество поставляемого оборудования и материалов для системы охранного телевидения содержатся в Таблице 1 Технического задания извещения об осуществлении закупки.</a:t>
            </a:r>
          </a:p>
          <a:p>
            <a:r>
              <a:rPr lang="ru-RU" sz="1600" dirty="0"/>
              <a:t>В соответствии с вышеуказанным разделом установлены требования к прожектору, контактору, монтажному шкафу, камере, видеосерверу, коммутатору, маршрутизатору, ИБП.</a:t>
            </a:r>
          </a:p>
          <a:p>
            <a:r>
              <a:rPr lang="ru-RU" sz="1600" dirty="0"/>
              <a:t>Вместе с тем, Заказчиком не определено количество поставляемого оборудования, при этом необходимые к поставке товарные позиции содержатся в перечнях Постановления № 616 и Приказа № 126Н, однако извещение об осуществлении закупки не содержит соответствующих условий допуска и запретов.</a:t>
            </a:r>
          </a:p>
          <a:p>
            <a:r>
              <a:rPr lang="ru-RU" sz="1600" dirty="0">
                <a:solidFill>
                  <a:srgbClr val="FF0000"/>
                </a:solidFill>
              </a:rPr>
              <a:t>Следовательно, доводы жалобы признаны обоснованными, а в действиях Заказчика установлены нарушения п. 15 ч. 1 ст. 42, ч. 2 ст. 33 Закона о контрактной системе.</a:t>
            </a:r>
          </a:p>
        </p:txBody>
      </p:sp>
    </p:spTree>
    <p:extLst>
      <p:ext uri="{BB962C8B-B14F-4D97-AF65-F5344CB8AC3E}">
        <p14:creationId xmlns:p14="http://schemas.microsoft.com/office/powerpoint/2010/main" val="4203856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ABD29-7ED4-842B-1345-77AEDB299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868" y="1237580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Не надо </a:t>
            </a:r>
            <a:r>
              <a:rPr lang="ru-RU" sz="3600" dirty="0">
                <a:solidFill>
                  <a:srgbClr val="FF0000"/>
                </a:solidFill>
              </a:rPr>
              <a:t>применять запрет на допуск, но заказчик применяет</a:t>
            </a:r>
          </a:p>
        </p:txBody>
      </p:sp>
    </p:spTree>
    <p:extLst>
      <p:ext uri="{BB962C8B-B14F-4D97-AF65-F5344CB8AC3E}">
        <p14:creationId xmlns:p14="http://schemas.microsoft.com/office/powerpoint/2010/main" val="3300247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E6E561-AD3B-5D6E-22BF-9F37A8C91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587" y="230902"/>
            <a:ext cx="10515600" cy="42344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РЕШЕНИЕ Ставропольского УФАС  по делу № 026/06/106-273/2023 о нарушении законодательства о закупках 21.02.2023 года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9A5E1E-817F-C87B-1C68-8AF94EB01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503" y="1098957"/>
            <a:ext cx="11127297" cy="5226341"/>
          </a:xfrm>
        </p:spPr>
        <p:txBody>
          <a:bodyPr>
            <a:noAutofit/>
          </a:bodyPr>
          <a:lstStyle/>
          <a:p>
            <a:r>
              <a:rPr lang="ru-RU" sz="1600" dirty="0"/>
              <a:t>В Ставропольское УФАС России поступила жалоба ООО «Медицинские расходные материалы» на действия заказчика - ГБУЗ СК "Краевой клинический противотуберкулезный диспансер" по факту осуществления закупки путем электронного аукциона № 0321200015023000031 Поставка медицинских расходных материалов (держатель электрода электрохирургический, одноразового использования ) на 2023 год.</a:t>
            </a:r>
          </a:p>
          <a:p>
            <a:r>
              <a:rPr lang="ru-RU" sz="1600" dirty="0"/>
              <a:t>Заказчиком в извещении о поведении закупки установлен запрет в соответствии с Постановлением Правительства РФ от 30.04.2020 № 616 "Об установлении запрета на допуск промышленных товаров, происходящих из иностранных государств, для целей осуществления закупок для государственных и муниципальных нужд, а также промышленных товаров, происходящих из иностранных государств, работ (услуг), выполняемых (оказываемых) иностранными лицами, для целей осуществления закупок для нужд обороны страны и безопасности государства".</a:t>
            </a:r>
          </a:p>
          <a:p>
            <a:r>
              <a:rPr lang="ru-RU" sz="1600" dirty="0"/>
              <a:t>Предметом аукциона является держатель электрода электрохирургический, одноразового использования.</a:t>
            </a:r>
          </a:p>
          <a:p>
            <a:r>
              <a:rPr lang="ru-RU" sz="1600" dirty="0"/>
              <a:t>Так же установлен код позиции КТРУ 32.50.50.190-00001080.</a:t>
            </a:r>
          </a:p>
          <a:p>
            <a:r>
              <a:rPr lang="ru-RU" sz="1600" dirty="0"/>
              <a:t>Как установила комиссия, в соответствии с Постановлением Правительства РФ от 30.04.2020 № 616 коду позиции 32.50.50.190-00001080 соответствует: Изделия медицинские, в том числе хирургические, прочие, не включенные в другие группировки (только в отношении медицинских масок), при этом заказчик приобретает «держатель электрода электрохирургический, одноразового использования», </a:t>
            </a:r>
            <a:r>
              <a:rPr lang="ru-RU" sz="1600" b="1" dirty="0"/>
              <a:t>таким образом запрет устанавливается только при закупке медицинских масок.</a:t>
            </a:r>
          </a:p>
          <a:p>
            <a:r>
              <a:rPr lang="ru-RU" sz="1600" dirty="0">
                <a:solidFill>
                  <a:srgbClr val="FF0000"/>
                </a:solidFill>
              </a:rPr>
              <a:t>Таким образом в действиях заказчика установлены нарушения статьи 14 Закона о контрактной системе и Постановления Правительства РФ от 30.04.2020 № 616 при формировании извещения.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75431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1CA6BF-98EE-D7A3-C340-A13FED865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919" y="138623"/>
            <a:ext cx="10515600" cy="69188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РЕШЕНИЕ Санкт-Петербургского УФАС по делу 44-1129/23 о нарушении законодательства о контрактной системе 03.04.2023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CFE5C9-919A-0CD8-3456-C055D6037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919" y="906011"/>
            <a:ext cx="10758881" cy="5270952"/>
          </a:xfrm>
        </p:spPr>
        <p:txBody>
          <a:bodyPr>
            <a:normAutofit lnSpcReduction="10000"/>
          </a:bodyPr>
          <a:lstStyle/>
          <a:p>
            <a:r>
              <a:rPr lang="ru-RU" sz="1800" dirty="0"/>
              <a:t>Жалуется ООО «Компьютерный Лекарь и Технологии» на действия комиссии Заказчика СПб ГБУЗ «Городская стоматологическая поликлиника № 2» при определении (подрядчика, исполнителя) путем проведения запроса котировок в электронной форме на поставку модуля памяти (извещение   № 0372200082523000022).</a:t>
            </a:r>
          </a:p>
          <a:p>
            <a:r>
              <a:rPr lang="ru-RU" sz="1800" dirty="0"/>
              <a:t>Извещением об осуществлении закупки предусмотрен запрет по 616 ПП. </a:t>
            </a:r>
          </a:p>
          <a:p>
            <a:r>
              <a:rPr lang="ru-RU" sz="1800" dirty="0"/>
              <a:t>Согласно </a:t>
            </a:r>
            <a:r>
              <a:rPr lang="ru-RU" sz="1800" dirty="0" err="1"/>
              <a:t>пп</a:t>
            </a:r>
            <a:r>
              <a:rPr lang="ru-RU" sz="1800" dirty="0"/>
              <a:t>. «б» п. 3 Постановления, указанные в </a:t>
            </a:r>
            <a:r>
              <a:rPr lang="ru-RU" sz="1800" dirty="0" err="1"/>
              <a:t>п.п</a:t>
            </a:r>
            <a:r>
              <a:rPr lang="ru-RU" sz="1800" dirty="0"/>
              <a:t>. 1 и 2 настоящего постановления запреты, не применяются в случае закупки одной единицы товара, стоимость которой не превышает 300 тыс. рублей, и закупки совокупности таких товаров, суммарная стоимость которых составляет менее 1 млн. рублей (за исключением закупок товаров, указанных в пунктах 19 - 21, 28, 50, 142 и 145 перечня);</a:t>
            </a:r>
          </a:p>
          <a:p>
            <a:r>
              <a:rPr lang="ru-RU" sz="1800" dirty="0"/>
              <a:t>Под совокупностью товаров применительно к Постановлению следует понимать те товары, которые соответствуют одному коду Общероссийского классификатора продукции по видам экономической деятельности ОК 034-2014 (КПЕС 2008) (далее - ОКПД 2).</a:t>
            </a:r>
          </a:p>
          <a:p>
            <a:r>
              <a:rPr lang="ru-RU" sz="1800" dirty="0"/>
              <a:t>Таким образом, при осуществлении закупки товаров в рамках одного кода ОКПД 2 суммарной стоимостью менее 1 млн. рублей запрет не распространяется в случае, если стоимость каждого товара не превышает 300 тыс. рублей.</a:t>
            </a:r>
          </a:p>
          <a:p>
            <a:r>
              <a:rPr lang="ru-RU" sz="1800" dirty="0"/>
              <a:t>В рассматриваемом случае совокупная стоимость товаров составляет менее 1 млн рублей, а следовательно, </a:t>
            </a:r>
            <a:r>
              <a:rPr lang="ru-RU" sz="1800" dirty="0">
                <a:solidFill>
                  <a:srgbClr val="FF0000"/>
                </a:solidFill>
              </a:rPr>
              <a:t>Заказчиком неправомерно установлен запрет на допуск отдельных видов промышленных товаров, происходящих из иностранных государств, для целей осуществления закупок для обеспечения государственных и муниципальных нужд, в соответствии с Постановлением Правительства РФ от 30.04.2020 № 616. Жалоба обоснованная.</a:t>
            </a:r>
          </a:p>
        </p:txBody>
      </p:sp>
    </p:spTree>
    <p:extLst>
      <p:ext uri="{BB962C8B-B14F-4D97-AF65-F5344CB8AC3E}">
        <p14:creationId xmlns:p14="http://schemas.microsoft.com/office/powerpoint/2010/main" val="1332571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1CA6BF-98EE-D7A3-C340-A13FED865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919" y="138623"/>
            <a:ext cx="10515600" cy="69188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РЕШЕНИЕ Санкт-Петербургского УФАС по делу 44-1784/23 о нарушении законодательства о контрактной системе 16.05.2023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CFE5C9-919A-0CD8-3456-C055D6037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919" y="906011"/>
            <a:ext cx="10758881" cy="5270952"/>
          </a:xfrm>
        </p:spPr>
        <p:txBody>
          <a:bodyPr>
            <a:normAutofit/>
          </a:bodyPr>
          <a:lstStyle/>
          <a:p>
            <a:r>
              <a:rPr lang="ru-RU" sz="1800" dirty="0"/>
              <a:t>Жалуется ИП Кравченко М.В. (далее – Заявитель) на действия Заказчика  - ГБОУ СОШ № 18 с углубленным изучением математики Василеостровского района Санкт-Петербурга - при определении поставщика путем проведения электронного аукциона на поставку ноутбуков (извещение номер 0372200132923000024).</a:t>
            </a:r>
          </a:p>
          <a:p>
            <a:r>
              <a:rPr lang="ru-RU" sz="1800" dirty="0"/>
              <a:t>В жалобе ИП Кравченко М.В. указывает на неправомерные действия Заказчика, выразившиеся, по мнению Заявителя, в неверном применении запрета на поставку продукции иностранного происхождения.</a:t>
            </a:r>
          </a:p>
          <a:p>
            <a:r>
              <a:rPr lang="ru-RU" sz="1800" dirty="0"/>
              <a:t>Заказчиком в отношении рассматриваемой закупки применена позиция каталога 26.20.11.110-00000165.</a:t>
            </a:r>
          </a:p>
          <a:p>
            <a:r>
              <a:rPr lang="ru-RU" sz="1800" dirty="0"/>
              <a:t>Вместе с тем, действие Постановления Правительства РФ от 30.04.2020 № 616 не распространяется на данную продукцию </a:t>
            </a:r>
            <a:r>
              <a:rPr lang="ru-RU" sz="1800" i="1" dirty="0">
                <a:solidFill>
                  <a:srgbClr val="7030A0"/>
                </a:solidFill>
              </a:rPr>
              <a:t>(Правила закупки изменились, теперь это – 878 ПП)</a:t>
            </a:r>
            <a:r>
              <a:rPr lang="ru-RU" sz="1800" dirty="0"/>
              <a:t>, следовательно, в действиях Заказчика усматривается нарушение ч. 3 ст. 14 Закона о контрактной системе. </a:t>
            </a:r>
          </a:p>
          <a:p>
            <a:r>
              <a:rPr lang="ru-RU" sz="1800" dirty="0">
                <a:solidFill>
                  <a:srgbClr val="FF0000"/>
                </a:solidFill>
              </a:rPr>
              <a:t>Доводы жалобы являются обоснованными.</a:t>
            </a:r>
          </a:p>
          <a:p>
            <a:r>
              <a:rPr lang="ru-RU" sz="1800" dirty="0">
                <a:solidFill>
                  <a:srgbClr val="FF0000"/>
                </a:solidFill>
              </a:rPr>
              <a:t>Аналогичная жалоба с участием этих же лиц признана также обоснованной. Заказчик закупал системные блоки по коду ОКПД2 26.20.15.000-00000029. Установил запрет на допуск, но на этот код 616 не распространяется.</a:t>
            </a:r>
          </a:p>
        </p:txBody>
      </p:sp>
    </p:spTree>
    <p:extLst>
      <p:ext uri="{BB962C8B-B14F-4D97-AF65-F5344CB8AC3E}">
        <p14:creationId xmlns:p14="http://schemas.microsoft.com/office/powerpoint/2010/main" val="1744418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1736A-0087-E22A-1981-DB8B48373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067"/>
            <a:ext cx="10515600" cy="230493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00B0F0"/>
                </a:solidFill>
              </a:rPr>
              <a:t>Разъясняющие Письма по 616 ПП в 2023 г.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85190786-94CA-1F22-4788-14EC0FE089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4122027"/>
              </p:ext>
            </p:extLst>
          </p:nvPr>
        </p:nvGraphicFramePr>
        <p:xfrm>
          <a:off x="353386" y="624234"/>
          <a:ext cx="11283892" cy="6162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146689">
                  <a:extLst>
                    <a:ext uri="{9D8B030D-6E8A-4147-A177-3AD203B41FA5}">
                      <a16:colId xmlns:a16="http://schemas.microsoft.com/office/drawing/2014/main" val="3326150448"/>
                    </a:ext>
                  </a:extLst>
                </a:gridCol>
                <a:gridCol w="2137203">
                  <a:extLst>
                    <a:ext uri="{9D8B030D-6E8A-4147-A177-3AD203B41FA5}">
                      <a16:colId xmlns:a16="http://schemas.microsoft.com/office/drawing/2014/main" val="21896655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Суть разъяснений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Реквизиты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55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Возможно включать в один лот товары включенные и не включенные в перечень, установленный Постановлением № 616, если установленные пунктами 1 и 2 Постановления 616 запреты не применяются.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400" dirty="0"/>
                        <a:t>https://fas.gov.ru/p/presentations/795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7286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Дробление лота на несколько закупок с целью неприменения ПП № 616 по п/п. б п. 3  не является нарушением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1400" i="1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i="1" dirty="0"/>
                        <a:t>(Конкретный пример необоснованной жалобы - Решение Саратовского УФАС № 064/06/42-378/2022 от 26 апреля 2022 года. Заказчик объявил 10 ЭА на поставку ноутбуков, с одинаковой НМЦК &lt; 1 млн. руб., одинаковыми характеристиками, чтобы не применять 616 ПП)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930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На момент передачи товара (результатов работы) заключение о подтверждении производства промышленной продукции на территории Российской Федерации, утвержденных постановлением N 719, должно быть действующим, а товар должен находиться в реестре российской промышленной продукции, обладая соответствующей реестровой записью.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При этом в случае получения поставщиком нового заключения и внесения продукции в реестр российской промышленной продукции при исполнении контракта по согласованию заказчика с поставщиком (подрядчиком, исполнителем) допускается поставка товара, выполнение работы или оказание услуги, качество, технические и функциональные характеристики (потребительские свойства) которых являются улучшенными по сравнению с качеством и соответствующими техническими и функциональными характеристиками, указанными в контракте (часть 7 статьи 95 Федерального закона от 5 апреля 2013 г. N 44-ФЗ "О контрактной системе в сфере закупок, товаров, работ, услуг для обеспечения государственных и муниципальных нужд" (далее - Закон N 44-ФЗ).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Письмо Министерства промышленности и торговли РФ от 25 апреля 2023 г. N ПГ-12-3968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875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В случае непредставления </a:t>
                      </a:r>
                      <a:r>
                        <a:rPr lang="ru-RU" sz="1400" b="1" dirty="0"/>
                        <a:t>заключения, действующего на момент приемки</a:t>
                      </a:r>
                      <a:r>
                        <a:rPr lang="ru-RU" sz="1400" dirty="0"/>
                        <a:t>, заказчик обязан расторгнуть контракт в одностороннем порядке по основаниям, предусмотренным пунктом 1 части 15 статьи 95 Закона N 44-ФЗ.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Письмо Минфина России от 2 мая 2023 г. N 24-06-09/40063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86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Реестровые записи из реестров </a:t>
                      </a:r>
                      <a:r>
                        <a:rPr lang="ru-RU" sz="1400" b="1" dirty="0"/>
                        <a:t>должны быть действующими на этапе подачи участником закупки заявки на участие в закупке или на этапе заключения контракта, в случае осуществления закупки у единственного поставщика (подрядчика, исполнителя).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Письмо Министерства промышленности и торговли РФ от 14 июля 2023 г. N 74366/12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61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990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ABD29-7ED4-842B-1345-77AEDB299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9407"/>
            <a:ext cx="10515600" cy="1849569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FF0000"/>
                </a:solidFill>
              </a:rPr>
              <a:t>Основное нарушение по 1236: </a:t>
            </a:r>
            <a:br>
              <a:rPr lang="ru-RU" sz="2700" dirty="0">
                <a:solidFill>
                  <a:srgbClr val="FF0000"/>
                </a:solidFill>
              </a:rPr>
            </a:br>
            <a:br>
              <a:rPr lang="ru-RU" sz="2700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при закупке предустановленной ОС </a:t>
            </a:r>
            <a:r>
              <a:rPr lang="en-US" sz="2000" b="1" dirty="0">
                <a:solidFill>
                  <a:srgbClr val="002060"/>
                </a:solidFill>
              </a:rPr>
              <a:t>Windows 10 (11 </a:t>
            </a:r>
            <a:r>
              <a:rPr lang="ru-RU" sz="2000" b="1" dirty="0">
                <a:solidFill>
                  <a:srgbClr val="002060"/>
                </a:solidFill>
              </a:rPr>
              <a:t>версия</a:t>
            </a:r>
            <a:r>
              <a:rPr lang="en-US" sz="2000" b="1" dirty="0">
                <a:solidFill>
                  <a:srgbClr val="002060"/>
                </a:solidFill>
              </a:rPr>
              <a:t>)</a:t>
            </a:r>
            <a:r>
              <a:rPr lang="ru-RU" sz="2000" b="1" dirty="0">
                <a:solidFill>
                  <a:srgbClr val="002060"/>
                </a:solidFill>
              </a:rPr>
              <a:t> в составе АРМ, ноутбуков заказчик:</a:t>
            </a:r>
            <a:br>
              <a:rPr lang="ru-RU" sz="2000" b="1" dirty="0">
                <a:solidFill>
                  <a:srgbClr val="002060"/>
                </a:solidFill>
              </a:rPr>
            </a:b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1. Не указывает слова «или эквивалент»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2. Не указывает на применение 1236 ПП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3. Не делает обоснование невозможности соблюдения запрета на допуск иностранного ПО</a:t>
            </a:r>
            <a:br>
              <a:rPr lang="ru-RU" sz="2000" dirty="0">
                <a:solidFill>
                  <a:srgbClr val="002060"/>
                </a:solidFill>
              </a:rPr>
            </a:br>
            <a:br>
              <a:rPr lang="ru-RU" sz="20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965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199E5-4C0A-194B-3AE6-AAD6024D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763" y="118358"/>
            <a:ext cx="11526473" cy="4688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Противоречивая практика по 1236 ПП </a:t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000" b="1" i="1" dirty="0">
                <a:solidFill>
                  <a:srgbClr val="C00000"/>
                </a:solidFill>
              </a:rPr>
              <a:t>(несмотря на наличие Письма Минсвязи от 15.12.2022 П11-2-05-106-94501</a:t>
            </a:r>
            <a:r>
              <a:rPr lang="ru-RU" sz="2400" b="1" dirty="0">
                <a:solidFill>
                  <a:srgbClr val="C00000"/>
                </a:solidFill>
              </a:rPr>
              <a:t>)</a:t>
            </a:r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B1884A53-530B-EA12-A30F-50946D8BBF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2565896"/>
              </p:ext>
            </p:extLst>
          </p:nvPr>
        </p:nvGraphicFramePr>
        <p:xfrm>
          <a:off x="478172" y="663744"/>
          <a:ext cx="11392949" cy="605108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595457">
                  <a:extLst>
                    <a:ext uri="{9D8B030D-6E8A-4147-A177-3AD203B41FA5}">
                      <a16:colId xmlns:a16="http://schemas.microsoft.com/office/drawing/2014/main" val="3731367334"/>
                    </a:ext>
                  </a:extLst>
                </a:gridCol>
                <a:gridCol w="5797492">
                  <a:extLst>
                    <a:ext uri="{9D8B030D-6E8A-4147-A177-3AD203B41FA5}">
                      <a16:colId xmlns:a16="http://schemas.microsoft.com/office/drawing/2014/main" val="3481014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Решение Липецкого УФАС № 048/06/106-480/2023 от 09.07.2023 (извещение № 0346200018523000041)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Решение Красноярского УФАС РЕШЕНИЕ №024/06/106-1320/2023 от 18.05.2023 (извещение № 0319100017723000022)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48586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Жалуется ООО «Электронные машины»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285078"/>
                  </a:ext>
                </a:extLst>
              </a:tr>
              <a:tr h="315764">
                <a:tc>
                  <a:txBody>
                    <a:bodyPr/>
                    <a:lstStyle/>
                    <a:p>
                      <a:r>
                        <a:rPr lang="ru-RU" sz="1400" dirty="0"/>
                        <a:t>ЭА на поставку камер видеонаблюдения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ЭА «Поставка цифровых камер»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374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Представитель заявителя также пояснял, что в закупаемом товаре содержится ПО, поскольку в описании объекта закупки установлены такие характеристики как: "HD-формат - Full HD 1080p", "Поддержка видеокодеков - H.264+, H.265", "Функции и возможности - Режим HLC, Режим BLC".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Вместе с тем, указанные характеристики обозначают следующее: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- "HD-формат - Full HD 1080p" - это разрешение матрицы 1920x1080 точек (пикселей) и частотой кадров не менее 24/сек.;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- "Поддержка видеокодеков - H.264+, H.265" - является форматами сжатия видео;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- "Функции и возможности - Режим HLC, Режим BLC" - функции компенсаций яркой и встречной засветки.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Данные функции камеры видеонаблюдения не говорят о наличии ПО в камере, а разъясняют функциональные, технические и качественные характеристики объекта закупки.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Таким образом, учитывая, что в описании объекта закупки не установлено требований к ПО, а также соответствие установленных характеристик позиции КТРУ 26.70.13.000-00000004, Комиссия приходит к выводу, что действия заказчика в части </a:t>
                      </a:r>
                      <a:r>
                        <a:rPr lang="ru-RU" sz="1400" b="1" dirty="0"/>
                        <a:t>не установления запрета </a:t>
                      </a:r>
                      <a:r>
                        <a:rPr lang="ru-RU" sz="1400" dirty="0"/>
                        <a:t>на допуск ПО в соответствии с Постановлением № 1236 не противоречат нормам Закона о контрактной системе. </a:t>
                      </a:r>
                      <a:r>
                        <a:rPr lang="ru-RU" sz="1400" b="1" dirty="0"/>
                        <a:t>Жалоба не обоснована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Проанализировав описание объекта закупки Электронного аукциона, Комиссия УФАС  установила, что объектом закупки является поставка камер видеонаблюдения с характеристиками: HD-формат: Full HD 1080p; поддержка аудиокодеков: G.711a, G.711u; поддержка видеокодеков: H.265, H.264 </a:t>
                      </a:r>
                      <a:r>
                        <a:rPr lang="ru-RU" sz="1400" dirty="0" err="1"/>
                        <a:t>Main</a:t>
                      </a:r>
                      <a:r>
                        <a:rPr lang="ru-RU" sz="1400" dirty="0"/>
                        <a:t> Profile, MJPEG; поддержка карт памяти: </a:t>
                      </a:r>
                      <a:r>
                        <a:rPr lang="ru-RU" sz="1400" dirty="0" err="1"/>
                        <a:t>microSD</a:t>
                      </a:r>
                      <a:r>
                        <a:rPr lang="ru-RU" sz="1400" dirty="0"/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Из пояснений Заказчика следует, что в рамках рассматриваемого Электронного аукциона закупается только видеокамера, не имеющая какого-либо программного обеспечения.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Проанализировав информацию, размещенную в общедоступных источниках, Комиссия УФАС не смогла прийти к выводу, что существует какая-либо иная возможность обеспечить видеокамеру (физическое устройство) характеристикой «HD-формат: Full HD 1080р» поддержкой аудио и видео кодеков, кроме как путем установления на ней соответствующего программного обеспечения.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dirty="0"/>
                        <a:t>Не установление </a:t>
                      </a:r>
                      <a:r>
                        <a:rPr lang="ru-RU" sz="1400" dirty="0"/>
                        <a:t>в извещении Электронного аукциона </a:t>
                      </a:r>
                      <a:r>
                        <a:rPr lang="ru-RU" sz="1400" b="1" dirty="0"/>
                        <a:t>информации </a:t>
                      </a:r>
                      <a:r>
                        <a:rPr lang="ru-RU" sz="1400" dirty="0"/>
                        <a:t>об условиях</a:t>
                      </a:r>
                      <a:r>
                        <a:rPr lang="ru-RU" sz="1400" b="1" dirty="0"/>
                        <a:t>, о запретах </a:t>
                      </a:r>
                      <a:r>
                        <a:rPr lang="ru-RU" sz="1400" dirty="0"/>
                        <a:t>и об ограничениях допуска товаров, происходящих из иностранного государства или группы иностранных государств, работ, услуг, соответственно выполняемых, оказываемых иностранными лицами является нарушением требований пункта 15 части 1 статьи 42 Закона о контрактной системе со стороны Заказчика. </a:t>
                      </a:r>
                      <a:r>
                        <a:rPr lang="ru-RU" sz="1400" b="1" dirty="0"/>
                        <a:t>Жалоба обоснована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926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0269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199E5-4C0A-194B-3AE6-AAD6024D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981"/>
            <a:ext cx="10515600" cy="594707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Изменения в «ограничительном» </a:t>
            </a:r>
            <a:r>
              <a:rPr lang="ru-RU" sz="3600" b="1" dirty="0" err="1">
                <a:solidFill>
                  <a:srgbClr val="0070C0"/>
                </a:solidFill>
              </a:rPr>
              <a:t>нацрежиме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504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C14F1620-8BA8-4A6F-34B2-D32F878F76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9487908"/>
              </p:ext>
            </p:extLst>
          </p:nvPr>
        </p:nvGraphicFramePr>
        <p:xfrm>
          <a:off x="151002" y="226060"/>
          <a:ext cx="11930542" cy="637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746">
                  <a:extLst>
                    <a:ext uri="{9D8B030D-6E8A-4147-A177-3AD203B41FA5}">
                      <a16:colId xmlns:a16="http://schemas.microsoft.com/office/drawing/2014/main" val="3729511039"/>
                    </a:ext>
                  </a:extLst>
                </a:gridCol>
                <a:gridCol w="1056946">
                  <a:extLst>
                    <a:ext uri="{9D8B030D-6E8A-4147-A177-3AD203B41FA5}">
                      <a16:colId xmlns:a16="http://schemas.microsoft.com/office/drawing/2014/main" val="2540211409"/>
                    </a:ext>
                  </a:extLst>
                </a:gridCol>
                <a:gridCol w="3672850">
                  <a:extLst>
                    <a:ext uri="{9D8B030D-6E8A-4147-A177-3AD203B41FA5}">
                      <a16:colId xmlns:a16="http://schemas.microsoft.com/office/drawing/2014/main" val="13236262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Суть изменения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Дата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Реквизиты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1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В рамках 878 ПП</a:t>
                      </a:r>
                      <a:r>
                        <a:rPr lang="ru-RU" sz="1400" dirty="0"/>
                        <a:t>: СТ-1 не является документом, подтверждающим страну происхождения товара, при закупке радиоэлектронной продукции, являющейся медицинским изделием по определенным кодам ОКПД2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01.01.2023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ПП РФ от 6 декабря 2021 г. № 2213 "О внесении изменений в некоторые акты Правительства Российской Федерации"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4865161"/>
                  </a:ext>
                </a:extLst>
              </a:tr>
              <a:tr h="51256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Изменен сам Перечень, ряд позиций по компьютерной техники закупаются не под запретом, а под условием допуска «второй лишний»;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По этим позициям сделано исключение из основного правила «второй лишний», связанное с радиоэлектронной продукцией 1 уровня;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при исполнении контракта, заключенного по результатам определения поставщика (подрядчика, исполнителя) в соответствии с пунктом 3.1 (исключение из общего правила «второй лишний») постановления 878, замена радиоэлектронной продукции первого уровня на радиоэлектронную продукцию, не соответствующую указанному требованию, не допускается.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20.04.2023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ПП РФ от 27 марта 2023 г. N 486 "О внесении изменений в некоторые акты Правительства Российской Федерации"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964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b="1" dirty="0"/>
                        <a:t>В рамках 617 ПП: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Изменено правило закупки с «третий лишний» на «второй лишний»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СТ-1 не является документом, подтверждающим страну происхождения товара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Исключили отдельные требования по ЛНР, ДНР;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Изменен сам Перечень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01.03.2023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ПП РФ от 28 февраля 2023 г. N 318 "Об изменении и признании утратившими силу отдельных положений некоторых актов Правительства Российской Федерации"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8635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b="1" dirty="0"/>
                        <a:t>В рамках 102 ПП: </a:t>
                      </a:r>
                      <a:r>
                        <a:rPr lang="ru-RU" sz="1400" dirty="0"/>
                        <a:t>Изменен Перечень №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21.01.2023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ПП РФ от 12 января 2023 г. N 10</a:t>
                      </a:r>
                    </a:p>
                    <a:p>
                      <a:r>
                        <a:rPr lang="ru-RU" sz="1200" dirty="0"/>
                        <a:t>"Об особенностях описания тест-полосок для определения содержания глюкозы в крови,…»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413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Исключили отдельные требования по ЛНР, ДНР;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Изменен Перечень № 1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01.03.2023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ПП РФ от 28 февраля 2023 г. N 318 "Об изменении и признании утратившими силу отдельных положений некоторых актов Правительства Российской Федерации"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1879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Изменен Перечень №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20.04.2023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ПП РФ от 27 марта 2023 г. N 486 "О внесении изменений в некоторые акты Правительства Российской Федерации"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3099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0125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073988"/>
              </p:ext>
            </p:extLst>
          </p:nvPr>
        </p:nvGraphicFramePr>
        <p:xfrm>
          <a:off x="68263" y="110202"/>
          <a:ext cx="12037051" cy="6675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9987">
                  <a:extLst>
                    <a:ext uri="{9D8B030D-6E8A-4147-A177-3AD203B41FA5}">
                      <a16:colId xmlns:a16="http://schemas.microsoft.com/office/drawing/2014/main" val="371607026"/>
                    </a:ext>
                  </a:extLst>
                </a:gridCol>
                <a:gridCol w="1174895">
                  <a:extLst>
                    <a:ext uri="{9D8B030D-6E8A-4147-A177-3AD203B41FA5}">
                      <a16:colId xmlns:a16="http://schemas.microsoft.com/office/drawing/2014/main" val="2585594317"/>
                    </a:ext>
                  </a:extLst>
                </a:gridCol>
                <a:gridCol w="1157244">
                  <a:extLst>
                    <a:ext uri="{9D8B030D-6E8A-4147-A177-3AD203B41FA5}">
                      <a16:colId xmlns:a16="http://schemas.microsoft.com/office/drawing/2014/main" val="2367998830"/>
                    </a:ext>
                  </a:extLst>
                </a:gridCol>
                <a:gridCol w="1526796">
                  <a:extLst>
                    <a:ext uri="{9D8B030D-6E8A-4147-A177-3AD203B41FA5}">
                      <a16:colId xmlns:a16="http://schemas.microsoft.com/office/drawing/2014/main" val="1377826914"/>
                    </a:ext>
                  </a:extLst>
                </a:gridCol>
                <a:gridCol w="1308683">
                  <a:extLst>
                    <a:ext uri="{9D8B030D-6E8A-4147-A177-3AD203B41FA5}">
                      <a16:colId xmlns:a16="http://schemas.microsoft.com/office/drawing/2014/main" val="3172333418"/>
                    </a:ext>
                  </a:extLst>
                </a:gridCol>
                <a:gridCol w="1182848">
                  <a:extLst>
                    <a:ext uri="{9D8B030D-6E8A-4147-A177-3AD203B41FA5}">
                      <a16:colId xmlns:a16="http://schemas.microsoft.com/office/drawing/2014/main" val="2305624290"/>
                    </a:ext>
                  </a:extLst>
                </a:gridCol>
                <a:gridCol w="1585519">
                  <a:extLst>
                    <a:ext uri="{9D8B030D-6E8A-4147-A177-3AD203B41FA5}">
                      <a16:colId xmlns:a16="http://schemas.microsoft.com/office/drawing/2014/main" val="3019461091"/>
                    </a:ext>
                  </a:extLst>
                </a:gridCol>
                <a:gridCol w="1147244">
                  <a:extLst>
                    <a:ext uri="{9D8B030D-6E8A-4147-A177-3AD203B41FA5}">
                      <a16:colId xmlns:a16="http://schemas.microsoft.com/office/drawing/2014/main" val="3238433251"/>
                    </a:ext>
                  </a:extLst>
                </a:gridCol>
                <a:gridCol w="773835">
                  <a:extLst>
                    <a:ext uri="{9D8B030D-6E8A-4147-A177-3AD203B41FA5}">
                      <a16:colId xmlns:a16="http://schemas.microsoft.com/office/drawing/2014/main" val="2941049311"/>
                    </a:ext>
                  </a:extLst>
                </a:gridCol>
              </a:tblGrid>
              <a:tr h="409915">
                <a:tc>
                  <a:txBody>
                    <a:bodyPr/>
                    <a:lstStyle/>
                    <a:p>
                      <a:r>
                        <a:rPr lang="ru-RU" sz="1200" dirty="0"/>
                        <a:t>Документы</a:t>
                      </a:r>
                      <a:r>
                        <a:rPr lang="ru-RU" sz="1200" baseline="0" dirty="0"/>
                        <a:t> в заявке /контракте</a:t>
                      </a:r>
                      <a:endParaRPr lang="ru-RU" sz="120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1236 (ПО)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616 (запрет)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aseline="0" dirty="0"/>
                        <a:t>878 (</a:t>
                      </a:r>
                      <a:r>
                        <a:rPr lang="ru-RU" sz="1200" dirty="0"/>
                        <a:t>электроника)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617 </a:t>
                      </a:r>
                      <a:br>
                        <a:rPr lang="ru-RU" sz="1200" dirty="0"/>
                      </a:br>
                      <a:r>
                        <a:rPr lang="ru-RU" sz="1200" dirty="0"/>
                        <a:t>(всяко разно)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1289 </a:t>
                      </a:r>
                      <a:br>
                        <a:rPr lang="ru-RU" sz="1200" dirty="0"/>
                      </a:br>
                      <a:r>
                        <a:rPr lang="ru-RU" sz="1200" dirty="0">
                          <a:solidFill>
                            <a:schemeClr val="bg1"/>
                          </a:solidFill>
                        </a:rPr>
                        <a:t>(ЖНВЛП)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102 </a:t>
                      </a:r>
                      <a:br>
                        <a:rPr lang="ru-RU" sz="1200" dirty="0"/>
                      </a:br>
                      <a:r>
                        <a:rPr lang="ru-RU" sz="1200" dirty="0"/>
                        <a:t>(мед. изделия)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832 (продукты)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126н</a:t>
                      </a:r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3962088746"/>
                  </a:ext>
                </a:extLst>
              </a:tr>
              <a:tr h="6682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Акт экспертизы ТПП </a:t>
                      </a:r>
                    </a:p>
                    <a:p>
                      <a:endParaRPr lang="ru-RU" sz="120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 </a:t>
                      </a:r>
                      <a:r>
                        <a:rPr lang="ru-RU" sz="1200" b="0" dirty="0"/>
                        <a:t>о доли </a:t>
                      </a:r>
                      <a:r>
                        <a:rPr lang="ru-RU" sz="1200" b="0" dirty="0" err="1"/>
                        <a:t>иностран</a:t>
                      </a:r>
                      <a:r>
                        <a:rPr lang="ru-RU" sz="1200" b="0" dirty="0"/>
                        <a:t>. материалов</a:t>
                      </a:r>
                      <a:r>
                        <a:rPr lang="ru-RU" sz="1200" b="0" baseline="0" dirty="0"/>
                        <a:t> в цене (по 2 Перечню)</a:t>
                      </a:r>
                      <a:endParaRPr lang="ru-RU" sz="1200" b="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1029754058"/>
                  </a:ext>
                </a:extLst>
              </a:tr>
              <a:tr h="8005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Заключение </a:t>
                      </a:r>
                      <a:r>
                        <a:rPr kumimoji="0" lang="ru-RU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Минпромторга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о подтверждении производства </a:t>
                      </a:r>
                      <a:r>
                        <a:rPr kumimoji="0" lang="ru-RU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пром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продукции в РФ в соответствии с 719 ПП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666068424"/>
                  </a:ext>
                </a:extLst>
              </a:tr>
              <a:tr h="10027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Сведения о документе, подтверждающем соответствие производителя Правилам надлежащей производственной практики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 </a:t>
                      </a:r>
                      <a:br>
                        <a:rPr lang="ru-RU" sz="1400" b="1" dirty="0"/>
                      </a:br>
                      <a:r>
                        <a:rPr lang="ru-RU" sz="1200" b="0" dirty="0"/>
                        <a:t>(РФ или ЕАЭС)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268066324"/>
                  </a:ext>
                </a:extLst>
              </a:tr>
              <a:tr h="3962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Сертификат </a:t>
                      </a:r>
                    </a:p>
                    <a:p>
                      <a:endParaRPr lang="ru-RU" sz="120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  <a:r>
                        <a:rPr lang="ru-RU" sz="1400" b="0" dirty="0"/>
                        <a:t> </a:t>
                      </a:r>
                      <a:r>
                        <a:rPr lang="ru-RU" sz="1200" b="0" dirty="0"/>
                        <a:t>СТ-1 ЕАЭС</a:t>
                      </a:r>
                      <a:br>
                        <a:rPr lang="ru-RU" sz="1400" b="1" dirty="0"/>
                      </a:br>
                      <a:r>
                        <a:rPr lang="ru-RU" sz="1400" b="1" dirty="0"/>
                        <a:t>+ 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</a:rPr>
                        <a:t>СТ-1 ЛНР, ДНР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 </a:t>
                      </a:r>
                      <a:r>
                        <a:rPr lang="ru-RU" sz="1200" b="0" dirty="0"/>
                        <a:t>СТ-1 ЕАЭС</a:t>
                      </a:r>
                    </a:p>
                    <a:p>
                      <a:pPr algn="ctr"/>
                      <a:r>
                        <a:rPr lang="ru-RU" sz="1400" b="1" dirty="0"/>
                        <a:t>+ </a:t>
                      </a:r>
                      <a:r>
                        <a:rPr lang="ru-RU" sz="1200" b="0" dirty="0"/>
                        <a:t>ГОСТ </a:t>
                      </a:r>
                      <a:r>
                        <a:rPr lang="en-US" sz="1200" b="0" dirty="0"/>
                        <a:t>ISO 13485-2017</a:t>
                      </a:r>
                      <a:r>
                        <a:rPr lang="ru-RU" sz="1200" b="0" dirty="0"/>
                        <a:t> (по 2 Перечню)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 </a:t>
                      </a:r>
                      <a:r>
                        <a:rPr lang="ru-RU" sz="1200" b="0" dirty="0">
                          <a:solidFill>
                            <a:srgbClr val="FF0000"/>
                          </a:solidFill>
                        </a:rPr>
                        <a:t>СТ-1 ЛНР, ДНР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163759118"/>
                  </a:ext>
                </a:extLst>
              </a:tr>
              <a:tr h="4572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Декларация страны происхождения товара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 </a:t>
                      </a:r>
                    </a:p>
                    <a:p>
                      <a:pPr algn="ctr"/>
                      <a:r>
                        <a:rPr lang="ru-RU" sz="1400" b="1" dirty="0"/>
                        <a:t>+</a:t>
                      </a:r>
                      <a:r>
                        <a:rPr lang="ru-RU" sz="1200" b="0" dirty="0"/>
                        <a:t> о </a:t>
                      </a:r>
                      <a:r>
                        <a:rPr lang="ru-RU" sz="1200" b="0" dirty="0" err="1"/>
                        <a:t>произво-дителе</a:t>
                      </a:r>
                      <a:endParaRPr lang="ru-RU" sz="1200" b="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3033256510"/>
                  </a:ext>
                </a:extLst>
              </a:tr>
              <a:tr h="457243">
                <a:tc>
                  <a:txBody>
                    <a:bodyPr/>
                    <a:lstStyle/>
                    <a:p>
                      <a:r>
                        <a:rPr lang="ru-RU" sz="1200" dirty="0"/>
                        <a:t>Номер реестровой записи из реестра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 </a:t>
                      </a:r>
                      <a:r>
                        <a:rPr lang="ru-RU" sz="1200" b="0" dirty="0"/>
                        <a:t>(программного обеспечения РФ или ЕАЭС)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 </a:t>
                      </a:r>
                      <a:r>
                        <a:rPr lang="ru-RU" sz="1200" b="0" dirty="0"/>
                        <a:t>(промышленной продукции РФ или ЕАЭС)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  <a:r>
                        <a:rPr lang="ru-RU" sz="1400" b="1" baseline="0" dirty="0"/>
                        <a:t> </a:t>
                      </a:r>
                      <a:r>
                        <a:rPr lang="ru-RU" sz="1200" b="0" baseline="0" dirty="0"/>
                        <a:t>(радиоэлектронного РФ или промышленного ЕАЭС)</a:t>
                      </a:r>
                      <a:endParaRPr lang="ru-RU" sz="1200" b="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 </a:t>
                      </a:r>
                      <a:r>
                        <a:rPr lang="ru-RU" sz="1200" b="0" dirty="0"/>
                        <a:t>(промышленной продукции РФ или ЕАЭС)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3414474876"/>
                  </a:ext>
                </a:extLst>
              </a:tr>
              <a:tr h="457243">
                <a:tc>
                  <a:txBody>
                    <a:bodyPr/>
                    <a:lstStyle/>
                    <a:p>
                      <a:r>
                        <a:rPr lang="ru-RU" sz="1200" dirty="0"/>
                        <a:t>Совокупное количество баллов в рамках 719 ПП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33227119"/>
                  </a:ext>
                </a:extLst>
              </a:tr>
              <a:tr h="457243">
                <a:tc>
                  <a:txBody>
                    <a:bodyPr/>
                    <a:lstStyle/>
                    <a:p>
                      <a:r>
                        <a:rPr lang="ru-RU" sz="1200" dirty="0"/>
                        <a:t>Информация о реестровой записи и совокупном количестве баллов включается в контракт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3536140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59766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20423-A82D-804F-FC28-141A4EA7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12"/>
            <a:ext cx="10515600" cy="4737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Основные проблемы применения 878 ПП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D97B9-F81C-FC6D-D22A-05B53C13D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416" y="620786"/>
            <a:ext cx="11225168" cy="5304508"/>
          </a:xfrm>
        </p:spPr>
        <p:txBody>
          <a:bodyPr>
            <a:normAutofit/>
          </a:bodyPr>
          <a:lstStyle/>
          <a:p>
            <a:r>
              <a:rPr lang="ru-RU" sz="1800" dirty="0"/>
              <a:t>1.  </a:t>
            </a:r>
            <a:r>
              <a:rPr lang="ru-RU" sz="1800" dirty="0">
                <a:solidFill>
                  <a:srgbClr val="0070C0"/>
                </a:solidFill>
              </a:rPr>
              <a:t>Неоднократно изменяющиеся правила закупки компьютерной продукции, </a:t>
            </a:r>
            <a:r>
              <a:rPr lang="ru-RU" sz="1800" b="1" dirty="0">
                <a:solidFill>
                  <a:srgbClr val="0070C0"/>
                </a:solidFill>
              </a:rPr>
              <a:t>которая в том числе квотируется:</a:t>
            </a:r>
          </a:p>
          <a:p>
            <a:r>
              <a:rPr lang="ru-RU" sz="1600" dirty="0"/>
              <a:t>Изначально с 27.07.2019 под 878 ПП попадал весь код ОКПД2  - 26 Оборудование компьютерное электронное, оптическое; </a:t>
            </a:r>
          </a:p>
          <a:p>
            <a:r>
              <a:rPr lang="ru-RU" sz="1600" dirty="0"/>
              <a:t>С 31.08.2021 часть позиций из 26 кода стала закупаться под 616 ПП;</a:t>
            </a:r>
          </a:p>
          <a:p>
            <a:r>
              <a:rPr lang="ru-RU" sz="1600" dirty="0"/>
              <a:t>С 20.04.2023 эти позиций опять закупается под 878 ПП,  с особенностями по  радиоэлектронной продукции 1 уровня.</a:t>
            </a:r>
          </a:p>
          <a:p>
            <a:endParaRPr lang="ru-RU" sz="18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DDC996C-7BDC-7A40-2180-3C8A3D2B8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30" y="2284908"/>
            <a:ext cx="11040813" cy="44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458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FA3421-20DF-1DE7-9911-B1D1FE22F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6747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Изменения в Постановлении Правительства РФ от 10 июля 2019 г. N 878 "О мерах стимулирования производства радиоэлектронной продукции…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A91BB2-E4D5-5C5C-86B4-5C067E0A0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094" y="1004047"/>
            <a:ext cx="10869706" cy="5459506"/>
          </a:xfrm>
        </p:spPr>
        <p:txBody>
          <a:bodyPr>
            <a:normAutofit lnSpcReduction="10000"/>
          </a:bodyPr>
          <a:lstStyle/>
          <a:p>
            <a:r>
              <a:rPr lang="ru-RU" sz="1800" dirty="0"/>
              <a:t>Суть исключения:  заказчик отклоняет все заявки, содержащие предложения о поставке радиоэлектронной продукции </a:t>
            </a:r>
            <a:r>
              <a:rPr lang="ru-RU" sz="1800" b="1" dirty="0"/>
              <a:t>(за исключением содержащих предложение о поставке радиоэлектронной продукции первого уровня)</a:t>
            </a:r>
            <a:r>
              <a:rPr lang="ru-RU" sz="1800" dirty="0"/>
              <a:t>, </a:t>
            </a:r>
            <a:r>
              <a:rPr lang="ru-RU" sz="1800" b="1" dirty="0">
                <a:solidFill>
                  <a:srgbClr val="FF0000"/>
                </a:solidFill>
              </a:rPr>
              <a:t>при условии</a:t>
            </a:r>
            <a:r>
              <a:rPr lang="ru-RU" sz="1800" dirty="0"/>
              <a:t>, что на участие в закупке подана 1 (или более) заявка, которая удовлетворяет требованиям извещения об осуществлении закупки, документации о закупке (в случае если Федеральным законом "О контрактной системе в сфере закупок товаров, работ, услуг для обеспечения государственных и муниципальных нужд" предусмотрена документация о закупке) и которая одновременно:</a:t>
            </a:r>
          </a:p>
          <a:p>
            <a:r>
              <a:rPr lang="ru-RU" sz="1800" dirty="0">
                <a:solidFill>
                  <a:srgbClr val="FF0000"/>
                </a:solidFill>
              </a:rPr>
              <a:t>содержит </a:t>
            </a:r>
            <a:r>
              <a:rPr lang="ru-RU" sz="1800" dirty="0"/>
              <a:t>предложение о поставке соответствующей радиоэлектронной продукции </a:t>
            </a:r>
            <a:r>
              <a:rPr lang="ru-RU" sz="1800" dirty="0">
                <a:solidFill>
                  <a:srgbClr val="FF0000"/>
                </a:solidFill>
              </a:rPr>
              <a:t>только первого уровня;</a:t>
            </a:r>
          </a:p>
          <a:p>
            <a:r>
              <a:rPr lang="ru-RU" sz="1800" dirty="0">
                <a:solidFill>
                  <a:srgbClr val="FF0000"/>
                </a:solidFill>
              </a:rPr>
              <a:t>не содержит </a:t>
            </a:r>
            <a:r>
              <a:rPr lang="ru-RU" sz="1800" dirty="0"/>
              <a:t>предложений о поставке прочей радиоэлектронной продукции, происходящей из иностранных государств (за исключением государств - членов Евразийского экономического союза), в случае если в предмет одного контракта (одного лота) включена иная радиоэлектронная продукция помимо радиоэлектронной продукции первого уровня.</a:t>
            </a:r>
          </a:p>
          <a:p>
            <a:endParaRPr lang="ru-RU" sz="1800" dirty="0"/>
          </a:p>
          <a:p>
            <a:r>
              <a:rPr lang="ru-RU" sz="1800" dirty="0"/>
              <a:t>При отсутствии заявки, соответствующей требованиям настоящего пункта, применяются ограничения допуска радиоэлектронной продукции, происходящей из иностранных государств (за исключением государств - членов Евразийского экономического союза), в соответствии с общим правилом «второй лишний».</a:t>
            </a:r>
          </a:p>
          <a:p>
            <a:r>
              <a:rPr lang="ru-RU" sz="1800" dirty="0"/>
              <a:t>Радиоэлектронная продукция разделяется на уровни в зависимости от схемы включения центрального процессора.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0776292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41F58-854F-A4D2-42C0-D1F01E19C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7271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Пример, как применять на практике общее правило «второй лишний»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773E8-28F5-3D0E-4B08-801B90D7F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8290"/>
            <a:ext cx="10515600" cy="5178673"/>
          </a:xfrm>
        </p:spPr>
        <p:txBody>
          <a:bodyPr/>
          <a:lstStyle/>
          <a:p>
            <a:r>
              <a:rPr lang="ru-RU" sz="1800" dirty="0"/>
              <a:t>Закупаем </a:t>
            </a:r>
            <a:r>
              <a:rPr lang="ru-RU" sz="1800" b="1" dirty="0"/>
              <a:t>приемники телевизионные (телевизоры) цветного изображения без устройств записи и воспроизведения звука и изображения (ОКПД2 26.40.20.120).</a:t>
            </a:r>
          </a:p>
          <a:p>
            <a:endParaRPr lang="ru-RU" sz="1800" dirty="0"/>
          </a:p>
          <a:p>
            <a:r>
              <a:rPr lang="ru-RU" sz="1800" dirty="0"/>
              <a:t>1 вариант: поданы следующие заявки </a:t>
            </a:r>
          </a:p>
          <a:p>
            <a:r>
              <a:rPr lang="ru-RU" sz="1800" dirty="0"/>
              <a:t>ООО «Квант» с реестровым номером</a:t>
            </a:r>
          </a:p>
          <a:p>
            <a:r>
              <a:rPr lang="ru-RU" sz="1800" dirty="0"/>
              <a:t>ООО «Микрон» без реестрового номера, но с РФ</a:t>
            </a:r>
          </a:p>
          <a:p>
            <a:r>
              <a:rPr lang="ru-RU" sz="1800" dirty="0"/>
              <a:t>ООО «Криптон» без реестрового номера, но с КНР.</a:t>
            </a:r>
          </a:p>
          <a:p>
            <a:endParaRPr lang="ru-RU" sz="1800" dirty="0"/>
          </a:p>
          <a:p>
            <a:r>
              <a:rPr lang="ru-RU" sz="1800" dirty="0"/>
              <a:t>Отклоняем «Микрон» и «Криптон», так как  у «Кванта» все хорошо.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7350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41F58-854F-A4D2-42C0-D1F01E19C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7271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Пример, как применять на практике общее правило «второй лишний»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773E8-28F5-3D0E-4B08-801B90D7F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8290"/>
            <a:ext cx="10515600" cy="5178673"/>
          </a:xfrm>
        </p:spPr>
        <p:txBody>
          <a:bodyPr/>
          <a:lstStyle/>
          <a:p>
            <a:r>
              <a:rPr lang="ru-RU" sz="1800" dirty="0"/>
              <a:t>Закупаем </a:t>
            </a:r>
            <a:r>
              <a:rPr lang="ru-RU" sz="1800" b="1" dirty="0"/>
              <a:t>приемники телевизионные (телевизоры) цветного изображения без устройств записи и воспроизведения звука и изображения (ОКПД2 26.40.20.120).</a:t>
            </a:r>
          </a:p>
          <a:p>
            <a:r>
              <a:rPr lang="ru-RU" sz="1800" dirty="0"/>
              <a:t>2 вариант: поданы следующие заявки </a:t>
            </a:r>
          </a:p>
          <a:p>
            <a:r>
              <a:rPr lang="ru-RU" sz="1800" dirty="0"/>
              <a:t>ООО «Гигабайт» без реестрового номера, но с РБ</a:t>
            </a:r>
          </a:p>
          <a:p>
            <a:r>
              <a:rPr lang="ru-RU" sz="1800" dirty="0"/>
              <a:t>ООО «Микрон» без реестрового номера, но с РФ</a:t>
            </a:r>
          </a:p>
          <a:p>
            <a:r>
              <a:rPr lang="ru-RU" sz="1800" dirty="0"/>
              <a:t>ООО «Криптон» без реестрового номера, но с КНР.</a:t>
            </a:r>
          </a:p>
          <a:p>
            <a:endParaRPr lang="ru-RU" sz="1800" dirty="0"/>
          </a:p>
          <a:p>
            <a:r>
              <a:rPr lang="ru-RU" sz="1800" dirty="0"/>
              <a:t>Никого не отклоняем.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7982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41F58-854F-A4D2-42C0-D1F01E19C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7271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Пример, как применять на практике исключения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773E8-28F5-3D0E-4B08-801B90D7F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8290"/>
            <a:ext cx="10515600" cy="5178673"/>
          </a:xfrm>
        </p:spPr>
        <p:txBody>
          <a:bodyPr>
            <a:normAutofit/>
          </a:bodyPr>
          <a:lstStyle/>
          <a:p>
            <a:r>
              <a:rPr lang="ru-RU" sz="1800" dirty="0"/>
              <a:t>Закупаем </a:t>
            </a:r>
            <a:r>
              <a:rPr lang="ru-RU" sz="1800" b="1" dirty="0"/>
              <a:t>Машины вычислительные электронные цифровые, содержащие в одном корпусе центральный процессор и устройство ввода и вывода, объединенные или нет для автоматической обработки данных (ОКПД2 26.20.13)</a:t>
            </a:r>
          </a:p>
          <a:p>
            <a:endParaRPr lang="ru-RU" sz="1800" dirty="0"/>
          </a:p>
          <a:p>
            <a:r>
              <a:rPr lang="ru-RU" sz="1800" dirty="0"/>
              <a:t>1 вариант: поданы следующие заявки </a:t>
            </a:r>
          </a:p>
          <a:p>
            <a:r>
              <a:rPr lang="ru-RU" sz="1800" dirty="0"/>
              <a:t>ООО «Квант» с реестровым номером и с продукцией 1 уровня (внутри российский процессор «Байкал»)</a:t>
            </a:r>
          </a:p>
          <a:p>
            <a:r>
              <a:rPr lang="ru-RU" sz="1800" dirty="0"/>
              <a:t>ООО «Микрон» с реестровым номером, но с продукцией 2 уровня (процессор </a:t>
            </a:r>
            <a:r>
              <a:rPr lang="en-US" sz="1800" dirty="0"/>
              <a:t>Intel)</a:t>
            </a:r>
            <a:endParaRPr lang="ru-RU" sz="1800" dirty="0"/>
          </a:p>
          <a:p>
            <a:r>
              <a:rPr lang="ru-RU" sz="1800" dirty="0"/>
              <a:t>ООО «Криптон» без реестрового номера, но с КНР.</a:t>
            </a:r>
          </a:p>
          <a:p>
            <a:endParaRPr lang="ru-RU" sz="1800" dirty="0"/>
          </a:p>
          <a:p>
            <a:r>
              <a:rPr lang="ru-RU" sz="1800" dirty="0"/>
              <a:t>Отклоняем «Микрон» и «Криптон», потому что у «Кванта» все хорошо.</a:t>
            </a:r>
          </a:p>
          <a:p>
            <a:endParaRPr lang="ru-RU" sz="1800" dirty="0"/>
          </a:p>
          <a:p>
            <a:r>
              <a:rPr lang="ru-RU" sz="1800" u="sng" dirty="0"/>
              <a:t>Если бы «Квант» вышел с  реестровым номером, но с продукцией 2 уровня, отклонили бы только «Криптон».</a:t>
            </a:r>
          </a:p>
        </p:txBody>
      </p:sp>
    </p:spTree>
    <p:extLst>
      <p:ext uri="{BB962C8B-B14F-4D97-AF65-F5344CB8AC3E}">
        <p14:creationId xmlns:p14="http://schemas.microsoft.com/office/powerpoint/2010/main" val="41246720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41F58-854F-A4D2-42C0-D1F01E19C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7271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Пример, как применять на практике исключения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773E8-28F5-3D0E-4B08-801B90D7F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8290"/>
            <a:ext cx="10515600" cy="5178673"/>
          </a:xfrm>
        </p:spPr>
        <p:txBody>
          <a:bodyPr>
            <a:normAutofit/>
          </a:bodyPr>
          <a:lstStyle/>
          <a:p>
            <a:r>
              <a:rPr lang="ru-RU" sz="1800" dirty="0"/>
              <a:t>Закупаем </a:t>
            </a:r>
            <a:r>
              <a:rPr lang="ru-RU" sz="1800" b="1" dirty="0"/>
              <a:t>Машины вычислительные электронные цифровые, содержащие в одном корпусе центральный процессор и устройство ввода и вывода, объединенные или нет для автоматической обработки данных (ОКПД2 26.20.13) + Монитор (ОКПД2 26.40.34.110)</a:t>
            </a:r>
          </a:p>
          <a:p>
            <a:endParaRPr lang="ru-RU" sz="1800" dirty="0"/>
          </a:p>
          <a:p>
            <a:r>
              <a:rPr lang="ru-RU" sz="1800" dirty="0"/>
              <a:t>1 вариант: поданы следующие заявки </a:t>
            </a:r>
          </a:p>
          <a:p>
            <a:r>
              <a:rPr lang="ru-RU" sz="1800" dirty="0"/>
              <a:t>ООО «Квант» с реестровым номером и с продукцией 1 уровня (внутри российский процессор «Байкал») по ПЭВМ, с реестровым номером на монитор</a:t>
            </a:r>
          </a:p>
          <a:p>
            <a:r>
              <a:rPr lang="ru-RU" sz="1800" dirty="0"/>
              <a:t>ООО «Микрон» без реестрового номера, но с РФ</a:t>
            </a:r>
          </a:p>
          <a:p>
            <a:r>
              <a:rPr lang="ru-RU" sz="1800" dirty="0"/>
              <a:t>ООО «Криптон» без реестрового номера, но с КНР.</a:t>
            </a:r>
          </a:p>
          <a:p>
            <a:endParaRPr lang="ru-RU" sz="1800" dirty="0"/>
          </a:p>
          <a:p>
            <a:r>
              <a:rPr lang="ru-RU" sz="1800" dirty="0"/>
              <a:t>Отклоняем «Микрон» и «Криптон», потому что у «Кванта» все хорошо.</a:t>
            </a:r>
          </a:p>
          <a:p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98045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41F58-854F-A4D2-42C0-D1F01E19C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7271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Пример, как применять на практике исключения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773E8-28F5-3D0E-4B08-801B90D7F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8290"/>
            <a:ext cx="10515600" cy="5178673"/>
          </a:xfrm>
        </p:spPr>
        <p:txBody>
          <a:bodyPr>
            <a:normAutofit/>
          </a:bodyPr>
          <a:lstStyle/>
          <a:p>
            <a:r>
              <a:rPr lang="ru-RU" sz="1800" dirty="0"/>
              <a:t>Закупаем </a:t>
            </a:r>
            <a:r>
              <a:rPr lang="ru-RU" sz="1800" b="1" dirty="0"/>
              <a:t>Машины вычислительные электронные цифровые, содержащие в одном корпусе центральный процессор и устройство ввода и вывода, объединенные или нет для автоматической обработки данных (ОКПД2 26.20.13) + Монитор (ОКПД2 26.40.34.110)</a:t>
            </a:r>
          </a:p>
          <a:p>
            <a:endParaRPr lang="ru-RU" sz="1800" dirty="0"/>
          </a:p>
          <a:p>
            <a:r>
              <a:rPr lang="ru-RU" sz="1800" dirty="0"/>
              <a:t>2 вариант: поданы следующие заявки </a:t>
            </a:r>
          </a:p>
          <a:p>
            <a:r>
              <a:rPr lang="ru-RU" sz="1800" dirty="0"/>
              <a:t>ООО «Квант» с реестровым номером и с продукцией 1 уровня (внутри российский процессор «Байкал») по ПЭВМ, монитор без реестрового номера, (не важно РФ или КНР – нет реестрового номера, продукция иностранная)</a:t>
            </a:r>
          </a:p>
          <a:p>
            <a:r>
              <a:rPr lang="ru-RU" sz="1800" dirty="0"/>
              <a:t>ООО «Микрон» без реестрового номера, но с РФ</a:t>
            </a:r>
          </a:p>
          <a:p>
            <a:r>
              <a:rPr lang="ru-RU" sz="1800" dirty="0"/>
              <a:t>ООО «Криптон» без реестрового номера, но с КНР.</a:t>
            </a:r>
          </a:p>
          <a:p>
            <a:endParaRPr lang="ru-RU" sz="1800" dirty="0"/>
          </a:p>
          <a:p>
            <a:r>
              <a:rPr lang="ru-RU" sz="1800" dirty="0"/>
              <a:t>Никого не отклоняем.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94443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A99142-655D-BEA6-FCE1-0272170EE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147" y="180568"/>
            <a:ext cx="10515600" cy="624776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Пример по реальной ситуации – заказчик Администрация г. Сургута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C5C725-105E-3E85-E6DF-3800B13E3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50" y="805344"/>
            <a:ext cx="10515600" cy="5746458"/>
          </a:xfrm>
        </p:spPr>
        <p:txBody>
          <a:bodyPr>
            <a:noAutofit/>
          </a:bodyPr>
          <a:lstStyle/>
          <a:p>
            <a:r>
              <a:rPr lang="ru-RU" sz="1600" dirty="0"/>
              <a:t>В закупке ноутбуков установлено ограничение допуска товаров в соответствии с  Постановлением Правительства Российской Федерации от 10 июля 2019 №878 «О мерах стимулирования производства радиоэлектронной продукции на территории Российской Федерации при осуществлении закупок товаров, работ, услуг для обеспечения государственных и муниципальных нужд, о внесении изменений в постановление Правительства Российской Федерации от 16 сентября 2016 г. № 925 и признании утратившими силу некоторых актов Правительства Российской Федерации".</a:t>
            </a:r>
          </a:p>
          <a:p>
            <a:endParaRPr lang="ru-RU" sz="1600" dirty="0"/>
          </a:p>
          <a:p>
            <a:r>
              <a:rPr lang="ru-RU" sz="1600" dirty="0"/>
              <a:t>Подано 5 заявок, из них: </a:t>
            </a:r>
          </a:p>
          <a:p>
            <a:r>
              <a:rPr lang="ru-RU" sz="1600" dirty="0"/>
              <a:t>1 - Китайская Народная Республика, </a:t>
            </a:r>
          </a:p>
          <a:p>
            <a:r>
              <a:rPr lang="ru-RU" sz="1600" dirty="0"/>
              <a:t>4 - Российская Федерация,  из которых: </a:t>
            </a:r>
          </a:p>
          <a:p>
            <a:pPr lvl="1"/>
            <a:r>
              <a:rPr lang="ru-RU" sz="1600" dirty="0"/>
              <a:t>3 участника не предоставили номер реестровый записи, </a:t>
            </a:r>
          </a:p>
          <a:p>
            <a:pPr lvl="1"/>
            <a:r>
              <a:rPr lang="ru-RU" sz="1600" dirty="0"/>
              <a:t>1 участник предоставил, но отсутствуют сведения о первом уровне радиоэлектронной продукции.</a:t>
            </a:r>
          </a:p>
          <a:p>
            <a:endParaRPr lang="ru-RU" sz="1600" dirty="0"/>
          </a:p>
          <a:p>
            <a:r>
              <a:rPr lang="ru-RU" sz="1600" dirty="0"/>
              <a:t>Как в данной ситуации действовать комиссии?</a:t>
            </a:r>
          </a:p>
          <a:p>
            <a:endParaRPr lang="ru-RU" sz="1600" dirty="0"/>
          </a:p>
          <a:p>
            <a:r>
              <a:rPr lang="en-US" sz="2000" b="1" dirty="0"/>
              <a:t>1 </a:t>
            </a:r>
            <a:r>
              <a:rPr lang="ru-RU" sz="2000" b="1" dirty="0"/>
              <a:t>вариант </a:t>
            </a:r>
            <a:r>
              <a:rPr lang="ru-RU" sz="2000" dirty="0"/>
              <a:t>- Допускаем такого участника, а остальных отклоняем</a:t>
            </a:r>
            <a:r>
              <a:rPr lang="en-US" sz="2000" dirty="0"/>
              <a:t>?</a:t>
            </a:r>
            <a:r>
              <a:rPr lang="ru-RU" sz="2000" dirty="0"/>
              <a:t> </a:t>
            </a:r>
          </a:p>
          <a:p>
            <a:r>
              <a:rPr lang="ru-RU" sz="2000" b="1" dirty="0"/>
              <a:t>2 вариант</a:t>
            </a:r>
            <a:r>
              <a:rPr lang="ru-RU" sz="2000" dirty="0"/>
              <a:t> - 878 ПП не срабатывает и допускаем всех</a:t>
            </a:r>
            <a:r>
              <a:rPr lang="en-US" sz="2000" dirty="0"/>
              <a:t>?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6225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A99142-655D-BEA6-FCE1-0272170EE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147" y="180568"/>
            <a:ext cx="10515600" cy="339549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Пример по реальной ситуации – заказчик Администрация г. Сургута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C5C725-105E-3E85-E6DF-3800B13E3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641" y="555771"/>
            <a:ext cx="10515600" cy="5746458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rgbClr val="002060"/>
                </a:solidFill>
              </a:rPr>
              <a:t>Про уровень радиоэлектронной продукции можно говорить только при закупке  продукция, предусмотренная пунктами 5, 7 - 9, 13 (в части систем хранения данных) Перечня по 878. </a:t>
            </a:r>
            <a:endParaRPr lang="en-US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При закупке именно такой продукции заказчик отклоняет все заявки, содержащие предложения о поставке радиоэлектронной продукции (за исключением содержащих предложение о поставке радиоэлектронной продукции первого уровня), при условии, что на участие в закупке подана 1 (или более) заявка, которая удовлетворяет требованиям извещения об осуществлении закупки, документации о закупке (в случае если Федеральным законом "О контрактной системе в сфере закупок товаров, работ, услуг для обеспечения государственных и муниципальных нужд" предусмотрена документация о закупке) и которая одновременно:</a:t>
            </a:r>
          </a:p>
          <a:p>
            <a:r>
              <a:rPr lang="ru-RU" sz="1600" dirty="0">
                <a:solidFill>
                  <a:srgbClr val="002060"/>
                </a:solidFill>
              </a:rPr>
              <a:t> - содержит предложение о поставке соответствующей радиоэлектронной продукции только первого уровня;</a:t>
            </a:r>
          </a:p>
          <a:p>
            <a:r>
              <a:rPr lang="ru-RU" sz="1600" dirty="0">
                <a:solidFill>
                  <a:srgbClr val="002060"/>
                </a:solidFill>
              </a:rPr>
              <a:t> - не содержит предложений о поставке прочей радиоэлектронной продукции, происходящей из иностранных государств (за исключением государств - членов Евразийского экономического союза), в случае если в предмет одного контракта (одного лота) включена иная радиоэлектронная продукция помимо радиоэлектронной продукции, указанной в абзаце первом настоящего пункта.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При отсутствии заявки, соответствующей требованиям настоящего пункта, применяются ограничения допуска радиоэлектронной продукции, происходящей из иностранных государств (за исключением государств - членов Евразийского экономического союза), в соответствии с пунктом 3 настоящего постановления.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Заказчик закупает ноутбуки </a:t>
            </a:r>
            <a:r>
              <a:rPr lang="ru-RU" sz="1600" dirty="0" err="1">
                <a:solidFill>
                  <a:srgbClr val="002060"/>
                </a:solidFill>
              </a:rPr>
              <a:t>монолотом</a:t>
            </a:r>
            <a:r>
              <a:rPr lang="ru-RU" sz="1600" dirty="0">
                <a:solidFill>
                  <a:srgbClr val="002060"/>
                </a:solidFill>
              </a:rPr>
              <a:t>. И по факту нет заявки с первым уровнем. Следовательно, применяется пункт 3: заказчик отклоняет все заявки, содержащие предложения о поставке радиоэлектронной продукции, происходящей из иностранных государств (за исключением государств - членов Евразийского экономического союза), при условии, что на участие в закупке подана 1 (или более) удовлетворяющая требованиям извещения об осуществлении закупки, документации о закупке (в случае если Федеральным законом 44-ФЗ предусмотрена документация о закупке) заявка, содержащая предложение о поставке радиоэлектронной продукции, страной происхождения которой являются только государства - члены Евразийского экономического союза.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Так как есть одна заявка с реестровым номером, то все остальные отклоняются. </a:t>
            </a:r>
          </a:p>
        </p:txBody>
      </p:sp>
    </p:spTree>
    <p:extLst>
      <p:ext uri="{BB962C8B-B14F-4D97-AF65-F5344CB8AC3E}">
        <p14:creationId xmlns:p14="http://schemas.microsoft.com/office/powerpoint/2010/main" val="29401000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20423-A82D-804F-FC28-141A4EA7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12"/>
            <a:ext cx="10515600" cy="4737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Основные проблемы применения 878 ПП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D97B9-F81C-FC6D-D22A-05B53C13D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416" y="620786"/>
            <a:ext cx="11225168" cy="5304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2. </a:t>
            </a:r>
            <a:r>
              <a:rPr lang="ru-RU" sz="1800" dirty="0">
                <a:solidFill>
                  <a:srgbClr val="0070C0"/>
                </a:solidFill>
              </a:rPr>
              <a:t>Невозможность проверки достоверности данных в заявке участника на основании сведений из реестра</a:t>
            </a:r>
          </a:p>
          <a:p>
            <a:pPr marL="0" indent="0">
              <a:buNone/>
            </a:pPr>
            <a:r>
              <a:rPr lang="ru-RU" sz="1400" i="1" dirty="0">
                <a:solidFill>
                  <a:srgbClr val="0070C0"/>
                </a:solidFill>
              </a:rPr>
              <a:t>(</a:t>
            </a:r>
            <a:r>
              <a:rPr lang="ru-RU" sz="1400" b="1" i="1" dirty="0">
                <a:solidFill>
                  <a:srgbClr val="22272F"/>
                </a:solidFill>
                <a:effectLst/>
              </a:rPr>
              <a:t>Правовая оценка УФАС</a:t>
            </a:r>
            <a:r>
              <a:rPr lang="ru-RU" sz="1400" b="0" i="1" dirty="0">
                <a:solidFill>
                  <a:srgbClr val="22272F"/>
                </a:solidFill>
                <a:effectLst/>
              </a:rPr>
              <a:t>: у комиссии по закупкам нет обязанности дополнительно проверять достоверность сведений о характеристиках предлагаемых участниками закупки товаров, если характеристики предложенного к поставке оборудования соответствуют описанию объекта закупки.  - Решение Новосибирского УФАС России от 19.07.2022 N 054/06/48-1257/2022 (</a:t>
            </a:r>
            <a:r>
              <a:rPr lang="ru-RU" sz="1400" b="0" i="1" dirty="0" err="1">
                <a:solidFill>
                  <a:srgbClr val="22272F"/>
                </a:solidFill>
                <a:effectLst/>
              </a:rPr>
              <a:t>изв</a:t>
            </a:r>
            <a:r>
              <a:rPr lang="ru-RU" sz="1400" b="0" i="1" dirty="0">
                <a:solidFill>
                  <a:srgbClr val="22272F"/>
                </a:solidFill>
                <a:effectLst/>
              </a:rPr>
              <a:t>. N 0851200000622003921). См. также решение Калининградского УФАС России от 11.08.2022 N 039/06/48-699/2022 (</a:t>
            </a:r>
            <a:r>
              <a:rPr lang="ru-RU" sz="1400" b="0" i="1" dirty="0" err="1">
                <a:solidFill>
                  <a:srgbClr val="22272F"/>
                </a:solidFill>
                <a:effectLst/>
              </a:rPr>
              <a:t>изв</a:t>
            </a:r>
            <a:r>
              <a:rPr lang="ru-RU" sz="1400" b="0" i="1" dirty="0">
                <a:solidFill>
                  <a:srgbClr val="22272F"/>
                </a:solidFill>
                <a:effectLst/>
              </a:rPr>
              <a:t>. N 0335200014922001666).</a:t>
            </a:r>
            <a:r>
              <a:rPr lang="ru-RU" sz="1400" i="1" dirty="0">
                <a:solidFill>
                  <a:srgbClr val="0070C0"/>
                </a:solidFill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/>
              <a:t>Пример: закупаем светильник </a:t>
            </a:r>
            <a:r>
              <a:rPr lang="ru-RU" sz="1600" dirty="0" err="1"/>
              <a:t>светодиоидный</a:t>
            </a:r>
            <a:r>
              <a:rPr lang="ru-RU" sz="1600" dirty="0"/>
              <a:t>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/>
              <a:t>Код ОКПД2 27.40.25.123  - Люстры и прочие устройства осветительные электрические подвесные, потолочные, встраиваемые и настенные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/>
              <a:t>КТРУ 27.40.25.123-00000002(6) - Светильник светодиодный внутреннего освещения. </a:t>
            </a:r>
            <a:r>
              <a:rPr lang="ru-RU" sz="1600" b="1" dirty="0"/>
              <a:t>Дополнительные характеристики запрещены.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/>
              <a:t>Обязательные характеристики – Вид светильника (потолочный / настенный);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/>
              <a:t>Класс защиты от электрического тока – I,II,III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/>
              <a:t>Коррелированная цветовая температура, </a:t>
            </a:r>
            <a:r>
              <a:rPr lang="ru-RU" sz="1600" dirty="0" err="1"/>
              <a:t>max</a:t>
            </a:r>
            <a:r>
              <a:rPr lang="ru-RU" sz="1600" dirty="0"/>
              <a:t> (в Кельвинах)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/>
              <a:t>Мощность – (в Ваттах)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rgbClr val="0070C0"/>
                </a:solidFill>
              </a:rPr>
              <a:t>К поставке предлагается светильник 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6D1DCF-FFD8-FC93-0931-8639678F7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34" y="4501011"/>
            <a:ext cx="9482706" cy="235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248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2484505"/>
              </p:ext>
            </p:extLst>
          </p:nvPr>
        </p:nvGraphicFramePr>
        <p:xfrm>
          <a:off x="85289" y="11464"/>
          <a:ext cx="12021422" cy="6846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6594">
                  <a:extLst>
                    <a:ext uri="{9D8B030D-6E8A-4147-A177-3AD203B41FA5}">
                      <a16:colId xmlns:a16="http://schemas.microsoft.com/office/drawing/2014/main" val="371607026"/>
                    </a:ext>
                  </a:extLst>
                </a:gridCol>
                <a:gridCol w="1003932">
                  <a:extLst>
                    <a:ext uri="{9D8B030D-6E8A-4147-A177-3AD203B41FA5}">
                      <a16:colId xmlns:a16="http://schemas.microsoft.com/office/drawing/2014/main" val="2585594317"/>
                    </a:ext>
                  </a:extLst>
                </a:gridCol>
                <a:gridCol w="1145973">
                  <a:extLst>
                    <a:ext uri="{9D8B030D-6E8A-4147-A177-3AD203B41FA5}">
                      <a16:colId xmlns:a16="http://schemas.microsoft.com/office/drawing/2014/main" val="2367998830"/>
                    </a:ext>
                  </a:extLst>
                </a:gridCol>
                <a:gridCol w="1566278">
                  <a:extLst>
                    <a:ext uri="{9D8B030D-6E8A-4147-A177-3AD203B41FA5}">
                      <a16:colId xmlns:a16="http://schemas.microsoft.com/office/drawing/2014/main" val="1377826914"/>
                    </a:ext>
                  </a:extLst>
                </a:gridCol>
                <a:gridCol w="1787500">
                  <a:extLst>
                    <a:ext uri="{9D8B030D-6E8A-4147-A177-3AD203B41FA5}">
                      <a16:colId xmlns:a16="http://schemas.microsoft.com/office/drawing/2014/main" val="3172333418"/>
                    </a:ext>
                  </a:extLst>
                </a:gridCol>
                <a:gridCol w="1186405">
                  <a:extLst>
                    <a:ext uri="{9D8B030D-6E8A-4147-A177-3AD203B41FA5}">
                      <a16:colId xmlns:a16="http://schemas.microsoft.com/office/drawing/2014/main" val="2305624290"/>
                    </a:ext>
                  </a:extLst>
                </a:gridCol>
                <a:gridCol w="1287599">
                  <a:extLst>
                    <a:ext uri="{9D8B030D-6E8A-4147-A177-3AD203B41FA5}">
                      <a16:colId xmlns:a16="http://schemas.microsoft.com/office/drawing/2014/main" val="3019461091"/>
                    </a:ext>
                  </a:extLst>
                </a:gridCol>
                <a:gridCol w="981680">
                  <a:extLst>
                    <a:ext uri="{9D8B030D-6E8A-4147-A177-3AD203B41FA5}">
                      <a16:colId xmlns:a16="http://schemas.microsoft.com/office/drawing/2014/main" val="3238433251"/>
                    </a:ext>
                  </a:extLst>
                </a:gridCol>
                <a:gridCol w="715461">
                  <a:extLst>
                    <a:ext uri="{9D8B030D-6E8A-4147-A177-3AD203B41FA5}">
                      <a16:colId xmlns:a16="http://schemas.microsoft.com/office/drawing/2014/main" val="2941049311"/>
                    </a:ext>
                  </a:extLst>
                </a:gridCol>
              </a:tblGrid>
              <a:tr h="442415">
                <a:tc>
                  <a:txBody>
                    <a:bodyPr/>
                    <a:lstStyle/>
                    <a:p>
                      <a:r>
                        <a:rPr lang="ru-RU" sz="1200" dirty="0"/>
                        <a:t>Особенности закупки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1236 (ПО)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616 (запрет)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aseline="0" dirty="0"/>
                        <a:t>878 (</a:t>
                      </a:r>
                      <a:r>
                        <a:rPr lang="ru-RU" sz="1200" dirty="0"/>
                        <a:t>электроника)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617 (всяко разно)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1289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</a:rPr>
                        <a:t>(ЖНВЛП)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102 </a:t>
                      </a:r>
                      <a:br>
                        <a:rPr lang="ru-RU" sz="1200" dirty="0"/>
                      </a:br>
                      <a:r>
                        <a:rPr lang="ru-RU" sz="1200" dirty="0"/>
                        <a:t>(мед. изделия)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832 (продукты)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126н</a:t>
                      </a:r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3962088746"/>
                  </a:ext>
                </a:extLst>
              </a:tr>
              <a:tr h="914485">
                <a:tc>
                  <a:txBody>
                    <a:bodyPr/>
                    <a:lstStyle/>
                    <a:p>
                      <a:r>
                        <a:rPr lang="ru-RU" sz="1200" dirty="0"/>
                        <a:t>Применяется правило «второй лишний»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 </a:t>
                      </a:r>
                    </a:p>
                    <a:p>
                      <a:pPr algn="ctr"/>
                      <a:r>
                        <a:rPr lang="ru-RU" sz="1400" b="1" dirty="0"/>
                        <a:t>+</a:t>
                      </a:r>
                      <a:r>
                        <a:rPr lang="ru-RU" sz="1200" b="1" dirty="0"/>
                        <a:t> </a:t>
                      </a:r>
                      <a:r>
                        <a:rPr lang="ru-RU" sz="1200" b="0" dirty="0"/>
                        <a:t>особенности по </a:t>
                      </a:r>
                      <a:r>
                        <a:rPr lang="ru-RU" sz="1200" b="0" dirty="0" err="1"/>
                        <a:t>радиоэл</a:t>
                      </a:r>
                      <a:r>
                        <a:rPr lang="ru-RU" sz="1200" b="0" dirty="0"/>
                        <a:t>-й продукции 1 уровня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3128522186"/>
                  </a:ext>
                </a:extLst>
              </a:tr>
              <a:tr h="455060">
                <a:tc>
                  <a:txBody>
                    <a:bodyPr/>
                    <a:lstStyle/>
                    <a:p>
                      <a:r>
                        <a:rPr lang="ru-RU" sz="1200" dirty="0"/>
                        <a:t>Применяется правило «третий лишний»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  <a:p>
                      <a:pPr algn="ctr"/>
                      <a:r>
                        <a:rPr lang="ru-RU" sz="1400" b="1" dirty="0"/>
                        <a:t>+ </a:t>
                      </a:r>
                      <a:r>
                        <a:rPr lang="ru-RU" sz="1200" b="0" dirty="0"/>
                        <a:t>126н по стадиям производства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1922376153"/>
                  </a:ext>
                </a:extLst>
              </a:tr>
              <a:tr h="555029">
                <a:tc>
                  <a:txBody>
                    <a:bodyPr/>
                    <a:lstStyle/>
                    <a:p>
                      <a:r>
                        <a:rPr lang="ru-RU" sz="1200" dirty="0"/>
                        <a:t>В 1 лоте по Перечню и не по Перечню нельзя закупать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 </a:t>
                      </a:r>
                      <a:br>
                        <a:rPr lang="ru-RU" sz="1400" b="1" dirty="0"/>
                      </a:br>
                      <a:r>
                        <a:rPr lang="ru-RU" sz="1400" b="1" dirty="0"/>
                        <a:t>+</a:t>
                      </a:r>
                      <a:r>
                        <a:rPr lang="ru-RU" sz="1200" b="0" dirty="0"/>
                        <a:t> особенности по мед. маскам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  <a:p>
                      <a:pPr algn="ctr"/>
                      <a:r>
                        <a:rPr lang="ru-RU" sz="1400" b="1" dirty="0"/>
                        <a:t>+ </a:t>
                      </a:r>
                      <a:r>
                        <a:rPr lang="ru-RU" sz="1200" b="0" dirty="0"/>
                        <a:t>особенности по муз. инструментам и звук-</a:t>
                      </a:r>
                      <a:r>
                        <a:rPr lang="ru-RU" sz="1200" b="0" dirty="0" err="1"/>
                        <a:t>му</a:t>
                      </a:r>
                      <a:r>
                        <a:rPr lang="ru-RU" sz="1200" b="0" dirty="0"/>
                        <a:t> оборудованию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316864995"/>
                  </a:ext>
                </a:extLst>
              </a:tr>
              <a:tr h="452349">
                <a:tc>
                  <a:txBody>
                    <a:bodyPr/>
                    <a:lstStyle/>
                    <a:p>
                      <a:r>
                        <a:rPr lang="ru-RU" sz="1200" dirty="0"/>
                        <a:t>Распространяется на закупки у </a:t>
                      </a:r>
                      <a:r>
                        <a:rPr lang="ru-RU" sz="1200" dirty="0" err="1"/>
                        <a:t>ед.поставщика</a:t>
                      </a:r>
                      <a:endParaRPr lang="ru-RU" sz="120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2643145006"/>
                  </a:ext>
                </a:extLst>
              </a:tr>
              <a:tr h="837345">
                <a:tc>
                  <a:txBody>
                    <a:bodyPr/>
                    <a:lstStyle/>
                    <a:p>
                      <a:r>
                        <a:rPr lang="ru-RU" sz="1200" dirty="0"/>
                        <a:t>Распространение </a:t>
                      </a:r>
                      <a:r>
                        <a:rPr lang="ru-RU" sz="1200" dirty="0" err="1"/>
                        <a:t>нацрежима</a:t>
                      </a:r>
                      <a:r>
                        <a:rPr lang="ru-RU" sz="1200" dirty="0"/>
                        <a:t> на товары, в том числе на поставляемые при работах, услугах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/>
                        <a:t>режим распространяется и на работы, услуги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 </a:t>
                      </a:r>
                    </a:p>
                    <a:p>
                      <a:pPr algn="ctr"/>
                      <a:r>
                        <a:rPr lang="ru-RU" sz="1400" b="1" dirty="0"/>
                        <a:t>+ </a:t>
                      </a:r>
                      <a:r>
                        <a:rPr lang="ru-RU" sz="1200" b="0" dirty="0"/>
                        <a:t>на товары в лизинг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  <a:r>
                        <a:rPr lang="ru-RU" sz="1400" b="0" dirty="0"/>
                        <a:t> </a:t>
                      </a:r>
                    </a:p>
                    <a:p>
                      <a:pPr algn="ctr"/>
                      <a:r>
                        <a:rPr lang="ru-RU" sz="1400" b="1" dirty="0"/>
                        <a:t>+</a:t>
                      </a:r>
                      <a:r>
                        <a:rPr lang="ru-RU" sz="1400" b="0" dirty="0"/>
                        <a:t> </a:t>
                      </a:r>
                      <a:r>
                        <a:rPr lang="ru-RU" sz="1200" b="0" dirty="0"/>
                        <a:t>изготовление протезно-ортопед. изделий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1029754058"/>
                  </a:ext>
                </a:extLst>
              </a:tr>
              <a:tr h="476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Наличие исключений из </a:t>
                      </a:r>
                      <a:r>
                        <a:rPr kumimoji="0" lang="ru-RU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нацрежима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666068424"/>
                  </a:ext>
                </a:extLst>
              </a:tr>
              <a:tr h="396277">
                <a:tc>
                  <a:txBody>
                    <a:bodyPr/>
                    <a:lstStyle/>
                    <a:p>
                      <a:r>
                        <a:rPr lang="ru-RU" sz="1200" dirty="0"/>
                        <a:t>На приемке поставщик обязан передать документы, на основании которых товар включен в реестр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 </a:t>
                      </a:r>
                      <a:r>
                        <a:rPr lang="ru-RU" sz="1200" b="0" dirty="0"/>
                        <a:t>(только по ГОЗ) </a:t>
                      </a:r>
                      <a:br>
                        <a:rPr lang="ru-RU" sz="1200" b="0" dirty="0"/>
                      </a:br>
                      <a:endParaRPr lang="ru-RU" sz="12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163759118"/>
                  </a:ext>
                </a:extLst>
              </a:tr>
              <a:tr h="4572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В ходе исполнения контракта замена на товар иностранного происхождения, кроме ЕАЭС невозможна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  <a:p>
                      <a:pPr algn="ctr"/>
                      <a:r>
                        <a:rPr lang="ru-RU" sz="1400" b="1" dirty="0"/>
                        <a:t>+</a:t>
                      </a:r>
                      <a:r>
                        <a:rPr lang="ru-RU" sz="1200" b="0" dirty="0"/>
                        <a:t> особенности по радиоэлектронной продукции 1-го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 </a:t>
                      </a:r>
                    </a:p>
                    <a:p>
                      <a:pPr algn="ctr"/>
                      <a:r>
                        <a:rPr lang="ru-RU" sz="1400" b="1" dirty="0"/>
                        <a:t>+ </a:t>
                      </a:r>
                      <a:r>
                        <a:rPr lang="ru-RU" sz="1200" b="0" dirty="0"/>
                        <a:t>нельзя производителя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 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нельзя производителя</a:t>
                      </a:r>
                    </a:p>
                  </a:txBody>
                  <a:tcPr marL="91448" marR="91448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+</a:t>
                      </a:r>
                    </a:p>
                  </a:txBody>
                  <a:tcPr marL="91448" marR="91448" marT="45724" marB="45724"/>
                </a:tc>
                <a:extLst>
                  <a:ext uri="{0D108BD9-81ED-4DB2-BD59-A6C34878D82A}">
                    <a16:rowId xmlns:a16="http://schemas.microsoft.com/office/drawing/2014/main" val="3033256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13539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D45BD93-BB8A-3D84-404E-79AA3C606D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9996" y="0"/>
            <a:ext cx="4701859" cy="4221969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E52A4F-F31D-2860-584B-4E041D0C6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355" y="4221969"/>
            <a:ext cx="9230777" cy="257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4325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37B2148-0E54-0A5C-BB30-00B052747D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8800" y="1175513"/>
            <a:ext cx="9107171" cy="3772426"/>
          </a:xfrm>
        </p:spPr>
      </p:pic>
    </p:spTree>
    <p:extLst>
      <p:ext uri="{BB962C8B-B14F-4D97-AF65-F5344CB8AC3E}">
        <p14:creationId xmlns:p14="http://schemas.microsoft.com/office/powerpoint/2010/main" val="12061679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1270A2-FEBE-C754-3F57-D6CB52CAA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756" y="619228"/>
            <a:ext cx="9764488" cy="5401429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B4DCC8D-DF0E-1E8F-80BD-D15CE5F816F9}"/>
              </a:ext>
            </a:extLst>
          </p:cNvPr>
          <p:cNvCxnSpPr/>
          <p:nvPr/>
        </p:nvCxnSpPr>
        <p:spPr>
          <a:xfrm>
            <a:off x="1510018" y="5922628"/>
            <a:ext cx="1736521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194B323-EB40-9860-B3B3-93738FC7CC57}"/>
              </a:ext>
            </a:extLst>
          </p:cNvPr>
          <p:cNvCxnSpPr/>
          <p:nvPr/>
        </p:nvCxnSpPr>
        <p:spPr>
          <a:xfrm>
            <a:off x="1510018" y="3749879"/>
            <a:ext cx="1224793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EB1FAA7-B142-5B53-C33A-CC5D615DCB02}"/>
              </a:ext>
            </a:extLst>
          </p:cNvPr>
          <p:cNvCxnSpPr/>
          <p:nvPr/>
        </p:nvCxnSpPr>
        <p:spPr>
          <a:xfrm>
            <a:off x="1510018" y="2449585"/>
            <a:ext cx="4521666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5277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3BBFE77-0287-B482-2837-0E3D0D98B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3036" y="0"/>
            <a:ext cx="5955196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9F1C47-B4B9-F719-6018-D279DA45CD33}"/>
              </a:ext>
            </a:extLst>
          </p:cNvPr>
          <p:cNvSpPr txBox="1"/>
          <p:nvPr/>
        </p:nvSpPr>
        <p:spPr>
          <a:xfrm>
            <a:off x="664827" y="469675"/>
            <a:ext cx="394911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Информация с сайта производителя не содержит необходимую информацию.</a:t>
            </a:r>
          </a:p>
          <a:p>
            <a:endParaRPr lang="ru-RU" dirty="0"/>
          </a:p>
          <a:p>
            <a:r>
              <a:rPr lang="ru-RU" dirty="0">
                <a:solidFill>
                  <a:srgbClr val="FF0000"/>
                </a:solidFill>
              </a:rPr>
              <a:t>Но, даже если бы эта информация там была </a:t>
            </a:r>
            <a:r>
              <a:rPr lang="ru-RU" dirty="0"/>
              <a:t>– сведения с официального сайта производителя не могут свидетельствовать о недостоверности данных в составе заявки участника, а является справочной!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33F985E-6AF6-ED1E-7C52-3127220756CA}"/>
              </a:ext>
            </a:extLst>
          </p:cNvPr>
          <p:cNvCxnSpPr/>
          <p:nvPr/>
        </p:nvCxnSpPr>
        <p:spPr>
          <a:xfrm>
            <a:off x="5410899" y="5780015"/>
            <a:ext cx="973123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4807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599F1C47-B4B9-F719-6018-D279DA45CD33}"/>
              </a:ext>
            </a:extLst>
          </p:cNvPr>
          <p:cNvSpPr txBox="1"/>
          <p:nvPr/>
        </p:nvSpPr>
        <p:spPr>
          <a:xfrm>
            <a:off x="337658" y="251561"/>
            <a:ext cx="639031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На сайте производителя можно скачать паспорт.</a:t>
            </a:r>
          </a:p>
          <a:p>
            <a:r>
              <a:rPr lang="ru-RU" dirty="0"/>
              <a:t>В паспорте появляются данные о классе защиты светильника от поражения электрическим током.</a:t>
            </a:r>
          </a:p>
          <a:p>
            <a:endParaRPr lang="ru-RU" dirty="0"/>
          </a:p>
          <a:p>
            <a:r>
              <a:rPr lang="ru-RU" dirty="0"/>
              <a:t>В таблице технических характеристик появляется Мощность, Цветовая температура, но в этой таблице информация именно </a:t>
            </a:r>
            <a:r>
              <a:rPr lang="ru-RU" dirty="0">
                <a:solidFill>
                  <a:srgbClr val="FF0000"/>
                </a:solidFill>
              </a:rPr>
              <a:t>о предлагаемом к поставке светильнике </a:t>
            </a:r>
            <a:r>
              <a:rPr lang="en-US" dirty="0">
                <a:solidFill>
                  <a:srgbClr val="FF0000"/>
                </a:solidFill>
              </a:rPr>
              <a:t>Nord 136 </a:t>
            </a:r>
            <a:r>
              <a:rPr lang="ru-RU" dirty="0">
                <a:solidFill>
                  <a:srgbClr val="FF0000"/>
                </a:solidFill>
              </a:rPr>
              <a:t>отсутствует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FC1691-1F97-7826-7DE8-6DD2B7A8D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6908" y="159282"/>
            <a:ext cx="4772691" cy="40391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804F61-9D70-8E72-BC15-A75DC8FF6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02" y="3181645"/>
            <a:ext cx="6355570" cy="3676355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28EEE78-52A0-350C-F220-3E8B02A27DC2}"/>
              </a:ext>
            </a:extLst>
          </p:cNvPr>
          <p:cNvCxnSpPr/>
          <p:nvPr/>
        </p:nvCxnSpPr>
        <p:spPr>
          <a:xfrm>
            <a:off x="7231310" y="3338818"/>
            <a:ext cx="3682767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55CD62AE-38FA-38D0-E197-114C53B26DB2}"/>
              </a:ext>
            </a:extLst>
          </p:cNvPr>
          <p:cNvSpPr/>
          <p:nvPr/>
        </p:nvSpPr>
        <p:spPr>
          <a:xfrm>
            <a:off x="234892" y="5033394"/>
            <a:ext cx="1342238" cy="1510019"/>
          </a:xfrm>
          <a:prstGeom prst="ellipse">
            <a:avLst/>
          </a:prstGeom>
          <a:noFill/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5E589EA-B21C-1F71-DA2E-D132BDD316A4}"/>
              </a:ext>
            </a:extLst>
          </p:cNvPr>
          <p:cNvCxnSpPr/>
          <p:nvPr/>
        </p:nvCxnSpPr>
        <p:spPr>
          <a:xfrm>
            <a:off x="1828800" y="3724712"/>
            <a:ext cx="0" cy="1434517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5E39FC6-B112-AEBE-204C-928B20212972}"/>
              </a:ext>
            </a:extLst>
          </p:cNvPr>
          <p:cNvCxnSpPr/>
          <p:nvPr/>
        </p:nvCxnSpPr>
        <p:spPr>
          <a:xfrm>
            <a:off x="4202884" y="3707934"/>
            <a:ext cx="0" cy="144290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3084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20423-A82D-804F-FC28-141A4EA7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12"/>
            <a:ext cx="10515600" cy="4737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Основные проблемы применения 878 ПП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D97B9-F81C-FC6D-D22A-05B53C13D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416" y="620786"/>
            <a:ext cx="11225168" cy="614913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300" dirty="0"/>
              <a:t>3. </a:t>
            </a:r>
            <a:r>
              <a:rPr lang="ru-RU" sz="3300" dirty="0">
                <a:solidFill>
                  <a:srgbClr val="0070C0"/>
                </a:solidFill>
              </a:rPr>
              <a:t>Недостоверные сведения в едином реестре радиоэлектронной продукции</a:t>
            </a:r>
          </a:p>
          <a:p>
            <a:pPr marL="0" indent="0">
              <a:buNone/>
            </a:pPr>
            <a:endParaRPr lang="ru-RU" sz="3300" dirty="0"/>
          </a:p>
          <a:p>
            <a:pPr marL="0" indent="0">
              <a:buNone/>
            </a:pPr>
            <a:r>
              <a:rPr lang="ru-RU" sz="3300" dirty="0">
                <a:solidFill>
                  <a:srgbClr val="FF0000"/>
                </a:solidFill>
              </a:rPr>
              <a:t>Решение УФАС по Республике Татарстан по делу №016/06/49-1106/2023 от 07 августа 2023 года</a:t>
            </a:r>
          </a:p>
          <a:p>
            <a:pPr marL="0" indent="0">
              <a:buNone/>
            </a:pPr>
            <a:endParaRPr lang="ru-RU" sz="33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3300" dirty="0"/>
              <a:t>При закупке компьютерной техники 2 заявки были  отклонены: На основании нормативных правовых актов, принятых в соответствии со ст. 14 Закона 44-ФЗ (за исключением случаев непредставления информации и документов, предусмотренных п. 5 ч. 1 ст. 43 Закона 44-ФЗ). Отклонение по п. 4 ч. 12 ст. 48 Закона 44-ФЗ... </a:t>
            </a:r>
          </a:p>
          <a:p>
            <a:pPr marL="0" indent="0">
              <a:buNone/>
            </a:pPr>
            <a:r>
              <a:rPr lang="ru-RU" sz="3300" dirty="0"/>
              <a:t>В заявке на участие в аукционе в электронной форме отсутствует информация и документы, предусмотренные Частью 3 приложения к извещению «Требования к содержанию, составу заявки. Инструкция», а именно представлен «реестровый номер из Единого реестра российской радиоэлектронной продукции - № 968\1\2023 Со сроком действия - 14 мая 2026г.» с характеристиками в едином реестре российской радиоэлектронной продукции, несоответствующими предложению участника закупки в заявке:</a:t>
            </a:r>
          </a:p>
          <a:p>
            <a:pPr marL="0" indent="0">
              <a:buNone/>
            </a:pPr>
            <a:r>
              <a:rPr lang="ru-RU" sz="3300" dirty="0"/>
              <a:t>Позиции №1-26. Ноутбук. В заявке участника указано: «Размер диагонали: 15.6 (Дюйм (25,4 мм))».</a:t>
            </a:r>
          </a:p>
          <a:p>
            <a:pPr marL="0" indent="0">
              <a:buNone/>
            </a:pPr>
            <a:r>
              <a:rPr lang="ru-RU" sz="3300" b="1" dirty="0"/>
              <a:t>В едином реестре российской радиоэлектронной продукции (номер реестровой записи № 968\1\2023) указано: «Диагональ экрана 15 дюйм».</a:t>
            </a:r>
          </a:p>
          <a:p>
            <a:pPr marL="0" indent="0">
              <a:buNone/>
            </a:pPr>
            <a:endParaRPr lang="ru-RU" sz="3300" dirty="0"/>
          </a:p>
          <a:p>
            <a:pPr marL="0" indent="0">
              <a:buNone/>
            </a:pPr>
            <a:r>
              <a:rPr lang="ru-RU" sz="3300" dirty="0"/>
              <a:t>Позиция №35. Ноутбук. В заявке участника указано: «Размер диагонали: 15.6 (Дюйм (25,4 мм))».</a:t>
            </a:r>
          </a:p>
          <a:p>
            <a:pPr marL="0" indent="0">
              <a:buNone/>
            </a:pPr>
            <a:r>
              <a:rPr lang="ru-RU" sz="3300" b="1" dirty="0"/>
              <a:t>В едином реестре российской радиоэлектронной продукции (номер реестровой записи № 968\1 \2023) указано: «Диагональ экрана 15 дюйм».</a:t>
            </a:r>
          </a:p>
          <a:p>
            <a:pPr marL="0" indent="0">
              <a:buNone/>
            </a:pPr>
            <a:endParaRPr lang="ru-RU" sz="3300" dirty="0"/>
          </a:p>
          <a:p>
            <a:pPr marL="0" indent="0">
              <a:buNone/>
            </a:pPr>
            <a:r>
              <a:rPr lang="ru-RU" sz="3300" dirty="0"/>
              <a:t>Таким образом, заявки заявителей отклонены уполномоченным органом по причине несоответствия характеристики «размер диагонали», предложенных заявителями ноутбуков, тому параметру, который указан в техническом задании, </a:t>
            </a:r>
            <a:r>
              <a:rPr lang="ru-RU" sz="3300" b="1" dirty="0"/>
              <a:t>а именно &gt;-15.6 (Дюйм (25,4 мм)).</a:t>
            </a:r>
          </a:p>
          <a:p>
            <a:pPr marL="0" indent="0">
              <a:buNone/>
            </a:pPr>
            <a:endParaRPr lang="ru-RU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6269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BAF48AD-57EB-232E-A094-1DD04CC302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9477" y="235247"/>
            <a:ext cx="6668431" cy="56205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76CFD1-246F-3CA0-A464-7DD2F6D82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477" y="797300"/>
            <a:ext cx="6697010" cy="559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685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20423-A82D-804F-FC28-141A4EA7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12"/>
            <a:ext cx="10515600" cy="4737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Основные проблемы применения 878 ПП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D97B9-F81C-FC6D-D22A-05B53C13D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416" y="788564"/>
            <a:ext cx="11225168" cy="5981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4. </a:t>
            </a:r>
            <a:r>
              <a:rPr lang="ru-RU" sz="1800" dirty="0">
                <a:solidFill>
                  <a:srgbClr val="0070C0"/>
                </a:solidFill>
              </a:rPr>
              <a:t>Наличие двух реестров российской радиоэлектронной продукции</a:t>
            </a:r>
          </a:p>
          <a:p>
            <a:pPr marL="0" indent="0">
              <a:buNone/>
            </a:pPr>
            <a:endParaRPr lang="ru-RU" sz="1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1800" dirty="0">
                <a:solidFill>
                  <a:srgbClr val="FF0000"/>
                </a:solidFill>
              </a:rPr>
              <a:t>Решение Брянского УФАС по делу № 032/06/106-339/2023 от 13 апреля 2023 года (1 из 2)  </a:t>
            </a:r>
          </a:p>
          <a:p>
            <a:pPr marL="0" indent="0">
              <a:buNone/>
            </a:pPr>
            <a:r>
              <a:rPr lang="ru-RU" sz="1800" dirty="0"/>
              <a:t>Заявка заявителя была отклонена по причине отсутствия номера реестровой записи, указанного в заявке в едином реестре радиоэлектронной продукции.</a:t>
            </a:r>
          </a:p>
          <a:p>
            <a:pPr marL="0" indent="0">
              <a:buNone/>
            </a:pPr>
            <a:r>
              <a:rPr lang="ru-RU" sz="1800" dirty="0"/>
              <a:t>Согласно пояснениям заказчика информация о российской радиоэлектронной продукции размещается в едином реестре российской радиоэлектронной продукции, Единый реестр российской радиоэлектронной продукции размещён на официальном сайте Минпромторга https://minpromtorg.gov.ru/ в сети интернет по адресу: https://gisp.gov.ru/pprf/marketplace/#/products/, в котором запись с реестровым номером 35\3\2023 отсутствует.</a:t>
            </a:r>
          </a:p>
          <a:p>
            <a:pPr marL="0" indent="0">
              <a:buNone/>
            </a:pPr>
            <a:r>
              <a:rPr lang="ru-RU" sz="1800" dirty="0"/>
              <a:t>Вместе с тем, Комиссией Брянского УФАС России установлено, что на официальном сайте Минпромторга https://minpromtorg.gov.ru/ размещено два действующих реестра радиоэлектронной продукции по следующим адресам сети интернет:</a:t>
            </a:r>
          </a:p>
          <a:p>
            <a:pPr marL="0" indent="0">
              <a:buNone/>
            </a:pPr>
            <a:r>
              <a:rPr lang="ru-RU" sz="1800" dirty="0"/>
              <a:t>1)	https://gisp.gov.ru/pprf/marketplace/#/products/</a:t>
            </a:r>
          </a:p>
          <a:p>
            <a:pPr marL="0" indent="0">
              <a:buNone/>
            </a:pPr>
            <a:r>
              <a:rPr lang="ru-RU" sz="1800" dirty="0"/>
              <a:t>2)	https://gisp.gov.ru/pp719v2/pub/prod/rep//.</a:t>
            </a: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2890001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6B97527-43EB-EBF0-89BC-56D6AADD3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930" y="478910"/>
            <a:ext cx="11476140" cy="5955446"/>
          </a:xfrm>
        </p:spPr>
        <p:txBody>
          <a:bodyPr>
            <a:normAutofit fontScale="25000" lnSpcReduction="20000"/>
          </a:bodyPr>
          <a:lstStyle/>
          <a:p>
            <a:r>
              <a:rPr lang="ru-RU" sz="7200" dirty="0">
                <a:solidFill>
                  <a:srgbClr val="FF0000"/>
                </a:solidFill>
              </a:rPr>
              <a:t>(2 из 2) </a:t>
            </a:r>
            <a:r>
              <a:rPr lang="ru-RU" sz="7200" dirty="0"/>
              <a:t>Данный факт подтверждается скриншотами с информацией, полученной Брянским УФАС России посредством функционала Минпромторга России, согласно которым на официальном сайте Минпромторга находятся два реестра радиоэлектронной продукции, </a:t>
            </a:r>
            <a:r>
              <a:rPr lang="ru-RU" sz="7200" b="1" dirty="0"/>
              <a:t>проверять записи с реестровыми номерами необходимо в двух реестрах</a:t>
            </a:r>
            <a:r>
              <a:rPr lang="ru-RU" sz="7200" dirty="0"/>
              <a:t>. </a:t>
            </a:r>
          </a:p>
          <a:p>
            <a:r>
              <a:rPr lang="ru-RU" sz="7200" dirty="0"/>
              <a:t>В данный момент на сайте Минпромторга проводятся работы по синхронизации реестров и корректировка ошибок, связанных с тем, что </a:t>
            </a:r>
            <a:r>
              <a:rPr lang="ru-RU" sz="7200" b="1" dirty="0"/>
              <a:t>в разных реестрах есть разные характеристики</a:t>
            </a:r>
            <a:r>
              <a:rPr lang="ru-RU" sz="7200" b="1" dirty="0">
                <a:solidFill>
                  <a:srgbClr val="FF0000"/>
                </a:solidFill>
              </a:rPr>
              <a:t>!!!</a:t>
            </a:r>
            <a:r>
              <a:rPr lang="ru-RU" sz="7200" dirty="0">
                <a:solidFill>
                  <a:srgbClr val="FF0000"/>
                </a:solidFill>
              </a:rPr>
              <a:t>. </a:t>
            </a:r>
          </a:p>
          <a:p>
            <a:r>
              <a:rPr lang="ru-RU" sz="7200" dirty="0"/>
              <a:t>Все заявки, поданные с 10.02.2023, в реестре российской промышленности одновременно рассматриваются и на вхождение в реестр радиоэлектронной промышленности (ранее было 2 самостоятельные процедуры). </a:t>
            </a:r>
          </a:p>
          <a:p>
            <a:r>
              <a:rPr lang="ru-RU" sz="7200" dirty="0"/>
              <a:t>Теперь для радиоэлектронной продукции номер ЕРРРП/РЭП аналогичен реестровому номеру из реестра промышленной продукции. Заявка (реестровый номер 35\3\2023) была рассмотрена по новой процедуре и ее реестровый номер в реестре радиоэлектронной продукции в соответствии с Постановлением № 878 - 35\3\2023. Вся актуальная продукция доступна по адресу сети интернет -https://gisp.gov.ru/pp719v2/pub/prod/rep//.</a:t>
            </a:r>
          </a:p>
          <a:p>
            <a:r>
              <a:rPr lang="ru-RU" sz="7200" dirty="0"/>
              <a:t>Таким образом, в заявке участника закупки ИП «………..»  (идентификационный номер заявки 2) содержался реестровый номер из реестра радиоэлектронной продукции в соответствии с Постановлением № 878 - 35\3\2023.</a:t>
            </a:r>
          </a:p>
          <a:p>
            <a:r>
              <a:rPr lang="ru-RU" sz="7200" dirty="0"/>
              <a:t>Следовательно, заявка участника закупки ИП «………..»  (идентификационный номер заявки 2) содержала документы, подтверждающие страну прохождения поставляемых товаров, в соответствии с требованиями Постановления N 878 (реестровый номер записи из реестра радиоэлектронной продукции).</a:t>
            </a:r>
          </a:p>
          <a:p>
            <a:r>
              <a:rPr lang="ru-RU" sz="7200" dirty="0"/>
              <a:t>На основании вышеизложенного, </a:t>
            </a:r>
            <a:r>
              <a:rPr lang="ru-RU" sz="7200" dirty="0">
                <a:solidFill>
                  <a:srgbClr val="FF0000"/>
                </a:solidFill>
              </a:rPr>
              <a:t>у единой комиссии Уполномоченного органа Управление государственных закупок Брянской области отсутствовали правовые основания для признания заявки участника закупки ИП «………..»  (идентификационный номер заявки 2) не соответствующей требованиям извещения о закупке за № 0127200000223001873.</a:t>
            </a:r>
          </a:p>
          <a:p>
            <a:endParaRPr lang="ru-RU" sz="7200" dirty="0">
              <a:solidFill>
                <a:srgbClr val="FF0000"/>
              </a:solidFill>
            </a:endParaRPr>
          </a:p>
          <a:p>
            <a:r>
              <a:rPr lang="ru-RU" sz="7200" b="1" dirty="0">
                <a:solidFill>
                  <a:srgbClr val="FF0000"/>
                </a:solidFill>
              </a:rPr>
              <a:t>Минпромторг в Письме от 19.06.2023 № ПГ-11-5673 подтверждает наличие 2 реестров!</a:t>
            </a:r>
          </a:p>
          <a:p>
            <a:endParaRPr lang="ru-RU" sz="7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5897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20423-A82D-804F-FC28-141A4EA7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399"/>
            <a:ext cx="10515600" cy="4737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Основные проблемы применения 878 ПП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D97B9-F81C-FC6D-D22A-05B53C13D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194" y="438324"/>
            <a:ext cx="11225168" cy="5981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5. </a:t>
            </a:r>
            <a:r>
              <a:rPr lang="ru-RU" sz="1800" dirty="0">
                <a:solidFill>
                  <a:srgbClr val="0070C0"/>
                </a:solidFill>
              </a:rPr>
              <a:t>Недостаточный объем характеристик медицинской радиоэлектронной продукции в условиях невозможности применения заказчиками дополнительных характеристик. </a:t>
            </a:r>
          </a:p>
          <a:p>
            <a:pPr marL="0" indent="0">
              <a:buNone/>
            </a:pPr>
            <a:r>
              <a:rPr lang="ru-RU" sz="1600" dirty="0"/>
              <a:t>Примеры административной практики по закупке электрокардиографа с использованием дополнительных характеристик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47111C50-2E78-3706-6BD6-FB0E70F67E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163329"/>
              </p:ext>
            </p:extLst>
          </p:nvPr>
        </p:nvGraphicFramePr>
        <p:xfrm>
          <a:off x="180526" y="1433782"/>
          <a:ext cx="11629611" cy="5419818"/>
        </p:xfrm>
        <a:graphic>
          <a:graphicData uri="http://schemas.openxmlformats.org/drawingml/2006/table">
            <a:tbl>
              <a:tblPr firstRow="1" bandRow="1"/>
              <a:tblGrid>
                <a:gridCol w="1930851">
                  <a:extLst>
                    <a:ext uri="{9D8B030D-6E8A-4147-A177-3AD203B41FA5}">
                      <a16:colId xmlns:a16="http://schemas.microsoft.com/office/drawing/2014/main" val="839485846"/>
                    </a:ext>
                  </a:extLst>
                </a:gridCol>
                <a:gridCol w="2353744">
                  <a:extLst>
                    <a:ext uri="{9D8B030D-6E8A-4147-A177-3AD203B41FA5}">
                      <a16:colId xmlns:a16="http://schemas.microsoft.com/office/drawing/2014/main" val="4170078396"/>
                    </a:ext>
                  </a:extLst>
                </a:gridCol>
                <a:gridCol w="2019880">
                  <a:extLst>
                    <a:ext uri="{9D8B030D-6E8A-4147-A177-3AD203B41FA5}">
                      <a16:colId xmlns:a16="http://schemas.microsoft.com/office/drawing/2014/main" val="144457077"/>
                    </a:ext>
                  </a:extLst>
                </a:gridCol>
                <a:gridCol w="5325136">
                  <a:extLst>
                    <a:ext uri="{9D8B030D-6E8A-4147-A177-3AD203B41FA5}">
                      <a16:colId xmlns:a16="http://schemas.microsoft.com/office/drawing/2014/main" val="2033049795"/>
                    </a:ext>
                  </a:extLst>
                </a:gridCol>
              </a:tblGrid>
              <a:tr h="4878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Субъект РФ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Указание номера позиции в КТРУ (да/нет)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50" dirty="0"/>
                        <a:t>Результаты по жалобе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Реквизиты решения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813326"/>
                  </a:ext>
                </a:extLst>
              </a:tr>
              <a:tr h="4836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b="0" dirty="0"/>
                        <a:t>Г. Санкт - Петербург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Да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Обоснована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Решение по делу 44-1406/23 о нарушении законодательства о контрактной системе от 20.04.2023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228906"/>
                  </a:ext>
                </a:extLst>
              </a:tr>
              <a:tr h="2858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Красноярский край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Да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Обоснована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Решение № 024/06/106-419/2023 от 20.02.2023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6141076"/>
                  </a:ext>
                </a:extLst>
              </a:tr>
              <a:tr h="4836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Пермский край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Да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Обоснована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Решение по жалобе </a:t>
                      </a:r>
                      <a:r>
                        <a:rPr lang="ru-RU" sz="1350" b="0" dirty="0"/>
                        <a:t>ООО «Южно-Уральский центр снабжения» </a:t>
                      </a:r>
                      <a:r>
                        <a:rPr lang="ru-RU" sz="1350" dirty="0"/>
                        <a:t>(</a:t>
                      </a:r>
                      <a:r>
                        <a:rPr lang="ru-RU" sz="1350" dirty="0" err="1"/>
                        <a:t>вх</a:t>
                      </a:r>
                      <a:r>
                        <a:rPr lang="ru-RU" sz="1350" dirty="0"/>
                        <a:t>. № 020532/э от 09.12.2021 г.)  от 16.12.2021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942300"/>
                  </a:ext>
                </a:extLst>
              </a:tr>
              <a:tr h="4836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Краснодарский край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Да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Обоснована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Решение № 479/2023 по делу № 023/06/33-2485/2023 от </a:t>
                      </a:r>
                      <a:br>
                        <a:rPr lang="ru-RU" sz="1350" dirty="0"/>
                      </a:br>
                      <a:r>
                        <a:rPr lang="ru-RU" sz="1350" dirty="0"/>
                        <a:t>15.05.2023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983348"/>
                  </a:ext>
                </a:extLst>
              </a:tr>
              <a:tr h="312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Ханты-Мансийский АО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Да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Обоснована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Решение № 086/06/23-683/2023 от 03.05.2023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402581"/>
                  </a:ext>
                </a:extLst>
              </a:tr>
              <a:tr h="312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Рязанская область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Да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Обоснована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Решение по делу №062/06/106-247/2023 от 26.04.2023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3231539"/>
                  </a:ext>
                </a:extLst>
              </a:tr>
              <a:tr h="312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Ивановская область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Да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Обоснована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Решение №037/06/23-625/2022 (07-15/2022-201) от 23.12.2022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26628"/>
                  </a:ext>
                </a:extLst>
              </a:tr>
              <a:tr h="312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Московская область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Да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Обоснована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Решение по делу № 050/06/105-33081/2022 от 13.09.2022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490921"/>
                  </a:ext>
                </a:extLst>
              </a:tr>
              <a:tr h="312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Приморский край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Да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Обоснована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Решение №  025/06/50-279/2022 от 25.03.2022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820020"/>
                  </a:ext>
                </a:extLst>
              </a:tr>
              <a:tr h="4836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Карачаево-Черкесская Республика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Да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Обоснована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Решение по делу №009/06/106-25/2022 от 22.03.2022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8055982"/>
                  </a:ext>
                </a:extLst>
              </a:tr>
              <a:tr h="312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Тульская область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Да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Обоснована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Решение по делу № 071/06/105-1143/2021 от 30.11.2021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059145"/>
                  </a:ext>
                </a:extLst>
              </a:tr>
              <a:tr h="2858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Смоленская область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Да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Обоснована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Решение по делу № 067/06/33-505/2021 от 23.11.2021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2648751"/>
                  </a:ext>
                </a:extLst>
              </a:tr>
              <a:tr h="4364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Псковская область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Да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350" dirty="0"/>
                        <a:t>Обоснована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350" dirty="0"/>
                        <a:t>Решение по делу № 060/06/33-638/2021 от 02.11.2021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426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07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199E5-4C0A-194B-3AE6-AAD6024D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170" y="1578041"/>
            <a:ext cx="10515600" cy="913489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Изменения в «запретительном» </a:t>
            </a:r>
            <a:r>
              <a:rPr lang="ru-RU" sz="3600" b="1" dirty="0" err="1">
                <a:solidFill>
                  <a:srgbClr val="0070C0"/>
                </a:solidFill>
              </a:rPr>
              <a:t>нацрежиме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6119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643CF9DE-A542-B803-9F19-41AC0DD508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02536"/>
              </p:ext>
            </p:extLst>
          </p:nvPr>
        </p:nvGraphicFramePr>
        <p:xfrm>
          <a:off x="282428" y="1223006"/>
          <a:ext cx="11688660" cy="52120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922165">
                  <a:extLst>
                    <a:ext uri="{9D8B030D-6E8A-4147-A177-3AD203B41FA5}">
                      <a16:colId xmlns:a16="http://schemas.microsoft.com/office/drawing/2014/main" val="2029456675"/>
                    </a:ext>
                  </a:extLst>
                </a:gridCol>
                <a:gridCol w="2558644">
                  <a:extLst>
                    <a:ext uri="{9D8B030D-6E8A-4147-A177-3AD203B41FA5}">
                      <a16:colId xmlns:a16="http://schemas.microsoft.com/office/drawing/2014/main" val="681824581"/>
                    </a:ext>
                  </a:extLst>
                </a:gridCol>
                <a:gridCol w="2457974">
                  <a:extLst>
                    <a:ext uri="{9D8B030D-6E8A-4147-A177-3AD203B41FA5}">
                      <a16:colId xmlns:a16="http://schemas.microsoft.com/office/drawing/2014/main" val="3983379610"/>
                    </a:ext>
                  </a:extLst>
                </a:gridCol>
                <a:gridCol w="3749877">
                  <a:extLst>
                    <a:ext uri="{9D8B030D-6E8A-4147-A177-3AD203B41FA5}">
                      <a16:colId xmlns:a16="http://schemas.microsoft.com/office/drawing/2014/main" val="10523275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Субъект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Указание номера позиции в КТРУ (да/нет)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Результаты по жалобе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Реквизиты решения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422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/>
                        <a:t>Г. Москва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Обоснована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Решение по делу № 050/06/105-30124/2022 от 18.08.2022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4493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Республика Дагестан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Обоснована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 Решение № 005/06/106-845/2023 от 10.04.2023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018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Волгоградская область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Обоснована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Решение по делу № 034/06/105-135/2023 от 17.02.2023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4014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Ставропольский край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Обоснована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 Решение по делу № 026/06/106-783/2023 от 20.04.2023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429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Алтайский край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Обоснована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Решение по делу № 022/06/33-762/2022 от 21.10.2022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5282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dirty="0"/>
                        <a:t>Свердловская область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Обоснована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 Решение по жалобе № 066/06/23-4672/2021 от 24.12.2021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825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Томская область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Обоснована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Решение по делу №070/06/106-245/2021 от 09.12.2021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0862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Республика Крым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Обоснована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Решение</a:t>
                      </a:r>
                      <a:r>
                        <a:rPr lang="ru-RU" sz="1600" dirty="0"/>
                        <a:t> по делу № 092/06/105-325/2021 от 01.12.2021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6909652"/>
                  </a:ext>
                </a:extLst>
              </a:tr>
            </a:tbl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493EDA8-803D-7BDD-3E5A-1B9463786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976" y="222512"/>
            <a:ext cx="10515600" cy="8177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Примеры административной практики по закупке электрокардиографа с использованием дополнительных характеристик</a:t>
            </a:r>
          </a:p>
        </p:txBody>
      </p:sp>
    </p:spTree>
    <p:extLst>
      <p:ext uri="{BB962C8B-B14F-4D97-AF65-F5344CB8AC3E}">
        <p14:creationId xmlns:p14="http://schemas.microsoft.com/office/powerpoint/2010/main" val="38034922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643CF9DE-A542-B803-9F19-41AC0DD508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766527"/>
              </p:ext>
            </p:extLst>
          </p:nvPr>
        </p:nvGraphicFramePr>
        <p:xfrm>
          <a:off x="282428" y="1223006"/>
          <a:ext cx="11688660" cy="3474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22165">
                  <a:extLst>
                    <a:ext uri="{9D8B030D-6E8A-4147-A177-3AD203B41FA5}">
                      <a16:colId xmlns:a16="http://schemas.microsoft.com/office/drawing/2014/main" val="2029456675"/>
                    </a:ext>
                  </a:extLst>
                </a:gridCol>
                <a:gridCol w="2558644">
                  <a:extLst>
                    <a:ext uri="{9D8B030D-6E8A-4147-A177-3AD203B41FA5}">
                      <a16:colId xmlns:a16="http://schemas.microsoft.com/office/drawing/2014/main" val="681824581"/>
                    </a:ext>
                  </a:extLst>
                </a:gridCol>
                <a:gridCol w="2457974">
                  <a:extLst>
                    <a:ext uri="{9D8B030D-6E8A-4147-A177-3AD203B41FA5}">
                      <a16:colId xmlns:a16="http://schemas.microsoft.com/office/drawing/2014/main" val="3983379610"/>
                    </a:ext>
                  </a:extLst>
                </a:gridCol>
                <a:gridCol w="3749877">
                  <a:extLst>
                    <a:ext uri="{9D8B030D-6E8A-4147-A177-3AD203B41FA5}">
                      <a16:colId xmlns:a16="http://schemas.microsoft.com/office/drawing/2014/main" val="10523275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Субъект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Указание номера позиции в КТРУ (да/нет)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Результаты по жалобе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Реквизиты решения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422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Республика Башкортостан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 обоснована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РЕШЕНИЕ № ТО002/06/106-876/2023</a:t>
                      </a:r>
                    </a:p>
                    <a:p>
                      <a:r>
                        <a:rPr lang="ru-RU" sz="1600" dirty="0"/>
                        <a:t>от 16.05.2023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018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Архангельская область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 обоснована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Дело № 94оз-23 029/06/42-268/2023. Решение от 12.04.2023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401486"/>
                  </a:ext>
                </a:extLst>
              </a:tr>
              <a:tr h="346911">
                <a:tc>
                  <a:txBody>
                    <a:bodyPr/>
                    <a:lstStyle/>
                    <a:p>
                      <a:r>
                        <a:rPr lang="ru-RU" sz="1600" dirty="0"/>
                        <a:t>Магаданская область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 обоснована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Решение по делу № 049/06/33-164/2022 от 22.07.2022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429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Калининградская область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 обоснована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Решение № 039/06/33-353/2022 от 14.04.2022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5282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600" dirty="0"/>
                        <a:t>Белгородская область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Не обоснована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Дело № 031/06/105-111/2022. Решение от 28.02.2022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825685"/>
                  </a:ext>
                </a:extLst>
              </a:tr>
            </a:tbl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493EDA8-803D-7BDD-3E5A-1B9463786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976" y="222512"/>
            <a:ext cx="10515600" cy="8177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Примеры административной практики по закупке электрокардиографа с использованием дополнительных характеристик</a:t>
            </a:r>
          </a:p>
        </p:txBody>
      </p:sp>
    </p:spTree>
    <p:extLst>
      <p:ext uri="{BB962C8B-B14F-4D97-AF65-F5344CB8AC3E}">
        <p14:creationId xmlns:p14="http://schemas.microsoft.com/office/powerpoint/2010/main" val="34227169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20423-A82D-804F-FC28-141A4EA7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399"/>
            <a:ext cx="10515600" cy="4737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Основные проблемы применения 878 ПП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D97B9-F81C-FC6D-D22A-05B53C13D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194" y="438324"/>
            <a:ext cx="11225168" cy="5981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6. </a:t>
            </a:r>
            <a:r>
              <a:rPr lang="ru-RU" sz="1800" dirty="0">
                <a:solidFill>
                  <a:srgbClr val="00B0F0"/>
                </a:solidFill>
              </a:rPr>
              <a:t>Проблемы с актуальностью  записи в реестре</a:t>
            </a:r>
          </a:p>
          <a:p>
            <a:pPr marL="0" indent="0">
              <a:buNone/>
            </a:pPr>
            <a:endParaRPr lang="ru-RU" sz="1800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ru-RU" sz="1800" dirty="0">
              <a:solidFill>
                <a:srgbClr val="00B0F0"/>
              </a:solidFill>
            </a:endParaRPr>
          </a:p>
        </p:txBody>
      </p:sp>
      <p:graphicFrame>
        <p:nvGraphicFramePr>
          <p:cNvPr id="5" name="Таблица 6">
            <a:extLst>
              <a:ext uri="{FF2B5EF4-FFF2-40B4-BE49-F238E27FC236}">
                <a16:creationId xmlns:a16="http://schemas.microsoft.com/office/drawing/2014/main" id="{B7DEA8CC-86B4-E417-CAE3-223336B12E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708912"/>
              </p:ext>
            </p:extLst>
          </p:nvPr>
        </p:nvGraphicFramePr>
        <p:xfrm>
          <a:off x="192948" y="735369"/>
          <a:ext cx="11717858" cy="6122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8929">
                  <a:extLst>
                    <a:ext uri="{9D8B030D-6E8A-4147-A177-3AD203B41FA5}">
                      <a16:colId xmlns:a16="http://schemas.microsoft.com/office/drawing/2014/main" val="669151102"/>
                    </a:ext>
                  </a:extLst>
                </a:gridCol>
                <a:gridCol w="5858929">
                  <a:extLst>
                    <a:ext uri="{9D8B030D-6E8A-4147-A177-3AD203B41FA5}">
                      <a16:colId xmlns:a16="http://schemas.microsoft.com/office/drawing/2014/main" val="3576656756"/>
                    </a:ext>
                  </a:extLst>
                </a:gridCol>
              </a:tblGrid>
              <a:tr h="320569">
                <a:tc>
                  <a:txBody>
                    <a:bodyPr/>
                    <a:lstStyle/>
                    <a:p>
                      <a:r>
                        <a:rPr lang="ru-RU" sz="1400" dirty="0"/>
                        <a:t>Решение Тюменского УФАС по делу №072/06/44/70/2023 от  10.05.2023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РЕШЕНИЕ Нижегородского УФАС № 052/06/105-1853/2023 от 10.08.2023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9281853"/>
                  </a:ext>
                </a:extLst>
              </a:tr>
              <a:tr h="498542">
                <a:tc>
                  <a:txBody>
                    <a:bodyPr/>
                    <a:lstStyle/>
                    <a:p>
                      <a:r>
                        <a:rPr lang="ru-RU" sz="1200" dirty="0"/>
                        <a:t>ЭА на поставку системы рентгеновской скрининговой для органов грудной клетки (извещение № 0167200003423002231)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ЭА на поставка скоростных купольных IP-камер PTZ (извещение № 0132200003923000029)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261492"/>
                  </a:ext>
                </a:extLst>
              </a:tr>
              <a:tr h="986309">
                <a:tc>
                  <a:txBody>
                    <a:bodyPr/>
                    <a:lstStyle/>
                    <a:p>
                      <a:r>
                        <a:rPr lang="ru-RU" sz="1200" dirty="0"/>
                        <a:t>Согласно жалобе заявитель оспаривает отклонение заявки, указывает, что  сведения о предложенном к поставке товаре присутствуют в реестре РЭП (Аппарат рентгенографический цифровой </a:t>
                      </a:r>
                      <a:r>
                        <a:rPr lang="ru-RU" sz="1200" dirty="0" err="1"/>
                        <a:t>малодозовый</a:t>
                      </a:r>
                      <a:r>
                        <a:rPr lang="ru-RU" sz="1200" dirty="0"/>
                        <a:t> «КАРС» по ТУ 26.60.11-005-11857614-2017 флюорографический с рентгенозащитной кабиной стационарный – модель «КАРС»-C1).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 мнению заявителя, ООО «Вектор-Юг», действия аукционной комиссии не соответствуют требованиям  положений Федерального закона. </a:t>
                      </a:r>
                      <a:r>
                        <a:rPr lang="ru-RU" sz="1200" i="1" dirty="0"/>
                        <a:t>(необоснованный допуск заявки победителя).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014979"/>
                  </a:ext>
                </a:extLst>
              </a:tr>
              <a:tr h="3689207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1" dirty="0"/>
                        <a:t>В настоящее время оборудование, включенное в реестр по ПП РФ № 878 маркируется иконкой «звездочка», </a:t>
                      </a:r>
                      <a:r>
                        <a:rPr lang="ru-RU" sz="1200" dirty="0"/>
                        <a:t>при наведении на которую открывается информация о том, что продукция включена в единый реестр радиоэлектронной продукции.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Вместе с тем, у Аппарата рентгенографический цифровой </a:t>
                      </a:r>
                      <a:r>
                        <a:rPr lang="ru-RU" sz="1200" dirty="0" err="1"/>
                        <a:t>малодозовый</a:t>
                      </a:r>
                      <a:r>
                        <a:rPr lang="ru-RU" sz="1200" dirty="0"/>
                        <a:t> "КАРС" по ТУ 26.60.11-005- 11857614-2017 флюорографический с рентгенозащитной кабиной стационарный – модель «КАРС»- C1 (предложенного заявителем к поставке) данный маркер «звездочка» отсутствует.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Также был сделан запрос в службу технической поддержки ГИСП по данному вопросу. Согласно полученным ответам разъяснено, что у номера реестровой записи № РЭ-3179/21 (-) 31.03.2023 истек срок заключения и заявителю следует продлить данное заключение. Также указано, что символом «звездочка» обозначается действующая реестровая запись.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/>
                        <a:t>Учитывая изложенное, Комиссия антимонопольного органа приходит к выводу, поскольку реестровая запись РЭ-3179/21 (-) 31.03.2023 содержит информацию о недействующем заключении, следовательно, указанная реестровая запись не подтверждает производство товара на территории Российской Федерации, в связи с чем заявка заявителя правомерно отстранена закупочной комиссией от участия в аукционе.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1" dirty="0"/>
                        <a:t>Жалоба не обоснована.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В проект контракта, направленного победителю (ООО "ГРАН ПРИ +") включены сведения о товаре, указанные в заявке на участие в аукционе, в том числе номер реестровой записи из единого реестра российской радиоэлектронной продукции – РЭ-9295-22.</a:t>
                      </a:r>
                    </a:p>
                    <a:p>
                      <a:r>
                        <a:rPr lang="ru-RU" sz="1200" b="1" dirty="0"/>
                        <a:t>Вышеуказанный номер реестровой записи (РЭ-9295-22) </a:t>
                      </a:r>
                      <a:r>
                        <a:rPr lang="ru-RU" sz="1200" b="1" u="sng" dirty="0"/>
                        <a:t>содержится в реестре </a:t>
                      </a:r>
                      <a:r>
                        <a:rPr lang="ru-RU" sz="1200" b="1" dirty="0"/>
                        <a:t>российской радиоэлектронной продукции!, который сформирован по ссылке https://gisp.gov.ru/pprf/marketplace/#/product/c13b1e44-5a9c-46bd-a41f-9d985298ce81</a:t>
                      </a:r>
                      <a:r>
                        <a:rPr lang="ru-RU" sz="1200" dirty="0"/>
                        <a:t>.</a:t>
                      </a:r>
                    </a:p>
                    <a:p>
                      <a:r>
                        <a:rPr lang="ru-RU" sz="1200" dirty="0"/>
                        <a:t>По мнению Комиссии Нижегородского УФАС России срок действия записи истек 31.03.2023.</a:t>
                      </a:r>
                    </a:p>
                    <a:p>
                      <a:r>
                        <a:rPr lang="ru-RU" sz="1200" dirty="0"/>
                        <a:t>В  адрес УФАС направлено письмо победителя электронного аукциона (ООО "ГРАН ПРИ +"), в котором указано, что реестровая запись производителем не продлена.</a:t>
                      </a:r>
                    </a:p>
                    <a:p>
                      <a:r>
                        <a:rPr lang="ru-RU" sz="1200" dirty="0"/>
                        <a:t>Также согласно ответу онлайн-консультанта сайта Минпромторга России, в настоящее время реестровая запись не действительна.</a:t>
                      </a:r>
                    </a:p>
                    <a:p>
                      <a:r>
                        <a:rPr lang="ru-RU" sz="1200" dirty="0"/>
                        <a:t>Вместе с тем в соответствии с подпунктом «в» пункта 10 Правил Министерство промышленности и торговли Российской Федерации исключает радиоэлектронную продукцию из реестра в следующих случаях: в) истечение срока действия заключения о подтверждении производства.</a:t>
                      </a:r>
                    </a:p>
                    <a:p>
                      <a:r>
                        <a:rPr lang="ru-RU" sz="1200" dirty="0"/>
                        <a:t>Таким образом, Комиссия УФАС России приходит к выводу, что  аукционная комиссия Заказчика не могла прийти к однозначному выводу о сроке действия реестровой записи.</a:t>
                      </a:r>
                    </a:p>
                    <a:p>
                      <a:r>
                        <a:rPr lang="ru-RU" sz="1200" dirty="0"/>
                        <a:t>Таким образом, </a:t>
                      </a:r>
                      <a:r>
                        <a:rPr lang="ru-RU" sz="1200" b="1" dirty="0"/>
                        <a:t>жалоба</a:t>
                      </a:r>
                      <a:r>
                        <a:rPr lang="ru-RU" sz="1200" dirty="0"/>
                        <a:t> заявителя признается Комиссией Нижегородского УФАС России </a:t>
                      </a:r>
                      <a:r>
                        <a:rPr lang="ru-RU" sz="1200" b="1" dirty="0"/>
                        <a:t>обоснованной.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8631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31325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20423-A82D-804F-FC28-141A4EA7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399"/>
            <a:ext cx="10515600" cy="4737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Основные проблемы применения 878 ПП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D97B9-F81C-FC6D-D22A-05B53C13D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194" y="438324"/>
            <a:ext cx="11225168" cy="5981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7. </a:t>
            </a:r>
            <a:r>
              <a:rPr lang="ru-RU" sz="1800" dirty="0">
                <a:solidFill>
                  <a:srgbClr val="0070C0"/>
                </a:solidFill>
              </a:rPr>
              <a:t>В ряде случаев отсутствие логики в наполнении реестра российской радиоэлектронной продукции </a:t>
            </a:r>
          </a:p>
          <a:p>
            <a:pPr marL="0" indent="0">
              <a:buNone/>
            </a:pPr>
            <a:r>
              <a:rPr lang="ru-RU" sz="1800" dirty="0"/>
              <a:t>Пример: закупаем поставку рентгеновской пленки. Код ОКПД2 26.60.11.130 – попадает под 878 ПП  - Части и принадлежности аппаратов, основанных на использовании рентгеновского или альфа-, бета- или гамма-излучений, применяемых в медицинских целях, включая хирургию, стоматологию, ветеринарию</a:t>
            </a:r>
          </a:p>
          <a:p>
            <a:pPr marL="0" indent="0">
              <a:buNone/>
            </a:pPr>
            <a:r>
              <a:rPr lang="ru-RU" sz="1800" dirty="0"/>
              <a:t>Код КТРУ 26.60.11.130-00000097  - Пленка рентгеновская медицинская, экранная.</a:t>
            </a:r>
          </a:p>
          <a:p>
            <a:pPr marL="0" indent="0">
              <a:buNone/>
            </a:pPr>
            <a:r>
              <a:rPr lang="ru-RU" sz="1800" dirty="0"/>
              <a:t>Заказчики устанавливают требования по 878 и 126н Приказу.</a:t>
            </a:r>
          </a:p>
          <a:p>
            <a:pPr marL="0" indent="0">
              <a:buNone/>
            </a:pPr>
            <a:r>
              <a:rPr lang="ru-RU" sz="1800" dirty="0"/>
              <a:t>При этом  в Правилах формирования и ведения единого реестра российской радиоэлектронной продукции указано:</a:t>
            </a:r>
          </a:p>
          <a:p>
            <a:pPr marL="0" indent="0">
              <a:buNone/>
            </a:pPr>
            <a:r>
              <a:rPr lang="ru-RU" sz="1800" b="1" dirty="0"/>
              <a:t>"радиоэлектронная продукция" </a:t>
            </a:r>
            <a:r>
              <a:rPr lang="ru-RU" sz="1800" dirty="0"/>
              <a:t>- изделия, выполняющие свои ключевые функции за счет входящих в их состав электронных компонентов и модулей;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FF0000"/>
                </a:solidFill>
              </a:rPr>
              <a:t>Вопрос: где в рентгеновской пленке электронный компонент или модуль</a:t>
            </a:r>
            <a:r>
              <a:rPr lang="en-US" sz="1800" b="1" dirty="0">
                <a:solidFill>
                  <a:srgbClr val="FF0000"/>
                </a:solidFill>
              </a:rPr>
              <a:t>?</a:t>
            </a:r>
            <a:endParaRPr lang="ru-RU" sz="18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BCBCE6-1E11-7DA2-491D-CA311E2EE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4183" y="3562175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167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199E5-4C0A-194B-3AE6-AAD6024D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763" y="118358"/>
            <a:ext cx="11526473" cy="61987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Административная практика по 878 ПП Липецкого УФАС в 2023 г.</a:t>
            </a:r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B1884A53-530B-EA12-A30F-50946D8BBF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5814069"/>
              </p:ext>
            </p:extLst>
          </p:nvPr>
        </p:nvGraphicFramePr>
        <p:xfrm>
          <a:off x="192947" y="856691"/>
          <a:ext cx="11895589" cy="3388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435308">
                  <a:extLst>
                    <a:ext uri="{9D8B030D-6E8A-4147-A177-3AD203B41FA5}">
                      <a16:colId xmlns:a16="http://schemas.microsoft.com/office/drawing/2014/main" val="3731367334"/>
                    </a:ext>
                  </a:extLst>
                </a:gridCol>
                <a:gridCol w="2460281">
                  <a:extLst>
                    <a:ext uri="{9D8B030D-6E8A-4147-A177-3AD203B41FA5}">
                      <a16:colId xmlns:a16="http://schemas.microsoft.com/office/drawing/2014/main" val="3481014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Суть решения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Реквизиты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485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ЭА на поставку интерактивного дисплея. Жалоба подана на то, что в проекте контракта, направленному заказчиком победителю закупки, отсутствуют сведения о реестровой записи из реестра радиоэлектронной продукции, в то время как в проекте контракта имеется соответствующая графа для заполнения. В связи с чем, заявитель полагает, что в заявке победителя отсутствуют сведения о реестровой записи из реестра радиоэлектронной продукции на предлагаемый к поставке товар, и следовательно, аукционная комиссия неправомерно определила победителя закупки.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По факту установлено, что в составе заявки победителя представлены: заключение о подтверждении производства промышленной продукции на территории Российской Федерации и выписка из реестра Российской промышленной продукции, содержащая сведения, предусмотренные постановлением Правительства Российской Федерации от 10.07.2019 №878. Таким образом, оснований для отклонения заявки победителя у комиссии не имелось. Жалобе не обоснована.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i="1" dirty="0">
                          <a:solidFill>
                            <a:srgbClr val="7030A0"/>
                          </a:solidFill>
                        </a:rPr>
                        <a:t>Заметим, что в 878 ПП нет требования о включении номера реестровой записи в контракт!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РЕШЕНИЕ 048/06/106-646/2023 от 07 августа 2023 года (извещение № 0846600001723000110)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3748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81687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199E5-4C0A-194B-3AE6-AAD6024D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763" y="118358"/>
            <a:ext cx="11526473" cy="61987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Административная практика по 878 ПП Липецкого УФАС в 2023 г.</a:t>
            </a:r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B1884A53-530B-EA12-A30F-50946D8BBF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4007745"/>
              </p:ext>
            </p:extLst>
          </p:nvPr>
        </p:nvGraphicFramePr>
        <p:xfrm>
          <a:off x="201336" y="856691"/>
          <a:ext cx="11803309" cy="5948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066611">
                  <a:extLst>
                    <a:ext uri="{9D8B030D-6E8A-4147-A177-3AD203B41FA5}">
                      <a16:colId xmlns:a16="http://schemas.microsoft.com/office/drawing/2014/main" val="3731367334"/>
                    </a:ext>
                  </a:extLst>
                </a:gridCol>
                <a:gridCol w="2736698">
                  <a:extLst>
                    <a:ext uri="{9D8B030D-6E8A-4147-A177-3AD203B41FA5}">
                      <a16:colId xmlns:a16="http://schemas.microsoft.com/office/drawing/2014/main" val="3481014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Суть решения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Реквизиты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485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ЭА на поставку медоборудования (анализатор биохимический).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Заказчик неправильно применял 102 ПП, но не применял 878 ПП. В 878 ПП включен код 26.51.53.140 - Приборы универсальные для определения состава и физико-химических свойств газов, жидкостей и твердых веществ. В извещении код КТРУ был установлен.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Заказчик допустил указание дополнительных характеристик не предусмотренных КТРУ. Установление иных характеристик, чем содержатся в позиции КТРУ 26.51.53.141-00000035 "Анализатор биохимический множественных </a:t>
                      </a:r>
                      <a:r>
                        <a:rPr lang="ru-RU" sz="1600" dirty="0" err="1"/>
                        <a:t>аналитов</a:t>
                      </a:r>
                      <a:r>
                        <a:rPr lang="ru-RU" sz="1600" dirty="0"/>
                        <a:t> клинической химии ИВД, лабораторный, автоматический", в рассматриваемом случае не предусмотрено. Вследствие чего, заказчик допустил нарушение п. 5 ч. 1 ст. 42 Закона о контрактной системе. Жалоба обоснована.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РЕШЕНИЕ № 048/06/106-147/2023 от 01 марта 2023 года</a:t>
                      </a:r>
                    </a:p>
                    <a:p>
                      <a:r>
                        <a:rPr lang="ru-RU" sz="1400" dirty="0"/>
                        <a:t>(извещение №  0346100006823000014)</a:t>
                      </a:r>
                    </a:p>
                    <a:p>
                      <a:endParaRPr lang="ru-RU" sz="1400" dirty="0"/>
                    </a:p>
                    <a:p>
                      <a:r>
                        <a:rPr lang="ru-RU" sz="1400" dirty="0"/>
                        <a:t>Аналогичное решение № 048/06/106-506/2023 от 21 июня 2023 (извещение № 0346300106723000154). В ЭА на поставку медицинского изделия - система ультразвуковая для физиотерапии заказчик указал иные характеристики, не предусмотренные КТРУ. Жалоба обоснована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374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ЭА на поставку компьютера персонального настольного (моноблока).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Комиссия выбрала неправильное правовое основание для отклонения заявок, не содержащие реестровые номера: п. 5 ч. 12 ст. 48  - непредставление информации и документов, предусмотренных пунктом 5 части 1 статьи 43 44-ФЗ, если такие документы предусмотрены нормативными правовыми актами, принятыми в соответствии с частью 3 статьи 14 44-ФЗ (в случае установления в соответствии со статьей 14 44-ФЗ в извещении об осуществлении закупки </a:t>
                      </a:r>
                      <a:r>
                        <a:rPr lang="ru-RU" sz="1600" b="1" dirty="0"/>
                        <a:t>запрета допуска товаров</a:t>
                      </a:r>
                      <a:r>
                        <a:rPr lang="ru-RU" sz="1600" dirty="0"/>
                        <a:t>, происходящих из иностранного государства или группы иностранных государств).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В этой закупке не было запретов, а были условия допуска (</a:t>
                      </a:r>
                      <a:r>
                        <a:rPr lang="ru-RU" sz="1600" b="1" dirty="0"/>
                        <a:t>надо было выбирать п.4. ч.12 ст.48</a:t>
                      </a:r>
                      <a:r>
                        <a:rPr lang="ru-RU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РЕШЕНИЕ № 048/06/106-496/2023 от 15 июня 2023 года</a:t>
                      </a:r>
                    </a:p>
                    <a:p>
                      <a:r>
                        <a:rPr lang="ru-RU" sz="1400" dirty="0"/>
                        <a:t>(извещение № 0246100000523000011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9172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14072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199E5-4C0A-194B-3AE6-AAD6024D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763" y="118358"/>
            <a:ext cx="11526473" cy="61987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Административная практика по 878 ПП Липецкого УФАС в 2023 г.</a:t>
            </a:r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B1884A53-530B-EA12-A30F-50946D8BBF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3483598"/>
              </p:ext>
            </p:extLst>
          </p:nvPr>
        </p:nvGraphicFramePr>
        <p:xfrm>
          <a:off x="192947" y="856691"/>
          <a:ext cx="11895589" cy="5186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689284">
                  <a:extLst>
                    <a:ext uri="{9D8B030D-6E8A-4147-A177-3AD203B41FA5}">
                      <a16:colId xmlns:a16="http://schemas.microsoft.com/office/drawing/2014/main" val="3731367334"/>
                    </a:ext>
                  </a:extLst>
                </a:gridCol>
                <a:gridCol w="2206305">
                  <a:extLst>
                    <a:ext uri="{9D8B030D-6E8A-4147-A177-3AD203B41FA5}">
                      <a16:colId xmlns:a16="http://schemas.microsoft.com/office/drawing/2014/main" val="3481014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Суть решения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Реквизиты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485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ЭА на поставку аппаратов рентгеновских для флюорографии легких цифровые (Системы рентгеновские для органов грудной клетки для массового скрининга).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Представитель заявителя по доводам жалобы пояснил, что заказчиком не применена позиция каталога товаров, работ, услуг, размещенный в единой информационной системе в сфере закупок - 26.60.11.113-00000147 «Система рентгеновская (флюорографическая) для скрининга органов грудной клетки», соответствующая описанию объекта закупки. Заказчик, не использовав вышеуказанный код позиции КТРУ, применил в описании объекта закупки дополнительные характеристики к закупаемому товару, что повлекло за собой ограничение количества участников закупки. Так, по мнению представителя заявителя, описанию объекта закупки в настоящий момент соответствует товар единственного производителя - флюорограф </a:t>
                      </a:r>
                      <a:r>
                        <a:rPr lang="ru-RU" sz="1600" dirty="0" err="1"/>
                        <a:t>малодозовый</a:t>
                      </a:r>
                      <a:r>
                        <a:rPr lang="ru-RU" sz="1600" dirty="0"/>
                        <a:t> цифровой сканирующий с рентгенозащитной кабиной, понижающей нагрузку на персонал </a:t>
                      </a:r>
                      <a:r>
                        <a:rPr lang="ru-RU" sz="1600" dirty="0" err="1"/>
                        <a:t>ФМцс</a:t>
                      </a:r>
                      <a:r>
                        <a:rPr lang="ru-RU" sz="1600" dirty="0"/>
                        <a:t>-«</a:t>
                      </a:r>
                      <a:r>
                        <a:rPr lang="ru-RU" sz="1600" dirty="0" err="1"/>
                        <a:t>ПроСкан</a:t>
                      </a:r>
                      <a:r>
                        <a:rPr lang="ru-RU" sz="1600" dirty="0"/>
                        <a:t>», производитель АО «РЕНТГЕНПРОМ».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Заказчик не смог доказать, что в указанной позиции КТРУ описан иной товар, чем требуется ему.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«Заточку» под единственного производителя также заказчик не смог опровергнуть. Жалоба обоснована.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РЕШЕНИЕ № 048/06/106-403/2023 от 17 мая 2023 года</a:t>
                      </a:r>
                    </a:p>
                    <a:p>
                      <a:r>
                        <a:rPr lang="ru-RU" sz="1400" dirty="0"/>
                        <a:t>(извещение № 0846500000623000193)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374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ЭА на поставку сигнализаторов звука цифровых со световой и вибрационной индикацией для льготных категорий граждан. В требованиях к составу заявки было указано на возможность предоставления СТ-1 несмотря на то, что извещение было размещено уже в 2023 г. (09 марта). Один из участников вышел с </a:t>
                      </a:r>
                      <a:br>
                        <a:rPr lang="ru-RU" sz="1600" dirty="0"/>
                      </a:br>
                      <a:r>
                        <a:rPr lang="ru-RU" sz="1600" dirty="0"/>
                        <a:t>СТ-1. Комиссия его не отклонила на основании требований извещения. Жалоба </a:t>
                      </a:r>
                      <a:r>
                        <a:rPr lang="ru-RU" sz="1600" u="sng" dirty="0"/>
                        <a:t>не обоснована</a:t>
                      </a:r>
                      <a:r>
                        <a:rPr lang="ru-RU" sz="1600" dirty="0"/>
                        <a:t>. НО! В ходе внеплановой проверки заказчик признан нарушившим п. 3 ч. 2 ст. 42 44-ФЗ, что содержит признаки состава административного правонарушения, предусмотренного частью 1.4 статьи 7.30 КОАП.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РЕШЕНИЕ № 048/06/106-251/2023 от 29 марта 2023 года (извещение № 0246100000423000033)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366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55285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199E5-4C0A-194B-3AE6-AAD6024D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763" y="118358"/>
            <a:ext cx="11526473" cy="50344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Административная практика по 878 ПП Липецкого УФАС в 2023 г.</a:t>
            </a:r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B1884A53-530B-EA12-A30F-50946D8BBF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1498614"/>
              </p:ext>
            </p:extLst>
          </p:nvPr>
        </p:nvGraphicFramePr>
        <p:xfrm>
          <a:off x="234892" y="621799"/>
          <a:ext cx="11895589" cy="60096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924176">
                  <a:extLst>
                    <a:ext uri="{9D8B030D-6E8A-4147-A177-3AD203B41FA5}">
                      <a16:colId xmlns:a16="http://schemas.microsoft.com/office/drawing/2014/main" val="3731367334"/>
                    </a:ext>
                  </a:extLst>
                </a:gridCol>
                <a:gridCol w="1971413">
                  <a:extLst>
                    <a:ext uri="{9D8B030D-6E8A-4147-A177-3AD203B41FA5}">
                      <a16:colId xmlns:a16="http://schemas.microsoft.com/office/drawing/2014/main" val="3481014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Суть решения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Реквизиты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485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ЭА на поставку картриджей для печатающих устройств. В извещении установлены требования по 878 ПП и 126н Приказу. Из 8 заявок в одной (№ 149) была указана РФ – как единственная страна происхождения картриджей. Заявитель, являющийся победителем ЭА, предложил к поставке все позиции товаров иностранного происхождения</a:t>
                      </a:r>
                      <a:r>
                        <a:rPr lang="ru-RU" sz="1400" b="1" dirty="0"/>
                        <a:t>, заказчик принял решение о заключении контракта по цене, сниженной на 15%.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По факту  - по позиции № 5 - модель принтера </a:t>
                      </a:r>
                      <a:r>
                        <a:rPr lang="en-US" sz="1400" dirty="0"/>
                        <a:t>Xerox</a:t>
                      </a:r>
                      <a:r>
                        <a:rPr lang="ru-RU" sz="1400" dirty="0"/>
                        <a:t> </a:t>
                      </a:r>
                      <a:r>
                        <a:rPr lang="en-US" sz="1400" dirty="0" err="1"/>
                        <a:t>Versalink</a:t>
                      </a:r>
                      <a:r>
                        <a:rPr lang="en-US" sz="1400" dirty="0"/>
                        <a:t> B 405 </a:t>
                      </a:r>
                      <a:r>
                        <a:rPr lang="ru-RU" sz="1400" dirty="0"/>
                        <a:t> (принт-картридж), необходимо поставить модель картриджа 101К00554 (оригинальный).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В составе жалобы заявителем было представлено письмо ООО «Ксерокс СНГ», из которого следует, что общество является официальным импортером на территории Российской Федерации оборудования и расходных материалов торговой марки </a:t>
                      </a:r>
                      <a:r>
                        <a:rPr lang="ru-RU" sz="1400" dirty="0" err="1"/>
                        <a:t>Хегох</a:t>
                      </a:r>
                      <a:r>
                        <a:rPr lang="ru-RU" sz="1400" dirty="0"/>
                        <a:t>, и сообщает о том, что </a:t>
                      </a:r>
                      <a:r>
                        <a:rPr lang="ru-RU" sz="1400" b="1" dirty="0"/>
                        <a:t>оригинальные расходные материалы к оборудованию </a:t>
                      </a:r>
                      <a:r>
                        <a:rPr lang="ru-RU" sz="1400" b="1" dirty="0" err="1"/>
                        <a:t>Хегох</a:t>
                      </a:r>
                      <a:r>
                        <a:rPr lang="ru-RU" sz="1400" b="1" dirty="0"/>
                        <a:t> на данный момент не производятся на территории России</a:t>
                      </a:r>
                      <a:r>
                        <a:rPr lang="ru-RU" sz="1400" dirty="0"/>
                        <a:t>. Кроме того, в письме указано, что компания </a:t>
                      </a:r>
                      <a:r>
                        <a:rPr lang="ru-RU" sz="1400" dirty="0" err="1"/>
                        <a:t>Хегох</a:t>
                      </a:r>
                      <a:r>
                        <a:rPr lang="ru-RU" sz="1400" dirty="0"/>
                        <a:t> не дает лицензии и не уполномочивает третьи лица на производство, восстановление, заправку картриджей для оборудования </a:t>
                      </a:r>
                      <a:r>
                        <a:rPr lang="ru-RU" sz="1400" dirty="0" err="1"/>
                        <a:t>Хегох</a:t>
                      </a:r>
                      <a:r>
                        <a:rPr lang="ru-RU" sz="1400" dirty="0"/>
                        <a:t>, а также на производство совместимых расходных материалов для оборудования </a:t>
                      </a:r>
                      <a:r>
                        <a:rPr lang="ru-RU" sz="1400" dirty="0" err="1"/>
                        <a:t>Хегох</a:t>
                      </a:r>
                      <a:r>
                        <a:rPr lang="ru-RU" sz="1400" dirty="0"/>
                        <a:t> и не несет ответственности за качество и длительность работы продукции сторонних компаний-производителей. Оригинальные расходные материалы </a:t>
                      </a:r>
                      <a:r>
                        <a:rPr lang="ru-RU" sz="1400" dirty="0" err="1"/>
                        <a:t>Хегох</a:t>
                      </a:r>
                      <a:r>
                        <a:rPr lang="ru-RU" sz="1400" dirty="0"/>
                        <a:t> надлежащего качества могут быть приобретены только у официальных партнеров </a:t>
                      </a:r>
                      <a:r>
                        <a:rPr lang="ru-RU" sz="1400" dirty="0" err="1"/>
                        <a:t>Хегох</a:t>
                      </a:r>
                      <a:r>
                        <a:rPr lang="ru-RU" sz="1400" dirty="0"/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Представители заказчика пояснили, что на момент рассмотрения заявок и направления победителю проекта контракта данная информация отсутствовала у заказчика. Более того, в настоящее время не имеется подтверждения информации об отсутствии производства на территории Российской Федерации.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Позиция УФАС:  учитывая совокупность информации, предоставленной в заявках участников закупки, о стране происхождения предлагаемых к поставке товаров, а именно о том, что участники (кроме заявки № 149) предложили по позиции № 5 к поставке товар, страной производства которой является иностранное государство, в данном случае возможно усомниться в достоверности информации, представленной в участником закупки в заявке с идентификационным номером 149. Кроме того, данный участник не подал свое ценовое предложение.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u="sng" dirty="0"/>
                        <a:t>Продукция, не включенная в реестр не может признаваться произведенной на территории Российской Федерации.!!!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dirty="0"/>
                        <a:t>Следовательно, аукционная комиссия заказчика, не убедившись в достоверности указанной в заявке № 149 информации относительно страны происхождения товара, при отсутствии в заявке сведений, определенных ПП РФ № 878, нарушила положения п.8 ч.12 ст.48, п. 1 ч. 5 ст. 49 Закона о контрактной системе. </a:t>
                      </a:r>
                      <a:r>
                        <a:rPr lang="ru-RU" sz="1400" b="1" u="none" dirty="0"/>
                        <a:t>Жалоба обоснована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РЕШЕНИЕ № 048/06/106-360/2023 от 24 апреля 2023 года</a:t>
                      </a:r>
                    </a:p>
                    <a:p>
                      <a:r>
                        <a:rPr lang="ru-RU" sz="1400" dirty="0"/>
                        <a:t>(извещение № 0346100005223000024)</a:t>
                      </a:r>
                    </a:p>
                    <a:p>
                      <a:endParaRPr lang="ru-RU" sz="1400" dirty="0"/>
                    </a:p>
                    <a:p>
                      <a:r>
                        <a:rPr lang="ru-RU" sz="1200" dirty="0"/>
                        <a:t>Аналогичное решение № 048/06/106-264/2023 от 04 апреля 2023 года (извещение № 0846600000523000036. ЭА на поставку системы видеотрансляции для создания виртуального концертного зала. </a:t>
                      </a:r>
                    </a:p>
                    <a:p>
                      <a:endParaRPr lang="ru-RU" sz="1200" dirty="0"/>
                    </a:p>
                    <a:p>
                      <a:r>
                        <a:rPr lang="ru-RU" sz="1200" dirty="0"/>
                        <a:t>Указанная в заявках участников информация о российском происхождении товаров, при отсутствии сведений о товаре в РРРП, не может являться достоверной, подтверждающей производство товара на территории РФ.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926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38461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C77024-FD98-3AF4-84AB-722E49D67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753" y="239291"/>
            <a:ext cx="11186019" cy="31591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Но все не так просто…  </a:t>
            </a:r>
            <a:r>
              <a:rPr lang="ru-RU" sz="2000" b="1" dirty="0"/>
              <a:t>ПИСЬМО  ФАС РОССИИ от 31 октября 2022 г. N ДФ/99397/22 (извлечение)</a:t>
            </a:r>
            <a:br>
              <a:rPr lang="ru-RU" sz="2000" b="1" dirty="0"/>
            </a:br>
            <a:r>
              <a:rPr lang="ru-RU" sz="2000" b="1" dirty="0"/>
              <a:t>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829874-D3BC-CEF2-65D1-4E0D599EC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227" y="555203"/>
            <a:ext cx="11610362" cy="6147601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Пунктом 3 Постановления N 878 установлено, что при осуществлении закупок заказчик отклоняет все заявки, содержащие предложения о поставке радиоэлектронной продукции, происходящей из иностранных государств, при условии, что на участие в определении поставщика подана 1 (или более) удовлетворяющая требованиям извещения об осуществлении закупки, документации о закупке (в случае, если Законом о контрактной системе предусмотрена документация о закупке) заявка, содержащая предложение о поставке радиоэлектронной продукции, страной происхождения которой являются только государства - члены Евразийского экономического союза.</a:t>
            </a:r>
          </a:p>
          <a:p>
            <a:r>
              <a:rPr lang="ru-RU" dirty="0"/>
              <a:t>Пунктом 3.1 Постановления N 878 установлено, что в качестве документов, подтверждающих соответствие радиоэлектронной продукции условиям, предусмотренным Постановлением N 878, участником закупки могут быть предоставлены:</a:t>
            </a:r>
          </a:p>
          <a:p>
            <a:r>
              <a:rPr lang="ru-RU" dirty="0"/>
              <a:t>- номер реестровой записи из единого реестра российской радиоэлектронной продукции, а также информация о совокупном количестве баллов за выполнение технологических операций (условий) на территории Российской Федерации, если такое предусмотрено…;</a:t>
            </a:r>
          </a:p>
          <a:p>
            <a:r>
              <a:rPr lang="ru-RU" dirty="0"/>
              <a:t>- номер реестровой записи из евразийского реестра промышленных товаров, а также информация о совокупном количестве баллов за выполнение технологических операций (условий) на территории государства - члена Евразийского экономического союза, если такое предусмотрено….</a:t>
            </a:r>
          </a:p>
          <a:p>
            <a:endParaRPr lang="ru-RU" dirty="0"/>
          </a:p>
          <a:p>
            <a:r>
              <a:rPr lang="ru-RU" dirty="0"/>
              <a:t>В случае отсутствия в заявке участника указанных документов и сведений, а также предоставления информации из соответствующих реестров без указания совокупного количества баллов или с указанием совокупного количества баллов, не соответствующего Постановлению N 719 или Решению Совета Комиссии ЕАЭС № 105, такая заявка приравнивается к заявке, в которой содержится предложение о поставке продукции, происходящей из иностранных государств.</a:t>
            </a:r>
          </a:p>
          <a:p>
            <a:r>
              <a:rPr lang="ru-RU" dirty="0"/>
              <a:t>Приказом N 126н установлены условия допуска товаров, происходящих из иностранного государства или группы иностранных государств, допускаемых на территорию Российской Федерации для целей осуществления закупок товаров для обеспечения государственных и муниципальных нужд, указанных в приложении к Приказу N 126н.</a:t>
            </a:r>
          </a:p>
          <a:p>
            <a:r>
              <a:rPr lang="ru-RU" dirty="0"/>
              <a:t>В соответствии с положениями Приказа N 126н подтверждением страны происхождения товаров является указание (декларирование) участником закупки в заявке наименования страны происхождения товара.</a:t>
            </a:r>
          </a:p>
          <a:p>
            <a:r>
              <a:rPr lang="ru-RU" dirty="0"/>
              <a:t>При этом, по мнению ФАС России, в случае, если закупаемый товар включен в перечень, утвержденный Постановлением N 878, а также сведения о нем содержатся в приложении к Приказу N 126н, заказчику необходимо установить в извещении об осуществлении закупки ограничения допуска в соответствии с Постановлением N 878 и условия допуска в соответствии с Приказом N 126н.</a:t>
            </a:r>
          </a:p>
          <a:p>
            <a:r>
              <a:rPr lang="ru-RU" b="1" dirty="0">
                <a:solidFill>
                  <a:srgbClr val="FF0000"/>
                </a:solidFill>
              </a:rPr>
              <a:t>В случае, если участник закупки не предоставил в заявке информацию и документы, предусмотренные пунктом 3.1 Постановления N 878, то применяется Приказ N 126н, в соответствии с которым подтверждением страны происхождения радиоэлектронной продукции является исключительно декларация.</a:t>
            </a:r>
          </a:p>
        </p:txBody>
      </p:sp>
    </p:spTree>
    <p:extLst>
      <p:ext uri="{BB962C8B-B14F-4D97-AF65-F5344CB8AC3E}">
        <p14:creationId xmlns:p14="http://schemas.microsoft.com/office/powerpoint/2010/main" val="22568951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/>
        </p:nvSpPr>
        <p:spPr>
          <a:xfrm>
            <a:off x="0" y="73742"/>
            <a:ext cx="12192000" cy="858981"/>
          </a:xfrm>
          <a:prstGeom prst="rect">
            <a:avLst/>
          </a:prstGeom>
          <a:solidFill>
            <a:srgbClr val="002060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ВКС 28.06.2023. – позиция не изменилась 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https://fas.gov.ru/p/presentations/795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</a:rPr>
              <a:t>Применяются ли преимущества, установленные Приказом № 126н в случае отсутствия подтверждения страны происхождения поставляемого товара в соответствии с положениями Постановления № 878?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78" name="Shape 78"/>
          <p:cNvSpPr/>
          <p:nvPr/>
        </p:nvSpPr>
        <p:spPr>
          <a:xfrm>
            <a:off x="0" y="5925278"/>
            <a:ext cx="12192000" cy="858980"/>
          </a:xfrm>
          <a:prstGeom prst="rect">
            <a:avLst/>
          </a:prstGeom>
          <a:solidFill>
            <a:srgbClr val="002060"/>
          </a:solidFill>
          <a:ln w="25400">
            <a:solidFill>
              <a:schemeClr val="tx2">
                <a:lumMod val="50000"/>
              </a:schemeClr>
            </a:solidFill>
            <a:prstDash val="solid"/>
          </a:ln>
        </p:spPr>
        <p:txBody>
          <a:bodyPr lIns="91440" tIns="45720" rIns="91440" bIns="4572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7" name="Picture 83"/>
          <p:cNvPicPr/>
          <p:nvPr/>
        </p:nvPicPr>
        <p:blipFill>
          <a:blip r:embed="rId2"/>
          <a:stretch/>
        </p:blipFill>
        <p:spPr>
          <a:xfrm>
            <a:off x="145475" y="5974634"/>
            <a:ext cx="1973261" cy="809624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0" y="932723"/>
            <a:ext cx="12090400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случае, если закупаемый товар включен в перечень, утвержденный ПП РФ от 10.07.2019 № 878, а также сведения о нем содержатся в приложении к Приказу Минфина России от 04.06.2018 № 126н, заказчику необходимо установить в извещении об осуществлении закупки ограничения допуска в соответствии с ПП РФ от 10.07.2019 № 878 и условия допуска в соответствии с Приказом Минфина России от 04.06.2018 № 126н.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случае, если участник закупки не предоставил в заявке информацию и документы, предусмотренные пунктом 3.1 ПП РФ от 10.07.2019 № 878, то применяется Приказ Минфина России от 04.06.2018 № 126н, в соответствии с которым подтверждением страны происхождения радиоэлектронной продукции является исключительно декларация.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57824" y="2856327"/>
            <a:ext cx="68386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Пример (поставка радиоэлектронной продукции в рамках нацпроекта)</a:t>
            </a:r>
            <a:r>
              <a:rPr kumimoji="0" lang="ru-RU" sz="16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48C9751-A0BF-6821-56E0-8904374F90AB}"/>
              </a:ext>
            </a:extLst>
          </p:cNvPr>
          <p:cNvSpPr/>
          <p:nvPr/>
        </p:nvSpPr>
        <p:spPr>
          <a:xfrm>
            <a:off x="1377897" y="3484483"/>
            <a:ext cx="2245206" cy="7879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Участник № 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Страна происхождения: Китай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FB3D52E-2BCF-7416-C1CE-C2FCBB4D8A9F}"/>
              </a:ext>
            </a:extLst>
          </p:cNvPr>
          <p:cNvSpPr/>
          <p:nvPr/>
        </p:nvSpPr>
        <p:spPr>
          <a:xfrm>
            <a:off x="1359551" y="4389883"/>
            <a:ext cx="2245207" cy="14469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Участник  №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Страна происхождения: Россия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 есть декларация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нет номера реестровой записи</a:t>
            </a:r>
          </a:p>
        </p:txBody>
      </p:sp>
      <p:sp>
        <p:nvSpPr>
          <p:cNvPr id="11" name="Стрелка вправо 10">
            <a:extLst>
              <a:ext uri="{FF2B5EF4-FFF2-40B4-BE49-F238E27FC236}">
                <a16:creationId xmlns:a16="http://schemas.microsoft.com/office/drawing/2014/main" id="{19D8AE22-5BDF-B640-2286-02BD5DE627F1}"/>
              </a:ext>
            </a:extLst>
          </p:cNvPr>
          <p:cNvSpPr/>
          <p:nvPr/>
        </p:nvSpPr>
        <p:spPr>
          <a:xfrm>
            <a:off x="3717199" y="3900673"/>
            <a:ext cx="553156" cy="978420"/>
          </a:xfrm>
          <a:prstGeom prst="rightArrow">
            <a:avLst/>
          </a:prstGeom>
          <a:solidFill>
            <a:srgbClr val="C30C3E"/>
          </a:solidFill>
          <a:ln>
            <a:solidFill>
              <a:srgbClr val="C30C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7179078-D835-F533-E144-E4D887993516}"/>
              </a:ext>
            </a:extLst>
          </p:cNvPr>
          <p:cNvSpPr/>
          <p:nvPr/>
        </p:nvSpPr>
        <p:spPr>
          <a:xfrm>
            <a:off x="4375156" y="3911368"/>
            <a:ext cx="2364721" cy="658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Участник № 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ИНОСТРАНЕЦ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A85D9B7-10B0-2DD2-2FBE-F6211CFD1840}"/>
              </a:ext>
            </a:extLst>
          </p:cNvPr>
          <p:cNvSpPr/>
          <p:nvPr/>
        </p:nvSpPr>
        <p:spPr>
          <a:xfrm>
            <a:off x="4375156" y="4790991"/>
            <a:ext cx="2364721" cy="10458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Участник №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ИНОСТРАНЕЦ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3E9E368-8331-51BF-D518-B940FE3DCBFB}"/>
              </a:ext>
            </a:extLst>
          </p:cNvPr>
          <p:cNvSpPr/>
          <p:nvPr/>
        </p:nvSpPr>
        <p:spPr>
          <a:xfrm>
            <a:off x="7527158" y="3911367"/>
            <a:ext cx="2321839" cy="679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Участник № 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ИНОСТРАНЕЦ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EEF6465-E76B-3AD9-9B7D-5A68967C4F31}"/>
              </a:ext>
            </a:extLst>
          </p:cNvPr>
          <p:cNvSpPr/>
          <p:nvPr/>
        </p:nvSpPr>
        <p:spPr>
          <a:xfrm>
            <a:off x="7502632" y="4790991"/>
            <a:ext cx="2346364" cy="10420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Участник №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ОТЕЧЕСТВЕННЫЙ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4A97B6D-BC73-C463-B0C0-E83F48EA5E27}"/>
              </a:ext>
            </a:extLst>
          </p:cNvPr>
          <p:cNvSpPr/>
          <p:nvPr/>
        </p:nvSpPr>
        <p:spPr>
          <a:xfrm>
            <a:off x="4381140" y="3255421"/>
            <a:ext cx="2358737" cy="4213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ПП РФ № 878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2E355F3-BABA-4BB7-10B7-3EEB3817ADA6}"/>
              </a:ext>
            </a:extLst>
          </p:cNvPr>
          <p:cNvSpPr/>
          <p:nvPr/>
        </p:nvSpPr>
        <p:spPr>
          <a:xfrm>
            <a:off x="7484276" y="3252205"/>
            <a:ext cx="2364721" cy="4277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Приказ № 126н</a:t>
            </a:r>
          </a:p>
        </p:txBody>
      </p:sp>
      <p:sp>
        <p:nvSpPr>
          <p:cNvPr id="18" name="Стрелка вправо 17">
            <a:extLst>
              <a:ext uri="{FF2B5EF4-FFF2-40B4-BE49-F238E27FC236}">
                <a16:creationId xmlns:a16="http://schemas.microsoft.com/office/drawing/2014/main" id="{5B9E1C36-0CAB-8714-1D96-20F62DEBF8EC}"/>
              </a:ext>
            </a:extLst>
          </p:cNvPr>
          <p:cNvSpPr/>
          <p:nvPr/>
        </p:nvSpPr>
        <p:spPr>
          <a:xfrm>
            <a:off x="6903344" y="3900673"/>
            <a:ext cx="553156" cy="978420"/>
          </a:xfrm>
          <a:prstGeom prst="rightArrow">
            <a:avLst/>
          </a:prstGeom>
          <a:solidFill>
            <a:srgbClr val="C30C3E"/>
          </a:solidFill>
          <a:ln>
            <a:solidFill>
              <a:srgbClr val="C30C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00500" y="6056568"/>
            <a:ext cx="86648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ПП РФ № 878 «не сработало», поскольку у нас нет одной российской заявки, но при этом, в соответствии с Приказом № 126н Участник № 2 получает при оценке заявок 20% преференцию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                                      (Письмо ФАС России от 31.10.2022 № ДФ/99397/22)</a:t>
            </a:r>
          </a:p>
        </p:txBody>
      </p:sp>
    </p:spTree>
    <p:extLst>
      <p:ext uri="{BB962C8B-B14F-4D97-AF65-F5344CB8AC3E}">
        <p14:creationId xmlns:p14="http://schemas.microsoft.com/office/powerpoint/2010/main" val="4016056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C14F1620-8BA8-4A6F-34B2-D32F878F76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6427333"/>
              </p:ext>
            </p:extLst>
          </p:nvPr>
        </p:nvGraphicFramePr>
        <p:xfrm>
          <a:off x="125835" y="119380"/>
          <a:ext cx="11955709" cy="661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5913">
                  <a:extLst>
                    <a:ext uri="{9D8B030D-6E8A-4147-A177-3AD203B41FA5}">
                      <a16:colId xmlns:a16="http://schemas.microsoft.com/office/drawing/2014/main" val="3729511039"/>
                    </a:ext>
                  </a:extLst>
                </a:gridCol>
                <a:gridCol w="1056946">
                  <a:extLst>
                    <a:ext uri="{9D8B030D-6E8A-4147-A177-3AD203B41FA5}">
                      <a16:colId xmlns:a16="http://schemas.microsoft.com/office/drawing/2014/main" val="2540211409"/>
                    </a:ext>
                  </a:extLst>
                </a:gridCol>
                <a:gridCol w="3672850">
                  <a:extLst>
                    <a:ext uri="{9D8B030D-6E8A-4147-A177-3AD203B41FA5}">
                      <a16:colId xmlns:a16="http://schemas.microsoft.com/office/drawing/2014/main" val="13236262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Суть изменения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Дата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Реквизиты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1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В рамках 1236 ПП</a:t>
                      </a:r>
                      <a:r>
                        <a:rPr lang="ru-RU" sz="1400" dirty="0"/>
                        <a:t>: при закупке ПО - в составе заявки на участие в закупке указываются  порядковые номера реестровых записей в реестре российского ПО или реестре евразийского ПО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01.01.2023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ПП РФ от 28 декабря 2022 г. N 2461 "О внесении изменений в  ПП РФ от 16 ноября 2015 г. N 1236 …»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4865161"/>
                  </a:ext>
                </a:extLst>
              </a:tr>
              <a:tr h="512568">
                <a:tc>
                  <a:txBody>
                    <a:bodyPr/>
                    <a:lstStyle/>
                    <a:p>
                      <a:r>
                        <a:rPr lang="ru-RU" sz="1400" b="1" dirty="0"/>
                        <a:t>В рамках 616 ПП: </a:t>
                      </a:r>
                      <a:r>
                        <a:rPr lang="ru-RU" sz="1400" dirty="0"/>
                        <a:t>Заперт на допуск иностранных товаров не применяется при осуществлении деятельности на территории, на которой введено военное положение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20.01.2023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ПП РФ от 31 декабря 2022 г. N 2559 "О мерах по обеспечению режима военного положения и об особенностях планирования и осуществления закупок для обеспечения государственных нужд ДНР, ЛНР, Запорожской области, Херсонской области…»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964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Исключили отдельные требования по ЛНР, ДНР;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Изменились позиции Перечня, по которым применяется / не применяется запрет на допуск;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Изменен сам Перечень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01.03.2023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ПП РФ от 28 февраля 2023 г. N 318 "Об изменении и признании утратившими силу отдельных положений некоторых актов Правительства Российской Федерации"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8635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Исключена возможность подтверждения производства продукции на территории РФ сведениями из единого реестра российской радиоэлектронной продукции;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Уточнено что подтверждением производства продукции на территории РФ является наличие сведений о такой продукции в реестре промышленной продукции, произведенной на территории РФ; подтверждением производства промышленной продукции на территории государства - члена ЕАЭС является наличие сведений о такой продукции в евразийском реестре промышленных товаров;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Уточнены требования к составу заявки участника: участник закупки указывает (декларирует) в составе заявки на участие в закупке номера реестровых записей + информацию о  совокупном количестве баллов;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Изменен сам Перечень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20.04.2023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Постановление Правительства РФ от 27 марта 2023 г. N 486 "О внесении изменений в некоторые акты Правительства Российской Федерации"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8081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При исполнении контракта поставщик при передаче товара (результатов работы) </a:t>
                      </a:r>
                      <a:br>
                        <a:rPr lang="ru-RU" sz="1400" dirty="0"/>
                      </a:br>
                      <a:r>
                        <a:rPr lang="ru-RU" sz="1400" u="sng" dirty="0"/>
                        <a:t>не предоставляет </a:t>
                      </a:r>
                      <a:r>
                        <a:rPr lang="ru-RU" sz="1400" dirty="0"/>
                        <a:t>заказчику документы, подтверждающие страну происхождения товара, на основании которых осуществляется включение продукции в реестр российской промышленной продукции или евразийский реестр промышленных товаров, кроме ГОЗ.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01.06.2023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ПП РФ от 31 мая 2023 г. N 889 "О признании утратившими силу отдельных положений некоторых актов Правительства Российской Федерации"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413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17636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962C0A-F4C3-914B-101D-B349C6AB4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473" y="0"/>
            <a:ext cx="10515600" cy="33556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Ориентироваться на судебную практику тоже не просто…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31448286-05C0-F14A-492F-D3B293EFD9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888927"/>
              </p:ext>
            </p:extLst>
          </p:nvPr>
        </p:nvGraphicFramePr>
        <p:xfrm>
          <a:off x="134224" y="335560"/>
          <a:ext cx="11803310" cy="6497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85092">
                  <a:extLst>
                    <a:ext uri="{9D8B030D-6E8A-4147-A177-3AD203B41FA5}">
                      <a16:colId xmlns:a16="http://schemas.microsoft.com/office/drawing/2014/main" val="2349517599"/>
                    </a:ext>
                  </a:extLst>
                </a:gridCol>
                <a:gridCol w="2907025">
                  <a:extLst>
                    <a:ext uri="{9D8B030D-6E8A-4147-A177-3AD203B41FA5}">
                      <a16:colId xmlns:a16="http://schemas.microsoft.com/office/drawing/2014/main" val="2208338882"/>
                    </a:ext>
                  </a:extLst>
                </a:gridCol>
                <a:gridCol w="3998363">
                  <a:extLst>
                    <a:ext uri="{9D8B030D-6E8A-4147-A177-3AD203B41FA5}">
                      <a16:colId xmlns:a16="http://schemas.microsoft.com/office/drawing/2014/main" val="1002478823"/>
                    </a:ext>
                  </a:extLst>
                </a:gridCol>
                <a:gridCol w="2712830">
                  <a:extLst>
                    <a:ext uri="{9D8B030D-6E8A-4147-A177-3AD203B41FA5}">
                      <a16:colId xmlns:a16="http://schemas.microsoft.com/office/drawing/2014/main" val="3572679114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r>
                        <a:rPr lang="ru-RU" sz="1600" dirty="0"/>
                        <a:t>Дело № А36-6163/2022. Последнее решение – Постановление АС Центрального округа Ф10-3253/2023 от 16.08.2023 (1 из 2)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4576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В каком регионе была закупка / номер/ способ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400" dirty="0"/>
                        <a:t>Липецкая область / извещение № 0846500000622000071/ ЭА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341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Содержание проблемы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Закупался томограф рентгеновский компьютерный от 16 срезов с программным обеспечением и сопутствующим оборудованием для выполнения исследований сердца и головного мозга, в том числе перфузии и КТ-ангиографии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В извещении установлены требования по 878 ПП и 126н Приказу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Подано 7 заявок: 3 с предложением иностранных товаров (№№ 4, 76, 205), 3 с декларацией РФ (№№ 118, 48, 35), 1 (№ 223) – с реестровым номером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На рассмотрении заявка № 223 с реестровым номером была отклонена, поэтому 878 ПП не применилось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Победил участник с иностранным товаром (№4)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Заказчик снизил цену победителя на 20%, так как закупка была в рамках нацпроекта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Победитель не согласен с решением заказчика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793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Содержание 2-х заявок (№№ 4, 76)  с декларацией страны происхождения товара – Китай, Россия, Франция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Томограф рентгеновский компьютерный </a:t>
                      </a:r>
                      <a:r>
                        <a:rPr lang="ru-RU" sz="1400" dirty="0" err="1"/>
                        <a:t>Anatom</a:t>
                      </a:r>
                      <a:r>
                        <a:rPr lang="ru-RU" sz="1400" dirty="0"/>
                        <a:t> 64 с принадлежностями, модели Precision; </a:t>
                      </a:r>
                      <a:r>
                        <a:rPr lang="ru-RU" sz="1400" dirty="0" err="1"/>
                        <a:t>Clarity</a:t>
                      </a:r>
                      <a:r>
                        <a:rPr lang="ru-RU" sz="1400" dirty="0"/>
                        <a:t>, производства «</a:t>
                      </a:r>
                      <a:r>
                        <a:rPr lang="ru-RU" sz="1400" dirty="0" err="1"/>
                        <a:t>Шэньчжень</a:t>
                      </a:r>
                      <a:r>
                        <a:rPr lang="ru-RU" sz="1400" dirty="0"/>
                        <a:t> Анке Хай-тек Ко Лтд.» КНР;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dirty="0"/>
                        <a:t>Комплекс аппаратно-программный автоматизированной обработки и протоколирования медицинских диагностических исследований «</a:t>
                      </a:r>
                      <a:r>
                        <a:rPr lang="ru-RU" sz="1400" dirty="0" err="1"/>
                        <a:t>АрхиМед</a:t>
                      </a:r>
                      <a:r>
                        <a:rPr lang="ru-RU" sz="1400" dirty="0"/>
                        <a:t>» по ТУ 9440-001-98944313-2007, производства ООО «Мед-Рей», Россия;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dirty="0"/>
                        <a:t>Комплекс программ для визуализации, обработки, архивирования и экспорта медицинских изображений и данных </a:t>
                      </a:r>
                      <a:r>
                        <a:rPr lang="ru-RU" sz="1400" dirty="0" err="1"/>
                        <a:t>Myrian</a:t>
                      </a:r>
                      <a:r>
                        <a:rPr lang="ru-RU" sz="1400" dirty="0"/>
                        <a:t> 1.X, с принадлежностями, производства «</a:t>
                      </a:r>
                      <a:r>
                        <a:rPr lang="ru-RU" sz="1400" dirty="0" err="1"/>
                        <a:t>Интрасенс</a:t>
                      </a:r>
                      <a:r>
                        <a:rPr lang="ru-RU" sz="1400" dirty="0"/>
                        <a:t>, </a:t>
                      </a:r>
                      <a:r>
                        <a:rPr lang="ru-RU" sz="1400" dirty="0" err="1"/>
                        <a:t>Сас</a:t>
                      </a:r>
                      <a:r>
                        <a:rPr lang="ru-RU" sz="1400" dirty="0"/>
                        <a:t>», Франция.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629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Содержание заявки № 205 с декларацией страны происхождения товара – Япония, Россия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Система компьютерной томографии </a:t>
                      </a:r>
                      <a:r>
                        <a:rPr lang="ru-RU" sz="1400" dirty="0" err="1"/>
                        <a:t>Aquilion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Lightning</a:t>
                      </a:r>
                      <a:r>
                        <a:rPr lang="ru-RU" sz="1400" dirty="0"/>
                        <a:t> (TSX-036A) с принадлежностями, производства «Канон Медикал Системз Корпорейшн», Япония;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Программно-аппаратный комплекс ПАК получения, обработки, трехмерной реконструкции, передачи и хранения медицинских диагностических изображений «</a:t>
                      </a:r>
                      <a:r>
                        <a:rPr lang="ru-RU" sz="1400" dirty="0" err="1"/>
                        <a:t>Kometa</a:t>
                      </a:r>
                      <a:r>
                        <a:rPr lang="ru-RU" sz="1400" dirty="0"/>
                        <a:t> 3Di PACS» по ТУ 32.50.50-002-92607081-2019, вариант исполнения: - станция рабочая рентгенолога АРМ2, производства ООО «Комета», Россия;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Источники бесперебойного питания, Источники бесперебойного питания, торговая марка: «Импульс», производства ООО «Центр разработки и исследований «Импульс», Россия.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854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21782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962C0A-F4C3-914B-101D-B349C6AB4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473" y="0"/>
            <a:ext cx="10515600" cy="52410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Ориентироваться на судебную практику тоже не просто…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31448286-05C0-F14A-492F-D3B293EFD9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9479018"/>
              </p:ext>
            </p:extLst>
          </p:nvPr>
        </p:nvGraphicFramePr>
        <p:xfrm>
          <a:off x="194345" y="449830"/>
          <a:ext cx="11803310" cy="5171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45141">
                  <a:extLst>
                    <a:ext uri="{9D8B030D-6E8A-4147-A177-3AD203B41FA5}">
                      <a16:colId xmlns:a16="http://schemas.microsoft.com/office/drawing/2014/main" val="2349517599"/>
                    </a:ext>
                  </a:extLst>
                </a:gridCol>
                <a:gridCol w="8558169">
                  <a:extLst>
                    <a:ext uri="{9D8B030D-6E8A-4147-A177-3AD203B41FA5}">
                      <a16:colId xmlns:a16="http://schemas.microsoft.com/office/drawing/2014/main" val="220833888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sz="1600" dirty="0"/>
                        <a:t>Дело № А36-6163/2022. Последнее решение – Постановление АС Центрального округа Ф10-3253/2023 от 16.08.2023 (2 из 2)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45762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Содержание заявки № 118  с декларацией страна происхождения товара – Россия.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В РУ – место производства: КНР, Россия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Система компьютерной томографии </a:t>
                      </a:r>
                      <a:r>
                        <a:rPr lang="ru-RU" sz="1400" dirty="0" err="1"/>
                        <a:t>Incisive</a:t>
                      </a:r>
                      <a:r>
                        <a:rPr lang="ru-RU" sz="1400" dirty="0"/>
                        <a:t> CT с принадлежностями, производства «Филипс </a:t>
                      </a:r>
                      <a:r>
                        <a:rPr lang="ru-RU" sz="1400" dirty="0" err="1"/>
                        <a:t>Хэлскеа</a:t>
                      </a:r>
                      <a:r>
                        <a:rPr lang="ru-RU" sz="1400" dirty="0"/>
                        <a:t> (Сучжоу) Ко., ЛТД.» КНР.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629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Содержание заявки № 48  с декларацией страны происхождения товара – Россия.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В РУ – место производства: Япония, КНР, Россия, США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dirty="0"/>
                        <a:t>Томограф компьютерный Revolution EVO с принадлежностями, производства «</a:t>
                      </a:r>
                      <a:r>
                        <a:rPr lang="ru-RU" sz="1400" dirty="0" err="1"/>
                        <a:t>ДжиИ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Хэлскеа</a:t>
                      </a:r>
                      <a:r>
                        <a:rPr lang="ru-RU" sz="1400" dirty="0"/>
                        <a:t> Джапан Корпорейшн», Япония.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854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Позиция УФАС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Комиссия не убедившись в достоверности указанной в заявках участников закупки с №№ 118, 48 информации относительно страны происхождения предлагаемых к поставке товаров, приравняла их к заявкам, в которых содержатся предложения о поставке товаров российского происхождения, чем нарушила положения п.5, п.8 ч.12 ст.48 44-ФЗ.</a:t>
                      </a:r>
                    </a:p>
                    <a:p>
                      <a:r>
                        <a:rPr lang="ru-RU" sz="1400" b="1" i="1" dirty="0">
                          <a:solidFill>
                            <a:srgbClr val="7030A0"/>
                          </a:solidFill>
                        </a:rPr>
                        <a:t>Декларация без реестрового номера = иностранная заявка.</a:t>
                      </a:r>
                    </a:p>
                    <a:p>
                      <a:r>
                        <a:rPr lang="ru-RU" sz="1400" b="1" i="1" dirty="0">
                          <a:solidFill>
                            <a:srgbClr val="7030A0"/>
                          </a:solidFill>
                        </a:rPr>
                        <a:t>То есть снижение цены контракта  у победителя не обосновано, несмотря на то, что декларация РФ в наличии.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020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Позиция 1-й инстанции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В пользу УФАС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682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Позиция 2-й инстанции (19 ААС)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В пользу УФАС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7426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Позиция 3-й инстанции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В пользу УФАС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149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29658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31448286-05C0-F14A-492F-D3B293EFD9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0014860"/>
              </p:ext>
            </p:extLst>
          </p:nvPr>
        </p:nvGraphicFramePr>
        <p:xfrm>
          <a:off x="92279" y="53340"/>
          <a:ext cx="11803310" cy="6751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39486">
                  <a:extLst>
                    <a:ext uri="{9D8B030D-6E8A-4147-A177-3AD203B41FA5}">
                      <a16:colId xmlns:a16="http://schemas.microsoft.com/office/drawing/2014/main" val="2349517599"/>
                    </a:ext>
                  </a:extLst>
                </a:gridCol>
                <a:gridCol w="8363824">
                  <a:extLst>
                    <a:ext uri="{9D8B030D-6E8A-4147-A177-3AD203B41FA5}">
                      <a16:colId xmlns:a16="http://schemas.microsoft.com/office/drawing/2014/main" val="220833888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/>
                        <a:t>Дело № Дело № А53-20714/21. Последнее решение – «Отказное» определение ВС РФ </a:t>
                      </a:r>
                      <a:r>
                        <a:rPr lang="ru-RU" sz="1600" b="1" u="none" strike="noStrike" kern="1200" dirty="0">
                          <a:solidFill>
                            <a:schemeClr val="lt1"/>
                          </a:solidFill>
                          <a:effectLst/>
                        </a:rPr>
                        <a:t>308-ЭС22-23480 </a:t>
                      </a:r>
                      <a:r>
                        <a:rPr lang="ru-RU" sz="1600" b="1" dirty="0"/>
                        <a:t>от 12.12.2022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4576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В каком регионе была закупка / номер/ способ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Ростовская область / извещение № 0358200019721000053/ ЭА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341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Содержание проблемы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Закупалась система рентгеновской компьютерной томографии всего тела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В извещении установлены требования по 878 ПП и 126н Приказу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Подано 3 заявки: 2 с предложением иностранных товаров (№№ 1, 3), 1 с декларацией РФ (№ 2)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Победил участник с иностранным товаром (№ 1)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Заказчик снизил цену победителя на 20%, так как закупка была в рамках нацпроекта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Победитель не согласен с решением заказчика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793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Содержание заявки № 1  с декларацией страна происхождения товара – Япония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Система компьютерной томографии </a:t>
                      </a:r>
                      <a:r>
                        <a:rPr lang="ru-RU" sz="1400" dirty="0" err="1"/>
                        <a:t>Aquilion</a:t>
                      </a:r>
                      <a:r>
                        <a:rPr lang="ru-RU" sz="1400" dirty="0"/>
                        <a:t> Prime SP (TSX-303B) с принадлежностями, производства "Канон Медикал Системз Корпорейшн", Япония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602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Содержание заявки № 2  с декларацией страны происхождения товара – Россия;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В РУ – Япония, КНР, Россия, США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dirty="0"/>
                        <a:t>Томограф компьютерный Revolution EVO (система рентгеновской компьютерной томографии всего тела), производства: АО «МЕДИЦИНСКИЕ ТЕХНОЛОГИИ Лтд.», Россия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067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0" dirty="0"/>
                        <a:t>Содержание заявки № 3 с декларацией страна происхождения товара – Япония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Томограф компьютерный </a:t>
                      </a:r>
                      <a:r>
                        <a:rPr lang="ru-RU" sz="1400" dirty="0" err="1"/>
                        <a:t>Ingenuity</a:t>
                      </a:r>
                      <a:r>
                        <a:rPr lang="ru-RU" sz="1400" dirty="0"/>
                        <a:t> CT с принадлежностями, «Филипс Медикал Системс </a:t>
                      </a:r>
                      <a:r>
                        <a:rPr lang="ru-RU" sz="1400" dirty="0" err="1"/>
                        <a:t>Нидерланд</a:t>
                      </a:r>
                      <a:r>
                        <a:rPr lang="ru-RU" sz="1400" dirty="0"/>
                        <a:t> Б.В.», наименование страны происхождения товара: Китай.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0126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Позиция УФАС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В пользу заказчика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b="1" i="1" dirty="0">
                          <a:solidFill>
                            <a:srgbClr val="7030A0"/>
                          </a:solidFill>
                        </a:rPr>
                        <a:t>Т.е. несмотря на отсутствие реестрового номера, на этапе применения 126н надо смотреть на декларацию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7124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Позиция 1-й инстанции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В пользу УФАС и заказчика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385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Позиция 2-й инстанции (15 ААС)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В пользу поставщика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b="1" i="1" dirty="0">
                          <a:solidFill>
                            <a:srgbClr val="7030A0"/>
                          </a:solidFill>
                        </a:rPr>
                        <a:t>Декларация без реестрового номера = иностранная заявка. То есть снижение цены контракта  у победителя не обосновано, несмотря на то, что декларация РФ в наличии.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381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Позиция 3-й инстанции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В пользу поставщика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7913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Позиция ВС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Отказать в передаче кассационной жалобы для рассмотрения в судебном заседании Судебной коллегии по экономическим спорам Верховного Суда Российской Федерации.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85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48005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31448286-05C0-F14A-492F-D3B293EFD9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797665"/>
              </p:ext>
            </p:extLst>
          </p:nvPr>
        </p:nvGraphicFramePr>
        <p:xfrm>
          <a:off x="134224" y="335560"/>
          <a:ext cx="11803310" cy="53187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59978">
                  <a:extLst>
                    <a:ext uri="{9D8B030D-6E8A-4147-A177-3AD203B41FA5}">
                      <a16:colId xmlns:a16="http://schemas.microsoft.com/office/drawing/2014/main" val="2349517599"/>
                    </a:ext>
                  </a:extLst>
                </a:gridCol>
                <a:gridCol w="9043332">
                  <a:extLst>
                    <a:ext uri="{9D8B030D-6E8A-4147-A177-3AD203B41FA5}">
                      <a16:colId xmlns:a16="http://schemas.microsoft.com/office/drawing/2014/main" val="220833888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sz="1600" dirty="0"/>
                        <a:t>Дело № А26-6471/2021. Последнее решение – «Отказное» определение ВС РФ 307-ЭС22-17374 от 29.09.2022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4576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В каком регионе была закупка / номер/ способ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Республика Карелия / извещение № 0306200012120000003 / ЭА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341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Содержание проблемы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В ходе плановой проверки органа внутреннего государственного финансового контроля – Минфина Республики были выявлены нарушения в закупке серверов  - неправильное применение 126н Приказа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В извещении установлены требования по 878 ПП и 126н Приказу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На ЭА были поданы 4 заявки: 2 заявки (№№207, 142) - содержат предложение товара Российского производителя; 2 заявки (№№148 и №5 – иностранного производителя (Польша)).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В ЭА участвовали 2 участника, один из которых с иностранным товаром, второй – с декларацией РФ, но без реестрового номера (приравняли к иностранной заявке)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Победил участник с товаром иностранного происхождения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Заказчик не снизил цену контракта у победителя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Контрольный орган посчитал, что действия заказчика образуют состав по ч. 2 ст. 7.32 КОАП – дополнительное расходование средств бюджета при заключении контракта со штрафом более 2,6 млн. руб.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Заказчик не согласен с решением контрольного органа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793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Позиция 1-й инстанции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В пользу контрольного органа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b="1" i="1" dirty="0">
                          <a:solidFill>
                            <a:srgbClr val="7030A0"/>
                          </a:solidFill>
                        </a:rPr>
                        <a:t>Т.е. несмотря на отсутствие реестрового номера, на этапе применения 126н надо смотреть на декларацию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218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Позиция 2-й инстанции (13 ААС)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В пользу контрольного органа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999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Позиция 3-й инстанции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В пользу контрольного органа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921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/>
                        <a:t>Позиция ВС 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Отказать в передаче кассационной жалобы для рассмотрения в судебном заседании Судебной коллегии по экономическим спорам Верховного Суда Российской Федерации.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2760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1724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1736A-0087-E22A-1981-DB8B48373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067"/>
            <a:ext cx="10515600" cy="230493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00B0F0"/>
                </a:solidFill>
              </a:rPr>
              <a:t>Разъясняющие Письма по 878 ПП в 2023 г.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85190786-94CA-1F22-4788-14EC0FE089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5386834"/>
              </p:ext>
            </p:extLst>
          </p:nvPr>
        </p:nvGraphicFramePr>
        <p:xfrm>
          <a:off x="353386" y="624234"/>
          <a:ext cx="11283892" cy="47294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146689">
                  <a:extLst>
                    <a:ext uri="{9D8B030D-6E8A-4147-A177-3AD203B41FA5}">
                      <a16:colId xmlns:a16="http://schemas.microsoft.com/office/drawing/2014/main" val="3326150448"/>
                    </a:ext>
                  </a:extLst>
                </a:gridCol>
                <a:gridCol w="2137203">
                  <a:extLst>
                    <a:ext uri="{9D8B030D-6E8A-4147-A177-3AD203B41FA5}">
                      <a16:colId xmlns:a16="http://schemas.microsoft.com/office/drawing/2014/main" val="21896655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Суть разъяснений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Реквизиты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55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В Перечень N 878 включены позиции ОКПД 2 с кодом 26.40.4 - микрофоны, громкоговорители, приемная аппаратура для радиотелефонной или радиотелеграфной связи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Поскольку в кодах ОКПД 2 используется иерархический метод классификации и последовательный метод кодирования, ограничения, установленные Постановлением N 878, распространяются также на радиоэлектронную продукцию с кодами ОКПД2 26.40.42.110 - громкоговорители и 26.40.43.120 - установки электрических усилителей звука, входящие в код 26.40.4.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При этом отмечаем, что позиция с кодом ОКПД 2 26.40.31.190 (Аппаратура для воспроизведения звука прочая) в Перечне по 878 ПП отсутствует.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14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Учитывая, что позиции товара с кодами ОКПД 2 26.40.42.110, 26.40.43.120, 26.40.31.190 не включены в Перечень N 617, в отношении указанных товаров ограничения допуска в соответствии с Постановлением N 617 не устанавливаются.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Необходимо отметить, что звуковое оборудование с кодами ОКПД 2 26.40.42.110, 26.40.43.120 и 26.40.31.190 содержится в Перечне производственных групп музыкальных инструментов и звукового оборудования, являющимся приложением к Постановлению N 617.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Согласно пункту 6 Постановления N 617 музыкальные инструменты и звуковое оборудование, входящие в различные производственные группы по перечню согласно приложению к данному постановлению, а также другие отдельные виды промышленных товаров не могут быть предметом одного контракта (одного лота).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Таким образом, указанные производственные группы сформированы в целях формирования предмета контракта (лота).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Письмо Минфина России от 24 мая 2023 г. N 24-06-06/47217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875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47861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20423-A82D-804F-FC28-141A4EA7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12"/>
            <a:ext cx="10515600" cy="4737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Основные проблемы применения 617 ПП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D97B9-F81C-FC6D-D22A-05B53C13D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416" y="922788"/>
            <a:ext cx="11225168" cy="5002505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/>
              <a:t>1. </a:t>
            </a:r>
            <a:r>
              <a:rPr lang="ru-RU" sz="1800" dirty="0">
                <a:solidFill>
                  <a:srgbClr val="00B0F0"/>
                </a:solidFill>
              </a:rPr>
              <a:t>Проблема трактовки правила «второй лишний». </a:t>
            </a:r>
          </a:p>
          <a:p>
            <a:r>
              <a:rPr lang="ru-RU" sz="1800" dirty="0"/>
              <a:t>П.2 Установить, что для целей осуществления закупок отдельных видов промышленных товаров, включенных в перечень, заказчик отклоняет все заявки, содержащие предложения о поставке отдельных видов промышленных товаров, происходящих из иностранных государств (за исключением государств - членов Евразийского экономического союза) (далее - заявки), при условии, что на участие в закупке подана </a:t>
            </a:r>
            <a:r>
              <a:rPr lang="ru-RU" sz="1800" b="1" dirty="0">
                <a:solidFill>
                  <a:srgbClr val="FF0000"/>
                </a:solidFill>
              </a:rPr>
              <a:t>одна (или более) </a:t>
            </a:r>
            <a:r>
              <a:rPr lang="ru-RU" sz="1800" dirty="0"/>
              <a:t>заявка, удовлетворяющая требованиям извещения об осуществлении закупки, документации о закупке (в случае, если Федеральным законом "О контрактной системе в сфере закупок товаров, работ, услуг для обеспечения государственных и муниципальных нужд" предусмотрена документация о закупке), которая одновременно:</a:t>
            </a:r>
          </a:p>
          <a:p>
            <a:r>
              <a:rPr lang="ru-RU" sz="1800" dirty="0"/>
              <a:t>а) содержат предложения о поставке отдельных видов промышленных товаров, страной происхождения которых являются только государства - члены Евразийского экономического союза;</a:t>
            </a:r>
          </a:p>
          <a:p>
            <a:r>
              <a:rPr lang="ru-RU" sz="1800" dirty="0"/>
              <a:t>б) </a:t>
            </a:r>
            <a:r>
              <a:rPr lang="ru-RU" sz="1800" b="1" dirty="0"/>
              <a:t>не содержат предложений о поставке одного и того же вида промышленного товара одного производителя либо производителей, входящих в одну группу лиц</a:t>
            </a:r>
            <a:r>
              <a:rPr lang="ru-RU" sz="1800" dirty="0"/>
              <a:t>, соответствующую признакам, предусмотренным статьей 9 Федерального закона "О защите конкуренции", при сопоставлении заявок.</a:t>
            </a:r>
          </a:p>
          <a:p>
            <a:endParaRPr lang="ru-RU" sz="1800" dirty="0"/>
          </a:p>
          <a:p>
            <a:r>
              <a:rPr lang="ru-RU" sz="1800" i="1" dirty="0">
                <a:solidFill>
                  <a:srgbClr val="7030A0"/>
                </a:solidFill>
              </a:rPr>
              <a:t>Т.е. при подаче 2 заявок, одна из которых с документами, подтверждающими страну происхождения товара, а другая  - с Китайской продукцией. Заявка с товаром из КНР будет отклонена</a:t>
            </a:r>
          </a:p>
          <a:p>
            <a:r>
              <a:rPr lang="ru-RU" sz="1800" i="1" dirty="0">
                <a:solidFill>
                  <a:srgbClr val="7030A0"/>
                </a:solidFill>
              </a:rPr>
              <a:t>В случае, если будет подано 3 заявки, две из которых с документами, подтверждающими страну происхождения товара, но с одинаковым товаром, а третья  - с продукцией из Китая. </a:t>
            </a:r>
            <a:r>
              <a:rPr lang="ru-RU" sz="1800" b="1" i="1" dirty="0">
                <a:solidFill>
                  <a:srgbClr val="FF0000"/>
                </a:solidFill>
              </a:rPr>
              <a:t>Третья заявка по заявленным правилам не отклоняется</a:t>
            </a:r>
            <a:r>
              <a:rPr lang="en-US" sz="1800" b="1" i="1" dirty="0">
                <a:solidFill>
                  <a:srgbClr val="FF0000"/>
                </a:solidFill>
              </a:rPr>
              <a:t>?</a:t>
            </a:r>
            <a:endParaRPr lang="ru-RU" sz="1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8405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20423-A82D-804F-FC28-141A4EA7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12"/>
            <a:ext cx="10515600" cy="4737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Основные проблемы применения 617 ПП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D97B9-F81C-FC6D-D22A-05B53C13D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416" y="729841"/>
            <a:ext cx="11225168" cy="5327010"/>
          </a:xfrm>
        </p:spPr>
        <p:txBody>
          <a:bodyPr>
            <a:normAutofit/>
          </a:bodyPr>
          <a:lstStyle/>
          <a:p>
            <a:r>
              <a:rPr lang="ru-RU" sz="1800" dirty="0"/>
              <a:t>1. </a:t>
            </a:r>
            <a:r>
              <a:rPr lang="ru-RU" sz="1800" dirty="0">
                <a:solidFill>
                  <a:srgbClr val="00B0F0"/>
                </a:solidFill>
              </a:rPr>
              <a:t>Проблема трактовки правила «второй лишний». </a:t>
            </a:r>
          </a:p>
          <a:p>
            <a:r>
              <a:rPr lang="ru-RU" sz="1800" dirty="0">
                <a:solidFill>
                  <a:srgbClr val="FF0000"/>
                </a:solidFill>
              </a:rPr>
              <a:t>Решение Московского областного УФАС  по делу № 050/06/105-10241/2023 от 31.03.2023 </a:t>
            </a:r>
          </a:p>
          <a:p>
            <a:r>
              <a:rPr lang="ru-RU" sz="1600" dirty="0"/>
              <a:t>Проводился запроса котировок в электронной форме на поставку ведер металлических (извещение № 0848300047223000440).</a:t>
            </a:r>
          </a:p>
          <a:p>
            <a:r>
              <a:rPr lang="ru-RU" sz="1600" dirty="0"/>
              <a:t>В соответствии с протоколом подведения итогов определения поставщика (подрядчика, исполнителя) от 23.03.2023 №ИЗК1 (далее – Протокол) заявка Заявителя с идентификационным № 113798300 признана несоответствующей требованиям, установленным извещением о проведении Запроса котировок, по следующим основаниям: «Несоответствие требованиям нормативных правовых актов, принятых в соответствии с ст. 14 Закона № 44-ФЗ (Отклонение по п. 4 ч. 12 ст. 48 Закона № 44-ФЗ). Участник закупки не предоставил информацию согласно Постановлению Правительства РФ от 30.04.2020 № 617».</a:t>
            </a:r>
          </a:p>
          <a:p>
            <a:r>
              <a:rPr lang="ru-RU" sz="1600" dirty="0"/>
              <a:t>В соответствии с Протоколом заявки участников закупки с идентификационными номерами № </a:t>
            </a:r>
            <a:r>
              <a:rPr lang="ru-RU" sz="1600" u="sng" dirty="0"/>
              <a:t>113794743, 113796543, 113793038</a:t>
            </a:r>
            <a:r>
              <a:rPr lang="ru-RU" sz="1600" dirty="0"/>
              <a:t>, 113764415 признаны соответствующими требованиям Извещения о проведении Запроса котировок.</a:t>
            </a:r>
          </a:p>
          <a:p>
            <a:r>
              <a:rPr lang="ru-RU" sz="1600" dirty="0"/>
              <a:t>На заседании Комиссии установлено, что заявки участников закупки с идентификационными номерами № </a:t>
            </a:r>
            <a:r>
              <a:rPr lang="ru-RU" sz="1600" u="sng" dirty="0"/>
              <a:t>113794743 113793038, 113796543</a:t>
            </a:r>
            <a:r>
              <a:rPr lang="ru-RU" sz="1600" dirty="0"/>
              <a:t>, содержат предложения о поставке одного и того же вида промышленного товара одного производителя ООО Торгово-производственная компания «МЕТКОМ-Шуйская Посуда».</a:t>
            </a:r>
          </a:p>
          <a:p>
            <a:r>
              <a:rPr lang="ru-RU" sz="1600" dirty="0"/>
              <a:t>На заседании Комиссии установлено, что ограничения, предусмотренные Постановлением № 617, </a:t>
            </a:r>
            <a:r>
              <a:rPr lang="ru-RU" sz="1600" b="1" dirty="0"/>
              <a:t>не подлежат применению, </a:t>
            </a:r>
            <a:r>
              <a:rPr lang="ru-RU" sz="1600" dirty="0"/>
              <a:t>поскольку отсутствует совокупность условий, предусмотренных пунктом 2 указанного постановления.</a:t>
            </a:r>
          </a:p>
          <a:p>
            <a:r>
              <a:rPr lang="ru-RU" sz="1600" dirty="0">
                <a:solidFill>
                  <a:srgbClr val="FF0000"/>
                </a:solidFill>
              </a:rPr>
              <a:t>Комиссия приходит к выводу, что действия Закупочной комиссии в части признания заявки Заявителя несоответствующей требованиям Извещения о проведении Запроса котировок, противоречат нормам Закона о контрактной системе.</a:t>
            </a:r>
          </a:p>
        </p:txBody>
      </p:sp>
    </p:spTree>
    <p:extLst>
      <p:ext uri="{BB962C8B-B14F-4D97-AF65-F5344CB8AC3E}">
        <p14:creationId xmlns:p14="http://schemas.microsoft.com/office/powerpoint/2010/main" val="14394088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199E5-4C0A-194B-3AE6-AAD6024D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763" y="118358"/>
            <a:ext cx="11526473" cy="43531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Административная практика по 617 ПП Липецкого УФАС в 2023 г.</a:t>
            </a:r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B1884A53-530B-EA12-A30F-50946D8BBF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563243"/>
              </p:ext>
            </p:extLst>
          </p:nvPr>
        </p:nvGraphicFramePr>
        <p:xfrm>
          <a:off x="194344" y="655355"/>
          <a:ext cx="11803309" cy="61620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066611">
                  <a:extLst>
                    <a:ext uri="{9D8B030D-6E8A-4147-A177-3AD203B41FA5}">
                      <a16:colId xmlns:a16="http://schemas.microsoft.com/office/drawing/2014/main" val="3731367334"/>
                    </a:ext>
                  </a:extLst>
                </a:gridCol>
                <a:gridCol w="2736698">
                  <a:extLst>
                    <a:ext uri="{9D8B030D-6E8A-4147-A177-3AD203B41FA5}">
                      <a16:colId xmlns:a16="http://schemas.microsoft.com/office/drawing/2014/main" val="3481014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Суть решения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Реквизиты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485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ЭЗК на поставку канцелярских товаров.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Заявитель жалуется, что  при заключении контракта заказчик неправомерно снизил цену контракта, предложенную победителем (заявитель) запроса котировок, на 15%.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В извещении установлены требования по 617 ПП и 126н Приказу.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Подано 8 заявок, 7 из которых  - с иностранным товаром, одна – с декларацией РФ.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В ЗК порядок применения 126н Приказа – это применение понижающего коэффициента к цене контракта при оценке заявки.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 На участие в запросе котировок была подана заявка с декларацией страны происхождения поставляемого товара, следовательно, котировочная комиссия заказчика при рассмотрении заявок должна была применить понижающий коэффициент в соответствии с пунктом 1.2 Приказа N 126н к такой заявке.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/>
                        <a:t>Таким образом, неприменение котировочной комиссией заказчика п. 1.2 Приказа № 126н, </a:t>
                      </a:r>
                      <a:r>
                        <a:rPr lang="ru-RU" sz="1600" dirty="0" err="1"/>
                        <a:t>пп</a:t>
                      </a:r>
                      <a:r>
                        <a:rPr lang="ru-RU" sz="1600" dirty="0"/>
                        <a:t>. "б" п. 1 части 3 статьи 50 Закона о контрактной системе при рассмотрении заявок привело к нарушению порядка рассмотрения заявок запроса котировок, в частности, неприменение понижающего коэффициента к заявке  участника, продекларировавшего страну происхождения предлагаемого товара - Российская Федерация, что не позволило участнику стать победителем запроса котировок. Жалоба обоснована.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i="1" dirty="0">
                          <a:solidFill>
                            <a:srgbClr val="7030A0"/>
                          </a:solidFill>
                        </a:rPr>
                        <a:t>Почему иной подход, нежели при применении 878 ПП</a:t>
                      </a:r>
                      <a:r>
                        <a:rPr lang="en-US" sz="1600" b="1" i="1" dirty="0">
                          <a:solidFill>
                            <a:srgbClr val="7030A0"/>
                          </a:solidFill>
                        </a:rPr>
                        <a:t>?</a:t>
                      </a:r>
                      <a:endParaRPr lang="ru-RU" sz="1600" b="1" i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РЕШЕНИЕ № 048/06/106-76/2023</a:t>
                      </a:r>
                    </a:p>
                    <a:p>
                      <a:r>
                        <a:rPr lang="ru-RU" sz="1400" dirty="0"/>
                        <a:t>от 08 февраля 2023 года</a:t>
                      </a:r>
                    </a:p>
                    <a:p>
                      <a:r>
                        <a:rPr lang="ru-RU" sz="1400" dirty="0"/>
                        <a:t>(извещение № 0346200011523000009)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6674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ЭА на поставку медицинских изделий: перчатки.</a:t>
                      </a:r>
                    </a:p>
                    <a:p>
                      <a:r>
                        <a:rPr lang="ru-RU" sz="1600" dirty="0"/>
                        <a:t>Поданы 4 заявки, в 3-х были документы, подтверждающие страну происхождения товара, в 4-й была задекларирована  страна происхождения – Германия.</a:t>
                      </a:r>
                    </a:p>
                    <a:p>
                      <a:r>
                        <a:rPr lang="ru-RU" sz="1600" dirty="0"/>
                        <a:t>Комиссия на рассмотрении допустила все заявки, не применив 617 ПП. Жалоба на действия комиссии по необоснованному допуску заявки с иностранным товаром обоснована.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РЕШЕНИЕ № 048/06/106-178/2023 от 14 марта 2023 года </a:t>
                      </a:r>
                    </a:p>
                    <a:p>
                      <a:r>
                        <a:rPr lang="ru-RU" sz="1400" dirty="0"/>
                        <a:t>(извещение № 0346200007123000002)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3748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38600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199E5-4C0A-194B-3AE6-AAD6024D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763" y="118358"/>
            <a:ext cx="11526473" cy="43531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Административная практика по 617 ПП Липецкого УФАС в 2023 г.</a:t>
            </a:r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B1884A53-530B-EA12-A30F-50946D8BBF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3074871"/>
              </p:ext>
            </p:extLst>
          </p:nvPr>
        </p:nvGraphicFramePr>
        <p:xfrm>
          <a:off x="194344" y="655355"/>
          <a:ext cx="11803309" cy="60706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023447">
                  <a:extLst>
                    <a:ext uri="{9D8B030D-6E8A-4147-A177-3AD203B41FA5}">
                      <a16:colId xmlns:a16="http://schemas.microsoft.com/office/drawing/2014/main" val="3731367334"/>
                    </a:ext>
                  </a:extLst>
                </a:gridCol>
                <a:gridCol w="1779862">
                  <a:extLst>
                    <a:ext uri="{9D8B030D-6E8A-4147-A177-3AD203B41FA5}">
                      <a16:colId xmlns:a16="http://schemas.microsoft.com/office/drawing/2014/main" val="3481014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Суть решения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Реквизиты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485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i="0" dirty="0">
                          <a:solidFill>
                            <a:schemeClr val="tx1"/>
                          </a:solidFill>
                        </a:rPr>
                        <a:t>ЭА на поставку мягкого инвентаря (пеленки).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i="0" dirty="0">
                          <a:solidFill>
                            <a:schemeClr val="tx1"/>
                          </a:solidFill>
                        </a:rPr>
                        <a:t>Жалоба на нарушения действующего законодательства, поскольку заказчиком применен неверный код позиции КТРУ. В извещении установлены требования по 617 ПП и 126н Приказу.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i="0" dirty="0">
                          <a:solidFill>
                            <a:schemeClr val="tx1"/>
                          </a:solidFill>
                        </a:rPr>
                        <a:t>Подано 3 заявки, из которых две – с документами, подтверждающими страну происхождения товара, одна – с декларацией РФ.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i="0" dirty="0">
                          <a:solidFill>
                            <a:schemeClr val="tx1"/>
                          </a:solidFill>
                        </a:rPr>
                        <a:t>Заявку с декларацией РФ приравняли к иностранной и отклонили на рассмотрение. Жалоба не обоснована.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i="0" dirty="0">
                          <a:solidFill>
                            <a:schemeClr val="tx1"/>
                          </a:solidFill>
                        </a:rPr>
                        <a:t>При внеплановой проверке обнаружено: в извещении о проведении закупки применена позиция КТРУ 17.22.12.120-00000002 - «Пеленка детская». Указанная позиция КТРУ сформирована на основании кода ОКПД2 17.22.12.120 - Подгузники и пеленки детские </a:t>
                      </a:r>
                      <a:r>
                        <a:rPr lang="ru-RU" sz="1600" b="0" i="0" u="sng" dirty="0">
                          <a:solidFill>
                            <a:schemeClr val="tx1"/>
                          </a:solidFill>
                        </a:rPr>
                        <a:t>из бумажной массы, бумаги, целлюлозной ваты и полотна из целлюлозных волокон.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i="0" dirty="0">
                          <a:solidFill>
                            <a:schemeClr val="tx1"/>
                          </a:solidFill>
                        </a:rPr>
                        <a:t>Как следует из описания объекта закупки, заказчиком к поставке требуется пеленка детская, </a:t>
                      </a:r>
                      <a:r>
                        <a:rPr lang="ru-RU" sz="1600" b="0" i="0" u="sng" dirty="0">
                          <a:solidFill>
                            <a:schemeClr val="tx1"/>
                          </a:solidFill>
                        </a:rPr>
                        <a:t>состоящая из ткани - 100% хлопок; материал - бязь, фланель.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i="0" dirty="0">
                          <a:solidFill>
                            <a:schemeClr val="tx1"/>
                          </a:solidFill>
                        </a:rPr>
                        <a:t>В то же время в ОКПД2 содержится код 13.99.19.122 - Пеленки детские и аналогичные изделия санитарно-гигиенические из ваты из хлопка.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i="0" dirty="0">
                          <a:solidFill>
                            <a:schemeClr val="tx1"/>
                          </a:solidFill>
                        </a:rPr>
                        <a:t>Исходя из вышеизложенного, описание объекта закупки имеет разночтение с наименованием кода ОКПД2 17.22.12.120 - «Подгузники и пеленки детские из бумажной массы, бумаги, целлюлозной ваты и полотна из целлюлозных волокон», на основании которого сформирована, выбранная заказчиком позиция КТРУ 17.22.12.120-00000002 - «Пеленка детская».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i="0" dirty="0">
                          <a:solidFill>
                            <a:schemeClr val="tx1"/>
                          </a:solidFill>
                        </a:rPr>
                        <a:t>Исходя из вышеизложенного, выбранный заказчиком код ОКПД2 17.22.12.120 не соответствует предмету закупки (</a:t>
                      </a:r>
                      <a:r>
                        <a:rPr lang="ru-RU" sz="1600" b="0" i="1" dirty="0">
                          <a:solidFill>
                            <a:srgbClr val="7030A0"/>
                          </a:solidFill>
                        </a:rPr>
                        <a:t>надо было выбирать 13.99.19.122!, этот код не попадает в Перечень по 617 ПП</a:t>
                      </a:r>
                      <a:r>
                        <a:rPr lang="ru-RU" sz="1600" b="0" i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i="0" dirty="0">
                          <a:solidFill>
                            <a:schemeClr val="tx1"/>
                          </a:solidFill>
                        </a:rPr>
                        <a:t>Таким образом, заказчиком неверно определен код ОКПД2 исходя из предмета и специфики закупки что привело к применению </a:t>
                      </a:r>
                      <a:r>
                        <a:rPr lang="ru-RU" sz="1600" b="1" i="0" dirty="0">
                          <a:solidFill>
                            <a:schemeClr val="tx1"/>
                          </a:solidFill>
                        </a:rPr>
                        <a:t>несоответствующего ограничения допуска по национальному режиму </a:t>
                      </a:r>
                      <a:r>
                        <a:rPr lang="ru-RU" sz="1600" b="0" i="0" dirty="0">
                          <a:solidFill>
                            <a:schemeClr val="tx1"/>
                          </a:solidFill>
                        </a:rPr>
                        <a:t>и нарушения правил использования каталога.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РЕШЕНИЕ № 048/06/106-468/2023</a:t>
                      </a:r>
                      <a:r>
                        <a:rPr lang="en-US" sz="1400" dirty="0"/>
                        <a:t> </a:t>
                      </a:r>
                      <a:r>
                        <a:rPr lang="ru-RU" sz="1400" dirty="0"/>
                        <a:t>от 06 июня 2023 года</a:t>
                      </a:r>
                    </a:p>
                    <a:p>
                      <a:r>
                        <a:rPr lang="ru-RU" sz="1400" dirty="0"/>
                        <a:t>(извещение № 0346300001823000053)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6674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59045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DA6B64-9168-342A-111F-1A24CBA4C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86" y="415459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/>
              <a:t>Перспектива реформы ст. 14 </a:t>
            </a:r>
            <a:r>
              <a:rPr lang="ru-RU" sz="2800" dirty="0"/>
              <a:t>– </a:t>
            </a:r>
            <a:r>
              <a:rPr lang="ru-RU" sz="2800" dirty="0">
                <a:solidFill>
                  <a:srgbClr val="0070C0"/>
                </a:solidFill>
              </a:rPr>
              <a:t>законопроект 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en-US" sz="2800" dirty="0">
                <a:solidFill>
                  <a:srgbClr val="0070C0"/>
                </a:solidFill>
                <a:hlinkClick r:id="rId2"/>
              </a:rPr>
              <a:t>https://regulation.gov.ru/Regulation/Npa/PublicView?npaID=137928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dirty="0">
                <a:solidFill>
                  <a:srgbClr val="0070C0"/>
                </a:solidFill>
              </a:rPr>
              <a:t>Планируется применение с 01.01.2024</a:t>
            </a:r>
          </a:p>
        </p:txBody>
      </p:sp>
    </p:spTree>
    <p:extLst>
      <p:ext uri="{BB962C8B-B14F-4D97-AF65-F5344CB8AC3E}">
        <p14:creationId xmlns:p14="http://schemas.microsoft.com/office/powerpoint/2010/main" val="3076432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7FFEF0-800E-9079-7A66-B42D89E3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958757"/>
          </a:xfrm>
        </p:spPr>
        <p:txBody>
          <a:bodyPr>
            <a:noAutofit/>
          </a:bodyPr>
          <a:lstStyle/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Изменения в 616 ПП от 30 апреля 2020 г. N 616 "Об установлении запрета на допуск промышленных товаров, происходящих из иностранных государств……»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3A67B6-E549-798B-0FE2-D52B9DFCE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411" y="977012"/>
            <a:ext cx="11385177" cy="5621012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С 20.04.2023</a:t>
            </a:r>
            <a:r>
              <a:rPr lang="ru-RU" sz="1600" dirty="0"/>
              <a:t> Исключены из Перечня под «запретом»:</a:t>
            </a:r>
          </a:p>
          <a:p>
            <a:endParaRPr lang="ru-RU" sz="1400" dirty="0"/>
          </a:p>
          <a:p>
            <a:endParaRPr lang="ru-RU" sz="1400" b="1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55A469D-A8BD-670F-6EBE-6FC94EA733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673032"/>
              </p:ext>
            </p:extLst>
          </p:nvPr>
        </p:nvGraphicFramePr>
        <p:xfrm>
          <a:off x="654423" y="1386354"/>
          <a:ext cx="10403541" cy="3443728"/>
        </p:xfrm>
        <a:graphic>
          <a:graphicData uri="http://schemas.openxmlformats.org/drawingml/2006/table">
            <a:tbl>
              <a:tblPr/>
              <a:tblGrid>
                <a:gridCol w="725093">
                  <a:extLst>
                    <a:ext uri="{9D8B030D-6E8A-4147-A177-3AD203B41FA5}">
                      <a16:colId xmlns:a16="http://schemas.microsoft.com/office/drawing/2014/main" val="2597078712"/>
                    </a:ext>
                  </a:extLst>
                </a:gridCol>
                <a:gridCol w="3515136">
                  <a:extLst>
                    <a:ext uri="{9D8B030D-6E8A-4147-A177-3AD203B41FA5}">
                      <a16:colId xmlns:a16="http://schemas.microsoft.com/office/drawing/2014/main" val="3597304612"/>
                    </a:ext>
                  </a:extLst>
                </a:gridCol>
                <a:gridCol w="6163312">
                  <a:extLst>
                    <a:ext uri="{9D8B030D-6E8A-4147-A177-3AD203B41FA5}">
                      <a16:colId xmlns:a16="http://schemas.microsoft.com/office/drawing/2014/main" val="2961559408"/>
                    </a:ext>
                  </a:extLst>
                </a:gridCol>
              </a:tblGrid>
              <a:tr h="89964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24.</a:t>
                      </a: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1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u="none" strike="noStrike" dirty="0">
                          <a:solidFill>
                            <a:srgbClr val="3272C0"/>
                          </a:solidFill>
                          <a:effectLst/>
                          <a:hlinkClick r:id="rId2"/>
                        </a:rPr>
                        <a:t>26</a:t>
                      </a:r>
                      <a:r>
                        <a:rPr lang="ru-RU" sz="1400" u="none" strike="noStrike" dirty="0">
                          <a:solidFill>
                            <a:srgbClr val="3272C0"/>
                          </a:solidFill>
                          <a:effectLst/>
                          <a:hlinkClick r:id="rId2"/>
                        </a:rPr>
                        <a:t>.</a:t>
                      </a:r>
                      <a:r>
                        <a:rPr lang="ru-RU" sz="1400" i="0" u="none" strike="noStrike" dirty="0">
                          <a:solidFill>
                            <a:srgbClr val="3272C0"/>
                          </a:solidFill>
                          <a:effectLst/>
                          <a:hlinkClick r:id="rId2"/>
                        </a:rPr>
                        <a:t>20</a:t>
                      </a:r>
                      <a:r>
                        <a:rPr lang="ru-RU" sz="1400" u="none" strike="noStrike" dirty="0">
                          <a:solidFill>
                            <a:srgbClr val="3272C0"/>
                          </a:solidFill>
                          <a:effectLst/>
                          <a:hlinkClick r:id="rId2"/>
                        </a:rPr>
                        <a:t>.</a:t>
                      </a:r>
                      <a:r>
                        <a:rPr lang="ru-RU" sz="1400" i="0" u="none" strike="noStrike" dirty="0">
                          <a:solidFill>
                            <a:srgbClr val="3272C0"/>
                          </a:solidFill>
                          <a:effectLst/>
                          <a:hlinkClick r:id="rId2"/>
                        </a:rPr>
                        <a:t>11</a:t>
                      </a:r>
                      <a:endParaRPr lang="ru-RU" sz="1400" dirty="0">
                        <a:effectLst/>
                      </a:endParaRP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1E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i="0" dirty="0">
                          <a:effectLst/>
                        </a:rPr>
                        <a:t>Компьютеры портативные массой не более 10 кг, такие как ноутбуки, планшетные компьютеры, карманные компьютеры, в том числе совмещающие функции мобильного телефонного аппарата, электронные записные книжки и аналогичная компьютерная техника</a:t>
                      </a:r>
                      <a:endParaRPr lang="ru-RU" sz="1400" dirty="0">
                        <a:effectLst/>
                      </a:endParaRP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806791"/>
                  </a:ext>
                </a:extLst>
              </a:tr>
              <a:tr h="618564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25.</a:t>
                      </a: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1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u="none" strike="noStrike" dirty="0">
                          <a:solidFill>
                            <a:srgbClr val="3272C0"/>
                          </a:solidFill>
                          <a:effectLst/>
                          <a:hlinkClick r:id="rId3"/>
                        </a:rPr>
                        <a:t>26</a:t>
                      </a:r>
                      <a:r>
                        <a:rPr lang="ru-RU" sz="1400" u="none" strike="noStrike" dirty="0">
                          <a:solidFill>
                            <a:srgbClr val="3272C0"/>
                          </a:solidFill>
                          <a:effectLst/>
                          <a:hlinkClick r:id="rId3"/>
                        </a:rPr>
                        <a:t>.</a:t>
                      </a:r>
                      <a:r>
                        <a:rPr lang="ru-RU" sz="1400" i="0" u="none" strike="noStrike" dirty="0">
                          <a:solidFill>
                            <a:srgbClr val="3272C0"/>
                          </a:solidFill>
                          <a:effectLst/>
                          <a:hlinkClick r:id="rId3"/>
                        </a:rPr>
                        <a:t>20</a:t>
                      </a:r>
                      <a:r>
                        <a:rPr lang="ru-RU" sz="1400" u="none" strike="noStrike" dirty="0">
                          <a:solidFill>
                            <a:srgbClr val="3272C0"/>
                          </a:solidFill>
                          <a:effectLst/>
                          <a:hlinkClick r:id="rId3"/>
                        </a:rPr>
                        <a:t>.</a:t>
                      </a:r>
                      <a:r>
                        <a:rPr lang="ru-RU" sz="1400" i="0" u="none" strike="noStrike" dirty="0">
                          <a:solidFill>
                            <a:srgbClr val="3272C0"/>
                          </a:solidFill>
                          <a:effectLst/>
                          <a:hlinkClick r:id="rId3"/>
                        </a:rPr>
                        <a:t>13</a:t>
                      </a:r>
                      <a:endParaRPr lang="ru-RU" sz="1400" dirty="0">
                        <a:effectLst/>
                      </a:endParaRP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1E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i="0" dirty="0">
                          <a:effectLst/>
                        </a:rPr>
                        <a:t>Машины вычислительные электронные цифровые, содержащие в одном корпусе центральный процессор и устройство ввода и вывода, объединенные или нет для автоматической обработки данных</a:t>
                      </a:r>
                      <a:endParaRPr lang="ru-RU" sz="1400" dirty="0">
                        <a:effectLst/>
                      </a:endParaRP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829226"/>
                  </a:ext>
                </a:extLst>
              </a:tr>
              <a:tr h="585054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26.</a:t>
                      </a: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1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u="none" strike="noStrike">
                          <a:solidFill>
                            <a:srgbClr val="3272C0"/>
                          </a:solidFill>
                          <a:effectLst/>
                          <a:hlinkClick r:id="rId4"/>
                        </a:rPr>
                        <a:t>26</a:t>
                      </a:r>
                      <a:r>
                        <a:rPr lang="ru-RU" sz="1400" u="none" strike="noStrike">
                          <a:solidFill>
                            <a:srgbClr val="3272C0"/>
                          </a:solidFill>
                          <a:effectLst/>
                          <a:hlinkClick r:id="rId4"/>
                        </a:rPr>
                        <a:t>.</a:t>
                      </a:r>
                      <a:r>
                        <a:rPr lang="ru-RU" sz="1400" i="0" u="none" strike="noStrike">
                          <a:solidFill>
                            <a:srgbClr val="3272C0"/>
                          </a:solidFill>
                          <a:effectLst/>
                          <a:hlinkClick r:id="rId4"/>
                        </a:rPr>
                        <a:t>20</a:t>
                      </a:r>
                      <a:r>
                        <a:rPr lang="ru-RU" sz="1400" u="none" strike="noStrike">
                          <a:solidFill>
                            <a:srgbClr val="3272C0"/>
                          </a:solidFill>
                          <a:effectLst/>
                          <a:hlinkClick r:id="rId4"/>
                        </a:rPr>
                        <a:t>.</a:t>
                      </a:r>
                      <a:r>
                        <a:rPr lang="ru-RU" sz="1400" i="0" u="none" strike="noStrike">
                          <a:solidFill>
                            <a:srgbClr val="3272C0"/>
                          </a:solidFill>
                          <a:effectLst/>
                          <a:hlinkClick r:id="rId4"/>
                        </a:rPr>
                        <a:t>14</a:t>
                      </a:r>
                      <a:endParaRPr lang="ru-RU" sz="1400">
                        <a:effectLst/>
                      </a:endParaRP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1E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i="0" dirty="0">
                          <a:effectLst/>
                        </a:rPr>
                        <a:t>Машины вычислительные электронные цифровые, поставляемые в виде систем для автоматической обработки данных</a:t>
                      </a:r>
                      <a:endParaRPr lang="ru-RU" sz="1400" dirty="0">
                        <a:effectLst/>
                      </a:endParaRP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407496"/>
                  </a:ext>
                </a:extLst>
              </a:tr>
              <a:tr h="916723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27.</a:t>
                      </a: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1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u="none" strike="noStrike">
                          <a:solidFill>
                            <a:srgbClr val="3272C0"/>
                          </a:solidFill>
                          <a:effectLst/>
                          <a:hlinkClick r:id="rId5"/>
                        </a:rPr>
                        <a:t>26</a:t>
                      </a:r>
                      <a:r>
                        <a:rPr lang="ru-RU" sz="1400" u="none" strike="noStrike">
                          <a:solidFill>
                            <a:srgbClr val="3272C0"/>
                          </a:solidFill>
                          <a:effectLst/>
                          <a:hlinkClick r:id="rId5"/>
                        </a:rPr>
                        <a:t>.</a:t>
                      </a:r>
                      <a:r>
                        <a:rPr lang="ru-RU" sz="1400" i="0" u="none" strike="noStrike">
                          <a:solidFill>
                            <a:srgbClr val="3272C0"/>
                          </a:solidFill>
                          <a:effectLst/>
                          <a:hlinkClick r:id="rId5"/>
                        </a:rPr>
                        <a:t>20</a:t>
                      </a:r>
                      <a:r>
                        <a:rPr lang="ru-RU" sz="1400" u="none" strike="noStrike">
                          <a:solidFill>
                            <a:srgbClr val="3272C0"/>
                          </a:solidFill>
                          <a:effectLst/>
                          <a:hlinkClick r:id="rId5"/>
                        </a:rPr>
                        <a:t>.</a:t>
                      </a:r>
                      <a:r>
                        <a:rPr lang="ru-RU" sz="1400" i="0" u="none" strike="noStrike">
                          <a:solidFill>
                            <a:srgbClr val="3272C0"/>
                          </a:solidFill>
                          <a:effectLst/>
                          <a:hlinkClick r:id="rId5"/>
                        </a:rPr>
                        <a:t>15</a:t>
                      </a:r>
                      <a:endParaRPr lang="ru-RU" sz="1400">
                        <a:effectLst/>
                      </a:endParaRP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1E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i="0" dirty="0">
                          <a:effectLst/>
                        </a:rPr>
                        <a:t>Машины вычислительные электронные цифровые прочие, содержащие или не содержащие в одном корпусе одно или два из следующих устройств для автоматической обработки данных: запоминающие устройства, устройства ввода, устройства вывода</a:t>
                      </a:r>
                      <a:endParaRPr lang="ru-RU" sz="1400" dirty="0">
                        <a:effectLst/>
                      </a:endParaRP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24533"/>
                  </a:ext>
                </a:extLst>
              </a:tr>
              <a:tr h="365659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27</a:t>
                      </a:r>
                      <a:r>
                        <a:rPr lang="ru-RU" sz="1400" baseline="30000">
                          <a:effectLst/>
                        </a:rPr>
                        <a:t> 1</a:t>
                      </a:r>
                      <a:r>
                        <a:rPr lang="ru-RU" sz="1400">
                          <a:effectLst/>
                        </a:rPr>
                        <a:t>.</a:t>
                      </a: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1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u="none" strike="noStrike">
                          <a:solidFill>
                            <a:srgbClr val="3272C0"/>
                          </a:solidFill>
                          <a:effectLst/>
                          <a:hlinkClick r:id="rId6"/>
                        </a:rPr>
                        <a:t>26</a:t>
                      </a:r>
                      <a:r>
                        <a:rPr lang="ru-RU" sz="1400" u="none" strike="noStrike">
                          <a:solidFill>
                            <a:srgbClr val="3272C0"/>
                          </a:solidFill>
                          <a:effectLst/>
                          <a:hlinkClick r:id="rId6"/>
                        </a:rPr>
                        <a:t>.</a:t>
                      </a:r>
                      <a:r>
                        <a:rPr lang="ru-RU" sz="1400" i="0" u="none" strike="noStrike">
                          <a:solidFill>
                            <a:srgbClr val="3272C0"/>
                          </a:solidFill>
                          <a:effectLst/>
                          <a:hlinkClick r:id="rId6"/>
                        </a:rPr>
                        <a:t>20</a:t>
                      </a:r>
                      <a:r>
                        <a:rPr lang="ru-RU" sz="1400" u="none" strike="noStrike">
                          <a:solidFill>
                            <a:srgbClr val="3272C0"/>
                          </a:solidFill>
                          <a:effectLst/>
                          <a:hlinkClick r:id="rId6"/>
                        </a:rPr>
                        <a:t>.</a:t>
                      </a:r>
                      <a:r>
                        <a:rPr lang="ru-RU" sz="1400" i="0" u="none" strike="noStrike">
                          <a:solidFill>
                            <a:srgbClr val="3272C0"/>
                          </a:solidFill>
                          <a:effectLst/>
                          <a:hlinkClick r:id="rId6"/>
                        </a:rPr>
                        <a:t>2</a:t>
                      </a:r>
                      <a:endParaRPr lang="ru-RU" sz="1400">
                        <a:effectLst/>
                      </a:endParaRP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1E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i="0" dirty="0">
                          <a:effectLst/>
                        </a:rPr>
                        <a:t>Устройства запоминающие и прочие устройства хранения данных</a:t>
                      </a:r>
                      <a:endParaRPr lang="ru-RU" sz="1400" dirty="0">
                        <a:effectLst/>
                      </a:endParaRP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93957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D6A1839-EE35-3C36-931A-F65E9C65F2A1}"/>
              </a:ext>
            </a:extLst>
          </p:cNvPr>
          <p:cNvSpPr txBox="1"/>
          <p:nvPr/>
        </p:nvSpPr>
        <p:spPr>
          <a:xfrm>
            <a:off x="735106" y="5075856"/>
            <a:ext cx="110534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Уточнили по позиции 29.</a:t>
            </a:r>
          </a:p>
          <a:p>
            <a:r>
              <a:rPr lang="ru-RU" sz="1600" dirty="0"/>
              <a:t>27.40.39 Светильники и осветительные устройства прочие, не включенные в другие группировки </a:t>
            </a:r>
            <a:r>
              <a:rPr lang="ru-RU" sz="1600" b="1" dirty="0">
                <a:solidFill>
                  <a:srgbClr val="FF0000"/>
                </a:solidFill>
              </a:rPr>
              <a:t>(за исключением медицинских изделий)</a:t>
            </a:r>
          </a:p>
        </p:txBody>
      </p:sp>
    </p:spTree>
    <p:extLst>
      <p:ext uri="{BB962C8B-B14F-4D97-AF65-F5344CB8AC3E}">
        <p14:creationId xmlns:p14="http://schemas.microsoft.com/office/powerpoint/2010/main" val="330933159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10C33A-4F82-A754-6233-15758E34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952"/>
            <a:ext cx="10515600" cy="1086170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</a:rPr>
              <a:t>Перспектива реформы ст. 14 – законопроект № 137928</a:t>
            </a:r>
            <a:br>
              <a:rPr lang="ru-RU" sz="2400" dirty="0"/>
            </a:br>
            <a:r>
              <a:rPr lang="ru-RU" sz="2400" dirty="0"/>
              <a:t>(</a:t>
            </a:r>
            <a:r>
              <a:rPr lang="ru-RU" sz="1800" dirty="0"/>
              <a:t>https://regulation.gov.ru/Regulation/Npa/PublicView?npaID=137928) </a:t>
            </a:r>
            <a:br>
              <a:rPr lang="ru-RU" sz="2400" dirty="0"/>
            </a:br>
            <a:r>
              <a:rPr lang="ru-RU" sz="2400" dirty="0">
                <a:solidFill>
                  <a:srgbClr val="FF0000"/>
                </a:solidFill>
              </a:rPr>
              <a:t>Планируется применение </a:t>
            </a:r>
            <a:r>
              <a:rPr lang="ru-RU" sz="2400" b="1" dirty="0">
                <a:solidFill>
                  <a:srgbClr val="FF0000"/>
                </a:solidFill>
              </a:rPr>
              <a:t>с 01.01.2024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8D1734-9EEC-38CD-ADDB-8294B992A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0018"/>
            <a:ext cx="10515600" cy="46669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/>
              <a:t>Общий обзор будущей редакции ст. 14:</a:t>
            </a:r>
          </a:p>
          <a:p>
            <a:pPr marL="342900" indent="-342900">
              <a:buAutoNum type="arabicPeriod"/>
            </a:pPr>
            <a:r>
              <a:rPr lang="ru-RU" sz="1800" dirty="0"/>
              <a:t>Правительство РФ сохранит право на установление запретов на допуск иностранных товаров, работ, услуг; ограничений закупок иностранных товаров, работ, услуг.</a:t>
            </a:r>
          </a:p>
          <a:p>
            <a:pPr marL="342900" indent="-342900">
              <a:buAutoNum type="arabicPeriod"/>
            </a:pPr>
            <a:r>
              <a:rPr lang="ru-RU" sz="1800" dirty="0"/>
              <a:t>Правительство получит право устанавливать преимущества российским ТРУ </a:t>
            </a:r>
            <a:r>
              <a:rPr lang="ru-RU" sz="1800" i="1" dirty="0"/>
              <a:t>(типа 126н Приказ Минфина).</a:t>
            </a:r>
          </a:p>
          <a:p>
            <a:pPr marL="342900" indent="-342900">
              <a:buAutoNum type="arabicPeriod"/>
            </a:pPr>
            <a:r>
              <a:rPr lang="ru-RU" sz="1800" dirty="0"/>
              <a:t>Правительство сохранит право определять информацию и документы в составе </a:t>
            </a:r>
            <a:r>
              <a:rPr lang="ru-RU" sz="1800" dirty="0" err="1"/>
              <a:t>заявкок</a:t>
            </a:r>
            <a:r>
              <a:rPr lang="ru-RU" sz="1800" dirty="0"/>
              <a:t> участников, подтверждающих страну происхождения товаров.</a:t>
            </a:r>
          </a:p>
          <a:p>
            <a:pPr marL="342900" indent="-342900">
              <a:buAutoNum type="arabicPeriod"/>
            </a:pPr>
            <a:r>
              <a:rPr lang="ru-RU" sz="1800" dirty="0"/>
              <a:t>Правительство получит право установить случаи при закупке товара, являющегося промышленной продукцией, при которых заявка на участие в закупке, содержащая предложение о поставке товара российского происхождения, будет приравниваться к заявке, в которой содержится предложение ‎о поставке товара, происходящего из иностранного государства, ‎если на участие в такой закупке </a:t>
            </a:r>
            <a:r>
              <a:rPr lang="ru-RU" sz="1800" u="sng" dirty="0"/>
              <a:t>подана заявка, содержащая предложение ‎о поставке товара российского происхождения с более высоким технологическим уровнем локализации производства</a:t>
            </a:r>
            <a:r>
              <a:rPr lang="ru-RU" sz="1800" dirty="0"/>
              <a:t>, определяемым ‎в соответствии с критериями подтверждения производства промышленной продукции на территории Российской Федерации, установленными ‎в соответствии с Федеральным законом от 31 декабря 2014 года № 488-ФЗ "О промышленной политике в Российской Федерации".</a:t>
            </a:r>
          </a:p>
          <a:p>
            <a:pPr marL="342900" indent="-342900">
              <a:buAutoNum type="arabicPeriod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66345534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10C33A-4F82-A754-6233-15758E34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952"/>
            <a:ext cx="10515600" cy="1086170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</a:rPr>
              <a:t>Перспектива реформы ст. 14 – законопроект № 137928</a:t>
            </a:r>
            <a:br>
              <a:rPr lang="ru-RU" sz="2400" dirty="0"/>
            </a:br>
            <a:r>
              <a:rPr lang="ru-RU" sz="2400" dirty="0"/>
              <a:t>(</a:t>
            </a:r>
            <a:r>
              <a:rPr lang="ru-RU" sz="1800" dirty="0"/>
              <a:t>https://regulation.gov.ru/Regulation/Npa/PublicView?npaID=137928) </a:t>
            </a:r>
            <a:br>
              <a:rPr lang="ru-RU" sz="2400" dirty="0"/>
            </a:br>
            <a:r>
              <a:rPr lang="ru-RU" sz="2400" dirty="0">
                <a:solidFill>
                  <a:srgbClr val="FF0000"/>
                </a:solidFill>
              </a:rPr>
              <a:t>Планируется применение </a:t>
            </a:r>
            <a:r>
              <a:rPr lang="ru-RU" sz="2400" b="1" dirty="0">
                <a:solidFill>
                  <a:srgbClr val="FF0000"/>
                </a:solidFill>
              </a:rPr>
              <a:t>с 01.01.2024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8D1734-9EEC-38CD-ADDB-8294B992A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4122"/>
            <a:ext cx="10515600" cy="49528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/>
              <a:t>Общий обзор будущей редакции ст. 14:</a:t>
            </a:r>
          </a:p>
          <a:p>
            <a:pPr marL="0" indent="0">
              <a:buNone/>
            </a:pPr>
            <a:r>
              <a:rPr lang="ru-RU" sz="1800" dirty="0"/>
              <a:t>5. Если Правительством будет установлен запрет на допуск иностранных ТРУ  - запрет также будет распространяться на закупку у единственного поставщика; при исполнении контракта замена товара на иностранный запрещается.</a:t>
            </a:r>
          </a:p>
          <a:p>
            <a:pPr marL="0" indent="0">
              <a:buNone/>
            </a:pPr>
            <a:r>
              <a:rPr lang="ru-RU" sz="1800" dirty="0"/>
              <a:t>6. Если Правительством будет установлено ограничение закупок иностранных ТРУ, всегда будет применяться правило «второй лишний»; при исполнении контракта замена товара на иностранный запрещается.</a:t>
            </a:r>
          </a:p>
          <a:p>
            <a:pPr marL="0" indent="0">
              <a:buNone/>
            </a:pPr>
            <a:r>
              <a:rPr lang="ru-RU" sz="1800" dirty="0"/>
              <a:t>7. Если Правительством будут установлены преференции, то они будут применяться к заявке, содержащей предложение о поставке всего товара только российского происхождения; при исполнении контракта замена товара на иностранный запрещается.</a:t>
            </a:r>
          </a:p>
          <a:p>
            <a:pPr marL="0" indent="0">
              <a:buNone/>
            </a:pPr>
            <a:r>
              <a:rPr lang="ru-RU" sz="1800" dirty="0"/>
              <a:t>8. Формирование отчета по минимальной доле закупок товаров российского происхождения планируется сдвинуть на 01 февраля.</a:t>
            </a:r>
          </a:p>
        </p:txBody>
      </p:sp>
    </p:spTree>
    <p:extLst>
      <p:ext uri="{BB962C8B-B14F-4D97-AF65-F5344CB8AC3E}">
        <p14:creationId xmlns:p14="http://schemas.microsoft.com/office/powerpoint/2010/main" val="241420011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6413" y="375000"/>
            <a:ext cx="10972800" cy="1143000"/>
          </a:xfrm>
        </p:spPr>
        <p:txBody>
          <a:bodyPr/>
          <a:lstStyle/>
          <a:p>
            <a:pPr eaLnBrk="1" hangingPunct="1"/>
            <a:r>
              <a:rPr lang="ru-RU" altLang="ru-RU" dirty="0">
                <a:solidFill>
                  <a:schemeClr val="accent2"/>
                </a:solidFill>
              </a:rPr>
              <a:t>Благодарю за внимание!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6413" y="1613016"/>
            <a:ext cx="109728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altLang="ru-RU" dirty="0">
              <a:solidFill>
                <a:srgbClr val="A50021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altLang="ru-RU" dirty="0">
                <a:solidFill>
                  <a:srgbClr val="A50021"/>
                </a:solidFill>
              </a:rPr>
              <a:t>Трефилова Татьяна Николаевна  - </a:t>
            </a:r>
          </a:p>
          <a:p>
            <a:pPr algn="ctr" eaLnBrk="1" hangingPunct="1">
              <a:buFontTx/>
              <a:buNone/>
            </a:pPr>
            <a:endParaRPr lang="ru-RU" altLang="ru-RU" dirty="0">
              <a:solidFill>
                <a:srgbClr val="A5002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altLang="ru-RU" dirty="0">
                <a:solidFill>
                  <a:srgbClr val="A50021"/>
                </a:solidFill>
                <a:hlinkClick r:id="rId2"/>
              </a:rPr>
              <a:t>igzgos@gmail.com</a:t>
            </a:r>
            <a:endParaRPr lang="ru-RU" altLang="ru-RU" dirty="0">
              <a:solidFill>
                <a:srgbClr val="A50021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altLang="ru-RU">
                <a:solidFill>
                  <a:srgbClr val="A50021"/>
                </a:solidFill>
              </a:rPr>
              <a:t> </a:t>
            </a:r>
            <a:endParaRPr lang="ru-RU" altLang="ru-RU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446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7FFEF0-800E-9079-7A66-B42D89E3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Изменения в Постановлении Правительства РФ от 8 февраля 2017 г. N 145 "Об утверждении Правил формирования и ведения в единой информационной системе в сфере закупок каталога товаров, работ, услуг …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3A67B6-E549-798B-0FE2-D52B9DFCE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341" y="1272988"/>
            <a:ext cx="10932459" cy="4903975"/>
          </a:xfrm>
        </p:spPr>
        <p:txBody>
          <a:bodyPr>
            <a:noAutofit/>
          </a:bodyPr>
          <a:lstStyle/>
          <a:p>
            <a:r>
              <a:rPr lang="ru-RU" sz="1800" dirty="0"/>
              <a:t>1. Уточнены товары, по которым нельзя использовать дополнительные характеристики сверх тех, которые указаны в КТРУ, </a:t>
            </a:r>
            <a:r>
              <a:rPr lang="ru-RU" sz="1800" b="1" dirty="0"/>
              <a:t>при условии установления </a:t>
            </a:r>
            <a:r>
              <a:rPr lang="ru-RU" sz="1800" dirty="0"/>
              <a:t>в соответствии с постановлением Правительства Российской Федерации от 30 апреля 2020 г. N 616 "Об установлении запрета на допуск …", </a:t>
            </a:r>
            <a:r>
              <a:rPr lang="ru-RU" sz="1800" b="1" dirty="0"/>
              <a:t>запрета на допуск радиоэлектронной продукции, происходящей из иностранных государств. </a:t>
            </a:r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r>
              <a:rPr lang="ru-RU" sz="1800" dirty="0"/>
              <a:t>2. По этим позициям можно использовать дополнительные характеристики, если запрет на допуск не устанавливается.</a:t>
            </a:r>
          </a:p>
          <a:p>
            <a:endParaRPr lang="ru-RU" sz="1800" dirty="0"/>
          </a:p>
          <a:p>
            <a:r>
              <a:rPr lang="ru-RU" sz="1800" dirty="0"/>
              <a:t>3. Запрет на использование дополнительных характеристик сохраняется в случае  осуществления закупки радиоэлектронной продукции, включенной в перечень радиоэлектронной продукции, происходящей из иностранных государств, в отношении которой устанавливаются ограничения для целей осуществления закупок для обеспечения государственных и муниципальных нужд, утвержденный постановлением Правительства Российской Федерации от 10 июля 2019 г. N 878 «…", </a:t>
            </a:r>
            <a:r>
              <a:rPr lang="ru-RU" sz="1800" b="1" dirty="0"/>
              <a:t>при условии установления в соответствии с указанным постановлением ограничения на допуск радиоэлектронной продукции, происходящей из иностранных государств. </a:t>
            </a:r>
          </a:p>
          <a:p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DBF7CC-1D99-5DED-DC57-05099D9E2AFC}"/>
              </a:ext>
            </a:extLst>
          </p:cNvPr>
          <p:cNvSpPr txBox="1"/>
          <p:nvPr/>
        </p:nvSpPr>
        <p:spPr>
          <a:xfrm>
            <a:off x="744071" y="2434118"/>
            <a:ext cx="106097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22.    26.11.30   Схемы интегральные электронные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3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26.12.30   Карты со встроенными интегральными схемами (смарт-карты)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29.  27.40.39   Светильники и осветительные устройства прочие, не включенные в другие группировки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 исключением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медицинских изделий) </a:t>
            </a:r>
          </a:p>
        </p:txBody>
      </p:sp>
    </p:spTree>
    <p:extLst>
      <p:ext uri="{BB962C8B-B14F-4D97-AF65-F5344CB8AC3E}">
        <p14:creationId xmlns:p14="http://schemas.microsoft.com/office/powerpoint/2010/main" val="813940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20423-A82D-804F-FC28-141A4EA7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12"/>
            <a:ext cx="10515600" cy="4737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Основные проблемы применения 616 ПП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D97B9-F81C-FC6D-D22A-05B53C13D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085" y="864066"/>
            <a:ext cx="11225168" cy="5304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1.  </a:t>
            </a:r>
            <a:r>
              <a:rPr lang="ru-RU" sz="1800" dirty="0">
                <a:solidFill>
                  <a:srgbClr val="00B0F0"/>
                </a:solidFill>
              </a:rPr>
              <a:t>Ошибки в реестре промышленной продукции, произведенной на территории Российской Федерации:</a:t>
            </a:r>
          </a:p>
          <a:p>
            <a:r>
              <a:rPr lang="ru-RU" sz="1800" dirty="0"/>
              <a:t>Одинаковые реестровые номера на разную продукцию </a:t>
            </a:r>
            <a:r>
              <a:rPr lang="ru-RU" sz="1800" b="1" dirty="0"/>
              <a:t>в 2022 году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9F37D5-BBEC-A992-7263-2072406E7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846" y="1839686"/>
            <a:ext cx="9935962" cy="167663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73CD89B-33D0-0A1D-92BD-0F588936A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94" y="4277579"/>
            <a:ext cx="9997814" cy="15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17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8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10652</TotalTime>
  <Words>13069</Words>
  <Application>Microsoft Office PowerPoint</Application>
  <PresentationFormat>Широкоэкранный</PresentationFormat>
  <Paragraphs>852</Paragraphs>
  <Slides>72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72</vt:i4>
      </vt:variant>
    </vt:vector>
  </HeadingPairs>
  <TitlesOfParts>
    <vt:vector size="82" baseType="lpstr">
      <vt:lpstr>Arial</vt:lpstr>
      <vt:lpstr>Calibri</vt:lpstr>
      <vt:lpstr>Calibri Light</vt:lpstr>
      <vt:lpstr>Times New Roman</vt:lpstr>
      <vt:lpstr>Office Theme</vt:lpstr>
      <vt:lpstr>8_Оформление по умолчанию</vt:lpstr>
      <vt:lpstr>2_Тема Office</vt:lpstr>
      <vt:lpstr>6_Тема Office</vt:lpstr>
      <vt:lpstr>Тема Office</vt:lpstr>
      <vt:lpstr>1_Тема Office</vt:lpstr>
      <vt:lpstr>Применение национального режима  при осуществлении закупок в 2023 году</vt:lpstr>
      <vt:lpstr>Национальный режим в 44-ФЗ</vt:lpstr>
      <vt:lpstr>Презентация PowerPoint</vt:lpstr>
      <vt:lpstr>Презентация PowerPoint</vt:lpstr>
      <vt:lpstr>Изменения в «запретительном» нацрежиме</vt:lpstr>
      <vt:lpstr>Презентация PowerPoint</vt:lpstr>
      <vt:lpstr>Изменения в 616 ПП от 30 апреля 2020 г. N 616 "Об установлении запрета на допуск промышленных товаров, происходящих из иностранных государств……»</vt:lpstr>
      <vt:lpstr>Изменения в Постановлении Правительства РФ от 8 февраля 2017 г. N 145 "Об утверждении Правил формирования и ведения в единой информационной системе в сфере закупок каталога товаров, работ, услуг …</vt:lpstr>
      <vt:lpstr>Основные проблемы применения 616 ПП</vt:lpstr>
      <vt:lpstr>Основные проблемы применения 616 ПП</vt:lpstr>
      <vt:lpstr>Основные проблемы применения 616 ПП</vt:lpstr>
      <vt:lpstr>Основные проблемы применения 616 ПП</vt:lpstr>
      <vt:lpstr>Основные проблемы применения 616 ПП</vt:lpstr>
      <vt:lpstr>РЕШЕНИЕ ЦА ФАС России по делу № 28/06/105-1512/2023 (2 из 3)</vt:lpstr>
      <vt:lpstr>РЕШЕНИЕ ЦА ФАС России по делу № 28/06/105-1512/2023 (3 из 3)</vt:lpstr>
      <vt:lpstr>Административная практика по 616 ПП Липецкого УФАС в 2023 г.</vt:lpstr>
      <vt:lpstr>ТИПОВЫЕ НАРУШЕНИЯ по 616 ПП  </vt:lpstr>
      <vt:lpstr>Надо применять запрет на допуск, но заказчик не применяет</vt:lpstr>
      <vt:lpstr>РЕШЕНИЕ Санкт-Петербургского УФАС по делу 44-368/23 о нарушении законодательства о контрактной системе 03.02.2023 (1 из 2)</vt:lpstr>
      <vt:lpstr>РЕШЕНИЕ Санкт-Петербургского УФАС по делу 44-368/23 о нарушении законодательства о контрактной системе 03.02.2023 (2 из 2)</vt:lpstr>
      <vt:lpstr>Не надо применять запрет на допуск, но заказчик применяет</vt:lpstr>
      <vt:lpstr>РЕШЕНИЕ Ставропольского УФАС  по делу № 026/06/106-273/2023 о нарушении законодательства о закупках 21.02.2023 года </vt:lpstr>
      <vt:lpstr>РЕШЕНИЕ Санкт-Петербургского УФАС по делу 44-1129/23 о нарушении законодательства о контрактной системе 03.04.2023 </vt:lpstr>
      <vt:lpstr>РЕШЕНИЕ Санкт-Петербургского УФАС по делу 44-1784/23 о нарушении законодательства о контрактной системе 16.05.2023 </vt:lpstr>
      <vt:lpstr>Разъясняющие Письма по 616 ПП в 2023 г.</vt:lpstr>
      <vt:lpstr>Основное нарушение по 1236:   при закупке предустановленной ОС Windows 10 (11 версия) в составе АРМ, ноутбуков заказчик:  1. Не указывает слова «или эквивалент» 2. Не указывает на применение 1236 ПП 3. Не делает обоснование невозможности соблюдения запрета на допуск иностранного ПО  </vt:lpstr>
      <vt:lpstr>Противоречивая практика по 1236 ПП  (несмотря на наличие Письма Минсвязи от 15.12.2022 П11-2-05-106-94501)</vt:lpstr>
      <vt:lpstr>Изменения в «ограничительном» нацрежиме</vt:lpstr>
      <vt:lpstr>Презентация PowerPoint</vt:lpstr>
      <vt:lpstr>Основные проблемы применения 878 ПП</vt:lpstr>
      <vt:lpstr>Изменения в Постановлении Правительства РФ от 10 июля 2019 г. N 878 "О мерах стимулирования производства радиоэлектронной продукции…</vt:lpstr>
      <vt:lpstr>Пример, как применять на практике общее правило «второй лишний»</vt:lpstr>
      <vt:lpstr>Пример, как применять на практике общее правило «второй лишний»</vt:lpstr>
      <vt:lpstr>Пример, как применять на практике исключения</vt:lpstr>
      <vt:lpstr>Пример, как применять на практике исключения</vt:lpstr>
      <vt:lpstr>Пример, как применять на практике исключения</vt:lpstr>
      <vt:lpstr>Пример по реальной ситуации – заказчик Администрация г. Сургута</vt:lpstr>
      <vt:lpstr>Пример по реальной ситуации – заказчик Администрация г. Сургута</vt:lpstr>
      <vt:lpstr>Основные проблемы применения 878 ПП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проблемы применения 878 ПП</vt:lpstr>
      <vt:lpstr>Презентация PowerPoint</vt:lpstr>
      <vt:lpstr>Основные проблемы применения 878 ПП</vt:lpstr>
      <vt:lpstr>Презентация PowerPoint</vt:lpstr>
      <vt:lpstr>Основные проблемы применения 878 ПП</vt:lpstr>
      <vt:lpstr>Примеры административной практики по закупке электрокардиографа с использованием дополнительных характеристик</vt:lpstr>
      <vt:lpstr>Примеры административной практики по закупке электрокардиографа с использованием дополнительных характеристик</vt:lpstr>
      <vt:lpstr>Основные проблемы применения 878 ПП</vt:lpstr>
      <vt:lpstr>Основные проблемы применения 878 ПП</vt:lpstr>
      <vt:lpstr>Административная практика по 878 ПП Липецкого УФАС в 2023 г.</vt:lpstr>
      <vt:lpstr>Административная практика по 878 ПП Липецкого УФАС в 2023 г.</vt:lpstr>
      <vt:lpstr>Административная практика по 878 ПП Липецкого УФАС в 2023 г.</vt:lpstr>
      <vt:lpstr>Административная практика по 878 ПП Липецкого УФАС в 2023 г.</vt:lpstr>
      <vt:lpstr>Но все не так просто…  ПИСЬМО  ФАС РОССИИ от 31 октября 2022 г. N ДФ/99397/22 (извлечение)  </vt:lpstr>
      <vt:lpstr>Презентация PowerPoint</vt:lpstr>
      <vt:lpstr>Ориентироваться на судебную практику тоже не просто…</vt:lpstr>
      <vt:lpstr>Ориентироваться на судебную практику тоже не просто…</vt:lpstr>
      <vt:lpstr>Презентация PowerPoint</vt:lpstr>
      <vt:lpstr>Презентация PowerPoint</vt:lpstr>
      <vt:lpstr>Разъясняющие Письма по 878 ПП в 2023 г.</vt:lpstr>
      <vt:lpstr>Основные проблемы применения 617 ПП</vt:lpstr>
      <vt:lpstr>Основные проблемы применения 617 ПП</vt:lpstr>
      <vt:lpstr>Административная практика по 617 ПП Липецкого УФАС в 2023 г.</vt:lpstr>
      <vt:lpstr>Административная практика по 617 ПП Липецкого УФАС в 2023 г.</vt:lpstr>
      <vt:lpstr>Перспектива реформы ст. 14 – законопроект  https://regulation.gov.ru/Regulation/Npa/PublicView?npaID=137928  Планируется применение с 01.01.2024</vt:lpstr>
      <vt:lpstr>Перспектива реформы ст. 14 – законопроект № 137928 (https://regulation.gov.ru/Regulation/Npa/PublicView?npaID=137928)  Планируется применение с 01.01.2024</vt:lpstr>
      <vt:lpstr>Перспектива реформы ст. 14 – законопроект № 137928 (https://regulation.gov.ru/Regulation/Npa/PublicView?npaID=137928)  Планируется применение с 01.01.2024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861</cp:revision>
  <dcterms:created xsi:type="dcterms:W3CDTF">2022-10-03T04:23:22Z</dcterms:created>
  <dcterms:modified xsi:type="dcterms:W3CDTF">2023-08-21T18:18:51Z</dcterms:modified>
</cp:coreProperties>
</file>