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73" r:id="rId2"/>
    <p:sldId id="397" r:id="rId3"/>
    <p:sldId id="398" r:id="rId4"/>
    <p:sldId id="399" r:id="rId5"/>
    <p:sldId id="386" r:id="rId6"/>
    <p:sldId id="394" r:id="rId7"/>
    <p:sldId id="375" r:id="rId8"/>
    <p:sldId id="389" r:id="rId9"/>
    <p:sldId id="403" r:id="rId10"/>
    <p:sldId id="392" r:id="rId11"/>
    <p:sldId id="393" r:id="rId12"/>
    <p:sldId id="380" r:id="rId13"/>
    <p:sldId id="370" r:id="rId14"/>
    <p:sldId id="366" r:id="rId15"/>
    <p:sldId id="372" r:id="rId16"/>
    <p:sldId id="369" r:id="rId17"/>
    <p:sldId id="367" r:id="rId18"/>
    <p:sldId id="404" r:id="rId19"/>
    <p:sldId id="298" r:id="rId20"/>
    <p:sldId id="405" r:id="rId21"/>
    <p:sldId id="291" r:id="rId22"/>
  </p:sldIdLst>
  <p:sldSz cx="12192000" cy="6858000"/>
  <p:notesSz cx="6781800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B98090E-51AC-4A4D-A661-A9E506285FBE}">
          <p14:sldIdLst>
            <p14:sldId id="373"/>
            <p14:sldId id="397"/>
            <p14:sldId id="398"/>
            <p14:sldId id="399"/>
            <p14:sldId id="386"/>
            <p14:sldId id="394"/>
            <p14:sldId id="375"/>
            <p14:sldId id="389"/>
            <p14:sldId id="403"/>
            <p14:sldId id="392"/>
            <p14:sldId id="393"/>
          </p14:sldIdLst>
        </p14:section>
        <p14:section name="Раздел без заголовка" id="{0F754810-D3C5-4EBB-978E-A5D4D6168910}">
          <p14:sldIdLst>
            <p14:sldId id="380"/>
            <p14:sldId id="370"/>
            <p14:sldId id="366"/>
            <p14:sldId id="372"/>
            <p14:sldId id="369"/>
            <p14:sldId id="367"/>
            <p14:sldId id="404"/>
            <p14:sldId id="298"/>
            <p14:sldId id="405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рехова Анна Владимировна" initials="ОАВ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5B3"/>
    <a:srgbClr val="1C51A6"/>
    <a:srgbClr val="FFFF66"/>
    <a:srgbClr val="E48E8E"/>
    <a:srgbClr val="9CB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53" autoAdjust="0"/>
  </p:normalViewPr>
  <p:slideViewPr>
    <p:cSldViewPr>
      <p:cViewPr varScale="1">
        <p:scale>
          <a:sx n="100" d="100"/>
          <a:sy n="100" d="100"/>
        </p:scale>
        <p:origin x="912" y="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ВСД (0,62%)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Основания для отказа в приемке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0.62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Декларация (0,64%)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Основания для отказа в приемке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Качество (88,55%)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Основания для отказа в приемке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88.55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Маркировка (2,52%)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Основания для отказа в приемке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2.52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Температурный режим (1,85%)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Основания для отказа в приемке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1.85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Сопров. документы (3,22%)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Основания для отказа в приемке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3.22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Спецификация (2,59%)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Основания для отказа в приемке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2.59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75735648"/>
        <c:axId val="475736824"/>
        <c:axId val="0"/>
      </c:bar3DChart>
      <c:catAx>
        <c:axId val="475735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5736824"/>
        <c:crosses val="autoZero"/>
        <c:auto val="1"/>
        <c:lblAlgn val="ctr"/>
        <c:lblOffset val="100"/>
        <c:noMultiLvlLbl val="0"/>
      </c:catAx>
      <c:valAx>
        <c:axId val="475736824"/>
        <c:scaling>
          <c:logBase val="5"/>
          <c:orientation val="minMax"/>
          <c:max val="90"/>
          <c:min val="1"/>
        </c:scaling>
        <c:delete val="0"/>
        <c:axPos val="l"/>
        <c:majorGridlines/>
        <c:numFmt formatCode="#,##0.00" sourceLinked="0"/>
        <c:majorTickMark val="cross"/>
        <c:minorTickMark val="none"/>
        <c:tickLblPos val="nextTo"/>
        <c:crossAx val="475735648"/>
        <c:crosses val="autoZero"/>
        <c:crossBetween val="between"/>
        <c:majorUnit val="10"/>
        <c:minorUnit val="1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Факт, усл. ед.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4 кв. 2019 (33 учр.)</c:v>
                </c:pt>
                <c:pt idx="1">
                  <c:v>1 пг. 2020 (46 учр.)</c:v>
                </c:pt>
                <c:pt idx="2">
                  <c:v>2 пг. 2020 (97 учр.)</c:v>
                </c:pt>
                <c:pt idx="3">
                  <c:v>1 пг. 2021 (97 учр.) </c:v>
                </c:pt>
                <c:pt idx="4">
                  <c:v>2 пг. 2021 (105 учр.)</c:v>
                </c:pt>
                <c:pt idx="5">
                  <c:v>1пг. 2022 (116 учр.)</c:v>
                </c:pt>
                <c:pt idx="6">
                  <c:v>2 пг. 2022 (116 учр.)</c:v>
                </c:pt>
                <c:pt idx="7">
                  <c:v>1 пг. 2023 (129 учр.)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284</c:v>
                </c:pt>
                <c:pt idx="1">
                  <c:v>659.3</c:v>
                </c:pt>
                <c:pt idx="2">
                  <c:v>1989</c:v>
                </c:pt>
                <c:pt idx="3">
                  <c:v>2519</c:v>
                </c:pt>
                <c:pt idx="4">
                  <c:v>2848</c:v>
                </c:pt>
                <c:pt idx="5">
                  <c:v>2755</c:v>
                </c:pt>
                <c:pt idx="6">
                  <c:v>2956</c:v>
                </c:pt>
                <c:pt idx="7">
                  <c:v>3695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План, усл. ед.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4 кв. 2019 (33 учр.)</c:v>
                </c:pt>
                <c:pt idx="1">
                  <c:v>1 пг. 2020 (46 учр.)</c:v>
                </c:pt>
                <c:pt idx="2">
                  <c:v>2 пг. 2020 (97 учр.)</c:v>
                </c:pt>
                <c:pt idx="3">
                  <c:v>1 пг. 2021 (97 учр.) </c:v>
                </c:pt>
                <c:pt idx="4">
                  <c:v>2 пг. 2021 (105 учр.)</c:v>
                </c:pt>
                <c:pt idx="5">
                  <c:v>1пг. 2022 (116 учр.)</c:v>
                </c:pt>
                <c:pt idx="6">
                  <c:v>2 пг. 2022 (116 учр.)</c:v>
                </c:pt>
                <c:pt idx="7">
                  <c:v>1 пг. 2023 (129 учр.)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647</c:v>
                </c:pt>
                <c:pt idx="1">
                  <c:v>1336</c:v>
                </c:pt>
                <c:pt idx="2">
                  <c:v>3776</c:v>
                </c:pt>
                <c:pt idx="3">
                  <c:v>3416</c:v>
                </c:pt>
                <c:pt idx="4">
                  <c:v>3496</c:v>
                </c:pt>
                <c:pt idx="5">
                  <c:v>3814</c:v>
                </c:pt>
                <c:pt idx="6">
                  <c:v>3345</c:v>
                </c:pt>
                <c:pt idx="7">
                  <c:v>4454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5734080"/>
        <c:axId val="475735256"/>
      </c:lineChart>
      <c:catAx>
        <c:axId val="475734080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low"/>
        <c:txPr>
          <a:bodyPr/>
          <a:lstStyle/>
          <a:p>
            <a:pPr>
              <a:defRPr sz="1400" baseline="0"/>
            </a:pPr>
            <a:endParaRPr lang="ru-RU"/>
          </a:p>
        </c:txPr>
        <c:crossAx val="475735256"/>
        <c:crosses val="autoZero"/>
        <c:auto val="1"/>
        <c:lblAlgn val="ctr"/>
        <c:lblOffset val="120"/>
        <c:tickLblSkip val="1"/>
        <c:noMultiLvlLbl val="0"/>
      </c:catAx>
      <c:valAx>
        <c:axId val="475735256"/>
        <c:scaling>
          <c:orientation val="minMax"/>
          <c:max val="4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757340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34471-3D18-4078-9F7C-2567D1DF845D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1C9C5C-5A78-4088-8F6B-F33DD2E6E26E}">
      <dgm:prSet phldrT="[Текст]"/>
      <dgm:spPr/>
      <dgm:t>
        <a:bodyPr/>
        <a:lstStyle/>
        <a:p>
          <a:r>
            <a:rPr lang="ru-RU" dirty="0" smtClean="0"/>
            <a:t>Длинная услуга</a:t>
          </a:r>
          <a:endParaRPr lang="ru-RU" dirty="0"/>
        </a:p>
      </dgm:t>
    </dgm:pt>
    <dgm:pt modelId="{765D2EB2-72D7-43CA-9D0C-C0CDB3D46449}" type="parTrans" cxnId="{84A06E40-A80A-4745-9A5E-324595326DF6}">
      <dgm:prSet/>
      <dgm:spPr/>
      <dgm:t>
        <a:bodyPr/>
        <a:lstStyle/>
        <a:p>
          <a:endParaRPr lang="ru-RU"/>
        </a:p>
      </dgm:t>
    </dgm:pt>
    <dgm:pt modelId="{8565E120-A607-4EA8-BCE8-8ECB0D47B163}" type="sibTrans" cxnId="{84A06E40-A80A-4745-9A5E-324595326DF6}">
      <dgm:prSet/>
      <dgm:spPr/>
      <dgm:t>
        <a:bodyPr/>
        <a:lstStyle/>
        <a:p>
          <a:endParaRPr lang="ru-RU"/>
        </a:p>
      </dgm:t>
    </dgm:pt>
    <dgm:pt modelId="{738FD89D-8C23-49B9-BAD1-DB21E48BE844}">
      <dgm:prSet phldrT="[Текст]" custT="1"/>
      <dgm:spPr/>
      <dgm:t>
        <a:bodyPr/>
        <a:lstStyle/>
        <a:p>
          <a:r>
            <a:rPr lang="ru-RU" sz="1400" dirty="0" smtClean="0"/>
            <a:t>Приемка товара</a:t>
          </a:r>
        </a:p>
        <a:p>
          <a:r>
            <a:rPr lang="ru-RU" sz="1400" dirty="0" smtClean="0"/>
            <a:t>Проверка сопроводительных документов</a:t>
          </a:r>
        </a:p>
        <a:p>
          <a:r>
            <a:rPr lang="ru-RU" sz="1400" dirty="0" smtClean="0"/>
            <a:t>Контроль  качества </a:t>
          </a:r>
          <a:endParaRPr lang="ru-RU" sz="1400" dirty="0" smtClean="0"/>
        </a:p>
        <a:p>
          <a:r>
            <a:rPr lang="ru-RU" sz="1400" b="1" dirty="0" smtClean="0"/>
            <a:t>Лабораторные исследования </a:t>
          </a:r>
          <a:endParaRPr lang="ru-RU" sz="1400" b="1" dirty="0" smtClean="0"/>
        </a:p>
        <a:p>
          <a:r>
            <a:rPr lang="ru-RU" sz="1400" b="1" dirty="0" smtClean="0"/>
            <a:t>Доставка конечному потребителю </a:t>
          </a:r>
          <a:endParaRPr lang="ru-RU" sz="1400" b="1" dirty="0"/>
        </a:p>
      </dgm:t>
    </dgm:pt>
    <dgm:pt modelId="{9DD0D3D4-286D-47AD-830C-761D1F7CF267}" type="parTrans" cxnId="{8A92105C-70ED-4A95-B554-507732A519BF}">
      <dgm:prSet/>
      <dgm:spPr/>
      <dgm:t>
        <a:bodyPr/>
        <a:lstStyle/>
        <a:p>
          <a:endParaRPr lang="ru-RU"/>
        </a:p>
      </dgm:t>
    </dgm:pt>
    <dgm:pt modelId="{BC869EF5-2FB1-4BC2-8960-BC6E1B7C7252}" type="sibTrans" cxnId="{8A92105C-70ED-4A95-B554-507732A519BF}">
      <dgm:prSet/>
      <dgm:spPr/>
      <dgm:t>
        <a:bodyPr/>
        <a:lstStyle/>
        <a:p>
          <a:endParaRPr lang="ru-RU"/>
        </a:p>
      </dgm:t>
    </dgm:pt>
    <dgm:pt modelId="{A8EAB60E-6352-48C7-9F29-AAC180E8FCD6}">
      <dgm:prSet phldrT="[Текст]"/>
      <dgm:spPr/>
      <dgm:t>
        <a:bodyPr/>
        <a:lstStyle/>
        <a:p>
          <a:r>
            <a:rPr lang="ru-RU" dirty="0" smtClean="0"/>
            <a:t>Короткая услуга </a:t>
          </a:r>
          <a:endParaRPr lang="ru-RU" dirty="0"/>
        </a:p>
      </dgm:t>
    </dgm:pt>
    <dgm:pt modelId="{98089E98-43B3-428B-A09E-CD6D5819073A}" type="parTrans" cxnId="{88A07367-34BE-469F-B5A8-DB6F1C97E7F3}">
      <dgm:prSet/>
      <dgm:spPr/>
      <dgm:t>
        <a:bodyPr/>
        <a:lstStyle/>
        <a:p>
          <a:endParaRPr lang="ru-RU"/>
        </a:p>
      </dgm:t>
    </dgm:pt>
    <dgm:pt modelId="{20AF8406-1FBE-4B10-9A55-543AE70EFF48}" type="sibTrans" cxnId="{88A07367-34BE-469F-B5A8-DB6F1C97E7F3}">
      <dgm:prSet/>
      <dgm:spPr/>
      <dgm:t>
        <a:bodyPr/>
        <a:lstStyle/>
        <a:p>
          <a:endParaRPr lang="ru-RU"/>
        </a:p>
      </dgm:t>
    </dgm:pt>
    <dgm:pt modelId="{0C377BE2-DC16-495C-B529-09C04BA7B005}">
      <dgm:prSet custT="1"/>
      <dgm:spPr/>
      <dgm:t>
        <a:bodyPr/>
        <a:lstStyle/>
        <a:p>
          <a:r>
            <a:rPr lang="ru-RU" sz="1400" dirty="0" smtClean="0"/>
            <a:t>Приемка товара</a:t>
          </a:r>
        </a:p>
        <a:p>
          <a:r>
            <a:rPr lang="ru-RU" sz="1400" dirty="0" smtClean="0"/>
            <a:t>Проверка сопроводительных документов</a:t>
          </a:r>
        </a:p>
        <a:p>
          <a:r>
            <a:rPr lang="ru-RU" sz="1400" dirty="0" smtClean="0"/>
            <a:t>Контроль качества </a:t>
          </a:r>
        </a:p>
        <a:p>
          <a:r>
            <a:rPr lang="ru-RU" sz="1400" b="1" dirty="0" smtClean="0"/>
            <a:t>Возврат поставщику </a:t>
          </a:r>
          <a:endParaRPr lang="ru-RU" sz="1400" b="1" dirty="0"/>
        </a:p>
      </dgm:t>
    </dgm:pt>
    <dgm:pt modelId="{3406B5BA-D24A-41C7-BA6D-8576211150E2}" type="parTrans" cxnId="{885E51DF-E492-485F-A854-A5EB906DE15C}">
      <dgm:prSet/>
      <dgm:spPr/>
      <dgm:t>
        <a:bodyPr/>
        <a:lstStyle/>
        <a:p>
          <a:endParaRPr lang="ru-RU"/>
        </a:p>
      </dgm:t>
    </dgm:pt>
    <dgm:pt modelId="{8B1C7E9A-276C-4514-97F0-F0C33AC6B1A4}" type="sibTrans" cxnId="{885E51DF-E492-485F-A854-A5EB906DE15C}">
      <dgm:prSet/>
      <dgm:spPr/>
      <dgm:t>
        <a:bodyPr/>
        <a:lstStyle/>
        <a:p>
          <a:endParaRPr lang="ru-RU"/>
        </a:p>
      </dgm:t>
    </dgm:pt>
    <dgm:pt modelId="{8BE19A25-CC28-4FD2-8AE0-918E3E008900}" type="pres">
      <dgm:prSet presAssocID="{D4734471-3D18-4078-9F7C-2567D1DF845D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9A41A8B-E0B5-4B42-ADB6-2565891D926E}" type="pres">
      <dgm:prSet presAssocID="{471C9C5C-5A78-4088-8F6B-F33DD2E6E26E}" presName="posSpace" presStyleCnt="0"/>
      <dgm:spPr/>
    </dgm:pt>
    <dgm:pt modelId="{FB8E82E9-D3DE-4AFC-B701-C7765B52F875}" type="pres">
      <dgm:prSet presAssocID="{471C9C5C-5A78-4088-8F6B-F33DD2E6E26E}" presName="vertFlow" presStyleCnt="0"/>
      <dgm:spPr/>
    </dgm:pt>
    <dgm:pt modelId="{8A329565-B1AF-44D3-A26C-2D14C46D6E7E}" type="pres">
      <dgm:prSet presAssocID="{471C9C5C-5A78-4088-8F6B-F33DD2E6E26E}" presName="topSpace" presStyleCnt="0"/>
      <dgm:spPr/>
    </dgm:pt>
    <dgm:pt modelId="{4F621AEB-98B3-4DF3-9547-B1500B3BB66A}" type="pres">
      <dgm:prSet presAssocID="{471C9C5C-5A78-4088-8F6B-F33DD2E6E26E}" presName="firstComp" presStyleCnt="0"/>
      <dgm:spPr/>
    </dgm:pt>
    <dgm:pt modelId="{C2261A5A-EA1D-44F2-A66C-43EFCFE04D99}" type="pres">
      <dgm:prSet presAssocID="{471C9C5C-5A78-4088-8F6B-F33DD2E6E26E}" presName="firstChild" presStyleLbl="bgAccFollowNode1" presStyleIdx="0" presStyleCnt="2" custScaleX="100900" custScaleY="196997" custLinFactNeighborX="6947" custLinFactNeighborY="-6841"/>
      <dgm:spPr/>
      <dgm:t>
        <a:bodyPr/>
        <a:lstStyle/>
        <a:p>
          <a:endParaRPr lang="ru-RU"/>
        </a:p>
      </dgm:t>
    </dgm:pt>
    <dgm:pt modelId="{DEC18710-1D1D-46AB-9D66-F677958F1518}" type="pres">
      <dgm:prSet presAssocID="{471C9C5C-5A78-4088-8F6B-F33DD2E6E26E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B8830-7418-459A-B81D-5D352EF625D3}" type="pres">
      <dgm:prSet presAssocID="{471C9C5C-5A78-4088-8F6B-F33DD2E6E26E}" presName="negSpace" presStyleCnt="0"/>
      <dgm:spPr/>
    </dgm:pt>
    <dgm:pt modelId="{BEA83E92-F85D-46E5-A03B-A40DC7936A94}" type="pres">
      <dgm:prSet presAssocID="{471C9C5C-5A78-4088-8F6B-F33DD2E6E26E}" presName="circle" presStyleLbl="node1" presStyleIdx="0" presStyleCnt="2" custLinFactNeighborX="-7285" custLinFactNeighborY="20215"/>
      <dgm:spPr/>
      <dgm:t>
        <a:bodyPr/>
        <a:lstStyle/>
        <a:p>
          <a:endParaRPr lang="ru-RU"/>
        </a:p>
      </dgm:t>
    </dgm:pt>
    <dgm:pt modelId="{9E0AA850-203A-4DCF-B1B0-A3E46DF84B47}" type="pres">
      <dgm:prSet presAssocID="{8565E120-A607-4EA8-BCE8-8ECB0D47B163}" presName="transSpace" presStyleCnt="0"/>
      <dgm:spPr/>
    </dgm:pt>
    <dgm:pt modelId="{302E07AE-F505-4FC1-9E4C-EC278A1EC3B0}" type="pres">
      <dgm:prSet presAssocID="{A8EAB60E-6352-48C7-9F29-AAC180E8FCD6}" presName="posSpace" presStyleCnt="0"/>
      <dgm:spPr/>
    </dgm:pt>
    <dgm:pt modelId="{B9ACDE6C-54CD-439D-A99E-6B073330A8C7}" type="pres">
      <dgm:prSet presAssocID="{A8EAB60E-6352-48C7-9F29-AAC180E8FCD6}" presName="vertFlow" presStyleCnt="0"/>
      <dgm:spPr/>
    </dgm:pt>
    <dgm:pt modelId="{7DBDC525-7235-4D6C-A550-E5DDBFA4997C}" type="pres">
      <dgm:prSet presAssocID="{A8EAB60E-6352-48C7-9F29-AAC180E8FCD6}" presName="topSpace" presStyleCnt="0"/>
      <dgm:spPr/>
    </dgm:pt>
    <dgm:pt modelId="{FFC9CC47-9C25-43A2-950D-D1C579177963}" type="pres">
      <dgm:prSet presAssocID="{A8EAB60E-6352-48C7-9F29-AAC180E8FCD6}" presName="firstComp" presStyleCnt="0"/>
      <dgm:spPr/>
    </dgm:pt>
    <dgm:pt modelId="{98623DEE-943C-47D0-95E0-5BC4C8656FEB}" type="pres">
      <dgm:prSet presAssocID="{A8EAB60E-6352-48C7-9F29-AAC180E8FCD6}" presName="firstChild" presStyleLbl="bgAccFollowNode1" presStyleIdx="1" presStyleCnt="2" custScaleX="108626" custScaleY="165276" custLinFactNeighborX="-3469" custLinFactNeighborY="-6222"/>
      <dgm:spPr/>
      <dgm:t>
        <a:bodyPr/>
        <a:lstStyle/>
        <a:p>
          <a:endParaRPr lang="ru-RU"/>
        </a:p>
      </dgm:t>
    </dgm:pt>
    <dgm:pt modelId="{9B23DFB5-16D7-45FA-9B19-B150AE93E725}" type="pres">
      <dgm:prSet presAssocID="{A8EAB60E-6352-48C7-9F29-AAC180E8FCD6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E8348-FF90-4AB0-97F6-A56D87A7B5BF}" type="pres">
      <dgm:prSet presAssocID="{A8EAB60E-6352-48C7-9F29-AAC180E8FCD6}" presName="negSpace" presStyleCnt="0"/>
      <dgm:spPr/>
    </dgm:pt>
    <dgm:pt modelId="{BFC99C5E-61F2-4EE5-A616-90F047025C36}" type="pres">
      <dgm:prSet presAssocID="{A8EAB60E-6352-48C7-9F29-AAC180E8FCD6}" presName="circle" presStyleLbl="node1" presStyleIdx="1" presStyleCnt="2" custLinFactNeighborX="-12418" custLinFactNeighborY="16606"/>
      <dgm:spPr/>
      <dgm:t>
        <a:bodyPr/>
        <a:lstStyle/>
        <a:p>
          <a:endParaRPr lang="ru-RU"/>
        </a:p>
      </dgm:t>
    </dgm:pt>
  </dgm:ptLst>
  <dgm:cxnLst>
    <dgm:cxn modelId="{F4A395DF-9335-4334-BD90-C7DB45E72D39}" type="presOf" srcId="{D4734471-3D18-4078-9F7C-2567D1DF845D}" destId="{8BE19A25-CC28-4FD2-8AE0-918E3E008900}" srcOrd="0" destOrd="0" presId="urn:microsoft.com/office/officeart/2005/8/layout/hList9"/>
    <dgm:cxn modelId="{099203E9-57D6-4501-A3F4-C59EED39C8EE}" type="presOf" srcId="{471C9C5C-5A78-4088-8F6B-F33DD2E6E26E}" destId="{BEA83E92-F85D-46E5-A03B-A40DC7936A94}" srcOrd="0" destOrd="0" presId="urn:microsoft.com/office/officeart/2005/8/layout/hList9"/>
    <dgm:cxn modelId="{EB52948C-5FD4-4500-BB2C-CFDEADD6EAA4}" type="presOf" srcId="{A8EAB60E-6352-48C7-9F29-AAC180E8FCD6}" destId="{BFC99C5E-61F2-4EE5-A616-90F047025C36}" srcOrd="0" destOrd="0" presId="urn:microsoft.com/office/officeart/2005/8/layout/hList9"/>
    <dgm:cxn modelId="{8A92105C-70ED-4A95-B554-507732A519BF}" srcId="{471C9C5C-5A78-4088-8F6B-F33DD2E6E26E}" destId="{738FD89D-8C23-49B9-BAD1-DB21E48BE844}" srcOrd="0" destOrd="0" parTransId="{9DD0D3D4-286D-47AD-830C-761D1F7CF267}" sibTransId="{BC869EF5-2FB1-4BC2-8960-BC6E1B7C7252}"/>
    <dgm:cxn modelId="{E7B85563-4502-46DB-A0B9-5FA22EDDCD5B}" type="presOf" srcId="{738FD89D-8C23-49B9-BAD1-DB21E48BE844}" destId="{DEC18710-1D1D-46AB-9D66-F677958F1518}" srcOrd="1" destOrd="0" presId="urn:microsoft.com/office/officeart/2005/8/layout/hList9"/>
    <dgm:cxn modelId="{0B994D01-ED27-4B3E-9D6E-637682363F48}" type="presOf" srcId="{738FD89D-8C23-49B9-BAD1-DB21E48BE844}" destId="{C2261A5A-EA1D-44F2-A66C-43EFCFE04D99}" srcOrd="0" destOrd="0" presId="urn:microsoft.com/office/officeart/2005/8/layout/hList9"/>
    <dgm:cxn modelId="{88A07367-34BE-469F-B5A8-DB6F1C97E7F3}" srcId="{D4734471-3D18-4078-9F7C-2567D1DF845D}" destId="{A8EAB60E-6352-48C7-9F29-AAC180E8FCD6}" srcOrd="1" destOrd="0" parTransId="{98089E98-43B3-428B-A09E-CD6D5819073A}" sibTransId="{20AF8406-1FBE-4B10-9A55-543AE70EFF48}"/>
    <dgm:cxn modelId="{84A06E40-A80A-4745-9A5E-324595326DF6}" srcId="{D4734471-3D18-4078-9F7C-2567D1DF845D}" destId="{471C9C5C-5A78-4088-8F6B-F33DD2E6E26E}" srcOrd="0" destOrd="0" parTransId="{765D2EB2-72D7-43CA-9D0C-C0CDB3D46449}" sibTransId="{8565E120-A607-4EA8-BCE8-8ECB0D47B163}"/>
    <dgm:cxn modelId="{3E7F4C2C-151B-47E1-98F0-798FBB217673}" type="presOf" srcId="{0C377BE2-DC16-495C-B529-09C04BA7B005}" destId="{98623DEE-943C-47D0-95E0-5BC4C8656FEB}" srcOrd="0" destOrd="0" presId="urn:microsoft.com/office/officeart/2005/8/layout/hList9"/>
    <dgm:cxn modelId="{885E51DF-E492-485F-A854-A5EB906DE15C}" srcId="{A8EAB60E-6352-48C7-9F29-AAC180E8FCD6}" destId="{0C377BE2-DC16-495C-B529-09C04BA7B005}" srcOrd="0" destOrd="0" parTransId="{3406B5BA-D24A-41C7-BA6D-8576211150E2}" sibTransId="{8B1C7E9A-276C-4514-97F0-F0C33AC6B1A4}"/>
    <dgm:cxn modelId="{86731735-B10E-4917-9AAB-9F29F8D09589}" type="presOf" srcId="{0C377BE2-DC16-495C-B529-09C04BA7B005}" destId="{9B23DFB5-16D7-45FA-9B19-B150AE93E725}" srcOrd="1" destOrd="0" presId="urn:microsoft.com/office/officeart/2005/8/layout/hList9"/>
    <dgm:cxn modelId="{11E03304-84EE-4B37-8A04-A2C2B2226C2A}" type="presParOf" srcId="{8BE19A25-CC28-4FD2-8AE0-918E3E008900}" destId="{49A41A8B-E0B5-4B42-ADB6-2565891D926E}" srcOrd="0" destOrd="0" presId="urn:microsoft.com/office/officeart/2005/8/layout/hList9"/>
    <dgm:cxn modelId="{828CBE89-3FF0-4B80-BA3F-E7654C6314E7}" type="presParOf" srcId="{8BE19A25-CC28-4FD2-8AE0-918E3E008900}" destId="{FB8E82E9-D3DE-4AFC-B701-C7765B52F875}" srcOrd="1" destOrd="0" presId="urn:microsoft.com/office/officeart/2005/8/layout/hList9"/>
    <dgm:cxn modelId="{F5E9DB86-3CA4-40BF-AF3E-5A1B19003AE7}" type="presParOf" srcId="{FB8E82E9-D3DE-4AFC-B701-C7765B52F875}" destId="{8A329565-B1AF-44D3-A26C-2D14C46D6E7E}" srcOrd="0" destOrd="0" presId="urn:microsoft.com/office/officeart/2005/8/layout/hList9"/>
    <dgm:cxn modelId="{F371E24A-654C-4E94-A2E1-4B70A4A02BB5}" type="presParOf" srcId="{FB8E82E9-D3DE-4AFC-B701-C7765B52F875}" destId="{4F621AEB-98B3-4DF3-9547-B1500B3BB66A}" srcOrd="1" destOrd="0" presId="urn:microsoft.com/office/officeart/2005/8/layout/hList9"/>
    <dgm:cxn modelId="{3BD61C63-8A71-45DA-A4DB-40B538C13FA8}" type="presParOf" srcId="{4F621AEB-98B3-4DF3-9547-B1500B3BB66A}" destId="{C2261A5A-EA1D-44F2-A66C-43EFCFE04D99}" srcOrd="0" destOrd="0" presId="urn:microsoft.com/office/officeart/2005/8/layout/hList9"/>
    <dgm:cxn modelId="{06280D9D-CBD7-4838-8F4A-5D7F2DFC0769}" type="presParOf" srcId="{4F621AEB-98B3-4DF3-9547-B1500B3BB66A}" destId="{DEC18710-1D1D-46AB-9D66-F677958F1518}" srcOrd="1" destOrd="0" presId="urn:microsoft.com/office/officeart/2005/8/layout/hList9"/>
    <dgm:cxn modelId="{177D83A5-B54E-41D8-8480-C98EE10DFE8F}" type="presParOf" srcId="{8BE19A25-CC28-4FD2-8AE0-918E3E008900}" destId="{89BB8830-7418-459A-B81D-5D352EF625D3}" srcOrd="2" destOrd="0" presId="urn:microsoft.com/office/officeart/2005/8/layout/hList9"/>
    <dgm:cxn modelId="{6BDC14DC-199B-428A-A257-D1125A7B8D33}" type="presParOf" srcId="{8BE19A25-CC28-4FD2-8AE0-918E3E008900}" destId="{BEA83E92-F85D-46E5-A03B-A40DC7936A94}" srcOrd="3" destOrd="0" presId="urn:microsoft.com/office/officeart/2005/8/layout/hList9"/>
    <dgm:cxn modelId="{60AF85E7-1FE3-42D8-A93E-5874CA68D89A}" type="presParOf" srcId="{8BE19A25-CC28-4FD2-8AE0-918E3E008900}" destId="{9E0AA850-203A-4DCF-B1B0-A3E46DF84B47}" srcOrd="4" destOrd="0" presId="urn:microsoft.com/office/officeart/2005/8/layout/hList9"/>
    <dgm:cxn modelId="{D6B78EEC-041C-4A41-8B38-49951BABBF8E}" type="presParOf" srcId="{8BE19A25-CC28-4FD2-8AE0-918E3E008900}" destId="{302E07AE-F505-4FC1-9E4C-EC278A1EC3B0}" srcOrd="5" destOrd="0" presId="urn:microsoft.com/office/officeart/2005/8/layout/hList9"/>
    <dgm:cxn modelId="{0BFD5A25-A165-4D54-9099-B9DA461E53E9}" type="presParOf" srcId="{8BE19A25-CC28-4FD2-8AE0-918E3E008900}" destId="{B9ACDE6C-54CD-439D-A99E-6B073330A8C7}" srcOrd="6" destOrd="0" presId="urn:microsoft.com/office/officeart/2005/8/layout/hList9"/>
    <dgm:cxn modelId="{18C5D497-EE0C-4DE0-85D2-87DF5E233399}" type="presParOf" srcId="{B9ACDE6C-54CD-439D-A99E-6B073330A8C7}" destId="{7DBDC525-7235-4D6C-A550-E5DDBFA4997C}" srcOrd="0" destOrd="0" presId="urn:microsoft.com/office/officeart/2005/8/layout/hList9"/>
    <dgm:cxn modelId="{4F6ECC95-6E27-4F7C-98B2-84812A7A9E29}" type="presParOf" srcId="{B9ACDE6C-54CD-439D-A99E-6B073330A8C7}" destId="{FFC9CC47-9C25-43A2-950D-D1C579177963}" srcOrd="1" destOrd="0" presId="urn:microsoft.com/office/officeart/2005/8/layout/hList9"/>
    <dgm:cxn modelId="{A273CA91-AFAF-4034-A581-9068E33310DF}" type="presParOf" srcId="{FFC9CC47-9C25-43A2-950D-D1C579177963}" destId="{98623DEE-943C-47D0-95E0-5BC4C8656FEB}" srcOrd="0" destOrd="0" presId="urn:microsoft.com/office/officeart/2005/8/layout/hList9"/>
    <dgm:cxn modelId="{2CC20B58-BA48-4950-B597-D9B871EA3943}" type="presParOf" srcId="{FFC9CC47-9C25-43A2-950D-D1C579177963}" destId="{9B23DFB5-16D7-45FA-9B19-B150AE93E725}" srcOrd="1" destOrd="0" presId="urn:microsoft.com/office/officeart/2005/8/layout/hList9"/>
    <dgm:cxn modelId="{979E3E85-A214-4A6E-9B08-E9964034B2A1}" type="presParOf" srcId="{8BE19A25-CC28-4FD2-8AE0-918E3E008900}" destId="{080E8348-FF90-4AB0-97F6-A56D87A7B5BF}" srcOrd="7" destOrd="0" presId="urn:microsoft.com/office/officeart/2005/8/layout/hList9"/>
    <dgm:cxn modelId="{F31E6A9F-F8CC-443D-A9DD-5CD8DFEAC4FB}" type="presParOf" srcId="{8BE19A25-CC28-4FD2-8AE0-918E3E008900}" destId="{BFC99C5E-61F2-4EE5-A616-90F047025C3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6C9B7C-8E61-4EE8-85F1-77AFA828EF0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167D07-06FF-4320-97C7-70782B43558F}">
      <dgm:prSet phldrT="[Текст]" custT="1"/>
      <dgm:spPr/>
      <dgm:t>
        <a:bodyPr/>
        <a:lstStyle/>
        <a:p>
          <a:r>
            <a:rPr lang="ru-RU" sz="1600" b="1" u="sng" dirty="0" smtClean="0"/>
            <a:t>Формирование каталога продуктов питания </a:t>
          </a:r>
        </a:p>
        <a:p>
          <a:r>
            <a:rPr lang="ru-RU" sz="1200" b="1" dirty="0" smtClean="0"/>
            <a:t>(16 групп, 228 товаров)</a:t>
          </a:r>
          <a:endParaRPr lang="ru-RU" sz="1200" b="1" dirty="0"/>
        </a:p>
      </dgm:t>
    </dgm:pt>
    <dgm:pt modelId="{DECEB4B1-EF1D-4ADE-BE41-A776A5C6B175}" type="parTrans" cxnId="{B003445F-7E85-429A-837D-BDFDCCD23A32}">
      <dgm:prSet/>
      <dgm:spPr/>
      <dgm:t>
        <a:bodyPr/>
        <a:lstStyle/>
        <a:p>
          <a:endParaRPr lang="ru-RU"/>
        </a:p>
      </dgm:t>
    </dgm:pt>
    <dgm:pt modelId="{CCE95A9B-52EE-4F86-94E0-E86ECD82AD42}" type="sibTrans" cxnId="{B003445F-7E85-429A-837D-BDFDCCD23A32}">
      <dgm:prSet/>
      <dgm:spPr/>
      <dgm:t>
        <a:bodyPr/>
        <a:lstStyle/>
        <a:p>
          <a:endParaRPr lang="ru-RU"/>
        </a:p>
      </dgm:t>
    </dgm:pt>
    <dgm:pt modelId="{9107CC59-1676-4DAF-9763-0F56A1B3A1B2}">
      <dgm:prSet custT="1"/>
      <dgm:spPr/>
      <dgm:t>
        <a:bodyPr/>
        <a:lstStyle/>
        <a:p>
          <a:r>
            <a:rPr lang="ru-RU" sz="1600" b="1" u="sng" dirty="0" smtClean="0"/>
            <a:t>1 раз в полугодие  </a:t>
          </a:r>
        </a:p>
        <a:p>
          <a:r>
            <a:rPr lang="ru-RU" sz="1000" b="1" dirty="0" smtClean="0"/>
            <a:t>(НМЦК на соки, рыбу, мясо, мясо птицы, бакалею, замороженные  ягоды и овощи,  молочную продукцию)</a:t>
          </a:r>
        </a:p>
        <a:p>
          <a:r>
            <a:rPr lang="ru-RU" sz="1000" b="1" dirty="0" smtClean="0"/>
            <a:t>Более 220 товаров</a:t>
          </a:r>
          <a:endParaRPr lang="ru-RU" sz="1000" b="1" dirty="0"/>
        </a:p>
      </dgm:t>
    </dgm:pt>
    <dgm:pt modelId="{C2604539-9E81-4CD5-BD4D-207A18A1AFB5}" type="parTrans" cxnId="{DEEABE9C-165C-46EC-9E93-E72FE8B56CDC}">
      <dgm:prSet/>
      <dgm:spPr/>
      <dgm:t>
        <a:bodyPr/>
        <a:lstStyle/>
        <a:p>
          <a:endParaRPr lang="ru-RU"/>
        </a:p>
      </dgm:t>
    </dgm:pt>
    <dgm:pt modelId="{7A6A8C56-964A-4E4A-B813-356F172D12C9}" type="sibTrans" cxnId="{DEEABE9C-165C-46EC-9E93-E72FE8B56CDC}">
      <dgm:prSet/>
      <dgm:spPr/>
      <dgm:t>
        <a:bodyPr/>
        <a:lstStyle/>
        <a:p>
          <a:endParaRPr lang="ru-RU"/>
        </a:p>
      </dgm:t>
    </dgm:pt>
    <dgm:pt modelId="{60F3F52E-D959-4119-81AD-9BEF3B33CA02}">
      <dgm:prSet custT="1"/>
      <dgm:spPr/>
      <dgm:t>
        <a:bodyPr/>
        <a:lstStyle/>
        <a:p>
          <a:r>
            <a:rPr lang="ru-RU" sz="1600" b="1" i="0" u="sng" dirty="0" smtClean="0"/>
            <a:t>Мониторинг цен </a:t>
          </a:r>
        </a:p>
        <a:p>
          <a:r>
            <a:rPr lang="ru-RU" sz="1200" b="1" i="0" dirty="0" smtClean="0"/>
            <a:t>(распоряжение Правительства Самарской области от 7 сентября 2018 г. N 694-р)</a:t>
          </a:r>
          <a:endParaRPr lang="ru-RU" sz="1200" b="1" i="0" dirty="0"/>
        </a:p>
      </dgm:t>
    </dgm:pt>
    <dgm:pt modelId="{6DE796AD-D232-42AA-962E-67C1679E3D7D}" type="parTrans" cxnId="{C27EDE2F-CC9D-4585-9A62-01C83729BD0E}">
      <dgm:prSet/>
      <dgm:spPr/>
      <dgm:t>
        <a:bodyPr/>
        <a:lstStyle/>
        <a:p>
          <a:endParaRPr lang="ru-RU"/>
        </a:p>
      </dgm:t>
    </dgm:pt>
    <dgm:pt modelId="{4CC6FFDA-A438-468B-B10D-A07398CD6722}" type="sibTrans" cxnId="{C27EDE2F-CC9D-4585-9A62-01C83729BD0E}">
      <dgm:prSet/>
      <dgm:spPr/>
      <dgm:t>
        <a:bodyPr/>
        <a:lstStyle/>
        <a:p>
          <a:endParaRPr lang="ru-RU"/>
        </a:p>
      </dgm:t>
    </dgm:pt>
    <dgm:pt modelId="{45A56EA8-801F-4295-922E-7E241EAF93DF}">
      <dgm:prSet custT="1"/>
      <dgm:spPr/>
      <dgm:t>
        <a:bodyPr/>
        <a:lstStyle/>
        <a:p>
          <a:r>
            <a:rPr lang="ru-RU" sz="1600" b="1" u="sng" dirty="0" smtClean="0"/>
            <a:t>1 раз в квартал </a:t>
          </a:r>
        </a:p>
        <a:p>
          <a:r>
            <a:rPr lang="ru-RU" sz="1200" b="1" dirty="0" smtClean="0"/>
            <a:t>(НМЦК на свежие фрукты, овощи)</a:t>
          </a:r>
        </a:p>
        <a:p>
          <a:r>
            <a:rPr lang="ru-RU" sz="1200" b="1" dirty="0" smtClean="0"/>
            <a:t>Более 20 товаров</a:t>
          </a:r>
          <a:endParaRPr lang="ru-RU" sz="1200" b="1" dirty="0"/>
        </a:p>
      </dgm:t>
    </dgm:pt>
    <dgm:pt modelId="{43BDB53B-D7A6-44B9-B95E-D70412811719}" type="parTrans" cxnId="{E217D793-8003-42FB-BE8D-DCA542A3CA96}">
      <dgm:prSet/>
      <dgm:spPr/>
      <dgm:t>
        <a:bodyPr/>
        <a:lstStyle/>
        <a:p>
          <a:endParaRPr lang="ru-RU"/>
        </a:p>
      </dgm:t>
    </dgm:pt>
    <dgm:pt modelId="{FF8B7AE4-2665-4DC6-AD2F-BBF8B313A678}" type="sibTrans" cxnId="{E217D793-8003-42FB-BE8D-DCA542A3CA96}">
      <dgm:prSet/>
      <dgm:spPr/>
      <dgm:t>
        <a:bodyPr/>
        <a:lstStyle/>
        <a:p>
          <a:endParaRPr lang="ru-RU"/>
        </a:p>
      </dgm:t>
    </dgm:pt>
    <dgm:pt modelId="{EDA6215B-D7F3-48FC-B097-1EE92FF2A17B}">
      <dgm:prSet custT="1"/>
      <dgm:spPr/>
      <dgm:t>
        <a:bodyPr/>
        <a:lstStyle/>
        <a:p>
          <a:endParaRPr lang="ru-RU" sz="1400" b="1" u="sng" dirty="0" smtClean="0"/>
        </a:p>
        <a:p>
          <a:r>
            <a:rPr lang="ru-RU" sz="1400" b="1" u="sng" dirty="0" smtClean="0"/>
            <a:t>НМЦК формируются с учетом данных мониторинга цен на товары, проводимого ГУОТ СО.</a:t>
          </a:r>
        </a:p>
        <a:p>
          <a:r>
            <a:rPr lang="ru-RU" sz="1400" b="1" u="sng" dirty="0" smtClean="0"/>
            <a:t>(распоряжение Правительства Самарской области от 19 февраля 2019 г. N 124-р)</a:t>
          </a:r>
        </a:p>
        <a:p>
          <a:endParaRPr lang="ru-RU" sz="1200" b="1" dirty="0"/>
        </a:p>
      </dgm:t>
    </dgm:pt>
    <dgm:pt modelId="{FEA60921-5B81-4238-891C-7A529A361950}" type="parTrans" cxnId="{450471D0-9CF1-4033-89BD-C181A82D8AAD}">
      <dgm:prSet/>
      <dgm:spPr/>
      <dgm:t>
        <a:bodyPr/>
        <a:lstStyle/>
        <a:p>
          <a:endParaRPr lang="ru-RU"/>
        </a:p>
      </dgm:t>
    </dgm:pt>
    <dgm:pt modelId="{DC4E0DE8-2B90-490A-AB44-3321AA226577}" type="sibTrans" cxnId="{450471D0-9CF1-4033-89BD-C181A82D8AAD}">
      <dgm:prSet/>
      <dgm:spPr/>
      <dgm:t>
        <a:bodyPr/>
        <a:lstStyle/>
        <a:p>
          <a:endParaRPr lang="ru-RU"/>
        </a:p>
      </dgm:t>
    </dgm:pt>
    <dgm:pt modelId="{3F362C89-9F4E-4C3E-B9AA-479296D9D213}" type="pres">
      <dgm:prSet presAssocID="{CF6C9B7C-8E61-4EE8-85F1-77AFA828EF0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DAEAB37-ECEF-4A10-AA75-F421E5CE968C}" type="pres">
      <dgm:prSet presAssocID="{CF6C9B7C-8E61-4EE8-85F1-77AFA828EF03}" presName="pyramid" presStyleLbl="node1" presStyleIdx="0" presStyleCnt="1" custScaleX="242441" custLinFactNeighborX="10055" custLinFactNeighborY="-1638"/>
      <dgm:spPr/>
      <dgm:t>
        <a:bodyPr/>
        <a:lstStyle/>
        <a:p>
          <a:endParaRPr lang="ru-RU"/>
        </a:p>
      </dgm:t>
    </dgm:pt>
    <dgm:pt modelId="{AF88F4F7-3055-4BDA-B6E1-83CC540DC241}" type="pres">
      <dgm:prSet presAssocID="{CF6C9B7C-8E61-4EE8-85F1-77AFA828EF03}" presName="theList" presStyleCnt="0"/>
      <dgm:spPr/>
    </dgm:pt>
    <dgm:pt modelId="{C98693F2-7C19-48C7-B45E-E1FC90A0185A}" type="pres">
      <dgm:prSet presAssocID="{9C167D07-06FF-4320-97C7-70782B43558F}" presName="aNode" presStyleLbl="fgAcc1" presStyleIdx="0" presStyleCnt="5" custScaleX="155604" custScaleY="425683" custLinFactNeighborX="-49476" custLinFactNeighborY="-64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4CE20-7A87-4893-AFFC-765CF57DC31B}" type="pres">
      <dgm:prSet presAssocID="{9C167D07-06FF-4320-97C7-70782B43558F}" presName="aSpace" presStyleCnt="0"/>
      <dgm:spPr/>
    </dgm:pt>
    <dgm:pt modelId="{021F930E-2288-4041-ACCA-32E365A42B37}" type="pres">
      <dgm:prSet presAssocID="{60F3F52E-D959-4119-81AD-9BEF3B33CA02}" presName="aNode" presStyleLbl="fgAcc1" presStyleIdx="1" presStyleCnt="5" custScaleX="194245" custScaleY="532259" custLinFactY="77681" custLinFactNeighborX="-4921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44B4B-B865-4C2B-9B8F-5D6C0F1131DE}" type="pres">
      <dgm:prSet presAssocID="{60F3F52E-D959-4119-81AD-9BEF3B33CA02}" presName="aSpace" presStyleCnt="0"/>
      <dgm:spPr/>
    </dgm:pt>
    <dgm:pt modelId="{A7A56281-EE5E-4D45-8AB0-77D672A3068D}" type="pres">
      <dgm:prSet presAssocID="{45A56EA8-801F-4295-922E-7E241EAF93DF}" presName="aNode" presStyleLbl="fgAcc1" presStyleIdx="2" presStyleCnt="5" custScaleX="150483" custScaleY="661841" custLinFactX="-54069" custLinFactY="1127657" custLinFactNeighborX="-100000" custLinFactNeighborY="1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3CE4A-C9C7-4981-A9CE-528F68D38818}" type="pres">
      <dgm:prSet presAssocID="{45A56EA8-801F-4295-922E-7E241EAF93DF}" presName="aSpace" presStyleCnt="0"/>
      <dgm:spPr/>
    </dgm:pt>
    <dgm:pt modelId="{9BD37122-0E62-440C-90CE-9220EE10E56D}" type="pres">
      <dgm:prSet presAssocID="{9107CC59-1676-4DAF-9763-0F56A1B3A1B2}" presName="aNode" presStyleLbl="fgAcc1" presStyleIdx="3" presStyleCnt="5" custScaleX="164497" custScaleY="613404" custLinFactY="632696" custLinFactNeighborX="56096" custLinFactNeighborY="7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C4E2-B59D-4B07-A711-83788EF6C421}" type="pres">
      <dgm:prSet presAssocID="{9107CC59-1676-4DAF-9763-0F56A1B3A1B2}" presName="aSpace" presStyleCnt="0"/>
      <dgm:spPr/>
    </dgm:pt>
    <dgm:pt modelId="{C9315ED5-0574-4DDB-9A10-B239543F2DC5}" type="pres">
      <dgm:prSet presAssocID="{EDA6215B-D7F3-48FC-B097-1EE92FF2A17B}" presName="aNode" presStyleLbl="fgAcc1" presStyleIdx="4" presStyleCnt="5" custScaleX="290050" custScaleY="509063" custLinFactY="-718845" custLinFactNeighborX="-42675" custLinFactNeighborY="-8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9BD418-FD3D-4878-9559-DB57EBCB19A5}" type="pres">
      <dgm:prSet presAssocID="{EDA6215B-D7F3-48FC-B097-1EE92FF2A17B}" presName="aSpace" presStyleCnt="0"/>
      <dgm:spPr/>
    </dgm:pt>
  </dgm:ptLst>
  <dgm:cxnLst>
    <dgm:cxn modelId="{450471D0-9CF1-4033-89BD-C181A82D8AAD}" srcId="{CF6C9B7C-8E61-4EE8-85F1-77AFA828EF03}" destId="{EDA6215B-D7F3-48FC-B097-1EE92FF2A17B}" srcOrd="4" destOrd="0" parTransId="{FEA60921-5B81-4238-891C-7A529A361950}" sibTransId="{DC4E0DE8-2B90-490A-AB44-3321AA226577}"/>
    <dgm:cxn modelId="{DEEABE9C-165C-46EC-9E93-E72FE8B56CDC}" srcId="{CF6C9B7C-8E61-4EE8-85F1-77AFA828EF03}" destId="{9107CC59-1676-4DAF-9763-0F56A1B3A1B2}" srcOrd="3" destOrd="0" parTransId="{C2604539-9E81-4CD5-BD4D-207A18A1AFB5}" sibTransId="{7A6A8C56-964A-4E4A-B813-356F172D12C9}"/>
    <dgm:cxn modelId="{C27EDE2F-CC9D-4585-9A62-01C83729BD0E}" srcId="{CF6C9B7C-8E61-4EE8-85F1-77AFA828EF03}" destId="{60F3F52E-D959-4119-81AD-9BEF3B33CA02}" srcOrd="1" destOrd="0" parTransId="{6DE796AD-D232-42AA-962E-67C1679E3D7D}" sibTransId="{4CC6FFDA-A438-468B-B10D-A07398CD6722}"/>
    <dgm:cxn modelId="{E217D793-8003-42FB-BE8D-DCA542A3CA96}" srcId="{CF6C9B7C-8E61-4EE8-85F1-77AFA828EF03}" destId="{45A56EA8-801F-4295-922E-7E241EAF93DF}" srcOrd="2" destOrd="0" parTransId="{43BDB53B-D7A6-44B9-B95E-D70412811719}" sibTransId="{FF8B7AE4-2665-4DC6-AD2F-BBF8B313A678}"/>
    <dgm:cxn modelId="{029CCBD0-2527-42EE-AAC7-44D0C00EE66B}" type="presOf" srcId="{CF6C9B7C-8E61-4EE8-85F1-77AFA828EF03}" destId="{3F362C89-9F4E-4C3E-B9AA-479296D9D213}" srcOrd="0" destOrd="0" presId="urn:microsoft.com/office/officeart/2005/8/layout/pyramid2"/>
    <dgm:cxn modelId="{B0EF2DDD-2A06-4397-BF3E-1277FF0DF6D0}" type="presOf" srcId="{9107CC59-1676-4DAF-9763-0F56A1B3A1B2}" destId="{9BD37122-0E62-440C-90CE-9220EE10E56D}" srcOrd="0" destOrd="0" presId="urn:microsoft.com/office/officeart/2005/8/layout/pyramid2"/>
    <dgm:cxn modelId="{7907F5A4-375F-4889-9DF3-C46ACA36E358}" type="presOf" srcId="{60F3F52E-D959-4119-81AD-9BEF3B33CA02}" destId="{021F930E-2288-4041-ACCA-32E365A42B37}" srcOrd="0" destOrd="0" presId="urn:microsoft.com/office/officeart/2005/8/layout/pyramid2"/>
    <dgm:cxn modelId="{B003445F-7E85-429A-837D-BDFDCCD23A32}" srcId="{CF6C9B7C-8E61-4EE8-85F1-77AFA828EF03}" destId="{9C167D07-06FF-4320-97C7-70782B43558F}" srcOrd="0" destOrd="0" parTransId="{DECEB4B1-EF1D-4ADE-BE41-A776A5C6B175}" sibTransId="{CCE95A9B-52EE-4F86-94E0-E86ECD82AD42}"/>
    <dgm:cxn modelId="{9AE1C08D-216E-4B51-B132-A89CF76E3751}" type="presOf" srcId="{EDA6215B-D7F3-48FC-B097-1EE92FF2A17B}" destId="{C9315ED5-0574-4DDB-9A10-B239543F2DC5}" srcOrd="0" destOrd="0" presId="urn:microsoft.com/office/officeart/2005/8/layout/pyramid2"/>
    <dgm:cxn modelId="{D72E71C7-F637-44F1-B9BE-808B3F4C2FCE}" type="presOf" srcId="{45A56EA8-801F-4295-922E-7E241EAF93DF}" destId="{A7A56281-EE5E-4D45-8AB0-77D672A3068D}" srcOrd="0" destOrd="0" presId="urn:microsoft.com/office/officeart/2005/8/layout/pyramid2"/>
    <dgm:cxn modelId="{016D289D-4D73-4BB8-B3A5-55D633AD40E6}" type="presOf" srcId="{9C167D07-06FF-4320-97C7-70782B43558F}" destId="{C98693F2-7C19-48C7-B45E-E1FC90A0185A}" srcOrd="0" destOrd="0" presId="urn:microsoft.com/office/officeart/2005/8/layout/pyramid2"/>
    <dgm:cxn modelId="{41AFFA8D-DD1D-4B6F-A0F6-E97649641AAC}" type="presParOf" srcId="{3F362C89-9F4E-4C3E-B9AA-479296D9D213}" destId="{6DAEAB37-ECEF-4A10-AA75-F421E5CE968C}" srcOrd="0" destOrd="0" presId="urn:microsoft.com/office/officeart/2005/8/layout/pyramid2"/>
    <dgm:cxn modelId="{DDDAEF11-ABE7-4D1D-BB18-60AB3F3D3C56}" type="presParOf" srcId="{3F362C89-9F4E-4C3E-B9AA-479296D9D213}" destId="{AF88F4F7-3055-4BDA-B6E1-83CC540DC241}" srcOrd="1" destOrd="0" presId="urn:microsoft.com/office/officeart/2005/8/layout/pyramid2"/>
    <dgm:cxn modelId="{A29C657E-9857-4E6F-853D-E33B454A1FAE}" type="presParOf" srcId="{AF88F4F7-3055-4BDA-B6E1-83CC540DC241}" destId="{C98693F2-7C19-48C7-B45E-E1FC90A0185A}" srcOrd="0" destOrd="0" presId="urn:microsoft.com/office/officeart/2005/8/layout/pyramid2"/>
    <dgm:cxn modelId="{DF37D9CD-8770-4ADC-B308-82EEDC98E2B3}" type="presParOf" srcId="{AF88F4F7-3055-4BDA-B6E1-83CC540DC241}" destId="{6E84CE20-7A87-4893-AFFC-765CF57DC31B}" srcOrd="1" destOrd="0" presId="urn:microsoft.com/office/officeart/2005/8/layout/pyramid2"/>
    <dgm:cxn modelId="{125DB8F4-23FF-408E-8711-A823B0AC84F9}" type="presParOf" srcId="{AF88F4F7-3055-4BDA-B6E1-83CC540DC241}" destId="{021F930E-2288-4041-ACCA-32E365A42B37}" srcOrd="2" destOrd="0" presId="urn:microsoft.com/office/officeart/2005/8/layout/pyramid2"/>
    <dgm:cxn modelId="{91CE9DDD-F725-42D2-8C50-7B9FD7DDE4FF}" type="presParOf" srcId="{AF88F4F7-3055-4BDA-B6E1-83CC540DC241}" destId="{1D744B4B-B865-4C2B-9B8F-5D6C0F1131DE}" srcOrd="3" destOrd="0" presId="urn:microsoft.com/office/officeart/2005/8/layout/pyramid2"/>
    <dgm:cxn modelId="{3A775C8A-229F-4205-B3F4-AB00770886AE}" type="presParOf" srcId="{AF88F4F7-3055-4BDA-B6E1-83CC540DC241}" destId="{A7A56281-EE5E-4D45-8AB0-77D672A3068D}" srcOrd="4" destOrd="0" presId="urn:microsoft.com/office/officeart/2005/8/layout/pyramid2"/>
    <dgm:cxn modelId="{28F6341D-CCB7-4371-A7B2-54C244031228}" type="presParOf" srcId="{AF88F4F7-3055-4BDA-B6E1-83CC540DC241}" destId="{F473CE4A-C9C7-4981-A9CE-528F68D38818}" srcOrd="5" destOrd="0" presId="urn:microsoft.com/office/officeart/2005/8/layout/pyramid2"/>
    <dgm:cxn modelId="{397F8A8A-BEFA-4992-819F-7A03CEC84BBD}" type="presParOf" srcId="{AF88F4F7-3055-4BDA-B6E1-83CC540DC241}" destId="{9BD37122-0E62-440C-90CE-9220EE10E56D}" srcOrd="6" destOrd="0" presId="urn:microsoft.com/office/officeart/2005/8/layout/pyramid2"/>
    <dgm:cxn modelId="{F8F34B25-7DFA-432C-9AB5-F7730DF1B94F}" type="presParOf" srcId="{AF88F4F7-3055-4BDA-B6E1-83CC540DC241}" destId="{EFCDC4E2-B59D-4B07-A711-83788EF6C421}" srcOrd="7" destOrd="0" presId="urn:microsoft.com/office/officeart/2005/8/layout/pyramid2"/>
    <dgm:cxn modelId="{8E019FF0-53FA-415F-B89E-18D2EBB3C19C}" type="presParOf" srcId="{AF88F4F7-3055-4BDA-B6E1-83CC540DC241}" destId="{C9315ED5-0574-4DDB-9A10-B239543F2DC5}" srcOrd="8" destOrd="0" presId="urn:microsoft.com/office/officeart/2005/8/layout/pyramid2"/>
    <dgm:cxn modelId="{A1879A36-E841-44C4-8872-704C5AD4E235}" type="presParOf" srcId="{AF88F4F7-3055-4BDA-B6E1-83CC540DC241}" destId="{659BD418-FD3D-4878-9559-DB57EBCB19A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61A5A-EA1D-44F2-A66C-43EFCFE04D99}">
      <dsp:nvSpPr>
        <dsp:cNvPr id="0" name=""/>
        <dsp:cNvSpPr/>
      </dsp:nvSpPr>
      <dsp:spPr>
        <a:xfrm>
          <a:off x="1044375" y="1072332"/>
          <a:ext cx="1921455" cy="24798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Приемка товара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Проверка сопроводительных документов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Контроль  качества </a:t>
          </a:r>
          <a:endParaRPr lang="ru-RU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Лабораторные исследования </a:t>
          </a:r>
          <a:endParaRPr lang="ru-RU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Доставка конечному потребителю </a:t>
          </a:r>
          <a:endParaRPr lang="ru-RU" sz="1400" b="1" kern="1200" dirty="0"/>
        </a:p>
      </dsp:txBody>
      <dsp:txXfrm>
        <a:off x="1351807" y="1072332"/>
        <a:ext cx="1614022" cy="2479895"/>
      </dsp:txXfrm>
    </dsp:sp>
    <dsp:sp modelId="{BEA83E92-F85D-46E5-A03B-A40DC7936A94}">
      <dsp:nvSpPr>
        <dsp:cNvPr id="0" name=""/>
        <dsp:cNvSpPr/>
      </dsp:nvSpPr>
      <dsp:spPr>
        <a:xfrm>
          <a:off x="-60369" y="909511"/>
          <a:ext cx="1258220" cy="12582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Длинная услуга</a:t>
          </a:r>
          <a:endParaRPr lang="ru-RU" sz="1800" kern="1200" dirty="0"/>
        </a:p>
      </dsp:txBody>
      <dsp:txXfrm>
        <a:off x="123893" y="1093773"/>
        <a:ext cx="889696" cy="889696"/>
      </dsp:txXfrm>
    </dsp:sp>
    <dsp:sp modelId="{98623DEE-943C-47D0-95E0-5BC4C8656FEB}">
      <dsp:nvSpPr>
        <dsp:cNvPr id="0" name=""/>
        <dsp:cNvSpPr/>
      </dsp:nvSpPr>
      <dsp:spPr>
        <a:xfrm>
          <a:off x="4020638" y="1080125"/>
          <a:ext cx="2226976" cy="20805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Приемка товара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Проверка сопроводительных документов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Контроль качества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Возврат поставщику </a:t>
          </a:r>
          <a:endParaRPr lang="ru-RU" sz="1400" b="1" kern="1200" dirty="0"/>
        </a:p>
      </dsp:txBody>
      <dsp:txXfrm>
        <a:off x="4376955" y="1080125"/>
        <a:ext cx="1870659" cy="2080576"/>
      </dsp:txXfrm>
    </dsp:sp>
    <dsp:sp modelId="{BFC99C5E-61F2-4EE5-A616-90F047025C36}">
      <dsp:nvSpPr>
        <dsp:cNvPr id="0" name=""/>
        <dsp:cNvSpPr/>
      </dsp:nvSpPr>
      <dsp:spPr>
        <a:xfrm>
          <a:off x="3065461" y="864102"/>
          <a:ext cx="1258220" cy="12582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Короткая услуга </a:t>
          </a:r>
          <a:endParaRPr lang="ru-RU" sz="1800" kern="1200" dirty="0"/>
        </a:p>
      </dsp:txBody>
      <dsp:txXfrm>
        <a:off x="3249723" y="1048364"/>
        <a:ext cx="889696" cy="889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EAB37-ECEF-4A10-AA75-F421E5CE968C}">
      <dsp:nvSpPr>
        <dsp:cNvPr id="0" name=""/>
        <dsp:cNvSpPr/>
      </dsp:nvSpPr>
      <dsp:spPr>
        <a:xfrm>
          <a:off x="10" y="0"/>
          <a:ext cx="10972789" cy="452596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693F2-7C19-48C7-B45E-E1FC90A0185A}">
      <dsp:nvSpPr>
        <dsp:cNvPr id="0" name=""/>
        <dsp:cNvSpPr/>
      </dsp:nvSpPr>
      <dsp:spPr>
        <a:xfrm>
          <a:off x="3087477" y="442735"/>
          <a:ext cx="4577676" cy="5493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/>
            <a:t>Формирование каталога продуктов питания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(16 групп, 228 товаров)</a:t>
          </a:r>
          <a:endParaRPr lang="ru-RU" sz="1200" b="1" kern="1200" dirty="0"/>
        </a:p>
      </dsp:txBody>
      <dsp:txXfrm>
        <a:off x="3114296" y="469554"/>
        <a:ext cx="4524038" cy="495751"/>
      </dsp:txXfrm>
    </dsp:sp>
    <dsp:sp modelId="{021F930E-2288-4041-ACCA-32E365A42B37}">
      <dsp:nvSpPr>
        <dsp:cNvPr id="0" name=""/>
        <dsp:cNvSpPr/>
      </dsp:nvSpPr>
      <dsp:spPr>
        <a:xfrm>
          <a:off x="2526770" y="1134977"/>
          <a:ext cx="5714446" cy="68693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sng" kern="1200" dirty="0" smtClean="0"/>
            <a:t>Мониторинг цен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(распоряжение Правительства Самарской области от 7 сентября 2018 г. N 694-р)</a:t>
          </a:r>
          <a:endParaRPr lang="ru-RU" sz="1200" b="1" i="0" kern="1200" dirty="0"/>
        </a:p>
      </dsp:txBody>
      <dsp:txXfrm>
        <a:off x="2560303" y="1168510"/>
        <a:ext cx="5647380" cy="619870"/>
      </dsp:txXfrm>
    </dsp:sp>
    <dsp:sp modelId="{A7A56281-EE5E-4D45-8AB0-77D672A3068D}">
      <dsp:nvSpPr>
        <dsp:cNvPr id="0" name=""/>
        <dsp:cNvSpPr/>
      </dsp:nvSpPr>
      <dsp:spPr>
        <a:xfrm>
          <a:off x="85808" y="3370611"/>
          <a:ext cx="4427023" cy="85417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/>
            <a:t>1 раз в квартал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(НМЦК на свежие фрукты, овощи)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Более 20 товаров</a:t>
          </a:r>
          <a:endParaRPr lang="ru-RU" sz="1200" b="1" kern="1200" dirty="0"/>
        </a:p>
      </dsp:txBody>
      <dsp:txXfrm>
        <a:off x="127505" y="3412308"/>
        <a:ext cx="4343629" cy="770782"/>
      </dsp:txXfrm>
    </dsp:sp>
    <dsp:sp modelId="{9BD37122-0E62-440C-90CE-9220EE10E56D}">
      <dsp:nvSpPr>
        <dsp:cNvPr id="0" name=""/>
        <dsp:cNvSpPr/>
      </dsp:nvSpPr>
      <dsp:spPr>
        <a:xfrm>
          <a:off x="6062464" y="3521457"/>
          <a:ext cx="4839297" cy="7916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/>
            <a:t>1 раз в полугодие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(НМЦК на соки, рыбу, мясо, мясо птицы, бакалею, замороженные  ягоды и овощи,  молочную продукцию)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Более 220 товаров</a:t>
          </a:r>
          <a:endParaRPr lang="ru-RU" sz="1000" b="1" kern="1200" dirty="0"/>
        </a:p>
      </dsp:txBody>
      <dsp:txXfrm>
        <a:off x="6101110" y="3560103"/>
        <a:ext cx="4762005" cy="714371"/>
      </dsp:txXfrm>
    </dsp:sp>
    <dsp:sp modelId="{C9315ED5-0574-4DDB-9A10-B239543F2DC5}">
      <dsp:nvSpPr>
        <dsp:cNvPr id="0" name=""/>
        <dsp:cNvSpPr/>
      </dsp:nvSpPr>
      <dsp:spPr>
        <a:xfrm>
          <a:off x="1309937" y="2342956"/>
          <a:ext cx="8532911" cy="6570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u="sng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НМЦК формируются с учетом данных мониторинга цен на товары, проводимого ГУОТ СО.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/>
            <a:t>(распоряжение Правительства Самарской области от 19 февраля 2019 г. N 124-р)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</dsp:txBody>
      <dsp:txXfrm>
        <a:off x="1342009" y="2375028"/>
        <a:ext cx="8468767" cy="592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6"/>
            <a:ext cx="2939520" cy="493792"/>
          </a:xfrm>
          <a:prstGeom prst="rect">
            <a:avLst/>
          </a:prstGeom>
        </p:spPr>
        <p:txBody>
          <a:bodyPr vert="horz" lIns="91683" tIns="45840" rIns="91683" bIns="4584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0700" y="6"/>
            <a:ext cx="2939520" cy="493792"/>
          </a:xfrm>
          <a:prstGeom prst="rect">
            <a:avLst/>
          </a:prstGeom>
        </p:spPr>
        <p:txBody>
          <a:bodyPr vert="horz" lIns="91683" tIns="45840" rIns="91683" bIns="45840" rtlCol="0"/>
          <a:lstStyle>
            <a:lvl1pPr algn="r">
              <a:defRPr sz="1200"/>
            </a:lvl1pPr>
          </a:lstStyle>
          <a:p>
            <a:fld id="{A8EC1302-7AB2-41C0-80A3-52C712120B3C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8872"/>
            <a:ext cx="2939520" cy="493791"/>
          </a:xfrm>
          <a:prstGeom prst="rect">
            <a:avLst/>
          </a:prstGeom>
        </p:spPr>
        <p:txBody>
          <a:bodyPr vert="horz" lIns="91683" tIns="45840" rIns="91683" bIns="4584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0700" y="9378872"/>
            <a:ext cx="2939520" cy="493791"/>
          </a:xfrm>
          <a:prstGeom prst="rect">
            <a:avLst/>
          </a:prstGeom>
        </p:spPr>
        <p:txBody>
          <a:bodyPr vert="horz" lIns="91683" tIns="45840" rIns="91683" bIns="45840" rtlCol="0" anchor="b"/>
          <a:lstStyle>
            <a:lvl1pPr algn="r">
              <a:defRPr sz="1200"/>
            </a:lvl1pPr>
          </a:lstStyle>
          <a:p>
            <a:fld id="{8291ACEA-4E09-4ACA-902A-A9D3CA681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3"/>
            <a:ext cx="2938779" cy="493712"/>
          </a:xfrm>
          <a:prstGeom prst="rect">
            <a:avLst/>
          </a:prstGeom>
        </p:spPr>
        <p:txBody>
          <a:bodyPr vert="horz" lIns="91683" tIns="45840" rIns="91683" bIns="4584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1458" y="3"/>
            <a:ext cx="2938779" cy="493712"/>
          </a:xfrm>
          <a:prstGeom prst="rect">
            <a:avLst/>
          </a:prstGeom>
        </p:spPr>
        <p:txBody>
          <a:bodyPr vert="horz" lIns="91683" tIns="45840" rIns="91683" bIns="45840" rtlCol="0"/>
          <a:lstStyle>
            <a:lvl1pPr algn="r">
              <a:defRPr sz="1200"/>
            </a:lvl1pPr>
          </a:lstStyle>
          <a:p>
            <a:fld id="{AAC6F9AF-578D-4606-8ED9-CDA80934F555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38188"/>
            <a:ext cx="6591300" cy="370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3" tIns="45840" rIns="91683" bIns="4584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181" y="4690271"/>
            <a:ext cx="5425440" cy="4443412"/>
          </a:xfrm>
          <a:prstGeom prst="rect">
            <a:avLst/>
          </a:prstGeom>
        </p:spPr>
        <p:txBody>
          <a:bodyPr vert="horz" lIns="91683" tIns="45840" rIns="91683" bIns="4584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378827"/>
            <a:ext cx="2938779" cy="493712"/>
          </a:xfrm>
          <a:prstGeom prst="rect">
            <a:avLst/>
          </a:prstGeom>
        </p:spPr>
        <p:txBody>
          <a:bodyPr vert="horz" lIns="91683" tIns="45840" rIns="91683" bIns="4584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1458" y="9378827"/>
            <a:ext cx="2938779" cy="493712"/>
          </a:xfrm>
          <a:prstGeom prst="rect">
            <a:avLst/>
          </a:prstGeom>
        </p:spPr>
        <p:txBody>
          <a:bodyPr vert="horz" lIns="91683" tIns="45840" rIns="91683" bIns="45840" rtlCol="0" anchor="b"/>
          <a:lstStyle>
            <a:lvl1pPr algn="r">
              <a:defRPr sz="1200"/>
            </a:lvl1pPr>
          </a:lstStyle>
          <a:p>
            <a:fld id="{841EB0D7-59C4-427C-9656-F944E8D0D9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4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E5700-CFC4-4D66-A574-3FDF0F1660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740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42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722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214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22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8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162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13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13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1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20C-B40C-4436-9508-B2EAC625BAA6}" type="datetime1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5E64-4D0F-40C5-A7E6-C110D490589E}" type="datetime1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E242-032A-41CA-95AF-9B9B0FCB10F0}" type="datetime1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4E98-D7BA-4297-B06C-430FA4DEAAB0}" type="datetime1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AEA0-E298-45BB-A190-15CDF294589F}" type="datetime1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B5FC-C8EA-4D59-A9B4-27893851F7D8}" type="datetime1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50A3-4616-4F22-9E0F-C3BE1BD44E03}" type="datetime1">
              <a:rPr lang="ru-RU" smtClean="0"/>
              <a:t>22.08.2023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EC86-D7E0-48A2-92C5-CE1941508BBA}" type="datetime1">
              <a:rPr lang="ru-RU" smtClean="0"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D277-CC7A-4456-8C7D-E28C72D6778F}" type="datetime1">
              <a:rPr lang="ru-RU" smtClean="0"/>
              <a:t>22.08.2023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B22A-B363-4D5C-A8E1-D667A69A06F8}" type="datetime1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B1E-77B5-4920-A07E-7E9595FFE7B1}" type="datetime1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19046-192C-4B08-AF12-4AC3C289CE6E}" type="datetime1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27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08864" y="6257315"/>
            <a:ext cx="1420337" cy="43088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202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год</a:t>
            </a:r>
          </a:p>
        </p:txBody>
      </p:sp>
      <p:sp>
        <p:nvSpPr>
          <p:cNvPr id="3" name="Параллелограмм 2"/>
          <p:cNvSpPr/>
          <p:nvPr/>
        </p:nvSpPr>
        <p:spPr>
          <a:xfrm>
            <a:off x="-659" y="2314698"/>
            <a:ext cx="9361021" cy="2698479"/>
          </a:xfrm>
          <a:custGeom>
            <a:avLst/>
            <a:gdLst>
              <a:gd name="connsiteX0" fmla="*/ 0 w 7020272"/>
              <a:gd name="connsiteY0" fmla="*/ 2664296 h 2664296"/>
              <a:gd name="connsiteX1" fmla="*/ 982273 w 7020272"/>
              <a:gd name="connsiteY1" fmla="*/ 0 h 2664296"/>
              <a:gd name="connsiteX2" fmla="*/ 7020272 w 7020272"/>
              <a:gd name="connsiteY2" fmla="*/ 0 h 2664296"/>
              <a:gd name="connsiteX3" fmla="*/ 6037999 w 7020272"/>
              <a:gd name="connsiteY3" fmla="*/ 2664296 h 2664296"/>
              <a:gd name="connsiteX4" fmla="*/ 0 w 7020272"/>
              <a:gd name="connsiteY4" fmla="*/ 2664296 h 2664296"/>
              <a:gd name="connsiteX0" fmla="*/ 494 w 7020766"/>
              <a:gd name="connsiteY0" fmla="*/ 2698479 h 2698479"/>
              <a:gd name="connsiteX1" fmla="*/ 0 w 7020766"/>
              <a:gd name="connsiteY1" fmla="*/ 0 h 2698479"/>
              <a:gd name="connsiteX2" fmla="*/ 7020766 w 7020766"/>
              <a:gd name="connsiteY2" fmla="*/ 34183 h 2698479"/>
              <a:gd name="connsiteX3" fmla="*/ 6038493 w 7020766"/>
              <a:gd name="connsiteY3" fmla="*/ 2698479 h 2698479"/>
              <a:gd name="connsiteX4" fmla="*/ 494 w 7020766"/>
              <a:gd name="connsiteY4" fmla="*/ 2698479 h 269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0766" h="2698479">
                <a:moveTo>
                  <a:pt x="494" y="2698479"/>
                </a:moveTo>
                <a:cubicBezTo>
                  <a:pt x="329" y="1798986"/>
                  <a:pt x="165" y="899493"/>
                  <a:pt x="0" y="0"/>
                </a:cubicBezTo>
                <a:lnTo>
                  <a:pt x="7020766" y="34183"/>
                </a:lnTo>
                <a:lnTo>
                  <a:pt x="6038493" y="2698479"/>
                </a:lnTo>
                <a:lnTo>
                  <a:pt x="494" y="2698479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8496269" y="2348880"/>
            <a:ext cx="3702033" cy="2664296"/>
          </a:xfrm>
          <a:custGeom>
            <a:avLst/>
            <a:gdLst>
              <a:gd name="connsiteX0" fmla="*/ 0 w 2339752"/>
              <a:gd name="connsiteY0" fmla="*/ 2664296 h 2664296"/>
              <a:gd name="connsiteX1" fmla="*/ 1012224 w 2339752"/>
              <a:gd name="connsiteY1" fmla="*/ 0 h 2664296"/>
              <a:gd name="connsiteX2" fmla="*/ 2339752 w 2339752"/>
              <a:gd name="connsiteY2" fmla="*/ 0 h 2664296"/>
              <a:gd name="connsiteX3" fmla="*/ 1327528 w 2339752"/>
              <a:gd name="connsiteY3" fmla="*/ 2664296 h 2664296"/>
              <a:gd name="connsiteX4" fmla="*/ 0 w 2339752"/>
              <a:gd name="connsiteY4" fmla="*/ 2664296 h 2664296"/>
              <a:gd name="connsiteX0" fmla="*/ 0 w 2344477"/>
              <a:gd name="connsiteY0" fmla="*/ 2664296 h 2664296"/>
              <a:gd name="connsiteX1" fmla="*/ 1012224 w 2344477"/>
              <a:gd name="connsiteY1" fmla="*/ 0 h 2664296"/>
              <a:gd name="connsiteX2" fmla="*/ 2339752 w 2344477"/>
              <a:gd name="connsiteY2" fmla="*/ 0 h 2664296"/>
              <a:gd name="connsiteX3" fmla="*/ 2344477 w 2344477"/>
              <a:gd name="connsiteY3" fmla="*/ 2664296 h 2664296"/>
              <a:gd name="connsiteX4" fmla="*/ 0 w 2344477"/>
              <a:gd name="connsiteY4" fmla="*/ 2664296 h 2664296"/>
              <a:gd name="connsiteX0" fmla="*/ 0 w 2344477"/>
              <a:gd name="connsiteY0" fmla="*/ 2664296 h 2664296"/>
              <a:gd name="connsiteX1" fmla="*/ 867904 w 2344477"/>
              <a:gd name="connsiteY1" fmla="*/ 0 h 2664296"/>
              <a:gd name="connsiteX2" fmla="*/ 2339752 w 2344477"/>
              <a:gd name="connsiteY2" fmla="*/ 0 h 2664296"/>
              <a:gd name="connsiteX3" fmla="*/ 2344477 w 2344477"/>
              <a:gd name="connsiteY3" fmla="*/ 2664296 h 2664296"/>
              <a:gd name="connsiteX4" fmla="*/ 0 w 2344477"/>
              <a:gd name="connsiteY4" fmla="*/ 2664296 h 26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477" h="2664296">
                <a:moveTo>
                  <a:pt x="0" y="2664296"/>
                </a:moveTo>
                <a:lnTo>
                  <a:pt x="867904" y="0"/>
                </a:lnTo>
                <a:lnTo>
                  <a:pt x="2339752" y="0"/>
                </a:lnTo>
                <a:lnTo>
                  <a:pt x="2344477" y="2664296"/>
                </a:lnTo>
                <a:lnTo>
                  <a:pt x="0" y="2664296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Параллелограмм 4"/>
          <p:cNvSpPr/>
          <p:nvPr/>
        </p:nvSpPr>
        <p:spPr>
          <a:xfrm>
            <a:off x="8496267" y="1368240"/>
            <a:ext cx="3708811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608" h="584610">
                <a:moveTo>
                  <a:pt x="0" y="576064"/>
                </a:moveTo>
                <a:lnTo>
                  <a:pt x="212383" y="0"/>
                </a:lnTo>
                <a:lnTo>
                  <a:pt x="2771800" y="0"/>
                </a:lnTo>
                <a:lnTo>
                  <a:pt x="2781608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7" name="Параллелограмм 4"/>
          <p:cNvSpPr/>
          <p:nvPr/>
        </p:nvSpPr>
        <p:spPr>
          <a:xfrm>
            <a:off x="7177689" y="1368240"/>
            <a:ext cx="1308544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8" name="Параллелограмм 4"/>
          <p:cNvSpPr/>
          <p:nvPr/>
        </p:nvSpPr>
        <p:spPr>
          <a:xfrm rot="10800000">
            <a:off x="-659" y="5532687"/>
            <a:ext cx="3708811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824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608" h="584610">
                <a:moveTo>
                  <a:pt x="0" y="576064"/>
                </a:moveTo>
                <a:lnTo>
                  <a:pt x="212383" y="0"/>
                </a:lnTo>
                <a:lnTo>
                  <a:pt x="2778240" y="0"/>
                </a:lnTo>
                <a:cubicBezTo>
                  <a:pt x="2779363" y="194870"/>
                  <a:pt x="2780485" y="389740"/>
                  <a:pt x="2781608" y="584610"/>
                </a:cubicBez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9" name="Параллелограмм 4"/>
          <p:cNvSpPr/>
          <p:nvPr/>
        </p:nvSpPr>
        <p:spPr>
          <a:xfrm rot="10800000">
            <a:off x="3730940" y="5532688"/>
            <a:ext cx="1308544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09504" y="454509"/>
            <a:ext cx="5645831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Поставка продуктов питания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через оптово – распределительный центр (Специализированный  склад)  </a:t>
            </a:r>
            <a:br>
              <a:rPr lang="ru-RU" sz="2400" b="1" dirty="0">
                <a:solidFill>
                  <a:schemeClr val="tx2"/>
                </a:solidFill>
              </a:rPr>
            </a:b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23" name="Параллелограмм 4"/>
          <p:cNvSpPr/>
          <p:nvPr/>
        </p:nvSpPr>
        <p:spPr>
          <a:xfrm>
            <a:off x="7164612" y="1368240"/>
            <a:ext cx="1308544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685205" y="493121"/>
            <a:ext cx="3850789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Главное управление организации торгов Самарской области</a:t>
            </a:r>
          </a:p>
        </p:txBody>
      </p: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56533"/>
            <a:ext cx="1291155" cy="13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537446" y="5378371"/>
            <a:ext cx="5645831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ru-RU" dirty="0" smtClean="0">
                <a:solidFill>
                  <a:schemeClr val="tx2"/>
                </a:solidFill>
              </a:rPr>
              <a:t>И.о. руководителя Главного управления организации торгов Самарской области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</a:rPr>
              <a:t>Карелина Мария Евгеньевна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38" y="6353009"/>
            <a:ext cx="12228837" cy="544827"/>
          </a:xfrm>
          <a:prstGeom prst="rect">
            <a:avLst/>
          </a:prstGeom>
        </p:spPr>
      </p:pic>
      <p:sp>
        <p:nvSpPr>
          <p:cNvPr id="255" name="Прямоугольник 254"/>
          <p:cNvSpPr/>
          <p:nvPr/>
        </p:nvSpPr>
        <p:spPr>
          <a:xfrm rot="10800000" flipV="1">
            <a:off x="215812" y="91265"/>
            <a:ext cx="11525251" cy="369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AutoShape 5"/>
          <p:cNvSpPr>
            <a:spLocks noChangeArrowheads="1"/>
          </p:cNvSpPr>
          <p:nvPr/>
        </p:nvSpPr>
        <p:spPr bwMode="ltGray">
          <a:xfrm>
            <a:off x="10441280" y="920407"/>
            <a:ext cx="1669298" cy="524073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0" name="AutoShape 5"/>
          <p:cNvSpPr>
            <a:spLocks noChangeArrowheads="1"/>
          </p:cNvSpPr>
          <p:nvPr/>
        </p:nvSpPr>
        <p:spPr bwMode="ltGray">
          <a:xfrm>
            <a:off x="8670555" y="1537722"/>
            <a:ext cx="1669298" cy="4104089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1" name="AutoShape 16"/>
          <p:cNvSpPr>
            <a:spLocks noChangeArrowheads="1"/>
          </p:cNvSpPr>
          <p:nvPr/>
        </p:nvSpPr>
        <p:spPr bwMode="ltGray">
          <a:xfrm>
            <a:off x="3341434" y="909610"/>
            <a:ext cx="1544587" cy="5581381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>
              <a:buFontTx/>
              <a:buChar char="•"/>
            </a:pPr>
            <a:endParaRPr lang="en-US" sz="1600" b="1" dirty="0">
              <a:solidFill>
                <a:srgbClr val="080808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8E3B4-E768-400E-82FB-3727F5470B69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7177" name="Номер слайда 4"/>
          <p:cNvSpPr txBox="1">
            <a:spLocks/>
          </p:cNvSpPr>
          <p:nvPr/>
        </p:nvSpPr>
        <p:spPr bwMode="auto">
          <a:xfrm>
            <a:off x="9271000" y="64960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ltGray">
          <a:xfrm>
            <a:off x="6914030" y="896374"/>
            <a:ext cx="1669298" cy="508434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ltGray">
          <a:xfrm>
            <a:off x="132272" y="1004093"/>
            <a:ext cx="1439610" cy="561780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black">
          <a:xfrm>
            <a:off x="775231" y="-243408"/>
            <a:ext cx="6172200" cy="3421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black">
          <a:xfrm>
            <a:off x="-46845" y="3817459"/>
            <a:ext cx="1688037" cy="19261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100"/>
              </a:lnSpc>
              <a:buFontTx/>
              <a:buChar char="•"/>
            </a:pPr>
            <a:endParaRPr lang="ru-RU" sz="14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  <a:buFontTx/>
              <a:buChar char="•"/>
            </a:pPr>
            <a:r>
              <a:rPr lang="en-US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</a:p>
          <a:p>
            <a:pPr algn="ctr">
              <a:lnSpc>
                <a:spcPts val="1100"/>
              </a:lnSpc>
            </a:pP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</a:t>
            </a:r>
          </a:p>
          <a:p>
            <a:pPr algn="ctr">
              <a:lnSpc>
                <a:spcPts val="1100"/>
              </a:lnSpc>
            </a:pPr>
            <a:endParaRPr lang="ru-RU" sz="14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</a:p>
          <a:p>
            <a:pPr algn="ctr">
              <a:lnSpc>
                <a:spcPts val="1100"/>
              </a:lnSpc>
            </a:pPr>
            <a:r>
              <a:rPr lang="ru-RU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родукция 126н</a:t>
            </a: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</a:pPr>
            <a:endParaRPr lang="ru-RU" sz="14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  <a:buFontTx/>
              <a:buChar char="•"/>
            </a:pPr>
            <a:r>
              <a:rPr lang="ru-RU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</a:p>
          <a:p>
            <a:pPr algn="ctr">
              <a:lnSpc>
                <a:spcPts val="1100"/>
              </a:lnSpc>
            </a:pP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УИС</a:t>
            </a: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</a:pPr>
            <a:endParaRPr lang="ru-RU" sz="14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black">
          <a:xfrm>
            <a:off x="7004358" y="3891912"/>
            <a:ext cx="148864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n-US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Мясная продукция 126н</a:t>
            </a:r>
            <a:endParaRPr lang="en-US" sz="1400" b="1" dirty="0">
              <a:solidFill>
                <a:srgbClr val="080808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AutoShape 16"/>
          <p:cNvSpPr>
            <a:spLocks noChangeArrowheads="1"/>
          </p:cNvSpPr>
          <p:nvPr/>
        </p:nvSpPr>
        <p:spPr bwMode="ltGray">
          <a:xfrm>
            <a:off x="1684536" y="1455454"/>
            <a:ext cx="1539371" cy="470568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white">
          <a:xfrm>
            <a:off x="7896200" y="5869188"/>
            <a:ext cx="1711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Заголовок</a:t>
            </a:r>
            <a:endParaRPr lang="en-US" sz="2000" b="1" dirty="0">
              <a:solidFill>
                <a:srgbClr val="FEFEFE"/>
              </a:solidFill>
              <a:latin typeface="Arial" charset="0"/>
              <a:cs typeface="Arial" charset="0"/>
            </a:endParaRPr>
          </a:p>
        </p:txBody>
      </p:sp>
      <p:grpSp>
        <p:nvGrpSpPr>
          <p:cNvPr id="36" name="Group 71"/>
          <p:cNvGrpSpPr>
            <a:grpSpLocks/>
          </p:cNvGrpSpPr>
          <p:nvPr/>
        </p:nvGrpSpPr>
        <p:grpSpPr bwMode="auto">
          <a:xfrm>
            <a:off x="5001139" y="4724573"/>
            <a:ext cx="1724740" cy="1962549"/>
            <a:chOff x="964" y="2207"/>
            <a:chExt cx="1124" cy="1362"/>
          </a:xfrm>
        </p:grpSpPr>
        <p:pic>
          <p:nvPicPr>
            <p:cNvPr id="37" name="Picture 8" descr="light_shadow"/>
            <p:cNvPicPr>
              <a:picLocks noChangeAspect="1" noChangeArrowheads="1"/>
            </p:cNvPicPr>
            <p:nvPr/>
          </p:nvPicPr>
          <p:blipFill>
            <a:blip r:embed="rId4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1047" y="3166"/>
              <a:ext cx="912" cy="248"/>
            </a:xfrm>
            <a:prstGeom prst="rect">
              <a:avLst/>
            </a:prstGeom>
            <a:noFill/>
          </p:spPr>
        </p:pic>
        <p:grpSp>
          <p:nvGrpSpPr>
            <p:cNvPr id="38" name="Group 36"/>
            <p:cNvGrpSpPr>
              <a:grpSpLocks/>
            </p:cNvGrpSpPr>
            <p:nvPr/>
          </p:nvGrpSpPr>
          <p:grpSpPr bwMode="auto">
            <a:xfrm>
              <a:off x="969" y="2207"/>
              <a:ext cx="1099" cy="1362"/>
              <a:chOff x="2304" y="2496"/>
              <a:chExt cx="1200" cy="1516"/>
            </a:xfrm>
          </p:grpSpPr>
          <p:pic>
            <p:nvPicPr>
              <p:cNvPr id="40" name="Picture 37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Oval 38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98C723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42" name="Picture 39" descr="light_shadow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3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65" y="3347"/>
                <a:ext cx="1038" cy="292"/>
                <a:chOff x="2532" y="1051"/>
                <a:chExt cx="884" cy="284"/>
              </a:xfrm>
            </p:grpSpPr>
            <p:grpSp>
              <p:nvGrpSpPr>
                <p:cNvPr id="44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50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1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2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3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45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745" y="1126"/>
                  <a:ext cx="671" cy="209"/>
                  <a:chOff x="1673" y="2568"/>
                  <a:chExt cx="1010" cy="313"/>
                </a:xfrm>
              </p:grpSpPr>
              <p:sp>
                <p:nvSpPr>
                  <p:cNvPr id="46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967" y="2360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7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8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9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39" name="Rectangle 66"/>
            <p:cNvSpPr>
              <a:spLocks noChangeArrowheads="1"/>
            </p:cNvSpPr>
            <p:nvPr/>
          </p:nvSpPr>
          <p:spPr bwMode="auto">
            <a:xfrm>
              <a:off x="964" y="2634"/>
              <a:ext cx="112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Бакалейная</a:t>
              </a:r>
              <a:endPara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70"/>
          <p:cNvGrpSpPr>
            <a:grpSpLocks/>
          </p:cNvGrpSpPr>
          <p:nvPr/>
        </p:nvGrpSpPr>
        <p:grpSpPr bwMode="auto">
          <a:xfrm>
            <a:off x="3185685" y="864068"/>
            <a:ext cx="1855787" cy="2190751"/>
            <a:chOff x="2425" y="2207"/>
            <a:chExt cx="1169" cy="1380"/>
          </a:xfrm>
        </p:grpSpPr>
        <p:pic>
          <p:nvPicPr>
            <p:cNvPr id="55" name="Picture 17" descr="light_shadow"/>
            <p:cNvPicPr>
              <a:picLocks noChangeAspect="1" noChangeArrowheads="1"/>
            </p:cNvPicPr>
            <p:nvPr/>
          </p:nvPicPr>
          <p:blipFill>
            <a:blip r:embed="rId7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2557" y="3166"/>
              <a:ext cx="913" cy="248"/>
            </a:xfrm>
            <a:prstGeom prst="rect">
              <a:avLst/>
            </a:prstGeom>
            <a:noFill/>
          </p:spPr>
        </p:pic>
        <p:grpSp>
          <p:nvGrpSpPr>
            <p:cNvPr id="56" name="Group 21"/>
            <p:cNvGrpSpPr>
              <a:grpSpLocks/>
            </p:cNvGrpSpPr>
            <p:nvPr/>
          </p:nvGrpSpPr>
          <p:grpSpPr bwMode="auto">
            <a:xfrm>
              <a:off x="2468" y="2207"/>
              <a:ext cx="1090" cy="1380"/>
              <a:chOff x="2314" y="2496"/>
              <a:chExt cx="1190" cy="1536"/>
            </a:xfrm>
          </p:grpSpPr>
          <p:pic>
            <p:nvPicPr>
              <p:cNvPr id="58" name="Picture 22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" name="Oval 2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59B0B9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0" name="Picture 24" descr="light_shadow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4285"/>
              <a:stretch>
                <a:fillRect/>
              </a:stretch>
            </p:blipFill>
            <p:spPr bwMode="gray">
              <a:xfrm>
                <a:off x="2387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1" name="Group 2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62" name="Group 2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68" name="AutoShape 2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9" name="AutoShape 2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0" name="AutoShape 2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1" name="AutoShape 3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63" name="Group 3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64" name="AutoShape 3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5" name="AutoShape 3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6" name="AutoShape 3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7" name="AutoShape 3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57" name="Rectangle 67"/>
            <p:cNvSpPr>
              <a:spLocks noChangeArrowheads="1"/>
            </p:cNvSpPr>
            <p:nvPr/>
          </p:nvSpPr>
          <p:spPr bwMode="auto">
            <a:xfrm>
              <a:off x="2425" y="2571"/>
              <a:ext cx="116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Рыбная</a:t>
              </a:r>
              <a:endPara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Group 69"/>
          <p:cNvGrpSpPr>
            <a:grpSpLocks/>
          </p:cNvGrpSpPr>
          <p:nvPr/>
        </p:nvGrpSpPr>
        <p:grpSpPr bwMode="auto">
          <a:xfrm>
            <a:off x="6852500" y="928426"/>
            <a:ext cx="1755392" cy="2190750"/>
            <a:chOff x="4018" y="2207"/>
            <a:chExt cx="1099" cy="1380"/>
          </a:xfrm>
        </p:grpSpPr>
        <p:pic>
          <p:nvPicPr>
            <p:cNvPr id="73" name="Picture 9" descr="light_shadow"/>
            <p:cNvPicPr>
              <a:picLocks noChangeAspect="1" noChangeArrowheads="1"/>
            </p:cNvPicPr>
            <p:nvPr/>
          </p:nvPicPr>
          <p:blipFill>
            <a:blip r:embed="rId8" cstate="print">
              <a:lum bright="-90000" contrast="-48000"/>
            </a:blip>
            <a:srcRect/>
            <a:stretch>
              <a:fillRect/>
            </a:stretch>
          </p:blipFill>
          <p:spPr bwMode="gray">
            <a:xfrm>
              <a:off x="4125" y="3172"/>
              <a:ext cx="845" cy="241"/>
            </a:xfrm>
            <a:prstGeom prst="rect">
              <a:avLst/>
            </a:prstGeom>
            <a:noFill/>
          </p:spPr>
        </p:pic>
        <p:grpSp>
          <p:nvGrpSpPr>
            <p:cNvPr id="74" name="Group 51"/>
            <p:cNvGrpSpPr>
              <a:grpSpLocks/>
            </p:cNvGrpSpPr>
            <p:nvPr/>
          </p:nvGrpSpPr>
          <p:grpSpPr bwMode="auto">
            <a:xfrm>
              <a:off x="4018" y="2207"/>
              <a:ext cx="1099" cy="1380"/>
              <a:chOff x="2304" y="2496"/>
              <a:chExt cx="1200" cy="1536"/>
            </a:xfrm>
          </p:grpSpPr>
          <p:pic>
            <p:nvPicPr>
              <p:cNvPr id="76" name="Picture 52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7" name="Oval 53"/>
              <p:cNvSpPr>
                <a:spLocks noChangeArrowheads="1"/>
              </p:cNvSpPr>
              <p:nvPr/>
            </p:nvSpPr>
            <p:spPr bwMode="gray">
              <a:xfrm>
                <a:off x="2314" y="2545"/>
                <a:ext cx="1190" cy="1199"/>
              </a:xfrm>
              <a:prstGeom prst="ellipse">
                <a:avLst/>
              </a:prstGeom>
              <a:solidFill>
                <a:srgbClr val="26CBEC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78" name="Picture 54" descr="light_shadow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9" name="Group 5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80" name="Group 5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86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7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8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9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81" name="Group 6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82" name="AutoShape 6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3" name="AutoShape 6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4" name="AutoShape 6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5" name="AutoShape 6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75" name="Rectangle 68"/>
            <p:cNvSpPr>
              <a:spLocks noChangeArrowheads="1"/>
            </p:cNvSpPr>
            <p:nvPr/>
          </p:nvSpPr>
          <p:spPr bwMode="auto">
            <a:xfrm>
              <a:off x="4064" y="2618"/>
              <a:ext cx="9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Мясная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2" name="AutoShape 16"/>
          <p:cNvSpPr>
            <a:spLocks noChangeArrowheads="1"/>
          </p:cNvSpPr>
          <p:nvPr/>
        </p:nvSpPr>
        <p:spPr bwMode="ltGray">
          <a:xfrm>
            <a:off x="4972689" y="1474645"/>
            <a:ext cx="1823372" cy="301019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>
              <a:buFontTx/>
              <a:buChar char="•"/>
            </a:pPr>
            <a:endParaRPr lang="en-US" sz="1600" b="1" dirty="0">
              <a:solidFill>
                <a:srgbClr val="080808"/>
              </a:solidFill>
              <a:latin typeface="Arial" charset="0"/>
              <a:cs typeface="Arial" charset="0"/>
            </a:endParaRPr>
          </a:p>
        </p:txBody>
      </p:sp>
      <p:grpSp>
        <p:nvGrpSpPr>
          <p:cNvPr id="173" name="Group 71"/>
          <p:cNvGrpSpPr>
            <a:grpSpLocks/>
          </p:cNvGrpSpPr>
          <p:nvPr/>
        </p:nvGrpSpPr>
        <p:grpSpPr bwMode="auto">
          <a:xfrm>
            <a:off x="-92129" y="928426"/>
            <a:ext cx="1760720" cy="2173195"/>
            <a:chOff x="924" y="2214"/>
            <a:chExt cx="1161" cy="1337"/>
          </a:xfrm>
        </p:grpSpPr>
        <p:pic>
          <p:nvPicPr>
            <p:cNvPr id="174" name="Picture 8" descr="light_shadow"/>
            <p:cNvPicPr>
              <a:picLocks noChangeAspect="1" noChangeArrowheads="1"/>
            </p:cNvPicPr>
            <p:nvPr/>
          </p:nvPicPr>
          <p:blipFill>
            <a:blip r:embed="rId4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1047" y="3166"/>
              <a:ext cx="912" cy="248"/>
            </a:xfrm>
            <a:prstGeom prst="rect">
              <a:avLst/>
            </a:prstGeom>
            <a:noFill/>
          </p:spPr>
        </p:pic>
        <p:grpSp>
          <p:nvGrpSpPr>
            <p:cNvPr id="175" name="Group 36"/>
            <p:cNvGrpSpPr>
              <a:grpSpLocks/>
            </p:cNvGrpSpPr>
            <p:nvPr/>
          </p:nvGrpSpPr>
          <p:grpSpPr bwMode="auto">
            <a:xfrm>
              <a:off x="924" y="2214"/>
              <a:ext cx="1144" cy="1337"/>
              <a:chOff x="2255" y="2503"/>
              <a:chExt cx="1249" cy="1488"/>
            </a:xfrm>
          </p:grpSpPr>
          <p:pic>
            <p:nvPicPr>
              <p:cNvPr id="177" name="Picture 37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8" name="Oval 38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98C723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79" name="Picture 39" descr="light_shadow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4285"/>
              <a:stretch>
                <a:fillRect/>
              </a:stretch>
            </p:blipFill>
            <p:spPr bwMode="gray">
              <a:xfrm>
                <a:off x="2255" y="2503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80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56" y="3311"/>
                <a:ext cx="1027" cy="333"/>
                <a:chOff x="2532" y="1051"/>
                <a:chExt cx="875" cy="324"/>
              </a:xfrm>
            </p:grpSpPr>
            <p:grpSp>
              <p:nvGrpSpPr>
                <p:cNvPr id="181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87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8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9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0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82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755" y="1125"/>
                  <a:ext cx="652" cy="250"/>
                  <a:chOff x="1701" y="2568"/>
                  <a:chExt cx="982" cy="375"/>
                </a:xfrm>
              </p:grpSpPr>
              <p:sp>
                <p:nvSpPr>
                  <p:cNvPr id="183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2062" y="242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4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5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6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176" name="Rectangle 66"/>
            <p:cNvSpPr>
              <a:spLocks noChangeArrowheads="1"/>
            </p:cNvSpPr>
            <p:nvPr/>
          </p:nvSpPr>
          <p:spPr bwMode="auto">
            <a:xfrm>
              <a:off x="961" y="2678"/>
              <a:ext cx="1124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Молочная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948435" y="1537722"/>
            <a:ext cx="176722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Бакалейная продукция 126н/СМП</a:t>
            </a:r>
          </a:p>
          <a:p>
            <a:pPr lvl="0" algn="ctr">
              <a:buFontTx/>
              <a:buChar char="•"/>
            </a:pPr>
            <a:endParaRPr lang="ru-RU" sz="13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r>
              <a:rPr lang="en-US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Бакалейная </a:t>
            </a:r>
            <a:r>
              <a:rPr lang="ru-RU" sz="13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126н/УИС</a:t>
            </a:r>
            <a:endParaRPr lang="ru-RU" sz="13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3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r>
              <a:rPr lang="en-US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Бакалейная продукция, лот 3</a:t>
            </a:r>
          </a:p>
          <a:p>
            <a:pPr algn="ctr"/>
            <a:endParaRPr lang="ru-RU" sz="13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r>
              <a:rPr lang="en-US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Бакалейная продукция СМП</a:t>
            </a:r>
          </a:p>
          <a:p>
            <a:pPr algn="ctr">
              <a:buFontTx/>
              <a:buChar char="•"/>
            </a:pPr>
            <a:endParaRPr lang="ru-RU" sz="13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r>
              <a:rPr lang="en-US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Бакалейная </a:t>
            </a:r>
            <a:r>
              <a:rPr lang="ru-RU" sz="13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УИС</a:t>
            </a:r>
            <a:endParaRPr lang="ru-RU" sz="13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en-US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2" name="Group 70"/>
          <p:cNvGrpSpPr>
            <a:grpSpLocks/>
          </p:cNvGrpSpPr>
          <p:nvPr/>
        </p:nvGrpSpPr>
        <p:grpSpPr bwMode="auto">
          <a:xfrm>
            <a:off x="8534115" y="4495948"/>
            <a:ext cx="1855787" cy="2190750"/>
            <a:chOff x="2420" y="2207"/>
            <a:chExt cx="1169" cy="1380"/>
          </a:xfrm>
        </p:grpSpPr>
        <p:pic>
          <p:nvPicPr>
            <p:cNvPr id="193" name="Picture 17" descr="light_shadow"/>
            <p:cNvPicPr>
              <a:picLocks noChangeAspect="1" noChangeArrowheads="1"/>
            </p:cNvPicPr>
            <p:nvPr/>
          </p:nvPicPr>
          <p:blipFill>
            <a:blip r:embed="rId7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2557" y="3166"/>
              <a:ext cx="913" cy="248"/>
            </a:xfrm>
            <a:prstGeom prst="rect">
              <a:avLst/>
            </a:prstGeom>
            <a:noFill/>
          </p:spPr>
        </p:pic>
        <p:grpSp>
          <p:nvGrpSpPr>
            <p:cNvPr id="194" name="Group 21"/>
            <p:cNvGrpSpPr>
              <a:grpSpLocks/>
            </p:cNvGrpSpPr>
            <p:nvPr/>
          </p:nvGrpSpPr>
          <p:grpSpPr bwMode="auto">
            <a:xfrm>
              <a:off x="2459" y="2207"/>
              <a:ext cx="1099" cy="1380"/>
              <a:chOff x="2304" y="2496"/>
              <a:chExt cx="1200" cy="1536"/>
            </a:xfrm>
          </p:grpSpPr>
          <p:pic>
            <p:nvPicPr>
              <p:cNvPr id="196" name="Picture 22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7" name="Oval 2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59B0B9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98" name="Picture 24" descr="light_shadow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9" name="Group 2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200" name="Group 2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06" name="AutoShape 2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7" name="AutoShape 2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8" name="AutoShape 2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9" name="AutoShape 3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01" name="Group 3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02" name="AutoShape 3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3" name="AutoShape 3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4" name="AutoShape 3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5" name="AutoShape 3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195" name="Rectangle 67"/>
            <p:cNvSpPr>
              <a:spLocks noChangeArrowheads="1"/>
            </p:cNvSpPr>
            <p:nvPr/>
          </p:nvSpPr>
          <p:spPr bwMode="auto">
            <a:xfrm>
              <a:off x="2420" y="2671"/>
              <a:ext cx="116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Мясо птицы</a:t>
              </a:r>
              <a:endPara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Group 69"/>
          <p:cNvGrpSpPr>
            <a:grpSpLocks/>
          </p:cNvGrpSpPr>
          <p:nvPr/>
        </p:nvGrpSpPr>
        <p:grpSpPr bwMode="auto">
          <a:xfrm>
            <a:off x="1597696" y="4524473"/>
            <a:ext cx="1726769" cy="2190750"/>
            <a:chOff x="4018" y="2207"/>
            <a:chExt cx="1099" cy="1380"/>
          </a:xfrm>
        </p:grpSpPr>
        <p:pic>
          <p:nvPicPr>
            <p:cNvPr id="213" name="Picture 9" descr="light_shadow"/>
            <p:cNvPicPr>
              <a:picLocks noChangeAspect="1" noChangeArrowheads="1"/>
            </p:cNvPicPr>
            <p:nvPr/>
          </p:nvPicPr>
          <p:blipFill>
            <a:blip r:embed="rId8" cstate="print">
              <a:lum bright="-90000" contrast="-48000"/>
            </a:blip>
            <a:srcRect/>
            <a:stretch>
              <a:fillRect/>
            </a:stretch>
          </p:blipFill>
          <p:spPr bwMode="gray">
            <a:xfrm>
              <a:off x="4125" y="3172"/>
              <a:ext cx="845" cy="241"/>
            </a:xfrm>
            <a:prstGeom prst="rect">
              <a:avLst/>
            </a:prstGeom>
            <a:noFill/>
          </p:spPr>
        </p:pic>
        <p:grpSp>
          <p:nvGrpSpPr>
            <p:cNvPr id="214" name="Group 51"/>
            <p:cNvGrpSpPr>
              <a:grpSpLocks/>
            </p:cNvGrpSpPr>
            <p:nvPr/>
          </p:nvGrpSpPr>
          <p:grpSpPr bwMode="auto">
            <a:xfrm>
              <a:off x="4018" y="2207"/>
              <a:ext cx="1099" cy="1380"/>
              <a:chOff x="2304" y="2496"/>
              <a:chExt cx="1200" cy="1536"/>
            </a:xfrm>
          </p:grpSpPr>
          <p:pic>
            <p:nvPicPr>
              <p:cNvPr id="216" name="Picture 52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7" name="Oval 5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26CBEC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18" name="Picture 54" descr="light_shadow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19" name="Group 5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220" name="Group 5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26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7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8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9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21" name="Group 6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22" name="AutoShape 6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3" name="AutoShape 6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4" name="AutoShape 6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5" name="AutoShape 6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215" name="Rectangle 68"/>
            <p:cNvSpPr>
              <a:spLocks noChangeArrowheads="1"/>
            </p:cNvSpPr>
            <p:nvPr/>
          </p:nvSpPr>
          <p:spPr bwMode="auto">
            <a:xfrm>
              <a:off x="4060" y="2670"/>
              <a:ext cx="9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Соки</a:t>
              </a:r>
            </a:p>
          </p:txBody>
        </p:sp>
      </p:grpSp>
      <p:grpSp>
        <p:nvGrpSpPr>
          <p:cNvPr id="230" name="Group 71"/>
          <p:cNvGrpSpPr>
            <a:grpSpLocks/>
          </p:cNvGrpSpPr>
          <p:nvPr/>
        </p:nvGrpSpPr>
        <p:grpSpPr bwMode="auto">
          <a:xfrm>
            <a:off x="10405520" y="897862"/>
            <a:ext cx="1724740" cy="2025232"/>
            <a:chOff x="951" y="2208"/>
            <a:chExt cx="1124" cy="1361"/>
          </a:xfrm>
        </p:grpSpPr>
        <p:pic>
          <p:nvPicPr>
            <p:cNvPr id="231" name="Picture 8" descr="light_shadow"/>
            <p:cNvPicPr>
              <a:picLocks noChangeAspect="1" noChangeArrowheads="1"/>
            </p:cNvPicPr>
            <p:nvPr/>
          </p:nvPicPr>
          <p:blipFill>
            <a:blip r:embed="rId4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1047" y="3166"/>
              <a:ext cx="912" cy="248"/>
            </a:xfrm>
            <a:prstGeom prst="rect">
              <a:avLst/>
            </a:prstGeom>
            <a:noFill/>
          </p:spPr>
        </p:pic>
        <p:grpSp>
          <p:nvGrpSpPr>
            <p:cNvPr id="232" name="Group 36"/>
            <p:cNvGrpSpPr>
              <a:grpSpLocks/>
            </p:cNvGrpSpPr>
            <p:nvPr/>
          </p:nvGrpSpPr>
          <p:grpSpPr bwMode="auto">
            <a:xfrm>
              <a:off x="969" y="2208"/>
              <a:ext cx="1099" cy="1361"/>
              <a:chOff x="2304" y="2497"/>
              <a:chExt cx="1200" cy="1515"/>
            </a:xfrm>
          </p:grpSpPr>
          <p:pic>
            <p:nvPicPr>
              <p:cNvPr id="234" name="Picture 37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" name="Oval 38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98C723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36" name="Picture 39" descr="light_shadow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4285"/>
              <a:stretch>
                <a:fillRect/>
              </a:stretch>
            </p:blipFill>
            <p:spPr bwMode="gray">
              <a:xfrm>
                <a:off x="2304" y="2497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7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65" y="3347"/>
                <a:ext cx="1038" cy="292"/>
                <a:chOff x="2532" y="1051"/>
                <a:chExt cx="884" cy="284"/>
              </a:xfrm>
            </p:grpSpPr>
            <p:grpSp>
              <p:nvGrpSpPr>
                <p:cNvPr id="238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44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5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6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7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39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745" y="1126"/>
                  <a:ext cx="671" cy="209"/>
                  <a:chOff x="1673" y="2568"/>
                  <a:chExt cx="1010" cy="313"/>
                </a:xfrm>
              </p:grpSpPr>
              <p:sp>
                <p:nvSpPr>
                  <p:cNvPr id="240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967" y="2360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1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2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3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233" name="Rectangle 66"/>
            <p:cNvSpPr>
              <a:spLocks noChangeArrowheads="1"/>
            </p:cNvSpPr>
            <p:nvPr/>
          </p:nvSpPr>
          <p:spPr bwMode="auto">
            <a:xfrm>
              <a:off x="951" y="2638"/>
              <a:ext cx="1124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Фрукты, овощи</a:t>
              </a:r>
              <a:endPara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8" name="Прямоугольник 247"/>
          <p:cNvSpPr/>
          <p:nvPr/>
        </p:nvSpPr>
        <p:spPr>
          <a:xfrm>
            <a:off x="1607370" y="2762276"/>
            <a:ext cx="16019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Tx/>
              <a:buChar char="•"/>
            </a:pP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Соки</a:t>
            </a: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en-US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3284120" y="3891912"/>
            <a:ext cx="16019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Рыбная продукция 126н</a:t>
            </a: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en-US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8718074" y="2785833"/>
            <a:ext cx="16019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Мясо птицы</a:t>
            </a: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r>
              <a:rPr lang="ru-RU" sz="1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птицы 126н</a:t>
            </a:r>
            <a:endParaRPr lang="en-US" sz="1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en-US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10528359" y="4002199"/>
            <a:ext cx="16019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r>
              <a:rPr lang="en-US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 126н</a:t>
            </a:r>
          </a:p>
          <a:p>
            <a:pPr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Фрукты, овощи (заморозка)</a:t>
            </a: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en-US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1216587" y="89691"/>
            <a:ext cx="10695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Группы каталога продуктов питания, закупаемые через </a:t>
            </a:r>
            <a:r>
              <a:rPr lang="ru-RU" sz="21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«Специализированный склад»</a:t>
            </a:r>
            <a:endParaRPr lang="ru-RU" sz="21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51" name="Прямая соединительная линия 150"/>
          <p:cNvCxnSpPr/>
          <p:nvPr/>
        </p:nvCxnSpPr>
        <p:spPr>
          <a:xfrm flipH="1">
            <a:off x="1298374" y="476187"/>
            <a:ext cx="10300212" cy="50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05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6305846"/>
            <a:ext cx="12144672" cy="54482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8E3B4-E768-400E-82FB-3727F5470B6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7177" name="Номер слайда 4"/>
          <p:cNvSpPr txBox="1">
            <a:spLocks/>
          </p:cNvSpPr>
          <p:nvPr/>
        </p:nvSpPr>
        <p:spPr bwMode="auto">
          <a:xfrm>
            <a:off x="9271000" y="64960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6587" y="89691"/>
            <a:ext cx="106959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ОСОБЕННОСТИ  ПОСТАВКИ ПРОДУКТОВ ПИТАНИЯ</a:t>
            </a:r>
            <a:endParaRPr lang="ru-RU" sz="25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709516" y="62068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5" y="89691"/>
            <a:ext cx="1008112" cy="88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9"/>
          <p:cNvSpPr>
            <a:spLocks noGrp="1" noChangeArrowheads="1"/>
          </p:cNvSpPr>
          <p:nvPr>
            <p:ph idx="1"/>
          </p:nvPr>
        </p:nvSpPr>
        <p:spPr bwMode="gray">
          <a:xfrm>
            <a:off x="0" y="1568491"/>
            <a:ext cx="4752528" cy="28803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ru-RU" sz="3000" b="1" u="sng" dirty="0" smtClean="0"/>
          </a:p>
          <a:p>
            <a:pPr marL="0" indent="0" algn="ctr">
              <a:buNone/>
            </a:pPr>
            <a:r>
              <a:rPr lang="ru-RU" sz="2400" b="1" u="sng" dirty="0" smtClean="0"/>
              <a:t>3 раза в неделю</a:t>
            </a:r>
          </a:p>
          <a:p>
            <a:pPr marL="0" indent="0" algn="ctr">
              <a:buNone/>
            </a:pPr>
            <a:r>
              <a:rPr lang="ru-RU" sz="2400" b="1" dirty="0"/>
              <a:t>понедельник, среда, пятница</a:t>
            </a:r>
          </a:p>
          <a:p>
            <a:pPr marL="0" indent="0" algn="ctr">
              <a:buNone/>
            </a:pPr>
            <a:r>
              <a:rPr lang="ru-RU" sz="2400" b="1" u="sng" dirty="0" smtClean="0"/>
              <a:t>(</a:t>
            </a:r>
            <a:r>
              <a:rPr lang="ru-RU" sz="2200" b="1" u="sng" dirty="0" smtClean="0"/>
              <a:t>кроме Сергиевского р-на  и Безенчукского р-на</a:t>
            </a:r>
            <a:r>
              <a:rPr lang="ru-RU" sz="2400" b="1" u="sng" dirty="0" smtClean="0"/>
              <a:t>):</a:t>
            </a:r>
          </a:p>
        </p:txBody>
      </p:sp>
      <p:sp>
        <p:nvSpPr>
          <p:cNvPr id="17" name="Oval 9"/>
          <p:cNvSpPr txBox="1">
            <a:spLocks noChangeArrowheads="1"/>
          </p:cNvSpPr>
          <p:nvPr/>
        </p:nvSpPr>
        <p:spPr bwMode="gray">
          <a:xfrm>
            <a:off x="3625755" y="3717033"/>
            <a:ext cx="4824536" cy="26642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3200" b="1" u="sng"/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1 раз в </a:t>
            </a:r>
            <a:r>
              <a:rPr lang="ru-RU" dirty="0" smtClean="0"/>
              <a:t>неделю (пятница):</a:t>
            </a:r>
            <a:endParaRPr lang="ru-RU" dirty="0"/>
          </a:p>
          <a:p>
            <a:r>
              <a:rPr lang="ru-RU" u="none" dirty="0"/>
              <a:t>соки, колбасы, заморозка</a:t>
            </a:r>
          </a:p>
        </p:txBody>
      </p:sp>
      <p:sp>
        <p:nvSpPr>
          <p:cNvPr id="18" name="Oval 9"/>
          <p:cNvSpPr txBox="1">
            <a:spLocks noChangeArrowheads="1"/>
          </p:cNvSpPr>
          <p:nvPr/>
        </p:nvSpPr>
        <p:spPr bwMode="gray">
          <a:xfrm>
            <a:off x="7320136" y="1623788"/>
            <a:ext cx="4777355" cy="2867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3200" b="1" u="sng"/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2 раза в </a:t>
            </a:r>
            <a:r>
              <a:rPr lang="ru-RU" dirty="0" smtClean="0"/>
              <a:t>неделю:</a:t>
            </a:r>
            <a:endParaRPr lang="ru-RU" dirty="0"/>
          </a:p>
          <a:p>
            <a:r>
              <a:rPr lang="ru-RU" u="none" dirty="0" smtClean="0"/>
              <a:t>понедельник,</a:t>
            </a:r>
            <a:endParaRPr lang="ru-RU" u="none" dirty="0"/>
          </a:p>
          <a:p>
            <a:r>
              <a:rPr lang="ru-RU" u="none" dirty="0"/>
              <a:t>п</a:t>
            </a:r>
            <a:r>
              <a:rPr lang="ru-RU" u="none" dirty="0" smtClean="0"/>
              <a:t>ятница</a:t>
            </a:r>
          </a:p>
          <a:p>
            <a:r>
              <a:rPr lang="ru-RU" dirty="0"/>
              <a:t>(Сергиевский р-он, Безенчукский р-он)</a:t>
            </a:r>
            <a:endParaRPr lang="ru-RU" u="none" dirty="0"/>
          </a:p>
        </p:txBody>
      </p:sp>
      <p:sp>
        <p:nvSpPr>
          <p:cNvPr id="6" name="Стрелка вниз 5"/>
          <p:cNvSpPr/>
          <p:nvPr/>
        </p:nvSpPr>
        <p:spPr>
          <a:xfrm>
            <a:off x="5647074" y="2481381"/>
            <a:ext cx="504056" cy="1152128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751907">
            <a:off x="4203921" y="1432490"/>
            <a:ext cx="482637" cy="750811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8156331">
            <a:off x="7239837" y="1350400"/>
            <a:ext cx="482637" cy="928359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Group 69"/>
          <p:cNvGrpSpPr>
            <a:grpSpLocks/>
          </p:cNvGrpSpPr>
          <p:nvPr/>
        </p:nvGrpSpPr>
        <p:grpSpPr bwMode="auto">
          <a:xfrm>
            <a:off x="4882713" y="531652"/>
            <a:ext cx="2077382" cy="2465300"/>
            <a:chOff x="4017" y="2207"/>
            <a:chExt cx="1115" cy="1380"/>
          </a:xfrm>
        </p:grpSpPr>
        <p:pic>
          <p:nvPicPr>
            <p:cNvPr id="21" name="Picture 9" descr="light_shadow"/>
            <p:cNvPicPr>
              <a:picLocks noChangeAspect="1" noChangeArrowheads="1"/>
            </p:cNvPicPr>
            <p:nvPr/>
          </p:nvPicPr>
          <p:blipFill>
            <a:blip r:embed="rId5" cstate="print">
              <a:lum bright="-90000" contrast="-48000"/>
            </a:blip>
            <a:srcRect/>
            <a:stretch>
              <a:fillRect/>
            </a:stretch>
          </p:blipFill>
          <p:spPr bwMode="gray">
            <a:xfrm>
              <a:off x="4125" y="3172"/>
              <a:ext cx="845" cy="241"/>
            </a:xfrm>
            <a:prstGeom prst="rect">
              <a:avLst/>
            </a:prstGeom>
            <a:noFill/>
          </p:spPr>
        </p:pic>
        <p:grpSp>
          <p:nvGrpSpPr>
            <p:cNvPr id="22" name="Group 51"/>
            <p:cNvGrpSpPr>
              <a:grpSpLocks/>
            </p:cNvGrpSpPr>
            <p:nvPr/>
          </p:nvGrpSpPr>
          <p:grpSpPr bwMode="auto">
            <a:xfrm>
              <a:off x="4017" y="2207"/>
              <a:ext cx="1115" cy="1380"/>
              <a:chOff x="2304" y="2496"/>
              <a:chExt cx="1218" cy="1536"/>
            </a:xfrm>
          </p:grpSpPr>
          <p:pic>
            <p:nvPicPr>
              <p:cNvPr id="24" name="Picture 52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Oval 53"/>
              <p:cNvSpPr>
                <a:spLocks noChangeArrowheads="1"/>
              </p:cNvSpPr>
              <p:nvPr/>
            </p:nvSpPr>
            <p:spPr bwMode="gray">
              <a:xfrm>
                <a:off x="2332" y="2750"/>
                <a:ext cx="1190" cy="119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6" name="Picture 54" descr="light_shadow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7" name="Group 5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28" name="Group 5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4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6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9" name="Group 6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0" name="AutoShape 6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" name="AutoShape 6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" name="AutoShape 6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" name="AutoShape 6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23" name="Rectangle 68"/>
            <p:cNvSpPr>
              <a:spLocks noChangeArrowheads="1"/>
            </p:cNvSpPr>
            <p:nvPr/>
          </p:nvSpPr>
          <p:spPr bwMode="auto">
            <a:xfrm>
              <a:off x="4064" y="2618"/>
              <a:ext cx="993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СКЛАД</a:t>
              </a:r>
              <a:endParaRPr kumimoji="0" lang="en-US" sz="3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11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96689" y="6366548"/>
            <a:ext cx="12288689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8491" y="643460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15728" y="449233"/>
            <a:ext cx="9264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5400" y="1700808"/>
            <a:ext cx="1149660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Поставка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некачественного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товара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(гниль, загнив,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плесневение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механические повреждения, бой)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Поставка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контрафактного товара (поддельные декларации)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Поставка фальсификата (в частности молочной продукции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наличие растительных жиров, выявляется по результатам лабораторных исследований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))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Поставка продуктов питания с поврежденной производственной упаковкой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Маркировка не соответствует требованиям Технического регламента Таможенного союза: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Не указан срок годности (вместо него указан срок хранения)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Не полностью напечатано наименование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Не прописана масса нетто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Отсутствие манипуляционных знаков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Отсутствие декларации о соответствии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Неверно указан эВСД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Остаточный срок годности товара на момент поставки ниже, указанного в контракте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Нарушение условий хранения при транспортировке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Поставка с несуществующими адресами производства (предприятия-призраки)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82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17936" y="355220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2794" y="1413900"/>
            <a:ext cx="2435292" cy="5078313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Товар </a:t>
            </a:r>
            <a:r>
              <a:rPr lang="ru-RU" b="1" dirty="0"/>
              <a:t>не соответствует требованиям указанным в  Техническом задании </a:t>
            </a:r>
            <a:r>
              <a:rPr lang="ru-RU" b="1" dirty="0" smtClean="0"/>
              <a:t>(условия хранения, транспортировки</a:t>
            </a:r>
            <a:r>
              <a:rPr lang="ru-RU" b="1" dirty="0"/>
              <a:t>, поврежденная упаковка </a:t>
            </a:r>
            <a:r>
              <a:rPr lang="ru-RU" b="1" dirty="0" smtClean="0"/>
              <a:t>) </a:t>
            </a:r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</p:txBody>
      </p:sp>
      <p:pic>
        <p:nvPicPr>
          <p:cNvPr id="1027" name="Picture 3" descr="C:\Users\StrelkovaAV\Desktop\фотографии для презентации\IMG_22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35225" r="40996" b="31084"/>
          <a:stretch/>
        </p:blipFill>
        <p:spPr bwMode="auto">
          <a:xfrm>
            <a:off x="2560955" y="1024527"/>
            <a:ext cx="3175006" cy="277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trelkovaAV\Desktop\фотографии для презентации\IMG_217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23495" r="13082" b="31890"/>
          <a:stretch/>
        </p:blipFill>
        <p:spPr bwMode="auto">
          <a:xfrm>
            <a:off x="8976320" y="1014670"/>
            <a:ext cx="2736304" cy="2760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Z:\Склад\фотографии для презентации\IMG_21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5"/>
          <a:stretch/>
        </p:blipFill>
        <p:spPr bwMode="auto">
          <a:xfrm>
            <a:off x="5819759" y="992503"/>
            <a:ext cx="3024336" cy="2806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86" y="3970397"/>
            <a:ext cx="4464496" cy="24246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3" y="3933055"/>
            <a:ext cx="4741489" cy="246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32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17936" y="355220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9336" y="2348880"/>
            <a:ext cx="26110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Товар </a:t>
            </a:r>
            <a:r>
              <a:rPr lang="ru-RU" b="1" dirty="0"/>
              <a:t>не соответствует </a:t>
            </a:r>
            <a:endParaRPr lang="ru-RU" b="1" dirty="0" smtClean="0"/>
          </a:p>
          <a:p>
            <a:pPr algn="ctr"/>
            <a:r>
              <a:rPr lang="ru-RU" b="1" dirty="0" smtClean="0"/>
              <a:t>требованиям </a:t>
            </a:r>
            <a:r>
              <a:rPr lang="ru-RU" b="1" dirty="0"/>
              <a:t>указанным </a:t>
            </a:r>
            <a:endParaRPr lang="ru-RU" b="1" dirty="0" smtClean="0"/>
          </a:p>
          <a:p>
            <a:pPr algn="ctr"/>
            <a:r>
              <a:rPr lang="ru-RU" b="1" dirty="0" smtClean="0"/>
              <a:t>в  </a:t>
            </a:r>
            <a:r>
              <a:rPr lang="ru-RU" b="1" dirty="0"/>
              <a:t>Техническом </a:t>
            </a:r>
            <a:r>
              <a:rPr lang="ru-RU" b="1" dirty="0" smtClean="0"/>
              <a:t>задании</a:t>
            </a:r>
          </a:p>
          <a:p>
            <a:pPr algn="ctr"/>
            <a:r>
              <a:rPr lang="ru-RU" b="1" dirty="0" smtClean="0"/>
              <a:t>(</a:t>
            </a:r>
            <a:r>
              <a:rPr lang="ru-RU" b="1" dirty="0"/>
              <a:t>контрафакт) </a:t>
            </a:r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936" y="1393143"/>
            <a:ext cx="2273335" cy="2409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470" y="3999250"/>
            <a:ext cx="2318801" cy="245867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124744"/>
            <a:ext cx="3373755" cy="527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39" y="1124744"/>
            <a:ext cx="3373755" cy="294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01" y="1484784"/>
            <a:ext cx="2538413" cy="491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8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56240" y="644397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15728" y="449233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380682"/>
            <a:ext cx="2687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Товар не соответствует требованиям указанным в  Техническом задании </a:t>
            </a:r>
            <a:r>
              <a:rPr lang="ru-RU" b="1" dirty="0" smtClean="0"/>
              <a:t>(механические повреждения, </a:t>
            </a:r>
            <a:r>
              <a:rPr lang="ru-RU" b="1" dirty="0"/>
              <a:t>посторонние </a:t>
            </a:r>
            <a:r>
              <a:rPr lang="ru-RU" b="1" dirty="0" smtClean="0"/>
              <a:t>примеси </a:t>
            </a:r>
            <a:r>
              <a:rPr lang="ru-RU" b="1" dirty="0"/>
              <a:t>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/>
          <a:stretch/>
        </p:blipFill>
        <p:spPr>
          <a:xfrm rot="5400000">
            <a:off x="3630018" y="681115"/>
            <a:ext cx="2594465" cy="3333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Рамка 15"/>
          <p:cNvSpPr/>
          <p:nvPr/>
        </p:nvSpPr>
        <p:spPr>
          <a:xfrm>
            <a:off x="4525078" y="2075661"/>
            <a:ext cx="908159" cy="544262"/>
          </a:xfrm>
          <a:prstGeom prst="frame">
            <a:avLst/>
          </a:prstGeom>
          <a:solidFill>
            <a:srgbClr val="FFFF66"/>
          </a:solidFill>
          <a:ln>
            <a:solidFill>
              <a:srgbClr val="FFFF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2" r="28262"/>
          <a:stretch/>
        </p:blipFill>
        <p:spPr>
          <a:xfrm rot="5400000">
            <a:off x="7662196" y="3469143"/>
            <a:ext cx="271479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5351"/>
          <a:stretch/>
        </p:blipFill>
        <p:spPr>
          <a:xfrm>
            <a:off x="7219591" y="1055629"/>
            <a:ext cx="3556929" cy="258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13251"/>
          <a:stretch/>
        </p:blipFill>
        <p:spPr>
          <a:xfrm>
            <a:off x="3260573" y="3911748"/>
            <a:ext cx="3333355" cy="2714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13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77472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12490" y="462531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016" y="3219461"/>
            <a:ext cx="25733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Товар не соответствует требованиям указанным в  Техническом задании (</a:t>
            </a:r>
            <a:r>
              <a:rPr lang="ru-RU" b="1" dirty="0" smtClean="0"/>
              <a:t>гниль) </a:t>
            </a:r>
            <a:endParaRPr lang="ru-RU" b="1" dirty="0"/>
          </a:p>
        </p:txBody>
      </p:sp>
      <p:pic>
        <p:nvPicPr>
          <p:cNvPr id="1026" name="Picture 2" descr="Z:\Склад\фотографии для презентации\IMG_2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84021" y="3777893"/>
            <a:ext cx="2655261" cy="2649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Склад\фотографии для презентации\IMG_22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7"/>
          <a:stretch/>
        </p:blipFill>
        <p:spPr bwMode="auto">
          <a:xfrm>
            <a:off x="2573326" y="1309070"/>
            <a:ext cx="2563116" cy="2537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Склад\фотографии для презентации\IMG_22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5375" y="3786774"/>
            <a:ext cx="2572851" cy="2643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relkovaAV\Desktop\фотографии для презентации\IMG_21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6" r="26128" b="9015"/>
          <a:stretch/>
        </p:blipFill>
        <p:spPr bwMode="auto">
          <a:xfrm>
            <a:off x="5292312" y="1196752"/>
            <a:ext cx="2849672" cy="2466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64" y="3980096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51" y="1309070"/>
            <a:ext cx="2652713" cy="21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37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17936" y="355220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/>
          <a:srcRect l="35235" t="38450" r="33463" b="15350"/>
          <a:stretch/>
        </p:blipFill>
        <p:spPr>
          <a:xfrm>
            <a:off x="5417468" y="1292185"/>
            <a:ext cx="3126804" cy="2424848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60927" y="2411725"/>
            <a:ext cx="236961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  <a:p>
            <a:pPr algn="ctr"/>
            <a:r>
              <a:rPr lang="ru-RU" sz="2000" b="1" dirty="0"/>
              <a:t>Товар не соответствует требованиям указанным в  Техническом задании (гниль) </a:t>
            </a:r>
          </a:p>
          <a:p>
            <a:pPr algn="ctr"/>
            <a:endParaRPr lang="ru-RU" sz="2000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46" y="1292184"/>
            <a:ext cx="2620950" cy="242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C:\Users\ParshinaEA\AppData\Local\Microsoft\Windows\Temporary Internet Files\Content.Outlook\GG1CGFBV\IMG-20191002-WA0007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971" y="3847560"/>
            <a:ext cx="4136601" cy="2300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1412776"/>
            <a:ext cx="301329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ParshinaEA\AppData\Local\Microsoft\Windows\Temporary Internet Files\Content.Outlook\GG1CGFBV\IMG-20191002-WA0004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3870392"/>
            <a:ext cx="4036216" cy="2300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ОСНОВНЫЕ ПРИЧИНЫ ОТКАЗА В ПРИЕМКЕ ТОВАРА</a:t>
            </a:r>
            <a:b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(за 1 полугодие 2023года)</a:t>
            </a:r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600200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7709" t="25086" r="15347" b="20205"/>
          <a:stretch/>
        </p:blipFill>
        <p:spPr>
          <a:xfrm>
            <a:off x="9914299" y="5052506"/>
            <a:ext cx="1296144" cy="12961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7874" y="3425146"/>
            <a:ext cx="1177736" cy="1332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37962"/>
            <a:ext cx="12192000" cy="5448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63752" y="188640"/>
            <a:ext cx="5214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ПОСТАВЩИКИ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ПРОДУКТОВ ПИТАНИЯ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96" y="144293"/>
            <a:ext cx="1012024" cy="10120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504" y="1372294"/>
            <a:ext cx="1624209" cy="8933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23432" y="1359379"/>
            <a:ext cx="6141618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50 поставщиков;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5 местных производителей;</a:t>
            </a:r>
          </a:p>
          <a:p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8 постоянных участников закупок;</a:t>
            </a:r>
          </a:p>
          <a:p>
            <a:endParaRPr lang="ru-RU" sz="2400" b="1" dirty="0" smtClean="0">
              <a:solidFill>
                <a:srgbClr val="0070C0"/>
              </a:solidFill>
            </a:endParaRPr>
          </a:p>
          <a:p>
            <a:endParaRPr lang="ru-RU" sz="2400" b="1" dirty="0" smtClean="0">
              <a:solidFill>
                <a:srgbClr val="0070C0"/>
              </a:solidFill>
            </a:endParaRPr>
          </a:p>
          <a:p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10 недобросовестных поставщиков в РНП.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24007" y="884437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За весь период реализации проекта: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/>
          <a:srcRect r="4362" b="50353"/>
          <a:stretch/>
        </p:blipFill>
        <p:spPr>
          <a:xfrm>
            <a:off x="1507504" y="2407234"/>
            <a:ext cx="1368152" cy="146540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8679" y="3869735"/>
            <a:ext cx="1733034" cy="137318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4203" y="5114372"/>
            <a:ext cx="1605454" cy="1267463"/>
          </a:xfrm>
          <a:prstGeom prst="rect">
            <a:avLst/>
          </a:prstGeom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1196589" y="5227361"/>
            <a:ext cx="2037501" cy="93663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849091">
            <a:off x="1269364" y="5201859"/>
            <a:ext cx="2078916" cy="9876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8202" y="545397"/>
            <a:ext cx="1188047" cy="1299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3272" y="1995729"/>
            <a:ext cx="1261201" cy="11231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79391" y="2029499"/>
            <a:ext cx="1009473" cy="10094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44758" y="3533969"/>
            <a:ext cx="1052269" cy="10522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/>
          <a:srcRect r="8410" b="50000"/>
          <a:stretch/>
        </p:blipFill>
        <p:spPr>
          <a:xfrm>
            <a:off x="11011077" y="5000868"/>
            <a:ext cx="398732" cy="44607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63382" y="1995405"/>
            <a:ext cx="583475" cy="66426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60000" y="355770"/>
            <a:ext cx="402371" cy="445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79487" y="650305"/>
            <a:ext cx="1574511" cy="119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80376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9" y="19235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373905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5343" y="6457877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2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2063552" y="908720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t="-1717" r="-165" b="34916"/>
          <a:stretch/>
        </p:blipFill>
        <p:spPr bwMode="auto">
          <a:xfrm>
            <a:off x="7749450" y="3613596"/>
            <a:ext cx="3766651" cy="286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778377" y="5822287"/>
            <a:ext cx="36004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778377" y="5966303"/>
            <a:ext cx="36004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778377" y="6110319"/>
            <a:ext cx="36004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:\Семенов А.В\19.06.2020\20191010_1628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9" r="24818" b="2416"/>
          <a:stretch/>
        </p:blipFill>
        <p:spPr bwMode="auto">
          <a:xfrm rot="10800000">
            <a:off x="7647350" y="905020"/>
            <a:ext cx="4145981" cy="31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Семенов А.В\19.06.2020\20191010_1628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8" t="67957" r="35414" b="8617"/>
          <a:stretch/>
        </p:blipFill>
        <p:spPr bwMode="auto">
          <a:xfrm rot="10800000">
            <a:off x="9368905" y="946418"/>
            <a:ext cx="1836545" cy="1321492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5720" y="118662"/>
            <a:ext cx="6373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Системные проблемы оборота пищевой продукции на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товарном рынке 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4514" y="1423804"/>
            <a:ext cx="58611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Фронтальная проверка Общественной Палаты Самарской области в 2018 году выявила случаи поставки  фальсифицированных молочных продуктов в образовательные и социальные учреждения Самарской области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Отсутствие у заказчиков профессиональных знаний в области качества продуктов питания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Отсутствие у заказчиков складских помещений, позволяющих хранить 2-3 дневных запас продуктов питания (выбор: прими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некондицию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или голодные дети)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7962"/>
            <a:ext cx="12192000" cy="5448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182803"/>
            <a:ext cx="9734872" cy="634082"/>
          </a:xfrm>
        </p:spPr>
        <p:txBody>
          <a:bodyPr>
            <a:noAutofit/>
          </a:bodyPr>
          <a:lstStyle/>
          <a:p>
            <a:r>
              <a:rPr lang="ru-RU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ИТОГИ </a:t>
            </a:r>
            <a:r>
              <a:rPr lang="ru-RU" sz="25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РЕАЛИЗАЦИИ ПРОЕКТА В ЦИФРАХ</a:t>
            </a:r>
            <a:r>
              <a:rPr lang="ru-RU" sz="35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35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</a:br>
            <a:endParaRPr lang="ru-RU" sz="3500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/>
          </p:nvPr>
        </p:nvGraphicFramePr>
        <p:xfrm>
          <a:off x="1423454" y="1600200"/>
          <a:ext cx="10158945" cy="334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1991544" y="8228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1423455" y="5085184"/>
          <a:ext cx="10145154" cy="1080120"/>
        </p:xfrm>
        <a:graphic>
          <a:graphicData uri="http://schemas.openxmlformats.org/drawingml/2006/table">
            <a:tbl>
              <a:tblPr/>
              <a:tblGrid>
                <a:gridCol w="1274581"/>
                <a:gridCol w="1167294"/>
                <a:gridCol w="1047131"/>
                <a:gridCol w="1047131"/>
                <a:gridCol w="1120087"/>
                <a:gridCol w="1115795"/>
                <a:gridCol w="1120087"/>
                <a:gridCol w="1081463"/>
                <a:gridCol w="1171585"/>
              </a:tblGrid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кв. 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пг. 2020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пг. 2020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пг. 2021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пг.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1пг. 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пг. 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пг.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План, усл.ед.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Факт, усл. ед.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приемки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48,64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82,96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09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195900" y="408766"/>
            <a:ext cx="1800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КОНТАКТЫ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0155"/>
            <a:ext cx="13430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1704" y="5229200"/>
            <a:ext cx="4997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СПАСИБО ЗА ВНИМАНИЕ!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169" y="881754"/>
            <a:ext cx="5077741" cy="5077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43" y="1561834"/>
            <a:ext cx="4168489" cy="28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8299" y="-56072"/>
            <a:ext cx="10972800" cy="114300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+mn-lt"/>
                <a:ea typeface="+mn-ea"/>
                <a:cs typeface="+mn-cs"/>
              </a:rPr>
              <a:t>Предпосылки создания пилотного проекта по качественной приемки товаров</a:t>
            </a:r>
            <a:endParaRPr lang="ru-RU" sz="2200" b="1" dirty="0">
              <a:solidFill>
                <a:srgbClr val="1F497D">
                  <a:lumMod val="60000"/>
                  <a:lumOff val="4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1487488" y="811961"/>
            <a:ext cx="9649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116632"/>
            <a:ext cx="1008112" cy="86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1000521"/>
            <a:ext cx="3240359" cy="539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3" y="1000522"/>
            <a:ext cx="3828244" cy="539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982152"/>
            <a:ext cx="4522490" cy="541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1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80376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4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6373905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028" name="Picture 4" descr="C:\Users\sharapovir\Desktop\для презнтаций\3def512b4fa64f09f209e5c3e17a04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02" y="3429000"/>
            <a:ext cx="2765574" cy="27768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harapovir\Desktop\для презнтаций\hello_html_18f4db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50" y="1281241"/>
            <a:ext cx="2813840" cy="27768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9021763" y="1313539"/>
            <a:ext cx="3048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76770" y="1281241"/>
            <a:ext cx="4307462" cy="2075751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….</a:t>
            </a:r>
            <a:r>
              <a:rPr lang="ru-RU" sz="1400" dirty="0" smtClean="0">
                <a:solidFill>
                  <a:prstClr val="black"/>
                </a:solidFill>
              </a:rPr>
              <a:t>предлагаю </a:t>
            </a:r>
            <a:r>
              <a:rPr lang="ru-RU" sz="1400" dirty="0">
                <a:solidFill>
                  <a:prstClr val="black"/>
                </a:solidFill>
              </a:rPr>
              <a:t>обеспечить бесплатным горячим питанием всех учеников начальной школы с первого по четвёртый </a:t>
            </a:r>
            <a:r>
              <a:rPr lang="ru-RU" sz="1400" dirty="0" smtClean="0">
                <a:solidFill>
                  <a:prstClr val="black"/>
                </a:solidFill>
              </a:rPr>
              <a:t>класс…</a:t>
            </a:r>
            <a:r>
              <a:rPr lang="ru-RU" sz="1400" dirty="0">
                <a:solidFill>
                  <a:prstClr val="black"/>
                </a:solidFill>
              </a:rPr>
              <a:t>Нужно создать в школах и необходимую инфраструктуру, оборудовать столовые и буфеты, наладить систему снабжения, и, безусловно, качественными продуктами. </a:t>
            </a:r>
            <a:r>
              <a:rPr lang="ru-RU" sz="1400" b="1" dirty="0" smtClean="0"/>
              <a:t>(</a:t>
            </a:r>
            <a:r>
              <a:rPr lang="ru-RU" sz="1400" b="1" dirty="0" err="1" smtClean="0"/>
              <a:t>В.Путин</a:t>
            </a:r>
            <a:r>
              <a:rPr lang="ru-RU" sz="1400" b="1" dirty="0" smtClean="0"/>
              <a:t> Из Послания Федеральному Собранию 2020 год)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11824" y="4293095"/>
            <a:ext cx="4248472" cy="1944217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sz="1200" dirty="0"/>
              <a:t>Работу по организации детского питания нужно организовать так, чтобы даже сомнений ни у кого не могло появиться, что продукты в этих столовых самого высокого качества. Все продукты, все товары для детских учреждений должны проходить не только профессиональную сертификацию, но к оценке качества в обязательном порядке должны привлекаться родители, представители общественности</a:t>
            </a:r>
            <a:r>
              <a:rPr lang="ru-RU" sz="1200" dirty="0" smtClean="0"/>
              <a:t>. (</a:t>
            </a:r>
            <a:r>
              <a:rPr lang="ru-RU" sz="1200" b="1" dirty="0" err="1" smtClean="0"/>
              <a:t>Д.Азаров</a:t>
            </a:r>
            <a:r>
              <a:rPr lang="ru-RU" sz="1200" b="1" dirty="0" smtClean="0"/>
              <a:t> Из Послания Губернатора 2020 год)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8113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30500" y="453193"/>
            <a:ext cx="6385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ЭТАПЫ РЕАЛИЗАЦИИ ПИЛОТНОГО ПРОЕКТА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210176" y="980728"/>
            <a:ext cx="115634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6360541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5343" y="6457877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5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91714" y="2924944"/>
            <a:ext cx="11232878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Номер слайда 1"/>
          <p:cNvSpPr txBox="1">
            <a:spLocks/>
          </p:cNvSpPr>
          <p:nvPr/>
        </p:nvSpPr>
        <p:spPr>
          <a:xfrm>
            <a:off x="9480376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-1" y="6413639"/>
            <a:ext cx="12192001" cy="4106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5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26" name="Picture 3" descr="C:\Users\StrelkovaAV\Desktop\Screensh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520" y="5429452"/>
            <a:ext cx="2002046" cy="799482"/>
          </a:xfrm>
          <a:prstGeom prst="rect">
            <a:avLst/>
          </a:prstGeom>
          <a:noFill/>
          <a:effectLst>
            <a:outerShdw blurRad="38100" dist="50800" dir="5400000" algn="ctr" rotWithShape="0">
              <a:srgbClr val="000000">
                <a:alpha val="43137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шивка 27"/>
          <p:cNvSpPr/>
          <p:nvPr/>
        </p:nvSpPr>
        <p:spPr>
          <a:xfrm>
            <a:off x="75064" y="3050862"/>
            <a:ext cx="1735573" cy="663756"/>
          </a:xfrm>
          <a:prstGeom prst="chevron">
            <a:avLst/>
          </a:prstGeom>
          <a:solidFill>
            <a:srgbClr val="339966">
              <a:alpha val="64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2018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Нашивка 28"/>
          <p:cNvSpPr/>
          <p:nvPr/>
        </p:nvSpPr>
        <p:spPr>
          <a:xfrm>
            <a:off x="1596876" y="3050862"/>
            <a:ext cx="1998222" cy="663756"/>
          </a:xfrm>
          <a:prstGeom prst="chevron">
            <a:avLst/>
          </a:prstGeom>
          <a:solidFill>
            <a:srgbClr val="0066CC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3401688" y="3050862"/>
            <a:ext cx="2195641" cy="691313"/>
          </a:xfrm>
          <a:prstGeom prst="chevron">
            <a:avLst/>
          </a:prstGeom>
          <a:solidFill>
            <a:srgbClr val="FF505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10637" y="3096517"/>
            <a:ext cx="169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Октябрь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2019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49555" y="3076214"/>
            <a:ext cx="138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 полугодие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2020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5374839" y="3069200"/>
            <a:ext cx="2194536" cy="691313"/>
          </a:xfrm>
          <a:prstGeom prst="chevron">
            <a:avLst/>
          </a:prstGeom>
          <a:solidFill>
            <a:srgbClr val="00FF99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42733" y="3230190"/>
            <a:ext cx="158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2022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210176" y="3856266"/>
            <a:ext cx="11329852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91" y="1488313"/>
            <a:ext cx="657225" cy="61912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959" y="1520928"/>
            <a:ext cx="685800" cy="65722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125" y="1397937"/>
            <a:ext cx="714375" cy="69532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190" y="1450213"/>
            <a:ext cx="685800" cy="657225"/>
          </a:xfrm>
          <a:prstGeom prst="rect">
            <a:avLst/>
          </a:prstGeom>
        </p:spPr>
      </p:pic>
      <p:cxnSp>
        <p:nvCxnSpPr>
          <p:cNvPr id="40" name="Прямая соединительная линия 39"/>
          <p:cNvCxnSpPr/>
          <p:nvPr/>
        </p:nvCxnSpPr>
        <p:spPr>
          <a:xfrm flipV="1">
            <a:off x="863104" y="2135358"/>
            <a:ext cx="1" cy="757216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2597549" y="2132218"/>
            <a:ext cx="1" cy="757216"/>
          </a:xfrm>
          <a:prstGeom prst="line">
            <a:avLst/>
          </a:prstGeom>
          <a:ln w="22225">
            <a:solidFill>
              <a:srgbClr val="0070C0"/>
            </a:solidFill>
            <a:prstDash val="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4543858" y="2175740"/>
            <a:ext cx="1" cy="757216"/>
          </a:xfrm>
          <a:prstGeom prst="line">
            <a:avLst/>
          </a:prstGeom>
          <a:ln w="22225">
            <a:solidFill>
              <a:srgbClr val="FF5050"/>
            </a:solidFill>
            <a:prstDash val="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6464823" y="2132218"/>
            <a:ext cx="1" cy="757216"/>
          </a:xfrm>
          <a:prstGeom prst="line">
            <a:avLst/>
          </a:prstGeom>
          <a:ln w="22225">
            <a:solidFill>
              <a:srgbClr val="00FF99"/>
            </a:solidFill>
            <a:prstDash val="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-88926" y="4457825"/>
            <a:ext cx="206355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 и правовая основы </a:t>
            </a:r>
          </a:p>
          <a:p>
            <a:pPr algn="ctr"/>
            <a:r>
              <a:rPr lang="ru-RU" sz="12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проекта:</a:t>
            </a:r>
          </a:p>
          <a:p>
            <a:pPr algn="ctr"/>
            <a:r>
              <a:rPr lang="ru-RU" sz="12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СГЭУ</a:t>
            </a:r>
          </a:p>
          <a:p>
            <a:pPr algn="ctr"/>
            <a:r>
              <a:rPr lang="ru-RU" sz="12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</a:p>
          <a:p>
            <a:pPr algn="ctr"/>
            <a:r>
              <a:rPr lang="ru-RU" sz="12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№694-р </a:t>
            </a:r>
          </a:p>
          <a:p>
            <a:pPr algn="ctr"/>
            <a:r>
              <a:rPr lang="ru-RU" sz="12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07.09.2018 г.</a:t>
            </a:r>
            <a:endParaRPr lang="ru-RU" sz="1200" b="1" dirty="0">
              <a:solidFill>
                <a:srgbClr val="33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rgbClr val="33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17903" y="4601613"/>
            <a:ext cx="2278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пилотного 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учреждений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учреждений министерства социально-демографической и семейной политики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учреждения министерства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учреждений министерства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науки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08506" y="4622869"/>
            <a:ext cx="176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учреждений</a:t>
            </a:r>
          </a:p>
          <a:p>
            <a:pPr algn="ctr"/>
            <a:r>
              <a:rPr lang="ru-RU" sz="14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 адресов доставки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74839" y="4588844"/>
            <a:ext cx="1801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 </a:t>
            </a:r>
            <a:r>
              <a:rPr lang="ru-RU" sz="1400" b="1" dirty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</a:t>
            </a:r>
          </a:p>
          <a:p>
            <a:pPr algn="ctr"/>
            <a:r>
              <a:rPr lang="ru-RU" sz="14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 </a:t>
            </a:r>
            <a:r>
              <a:rPr lang="ru-RU" sz="1400" b="1" dirty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адресов доставки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V="1">
            <a:off x="839416" y="3881347"/>
            <a:ext cx="0" cy="488270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 flipV="1">
            <a:off x="2495600" y="3910893"/>
            <a:ext cx="5382" cy="548167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4512481" y="3902353"/>
            <a:ext cx="0" cy="534759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6240016" y="3910893"/>
            <a:ext cx="1" cy="548167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498" y="1469262"/>
            <a:ext cx="657225" cy="619125"/>
          </a:xfrm>
          <a:prstGeom prst="rect">
            <a:avLst/>
          </a:prstGeom>
        </p:spPr>
      </p:pic>
      <p:cxnSp>
        <p:nvCxnSpPr>
          <p:cNvPr id="53" name="Прямая соединительная линия 52"/>
          <p:cNvCxnSpPr/>
          <p:nvPr/>
        </p:nvCxnSpPr>
        <p:spPr>
          <a:xfrm flipV="1">
            <a:off x="8506952" y="2093262"/>
            <a:ext cx="1" cy="757216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Нашивка 53"/>
          <p:cNvSpPr/>
          <p:nvPr/>
        </p:nvSpPr>
        <p:spPr>
          <a:xfrm>
            <a:off x="7326967" y="3087804"/>
            <a:ext cx="2359970" cy="663756"/>
          </a:xfrm>
          <a:prstGeom prst="chevron">
            <a:avLst/>
          </a:prstGeom>
          <a:solidFill>
            <a:srgbClr val="339966">
              <a:alpha val="64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 полугодие 2023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V="1">
            <a:off x="8400256" y="3889348"/>
            <a:ext cx="0" cy="569712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356140" y="4593957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</a:t>
            </a:r>
          </a:p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адресов доставки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5195222" y="5550432"/>
            <a:ext cx="374731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b="1" dirty="0" smtClean="0">
                <a:solidFill>
                  <a:prstClr val="black"/>
                </a:solidFill>
              </a:rPr>
              <a:t>С 2019 года – исполнитель  услуг склада - ООО «СЛК», </a:t>
            </a: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</a:rPr>
              <a:t>во 2 полугодии 2020г - смена исполнителя:</a:t>
            </a:r>
            <a:endParaRPr lang="ru-RU" sz="900" b="1" dirty="0">
              <a:solidFill>
                <a:prstClr val="black"/>
              </a:solidFill>
            </a:endParaRPr>
          </a:p>
          <a:p>
            <a:pPr lvl="0" algn="ctr"/>
            <a:r>
              <a:rPr lang="ru-RU" sz="900" b="1" dirty="0">
                <a:solidFill>
                  <a:prstClr val="black"/>
                </a:solidFill>
              </a:rPr>
              <a:t>ООО </a:t>
            </a:r>
            <a:r>
              <a:rPr lang="ru-RU" sz="900" b="1" dirty="0" smtClean="0">
                <a:solidFill>
                  <a:prstClr val="black"/>
                </a:solidFill>
              </a:rPr>
              <a:t>«Логистик Центр» </a:t>
            </a:r>
          </a:p>
        </p:txBody>
      </p:sp>
      <p:sp>
        <p:nvSpPr>
          <p:cNvPr id="58" name="Нашивка 57"/>
          <p:cNvSpPr/>
          <p:nvPr/>
        </p:nvSpPr>
        <p:spPr>
          <a:xfrm>
            <a:off x="9411952" y="3088898"/>
            <a:ext cx="2202024" cy="663756"/>
          </a:xfrm>
          <a:prstGeom prst="chevron">
            <a:avLst/>
          </a:prstGeom>
          <a:solidFill>
            <a:srgbClr val="0066CC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615257" y="3115397"/>
            <a:ext cx="144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 </a:t>
            </a:r>
            <a:r>
              <a:rPr lang="ru-RU" dirty="0">
                <a:solidFill>
                  <a:schemeClr val="bg1"/>
                </a:solidFill>
              </a:rPr>
              <a:t>полугодие 2023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V="1">
            <a:off x="10407373" y="2118063"/>
            <a:ext cx="1" cy="757216"/>
          </a:xfrm>
          <a:prstGeom prst="line">
            <a:avLst/>
          </a:prstGeom>
          <a:ln w="22225">
            <a:solidFill>
              <a:srgbClr val="0070C0"/>
            </a:solidFill>
            <a:prstDash val="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0186" y="1444312"/>
            <a:ext cx="714375" cy="695325"/>
          </a:xfrm>
          <a:prstGeom prst="rect">
            <a:avLst/>
          </a:prstGeom>
        </p:spPr>
      </p:pic>
      <p:cxnSp>
        <p:nvCxnSpPr>
          <p:cNvPr id="62" name="Прямая соединительная линия 61"/>
          <p:cNvCxnSpPr/>
          <p:nvPr/>
        </p:nvCxnSpPr>
        <p:spPr>
          <a:xfrm flipV="1">
            <a:off x="10407374" y="3910893"/>
            <a:ext cx="0" cy="569712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549705" y="458884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F65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   учреждений</a:t>
            </a:r>
            <a:endParaRPr lang="ru-RU" sz="1400" b="1" dirty="0">
              <a:solidFill>
                <a:srgbClr val="0F65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F65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 </a:t>
            </a:r>
            <a:r>
              <a:rPr lang="ru-RU" sz="1400" b="1" dirty="0">
                <a:solidFill>
                  <a:srgbClr val="0F65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адресов доставки</a:t>
            </a:r>
          </a:p>
        </p:txBody>
      </p:sp>
      <p:pic>
        <p:nvPicPr>
          <p:cNvPr id="6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0" y="309348"/>
            <a:ext cx="636009" cy="63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harapovir\Downloads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38" y="586580"/>
            <a:ext cx="5644630" cy="579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1919537" y="535967"/>
            <a:ext cx="94330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63405" y="89691"/>
            <a:ext cx="98490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ГЕОГРАФИЯ РЕАЛИЗАЦИИ ПРОЕКТА «СПЕЦИАЛИЗИРОВАННЫЙ СКЛАД»</a:t>
            </a:r>
            <a:endParaRPr lang="ru-RU" sz="23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3" y="31282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Блок-схема: узел 18"/>
          <p:cNvSpPr/>
          <p:nvPr/>
        </p:nvSpPr>
        <p:spPr>
          <a:xfrm>
            <a:off x="5835321" y="3686139"/>
            <a:ext cx="216647" cy="214216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5534977" y="4106066"/>
            <a:ext cx="208787" cy="206444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3797004" y="3218624"/>
            <a:ext cx="1842367" cy="504697"/>
          </a:xfrm>
          <a:prstGeom prst="wedgeRectCallout">
            <a:avLst>
              <a:gd name="adj1" fmla="val 69460"/>
              <a:gd name="adj2" fmla="val 72817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Новокуйбышевск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17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8112224" y="2348132"/>
            <a:ext cx="1420706" cy="560406"/>
          </a:xfrm>
          <a:prstGeom prst="wedgeRectCallout">
            <a:avLst>
              <a:gd name="adj1" fmla="val -98340"/>
              <a:gd name="adj2" fmla="val 121164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Отрадный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5  </a:t>
            </a:r>
            <a:r>
              <a:rPr lang="ru-RU" sz="14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учреждений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797004" y="3944793"/>
            <a:ext cx="1540401" cy="591302"/>
          </a:xfrm>
          <a:prstGeom prst="wedgeRectCallout">
            <a:avLst>
              <a:gd name="adj1" fmla="val 83316"/>
              <a:gd name="adj2" fmla="val -71887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Чапаевск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14 учреждений</a:t>
            </a:r>
            <a:endParaRPr lang="ru-RU" sz="9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15448" y="1320941"/>
            <a:ext cx="22523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Со 2 полугодия 2023 года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в проекте:</a:t>
            </a:r>
          </a:p>
          <a:p>
            <a:pPr algn="ctr"/>
            <a:endParaRPr lang="ru-RU" b="1" u="sng" dirty="0" smtClean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130 учреждений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235 точек поставки</a:t>
            </a: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15 муниципальных образований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7" name="Блок-схема: узел 36"/>
          <p:cNvSpPr/>
          <p:nvPr/>
        </p:nvSpPr>
        <p:spPr>
          <a:xfrm>
            <a:off x="6269828" y="3578101"/>
            <a:ext cx="121930" cy="108038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8" name="Прямоугольная выноска 37"/>
          <p:cNvSpPr/>
          <p:nvPr/>
        </p:nvSpPr>
        <p:spPr>
          <a:xfrm>
            <a:off x="4322252" y="2425934"/>
            <a:ext cx="1452821" cy="518011"/>
          </a:xfrm>
          <a:prstGeom prst="wedgeRectCallout">
            <a:avLst>
              <a:gd name="adj1" fmla="val 87325"/>
              <a:gd name="adj2" fmla="val 183631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Самара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25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Блок-схема: узел 40"/>
          <p:cNvSpPr/>
          <p:nvPr/>
        </p:nvSpPr>
        <p:spPr>
          <a:xfrm>
            <a:off x="6066780" y="2892386"/>
            <a:ext cx="238641" cy="22348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Прямоугольная выноска 41"/>
          <p:cNvSpPr/>
          <p:nvPr/>
        </p:nvSpPr>
        <p:spPr>
          <a:xfrm>
            <a:off x="7056990" y="3731699"/>
            <a:ext cx="1656184" cy="508745"/>
          </a:xfrm>
          <a:prstGeom prst="wedgeRectCallout">
            <a:avLst>
              <a:gd name="adj1" fmla="val -71478"/>
              <a:gd name="adj2" fmla="val -111390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-457200" algn="ctr">
              <a:lnSpc>
                <a:spcPts val="1500"/>
              </a:lnSpc>
            </a:pPr>
            <a:r>
              <a:rPr lang="ru-RU" sz="1600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Кинель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и</a:t>
            </a:r>
          </a:p>
          <a:p>
            <a:pPr indent="-457200" algn="ctr">
              <a:lnSpc>
                <a:spcPts val="1500"/>
              </a:lnSpc>
            </a:pPr>
            <a:r>
              <a:rPr lang="ru-RU" sz="1600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Кинельский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р-н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indent="-457200"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11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Блок-схема: узел 42"/>
          <p:cNvSpPr/>
          <p:nvPr/>
        </p:nvSpPr>
        <p:spPr>
          <a:xfrm>
            <a:off x="6401317" y="3931257"/>
            <a:ext cx="147436" cy="124391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Прямоугольная выноска 43"/>
          <p:cNvSpPr/>
          <p:nvPr/>
        </p:nvSpPr>
        <p:spPr>
          <a:xfrm>
            <a:off x="5223117" y="4589346"/>
            <a:ext cx="1446988" cy="550884"/>
          </a:xfrm>
          <a:prstGeom prst="wedgeRectCallout">
            <a:avLst>
              <a:gd name="adj1" fmla="val 37428"/>
              <a:gd name="adj2" fmla="val -159110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Волжский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15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6" name="Блок-схема: узел 45"/>
          <p:cNvSpPr/>
          <p:nvPr/>
        </p:nvSpPr>
        <p:spPr>
          <a:xfrm>
            <a:off x="6507655" y="3139281"/>
            <a:ext cx="121930" cy="108038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7" name="Блок-схема: узел 46"/>
          <p:cNvSpPr/>
          <p:nvPr/>
        </p:nvSpPr>
        <p:spPr>
          <a:xfrm>
            <a:off x="6644055" y="3363187"/>
            <a:ext cx="137770" cy="12207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7260980" y="3274231"/>
            <a:ext cx="172433" cy="17791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3" name="Блок-схема: узел 32"/>
          <p:cNvSpPr/>
          <p:nvPr/>
        </p:nvSpPr>
        <p:spPr>
          <a:xfrm>
            <a:off x="6988105" y="5336576"/>
            <a:ext cx="137770" cy="12207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7276014" y="5028107"/>
            <a:ext cx="121930" cy="108038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7608168" y="5784520"/>
            <a:ext cx="2207280" cy="589816"/>
          </a:xfrm>
          <a:prstGeom prst="wedgeRectCallout">
            <a:avLst>
              <a:gd name="adj1" fmla="val -71478"/>
              <a:gd name="adj2" fmla="val -111390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-457200" algn="ctr">
              <a:lnSpc>
                <a:spcPts val="1500"/>
              </a:lnSpc>
            </a:pPr>
            <a:r>
              <a:rPr lang="ru-RU" sz="1600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Большечерниговский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р-н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indent="-457200"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 учреждение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Прямоугольная выноска 38"/>
          <p:cNvSpPr/>
          <p:nvPr/>
        </p:nvSpPr>
        <p:spPr>
          <a:xfrm>
            <a:off x="8472264" y="4264298"/>
            <a:ext cx="2394608" cy="488607"/>
          </a:xfrm>
          <a:prstGeom prst="wedgeRectCallout">
            <a:avLst>
              <a:gd name="adj1" fmla="val -98340"/>
              <a:gd name="adj2" fmla="val 121164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Большеглушицкий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р-он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3</a:t>
            </a:r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 учреждения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8" name="Прямоугольная выноска 47"/>
          <p:cNvSpPr/>
          <p:nvPr/>
        </p:nvSpPr>
        <p:spPr>
          <a:xfrm>
            <a:off x="3947986" y="5332660"/>
            <a:ext cx="1540401" cy="760143"/>
          </a:xfrm>
          <a:prstGeom prst="wedgeRectCallout">
            <a:avLst>
              <a:gd name="adj1" fmla="val 83316"/>
              <a:gd name="adj2" fmla="val -71887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Пестравский</a:t>
            </a:r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р-он</a:t>
            </a:r>
            <a:endParaRPr lang="ru-RU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2 учреждения</a:t>
            </a:r>
            <a:endParaRPr lang="ru-RU" sz="9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9" name="Блок-схема: узел 48"/>
          <p:cNvSpPr/>
          <p:nvPr/>
        </p:nvSpPr>
        <p:spPr>
          <a:xfrm>
            <a:off x="5946611" y="5032192"/>
            <a:ext cx="121930" cy="108038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2" name="Прямоугольная выноска 51"/>
          <p:cNvSpPr/>
          <p:nvPr/>
        </p:nvSpPr>
        <p:spPr>
          <a:xfrm>
            <a:off x="6523247" y="722358"/>
            <a:ext cx="1856047" cy="755997"/>
          </a:xfrm>
          <a:prstGeom prst="wedgeRectCallout">
            <a:avLst>
              <a:gd name="adj1" fmla="val -67667"/>
              <a:gd name="adj2" fmla="val 240167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Тольятти, Жигулевск</a:t>
            </a:r>
          </a:p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16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08170" y="2331098"/>
            <a:ext cx="2252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Всего в Самарской области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218 учреждений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37 муниципальных образований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5" name="Прямоугольная выноска 44"/>
          <p:cNvSpPr/>
          <p:nvPr/>
        </p:nvSpPr>
        <p:spPr>
          <a:xfrm>
            <a:off x="6491440" y="2139802"/>
            <a:ext cx="1452821" cy="518011"/>
          </a:xfrm>
          <a:prstGeom prst="wedgeRectCallout">
            <a:avLst>
              <a:gd name="adj1" fmla="val -46026"/>
              <a:gd name="adj2" fmla="val 144673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расноярский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5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8472264" y="1088276"/>
            <a:ext cx="1420706" cy="560406"/>
          </a:xfrm>
          <a:prstGeom prst="wedgeRectCallout">
            <a:avLst>
              <a:gd name="adj1" fmla="val -98340"/>
              <a:gd name="adj2" fmla="val 121164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Сергиевск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5  </a:t>
            </a:r>
            <a:r>
              <a:rPr lang="ru-RU" sz="14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учреждений</a:t>
            </a:r>
          </a:p>
        </p:txBody>
      </p:sp>
      <p:sp>
        <p:nvSpPr>
          <p:cNvPr id="40" name="Блок-схема: узел 39"/>
          <p:cNvSpPr/>
          <p:nvPr/>
        </p:nvSpPr>
        <p:spPr>
          <a:xfrm>
            <a:off x="7722116" y="1955049"/>
            <a:ext cx="172433" cy="17791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0" name="Прямоугольная выноска 49"/>
          <p:cNvSpPr/>
          <p:nvPr/>
        </p:nvSpPr>
        <p:spPr>
          <a:xfrm>
            <a:off x="2660558" y="4699134"/>
            <a:ext cx="2221441" cy="591302"/>
          </a:xfrm>
          <a:prstGeom prst="wedgeRectCallout">
            <a:avLst>
              <a:gd name="adj1" fmla="val 104958"/>
              <a:gd name="adj2" fmla="val -123435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Безенчукский р-он</a:t>
            </a:r>
            <a:endParaRPr lang="ru-RU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11 учреждений</a:t>
            </a:r>
            <a:endParaRPr lang="ru-RU" sz="9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91544" y="436362"/>
            <a:ext cx="7912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СХЕМА РАБОТЫ СПЕЦИАЛИЗИРОВАННОГО СКЛАДА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6373905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19413" y="2591296"/>
            <a:ext cx="3354180" cy="37548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ГУОТ СО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Оплата услуг на основании государственного контракта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Методологическое сопровождение  заказчиков и поставщиков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Разработка методических рекомендаций по приемке товара,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Формирование каталога продуктов питания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Расчет НМЦК на продукты питания</a:t>
            </a:r>
            <a:endParaRPr lang="ru-RU" sz="1400" b="1" dirty="0">
              <a:solidFill>
                <a:prstClr val="white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6322775" y="2975798"/>
            <a:ext cx="0" cy="1004556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7576946" y="3612707"/>
            <a:ext cx="703414" cy="469432"/>
          </a:xfrm>
          <a:prstGeom prst="straightConnector1">
            <a:avLst/>
          </a:prstGeom>
          <a:ln w="28575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4799856" y="4008077"/>
            <a:ext cx="3116081" cy="275468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СКЛАД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Специализированное ПО для сбора и обработки заявок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Прием на ответственное хранение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Формирование сводных заявок для поставщиков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Приемка по качеству и </a:t>
            </a:r>
          </a:p>
          <a:p>
            <a:r>
              <a:rPr lang="ru-RU" sz="1200" b="1" dirty="0" smtClean="0">
                <a:solidFill>
                  <a:prstClr val="white"/>
                </a:solidFill>
              </a:rPr>
              <a:t>количеству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Доставка заказов Заказчику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Фиксация фактов </a:t>
            </a:r>
            <a:r>
              <a:rPr lang="ru-RU" sz="1200" b="1" dirty="0" err="1" smtClean="0">
                <a:solidFill>
                  <a:prstClr val="white"/>
                </a:solidFill>
              </a:rPr>
              <a:t>непоставки</a:t>
            </a:r>
            <a:r>
              <a:rPr lang="ru-RU" sz="1200" b="1" dirty="0" smtClean="0">
                <a:solidFill>
                  <a:prstClr val="white"/>
                </a:solidFill>
              </a:rPr>
              <a:t>/недопоставки</a:t>
            </a:r>
            <a:endParaRPr lang="ru-RU" sz="1200" b="1" dirty="0">
              <a:solidFill>
                <a:prstClr val="white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5637516"/>
            <a:ext cx="521297" cy="521297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696572" y="1736290"/>
            <a:ext cx="2878185" cy="21542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ПОСТАВЩИКИ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Поставка товара на склад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Формирование  электронных документов  в ЕИС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Передача товаров </a:t>
            </a:r>
          </a:p>
          <a:p>
            <a:r>
              <a:rPr lang="ru-RU" sz="1400" b="1" dirty="0" smtClean="0">
                <a:solidFill>
                  <a:prstClr val="white"/>
                </a:solidFill>
              </a:rPr>
              <a:t>на ответственное хранение</a:t>
            </a:r>
          </a:p>
          <a:p>
            <a:r>
              <a:rPr lang="ru-RU" sz="1400" b="1" dirty="0" smtClean="0">
                <a:solidFill>
                  <a:prstClr val="white"/>
                </a:solidFill>
              </a:rPr>
              <a:t>(до получения экспертизы)</a:t>
            </a:r>
          </a:p>
          <a:p>
            <a:pPr algn="ctr"/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19" y="3251003"/>
            <a:ext cx="462793" cy="376019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4657319" y="1236422"/>
            <a:ext cx="3194211" cy="155950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ЗАКАЗЧИКИ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</a:rPr>
              <a:t>направление заявок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</a:rPr>
              <a:t>оплата продуктов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</a:rPr>
              <a:t>питания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175520"/>
            <a:ext cx="467033" cy="508547"/>
          </a:xfrm>
          <a:prstGeom prst="rect">
            <a:avLst/>
          </a:prstGeom>
        </p:spPr>
      </p:pic>
      <p:pic>
        <p:nvPicPr>
          <p:cNvPr id="1029" name="Рисунок 10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97" y="3420525"/>
            <a:ext cx="361864" cy="36186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64" y="2969382"/>
            <a:ext cx="381863" cy="381863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1059522" y="4612111"/>
            <a:ext cx="2435144" cy="115414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ЛАБОРАТОРИЯ</a:t>
            </a:r>
          </a:p>
          <a:p>
            <a:pPr algn="ctr"/>
            <a:r>
              <a:rPr lang="ru-RU" sz="1100" b="1" dirty="0" smtClean="0">
                <a:solidFill>
                  <a:prstClr val="white"/>
                </a:solidFill>
              </a:rPr>
              <a:t>Лабораторные исследования качества принятых </a:t>
            </a:r>
          </a:p>
          <a:p>
            <a:pPr algn="ctr"/>
            <a:r>
              <a:rPr lang="ru-RU" sz="1100" b="1" dirty="0" smtClean="0">
                <a:solidFill>
                  <a:prstClr val="white"/>
                </a:solidFill>
              </a:rPr>
              <a:t>продуктов питания</a:t>
            </a:r>
            <a:endParaRPr lang="ru-RU" sz="1100" b="1" dirty="0">
              <a:solidFill>
                <a:prstClr val="white"/>
              </a:solidFill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3572049" y="5189182"/>
            <a:ext cx="1227807" cy="1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Рисунок 10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64" y="3251004"/>
            <a:ext cx="649255" cy="649255"/>
          </a:xfrm>
          <a:prstGeom prst="rect">
            <a:avLst/>
          </a:prstGeom>
        </p:spPr>
      </p:pic>
      <p:cxnSp>
        <p:nvCxnSpPr>
          <p:cNvPr id="1037" name="Прямая со стрелкой 1036"/>
          <p:cNvCxnSpPr/>
          <p:nvPr/>
        </p:nvCxnSpPr>
        <p:spPr>
          <a:xfrm>
            <a:off x="3744951" y="3618526"/>
            <a:ext cx="1054905" cy="68625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9" name="Рисунок 10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86" y="5189182"/>
            <a:ext cx="524124" cy="524124"/>
          </a:xfrm>
          <a:prstGeom prst="rect">
            <a:avLst/>
          </a:prstGeom>
        </p:spPr>
      </p:pic>
      <p:pic>
        <p:nvPicPr>
          <p:cNvPr id="2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14" y="375027"/>
            <a:ext cx="811915" cy="8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5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38" y="6353009"/>
            <a:ext cx="12228837" cy="5448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7" y="43636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91544" y="436362"/>
            <a:ext cx="7912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РЕАЛИЗАЦИЯ ПРОЕКТА</a:t>
            </a:r>
            <a:endParaRPr lang="ru-RU" sz="24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1631504" y="898027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43672" y="1025650"/>
            <a:ext cx="609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Закупка услуг Специализированного склада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36" y="1505914"/>
            <a:ext cx="969848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70C0"/>
                </a:solidFill>
              </a:rPr>
              <a:t>Заказчик:  </a:t>
            </a:r>
            <a:r>
              <a:rPr lang="ru-RU" sz="2400" dirty="0" smtClean="0">
                <a:solidFill>
                  <a:srgbClr val="0070C0"/>
                </a:solidFill>
              </a:rPr>
              <a:t>Главное управление организации торгов Самарской области;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70C0"/>
                </a:solidFill>
              </a:rPr>
              <a:t>Способ закупки: </a:t>
            </a:r>
            <a:r>
              <a:rPr lang="ru-RU" sz="2400" dirty="0" smtClean="0">
                <a:solidFill>
                  <a:srgbClr val="0070C0"/>
                </a:solidFill>
              </a:rPr>
              <a:t>открытый конкурс/электронный аукцион;</a:t>
            </a:r>
            <a:endParaRPr lang="ru-RU" sz="24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70C0"/>
                </a:solidFill>
              </a:rPr>
              <a:t>Периодичность закупки:</a:t>
            </a:r>
            <a:r>
              <a:rPr lang="ru-RU" sz="2400" dirty="0" smtClean="0">
                <a:solidFill>
                  <a:srgbClr val="0070C0"/>
                </a:solidFill>
              </a:rPr>
              <a:t> 2 раза в год;</a:t>
            </a:r>
            <a:endParaRPr lang="ru-RU" sz="24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70C0"/>
                </a:solidFill>
              </a:rPr>
              <a:t>Объем закупки: </a:t>
            </a:r>
            <a:r>
              <a:rPr lang="ru-RU" sz="2400" dirty="0" smtClean="0">
                <a:solidFill>
                  <a:srgbClr val="0070C0"/>
                </a:solidFill>
              </a:rPr>
              <a:t> закупка с неопределенным объемом по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70C0"/>
                </a:solidFill>
              </a:rPr>
              <a:t>Стоимости единицы услуги;</a:t>
            </a:r>
            <a:endParaRPr lang="ru-RU" sz="24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70C0"/>
                </a:solidFill>
              </a:rPr>
              <a:t>Структура цены:</a:t>
            </a:r>
            <a:r>
              <a:rPr lang="ru-RU" sz="2400" dirty="0" smtClean="0">
                <a:solidFill>
                  <a:srgbClr val="0070C0"/>
                </a:solidFill>
              </a:rPr>
              <a:t> 2-х фазный тариф </a:t>
            </a:r>
          </a:p>
          <a:p>
            <a:endParaRPr lang="ru-RU" dirty="0"/>
          </a:p>
          <a:p>
            <a:endParaRPr lang="ru-RU" dirty="0" smtClean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157452388"/>
              </p:ext>
            </p:extLst>
          </p:nvPr>
        </p:nvGraphicFramePr>
        <p:xfrm>
          <a:off x="5334782" y="3068960"/>
          <a:ext cx="6224240" cy="4293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228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8" y="6353009"/>
            <a:ext cx="12228837" cy="544827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153374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7" y="43636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91544" y="436362"/>
            <a:ext cx="7912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РЕАЛИЗАЦИЯ ПРОЕКТА</a:t>
            </a:r>
            <a:endParaRPr lang="ru-RU" sz="24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1631504" y="898027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 вниз 9"/>
          <p:cNvSpPr/>
          <p:nvPr/>
        </p:nvSpPr>
        <p:spPr>
          <a:xfrm>
            <a:off x="4439816" y="4647462"/>
            <a:ext cx="360040" cy="360040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012293" y="4647462"/>
            <a:ext cx="360040" cy="360040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015880" y="971219"/>
            <a:ext cx="21602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ГУОТ СО</a:t>
            </a:r>
            <a:endParaRPr lang="ru-RU" sz="35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21369</TotalTime>
  <Words>1127</Words>
  <Application>Microsoft Office PowerPoint</Application>
  <PresentationFormat>Широкоэкранный</PresentationFormat>
  <Paragraphs>359</Paragraphs>
  <Slides>21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Предпосылки создания пилотного проекта по качественной приемки товаров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ПРИЧИНЫ ОТКАЗА В ПРИЕМКЕ ТОВАРА (за 1 полугодие 2023года)</vt:lpstr>
      <vt:lpstr>Презентация PowerPoint</vt:lpstr>
      <vt:lpstr> ИТОГИ РЕАЛИЗАЦИИ ПРОЕКТА В ЦИФРАХ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Шарапов Ильяс Рифкатович</dc:creator>
  <cp:lastModifiedBy>Орехова Анна Владимировна</cp:lastModifiedBy>
  <cp:revision>665</cp:revision>
  <cp:lastPrinted>2023-05-25T06:13:52Z</cp:lastPrinted>
  <dcterms:created xsi:type="dcterms:W3CDTF">2020-01-20T08:21:55Z</dcterms:created>
  <dcterms:modified xsi:type="dcterms:W3CDTF">2023-08-22T13:27:54Z</dcterms:modified>
</cp:coreProperties>
</file>