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9" r:id="rId3"/>
    <p:sldId id="259" r:id="rId4"/>
    <p:sldId id="261" r:id="rId5"/>
    <p:sldId id="260" r:id="rId6"/>
    <p:sldId id="265" r:id="rId7"/>
    <p:sldId id="262" r:id="rId8"/>
    <p:sldId id="267" r:id="rId9"/>
    <p:sldId id="268" r:id="rId10"/>
    <p:sldId id="264" r:id="rId11"/>
    <p:sldId id="263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A5B"/>
    <a:srgbClr val="0D038F"/>
    <a:srgbClr val="8BF9C7"/>
    <a:srgbClr val="893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911955148800099E-3"/>
          <c:y val="6.5732425519783949E-2"/>
          <c:w val="0.97392116161678566"/>
          <c:h val="0.8864576260947917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м.д. жира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1788889873097452"/>
                  <c:y val="-6.627615202586448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FABB57-A90D-4146-9833-BEAABD353B30}" type="SERIESNAME">
                      <a:rPr lang="ru-RU" sz="180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[ИМЯ РЯДА]</a:t>
                    </a:fld>
                    <a:r>
                      <a:rPr lang="ru-RU" sz="1800" baseline="0" dirty="0">
                        <a:solidFill>
                          <a:srgbClr val="FF0000"/>
                        </a:solidFill>
                      </a:rPr>
                      <a:t>; </a:t>
                    </a:r>
                    <a:fld id="{A7E0769A-9009-4514-9E33-DFD93C99AF64}" type="VALUE">
                      <a:rPr lang="ru-RU" sz="1800" baseline="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sz="1800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16457545979264"/>
                      <c:h val="5.7365764692988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D80-4193-A328-59723F4C513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0DEC45-EB16-4510-BE07-164767AE216D}" type="SERIESNAME">
                      <a:rPr lang="ru-RU" sz="180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[ИМЯ РЯДА]</a:t>
                    </a:fld>
                    <a:r>
                      <a:rPr lang="ru-RU" sz="1800" baseline="0" dirty="0">
                        <a:solidFill>
                          <a:srgbClr val="FF0000"/>
                        </a:solidFill>
                      </a:rPr>
                      <a:t>; </a:t>
                    </a:r>
                    <a:fld id="{2D3D3119-6A3E-4D6D-8350-C0FB10966F34}" type="VALUE">
                      <a:rPr lang="ru-RU" sz="1800" baseline="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sz="1800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80-4193-A328-59723F4C51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молочная продукция</c:v>
                </c:pt>
                <c:pt idx="1">
                  <c:v>мясная продукция</c:v>
                </c:pt>
                <c:pt idx="2">
                  <c:v>овощи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42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80-4193-A328-59723F4C513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м.д. белка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185481499026857"/>
                  <c:y val="2.296899224409609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2741D4-401F-42C1-B5EC-69AF206DDB2A}" type="SERIESNAME">
                      <a:rPr lang="ru-RU" sz="180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[ИМЯ РЯДА]</a:t>
                    </a:fld>
                    <a:r>
                      <a:rPr lang="ru-RU" sz="1800" baseline="0" dirty="0">
                        <a:solidFill>
                          <a:srgbClr val="FF0000"/>
                        </a:solidFill>
                      </a:rPr>
                      <a:t>; </a:t>
                    </a:r>
                    <a:fld id="{0D95A65B-A18C-423E-B454-3FFA6E0B1C2A}" type="VALUE">
                      <a:rPr lang="ru-RU" sz="1800" baseline="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sz="1800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88314176583334"/>
                      <c:h val="5.7365764692988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D80-4193-A328-59723F4C513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82B1ED1-1E51-4AA0-BAD5-3A25B46B1FB8}" type="SERIESNAME">
                      <a:rPr lang="ru-RU" sz="180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[ИМЯ РЯДА]</a:t>
                    </a:fld>
                    <a:r>
                      <a:rPr lang="ru-RU" sz="1800" baseline="0" dirty="0">
                        <a:solidFill>
                          <a:srgbClr val="FF0000"/>
                        </a:solidFill>
                      </a:rPr>
                      <a:t>; </a:t>
                    </a:r>
                    <a:fld id="{A5069D57-0D4A-4001-9CD8-9C0D6328758C}" type="VALUE">
                      <a:rPr lang="ru-RU" sz="1800" baseline="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sz="1800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D80-4193-A328-59723F4C51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молочная продукция</c:v>
                </c:pt>
                <c:pt idx="1">
                  <c:v>мясная продукция</c:v>
                </c:pt>
                <c:pt idx="2">
                  <c:v>овощи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34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80-4193-A328-59723F4C513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ЖКС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0099452915978877"/>
                  <c:y val="2.428525710045607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FD36FC1-D141-4F54-AE11-E7C8F0BFB23A}" type="SERIESNAME">
                      <a:rPr lang="ru-RU" sz="180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[ИМЯ РЯДА]</a:t>
                    </a:fld>
                    <a:r>
                      <a:rPr lang="ru-RU" sz="1800" baseline="0" dirty="0">
                        <a:solidFill>
                          <a:srgbClr val="FF0000"/>
                        </a:solidFill>
                      </a:rPr>
                      <a:t>; </a:t>
                    </a:r>
                    <a:fld id="{0CE1DA37-AF1E-412F-A92C-E1BA671A9696}" type="VALUE">
                      <a:rPr lang="ru-RU" sz="1800" baseline="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sz="1800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00317898883466"/>
                      <c:h val="5.7365764692988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D80-4193-A328-59723F4C51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молочная продукция</c:v>
                </c:pt>
                <c:pt idx="1">
                  <c:v>мясная продукция</c:v>
                </c:pt>
                <c:pt idx="2">
                  <c:v>овощи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D80-4193-A328-59723F4C513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Сухое молоко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2359586743330532"/>
                  <c:y val="-2.165357989088300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F08191E-ABF5-48FB-AAEC-E0652B7FAD68}" type="SERIESNAME">
                      <a:rPr lang="ru-RU" sz="180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[ИМЯ РЯДА]</a:t>
                    </a:fld>
                    <a:r>
                      <a:rPr lang="ru-RU" sz="1800" baseline="0" dirty="0">
                        <a:solidFill>
                          <a:srgbClr val="FF0000"/>
                        </a:solidFill>
                      </a:rPr>
                      <a:t>; </a:t>
                    </a:r>
                    <a:fld id="{5C67BA62-4A35-4582-917C-71E7B40B8F3C}" type="VALUE">
                      <a:rPr lang="ru-RU" sz="1800" baseline="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sz="1800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3D80-4193-A328-59723F4C513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80-4193-A328-59723F4C51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молочная продукция</c:v>
                </c:pt>
                <c:pt idx="1">
                  <c:v>мясная продукция</c:v>
                </c:pt>
                <c:pt idx="2">
                  <c:v>овощи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D80-4193-A328-59723F4C513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фальсификация состава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BF0D010-1A8E-4C5B-9E63-6E6624589406}" type="SERIESNAME">
                      <a:rPr lang="ru-RU" sz="180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[ИМЯ РЯДА]</a:t>
                    </a:fld>
                    <a:r>
                      <a:rPr lang="ru-RU" sz="1800" baseline="0" dirty="0">
                        <a:solidFill>
                          <a:srgbClr val="FF0000"/>
                        </a:solidFill>
                      </a:rPr>
                      <a:t>; </a:t>
                    </a:r>
                    <a:fld id="{C928A4AD-685B-484B-A2CC-8581BBC103DD}" type="VALUE">
                      <a:rPr lang="ru-RU" sz="1800" baseline="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sz="1800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D80-4193-A328-59723F4C51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молочная продукция</c:v>
                </c:pt>
                <c:pt idx="1">
                  <c:v>мясная продукция</c:v>
                </c:pt>
                <c:pt idx="2">
                  <c:v>овощи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D80-4193-A328-59723F4C513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микробиология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0D0A2F1-9FDB-4378-89F0-7F88D1ACA17B}" type="SERIESNAME">
                      <a:rPr lang="ru-RU" sz="180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[ИМЯ РЯДА]</a:t>
                    </a:fld>
                    <a:r>
                      <a:rPr lang="ru-RU" sz="1800" baseline="0" dirty="0">
                        <a:solidFill>
                          <a:srgbClr val="FF0000"/>
                        </a:solidFill>
                      </a:rPr>
                      <a:t>; </a:t>
                    </a:r>
                    <a:fld id="{F41F6CAB-4131-4260-8351-3251C7E4CBB1}" type="VALUE">
                      <a:rPr lang="ru-RU" sz="1800" baseline="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sz="1800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2603563719264"/>
                      <c:h val="0.107840576842594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D80-4193-A328-59723F4C51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молочная продукция</c:v>
                </c:pt>
                <c:pt idx="1">
                  <c:v>мясная продукция</c:v>
                </c:pt>
                <c:pt idx="2">
                  <c:v>овощи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D80-4193-A328-59723F4C5136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нитраты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0.13323803366874173"/>
                  <c:y val="2.296984474724219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0D340D-E9BF-4BA7-BA7B-F2DB46169DEE}" type="SERIESNAME">
                      <a:rPr lang="ru-RU" sz="180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[ИМЯ РЯДА]</a:t>
                    </a:fld>
                    <a:r>
                      <a:rPr lang="ru-RU" sz="1800" baseline="0" dirty="0">
                        <a:solidFill>
                          <a:srgbClr val="FF0000"/>
                        </a:solidFill>
                      </a:rPr>
                      <a:t>; </a:t>
                    </a:r>
                    <a:fld id="{7321FDDE-DBDC-4A2E-A8C9-513C534EFD14}" type="VALUE">
                      <a:rPr lang="ru-RU" sz="1800" baseline="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sz="1800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D80-4193-A328-59723F4C51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молочная продукция</c:v>
                </c:pt>
                <c:pt idx="1">
                  <c:v>мясная продукция</c:v>
                </c:pt>
                <c:pt idx="2">
                  <c:v>овощи</c:v>
                </c:pt>
              </c:strCache>
            </c:strRef>
          </c:cat>
          <c:val>
            <c:numRef>
              <c:f>Sheet1!$B$8:$D$8</c:f>
              <c:numCache>
                <c:formatCode>General</c:formatCode>
                <c:ptCount val="3"/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D80-4193-A328-59723F4C5136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паразитарная загрязненность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0.16648394644361128"/>
                  <c:y val="-1.640181951451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AFBBD0-075C-4B6C-ACB3-402035683B2D}" type="SERIESNAME">
                      <a:rPr lang="ru-RU" sz="1800" dirty="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[ИМЯ РЯДА]</a:t>
                    </a:fld>
                    <a:r>
                      <a:rPr lang="ru-RU" sz="1800" baseline="0" dirty="0">
                        <a:solidFill>
                          <a:srgbClr val="FF0000"/>
                        </a:solidFill>
                      </a:rPr>
                      <a:t>; </a:t>
                    </a:r>
                    <a:fld id="{0B1BE0F5-685C-4646-96F8-1B1DA6B3D378}" type="VALUE">
                      <a:rPr lang="ru-RU" sz="1800" baseline="0" dirty="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sz="1800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97365204965822"/>
                      <c:h val="0.153824993208701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3D80-4193-A328-59723F4C51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молочная продукция</c:v>
                </c:pt>
                <c:pt idx="1">
                  <c:v>мясная продукция</c:v>
                </c:pt>
                <c:pt idx="2">
                  <c:v>овощи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D80-4193-A328-59723F4C51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99044448"/>
        <c:axId val="299040136"/>
        <c:axId val="0"/>
      </c:bar3DChart>
      <c:catAx>
        <c:axId val="2990444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crossAx val="299040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90401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904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894E0-35EC-4A11-8A6D-353872229E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8C2E692-8C35-4849-B3A5-227F5D030D94}">
      <dgm:prSet/>
      <dgm:spPr/>
      <dgm:t>
        <a:bodyPr/>
        <a:lstStyle/>
        <a:p>
          <a:pPr rtl="0"/>
          <a:r>
            <a:rPr lang="ru-RU" dirty="0"/>
            <a:t>Лабораторные испытания пищевой продукции проводятся в рамках государственного задания на полностью безвозмездной основе для бюджетных учреждений</a:t>
          </a:r>
        </a:p>
      </dgm:t>
    </dgm:pt>
    <dgm:pt modelId="{07BE72B5-ED1D-426B-8BAF-658493E43D2C}" type="parTrans" cxnId="{145AC30C-CF68-4006-A6CC-984676AC3BD0}">
      <dgm:prSet/>
      <dgm:spPr/>
      <dgm:t>
        <a:bodyPr/>
        <a:lstStyle/>
        <a:p>
          <a:endParaRPr lang="ru-RU"/>
        </a:p>
      </dgm:t>
    </dgm:pt>
    <dgm:pt modelId="{41291469-E144-40A4-B338-03BDE22F31CB}" type="sibTrans" cxnId="{145AC30C-CF68-4006-A6CC-984676AC3BD0}">
      <dgm:prSet/>
      <dgm:spPr/>
      <dgm:t>
        <a:bodyPr/>
        <a:lstStyle/>
        <a:p>
          <a:endParaRPr lang="ru-RU"/>
        </a:p>
      </dgm:t>
    </dgm:pt>
    <dgm:pt modelId="{0DC34639-D18E-4495-B400-F14115F2A06A}">
      <dgm:prSet/>
      <dgm:spPr/>
      <dgm:t>
        <a:bodyPr/>
        <a:lstStyle/>
        <a:p>
          <a:pPr rtl="0"/>
          <a:r>
            <a:rPr lang="ru-RU" dirty="0"/>
            <a:t>При отборе образцов применяется риск-ориентированный подход (выбор поставщиков и производителей продукции, определение частоты отбора проб, выбор контролируемых показателей и т.д.)</a:t>
          </a:r>
        </a:p>
      </dgm:t>
    </dgm:pt>
    <dgm:pt modelId="{7312880D-2AE4-4787-B92A-F6A3710B206C}" type="parTrans" cxnId="{9A0C2566-1290-406E-A808-B7BDF4742926}">
      <dgm:prSet/>
      <dgm:spPr/>
      <dgm:t>
        <a:bodyPr/>
        <a:lstStyle/>
        <a:p>
          <a:endParaRPr lang="ru-RU"/>
        </a:p>
      </dgm:t>
    </dgm:pt>
    <dgm:pt modelId="{054338E4-BA05-45BF-8486-F6AF42B55CE7}" type="sibTrans" cxnId="{9A0C2566-1290-406E-A808-B7BDF4742926}">
      <dgm:prSet/>
      <dgm:spPr/>
      <dgm:t>
        <a:bodyPr/>
        <a:lstStyle/>
        <a:p>
          <a:endParaRPr lang="ru-RU"/>
        </a:p>
      </dgm:t>
    </dgm:pt>
    <dgm:pt modelId="{635173DE-6846-4FEB-BA6C-74B37561E3AF}">
      <dgm:prSet/>
      <dgm:spPr/>
      <dgm:t>
        <a:bodyPr/>
        <a:lstStyle/>
        <a:p>
          <a:pPr rtl="0"/>
          <a:r>
            <a:rPr lang="ru-RU" dirty="0"/>
            <a:t>Спонтанность проведения отбора образцов</a:t>
          </a:r>
        </a:p>
      </dgm:t>
    </dgm:pt>
    <dgm:pt modelId="{12BCBDEA-20C3-49C7-8FFA-AA472001CED0}" type="parTrans" cxnId="{B4A0A4ED-FD60-45C9-92CD-54D3878C18EA}">
      <dgm:prSet/>
      <dgm:spPr/>
      <dgm:t>
        <a:bodyPr/>
        <a:lstStyle/>
        <a:p>
          <a:endParaRPr lang="ru-RU"/>
        </a:p>
      </dgm:t>
    </dgm:pt>
    <dgm:pt modelId="{A840CE96-2EA8-4944-9BE6-44CE26D1F414}" type="sibTrans" cxnId="{B4A0A4ED-FD60-45C9-92CD-54D3878C18EA}">
      <dgm:prSet/>
      <dgm:spPr/>
      <dgm:t>
        <a:bodyPr/>
        <a:lstStyle/>
        <a:p>
          <a:endParaRPr lang="ru-RU"/>
        </a:p>
      </dgm:t>
    </dgm:pt>
    <dgm:pt modelId="{2D7267F4-9C0A-4A2C-9408-494DF430C947}">
      <dgm:prSet/>
      <dgm:spPr/>
      <dgm:t>
        <a:bodyPr/>
        <a:lstStyle/>
        <a:p>
          <a:pPr rtl="0"/>
          <a:r>
            <a:rPr lang="ru-RU" dirty="0"/>
            <a:t>Введение режима усиленного лабораторного контроля при первичном выявлении недоброкачественной продукции</a:t>
          </a:r>
        </a:p>
      </dgm:t>
    </dgm:pt>
    <dgm:pt modelId="{B513AA9B-A2D2-4A86-A51A-E95E2AA408EB}" type="parTrans" cxnId="{246F6DEE-146F-41C0-A426-0B212EFD70F8}">
      <dgm:prSet/>
      <dgm:spPr/>
      <dgm:t>
        <a:bodyPr/>
        <a:lstStyle/>
        <a:p>
          <a:endParaRPr lang="ru-RU"/>
        </a:p>
      </dgm:t>
    </dgm:pt>
    <dgm:pt modelId="{BCA5297B-8FA8-44AA-AD39-051EF797C804}" type="sibTrans" cxnId="{246F6DEE-146F-41C0-A426-0B212EFD70F8}">
      <dgm:prSet/>
      <dgm:spPr/>
      <dgm:t>
        <a:bodyPr/>
        <a:lstStyle/>
        <a:p>
          <a:endParaRPr lang="ru-RU"/>
        </a:p>
      </dgm:t>
    </dgm:pt>
    <dgm:pt modelId="{6D48C5C2-EF3A-4F9A-8E54-BFB965E39C06}" type="pres">
      <dgm:prSet presAssocID="{09D894E0-35EC-4A11-8A6D-353872229E00}" presName="linear" presStyleCnt="0">
        <dgm:presLayoutVars>
          <dgm:animLvl val="lvl"/>
          <dgm:resizeHandles val="exact"/>
        </dgm:presLayoutVars>
      </dgm:prSet>
      <dgm:spPr/>
    </dgm:pt>
    <dgm:pt modelId="{4952229D-7DFF-4CE7-A85B-98BB7F341690}" type="pres">
      <dgm:prSet presAssocID="{98C2E692-8C35-4849-B3A5-227F5D030D9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AFC6A3D-A52C-4322-A7DC-6C3804FF95C8}" type="pres">
      <dgm:prSet presAssocID="{41291469-E144-40A4-B338-03BDE22F31CB}" presName="spacer" presStyleCnt="0"/>
      <dgm:spPr/>
    </dgm:pt>
    <dgm:pt modelId="{7D0D70CA-2E5B-47FC-8029-8CDF8B47FDAC}" type="pres">
      <dgm:prSet presAssocID="{0DC34639-D18E-4495-B400-F14115F2A06A}" presName="parentText" presStyleLbl="node1" presStyleIdx="1" presStyleCnt="4" custLinFactY="26206" custLinFactNeighborY="100000">
        <dgm:presLayoutVars>
          <dgm:chMax val="0"/>
          <dgm:bulletEnabled val="1"/>
        </dgm:presLayoutVars>
      </dgm:prSet>
      <dgm:spPr/>
    </dgm:pt>
    <dgm:pt modelId="{FACDEFF3-BBE4-449B-9389-ECEEACE00F84}" type="pres">
      <dgm:prSet presAssocID="{054338E4-BA05-45BF-8486-F6AF42B55CE7}" presName="spacer" presStyleCnt="0"/>
      <dgm:spPr/>
    </dgm:pt>
    <dgm:pt modelId="{35077A1C-9600-4730-9157-061194556E14}" type="pres">
      <dgm:prSet presAssocID="{635173DE-6846-4FEB-BA6C-74B37561E3AF}" presName="parentText" presStyleLbl="node1" presStyleIdx="2" presStyleCnt="4" custLinFactY="38368" custLinFactNeighborY="100000">
        <dgm:presLayoutVars>
          <dgm:chMax val="0"/>
          <dgm:bulletEnabled val="1"/>
        </dgm:presLayoutVars>
      </dgm:prSet>
      <dgm:spPr/>
    </dgm:pt>
    <dgm:pt modelId="{69F8B56F-E767-4A94-8CCD-A9B7041B3193}" type="pres">
      <dgm:prSet presAssocID="{A840CE96-2EA8-4944-9BE6-44CE26D1F414}" presName="spacer" presStyleCnt="0"/>
      <dgm:spPr/>
    </dgm:pt>
    <dgm:pt modelId="{3AD1448A-AF44-4FFD-8E85-D57D5D085ADB}" type="pres">
      <dgm:prSet presAssocID="{2D7267F4-9C0A-4A2C-9408-494DF430C947}" presName="parentText" presStyleLbl="node1" presStyleIdx="3" presStyleCnt="4" custLinFactY="71814" custLinFactNeighborY="100000">
        <dgm:presLayoutVars>
          <dgm:chMax val="0"/>
          <dgm:bulletEnabled val="1"/>
        </dgm:presLayoutVars>
      </dgm:prSet>
      <dgm:spPr/>
    </dgm:pt>
  </dgm:ptLst>
  <dgm:cxnLst>
    <dgm:cxn modelId="{145AC30C-CF68-4006-A6CC-984676AC3BD0}" srcId="{09D894E0-35EC-4A11-8A6D-353872229E00}" destId="{98C2E692-8C35-4849-B3A5-227F5D030D94}" srcOrd="0" destOrd="0" parTransId="{07BE72B5-ED1D-426B-8BAF-658493E43D2C}" sibTransId="{41291469-E144-40A4-B338-03BDE22F31CB}"/>
    <dgm:cxn modelId="{6A22490D-98FD-4474-9111-03E687E162DB}" type="presOf" srcId="{98C2E692-8C35-4849-B3A5-227F5D030D94}" destId="{4952229D-7DFF-4CE7-A85B-98BB7F341690}" srcOrd="0" destOrd="0" presId="urn:microsoft.com/office/officeart/2005/8/layout/vList2"/>
    <dgm:cxn modelId="{98CB5623-AE65-4FC7-9BB5-24FCD0046015}" type="presOf" srcId="{09D894E0-35EC-4A11-8A6D-353872229E00}" destId="{6D48C5C2-EF3A-4F9A-8E54-BFB965E39C06}" srcOrd="0" destOrd="0" presId="urn:microsoft.com/office/officeart/2005/8/layout/vList2"/>
    <dgm:cxn modelId="{9A0C2566-1290-406E-A808-B7BDF4742926}" srcId="{09D894E0-35EC-4A11-8A6D-353872229E00}" destId="{0DC34639-D18E-4495-B400-F14115F2A06A}" srcOrd="1" destOrd="0" parTransId="{7312880D-2AE4-4787-B92A-F6A3710B206C}" sibTransId="{054338E4-BA05-45BF-8486-F6AF42B55CE7}"/>
    <dgm:cxn modelId="{E5EE2566-AEC3-4349-A305-EE5A041B9E55}" type="presOf" srcId="{635173DE-6846-4FEB-BA6C-74B37561E3AF}" destId="{35077A1C-9600-4730-9157-061194556E14}" srcOrd="0" destOrd="0" presId="urn:microsoft.com/office/officeart/2005/8/layout/vList2"/>
    <dgm:cxn modelId="{7E9E244E-6BF3-4709-8140-E501EA3DF463}" type="presOf" srcId="{0DC34639-D18E-4495-B400-F14115F2A06A}" destId="{7D0D70CA-2E5B-47FC-8029-8CDF8B47FDAC}" srcOrd="0" destOrd="0" presId="urn:microsoft.com/office/officeart/2005/8/layout/vList2"/>
    <dgm:cxn modelId="{9D5B8BB3-CE1B-440D-B5DB-9A4F194052EC}" type="presOf" srcId="{2D7267F4-9C0A-4A2C-9408-494DF430C947}" destId="{3AD1448A-AF44-4FFD-8E85-D57D5D085ADB}" srcOrd="0" destOrd="0" presId="urn:microsoft.com/office/officeart/2005/8/layout/vList2"/>
    <dgm:cxn modelId="{B4A0A4ED-FD60-45C9-92CD-54D3878C18EA}" srcId="{09D894E0-35EC-4A11-8A6D-353872229E00}" destId="{635173DE-6846-4FEB-BA6C-74B37561E3AF}" srcOrd="2" destOrd="0" parTransId="{12BCBDEA-20C3-49C7-8FFA-AA472001CED0}" sibTransId="{A840CE96-2EA8-4944-9BE6-44CE26D1F414}"/>
    <dgm:cxn modelId="{246F6DEE-146F-41C0-A426-0B212EFD70F8}" srcId="{09D894E0-35EC-4A11-8A6D-353872229E00}" destId="{2D7267F4-9C0A-4A2C-9408-494DF430C947}" srcOrd="3" destOrd="0" parTransId="{B513AA9B-A2D2-4A86-A51A-E95E2AA408EB}" sibTransId="{BCA5297B-8FA8-44AA-AD39-051EF797C804}"/>
    <dgm:cxn modelId="{FDBD1EA8-B63C-460B-B531-0AF5BFA13FB0}" type="presParOf" srcId="{6D48C5C2-EF3A-4F9A-8E54-BFB965E39C06}" destId="{4952229D-7DFF-4CE7-A85B-98BB7F341690}" srcOrd="0" destOrd="0" presId="urn:microsoft.com/office/officeart/2005/8/layout/vList2"/>
    <dgm:cxn modelId="{9B8A9DBD-3CDF-4D7C-B59A-DDF629DD9F83}" type="presParOf" srcId="{6D48C5C2-EF3A-4F9A-8E54-BFB965E39C06}" destId="{AAFC6A3D-A52C-4322-A7DC-6C3804FF95C8}" srcOrd="1" destOrd="0" presId="urn:microsoft.com/office/officeart/2005/8/layout/vList2"/>
    <dgm:cxn modelId="{B36AF65C-6509-4490-8296-FC602C580F2F}" type="presParOf" srcId="{6D48C5C2-EF3A-4F9A-8E54-BFB965E39C06}" destId="{7D0D70CA-2E5B-47FC-8029-8CDF8B47FDAC}" srcOrd="2" destOrd="0" presId="urn:microsoft.com/office/officeart/2005/8/layout/vList2"/>
    <dgm:cxn modelId="{0553C295-552A-4BC4-9148-8EDE9F9E7092}" type="presParOf" srcId="{6D48C5C2-EF3A-4F9A-8E54-BFB965E39C06}" destId="{FACDEFF3-BBE4-449B-9389-ECEEACE00F84}" srcOrd="3" destOrd="0" presId="urn:microsoft.com/office/officeart/2005/8/layout/vList2"/>
    <dgm:cxn modelId="{D9B29C37-1CE7-400D-ABC7-1BA56104F81F}" type="presParOf" srcId="{6D48C5C2-EF3A-4F9A-8E54-BFB965E39C06}" destId="{35077A1C-9600-4730-9157-061194556E14}" srcOrd="4" destOrd="0" presId="urn:microsoft.com/office/officeart/2005/8/layout/vList2"/>
    <dgm:cxn modelId="{45FCB826-FF9B-4292-A6F9-F46783716721}" type="presParOf" srcId="{6D48C5C2-EF3A-4F9A-8E54-BFB965E39C06}" destId="{69F8B56F-E767-4A94-8CCD-A9B7041B3193}" srcOrd="5" destOrd="0" presId="urn:microsoft.com/office/officeart/2005/8/layout/vList2"/>
    <dgm:cxn modelId="{FA4393BD-D180-4C11-ABF8-9F1C17455943}" type="presParOf" srcId="{6D48C5C2-EF3A-4F9A-8E54-BFB965E39C06}" destId="{3AD1448A-AF44-4FFD-8E85-D57D5D085AD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CD3CC8-C422-4F35-8D0D-F1971E60C8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8D06944-7915-4DB7-866E-0B7FE7F3AE79}">
      <dgm:prSet/>
      <dgm:spPr/>
      <dgm:t>
        <a:bodyPr/>
        <a:lstStyle/>
        <a:p>
          <a:pPr rtl="0"/>
          <a:r>
            <a:rPr lang="ru-RU"/>
            <a:t>Применение мер экономического воздействия в рамках действующих муниципальных контрактов на поставку пищевой продукции (штрафы, расторжение контракта в одностороннем порядке, внесение в Реестр недобросовестных поставщиков и т.д.)</a:t>
          </a:r>
        </a:p>
      </dgm:t>
    </dgm:pt>
    <dgm:pt modelId="{B80C12EF-E51D-49B6-9656-919E2BAD63C1}" type="parTrans" cxnId="{E698DE97-41C4-4DB7-B63E-C9C4EDB47038}">
      <dgm:prSet/>
      <dgm:spPr/>
      <dgm:t>
        <a:bodyPr/>
        <a:lstStyle/>
        <a:p>
          <a:endParaRPr lang="ru-RU"/>
        </a:p>
      </dgm:t>
    </dgm:pt>
    <dgm:pt modelId="{298C5EB4-4882-4FA4-B5D7-78917F9E0B5F}" type="sibTrans" cxnId="{E698DE97-41C4-4DB7-B63E-C9C4EDB47038}">
      <dgm:prSet/>
      <dgm:spPr/>
      <dgm:t>
        <a:bodyPr/>
        <a:lstStyle/>
        <a:p>
          <a:endParaRPr lang="ru-RU"/>
        </a:p>
      </dgm:t>
    </dgm:pt>
    <dgm:pt modelId="{10DCEA63-10DA-4FC4-8558-E1C49CCC4BF0}">
      <dgm:prSet/>
      <dgm:spPr/>
      <dgm:t>
        <a:bodyPr/>
        <a:lstStyle/>
        <a:p>
          <a:pPr rtl="0"/>
          <a:r>
            <a:rPr lang="ru-RU"/>
            <a:t>Направление информации о выявлении некачественной продукции в Россельхознадзор и Роспотребнадзор (меры административного наказания; отзыв декларации о соответствии; контроль за утилизацией фальсифицированной продукции)</a:t>
          </a:r>
        </a:p>
      </dgm:t>
    </dgm:pt>
    <dgm:pt modelId="{3BD1285A-4718-45A3-80A0-DF08E24F0917}" type="parTrans" cxnId="{C8ED8A06-112D-4889-985C-3360794714E0}">
      <dgm:prSet/>
      <dgm:spPr/>
      <dgm:t>
        <a:bodyPr/>
        <a:lstStyle/>
        <a:p>
          <a:endParaRPr lang="ru-RU"/>
        </a:p>
      </dgm:t>
    </dgm:pt>
    <dgm:pt modelId="{FB83244A-9F71-4979-8014-953747B6C226}" type="sibTrans" cxnId="{C8ED8A06-112D-4889-985C-3360794714E0}">
      <dgm:prSet/>
      <dgm:spPr/>
      <dgm:t>
        <a:bodyPr/>
        <a:lstStyle/>
        <a:p>
          <a:endParaRPr lang="ru-RU"/>
        </a:p>
      </dgm:t>
    </dgm:pt>
    <dgm:pt modelId="{A79A76A0-18CE-47CD-9A15-021BC7DE1BFA}" type="pres">
      <dgm:prSet presAssocID="{9BCD3CC8-C422-4F35-8D0D-F1971E60C846}" presName="linear" presStyleCnt="0">
        <dgm:presLayoutVars>
          <dgm:animLvl val="lvl"/>
          <dgm:resizeHandles val="exact"/>
        </dgm:presLayoutVars>
      </dgm:prSet>
      <dgm:spPr/>
    </dgm:pt>
    <dgm:pt modelId="{FECAAF1B-A16D-4A46-A8B4-88B6DF5CD703}" type="pres">
      <dgm:prSet presAssocID="{48D06944-7915-4DB7-866E-0B7FE7F3AE7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D1BD166-4C66-48C8-AD0A-17CE5BD996AC}" type="pres">
      <dgm:prSet presAssocID="{298C5EB4-4882-4FA4-B5D7-78917F9E0B5F}" presName="spacer" presStyleCnt="0"/>
      <dgm:spPr/>
    </dgm:pt>
    <dgm:pt modelId="{64E60628-5290-4471-9351-F729FA52F553}" type="pres">
      <dgm:prSet presAssocID="{10DCEA63-10DA-4FC4-8558-E1C49CCC4BF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8E35606-AEE6-44F1-98B7-6895BFD6EDCC}" type="presOf" srcId="{48D06944-7915-4DB7-866E-0B7FE7F3AE79}" destId="{FECAAF1B-A16D-4A46-A8B4-88B6DF5CD703}" srcOrd="0" destOrd="0" presId="urn:microsoft.com/office/officeart/2005/8/layout/vList2"/>
    <dgm:cxn modelId="{C8ED8A06-112D-4889-985C-3360794714E0}" srcId="{9BCD3CC8-C422-4F35-8D0D-F1971E60C846}" destId="{10DCEA63-10DA-4FC4-8558-E1C49CCC4BF0}" srcOrd="1" destOrd="0" parTransId="{3BD1285A-4718-45A3-80A0-DF08E24F0917}" sibTransId="{FB83244A-9F71-4979-8014-953747B6C226}"/>
    <dgm:cxn modelId="{E6A43171-8ACD-4976-8D8E-200F4B72B731}" type="presOf" srcId="{9BCD3CC8-C422-4F35-8D0D-F1971E60C846}" destId="{A79A76A0-18CE-47CD-9A15-021BC7DE1BFA}" srcOrd="0" destOrd="0" presId="urn:microsoft.com/office/officeart/2005/8/layout/vList2"/>
    <dgm:cxn modelId="{5D28148A-984D-451D-BAB2-93F348F4E6B6}" type="presOf" srcId="{10DCEA63-10DA-4FC4-8558-E1C49CCC4BF0}" destId="{64E60628-5290-4471-9351-F729FA52F553}" srcOrd="0" destOrd="0" presId="urn:microsoft.com/office/officeart/2005/8/layout/vList2"/>
    <dgm:cxn modelId="{E698DE97-41C4-4DB7-B63E-C9C4EDB47038}" srcId="{9BCD3CC8-C422-4F35-8D0D-F1971E60C846}" destId="{48D06944-7915-4DB7-866E-0B7FE7F3AE79}" srcOrd="0" destOrd="0" parTransId="{B80C12EF-E51D-49B6-9656-919E2BAD63C1}" sibTransId="{298C5EB4-4882-4FA4-B5D7-78917F9E0B5F}"/>
    <dgm:cxn modelId="{463FF3CC-6D52-4B54-83C5-7C6710BA7753}" type="presParOf" srcId="{A79A76A0-18CE-47CD-9A15-021BC7DE1BFA}" destId="{FECAAF1B-A16D-4A46-A8B4-88B6DF5CD703}" srcOrd="0" destOrd="0" presId="urn:microsoft.com/office/officeart/2005/8/layout/vList2"/>
    <dgm:cxn modelId="{89348C3B-A509-499F-8D54-498C82BA5E78}" type="presParOf" srcId="{A79A76A0-18CE-47CD-9A15-021BC7DE1BFA}" destId="{CD1BD166-4C66-48C8-AD0A-17CE5BD996AC}" srcOrd="1" destOrd="0" presId="urn:microsoft.com/office/officeart/2005/8/layout/vList2"/>
    <dgm:cxn modelId="{B38FE65A-554F-4AFB-ACCC-B6E820B50210}" type="presParOf" srcId="{A79A76A0-18CE-47CD-9A15-021BC7DE1BFA}" destId="{64E60628-5290-4471-9351-F729FA52F55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2229D-7DFF-4CE7-A85B-98BB7F341690}">
      <dsp:nvSpPr>
        <dsp:cNvPr id="0" name=""/>
        <dsp:cNvSpPr/>
      </dsp:nvSpPr>
      <dsp:spPr>
        <a:xfrm>
          <a:off x="0" y="665829"/>
          <a:ext cx="1112520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Лабораторные испытания пищевой продукции проводятся в рамках государственного задания на полностью безвозмездной основе для бюджетных учреждений</a:t>
          </a:r>
        </a:p>
      </dsp:txBody>
      <dsp:txXfrm>
        <a:off x="34954" y="700783"/>
        <a:ext cx="11055292" cy="646132"/>
      </dsp:txXfrm>
    </dsp:sp>
    <dsp:sp modelId="{7D0D70CA-2E5B-47FC-8029-8CDF8B47FDAC}">
      <dsp:nvSpPr>
        <dsp:cNvPr id="0" name=""/>
        <dsp:cNvSpPr/>
      </dsp:nvSpPr>
      <dsp:spPr>
        <a:xfrm>
          <a:off x="0" y="1673194"/>
          <a:ext cx="1112520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 отборе образцов применяется риск-ориентированный подход (выбор поставщиков и производителей продукции, определение частоты отбора проб, выбор контролируемых показателей и т.д.)</a:t>
          </a:r>
        </a:p>
      </dsp:txBody>
      <dsp:txXfrm>
        <a:off x="34954" y="1708148"/>
        <a:ext cx="11055292" cy="646132"/>
      </dsp:txXfrm>
    </dsp:sp>
    <dsp:sp modelId="{35077A1C-9600-4730-9157-061194556E14}">
      <dsp:nvSpPr>
        <dsp:cNvPr id="0" name=""/>
        <dsp:cNvSpPr/>
      </dsp:nvSpPr>
      <dsp:spPr>
        <a:xfrm>
          <a:off x="0" y="2528159"/>
          <a:ext cx="1112520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Спонтанность проведения отбора образцов</a:t>
          </a:r>
        </a:p>
      </dsp:txBody>
      <dsp:txXfrm>
        <a:off x="34954" y="2563113"/>
        <a:ext cx="11055292" cy="646132"/>
      </dsp:txXfrm>
    </dsp:sp>
    <dsp:sp modelId="{3AD1448A-AF44-4FFD-8E85-D57D5D085ADB}">
      <dsp:nvSpPr>
        <dsp:cNvPr id="0" name=""/>
        <dsp:cNvSpPr/>
      </dsp:nvSpPr>
      <dsp:spPr>
        <a:xfrm>
          <a:off x="0" y="3535525"/>
          <a:ext cx="1112520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Введение режима усиленного лабораторного контроля при первичном выявлении недоброкачественной продукции</a:t>
          </a:r>
        </a:p>
      </dsp:txBody>
      <dsp:txXfrm>
        <a:off x="34954" y="3570479"/>
        <a:ext cx="11055292" cy="646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AAF1B-A16D-4A46-A8B4-88B6DF5CD703}">
      <dsp:nvSpPr>
        <dsp:cNvPr id="0" name=""/>
        <dsp:cNvSpPr/>
      </dsp:nvSpPr>
      <dsp:spPr>
        <a:xfrm>
          <a:off x="0" y="209798"/>
          <a:ext cx="10515600" cy="1926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Применение мер экономического воздействия в рамках действующих муниципальных контрактов на поставку пищевой продукции (штрафы, расторжение контракта в одностороннем порядке, внесение в Реестр недобросовестных поставщиков и т.д.)</a:t>
          </a:r>
        </a:p>
      </dsp:txBody>
      <dsp:txXfrm>
        <a:off x="94068" y="303866"/>
        <a:ext cx="10327464" cy="1738854"/>
      </dsp:txXfrm>
    </dsp:sp>
    <dsp:sp modelId="{64E60628-5290-4471-9351-F729FA52F553}">
      <dsp:nvSpPr>
        <dsp:cNvPr id="0" name=""/>
        <dsp:cNvSpPr/>
      </dsp:nvSpPr>
      <dsp:spPr>
        <a:xfrm>
          <a:off x="0" y="2214549"/>
          <a:ext cx="10515600" cy="1926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Направление информации о выявлении некачественной продукции в Россельхознадзор и Роспотребнадзор (меры административного наказания; отзыв декларации о соответствии; контроль за утилизацией фальсифицированной продукции)</a:t>
          </a:r>
        </a:p>
      </dsp:txBody>
      <dsp:txXfrm>
        <a:off x="94068" y="2308617"/>
        <a:ext cx="10327464" cy="1738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6611-E768-42D6-BBC8-C8B3443BF7E6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810B-EC92-4323-8615-DB3BDFC6C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2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A6292-F88F-474F-9A76-DBD038281B5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57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DC25-046C-487D-8AE8-4A3F76C39BB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7921-D2EC-40EF-9B07-3E2C7E4D3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5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DC25-046C-487D-8AE8-4A3F76C39BB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7921-D2EC-40EF-9B07-3E2C7E4D3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4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DC25-046C-487D-8AE8-4A3F76C39BB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7921-D2EC-40EF-9B07-3E2C7E4D3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24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F5D517A-3E40-4131-9DCA-00FE461C40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67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DC25-046C-487D-8AE8-4A3F76C39BB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7921-D2EC-40EF-9B07-3E2C7E4D3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3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DC25-046C-487D-8AE8-4A3F76C39BB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7921-D2EC-40EF-9B07-3E2C7E4D3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4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DC25-046C-487D-8AE8-4A3F76C39BB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7921-D2EC-40EF-9B07-3E2C7E4D3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4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DC25-046C-487D-8AE8-4A3F76C39BB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7921-D2EC-40EF-9B07-3E2C7E4D3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32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DC25-046C-487D-8AE8-4A3F76C39BB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7921-D2EC-40EF-9B07-3E2C7E4D3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47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DC25-046C-487D-8AE8-4A3F76C39BB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7921-D2EC-40EF-9B07-3E2C7E4D3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1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DC25-046C-487D-8AE8-4A3F76C39BB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7921-D2EC-40EF-9B07-3E2C7E4D3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4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DC25-046C-487D-8AE8-4A3F76C39BB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7921-D2EC-40EF-9B07-3E2C7E4D3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3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BDC25-046C-487D-8AE8-4A3F76C39BB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67921-D2EC-40EF-9B07-3E2C7E4D3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9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9342" y="424542"/>
            <a:ext cx="10613572" cy="2710543"/>
          </a:xfrm>
          <a:solidFill>
            <a:srgbClr val="0D038F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chemeClr val="bg1"/>
                </a:solidFill>
              </a:rPr>
              <a:t>Организация лабораторного входного контроля на показатели качества и безопасности пищевой продукции, поставляемой в областные бюджетные учреждения социальной направленности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9343" y="3429000"/>
            <a:ext cx="10613572" cy="32004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ru-RU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Зибров </a:t>
            </a:r>
          </a:p>
          <a:p>
            <a:pPr algn="ctr" eaLnBrk="1" hangingPunct="1">
              <a:buFontTx/>
              <a:buNone/>
            </a:pPr>
            <a:r>
              <a:rPr lang="ru-RU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Михаил Алексеевич</a:t>
            </a:r>
          </a:p>
          <a:p>
            <a:pPr algn="ctr" eaLnBrk="1" hangingPunct="1">
              <a:buFontTx/>
              <a:buNone/>
            </a:pPr>
            <a:endParaRPr lang="ru-RU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b="1" dirty="0">
                <a:solidFill>
                  <a:srgbClr val="002060"/>
                </a:solidFill>
              </a:rPr>
              <a:t>УПРАВЛЕНИЕ ВЕТЕРИНАРИИ ЛИПЕЦКОЙ ОБЛАСТИ</a:t>
            </a:r>
          </a:p>
          <a:p>
            <a:pPr algn="ctr" eaLnBrk="1" hangingPunct="1">
              <a:buFontTx/>
              <a:buNone/>
            </a:pPr>
            <a:r>
              <a:rPr lang="ru-RU" b="1" dirty="0">
                <a:solidFill>
                  <a:srgbClr val="002060"/>
                </a:solidFill>
              </a:rPr>
              <a:t>ОГБУ «Липецкая областная ветеринарная лаборатория»</a:t>
            </a:r>
          </a:p>
          <a:p>
            <a:pPr algn="ctr" eaLnBrk="1" hangingPunct="1"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директор, кандидат ветеринарных наук</a:t>
            </a:r>
          </a:p>
          <a:p>
            <a:pPr algn="ctr" eaLnBrk="1" hangingPunct="1">
              <a:buFontTx/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1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621792" y="152678"/>
            <a:ext cx="10924032" cy="706437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+mn-lt"/>
              </a:rPr>
              <a:t>Наиболее часто регистрируемые несоответствия пищевой продукции, %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1" y="5058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671572"/>
              </p:ext>
            </p:extLst>
          </p:nvPr>
        </p:nvGraphicFramePr>
        <p:xfrm>
          <a:off x="1048512" y="499380"/>
          <a:ext cx="10216895" cy="5865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41915" y="6036935"/>
            <a:ext cx="5399314" cy="7509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Молочная        Мясная          Овощи</a:t>
            </a:r>
            <a:endParaRPr lang="ru-RU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продукция     продукция      </a:t>
            </a:r>
            <a:endParaRPr lang="ru-RU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57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Мероприятия при выявлении недоброкачественной (фальсифицированной) продукции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1649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5717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14" y="152400"/>
            <a:ext cx="11887200" cy="6574971"/>
          </a:xfrm>
          <a:solidFill>
            <a:srgbClr val="8BF9C7"/>
          </a:solidFill>
          <a:ln w="85725" cmpd="tri"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sz="4800" b="1" dirty="0"/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29628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581490"/>
            <a:ext cx="10951027" cy="6148973"/>
          </a:xfrm>
        </p:spPr>
      </p:pic>
    </p:spTree>
    <p:extLst>
      <p:ext uri="{BB962C8B-B14F-4D97-AF65-F5344CB8AC3E}">
        <p14:creationId xmlns:p14="http://schemas.microsoft.com/office/powerpoint/2010/main" val="164016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59" y="101189"/>
            <a:ext cx="11574439" cy="106848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+mn-lt"/>
              </a:rPr>
              <a:t>Порядок осуществления ветеринарного лабораторного контроля качества и безопасности пищевой продукции в социально значимых бюджетных учреждениях Липецкой области</a:t>
            </a:r>
            <a:endParaRPr lang="ru-RU" sz="2200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459" y="1214752"/>
            <a:ext cx="3300175" cy="54327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Отбор проб 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пищевой продукции в бюджетных учреждения социальной направленности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(образование – 586 </a:t>
            </a:r>
            <a:r>
              <a:rPr lang="ru-RU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учрежд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  здравоохранение – 24 </a:t>
            </a:r>
            <a:r>
              <a:rPr lang="ru-RU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учрежд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соцзащита – 20 </a:t>
            </a:r>
            <a:r>
              <a:rPr lang="ru-RU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учрежд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Осуществляют аттестованные специалисты государственной ветеринарной службы - 50 чел, задействовано 3 автомобиля</a:t>
            </a: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00641" y="1333412"/>
            <a:ext cx="2286000" cy="3627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Проведение </a:t>
            </a:r>
            <a:r>
              <a:rPr lang="ru-RU" sz="1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лабораторных испытаний </a:t>
            </a: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пищевой продукции на показатели безопасности и качества</a:t>
            </a:r>
          </a:p>
          <a:p>
            <a:pPr algn="ctr">
              <a:lnSpc>
                <a:spcPct val="107000"/>
              </a:lnSpc>
            </a:pPr>
            <a:r>
              <a:rPr lang="ru-RU" sz="1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аккредитованная испытательная лаборатория  </a:t>
            </a:r>
            <a:r>
              <a:rPr lang="ru-RU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ОГБУ «Липецкая областная ветеринарная лаборатория»</a:t>
            </a:r>
          </a:p>
          <a:p>
            <a:pPr>
              <a:lnSpc>
                <a:spcPct val="107000"/>
              </a:lnSpc>
            </a:pPr>
            <a:r>
              <a:rPr lang="ru-RU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Аккредитована:</a:t>
            </a:r>
          </a:p>
          <a:p>
            <a:pPr>
              <a:lnSpc>
                <a:spcPct val="107000"/>
              </a:lnSpc>
            </a:pPr>
            <a:r>
              <a:rPr lang="ru-RU" sz="1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ФСА </a:t>
            </a:r>
            <a:r>
              <a:rPr lang="ru-RU" sz="1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Росаккредитация</a:t>
            </a:r>
            <a:endParaRPr lang="ru-RU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- ААС «</a:t>
            </a:r>
            <a:r>
              <a:rPr lang="en-US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ANALITICA</a:t>
            </a:r>
            <a:r>
              <a:rPr lang="ru-RU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8047205" y="1434970"/>
            <a:ext cx="2887980" cy="1851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Выявление продукции, не соответствующей требованиям действующего  законодательства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587187" y="2307546"/>
            <a:ext cx="977900" cy="484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994212" y="2307547"/>
            <a:ext cx="977900" cy="484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7263038">
            <a:off x="7785464" y="3712733"/>
            <a:ext cx="1318018" cy="484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6686550" y="4620411"/>
            <a:ext cx="2485231" cy="202708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Бюджетные социальные учреждения и курирующие управления </a:t>
            </a:r>
          </a:p>
        </p:txBody>
      </p:sp>
      <p:sp>
        <p:nvSpPr>
          <p:cNvPr id="12" name="Шестиугольник 11"/>
          <p:cNvSpPr/>
          <p:nvPr/>
        </p:nvSpPr>
        <p:spPr>
          <a:xfrm>
            <a:off x="9406890" y="4578265"/>
            <a:ext cx="2419009" cy="206922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Компетентные контрольно-надзорные  службы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Россельхознадзор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Роспотребнадзор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Стрелка вправо 12"/>
          <p:cNvSpPr/>
          <p:nvPr/>
        </p:nvSpPr>
        <p:spPr>
          <a:xfrm rot="3708147">
            <a:off x="9946187" y="3712732"/>
            <a:ext cx="1340412" cy="484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ятно 2 13"/>
          <p:cNvSpPr/>
          <p:nvPr/>
        </p:nvSpPr>
        <p:spPr>
          <a:xfrm rot="599323">
            <a:off x="8683752" y="3431073"/>
            <a:ext cx="1821665" cy="1033821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03773" y="3659620"/>
            <a:ext cx="103425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Срочный </a:t>
            </a:r>
          </a:p>
          <a:p>
            <a:pPr algn="ctr">
              <a:lnSpc>
                <a:spcPct val="107000"/>
              </a:lnSpc>
            </a:pP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0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60A5B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Финансовое обеспечение выполнения лабораторного мониторинга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700647"/>
              </p:ext>
            </p:extLst>
          </p:nvPr>
        </p:nvGraphicFramePr>
        <p:xfrm>
          <a:off x="849086" y="1839686"/>
          <a:ext cx="10668000" cy="4464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6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9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30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30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3378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Виды затрат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38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Субсидии областного бюджета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, млн.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</a:rPr>
                        <a:t>руб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3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78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193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Отбор и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доставка образцов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7,967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5,141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6,099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5,773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07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Лабораторные испытания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5,316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3,882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4,351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2,847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3,616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2,280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4253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Приобретение лабораторного оборудования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6,516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14,017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6,419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4253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Приобретение автотранспорта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3,483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(3 автомобиля)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2,750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(2 автомобиля)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37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ИТОГО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11,832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21,382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18,737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7,988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9,715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10,81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7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056" y="365125"/>
            <a:ext cx="11016343" cy="1325563"/>
          </a:xfrm>
          <a:solidFill>
            <a:srgbClr val="C60A5B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Принципы организации лабораторного контроля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82456"/>
              </p:ext>
            </p:extLst>
          </p:nvPr>
        </p:nvGraphicFramePr>
        <p:xfrm>
          <a:off x="566056" y="1390197"/>
          <a:ext cx="11125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187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55" y="304800"/>
            <a:ext cx="9705208" cy="633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8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4171"/>
            <a:ext cx="11397342" cy="78377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Контролируемые показатели пищевой продукции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22993"/>
              </p:ext>
            </p:extLst>
          </p:nvPr>
        </p:nvGraphicFramePr>
        <p:xfrm>
          <a:off x="490538" y="1100138"/>
          <a:ext cx="11363324" cy="5771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3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3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33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33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3526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Мясо и мясные продукты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Молоко и молочные продукты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Рыба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Яйцо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Овощи и фрукты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Крупы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Масло растительное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4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800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образцов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1900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образцов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230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образцов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230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образцов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1200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образцов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250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образцов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240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образцов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4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3000 тестов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7500 тестов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700 тестов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500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тестов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2500 тестов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300 тестов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480 тестов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6756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15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истологический анализ</a:t>
                      </a:r>
                      <a:endParaRPr lang="ru-RU" sz="11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КМАФАнМ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БГКП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Патогенные микроорганизмы, в </a:t>
                      </a:r>
                      <a:r>
                        <a:rPr lang="ru-RU" sz="1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сальмонеллы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Listeria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monocytogenes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Определение антибиотиков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Цезий-137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ГМО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Staphylococcus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aureus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1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клостридии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М.д</a:t>
                      </a: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жира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М.д</a:t>
                      </a: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белка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КМАФАнМ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БГКП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Патогенные микроорганизмы, в </a:t>
                      </a:r>
                      <a:r>
                        <a:rPr lang="ru-RU" sz="1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сальмонеллы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Listeria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monocytogenes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Определение антибиотиков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Staphylococcus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aureus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Молочнокислые микроорганизмы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Дрожжи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Плесени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М.д</a:t>
                      </a: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жира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М.д</a:t>
                      </a: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белка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М.д</a:t>
                      </a: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влаги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Определение сухого молока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Жирно-кислотный состав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Паразитарная чистота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КМАФАнМ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БГКП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Staphylococcus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aureus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Патогенные микроорганизмы, в </a:t>
                      </a:r>
                      <a:r>
                        <a:rPr lang="ru-RU" sz="1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сальмонеллы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Listeria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monocytogenes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Vibrio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parahaemolyticus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Пестициды (хлорорганические)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Цезий-137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Стронций-90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КМАФАнМ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БГКП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Патогенные микроорганизмы, в </a:t>
                      </a:r>
                      <a:r>
                        <a:rPr lang="ru-RU" sz="1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сальмонеллы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Нитраты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Паразитарная чистота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Пестициды (хлорорганические)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Токсичные элементы (свинец, мышьяк, ртуть, кадмий)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Цезий-137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Стронций-90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КМАФАнМ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БГКП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Патогенные микроорганизмы, в </a:t>
                      </a:r>
                      <a:r>
                        <a:rPr lang="ru-RU" sz="1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сальмонеллы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Плесени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Дрожжи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Зараженность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ГМО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Кислотное число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Перекисное число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071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50" y="1703389"/>
            <a:ext cx="10283009" cy="289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76400" y="304800"/>
            <a:ext cx="8915400" cy="890588"/>
          </a:xfrm>
          <a:prstGeom prst="rect">
            <a:avLst/>
          </a:prstGeom>
          <a:solidFill>
            <a:srgbClr val="66FF33"/>
          </a:solidFill>
        </p:spPr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25" b="1" dirty="0"/>
              <a:t>Результаты ветеринарного лабораторного контроля  качества и безопасности пищевой продукции, отобранных в областных бюджетных учреждений в 2017-2022 гг.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0" y="6035221"/>
            <a:ext cx="762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4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66838"/>
            <a:ext cx="415925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1457325"/>
            <a:ext cx="316865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1"/>
            <a:ext cx="8153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6073776"/>
            <a:ext cx="762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1"/>
            <a:ext cx="6326188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874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8601</TotalTime>
  <Words>614</Words>
  <Application>Microsoft Office PowerPoint</Application>
  <PresentationFormat>Широкоэкранный</PresentationFormat>
  <Paragraphs>177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Организация лабораторного входного контроля на показатели качества и безопасности пищевой продукции, поставляемой в областные бюджетные учреждения социальной направленности</vt:lpstr>
      <vt:lpstr>Презентация PowerPoint</vt:lpstr>
      <vt:lpstr>Порядок осуществления ветеринарного лабораторного контроля качества и безопасности пищевой продукции в социально значимых бюджетных учреждениях Липецкой области</vt:lpstr>
      <vt:lpstr>Финансовое обеспечение выполнения лабораторного мониторинга</vt:lpstr>
      <vt:lpstr>Принципы организации лабораторного контроля</vt:lpstr>
      <vt:lpstr>Презентация PowerPoint</vt:lpstr>
      <vt:lpstr>Контролируемые показатели пищевой продукции</vt:lpstr>
      <vt:lpstr>Презентация PowerPoint</vt:lpstr>
      <vt:lpstr>Презентация PowerPoint</vt:lpstr>
      <vt:lpstr>Наиболее часто регистрируемые несоответствия пищевой продукции, %</vt:lpstr>
      <vt:lpstr>Мероприятия при выявлении недоброкачественной (фальсифицированной) продукции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лабораторного входного контроля на показатели качества и безопасности пищевой продукции, поставляемые в областные бюджетные учреждения социальной направленности</dc:title>
  <dc:creator>PC</dc:creator>
  <cp:lastModifiedBy>u1510</cp:lastModifiedBy>
  <cp:revision>41</cp:revision>
  <dcterms:created xsi:type="dcterms:W3CDTF">2022-07-11T06:06:59Z</dcterms:created>
  <dcterms:modified xsi:type="dcterms:W3CDTF">2023-08-23T06:06:29Z</dcterms:modified>
</cp:coreProperties>
</file>