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938" r:id="rId2"/>
    <p:sldId id="955" r:id="rId3"/>
    <p:sldId id="958" r:id="rId4"/>
    <p:sldId id="954" r:id="rId5"/>
    <p:sldId id="959" r:id="rId6"/>
    <p:sldId id="945" r:id="rId7"/>
    <p:sldId id="956" r:id="rId8"/>
    <p:sldId id="960" r:id="rId9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16182BF-40DD-41A3-B0DE-4D1E79C51441}">
          <p14:sldIdLst>
            <p14:sldId id="938"/>
            <p14:sldId id="955"/>
            <p14:sldId id="958"/>
            <p14:sldId id="954"/>
            <p14:sldId id="959"/>
            <p14:sldId id="945"/>
            <p14:sldId id="956"/>
            <p14:sldId id="9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6188"/>
    <a:srgbClr val="EBF0F9"/>
    <a:srgbClr val="800000"/>
    <a:srgbClr val="FFFFFF"/>
    <a:srgbClr val="FFC000"/>
    <a:srgbClr val="FFC100"/>
    <a:srgbClr val="4474CB"/>
    <a:srgbClr val="76B54B"/>
    <a:srgbClr val="75B54B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5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75.2\zakaz\2023%20&#1075;&#1086;&#1076;\&#1054;&#1058;&#1044;&#1045;&#1051;%20&#1056;&#1045;&#1043;&#1059;&#1051;&#1048;&#1056;&#1054;&#1042;&#1040;&#1053;&#1048;&#1071;%20&#1050;&#1054;&#1053;&#1058;&#1056;&#1040;&#1050;&#1058;&#1053;&#1054;&#1049;%20&#1057;&#1048;&#1057;&#1058;&#1045;&#1052;&#1067;\&#1057;&#1054;&#1042;&#1045;&#1065;&#1040;&#1053;&#1048;&#1071;\&#1092;&#1077;&#1074;&#1088;&#1072;&#1083;&#1100;%202023_&#1062;&#1077;&#1085;&#1090;&#1088;&#1072;&#1083;&#1080;&#1079;&#1072;&#1094;&#1080;&#1103;\&#1055;&#1086;%20&#1085;&#1072;&#1075;&#1088;&#1091;&#1079;&#1082;&#1077;%20&#1085;&#1072;%20&#1054;&#1050;&#1059;\&#1060;&#1072;&#1082;&#1090;_&#1052;&#1050;&#1059;_2022_&#1052;&#1072;&#1090;&#1102;&#1090;&#107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75.2\zakaz\2023%20&#1075;&#1086;&#1076;\&#1054;&#1058;&#1044;&#1045;&#1051;%20&#1056;&#1045;&#1043;&#1059;&#1051;&#1048;&#1056;&#1054;&#1042;&#1040;&#1053;&#1048;&#1071;%20&#1050;&#1054;&#1053;&#1058;&#1056;&#1040;&#1050;&#1058;&#1053;&#1054;&#1049;%20&#1057;&#1048;&#1057;&#1058;&#1045;&#1052;&#1067;\&#1057;&#1054;&#1042;&#1045;&#1065;&#1040;&#1053;&#1048;&#1071;\&#1092;&#1077;&#1074;&#1088;&#1072;&#1083;&#1100;%202023_&#1062;&#1077;&#1085;&#1090;&#1088;&#1072;&#1083;&#1080;&#1079;&#1072;&#1094;&#1080;&#1103;\&#1055;&#1086;%20&#1085;&#1072;&#1075;&#1088;&#1091;&#1079;&#1082;&#1077;%20&#1085;&#1072;%20&#1054;&#1050;&#1059;\&#1060;&#1072;&#1082;&#1090;_&#1052;&#1050;&#1059;_2022_&#1052;&#1072;&#1090;&#1102;&#1090;&#107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75.2\zakaz\2023%20&#1075;&#1086;&#1076;\&#1054;&#1058;&#1044;&#1045;&#1051;%20&#1056;&#1045;&#1043;&#1059;&#1051;&#1048;&#1056;&#1054;&#1042;&#1040;&#1053;&#1048;&#1071;%20&#1050;&#1054;&#1053;&#1058;&#1056;&#1040;&#1050;&#1058;&#1053;&#1054;&#1049;%20&#1057;&#1048;&#1057;&#1058;&#1045;&#1052;&#1067;\&#1057;&#1054;&#1042;&#1045;&#1065;&#1040;&#1053;&#1048;&#1071;\&#1092;&#1077;&#1074;&#1088;&#1072;&#1083;&#1100;%202023_&#1062;&#1077;&#1085;&#1090;&#1088;&#1072;&#1083;&#1080;&#1079;&#1072;&#1094;&#1080;&#1103;\&#1044;&#1080;&#1072;&#1075;&#1088;&#1072;&#1084;&#1084;&#1099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28730096285217"/>
          <c:y val="0.11968690950295621"/>
          <c:w val="0.57657978160213619"/>
          <c:h val="0.7615055082904841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4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E1E-4C19-9E80-F29DBFA68304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E1E-4C19-9E80-F29DBFA68304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E1E-4C19-9E80-F29DBFA68304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EE1E-4C19-9E80-F29DBFA68304}"/>
              </c:ext>
            </c:extLst>
          </c:dPt>
          <c:dPt>
            <c:idx val="4"/>
            <c:bubble3D val="0"/>
            <c:spPr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E1E-4C19-9E80-F29DBFA68304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8-EE1E-4C19-9E80-F29DBFA68304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9-EE1E-4C19-9E80-F29DBFA68304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A-EE1E-4C19-9E80-F29DBFA68304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B-EE1E-4C19-9E80-F29DBFA68304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C-EE1E-4C19-9E80-F29DBFA68304}"/>
              </c:ext>
            </c:extLst>
          </c:dPt>
          <c:dLbls>
            <c:delete val="1"/>
          </c:dLbls>
          <c:cat>
            <c:strRef>
              <c:f>Лист1!$A$2:$A$6</c:f>
              <c:strCache>
                <c:ptCount val="5"/>
                <c:pt idx="0">
                  <c:v>Децентрализованная закупка</c:v>
                </c:pt>
                <c:pt idx="1">
                  <c:v>централизованная закупка</c:v>
                </c:pt>
                <c:pt idx="2">
                  <c:v>Единственный поставщик</c:v>
                </c:pt>
                <c:pt idx="3">
                  <c:v>ЗМО без электронного магазина</c:v>
                </c:pt>
                <c:pt idx="4">
                  <c:v>Электронный магазин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23720</c:v>
                </c:pt>
                <c:pt idx="1">
                  <c:v>23100</c:v>
                </c:pt>
                <c:pt idx="2">
                  <c:v>11530</c:v>
                </c:pt>
                <c:pt idx="3">
                  <c:v>4844</c:v>
                </c:pt>
                <c:pt idx="4">
                  <c:v>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E1E-4C19-9E80-F29DBFA683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35"/>
        <c:holeSize val="52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2400" h="50800"/>
              </a:sp3d>
            </c:spPr>
            <c:extLst>
              <c:ext xmlns:c16="http://schemas.microsoft.com/office/drawing/2014/chart" uri="{C3380CC4-5D6E-409C-BE32-E72D297353CC}">
                <c16:uniqueId val="{00000000-7B4D-4DBB-BD2A-0C1FD998A17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2400" h="50800"/>
              </a:sp3d>
            </c:spPr>
            <c:extLst>
              <c:ext xmlns:c16="http://schemas.microsoft.com/office/drawing/2014/chart" uri="{C3380CC4-5D6E-409C-BE32-E72D297353CC}">
                <c16:uniqueId val="{00000001-7B4D-4DBB-BD2A-0C1FD998A17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2400" h="50800"/>
              </a:sp3d>
            </c:spPr>
            <c:extLst>
              <c:ext xmlns:c16="http://schemas.microsoft.com/office/drawing/2014/chart" uri="{C3380CC4-5D6E-409C-BE32-E72D297353CC}">
                <c16:uniqueId val="{00000002-7B4D-4DBB-BD2A-0C1FD998A170}"/>
              </c:ext>
            </c:extLst>
          </c:dPt>
          <c:val>
            <c:numRef>
              <c:f>'Лист4 (2)'!$B$32:$B$34</c:f>
              <c:numCache>
                <c:formatCode>General</c:formatCode>
                <c:ptCount val="3"/>
                <c:pt idx="0">
                  <c:v>16.5</c:v>
                </c:pt>
                <c:pt idx="1">
                  <c:v>19.3</c:v>
                </c:pt>
                <c:pt idx="2">
                  <c:v>24.6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49-4971-A437-383C28B9C7C1}"/>
            </c:ext>
          </c:extLst>
        </c:ser>
        <c:ser>
          <c:idx val="1"/>
          <c:order val="1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/>
            </a:sp3d>
          </c:spPr>
          <c:invertIfNegative val="0"/>
          <c:val>
            <c:numRef>
              <c:f>'Лист4 (2)'!$C$32:$C$34</c:f>
              <c:numCache>
                <c:formatCode>General</c:formatCode>
                <c:ptCount val="3"/>
                <c:pt idx="0">
                  <c:v>4.5</c:v>
                </c:pt>
                <c:pt idx="1">
                  <c:v>7.7</c:v>
                </c:pt>
                <c:pt idx="2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49-4971-A437-383C28B9C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4704687"/>
        <c:axId val="1664693039"/>
        <c:axId val="0"/>
      </c:bar3DChart>
      <c:catAx>
        <c:axId val="166470468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64693039"/>
        <c:crosses val="autoZero"/>
        <c:auto val="1"/>
        <c:lblAlgn val="ctr"/>
        <c:lblOffset val="100"/>
        <c:noMultiLvlLbl val="0"/>
      </c:catAx>
      <c:valAx>
        <c:axId val="1664693039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4704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spPr>
            <a:solidFill>
              <a:schemeClr val="accent6">
                <a:tint val="77000"/>
              </a:schemeClr>
            </a:solidFill>
            <a:ln>
              <a:noFill/>
            </a:ln>
            <a:effectLst>
              <a:softEdge rad="711200"/>
            </a:effectLst>
            <a:scene3d>
              <a:camera prst="orthographicFront"/>
              <a:lightRig rig="threePt" dir="t"/>
            </a:scene3d>
            <a:sp3d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softEdge rad="711200"/>
              </a:effectLst>
              <a:scene3d>
                <a:camera prst="orthographicFront"/>
                <a:lightRig rig="threePt" dir="t"/>
              </a:scene3d>
              <a:sp3d>
                <a:bevelB/>
              </a:sp3d>
            </c:spPr>
            <c:extLst>
              <c:ext xmlns:c16="http://schemas.microsoft.com/office/drawing/2014/chart" uri="{C3380CC4-5D6E-409C-BE32-E72D297353CC}">
                <c16:uniqueId val="{00000001-552A-42F0-9595-998DC90AFCF4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softEdge rad="711200"/>
              </a:effectLst>
              <a:scene3d>
                <a:camera prst="orthographicFront"/>
                <a:lightRig rig="threePt" dir="t"/>
              </a:scene3d>
              <a:sp3d>
                <a:bevelB/>
              </a:sp3d>
            </c:spPr>
            <c:extLst>
              <c:ext xmlns:c16="http://schemas.microsoft.com/office/drawing/2014/chart" uri="{C3380CC4-5D6E-409C-BE32-E72D297353CC}">
                <c16:uniqueId val="{00000003-552A-42F0-9595-998DC90AFCF4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50800" dir="5400000" sx="3000" sy="3000" algn="ctr" rotWithShape="0">
                  <a:srgbClr val="000000">
                    <a:alpha val="43137"/>
                  </a:srgbClr>
                </a:outerShdw>
                <a:softEdge rad="609600"/>
              </a:effectLst>
              <a:scene3d>
                <a:camera prst="orthographicFront"/>
                <a:lightRig rig="threePt" dir="t"/>
              </a:scene3d>
              <a:sp3d>
                <a:bevelB/>
              </a:sp3d>
            </c:spPr>
            <c:extLst>
              <c:ext xmlns:c16="http://schemas.microsoft.com/office/drawing/2014/chart" uri="{C3380CC4-5D6E-409C-BE32-E72D297353CC}">
                <c16:uniqueId val="{00000005-552A-42F0-9595-998DC90AFCF4}"/>
              </c:ext>
            </c:extLst>
          </c:dPt>
          <c:val>
            <c:numRef>
              <c:f>Лист4!$G$6:$G$8</c:f>
              <c:numCache>
                <c:formatCode>0.0</c:formatCode>
                <c:ptCount val="3"/>
                <c:pt idx="0">
                  <c:v>28.799845470000001</c:v>
                </c:pt>
                <c:pt idx="1">
                  <c:v>320.00324204999993</c:v>
                </c:pt>
                <c:pt idx="2">
                  <c:v>454.91403709000002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52A-42F0-9595-998DC90AFC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231738816"/>
        <c:axId val="231733408"/>
      </c:barChart>
      <c:catAx>
        <c:axId val="2317388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31733408"/>
        <c:crosses val="autoZero"/>
        <c:auto val="1"/>
        <c:lblAlgn val="ctr"/>
        <c:lblOffset val="100"/>
        <c:noMultiLvlLbl val="0"/>
      </c:catAx>
      <c:valAx>
        <c:axId val="231733408"/>
        <c:scaling>
          <c:orientation val="minMax"/>
        </c:scaling>
        <c:delete val="0"/>
        <c:axPos val="b"/>
        <c:numFmt formatCode="0.0" sourceLinked="1"/>
        <c:majorTickMark val="none"/>
        <c:minorTickMark val="out"/>
        <c:tickLblPos val="nextTo"/>
        <c:spPr>
          <a:noFill/>
          <a:ln>
            <a:solidFill>
              <a:schemeClr val="tx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1738816"/>
        <c:crosses val="autoZero"/>
        <c:crossBetween val="between"/>
        <c:min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spPr>
            <a:solidFill>
              <a:schemeClr val="accent6">
                <a:tint val="77000"/>
              </a:schemeClr>
            </a:solidFill>
            <a:ln>
              <a:noFill/>
            </a:ln>
            <a:effectLst>
              <a:softEdge rad="711200"/>
            </a:effectLst>
            <a:scene3d>
              <a:camera prst="orthographicFront"/>
              <a:lightRig rig="threePt" dir="t"/>
            </a:scene3d>
            <a:sp3d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softEdge rad="711200"/>
              </a:effectLst>
              <a:scene3d>
                <a:camera prst="orthographicFront"/>
                <a:lightRig rig="threePt" dir="t"/>
              </a:scene3d>
              <a:sp3d>
                <a:bevelB/>
              </a:sp3d>
            </c:spPr>
            <c:extLst>
              <c:ext xmlns:c16="http://schemas.microsoft.com/office/drawing/2014/chart" uri="{C3380CC4-5D6E-409C-BE32-E72D297353CC}">
                <c16:uniqueId val="{00000001-702E-4353-8D5A-FEC9190B5D8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softEdge rad="711200"/>
              </a:effectLst>
              <a:scene3d>
                <a:camera prst="orthographicFront"/>
                <a:lightRig rig="threePt" dir="t"/>
              </a:scene3d>
              <a:sp3d>
                <a:bevelB/>
              </a:sp3d>
            </c:spPr>
            <c:extLst>
              <c:ext xmlns:c16="http://schemas.microsoft.com/office/drawing/2014/chart" uri="{C3380CC4-5D6E-409C-BE32-E72D297353CC}">
                <c16:uniqueId val="{00000003-702E-4353-8D5A-FEC9190B5D8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50800" dir="5400000" sx="3000" sy="3000" algn="ctr" rotWithShape="0">
                  <a:srgbClr val="000000">
                    <a:alpha val="43137"/>
                  </a:srgbClr>
                </a:outerShdw>
                <a:softEdge rad="609600"/>
              </a:effectLst>
              <a:scene3d>
                <a:camera prst="orthographicFront"/>
                <a:lightRig rig="threePt" dir="t"/>
              </a:scene3d>
              <a:sp3d>
                <a:bevelB/>
              </a:sp3d>
            </c:spPr>
            <c:extLst>
              <c:ext xmlns:c16="http://schemas.microsoft.com/office/drawing/2014/chart" uri="{C3380CC4-5D6E-409C-BE32-E72D297353CC}">
                <c16:uniqueId val="{00000005-702E-4353-8D5A-FEC9190B5D8C}"/>
              </c:ext>
            </c:extLst>
          </c:dPt>
          <c:val>
            <c:numRef>
              <c:f>Лист4!$E$6:$E$8</c:f>
              <c:numCache>
                <c:formatCode>General</c:formatCode>
                <c:ptCount val="3"/>
                <c:pt idx="0">
                  <c:v>10</c:v>
                </c:pt>
                <c:pt idx="1">
                  <c:v>5</c:v>
                </c:pt>
                <c:pt idx="2">
                  <c:v>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02E-4353-8D5A-FEC9190B5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231738816"/>
        <c:axId val="231733408"/>
      </c:barChart>
      <c:catAx>
        <c:axId val="2317388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31733408"/>
        <c:crosses val="autoZero"/>
        <c:auto val="1"/>
        <c:lblAlgn val="ctr"/>
        <c:lblOffset val="100"/>
        <c:noMultiLvlLbl val="0"/>
      </c:catAx>
      <c:valAx>
        <c:axId val="231733408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>
            <a:solidFill>
              <a:schemeClr val="tx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1738816"/>
        <c:crosses val="autoZero"/>
        <c:crossBetween val="between"/>
        <c:min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/>
            </a:sp3d>
          </c:spPr>
          <c:invertIfNegative val="0"/>
          <c:val>
            <c:numRef>
              <c:f>'Лист4 (2)'!$B$32:$B$34</c:f>
              <c:numCache>
                <c:formatCode>General</c:formatCode>
                <c:ptCount val="3"/>
                <c:pt idx="0">
                  <c:v>13.3</c:v>
                </c:pt>
                <c:pt idx="1">
                  <c:v>15.6</c:v>
                </c:pt>
                <c:pt idx="2">
                  <c:v>15.7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E6-41A6-A1EA-E23A005A5016}"/>
            </c:ext>
          </c:extLst>
        </c:ser>
        <c:ser>
          <c:idx val="1"/>
          <c:order val="1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52400" h="50800"/>
            </a:sp3d>
          </c:spPr>
          <c:invertIfNegative val="0"/>
          <c:val>
            <c:numRef>
              <c:f>'Лист4 (2)'!$C$32:$C$34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3.5</c:v>
                </c:pt>
                <c:pt idx="2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E6-41A6-A1EA-E23A005A5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64704687"/>
        <c:axId val="1664693039"/>
        <c:axId val="0"/>
      </c:bar3DChart>
      <c:catAx>
        <c:axId val="166470468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64693039"/>
        <c:crosses val="autoZero"/>
        <c:auto val="1"/>
        <c:lblAlgn val="ctr"/>
        <c:lblOffset val="100"/>
        <c:noMultiLvlLbl val="0"/>
      </c:catAx>
      <c:valAx>
        <c:axId val="1664693039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4704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5555555555555578E-2"/>
                  <c:y val="-7.65970399533391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116-4786-9784-A26B1270092F}"/>
                </c:ext>
              </c:extLst>
            </c:dLbl>
            <c:dLbl>
              <c:idx val="1"/>
              <c:layout>
                <c:manualLayout>
                  <c:x val="-3.4444444444444444E-2"/>
                  <c:y val="-5.80785214348206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116-4786-9784-A26B1270092F}"/>
                </c:ext>
              </c:extLst>
            </c:dLbl>
            <c:dLbl>
              <c:idx val="2"/>
              <c:layout>
                <c:manualLayout>
                  <c:x val="-4.5555555555555655E-2"/>
                  <c:y val="-7.19674103237095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116-4786-9784-A26B127009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Лист1!$C$5:$C$7</c:f>
              <c:numCache>
                <c:formatCode>General</c:formatCode>
                <c:ptCount val="3"/>
                <c:pt idx="0">
                  <c:v>2.7</c:v>
                </c:pt>
                <c:pt idx="1">
                  <c:v>1.8</c:v>
                </c:pt>
                <c:pt idx="2">
                  <c:v>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16-4786-9784-A26B12700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6266944"/>
        <c:axId val="2146268192"/>
      </c:lineChart>
      <c:catAx>
        <c:axId val="2146266944"/>
        <c:scaling>
          <c:orientation val="minMax"/>
        </c:scaling>
        <c:delete val="1"/>
        <c:axPos val="b"/>
        <c:majorTickMark val="none"/>
        <c:minorTickMark val="none"/>
        <c:tickLblPos val="nextTo"/>
        <c:crossAx val="2146268192"/>
        <c:crosses val="autoZero"/>
        <c:auto val="1"/>
        <c:lblAlgn val="ctr"/>
        <c:lblOffset val="100"/>
        <c:noMultiLvlLbl val="0"/>
      </c:catAx>
      <c:valAx>
        <c:axId val="214626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626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" y="0"/>
            <a:ext cx="2950951" cy="498316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262" y="0"/>
            <a:ext cx="2950951" cy="498316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9CBE8323-0AFE-45E7-8D90-F77CF008848F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359" y="4784792"/>
            <a:ext cx="5446077" cy="3913525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3" y="9442612"/>
            <a:ext cx="2950951" cy="498316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262" y="9442612"/>
            <a:ext cx="2950951" cy="498316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6D9CBE6B-AE64-493B-B232-BEE8CD8AB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20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0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5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11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65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4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9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AB2000-4331-4323-AB11-287F9B1AA18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14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73030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7918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-1" y="11778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H="1">
            <a:off x="1071563" y="4850741"/>
            <a:ext cx="46037" cy="71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323232"/>
              </a:solidFill>
              <a:latin typeface="+mn-lt"/>
              <a:cs typeface="+mn-cs"/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546098" y="2181114"/>
            <a:ext cx="6610839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3500" b="1" dirty="0" smtClean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ЦЕНТРАЛИЗАЦИЯ ЗАКУПОК </a:t>
            </a:r>
          </a:p>
          <a:p>
            <a:pPr algn="ctr"/>
            <a:r>
              <a:rPr lang="ru-RU" altLang="ru-RU" sz="3500" b="1" dirty="0" smtClean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В ЛИПЕЦКОЙ ОБЛАСТИ</a:t>
            </a:r>
            <a:endParaRPr lang="ru-RU" altLang="ru-RU" sz="3500" b="1" dirty="0">
              <a:solidFill>
                <a:srgbClr val="FFFFFF"/>
              </a:solidFill>
              <a:latin typeface="+mj-lt"/>
              <a:ea typeface="Questrial"/>
              <a:cs typeface="Quest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6991" y="5048017"/>
            <a:ext cx="423064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Управление финансов Липецкой области</a:t>
            </a:r>
            <a:endParaRPr lang="en-US" dirty="0">
              <a:latin typeface="+mn-lt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2023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3906" name="Picture 2" descr="C:\Users\User\Desktop\logowhit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05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22309" y="-5750"/>
            <a:ext cx="10869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ГОСУДАРСТВЕННЫХ И МУНИЦИПАЛЬНЫХ ЗАКУПОК </a:t>
            </a:r>
          </a:p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НУЖД ЛИПЕЦКОЙ ОБЛАСТИ</a:t>
            </a:r>
          </a:p>
        </p:txBody>
      </p:sp>
      <p:graphicFrame>
        <p:nvGraphicFramePr>
          <p:cNvPr id="42" name="Диаграмма 41"/>
          <p:cNvGraphicFramePr/>
          <p:nvPr/>
        </p:nvGraphicFramePr>
        <p:xfrm>
          <a:off x="1047255" y="1116653"/>
          <a:ext cx="5204534" cy="399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Овал 42"/>
          <p:cNvSpPr/>
          <p:nvPr/>
        </p:nvSpPr>
        <p:spPr>
          <a:xfrm>
            <a:off x="2890979" y="2519583"/>
            <a:ext cx="1162817" cy="11924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63 685</a:t>
            </a:r>
          </a:p>
          <a:p>
            <a:pPr algn="ctr"/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млн. руб.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53796" y="4186788"/>
            <a:ext cx="1798284" cy="984883"/>
          </a:xfrm>
          <a:prstGeom prst="rect">
            <a:avLst/>
          </a:prstGeom>
          <a:solidFill>
            <a:srgbClr val="FFABA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ctr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у естественных монополий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>
              <a:lnSpc>
                <a:spcPct val="100000"/>
              </a:lnSpc>
            </a:pP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11 530 млн. руб.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02001" y="1233796"/>
            <a:ext cx="1770774" cy="769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ctr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Централизованные закупки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>
              <a:lnSpc>
                <a:spcPct val="100000"/>
              </a:lnSpc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23 100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47" name="TextBox 1"/>
          <p:cNvSpPr txBox="1"/>
          <p:nvPr/>
        </p:nvSpPr>
        <p:spPr>
          <a:xfrm>
            <a:off x="1939162" y="2122726"/>
            <a:ext cx="1347429" cy="34450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kern="1200" dirty="0">
                <a:solidFill>
                  <a:prstClr val="white"/>
                </a:solidFill>
                <a:latin typeface="Arial Narrow" panose="020B0606020202030204" pitchFamily="34" charset="0"/>
              </a:rPr>
              <a:t>37%</a:t>
            </a:r>
          </a:p>
        </p:txBody>
      </p:sp>
      <p:sp>
        <p:nvSpPr>
          <p:cNvPr id="48" name="TextBox 1"/>
          <p:cNvSpPr txBox="1"/>
          <p:nvPr/>
        </p:nvSpPr>
        <p:spPr>
          <a:xfrm>
            <a:off x="3191913" y="3996867"/>
            <a:ext cx="839651" cy="4648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kern="1200" dirty="0">
                <a:solidFill>
                  <a:schemeClr val="bg1"/>
                </a:solidFill>
                <a:latin typeface="Arial Narrow" panose="020B0606020202030204" pitchFamily="34" charset="0"/>
              </a:rPr>
              <a:t>18%</a:t>
            </a:r>
          </a:p>
        </p:txBody>
      </p:sp>
      <p:sp>
        <p:nvSpPr>
          <p:cNvPr id="49" name="TextBox 1"/>
          <p:cNvSpPr txBox="1"/>
          <p:nvPr/>
        </p:nvSpPr>
        <p:spPr>
          <a:xfrm>
            <a:off x="1915062" y="3716574"/>
            <a:ext cx="1000893" cy="37801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kern="1200" dirty="0">
                <a:solidFill>
                  <a:schemeClr val="bg1"/>
                </a:solidFill>
                <a:latin typeface="Arial Narrow" panose="020B0606020202030204" pitchFamily="34" charset="0"/>
              </a:rPr>
              <a:t>1%</a:t>
            </a:r>
          </a:p>
        </p:txBody>
      </p:sp>
      <p:sp>
        <p:nvSpPr>
          <p:cNvPr id="34" name="TextBox 1"/>
          <p:cNvSpPr txBox="1"/>
          <p:nvPr/>
        </p:nvSpPr>
        <p:spPr>
          <a:xfrm>
            <a:off x="3713961" y="2220946"/>
            <a:ext cx="1347429" cy="34450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kern="1200" dirty="0">
                <a:solidFill>
                  <a:schemeClr val="bg1"/>
                </a:solidFill>
                <a:latin typeface="Arial Narrow" panose="020B0606020202030204" pitchFamily="34" charset="0"/>
              </a:rPr>
              <a:t>36%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2795" y="2768635"/>
            <a:ext cx="1603780" cy="113877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ctr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с использованием электронного магазина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491 млн. руб.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990659" y="1229356"/>
            <a:ext cx="1975053" cy="7540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ctr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Децентрализованные закупки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>
              <a:lnSpc>
                <a:spcPct val="100000"/>
              </a:lnSpc>
            </a:pP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23 720 млн. руб.</a:t>
            </a: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539912" y="735317"/>
            <a:ext cx="5286375" cy="42265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ОБЩИЙ ОБЪЁМ ЗАКУПОК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68833" y="4103183"/>
            <a:ext cx="1603780" cy="1077216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8" tIns="45719" rIns="91438" bIns="45719" rtlCol="0" anchor="ctr">
            <a:spAutoFit/>
          </a:bodyPr>
          <a:lstStyle>
            <a:defPPr>
              <a:defRPr lang="ru-RU"/>
            </a:defPPr>
            <a:lvl1pPr algn="ctr">
              <a:lnSpc>
                <a:spcPts val="3000"/>
              </a:lnSpc>
              <a:defRPr sz="16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без использования электронного магазина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>
              <a:lnSpc>
                <a:spcPct val="100000"/>
              </a:lnSpc>
            </a:pP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4 844 млн. руб.</a:t>
            </a:r>
          </a:p>
        </p:txBody>
      </p:sp>
      <p:sp>
        <p:nvSpPr>
          <p:cNvPr id="41" name="TextBox 1"/>
          <p:cNvSpPr txBox="1"/>
          <p:nvPr/>
        </p:nvSpPr>
        <p:spPr>
          <a:xfrm>
            <a:off x="2376035" y="3825487"/>
            <a:ext cx="839651" cy="4648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kern="1200" dirty="0">
                <a:solidFill>
                  <a:schemeClr val="bg1"/>
                </a:solidFill>
                <a:latin typeface="Arial Narrow" panose="020B0606020202030204" pitchFamily="34" charset="0"/>
              </a:rPr>
              <a:t>8%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985395" y="3879290"/>
            <a:ext cx="256678" cy="84348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76200" y="5358660"/>
          <a:ext cx="6175589" cy="1427842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2747387">
                  <a:extLst>
                    <a:ext uri="{9D8B030D-6E8A-4147-A177-3AD203B41FA5}">
                      <a16:colId xmlns:a16="http://schemas.microsoft.com/office/drawing/2014/main" val="891027197"/>
                    </a:ext>
                  </a:extLst>
                </a:gridCol>
                <a:gridCol w="3428202">
                  <a:extLst>
                    <a:ext uri="{9D8B030D-6E8A-4147-A177-3AD203B41FA5}">
                      <a16:colId xmlns:a16="http://schemas.microsoft.com/office/drawing/2014/main" val="1020555659"/>
                    </a:ext>
                  </a:extLst>
                </a:gridCol>
              </a:tblGrid>
              <a:tr h="2280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Централизованные закупки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300" u="none" strike="noStrike" kern="1200" baseline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139422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Децентрализованные закупки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3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094416"/>
                  </a:ext>
                </a:extLst>
              </a:tr>
              <a:tr h="48588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Закупки без использования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электронного магазина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цена</a:t>
                      </a:r>
                      <a:r>
                        <a:rPr lang="ru-RU" sz="1400" u="none" strike="noStrike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контракта до 300 тыс. руб.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035131"/>
                  </a:ext>
                </a:extLst>
              </a:tr>
              <a:tr h="4858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Закупки с использованием </a:t>
                      </a:r>
                    </a:p>
                    <a:p>
                      <a:pPr algn="l" fontAlgn="ctr"/>
                      <a:r>
                        <a:rPr lang="ru-RU" sz="14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электронного магазина</a:t>
                      </a:r>
                      <a:endParaRPr lang="ru-RU" sz="1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цена контракта</a:t>
                      </a:r>
                      <a:r>
                        <a:rPr lang="ru-RU" sz="1400" u="none" strike="noStrike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300 </a:t>
                      </a:r>
                      <a:r>
                        <a:rPr lang="ru-RU" sz="1400" u="none" strike="noStrik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600 тыс</a:t>
                      </a:r>
                      <a:r>
                        <a:rPr lang="ru-RU" sz="1400" u="none" strike="noStrike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руб. </a:t>
                      </a:r>
                      <a:endParaRPr lang="ru-RU" sz="14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528858"/>
                  </a:ext>
                </a:extLst>
              </a:tr>
            </a:tbl>
          </a:graphicData>
        </a:graphic>
      </p:graphicFrame>
      <p:sp>
        <p:nvSpPr>
          <p:cNvPr id="44" name="Скругленный прямоугольник 43"/>
          <p:cNvSpPr/>
          <p:nvPr/>
        </p:nvSpPr>
        <p:spPr>
          <a:xfrm>
            <a:off x="6486526" y="604699"/>
            <a:ext cx="5286375" cy="400660"/>
          </a:xfrm>
          <a:prstGeom prst="round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СТРУКТУРА ЦЕНТРАЛИЗОВАННЫХ ЗАКУПОК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301156" y="1066793"/>
            <a:ext cx="714375" cy="63028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39%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8838322" y="1066793"/>
            <a:ext cx="3153653" cy="6117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Работы,</a:t>
            </a:r>
          </a:p>
          <a:p>
            <a:pPr algn="ctr"/>
            <a:r>
              <a:rPr lang="ru-RU" sz="1200" b="1" i="1" dirty="0">
                <a:solidFill>
                  <a:schemeClr val="tx1"/>
                </a:solidFill>
              </a:rPr>
              <a:t>включая строительство и реконструкцию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7055388" y="1066793"/>
            <a:ext cx="1743076" cy="6323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9 047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млн. руб.</a:t>
            </a: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310681" y="1727499"/>
            <a:ext cx="714375" cy="3952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13%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8847846" y="1727973"/>
            <a:ext cx="3153654" cy="3947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Лекарственные средства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7064913" y="1729545"/>
            <a:ext cx="1743076" cy="393182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3 079 млн. руб.</a:t>
            </a: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6304972" y="2172199"/>
            <a:ext cx="714375" cy="553079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12%</a:t>
            </a: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8842137" y="2158729"/>
            <a:ext cx="3153654" cy="567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Услуги, </a:t>
            </a:r>
          </a:p>
          <a:p>
            <a:pPr algn="ctr"/>
            <a:r>
              <a:rPr lang="ru-RU" sz="1200" b="1" i="1" dirty="0">
                <a:solidFill>
                  <a:schemeClr val="tx1"/>
                </a:solidFill>
              </a:rPr>
              <a:t>включая услуги горячего питания и охранные услуги</a:t>
            </a: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7059204" y="2172200"/>
            <a:ext cx="1743076" cy="5551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2 707 млн. руб.</a:t>
            </a: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6304972" y="2766812"/>
            <a:ext cx="714375" cy="4335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11%</a:t>
            </a: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8842137" y="2767287"/>
            <a:ext cx="3153654" cy="4126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Жильё</a:t>
            </a: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7059204" y="2768858"/>
            <a:ext cx="1743076" cy="431544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2 493 млн. руб.</a:t>
            </a: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6324321" y="3245287"/>
            <a:ext cx="714375" cy="403522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6%</a:t>
            </a: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8861486" y="3245760"/>
            <a:ext cx="3153654" cy="4030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Изделия мед. назначения</a:t>
            </a: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7078553" y="3247332"/>
            <a:ext cx="1743076" cy="4014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1 337 млн. руб.</a:t>
            </a: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6324321" y="3693695"/>
            <a:ext cx="714375" cy="572509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5%</a:t>
            </a:r>
          </a:p>
        </p:txBody>
      </p:sp>
      <p:sp>
        <p:nvSpPr>
          <p:cNvPr id="93" name="Скругленный прямоугольник 92"/>
          <p:cNvSpPr/>
          <p:nvPr/>
        </p:nvSpPr>
        <p:spPr>
          <a:xfrm>
            <a:off x="8861486" y="3684813"/>
            <a:ext cx="3153654" cy="5818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Прочие товары</a:t>
            </a:r>
          </a:p>
          <a:p>
            <a:pPr algn="ctr"/>
            <a:r>
              <a:rPr lang="ru-RU" sz="1200" b="1" i="1" dirty="0">
                <a:solidFill>
                  <a:schemeClr val="tx1"/>
                </a:solidFill>
              </a:rPr>
              <a:t>(мягкий инвентарь, компьютерная техника, мебель)</a:t>
            </a: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7078553" y="3695740"/>
            <a:ext cx="1743076" cy="572509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1 213 млн. руб.</a:t>
            </a: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6314796" y="4308197"/>
            <a:ext cx="714375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4%</a:t>
            </a:r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8851961" y="4308671"/>
            <a:ext cx="3153654" cy="474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Автотранспорт</a:t>
            </a:r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7069028" y="4310242"/>
            <a:ext cx="1743076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940 млн. руб.</a:t>
            </a: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6314796" y="4821839"/>
            <a:ext cx="714375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4%</a:t>
            </a: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8851961" y="4822313"/>
            <a:ext cx="3153654" cy="474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Продукты питания</a:t>
            </a: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7069028" y="4823884"/>
            <a:ext cx="1743076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873 млн. руб.</a:t>
            </a: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6314796" y="5345465"/>
            <a:ext cx="714375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3%</a:t>
            </a: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8851961" y="5345939"/>
            <a:ext cx="3153654" cy="474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ГСМ</a:t>
            </a:r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7069028" y="5347510"/>
            <a:ext cx="1743076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651 млн. руб.</a:t>
            </a: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6314796" y="5855621"/>
            <a:ext cx="714375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2%</a:t>
            </a: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8851961" y="5856095"/>
            <a:ext cx="3153654" cy="474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Спец. техника</a:t>
            </a: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7069028" y="5857666"/>
            <a:ext cx="1743076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443 млн. руб.</a:t>
            </a: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6314796" y="6365777"/>
            <a:ext cx="714375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1%</a:t>
            </a:r>
          </a:p>
        </p:txBody>
      </p:sp>
      <p:sp>
        <p:nvSpPr>
          <p:cNvPr id="108" name="Скругленный прямоугольник 107"/>
          <p:cNvSpPr/>
          <p:nvPr/>
        </p:nvSpPr>
        <p:spPr>
          <a:xfrm>
            <a:off x="8851961" y="6366251"/>
            <a:ext cx="3153654" cy="474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Мед. оборудование</a:t>
            </a: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7069028" y="6367822"/>
            <a:ext cx="1743076" cy="4741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317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382743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66599" y="572"/>
            <a:ext cx="1042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ЦЕНТРАЛИЗАЦИЯ ЗАКУПОК НА РЕГИОНАЛЬНОМ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СТ. 26 44-ФЗ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/>
          </p:nvPr>
        </p:nvGraphicFramePr>
        <p:xfrm>
          <a:off x="7505547" y="2527914"/>
          <a:ext cx="5087103" cy="355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6903639" y="921000"/>
          <a:ext cx="5186959" cy="8229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611457">
                  <a:extLst>
                    <a:ext uri="{9D8B030D-6E8A-4147-A177-3AD203B41FA5}">
                      <a16:colId xmlns:a16="http://schemas.microsoft.com/office/drawing/2014/main" val="2217532382"/>
                    </a:ext>
                  </a:extLst>
                </a:gridCol>
                <a:gridCol w="1180112">
                  <a:extLst>
                    <a:ext uri="{9D8B030D-6E8A-4147-A177-3AD203B41FA5}">
                      <a16:colId xmlns:a16="http://schemas.microsoft.com/office/drawing/2014/main" val="1263907564"/>
                    </a:ext>
                  </a:extLst>
                </a:gridCol>
                <a:gridCol w="1149635">
                  <a:extLst>
                    <a:ext uri="{9D8B030D-6E8A-4147-A177-3AD203B41FA5}">
                      <a16:colId xmlns:a16="http://schemas.microsoft.com/office/drawing/2014/main" val="1758025328"/>
                    </a:ext>
                  </a:extLst>
                </a:gridCol>
                <a:gridCol w="1245755">
                  <a:extLst>
                    <a:ext uri="{9D8B030D-6E8A-4147-A177-3AD203B41FA5}">
                      <a16:colId xmlns:a16="http://schemas.microsoft.com/office/drawing/2014/main" val="3382937747"/>
                    </a:ext>
                  </a:extLst>
                </a:gridCol>
              </a:tblGrid>
              <a:tr h="66832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объем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гос. закупок, млрд. руб.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33,2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114988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8400096" y="6226401"/>
            <a:ext cx="707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99412" y="6214645"/>
            <a:ext cx="699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73373" y="6214645"/>
            <a:ext cx="706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644305" y="6213862"/>
            <a:ext cx="4278763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395492" y="2504135"/>
            <a:ext cx="660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млрд. </a:t>
            </a:r>
          </a:p>
          <a:p>
            <a:pPr algn="ctr"/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руб.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553375" y="3608759"/>
            <a:ext cx="568320" cy="3904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4,5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56717" y="4292004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21%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9823852" y="3185275"/>
            <a:ext cx="675395" cy="42348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7,7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819378" y="3999242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28%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1159717" y="2800893"/>
            <a:ext cx="675395" cy="42348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8,4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132255" y="3585711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25%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49862" y="1825635"/>
            <a:ext cx="3523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ГОСУДАРСТВЕННЫХ ЗАКУПОК ЧЕРЕЗ УУ</a:t>
            </a:r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D1E5558E-0805-4FF3-BC80-9A4BE265D31B}"/>
              </a:ext>
            </a:extLst>
          </p:cNvPr>
          <p:cNvSpPr/>
          <p:nvPr/>
        </p:nvSpPr>
        <p:spPr>
          <a:xfrm>
            <a:off x="-4799" y="624254"/>
            <a:ext cx="6908438" cy="135258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perspectiveLeft" fov="900000" zoom="91000">
              <a:rot lat="0" lon="0" rev="0"/>
            </a:camera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</a:rPr>
              <a:t>Организатор </a:t>
            </a:r>
            <a:r>
              <a:rPr lang="ru-RU" sz="2000" b="1" dirty="0" smtClean="0">
                <a:solidFill>
                  <a:schemeClr val="bg1"/>
                </a:solidFill>
              </a:rPr>
              <a:t>закупок - </a:t>
            </a:r>
            <a:r>
              <a:rPr lang="ru-RU" sz="2000" dirty="0">
                <a:solidFill>
                  <a:schemeClr val="bg1"/>
                </a:solidFill>
              </a:rPr>
              <a:t>ОКУ «Управление по размещению госзаказа Липецкой области» (УУ)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Полномочия </a:t>
            </a:r>
            <a:r>
              <a:rPr lang="ru-RU" sz="2000" b="1" dirty="0" smtClean="0">
                <a:solidFill>
                  <a:schemeClr val="bg1"/>
                </a:solidFill>
              </a:rPr>
              <a:t>УУ - </a:t>
            </a:r>
            <a:r>
              <a:rPr lang="ru-RU" sz="2000" dirty="0">
                <a:solidFill>
                  <a:schemeClr val="bg1"/>
                </a:solidFill>
              </a:rPr>
              <a:t>определение </a:t>
            </a:r>
            <a:r>
              <a:rPr lang="ru-RU" sz="2000" dirty="0" smtClean="0">
                <a:solidFill>
                  <a:schemeClr val="bg1"/>
                </a:solidFill>
              </a:rPr>
              <a:t>поставщика для заказчиков областного уровня в отношении: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6744FB3-B534-4295-BEAA-45EA59922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276797" y="1878140"/>
            <a:ext cx="345245" cy="367698"/>
          </a:xfrm>
          <a:prstGeom prst="rect">
            <a:avLst/>
          </a:prstGeom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1D58084E-B416-4781-9DCA-A1D126125F48}"/>
              </a:ext>
            </a:extLst>
          </p:cNvPr>
          <p:cNvGrpSpPr/>
          <p:nvPr/>
        </p:nvGrpSpPr>
        <p:grpSpPr>
          <a:xfrm>
            <a:off x="343258" y="2230216"/>
            <a:ext cx="6444125" cy="648224"/>
            <a:chOff x="5133806" y="2816247"/>
            <a:chExt cx="2323406" cy="1913405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7" name="Скругленный прямоугольник 19">
              <a:extLst>
                <a:ext uri="{FF2B5EF4-FFF2-40B4-BE49-F238E27FC236}">
                  <a16:creationId xmlns:a16="http://schemas.microsoft.com/office/drawing/2014/main" id="{A3AD918C-A4EC-48BC-B900-A74C3202FE2B}"/>
                </a:ext>
              </a:extLst>
            </p:cNvPr>
            <p:cNvSpPr/>
            <p:nvPr/>
          </p:nvSpPr>
          <p:spPr>
            <a:xfrm>
              <a:off x="5133806" y="2816247"/>
              <a:ext cx="2323406" cy="1913405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Скругленный прямоугольник 4">
              <a:extLst>
                <a:ext uri="{FF2B5EF4-FFF2-40B4-BE49-F238E27FC236}">
                  <a16:creationId xmlns:a16="http://schemas.microsoft.com/office/drawing/2014/main" id="{3F9E9A87-4D2B-408B-9542-D6FD5DABFD00}"/>
                </a:ext>
              </a:extLst>
            </p:cNvPr>
            <p:cNvSpPr txBox="1"/>
            <p:nvPr/>
          </p:nvSpPr>
          <p:spPr>
            <a:xfrm>
              <a:off x="5162937" y="2854555"/>
              <a:ext cx="2290080" cy="1875092"/>
            </a:xfrm>
            <a:prstGeom prst="rect">
              <a:avLst/>
            </a:prstGeom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ru-RU" sz="1600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конкурентных закупок, </a:t>
              </a:r>
              <a:r>
                <a:rPr lang="ru-RU" sz="16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Н(М)ЦК которых составляет 3 млн. рублей и выше, за исключением следующих закупок:</a:t>
              </a:r>
            </a:p>
          </p:txBody>
        </p:sp>
      </p:grp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C89C271E-46F9-4E61-9568-C6E7D8962885}"/>
              </a:ext>
            </a:extLst>
          </p:cNvPr>
          <p:cNvSpPr/>
          <p:nvPr/>
        </p:nvSpPr>
        <p:spPr>
          <a:xfrm>
            <a:off x="356888" y="2885277"/>
            <a:ext cx="67883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оказание финансовых услуг по предоставлению кредита;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оказание услуг на рынке ценных бумаг;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выполнение работ по капитальному и текущему ремонту, в т.ч. автомобильных дорог общего пользования,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выполнение работ по строительству, реконструкции автомобильных дорог общего пользования, искусственных дорожных сооружений;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выполнение работ по сносу объектов капитального строительства;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выполнение монтажных, пусконаладочных и иных неразрывно связанных с ними работ;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выполнение работ по содержанию автомобильных дорог общего пользования, перевозке пассажиров и багажа;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обеспечение строительства материалами и (или) оборудованием;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 Narrow" panose="020B0606020202030204" pitchFamily="34" charset="0"/>
              </a:rPr>
              <a:t>на выполнение работ по инженерным изысканиям, разработке проектной документации.</a:t>
            </a: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6B74D1EF-C194-4345-B88A-095F7825893A}"/>
              </a:ext>
            </a:extLst>
          </p:cNvPr>
          <p:cNvGrpSpPr/>
          <p:nvPr/>
        </p:nvGrpSpPr>
        <p:grpSpPr>
          <a:xfrm>
            <a:off x="282970" y="5612725"/>
            <a:ext cx="7018878" cy="1056075"/>
            <a:chOff x="5236198" y="120491"/>
            <a:chExt cx="2335106" cy="134128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41" name="Скругленный прямоугольник 23">
              <a:extLst>
                <a:ext uri="{FF2B5EF4-FFF2-40B4-BE49-F238E27FC236}">
                  <a16:creationId xmlns:a16="http://schemas.microsoft.com/office/drawing/2014/main" id="{F144E9C8-260E-4E74-8232-CF8F7147DADE}"/>
                </a:ext>
              </a:extLst>
            </p:cNvPr>
            <p:cNvSpPr/>
            <p:nvPr/>
          </p:nvSpPr>
          <p:spPr>
            <a:xfrm>
              <a:off x="5236198" y="120491"/>
              <a:ext cx="2323406" cy="1341284"/>
            </a:xfrm>
            <a:prstGeom prst="roundRect">
              <a:avLst/>
            </a:prstGeom>
            <a:ln w="1905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Скругленный прямоугольник 4">
              <a:extLst>
                <a:ext uri="{FF2B5EF4-FFF2-40B4-BE49-F238E27FC236}">
                  <a16:creationId xmlns:a16="http://schemas.microsoft.com/office/drawing/2014/main" id="{0F27AD3E-FA63-48E2-99EA-A5BD39584530}"/>
                </a:ext>
              </a:extLst>
            </p:cNvPr>
            <p:cNvSpPr txBox="1"/>
            <p:nvPr/>
          </p:nvSpPr>
          <p:spPr>
            <a:xfrm>
              <a:off x="5265105" y="399677"/>
              <a:ext cx="2306199" cy="999755"/>
            </a:xfrm>
            <a:prstGeom prst="rect">
              <a:avLst/>
            </a:prstGeom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Полномочия заказчика</a:t>
              </a:r>
              <a:r>
                <a:rPr lang="ru-RU" sz="16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: планирование закупок, выбор способа определения поставщика, определение характеристик предмета и условий закупки, определение и обоснование Н(М)ЦК, утверждение извещения, подписание контракта и его исполнение контракта, включая экспертизу, приёмку и оплату</a:t>
              </a:r>
            </a:p>
            <a:p>
              <a:endParaRPr lang="ru-RU" sz="16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7869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61851" y="130353"/>
            <a:ext cx="10780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ЗАКУПОКИ В 2022 ГОДУ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66576" y="1283729"/>
            <a:ext cx="32386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803,7 млн. руб.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466724" y="2197830"/>
          <a:ext cx="5133975" cy="2888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90550" y="2194913"/>
            <a:ext cx="4752975" cy="272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8926" y="2216373"/>
            <a:ext cx="328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Лекарственные средства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8926" y="3065441"/>
            <a:ext cx="328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Автомобильное топливо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724" y="3888669"/>
            <a:ext cx="5229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слуги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утилизации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отходов класса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829940" y="2537566"/>
            <a:ext cx="1695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454,9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71527" y="3325357"/>
            <a:ext cx="1695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320,0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66576" y="4157814"/>
            <a:ext cx="1695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28,8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/>
        </p:nvGraphicFramePr>
        <p:xfrm>
          <a:off x="6629301" y="2194913"/>
          <a:ext cx="5076924" cy="2891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6762451" y="2172723"/>
            <a:ext cx="4752975" cy="272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133827" y="1323996"/>
            <a:ext cx="32386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43401" y="2216373"/>
            <a:ext cx="328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Лекарственные средства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4353" y="3065441"/>
            <a:ext cx="328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Автомобильное топливо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52235" y="3896438"/>
            <a:ext cx="5229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слуги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утилизации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отходов класса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1191875" y="2513629"/>
            <a:ext cx="750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376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886475" y="3331118"/>
            <a:ext cx="447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743401" y="4160954"/>
            <a:ext cx="750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14477" y="689557"/>
            <a:ext cx="9456694" cy="3907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– ОКУ «Управление по размещению госзаказа Липецкой области»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8554" y="6467419"/>
            <a:ext cx="1033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 государственных заказчиков отрасли здравоохранения, соц. политики, культуры и др., муниципальных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endParaRPr lang="ru-RU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90549" y="5280330"/>
            <a:ext cx="11115675" cy="11245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Эффекты: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закупаемых ТРУ и эффективности расходования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бюджетных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временных издержек на организацию закупок, 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рисков: от судебных разбирательств до неисполнения контрактов со стороны недобросовестных поставщиков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37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11">
            <a:extLst>
              <a:ext uri="{FF2B5EF4-FFF2-40B4-BE49-F238E27FC236}">
                <a16:creationId xmlns:a16="http://schemas.microsoft.com/office/drawing/2014/main" id="{DF290AA1-541D-4F49-8CCC-909D10511F72}"/>
              </a:ext>
            </a:extLst>
          </p:cNvPr>
          <p:cNvSpPr/>
          <p:nvPr/>
        </p:nvSpPr>
        <p:spPr>
          <a:xfrm>
            <a:off x="-194260" y="576889"/>
            <a:ext cx="7344470" cy="98212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perspectiveLeft" fov="900000" zoom="91000">
              <a:rot lat="0" lon="0" rev="0"/>
            </a:camera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</a:rPr>
              <a:t>Организатор </a:t>
            </a:r>
            <a:r>
              <a:rPr lang="ru-RU" sz="2000" b="1" dirty="0" smtClean="0">
                <a:solidFill>
                  <a:schemeClr val="bg1"/>
                </a:solidFill>
              </a:rPr>
              <a:t>закупок - </a:t>
            </a:r>
            <a:r>
              <a:rPr lang="ru-RU" sz="2000" dirty="0">
                <a:solidFill>
                  <a:schemeClr val="bg1"/>
                </a:solidFill>
              </a:rPr>
              <a:t>МКУ «Центр компетенций» (УУ)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Полномочия </a:t>
            </a:r>
            <a:r>
              <a:rPr lang="ru-RU" sz="2000" b="1" dirty="0" smtClean="0">
                <a:solidFill>
                  <a:schemeClr val="bg1"/>
                </a:solidFill>
              </a:rPr>
              <a:t>УУ - </a:t>
            </a:r>
            <a:r>
              <a:rPr lang="ru-RU" sz="2000" dirty="0">
                <a:solidFill>
                  <a:schemeClr val="bg1"/>
                </a:solidFill>
              </a:rPr>
              <a:t>определение поставщика для заказчиков </a:t>
            </a:r>
            <a:r>
              <a:rPr lang="ru-RU" sz="2000" dirty="0" smtClean="0">
                <a:solidFill>
                  <a:schemeClr val="bg1"/>
                </a:solidFill>
              </a:rPr>
              <a:t>муниципального </a:t>
            </a:r>
            <a:r>
              <a:rPr lang="ru-RU" sz="2000" dirty="0">
                <a:solidFill>
                  <a:schemeClr val="bg1"/>
                </a:solidFill>
              </a:rPr>
              <a:t>уровня в отношении: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/>
          </p:nvPr>
        </p:nvGraphicFramePr>
        <p:xfrm>
          <a:off x="6907275" y="751044"/>
          <a:ext cx="5065855" cy="8229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452954">
                  <a:extLst>
                    <a:ext uri="{9D8B030D-6E8A-4147-A177-3AD203B41FA5}">
                      <a16:colId xmlns:a16="http://schemas.microsoft.com/office/drawing/2014/main" val="2217532382"/>
                    </a:ext>
                  </a:extLst>
                </a:gridCol>
                <a:gridCol w="1004835">
                  <a:extLst>
                    <a:ext uri="{9D8B030D-6E8A-4147-A177-3AD203B41FA5}">
                      <a16:colId xmlns:a16="http://schemas.microsoft.com/office/drawing/2014/main" val="1263907564"/>
                    </a:ext>
                  </a:extLst>
                </a:gridCol>
                <a:gridCol w="1477107">
                  <a:extLst>
                    <a:ext uri="{9D8B030D-6E8A-4147-A177-3AD203B41FA5}">
                      <a16:colId xmlns:a16="http://schemas.microsoft.com/office/drawing/2014/main" val="1758025328"/>
                    </a:ext>
                  </a:extLst>
                </a:gridCol>
                <a:gridCol w="1130959">
                  <a:extLst>
                    <a:ext uri="{9D8B030D-6E8A-4147-A177-3AD203B41FA5}">
                      <a16:colId xmlns:a16="http://schemas.microsoft.com/office/drawing/2014/main" val="3382937747"/>
                    </a:ext>
                  </a:extLst>
                </a:gridCol>
              </a:tblGrid>
              <a:tr h="6288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объем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мун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закупок, млрд.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руб.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15,6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19,1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30,5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114988"/>
                  </a:ext>
                </a:extLst>
              </a:tr>
            </a:tbl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/>
          </p:nvPr>
        </p:nvGraphicFramePr>
        <p:xfrm>
          <a:off x="7308751" y="2332033"/>
          <a:ext cx="5087103" cy="355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8265104" y="5901870"/>
            <a:ext cx="707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21633" y="5889695"/>
            <a:ext cx="699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949744" y="5900405"/>
            <a:ext cx="706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7584639" y="5867313"/>
            <a:ext cx="4278763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150210" y="2358601"/>
            <a:ext cx="660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млрд. </a:t>
            </a:r>
          </a:p>
          <a:p>
            <a:pPr algn="ctr"/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руб.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87597" y="1857070"/>
            <a:ext cx="3523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МУНИЦИПАЛЬНЫХ ЗАКУПОК ЧЕРЕЗ УУ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290931" y="3876448"/>
            <a:ext cx="568320" cy="3904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2,3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94820" y="4332313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15%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9664956" y="3606993"/>
            <a:ext cx="568320" cy="3904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3,5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616288" y="4167884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18%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0949744" y="2808611"/>
            <a:ext cx="685193" cy="3786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14,7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977604" y="3684512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48%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1378F6B-F05E-4A31-9C1F-16D6BB4245D0}"/>
              </a:ext>
            </a:extLst>
          </p:cNvPr>
          <p:cNvSpPr/>
          <p:nvPr/>
        </p:nvSpPr>
        <p:spPr>
          <a:xfrm>
            <a:off x="1558452" y="-23555"/>
            <a:ext cx="1042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ЦЕНТРАЛИЗАЦИЯ ЗАКУПОК НА МУНИЦИПАЛЬНОМ УРОВНЕ 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СТ. 26 44-ФЗ</a:t>
            </a:r>
          </a:p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3026DE2-0F04-4B31-B139-DE673CE72427}"/>
              </a:ext>
            </a:extLst>
          </p:cNvPr>
          <p:cNvGrpSpPr/>
          <p:nvPr/>
        </p:nvGrpSpPr>
        <p:grpSpPr>
          <a:xfrm>
            <a:off x="203052" y="1845270"/>
            <a:ext cx="6385228" cy="648224"/>
            <a:chOff x="5133806" y="2816247"/>
            <a:chExt cx="2323406" cy="1913405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2" name="Скругленный прямоугольник 19">
              <a:extLst>
                <a:ext uri="{FF2B5EF4-FFF2-40B4-BE49-F238E27FC236}">
                  <a16:creationId xmlns:a16="http://schemas.microsoft.com/office/drawing/2014/main" id="{C894C44A-6EE6-4FFB-8F21-01181655D219}"/>
                </a:ext>
              </a:extLst>
            </p:cNvPr>
            <p:cNvSpPr/>
            <p:nvPr/>
          </p:nvSpPr>
          <p:spPr>
            <a:xfrm>
              <a:off x="5133806" y="2816247"/>
              <a:ext cx="2323406" cy="1913405"/>
            </a:xfrm>
            <a:prstGeom prst="roundRect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>
              <a:extLst>
                <a:ext uri="{FF2B5EF4-FFF2-40B4-BE49-F238E27FC236}">
                  <a16:creationId xmlns:a16="http://schemas.microsoft.com/office/drawing/2014/main" id="{5347D457-7F4A-4DA8-B39E-3F711FFC026C}"/>
                </a:ext>
              </a:extLst>
            </p:cNvPr>
            <p:cNvSpPr txBox="1"/>
            <p:nvPr/>
          </p:nvSpPr>
          <p:spPr>
            <a:xfrm>
              <a:off x="5162937" y="2854555"/>
              <a:ext cx="2290080" cy="1875092"/>
            </a:xfrm>
            <a:prstGeom prst="rect">
              <a:avLst/>
            </a:prstGeom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ru-RU" sz="1600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конкурентных закупок </a:t>
              </a:r>
              <a:r>
                <a:rPr lang="ru-RU" sz="16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вне зависимости от Н(М)ЦК, за исключением следующих закупок:</a:t>
              </a:r>
            </a:p>
          </p:txBody>
        </p:sp>
      </p:grp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AB6F28A-7931-4549-B322-18A622BAA934}"/>
              </a:ext>
            </a:extLst>
          </p:cNvPr>
          <p:cNvSpPr/>
          <p:nvPr/>
        </p:nvSpPr>
        <p:spPr>
          <a:xfrm>
            <a:off x="141256" y="2460325"/>
            <a:ext cx="6951864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b="1" dirty="0">
                <a:latin typeface="Arial Narrow" panose="020B0606020202030204" pitchFamily="34" charset="0"/>
              </a:rPr>
              <a:t>Город Липецк</a:t>
            </a:r>
            <a:r>
              <a:rPr lang="ru-RU" sz="1300" dirty="0">
                <a:latin typeface="Arial Narrow" panose="020B0606020202030204" pitchFamily="34" charset="0"/>
              </a:rPr>
              <a:t>: </a:t>
            </a:r>
            <a:endParaRPr lang="ru-RU" sz="1300" dirty="0" smtClean="0">
              <a:latin typeface="Arial Narrow" panose="020B0606020202030204" pitchFamily="34" charset="0"/>
            </a:endParaRPr>
          </a:p>
          <a:p>
            <a:r>
              <a:rPr lang="ru-RU" sz="1300" dirty="0">
                <a:latin typeface="Arial Narrow" panose="020B0606020202030204" pitchFamily="34" charset="0"/>
              </a:rPr>
              <a:t> </a:t>
            </a:r>
            <a:r>
              <a:rPr lang="ru-RU" sz="1300" dirty="0" smtClean="0">
                <a:latin typeface="Arial Narrow" panose="020B0606020202030204" pitchFamily="34" charset="0"/>
              </a:rPr>
              <a:t>      </a:t>
            </a:r>
            <a:r>
              <a:rPr lang="ru-RU" sz="1300" b="1" dirty="0" smtClean="0">
                <a:latin typeface="Arial Narrow" panose="020B0606020202030204" pitchFamily="34" charset="0"/>
              </a:rPr>
              <a:t>-</a:t>
            </a:r>
            <a:r>
              <a:rPr lang="ru-RU" sz="1300" dirty="0" smtClean="0">
                <a:latin typeface="Arial Narrow" panose="020B0606020202030204" pitchFamily="34" charset="0"/>
              </a:rPr>
              <a:t> все </a:t>
            </a:r>
            <a:r>
              <a:rPr lang="ru-RU" sz="1300" dirty="0">
                <a:latin typeface="Arial Narrow" panose="020B0606020202030204" pitchFamily="34" charset="0"/>
              </a:rPr>
              <a:t>закупки самостоятельно размещают МКУ «Управление </a:t>
            </a:r>
            <a:r>
              <a:rPr lang="ru-RU" sz="1300" dirty="0" smtClean="0">
                <a:latin typeface="Arial Narrow" panose="020B0606020202030204" pitchFamily="34" charset="0"/>
              </a:rPr>
              <a:t>строительства г</a:t>
            </a:r>
            <a:r>
              <a:rPr lang="ru-RU" sz="1300" dirty="0">
                <a:latin typeface="Arial Narrow" panose="020B0606020202030204" pitchFamily="34" charset="0"/>
              </a:rPr>
              <a:t>. Липецка», </a:t>
            </a:r>
            <a:r>
              <a:rPr lang="ru-RU" sz="1300" dirty="0" smtClean="0">
                <a:latin typeface="Arial Narrow" panose="020B0606020202030204" pitchFamily="34" charset="0"/>
              </a:rPr>
              <a:t>            </a:t>
            </a:r>
          </a:p>
          <a:p>
            <a:r>
              <a:rPr lang="ru-RU" sz="1300" dirty="0" smtClean="0">
                <a:latin typeface="Arial Narrow" panose="020B0606020202030204" pitchFamily="34" charset="0"/>
              </a:rPr>
              <a:t>         МКУ «Управление </a:t>
            </a:r>
            <a:r>
              <a:rPr lang="ru-RU" sz="1300" dirty="0">
                <a:latin typeface="Arial Narrow" panose="020B0606020202030204" pitchFamily="34" charset="0"/>
              </a:rPr>
              <a:t>главного смотрителя г. Липецка» и МБУ «</a:t>
            </a:r>
            <a:r>
              <a:rPr lang="ru-RU" sz="1300" dirty="0" err="1">
                <a:latin typeface="Arial Narrow" panose="020B0606020202030204" pitchFamily="34" charset="0"/>
              </a:rPr>
              <a:t>Липецкгорсвет</a:t>
            </a:r>
            <a:r>
              <a:rPr lang="ru-RU" sz="1300" dirty="0">
                <a:latin typeface="Arial Narrow" panose="020B0606020202030204" pitchFamily="34" charset="0"/>
              </a:rPr>
              <a:t>»; </a:t>
            </a:r>
            <a:endParaRPr lang="ru-RU" sz="1300" dirty="0" smtClean="0">
              <a:latin typeface="Arial Narrow" panose="020B0606020202030204" pitchFamily="34" charset="0"/>
            </a:endParaRPr>
          </a:p>
          <a:p>
            <a:r>
              <a:rPr lang="ru-RU" sz="1300" dirty="0" smtClean="0">
                <a:latin typeface="Arial Narrow" panose="020B0606020202030204" pitchFamily="34" charset="0"/>
              </a:rPr>
              <a:t>       </a:t>
            </a:r>
            <a:r>
              <a:rPr lang="ru-RU" sz="1300" b="1" dirty="0" smtClean="0">
                <a:latin typeface="Arial Narrow" panose="020B0606020202030204" pitchFamily="34" charset="0"/>
              </a:rPr>
              <a:t>-</a:t>
            </a:r>
            <a:r>
              <a:rPr lang="ru-RU" sz="1300" dirty="0" smtClean="0">
                <a:latin typeface="Arial Narrow" panose="020B0606020202030204" pitchFamily="34" charset="0"/>
              </a:rPr>
              <a:t> закупки</a:t>
            </a:r>
            <a:r>
              <a:rPr lang="ru-RU" sz="1300" dirty="0">
                <a:latin typeface="Arial Narrow" panose="020B0606020202030204" pitchFamily="34" charset="0"/>
              </a:rPr>
              <a:t>, Н(М)ЦК которых менее 600 тыс. руб., самостоятельно размещают </a:t>
            </a:r>
            <a:r>
              <a:rPr lang="ru-RU" sz="1300" dirty="0" smtClean="0">
                <a:latin typeface="Arial Narrow" panose="020B0606020202030204" pitchFamily="34" charset="0"/>
              </a:rPr>
              <a:t> </a:t>
            </a:r>
          </a:p>
          <a:p>
            <a:r>
              <a:rPr lang="ru-RU" sz="1300" dirty="0">
                <a:latin typeface="Arial Narrow" panose="020B0606020202030204" pitchFamily="34" charset="0"/>
              </a:rPr>
              <a:t> </a:t>
            </a:r>
            <a:r>
              <a:rPr lang="ru-RU" sz="1300" dirty="0" smtClean="0">
                <a:latin typeface="Arial Narrow" panose="020B0606020202030204" pitchFamily="34" charset="0"/>
              </a:rPr>
              <a:t>        образовательные</a:t>
            </a:r>
            <a:r>
              <a:rPr lang="ru-RU" sz="1300" dirty="0">
                <a:latin typeface="Arial Narrow" panose="020B0606020202030204" pitchFamily="34" charset="0"/>
              </a:rPr>
              <a:t>, спортивные учреждения, учреждения культуры;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dirty="0">
                <a:latin typeface="Arial Narrow" panose="020B0606020202030204" pitchFamily="34" charset="0"/>
              </a:rPr>
              <a:t> </a:t>
            </a:r>
            <a:r>
              <a:rPr lang="ru-RU" sz="1300" b="1" dirty="0">
                <a:latin typeface="Arial Narrow" panose="020B0606020202030204" pitchFamily="34" charset="0"/>
              </a:rPr>
              <a:t>Елецкий район</a:t>
            </a:r>
            <a:r>
              <a:rPr lang="ru-RU" sz="1300" dirty="0">
                <a:latin typeface="Arial Narrow" panose="020B0606020202030204" pitchFamily="34" charset="0"/>
              </a:rPr>
              <a:t>: заказчики самостоятельно размещают закупки на выполнение работ по капитальному и текущему ремонту, в т.ч. автомобильных дорог общего пользования местного значения, искусственных дорожных сооружений; на выполнение работ по содержанию автомобильных дорог общего пользования местного значения; на выполнение работ по инженерным изысканиям, разработке проектной документации; приобретение в муниципальную собственность жилых помещений (благоустроенных квартир); на оказание услуг по организации мероприятий при осуществлении деятельности по обращению животных без владельцев; на выполнение работ по сносу объектов капитального строительства; на выполнение монтажных, пусконаладочных и иных неразрывно связанных с ними работ; на обеспечение строительства материалами и (или) оборудованием;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dirty="0">
                <a:latin typeface="Arial Narrow" panose="020B0606020202030204" pitchFamily="34" charset="0"/>
              </a:rPr>
              <a:t>.</a:t>
            </a:r>
            <a:r>
              <a:rPr lang="ru-RU" sz="1300" b="1" dirty="0" err="1">
                <a:latin typeface="Arial Narrow" panose="020B0606020202030204" pitchFamily="34" charset="0"/>
              </a:rPr>
              <a:t>Измалковский</a:t>
            </a:r>
            <a:r>
              <a:rPr lang="ru-RU" sz="1300" b="1" dirty="0">
                <a:latin typeface="Arial Narrow" panose="020B0606020202030204" pitchFamily="34" charset="0"/>
              </a:rPr>
              <a:t> район: </a:t>
            </a:r>
            <a:r>
              <a:rPr lang="ru-RU" sz="1300" dirty="0">
                <a:latin typeface="Arial Narrow" panose="020B0606020202030204" pitchFamily="34" charset="0"/>
              </a:rPr>
              <a:t>все закупки самостоятельно размещают структурные подразделения администрации района.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0ABA5519-0233-41BE-AEC5-4D776FEB9D18}"/>
              </a:ext>
            </a:extLst>
          </p:cNvPr>
          <p:cNvGrpSpPr/>
          <p:nvPr/>
        </p:nvGrpSpPr>
        <p:grpSpPr>
          <a:xfrm>
            <a:off x="116545" y="5969023"/>
            <a:ext cx="7035707" cy="857108"/>
            <a:chOff x="5236198" y="321295"/>
            <a:chExt cx="2337880" cy="1148011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6" name="Скругленный прямоугольник 23">
              <a:extLst>
                <a:ext uri="{FF2B5EF4-FFF2-40B4-BE49-F238E27FC236}">
                  <a16:creationId xmlns:a16="http://schemas.microsoft.com/office/drawing/2014/main" id="{2BBE7789-E46B-44CC-BD61-847717ABE900}"/>
                </a:ext>
              </a:extLst>
            </p:cNvPr>
            <p:cNvSpPr/>
            <p:nvPr/>
          </p:nvSpPr>
          <p:spPr>
            <a:xfrm>
              <a:off x="5236198" y="321295"/>
              <a:ext cx="2323406" cy="1140479"/>
            </a:xfrm>
            <a:prstGeom prst="roundRect">
              <a:avLst/>
            </a:prstGeom>
            <a:ln w="1905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Скругленный прямоугольник 4">
              <a:extLst>
                <a:ext uri="{FF2B5EF4-FFF2-40B4-BE49-F238E27FC236}">
                  <a16:creationId xmlns:a16="http://schemas.microsoft.com/office/drawing/2014/main" id="{ED0ADD0C-FC13-4C35-8D8B-A287F06F9B82}"/>
                </a:ext>
              </a:extLst>
            </p:cNvPr>
            <p:cNvSpPr txBox="1"/>
            <p:nvPr/>
          </p:nvSpPr>
          <p:spPr>
            <a:xfrm>
              <a:off x="5267879" y="576932"/>
              <a:ext cx="2306199" cy="892374"/>
            </a:xfrm>
            <a:prstGeom prst="rect">
              <a:avLst/>
            </a:prstGeom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r>
                <a:rPr lang="ru-RU" sz="1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Полномочия заказчика</a:t>
              </a:r>
              <a:r>
                <a:rPr lang="ru-RU" sz="1500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: планирование закупок, выбор способа определения поставщика, определение характеристик предмета и условий закупки, определение и обоснование Н(М)ЦК, утверждение извещения, подписание контракта и его исполнение контракта, включая экспертизу, приёмку и оплату</a:t>
              </a:r>
            </a:p>
            <a:p>
              <a:endParaRPr lang="ru-RU" sz="16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2EC21F1-176C-488F-B031-B74E4DAAE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223043" y="1501595"/>
            <a:ext cx="345245" cy="3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9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22308" y="158815"/>
            <a:ext cx="10869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МОНИТОРИНГА ЭФФЕКТИВНОСТИ УПОЛНОМОЧЕННЫХ УЧРЕЖДЕНИЙ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Таблица 53"/>
          <p:cNvGraphicFramePr>
            <a:graphicFrameLocks noGrp="1"/>
          </p:cNvGraphicFramePr>
          <p:nvPr>
            <p:extLst/>
          </p:nvPr>
        </p:nvGraphicFramePr>
        <p:xfrm>
          <a:off x="451368" y="640945"/>
          <a:ext cx="11321533" cy="60267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1414">
                  <a:extLst>
                    <a:ext uri="{9D8B030D-6E8A-4147-A177-3AD203B41FA5}">
                      <a16:colId xmlns:a16="http://schemas.microsoft.com/office/drawing/2014/main" val="962689578"/>
                    </a:ext>
                  </a:extLst>
                </a:gridCol>
                <a:gridCol w="917826">
                  <a:extLst>
                    <a:ext uri="{9D8B030D-6E8A-4147-A177-3AD203B41FA5}">
                      <a16:colId xmlns:a16="http://schemas.microsoft.com/office/drawing/2014/main" val="1025878525"/>
                    </a:ext>
                  </a:extLst>
                </a:gridCol>
                <a:gridCol w="917826">
                  <a:extLst>
                    <a:ext uri="{9D8B030D-6E8A-4147-A177-3AD203B41FA5}">
                      <a16:colId xmlns:a16="http://schemas.microsoft.com/office/drawing/2014/main" val="346762928"/>
                    </a:ext>
                  </a:extLst>
                </a:gridCol>
                <a:gridCol w="1018685">
                  <a:extLst>
                    <a:ext uri="{9D8B030D-6E8A-4147-A177-3AD203B41FA5}">
                      <a16:colId xmlns:a16="http://schemas.microsoft.com/office/drawing/2014/main" val="2906744572"/>
                    </a:ext>
                  </a:extLst>
                </a:gridCol>
                <a:gridCol w="1442298">
                  <a:extLst>
                    <a:ext uri="{9D8B030D-6E8A-4147-A177-3AD203B41FA5}">
                      <a16:colId xmlns:a16="http://schemas.microsoft.com/office/drawing/2014/main" val="1075559785"/>
                    </a:ext>
                  </a:extLst>
                </a:gridCol>
                <a:gridCol w="1444819">
                  <a:extLst>
                    <a:ext uri="{9D8B030D-6E8A-4147-A177-3AD203B41FA5}">
                      <a16:colId xmlns:a16="http://schemas.microsoft.com/office/drawing/2014/main" val="346231662"/>
                    </a:ext>
                  </a:extLst>
                </a:gridCol>
                <a:gridCol w="1533071">
                  <a:extLst>
                    <a:ext uri="{9D8B030D-6E8A-4147-A177-3AD203B41FA5}">
                      <a16:colId xmlns:a16="http://schemas.microsoft.com/office/drawing/2014/main" val="145700799"/>
                    </a:ext>
                  </a:extLst>
                </a:gridCol>
                <a:gridCol w="1535594">
                  <a:extLst>
                    <a:ext uri="{9D8B030D-6E8A-4147-A177-3AD203B41FA5}">
                      <a16:colId xmlns:a16="http://schemas.microsoft.com/office/drawing/2014/main" val="2330170585"/>
                    </a:ext>
                  </a:extLst>
                </a:gridCol>
              </a:tblGrid>
              <a:tr h="33126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муниципальных </a:t>
                      </a:r>
                      <a:b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образований, в которых созданы центры компетенции  в сфере бухгалтерского учета и муниципального заказа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объявленных закупок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завершенных </a:t>
                      </a:r>
                    </a:p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закупок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эффективности закупочной деятельности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075945"/>
                  </a:ext>
                </a:extLst>
              </a:tr>
              <a:tr h="4952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 </a:t>
                      </a:r>
                      <a:b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 </a:t>
                      </a:r>
                      <a:b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</a:p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состоявшихся торгов, %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участников, ед.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бюджетных </a:t>
                      </a:r>
                    </a:p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средств, %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174080"/>
                  </a:ext>
                </a:extLst>
              </a:tr>
              <a:tr h="2776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Липецк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988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4 234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4 204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148141"/>
                  </a:ext>
                </a:extLst>
              </a:tr>
              <a:tr h="2776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Елец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2 027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1 811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068058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Задонский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1 338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1 286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798305"/>
                  </a:ext>
                </a:extLst>
              </a:tr>
              <a:tr h="2776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Лебедянский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1 554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1 476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740258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Чаплыгинский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840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527427"/>
                  </a:ext>
                </a:extLst>
              </a:tr>
              <a:tr h="2776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Данковский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139209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Добринский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699911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Грязинский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2 230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2 201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04164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Елецкий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131057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Краснинский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696559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Воловский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573432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Усманский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569536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Липецкий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509596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Добровский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187625"/>
                  </a:ext>
                </a:extLst>
              </a:tr>
              <a:tr h="2776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Тербунский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7129"/>
                  </a:ext>
                </a:extLst>
              </a:tr>
              <a:tr h="2776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Хлевенский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156141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Становлянский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554647"/>
                  </a:ext>
                </a:extLst>
              </a:tr>
              <a:tr h="2776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Лев-Толстовский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355726"/>
                  </a:ext>
                </a:extLst>
              </a:tr>
              <a:tr h="218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Долгоруковский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20110"/>
                  </a:ext>
                </a:extLst>
              </a:tr>
              <a:tr h="24787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Измалковский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17768"/>
                  </a:ext>
                </a:extLst>
              </a:tr>
              <a:tr h="3093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5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3 873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18 301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3 794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17 726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083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14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573646" y="105219"/>
            <a:ext cx="1042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ЭФФЕКТЫ ОТ РЕАЛИЗАЦИИ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«ЦЕНТРАЛИЗАЦИЯ ЗАКУПОК» В ЛИПЕЦКОЙ ОБЛАСТИ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060FA28-DE17-4F51-9F9B-D9D8616C2A68}"/>
              </a:ext>
            </a:extLst>
          </p:cNvPr>
          <p:cNvSpPr/>
          <p:nvPr/>
        </p:nvSpPr>
        <p:spPr>
          <a:xfrm>
            <a:off x="94576" y="1019218"/>
            <a:ext cx="57784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28575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Определение поставщика осуществляется на профессиональной основе</a:t>
            </a:r>
          </a:p>
          <a:p>
            <a:pPr marL="360000" indent="-28575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Снижена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временная нагрузка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на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заказчиков на этапе определения поставщика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</a:endParaRPr>
          </a:p>
          <a:p>
            <a:pPr marL="360000" indent="-28575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Минимизированы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коррупционные риски на этапе определения поставщика </a:t>
            </a:r>
          </a:p>
          <a:p>
            <a:pPr marL="360000" indent="-28575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П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овышена прозрачность закупок</a:t>
            </a:r>
          </a:p>
          <a:p>
            <a:pPr marL="360000" indent="-28575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Снижено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количество жалоб в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управление ФАС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по Липецкой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области на действия заказчиков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</a:endParaRPr>
          </a:p>
        </p:txBody>
      </p:sp>
      <p:sp>
        <p:nvSpPr>
          <p:cNvPr id="20" name="Скругленный прямоугольник 11">
            <a:extLst>
              <a:ext uri="{FF2B5EF4-FFF2-40B4-BE49-F238E27FC236}">
                <a16:creationId xmlns:a16="http://schemas.microsoft.com/office/drawing/2014/main" id="{1163C5C2-2915-410F-9FC1-08E9AD4B2116}"/>
              </a:ext>
            </a:extLst>
          </p:cNvPr>
          <p:cNvSpPr/>
          <p:nvPr/>
        </p:nvSpPr>
        <p:spPr>
          <a:xfrm>
            <a:off x="-220870" y="3853378"/>
            <a:ext cx="6359721" cy="57852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perspectiveLeft" fov="900000" zoom="91000">
              <a:rot lat="0" lon="0" rev="0"/>
            </a:camera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ОЦЕНКА НА ФЕДЕРАЛЬНОМ УРОВНЕ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060FA28-DE17-4F51-9F9B-D9D8616C2A68}"/>
              </a:ext>
            </a:extLst>
          </p:cNvPr>
          <p:cNvSpPr/>
          <p:nvPr/>
        </p:nvSpPr>
        <p:spPr>
          <a:xfrm>
            <a:off x="260673" y="4699642"/>
            <a:ext cx="31457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285750" algn="just"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Липецкой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области присвоено 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I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место в категории «Высокая прозрачность» Национального рейтинга прозрачности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закупок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981" y="4521265"/>
            <a:ext cx="1565028" cy="2222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3" name="Таблица 32"/>
          <p:cNvGraphicFramePr>
            <a:graphicFrameLocks noGrp="1"/>
          </p:cNvGraphicFramePr>
          <p:nvPr>
            <p:extLst/>
          </p:nvPr>
        </p:nvGraphicFramePr>
        <p:xfrm>
          <a:off x="5874560" y="5149420"/>
          <a:ext cx="5861145" cy="16306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991626">
                  <a:extLst>
                    <a:ext uri="{9D8B030D-6E8A-4147-A177-3AD203B41FA5}">
                      <a16:colId xmlns:a16="http://schemas.microsoft.com/office/drawing/2014/main" val="2217532382"/>
                    </a:ext>
                  </a:extLst>
                </a:gridCol>
                <a:gridCol w="1230923">
                  <a:extLst>
                    <a:ext uri="{9D8B030D-6E8A-4147-A177-3AD203B41FA5}">
                      <a16:colId xmlns:a16="http://schemas.microsoft.com/office/drawing/2014/main" val="1263907564"/>
                    </a:ext>
                  </a:extLst>
                </a:gridCol>
                <a:gridCol w="1230922">
                  <a:extLst>
                    <a:ext uri="{9D8B030D-6E8A-4147-A177-3AD203B41FA5}">
                      <a16:colId xmlns:a16="http://schemas.microsoft.com/office/drawing/2014/main" val="1758025328"/>
                    </a:ext>
                  </a:extLst>
                </a:gridCol>
                <a:gridCol w="1407674">
                  <a:extLst>
                    <a:ext uri="{9D8B030D-6E8A-4147-A177-3AD203B41FA5}">
                      <a16:colId xmlns:a16="http://schemas.microsoft.com/office/drawing/2014/main" val="3382937747"/>
                    </a:ext>
                  </a:extLst>
                </a:gridCol>
              </a:tblGrid>
              <a:tr h="424941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Общее количество размещенных </a:t>
                      </a:r>
                    </a:p>
                    <a:p>
                      <a:r>
                        <a:rPr lang="ru-RU" sz="1300" dirty="0" smtClean="0"/>
                        <a:t>закупок</a:t>
                      </a:r>
                      <a:r>
                        <a:rPr lang="en-US" sz="1300" dirty="0" smtClean="0"/>
                        <a:t>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18 641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19 973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19 660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114988"/>
                  </a:ext>
                </a:extLst>
              </a:tr>
              <a:tr h="478058">
                <a:tc>
                  <a:txBody>
                    <a:bodyPr/>
                    <a:lstStyle/>
                    <a:p>
                      <a:r>
                        <a:rPr lang="ru-RU" sz="1400" i="0" dirty="0" smtClean="0"/>
                        <a:t>Количество</a:t>
                      </a:r>
                      <a:r>
                        <a:rPr lang="ru-RU" sz="1400" i="0" baseline="0" dirty="0" smtClean="0"/>
                        <a:t> жалоб поданных в управление ФАС по Липецкой области</a:t>
                      </a:r>
                      <a:endParaRPr lang="ru-RU" sz="1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509</a:t>
                      </a:r>
                      <a:endParaRPr lang="ru-RU" sz="1600" dirty="0"/>
                    </a:p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(2,7%)</a:t>
                      </a:r>
                      <a:endParaRPr lang="ru-RU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358</a:t>
                      </a:r>
                      <a:endParaRPr lang="ru-RU" sz="1600" dirty="0"/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(1,8%)</a:t>
                      </a:r>
                      <a:endParaRPr lang="ru-RU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268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(1,4%)</a:t>
                      </a:r>
                      <a:endParaRPr lang="ru-RU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878330"/>
                  </a:ext>
                </a:extLst>
              </a:tr>
            </a:tbl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8062716" y="4710186"/>
            <a:ext cx="707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436774" y="4708721"/>
            <a:ext cx="699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747356" y="4708721"/>
            <a:ext cx="706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182534" y="2317844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2,7%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364695" y="2164069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1,8%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546856" y="2204261"/>
            <a:ext cx="65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1,4%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50129" y="1752806"/>
            <a:ext cx="822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%</a:t>
            </a:r>
            <a:endParaRPr lang="ru-RU" b="1" dirty="0"/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1D58084E-B416-4781-9DCA-A1D126125F48}"/>
              </a:ext>
            </a:extLst>
          </p:cNvPr>
          <p:cNvGrpSpPr/>
          <p:nvPr/>
        </p:nvGrpSpPr>
        <p:grpSpPr>
          <a:xfrm>
            <a:off x="5998852" y="843249"/>
            <a:ext cx="6058591" cy="621998"/>
            <a:chOff x="5133806" y="2816247"/>
            <a:chExt cx="2323406" cy="1913405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48" name="Скругленный прямоугольник 19">
              <a:extLst>
                <a:ext uri="{FF2B5EF4-FFF2-40B4-BE49-F238E27FC236}">
                  <a16:creationId xmlns:a16="http://schemas.microsoft.com/office/drawing/2014/main" id="{A3AD918C-A4EC-48BC-B900-A74C3202FE2B}"/>
                </a:ext>
              </a:extLst>
            </p:cNvPr>
            <p:cNvSpPr/>
            <p:nvPr/>
          </p:nvSpPr>
          <p:spPr>
            <a:xfrm>
              <a:off x="5133806" y="2816247"/>
              <a:ext cx="2323406" cy="1913405"/>
            </a:xfrm>
            <a:prstGeom prst="roundRect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Скругленный прямоугольник 4">
              <a:extLst>
                <a:ext uri="{FF2B5EF4-FFF2-40B4-BE49-F238E27FC236}">
                  <a16:creationId xmlns:a16="http://schemas.microsoft.com/office/drawing/2014/main" id="{3F9E9A87-4D2B-408B-9542-D6FD5DABFD00}"/>
                </a:ext>
              </a:extLst>
            </p:cNvPr>
            <p:cNvSpPr txBox="1"/>
            <p:nvPr/>
          </p:nvSpPr>
          <p:spPr>
            <a:xfrm>
              <a:off x="5162937" y="2854555"/>
              <a:ext cx="2290080" cy="1875091"/>
            </a:xfrm>
            <a:prstGeom prst="rect">
              <a:avLst/>
            </a:prstGeom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ДИНАМИКА ПОДАННЫХ ЖАЛОБ </a:t>
              </a:r>
            </a:p>
            <a:p>
              <a:pPr algn="ctr"/>
              <a:r>
                <a:rPr lang="ru-RU" sz="16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В УПРАВЛЕНИЕ ФАС ПО ЛИПЕЦКОЙ ОБЛАСТИ</a:t>
              </a:r>
              <a:endParaRPr lang="ru-RU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50" name="Диаграмма 49"/>
          <p:cNvGraphicFramePr>
            <a:graphicFrameLocks/>
          </p:cNvGraphicFramePr>
          <p:nvPr>
            <p:extLst/>
          </p:nvPr>
        </p:nvGraphicFramePr>
        <p:xfrm>
          <a:off x="7112904" y="21366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5055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291" y="218611"/>
            <a:ext cx="9785839" cy="36933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РАЗВИТИЕ ЦЕНТРАЛИЗАЦИИ ЗАКУПОК В ЛИПЕЦКОЙ ОБЛАСТИ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863146"/>
              </p:ext>
            </p:extLst>
          </p:nvPr>
        </p:nvGraphicFramePr>
        <p:xfrm>
          <a:off x="156587" y="590784"/>
          <a:ext cx="11844914" cy="4709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96467">
                  <a:extLst>
                    <a:ext uri="{9D8B030D-6E8A-4147-A177-3AD203B41FA5}">
                      <a16:colId xmlns:a16="http://schemas.microsoft.com/office/drawing/2014/main" val="2038179326"/>
                    </a:ext>
                  </a:extLst>
                </a:gridCol>
                <a:gridCol w="4510454">
                  <a:extLst>
                    <a:ext uri="{9D8B030D-6E8A-4147-A177-3AD203B41FA5}">
                      <a16:colId xmlns:a16="http://schemas.microsoft.com/office/drawing/2014/main" val="4014683313"/>
                    </a:ext>
                  </a:extLst>
                </a:gridCol>
                <a:gridCol w="5037993">
                  <a:extLst>
                    <a:ext uri="{9D8B030D-6E8A-4147-A177-3AD203B41FA5}">
                      <a16:colId xmlns:a16="http://schemas.microsoft.com/office/drawing/2014/main" val="2347295427"/>
                    </a:ext>
                  </a:extLst>
                </a:gridCol>
              </a:tblGrid>
              <a:tr h="28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Учреждение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01.01.2024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01.01.2024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368129"/>
                  </a:ext>
                </a:extLst>
              </a:tr>
              <a:tr h="21580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ОКУ «Управление </a:t>
                      </a:r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по </a:t>
                      </a:r>
                      <a:r>
                        <a:rPr lang="ru-RU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размещению госзаказа </a:t>
                      </a:r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ЛО»                                </a:t>
                      </a:r>
                      <a:r>
                        <a:rPr lang="ru-RU" sz="15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ИОГВ </a:t>
                      </a:r>
                      <a:r>
                        <a:rPr lang="ru-RU" sz="15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Уполномоченное учреждение – </a:t>
                      </a:r>
                      <a:r>
                        <a:rPr kumimoji="0" lang="ru-RU" sz="15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определение поставщика (подрядчика, исполнителя)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государственных нужд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(централизованные закупки от 3 млн. руб., совместные закупки)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5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8618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Исключение: 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500" b="1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38618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-капитальный ремонт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kumimoji="0" lang="ru-RU" sz="1500" b="1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38618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-работы по сносу объектов </a:t>
                      </a:r>
                      <a:r>
                        <a:rPr kumimoji="0" lang="ru-RU" sz="1500" b="1" i="1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38618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кап.строя</a:t>
                      </a:r>
                      <a:endParaRPr kumimoji="0" lang="ru-RU" sz="1500" b="1" i="1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38618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ru-RU" sz="1500" b="1" i="1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8618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500" b="1" i="1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Уполномоченное учреждение – </a:t>
                      </a:r>
                      <a:r>
                        <a:rPr kumimoji="0" lang="ru-RU" sz="15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определение поставщика (подрядчика, исполнителя):</a:t>
                      </a:r>
                      <a:endParaRPr kumimoji="0" lang="ru-RU" sz="15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5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kumimoji="0" lang="ru-RU" sz="1500" b="1" i="1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гос.нужд</a:t>
                      </a:r>
                      <a:r>
                        <a:rPr kumimoji="0" lang="ru-RU" sz="15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4472C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3 млн. руб., </a:t>
                      </a:r>
                      <a:r>
                        <a:rPr lang="ru-RU" sz="1500" b="0" i="1" kern="1200" baseline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включая</a:t>
                      </a:r>
                      <a:r>
                        <a:rPr lang="ru-RU" sz="1500" b="0" i="1" kern="1200" baseline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-строительство</a:t>
                      </a:r>
                      <a:r>
                        <a:rPr lang="ru-RU" sz="1500" b="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реконструкция соц. объектов</a:t>
                      </a:r>
                      <a:endParaRPr lang="ru-RU" sz="1500" b="0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500" b="1" i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-капитальный ремонт</a:t>
                      </a:r>
                      <a:endParaRPr lang="ru-RU" sz="1500" b="1" i="1" kern="12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500" b="1" i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-работы </a:t>
                      </a:r>
                      <a:r>
                        <a:rPr lang="ru-RU" sz="1500" b="1" i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сносу объектов </a:t>
                      </a:r>
                      <a:r>
                        <a:rPr lang="ru-RU" sz="1500" b="1" i="1" kern="120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кап.строя</a:t>
                      </a:r>
                      <a:endParaRPr lang="ru-RU" sz="1500" b="1" i="1" kern="12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1500" b="1" i="1" u="sng" kern="1200" dirty="0" smtClean="0">
                          <a:solidFill>
                            <a:srgbClr val="38618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Исключение: закупки компьютерной техники и программного обеспечения </a:t>
                      </a:r>
                      <a:endParaRPr lang="ru-RU" sz="1500" b="1" i="1" u="sng" kern="1200" dirty="0">
                        <a:solidFill>
                          <a:srgbClr val="386188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5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kumimoji="0" lang="ru-RU" sz="1500" b="1" i="1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мун.нужд</a:t>
                      </a:r>
                      <a:r>
                        <a:rPr kumimoji="0" lang="ru-RU" sz="15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счет межбюджетных трансфертов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3 млн. руб. в </a:t>
                      </a:r>
                      <a:r>
                        <a:rPr kumimoji="0" lang="ru-RU" sz="15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части:                                                                    </a:t>
                      </a:r>
                      <a:r>
                        <a:rPr lang="ru-RU" sz="1500" b="1" i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500" b="1" i="1" kern="1200" noProof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 по строительству соц. объектов</a:t>
                      </a:r>
                      <a:endParaRPr lang="ru-RU" sz="1500" b="1" i="1" kern="12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51234192"/>
                  </a:ext>
                </a:extLst>
              </a:tr>
              <a:tr h="1360217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ru-RU" sz="15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ОКУ «Центр государственных</a:t>
                      </a:r>
                      <a:r>
                        <a:rPr lang="ru-RU" sz="1500" b="1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закупок в сфере информационных технологий</a:t>
                      </a:r>
                      <a:r>
                        <a:rPr lang="ru-RU" sz="15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                  </a:t>
                      </a:r>
                      <a:r>
                        <a:rPr lang="ru-RU" sz="15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ИОГВ </a:t>
                      </a:r>
                      <a:r>
                        <a:rPr lang="ru-RU" sz="15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цифрового </a:t>
                      </a:r>
                      <a:r>
                        <a:rPr lang="ru-RU" sz="15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 </a:t>
                      </a:r>
                      <a:r>
                        <a:rPr lang="ru-RU" sz="15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</a:t>
                      </a:r>
                      <a:endParaRPr lang="ru-RU" sz="15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1" kern="1200" noProof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Определение поставщика </a:t>
                      </a:r>
                      <a:r>
                        <a:rPr lang="ru-RU" sz="1500" b="0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поставку </a:t>
                      </a:r>
                      <a:r>
                        <a:rPr lang="ru-RU" sz="15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компьютерной техники и программного обеспечения </a:t>
                      </a:r>
                      <a:r>
                        <a:rPr lang="ru-RU" sz="15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государственных нужд</a:t>
                      </a:r>
                      <a:r>
                        <a:rPr lang="ru-RU" sz="15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i="1" kern="1200" noProof="0" dirty="0" smtClean="0">
                          <a:solidFill>
                            <a:srgbClr val="38618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осуществляет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1" kern="1200" noProof="0" dirty="0" smtClean="0">
                          <a:solidFill>
                            <a:srgbClr val="386188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ОКУ «Управление по размещению госзаказа ЛО»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(централизованные закупки от </a:t>
                      </a:r>
                      <a:r>
                        <a:rPr lang="ru-RU" sz="1500" b="1" i="1" u="sng" kern="1200" noProof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млн. </a:t>
                      </a:r>
                      <a:r>
                        <a:rPr lang="ru-RU" sz="1500" b="1" i="1" u="sng" kern="1200" noProof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руб.)</a:t>
                      </a:r>
                      <a:endParaRPr lang="ru-RU" sz="1500" b="1" i="1" u="sng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5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500" b="1" i="0" u="none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Уполномоченное учреждение – </a:t>
                      </a:r>
                      <a:r>
                        <a:rPr lang="ru-RU" sz="15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поставщика на поставку</a:t>
                      </a:r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компьютерной техники и программного обеспечения </a:t>
                      </a:r>
                      <a:r>
                        <a:rPr lang="ru-RU" sz="15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государственных</a:t>
                      </a:r>
                      <a:r>
                        <a:rPr lang="ru-RU" sz="15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муниципальных нужд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1" u="sng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(централизованные, совместные закупки от </a:t>
                      </a:r>
                      <a:r>
                        <a:rPr lang="ru-RU" sz="1500" b="1" i="1" u="sng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 руб.)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80240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97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24718</TotalTime>
  <Words>1492</Words>
  <Application>Microsoft Office PowerPoint</Application>
  <PresentationFormat>Широкоэкранный</PresentationFormat>
  <Paragraphs>408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Questrial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ЦЕНТРАЛИЗАЦИИ ЗАКУПОК В ЛИПЕЦКОЙ ОБЛАСТИ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Бухтиярова Н.В.</cp:lastModifiedBy>
  <cp:revision>620</cp:revision>
  <cp:lastPrinted>2023-08-17T08:10:39Z</cp:lastPrinted>
  <dcterms:created xsi:type="dcterms:W3CDTF">2022-03-09T07:34:09Z</dcterms:created>
  <dcterms:modified xsi:type="dcterms:W3CDTF">2023-08-23T05:15:20Z</dcterms:modified>
</cp:coreProperties>
</file>