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.xml" ContentType="application/vnd.openxmlformats-officedocument.presentationml.notesSlid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938" r:id="rId2"/>
    <p:sldId id="955" r:id="rId3"/>
    <p:sldId id="958" r:id="rId4"/>
    <p:sldId id="954" r:id="rId5"/>
    <p:sldId id="959" r:id="rId6"/>
    <p:sldId id="945" r:id="rId7"/>
    <p:sldId id="956" r:id="rId8"/>
    <p:sldId id="960" r:id="rId9"/>
  </p:sldIdLst>
  <p:sldSz cx="12192000" cy="6858000"/>
  <p:notesSz cx="6808788" cy="99409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716182BF-40DD-41A3-B0DE-4D1E79C51441}">
          <p14:sldIdLst>
            <p14:sldId id="938"/>
            <p14:sldId id="955"/>
            <p14:sldId id="958"/>
            <p14:sldId id="954"/>
            <p14:sldId id="959"/>
            <p14:sldId id="945"/>
            <p14:sldId id="956"/>
            <p14:sldId id="96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6188"/>
    <a:srgbClr val="EBF0F9"/>
    <a:srgbClr val="800000"/>
    <a:srgbClr val="FFFFFF"/>
    <a:srgbClr val="FFC000"/>
    <a:srgbClr val="FFC100"/>
    <a:srgbClr val="4474CB"/>
    <a:srgbClr val="76B54B"/>
    <a:srgbClr val="75B54B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52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360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75.2\zakaz\2023%20&#1075;&#1086;&#1076;\&#1054;&#1058;&#1044;&#1045;&#1051;%20&#1056;&#1045;&#1043;&#1059;&#1051;&#1048;&#1056;&#1054;&#1042;&#1040;&#1053;&#1048;&#1071;%20&#1050;&#1054;&#1053;&#1058;&#1056;&#1040;&#1050;&#1058;&#1053;&#1054;&#1049;%20&#1057;&#1048;&#1057;&#1058;&#1045;&#1052;&#1067;\&#1057;&#1054;&#1042;&#1045;&#1065;&#1040;&#1053;&#1048;&#1071;\&#1092;&#1077;&#1074;&#1088;&#1072;&#1083;&#1100;%202023_&#1062;&#1077;&#1085;&#1090;&#1088;&#1072;&#1083;&#1080;&#1079;&#1072;&#1094;&#1080;&#1103;\&#1055;&#1086;%20&#1085;&#1072;&#1075;&#1088;&#1091;&#1079;&#1082;&#1077;%20&#1085;&#1072;%20&#1054;&#1050;&#1059;\&#1060;&#1072;&#1082;&#1090;_&#1052;&#1050;&#1059;_2022_&#1052;&#1072;&#1090;&#1102;&#1090;&#1072;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75.2\zakaz\2023%20&#1075;&#1086;&#1076;\&#1054;&#1058;&#1044;&#1045;&#1051;%20&#1056;&#1045;&#1043;&#1059;&#1051;&#1048;&#1056;&#1054;&#1042;&#1040;&#1053;&#1048;&#1071;%20&#1050;&#1054;&#1053;&#1058;&#1056;&#1040;&#1050;&#1058;&#1053;&#1054;&#1049;%20&#1057;&#1048;&#1057;&#1058;&#1045;&#1052;&#1067;\&#1057;&#1054;&#1042;&#1045;&#1065;&#1040;&#1053;&#1048;&#1071;\&#1092;&#1077;&#1074;&#1088;&#1072;&#1083;&#1100;%202023_&#1062;&#1077;&#1085;&#1090;&#1088;&#1072;&#1083;&#1080;&#1079;&#1072;&#1094;&#1080;&#1103;\&#1055;&#1086;%20&#1085;&#1072;&#1075;&#1088;&#1091;&#1079;&#1082;&#1077;%20&#1085;&#1072;%20&#1054;&#1050;&#1059;\&#1060;&#1072;&#1082;&#1090;_&#1052;&#1050;&#1059;_2022_&#1052;&#1072;&#1090;&#1102;&#1090;&#1072;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75.2\zakaz\2023%20&#1075;&#1086;&#1076;\&#1054;&#1058;&#1044;&#1045;&#1051;%20&#1056;&#1045;&#1043;&#1059;&#1051;&#1048;&#1056;&#1054;&#1042;&#1040;&#1053;&#1048;&#1071;%20&#1050;&#1054;&#1053;&#1058;&#1056;&#1040;&#1050;&#1058;&#1053;&#1054;&#1049;%20&#1057;&#1048;&#1057;&#1058;&#1045;&#1052;&#1067;\&#1057;&#1054;&#1042;&#1045;&#1065;&#1040;&#1053;&#1048;&#1071;\&#1092;&#1077;&#1074;&#1088;&#1072;&#1083;&#1100;%202023_&#1062;&#1077;&#1085;&#1090;&#1088;&#1072;&#1083;&#1080;&#1079;&#1072;&#1094;&#1080;&#1103;\&#1044;&#1080;&#1072;&#1075;&#1088;&#1072;&#1084;&#1084;&#1099;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828730096285217"/>
          <c:y val="0.11968690950295621"/>
          <c:w val="0.57657978160213619"/>
          <c:h val="0.76150550829048413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explosion val="4"/>
          <c:dPt>
            <c:idx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EE1E-4C19-9E80-F29DBFA68304}"/>
              </c:ext>
            </c:extLst>
          </c:dPt>
          <c:dPt>
            <c:idx val="1"/>
            <c:bubble3D val="0"/>
            <c:spPr>
              <a:solidFill>
                <a:schemeClr val="accent6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EE1E-4C19-9E80-F29DBFA68304}"/>
              </c:ext>
            </c:extLst>
          </c:dPt>
          <c:dPt>
            <c:idx val="2"/>
            <c:bubble3D val="0"/>
            <c:spPr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EE1E-4C19-9E80-F29DBFA68304}"/>
              </c:ext>
            </c:extLst>
          </c:dPt>
          <c:dPt>
            <c:idx val="3"/>
            <c:bubble3D val="0"/>
            <c:spPr>
              <a:solidFill>
                <a:schemeClr val="bg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6-EE1E-4C19-9E80-F29DBFA68304}"/>
              </c:ext>
            </c:extLst>
          </c:dPt>
          <c:dPt>
            <c:idx val="4"/>
            <c:bubble3D val="0"/>
            <c:spPr>
              <a:solidFill>
                <a:schemeClr val="accent2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EE1E-4C19-9E80-F29DBFA68304}"/>
              </c:ext>
            </c:extLst>
          </c:dPt>
          <c:dPt>
            <c:idx val="5"/>
            <c:bubble3D val="0"/>
            <c:extLst>
              <c:ext xmlns:c16="http://schemas.microsoft.com/office/drawing/2014/chart" uri="{C3380CC4-5D6E-409C-BE32-E72D297353CC}">
                <c16:uniqueId val="{00000008-EE1E-4C19-9E80-F29DBFA68304}"/>
              </c:ext>
            </c:extLst>
          </c:dPt>
          <c:dPt>
            <c:idx val="6"/>
            <c:bubble3D val="0"/>
            <c:extLst>
              <c:ext xmlns:c16="http://schemas.microsoft.com/office/drawing/2014/chart" uri="{C3380CC4-5D6E-409C-BE32-E72D297353CC}">
                <c16:uniqueId val="{00000009-EE1E-4C19-9E80-F29DBFA68304}"/>
              </c:ext>
            </c:extLst>
          </c:dPt>
          <c:dPt>
            <c:idx val="7"/>
            <c:bubble3D val="0"/>
            <c:extLst>
              <c:ext xmlns:c16="http://schemas.microsoft.com/office/drawing/2014/chart" uri="{C3380CC4-5D6E-409C-BE32-E72D297353CC}">
                <c16:uniqueId val="{0000000A-EE1E-4C19-9E80-F29DBFA68304}"/>
              </c:ext>
            </c:extLst>
          </c:dPt>
          <c:dPt>
            <c:idx val="8"/>
            <c:bubble3D val="0"/>
            <c:extLst>
              <c:ext xmlns:c16="http://schemas.microsoft.com/office/drawing/2014/chart" uri="{C3380CC4-5D6E-409C-BE32-E72D297353CC}">
                <c16:uniqueId val="{0000000B-EE1E-4C19-9E80-F29DBFA68304}"/>
              </c:ext>
            </c:extLst>
          </c:dPt>
          <c:dPt>
            <c:idx val="9"/>
            <c:bubble3D val="0"/>
            <c:extLst>
              <c:ext xmlns:c16="http://schemas.microsoft.com/office/drawing/2014/chart" uri="{C3380CC4-5D6E-409C-BE32-E72D297353CC}">
                <c16:uniqueId val="{0000000C-EE1E-4C19-9E80-F29DBFA68304}"/>
              </c:ext>
            </c:extLst>
          </c:dPt>
          <c:dLbls>
            <c:delete val="1"/>
          </c:dLbls>
          <c:cat>
            <c:strRef>
              <c:f>Лист1!$A$2:$A$6</c:f>
              <c:strCache>
                <c:ptCount val="5"/>
                <c:pt idx="0">
                  <c:v>Децентрализованная закупка</c:v>
                </c:pt>
                <c:pt idx="1">
                  <c:v>централизованная закупка</c:v>
                </c:pt>
                <c:pt idx="2">
                  <c:v>Единственный поставщик</c:v>
                </c:pt>
                <c:pt idx="3">
                  <c:v>ЗМО без электронного магазина</c:v>
                </c:pt>
                <c:pt idx="4">
                  <c:v>Электронный магазин</c:v>
                </c:pt>
              </c:strCache>
            </c:strRef>
          </c:cat>
          <c:val>
            <c:numRef>
              <c:f>Лист1!$B$2:$B$6</c:f>
              <c:numCache>
                <c:formatCode>0.0</c:formatCode>
                <c:ptCount val="5"/>
                <c:pt idx="0">
                  <c:v>23720</c:v>
                </c:pt>
                <c:pt idx="1">
                  <c:v>23100</c:v>
                </c:pt>
                <c:pt idx="2">
                  <c:v>11530</c:v>
                </c:pt>
                <c:pt idx="3">
                  <c:v>4844</c:v>
                </c:pt>
                <c:pt idx="4">
                  <c:v>491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EE1E-4C19-9E80-F29DBFA6830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235"/>
        <c:holeSize val="52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52400" h="508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52400" h="50800"/>
              </a:sp3d>
            </c:spPr>
            <c:extLst>
              <c:ext xmlns:c16="http://schemas.microsoft.com/office/drawing/2014/chart" uri="{C3380CC4-5D6E-409C-BE32-E72D297353CC}">
                <c16:uniqueId val="{00000000-7B4D-4DBB-BD2A-0C1FD998A170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52400" h="50800"/>
              </a:sp3d>
            </c:spPr>
            <c:extLst>
              <c:ext xmlns:c16="http://schemas.microsoft.com/office/drawing/2014/chart" uri="{C3380CC4-5D6E-409C-BE32-E72D297353CC}">
                <c16:uniqueId val="{00000001-7B4D-4DBB-BD2A-0C1FD998A170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52400" h="50800"/>
              </a:sp3d>
            </c:spPr>
            <c:extLst>
              <c:ext xmlns:c16="http://schemas.microsoft.com/office/drawing/2014/chart" uri="{C3380CC4-5D6E-409C-BE32-E72D297353CC}">
                <c16:uniqueId val="{00000002-7B4D-4DBB-BD2A-0C1FD998A170}"/>
              </c:ext>
            </c:extLst>
          </c:dPt>
          <c:val>
            <c:numRef>
              <c:f>'Лист4 (2)'!$B$32:$B$34</c:f>
              <c:numCache>
                <c:formatCode>General</c:formatCode>
                <c:ptCount val="3"/>
                <c:pt idx="0">
                  <c:v>16.5</c:v>
                </c:pt>
                <c:pt idx="1">
                  <c:v>19.3</c:v>
                </c:pt>
                <c:pt idx="2">
                  <c:v>24.6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149-4971-A437-383C28B9C7C1}"/>
            </c:ext>
          </c:extLst>
        </c:ser>
        <c:ser>
          <c:idx val="1"/>
          <c:order val="1"/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52400" h="50800"/>
            </a:sp3d>
          </c:spPr>
          <c:invertIfNegative val="0"/>
          <c:val>
            <c:numRef>
              <c:f>'Лист4 (2)'!$C$32:$C$34</c:f>
              <c:numCache>
                <c:formatCode>General</c:formatCode>
                <c:ptCount val="3"/>
                <c:pt idx="0">
                  <c:v>4.5</c:v>
                </c:pt>
                <c:pt idx="1">
                  <c:v>7.7</c:v>
                </c:pt>
                <c:pt idx="2">
                  <c:v>8.4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149-4971-A437-383C28B9C7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664704687"/>
        <c:axId val="1664693039"/>
        <c:axId val="0"/>
      </c:bar3DChart>
      <c:catAx>
        <c:axId val="1664704687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664693039"/>
        <c:crosses val="autoZero"/>
        <c:auto val="1"/>
        <c:lblAlgn val="ctr"/>
        <c:lblOffset val="100"/>
        <c:noMultiLvlLbl val="0"/>
      </c:catAx>
      <c:valAx>
        <c:axId val="1664693039"/>
        <c:scaling>
          <c:orientation val="minMax"/>
          <c:max val="40"/>
          <c:min val="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6470468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1"/>
          <c:order val="0"/>
          <c:spPr>
            <a:solidFill>
              <a:schemeClr val="accent6">
                <a:tint val="77000"/>
              </a:schemeClr>
            </a:solidFill>
            <a:ln>
              <a:noFill/>
            </a:ln>
            <a:effectLst>
              <a:softEdge rad="711200"/>
            </a:effectLst>
            <a:scene3d>
              <a:camera prst="orthographicFront"/>
              <a:lightRig rig="threePt" dir="t"/>
            </a:scene3d>
            <a:sp3d>
              <a:bevelB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  <a:effectLst>
                <a:softEdge rad="711200"/>
              </a:effectLst>
              <a:scene3d>
                <a:camera prst="orthographicFront"/>
                <a:lightRig rig="threePt" dir="t"/>
              </a:scene3d>
              <a:sp3d>
                <a:bevelB/>
              </a:sp3d>
            </c:spPr>
            <c:extLst>
              <c:ext xmlns:c16="http://schemas.microsoft.com/office/drawing/2014/chart" uri="{C3380CC4-5D6E-409C-BE32-E72D297353CC}">
                <c16:uniqueId val="{00000001-552A-42F0-9595-998DC90AFCF4}"/>
              </c:ext>
            </c:extLst>
          </c:dPt>
          <c:dPt>
            <c:idx val="1"/>
            <c:invertIfNegative val="0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  <a:effectLst>
                <a:softEdge rad="711200"/>
              </a:effectLst>
              <a:scene3d>
                <a:camera prst="orthographicFront"/>
                <a:lightRig rig="threePt" dir="t"/>
              </a:scene3d>
              <a:sp3d>
                <a:bevelB/>
              </a:sp3d>
            </c:spPr>
            <c:extLst>
              <c:ext xmlns:c16="http://schemas.microsoft.com/office/drawing/2014/chart" uri="{C3380CC4-5D6E-409C-BE32-E72D297353CC}">
                <c16:uniqueId val="{00000003-552A-42F0-9595-998DC90AFCF4}"/>
              </c:ext>
            </c:extLst>
          </c:dPt>
          <c:dPt>
            <c:idx val="2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50800" dir="5400000" sx="3000" sy="3000" algn="ctr" rotWithShape="0">
                  <a:srgbClr val="000000">
                    <a:alpha val="43137"/>
                  </a:srgbClr>
                </a:outerShdw>
                <a:softEdge rad="609600"/>
              </a:effectLst>
              <a:scene3d>
                <a:camera prst="orthographicFront"/>
                <a:lightRig rig="threePt" dir="t"/>
              </a:scene3d>
              <a:sp3d>
                <a:bevelB/>
              </a:sp3d>
            </c:spPr>
            <c:extLst>
              <c:ext xmlns:c16="http://schemas.microsoft.com/office/drawing/2014/chart" uri="{C3380CC4-5D6E-409C-BE32-E72D297353CC}">
                <c16:uniqueId val="{00000005-552A-42F0-9595-998DC90AFCF4}"/>
              </c:ext>
            </c:extLst>
          </c:dPt>
          <c:val>
            <c:numRef>
              <c:f>Лист4!$G$6:$G$8</c:f>
              <c:numCache>
                <c:formatCode>0.0</c:formatCode>
                <c:ptCount val="3"/>
                <c:pt idx="0">
                  <c:v>28.799845470000001</c:v>
                </c:pt>
                <c:pt idx="1">
                  <c:v>320.00324204999993</c:v>
                </c:pt>
                <c:pt idx="2">
                  <c:v>454.91403709000002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52A-42F0-9595-998DC90AFC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47"/>
        <c:axId val="231738816"/>
        <c:axId val="231733408"/>
      </c:barChart>
      <c:catAx>
        <c:axId val="23173881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bg2">
                  <a:lumMod val="90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231733408"/>
        <c:crosses val="autoZero"/>
        <c:auto val="1"/>
        <c:lblAlgn val="ctr"/>
        <c:lblOffset val="100"/>
        <c:noMultiLvlLbl val="0"/>
      </c:catAx>
      <c:valAx>
        <c:axId val="231733408"/>
        <c:scaling>
          <c:orientation val="minMax"/>
        </c:scaling>
        <c:delete val="0"/>
        <c:axPos val="b"/>
        <c:numFmt formatCode="0.0" sourceLinked="1"/>
        <c:majorTickMark val="none"/>
        <c:minorTickMark val="out"/>
        <c:tickLblPos val="nextTo"/>
        <c:spPr>
          <a:noFill/>
          <a:ln>
            <a:solidFill>
              <a:schemeClr val="tx2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31738816"/>
        <c:crosses val="autoZero"/>
        <c:crossBetween val="between"/>
        <c:minorUnit val="1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1"/>
          <c:order val="0"/>
          <c:spPr>
            <a:solidFill>
              <a:schemeClr val="accent6">
                <a:tint val="77000"/>
              </a:schemeClr>
            </a:solidFill>
            <a:ln>
              <a:noFill/>
            </a:ln>
            <a:effectLst>
              <a:softEdge rad="711200"/>
            </a:effectLst>
            <a:scene3d>
              <a:camera prst="orthographicFront"/>
              <a:lightRig rig="threePt" dir="t"/>
            </a:scene3d>
            <a:sp3d>
              <a:bevelB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ffectLst>
                <a:softEdge rad="711200"/>
              </a:effectLst>
              <a:scene3d>
                <a:camera prst="orthographicFront"/>
                <a:lightRig rig="threePt" dir="t"/>
              </a:scene3d>
              <a:sp3d>
                <a:bevelB/>
              </a:sp3d>
            </c:spPr>
            <c:extLst>
              <c:ext xmlns:c16="http://schemas.microsoft.com/office/drawing/2014/chart" uri="{C3380CC4-5D6E-409C-BE32-E72D297353CC}">
                <c16:uniqueId val="{00000001-702E-4353-8D5A-FEC9190B5D8C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ffectLst>
                <a:softEdge rad="711200"/>
              </a:effectLst>
              <a:scene3d>
                <a:camera prst="orthographicFront"/>
                <a:lightRig rig="threePt" dir="t"/>
              </a:scene3d>
              <a:sp3d>
                <a:bevelB/>
              </a:sp3d>
            </c:spPr>
            <c:extLst>
              <c:ext xmlns:c16="http://schemas.microsoft.com/office/drawing/2014/chart" uri="{C3380CC4-5D6E-409C-BE32-E72D297353CC}">
                <c16:uniqueId val="{00000003-702E-4353-8D5A-FEC9190B5D8C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50800" dir="5400000" sx="3000" sy="3000" algn="ctr" rotWithShape="0">
                  <a:srgbClr val="000000">
                    <a:alpha val="43137"/>
                  </a:srgbClr>
                </a:outerShdw>
                <a:softEdge rad="609600"/>
              </a:effectLst>
              <a:scene3d>
                <a:camera prst="orthographicFront"/>
                <a:lightRig rig="threePt" dir="t"/>
              </a:scene3d>
              <a:sp3d>
                <a:bevelB/>
              </a:sp3d>
            </c:spPr>
            <c:extLst>
              <c:ext xmlns:c16="http://schemas.microsoft.com/office/drawing/2014/chart" uri="{C3380CC4-5D6E-409C-BE32-E72D297353CC}">
                <c16:uniqueId val="{00000005-702E-4353-8D5A-FEC9190B5D8C}"/>
              </c:ext>
            </c:extLst>
          </c:dPt>
          <c:val>
            <c:numRef>
              <c:f>Лист4!$E$6:$E$8</c:f>
              <c:numCache>
                <c:formatCode>General</c:formatCode>
                <c:ptCount val="3"/>
                <c:pt idx="0">
                  <c:v>10</c:v>
                </c:pt>
                <c:pt idx="1">
                  <c:v>5</c:v>
                </c:pt>
                <c:pt idx="2">
                  <c:v>376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02E-4353-8D5A-FEC9190B5D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47"/>
        <c:axId val="231738816"/>
        <c:axId val="231733408"/>
      </c:barChart>
      <c:catAx>
        <c:axId val="23173881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bg2">
                  <a:lumMod val="90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231733408"/>
        <c:crosses val="autoZero"/>
        <c:auto val="1"/>
        <c:lblAlgn val="ctr"/>
        <c:lblOffset val="100"/>
        <c:noMultiLvlLbl val="0"/>
      </c:catAx>
      <c:valAx>
        <c:axId val="231733408"/>
        <c:scaling>
          <c:orientation val="minMax"/>
        </c:scaling>
        <c:delete val="0"/>
        <c:axPos val="b"/>
        <c:numFmt formatCode="General" sourceLinked="1"/>
        <c:majorTickMark val="none"/>
        <c:minorTickMark val="out"/>
        <c:tickLblPos val="nextTo"/>
        <c:spPr>
          <a:noFill/>
          <a:ln>
            <a:solidFill>
              <a:schemeClr val="tx2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31738816"/>
        <c:crosses val="autoZero"/>
        <c:crossBetween val="between"/>
        <c:minorUnit val="1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52400" h="50800"/>
            </a:sp3d>
          </c:spPr>
          <c:invertIfNegative val="0"/>
          <c:val>
            <c:numRef>
              <c:f>'Лист4 (2)'!$B$32:$B$34</c:f>
              <c:numCache>
                <c:formatCode>General</c:formatCode>
                <c:ptCount val="3"/>
                <c:pt idx="0">
                  <c:v>13.3</c:v>
                </c:pt>
                <c:pt idx="1">
                  <c:v>15.6</c:v>
                </c:pt>
                <c:pt idx="2">
                  <c:v>15.7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8E6-41A6-A1EA-E23A005A5016}"/>
            </c:ext>
          </c:extLst>
        </c:ser>
        <c:ser>
          <c:idx val="1"/>
          <c:order val="1"/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52400" h="50800"/>
            </a:sp3d>
          </c:spPr>
          <c:invertIfNegative val="0"/>
          <c:val>
            <c:numRef>
              <c:f>'Лист4 (2)'!$C$32:$C$34</c:f>
              <c:numCache>
                <c:formatCode>General</c:formatCode>
                <c:ptCount val="3"/>
                <c:pt idx="0">
                  <c:v>2.2999999999999998</c:v>
                </c:pt>
                <c:pt idx="1">
                  <c:v>3.5</c:v>
                </c:pt>
                <c:pt idx="2">
                  <c:v>14.7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8E6-41A6-A1EA-E23A005A50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664704687"/>
        <c:axId val="1664693039"/>
        <c:axId val="0"/>
      </c:bar3DChart>
      <c:catAx>
        <c:axId val="1664704687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664693039"/>
        <c:crosses val="autoZero"/>
        <c:auto val="1"/>
        <c:lblAlgn val="ctr"/>
        <c:lblOffset val="100"/>
        <c:noMultiLvlLbl val="0"/>
      </c:catAx>
      <c:valAx>
        <c:axId val="1664693039"/>
        <c:scaling>
          <c:orientation val="minMax"/>
          <c:max val="40"/>
          <c:min val="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6470468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4.5555555555555578E-2"/>
                  <c:y val="-7.659703995333916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8116-4786-9784-A26B1270092F}"/>
                </c:ext>
              </c:extLst>
            </c:dLbl>
            <c:dLbl>
              <c:idx val="1"/>
              <c:layout>
                <c:manualLayout>
                  <c:x val="-3.4444444444444444E-2"/>
                  <c:y val="-5.807852143482064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8116-4786-9784-A26B1270092F}"/>
                </c:ext>
              </c:extLst>
            </c:dLbl>
            <c:dLbl>
              <c:idx val="2"/>
              <c:layout>
                <c:manualLayout>
                  <c:x val="-4.5555555555555655E-2"/>
                  <c:y val="-7.196741032370954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8116-4786-9784-A26B1270092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Лист1!$C$5:$C$7</c:f>
              <c:numCache>
                <c:formatCode>General</c:formatCode>
                <c:ptCount val="3"/>
                <c:pt idx="0">
                  <c:v>2.7</c:v>
                </c:pt>
                <c:pt idx="1">
                  <c:v>1.8</c:v>
                </c:pt>
                <c:pt idx="2">
                  <c:v>1.4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16-4786-9784-A26B127009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46266944"/>
        <c:axId val="2146268192"/>
      </c:lineChart>
      <c:catAx>
        <c:axId val="2146266944"/>
        <c:scaling>
          <c:orientation val="minMax"/>
        </c:scaling>
        <c:delete val="1"/>
        <c:axPos val="b"/>
        <c:majorTickMark val="none"/>
        <c:minorTickMark val="none"/>
        <c:tickLblPos val="nextTo"/>
        <c:crossAx val="2146268192"/>
        <c:crosses val="autoZero"/>
        <c:auto val="1"/>
        <c:lblAlgn val="ctr"/>
        <c:lblOffset val="100"/>
        <c:noMultiLvlLbl val="0"/>
      </c:catAx>
      <c:valAx>
        <c:axId val="21462681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462669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3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8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1600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8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1600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3" y="0"/>
            <a:ext cx="2950951" cy="498316"/>
          </a:xfrm>
          <a:prstGeom prst="rect">
            <a:avLst/>
          </a:prstGeom>
        </p:spPr>
        <p:txBody>
          <a:bodyPr vert="horz" lIns="91422" tIns="45710" rIns="91422" bIns="4571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6262" y="0"/>
            <a:ext cx="2950951" cy="498316"/>
          </a:xfrm>
          <a:prstGeom prst="rect">
            <a:avLst/>
          </a:prstGeom>
        </p:spPr>
        <p:txBody>
          <a:bodyPr vert="horz" lIns="91422" tIns="45710" rIns="91422" bIns="45710" rtlCol="0"/>
          <a:lstStyle>
            <a:lvl1pPr algn="r">
              <a:defRPr sz="1200"/>
            </a:lvl1pPr>
          </a:lstStyle>
          <a:p>
            <a:fld id="{9CBE8323-0AFE-45E7-8D90-F77CF008848F}" type="datetimeFigureOut">
              <a:rPr lang="ru-RU" smtClean="0"/>
              <a:pPr/>
              <a:t>23.08.2023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4238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2" tIns="45710" rIns="91422" bIns="4571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1359" y="4784792"/>
            <a:ext cx="5446077" cy="3913525"/>
          </a:xfrm>
          <a:prstGeom prst="rect">
            <a:avLst/>
          </a:prstGeom>
        </p:spPr>
        <p:txBody>
          <a:bodyPr vert="horz" lIns="91422" tIns="45710" rIns="91422" bIns="4571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3" y="9442612"/>
            <a:ext cx="2950951" cy="498316"/>
          </a:xfrm>
          <a:prstGeom prst="rect">
            <a:avLst/>
          </a:prstGeom>
        </p:spPr>
        <p:txBody>
          <a:bodyPr vert="horz" lIns="91422" tIns="45710" rIns="91422" bIns="4571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6262" y="9442612"/>
            <a:ext cx="2950951" cy="498316"/>
          </a:xfrm>
          <a:prstGeom prst="rect">
            <a:avLst/>
          </a:prstGeom>
        </p:spPr>
        <p:txBody>
          <a:bodyPr vert="horz" lIns="91422" tIns="45710" rIns="91422" bIns="45710" rtlCol="0" anchor="b"/>
          <a:lstStyle>
            <a:lvl1pPr algn="r">
              <a:defRPr sz="1200"/>
            </a:lvl1pPr>
          </a:lstStyle>
          <a:p>
            <a:fld id="{6D9CBE6B-AE64-493B-B232-BEE8CD8AB2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8207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6032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059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1155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3656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045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791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AB2000-4331-4323-AB11-287F9B1AA186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1147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782B7-19BF-4724-A353-06B2864F49CD}" type="datetimeFigureOut">
              <a:rPr lang="ru-RU" smtClean="0"/>
              <a:pPr/>
              <a:t>23.08.2023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577D-208C-4610-8866-206E4C2874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8669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782B7-19BF-4724-A353-06B2864F49CD}" type="datetimeFigureOut">
              <a:rPr lang="ru-RU" smtClean="0"/>
              <a:pPr/>
              <a:t>23.08.2023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577D-208C-4610-8866-206E4C2874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6562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782B7-19BF-4724-A353-06B2864F49CD}" type="datetimeFigureOut">
              <a:rPr lang="ru-RU" smtClean="0"/>
              <a:pPr/>
              <a:t>23.08.2023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577D-208C-4610-8866-206E4C2874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85584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log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1"/>
          <p:cNvSpPr>
            <a:spLocks noChangeArrowheads="1"/>
          </p:cNvSpPr>
          <p:nvPr userDrawn="1"/>
        </p:nvSpPr>
        <p:spPr bwMode="auto">
          <a:xfrm>
            <a:off x="935038" y="220663"/>
            <a:ext cx="833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 dirty="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200" dirty="0">
                <a:solidFill>
                  <a:schemeClr val="accent2"/>
                </a:solidFill>
              </a:rPr>
              <a:t>область</a:t>
            </a:r>
          </a:p>
        </p:txBody>
      </p:sp>
      <p:sp>
        <p:nvSpPr>
          <p:cNvPr id="8" name="Заголовок 2"/>
          <p:cNvSpPr>
            <a:spLocks noGrp="1"/>
          </p:cNvSpPr>
          <p:nvPr>
            <p:ph type="title"/>
          </p:nvPr>
        </p:nvSpPr>
        <p:spPr>
          <a:xfrm>
            <a:off x="1917700" y="228601"/>
            <a:ext cx="10020300" cy="588961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6730308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rgbClr val="E1E9EA">
              <a:alpha val="70000"/>
            </a:srgbClr>
          </a:solidFill>
        </p:spPr>
        <p:txBody>
          <a:bodyPr rtlCol="0">
            <a:normAutofit/>
          </a:bodyPr>
          <a:lstStyle>
            <a:lvl1pPr>
              <a:defRPr lang="en-US" sz="18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379180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782B7-19BF-4724-A353-06B2864F49CD}" type="datetimeFigureOut">
              <a:rPr lang="ru-RU" smtClean="0"/>
              <a:pPr/>
              <a:t>23.08.2023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577D-208C-4610-8866-206E4C2874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168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782B7-19BF-4724-A353-06B2864F49CD}" type="datetimeFigureOut">
              <a:rPr lang="ru-RU" smtClean="0"/>
              <a:pPr/>
              <a:t>23.08.2023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577D-208C-4610-8866-206E4C2874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0525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782B7-19BF-4724-A353-06B2864F49CD}" type="datetimeFigureOut">
              <a:rPr lang="ru-RU" smtClean="0"/>
              <a:pPr/>
              <a:t>23.08.2023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577D-208C-4610-8866-206E4C2874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6616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782B7-19BF-4724-A353-06B2864F49CD}" type="datetimeFigureOut">
              <a:rPr lang="ru-RU" smtClean="0"/>
              <a:pPr/>
              <a:t>23.08.2023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577D-208C-4610-8866-206E4C2874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7236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782B7-19BF-4724-A353-06B2864F49CD}" type="datetimeFigureOut">
              <a:rPr lang="ru-RU" smtClean="0"/>
              <a:pPr/>
              <a:t>23.08.2023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577D-208C-4610-8866-206E4C2874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7593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782B7-19BF-4724-A353-06B2864F49CD}" type="datetimeFigureOut">
              <a:rPr lang="ru-RU" smtClean="0"/>
              <a:pPr/>
              <a:t>23.08.2023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577D-208C-4610-8866-206E4C2874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4599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782B7-19BF-4724-A353-06B2864F49CD}" type="datetimeFigureOut">
              <a:rPr lang="ru-RU" smtClean="0"/>
              <a:pPr/>
              <a:t>23.08.2023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577D-208C-4610-8866-206E4C2874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5489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782B7-19BF-4724-A353-06B2864F49CD}" type="datetimeFigureOut">
              <a:rPr lang="ru-RU" smtClean="0"/>
              <a:pPr/>
              <a:t>23.08.2023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577D-208C-4610-8866-206E4C2874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0290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782B7-19BF-4724-A353-06B2864F49CD}" type="datetimeFigureOut">
              <a:rPr lang="ru-RU" smtClean="0"/>
              <a:pPr/>
              <a:t>23.08.2023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E2577D-208C-4610-8866-206E4C2874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8010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/>
          <p:cNvSpPr>
            <a:spLocks/>
          </p:cNvSpPr>
          <p:nvPr/>
        </p:nvSpPr>
        <p:spPr bwMode="auto">
          <a:xfrm>
            <a:off x="-1" y="11778"/>
            <a:ext cx="9093200" cy="6858000"/>
          </a:xfrm>
          <a:custGeom>
            <a:avLst/>
            <a:gdLst>
              <a:gd name="T0" fmla="*/ 1668 w 2429"/>
              <a:gd name="T1" fmla="*/ 1839 h 1839"/>
              <a:gd name="T2" fmla="*/ 2237 w 2429"/>
              <a:gd name="T3" fmla="*/ 1244 h 1839"/>
              <a:gd name="T4" fmla="*/ 2320 w 2429"/>
              <a:gd name="T5" fmla="*/ 629 h 1839"/>
              <a:gd name="T6" fmla="*/ 1983 w 2429"/>
              <a:gd name="T7" fmla="*/ 0 h 1839"/>
              <a:gd name="T8" fmla="*/ 0 w 2429"/>
              <a:gd name="T9" fmla="*/ 0 h 1839"/>
              <a:gd name="T10" fmla="*/ 0 w 2429"/>
              <a:gd name="T11" fmla="*/ 1839 h 1839"/>
              <a:gd name="T12" fmla="*/ 1668 w 2429"/>
              <a:gd name="T13" fmla="*/ 1839 h 1839"/>
              <a:gd name="T14" fmla="*/ 1668 w 2429"/>
              <a:gd name="T15" fmla="*/ 1839 h 18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429" h="1839">
                <a:moveTo>
                  <a:pt x="1668" y="1839"/>
                </a:moveTo>
                <a:cubicBezTo>
                  <a:pt x="2237" y="1244"/>
                  <a:pt x="2237" y="1244"/>
                  <a:pt x="2237" y="1244"/>
                </a:cubicBezTo>
                <a:cubicBezTo>
                  <a:pt x="2395" y="1078"/>
                  <a:pt x="2429" y="831"/>
                  <a:pt x="2320" y="629"/>
                </a:cubicBezTo>
                <a:cubicBezTo>
                  <a:pt x="1983" y="0"/>
                  <a:pt x="1983" y="0"/>
                  <a:pt x="1983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836"/>
                  <a:pt x="0" y="1839"/>
                  <a:pt x="0" y="1839"/>
                </a:cubicBezTo>
                <a:cubicBezTo>
                  <a:pt x="1668" y="1839"/>
                  <a:pt x="1668" y="1839"/>
                  <a:pt x="1668" y="1839"/>
                </a:cubicBezTo>
                <a:cubicBezTo>
                  <a:pt x="1668" y="1839"/>
                  <a:pt x="1668" y="1839"/>
                  <a:pt x="1668" y="1839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flipH="1">
            <a:off x="1071563" y="4850741"/>
            <a:ext cx="46037" cy="7112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rgbClr val="323232"/>
              </a:solidFill>
              <a:latin typeface="+mn-lt"/>
              <a:cs typeface="+mn-cs"/>
            </a:endParaRPr>
          </a:p>
        </p:txBody>
      </p:sp>
      <p:sp>
        <p:nvSpPr>
          <p:cNvPr id="29701" name="TextBox 7"/>
          <p:cNvSpPr txBox="1">
            <a:spLocks noChangeArrowheads="1"/>
          </p:cNvSpPr>
          <p:nvPr/>
        </p:nvSpPr>
        <p:spPr bwMode="auto">
          <a:xfrm>
            <a:off x="546098" y="2181114"/>
            <a:ext cx="6610839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3500" b="1" dirty="0" smtClean="0">
                <a:solidFill>
                  <a:srgbClr val="FFFFFF"/>
                </a:solidFill>
                <a:latin typeface="+mj-lt"/>
                <a:ea typeface="Questrial"/>
                <a:cs typeface="Questrial"/>
              </a:rPr>
              <a:t>ЦЕНТРАЛИЗАЦИЯ ЗАКУПОК </a:t>
            </a:r>
          </a:p>
          <a:p>
            <a:pPr algn="ctr"/>
            <a:r>
              <a:rPr lang="ru-RU" altLang="ru-RU" sz="3500" b="1" dirty="0" smtClean="0">
                <a:solidFill>
                  <a:srgbClr val="FFFFFF"/>
                </a:solidFill>
                <a:latin typeface="+mj-lt"/>
                <a:ea typeface="Questrial"/>
                <a:cs typeface="Questrial"/>
              </a:rPr>
              <a:t>В ЛИПЕЦКОЙ ОБЛАСТИ</a:t>
            </a:r>
            <a:endParaRPr lang="ru-RU" altLang="ru-RU" sz="3500" b="1" dirty="0">
              <a:solidFill>
                <a:srgbClr val="FFFFFF"/>
              </a:solidFill>
              <a:latin typeface="+mj-lt"/>
              <a:ea typeface="Questrial"/>
              <a:cs typeface="Quest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06991" y="5048017"/>
            <a:ext cx="4230645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en-US"/>
            </a:defPPr>
            <a:lvl1pPr>
              <a:defRPr>
                <a:solidFill>
                  <a:srgbClr val="FFFFFF"/>
                </a:solidFill>
                <a:latin typeface="Raleway" panose="020B0503030101060003" pitchFamily="34" charset="0"/>
                <a:ea typeface="Questrial" panose="020B0306030504020204" pitchFamily="34" charset="0"/>
                <a:cs typeface="Questrial" panose="02000000000000000000" pitchFamily="2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+mn-lt"/>
              </a:rPr>
              <a:t>Управление финансов Липецкой области</a:t>
            </a:r>
            <a:endParaRPr lang="en-US" dirty="0">
              <a:latin typeface="+mn-lt"/>
            </a:endParaRPr>
          </a:p>
        </p:txBody>
      </p:sp>
      <p:sp>
        <p:nvSpPr>
          <p:cNvPr id="29703" name="Прямоугольник 3"/>
          <p:cNvSpPr>
            <a:spLocks noChangeArrowheads="1"/>
          </p:cNvSpPr>
          <p:nvPr/>
        </p:nvSpPr>
        <p:spPr bwMode="auto">
          <a:xfrm>
            <a:off x="942975" y="6396038"/>
            <a:ext cx="68948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400" dirty="0">
                <a:solidFill>
                  <a:schemeClr val="bg1"/>
                </a:solidFill>
              </a:rPr>
              <a:t>2023 г.</a:t>
            </a:r>
          </a:p>
        </p:txBody>
      </p:sp>
      <p:sp>
        <p:nvSpPr>
          <p:cNvPr id="29706" name="Прямоугольник 13"/>
          <p:cNvSpPr>
            <a:spLocks noChangeArrowheads="1"/>
          </p:cNvSpPr>
          <p:nvPr/>
        </p:nvSpPr>
        <p:spPr bwMode="auto">
          <a:xfrm>
            <a:off x="935038" y="220663"/>
            <a:ext cx="833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 dirty="0">
                <a:solidFill>
                  <a:schemeClr val="bg1"/>
                </a:solidFill>
              </a:rPr>
              <a:t>Липецкая </a:t>
            </a:r>
          </a:p>
          <a:p>
            <a:r>
              <a:rPr lang="ru-RU" altLang="ru-RU" sz="1200" dirty="0">
                <a:solidFill>
                  <a:schemeClr val="bg1"/>
                </a:solidFill>
              </a:rPr>
              <a:t>область</a:t>
            </a:r>
          </a:p>
        </p:txBody>
      </p:sp>
      <p:pic>
        <p:nvPicPr>
          <p:cNvPr id="123906" name="Picture 2" descr="C:\Users\User\Desktop\logowhit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80" y="180181"/>
            <a:ext cx="483039" cy="54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605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22309" y="-5750"/>
            <a:ext cx="108696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ГОСУДАРСТВЕННЫХ И МУНИЦИПАЛЬНЫХ ЗАКУПОК </a:t>
            </a:r>
          </a:p>
          <a:p>
            <a:pPr algn="ctr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НУЖД ЛИПЕЦКОЙ ОБЛАСТИ</a:t>
            </a:r>
          </a:p>
        </p:txBody>
      </p:sp>
      <p:graphicFrame>
        <p:nvGraphicFramePr>
          <p:cNvPr id="42" name="Диаграмма 41"/>
          <p:cNvGraphicFramePr/>
          <p:nvPr/>
        </p:nvGraphicFramePr>
        <p:xfrm>
          <a:off x="1047255" y="1116653"/>
          <a:ext cx="5204534" cy="399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3" name="Овал 42"/>
          <p:cNvSpPr/>
          <p:nvPr/>
        </p:nvSpPr>
        <p:spPr>
          <a:xfrm>
            <a:off x="2890979" y="2519583"/>
            <a:ext cx="1162817" cy="119241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63 685</a:t>
            </a:r>
          </a:p>
          <a:p>
            <a:pPr algn="ctr"/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млн. руб.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053796" y="4186788"/>
            <a:ext cx="1798284" cy="984883"/>
          </a:xfrm>
          <a:prstGeom prst="rect">
            <a:avLst/>
          </a:prstGeom>
          <a:solidFill>
            <a:srgbClr val="FFABAB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38" tIns="45719" rIns="91438" bIns="45719" rtlCol="0" anchor="ctr">
            <a:spAutoFit/>
          </a:bodyPr>
          <a:lstStyle>
            <a:defPPr>
              <a:defRPr lang="ru-RU"/>
            </a:defPPr>
            <a:lvl1pPr algn="ctr">
              <a:lnSpc>
                <a:spcPts val="3000"/>
              </a:lnSpc>
              <a:defRPr sz="1600">
                <a:latin typeface="Arial Narrow" panose="020B060602020203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Закупки у естественных монополий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</a:p>
          <a:p>
            <a:pPr>
              <a:lnSpc>
                <a:spcPct val="100000"/>
              </a:lnSpc>
            </a:pPr>
            <a:r>
              <a:rPr lang="ru-RU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11 530 млн. руб.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802001" y="1233796"/>
            <a:ext cx="1770774" cy="76943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38" tIns="45719" rIns="91438" bIns="45719" rtlCol="0" anchor="ctr">
            <a:spAutoFit/>
          </a:bodyPr>
          <a:lstStyle>
            <a:defPPr>
              <a:defRPr lang="ru-RU"/>
            </a:defPPr>
            <a:lvl1pPr algn="ctr">
              <a:lnSpc>
                <a:spcPts val="3000"/>
              </a:lnSpc>
              <a:defRPr sz="1600">
                <a:latin typeface="Arial Narrow" panose="020B060602020203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Централизованные закупки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</a:p>
          <a:p>
            <a:pPr>
              <a:lnSpc>
                <a:spcPct val="100000"/>
              </a:lnSpc>
            </a:pP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23 100 </a:t>
            </a:r>
            <a:r>
              <a:rPr lang="ru-RU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</p:txBody>
      </p:sp>
      <p:sp>
        <p:nvSpPr>
          <p:cNvPr id="47" name="TextBox 1"/>
          <p:cNvSpPr txBox="1"/>
          <p:nvPr/>
        </p:nvSpPr>
        <p:spPr>
          <a:xfrm>
            <a:off x="1939162" y="2122726"/>
            <a:ext cx="1347429" cy="34450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kern="1200" dirty="0">
                <a:solidFill>
                  <a:prstClr val="white"/>
                </a:solidFill>
                <a:latin typeface="Arial Narrow" panose="020B0606020202030204" pitchFamily="34" charset="0"/>
              </a:rPr>
              <a:t>37%</a:t>
            </a:r>
          </a:p>
        </p:txBody>
      </p:sp>
      <p:sp>
        <p:nvSpPr>
          <p:cNvPr id="48" name="TextBox 1"/>
          <p:cNvSpPr txBox="1"/>
          <p:nvPr/>
        </p:nvSpPr>
        <p:spPr>
          <a:xfrm>
            <a:off x="3191913" y="3996867"/>
            <a:ext cx="839651" cy="46487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kern="1200" dirty="0">
                <a:solidFill>
                  <a:schemeClr val="bg1"/>
                </a:solidFill>
                <a:latin typeface="Arial Narrow" panose="020B0606020202030204" pitchFamily="34" charset="0"/>
              </a:rPr>
              <a:t>18%</a:t>
            </a:r>
          </a:p>
        </p:txBody>
      </p:sp>
      <p:sp>
        <p:nvSpPr>
          <p:cNvPr id="49" name="TextBox 1"/>
          <p:cNvSpPr txBox="1"/>
          <p:nvPr/>
        </p:nvSpPr>
        <p:spPr>
          <a:xfrm>
            <a:off x="1915062" y="3716574"/>
            <a:ext cx="1000893" cy="37801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kern="1200" dirty="0">
                <a:solidFill>
                  <a:schemeClr val="bg1"/>
                </a:solidFill>
                <a:latin typeface="Arial Narrow" panose="020B0606020202030204" pitchFamily="34" charset="0"/>
              </a:rPr>
              <a:t>1%</a:t>
            </a:r>
          </a:p>
        </p:txBody>
      </p:sp>
      <p:sp>
        <p:nvSpPr>
          <p:cNvPr id="34" name="TextBox 1"/>
          <p:cNvSpPr txBox="1"/>
          <p:nvPr/>
        </p:nvSpPr>
        <p:spPr>
          <a:xfrm>
            <a:off x="3713961" y="2220946"/>
            <a:ext cx="1347429" cy="34450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kern="1200" dirty="0">
                <a:solidFill>
                  <a:schemeClr val="bg1"/>
                </a:solidFill>
                <a:latin typeface="Arial Narrow" panose="020B0606020202030204" pitchFamily="34" charset="0"/>
              </a:rPr>
              <a:t>36%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92795" y="2768635"/>
            <a:ext cx="1603780" cy="113877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38" tIns="45719" rIns="91438" bIns="45719" rtlCol="0" anchor="ctr">
            <a:spAutoFit/>
          </a:bodyPr>
          <a:lstStyle>
            <a:defPPr>
              <a:defRPr lang="ru-RU"/>
            </a:defPPr>
            <a:lvl1pPr algn="ctr">
              <a:lnSpc>
                <a:spcPts val="3000"/>
              </a:lnSpc>
              <a:defRPr sz="1600">
                <a:latin typeface="Arial Narrow" panose="020B060602020203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Закупки с использованием электронного магазина 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ru-RU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491 млн. руб.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990659" y="1229356"/>
            <a:ext cx="1975053" cy="75405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38" tIns="45719" rIns="91438" bIns="45719" rtlCol="0" anchor="ctr">
            <a:spAutoFit/>
          </a:bodyPr>
          <a:lstStyle>
            <a:defPPr>
              <a:defRPr lang="ru-RU"/>
            </a:defPPr>
            <a:lvl1pPr algn="ctr">
              <a:lnSpc>
                <a:spcPts val="3000"/>
              </a:lnSpc>
              <a:defRPr sz="1600">
                <a:latin typeface="Arial Narrow" panose="020B060602020203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Децентрализованные закупки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</a:p>
          <a:p>
            <a:pPr>
              <a:lnSpc>
                <a:spcPct val="100000"/>
              </a:lnSpc>
            </a:pPr>
            <a:r>
              <a:rPr lang="ru-RU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23 720 млн. руб.</a:t>
            </a:r>
          </a:p>
        </p:txBody>
      </p:sp>
      <p:sp>
        <p:nvSpPr>
          <p:cNvPr id="85" name="Скругленный прямоугольник 84"/>
          <p:cNvSpPr/>
          <p:nvPr/>
        </p:nvSpPr>
        <p:spPr>
          <a:xfrm>
            <a:off x="539912" y="735317"/>
            <a:ext cx="5286375" cy="422653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ОБЩИЙ ОБЪЁМ ЗАКУПОК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68833" y="4103183"/>
            <a:ext cx="1603780" cy="1077216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38" tIns="45719" rIns="91438" bIns="45719" rtlCol="0" anchor="ctr">
            <a:spAutoFit/>
          </a:bodyPr>
          <a:lstStyle>
            <a:defPPr>
              <a:defRPr lang="ru-RU"/>
            </a:defPPr>
            <a:lvl1pPr algn="ctr">
              <a:lnSpc>
                <a:spcPts val="3000"/>
              </a:lnSpc>
              <a:defRPr sz="1600">
                <a:latin typeface="Arial Narrow" panose="020B060602020203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Закупки без использования электронного магазина 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</a:p>
          <a:p>
            <a:pPr>
              <a:lnSpc>
                <a:spcPct val="100000"/>
              </a:lnSpc>
            </a:pPr>
            <a:r>
              <a:rPr lang="ru-RU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4 844 млн. руб.</a:t>
            </a:r>
          </a:p>
        </p:txBody>
      </p:sp>
      <p:sp>
        <p:nvSpPr>
          <p:cNvPr id="41" name="TextBox 1"/>
          <p:cNvSpPr txBox="1"/>
          <p:nvPr/>
        </p:nvSpPr>
        <p:spPr>
          <a:xfrm>
            <a:off x="2376035" y="3825487"/>
            <a:ext cx="839651" cy="46487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kern="1200" dirty="0">
                <a:solidFill>
                  <a:schemeClr val="bg1"/>
                </a:solidFill>
                <a:latin typeface="Arial Narrow" panose="020B0606020202030204" pitchFamily="34" charset="0"/>
              </a:rPr>
              <a:t>8%</a:t>
            </a: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1985395" y="3879290"/>
            <a:ext cx="256678" cy="84348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76200" y="5358660"/>
          <a:ext cx="6175589" cy="1427842"/>
        </p:xfrm>
        <a:graphic>
          <a:graphicData uri="http://schemas.openxmlformats.org/drawingml/2006/table">
            <a:tbl>
              <a:tblPr>
                <a:tableStyleId>{85BE263C-DBD7-4A20-BB59-AAB30ACAA65A}</a:tableStyleId>
              </a:tblPr>
              <a:tblGrid>
                <a:gridCol w="2747387">
                  <a:extLst>
                    <a:ext uri="{9D8B030D-6E8A-4147-A177-3AD203B41FA5}">
                      <a16:colId xmlns:a16="http://schemas.microsoft.com/office/drawing/2014/main" val="891027197"/>
                    </a:ext>
                  </a:extLst>
                </a:gridCol>
                <a:gridCol w="3428202">
                  <a:extLst>
                    <a:ext uri="{9D8B030D-6E8A-4147-A177-3AD203B41FA5}">
                      <a16:colId xmlns:a16="http://schemas.microsoft.com/office/drawing/2014/main" val="1020555659"/>
                    </a:ext>
                  </a:extLst>
                </a:gridCol>
              </a:tblGrid>
              <a:tr h="22804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Централизованные закупки</a:t>
                      </a:r>
                      <a:endParaRPr lang="ru-RU" sz="1400" b="1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endParaRPr lang="ru-RU" sz="1300" u="none" strike="noStrike" kern="12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2139422"/>
                  </a:ext>
                </a:extLst>
              </a:tr>
              <a:tr h="22804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Децентрализованные закупки</a:t>
                      </a:r>
                      <a:endParaRPr lang="ru-RU" sz="1400" b="1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endParaRPr lang="ru-RU" sz="1300" b="1" u="none" strike="noStrike" kern="12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1094416"/>
                  </a:ext>
                </a:extLst>
              </a:tr>
              <a:tr h="485880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Закупки без использования</a:t>
                      </a:r>
                    </a:p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электронного магазина</a:t>
                      </a:r>
                      <a:endParaRPr lang="ru-RU" sz="1400" b="1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40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цена</a:t>
                      </a:r>
                      <a:r>
                        <a:rPr lang="ru-RU" sz="140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контракта до 300 тыс. руб. 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8035131"/>
                  </a:ext>
                </a:extLst>
              </a:tr>
              <a:tr h="4858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Закупки с использованием </a:t>
                      </a:r>
                    </a:p>
                    <a:p>
                      <a:pPr algn="l" fontAlgn="ctr"/>
                      <a:r>
                        <a:rPr lang="ru-RU" sz="1400" b="1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электронного магазина</a:t>
                      </a:r>
                      <a:endParaRPr lang="ru-RU" sz="1400" b="1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40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цена контракта</a:t>
                      </a:r>
                      <a:r>
                        <a:rPr lang="ru-RU" sz="140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от 300 </a:t>
                      </a:r>
                      <a:r>
                        <a:rPr lang="ru-RU" sz="1400" u="none" strike="noStrike" kern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600 тыс</a:t>
                      </a:r>
                      <a:r>
                        <a:rPr lang="ru-RU" sz="1400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руб. </a:t>
                      </a:r>
                      <a:endParaRPr lang="ru-RU" sz="1400" b="1" u="none" strike="noStrike" kern="12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5528858"/>
                  </a:ext>
                </a:extLst>
              </a:tr>
            </a:tbl>
          </a:graphicData>
        </a:graphic>
      </p:graphicFrame>
      <p:sp>
        <p:nvSpPr>
          <p:cNvPr id="44" name="Скругленный прямоугольник 43"/>
          <p:cNvSpPr/>
          <p:nvPr/>
        </p:nvSpPr>
        <p:spPr>
          <a:xfrm>
            <a:off x="6486526" y="604699"/>
            <a:ext cx="5286375" cy="400660"/>
          </a:xfrm>
          <a:prstGeom prst="roundRect">
            <a:avLst/>
          </a:prstGeom>
          <a:solidFill>
            <a:schemeClr val="accent1">
              <a:lumMod val="50000"/>
            </a:schemeClr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СТРУКТУРА ЦЕНТРАЛИЗОВАННЫХ ЗАКУПОК</a:t>
            </a: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6301156" y="1066793"/>
            <a:ext cx="714375" cy="630283"/>
          </a:xfrm>
          <a:prstGeom prst="roundRect">
            <a:avLst/>
          </a:prstGeom>
          <a:solidFill>
            <a:schemeClr val="accent1">
              <a:lumMod val="75000"/>
            </a:schemeClr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39%</a:t>
            </a:r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8838322" y="1066793"/>
            <a:ext cx="3153653" cy="61170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</a:rPr>
              <a:t>Работы,</a:t>
            </a:r>
          </a:p>
          <a:p>
            <a:pPr algn="ctr"/>
            <a:r>
              <a:rPr lang="ru-RU" sz="1200" b="1" i="1" dirty="0">
                <a:solidFill>
                  <a:schemeClr val="tx1"/>
                </a:solidFill>
              </a:rPr>
              <a:t>включая строительство и реконструкцию</a:t>
            </a: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7055388" y="1066793"/>
            <a:ext cx="1743076" cy="632328"/>
          </a:xfrm>
          <a:prstGeom prst="roundRect">
            <a:avLst/>
          </a:prstGeom>
          <a:solidFill>
            <a:schemeClr val="accent1">
              <a:lumMod val="75000"/>
            </a:schemeClr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9 047 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млн. руб.</a:t>
            </a:r>
          </a:p>
        </p:txBody>
      </p:sp>
      <p:sp>
        <p:nvSpPr>
          <p:cNvPr id="78" name="Скругленный прямоугольник 77"/>
          <p:cNvSpPr/>
          <p:nvPr/>
        </p:nvSpPr>
        <p:spPr>
          <a:xfrm>
            <a:off x="6310681" y="1727499"/>
            <a:ext cx="714375" cy="395227"/>
          </a:xfrm>
          <a:prstGeom prst="roundRect">
            <a:avLst/>
          </a:prstGeom>
          <a:solidFill>
            <a:schemeClr val="accent1">
              <a:lumMod val="75000"/>
            </a:schemeClr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13%</a:t>
            </a:r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8847846" y="1727973"/>
            <a:ext cx="3153654" cy="39475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Лекарственные средства</a:t>
            </a:r>
          </a:p>
        </p:txBody>
      </p:sp>
      <p:sp>
        <p:nvSpPr>
          <p:cNvPr id="80" name="Скругленный прямоугольник 79"/>
          <p:cNvSpPr/>
          <p:nvPr/>
        </p:nvSpPr>
        <p:spPr>
          <a:xfrm>
            <a:off x="7064913" y="1729545"/>
            <a:ext cx="1743076" cy="393182"/>
          </a:xfrm>
          <a:prstGeom prst="roundRect">
            <a:avLst/>
          </a:prstGeom>
          <a:solidFill>
            <a:schemeClr val="accent1">
              <a:lumMod val="75000"/>
            </a:schemeClr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3 079 млн. руб.</a:t>
            </a:r>
          </a:p>
        </p:txBody>
      </p:sp>
      <p:sp>
        <p:nvSpPr>
          <p:cNvPr id="81" name="Скругленный прямоугольник 80"/>
          <p:cNvSpPr/>
          <p:nvPr/>
        </p:nvSpPr>
        <p:spPr>
          <a:xfrm>
            <a:off x="6304972" y="2172199"/>
            <a:ext cx="714375" cy="553079"/>
          </a:xfrm>
          <a:prstGeom prst="roundRect">
            <a:avLst/>
          </a:prstGeom>
          <a:solidFill>
            <a:schemeClr val="accent1">
              <a:lumMod val="75000"/>
            </a:schemeClr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12%</a:t>
            </a:r>
          </a:p>
        </p:txBody>
      </p:sp>
      <p:sp>
        <p:nvSpPr>
          <p:cNvPr id="82" name="Скругленный прямоугольник 81"/>
          <p:cNvSpPr/>
          <p:nvPr/>
        </p:nvSpPr>
        <p:spPr>
          <a:xfrm>
            <a:off x="8842137" y="2158729"/>
            <a:ext cx="3153654" cy="56702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Услуги, </a:t>
            </a:r>
          </a:p>
          <a:p>
            <a:pPr algn="ctr"/>
            <a:r>
              <a:rPr lang="ru-RU" sz="1200" b="1" i="1" dirty="0">
                <a:solidFill>
                  <a:schemeClr val="tx1"/>
                </a:solidFill>
              </a:rPr>
              <a:t>включая услуги горячего питания и охранные услуги</a:t>
            </a:r>
          </a:p>
        </p:txBody>
      </p:sp>
      <p:sp>
        <p:nvSpPr>
          <p:cNvPr id="83" name="Скругленный прямоугольник 82"/>
          <p:cNvSpPr/>
          <p:nvPr/>
        </p:nvSpPr>
        <p:spPr>
          <a:xfrm>
            <a:off x="7059204" y="2172200"/>
            <a:ext cx="1743076" cy="555123"/>
          </a:xfrm>
          <a:prstGeom prst="roundRect">
            <a:avLst/>
          </a:prstGeom>
          <a:solidFill>
            <a:schemeClr val="accent1">
              <a:lumMod val="75000"/>
            </a:schemeClr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2 707 млн. руб.</a:t>
            </a:r>
          </a:p>
        </p:txBody>
      </p:sp>
      <p:sp>
        <p:nvSpPr>
          <p:cNvPr id="86" name="Скругленный прямоугольник 85"/>
          <p:cNvSpPr/>
          <p:nvPr/>
        </p:nvSpPr>
        <p:spPr>
          <a:xfrm>
            <a:off x="6304972" y="2766812"/>
            <a:ext cx="714375" cy="433589"/>
          </a:xfrm>
          <a:prstGeom prst="roundRect">
            <a:avLst/>
          </a:prstGeom>
          <a:solidFill>
            <a:schemeClr val="accent1">
              <a:lumMod val="75000"/>
            </a:schemeClr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11%</a:t>
            </a:r>
          </a:p>
        </p:txBody>
      </p:sp>
      <p:sp>
        <p:nvSpPr>
          <p:cNvPr id="87" name="Скругленный прямоугольник 86"/>
          <p:cNvSpPr/>
          <p:nvPr/>
        </p:nvSpPr>
        <p:spPr>
          <a:xfrm>
            <a:off x="8842137" y="2767287"/>
            <a:ext cx="3153654" cy="41268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Жильё</a:t>
            </a:r>
          </a:p>
        </p:txBody>
      </p:sp>
      <p:sp>
        <p:nvSpPr>
          <p:cNvPr id="88" name="Скругленный прямоугольник 87"/>
          <p:cNvSpPr/>
          <p:nvPr/>
        </p:nvSpPr>
        <p:spPr>
          <a:xfrm>
            <a:off x="7059204" y="2768858"/>
            <a:ext cx="1743076" cy="431544"/>
          </a:xfrm>
          <a:prstGeom prst="roundRect">
            <a:avLst/>
          </a:prstGeom>
          <a:solidFill>
            <a:schemeClr val="accent1">
              <a:lumMod val="75000"/>
            </a:schemeClr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2 493 млн. руб.</a:t>
            </a:r>
          </a:p>
        </p:txBody>
      </p:sp>
      <p:sp>
        <p:nvSpPr>
          <p:cNvPr id="89" name="Скругленный прямоугольник 88"/>
          <p:cNvSpPr/>
          <p:nvPr/>
        </p:nvSpPr>
        <p:spPr>
          <a:xfrm>
            <a:off x="6324321" y="3245287"/>
            <a:ext cx="714375" cy="403522"/>
          </a:xfrm>
          <a:prstGeom prst="roundRect">
            <a:avLst/>
          </a:prstGeom>
          <a:solidFill>
            <a:schemeClr val="accent1">
              <a:lumMod val="75000"/>
            </a:schemeClr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6%</a:t>
            </a:r>
          </a:p>
        </p:txBody>
      </p:sp>
      <p:sp>
        <p:nvSpPr>
          <p:cNvPr id="90" name="Скругленный прямоугольник 89"/>
          <p:cNvSpPr/>
          <p:nvPr/>
        </p:nvSpPr>
        <p:spPr>
          <a:xfrm>
            <a:off x="8861486" y="3245760"/>
            <a:ext cx="3153654" cy="4030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Изделия мед. назначения</a:t>
            </a:r>
          </a:p>
        </p:txBody>
      </p:sp>
      <p:sp>
        <p:nvSpPr>
          <p:cNvPr id="91" name="Скругленный прямоугольник 90"/>
          <p:cNvSpPr/>
          <p:nvPr/>
        </p:nvSpPr>
        <p:spPr>
          <a:xfrm>
            <a:off x="7078553" y="3247332"/>
            <a:ext cx="1743076" cy="401478"/>
          </a:xfrm>
          <a:prstGeom prst="roundRect">
            <a:avLst/>
          </a:prstGeom>
          <a:solidFill>
            <a:schemeClr val="accent1">
              <a:lumMod val="75000"/>
            </a:schemeClr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1 337 млн. руб.</a:t>
            </a:r>
          </a:p>
        </p:txBody>
      </p:sp>
      <p:sp>
        <p:nvSpPr>
          <p:cNvPr id="92" name="Скругленный прямоугольник 91"/>
          <p:cNvSpPr/>
          <p:nvPr/>
        </p:nvSpPr>
        <p:spPr>
          <a:xfrm>
            <a:off x="6324321" y="3693695"/>
            <a:ext cx="714375" cy="572509"/>
          </a:xfrm>
          <a:prstGeom prst="roundRect">
            <a:avLst/>
          </a:prstGeom>
          <a:solidFill>
            <a:schemeClr val="accent1">
              <a:lumMod val="75000"/>
            </a:schemeClr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5%</a:t>
            </a:r>
          </a:p>
        </p:txBody>
      </p:sp>
      <p:sp>
        <p:nvSpPr>
          <p:cNvPr id="93" name="Скругленный прямоугольник 92"/>
          <p:cNvSpPr/>
          <p:nvPr/>
        </p:nvSpPr>
        <p:spPr>
          <a:xfrm>
            <a:off x="8861486" y="3684813"/>
            <a:ext cx="3153654" cy="58186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Прочие товары</a:t>
            </a:r>
          </a:p>
          <a:p>
            <a:pPr algn="ctr"/>
            <a:r>
              <a:rPr lang="ru-RU" sz="1200" b="1" i="1" dirty="0">
                <a:solidFill>
                  <a:schemeClr val="tx1"/>
                </a:solidFill>
              </a:rPr>
              <a:t>(мягкий инвентарь, компьютерная техника, мебель)</a:t>
            </a:r>
          </a:p>
        </p:txBody>
      </p:sp>
      <p:sp>
        <p:nvSpPr>
          <p:cNvPr id="94" name="Скругленный прямоугольник 93"/>
          <p:cNvSpPr/>
          <p:nvPr/>
        </p:nvSpPr>
        <p:spPr>
          <a:xfrm>
            <a:off x="7078553" y="3695740"/>
            <a:ext cx="1743076" cy="572509"/>
          </a:xfrm>
          <a:prstGeom prst="roundRect">
            <a:avLst/>
          </a:prstGeom>
          <a:solidFill>
            <a:schemeClr val="accent1">
              <a:lumMod val="75000"/>
            </a:schemeClr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1 213 млн. руб.</a:t>
            </a:r>
          </a:p>
        </p:txBody>
      </p:sp>
      <p:sp>
        <p:nvSpPr>
          <p:cNvPr id="95" name="Скругленный прямоугольник 94"/>
          <p:cNvSpPr/>
          <p:nvPr/>
        </p:nvSpPr>
        <p:spPr>
          <a:xfrm>
            <a:off x="6314796" y="4308197"/>
            <a:ext cx="714375" cy="474153"/>
          </a:xfrm>
          <a:prstGeom prst="roundRect">
            <a:avLst/>
          </a:prstGeom>
          <a:solidFill>
            <a:schemeClr val="accent1">
              <a:lumMod val="75000"/>
            </a:schemeClr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4%</a:t>
            </a:r>
          </a:p>
        </p:txBody>
      </p:sp>
      <p:sp>
        <p:nvSpPr>
          <p:cNvPr id="96" name="Скругленный прямоугольник 95"/>
          <p:cNvSpPr/>
          <p:nvPr/>
        </p:nvSpPr>
        <p:spPr>
          <a:xfrm>
            <a:off x="8851961" y="4308671"/>
            <a:ext cx="3153654" cy="47415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Автотранспорт</a:t>
            </a:r>
          </a:p>
        </p:txBody>
      </p:sp>
      <p:sp>
        <p:nvSpPr>
          <p:cNvPr id="97" name="Скругленный прямоугольник 96"/>
          <p:cNvSpPr/>
          <p:nvPr/>
        </p:nvSpPr>
        <p:spPr>
          <a:xfrm>
            <a:off x="7069028" y="4310242"/>
            <a:ext cx="1743076" cy="474153"/>
          </a:xfrm>
          <a:prstGeom prst="roundRect">
            <a:avLst/>
          </a:prstGeom>
          <a:solidFill>
            <a:schemeClr val="accent1">
              <a:lumMod val="75000"/>
            </a:schemeClr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940 млн. руб.</a:t>
            </a:r>
          </a:p>
        </p:txBody>
      </p:sp>
      <p:sp>
        <p:nvSpPr>
          <p:cNvPr id="98" name="Скругленный прямоугольник 97"/>
          <p:cNvSpPr/>
          <p:nvPr/>
        </p:nvSpPr>
        <p:spPr>
          <a:xfrm>
            <a:off x="6314796" y="4821839"/>
            <a:ext cx="714375" cy="474153"/>
          </a:xfrm>
          <a:prstGeom prst="roundRect">
            <a:avLst/>
          </a:prstGeom>
          <a:solidFill>
            <a:schemeClr val="accent1">
              <a:lumMod val="75000"/>
            </a:schemeClr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4%</a:t>
            </a:r>
          </a:p>
        </p:txBody>
      </p:sp>
      <p:sp>
        <p:nvSpPr>
          <p:cNvPr id="99" name="Скругленный прямоугольник 98"/>
          <p:cNvSpPr/>
          <p:nvPr/>
        </p:nvSpPr>
        <p:spPr>
          <a:xfrm>
            <a:off x="8851961" y="4822313"/>
            <a:ext cx="3153654" cy="47415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Продукты питания</a:t>
            </a:r>
          </a:p>
        </p:txBody>
      </p:sp>
      <p:sp>
        <p:nvSpPr>
          <p:cNvPr id="100" name="Скругленный прямоугольник 99"/>
          <p:cNvSpPr/>
          <p:nvPr/>
        </p:nvSpPr>
        <p:spPr>
          <a:xfrm>
            <a:off x="7069028" y="4823884"/>
            <a:ext cx="1743076" cy="474153"/>
          </a:xfrm>
          <a:prstGeom prst="roundRect">
            <a:avLst/>
          </a:prstGeom>
          <a:solidFill>
            <a:schemeClr val="accent1">
              <a:lumMod val="75000"/>
            </a:schemeClr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873 млн. руб.</a:t>
            </a:r>
          </a:p>
        </p:txBody>
      </p:sp>
      <p:sp>
        <p:nvSpPr>
          <p:cNvPr id="101" name="Скругленный прямоугольник 100"/>
          <p:cNvSpPr/>
          <p:nvPr/>
        </p:nvSpPr>
        <p:spPr>
          <a:xfrm>
            <a:off x="6314796" y="5345465"/>
            <a:ext cx="714375" cy="474153"/>
          </a:xfrm>
          <a:prstGeom prst="roundRect">
            <a:avLst/>
          </a:prstGeom>
          <a:solidFill>
            <a:schemeClr val="accent1">
              <a:lumMod val="75000"/>
            </a:schemeClr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3%</a:t>
            </a:r>
          </a:p>
        </p:txBody>
      </p:sp>
      <p:sp>
        <p:nvSpPr>
          <p:cNvPr id="102" name="Скругленный прямоугольник 101"/>
          <p:cNvSpPr/>
          <p:nvPr/>
        </p:nvSpPr>
        <p:spPr>
          <a:xfrm>
            <a:off x="8851961" y="5345939"/>
            <a:ext cx="3153654" cy="47415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ГСМ</a:t>
            </a:r>
          </a:p>
        </p:txBody>
      </p:sp>
      <p:sp>
        <p:nvSpPr>
          <p:cNvPr id="103" name="Скругленный прямоугольник 102"/>
          <p:cNvSpPr/>
          <p:nvPr/>
        </p:nvSpPr>
        <p:spPr>
          <a:xfrm>
            <a:off x="7069028" y="5347510"/>
            <a:ext cx="1743076" cy="474153"/>
          </a:xfrm>
          <a:prstGeom prst="roundRect">
            <a:avLst/>
          </a:prstGeom>
          <a:solidFill>
            <a:schemeClr val="accent1">
              <a:lumMod val="75000"/>
            </a:schemeClr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651 млн. руб.</a:t>
            </a:r>
          </a:p>
        </p:txBody>
      </p:sp>
      <p:sp>
        <p:nvSpPr>
          <p:cNvPr id="104" name="Скругленный прямоугольник 103"/>
          <p:cNvSpPr/>
          <p:nvPr/>
        </p:nvSpPr>
        <p:spPr>
          <a:xfrm>
            <a:off x="6314796" y="5855621"/>
            <a:ext cx="714375" cy="474153"/>
          </a:xfrm>
          <a:prstGeom prst="roundRect">
            <a:avLst/>
          </a:prstGeom>
          <a:solidFill>
            <a:schemeClr val="accent1">
              <a:lumMod val="75000"/>
            </a:schemeClr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2%</a:t>
            </a:r>
          </a:p>
        </p:txBody>
      </p:sp>
      <p:sp>
        <p:nvSpPr>
          <p:cNvPr id="105" name="Скругленный прямоугольник 104"/>
          <p:cNvSpPr/>
          <p:nvPr/>
        </p:nvSpPr>
        <p:spPr>
          <a:xfrm>
            <a:off x="8851961" y="5856095"/>
            <a:ext cx="3153654" cy="47415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Спец. техника</a:t>
            </a:r>
          </a:p>
        </p:txBody>
      </p:sp>
      <p:sp>
        <p:nvSpPr>
          <p:cNvPr id="106" name="Скругленный прямоугольник 105"/>
          <p:cNvSpPr/>
          <p:nvPr/>
        </p:nvSpPr>
        <p:spPr>
          <a:xfrm>
            <a:off x="7069028" y="5857666"/>
            <a:ext cx="1743076" cy="474153"/>
          </a:xfrm>
          <a:prstGeom prst="roundRect">
            <a:avLst/>
          </a:prstGeom>
          <a:solidFill>
            <a:schemeClr val="accent1">
              <a:lumMod val="75000"/>
            </a:schemeClr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443 млн. руб.</a:t>
            </a:r>
          </a:p>
        </p:txBody>
      </p:sp>
      <p:sp>
        <p:nvSpPr>
          <p:cNvPr id="107" name="Скругленный прямоугольник 106"/>
          <p:cNvSpPr/>
          <p:nvPr/>
        </p:nvSpPr>
        <p:spPr>
          <a:xfrm>
            <a:off x="6314796" y="6365777"/>
            <a:ext cx="714375" cy="474153"/>
          </a:xfrm>
          <a:prstGeom prst="roundRect">
            <a:avLst/>
          </a:prstGeom>
          <a:solidFill>
            <a:schemeClr val="accent1">
              <a:lumMod val="75000"/>
            </a:schemeClr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1%</a:t>
            </a:r>
          </a:p>
        </p:txBody>
      </p:sp>
      <p:sp>
        <p:nvSpPr>
          <p:cNvPr id="108" name="Скругленный прямоугольник 107"/>
          <p:cNvSpPr/>
          <p:nvPr/>
        </p:nvSpPr>
        <p:spPr>
          <a:xfrm>
            <a:off x="8851961" y="6366251"/>
            <a:ext cx="3153654" cy="47415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Мед. оборудование</a:t>
            </a:r>
          </a:p>
        </p:txBody>
      </p:sp>
      <p:sp>
        <p:nvSpPr>
          <p:cNvPr id="109" name="Скругленный прямоугольник 108"/>
          <p:cNvSpPr/>
          <p:nvPr/>
        </p:nvSpPr>
        <p:spPr>
          <a:xfrm>
            <a:off x="7069028" y="6367822"/>
            <a:ext cx="1743076" cy="474153"/>
          </a:xfrm>
          <a:prstGeom prst="roundRect">
            <a:avLst/>
          </a:prstGeom>
          <a:solidFill>
            <a:schemeClr val="accent1">
              <a:lumMod val="75000"/>
            </a:schemeClr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317 млн. руб.</a:t>
            </a:r>
          </a:p>
        </p:txBody>
      </p:sp>
    </p:spTree>
    <p:extLst>
      <p:ext uri="{BB962C8B-B14F-4D97-AF65-F5344CB8AC3E}">
        <p14:creationId xmlns:p14="http://schemas.microsoft.com/office/powerpoint/2010/main" val="38274349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1772901" y="-10462"/>
            <a:ext cx="419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666599" y="572"/>
            <a:ext cx="10423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ЦЕНТРАЛИЗАЦИЯ ЗАКУПОК НА РЕГИОНАЛЬНОМ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УРОВНЕ </a:t>
            </a:r>
          </a:p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СО СТ. 26 44-ФЗ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1" name="Диаграмма 20"/>
          <p:cNvGraphicFramePr>
            <a:graphicFrameLocks/>
          </p:cNvGraphicFramePr>
          <p:nvPr>
            <p:extLst/>
          </p:nvPr>
        </p:nvGraphicFramePr>
        <p:xfrm>
          <a:off x="7505547" y="2527914"/>
          <a:ext cx="5087103" cy="3557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2" name="Таблица 21"/>
          <p:cNvGraphicFramePr>
            <a:graphicFrameLocks noGrp="1"/>
          </p:cNvGraphicFramePr>
          <p:nvPr>
            <p:extLst/>
          </p:nvPr>
        </p:nvGraphicFramePr>
        <p:xfrm>
          <a:off x="6903639" y="921000"/>
          <a:ext cx="5186959" cy="82296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1611457">
                  <a:extLst>
                    <a:ext uri="{9D8B030D-6E8A-4147-A177-3AD203B41FA5}">
                      <a16:colId xmlns:a16="http://schemas.microsoft.com/office/drawing/2014/main" val="2217532382"/>
                    </a:ext>
                  </a:extLst>
                </a:gridCol>
                <a:gridCol w="1180112">
                  <a:extLst>
                    <a:ext uri="{9D8B030D-6E8A-4147-A177-3AD203B41FA5}">
                      <a16:colId xmlns:a16="http://schemas.microsoft.com/office/drawing/2014/main" val="1263907564"/>
                    </a:ext>
                  </a:extLst>
                </a:gridCol>
                <a:gridCol w="1149635">
                  <a:extLst>
                    <a:ext uri="{9D8B030D-6E8A-4147-A177-3AD203B41FA5}">
                      <a16:colId xmlns:a16="http://schemas.microsoft.com/office/drawing/2014/main" val="1758025328"/>
                    </a:ext>
                  </a:extLst>
                </a:gridCol>
                <a:gridCol w="1245755">
                  <a:extLst>
                    <a:ext uri="{9D8B030D-6E8A-4147-A177-3AD203B41FA5}">
                      <a16:colId xmlns:a16="http://schemas.microsoft.com/office/drawing/2014/main" val="3382937747"/>
                    </a:ext>
                  </a:extLst>
                </a:gridCol>
              </a:tblGrid>
              <a:tr h="66832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Общий объем </a:t>
                      </a: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гос. закупок, млрд. руб.</a:t>
                      </a:r>
                      <a:endParaRPr lang="ru-RU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21,2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27,1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33,2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32114988"/>
                  </a:ext>
                </a:extLst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8400096" y="6226401"/>
            <a:ext cx="7071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699412" y="6214645"/>
            <a:ext cx="699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1073373" y="6214645"/>
            <a:ext cx="7062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7644305" y="6213862"/>
            <a:ext cx="4278763" cy="0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395492" y="2504135"/>
            <a:ext cx="660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млрд. </a:t>
            </a:r>
          </a:p>
          <a:p>
            <a:pPr algn="ctr"/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руб.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8553375" y="3608759"/>
            <a:ext cx="568320" cy="39048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4,5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456717" y="4292004"/>
            <a:ext cx="650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21%</a:t>
            </a: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9823852" y="3185275"/>
            <a:ext cx="675395" cy="42348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7,7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819378" y="3999242"/>
            <a:ext cx="650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28%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1159717" y="2800893"/>
            <a:ext cx="675395" cy="42348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8,4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1132255" y="3585711"/>
            <a:ext cx="650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25%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249862" y="1825635"/>
            <a:ext cx="3523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ГОСУДАРСТВЕННЫХ ЗАКУПОК ЧЕРЕЗ УУ</a:t>
            </a:r>
          </a:p>
        </p:txBody>
      </p:sp>
      <p:sp>
        <p:nvSpPr>
          <p:cNvPr id="18" name="Скругленный прямоугольник 11">
            <a:extLst>
              <a:ext uri="{FF2B5EF4-FFF2-40B4-BE49-F238E27FC236}">
                <a16:creationId xmlns:a16="http://schemas.microsoft.com/office/drawing/2014/main" id="{D1E5558E-0805-4FF3-BC80-9A4BE265D31B}"/>
              </a:ext>
            </a:extLst>
          </p:cNvPr>
          <p:cNvSpPr/>
          <p:nvPr/>
        </p:nvSpPr>
        <p:spPr>
          <a:xfrm>
            <a:off x="-4799" y="624254"/>
            <a:ext cx="6908438" cy="1352583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  <a:scene3d>
            <a:camera prst="perspectiveLeft" fov="900000" zoom="91000">
              <a:rot lat="0" lon="0" rev="0"/>
            </a:camera>
            <a:lightRig rig="threePt" dir="t">
              <a:rot lat="0" lon="0" rev="20640000"/>
            </a:lightRig>
          </a:scene3d>
          <a:sp3d extrusionH="50600" prstMaterial="metal">
            <a:bevelT w="101600" h="80600" prst="relaxedInset"/>
            <a:bevelB w="80600" h="80600" prst="relaxedInset"/>
          </a:sp3d>
        </p:spPr>
        <p:txBody>
          <a:bodyPr/>
          <a:lstStyle/>
          <a:p>
            <a:r>
              <a:rPr lang="ru-RU" sz="2000" b="1" dirty="0">
                <a:solidFill>
                  <a:schemeClr val="bg1"/>
                </a:solidFill>
              </a:rPr>
              <a:t>Организатор </a:t>
            </a:r>
            <a:r>
              <a:rPr lang="ru-RU" sz="2000" b="1" dirty="0" smtClean="0">
                <a:solidFill>
                  <a:schemeClr val="bg1"/>
                </a:solidFill>
              </a:rPr>
              <a:t>закупок - </a:t>
            </a:r>
            <a:r>
              <a:rPr lang="ru-RU" sz="2000" dirty="0">
                <a:solidFill>
                  <a:schemeClr val="bg1"/>
                </a:solidFill>
              </a:rPr>
              <a:t>ОКУ «Управление по размещению госзаказа Липецкой области» (УУ)</a:t>
            </a:r>
          </a:p>
          <a:p>
            <a:r>
              <a:rPr lang="ru-RU" sz="2000" b="1" dirty="0">
                <a:solidFill>
                  <a:schemeClr val="bg1"/>
                </a:solidFill>
              </a:rPr>
              <a:t>Полномочия </a:t>
            </a:r>
            <a:r>
              <a:rPr lang="ru-RU" sz="2000" b="1" dirty="0" smtClean="0">
                <a:solidFill>
                  <a:schemeClr val="bg1"/>
                </a:solidFill>
              </a:rPr>
              <a:t>УУ - </a:t>
            </a:r>
            <a:r>
              <a:rPr lang="ru-RU" sz="2000" dirty="0">
                <a:solidFill>
                  <a:schemeClr val="bg1"/>
                </a:solidFill>
              </a:rPr>
              <a:t>определение </a:t>
            </a:r>
            <a:r>
              <a:rPr lang="ru-RU" sz="2000" dirty="0" smtClean="0">
                <a:solidFill>
                  <a:schemeClr val="bg1"/>
                </a:solidFill>
              </a:rPr>
              <a:t>поставщика для заказчиков областного уровня в отношении: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6744FB3-B534-4295-BEAA-45EA599225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276797" y="1878140"/>
            <a:ext cx="345245" cy="367698"/>
          </a:xfrm>
          <a:prstGeom prst="rect">
            <a:avLst/>
          </a:prstGeom>
        </p:spPr>
      </p:pic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1D58084E-B416-4781-9DCA-A1D126125F48}"/>
              </a:ext>
            </a:extLst>
          </p:cNvPr>
          <p:cNvGrpSpPr/>
          <p:nvPr/>
        </p:nvGrpSpPr>
        <p:grpSpPr>
          <a:xfrm>
            <a:off x="343258" y="2230216"/>
            <a:ext cx="6444125" cy="648224"/>
            <a:chOff x="5133806" y="2816247"/>
            <a:chExt cx="2323406" cy="1913405"/>
          </a:xfrm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7" name="Скругленный прямоугольник 19">
              <a:extLst>
                <a:ext uri="{FF2B5EF4-FFF2-40B4-BE49-F238E27FC236}">
                  <a16:creationId xmlns:a16="http://schemas.microsoft.com/office/drawing/2014/main" id="{A3AD918C-A4EC-48BC-B900-A74C3202FE2B}"/>
                </a:ext>
              </a:extLst>
            </p:cNvPr>
            <p:cNvSpPr/>
            <p:nvPr/>
          </p:nvSpPr>
          <p:spPr>
            <a:xfrm>
              <a:off x="5133806" y="2816247"/>
              <a:ext cx="2323406" cy="1913405"/>
            </a:xfrm>
            <a:prstGeom prst="roundRect">
              <a:avLst/>
            </a:prstGeom>
            <a:ln w="19050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8" name="Скругленный прямоугольник 4">
              <a:extLst>
                <a:ext uri="{FF2B5EF4-FFF2-40B4-BE49-F238E27FC236}">
                  <a16:creationId xmlns:a16="http://schemas.microsoft.com/office/drawing/2014/main" id="{3F9E9A87-4D2B-408B-9542-D6FD5DABFD00}"/>
                </a:ext>
              </a:extLst>
            </p:cNvPr>
            <p:cNvSpPr txBox="1"/>
            <p:nvPr/>
          </p:nvSpPr>
          <p:spPr>
            <a:xfrm>
              <a:off x="5162937" y="2854555"/>
              <a:ext cx="2290080" cy="1875092"/>
            </a:xfrm>
            <a:prstGeom prst="rect">
              <a:avLst/>
            </a:prstGeom>
            <a:ln w="19050">
              <a:noFill/>
              <a:prstDash val="dash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4290" tIns="34290" rIns="34290" bIns="34290" numCol="1" spcCol="1270" anchor="ctr" anchorCtr="0">
              <a:no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600" b="1" dirty="0" smtClean="0">
                  <a:solidFill>
                    <a:srgbClr val="C00000"/>
                  </a:solidFill>
                  <a:latin typeface="Arial Narrow" panose="020B0606020202030204" pitchFamily="34" charset="0"/>
                </a:rPr>
                <a:t>конкурентных закупок, </a:t>
              </a:r>
              <a:r>
                <a:rPr lang="ru-RU" sz="1600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Н(М)ЦК которых составляет 3 млн. рублей и выше, за исключением следующих закупок:</a:t>
              </a:r>
            </a:p>
          </p:txBody>
        </p:sp>
      </p:grp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C89C271E-46F9-4E61-9568-C6E7D8962885}"/>
              </a:ext>
            </a:extLst>
          </p:cNvPr>
          <p:cNvSpPr/>
          <p:nvPr/>
        </p:nvSpPr>
        <p:spPr>
          <a:xfrm>
            <a:off x="356888" y="2885277"/>
            <a:ext cx="678830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latin typeface="Arial Narrow" panose="020B0606020202030204" pitchFamily="34" charset="0"/>
              </a:rPr>
              <a:t>на оказание финансовых услуг по предоставлению кредита;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latin typeface="Arial Narrow" panose="020B0606020202030204" pitchFamily="34" charset="0"/>
              </a:rPr>
              <a:t>на оказание услуг на рынке ценных бумаг;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latin typeface="Arial Narrow" panose="020B0606020202030204" pitchFamily="34" charset="0"/>
              </a:rPr>
              <a:t>на выполнение работ по капитальному и текущему ремонту, в т.ч. автомобильных дорог общего пользования,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latin typeface="Arial Narrow" panose="020B0606020202030204" pitchFamily="34" charset="0"/>
              </a:rPr>
              <a:t>на выполнение работ по строительству, реконструкции автомобильных дорог общего пользования, искусственных дорожных сооружений;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latin typeface="Arial Narrow" panose="020B0606020202030204" pitchFamily="34" charset="0"/>
              </a:rPr>
              <a:t>на выполнение работ по сносу объектов капитального строительства;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latin typeface="Arial Narrow" panose="020B0606020202030204" pitchFamily="34" charset="0"/>
              </a:rPr>
              <a:t>на выполнение монтажных, пусконаладочных и иных неразрывно связанных с ними работ;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latin typeface="Arial Narrow" panose="020B0606020202030204" pitchFamily="34" charset="0"/>
              </a:rPr>
              <a:t>на выполнение работ по содержанию автомобильных дорог общего пользования, перевозке пассажиров и багажа;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latin typeface="Arial Narrow" panose="020B0606020202030204" pitchFamily="34" charset="0"/>
              </a:rPr>
              <a:t>на обеспечение строительства материалами и (или) оборудованием;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latin typeface="Arial Narrow" panose="020B0606020202030204" pitchFamily="34" charset="0"/>
              </a:rPr>
              <a:t>на выполнение работ по инженерным изысканиям, разработке проектной документации.</a:t>
            </a: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6B74D1EF-C194-4345-B88A-095F7825893A}"/>
              </a:ext>
            </a:extLst>
          </p:cNvPr>
          <p:cNvGrpSpPr/>
          <p:nvPr/>
        </p:nvGrpSpPr>
        <p:grpSpPr>
          <a:xfrm>
            <a:off x="282970" y="5612725"/>
            <a:ext cx="7018878" cy="1056075"/>
            <a:chOff x="5236198" y="120491"/>
            <a:chExt cx="2335106" cy="1341284"/>
          </a:xfrm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41" name="Скругленный прямоугольник 23">
              <a:extLst>
                <a:ext uri="{FF2B5EF4-FFF2-40B4-BE49-F238E27FC236}">
                  <a16:creationId xmlns:a16="http://schemas.microsoft.com/office/drawing/2014/main" id="{F144E9C8-260E-4E74-8232-CF8F7147DADE}"/>
                </a:ext>
              </a:extLst>
            </p:cNvPr>
            <p:cNvSpPr/>
            <p:nvPr/>
          </p:nvSpPr>
          <p:spPr>
            <a:xfrm>
              <a:off x="5236198" y="120491"/>
              <a:ext cx="2323406" cy="1341284"/>
            </a:xfrm>
            <a:prstGeom prst="roundRect">
              <a:avLst/>
            </a:prstGeom>
            <a:ln w="1905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2" name="Скругленный прямоугольник 4">
              <a:extLst>
                <a:ext uri="{FF2B5EF4-FFF2-40B4-BE49-F238E27FC236}">
                  <a16:creationId xmlns:a16="http://schemas.microsoft.com/office/drawing/2014/main" id="{0F27AD3E-FA63-48E2-99EA-A5BD39584530}"/>
                </a:ext>
              </a:extLst>
            </p:cNvPr>
            <p:cNvSpPr txBox="1"/>
            <p:nvPr/>
          </p:nvSpPr>
          <p:spPr>
            <a:xfrm>
              <a:off x="5265105" y="399677"/>
              <a:ext cx="2306199" cy="999755"/>
            </a:xfrm>
            <a:prstGeom prst="rect">
              <a:avLst/>
            </a:prstGeom>
            <a:ln w="19050">
              <a:noFill/>
              <a:prstDash val="dash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4290" tIns="34290" rIns="34290" bIns="34290" numCol="1" spcCol="1270" anchor="ctr" anchorCtr="0">
              <a:noAutofit/>
            </a:bodyPr>
            <a:lstStyle/>
            <a:p>
              <a:r>
                <a:rPr lang="ru-RU" sz="1600" b="1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Полномочия заказчика</a:t>
              </a:r>
              <a:r>
                <a:rPr lang="ru-RU" sz="1600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: планирование закупок, выбор способа определения поставщика, определение характеристик предмета и условий закупки, определение и обоснование Н(М)ЦК, утверждение извещения, подписание контракта и его исполнение контракта, включая экспертизу, приёмку и оплату</a:t>
              </a:r>
            </a:p>
            <a:p>
              <a:endParaRPr lang="ru-RU" sz="1600" b="1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78691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1161851" y="130353"/>
            <a:ext cx="107807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СОВМЕСТНЫХ ЗАКУПОКИ В 2022 ГОДУ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66576" y="1283729"/>
            <a:ext cx="323869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</a:t>
            </a:r>
          </a:p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803,7 млн. руб.</a:t>
            </a:r>
          </a:p>
        </p:txBody>
      </p:sp>
      <p:graphicFrame>
        <p:nvGraphicFramePr>
          <p:cNvPr id="10" name="Диаграмма 9"/>
          <p:cNvGraphicFramePr>
            <a:graphicFrameLocks/>
          </p:cNvGraphicFramePr>
          <p:nvPr/>
        </p:nvGraphicFramePr>
        <p:xfrm>
          <a:off x="466724" y="2197830"/>
          <a:ext cx="5133975" cy="2888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590550" y="2194913"/>
            <a:ext cx="4752975" cy="2720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618926" y="2216373"/>
            <a:ext cx="3286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Лекарственные средства</a:t>
            </a:r>
            <a:endParaRPr lang="ru-RU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8926" y="3065441"/>
            <a:ext cx="3286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Автомобильное топливо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6724" y="3888669"/>
            <a:ext cx="52292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слуги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утилизации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медицинских отходов класса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«Б»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829940" y="2537566"/>
            <a:ext cx="16956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454,9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571527" y="3325357"/>
            <a:ext cx="16956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320,0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866576" y="4157814"/>
            <a:ext cx="16956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28,8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</p:txBody>
      </p:sp>
      <p:graphicFrame>
        <p:nvGraphicFramePr>
          <p:cNvPr id="21" name="Диаграмма 20"/>
          <p:cNvGraphicFramePr>
            <a:graphicFrameLocks/>
          </p:cNvGraphicFramePr>
          <p:nvPr/>
        </p:nvGraphicFramePr>
        <p:xfrm>
          <a:off x="6629301" y="2194913"/>
          <a:ext cx="5076924" cy="2891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2" name="Прямоугольник 21"/>
          <p:cNvSpPr/>
          <p:nvPr/>
        </p:nvSpPr>
        <p:spPr>
          <a:xfrm>
            <a:off x="6762451" y="2172723"/>
            <a:ext cx="4752975" cy="2720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7133827" y="1323996"/>
            <a:ext cx="323869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</a:t>
            </a:r>
          </a:p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379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743401" y="2216373"/>
            <a:ext cx="3286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Лекарственные средства</a:t>
            </a:r>
            <a:endParaRPr lang="ru-RU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724353" y="3065441"/>
            <a:ext cx="3286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Автомобильное топливо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552235" y="3896438"/>
            <a:ext cx="52292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слуги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утилизации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медицинских отходов класса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«Б»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11191875" y="2513629"/>
            <a:ext cx="750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376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6886475" y="3331118"/>
            <a:ext cx="4477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6743401" y="4160954"/>
            <a:ext cx="750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514477" y="689557"/>
            <a:ext cx="9456694" cy="390792"/>
          </a:xfrm>
          <a:prstGeom prst="roundRect">
            <a:avLst/>
          </a:prstGeom>
          <a:solidFill>
            <a:schemeClr val="accent6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Организатор – ОКУ «Управление по размещению госзаказа Липецкой области»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68554" y="6467419"/>
            <a:ext cx="10334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ля 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нужд государственных заказчиков отрасли здравоохранения, соц. политики, культуры и др., муниципальных </a:t>
            </a: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заказчиков</a:t>
            </a:r>
            <a:endParaRPr lang="ru-RU" sz="14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590549" y="5280330"/>
            <a:ext cx="11115675" cy="112452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Эффекты: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повышение 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качества </a:t>
            </a: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закупаемых ТРУ и эффективности расходования 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бюджетных </a:t>
            </a: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средств, 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сокращение временных издержек на организацию закупок,  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рисков: от судебных разбирательств до неисполнения контрактов со стороны недобросовестных поставщиков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379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Скругленный прямоугольник 11">
            <a:extLst>
              <a:ext uri="{FF2B5EF4-FFF2-40B4-BE49-F238E27FC236}">
                <a16:creationId xmlns:a16="http://schemas.microsoft.com/office/drawing/2014/main" id="{DF290AA1-541D-4F49-8CCC-909D10511F72}"/>
              </a:ext>
            </a:extLst>
          </p:cNvPr>
          <p:cNvSpPr/>
          <p:nvPr/>
        </p:nvSpPr>
        <p:spPr>
          <a:xfrm>
            <a:off x="-194260" y="576889"/>
            <a:ext cx="7344470" cy="98212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  <a:scene3d>
            <a:camera prst="perspectiveLeft" fov="900000" zoom="91000">
              <a:rot lat="0" lon="0" rev="0"/>
            </a:camera>
            <a:lightRig rig="threePt" dir="t">
              <a:rot lat="0" lon="0" rev="20640000"/>
            </a:lightRig>
          </a:scene3d>
          <a:sp3d extrusionH="50600" prstMaterial="metal">
            <a:bevelT w="101600" h="80600" prst="relaxedInset"/>
            <a:bevelB w="80600" h="80600" prst="relaxedInset"/>
          </a:sp3d>
        </p:spPr>
        <p:txBody>
          <a:bodyPr/>
          <a:lstStyle/>
          <a:p>
            <a:r>
              <a:rPr lang="ru-RU" sz="2000" b="1" dirty="0">
                <a:solidFill>
                  <a:schemeClr val="bg1"/>
                </a:solidFill>
              </a:rPr>
              <a:t>Организатор </a:t>
            </a:r>
            <a:r>
              <a:rPr lang="ru-RU" sz="2000" b="1" dirty="0" smtClean="0">
                <a:solidFill>
                  <a:schemeClr val="bg1"/>
                </a:solidFill>
              </a:rPr>
              <a:t>закупок - </a:t>
            </a:r>
            <a:r>
              <a:rPr lang="ru-RU" sz="2000" dirty="0">
                <a:solidFill>
                  <a:schemeClr val="bg1"/>
                </a:solidFill>
              </a:rPr>
              <a:t>МКУ «Центр компетенций» (УУ)</a:t>
            </a:r>
          </a:p>
          <a:p>
            <a:r>
              <a:rPr lang="ru-RU" sz="2000" b="1" dirty="0">
                <a:solidFill>
                  <a:schemeClr val="bg1"/>
                </a:solidFill>
              </a:rPr>
              <a:t>Полномочия </a:t>
            </a:r>
            <a:r>
              <a:rPr lang="ru-RU" sz="2000" b="1" dirty="0" smtClean="0">
                <a:solidFill>
                  <a:schemeClr val="bg1"/>
                </a:solidFill>
              </a:rPr>
              <a:t>УУ - </a:t>
            </a:r>
            <a:r>
              <a:rPr lang="ru-RU" sz="2000" dirty="0">
                <a:solidFill>
                  <a:schemeClr val="bg1"/>
                </a:solidFill>
              </a:rPr>
              <a:t>определение поставщика для заказчиков </a:t>
            </a:r>
            <a:r>
              <a:rPr lang="ru-RU" sz="2000" dirty="0" smtClean="0">
                <a:solidFill>
                  <a:schemeClr val="bg1"/>
                </a:solidFill>
              </a:rPr>
              <a:t>муниципального </a:t>
            </a:r>
            <a:r>
              <a:rPr lang="ru-RU" sz="2000" dirty="0">
                <a:solidFill>
                  <a:schemeClr val="bg1"/>
                </a:solidFill>
              </a:rPr>
              <a:t>уровня в отношении: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772901" y="-10462"/>
            <a:ext cx="419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>
            <p:extLst/>
          </p:nvPr>
        </p:nvGraphicFramePr>
        <p:xfrm>
          <a:off x="6907275" y="751044"/>
          <a:ext cx="5065855" cy="82296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1452954">
                  <a:extLst>
                    <a:ext uri="{9D8B030D-6E8A-4147-A177-3AD203B41FA5}">
                      <a16:colId xmlns:a16="http://schemas.microsoft.com/office/drawing/2014/main" val="2217532382"/>
                    </a:ext>
                  </a:extLst>
                </a:gridCol>
                <a:gridCol w="1004835">
                  <a:extLst>
                    <a:ext uri="{9D8B030D-6E8A-4147-A177-3AD203B41FA5}">
                      <a16:colId xmlns:a16="http://schemas.microsoft.com/office/drawing/2014/main" val="1263907564"/>
                    </a:ext>
                  </a:extLst>
                </a:gridCol>
                <a:gridCol w="1477107">
                  <a:extLst>
                    <a:ext uri="{9D8B030D-6E8A-4147-A177-3AD203B41FA5}">
                      <a16:colId xmlns:a16="http://schemas.microsoft.com/office/drawing/2014/main" val="1758025328"/>
                    </a:ext>
                  </a:extLst>
                </a:gridCol>
                <a:gridCol w="1130959">
                  <a:extLst>
                    <a:ext uri="{9D8B030D-6E8A-4147-A177-3AD203B41FA5}">
                      <a16:colId xmlns:a16="http://schemas.microsoft.com/office/drawing/2014/main" val="3382937747"/>
                    </a:ext>
                  </a:extLst>
                </a:gridCol>
              </a:tblGrid>
              <a:tr h="62880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Общий </a:t>
                      </a: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объем </a:t>
                      </a:r>
                    </a:p>
                    <a:p>
                      <a:pPr marL="0" algn="l" defTabSz="914400" rtl="0" eaLnBrk="1" latinLnBrk="0" hangingPunct="1"/>
                      <a:r>
                        <a:rPr lang="ru-RU" sz="16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мун</a:t>
                      </a: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 закупок, млрд.</a:t>
                      </a:r>
                      <a:r>
                        <a:rPr lang="ru-RU" sz="16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руб.</a:t>
                      </a:r>
                      <a:endParaRPr lang="ru-RU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15,6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19,1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30,5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32114988"/>
                  </a:ext>
                </a:extLst>
              </a:tr>
            </a:tbl>
          </a:graphicData>
        </a:graphic>
      </p:graphicFrame>
      <p:graphicFrame>
        <p:nvGraphicFramePr>
          <p:cNvPr id="27" name="Диаграмма 26"/>
          <p:cNvGraphicFramePr>
            <a:graphicFrameLocks/>
          </p:cNvGraphicFramePr>
          <p:nvPr>
            <p:extLst/>
          </p:nvPr>
        </p:nvGraphicFramePr>
        <p:xfrm>
          <a:off x="7308751" y="2332033"/>
          <a:ext cx="5087103" cy="3557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8265104" y="5901870"/>
            <a:ext cx="7071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9521633" y="5889695"/>
            <a:ext cx="699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0949744" y="5900405"/>
            <a:ext cx="7062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>
            <a:off x="7584639" y="5867313"/>
            <a:ext cx="4278763" cy="0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7150210" y="2358601"/>
            <a:ext cx="660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млрд. </a:t>
            </a:r>
          </a:p>
          <a:p>
            <a:pPr algn="ctr"/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руб.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187597" y="1857070"/>
            <a:ext cx="3523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МУНИЦИПАЛЬНЫХ ЗАКУПОК ЧЕРЕЗ УУ</a:t>
            </a: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8290931" y="3876448"/>
            <a:ext cx="568320" cy="39048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2,3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294820" y="4332313"/>
            <a:ext cx="650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15%</a:t>
            </a: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9664956" y="3606993"/>
            <a:ext cx="568320" cy="39048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3,5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9616288" y="4167884"/>
            <a:ext cx="650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18%</a:t>
            </a: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10949744" y="2808611"/>
            <a:ext cx="685193" cy="3786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14,7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0977604" y="3684512"/>
            <a:ext cx="650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48%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D1378F6B-F05E-4A31-9C1F-16D6BB4245D0}"/>
              </a:ext>
            </a:extLst>
          </p:cNvPr>
          <p:cNvSpPr/>
          <p:nvPr/>
        </p:nvSpPr>
        <p:spPr>
          <a:xfrm>
            <a:off x="1558452" y="-23555"/>
            <a:ext cx="104239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ЦЕНТРАЛИЗАЦИЯ ЗАКУПОК НА МУНИЦИПАЛЬНОМ УРОВНЕ </a:t>
            </a:r>
            <a:endParaRPr lang="ru-RU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СООТВЕТСТВИИ СО СТ. 26 44-ФЗ</a:t>
            </a:r>
          </a:p>
          <a:p>
            <a:pPr algn="ctr"/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F3026DE2-0F04-4B31-B139-DE673CE72427}"/>
              </a:ext>
            </a:extLst>
          </p:cNvPr>
          <p:cNvGrpSpPr/>
          <p:nvPr/>
        </p:nvGrpSpPr>
        <p:grpSpPr>
          <a:xfrm>
            <a:off x="203052" y="1845270"/>
            <a:ext cx="6385228" cy="648224"/>
            <a:chOff x="5133806" y="2816247"/>
            <a:chExt cx="2323406" cy="1913405"/>
          </a:xfrm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2" name="Скругленный прямоугольник 19">
              <a:extLst>
                <a:ext uri="{FF2B5EF4-FFF2-40B4-BE49-F238E27FC236}">
                  <a16:creationId xmlns:a16="http://schemas.microsoft.com/office/drawing/2014/main" id="{C894C44A-6EE6-4FFB-8F21-01181655D219}"/>
                </a:ext>
              </a:extLst>
            </p:cNvPr>
            <p:cNvSpPr/>
            <p:nvPr/>
          </p:nvSpPr>
          <p:spPr>
            <a:xfrm>
              <a:off x="5133806" y="2816247"/>
              <a:ext cx="2323406" cy="1913405"/>
            </a:xfrm>
            <a:prstGeom prst="roundRect">
              <a:avLst/>
            </a:prstGeom>
            <a:ln w="19050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Скругленный прямоугольник 4">
              <a:extLst>
                <a:ext uri="{FF2B5EF4-FFF2-40B4-BE49-F238E27FC236}">
                  <a16:creationId xmlns:a16="http://schemas.microsoft.com/office/drawing/2014/main" id="{5347D457-7F4A-4DA8-B39E-3F711FFC026C}"/>
                </a:ext>
              </a:extLst>
            </p:cNvPr>
            <p:cNvSpPr txBox="1"/>
            <p:nvPr/>
          </p:nvSpPr>
          <p:spPr>
            <a:xfrm>
              <a:off x="5162937" y="2854555"/>
              <a:ext cx="2290080" cy="1875092"/>
            </a:xfrm>
            <a:prstGeom prst="rect">
              <a:avLst/>
            </a:prstGeom>
            <a:ln w="19050">
              <a:noFill/>
              <a:prstDash val="dash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4290" tIns="34290" rIns="34290" bIns="34290" numCol="1" spcCol="1270" anchor="ctr" anchorCtr="0">
              <a:no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600" b="1" dirty="0" smtClean="0">
                  <a:solidFill>
                    <a:srgbClr val="C00000"/>
                  </a:solidFill>
                  <a:latin typeface="Arial Narrow" panose="020B0606020202030204" pitchFamily="34" charset="0"/>
                </a:rPr>
                <a:t>конкурентных закупок </a:t>
              </a:r>
              <a:r>
                <a:rPr lang="ru-RU" sz="1600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вне зависимости от Н(М)ЦК, за исключением следующих закупок:</a:t>
              </a:r>
            </a:p>
          </p:txBody>
        </p:sp>
      </p:grp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2AB6F28A-7931-4549-B322-18A622BAA934}"/>
              </a:ext>
            </a:extLst>
          </p:cNvPr>
          <p:cNvSpPr/>
          <p:nvPr/>
        </p:nvSpPr>
        <p:spPr>
          <a:xfrm>
            <a:off x="141256" y="2460325"/>
            <a:ext cx="6951864" cy="349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300" b="1" dirty="0">
                <a:latin typeface="Arial Narrow" panose="020B0606020202030204" pitchFamily="34" charset="0"/>
              </a:rPr>
              <a:t>Город Липецк</a:t>
            </a:r>
            <a:r>
              <a:rPr lang="ru-RU" sz="1300" dirty="0">
                <a:latin typeface="Arial Narrow" panose="020B0606020202030204" pitchFamily="34" charset="0"/>
              </a:rPr>
              <a:t>: </a:t>
            </a:r>
            <a:endParaRPr lang="ru-RU" sz="1300" dirty="0" smtClean="0">
              <a:latin typeface="Arial Narrow" panose="020B0606020202030204" pitchFamily="34" charset="0"/>
            </a:endParaRPr>
          </a:p>
          <a:p>
            <a:r>
              <a:rPr lang="ru-RU" sz="1300" dirty="0">
                <a:latin typeface="Arial Narrow" panose="020B0606020202030204" pitchFamily="34" charset="0"/>
              </a:rPr>
              <a:t> </a:t>
            </a:r>
            <a:r>
              <a:rPr lang="ru-RU" sz="1300" dirty="0" smtClean="0">
                <a:latin typeface="Arial Narrow" panose="020B0606020202030204" pitchFamily="34" charset="0"/>
              </a:rPr>
              <a:t>      </a:t>
            </a:r>
            <a:r>
              <a:rPr lang="ru-RU" sz="1300" b="1" dirty="0" smtClean="0">
                <a:latin typeface="Arial Narrow" panose="020B0606020202030204" pitchFamily="34" charset="0"/>
              </a:rPr>
              <a:t>-</a:t>
            </a:r>
            <a:r>
              <a:rPr lang="ru-RU" sz="1300" dirty="0" smtClean="0">
                <a:latin typeface="Arial Narrow" panose="020B0606020202030204" pitchFamily="34" charset="0"/>
              </a:rPr>
              <a:t> все </a:t>
            </a:r>
            <a:r>
              <a:rPr lang="ru-RU" sz="1300" dirty="0">
                <a:latin typeface="Arial Narrow" panose="020B0606020202030204" pitchFamily="34" charset="0"/>
              </a:rPr>
              <a:t>закупки самостоятельно размещают МКУ «Управление </a:t>
            </a:r>
            <a:r>
              <a:rPr lang="ru-RU" sz="1300" dirty="0" smtClean="0">
                <a:latin typeface="Arial Narrow" panose="020B0606020202030204" pitchFamily="34" charset="0"/>
              </a:rPr>
              <a:t>строительства г</a:t>
            </a:r>
            <a:r>
              <a:rPr lang="ru-RU" sz="1300" dirty="0">
                <a:latin typeface="Arial Narrow" panose="020B0606020202030204" pitchFamily="34" charset="0"/>
              </a:rPr>
              <a:t>. Липецка», </a:t>
            </a:r>
            <a:r>
              <a:rPr lang="ru-RU" sz="1300" dirty="0" smtClean="0">
                <a:latin typeface="Arial Narrow" panose="020B0606020202030204" pitchFamily="34" charset="0"/>
              </a:rPr>
              <a:t>            </a:t>
            </a:r>
          </a:p>
          <a:p>
            <a:r>
              <a:rPr lang="ru-RU" sz="1300" dirty="0" smtClean="0">
                <a:latin typeface="Arial Narrow" panose="020B0606020202030204" pitchFamily="34" charset="0"/>
              </a:rPr>
              <a:t>         МКУ «Управление </a:t>
            </a:r>
            <a:r>
              <a:rPr lang="ru-RU" sz="1300" dirty="0">
                <a:latin typeface="Arial Narrow" panose="020B0606020202030204" pitchFamily="34" charset="0"/>
              </a:rPr>
              <a:t>главного смотрителя г. Липецка» и МБУ «</a:t>
            </a:r>
            <a:r>
              <a:rPr lang="ru-RU" sz="1300" dirty="0" err="1">
                <a:latin typeface="Arial Narrow" panose="020B0606020202030204" pitchFamily="34" charset="0"/>
              </a:rPr>
              <a:t>Липецкгорсвет</a:t>
            </a:r>
            <a:r>
              <a:rPr lang="ru-RU" sz="1300" dirty="0">
                <a:latin typeface="Arial Narrow" panose="020B0606020202030204" pitchFamily="34" charset="0"/>
              </a:rPr>
              <a:t>»; </a:t>
            </a:r>
            <a:endParaRPr lang="ru-RU" sz="1300" dirty="0" smtClean="0">
              <a:latin typeface="Arial Narrow" panose="020B0606020202030204" pitchFamily="34" charset="0"/>
            </a:endParaRPr>
          </a:p>
          <a:p>
            <a:r>
              <a:rPr lang="ru-RU" sz="1300" dirty="0" smtClean="0">
                <a:latin typeface="Arial Narrow" panose="020B0606020202030204" pitchFamily="34" charset="0"/>
              </a:rPr>
              <a:t>       </a:t>
            </a:r>
            <a:r>
              <a:rPr lang="ru-RU" sz="1300" b="1" dirty="0" smtClean="0">
                <a:latin typeface="Arial Narrow" panose="020B0606020202030204" pitchFamily="34" charset="0"/>
              </a:rPr>
              <a:t>-</a:t>
            </a:r>
            <a:r>
              <a:rPr lang="ru-RU" sz="1300" dirty="0" smtClean="0">
                <a:latin typeface="Arial Narrow" panose="020B0606020202030204" pitchFamily="34" charset="0"/>
              </a:rPr>
              <a:t> закупки</a:t>
            </a:r>
            <a:r>
              <a:rPr lang="ru-RU" sz="1300" dirty="0">
                <a:latin typeface="Arial Narrow" panose="020B0606020202030204" pitchFamily="34" charset="0"/>
              </a:rPr>
              <a:t>, Н(М)ЦК которых менее 600 тыс. руб., самостоятельно размещают </a:t>
            </a:r>
            <a:r>
              <a:rPr lang="ru-RU" sz="1300" dirty="0" smtClean="0">
                <a:latin typeface="Arial Narrow" panose="020B0606020202030204" pitchFamily="34" charset="0"/>
              </a:rPr>
              <a:t> </a:t>
            </a:r>
          </a:p>
          <a:p>
            <a:r>
              <a:rPr lang="ru-RU" sz="1300" dirty="0">
                <a:latin typeface="Arial Narrow" panose="020B0606020202030204" pitchFamily="34" charset="0"/>
              </a:rPr>
              <a:t> </a:t>
            </a:r>
            <a:r>
              <a:rPr lang="ru-RU" sz="1300" dirty="0" smtClean="0">
                <a:latin typeface="Arial Narrow" panose="020B0606020202030204" pitchFamily="34" charset="0"/>
              </a:rPr>
              <a:t>        образовательные</a:t>
            </a:r>
            <a:r>
              <a:rPr lang="ru-RU" sz="1300" dirty="0">
                <a:latin typeface="Arial Narrow" panose="020B0606020202030204" pitchFamily="34" charset="0"/>
              </a:rPr>
              <a:t>, спортивные учреждения, учреждения культуры;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300" dirty="0">
                <a:latin typeface="Arial Narrow" panose="020B0606020202030204" pitchFamily="34" charset="0"/>
              </a:rPr>
              <a:t> </a:t>
            </a:r>
            <a:r>
              <a:rPr lang="ru-RU" sz="1300" b="1" dirty="0">
                <a:latin typeface="Arial Narrow" panose="020B0606020202030204" pitchFamily="34" charset="0"/>
              </a:rPr>
              <a:t>Елецкий район</a:t>
            </a:r>
            <a:r>
              <a:rPr lang="ru-RU" sz="1300" dirty="0">
                <a:latin typeface="Arial Narrow" panose="020B0606020202030204" pitchFamily="34" charset="0"/>
              </a:rPr>
              <a:t>: заказчики самостоятельно размещают закупки на выполнение работ по капитальному и текущему ремонту, в т.ч. автомобильных дорог общего пользования местного значения, искусственных дорожных сооружений; на выполнение работ по содержанию автомобильных дорог общего пользования местного значения; на выполнение работ по инженерным изысканиям, разработке проектной документации; приобретение в муниципальную собственность жилых помещений (благоустроенных квартир); на оказание услуг по организации мероприятий при осуществлении деятельности по обращению животных без владельцев; на выполнение работ по сносу объектов капитального строительства; на выполнение монтажных, пусконаладочных и иных неразрывно связанных с ними работ; на обеспечение строительства материалами и (или) оборудованием;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300" dirty="0">
                <a:latin typeface="Arial Narrow" panose="020B0606020202030204" pitchFamily="34" charset="0"/>
              </a:rPr>
              <a:t>.</a:t>
            </a:r>
            <a:r>
              <a:rPr lang="ru-RU" sz="1300" b="1" dirty="0" err="1">
                <a:latin typeface="Arial Narrow" panose="020B0606020202030204" pitchFamily="34" charset="0"/>
              </a:rPr>
              <a:t>Измалковский</a:t>
            </a:r>
            <a:r>
              <a:rPr lang="ru-RU" sz="1300" b="1" dirty="0">
                <a:latin typeface="Arial Narrow" panose="020B0606020202030204" pitchFamily="34" charset="0"/>
              </a:rPr>
              <a:t> район: </a:t>
            </a:r>
            <a:r>
              <a:rPr lang="ru-RU" sz="1300" dirty="0">
                <a:latin typeface="Arial Narrow" panose="020B0606020202030204" pitchFamily="34" charset="0"/>
              </a:rPr>
              <a:t>все закупки самостоятельно размещают структурные подразделения администрации района.</a:t>
            </a:r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0ABA5519-0233-41BE-AEC5-4D776FEB9D18}"/>
              </a:ext>
            </a:extLst>
          </p:cNvPr>
          <p:cNvGrpSpPr/>
          <p:nvPr/>
        </p:nvGrpSpPr>
        <p:grpSpPr>
          <a:xfrm>
            <a:off x="116545" y="5969023"/>
            <a:ext cx="7035707" cy="857108"/>
            <a:chOff x="5236198" y="321295"/>
            <a:chExt cx="2337880" cy="1148011"/>
          </a:xfrm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6" name="Скругленный прямоугольник 23">
              <a:extLst>
                <a:ext uri="{FF2B5EF4-FFF2-40B4-BE49-F238E27FC236}">
                  <a16:creationId xmlns:a16="http://schemas.microsoft.com/office/drawing/2014/main" id="{2BBE7789-E46B-44CC-BD61-847717ABE900}"/>
                </a:ext>
              </a:extLst>
            </p:cNvPr>
            <p:cNvSpPr/>
            <p:nvPr/>
          </p:nvSpPr>
          <p:spPr>
            <a:xfrm>
              <a:off x="5236198" y="321295"/>
              <a:ext cx="2323406" cy="1140479"/>
            </a:xfrm>
            <a:prstGeom prst="roundRect">
              <a:avLst/>
            </a:prstGeom>
            <a:ln w="1905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Скругленный прямоугольник 4">
              <a:extLst>
                <a:ext uri="{FF2B5EF4-FFF2-40B4-BE49-F238E27FC236}">
                  <a16:creationId xmlns:a16="http://schemas.microsoft.com/office/drawing/2014/main" id="{ED0ADD0C-FC13-4C35-8D8B-A287F06F9B82}"/>
                </a:ext>
              </a:extLst>
            </p:cNvPr>
            <p:cNvSpPr txBox="1"/>
            <p:nvPr/>
          </p:nvSpPr>
          <p:spPr>
            <a:xfrm>
              <a:off x="5267879" y="576932"/>
              <a:ext cx="2306199" cy="892374"/>
            </a:xfrm>
            <a:prstGeom prst="rect">
              <a:avLst/>
            </a:prstGeom>
            <a:ln w="19050">
              <a:noFill/>
              <a:prstDash val="dash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4290" tIns="34290" rIns="34290" bIns="34290" numCol="1" spcCol="1270" anchor="ctr" anchorCtr="0">
              <a:noAutofit/>
            </a:bodyPr>
            <a:lstStyle/>
            <a:p>
              <a:r>
                <a:rPr lang="ru-RU" sz="1500" b="1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Полномочия заказчика</a:t>
              </a:r>
              <a:r>
                <a:rPr lang="ru-RU" sz="1500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: планирование закупок, выбор способа определения поставщика, определение характеристик предмета и условий закупки, определение и обоснование Н(М)ЦК, утверждение извещения, подписание контракта и его исполнение контракта, включая экспертизу, приёмку и оплату</a:t>
              </a:r>
            </a:p>
            <a:p>
              <a:endParaRPr lang="ru-RU" sz="1600" b="1" dirty="0">
                <a:solidFill>
                  <a:srgbClr val="C00000"/>
                </a:solidFill>
              </a:endParaRPr>
            </a:p>
          </p:txBody>
        </p:sp>
      </p:grp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A2EC21F1-176C-488F-B031-B74E4DAAE9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223043" y="1501595"/>
            <a:ext cx="345245" cy="32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3936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22308" y="158815"/>
            <a:ext cx="108696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МОНИТОРИНГА ЭФФЕКТИВНОСТИ УПОЛНОМОЧЕННЫХ УЧРЕЖДЕНИЙ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4" name="Таблица 53"/>
          <p:cNvGraphicFramePr>
            <a:graphicFrameLocks noGrp="1"/>
          </p:cNvGraphicFramePr>
          <p:nvPr>
            <p:extLst/>
          </p:nvPr>
        </p:nvGraphicFramePr>
        <p:xfrm>
          <a:off x="451368" y="640945"/>
          <a:ext cx="11321533" cy="60267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11414">
                  <a:extLst>
                    <a:ext uri="{9D8B030D-6E8A-4147-A177-3AD203B41FA5}">
                      <a16:colId xmlns:a16="http://schemas.microsoft.com/office/drawing/2014/main" val="962689578"/>
                    </a:ext>
                  </a:extLst>
                </a:gridCol>
                <a:gridCol w="917826">
                  <a:extLst>
                    <a:ext uri="{9D8B030D-6E8A-4147-A177-3AD203B41FA5}">
                      <a16:colId xmlns:a16="http://schemas.microsoft.com/office/drawing/2014/main" val="1025878525"/>
                    </a:ext>
                  </a:extLst>
                </a:gridCol>
                <a:gridCol w="917826">
                  <a:extLst>
                    <a:ext uri="{9D8B030D-6E8A-4147-A177-3AD203B41FA5}">
                      <a16:colId xmlns:a16="http://schemas.microsoft.com/office/drawing/2014/main" val="346762928"/>
                    </a:ext>
                  </a:extLst>
                </a:gridCol>
                <a:gridCol w="1018685">
                  <a:extLst>
                    <a:ext uri="{9D8B030D-6E8A-4147-A177-3AD203B41FA5}">
                      <a16:colId xmlns:a16="http://schemas.microsoft.com/office/drawing/2014/main" val="2906744572"/>
                    </a:ext>
                  </a:extLst>
                </a:gridCol>
                <a:gridCol w="1442298">
                  <a:extLst>
                    <a:ext uri="{9D8B030D-6E8A-4147-A177-3AD203B41FA5}">
                      <a16:colId xmlns:a16="http://schemas.microsoft.com/office/drawing/2014/main" val="1075559785"/>
                    </a:ext>
                  </a:extLst>
                </a:gridCol>
                <a:gridCol w="1444819">
                  <a:extLst>
                    <a:ext uri="{9D8B030D-6E8A-4147-A177-3AD203B41FA5}">
                      <a16:colId xmlns:a16="http://schemas.microsoft.com/office/drawing/2014/main" val="346231662"/>
                    </a:ext>
                  </a:extLst>
                </a:gridCol>
                <a:gridCol w="1533071">
                  <a:extLst>
                    <a:ext uri="{9D8B030D-6E8A-4147-A177-3AD203B41FA5}">
                      <a16:colId xmlns:a16="http://schemas.microsoft.com/office/drawing/2014/main" val="145700799"/>
                    </a:ext>
                  </a:extLst>
                </a:gridCol>
                <a:gridCol w="1535594">
                  <a:extLst>
                    <a:ext uri="{9D8B030D-6E8A-4147-A177-3AD203B41FA5}">
                      <a16:colId xmlns:a16="http://schemas.microsoft.com/office/drawing/2014/main" val="2330170585"/>
                    </a:ext>
                  </a:extLst>
                </a:gridCol>
              </a:tblGrid>
              <a:tr h="33126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муниципальных </a:t>
                      </a:r>
                      <a:br>
                        <a:rPr lang="ru-RU" sz="11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1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образований, в которых созданы центры компетенции  в сфере бухгалтерского учета и муниципального заказа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16" marR="3316" marT="3316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объявленных закупок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16" marR="3316" marT="3316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завершенных </a:t>
                      </a:r>
                    </a:p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закупок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16" marR="3316" marT="3316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Оценка эффективности закупочной деятельности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16" marR="3316" marT="3316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5075945"/>
                  </a:ext>
                </a:extLst>
              </a:tr>
              <a:tr h="4952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16" marR="3316" marT="3316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Сумма, </a:t>
                      </a:r>
                      <a:br>
                        <a:rPr lang="ru-RU" sz="11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1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 руб.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16" marR="3316" marT="3316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16" marR="3316" marT="3316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Сумма, </a:t>
                      </a:r>
                      <a:br>
                        <a:rPr lang="ru-RU" sz="11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1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 руб.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16" marR="3316" marT="3316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</a:t>
                      </a:r>
                    </a:p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состоявшихся торгов, %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16" marR="3316" marT="3316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Среднее число участников, ед.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16" marR="3316" marT="3316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Экономия бюджетных </a:t>
                      </a:r>
                    </a:p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средств, %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16" marR="3316" marT="3316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7174080"/>
                  </a:ext>
                </a:extLst>
              </a:tr>
              <a:tr h="27769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</a:t>
                      </a:r>
                      <a:r>
                        <a:rPr lang="ru-RU" sz="14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Липецк</a:t>
                      </a:r>
                      <a:endParaRPr lang="ru-RU" sz="140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988</a:t>
                      </a:r>
                      <a:endParaRPr lang="ru-RU" sz="140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4 234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980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4 204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u="none" strike="noStrike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61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u="none" strike="noStrike" kern="12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u="none" strike="noStrike" kern="12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9148141"/>
                  </a:ext>
                </a:extLst>
              </a:tr>
              <a:tr h="27769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г. Елец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301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2 027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286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1 811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u="none" strike="noStrike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62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u="none" strike="noStrike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u="none" strike="noStrike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9068058"/>
                  </a:ext>
                </a:extLst>
              </a:tr>
              <a:tr h="21805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Задонский район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285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1 338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278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1 286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u="none" strike="noStrike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66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u="none" strike="noStrike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u="none" strike="noStrike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1798305"/>
                  </a:ext>
                </a:extLst>
              </a:tr>
              <a:tr h="27769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Лебедянский район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277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1 554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273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1 476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u="none" strike="noStrike" kern="12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63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u="none" strike="noStrike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u="none" strike="noStrike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8740258"/>
                  </a:ext>
                </a:extLst>
              </a:tr>
              <a:tr h="21805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Чаплыгинский район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197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855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192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840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u="none" strike="noStrike" kern="12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u="none" strike="noStrike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u="none" strike="noStrike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9527427"/>
                  </a:ext>
                </a:extLst>
              </a:tr>
              <a:tr h="27769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Данковский район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953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187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935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u="none" strike="noStrike" kern="12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55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u="none" strike="noStrike" kern="12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u="none" strike="noStrike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3139209"/>
                  </a:ext>
                </a:extLst>
              </a:tr>
              <a:tr h="21805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Добринский район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187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484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181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468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u="none" strike="noStrike" kern="12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64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u="none" strike="noStrike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u="none" strike="noStrike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6699911"/>
                  </a:ext>
                </a:extLst>
              </a:tr>
              <a:tr h="21805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Грязинский район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180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2 230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173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2 201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u="none" strike="noStrike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54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u="none" strike="noStrike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u="none" strike="noStrike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3804164"/>
                  </a:ext>
                </a:extLst>
              </a:tr>
              <a:tr h="21805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Елецкий район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175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368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171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341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u="none" strike="noStrike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u="none" strike="noStrike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u="none" strike="noStrike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4131057"/>
                  </a:ext>
                </a:extLst>
              </a:tr>
              <a:tr h="21805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Краснинский район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169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275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167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265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u="none" strike="noStrike" kern="12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57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u="none" strike="noStrike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u="none" strike="noStrike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6696559"/>
                  </a:ext>
                </a:extLst>
              </a:tr>
              <a:tr h="21805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Воловский район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154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174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151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171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u="none" strike="noStrike" kern="12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62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u="none" strike="noStrike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u="none" strike="noStrike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3573432"/>
                  </a:ext>
                </a:extLst>
              </a:tr>
              <a:tr h="21805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Усманский</a:t>
                      </a:r>
                      <a:r>
                        <a:rPr lang="ru-RU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район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153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939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153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939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u="none" strike="noStrike" kern="12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77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u="none" strike="noStrike" kern="12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u="none" strike="noStrike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9569536"/>
                  </a:ext>
                </a:extLst>
              </a:tr>
              <a:tr h="21805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Липецкий район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148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557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148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557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u="none" strike="noStrike" kern="12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74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u="none" strike="noStrike" kern="12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u="none" strike="noStrike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6509596"/>
                  </a:ext>
                </a:extLst>
              </a:tr>
              <a:tr h="21805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Добровский район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96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707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645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u="none" strike="noStrike" kern="12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62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u="none" strike="noStrike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u="none" strike="noStrike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7187625"/>
                  </a:ext>
                </a:extLst>
              </a:tr>
              <a:tr h="27769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Тербунский район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241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241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u="none" strike="noStrike" kern="12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64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u="none" strike="noStrike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u="none" strike="noStrike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2107129"/>
                  </a:ext>
                </a:extLst>
              </a:tr>
              <a:tr h="27769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Хлевенский район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77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269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74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254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u="none" strike="noStrike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74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u="none" strike="noStrike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u="none" strike="noStrike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3156141"/>
                  </a:ext>
                </a:extLst>
              </a:tr>
              <a:tr h="21805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Становлянский</a:t>
                      </a:r>
                      <a:r>
                        <a:rPr lang="ru-RU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район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71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472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66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468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u="none" strike="noStrike" kern="12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59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u="none" strike="noStrike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u="none" strike="noStrike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7554647"/>
                  </a:ext>
                </a:extLst>
              </a:tr>
              <a:tr h="27769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Лев-Толстовский район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56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387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56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387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u="none" strike="noStrike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52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u="none" strike="noStrike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u="none" strike="noStrike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6355726"/>
                  </a:ext>
                </a:extLst>
              </a:tr>
              <a:tr h="21805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Долгоруковский</a:t>
                      </a:r>
                      <a:r>
                        <a:rPr lang="ru-RU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район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55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157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55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157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u="none" strike="noStrike" kern="12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53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u="none" strike="noStrike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u="none" strike="noStrike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6320110"/>
                  </a:ext>
                </a:extLst>
              </a:tr>
              <a:tr h="24787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Измалковский</a:t>
                      </a:r>
                      <a:r>
                        <a:rPr lang="ru-RU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район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34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82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33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81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u="none" strike="noStrike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58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u="none" strike="noStrike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u="none" strike="noStrike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217768"/>
                  </a:ext>
                </a:extLst>
              </a:tr>
              <a:tr h="3093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5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55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16" marR="3316" marT="3316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550" b="1" u="none" strike="noStrike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3 873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550" b="1" u="none" strike="noStrike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18 301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550" b="1" u="none" strike="noStrike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3 794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550" b="1" u="none" strike="noStrike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17 726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550" b="1" u="none" strike="noStrike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63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550" b="1" u="none" strike="noStrike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550" b="1" u="none" strike="noStrike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20832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1435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573646" y="105219"/>
            <a:ext cx="10423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ПОЛУЧЕННЫЕ ЭФФЕКТЫ ОТ РЕАЛИЗАЦИИ </a:t>
            </a:r>
          </a:p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«ЦЕНТРАЛИЗАЦИЯ ЗАКУПОК» В ЛИПЕЦКОЙ ОБЛАСТИ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0060FA28-DE17-4F51-9F9B-D9D8616C2A68}"/>
              </a:ext>
            </a:extLst>
          </p:cNvPr>
          <p:cNvSpPr/>
          <p:nvPr/>
        </p:nvSpPr>
        <p:spPr>
          <a:xfrm>
            <a:off x="94576" y="1019218"/>
            <a:ext cx="577847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0" indent="-285750" algn="just" fontAlgn="base"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rPr>
              <a:t>Определение поставщика осуществляется на профессиональной основе</a:t>
            </a:r>
          </a:p>
          <a:p>
            <a:pPr marL="360000" indent="-285750" algn="just" fontAlgn="base"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rPr>
              <a:t> </a:t>
            </a:r>
            <a:r>
              <a:rPr lang="ru-RU" dirty="0"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rPr>
              <a:t>Снижена </a:t>
            </a:r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rPr>
              <a:t>временная нагрузка </a:t>
            </a:r>
            <a:r>
              <a:rPr lang="ru-RU" dirty="0"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rPr>
              <a:t>на </a:t>
            </a:r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rPr>
              <a:t>заказчиков на этапе определения поставщика</a:t>
            </a:r>
            <a:endParaRPr lang="ru-RU" dirty="0">
              <a:solidFill>
                <a:prstClr val="black">
                  <a:lumMod val="65000"/>
                  <a:lumOff val="35000"/>
                </a:prstClr>
              </a:solidFill>
              <a:cs typeface="Arial" pitchFamily="34" charset="0"/>
            </a:endParaRPr>
          </a:p>
          <a:p>
            <a:pPr marL="360000" indent="-285750" algn="just" fontAlgn="base"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dirty="0"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rPr>
              <a:t>Минимизированы </a:t>
            </a:r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rPr>
              <a:t>коррупционные риски на этапе определения поставщика </a:t>
            </a:r>
          </a:p>
          <a:p>
            <a:pPr marL="360000" indent="-285750" algn="just" fontAlgn="base"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dirty="0"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rPr>
              <a:t>П</a:t>
            </a:r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rPr>
              <a:t>овышена прозрачность закупок</a:t>
            </a:r>
          </a:p>
          <a:p>
            <a:pPr marL="360000" indent="-285750" algn="just" fontAlgn="base"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rPr>
              <a:t>Снижено </a:t>
            </a:r>
            <a:r>
              <a:rPr lang="ru-RU" dirty="0"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rPr>
              <a:t>количество жалоб в </a:t>
            </a:r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rPr>
              <a:t>управление ФАС </a:t>
            </a:r>
            <a:r>
              <a:rPr lang="ru-RU" dirty="0"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rPr>
              <a:t>по Липецкой </a:t>
            </a:r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rPr>
              <a:t>области на действия заказчиков</a:t>
            </a:r>
            <a:endParaRPr lang="ru-RU" dirty="0">
              <a:solidFill>
                <a:prstClr val="black">
                  <a:lumMod val="65000"/>
                  <a:lumOff val="35000"/>
                </a:prstClr>
              </a:solidFill>
              <a:cs typeface="Arial" pitchFamily="34" charset="0"/>
            </a:endParaRPr>
          </a:p>
        </p:txBody>
      </p:sp>
      <p:sp>
        <p:nvSpPr>
          <p:cNvPr id="20" name="Скругленный прямоугольник 11">
            <a:extLst>
              <a:ext uri="{FF2B5EF4-FFF2-40B4-BE49-F238E27FC236}">
                <a16:creationId xmlns:a16="http://schemas.microsoft.com/office/drawing/2014/main" id="{1163C5C2-2915-410F-9FC1-08E9AD4B2116}"/>
              </a:ext>
            </a:extLst>
          </p:cNvPr>
          <p:cNvSpPr/>
          <p:nvPr/>
        </p:nvSpPr>
        <p:spPr>
          <a:xfrm>
            <a:off x="-220870" y="3853378"/>
            <a:ext cx="6359721" cy="57852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  <a:scene3d>
            <a:camera prst="perspectiveLeft" fov="900000" zoom="91000">
              <a:rot lat="0" lon="0" rev="0"/>
            </a:camera>
            <a:lightRig rig="threePt" dir="t">
              <a:rot lat="0" lon="0" rev="20640000"/>
            </a:lightRig>
          </a:scene3d>
          <a:sp3d extrusionH="50600" prstMaterial="metal">
            <a:bevelT w="101600" h="80600" prst="relaxedInset"/>
            <a:bevelB w="80600" h="80600" prst="relaxedInset"/>
          </a:sp3d>
        </p:spPr>
        <p:txBody>
          <a:bodyPr/>
          <a:lstStyle/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ОЦЕНКА НА ФЕДЕРАЛЬНОМ УРОВНЕ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0060FA28-DE17-4F51-9F9B-D9D8616C2A68}"/>
              </a:ext>
            </a:extLst>
          </p:cNvPr>
          <p:cNvSpPr/>
          <p:nvPr/>
        </p:nvSpPr>
        <p:spPr>
          <a:xfrm>
            <a:off x="260673" y="4699642"/>
            <a:ext cx="314571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0" indent="-285750" algn="just" fontAlgn="base"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rPr>
              <a:t>Липецкой </a:t>
            </a:r>
            <a:r>
              <a:rPr lang="ru-RU" dirty="0"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rPr>
              <a:t>области присвоено </a:t>
            </a:r>
            <a:r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rPr>
              <a:t>I </a:t>
            </a:r>
            <a:r>
              <a:rPr lang="ru-RU" dirty="0"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rPr>
              <a:t>место в категории «Высокая прозрачность» Национального рейтинга прозрачности </a:t>
            </a:r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rPr>
              <a:t>закупок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0981" y="4521265"/>
            <a:ext cx="1565028" cy="22226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33" name="Таблица 32"/>
          <p:cNvGraphicFramePr>
            <a:graphicFrameLocks noGrp="1"/>
          </p:cNvGraphicFramePr>
          <p:nvPr>
            <p:extLst/>
          </p:nvPr>
        </p:nvGraphicFramePr>
        <p:xfrm>
          <a:off x="5874560" y="5149420"/>
          <a:ext cx="5861145" cy="163068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991626">
                  <a:extLst>
                    <a:ext uri="{9D8B030D-6E8A-4147-A177-3AD203B41FA5}">
                      <a16:colId xmlns:a16="http://schemas.microsoft.com/office/drawing/2014/main" val="2217532382"/>
                    </a:ext>
                  </a:extLst>
                </a:gridCol>
                <a:gridCol w="1230923">
                  <a:extLst>
                    <a:ext uri="{9D8B030D-6E8A-4147-A177-3AD203B41FA5}">
                      <a16:colId xmlns:a16="http://schemas.microsoft.com/office/drawing/2014/main" val="1263907564"/>
                    </a:ext>
                  </a:extLst>
                </a:gridCol>
                <a:gridCol w="1230922">
                  <a:extLst>
                    <a:ext uri="{9D8B030D-6E8A-4147-A177-3AD203B41FA5}">
                      <a16:colId xmlns:a16="http://schemas.microsoft.com/office/drawing/2014/main" val="1758025328"/>
                    </a:ext>
                  </a:extLst>
                </a:gridCol>
                <a:gridCol w="1407674">
                  <a:extLst>
                    <a:ext uri="{9D8B030D-6E8A-4147-A177-3AD203B41FA5}">
                      <a16:colId xmlns:a16="http://schemas.microsoft.com/office/drawing/2014/main" val="3382937747"/>
                    </a:ext>
                  </a:extLst>
                </a:gridCol>
              </a:tblGrid>
              <a:tr h="424941"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Общее количество размещенных </a:t>
                      </a:r>
                    </a:p>
                    <a:p>
                      <a:r>
                        <a:rPr lang="ru-RU" sz="1300" dirty="0" smtClean="0"/>
                        <a:t>закупок</a:t>
                      </a:r>
                      <a:r>
                        <a:rPr lang="en-US" sz="1300" dirty="0" smtClean="0"/>
                        <a:t> </a:t>
                      </a:r>
                      <a:endParaRPr lang="ru-RU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18 641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19 973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19 660</a:t>
                      </a:r>
                      <a:endParaRPr lang="ru-RU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32114988"/>
                  </a:ext>
                </a:extLst>
              </a:tr>
              <a:tr h="478058">
                <a:tc>
                  <a:txBody>
                    <a:bodyPr/>
                    <a:lstStyle/>
                    <a:p>
                      <a:r>
                        <a:rPr lang="ru-RU" sz="1400" i="0" dirty="0" smtClean="0"/>
                        <a:t>Количество</a:t>
                      </a:r>
                      <a:r>
                        <a:rPr lang="ru-RU" sz="1400" i="0" baseline="0" dirty="0" smtClean="0"/>
                        <a:t> жалоб поданных в управление ФАС по Липецкой области</a:t>
                      </a:r>
                      <a:endParaRPr lang="ru-RU" sz="12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509</a:t>
                      </a:r>
                      <a:endParaRPr lang="ru-RU" sz="1600" dirty="0"/>
                    </a:p>
                    <a:p>
                      <a:pPr marL="0" algn="ctr" defTabSz="914400" rtl="0" eaLnBrk="1" fontAlgn="ctr" latinLnBrk="0" hangingPunct="1"/>
                      <a:r>
                        <a:rPr lang="ru-RU" sz="1400" b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(2,7%)</a:t>
                      </a:r>
                      <a:endParaRPr lang="ru-RU" sz="14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358</a:t>
                      </a:r>
                      <a:endParaRPr lang="ru-RU" sz="1600" dirty="0"/>
                    </a:p>
                    <a:p>
                      <a:pPr algn="ctr"/>
                      <a:r>
                        <a:rPr lang="ru-RU" sz="1400" b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(1,8%)</a:t>
                      </a:r>
                      <a:endParaRPr lang="ru-RU" sz="14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268</a:t>
                      </a:r>
                    </a:p>
                    <a:p>
                      <a:pPr algn="ctr"/>
                      <a:r>
                        <a:rPr lang="ru-RU" sz="1400" b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(1,4%)</a:t>
                      </a:r>
                      <a:endParaRPr lang="ru-RU" sz="14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3878330"/>
                  </a:ext>
                </a:extLst>
              </a:tr>
            </a:tbl>
          </a:graphicData>
        </a:graphic>
      </p:graphicFrame>
      <p:sp>
        <p:nvSpPr>
          <p:cNvPr id="34" name="TextBox 33"/>
          <p:cNvSpPr txBox="1"/>
          <p:nvPr/>
        </p:nvSpPr>
        <p:spPr>
          <a:xfrm>
            <a:off x="8062716" y="4710186"/>
            <a:ext cx="7071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9436774" y="4708721"/>
            <a:ext cx="699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0747356" y="4708721"/>
            <a:ext cx="7062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182534" y="2317844"/>
            <a:ext cx="650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2,7%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9364695" y="2164069"/>
            <a:ext cx="650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1,8%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0546856" y="2204261"/>
            <a:ext cx="650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1,4%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950129" y="1752806"/>
            <a:ext cx="822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%</a:t>
            </a:r>
            <a:endParaRPr lang="ru-RU" b="1" dirty="0"/>
          </a:p>
        </p:txBody>
      </p: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1D58084E-B416-4781-9DCA-A1D126125F48}"/>
              </a:ext>
            </a:extLst>
          </p:cNvPr>
          <p:cNvGrpSpPr/>
          <p:nvPr/>
        </p:nvGrpSpPr>
        <p:grpSpPr>
          <a:xfrm>
            <a:off x="5998852" y="843249"/>
            <a:ext cx="6058591" cy="621998"/>
            <a:chOff x="5133806" y="2816247"/>
            <a:chExt cx="2323406" cy="1913405"/>
          </a:xfrm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48" name="Скругленный прямоугольник 19">
              <a:extLst>
                <a:ext uri="{FF2B5EF4-FFF2-40B4-BE49-F238E27FC236}">
                  <a16:creationId xmlns:a16="http://schemas.microsoft.com/office/drawing/2014/main" id="{A3AD918C-A4EC-48BC-B900-A74C3202FE2B}"/>
                </a:ext>
              </a:extLst>
            </p:cNvPr>
            <p:cNvSpPr/>
            <p:nvPr/>
          </p:nvSpPr>
          <p:spPr>
            <a:xfrm>
              <a:off x="5133806" y="2816247"/>
              <a:ext cx="2323406" cy="1913405"/>
            </a:xfrm>
            <a:prstGeom prst="roundRect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solid"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Скругленный прямоугольник 4">
              <a:extLst>
                <a:ext uri="{FF2B5EF4-FFF2-40B4-BE49-F238E27FC236}">
                  <a16:creationId xmlns:a16="http://schemas.microsoft.com/office/drawing/2014/main" id="{3F9E9A87-4D2B-408B-9542-D6FD5DABFD00}"/>
                </a:ext>
              </a:extLst>
            </p:cNvPr>
            <p:cNvSpPr txBox="1"/>
            <p:nvPr/>
          </p:nvSpPr>
          <p:spPr>
            <a:xfrm>
              <a:off x="5162937" y="2854555"/>
              <a:ext cx="2290080" cy="1875091"/>
            </a:xfrm>
            <a:prstGeom prst="rect">
              <a:avLst/>
            </a:prstGeom>
            <a:ln w="19050">
              <a:noFill/>
              <a:prstDash val="dash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4290" tIns="34290" rIns="34290" bIns="34290" numCol="1" spcCol="1270" anchor="ctr" anchorCtr="0">
              <a:noAutofit/>
            </a:bodyPr>
            <a:lstStyle/>
            <a:p>
              <a:pPr algn="ctr"/>
              <a:r>
                <a:rPr lang="ru-RU" sz="1600" b="1" dirty="0" smtClean="0">
                  <a:solidFill>
                    <a:schemeClr val="tx1"/>
                  </a:solidFill>
                  <a:latin typeface="Arial Narrow" panose="020B0606020202030204" pitchFamily="34" charset="0"/>
                </a:rPr>
                <a:t>ДИНАМИКА ПОДАННЫХ ЖАЛОБ </a:t>
              </a:r>
            </a:p>
            <a:p>
              <a:pPr algn="ctr"/>
              <a:r>
                <a:rPr lang="ru-RU" sz="1600" b="1" dirty="0" smtClean="0">
                  <a:solidFill>
                    <a:schemeClr val="tx1"/>
                  </a:solidFill>
                  <a:latin typeface="Arial Narrow" panose="020B0606020202030204" pitchFamily="34" charset="0"/>
                </a:rPr>
                <a:t>В УПРАВЛЕНИЕ ФАС ПО ЛИПЕЦКОЙ ОБЛАСТИ</a:t>
              </a:r>
              <a:endParaRPr lang="ru-RU" sz="1600" b="1" dirty="0">
                <a:solidFill>
                  <a:schemeClr val="tx1"/>
                </a:solidFill>
                <a:latin typeface="Arial Narrow" panose="020B0606020202030204" pitchFamily="34" charset="0"/>
              </a:endParaRPr>
            </a:p>
          </p:txBody>
        </p:sp>
      </p:grpSp>
      <p:graphicFrame>
        <p:nvGraphicFramePr>
          <p:cNvPr id="50" name="Диаграмма 49"/>
          <p:cNvGraphicFramePr>
            <a:graphicFrameLocks/>
          </p:cNvGraphicFramePr>
          <p:nvPr>
            <p:extLst/>
          </p:nvPr>
        </p:nvGraphicFramePr>
        <p:xfrm>
          <a:off x="7112904" y="213667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950557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3291" y="218611"/>
            <a:ext cx="9785839" cy="369332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РАЗВИТИЕ ЦЕНТРАЛИЗАЦИИ ЗАКУПОК В ЛИПЕЦКОЙ ОБЛАСТИ</a:t>
            </a:r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2863146"/>
              </p:ext>
            </p:extLst>
          </p:nvPr>
        </p:nvGraphicFramePr>
        <p:xfrm>
          <a:off x="156587" y="590784"/>
          <a:ext cx="11844914" cy="47091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296467">
                  <a:extLst>
                    <a:ext uri="{9D8B030D-6E8A-4147-A177-3AD203B41FA5}">
                      <a16:colId xmlns:a16="http://schemas.microsoft.com/office/drawing/2014/main" val="2038179326"/>
                    </a:ext>
                  </a:extLst>
                </a:gridCol>
                <a:gridCol w="4510454">
                  <a:extLst>
                    <a:ext uri="{9D8B030D-6E8A-4147-A177-3AD203B41FA5}">
                      <a16:colId xmlns:a16="http://schemas.microsoft.com/office/drawing/2014/main" val="4014683313"/>
                    </a:ext>
                  </a:extLst>
                </a:gridCol>
                <a:gridCol w="5037993">
                  <a:extLst>
                    <a:ext uri="{9D8B030D-6E8A-4147-A177-3AD203B41FA5}">
                      <a16:colId xmlns:a16="http://schemas.microsoft.com/office/drawing/2014/main" val="2347295427"/>
                    </a:ext>
                  </a:extLst>
                </a:gridCol>
              </a:tblGrid>
              <a:tr h="287738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Учреждение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01.01.2024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</a:t>
                      </a: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0368129"/>
                  </a:ext>
                </a:extLst>
              </a:tr>
              <a:tr h="215803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ОКУ «Управление </a:t>
                      </a:r>
                      <a:r>
                        <a:rPr lang="ru-RU" sz="15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по </a:t>
                      </a:r>
                      <a:r>
                        <a:rPr lang="ru-RU" sz="1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размещению госзаказа </a:t>
                      </a:r>
                      <a:r>
                        <a:rPr lang="ru-RU" sz="15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ЛО»                                </a:t>
                      </a:r>
                      <a:r>
                        <a:rPr lang="ru-RU" sz="15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ИОГВ </a:t>
                      </a:r>
                      <a:r>
                        <a:rPr lang="ru-RU" sz="1500" b="1" i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Управление финансов ЛО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Уполномоченное учреждение – </a:t>
                      </a:r>
                      <a:r>
                        <a:rPr kumimoji="0" lang="ru-RU" sz="15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определение поставщика (подрядчика, исполнителя)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0AD47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для государственных нужд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1" i="1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(централизованные закупки от 3 млн. руб., совместные закупки)</a:t>
                      </a:r>
                    </a:p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ru-RU" sz="1500" b="1" i="1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386188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Исключение: </a:t>
                      </a:r>
                    </a:p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ru-RU" sz="1500" b="1" i="1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386188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-капитальный ремонт</a:t>
                      </a:r>
                    </a:p>
                    <a:p>
                      <a:pPr marL="0" indent="0" algn="l"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kumimoji="0" lang="ru-RU" sz="1500" b="1" i="1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386188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-работы по сносу объектов </a:t>
                      </a:r>
                      <a:r>
                        <a:rPr kumimoji="0" lang="ru-RU" sz="1500" b="1" i="1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rgbClr val="386188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кап.строя</a:t>
                      </a:r>
                      <a:endParaRPr kumimoji="0" lang="ru-RU" sz="1500" b="1" i="1" u="none" strike="noStrike" kern="1200" cap="none" spc="0" normalizeH="0" baseline="0" dirty="0" smtClean="0">
                        <a:ln>
                          <a:noFill/>
                        </a:ln>
                        <a:solidFill>
                          <a:srgbClr val="386188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kumimoji="0" lang="ru-RU" sz="1500" b="1" i="1" u="sng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386188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500" b="1" i="1" u="sng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Уполномоченное учреждение – </a:t>
                      </a:r>
                      <a:r>
                        <a:rPr kumimoji="0" lang="ru-RU" sz="15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определение поставщика (подрядчика, исполнителя):</a:t>
                      </a:r>
                      <a:endParaRPr kumimoji="0" lang="ru-RU" sz="15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171450" marR="0" lvl="0" indent="-17145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kumimoji="0" lang="ru-RU" sz="1500" b="1" i="1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для </a:t>
                      </a:r>
                      <a:r>
                        <a:rPr kumimoji="0" lang="ru-RU" sz="1500" b="1" i="1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гос.нужд</a:t>
                      </a:r>
                      <a:r>
                        <a:rPr kumimoji="0" lang="ru-RU" sz="1500" b="1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5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от 3 млн. руб., </a:t>
                      </a:r>
                      <a:r>
                        <a:rPr lang="ru-RU" sz="1500" b="0" i="1" kern="1200" baseline="0" noProof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включая</a:t>
                      </a:r>
                      <a:r>
                        <a:rPr lang="ru-RU" sz="1500" b="0" i="1" kern="1200" baseline="0" noProof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marL="0" indent="0" algn="l"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ru-RU" sz="1500" b="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-строительство</a:t>
                      </a:r>
                      <a:r>
                        <a:rPr lang="ru-RU" sz="1500" b="0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и реконструкция соц. объектов</a:t>
                      </a:r>
                      <a:endParaRPr lang="ru-RU" sz="1500" b="0" i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ru-RU" sz="1500" b="1" i="1" kern="12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-капитальный ремонт</a:t>
                      </a:r>
                      <a:endParaRPr lang="ru-RU" sz="1500" b="1" i="1" kern="12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indent="0" algn="l"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ru-RU" sz="1500" b="1" i="1" kern="12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-работы </a:t>
                      </a:r>
                      <a:r>
                        <a:rPr lang="ru-RU" sz="1500" b="1" i="1" kern="12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 сносу объектов </a:t>
                      </a:r>
                      <a:r>
                        <a:rPr lang="ru-RU" sz="1500" b="1" i="1" kern="120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кап.строя</a:t>
                      </a:r>
                      <a:endParaRPr lang="ru-RU" sz="1500" b="1" i="1" kern="1200" dirty="0" smtClean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indent="0" algn="l"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ru-RU" sz="1500" b="1" i="1" u="sng" kern="1200" dirty="0" smtClean="0">
                          <a:solidFill>
                            <a:srgbClr val="386188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Исключение: закупки компьютерной техники и программного обеспечения </a:t>
                      </a:r>
                      <a:endParaRPr lang="ru-RU" sz="1500" b="1" i="1" u="sng" kern="1200" dirty="0">
                        <a:solidFill>
                          <a:srgbClr val="386188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171450" marR="0" lvl="0" indent="-17145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kumimoji="0" lang="ru-RU" sz="1500" b="1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для </a:t>
                      </a:r>
                      <a:r>
                        <a:rPr kumimoji="0" lang="ru-RU" sz="1500" b="1" i="1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мун.нужд</a:t>
                      </a:r>
                      <a:r>
                        <a:rPr kumimoji="0" lang="ru-RU" sz="1500" b="1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5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 счет межбюджетных трансфертов </a:t>
                      </a:r>
                    </a:p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от 3 млн. руб. в </a:t>
                      </a:r>
                      <a:r>
                        <a:rPr kumimoji="0" lang="ru-RU" sz="15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части:                                                                    </a:t>
                      </a:r>
                      <a:r>
                        <a:rPr lang="ru-RU" sz="1500" b="1" i="1" kern="12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500" b="1" i="1" kern="1200" noProof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работ по строительству соц. объектов</a:t>
                      </a:r>
                      <a:endParaRPr lang="ru-RU" sz="1500" b="1" i="1" kern="1200" dirty="0" smtClean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651234192"/>
                  </a:ext>
                </a:extLst>
              </a:tr>
              <a:tr h="1360217"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ru-RU" sz="1500" b="1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ОКУ «Центр государственных</a:t>
                      </a:r>
                      <a:r>
                        <a:rPr lang="ru-RU" sz="1500" b="1" i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закупок в сфере информационных технологий</a:t>
                      </a:r>
                      <a:r>
                        <a:rPr lang="ru-RU" sz="1500" b="1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                  </a:t>
                      </a:r>
                      <a:r>
                        <a:rPr lang="ru-RU" sz="15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ИОГВ </a:t>
                      </a:r>
                      <a:r>
                        <a:rPr lang="ru-RU" sz="1500" b="1" i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Управление цифрового </a:t>
                      </a:r>
                      <a:r>
                        <a:rPr lang="ru-RU" sz="15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развития </a:t>
                      </a:r>
                      <a:r>
                        <a:rPr lang="ru-RU" sz="1500" b="1" i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</a:t>
                      </a:r>
                      <a:endParaRPr lang="ru-RU" sz="15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i="1" kern="1200" noProof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Определение поставщика </a:t>
                      </a:r>
                      <a:r>
                        <a:rPr lang="ru-RU" sz="1500" b="0" i="1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 поставку </a:t>
                      </a:r>
                      <a:r>
                        <a:rPr lang="ru-RU" sz="15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компьютерной техники и программного обеспечения </a:t>
                      </a:r>
                      <a:r>
                        <a:rPr lang="ru-RU" sz="1500" b="1" i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государственных нужд</a:t>
                      </a:r>
                      <a:r>
                        <a:rPr lang="ru-RU" sz="1500" b="1" i="1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b="1" i="1" kern="1200" noProof="0" dirty="0" smtClean="0">
                          <a:solidFill>
                            <a:srgbClr val="386188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осуществляет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i="1" kern="1200" noProof="0" dirty="0" smtClean="0">
                          <a:solidFill>
                            <a:srgbClr val="386188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ОКУ «Управление по размещению госзаказа ЛО»</a:t>
                      </a:r>
                    </a:p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1" i="1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(централизованные закупки от </a:t>
                      </a:r>
                      <a:r>
                        <a:rPr lang="ru-RU" sz="1500" b="1" i="1" u="sng" kern="1200" noProof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млн. </a:t>
                      </a:r>
                      <a:r>
                        <a:rPr lang="ru-RU" sz="1500" b="1" i="1" u="sng" kern="1200" noProof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руб.)</a:t>
                      </a:r>
                      <a:endParaRPr lang="ru-RU" sz="1500" b="1" i="1" u="sng" kern="120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ru-RU" sz="1500" b="1" i="0" u="sng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lang="ru-RU" sz="1500" b="1" i="0" u="none" dirty="0" smtClean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Уполномоченное учреждение – </a:t>
                      </a:r>
                      <a:r>
                        <a:rPr lang="ru-RU" sz="15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определение поставщика на поставку</a:t>
                      </a:r>
                      <a:r>
                        <a:rPr lang="ru-RU" sz="15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компьютерной техники и программного обеспечения </a:t>
                      </a:r>
                      <a:r>
                        <a:rPr lang="ru-RU" sz="1500" b="1" i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государственных</a:t>
                      </a:r>
                      <a:r>
                        <a:rPr lang="ru-RU" sz="1500" b="1" i="1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i="1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муниципальных нужд </a:t>
                      </a:r>
                    </a:p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i="1" u="sng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(централизованные, совместные закупки от </a:t>
                      </a:r>
                      <a:r>
                        <a:rPr lang="ru-RU" sz="1500" b="1" i="1" u="sng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 руб.)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2802407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3978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24718</TotalTime>
  <Words>1492</Words>
  <Application>Microsoft Office PowerPoint</Application>
  <PresentationFormat>Широкоэкранный</PresentationFormat>
  <Paragraphs>408</Paragraphs>
  <Slides>8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6" baseType="lpstr">
      <vt:lpstr>Arial</vt:lpstr>
      <vt:lpstr>Arial Narrow</vt:lpstr>
      <vt:lpstr>Calibri</vt:lpstr>
      <vt:lpstr>Calibri Light</vt:lpstr>
      <vt:lpstr>Questrial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РАЗВИТИЕ ЦЕНТРАЛИЗАЦИИ ЗАКУПОК В ЛИПЕЦКОЙ ОБЛАСТИ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Закупки путем проведения электронного запроса котировок</dc:title>
  <dc:creator>Бухтиярова Н.В.</dc:creator>
  <cp:lastModifiedBy>Бухтиярова Н.В.</cp:lastModifiedBy>
  <cp:revision>620</cp:revision>
  <cp:lastPrinted>2023-08-17T08:10:39Z</cp:lastPrinted>
  <dcterms:created xsi:type="dcterms:W3CDTF">2022-03-09T07:34:09Z</dcterms:created>
  <dcterms:modified xsi:type="dcterms:W3CDTF">2023-08-23T05:15:20Z</dcterms:modified>
</cp:coreProperties>
</file>