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1" r:id="rId4"/>
    <p:sldId id="257" r:id="rId5"/>
    <p:sldId id="262" r:id="rId6"/>
    <p:sldId id="263" r:id="rId7"/>
    <p:sldId id="265" r:id="rId8"/>
    <p:sldId id="274" r:id="rId9"/>
    <p:sldId id="271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Сергей Гаврилов" userId="bf2cb967a521c86c" providerId="LiveId" clId="{8FD740B2-FC76-400B-BDFA-EFFFB7465B48}"/>
    <pc:docChg chg="undo custSel modSld">
      <pc:chgData name="Сергей Гаврилов" userId="bf2cb967a521c86c" providerId="LiveId" clId="{8FD740B2-FC76-400B-BDFA-EFFFB7465B48}" dt="2023-08-18T06:50:26.703" v="843" actId="27636"/>
      <pc:docMkLst>
        <pc:docMk/>
      </pc:docMkLst>
      <pc:sldChg chg="modSp mod">
        <pc:chgData name="Сергей Гаврилов" userId="bf2cb967a521c86c" providerId="LiveId" clId="{8FD740B2-FC76-400B-BDFA-EFFFB7465B48}" dt="2023-08-18T06:50:26.703" v="843" actId="27636"/>
        <pc:sldMkLst>
          <pc:docMk/>
          <pc:sldMk cId="4095726780" sldId="256"/>
        </pc:sldMkLst>
        <pc:spChg chg="mod">
          <ac:chgData name="Сергей Гаврилов" userId="bf2cb967a521c86c" providerId="LiveId" clId="{8FD740B2-FC76-400B-BDFA-EFFFB7465B48}" dt="2023-08-18T06:50:26.703" v="843" actId="27636"/>
          <ac:spMkLst>
            <pc:docMk/>
            <pc:sldMk cId="4095726780" sldId="256"/>
            <ac:spMk id="2" creationId="{00000000-0000-0000-0000-000000000000}"/>
          </ac:spMkLst>
        </pc:spChg>
      </pc:sldChg>
      <pc:sldChg chg="addSp delSp modSp mod">
        <pc:chgData name="Сергей Гаврилов" userId="bf2cb967a521c86c" providerId="LiveId" clId="{8FD740B2-FC76-400B-BDFA-EFFFB7465B48}" dt="2023-08-18T06:44:43.001" v="802" actId="20577"/>
        <pc:sldMkLst>
          <pc:docMk/>
          <pc:sldMk cId="2879465471" sldId="257"/>
        </pc:sldMkLst>
        <pc:graphicFrameChg chg="add del mod">
          <ac:chgData name="Сергей Гаврилов" userId="bf2cb967a521c86c" providerId="LiveId" clId="{8FD740B2-FC76-400B-BDFA-EFFFB7465B48}" dt="2023-08-16T06:16:40.628" v="20"/>
          <ac:graphicFrameMkLst>
            <pc:docMk/>
            <pc:sldMk cId="2879465471" sldId="257"/>
            <ac:graphicFrameMk id="2" creationId="{C8C315C7-6D6F-48CD-8186-D5BD19588EA0}"/>
          </ac:graphicFrameMkLst>
        </pc:graphicFrameChg>
        <pc:graphicFrameChg chg="mod modGraphic">
          <ac:chgData name="Сергей Гаврилов" userId="bf2cb967a521c86c" providerId="LiveId" clId="{8FD740B2-FC76-400B-BDFA-EFFFB7465B48}" dt="2023-08-18T06:44:43.001" v="802" actId="20577"/>
          <ac:graphicFrameMkLst>
            <pc:docMk/>
            <pc:sldMk cId="2879465471" sldId="257"/>
            <ac:graphicFrameMk id="6" creationId="{00000000-0000-0000-0000-000000000000}"/>
          </ac:graphicFrameMkLst>
        </pc:graphicFrameChg>
      </pc:sldChg>
      <pc:sldChg chg="modSp mod">
        <pc:chgData name="Сергей Гаврилов" userId="bf2cb967a521c86c" providerId="LiveId" clId="{8FD740B2-FC76-400B-BDFA-EFFFB7465B48}" dt="2023-08-18T06:47:13.502" v="805" actId="207"/>
        <pc:sldMkLst>
          <pc:docMk/>
          <pc:sldMk cId="1979105098" sldId="261"/>
        </pc:sldMkLst>
        <pc:spChg chg="mod">
          <ac:chgData name="Сергей Гаврилов" userId="bf2cb967a521c86c" providerId="LiveId" clId="{8FD740B2-FC76-400B-BDFA-EFFFB7465B48}" dt="2023-08-18T06:47:05.144" v="804" actId="207"/>
          <ac:spMkLst>
            <pc:docMk/>
            <pc:sldMk cId="1979105098" sldId="261"/>
            <ac:spMk id="4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13.502" v="805" actId="207"/>
          <ac:spMkLst>
            <pc:docMk/>
            <pc:sldMk cId="1979105098" sldId="261"/>
            <ac:spMk id="7" creationId="{00000000-0000-0000-0000-000000000000}"/>
          </ac:spMkLst>
        </pc:spChg>
        <pc:graphicFrameChg chg="modGraphic">
          <ac:chgData name="Сергей Гаврилов" userId="bf2cb967a521c86c" providerId="LiveId" clId="{8FD740B2-FC76-400B-BDFA-EFFFB7465B48}" dt="2023-08-16T06:15:27.766" v="1" actId="20577"/>
          <ac:graphicFrameMkLst>
            <pc:docMk/>
            <pc:sldMk cId="1979105098" sldId="261"/>
            <ac:graphicFrameMk id="14" creationId="{00000000-0000-0000-0000-000000000000}"/>
          </ac:graphicFrameMkLst>
        </pc:graphicFrameChg>
      </pc:sldChg>
      <pc:sldChg chg="delSp modSp mod">
        <pc:chgData name="Сергей Гаврилов" userId="bf2cb967a521c86c" providerId="LiveId" clId="{8FD740B2-FC76-400B-BDFA-EFFFB7465B48}" dt="2023-08-18T06:49:06.447" v="841" actId="1076"/>
        <pc:sldMkLst>
          <pc:docMk/>
          <pc:sldMk cId="737249943" sldId="262"/>
        </pc:sldMkLst>
        <pc:spChg chg="mod">
          <ac:chgData name="Сергей Гаврилов" userId="bf2cb967a521c86c" providerId="LiveId" clId="{8FD740B2-FC76-400B-BDFA-EFFFB7465B48}" dt="2023-08-18T06:46:41.234" v="803" actId="207"/>
          <ac:spMkLst>
            <pc:docMk/>
            <pc:sldMk cId="737249943" sldId="262"/>
            <ac:spMk id="4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44.247" v="813" actId="207"/>
          <ac:spMkLst>
            <pc:docMk/>
            <pc:sldMk cId="737249943" sldId="262"/>
            <ac:spMk id="5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9:06.447" v="841" actId="1076"/>
          <ac:spMkLst>
            <pc:docMk/>
            <pc:sldMk cId="737249943" sldId="262"/>
            <ac:spMk id="6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25.453" v="806" actId="207"/>
          <ac:spMkLst>
            <pc:docMk/>
            <pc:sldMk cId="737249943" sldId="262"/>
            <ac:spMk id="7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46.684" v="814" actId="207"/>
          <ac:spMkLst>
            <pc:docMk/>
            <pc:sldMk cId="737249943" sldId="262"/>
            <ac:spMk id="8" creationId="{00000000-0000-0000-0000-000000000000}"/>
          </ac:spMkLst>
        </pc:spChg>
        <pc:spChg chg="del">
          <ac:chgData name="Сергей Гаврилов" userId="bf2cb967a521c86c" providerId="LiveId" clId="{8FD740B2-FC76-400B-BDFA-EFFFB7465B48}" dt="2023-08-16T06:22:37.766" v="340" actId="478"/>
          <ac:spMkLst>
            <pc:docMk/>
            <pc:sldMk cId="737249943" sldId="262"/>
            <ac:spMk id="9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38.689" v="810" actId="207"/>
          <ac:spMkLst>
            <pc:docMk/>
            <pc:sldMk cId="737249943" sldId="262"/>
            <ac:spMk id="10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41.700" v="812" actId="207"/>
          <ac:spMkLst>
            <pc:docMk/>
            <pc:sldMk cId="737249943" sldId="262"/>
            <ac:spMk id="11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33.634" v="807" actId="207"/>
          <ac:spMkLst>
            <pc:docMk/>
            <pc:sldMk cId="737249943" sldId="262"/>
            <ac:spMk id="12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8:54.967" v="839" actId="20577"/>
          <ac:spMkLst>
            <pc:docMk/>
            <pc:sldMk cId="737249943" sldId="262"/>
            <ac:spMk id="13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8T06:47:35.100" v="808" actId="207"/>
          <ac:spMkLst>
            <pc:docMk/>
            <pc:sldMk cId="737249943" sldId="262"/>
            <ac:spMk id="14" creationId="{00000000-0000-0000-0000-000000000000}"/>
          </ac:spMkLst>
        </pc:spChg>
      </pc:sldChg>
      <pc:sldChg chg="modSp mod">
        <pc:chgData name="Сергей Гаврилов" userId="bf2cb967a521c86c" providerId="LiveId" clId="{8FD740B2-FC76-400B-BDFA-EFFFB7465B48}" dt="2023-08-16T06:28:45.695" v="588" actId="5793"/>
        <pc:sldMkLst>
          <pc:docMk/>
          <pc:sldMk cId="1668649548" sldId="263"/>
        </pc:sldMkLst>
        <pc:spChg chg="mod">
          <ac:chgData name="Сергей Гаврилов" userId="bf2cb967a521c86c" providerId="LiveId" clId="{8FD740B2-FC76-400B-BDFA-EFFFB7465B48}" dt="2023-08-16T06:28:45.695" v="588" actId="5793"/>
          <ac:spMkLst>
            <pc:docMk/>
            <pc:sldMk cId="1668649548" sldId="263"/>
            <ac:spMk id="2" creationId="{00000000-0000-0000-0000-000000000000}"/>
          </ac:spMkLst>
        </pc:spChg>
        <pc:spChg chg="mod">
          <ac:chgData name="Сергей Гаврилов" userId="bf2cb967a521c86c" providerId="LiveId" clId="{8FD740B2-FC76-400B-BDFA-EFFFB7465B48}" dt="2023-08-16T06:26:16.258" v="464" actId="20577"/>
          <ac:spMkLst>
            <pc:docMk/>
            <pc:sldMk cId="1668649548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36DC0F-1898-48B6-823F-9C29DA88854D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20DA511-E454-4E16-BCA0-177AD6F93F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208823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Централизация закупок в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Липецком муниципальном районе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Липецкой области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26 Закона № 44-ФЗ)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2564904"/>
            <a:ext cx="5722404" cy="208823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Гаврилов Сергей Сергеевич,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МКУ «Центр компетенции в сфере бухгалтерского учета и муниципальных закупок Липецкого муниципального района»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номер телефона: </a:t>
            </a:r>
            <a:b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8-4742-79-73-88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2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</a:t>
            </a:r>
            <a:r>
              <a:rPr lang="ru-RU" sz="18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п.1, ч. 9, ч. 10 Статья 26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№ 44-ФЗ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«О 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орядке взаимодействия уполномоченного учреждения с муниципальными заказчиками, муниципальными бюджетными учреждениями и муниципальными автономными учреждениями при определении поставщиков (подрядчиков, исполнителей) в случаях осуществления закупок товаров, работ, услуг конкурентными способами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«Об уполномоченном учреждении Липецкого муниципального района по определению поставщиков (подрядчиков, исполнителей) для муниципальных заказчиков, муниципальных бюджетных учреждений и муниципальных автономных учреждений при определении поставщиков (подрядчиков, исполнителей) в случаях осуществления закупок товаров, работ, услуг конкурентными способами»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«О создании единой комиссии МКУ «Центр компетенции в сфере бухгалтерского учета и муниципального заказа Липецкого муниципального района» по осуществлению закупок товаров, работ, услуг конкурентными способами торгов»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полномочий по централизации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335519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04664"/>
            <a:ext cx="7704856" cy="792088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централизации закупок 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23954" y="1551114"/>
            <a:ext cx="3528392" cy="1080120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компетенции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499992" y="1196752"/>
            <a:ext cx="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Левая фигурная скобка 11"/>
          <p:cNvSpPr/>
          <p:nvPr/>
        </p:nvSpPr>
        <p:spPr>
          <a:xfrm rot="16200000">
            <a:off x="4283968" y="1202917"/>
            <a:ext cx="504056" cy="3600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792142"/>
              </p:ext>
            </p:extLst>
          </p:nvPr>
        </p:nvGraphicFramePr>
        <p:xfrm>
          <a:off x="2796376" y="3358732"/>
          <a:ext cx="3476677" cy="1272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85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функциями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54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Определения поставщиков (подрядчиков, исполнителей)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10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централизации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499141"/>
              </p:ext>
            </p:extLst>
          </p:nvPr>
        </p:nvGraphicFramePr>
        <p:xfrm>
          <a:off x="683568" y="1268761"/>
          <a:ext cx="8229600" cy="325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3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57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 /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537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централизация (включая закупки сельских поселений)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 руб.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0303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Осуществлено закупок в 2022 г.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Открытый конкурс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Электронный аукцион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нужд сельских поселений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556,8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237,5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319,3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599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по итогам проведенных процедур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7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процедуру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65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993239" y="1587865"/>
            <a:ext cx="3100312" cy="2918048"/>
          </a:xfrm>
          <a:prstGeom prst="ellipse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компетенции</a:t>
            </a:r>
          </a:p>
        </p:txBody>
      </p:sp>
      <p:sp>
        <p:nvSpPr>
          <p:cNvPr id="5" name="Овал 4"/>
          <p:cNvSpPr/>
          <p:nvPr/>
        </p:nvSpPr>
        <p:spPr>
          <a:xfrm>
            <a:off x="142001" y="3133528"/>
            <a:ext cx="2624858" cy="13176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закупок </a:t>
            </a:r>
          </a:p>
        </p:txBody>
      </p:sp>
      <p:sp>
        <p:nvSpPr>
          <p:cNvPr id="6" name="Овал 5"/>
          <p:cNvSpPr/>
          <p:nvPr/>
        </p:nvSpPr>
        <p:spPr>
          <a:xfrm>
            <a:off x="3490642" y="4604936"/>
            <a:ext cx="2880320" cy="162009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заказчикам при подготовке заявки на закупку</a:t>
            </a:r>
          </a:p>
        </p:txBody>
      </p:sp>
      <p:sp>
        <p:nvSpPr>
          <p:cNvPr id="7" name="Овал 6"/>
          <p:cNvSpPr/>
          <p:nvPr/>
        </p:nvSpPr>
        <p:spPr>
          <a:xfrm>
            <a:off x="30573" y="391887"/>
            <a:ext cx="3363668" cy="122413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поставщика</a:t>
            </a:r>
          </a:p>
        </p:txBody>
      </p:sp>
      <p:sp>
        <p:nvSpPr>
          <p:cNvPr id="8" name="Овал 7"/>
          <p:cNvSpPr/>
          <p:nvPr/>
        </p:nvSpPr>
        <p:spPr>
          <a:xfrm>
            <a:off x="146940" y="1799331"/>
            <a:ext cx="2624859" cy="126630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правовых актов касающихся работы ЦК</a:t>
            </a:r>
          </a:p>
        </p:txBody>
      </p:sp>
      <p:sp>
        <p:nvSpPr>
          <p:cNvPr id="10" name="Овал 9"/>
          <p:cNvSpPr/>
          <p:nvPr/>
        </p:nvSpPr>
        <p:spPr>
          <a:xfrm>
            <a:off x="6451126" y="4293096"/>
            <a:ext cx="2630748" cy="162009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поддержка всех заказчиков</a:t>
            </a:r>
          </a:p>
        </p:txBody>
      </p:sp>
      <p:sp>
        <p:nvSpPr>
          <p:cNvPr id="11" name="Овал 10"/>
          <p:cNvSpPr/>
          <p:nvPr/>
        </p:nvSpPr>
        <p:spPr>
          <a:xfrm>
            <a:off x="530160" y="4512193"/>
            <a:ext cx="2880319" cy="166350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заказчиков в РИС в части размещения заявок на закупку</a:t>
            </a:r>
          </a:p>
        </p:txBody>
      </p:sp>
      <p:sp>
        <p:nvSpPr>
          <p:cNvPr id="12" name="Овал 11"/>
          <p:cNvSpPr/>
          <p:nvPr/>
        </p:nvSpPr>
        <p:spPr>
          <a:xfrm>
            <a:off x="3517530" y="296652"/>
            <a:ext cx="2088232" cy="115212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типовых документов</a:t>
            </a:r>
          </a:p>
        </p:txBody>
      </p:sp>
      <p:sp>
        <p:nvSpPr>
          <p:cNvPr id="13" name="Овал 12"/>
          <p:cNvSpPr/>
          <p:nvPr/>
        </p:nvSpPr>
        <p:spPr>
          <a:xfrm>
            <a:off x="6172480" y="1799331"/>
            <a:ext cx="2824579" cy="234975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совместных закупок (продукты питания, бензин, бумага, мед. осмотр, канц. товары)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636348" y="473224"/>
            <a:ext cx="3180690" cy="126679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заключения соглашений между главами СП</a:t>
            </a:r>
          </a:p>
        </p:txBody>
      </p:sp>
    </p:spTree>
    <p:extLst>
      <p:ext uri="{BB962C8B-B14F-4D97-AF65-F5344CB8AC3E}">
        <p14:creationId xmlns:p14="http://schemas.microsoft.com/office/powerpoint/2010/main" val="73724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229600" cy="45259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поставщиков (подрядчиков, исполнителей) по заявкам заказчиков –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расчета 1 единица на каждые 80-90 заявок в год.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Методологическая поддержка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единица.</a:t>
            </a:r>
          </a:p>
          <a:p>
            <a:pPr marL="109728" indent="0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единица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правового обеспечения деятельности центра компетенции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Штатная численность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компетенции</a:t>
            </a:r>
          </a:p>
        </p:txBody>
      </p:sp>
    </p:spTree>
    <p:extLst>
      <p:ext uri="{BB962C8B-B14F-4D97-AF65-F5344CB8AC3E}">
        <p14:creationId xmlns:p14="http://schemas.microsoft.com/office/powerpoint/2010/main" val="1668649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465829"/>
              </p:ext>
            </p:extLst>
          </p:nvPr>
        </p:nvGraphicFramePr>
        <p:xfrm>
          <a:off x="457200" y="1481138"/>
          <a:ext cx="8291264" cy="42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Формальный подход Заказчиком к описанию объекта закупки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Полный электронный документооборот при согласовании заявки заказчика с УУ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все работники, КУ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имеют высшее образование или дополнительное профессиональное образование в сфере закупок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контрактных управляющих отдельных заказчиков работе в ЕИС и РИС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в штатном расписании Заказчика единицы с возложенными функциями КУ, зачастую данная функция возложена как дополнительная нагрузка на стороннюю единицу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Внедрить мероприятия, направленные на повышение привлекательности работы сотрудников КС,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 </a:t>
                      </a:r>
                      <a:b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(например: регулярное направление на курсы повышения квалификации; снятие обязанности по выполнению функций не свойственных КС, КУ; методы материального стимулирования и т.д.)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минусы и рекомендации,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выявляемые при централизации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9913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минусы и рекомендации,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выявляемые при централизации (продолжение)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587DACBD-4006-4873-9636-5803103F3A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089087"/>
              </p:ext>
            </p:extLst>
          </p:nvPr>
        </p:nvGraphicFramePr>
        <p:xfrm>
          <a:off x="611560" y="1340768"/>
          <a:ext cx="813690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1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70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квалифицированных кадров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Обеспечить получение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работниками контрактных служб, контрактными управляющими доп. проф. образования в сфере закупок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57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Сокращение издержек на проведение закупок</a:t>
                      </a:r>
                    </a:p>
                    <a:p>
                      <a:pPr algn="ctr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качества закупок</a:t>
                      </a:r>
                    </a:p>
                    <a:p>
                      <a:pPr algn="ctr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Снижение ответственности Заказчиков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99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6369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64232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530</TotalTime>
  <Words>545</Words>
  <Application>Microsoft Office PowerPoint</Application>
  <PresentationFormat>Экран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 Централизация закупок в  Липецком муниципальном районе  Липецкой области (статья 26 Закона № 44-ФЗ)</vt:lpstr>
      <vt:lpstr>Основания для полномочий по централизации закупок</vt:lpstr>
      <vt:lpstr>Презентация PowerPoint</vt:lpstr>
      <vt:lpstr>Информация по централизации</vt:lpstr>
      <vt:lpstr>Презентация PowerPoint</vt:lpstr>
      <vt:lpstr>Штатная численность  центра компетенции</vt:lpstr>
      <vt:lpstr>Отдельные минусы и рекомендации,  выявляемые при централизации</vt:lpstr>
      <vt:lpstr>Отдельные минусы и рекомендации,  выявляемые при централизации (продолжение)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Централизация закупок в муниципальных образованиях Краснодарского края   (статья 26 Закона № 44-ФЗ)</dc:title>
  <dc:creator>sotnikova</dc:creator>
  <cp:lastModifiedBy>Сергей Гаврилов</cp:lastModifiedBy>
  <cp:revision>39</cp:revision>
  <cp:lastPrinted>2023-08-18T06:52:11Z</cp:lastPrinted>
  <dcterms:created xsi:type="dcterms:W3CDTF">2018-07-23T14:37:32Z</dcterms:created>
  <dcterms:modified xsi:type="dcterms:W3CDTF">2023-08-18T07:10:26Z</dcterms:modified>
</cp:coreProperties>
</file>