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8" r:id="rId6"/>
    <p:sldId id="279" r:id="rId7"/>
    <p:sldId id="280" r:id="rId8"/>
    <p:sldId id="282" r:id="rId9"/>
    <p:sldId id="273" r:id="rId10"/>
    <p:sldId id="265" r:id="rId11"/>
    <p:sldId id="281" r:id="rId12"/>
    <p:sldId id="284" r:id="rId13"/>
    <p:sldId id="293" r:id="rId14"/>
    <p:sldId id="285" r:id="rId15"/>
    <p:sldId id="270" r:id="rId16"/>
    <p:sldId id="286" r:id="rId17"/>
    <p:sldId id="287" r:id="rId18"/>
    <p:sldId id="288" r:id="rId19"/>
    <p:sldId id="260" r:id="rId20"/>
    <p:sldId id="292" r:id="rId21"/>
    <p:sldId id="289" r:id="rId22"/>
    <p:sldId id="290" r:id="rId23"/>
    <p:sldId id="269" r:id="rId24"/>
    <p:sldId id="291" r:id="rId25"/>
    <p:sldId id="272" r:id="rId26"/>
    <p:sldId id="277" r:id="rId27"/>
    <p:sldId id="268" r:id="rId28"/>
    <p:sldId id="267" r:id="rId2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03.08.2023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03.08.2023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4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04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0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8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27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13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65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26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6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31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13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582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25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4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1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85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3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1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1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63CB3-031B-4322-9B39-0C663A84FF6B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E3FE9-B737-4871-8DC6-C686E2D2E7D3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21D3A-2595-4E89-BD59-A51E0B4C4808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 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2D43AE-1D8D-4026-BBC4-3D1AFE2A3809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B95D7-8B2C-4D7A-8452-E64C17750E10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 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C4234C-A75C-425C-984C-313B4C2F5ED2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 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72FF69-75E4-47A6-B407-F71C4142FD3D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909E9-A188-451B-89E1-4745E905AF5A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E9C98-CDFE-4F0E-AC53-E63DA2D354D3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7FBDD-B546-4F89-A271-215CA65CF96F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C673F-0519-45DD-83E6-D26ADD1EEE5C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3D844-B2A7-4A3C-832D-69289F9A2292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79C44-F1CF-441E-99FD-712B496103FA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308E7-F0A1-43DF-B765-09E3BE2C9938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A5B94-615E-4ECF-9834-CCA5B2882595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E9A6A-5FF4-4BC8-BE9D-D0B28E07ED08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82C95-57CB-4637-908D-E009952AF30F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03.08.2023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6000" dirty="0" smtClean="0"/>
              <a:t>ФОНД ИМУЩЕСТВА КАЛУЖСКОЙ ОБЛАСТИ</a:t>
            </a:r>
            <a:endParaRPr lang="ru-RU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 smtClean="0"/>
              <a:t>Косов роман </a:t>
            </a:r>
            <a:r>
              <a:rPr lang="ru-RU" b="1" dirty="0" err="1" smtClean="0"/>
              <a:t>николаевич</a:t>
            </a:r>
            <a:endParaRPr lang="ru-RU" b="1" dirty="0" smtClean="0"/>
          </a:p>
          <a:p>
            <a:pPr rtl="0"/>
            <a:r>
              <a:rPr lang="ru-RU" dirty="0" smtClean="0"/>
              <a:t>ЗАМЕСТИТЕЛЬ ДИРЕКТОРА</a:t>
            </a:r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617838"/>
            <a:ext cx="9404723" cy="1235410"/>
          </a:xfrm>
        </p:spPr>
        <p:txBody>
          <a:bodyPr/>
          <a:lstStyle/>
          <a:p>
            <a:pPr algn="ctr"/>
            <a:r>
              <a:rPr lang="ru-RU" sz="2800" dirty="0"/>
              <a:t>Государственное задание учреждения по организации и проведению закупок </a:t>
            </a:r>
            <a:r>
              <a:rPr lang="ru-RU" sz="2800" dirty="0" smtClean="0"/>
              <a:t>223 -ФЗ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Организация </a:t>
            </a:r>
            <a:r>
              <a:rPr lang="ru-RU" b="1" dirty="0"/>
              <a:t>и проведение закупок </a:t>
            </a:r>
            <a:r>
              <a:rPr lang="ru-RU" b="1" dirty="0" smtClean="0"/>
              <a:t>для:</a:t>
            </a:r>
          </a:p>
          <a:p>
            <a:r>
              <a:rPr lang="ru-RU" dirty="0">
                <a:solidFill>
                  <a:srgbClr val="FFC000"/>
                </a:solidFill>
              </a:rPr>
              <a:t>- государственных (муниципальных) бюджетных учреждений Калужской </a:t>
            </a:r>
            <a:r>
              <a:rPr lang="ru-RU" dirty="0" smtClean="0">
                <a:solidFill>
                  <a:srgbClr val="FFC000"/>
                </a:solidFill>
              </a:rPr>
              <a:t>области</a:t>
            </a:r>
          </a:p>
          <a:p>
            <a:r>
              <a:rPr lang="ru-RU" dirty="0">
                <a:solidFill>
                  <a:srgbClr val="00B050"/>
                </a:solidFill>
              </a:rPr>
              <a:t>государственных автономных учреждений Калужской </a:t>
            </a:r>
            <a:r>
              <a:rPr lang="ru-RU" dirty="0" smtClean="0">
                <a:solidFill>
                  <a:srgbClr val="00B050"/>
                </a:solidFill>
              </a:rPr>
              <a:t>области</a:t>
            </a:r>
          </a:p>
          <a:p>
            <a:r>
              <a:rPr lang="ru-RU" dirty="0">
                <a:solidFill>
                  <a:srgbClr val="00B0F0"/>
                </a:solidFill>
              </a:rPr>
              <a:t>государственных (муниципальных) унитарных предприятий Калужской </a:t>
            </a:r>
            <a:r>
              <a:rPr lang="ru-RU" dirty="0" smtClean="0">
                <a:solidFill>
                  <a:srgbClr val="00B0F0"/>
                </a:solidFill>
              </a:rPr>
              <a:t>области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ООО и АО с </a:t>
            </a:r>
            <a:r>
              <a:rPr lang="ru-RU" dirty="0" err="1" smtClean="0">
                <a:solidFill>
                  <a:srgbClr val="FFFF00"/>
                </a:solidFill>
              </a:rPr>
              <a:t>госучастием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На возмездной основе - </a:t>
            </a:r>
            <a:r>
              <a:rPr lang="ru-RU" dirty="0" smtClean="0">
                <a:solidFill>
                  <a:srgbClr val="FF0000"/>
                </a:solidFill>
              </a:rPr>
              <a:t>МАУ</a:t>
            </a:r>
            <a:r>
              <a:rPr lang="ru-RU" dirty="0">
                <a:solidFill>
                  <a:srgbClr val="FF0000"/>
                </a:solidFill>
              </a:rPr>
              <a:t>, юридические лица с различной организационно-правовой формой собственности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3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777" y="2145362"/>
            <a:ext cx="9338465" cy="3358967"/>
          </a:xfrm>
        </p:spPr>
        <p:txBody>
          <a:bodyPr rtlCol="0">
            <a:noAutofit/>
          </a:bodyPr>
          <a:lstStyle/>
          <a:p>
            <a:r>
              <a:rPr lang="ru-RU" sz="1800" dirty="0" smtClean="0"/>
              <a:t>- </a:t>
            </a:r>
            <a:r>
              <a:rPr lang="ru-RU" sz="1800" dirty="0" smtClean="0">
                <a:solidFill>
                  <a:srgbClr val="FFFF00"/>
                </a:solidFill>
              </a:rPr>
              <a:t>услуги </a:t>
            </a:r>
            <a:r>
              <a:rPr lang="ru-RU" sz="1800" dirty="0">
                <a:solidFill>
                  <a:srgbClr val="FFFF00"/>
                </a:solidFill>
              </a:rPr>
              <a:t>по осуществлению закупок в электронной форме в соответствии с Федеральным законом от 05.04.2013 №44-ФЗ</a:t>
            </a:r>
            <a:r>
              <a:rPr lang="ru-RU" sz="1800" dirty="0" smtClean="0">
                <a:solidFill>
                  <a:srgbClr val="FFFF00"/>
                </a:solidFill>
              </a:rPr>
              <a:t/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/>
            </a:r>
            <a:br>
              <a:rPr lang="ru-RU" sz="1800" dirty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- </a:t>
            </a:r>
            <a:r>
              <a:rPr lang="ru-RU" sz="1800" dirty="0">
                <a:solidFill>
                  <a:srgbClr val="FFFF00"/>
                </a:solidFill>
              </a:rPr>
              <a:t>услуги по организации и проведению процедур по определению поставщика (подрядчика, исполнителя в рамках Федерального закона от 18.07.2011 № 223-ФЗ</a:t>
            </a:r>
            <a:r>
              <a:rPr lang="ru-RU" sz="1800" dirty="0" smtClean="0">
                <a:solidFill>
                  <a:srgbClr val="FFFF00"/>
                </a:solidFill>
              </a:rPr>
              <a:t/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/>
            </a:r>
            <a:br>
              <a:rPr lang="ru-RU" sz="1800" dirty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- </a:t>
            </a:r>
            <a:r>
              <a:rPr lang="ru-RU" sz="1800" dirty="0">
                <a:solidFill>
                  <a:srgbClr val="FFFF00"/>
                </a:solidFill>
              </a:rPr>
              <a:t>услуги по разработке Положений о закупках в соответствии с требованиями Федерального закона № </a:t>
            </a:r>
            <a:r>
              <a:rPr lang="ru-RU" sz="1800" dirty="0" smtClean="0">
                <a:solidFill>
                  <a:srgbClr val="FFFF00"/>
                </a:solidFill>
              </a:rPr>
              <a:t>223-ФЗ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2000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08997" y="571500"/>
            <a:ext cx="8678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</a:t>
            </a:r>
            <a:r>
              <a:rPr lang="ru-RU" sz="2800" dirty="0"/>
              <a:t>слуги возмездного характера в сфере 44-ФЗ и 223-ФЗ: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62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4585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68" y="-7481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/>
              <a:t>Динамика роста доходов от услуг возмездного характера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123" y="1631569"/>
            <a:ext cx="11307753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923" y="1799548"/>
            <a:ext cx="9338465" cy="4205681"/>
          </a:xfrm>
        </p:spPr>
        <p:txBody>
          <a:bodyPr rtlCol="0">
            <a:noAutofit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</a:t>
            </a:r>
            <a:r>
              <a:rPr lang="ru-RU" sz="1600" b="1" dirty="0">
                <a:solidFill>
                  <a:srgbClr val="FFFF00"/>
                </a:solidFill>
              </a:rPr>
              <a:t>приказ ФАС России от 10.02.2010 N 67- организация и проведение конкурсов или аукционов на право заключения договоров аренды, договоров безвозмездного пользования, договоров доверительного управления имуществом</a:t>
            </a:r>
            <a:r>
              <a:rPr lang="ru-RU" sz="1600" b="1" dirty="0" smtClean="0">
                <a:solidFill>
                  <a:srgbClr val="FFFF00"/>
                </a:solidFill>
              </a:rPr>
              <a:t/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 smtClean="0"/>
              <a:t>- </a:t>
            </a:r>
            <a:r>
              <a:rPr lang="ru-RU" sz="1600" b="1" dirty="0" smtClean="0">
                <a:solidFill>
                  <a:srgbClr val="FFC000"/>
                </a:solidFill>
              </a:rPr>
              <a:t>постановление </a:t>
            </a:r>
            <a:r>
              <a:rPr lang="ru-RU" sz="1600" b="1" dirty="0">
                <a:solidFill>
                  <a:srgbClr val="FFC000"/>
                </a:solidFill>
              </a:rPr>
              <a:t>Правительства РФ от 14.04.2007 N 230 -  организация и проведение аукционов по приобретению права на заключение договора водопользования</a:t>
            </a:r>
            <a:r>
              <a:rPr lang="ru-RU" sz="1600" b="1" dirty="0" smtClean="0">
                <a:solidFill>
                  <a:srgbClr val="FFC000"/>
                </a:solidFill>
              </a:rPr>
              <a:t/>
            </a:r>
            <a:br>
              <a:rPr lang="ru-RU" sz="1600" b="1" dirty="0" smtClean="0">
                <a:solidFill>
                  <a:srgbClr val="FFC000"/>
                </a:solidFill>
              </a:rPr>
            </a:br>
            <a:r>
              <a:rPr lang="ru-RU" sz="1600" b="1" dirty="0">
                <a:solidFill>
                  <a:srgbClr val="FFC000"/>
                </a:solidFill>
              </a:rPr>
              <a:t/>
            </a:r>
            <a:br>
              <a:rPr lang="ru-RU" sz="1600" b="1" dirty="0">
                <a:solidFill>
                  <a:srgbClr val="FFC000"/>
                </a:solidFill>
              </a:rPr>
            </a:br>
            <a:r>
              <a:rPr lang="ru-RU" sz="1600" b="1" dirty="0" smtClean="0"/>
              <a:t>-</a:t>
            </a:r>
            <a:r>
              <a:rPr lang="ru-RU" sz="1600" b="1" dirty="0">
                <a:solidFill>
                  <a:srgbClr val="00B0F0"/>
                </a:solidFill>
              </a:rPr>
              <a:t>организация и проведение аукционов и конкурсов  по аренде и продаже земельных участков по Земельному кодексу Российской Федерации</a:t>
            </a:r>
            <a:r>
              <a:rPr lang="ru-RU" sz="1600" b="1" dirty="0" smtClean="0">
                <a:solidFill>
                  <a:srgbClr val="00B0F0"/>
                </a:solidFill>
              </a:rPr>
              <a:t/>
            </a:r>
            <a:br>
              <a:rPr lang="ru-RU" sz="1600" b="1" dirty="0" smtClean="0">
                <a:solidFill>
                  <a:srgbClr val="00B0F0"/>
                </a:solidFill>
              </a:rPr>
            </a:br>
            <a:r>
              <a:rPr lang="ru-RU" sz="1600" b="1" dirty="0">
                <a:solidFill>
                  <a:srgbClr val="00B0F0"/>
                </a:solidFill>
              </a:rPr>
              <a:t/>
            </a:r>
            <a:br>
              <a:rPr lang="ru-RU" sz="1600" b="1" dirty="0">
                <a:solidFill>
                  <a:srgbClr val="00B0F0"/>
                </a:solidFill>
              </a:rPr>
            </a:br>
            <a:r>
              <a:rPr lang="ru-RU" sz="1600" b="1" dirty="0" smtClean="0"/>
              <a:t>- </a:t>
            </a:r>
            <a:r>
              <a:rPr lang="ru-RU" sz="1600" b="1" dirty="0">
                <a:solidFill>
                  <a:srgbClr val="FF0000"/>
                </a:solidFill>
              </a:rPr>
              <a:t>организация и проведение аукционов и конкурсов  по аренде и продаже лесных насаждений в соответствии с Лесным кодексом Российской Федерации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>-</a:t>
            </a:r>
            <a:r>
              <a:rPr lang="ru-RU" sz="1600" b="1" dirty="0">
                <a:solidFill>
                  <a:srgbClr val="00B050"/>
                </a:solidFill>
              </a:rPr>
              <a:t>организация и проведение аукционов и конкурсов на определение победителя по комплексному развитию территории </a:t>
            </a:r>
            <a:r>
              <a:rPr lang="ru-RU" sz="1600" b="1" dirty="0" smtClean="0">
                <a:solidFill>
                  <a:srgbClr val="00B050"/>
                </a:solidFill>
              </a:rPr>
              <a:t>в соответствии с  постановлением </a:t>
            </a:r>
            <a:r>
              <a:rPr lang="ru-RU" sz="1600" b="1" dirty="0">
                <a:solidFill>
                  <a:srgbClr val="00B050"/>
                </a:solidFill>
              </a:rPr>
              <a:t>Правительства РФ от 04.05.2021 N 701 </a:t>
            </a:r>
            <a:br>
              <a:rPr lang="ru-RU" sz="1600" b="1" dirty="0">
                <a:solidFill>
                  <a:srgbClr val="00B050"/>
                </a:solidFill>
              </a:rPr>
            </a:b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0923" y="361165"/>
            <a:ext cx="9060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Оказание услуг муниципальным заказчикам по безвозмездной основе</a:t>
            </a:r>
            <a:r>
              <a:rPr lang="ru-RU" sz="2400" dirty="0"/>
              <a:t> в качестве </a:t>
            </a:r>
            <a:r>
              <a:rPr lang="ru-RU" sz="2400" b="1" i="1" u="sng" dirty="0"/>
              <a:t>организатора торгов</a:t>
            </a:r>
            <a:r>
              <a:rPr lang="ru-RU" sz="3200" dirty="0"/>
              <a:t>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7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923" y="1192162"/>
            <a:ext cx="9338465" cy="5476455"/>
          </a:xfrm>
        </p:spPr>
        <p:txBody>
          <a:bodyPr rtlCol="0">
            <a:noAutofit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- </a:t>
            </a:r>
            <a:r>
              <a:rPr lang="ru-RU" sz="1600" dirty="0">
                <a:solidFill>
                  <a:srgbClr val="FFFF00"/>
                </a:solidFill>
              </a:rPr>
              <a:t>разработка извещения о проведении аукционов по продаже земельных участков, находящихся в государственной или муниципальной собственности, либо аукциона на право заключения договора аренды земельных участков, находящихся в государственной или муниципальной собственности</a:t>
            </a:r>
            <a:r>
              <a:rPr lang="ru-RU" sz="1600" b="1" dirty="0" smtClean="0">
                <a:solidFill>
                  <a:srgbClr val="FFFF00"/>
                </a:solidFill>
              </a:rPr>
              <a:t/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- </a:t>
            </a:r>
            <a:r>
              <a:rPr lang="ru-RU" sz="1600" dirty="0" smtClean="0">
                <a:solidFill>
                  <a:srgbClr val="FFFF00"/>
                </a:solidFill>
              </a:rPr>
              <a:t>разработка </a:t>
            </a:r>
            <a:r>
              <a:rPr lang="ru-RU" sz="1600" dirty="0">
                <a:solidFill>
                  <a:srgbClr val="FFFF00"/>
                </a:solidFill>
              </a:rPr>
              <a:t>информационных сообщений о продаже государственного или муниципального имущества</a:t>
            </a:r>
            <a:r>
              <a:rPr lang="ru-RU" sz="1600" b="1" dirty="0" smtClean="0">
                <a:solidFill>
                  <a:srgbClr val="FFFF00"/>
                </a:solidFill>
              </a:rPr>
              <a:t/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- </a:t>
            </a:r>
            <a:r>
              <a:rPr lang="ru-RU" sz="1600" dirty="0">
                <a:solidFill>
                  <a:srgbClr val="FFFF00"/>
                </a:solidFill>
              </a:rPr>
              <a:t>разработка извещений  или документаций о проведении конкурсов и аукционов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- </a:t>
            </a:r>
            <a:r>
              <a:rPr lang="ru-RU" sz="1600" dirty="0" smtClean="0">
                <a:solidFill>
                  <a:srgbClr val="FFFF00"/>
                </a:solidFill>
              </a:rPr>
              <a:t>размещение </a:t>
            </a:r>
            <a:r>
              <a:rPr lang="ru-RU" sz="1600" dirty="0">
                <a:solidFill>
                  <a:srgbClr val="FFFF00"/>
                </a:solidFill>
              </a:rPr>
              <a:t>изменений в извещение о проведении конкурса</a:t>
            </a:r>
            <a:r>
              <a:rPr lang="ru-RU" sz="1600" b="1" dirty="0" smtClean="0">
                <a:solidFill>
                  <a:srgbClr val="FFFF00"/>
                </a:solidFill>
              </a:rPr>
              <a:t/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- </a:t>
            </a:r>
            <a:r>
              <a:rPr lang="ru-RU" sz="1600" dirty="0">
                <a:solidFill>
                  <a:srgbClr val="FFFF00"/>
                </a:solidFill>
              </a:rPr>
              <a:t>размещение разъяснений положений аукционной (конкурсной) документации на сайте с указанием предмета </a:t>
            </a:r>
            <a:r>
              <a:rPr lang="ru-RU" sz="1600" dirty="0" smtClean="0">
                <a:solidFill>
                  <a:srgbClr val="FFFF00"/>
                </a:solidFill>
              </a:rPr>
              <a:t>запроса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- рассмотрение </a:t>
            </a:r>
            <a:r>
              <a:rPr lang="ru-RU" sz="1600" dirty="0">
                <a:solidFill>
                  <a:srgbClr val="FFFF00"/>
                </a:solidFill>
              </a:rPr>
              <a:t>заявок на участие в аукционе (конкурсе) в соответствии с действующим законодательством Российской </a:t>
            </a:r>
            <a:r>
              <a:rPr lang="ru-RU" sz="1600" dirty="0" smtClean="0">
                <a:solidFill>
                  <a:srgbClr val="FFFF00"/>
                </a:solidFill>
              </a:rPr>
              <a:t>Федерации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- формирование </a:t>
            </a:r>
            <a:r>
              <a:rPr lang="ru-RU" sz="1600" dirty="0">
                <a:solidFill>
                  <a:srgbClr val="FFFF00"/>
                </a:solidFill>
              </a:rPr>
              <a:t>протокола рассмотрения заявок, осуществление подписи данного протокола и его размещение электронной площадке в статусе организатора имущественных торгов</a:t>
            </a: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0923" y="361165"/>
            <a:ext cx="906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Функции на основе соглашений с муниципальными заказчиками Калужской области: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0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12" y="626891"/>
            <a:ext cx="8708887" cy="1400530"/>
          </a:xfrm>
        </p:spPr>
        <p:txBody>
          <a:bodyPr rtlCol="0"/>
          <a:lstStyle/>
          <a:p>
            <a:r>
              <a:rPr lang="ru-RU" sz="2800" b="1" dirty="0"/>
              <a:t>Структура имущественных торгов в </a:t>
            </a:r>
            <a:r>
              <a:rPr lang="ru-RU" sz="2800" b="1" dirty="0" smtClean="0"/>
              <a:t>202</a:t>
            </a:r>
            <a:r>
              <a:rPr lang="en-US" sz="2800" b="1" dirty="0" smtClean="0"/>
              <a:t>0</a:t>
            </a:r>
            <a:r>
              <a:rPr lang="ru-RU" sz="2800" b="1" dirty="0" smtClean="0"/>
              <a:t> </a:t>
            </a:r>
            <a:r>
              <a:rPr lang="ru-RU" sz="2800" b="1" dirty="0"/>
              <a:t>году</a:t>
            </a:r>
            <a:r>
              <a:rPr lang="ru-RU" sz="2800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89" y="1488755"/>
            <a:ext cx="8399931" cy="5020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0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12" y="626891"/>
            <a:ext cx="8708887" cy="1400530"/>
          </a:xfrm>
        </p:spPr>
        <p:txBody>
          <a:bodyPr rtlCol="0"/>
          <a:lstStyle/>
          <a:p>
            <a:r>
              <a:rPr lang="ru-RU" sz="2800" b="1" dirty="0"/>
              <a:t>Структура имущественных торгов в 2021 году</a:t>
            </a:r>
            <a:r>
              <a:rPr lang="ru-RU" sz="2800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879" y="1501994"/>
            <a:ext cx="8468551" cy="4957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459" y="477706"/>
            <a:ext cx="8784760" cy="1400530"/>
          </a:xfrm>
        </p:spPr>
        <p:txBody>
          <a:bodyPr/>
          <a:lstStyle/>
          <a:p>
            <a:r>
              <a:rPr lang="ru-RU" sz="2800" b="1" dirty="0"/>
              <a:t>Структура имущественных торгов в </a:t>
            </a:r>
            <a:r>
              <a:rPr lang="ru-RU" sz="2800" b="1" dirty="0" smtClean="0"/>
              <a:t>2022 </a:t>
            </a:r>
            <a:r>
              <a:rPr lang="ru-RU" sz="2800" b="1" dirty="0"/>
              <a:t>году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41" y="1251858"/>
            <a:ext cx="8480611" cy="5204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68" y="-7481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/>
              <a:t>Динамика роста доходов </a:t>
            </a:r>
            <a:r>
              <a:rPr lang="ru-RU" sz="2400" b="1" dirty="0" smtClean="0"/>
              <a:t>по </a:t>
            </a:r>
            <a:r>
              <a:rPr lang="ru-RU" sz="2400" b="1" dirty="0"/>
              <a:t>проведенным лотам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896" y="1522547"/>
            <a:ext cx="10105845" cy="47426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9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68" y="-7481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/>
              <a:t>Динамика роста количества заявок на участие в торгах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664" y="1328860"/>
            <a:ext cx="9917948" cy="4964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2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-8227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64214"/>
            <a:ext cx="8825658" cy="3329581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>
                <a:solidFill>
                  <a:srgbClr val="92D050"/>
                </a:solidFill>
              </a:rPr>
              <a:t>Централизация закупочной деятельности </a:t>
            </a:r>
            <a:r>
              <a:rPr lang="ru-RU" sz="3200" b="1" dirty="0" smtClean="0">
                <a:solidFill>
                  <a:srgbClr val="92D050"/>
                </a:solidFill>
              </a:rPr>
              <a:t>в рамках Федеральных законов </a:t>
            </a:r>
            <a:r>
              <a:rPr lang="ru-RU" sz="3200" b="1" dirty="0" smtClean="0">
                <a:solidFill>
                  <a:srgbClr val="92D050"/>
                </a:solidFill>
              </a:rPr>
              <a:t>44-ФЗ, 223-ФЗ и имущественных торгов в </a:t>
            </a:r>
            <a:r>
              <a:rPr lang="ru-RU" sz="3200" b="1" dirty="0" smtClean="0">
                <a:solidFill>
                  <a:srgbClr val="92D050"/>
                </a:solidFill>
              </a:rPr>
              <a:t>Фонде имущества Калужской </a:t>
            </a:r>
            <a:r>
              <a:rPr lang="ru-RU" sz="3200" b="1" dirty="0">
                <a:solidFill>
                  <a:srgbClr val="92D050"/>
                </a:solidFill>
              </a:rPr>
              <a:t>области</a:t>
            </a:r>
            <a:r>
              <a:rPr lang="ru-RU" sz="3200" dirty="0">
                <a:solidFill>
                  <a:srgbClr val="92D050"/>
                </a:solidFill>
              </a:rPr>
              <a:t/>
            </a:r>
            <a:br>
              <a:rPr lang="ru-RU" sz="3200" dirty="0">
                <a:solidFill>
                  <a:srgbClr val="92D050"/>
                </a:solidFill>
              </a:rPr>
            </a:b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63751"/>
            <a:ext cx="8825658" cy="86142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/>
              <a:t>Калуга </a:t>
            </a:r>
            <a:r>
              <a:rPr lang="en-US" dirty="0" smtClean="0"/>
              <a:t>2023</a:t>
            </a:r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5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816" y="1965629"/>
            <a:ext cx="10178388" cy="4757900"/>
          </a:xfrm>
        </p:spPr>
        <p:txBody>
          <a:bodyPr rtlCol="0"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/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dirty="0"/>
              <a:t>Организация и проведение торгов для органов государственной власти Калужской области, органов власти местного самоуправления муниципальных образований Калужской </a:t>
            </a:r>
            <a:r>
              <a:rPr lang="ru-RU" sz="1600" dirty="0" smtClean="0"/>
              <a:t>области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FFFF00"/>
                </a:solidFill>
              </a:rPr>
              <a:t>-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организация и проведение аукционов по продаже земельных участков или на право заключения договоров аренды земельных участков;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 - организация и проведение аукционов на право заключения договора аренды лесных участков либо на право заключения договора купли-продажи лесных насаждений;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- организация и проведение торгов на право заключения договора аренды муниципального или государственного имущества;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- организация и проведение аукционов по приобретению права на заключение договора водопользования;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- организация и проведение аукционов на право заключения договора о комплексном развитии территории;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- сопровождение продажи имущества в порядке приватизации для органов государственной власти Калужской области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0000"/>
                </a:solidFill>
              </a:rPr>
              <a:t>На возмездной основе -юр</a:t>
            </a:r>
            <a:r>
              <a:rPr lang="ru-RU" sz="1600" dirty="0">
                <a:solidFill>
                  <a:srgbClr val="FF0000"/>
                </a:solidFill>
              </a:rPr>
              <a:t>. лица с </a:t>
            </a:r>
            <a:r>
              <a:rPr lang="ru-RU" sz="1600" dirty="0" err="1">
                <a:solidFill>
                  <a:srgbClr val="FF0000"/>
                </a:solidFill>
              </a:rPr>
              <a:t>госучастием</a:t>
            </a:r>
            <a:r>
              <a:rPr lang="ru-RU" sz="1600" dirty="0">
                <a:solidFill>
                  <a:srgbClr val="FF0000"/>
                </a:solidFill>
              </a:rPr>
              <a:t>, юр. лица с различной организационно-правовой формой; органы местного самоуправления при сопровождении продажи имущества в порядке </a:t>
            </a:r>
            <a:r>
              <a:rPr lang="ru-RU" sz="1600" dirty="0" smtClean="0">
                <a:solidFill>
                  <a:srgbClr val="FF0000"/>
                </a:solidFill>
              </a:rPr>
              <a:t>приватизации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0923" y="530440"/>
            <a:ext cx="9050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Государственное задание учреждения по организации и проведению имущественных торгов</a:t>
            </a:r>
            <a:r>
              <a:rPr lang="ru-RU" sz="320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68" y="-7481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/>
              <a:t>Динамика доходов от </a:t>
            </a:r>
            <a:r>
              <a:rPr lang="ru-RU" sz="2400" b="1" dirty="0" smtClean="0"/>
              <a:t>внебюджетной </a:t>
            </a:r>
            <a:r>
              <a:rPr lang="ru-RU" sz="2400" b="1" dirty="0"/>
              <a:t>деятельности по имущественным торгам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6165" y="1285826"/>
            <a:ext cx="9855576" cy="5285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28" y="626891"/>
            <a:ext cx="9404723" cy="717815"/>
          </a:xfrm>
        </p:spPr>
        <p:txBody>
          <a:bodyPr rtlCol="0"/>
          <a:lstStyle/>
          <a:p>
            <a:r>
              <a:rPr lang="ru-RU" sz="2000" b="1" dirty="0">
                <a:solidFill>
                  <a:srgbClr val="FFFF00"/>
                </a:solidFill>
              </a:rPr>
              <a:t>Деятельность в сети интернет и в социальных сетях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9883" y="1757082"/>
            <a:ext cx="100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Фонд имущества Калужской области на регулярной основе ведет информирование населения в социальных сетях </a:t>
            </a:r>
            <a:r>
              <a:rPr lang="ru-RU" dirty="0" err="1"/>
              <a:t>Вконтакте</a:t>
            </a:r>
            <a:r>
              <a:rPr lang="ru-RU" dirty="0"/>
              <a:t> и Телеграмм </a:t>
            </a:r>
            <a:r>
              <a:rPr lang="ru-RU" dirty="0" smtClean="0"/>
              <a:t> </a:t>
            </a:r>
            <a:r>
              <a:rPr lang="ru-RU" dirty="0"/>
              <a:t>(созданы 22.07.2023), и на сайте Фонда в сети интернет.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90919" y="4105836"/>
            <a:ext cx="9950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Образовательная деятельность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Мониторинг цен на товары и услуги, включая товары первой необходимости  -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Информация о проводимых государственных и муниципальных закупках и  проводимых имущественных торгах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Графики заседаний комиссий  по 44-ФЗ и 223-ФЗ.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Текущая деятельность Фонда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Информирование о изменениях в нормативной сфере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90919" y="2957411"/>
            <a:ext cx="9529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FF00"/>
                </a:solidFill>
              </a:rPr>
              <a:t>Вконтакте</a:t>
            </a:r>
            <a:r>
              <a:rPr lang="ru-RU" sz="2000" b="1" dirty="0" smtClean="0">
                <a:solidFill>
                  <a:srgbClr val="FFFF00"/>
                </a:solidFill>
              </a:rPr>
              <a:t>		 – 			</a:t>
            </a:r>
            <a:r>
              <a:rPr lang="en-US" sz="2000" b="1" dirty="0" smtClean="0">
                <a:solidFill>
                  <a:srgbClr val="FFFF00"/>
                </a:solidFill>
              </a:rPr>
              <a:t>https</a:t>
            </a:r>
            <a:r>
              <a:rPr lang="en-US" sz="2000" b="1" dirty="0">
                <a:solidFill>
                  <a:srgbClr val="FFFF00"/>
                </a:solidFill>
              </a:rPr>
              <a:t>://vk.com/club221630594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</a:rPr>
              <a:t>В телеграмме	 - 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			</a:t>
            </a:r>
            <a:r>
              <a:rPr lang="en-US" sz="2000" b="1" dirty="0" smtClean="0">
                <a:solidFill>
                  <a:srgbClr val="FFFF00"/>
                </a:solidFill>
              </a:rPr>
              <a:t>https</a:t>
            </a:r>
            <a:r>
              <a:rPr lang="en-US" sz="2000" b="1" dirty="0">
                <a:solidFill>
                  <a:srgbClr val="FFFF00"/>
                </a:solidFill>
              </a:rPr>
              <a:t>://t.me/fondimklg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1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24047" y="2640740"/>
            <a:ext cx="2839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Основной сайт Фонда имущества создан в 2016 году и с тех пор проинформировал около 400 </a:t>
            </a:r>
            <a:r>
              <a:rPr lang="ru-RU" sz="1400" dirty="0" err="1"/>
              <a:t>тыс</a:t>
            </a:r>
            <a:r>
              <a:rPr lang="ru-RU" sz="1400" dirty="0"/>
              <a:t> уникальных посетителей .  Средняя посещаемость сайта – 30-40 уникальных посетителей в сутки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Сайт фонда имущества - </a:t>
            </a:r>
            <a:r>
              <a:rPr lang="en-US" sz="2400" b="1" dirty="0" smtClean="0"/>
              <a:t>https:\\fondim.kaluga.net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6" y="1521554"/>
            <a:ext cx="7691718" cy="5004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xmlns="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40442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053432"/>
            <a:ext cx="6096000" cy="1389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20.07.2023 дополнительно созданы и открыты группы в социальных сетях </a:t>
            </a:r>
            <a:r>
              <a:rPr lang="ru-RU" sz="16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Телеграмм. Получен статус </a:t>
            </a:r>
            <a:r>
              <a:rPr lang="ru-RU" sz="16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госорганизации</a:t>
            </a:r>
            <a:r>
              <a:rPr lang="ru-RU" sz="1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Средняя посещаемость выросла за это период до 80 посещений в сутки. Рост числа подписчиков за неделю - 700 человек .</a:t>
            </a:r>
            <a:endParaRPr lang="ru-RU" sz="16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" y="1584242"/>
            <a:ext cx="3517807" cy="2911558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8" y="1584242"/>
            <a:ext cx="3499687" cy="2911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7952" y="1538756"/>
            <a:ext cx="4580965" cy="472845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17507"/>
            <a:ext cx="9986682" cy="817336"/>
          </a:xfrm>
        </p:spPr>
        <p:txBody>
          <a:bodyPr/>
          <a:lstStyle/>
          <a:p>
            <a:r>
              <a:rPr lang="ru-RU" sz="2400" b="1" dirty="0" smtClean="0"/>
              <a:t>      	</a:t>
            </a:r>
            <a:r>
              <a:rPr lang="ru-RU" sz="2000" b="1" dirty="0" smtClean="0"/>
              <a:t>Статистика по социальным сетям </a:t>
            </a:r>
            <a:r>
              <a:rPr lang="ru-RU" sz="2000" b="1" dirty="0" err="1" smtClean="0"/>
              <a:t>Вконтакте</a:t>
            </a:r>
            <a:r>
              <a:rPr lang="ru-RU" sz="2000" b="1" dirty="0" smtClean="0"/>
              <a:t>  </a:t>
            </a:r>
            <a:r>
              <a:rPr lang="ru-RU" sz="2400" dirty="0"/>
              <a:t> </a:t>
            </a:r>
            <a:r>
              <a:rPr lang="ru-RU" sz="2000" b="1" dirty="0" smtClean="0"/>
              <a:t>и  Телеграмм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89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:a16="http://schemas.microsoft.com/office/drawing/2014/main" xmlns="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0" y="-205936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/>
              <a:t>Спасибо за внимание!</a:t>
            </a:r>
          </a:p>
        </p:txBody>
      </p:sp>
      <p:sp>
        <p:nvSpPr>
          <p:cNvPr id="13" name="Подзаголовок 12">
            <a:extLst>
              <a:ext uri="{FF2B5EF4-FFF2-40B4-BE49-F238E27FC236}">
                <a16:creationId xmlns:a16="http://schemas.microsoft.com/office/drawing/2014/main" xmlns="" id="{336E726C-3DE4-41AA-88A0-C92B0C34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 smtClean="0"/>
              <a:t>Фонд имущества калужской области</a:t>
            </a:r>
            <a:endParaRPr lang="ru-RU" b="1" dirty="0"/>
          </a:p>
        </p:txBody>
      </p:sp>
      <p:sp>
        <p:nvSpPr>
          <p:cNvPr id="57" name="Прямоугольник 56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6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3" y="219525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Централизация </a:t>
            </a:r>
            <a:r>
              <a:rPr lang="ru-RU" sz="2800" b="1" dirty="0" smtClean="0">
                <a:solidFill>
                  <a:schemeClr val="tx1"/>
                </a:solidFill>
              </a:rPr>
              <a:t>закупок в </a:t>
            </a:r>
            <a:r>
              <a:rPr lang="ru-RU" sz="2800" b="1" dirty="0">
                <a:solidFill>
                  <a:schemeClr val="tx1"/>
                </a:solidFill>
              </a:rPr>
              <a:t>Калужской области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111" cy="480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659" y="1420293"/>
            <a:ext cx="10926774" cy="50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59" y="1362635"/>
            <a:ext cx="10055562" cy="4762495"/>
          </a:xfrm>
        </p:spPr>
        <p:txBody>
          <a:bodyPr rtlCol="0">
            <a:noAutofit/>
          </a:bodyPr>
          <a:lstStyle/>
          <a:p>
            <a:r>
              <a:rPr lang="ru-RU" sz="1400" b="1" dirty="0" smtClean="0"/>
              <a:t>◘  </a:t>
            </a:r>
            <a:r>
              <a:rPr lang="ru-RU" sz="1400" b="1" dirty="0" smtClean="0">
                <a:solidFill>
                  <a:srgbClr val="FF0000"/>
                </a:solidFill>
              </a:rPr>
              <a:t>Создан </a:t>
            </a:r>
            <a:r>
              <a:rPr lang="ru-RU" sz="1400" b="1" dirty="0">
                <a:solidFill>
                  <a:srgbClr val="FF0000"/>
                </a:solidFill>
              </a:rPr>
              <a:t>10 января 1992 года в соответствии с </a:t>
            </a:r>
            <a:r>
              <a:rPr lang="ru-RU" sz="1400" b="1" dirty="0" smtClean="0">
                <a:solidFill>
                  <a:srgbClr val="FF0000"/>
                </a:solidFill>
              </a:rPr>
              <a:t>решением </a:t>
            </a:r>
            <a:r>
              <a:rPr lang="ru-RU" sz="1400" b="1" dirty="0">
                <a:solidFill>
                  <a:srgbClr val="FF0000"/>
                </a:solidFill>
              </a:rPr>
              <a:t>Совета народных депутатов Калужской области - повышение доходности областного бюджета, продажи приватизированного имущества, создания условий по привлечению инвестиций и развитию рыночных отношений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в Калужской </a:t>
            </a:r>
            <a:r>
              <a:rPr lang="ru-RU" sz="1400" b="1" dirty="0" smtClean="0">
                <a:solidFill>
                  <a:srgbClr val="FF0000"/>
                </a:solidFill>
              </a:rPr>
              <a:t>области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◘ </a:t>
            </a:r>
            <a:r>
              <a:rPr lang="ru-RU" sz="1400" b="1" dirty="0">
                <a:solidFill>
                  <a:srgbClr val="FFFF00"/>
                </a:solidFill>
              </a:rPr>
              <a:t>постановление Правительства Калужской области №82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smtClean="0">
                <a:solidFill>
                  <a:srgbClr val="FFFF00"/>
                </a:solidFill>
              </a:rPr>
              <a:t>от </a:t>
            </a:r>
            <a:r>
              <a:rPr lang="ru-RU" sz="1400" b="1" dirty="0" smtClean="0">
                <a:solidFill>
                  <a:srgbClr val="FFFF00"/>
                </a:solidFill>
              </a:rPr>
              <a:t>18 </a:t>
            </a:r>
            <a:r>
              <a:rPr lang="ru-RU" sz="1400" b="1" dirty="0">
                <a:solidFill>
                  <a:srgbClr val="FFFF00"/>
                </a:solidFill>
              </a:rPr>
              <a:t>апреля 2002 года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smtClean="0">
                <a:solidFill>
                  <a:srgbClr val="FFFF00"/>
                </a:solidFill>
              </a:rPr>
              <a:t>- </a:t>
            </a:r>
            <a:r>
              <a:rPr lang="ru-RU" sz="1400" dirty="0">
                <a:solidFill>
                  <a:srgbClr val="FFFF00"/>
                </a:solidFill>
              </a:rPr>
              <a:t>определен </a:t>
            </a:r>
            <a:r>
              <a:rPr lang="ru-RU" sz="1400" b="1" dirty="0">
                <a:solidFill>
                  <a:srgbClr val="FFFF00"/>
                </a:solidFill>
              </a:rPr>
              <a:t>единым уполномоченным органом Правительства области по организации и проведению торгов (конкурсов) по размещению областного заказа на поставку товаров, выполнение работ, оказание услуг для государственных и муниципальных нужд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  <a:br>
              <a:rPr lang="ru-RU" sz="1400" dirty="0" smtClean="0">
                <a:solidFill>
                  <a:srgbClr val="FFFF00"/>
                </a:solidFill>
              </a:rPr>
            </a:br>
            <a:r>
              <a:rPr lang="ru-RU" sz="1400" dirty="0" smtClean="0">
                <a:solidFill>
                  <a:srgbClr val="FFFF00"/>
                </a:solidFill>
              </a:rPr>
              <a:t/>
            </a:r>
            <a:br>
              <a:rPr lang="ru-RU" sz="1400" dirty="0" smtClean="0">
                <a:solidFill>
                  <a:srgbClr val="FFFF00"/>
                </a:solidFill>
              </a:rPr>
            </a:br>
            <a:r>
              <a:rPr lang="ru-RU" sz="1400" dirty="0" smtClean="0"/>
              <a:t>◘ </a:t>
            </a:r>
            <a:r>
              <a:rPr lang="ru-RU" sz="1400" b="1" dirty="0" smtClean="0">
                <a:solidFill>
                  <a:srgbClr val="00B0F0"/>
                </a:solidFill>
              </a:rPr>
              <a:t>1 </a:t>
            </a:r>
            <a:r>
              <a:rPr lang="ru-RU" sz="1400" b="1" dirty="0">
                <a:solidFill>
                  <a:srgbClr val="00B0F0"/>
                </a:solidFill>
              </a:rPr>
              <a:t>января 2006 года</a:t>
            </a:r>
            <a:r>
              <a:rPr lang="ru-RU" sz="1400" dirty="0">
                <a:solidFill>
                  <a:srgbClr val="00B0F0"/>
                </a:solidFill>
              </a:rPr>
              <a:t> -</a:t>
            </a:r>
            <a:r>
              <a:rPr lang="ru-RU" sz="1400" b="1" dirty="0">
                <a:solidFill>
                  <a:srgbClr val="00B0F0"/>
                </a:solidFill>
              </a:rPr>
              <a:t>осуществляет размещение государственного и муниципального заказа в соответствии с Федеральным законом №94-ФЗ</a:t>
            </a:r>
            <a:r>
              <a:rPr lang="ru-RU" sz="1400" dirty="0"/>
              <a:t> «О размещении заказов на поставки товаров, выполнение работ, оказание услуг для государственных и муниципальных нужд</a:t>
            </a:r>
            <a:r>
              <a:rPr lang="ru-RU" sz="1400" dirty="0" smtClean="0"/>
              <a:t>».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◘ </a:t>
            </a:r>
            <a:r>
              <a:rPr lang="ru-RU" sz="1400" b="1" dirty="0" smtClean="0">
                <a:solidFill>
                  <a:srgbClr val="FFC000"/>
                </a:solidFill>
              </a:rPr>
              <a:t>С </a:t>
            </a:r>
            <a:r>
              <a:rPr lang="ru-RU" sz="1400" b="1" dirty="0">
                <a:solidFill>
                  <a:srgbClr val="FFC000"/>
                </a:solidFill>
              </a:rPr>
              <a:t>июля 2008 года</a:t>
            </a:r>
            <a:r>
              <a:rPr lang="ru-RU" sz="1400" dirty="0">
                <a:solidFill>
                  <a:srgbClr val="FFC000"/>
                </a:solidFill>
              </a:rPr>
              <a:t> Фонд имущества </a:t>
            </a:r>
            <a:r>
              <a:rPr lang="ru-RU" sz="1400" b="1" dirty="0">
                <a:solidFill>
                  <a:srgbClr val="FFC000"/>
                </a:solidFill>
              </a:rPr>
              <a:t>- осуществляет функцию проведения торгов для муниципальных образований Калужской области как специализированная организация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◘ </a:t>
            </a:r>
            <a:r>
              <a:rPr lang="ru-RU" sz="1400" dirty="0" smtClean="0">
                <a:solidFill>
                  <a:srgbClr val="92D050"/>
                </a:solidFill>
              </a:rPr>
              <a:t>О</a:t>
            </a:r>
            <a:r>
              <a:rPr lang="ru-RU" sz="1400" b="1" dirty="0" smtClean="0">
                <a:solidFill>
                  <a:srgbClr val="92D050"/>
                </a:solidFill>
              </a:rPr>
              <a:t>ктябрь </a:t>
            </a:r>
            <a:r>
              <a:rPr lang="ru-RU" sz="1400" b="1" dirty="0">
                <a:solidFill>
                  <a:srgbClr val="92D050"/>
                </a:solidFill>
              </a:rPr>
              <a:t>2010 года</a:t>
            </a:r>
            <a:r>
              <a:rPr lang="ru-RU" sz="1400" dirty="0">
                <a:solidFill>
                  <a:srgbClr val="92D050"/>
                </a:solidFill>
              </a:rPr>
              <a:t> в Фонде имущества </a:t>
            </a:r>
            <a:r>
              <a:rPr lang="ru-RU" sz="1400" b="1" dirty="0">
                <a:solidFill>
                  <a:srgbClr val="92D050"/>
                </a:solidFill>
              </a:rPr>
              <a:t>создан информационный маркетинговый центр</a:t>
            </a:r>
            <a:r>
              <a:rPr lang="ru-RU" sz="1400" dirty="0">
                <a:solidFill>
                  <a:srgbClr val="92D050"/>
                </a:solidFill>
              </a:rPr>
              <a:t> для внедрения пилотного проекта по Федеральной Контрактной Системе, а так же для анализа цен и тарифов по коммунальным услугам в Калужской области</a:t>
            </a:r>
            <a:r>
              <a:rPr lang="ru-RU" sz="1400" dirty="0" smtClean="0">
                <a:solidFill>
                  <a:srgbClr val="92D050"/>
                </a:solidFill>
              </a:rPr>
              <a:t>.</a:t>
            </a:r>
            <a:r>
              <a:rPr lang="en-US" sz="1400" dirty="0" smtClean="0">
                <a:solidFill>
                  <a:srgbClr val="92D050"/>
                </a:solidFill>
              </a:rPr>
              <a:t/>
            </a:r>
            <a:br>
              <a:rPr lang="en-US" sz="1400" dirty="0" smtClean="0">
                <a:solidFill>
                  <a:srgbClr val="92D050"/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◘ </a:t>
            </a:r>
            <a:r>
              <a:rPr lang="ru-RU" sz="1400" b="1" dirty="0" smtClean="0">
                <a:solidFill>
                  <a:schemeClr val="tx1"/>
                </a:solidFill>
              </a:rPr>
              <a:t>С </a:t>
            </a:r>
            <a:r>
              <a:rPr lang="ru-RU" sz="1400" b="1" dirty="0">
                <a:solidFill>
                  <a:schemeClr val="tx1"/>
                </a:solidFill>
              </a:rPr>
              <a:t>2013 года - принято решение о централизация закупочной деятельности </a:t>
            </a:r>
            <a:r>
              <a:rPr lang="ru-RU" sz="1400" b="1" u="sng" dirty="0">
                <a:solidFill>
                  <a:schemeClr val="tx1"/>
                </a:solidFill>
              </a:rPr>
              <a:t>муниципальных заказчиков</a:t>
            </a:r>
            <a:r>
              <a:rPr lang="ru-RU" sz="1400" b="1" dirty="0">
                <a:solidFill>
                  <a:schemeClr val="tx1"/>
                </a:solidFill>
              </a:rPr>
              <a:t> в рамках 44-ФЗ </a:t>
            </a:r>
            <a:r>
              <a:rPr lang="ru-RU" sz="1400" b="1" dirty="0" smtClean="0">
                <a:solidFill>
                  <a:schemeClr val="tx1"/>
                </a:solidFill>
              </a:rPr>
              <a:t> и муниципальных и государственных заказчиков 223-ФЗ через </a:t>
            </a:r>
            <a:r>
              <a:rPr lang="ru-RU" sz="1400" b="1" dirty="0">
                <a:solidFill>
                  <a:schemeClr val="tx1"/>
                </a:solidFill>
              </a:rPr>
              <a:t>Фонд имущества Калужской области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37437" y="571500"/>
            <a:ext cx="928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Фонд </a:t>
            </a:r>
            <a:r>
              <a:rPr lang="ru-RU" sz="3600" dirty="0"/>
              <a:t>имущества Калужской области </a:t>
            </a:r>
            <a:endParaRPr lang="ru-RU" sz="36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89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1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xmlns="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3" y="219525"/>
            <a:ext cx="7444991" cy="9218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1800" b="1" dirty="0"/>
              <a:t>Организационная структура Фонда имущества Калужской области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66" y="1360931"/>
            <a:ext cx="10336067" cy="48586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" y="1508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2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872" y="1927412"/>
            <a:ext cx="10205282" cy="4203757"/>
          </a:xfrm>
        </p:spPr>
        <p:txBody>
          <a:bodyPr rtlCol="0"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- </a:t>
            </a:r>
            <a:r>
              <a:rPr lang="ru-RU" sz="1800" dirty="0">
                <a:solidFill>
                  <a:srgbClr val="FFFF00"/>
                </a:solidFill>
              </a:rPr>
              <a:t>разработка проекта извещения об осуществлении закупки в срок не позднее 15 рабочих дней со дня получения заявки на определение поставщика (подрядчика, исполнителя) 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/>
            </a:r>
            <a:br>
              <a:rPr lang="ru-RU" sz="1800" dirty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>- </a:t>
            </a:r>
            <a:r>
              <a:rPr lang="ru-RU" sz="1800" dirty="0" smtClean="0">
                <a:solidFill>
                  <a:srgbClr val="FFFF00"/>
                </a:solidFill>
              </a:rPr>
              <a:t>обеспечение </a:t>
            </a:r>
            <a:r>
              <a:rPr lang="ru-RU" sz="1800" dirty="0">
                <a:solidFill>
                  <a:srgbClr val="FFFF00"/>
                </a:solidFill>
              </a:rPr>
              <a:t>формирования и размещения извещения об осуществлении закупки в ЕИС 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- </a:t>
            </a:r>
            <a:r>
              <a:rPr lang="ru-RU" sz="1800" dirty="0">
                <a:solidFill>
                  <a:srgbClr val="FFFF00"/>
                </a:solidFill>
              </a:rPr>
              <a:t>обеспечение размещения в соответствии с действующим законодательством изменений в извещение об осуществлении закупок, разъяснений, а также извещений об отмене закупки 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-</a:t>
            </a:r>
            <a:r>
              <a:rPr lang="ru-RU" sz="1800" dirty="0">
                <a:solidFill>
                  <a:srgbClr val="FFFF00"/>
                </a:solidFill>
              </a:rPr>
              <a:t>организация размещения, в соответствии с действующим законодательством в ЕИС протоколов работы комиссии</a:t>
            </a:r>
            <a:r>
              <a:rPr lang="ru-RU" sz="1800" dirty="0" smtClean="0">
                <a:solidFill>
                  <a:srgbClr val="FFFF00"/>
                </a:solidFill>
              </a:rPr>
              <a:t>;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/>
            </a:r>
            <a:br>
              <a:rPr lang="ru-RU" sz="1800" dirty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-</a:t>
            </a:r>
            <a:r>
              <a:rPr lang="ru-RU" sz="1800" dirty="0">
                <a:solidFill>
                  <a:srgbClr val="FFFF00"/>
                </a:solidFill>
              </a:rPr>
              <a:t>участие в комиссии заказчика по согласованию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99865" y="600416"/>
            <a:ext cx="9754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Функции на основе соглашений с муниципальными заказчиками по 44-ФЗ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5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68" y="340658"/>
            <a:ext cx="7444991" cy="4600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/>
              <a:t>Динамика количества совместных торгов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55" y="1310990"/>
            <a:ext cx="10122057" cy="53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-8238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923" y="1799548"/>
            <a:ext cx="9338465" cy="4205681"/>
          </a:xfrm>
        </p:spPr>
        <p:txBody>
          <a:bodyPr rtlCol="0"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ru-RU" sz="2000" dirty="0" smtClean="0">
                <a:solidFill>
                  <a:srgbClr val="FFFF00"/>
                </a:solidFill>
              </a:rPr>
              <a:t>разработка </a:t>
            </a:r>
            <a:r>
              <a:rPr lang="ru-RU" sz="2000" dirty="0">
                <a:solidFill>
                  <a:srgbClr val="FFFF00"/>
                </a:solidFill>
              </a:rPr>
              <a:t>документацию о закупке в срок не более 14 рабочих дней со дня получения заявки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- осуществление подготовки и обеспечение размещения извещения о проведении закупки и документации о закупке Заказчика в ЕИС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 обеспечение размещения разъяснений Заказчика, а также отказа Заказчика от проведения закупки в </a:t>
            </a:r>
            <a:r>
              <a:rPr lang="ru-RU" sz="2000" dirty="0" smtClean="0">
                <a:solidFill>
                  <a:srgbClr val="FFFF00"/>
                </a:solidFill>
              </a:rPr>
              <a:t>ЕИС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- осуществление </a:t>
            </a:r>
            <a:r>
              <a:rPr lang="ru-RU" sz="2000" dirty="0">
                <a:solidFill>
                  <a:srgbClr val="FFFF00"/>
                </a:solidFill>
              </a:rPr>
              <a:t>размещения в ЕИС протоколов работы </a:t>
            </a:r>
            <a:r>
              <a:rPr lang="ru-RU" sz="2000" dirty="0" smtClean="0">
                <a:solidFill>
                  <a:srgbClr val="FFFF00"/>
                </a:solidFill>
              </a:rPr>
              <a:t>комиссии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 участие в комиссии заказчика по согласованию 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0923" y="361165"/>
            <a:ext cx="101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Функции на основе соглашений с муниципальными заказчиками по </a:t>
            </a:r>
            <a:r>
              <a:rPr lang="ru-RU" sz="3200" dirty="0" smtClean="0"/>
              <a:t>223-ФЗ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8238" y="70524"/>
            <a:ext cx="12183762" cy="68533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247" y="2423268"/>
            <a:ext cx="9338465" cy="4205681"/>
          </a:xfrm>
        </p:spPr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Организация </a:t>
            </a:r>
            <a:r>
              <a:rPr lang="ru-RU" sz="2000" b="1" dirty="0">
                <a:solidFill>
                  <a:schemeClr val="tx1"/>
                </a:solidFill>
              </a:rPr>
              <a:t>и проведение закупок для: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solidFill>
                  <a:srgbClr val="FFFF00"/>
                </a:solidFill>
              </a:rPr>
              <a:t>государственных (муниципальных) заказчиков Калужской области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- государственных </a:t>
            </a:r>
            <a:r>
              <a:rPr lang="ru-RU" sz="2000" dirty="0">
                <a:solidFill>
                  <a:srgbClr val="FFFF00"/>
                </a:solidFill>
              </a:rPr>
              <a:t>(муниципальных) бюджетных учреждений Калужской области (муниципальных образований Калужской области)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- государственных </a:t>
            </a:r>
            <a:r>
              <a:rPr lang="ru-RU" sz="2000" dirty="0">
                <a:solidFill>
                  <a:srgbClr val="FFFF00"/>
                </a:solidFill>
              </a:rPr>
              <a:t>(муниципальных) унитарных предприятий Калужской области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-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На возмездной основе - </a:t>
            </a:r>
            <a:r>
              <a:rPr lang="ru-RU" sz="2000" dirty="0">
                <a:solidFill>
                  <a:srgbClr val="FF0000"/>
                </a:solidFill>
              </a:rPr>
              <a:t>ГАУ  </a:t>
            </a:r>
            <a:r>
              <a:rPr lang="ru-RU" sz="2000" dirty="0" smtClean="0">
                <a:solidFill>
                  <a:srgbClr val="FF0000"/>
                </a:solidFill>
              </a:rPr>
              <a:t>и МАУ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smtClean="0">
                <a:solidFill>
                  <a:srgbClr val="FF0000"/>
                </a:solidFill>
              </a:rPr>
              <a:t>юридические лица </a:t>
            </a:r>
            <a:r>
              <a:rPr lang="ru-RU" sz="2000" dirty="0">
                <a:solidFill>
                  <a:srgbClr val="FF0000"/>
                </a:solidFill>
              </a:rPr>
              <a:t>с различной организационно-правовой </a:t>
            </a:r>
            <a:r>
              <a:rPr lang="ru-RU" sz="2000" dirty="0" smtClean="0">
                <a:solidFill>
                  <a:srgbClr val="FF0000"/>
                </a:solidFill>
              </a:rPr>
              <a:t>формой собственности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0937631" y="71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30923" y="807308"/>
            <a:ext cx="10153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Государственное задание учреждения по организации и проведению закупок </a:t>
            </a:r>
            <a:r>
              <a:rPr lang="ru-RU" sz="2400" dirty="0" smtClean="0"/>
              <a:t>44-ФЗ</a:t>
            </a:r>
          </a:p>
          <a:p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"/>
            <a:ext cx="2003111" cy="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1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C4F44-154A-4E67-B129-1B5389E9F993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Цифровое оформление</Template>
  <TotalTime>0</TotalTime>
  <Words>491</Words>
  <Application>Microsoft Office PowerPoint</Application>
  <PresentationFormat>Широкоэкранный</PresentationFormat>
  <Paragraphs>77</Paragraphs>
  <Slides>25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Ион</vt:lpstr>
      <vt:lpstr>ФОНД ИМУЩЕСТВА КАЛУЖСКОЙ ОБЛАСТИ</vt:lpstr>
      <vt:lpstr>Централизация закупочной деятельности в рамках Федеральных законов 44-ФЗ, 223-ФЗ и имущественных торгов в Фонде имущества Калужской области </vt:lpstr>
      <vt:lpstr>Централизация закупок в Калужской области</vt:lpstr>
      <vt:lpstr>◘  Создан 10 января 1992 года в соответствии с решением Совета народных депутатов Калужской области - повышение доходности областного бюджета, продажи приватизированного имущества, создания условий по привлечению инвестиций и развитию рыночных отношений в Калужской области  ◘ постановление Правительства Калужской области №82 от 18 апреля 2002 года - определен единым уполномоченным органом Правительства области по организации и проведению торгов (конкурсов) по размещению областного заказа на поставку товаров, выполнение работ, оказание услуг для государственных и муниципальных нужд.  ◘ 1 января 2006 года -осуществляет размещение государственного и муниципального заказа в соответствии с Федеральным законом №94-ФЗ «О размещении заказов на поставки товаров, выполнение работ, оказание услуг для государственных и муниципальных нужд».  ◘ С июля 2008 года Фонд имущества - осуществляет функцию проведения торгов для муниципальных образований Калужской области как специализированная организация.  ◘ Октябрь 2010 года в Фонде имущества создан информационный маркетинговый центр для внедрения пилотного проекта по Федеральной Контрактной Системе, а так же для анализа цен и тарифов по коммунальным услугам в Калужской области.  ◘ С 2013 года - принято решение о централизация закупочной деятельности муниципальных заказчиков в рамках 44-ФЗ  и муниципальных и государственных заказчиков 223-ФЗ через Фонд имущества Калужской области </vt:lpstr>
      <vt:lpstr>Организационная структура Фонда имущества Калужской области </vt:lpstr>
      <vt:lpstr>- разработка проекта извещения об осуществлении закупки в срок не позднее 15 рабочих дней со дня получения заявки на определение поставщика (подрядчика, исполнителя)   - обеспечение формирования и размещения извещения об осуществлении закупки в ЕИС   - обеспечение размещения в соответствии с действующим законодательством изменений в извещение об осуществлении закупок, разъяснений, а также извещений об отмене закупки   -организация размещения, в соответствии с действующим законодательством в ЕИС протоколов работы комиссии;  -участие в комиссии заказчика по согласованию </vt:lpstr>
      <vt:lpstr>Динамика количества совместных торгов</vt:lpstr>
      <vt:lpstr> - разработка документацию о закупке в срок не более 14 рабочих дней со дня получения заявки   - осуществление подготовки и обеспечение размещения извещения о проведении закупки и документации о закупке Заказчика в ЕИС  - обеспечение размещения разъяснений Заказчика, а также отказа Заказчика от проведения закупки в ЕИС  - осуществление размещения в ЕИС протоколов работы комиссии  - участие в комиссии заказчика по согласованию  </vt:lpstr>
      <vt:lpstr>Организация и проведение закупок для:  государственных (муниципальных) заказчиков Калужской области - государственных (муниципальных) бюджетных учреждений Калужской области (муниципальных образований Калужской области) - государственных (муниципальных) унитарных предприятий Калужской области  - На возмездной основе - ГАУ  и МАУ, юридические лица с различной организационно-правовой формой собственности </vt:lpstr>
      <vt:lpstr>Государственное задание учреждения по организации и проведению закупок 223 -ФЗ  </vt:lpstr>
      <vt:lpstr>- услуги по осуществлению закупок в электронной форме в соответствии с Федеральным законом от 05.04.2013 №44-ФЗ  - услуги по организации и проведению процедур по определению поставщика (подрядчика, исполнителя в рамках Федерального закона от 18.07.2011 № 223-ФЗ  - услуги по разработке Положений о закупках в соответствии с требованиями Федерального закона № 223-ФЗ  </vt:lpstr>
      <vt:lpstr>Динамика роста доходов от услуг возмездного характера </vt:lpstr>
      <vt:lpstr> - приказ ФАС России от 10.02.2010 N 67- организация и проведение конкурсов или аукционов на право заключения договоров аренды, договоров безвозмездного пользования, договоров доверительного управления имуществом  - постановление Правительства РФ от 14.04.2007 N 230 -  организация и проведение аукционов по приобретению права на заключение договора водопользования  -организация и проведение аукционов и конкурсов  по аренде и продаже земельных участков по Земельному кодексу Российской Федерации  - организация и проведение аукционов и конкурсов  по аренде и продаже лесных насаждений в соответствии с Лесным кодексом Российской Федерации  -организация и проведение аукционов и конкурсов на определение победителя по комплексному развитию территории в соответствии с  постановлением Правительства РФ от 04.05.2021 N 701  </vt:lpstr>
      <vt:lpstr> - разработка извещения о проведении аукционов по продаже земельных участков, находящихся в государственной или муниципальной собственности, либо аукциона на право заключения договора аренды земельных участков, находящихся в государственной или муниципальной собственности  - разработка информационных сообщений о продаже государственного или муниципального имущества  - разработка извещений  или документаций о проведении конкурсов и аукционов  - размещение изменений в извещение о проведении конкурса  - размещение разъяснений положений аукционной (конкурсной) документации на сайте с указанием предмета запроса  - рассмотрение заявок на участие в аукционе (конкурсе) в соответствии с действующим законодательством Российской Федерации  - формирование протокола рассмотрения заявок, осуществление подписи данного протокола и его размещение электронной площадке в статусе организатора имущественных торгов </vt:lpstr>
      <vt:lpstr>Структура имущественных торгов в 2020 году  </vt:lpstr>
      <vt:lpstr>Структура имущественных торгов в 2021 году  </vt:lpstr>
      <vt:lpstr>Структура имущественных торгов в 2022 году</vt:lpstr>
      <vt:lpstr>Динамика роста доходов по проведенным лотам</vt:lpstr>
      <vt:lpstr>Динамика роста количества заявок на участие в торгах</vt:lpstr>
      <vt:lpstr>  Организация и проведение торгов для органов государственной власти Калужской области, органов власти местного самоуправления муниципальных образований Калужской области  - организация и проведение аукционов по продаже земельных участков или на право заключения договоров аренды земельных участков;  - организация и проведение аукционов на право заключения договора аренды лесных участков либо на право заключения договора купли-продажи лесных насаждений; - организация и проведение торгов на право заключения договора аренды муниципального или государственного имущества;  - организация и проведение аукционов по приобретению права на заключение договора водопользования; - организация и проведение аукционов на право заключения договора о комплексном развитии территории; - сопровождение продажи имущества в порядке приватизации для органов государственной власти Калужской области.  На возмездной основе -юр. лица с госучастием, юр. лица с различной организационно-правовой формой; органы местного самоуправления при сопровождении продажи имущества в порядке приватизации</vt:lpstr>
      <vt:lpstr>Динамика доходов от внебюджетной деятельности по имущественным торгам</vt:lpstr>
      <vt:lpstr>Деятельность в сети интернет и в социальных сетях  </vt:lpstr>
      <vt:lpstr>Сайт фонда имущества - https:\\fondim.kaluga.net </vt:lpstr>
      <vt:lpstr>       Статистика по социальным сетям Вконтакте   и  Телеграмм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2023-07-28T10:49:41Z</dcterms:created>
  <dcterms:modified xsi:type="dcterms:W3CDTF">2023-08-03T11:25:58Z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