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25" r:id="rId2"/>
    <p:sldId id="316" r:id="rId3"/>
    <p:sldId id="257" r:id="rId4"/>
    <p:sldId id="258" r:id="rId5"/>
    <p:sldId id="259" r:id="rId6"/>
    <p:sldId id="261" r:id="rId7"/>
    <p:sldId id="262" r:id="rId8"/>
    <p:sldId id="260" r:id="rId9"/>
    <p:sldId id="263" r:id="rId10"/>
    <p:sldId id="264" r:id="rId11"/>
    <p:sldId id="265" r:id="rId12"/>
    <p:sldId id="266" r:id="rId13"/>
    <p:sldId id="267" r:id="rId14"/>
    <p:sldId id="268" r:id="rId15"/>
    <p:sldId id="269" r:id="rId16"/>
    <p:sldId id="270" r:id="rId17"/>
    <p:sldId id="271" r:id="rId18"/>
    <p:sldId id="272" r:id="rId19"/>
    <p:sldId id="594" r:id="rId20"/>
    <p:sldId id="611" r:id="rId21"/>
    <p:sldId id="612" r:id="rId22"/>
    <p:sldId id="625" r:id="rId23"/>
    <p:sldId id="626" r:id="rId24"/>
    <p:sldId id="607" r:id="rId25"/>
    <p:sldId id="562" r:id="rId26"/>
    <p:sldId id="584" r:id="rId27"/>
    <p:sldId id="608" r:id="rId28"/>
    <p:sldId id="637" r:id="rId29"/>
    <p:sldId id="281" r:id="rId30"/>
    <p:sldId id="323" r:id="rId31"/>
    <p:sldId id="575" r:id="rId32"/>
    <p:sldId id="609" r:id="rId33"/>
    <p:sldId id="588" r:id="rId34"/>
    <p:sldId id="622" r:id="rId35"/>
    <p:sldId id="623" r:id="rId36"/>
    <p:sldId id="624" r:id="rId37"/>
    <p:sldId id="627" r:id="rId38"/>
    <p:sldId id="628" r:id="rId39"/>
    <p:sldId id="629" r:id="rId40"/>
    <p:sldId id="630" r:id="rId41"/>
    <p:sldId id="634" r:id="rId42"/>
    <p:sldId id="564" r:id="rId43"/>
    <p:sldId id="308" r:id="rId44"/>
    <p:sldId id="566" r:id="rId45"/>
    <p:sldId id="616" r:id="rId46"/>
    <p:sldId id="576" r:id="rId47"/>
    <p:sldId id="620" r:id="rId48"/>
    <p:sldId id="614" r:id="rId49"/>
    <p:sldId id="615" r:id="rId50"/>
    <p:sldId id="619" r:id="rId51"/>
    <p:sldId id="621" r:id="rId52"/>
    <p:sldId id="613" r:id="rId53"/>
    <p:sldId id="618" r:id="rId54"/>
    <p:sldId id="568" r:id="rId55"/>
    <p:sldId id="617" r:id="rId56"/>
    <p:sldId id="585" r:id="rId57"/>
    <p:sldId id="636" r:id="rId58"/>
    <p:sldId id="633" r:id="rId59"/>
    <p:sldId id="595" r:id="rId60"/>
    <p:sldId id="388" r:id="rId61"/>
    <p:sldId id="635" r:id="rId62"/>
    <p:sldId id="569" r:id="rId63"/>
    <p:sldId id="632" r:id="rId64"/>
    <p:sldId id="631" r:id="rId65"/>
    <p:sldId id="638" r:id="rId66"/>
    <p:sldId id="606" r:id="rId67"/>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Елена" initials="Е" lastIdx="1" clrIdx="0">
    <p:extLst>
      <p:ext uri="{19B8F6BF-5375-455C-9EA6-DF929625EA0E}">
        <p15:presenceInfo xmlns:p15="http://schemas.microsoft.com/office/powerpoint/2012/main" userId="932c4105ec0071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2C2"/>
    <a:srgbClr val="FF5050"/>
    <a:srgbClr val="0B0B13"/>
    <a:srgbClr val="A77C74"/>
    <a:srgbClr val="8E4D41"/>
    <a:srgbClr val="CD62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5758" autoAdjust="0"/>
  </p:normalViewPr>
  <p:slideViewPr>
    <p:cSldViewPr>
      <p:cViewPr>
        <p:scale>
          <a:sx n="127" d="100"/>
          <a:sy n="127" d="100"/>
        </p:scale>
        <p:origin x="192" y="120"/>
      </p:cViewPr>
      <p:guideLst>
        <p:guide orient="horz" pos="2160"/>
        <p:guide pos="2880"/>
        <p:guide orient="horz" pos="16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48331F-CE78-4FC1-8BD2-DED7A69B92EE}"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ru-RU"/>
        </a:p>
      </dgm:t>
    </dgm:pt>
    <dgm:pt modelId="{3FC95680-B32B-4C98-9DDC-0A2936CAFBCE}">
      <dgm:prSet phldrT="[Текст]"/>
      <dgm:spPr>
        <a:solidFill>
          <a:schemeClr val="bg2">
            <a:alpha val="72000"/>
          </a:schemeClr>
        </a:solidFill>
        <a:ln w="38100">
          <a:solidFill>
            <a:srgbClr val="C00000"/>
          </a:solidFill>
        </a:ln>
      </dgm:spPr>
      <dgm:t>
        <a:bodyPr/>
        <a:lstStyle/>
        <a:p>
          <a:r>
            <a:rPr lang="ru-RU" dirty="0">
              <a:solidFill>
                <a:schemeClr val="tx1"/>
              </a:solidFill>
            </a:rPr>
            <a:t>Закупка охранных услуг</a:t>
          </a:r>
        </a:p>
      </dgm:t>
    </dgm:pt>
    <dgm:pt modelId="{D891CB8B-9553-45B9-8E99-5B17BF1B9D19}" type="parTrans" cxnId="{744175BE-CF02-4447-8A4D-ECB4DE6B4BDD}">
      <dgm:prSet/>
      <dgm:spPr/>
      <dgm:t>
        <a:bodyPr/>
        <a:lstStyle/>
        <a:p>
          <a:endParaRPr lang="ru-RU"/>
        </a:p>
      </dgm:t>
    </dgm:pt>
    <dgm:pt modelId="{F63AE75B-757E-4218-A804-5FC269C8C16B}" type="sibTrans" cxnId="{744175BE-CF02-4447-8A4D-ECB4DE6B4BDD}">
      <dgm:prSet/>
      <dgm:spPr/>
      <dgm:t>
        <a:bodyPr/>
        <a:lstStyle/>
        <a:p>
          <a:endParaRPr lang="ru-RU"/>
        </a:p>
      </dgm:t>
    </dgm:pt>
    <dgm:pt modelId="{83E9DACB-18A2-4286-A848-0E31B9547178}">
      <dgm:prSet phldrT="[Текст]" custT="1"/>
      <dgm:spPr>
        <a:solidFill>
          <a:schemeClr val="bg1">
            <a:alpha val="72000"/>
          </a:schemeClr>
        </a:solidFill>
        <a:ln w="38100">
          <a:solidFill>
            <a:srgbClr val="C00000"/>
          </a:solidFill>
        </a:ln>
      </dgm:spPr>
      <dgm:t>
        <a:bodyPr/>
        <a:lstStyle/>
        <a:p>
          <a:r>
            <a:rPr lang="ru-RU" sz="2000" dirty="0">
              <a:solidFill>
                <a:schemeClr val="tx1"/>
              </a:solidFill>
            </a:rPr>
            <a:t>Есть ли опыт регулирования?</a:t>
          </a:r>
        </a:p>
      </dgm:t>
    </dgm:pt>
    <dgm:pt modelId="{1EBF411D-4067-40C4-98F6-137F9C63E8DC}" type="parTrans" cxnId="{E1D15587-2997-48ED-A7DE-A0158DD7EDF8}">
      <dgm:prSet/>
      <dgm:spPr>
        <a:ln w="38100">
          <a:solidFill>
            <a:srgbClr val="FF0000"/>
          </a:solidFill>
        </a:ln>
      </dgm:spPr>
      <dgm:t>
        <a:bodyPr/>
        <a:lstStyle/>
        <a:p>
          <a:endParaRPr lang="ru-RU"/>
        </a:p>
      </dgm:t>
    </dgm:pt>
    <dgm:pt modelId="{6390F059-9012-4288-A953-3B2D7259828A}" type="sibTrans" cxnId="{E1D15587-2997-48ED-A7DE-A0158DD7EDF8}">
      <dgm:prSet/>
      <dgm:spPr/>
      <dgm:t>
        <a:bodyPr/>
        <a:lstStyle/>
        <a:p>
          <a:endParaRPr lang="ru-RU"/>
        </a:p>
      </dgm:t>
    </dgm:pt>
    <dgm:pt modelId="{09DB533E-8DE3-4E11-A35C-0EF427BA817F}">
      <dgm:prSet phldrT="[Текст]" custT="1"/>
      <dgm:spPr>
        <a:solidFill>
          <a:schemeClr val="bg1">
            <a:alpha val="69000"/>
          </a:schemeClr>
        </a:solidFill>
        <a:ln w="38100">
          <a:solidFill>
            <a:srgbClr val="C00000"/>
          </a:solidFill>
        </a:ln>
      </dgm:spPr>
      <dgm:t>
        <a:bodyPr/>
        <a:lstStyle/>
        <a:p>
          <a:r>
            <a:rPr lang="ru-RU" sz="2000" dirty="0">
              <a:solidFill>
                <a:schemeClr val="tx1"/>
              </a:solidFill>
            </a:rPr>
            <a:t>А доп. требования к УЗ как установить?</a:t>
          </a:r>
        </a:p>
      </dgm:t>
    </dgm:pt>
    <dgm:pt modelId="{A6879ABE-72A2-4BE6-9100-0105024AF1D4}" type="parTrans" cxnId="{3DAC23D5-0F10-456D-82A5-521CF1C69BB2}">
      <dgm:prSet/>
      <dgm:spPr>
        <a:ln w="38100">
          <a:solidFill>
            <a:srgbClr val="FF0000"/>
          </a:solidFill>
        </a:ln>
      </dgm:spPr>
      <dgm:t>
        <a:bodyPr/>
        <a:lstStyle/>
        <a:p>
          <a:endParaRPr lang="ru-RU"/>
        </a:p>
      </dgm:t>
    </dgm:pt>
    <dgm:pt modelId="{A94B8E2A-DD94-44E0-8CF9-8E61388A9619}" type="sibTrans" cxnId="{3DAC23D5-0F10-456D-82A5-521CF1C69BB2}">
      <dgm:prSet/>
      <dgm:spPr/>
      <dgm:t>
        <a:bodyPr/>
        <a:lstStyle/>
        <a:p>
          <a:endParaRPr lang="ru-RU"/>
        </a:p>
      </dgm:t>
    </dgm:pt>
    <dgm:pt modelId="{A83C181E-AD43-49DA-8E42-E798761E4278}">
      <dgm:prSet phldrT="[Текст]" custT="1"/>
      <dgm:spPr>
        <a:solidFill>
          <a:schemeClr val="bg1">
            <a:alpha val="13000"/>
          </a:schemeClr>
        </a:solidFill>
        <a:ln w="38100">
          <a:solidFill>
            <a:srgbClr val="C00000"/>
          </a:solidFill>
        </a:ln>
      </dgm:spPr>
      <dgm:t>
        <a:bodyPr/>
        <a:lstStyle/>
        <a:p>
          <a:r>
            <a:rPr lang="ru-RU" sz="2000" b="0" dirty="0">
              <a:solidFill>
                <a:schemeClr val="tx1"/>
              </a:solidFill>
            </a:rPr>
            <a:t>Как формировать ТЗ?</a:t>
          </a:r>
        </a:p>
      </dgm:t>
    </dgm:pt>
    <dgm:pt modelId="{F540E45D-2A83-4497-A485-22E416366EC7}" type="parTrans" cxnId="{79C00CAB-A78C-420C-804B-87B5E1FD9B3A}">
      <dgm:prSet/>
      <dgm:spPr>
        <a:ln w="38100">
          <a:solidFill>
            <a:srgbClr val="FF0000"/>
          </a:solidFill>
        </a:ln>
      </dgm:spPr>
      <dgm:t>
        <a:bodyPr/>
        <a:lstStyle/>
        <a:p>
          <a:endParaRPr lang="ru-RU"/>
        </a:p>
      </dgm:t>
    </dgm:pt>
    <dgm:pt modelId="{82797457-4393-4092-AB7B-A563CA796958}" type="sibTrans" cxnId="{79C00CAB-A78C-420C-804B-87B5E1FD9B3A}">
      <dgm:prSet/>
      <dgm:spPr/>
      <dgm:t>
        <a:bodyPr/>
        <a:lstStyle/>
        <a:p>
          <a:endParaRPr lang="ru-RU"/>
        </a:p>
      </dgm:t>
    </dgm:pt>
    <dgm:pt modelId="{29FD66D8-56B5-4E08-9543-F12F6D9369FF}">
      <dgm:prSet phldrT="[Текст]" custT="1"/>
      <dgm:spPr>
        <a:noFill/>
        <a:ln w="38100">
          <a:solidFill>
            <a:srgbClr val="C00000"/>
          </a:solidFill>
        </a:ln>
      </dgm:spPr>
      <dgm:t>
        <a:bodyPr/>
        <a:lstStyle/>
        <a:p>
          <a:endParaRPr lang="ru-RU" sz="2400" b="0" dirty="0">
            <a:solidFill>
              <a:schemeClr val="tx1"/>
            </a:solidFill>
          </a:endParaRPr>
        </a:p>
      </dgm:t>
    </dgm:pt>
    <dgm:pt modelId="{8352BEA5-A3C7-4A3C-B2A1-1372203732CD}" type="parTrans" cxnId="{3FDCA5DF-702A-4F78-B6A9-64C1C0B37BA3}">
      <dgm:prSet/>
      <dgm:spPr>
        <a:ln w="41275">
          <a:solidFill>
            <a:srgbClr val="FF0000"/>
          </a:solidFill>
        </a:ln>
      </dgm:spPr>
      <dgm:t>
        <a:bodyPr/>
        <a:lstStyle/>
        <a:p>
          <a:endParaRPr lang="ru-RU"/>
        </a:p>
      </dgm:t>
    </dgm:pt>
    <dgm:pt modelId="{EAFBDCF1-C855-4A08-B198-716442057AD3}" type="sibTrans" cxnId="{3FDCA5DF-702A-4F78-B6A9-64C1C0B37BA3}">
      <dgm:prSet/>
      <dgm:spPr/>
      <dgm:t>
        <a:bodyPr/>
        <a:lstStyle/>
        <a:p>
          <a:endParaRPr lang="ru-RU"/>
        </a:p>
      </dgm:t>
    </dgm:pt>
    <dgm:pt modelId="{24AE8E26-609C-4756-BECC-EA370F7F4663}">
      <dgm:prSet phldrT="[Текст]" custT="1"/>
      <dgm:spPr>
        <a:solidFill>
          <a:schemeClr val="bg1">
            <a:alpha val="61000"/>
          </a:schemeClr>
        </a:solidFill>
        <a:ln w="38100">
          <a:solidFill>
            <a:srgbClr val="C00000"/>
          </a:solidFill>
        </a:ln>
      </dgm:spPr>
      <dgm:t>
        <a:bodyPr/>
        <a:lstStyle/>
        <a:p>
          <a:r>
            <a:rPr lang="ru-RU" sz="2000" b="0" dirty="0">
              <a:solidFill>
                <a:schemeClr val="tx1"/>
              </a:solidFill>
            </a:rPr>
            <a:t>Как оценивать заявки в ЭК?</a:t>
          </a:r>
        </a:p>
      </dgm:t>
    </dgm:pt>
    <dgm:pt modelId="{36DE2A32-65B5-4458-AE3C-89A09D2DE884}" type="parTrans" cxnId="{4CE64C13-FA4E-46B5-A974-A154A68CA2EC}">
      <dgm:prSet/>
      <dgm:spPr>
        <a:ln w="31750">
          <a:solidFill>
            <a:srgbClr val="C00000"/>
          </a:solidFill>
        </a:ln>
      </dgm:spPr>
      <dgm:t>
        <a:bodyPr/>
        <a:lstStyle/>
        <a:p>
          <a:endParaRPr lang="ru-RU"/>
        </a:p>
      </dgm:t>
    </dgm:pt>
    <dgm:pt modelId="{28F4256E-BBCE-4103-A200-A56B6D7126D2}" type="sibTrans" cxnId="{4CE64C13-FA4E-46B5-A974-A154A68CA2EC}">
      <dgm:prSet/>
      <dgm:spPr/>
      <dgm:t>
        <a:bodyPr/>
        <a:lstStyle/>
        <a:p>
          <a:endParaRPr lang="ru-RU"/>
        </a:p>
      </dgm:t>
    </dgm:pt>
    <dgm:pt modelId="{A9B33306-167E-4210-B197-A484AE331010}">
      <dgm:prSet phldrT="[Текст]" custT="1"/>
      <dgm:spPr>
        <a:solidFill>
          <a:schemeClr val="bg1">
            <a:alpha val="66000"/>
          </a:schemeClr>
        </a:solidFill>
        <a:ln w="38100">
          <a:solidFill>
            <a:srgbClr val="C00000"/>
          </a:solidFill>
        </a:ln>
      </dgm:spPr>
      <dgm:t>
        <a:bodyPr/>
        <a:lstStyle/>
        <a:p>
          <a:endParaRPr lang="ru-RU" sz="2400" b="0" dirty="0">
            <a:solidFill>
              <a:schemeClr val="tx1"/>
            </a:solidFill>
          </a:endParaRPr>
        </a:p>
      </dgm:t>
    </dgm:pt>
    <dgm:pt modelId="{68E74CC4-A672-48C6-A03E-22B23CEDE461}" type="parTrans" cxnId="{84DA6B3E-4C0F-4797-A8CF-A6DBF0320620}">
      <dgm:prSet/>
      <dgm:spPr/>
      <dgm:t>
        <a:bodyPr/>
        <a:lstStyle/>
        <a:p>
          <a:endParaRPr lang="ru-RU"/>
        </a:p>
      </dgm:t>
    </dgm:pt>
    <dgm:pt modelId="{61C8C3D4-2FE5-463E-9C37-7F2DD60E85C5}" type="sibTrans" cxnId="{84DA6B3E-4C0F-4797-A8CF-A6DBF0320620}">
      <dgm:prSet/>
      <dgm:spPr/>
      <dgm:t>
        <a:bodyPr/>
        <a:lstStyle/>
        <a:p>
          <a:endParaRPr lang="ru-RU"/>
        </a:p>
      </dgm:t>
    </dgm:pt>
    <dgm:pt modelId="{439716D2-9A61-4D6E-A2EF-EBFAEC4BF989}">
      <dgm:prSet phldrT="[Текст]" custT="1"/>
      <dgm:spPr>
        <a:solidFill>
          <a:schemeClr val="bg1">
            <a:alpha val="61000"/>
          </a:schemeClr>
        </a:solidFill>
        <a:ln w="38100">
          <a:solidFill>
            <a:srgbClr val="C00000"/>
          </a:solidFill>
        </a:ln>
      </dgm:spPr>
      <dgm:t>
        <a:bodyPr/>
        <a:lstStyle/>
        <a:p>
          <a:r>
            <a:rPr lang="ru-RU" sz="2000" b="0" dirty="0">
              <a:solidFill>
                <a:schemeClr val="tx1"/>
              </a:solidFill>
            </a:rPr>
            <a:t>Как подготовить контракт?</a:t>
          </a:r>
        </a:p>
      </dgm:t>
    </dgm:pt>
    <dgm:pt modelId="{495EB6DF-D932-4184-AF7C-61EF52809988}" type="parTrans" cxnId="{EE20C804-0F3B-45AA-B0D3-D507F8157B30}">
      <dgm:prSet/>
      <dgm:spPr>
        <a:ln>
          <a:solidFill>
            <a:srgbClr val="C00000"/>
          </a:solidFill>
        </a:ln>
      </dgm:spPr>
      <dgm:t>
        <a:bodyPr/>
        <a:lstStyle/>
        <a:p>
          <a:endParaRPr lang="ru-RU"/>
        </a:p>
      </dgm:t>
    </dgm:pt>
    <dgm:pt modelId="{5318F0FF-E184-40E0-886C-83121D0E0551}" type="sibTrans" cxnId="{EE20C804-0F3B-45AA-B0D3-D507F8157B30}">
      <dgm:prSet/>
      <dgm:spPr/>
      <dgm:t>
        <a:bodyPr/>
        <a:lstStyle/>
        <a:p>
          <a:endParaRPr lang="ru-RU"/>
        </a:p>
      </dgm:t>
    </dgm:pt>
    <dgm:pt modelId="{83023E91-F81B-4DC6-9026-B3E4AA93B1BE}" type="pres">
      <dgm:prSet presAssocID="{9948331F-CE78-4FC1-8BD2-DED7A69B92EE}" presName="Name0" presStyleCnt="0">
        <dgm:presLayoutVars>
          <dgm:chMax val="1"/>
          <dgm:chPref val="1"/>
          <dgm:dir/>
          <dgm:animOne val="branch"/>
          <dgm:animLvl val="lvl"/>
        </dgm:presLayoutVars>
      </dgm:prSet>
      <dgm:spPr/>
    </dgm:pt>
    <dgm:pt modelId="{16795BE8-5F36-4554-BC77-3E0221086BCD}" type="pres">
      <dgm:prSet presAssocID="{3FC95680-B32B-4C98-9DDC-0A2936CAFBCE}" presName="singleCycle" presStyleCnt="0"/>
      <dgm:spPr/>
    </dgm:pt>
    <dgm:pt modelId="{CD2264CD-13F2-46B8-91DB-7B3736B9F4CB}" type="pres">
      <dgm:prSet presAssocID="{3FC95680-B32B-4C98-9DDC-0A2936CAFBCE}" presName="singleCenter" presStyleLbl="node1" presStyleIdx="0" presStyleCnt="8" custScaleX="175141">
        <dgm:presLayoutVars>
          <dgm:chMax val="7"/>
          <dgm:chPref val="7"/>
        </dgm:presLayoutVars>
      </dgm:prSet>
      <dgm:spPr/>
    </dgm:pt>
    <dgm:pt modelId="{08803EEA-D840-4D3B-ACB8-9D27DB48E598}" type="pres">
      <dgm:prSet presAssocID="{1EBF411D-4067-40C4-98F6-137F9C63E8DC}" presName="Name56" presStyleLbl="parChTrans1D2" presStyleIdx="0" presStyleCnt="7"/>
      <dgm:spPr/>
    </dgm:pt>
    <dgm:pt modelId="{8CA63302-FF60-4204-930D-B29B08DD2521}" type="pres">
      <dgm:prSet presAssocID="{83E9DACB-18A2-4286-A848-0E31B9547178}" presName="text0" presStyleLbl="node1" presStyleIdx="1" presStyleCnt="8" custScaleX="215811" custScaleY="55746" custRadScaleRad="144752" custRadScaleInc="-157686">
        <dgm:presLayoutVars>
          <dgm:bulletEnabled val="1"/>
        </dgm:presLayoutVars>
      </dgm:prSet>
      <dgm:spPr/>
    </dgm:pt>
    <dgm:pt modelId="{35631945-D31C-49C0-9AFB-937E572CF255}" type="pres">
      <dgm:prSet presAssocID="{A6879ABE-72A2-4BE6-9100-0105024AF1D4}" presName="Name56" presStyleLbl="parChTrans1D2" presStyleIdx="1" presStyleCnt="7"/>
      <dgm:spPr/>
    </dgm:pt>
    <dgm:pt modelId="{81E9E562-66B8-4DB8-9283-C33F6A8E1D70}" type="pres">
      <dgm:prSet presAssocID="{09DB533E-8DE3-4E11-A35C-0EF427BA817F}" presName="text0" presStyleLbl="node1" presStyleIdx="2" presStyleCnt="8" custScaleX="244844" custScaleY="81951" custRadScaleRad="168091" custRadScaleInc="60303">
        <dgm:presLayoutVars>
          <dgm:bulletEnabled val="1"/>
        </dgm:presLayoutVars>
      </dgm:prSet>
      <dgm:spPr/>
    </dgm:pt>
    <dgm:pt modelId="{97CB712B-40E8-4EF3-B244-D538FA4A0875}" type="pres">
      <dgm:prSet presAssocID="{F540E45D-2A83-4497-A485-22E416366EC7}" presName="Name56" presStyleLbl="parChTrans1D2" presStyleIdx="2" presStyleCnt="7"/>
      <dgm:spPr/>
    </dgm:pt>
    <dgm:pt modelId="{8A36CC2C-023A-42EF-B809-D0A11AD3ACFD}" type="pres">
      <dgm:prSet presAssocID="{A83C181E-AD43-49DA-8E42-E798761E4278}" presName="text0" presStyleLbl="node1" presStyleIdx="3" presStyleCnt="8" custScaleX="267050" custScaleY="52117" custRadScaleRad="159702" custRadScaleInc="13809">
        <dgm:presLayoutVars>
          <dgm:bulletEnabled val="1"/>
        </dgm:presLayoutVars>
      </dgm:prSet>
      <dgm:spPr/>
    </dgm:pt>
    <dgm:pt modelId="{C2CE1AFE-214B-4E71-9DDC-623BB11E3BDA}" type="pres">
      <dgm:prSet presAssocID="{36DE2A32-65B5-4458-AE3C-89A09D2DE884}" presName="Name56" presStyleLbl="parChTrans1D2" presStyleIdx="3" presStyleCnt="7"/>
      <dgm:spPr/>
    </dgm:pt>
    <dgm:pt modelId="{20B50C76-C1AA-46E9-8740-574A4922D842}" type="pres">
      <dgm:prSet presAssocID="{24AE8E26-609C-4756-BECC-EA370F7F4663}" presName="text0" presStyleLbl="node1" presStyleIdx="4" presStyleCnt="8" custScaleX="243837" custScaleY="71457" custRadScaleRad="98710" custRadScaleInc="-14648">
        <dgm:presLayoutVars>
          <dgm:bulletEnabled val="1"/>
        </dgm:presLayoutVars>
      </dgm:prSet>
      <dgm:spPr/>
    </dgm:pt>
    <dgm:pt modelId="{38FBBA8F-8604-43C8-AB33-25E4631DA2F8}" type="pres">
      <dgm:prSet presAssocID="{495EB6DF-D932-4184-AF7C-61EF52809988}" presName="Name56" presStyleLbl="parChTrans1D2" presStyleIdx="4" presStyleCnt="7"/>
      <dgm:spPr/>
    </dgm:pt>
    <dgm:pt modelId="{26B997C2-9592-4EB2-8AA8-2D4373D92567}" type="pres">
      <dgm:prSet presAssocID="{439716D2-9A61-4D6E-A2EF-EBFAEC4BF989}" presName="text0" presStyleLbl="node1" presStyleIdx="5" presStyleCnt="8" custScaleX="224709" custScaleY="82924" custRadScaleRad="131219" custRadScaleInc="89472">
        <dgm:presLayoutVars>
          <dgm:bulletEnabled val="1"/>
        </dgm:presLayoutVars>
      </dgm:prSet>
      <dgm:spPr/>
    </dgm:pt>
    <dgm:pt modelId="{6533D062-4210-4BD5-9FC8-02C9C492611D}" type="pres">
      <dgm:prSet presAssocID="{68E74CC4-A672-48C6-A03E-22B23CEDE461}" presName="Name56" presStyleLbl="parChTrans1D2" presStyleIdx="5" presStyleCnt="7"/>
      <dgm:spPr/>
    </dgm:pt>
    <dgm:pt modelId="{F206A687-876C-47F9-ADEF-8508779D7FCB}" type="pres">
      <dgm:prSet presAssocID="{A9B33306-167E-4210-B197-A484AE331010}" presName="text0" presStyleLbl="node1" presStyleIdx="6" presStyleCnt="8" custScaleX="234728" custScaleY="87592" custRadScaleRad="152890" custRadScaleInc="55174">
        <dgm:presLayoutVars>
          <dgm:bulletEnabled val="1"/>
        </dgm:presLayoutVars>
      </dgm:prSet>
      <dgm:spPr/>
    </dgm:pt>
    <dgm:pt modelId="{764B468D-D780-411D-8EB1-8F264FFB887C}" type="pres">
      <dgm:prSet presAssocID="{8352BEA5-A3C7-4A3C-B2A1-1372203732CD}" presName="Name56" presStyleLbl="parChTrans1D2" presStyleIdx="6" presStyleCnt="7"/>
      <dgm:spPr/>
    </dgm:pt>
    <dgm:pt modelId="{FB6A1DDF-59BA-41EE-B3A6-BA930FF11E94}" type="pres">
      <dgm:prSet presAssocID="{29FD66D8-56B5-4E08-9543-F12F6D9369FF}" presName="text0" presStyleLbl="node1" presStyleIdx="7" presStyleCnt="8" custScaleX="207503" custScaleY="84161" custRadScaleRad="160240" custRadScaleInc="-68430">
        <dgm:presLayoutVars>
          <dgm:bulletEnabled val="1"/>
        </dgm:presLayoutVars>
      </dgm:prSet>
      <dgm:spPr/>
    </dgm:pt>
  </dgm:ptLst>
  <dgm:cxnLst>
    <dgm:cxn modelId="{EE20C804-0F3B-45AA-B0D3-D507F8157B30}" srcId="{3FC95680-B32B-4C98-9DDC-0A2936CAFBCE}" destId="{439716D2-9A61-4D6E-A2EF-EBFAEC4BF989}" srcOrd="4" destOrd="0" parTransId="{495EB6DF-D932-4184-AF7C-61EF52809988}" sibTransId="{5318F0FF-E184-40E0-886C-83121D0E0551}"/>
    <dgm:cxn modelId="{4CE64C13-FA4E-46B5-A974-A154A68CA2EC}" srcId="{3FC95680-B32B-4C98-9DDC-0A2936CAFBCE}" destId="{24AE8E26-609C-4756-BECC-EA370F7F4663}" srcOrd="3" destOrd="0" parTransId="{36DE2A32-65B5-4458-AE3C-89A09D2DE884}" sibTransId="{28F4256E-BBCE-4103-A200-A56B6D7126D2}"/>
    <dgm:cxn modelId="{84DA6B3E-4C0F-4797-A8CF-A6DBF0320620}" srcId="{3FC95680-B32B-4C98-9DDC-0A2936CAFBCE}" destId="{A9B33306-167E-4210-B197-A484AE331010}" srcOrd="5" destOrd="0" parTransId="{68E74CC4-A672-48C6-A03E-22B23CEDE461}" sibTransId="{61C8C3D4-2FE5-463E-9C37-7F2DD60E85C5}"/>
    <dgm:cxn modelId="{E55C234B-3BD5-4346-B260-7182E181D25F}" type="presOf" srcId="{A83C181E-AD43-49DA-8E42-E798761E4278}" destId="{8A36CC2C-023A-42EF-B809-D0A11AD3ACFD}" srcOrd="0" destOrd="0" presId="urn:microsoft.com/office/officeart/2008/layout/RadialCluster"/>
    <dgm:cxn modelId="{87D2224D-C2C6-4726-9CAE-6E815D9C8F35}" type="presOf" srcId="{29FD66D8-56B5-4E08-9543-F12F6D9369FF}" destId="{FB6A1DDF-59BA-41EE-B3A6-BA930FF11E94}" srcOrd="0" destOrd="0" presId="urn:microsoft.com/office/officeart/2008/layout/RadialCluster"/>
    <dgm:cxn modelId="{69EE4670-D216-4149-9F29-6C9DEC0723D9}" type="presOf" srcId="{68E74CC4-A672-48C6-A03E-22B23CEDE461}" destId="{6533D062-4210-4BD5-9FC8-02C9C492611D}" srcOrd="0" destOrd="0" presId="urn:microsoft.com/office/officeart/2008/layout/RadialCluster"/>
    <dgm:cxn modelId="{3D291954-87FA-41CC-9F1F-136A93A1DC19}" type="presOf" srcId="{24AE8E26-609C-4756-BECC-EA370F7F4663}" destId="{20B50C76-C1AA-46E9-8740-574A4922D842}" srcOrd="0" destOrd="0" presId="urn:microsoft.com/office/officeart/2008/layout/RadialCluster"/>
    <dgm:cxn modelId="{E9A87F7F-2B7A-45F5-8DBB-08692203CA06}" type="presOf" srcId="{1EBF411D-4067-40C4-98F6-137F9C63E8DC}" destId="{08803EEA-D840-4D3B-ACB8-9D27DB48E598}" srcOrd="0" destOrd="0" presId="urn:microsoft.com/office/officeart/2008/layout/RadialCluster"/>
    <dgm:cxn modelId="{C906F885-6422-4434-80A8-7907F7B6B978}" type="presOf" srcId="{3FC95680-B32B-4C98-9DDC-0A2936CAFBCE}" destId="{CD2264CD-13F2-46B8-91DB-7B3736B9F4CB}" srcOrd="0" destOrd="0" presId="urn:microsoft.com/office/officeart/2008/layout/RadialCluster"/>
    <dgm:cxn modelId="{E1D15587-2997-48ED-A7DE-A0158DD7EDF8}" srcId="{3FC95680-B32B-4C98-9DDC-0A2936CAFBCE}" destId="{83E9DACB-18A2-4286-A848-0E31B9547178}" srcOrd="0" destOrd="0" parTransId="{1EBF411D-4067-40C4-98F6-137F9C63E8DC}" sibTransId="{6390F059-9012-4288-A953-3B2D7259828A}"/>
    <dgm:cxn modelId="{0951808E-D1B2-4896-A64D-65A2EC2D99B9}" type="presOf" srcId="{A9B33306-167E-4210-B197-A484AE331010}" destId="{F206A687-876C-47F9-ADEF-8508779D7FCB}" srcOrd="0" destOrd="0" presId="urn:microsoft.com/office/officeart/2008/layout/RadialCluster"/>
    <dgm:cxn modelId="{DC89C392-0B9E-4591-8F17-D9992A0F9BF1}" type="presOf" srcId="{439716D2-9A61-4D6E-A2EF-EBFAEC4BF989}" destId="{26B997C2-9592-4EB2-8AA8-2D4373D92567}" srcOrd="0" destOrd="0" presId="urn:microsoft.com/office/officeart/2008/layout/RadialCluster"/>
    <dgm:cxn modelId="{6767669F-596D-4347-9288-CDFF2A65CA26}" type="presOf" srcId="{495EB6DF-D932-4184-AF7C-61EF52809988}" destId="{38FBBA8F-8604-43C8-AB33-25E4631DA2F8}" srcOrd="0" destOrd="0" presId="urn:microsoft.com/office/officeart/2008/layout/RadialCluster"/>
    <dgm:cxn modelId="{5190C2AA-EB93-4D71-8E51-DDEDA2E6B213}" type="presOf" srcId="{83E9DACB-18A2-4286-A848-0E31B9547178}" destId="{8CA63302-FF60-4204-930D-B29B08DD2521}" srcOrd="0" destOrd="0" presId="urn:microsoft.com/office/officeart/2008/layout/RadialCluster"/>
    <dgm:cxn modelId="{79C00CAB-A78C-420C-804B-87B5E1FD9B3A}" srcId="{3FC95680-B32B-4C98-9DDC-0A2936CAFBCE}" destId="{A83C181E-AD43-49DA-8E42-E798761E4278}" srcOrd="2" destOrd="0" parTransId="{F540E45D-2A83-4497-A485-22E416366EC7}" sibTransId="{82797457-4393-4092-AB7B-A563CA796958}"/>
    <dgm:cxn modelId="{9B48FAB6-E6EA-48A9-9DE3-334D723D9E30}" type="presOf" srcId="{8352BEA5-A3C7-4A3C-B2A1-1372203732CD}" destId="{764B468D-D780-411D-8EB1-8F264FFB887C}" srcOrd="0" destOrd="0" presId="urn:microsoft.com/office/officeart/2008/layout/RadialCluster"/>
    <dgm:cxn modelId="{F60EB2BC-359F-4352-9BAD-ECE7DC78B0C8}" type="presOf" srcId="{A6879ABE-72A2-4BE6-9100-0105024AF1D4}" destId="{35631945-D31C-49C0-9AFB-937E572CF255}" srcOrd="0" destOrd="0" presId="urn:microsoft.com/office/officeart/2008/layout/RadialCluster"/>
    <dgm:cxn modelId="{744175BE-CF02-4447-8A4D-ECB4DE6B4BDD}" srcId="{9948331F-CE78-4FC1-8BD2-DED7A69B92EE}" destId="{3FC95680-B32B-4C98-9DDC-0A2936CAFBCE}" srcOrd="0" destOrd="0" parTransId="{D891CB8B-9553-45B9-8E99-5B17BF1B9D19}" sibTransId="{F63AE75B-757E-4218-A804-5FC269C8C16B}"/>
    <dgm:cxn modelId="{CEACF2C1-3D09-4C68-8978-772B30556E42}" type="presOf" srcId="{36DE2A32-65B5-4458-AE3C-89A09D2DE884}" destId="{C2CE1AFE-214B-4E71-9DDC-623BB11E3BDA}" srcOrd="0" destOrd="0" presId="urn:microsoft.com/office/officeart/2008/layout/RadialCluster"/>
    <dgm:cxn modelId="{9B4A4AC8-9BAC-4261-8D50-D0A50BA51A94}" type="presOf" srcId="{09DB533E-8DE3-4E11-A35C-0EF427BA817F}" destId="{81E9E562-66B8-4DB8-9283-C33F6A8E1D70}" srcOrd="0" destOrd="0" presId="urn:microsoft.com/office/officeart/2008/layout/RadialCluster"/>
    <dgm:cxn modelId="{3DAC23D5-0F10-456D-82A5-521CF1C69BB2}" srcId="{3FC95680-B32B-4C98-9DDC-0A2936CAFBCE}" destId="{09DB533E-8DE3-4E11-A35C-0EF427BA817F}" srcOrd="1" destOrd="0" parTransId="{A6879ABE-72A2-4BE6-9100-0105024AF1D4}" sibTransId="{A94B8E2A-DD94-44E0-8CF9-8E61388A9619}"/>
    <dgm:cxn modelId="{3FDCA5DF-702A-4F78-B6A9-64C1C0B37BA3}" srcId="{3FC95680-B32B-4C98-9DDC-0A2936CAFBCE}" destId="{29FD66D8-56B5-4E08-9543-F12F6D9369FF}" srcOrd="6" destOrd="0" parTransId="{8352BEA5-A3C7-4A3C-B2A1-1372203732CD}" sibTransId="{EAFBDCF1-C855-4A08-B198-716442057AD3}"/>
    <dgm:cxn modelId="{733D34E0-73F8-4D6B-8214-CA3A7A9861F3}" type="presOf" srcId="{9948331F-CE78-4FC1-8BD2-DED7A69B92EE}" destId="{83023E91-F81B-4DC6-9026-B3E4AA93B1BE}" srcOrd="0" destOrd="0" presId="urn:microsoft.com/office/officeart/2008/layout/RadialCluster"/>
    <dgm:cxn modelId="{65B434F5-C590-4DF2-B853-9591E22B19A0}" type="presOf" srcId="{F540E45D-2A83-4497-A485-22E416366EC7}" destId="{97CB712B-40E8-4EF3-B244-D538FA4A0875}" srcOrd="0" destOrd="0" presId="urn:microsoft.com/office/officeart/2008/layout/RadialCluster"/>
    <dgm:cxn modelId="{86516CFB-D2E7-4C98-A3A3-0256310CA747}" type="presParOf" srcId="{83023E91-F81B-4DC6-9026-B3E4AA93B1BE}" destId="{16795BE8-5F36-4554-BC77-3E0221086BCD}" srcOrd="0" destOrd="0" presId="urn:microsoft.com/office/officeart/2008/layout/RadialCluster"/>
    <dgm:cxn modelId="{4A180046-F2D0-4A8F-B146-7E3FFEDC84EC}" type="presParOf" srcId="{16795BE8-5F36-4554-BC77-3E0221086BCD}" destId="{CD2264CD-13F2-46B8-91DB-7B3736B9F4CB}" srcOrd="0" destOrd="0" presId="urn:microsoft.com/office/officeart/2008/layout/RadialCluster"/>
    <dgm:cxn modelId="{E9FB795A-F567-478F-8BD4-E8848F68DE38}" type="presParOf" srcId="{16795BE8-5F36-4554-BC77-3E0221086BCD}" destId="{08803EEA-D840-4D3B-ACB8-9D27DB48E598}" srcOrd="1" destOrd="0" presId="urn:microsoft.com/office/officeart/2008/layout/RadialCluster"/>
    <dgm:cxn modelId="{3783ACCA-B4A1-4423-93CB-DA28B6DED72B}" type="presParOf" srcId="{16795BE8-5F36-4554-BC77-3E0221086BCD}" destId="{8CA63302-FF60-4204-930D-B29B08DD2521}" srcOrd="2" destOrd="0" presId="urn:microsoft.com/office/officeart/2008/layout/RadialCluster"/>
    <dgm:cxn modelId="{F4D008C1-091E-44BF-A4AF-37DCC099D13F}" type="presParOf" srcId="{16795BE8-5F36-4554-BC77-3E0221086BCD}" destId="{35631945-D31C-49C0-9AFB-937E572CF255}" srcOrd="3" destOrd="0" presId="urn:microsoft.com/office/officeart/2008/layout/RadialCluster"/>
    <dgm:cxn modelId="{7E922775-1E16-4E68-97E4-89A6FBAF32BD}" type="presParOf" srcId="{16795BE8-5F36-4554-BC77-3E0221086BCD}" destId="{81E9E562-66B8-4DB8-9283-C33F6A8E1D70}" srcOrd="4" destOrd="0" presId="urn:microsoft.com/office/officeart/2008/layout/RadialCluster"/>
    <dgm:cxn modelId="{65DFBCCA-005A-4A0E-8F96-A71BC672563E}" type="presParOf" srcId="{16795BE8-5F36-4554-BC77-3E0221086BCD}" destId="{97CB712B-40E8-4EF3-B244-D538FA4A0875}" srcOrd="5" destOrd="0" presId="urn:microsoft.com/office/officeart/2008/layout/RadialCluster"/>
    <dgm:cxn modelId="{FE7DFEC7-7925-4895-ACB5-A55ACCFAF9EF}" type="presParOf" srcId="{16795BE8-5F36-4554-BC77-3E0221086BCD}" destId="{8A36CC2C-023A-42EF-B809-D0A11AD3ACFD}" srcOrd="6" destOrd="0" presId="urn:microsoft.com/office/officeart/2008/layout/RadialCluster"/>
    <dgm:cxn modelId="{7785CF46-0A61-4209-87DA-C8D407147F2B}" type="presParOf" srcId="{16795BE8-5F36-4554-BC77-3E0221086BCD}" destId="{C2CE1AFE-214B-4E71-9DDC-623BB11E3BDA}" srcOrd="7" destOrd="0" presId="urn:microsoft.com/office/officeart/2008/layout/RadialCluster"/>
    <dgm:cxn modelId="{1433EE6D-ADC6-45F9-B9C8-9D0B874D86D8}" type="presParOf" srcId="{16795BE8-5F36-4554-BC77-3E0221086BCD}" destId="{20B50C76-C1AA-46E9-8740-574A4922D842}" srcOrd="8" destOrd="0" presId="urn:microsoft.com/office/officeart/2008/layout/RadialCluster"/>
    <dgm:cxn modelId="{D9465A93-9CF1-4A25-8FD1-7E976254BD60}" type="presParOf" srcId="{16795BE8-5F36-4554-BC77-3E0221086BCD}" destId="{38FBBA8F-8604-43C8-AB33-25E4631DA2F8}" srcOrd="9" destOrd="0" presId="urn:microsoft.com/office/officeart/2008/layout/RadialCluster"/>
    <dgm:cxn modelId="{7914DF38-802C-46C3-A9D5-B4C186DBAE9C}" type="presParOf" srcId="{16795BE8-5F36-4554-BC77-3E0221086BCD}" destId="{26B997C2-9592-4EB2-8AA8-2D4373D92567}" srcOrd="10" destOrd="0" presId="urn:microsoft.com/office/officeart/2008/layout/RadialCluster"/>
    <dgm:cxn modelId="{565931E6-D5B2-4FBE-B19E-2AA048C09621}" type="presParOf" srcId="{16795BE8-5F36-4554-BC77-3E0221086BCD}" destId="{6533D062-4210-4BD5-9FC8-02C9C492611D}" srcOrd="11" destOrd="0" presId="urn:microsoft.com/office/officeart/2008/layout/RadialCluster"/>
    <dgm:cxn modelId="{9C10D176-17A4-4ED8-9424-20FD4DCF5440}" type="presParOf" srcId="{16795BE8-5F36-4554-BC77-3E0221086BCD}" destId="{F206A687-876C-47F9-ADEF-8508779D7FCB}" srcOrd="12" destOrd="0" presId="urn:microsoft.com/office/officeart/2008/layout/RadialCluster"/>
    <dgm:cxn modelId="{C8DD7F5A-80F1-4188-B9FD-D5D7934E6B9A}" type="presParOf" srcId="{16795BE8-5F36-4554-BC77-3E0221086BCD}" destId="{764B468D-D780-411D-8EB1-8F264FFB887C}" srcOrd="13" destOrd="0" presId="urn:microsoft.com/office/officeart/2008/layout/RadialCluster"/>
    <dgm:cxn modelId="{E42EFF6C-D6AC-4023-AA79-5115C42677C8}" type="presParOf" srcId="{16795BE8-5F36-4554-BC77-3E0221086BCD}" destId="{FB6A1DDF-59BA-41EE-B3A6-BA930FF11E94}" srcOrd="14"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AE4F15-2676-474E-8A2A-BB5ED031EA7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E78AA3C0-DA8F-400E-8C43-5E7FD41064D1}">
      <dgm:prSet phldrT="[Текст]"/>
      <dgm:spPr/>
      <dgm:t>
        <a:bodyPr/>
        <a:lstStyle/>
        <a:p>
          <a:r>
            <a:rPr lang="ru-RU" dirty="0"/>
            <a:t>1</a:t>
          </a:r>
        </a:p>
      </dgm:t>
    </dgm:pt>
    <dgm:pt modelId="{155741B5-096F-4B7D-A21A-E77F4D05AC3B}" type="parTrans" cxnId="{AB59E5ED-044F-4D72-A510-2FFBFA9636C1}">
      <dgm:prSet/>
      <dgm:spPr/>
      <dgm:t>
        <a:bodyPr/>
        <a:lstStyle/>
        <a:p>
          <a:endParaRPr lang="ru-RU"/>
        </a:p>
      </dgm:t>
    </dgm:pt>
    <dgm:pt modelId="{C3AC5C7A-B6E8-4F40-8717-016F08E4B524}" type="sibTrans" cxnId="{AB59E5ED-044F-4D72-A510-2FFBFA9636C1}">
      <dgm:prSet/>
      <dgm:spPr/>
      <dgm:t>
        <a:bodyPr/>
        <a:lstStyle/>
        <a:p>
          <a:endParaRPr lang="ru-RU"/>
        </a:p>
      </dgm:t>
    </dgm:pt>
    <dgm:pt modelId="{6B91E6FC-394D-45FE-9408-4781A9640573}">
      <dgm:prSet phldrT="[Текст]" custT="1"/>
      <dgm:spPr/>
      <dgm:t>
        <a:bodyPr/>
        <a:lstStyle/>
        <a:p>
          <a:pPr algn="just"/>
          <a:r>
            <a:rPr lang="ru-RU" sz="2000" b="1" dirty="0"/>
            <a:t>Совместно с ТПП РК и Государственной инспекцией по труду РК произведен расчет минимальной стоимости услуг охраны на одного сотрудника охраны в месяц</a:t>
          </a:r>
        </a:p>
      </dgm:t>
    </dgm:pt>
    <dgm:pt modelId="{F81FEC6A-D4D6-4B54-BB48-22BE1881ED6F}" type="parTrans" cxnId="{3F45353C-861D-4D8F-82E3-D84687178109}">
      <dgm:prSet/>
      <dgm:spPr/>
      <dgm:t>
        <a:bodyPr/>
        <a:lstStyle/>
        <a:p>
          <a:endParaRPr lang="ru-RU"/>
        </a:p>
      </dgm:t>
    </dgm:pt>
    <dgm:pt modelId="{FE307C3E-C009-48C6-96BF-2F471CAEC26F}" type="sibTrans" cxnId="{3F45353C-861D-4D8F-82E3-D84687178109}">
      <dgm:prSet/>
      <dgm:spPr/>
      <dgm:t>
        <a:bodyPr/>
        <a:lstStyle/>
        <a:p>
          <a:endParaRPr lang="ru-RU"/>
        </a:p>
      </dgm:t>
    </dgm:pt>
    <dgm:pt modelId="{F4E564A6-864C-40DA-BA3D-7832EAC7C9F1}">
      <dgm:prSet phldrT="[Текст]"/>
      <dgm:spPr/>
      <dgm:t>
        <a:bodyPr/>
        <a:lstStyle/>
        <a:p>
          <a:r>
            <a:rPr lang="ru-RU" dirty="0"/>
            <a:t>2</a:t>
          </a:r>
        </a:p>
      </dgm:t>
    </dgm:pt>
    <dgm:pt modelId="{F7C7EF13-BA9E-45BC-AE5E-C97274CCC482}" type="parTrans" cxnId="{21D6C575-86AE-4503-808C-70507BDC3811}">
      <dgm:prSet/>
      <dgm:spPr/>
      <dgm:t>
        <a:bodyPr/>
        <a:lstStyle/>
        <a:p>
          <a:endParaRPr lang="ru-RU"/>
        </a:p>
      </dgm:t>
    </dgm:pt>
    <dgm:pt modelId="{251B4257-7EAB-47E5-90A2-461460DDB7FA}" type="sibTrans" cxnId="{21D6C575-86AE-4503-808C-70507BDC3811}">
      <dgm:prSet/>
      <dgm:spPr/>
      <dgm:t>
        <a:bodyPr/>
        <a:lstStyle/>
        <a:p>
          <a:endParaRPr lang="ru-RU"/>
        </a:p>
      </dgm:t>
    </dgm:pt>
    <dgm:pt modelId="{1D3CE29E-98CF-4C89-876C-78B4A154E90C}">
      <dgm:prSet phldrT="[Текст]" custT="1"/>
      <dgm:spPr/>
      <dgm:t>
        <a:bodyPr/>
        <a:lstStyle/>
        <a:p>
          <a:pPr algn="just"/>
          <a:r>
            <a:rPr lang="ru-RU" sz="2000" b="1" dirty="0"/>
            <a:t>Минимальная стоимость услуг одного сотрудника охраны с учетом накладных расходов, прибыли предприятия и налогообложения  при упрощенной системе составляла на тот момент 23 059 рублей в месяц</a:t>
          </a:r>
        </a:p>
      </dgm:t>
    </dgm:pt>
    <dgm:pt modelId="{B20DB361-6ABD-4596-9685-A2079EA1335E}" type="parTrans" cxnId="{9C4F63DC-6943-4236-9735-2B2CFF083970}">
      <dgm:prSet/>
      <dgm:spPr/>
      <dgm:t>
        <a:bodyPr/>
        <a:lstStyle/>
        <a:p>
          <a:endParaRPr lang="ru-RU"/>
        </a:p>
      </dgm:t>
    </dgm:pt>
    <dgm:pt modelId="{32B0EB0A-7B24-4D0D-8B47-057898EEFBF0}" type="sibTrans" cxnId="{9C4F63DC-6943-4236-9735-2B2CFF083970}">
      <dgm:prSet/>
      <dgm:spPr/>
      <dgm:t>
        <a:bodyPr/>
        <a:lstStyle/>
        <a:p>
          <a:endParaRPr lang="ru-RU"/>
        </a:p>
      </dgm:t>
    </dgm:pt>
    <dgm:pt modelId="{BE52190B-6406-44F9-8088-18DB6E5E3DF3}">
      <dgm:prSet phldrT="[Текст]"/>
      <dgm:spPr/>
      <dgm:t>
        <a:bodyPr/>
        <a:lstStyle/>
        <a:p>
          <a:r>
            <a:rPr lang="ru-RU" dirty="0"/>
            <a:t>3</a:t>
          </a:r>
        </a:p>
      </dgm:t>
    </dgm:pt>
    <dgm:pt modelId="{27F2FC6B-BF6C-4E6E-9C1F-3A9B462C2923}" type="parTrans" cxnId="{C61AE5AF-A6D8-464F-8358-7971591D39B9}">
      <dgm:prSet/>
      <dgm:spPr/>
      <dgm:t>
        <a:bodyPr/>
        <a:lstStyle/>
        <a:p>
          <a:endParaRPr lang="ru-RU"/>
        </a:p>
      </dgm:t>
    </dgm:pt>
    <dgm:pt modelId="{18C1458F-804C-48E5-A5FE-C76AA00C2394}" type="sibTrans" cxnId="{C61AE5AF-A6D8-464F-8358-7971591D39B9}">
      <dgm:prSet/>
      <dgm:spPr/>
      <dgm:t>
        <a:bodyPr/>
        <a:lstStyle/>
        <a:p>
          <a:endParaRPr lang="ru-RU"/>
        </a:p>
      </dgm:t>
    </dgm:pt>
    <dgm:pt modelId="{9B508E1D-30A4-4709-8C94-0BCE7FF701C5}">
      <dgm:prSet phldrT="[Текст]" custT="1"/>
      <dgm:spPr/>
      <dgm:t>
        <a:bodyPr/>
        <a:lstStyle/>
        <a:p>
          <a:pPr algn="just"/>
          <a:r>
            <a:rPr lang="ru-RU" sz="2000" b="1" dirty="0"/>
            <a:t>Все расчеты были направлены заказчикам республики для дальнейшего использования в работе и мониторинга исполнения контрактов с демпинговой ценой</a:t>
          </a:r>
        </a:p>
      </dgm:t>
    </dgm:pt>
    <dgm:pt modelId="{9182E333-0FF0-4A36-A69F-3E088238694E}" type="parTrans" cxnId="{88885483-99ED-494D-B21A-4E8C103A00D5}">
      <dgm:prSet/>
      <dgm:spPr/>
      <dgm:t>
        <a:bodyPr/>
        <a:lstStyle/>
        <a:p>
          <a:endParaRPr lang="ru-RU"/>
        </a:p>
      </dgm:t>
    </dgm:pt>
    <dgm:pt modelId="{1F99E848-98B8-4128-966D-89C8E3A02EA0}" type="sibTrans" cxnId="{88885483-99ED-494D-B21A-4E8C103A00D5}">
      <dgm:prSet/>
      <dgm:spPr/>
      <dgm:t>
        <a:bodyPr/>
        <a:lstStyle/>
        <a:p>
          <a:endParaRPr lang="ru-RU"/>
        </a:p>
      </dgm:t>
    </dgm:pt>
    <dgm:pt modelId="{8971DE0E-7817-44C9-B621-EC185FF2BDE5}" type="pres">
      <dgm:prSet presAssocID="{9EAE4F15-2676-474E-8A2A-BB5ED031EA76}" presName="linearFlow" presStyleCnt="0">
        <dgm:presLayoutVars>
          <dgm:dir/>
          <dgm:animLvl val="lvl"/>
          <dgm:resizeHandles val="exact"/>
        </dgm:presLayoutVars>
      </dgm:prSet>
      <dgm:spPr/>
    </dgm:pt>
    <dgm:pt modelId="{98EEBCF3-1231-4456-8E34-14C30071C567}" type="pres">
      <dgm:prSet presAssocID="{E78AA3C0-DA8F-400E-8C43-5E7FD41064D1}" presName="composite" presStyleCnt="0"/>
      <dgm:spPr/>
    </dgm:pt>
    <dgm:pt modelId="{C2B018EB-77D5-48BB-A79A-9AAC855A5B20}" type="pres">
      <dgm:prSet presAssocID="{E78AA3C0-DA8F-400E-8C43-5E7FD41064D1}" presName="parentText" presStyleLbl="alignNode1" presStyleIdx="0" presStyleCnt="3">
        <dgm:presLayoutVars>
          <dgm:chMax val="1"/>
          <dgm:bulletEnabled val="1"/>
        </dgm:presLayoutVars>
      </dgm:prSet>
      <dgm:spPr/>
    </dgm:pt>
    <dgm:pt modelId="{DD873E71-58D7-4368-A93A-D4AE1339B36A}" type="pres">
      <dgm:prSet presAssocID="{E78AA3C0-DA8F-400E-8C43-5E7FD41064D1}" presName="descendantText" presStyleLbl="alignAcc1" presStyleIdx="0" presStyleCnt="3">
        <dgm:presLayoutVars>
          <dgm:bulletEnabled val="1"/>
        </dgm:presLayoutVars>
      </dgm:prSet>
      <dgm:spPr/>
    </dgm:pt>
    <dgm:pt modelId="{EE06B94E-10F5-4142-AF22-DEB37FB7F146}" type="pres">
      <dgm:prSet presAssocID="{C3AC5C7A-B6E8-4F40-8717-016F08E4B524}" presName="sp" presStyleCnt="0"/>
      <dgm:spPr/>
    </dgm:pt>
    <dgm:pt modelId="{16FC95D6-BE4E-4B4D-9D87-771E93869399}" type="pres">
      <dgm:prSet presAssocID="{F4E564A6-864C-40DA-BA3D-7832EAC7C9F1}" presName="composite" presStyleCnt="0"/>
      <dgm:spPr/>
    </dgm:pt>
    <dgm:pt modelId="{9BF3E625-D917-4E93-86A6-605A1ACA59ED}" type="pres">
      <dgm:prSet presAssocID="{F4E564A6-864C-40DA-BA3D-7832EAC7C9F1}" presName="parentText" presStyleLbl="alignNode1" presStyleIdx="1" presStyleCnt="3">
        <dgm:presLayoutVars>
          <dgm:chMax val="1"/>
          <dgm:bulletEnabled val="1"/>
        </dgm:presLayoutVars>
      </dgm:prSet>
      <dgm:spPr/>
    </dgm:pt>
    <dgm:pt modelId="{639C640F-1EB7-416C-B347-048249CC5BA5}" type="pres">
      <dgm:prSet presAssocID="{F4E564A6-864C-40DA-BA3D-7832EAC7C9F1}" presName="descendantText" presStyleLbl="alignAcc1" presStyleIdx="1" presStyleCnt="3" custScaleY="137314">
        <dgm:presLayoutVars>
          <dgm:bulletEnabled val="1"/>
        </dgm:presLayoutVars>
      </dgm:prSet>
      <dgm:spPr/>
    </dgm:pt>
    <dgm:pt modelId="{594E492D-BEA4-4AF1-A3ED-37AE0672A0D6}" type="pres">
      <dgm:prSet presAssocID="{251B4257-7EAB-47E5-90A2-461460DDB7FA}" presName="sp" presStyleCnt="0"/>
      <dgm:spPr/>
    </dgm:pt>
    <dgm:pt modelId="{EC18E7C8-7348-4837-A0B6-068B3F938C7D}" type="pres">
      <dgm:prSet presAssocID="{BE52190B-6406-44F9-8088-18DB6E5E3DF3}" presName="composite" presStyleCnt="0"/>
      <dgm:spPr/>
    </dgm:pt>
    <dgm:pt modelId="{F39C0703-BE3E-44FA-979C-84A3B44B6ED9}" type="pres">
      <dgm:prSet presAssocID="{BE52190B-6406-44F9-8088-18DB6E5E3DF3}" presName="parentText" presStyleLbl="alignNode1" presStyleIdx="2" presStyleCnt="3">
        <dgm:presLayoutVars>
          <dgm:chMax val="1"/>
          <dgm:bulletEnabled val="1"/>
        </dgm:presLayoutVars>
      </dgm:prSet>
      <dgm:spPr/>
    </dgm:pt>
    <dgm:pt modelId="{CDA7C71D-0191-4570-89A9-7A5DD3907007}" type="pres">
      <dgm:prSet presAssocID="{BE52190B-6406-44F9-8088-18DB6E5E3DF3}" presName="descendantText" presStyleLbl="alignAcc1" presStyleIdx="2" presStyleCnt="3" custScaleY="127497" custLinFactNeighborY="15243">
        <dgm:presLayoutVars>
          <dgm:bulletEnabled val="1"/>
        </dgm:presLayoutVars>
      </dgm:prSet>
      <dgm:spPr/>
    </dgm:pt>
  </dgm:ptLst>
  <dgm:cxnLst>
    <dgm:cxn modelId="{B6FFD009-1970-4A9A-B7C3-6EF94058C42B}" type="presOf" srcId="{9B508E1D-30A4-4709-8C94-0BCE7FF701C5}" destId="{CDA7C71D-0191-4570-89A9-7A5DD3907007}" srcOrd="0" destOrd="0" presId="urn:microsoft.com/office/officeart/2005/8/layout/chevron2"/>
    <dgm:cxn modelId="{A2B4340A-5399-4D41-97C6-50A6F01DC187}" type="presOf" srcId="{F4E564A6-864C-40DA-BA3D-7832EAC7C9F1}" destId="{9BF3E625-D917-4E93-86A6-605A1ACA59ED}" srcOrd="0" destOrd="0" presId="urn:microsoft.com/office/officeart/2005/8/layout/chevron2"/>
    <dgm:cxn modelId="{635E300F-89B3-406E-B81F-D7CB07015415}" type="presOf" srcId="{E78AA3C0-DA8F-400E-8C43-5E7FD41064D1}" destId="{C2B018EB-77D5-48BB-A79A-9AAC855A5B20}" srcOrd="0" destOrd="0" presId="urn:microsoft.com/office/officeart/2005/8/layout/chevron2"/>
    <dgm:cxn modelId="{1CABF02D-8BAB-4352-B1C4-FA04A05BDA9B}" type="presOf" srcId="{1D3CE29E-98CF-4C89-876C-78B4A154E90C}" destId="{639C640F-1EB7-416C-B347-048249CC5BA5}" srcOrd="0" destOrd="0" presId="urn:microsoft.com/office/officeart/2005/8/layout/chevron2"/>
    <dgm:cxn modelId="{3F45353C-861D-4D8F-82E3-D84687178109}" srcId="{E78AA3C0-DA8F-400E-8C43-5E7FD41064D1}" destId="{6B91E6FC-394D-45FE-9408-4781A9640573}" srcOrd="0" destOrd="0" parTransId="{F81FEC6A-D4D6-4B54-BB48-22BE1881ED6F}" sibTransId="{FE307C3E-C009-48C6-96BF-2F471CAEC26F}"/>
    <dgm:cxn modelId="{21D6C575-86AE-4503-808C-70507BDC3811}" srcId="{9EAE4F15-2676-474E-8A2A-BB5ED031EA76}" destId="{F4E564A6-864C-40DA-BA3D-7832EAC7C9F1}" srcOrd="1" destOrd="0" parTransId="{F7C7EF13-BA9E-45BC-AE5E-C97274CCC482}" sibTransId="{251B4257-7EAB-47E5-90A2-461460DDB7FA}"/>
    <dgm:cxn modelId="{88885483-99ED-494D-B21A-4E8C103A00D5}" srcId="{BE52190B-6406-44F9-8088-18DB6E5E3DF3}" destId="{9B508E1D-30A4-4709-8C94-0BCE7FF701C5}" srcOrd="0" destOrd="0" parTransId="{9182E333-0FF0-4A36-A69F-3E088238694E}" sibTransId="{1F99E848-98B8-4128-966D-89C8E3A02EA0}"/>
    <dgm:cxn modelId="{CF5AF19D-C02F-4196-BCCD-188278B576A1}" type="presOf" srcId="{BE52190B-6406-44F9-8088-18DB6E5E3DF3}" destId="{F39C0703-BE3E-44FA-979C-84A3B44B6ED9}" srcOrd="0" destOrd="0" presId="urn:microsoft.com/office/officeart/2005/8/layout/chevron2"/>
    <dgm:cxn modelId="{55142EAC-3EAF-4E6A-AD43-359D540F642C}" type="presOf" srcId="{6B91E6FC-394D-45FE-9408-4781A9640573}" destId="{DD873E71-58D7-4368-A93A-D4AE1339B36A}" srcOrd="0" destOrd="0" presId="urn:microsoft.com/office/officeart/2005/8/layout/chevron2"/>
    <dgm:cxn modelId="{C61AE5AF-A6D8-464F-8358-7971591D39B9}" srcId="{9EAE4F15-2676-474E-8A2A-BB5ED031EA76}" destId="{BE52190B-6406-44F9-8088-18DB6E5E3DF3}" srcOrd="2" destOrd="0" parTransId="{27F2FC6B-BF6C-4E6E-9C1F-3A9B462C2923}" sibTransId="{18C1458F-804C-48E5-A5FE-C76AA00C2394}"/>
    <dgm:cxn modelId="{9C4F63DC-6943-4236-9735-2B2CFF083970}" srcId="{F4E564A6-864C-40DA-BA3D-7832EAC7C9F1}" destId="{1D3CE29E-98CF-4C89-876C-78B4A154E90C}" srcOrd="0" destOrd="0" parTransId="{B20DB361-6ABD-4596-9685-A2079EA1335E}" sibTransId="{32B0EB0A-7B24-4D0D-8B47-057898EEFBF0}"/>
    <dgm:cxn modelId="{90F69AE3-01CB-423E-9B2B-DD642A1DD0C0}" type="presOf" srcId="{9EAE4F15-2676-474E-8A2A-BB5ED031EA76}" destId="{8971DE0E-7817-44C9-B621-EC185FF2BDE5}" srcOrd="0" destOrd="0" presId="urn:microsoft.com/office/officeart/2005/8/layout/chevron2"/>
    <dgm:cxn modelId="{AB59E5ED-044F-4D72-A510-2FFBFA9636C1}" srcId="{9EAE4F15-2676-474E-8A2A-BB5ED031EA76}" destId="{E78AA3C0-DA8F-400E-8C43-5E7FD41064D1}" srcOrd="0" destOrd="0" parTransId="{155741B5-096F-4B7D-A21A-E77F4D05AC3B}" sibTransId="{C3AC5C7A-B6E8-4F40-8717-016F08E4B524}"/>
    <dgm:cxn modelId="{DF43038D-0E9E-4FC1-B551-5B0EDBD3D021}" type="presParOf" srcId="{8971DE0E-7817-44C9-B621-EC185FF2BDE5}" destId="{98EEBCF3-1231-4456-8E34-14C30071C567}" srcOrd="0" destOrd="0" presId="urn:microsoft.com/office/officeart/2005/8/layout/chevron2"/>
    <dgm:cxn modelId="{E6C8873F-99E4-4014-AAFC-EA7057867773}" type="presParOf" srcId="{98EEBCF3-1231-4456-8E34-14C30071C567}" destId="{C2B018EB-77D5-48BB-A79A-9AAC855A5B20}" srcOrd="0" destOrd="0" presId="urn:microsoft.com/office/officeart/2005/8/layout/chevron2"/>
    <dgm:cxn modelId="{DE0C4A10-12BF-4360-BE81-BEEEBD68F33A}" type="presParOf" srcId="{98EEBCF3-1231-4456-8E34-14C30071C567}" destId="{DD873E71-58D7-4368-A93A-D4AE1339B36A}" srcOrd="1" destOrd="0" presId="urn:microsoft.com/office/officeart/2005/8/layout/chevron2"/>
    <dgm:cxn modelId="{B73A3B72-B5E2-412E-B2D5-520F28FD09F4}" type="presParOf" srcId="{8971DE0E-7817-44C9-B621-EC185FF2BDE5}" destId="{EE06B94E-10F5-4142-AF22-DEB37FB7F146}" srcOrd="1" destOrd="0" presId="urn:microsoft.com/office/officeart/2005/8/layout/chevron2"/>
    <dgm:cxn modelId="{6F08993C-7E07-4E38-A789-F9E9E6272573}" type="presParOf" srcId="{8971DE0E-7817-44C9-B621-EC185FF2BDE5}" destId="{16FC95D6-BE4E-4B4D-9D87-771E93869399}" srcOrd="2" destOrd="0" presId="urn:microsoft.com/office/officeart/2005/8/layout/chevron2"/>
    <dgm:cxn modelId="{0B56BFDB-FB52-4BB8-B59D-DE33DC5A8EB2}" type="presParOf" srcId="{16FC95D6-BE4E-4B4D-9D87-771E93869399}" destId="{9BF3E625-D917-4E93-86A6-605A1ACA59ED}" srcOrd="0" destOrd="0" presId="urn:microsoft.com/office/officeart/2005/8/layout/chevron2"/>
    <dgm:cxn modelId="{EBC19DC5-4422-4BD8-9A70-DE1B9B62D1DB}" type="presParOf" srcId="{16FC95D6-BE4E-4B4D-9D87-771E93869399}" destId="{639C640F-1EB7-416C-B347-048249CC5BA5}" srcOrd="1" destOrd="0" presId="urn:microsoft.com/office/officeart/2005/8/layout/chevron2"/>
    <dgm:cxn modelId="{E424C25C-4BC1-4B40-8FEC-D8FE2E05297E}" type="presParOf" srcId="{8971DE0E-7817-44C9-B621-EC185FF2BDE5}" destId="{594E492D-BEA4-4AF1-A3ED-37AE0672A0D6}" srcOrd="3" destOrd="0" presId="urn:microsoft.com/office/officeart/2005/8/layout/chevron2"/>
    <dgm:cxn modelId="{2FDB9349-B10B-43AF-BE82-259FFBAC27D9}" type="presParOf" srcId="{8971DE0E-7817-44C9-B621-EC185FF2BDE5}" destId="{EC18E7C8-7348-4837-A0B6-068B3F938C7D}" srcOrd="4" destOrd="0" presId="urn:microsoft.com/office/officeart/2005/8/layout/chevron2"/>
    <dgm:cxn modelId="{FB100B03-4096-42F3-88FA-0D4140708437}" type="presParOf" srcId="{EC18E7C8-7348-4837-A0B6-068B3F938C7D}" destId="{F39C0703-BE3E-44FA-979C-84A3B44B6ED9}" srcOrd="0" destOrd="0" presId="urn:microsoft.com/office/officeart/2005/8/layout/chevron2"/>
    <dgm:cxn modelId="{067FBF93-EE84-4E04-8D94-91231242C824}" type="presParOf" srcId="{EC18E7C8-7348-4837-A0B6-068B3F938C7D}" destId="{CDA7C71D-0191-4570-89A9-7A5DD390700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80C9225-7567-4C0D-B0CB-A842BE185246}"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ru-RU"/>
        </a:p>
      </dgm:t>
    </dgm:pt>
    <dgm:pt modelId="{A7220EA0-3936-4006-948A-84988F99C8A8}">
      <dgm:prSet phldrT="[Текст]"/>
      <dgm:spPr/>
      <dgm:t>
        <a:bodyPr/>
        <a:lstStyle/>
        <a:p>
          <a:r>
            <a:rPr lang="ru-RU" b="1" dirty="0"/>
            <a:t>Комитетом в МЭР РФ направлены предложения о внесении изменений в ПП 99 в части установления дополнительных требований к участникам таких закупок</a:t>
          </a:r>
        </a:p>
      </dgm:t>
    </dgm:pt>
    <dgm:pt modelId="{2BA87D65-458F-4B9F-9645-8BA9C654BEA0}" type="parTrans" cxnId="{BDCA0B72-8F0D-4AC1-B386-70C341D0071B}">
      <dgm:prSet/>
      <dgm:spPr/>
      <dgm:t>
        <a:bodyPr/>
        <a:lstStyle/>
        <a:p>
          <a:endParaRPr lang="ru-RU"/>
        </a:p>
      </dgm:t>
    </dgm:pt>
    <dgm:pt modelId="{EF0FEB1F-54C3-4F05-9577-8E3FED9B49B8}" type="sibTrans" cxnId="{BDCA0B72-8F0D-4AC1-B386-70C341D0071B}">
      <dgm:prSet/>
      <dgm:spPr/>
      <dgm:t>
        <a:bodyPr/>
        <a:lstStyle/>
        <a:p>
          <a:endParaRPr lang="ru-RU"/>
        </a:p>
      </dgm:t>
    </dgm:pt>
    <dgm:pt modelId="{FA7BFAEF-10B4-4724-8F2E-EE4D02A43E71}">
      <dgm:prSet custT="1"/>
      <dgm:spPr>
        <a:ln w="19050">
          <a:solidFill>
            <a:schemeClr val="bg1"/>
          </a:solidFill>
        </a:ln>
      </dgm:spPr>
      <dgm:t>
        <a:bodyPr/>
        <a:lstStyle/>
        <a:p>
          <a:pPr algn="just"/>
          <a:r>
            <a:rPr lang="ru-RU" sz="2000" dirty="0"/>
            <a:t>1. наличие опыта исполнения 3 и более контрактов или договоров без применения к исполнителю неустоек по каждому из контрактов (договоров) в течение 2 лет, предшествующих дате подачи заявки на участие в закупке.  При этом стоимость каждого ранее исполненного контракта или договора  должна составлять  не менее 50 % НМЦК (договора), на право заключить который проводится закупка. </a:t>
          </a:r>
        </a:p>
      </dgm:t>
    </dgm:pt>
    <dgm:pt modelId="{623AB7CD-4E98-40D3-8B06-6740CEDC3285}" type="parTrans" cxnId="{5C14C94D-45F9-4F24-8695-3492C9E6731D}">
      <dgm:prSet/>
      <dgm:spPr/>
      <dgm:t>
        <a:bodyPr/>
        <a:lstStyle/>
        <a:p>
          <a:endParaRPr lang="ru-RU"/>
        </a:p>
      </dgm:t>
    </dgm:pt>
    <dgm:pt modelId="{99E3DCCD-A28F-4B0B-BC6C-0067B63794DC}" type="sibTrans" cxnId="{5C14C94D-45F9-4F24-8695-3492C9E6731D}">
      <dgm:prSet/>
      <dgm:spPr/>
      <dgm:t>
        <a:bodyPr/>
        <a:lstStyle/>
        <a:p>
          <a:endParaRPr lang="ru-RU"/>
        </a:p>
      </dgm:t>
    </dgm:pt>
    <dgm:pt modelId="{8A0EF4CA-3CFD-43AB-8AAB-0E39A5173872}">
      <dgm:prSet custT="1"/>
      <dgm:spPr>
        <a:ln w="19050">
          <a:solidFill>
            <a:schemeClr val="bg1"/>
          </a:solidFill>
        </a:ln>
      </dgm:spPr>
      <dgm:t>
        <a:bodyPr/>
        <a:lstStyle/>
        <a:p>
          <a:pPr algn="just"/>
          <a:r>
            <a:rPr lang="ru-RU" sz="2000" dirty="0"/>
            <a:t>2. отсутствие фактов привлечения юридического лица, а также должностных лиц – руководителей юридического лица, к административной ответственности за нарушение лицензионных требований в соответствии с положениями статьи  14.1 КОАП за последние 3 года до даты подачи заявки на участие в закупке. </a:t>
          </a:r>
        </a:p>
      </dgm:t>
    </dgm:pt>
    <dgm:pt modelId="{5BE986ED-0C1D-40D2-97FF-799DACB835E4}" type="parTrans" cxnId="{BDFBCE6F-0B79-420E-A417-BB70367AF9E3}">
      <dgm:prSet/>
      <dgm:spPr/>
      <dgm:t>
        <a:bodyPr/>
        <a:lstStyle/>
        <a:p>
          <a:endParaRPr lang="ru-RU"/>
        </a:p>
      </dgm:t>
    </dgm:pt>
    <dgm:pt modelId="{5683DA07-7690-4434-9796-E269284583BE}" type="sibTrans" cxnId="{BDFBCE6F-0B79-420E-A417-BB70367AF9E3}">
      <dgm:prSet/>
      <dgm:spPr/>
      <dgm:t>
        <a:bodyPr/>
        <a:lstStyle/>
        <a:p>
          <a:endParaRPr lang="ru-RU"/>
        </a:p>
      </dgm:t>
    </dgm:pt>
    <dgm:pt modelId="{300DDFA8-C776-4748-879C-0472CD7D1CEF}" type="pres">
      <dgm:prSet presAssocID="{D80C9225-7567-4C0D-B0CB-A842BE185246}" presName="composite" presStyleCnt="0">
        <dgm:presLayoutVars>
          <dgm:chMax val="1"/>
          <dgm:dir/>
          <dgm:resizeHandles val="exact"/>
        </dgm:presLayoutVars>
      </dgm:prSet>
      <dgm:spPr/>
    </dgm:pt>
    <dgm:pt modelId="{646798F4-D90F-4E6D-B8A5-6E1F99A5EA39}" type="pres">
      <dgm:prSet presAssocID="{A7220EA0-3936-4006-948A-84988F99C8A8}" presName="roof" presStyleLbl="dkBgShp" presStyleIdx="0" presStyleCnt="2"/>
      <dgm:spPr/>
    </dgm:pt>
    <dgm:pt modelId="{B2846D5D-48C1-4DF7-BE8B-9F4C43FEA673}" type="pres">
      <dgm:prSet presAssocID="{A7220EA0-3936-4006-948A-84988F99C8A8}" presName="pillars" presStyleCnt="0"/>
      <dgm:spPr/>
    </dgm:pt>
    <dgm:pt modelId="{34950A29-8DF4-49A6-B5D7-3DB6D5CA321E}" type="pres">
      <dgm:prSet presAssocID="{A7220EA0-3936-4006-948A-84988F99C8A8}" presName="pillar1" presStyleLbl="node1" presStyleIdx="0" presStyleCnt="2" custScaleY="116170" custLinFactNeighborY="4208">
        <dgm:presLayoutVars>
          <dgm:bulletEnabled val="1"/>
        </dgm:presLayoutVars>
      </dgm:prSet>
      <dgm:spPr/>
    </dgm:pt>
    <dgm:pt modelId="{42F7F2B2-115B-472B-A20A-B18C95488BEC}" type="pres">
      <dgm:prSet presAssocID="{8A0EF4CA-3CFD-43AB-8AAB-0E39A5173872}" presName="pillarX" presStyleLbl="node1" presStyleIdx="1" presStyleCnt="2" custScaleY="106865" custLinFactNeighborY="-1660">
        <dgm:presLayoutVars>
          <dgm:bulletEnabled val="1"/>
        </dgm:presLayoutVars>
      </dgm:prSet>
      <dgm:spPr/>
    </dgm:pt>
    <dgm:pt modelId="{0DDF9209-C6A6-445F-8990-72BD3CE5B797}" type="pres">
      <dgm:prSet presAssocID="{A7220EA0-3936-4006-948A-84988F99C8A8}" presName="base" presStyleLbl="dkBgShp" presStyleIdx="1" presStyleCnt="2"/>
      <dgm:spPr/>
    </dgm:pt>
  </dgm:ptLst>
  <dgm:cxnLst>
    <dgm:cxn modelId="{01742060-014F-492B-8BD2-10BB8CD9DE29}" type="presOf" srcId="{D80C9225-7567-4C0D-B0CB-A842BE185246}" destId="{300DDFA8-C776-4748-879C-0472CD7D1CEF}" srcOrd="0" destOrd="0" presId="urn:microsoft.com/office/officeart/2005/8/layout/hList3"/>
    <dgm:cxn modelId="{5C14C94D-45F9-4F24-8695-3492C9E6731D}" srcId="{A7220EA0-3936-4006-948A-84988F99C8A8}" destId="{FA7BFAEF-10B4-4724-8F2E-EE4D02A43E71}" srcOrd="0" destOrd="0" parTransId="{623AB7CD-4E98-40D3-8B06-6740CEDC3285}" sibTransId="{99E3DCCD-A28F-4B0B-BC6C-0067B63794DC}"/>
    <dgm:cxn modelId="{BDFBCE6F-0B79-420E-A417-BB70367AF9E3}" srcId="{A7220EA0-3936-4006-948A-84988F99C8A8}" destId="{8A0EF4CA-3CFD-43AB-8AAB-0E39A5173872}" srcOrd="1" destOrd="0" parTransId="{5BE986ED-0C1D-40D2-97FF-799DACB835E4}" sibTransId="{5683DA07-7690-4434-9796-E269284583BE}"/>
    <dgm:cxn modelId="{BDCA0B72-8F0D-4AC1-B386-70C341D0071B}" srcId="{D80C9225-7567-4C0D-B0CB-A842BE185246}" destId="{A7220EA0-3936-4006-948A-84988F99C8A8}" srcOrd="0" destOrd="0" parTransId="{2BA87D65-458F-4B9F-9645-8BA9C654BEA0}" sibTransId="{EF0FEB1F-54C3-4F05-9577-8E3FED9B49B8}"/>
    <dgm:cxn modelId="{368B818D-E625-4019-83C8-D17A747DAF68}" type="presOf" srcId="{FA7BFAEF-10B4-4724-8F2E-EE4D02A43E71}" destId="{34950A29-8DF4-49A6-B5D7-3DB6D5CA321E}" srcOrd="0" destOrd="0" presId="urn:microsoft.com/office/officeart/2005/8/layout/hList3"/>
    <dgm:cxn modelId="{326C5ACE-3A93-4CEE-82DB-AEE86DEF65B2}" type="presOf" srcId="{A7220EA0-3936-4006-948A-84988F99C8A8}" destId="{646798F4-D90F-4E6D-B8A5-6E1F99A5EA39}" srcOrd="0" destOrd="0" presId="urn:microsoft.com/office/officeart/2005/8/layout/hList3"/>
    <dgm:cxn modelId="{907199EA-BC8B-42AC-B290-442540B14A03}" type="presOf" srcId="{8A0EF4CA-3CFD-43AB-8AAB-0E39A5173872}" destId="{42F7F2B2-115B-472B-A20A-B18C95488BEC}" srcOrd="0" destOrd="0" presId="urn:microsoft.com/office/officeart/2005/8/layout/hList3"/>
    <dgm:cxn modelId="{49E5CDA7-D6D1-499B-A11F-7A633482112E}" type="presParOf" srcId="{300DDFA8-C776-4748-879C-0472CD7D1CEF}" destId="{646798F4-D90F-4E6D-B8A5-6E1F99A5EA39}" srcOrd="0" destOrd="0" presId="urn:microsoft.com/office/officeart/2005/8/layout/hList3"/>
    <dgm:cxn modelId="{D47901EE-3BA8-41B0-AA8B-4DF5FFB44534}" type="presParOf" srcId="{300DDFA8-C776-4748-879C-0472CD7D1CEF}" destId="{B2846D5D-48C1-4DF7-BE8B-9F4C43FEA673}" srcOrd="1" destOrd="0" presId="urn:microsoft.com/office/officeart/2005/8/layout/hList3"/>
    <dgm:cxn modelId="{F3CAE7A4-BF65-4DED-BBE8-D3F0B07FB5EC}" type="presParOf" srcId="{B2846D5D-48C1-4DF7-BE8B-9F4C43FEA673}" destId="{34950A29-8DF4-49A6-B5D7-3DB6D5CA321E}" srcOrd="0" destOrd="0" presId="urn:microsoft.com/office/officeart/2005/8/layout/hList3"/>
    <dgm:cxn modelId="{C4DD1735-3BD1-49F7-9B51-60038FB55CA0}" type="presParOf" srcId="{B2846D5D-48C1-4DF7-BE8B-9F4C43FEA673}" destId="{42F7F2B2-115B-472B-A20A-B18C95488BEC}" srcOrd="1" destOrd="0" presId="urn:microsoft.com/office/officeart/2005/8/layout/hList3"/>
    <dgm:cxn modelId="{432CD3BD-AE39-48A0-8984-30387A90A3A5}" type="presParOf" srcId="{300DDFA8-C776-4748-879C-0472CD7D1CEF}" destId="{0DDF9209-C6A6-445F-8990-72BD3CE5B797}"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D823240-3494-4F14-A0ED-30B73100E0D4}"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95A781E9-F88D-41C3-8E71-E11F091DD324}">
      <dgm:prSet phldrT="[Текст]" custT="1"/>
      <dgm:spPr>
        <a:solidFill>
          <a:schemeClr val="accent1">
            <a:lumMod val="75000"/>
          </a:schemeClr>
        </a:solidFill>
      </dgm:spPr>
      <dgm:t>
        <a:bodyPr/>
        <a:lstStyle/>
        <a:p>
          <a:r>
            <a:rPr lang="ru-RU" sz="2400" b="1" dirty="0"/>
            <a:t>Эффективность закупки</a:t>
          </a:r>
        </a:p>
      </dgm:t>
    </dgm:pt>
    <dgm:pt modelId="{7E9D4A44-04DF-4A92-8C1F-8324AEC1CFE8}" type="parTrans" cxnId="{D4EA5C8D-686E-4A6F-8474-D5D908B052DE}">
      <dgm:prSet/>
      <dgm:spPr/>
      <dgm:t>
        <a:bodyPr/>
        <a:lstStyle/>
        <a:p>
          <a:endParaRPr lang="ru-RU"/>
        </a:p>
      </dgm:t>
    </dgm:pt>
    <dgm:pt modelId="{E8E4E1F3-D661-46A4-B0A3-4FD7E9D130F7}" type="sibTrans" cxnId="{D4EA5C8D-686E-4A6F-8474-D5D908B052DE}">
      <dgm:prSet/>
      <dgm:spPr/>
      <dgm:t>
        <a:bodyPr/>
        <a:lstStyle/>
        <a:p>
          <a:endParaRPr lang="ru-RU"/>
        </a:p>
      </dgm:t>
    </dgm:pt>
    <dgm:pt modelId="{BAF12455-868C-4DDA-911C-6A57A08E055C}">
      <dgm:prSet phldrT="[Текст]" custT="1"/>
      <dgm:spPr>
        <a:solidFill>
          <a:schemeClr val="accent1">
            <a:lumMod val="75000"/>
          </a:schemeClr>
        </a:solidFill>
      </dgm:spPr>
      <dgm:t>
        <a:bodyPr/>
        <a:lstStyle/>
        <a:p>
          <a:r>
            <a:rPr lang="ru-RU" sz="2400" b="1" dirty="0"/>
            <a:t>Ответственность заказчиков и исполнителей за результат </a:t>
          </a:r>
        </a:p>
      </dgm:t>
    </dgm:pt>
    <dgm:pt modelId="{8DCE4094-699D-4C2B-B31C-E8C1894A2002}" type="parTrans" cxnId="{17DFBDCD-4024-4125-9CEF-34CE4AF505B0}">
      <dgm:prSet/>
      <dgm:spPr/>
      <dgm:t>
        <a:bodyPr/>
        <a:lstStyle/>
        <a:p>
          <a:endParaRPr lang="ru-RU"/>
        </a:p>
      </dgm:t>
    </dgm:pt>
    <dgm:pt modelId="{09BEF833-E8F1-42E3-A587-8558FDDD8647}" type="sibTrans" cxnId="{17DFBDCD-4024-4125-9CEF-34CE4AF505B0}">
      <dgm:prSet/>
      <dgm:spPr/>
      <dgm:t>
        <a:bodyPr/>
        <a:lstStyle/>
        <a:p>
          <a:endParaRPr lang="ru-RU"/>
        </a:p>
      </dgm:t>
    </dgm:pt>
    <dgm:pt modelId="{C060CFBA-038A-4EBE-90E3-13BC5A863D48}">
      <dgm:prSet phldrT="[Текст]" custT="1"/>
      <dgm:spPr>
        <a:solidFill>
          <a:schemeClr val="accent1">
            <a:lumMod val="75000"/>
          </a:schemeClr>
        </a:solidFill>
      </dgm:spPr>
      <dgm:t>
        <a:bodyPr/>
        <a:lstStyle/>
        <a:p>
          <a:r>
            <a:rPr lang="ru-RU" sz="2400" b="1" dirty="0"/>
            <a:t>Развитие добросовестной конкуренции</a:t>
          </a:r>
        </a:p>
      </dgm:t>
    </dgm:pt>
    <dgm:pt modelId="{8360ADA3-466E-4D11-B8A7-02CB9570DEDE}" type="parTrans" cxnId="{8E950813-1F59-4BE8-BE9C-D20DAC9D1D60}">
      <dgm:prSet/>
      <dgm:spPr/>
      <dgm:t>
        <a:bodyPr/>
        <a:lstStyle/>
        <a:p>
          <a:endParaRPr lang="ru-RU"/>
        </a:p>
      </dgm:t>
    </dgm:pt>
    <dgm:pt modelId="{78252704-563D-4C86-BC18-0FD6C3B40729}" type="sibTrans" cxnId="{8E950813-1F59-4BE8-BE9C-D20DAC9D1D60}">
      <dgm:prSet/>
      <dgm:spPr/>
      <dgm:t>
        <a:bodyPr/>
        <a:lstStyle/>
        <a:p>
          <a:endParaRPr lang="ru-RU"/>
        </a:p>
      </dgm:t>
    </dgm:pt>
    <dgm:pt modelId="{71200164-0EA4-4C29-B6A9-5220C53F0291}">
      <dgm:prSet phldrT="[Текст]" custT="1"/>
      <dgm:spPr>
        <a:solidFill>
          <a:schemeClr val="accent1">
            <a:lumMod val="75000"/>
          </a:schemeClr>
        </a:solidFill>
      </dgm:spPr>
      <dgm:t>
        <a:bodyPr/>
        <a:lstStyle/>
        <a:p>
          <a:r>
            <a:rPr lang="ru-RU" sz="2400" b="1" dirty="0"/>
            <a:t>Соблюдение трудового, налогового, административного законодательства исполнителями</a:t>
          </a:r>
        </a:p>
      </dgm:t>
    </dgm:pt>
    <dgm:pt modelId="{083D8C12-2A0B-4FBC-B6CD-5BB77B0756C9}" type="parTrans" cxnId="{25B5F648-3570-49AA-BB56-65E79937BBA2}">
      <dgm:prSet/>
      <dgm:spPr/>
      <dgm:t>
        <a:bodyPr/>
        <a:lstStyle/>
        <a:p>
          <a:endParaRPr lang="ru-RU"/>
        </a:p>
      </dgm:t>
    </dgm:pt>
    <dgm:pt modelId="{9CBE14D5-BB30-4404-B211-870BE73B331B}" type="sibTrans" cxnId="{25B5F648-3570-49AA-BB56-65E79937BBA2}">
      <dgm:prSet/>
      <dgm:spPr/>
      <dgm:t>
        <a:bodyPr/>
        <a:lstStyle/>
        <a:p>
          <a:endParaRPr lang="ru-RU"/>
        </a:p>
      </dgm:t>
    </dgm:pt>
    <dgm:pt modelId="{E8A05029-4453-4080-9F56-4DBD62443D4C}" type="pres">
      <dgm:prSet presAssocID="{0D823240-3494-4F14-A0ED-30B73100E0D4}" presName="outerComposite" presStyleCnt="0">
        <dgm:presLayoutVars>
          <dgm:chMax val="5"/>
          <dgm:dir/>
          <dgm:resizeHandles val="exact"/>
        </dgm:presLayoutVars>
      </dgm:prSet>
      <dgm:spPr/>
    </dgm:pt>
    <dgm:pt modelId="{FD652A13-DB77-43E8-BEF2-2506A6546779}" type="pres">
      <dgm:prSet presAssocID="{0D823240-3494-4F14-A0ED-30B73100E0D4}" presName="dummyMaxCanvas" presStyleCnt="0">
        <dgm:presLayoutVars/>
      </dgm:prSet>
      <dgm:spPr/>
    </dgm:pt>
    <dgm:pt modelId="{28B5CB2E-076E-43A2-8422-E44E0D90AD39}" type="pres">
      <dgm:prSet presAssocID="{0D823240-3494-4F14-A0ED-30B73100E0D4}" presName="FourNodes_1" presStyleLbl="node1" presStyleIdx="0" presStyleCnt="4">
        <dgm:presLayoutVars>
          <dgm:bulletEnabled val="1"/>
        </dgm:presLayoutVars>
      </dgm:prSet>
      <dgm:spPr/>
    </dgm:pt>
    <dgm:pt modelId="{2F80E546-A8F3-4061-A432-C85ECEAB11DB}" type="pres">
      <dgm:prSet presAssocID="{0D823240-3494-4F14-A0ED-30B73100E0D4}" presName="FourNodes_2" presStyleLbl="node1" presStyleIdx="1" presStyleCnt="4">
        <dgm:presLayoutVars>
          <dgm:bulletEnabled val="1"/>
        </dgm:presLayoutVars>
      </dgm:prSet>
      <dgm:spPr/>
    </dgm:pt>
    <dgm:pt modelId="{E43BA861-A7A9-4AC2-A522-44494EEA502B}" type="pres">
      <dgm:prSet presAssocID="{0D823240-3494-4F14-A0ED-30B73100E0D4}" presName="FourNodes_3" presStyleLbl="node1" presStyleIdx="2" presStyleCnt="4">
        <dgm:presLayoutVars>
          <dgm:bulletEnabled val="1"/>
        </dgm:presLayoutVars>
      </dgm:prSet>
      <dgm:spPr/>
    </dgm:pt>
    <dgm:pt modelId="{9AAEC1F4-8E19-4917-B25C-968F86B2F903}" type="pres">
      <dgm:prSet presAssocID="{0D823240-3494-4F14-A0ED-30B73100E0D4}" presName="FourNodes_4" presStyleLbl="node1" presStyleIdx="3" presStyleCnt="4">
        <dgm:presLayoutVars>
          <dgm:bulletEnabled val="1"/>
        </dgm:presLayoutVars>
      </dgm:prSet>
      <dgm:spPr/>
    </dgm:pt>
    <dgm:pt modelId="{68FBC66A-1658-4EE0-96B5-6A0E68ACC9CB}" type="pres">
      <dgm:prSet presAssocID="{0D823240-3494-4F14-A0ED-30B73100E0D4}" presName="FourConn_1-2" presStyleLbl="fgAccFollowNode1" presStyleIdx="0" presStyleCnt="3">
        <dgm:presLayoutVars>
          <dgm:bulletEnabled val="1"/>
        </dgm:presLayoutVars>
      </dgm:prSet>
      <dgm:spPr/>
    </dgm:pt>
    <dgm:pt modelId="{360837DE-94A2-4976-8444-95A9385225C0}" type="pres">
      <dgm:prSet presAssocID="{0D823240-3494-4F14-A0ED-30B73100E0D4}" presName="FourConn_2-3" presStyleLbl="fgAccFollowNode1" presStyleIdx="1" presStyleCnt="3">
        <dgm:presLayoutVars>
          <dgm:bulletEnabled val="1"/>
        </dgm:presLayoutVars>
      </dgm:prSet>
      <dgm:spPr/>
    </dgm:pt>
    <dgm:pt modelId="{8E4F4F20-3C43-4601-AF23-CEFBB1BA314E}" type="pres">
      <dgm:prSet presAssocID="{0D823240-3494-4F14-A0ED-30B73100E0D4}" presName="FourConn_3-4" presStyleLbl="fgAccFollowNode1" presStyleIdx="2" presStyleCnt="3">
        <dgm:presLayoutVars>
          <dgm:bulletEnabled val="1"/>
        </dgm:presLayoutVars>
      </dgm:prSet>
      <dgm:spPr/>
    </dgm:pt>
    <dgm:pt modelId="{2C52803C-E3D3-46B0-97F6-5C7124FEC686}" type="pres">
      <dgm:prSet presAssocID="{0D823240-3494-4F14-A0ED-30B73100E0D4}" presName="FourNodes_1_text" presStyleLbl="node1" presStyleIdx="3" presStyleCnt="4">
        <dgm:presLayoutVars>
          <dgm:bulletEnabled val="1"/>
        </dgm:presLayoutVars>
      </dgm:prSet>
      <dgm:spPr/>
    </dgm:pt>
    <dgm:pt modelId="{671B29A4-5180-4315-ACDA-B66472196A85}" type="pres">
      <dgm:prSet presAssocID="{0D823240-3494-4F14-A0ED-30B73100E0D4}" presName="FourNodes_2_text" presStyleLbl="node1" presStyleIdx="3" presStyleCnt="4">
        <dgm:presLayoutVars>
          <dgm:bulletEnabled val="1"/>
        </dgm:presLayoutVars>
      </dgm:prSet>
      <dgm:spPr/>
    </dgm:pt>
    <dgm:pt modelId="{8B08ED77-AA0C-4867-944B-E820CF966BE3}" type="pres">
      <dgm:prSet presAssocID="{0D823240-3494-4F14-A0ED-30B73100E0D4}" presName="FourNodes_3_text" presStyleLbl="node1" presStyleIdx="3" presStyleCnt="4">
        <dgm:presLayoutVars>
          <dgm:bulletEnabled val="1"/>
        </dgm:presLayoutVars>
      </dgm:prSet>
      <dgm:spPr/>
    </dgm:pt>
    <dgm:pt modelId="{F3E9751D-661E-499B-8EA0-F31F20BD6A52}" type="pres">
      <dgm:prSet presAssocID="{0D823240-3494-4F14-A0ED-30B73100E0D4}" presName="FourNodes_4_text" presStyleLbl="node1" presStyleIdx="3" presStyleCnt="4">
        <dgm:presLayoutVars>
          <dgm:bulletEnabled val="1"/>
        </dgm:presLayoutVars>
      </dgm:prSet>
      <dgm:spPr/>
    </dgm:pt>
  </dgm:ptLst>
  <dgm:cxnLst>
    <dgm:cxn modelId="{8E950813-1F59-4BE8-BE9C-D20DAC9D1D60}" srcId="{0D823240-3494-4F14-A0ED-30B73100E0D4}" destId="{C060CFBA-038A-4EBE-90E3-13BC5A863D48}" srcOrd="2" destOrd="0" parTransId="{8360ADA3-466E-4D11-B8A7-02CB9570DEDE}" sibTransId="{78252704-563D-4C86-BC18-0FD6C3B40729}"/>
    <dgm:cxn modelId="{8B507D39-640D-488B-9E0E-3277511CEA94}" type="presOf" srcId="{E8E4E1F3-D661-46A4-B0A3-4FD7E9D130F7}" destId="{68FBC66A-1658-4EE0-96B5-6A0E68ACC9CB}" srcOrd="0" destOrd="0" presId="urn:microsoft.com/office/officeart/2005/8/layout/vProcess5"/>
    <dgm:cxn modelId="{A503ED3C-5ECA-4589-9F03-53872848252F}" type="presOf" srcId="{71200164-0EA4-4C29-B6A9-5220C53F0291}" destId="{F3E9751D-661E-499B-8EA0-F31F20BD6A52}" srcOrd="1" destOrd="0" presId="urn:microsoft.com/office/officeart/2005/8/layout/vProcess5"/>
    <dgm:cxn modelId="{40DD395B-A34C-439A-AD3B-5D95D6CB64A9}" type="presOf" srcId="{0D823240-3494-4F14-A0ED-30B73100E0D4}" destId="{E8A05029-4453-4080-9F56-4DBD62443D4C}" srcOrd="0" destOrd="0" presId="urn:microsoft.com/office/officeart/2005/8/layout/vProcess5"/>
    <dgm:cxn modelId="{E7D48260-4D47-471A-8166-E7A34A296FAF}" type="presOf" srcId="{71200164-0EA4-4C29-B6A9-5220C53F0291}" destId="{9AAEC1F4-8E19-4917-B25C-968F86B2F903}" srcOrd="0" destOrd="0" presId="urn:microsoft.com/office/officeart/2005/8/layout/vProcess5"/>
    <dgm:cxn modelId="{9FC13845-B0D3-478B-924F-672A08C484B4}" type="presOf" srcId="{78252704-563D-4C86-BC18-0FD6C3B40729}" destId="{8E4F4F20-3C43-4601-AF23-CEFBB1BA314E}" srcOrd="0" destOrd="0" presId="urn:microsoft.com/office/officeart/2005/8/layout/vProcess5"/>
    <dgm:cxn modelId="{25B5F648-3570-49AA-BB56-65E79937BBA2}" srcId="{0D823240-3494-4F14-A0ED-30B73100E0D4}" destId="{71200164-0EA4-4C29-B6A9-5220C53F0291}" srcOrd="3" destOrd="0" parTransId="{083D8C12-2A0B-4FBC-B6CD-5BB77B0756C9}" sibTransId="{9CBE14D5-BB30-4404-B211-870BE73B331B}"/>
    <dgm:cxn modelId="{0D686B4B-2C77-47F4-97F9-21B4AF24C98D}" type="presOf" srcId="{95A781E9-F88D-41C3-8E71-E11F091DD324}" destId="{28B5CB2E-076E-43A2-8422-E44E0D90AD39}" srcOrd="0" destOrd="0" presId="urn:microsoft.com/office/officeart/2005/8/layout/vProcess5"/>
    <dgm:cxn modelId="{C270714D-A39C-492F-B137-226ABA88E957}" type="presOf" srcId="{09BEF833-E8F1-42E3-A587-8558FDDD8647}" destId="{360837DE-94A2-4976-8444-95A9385225C0}" srcOrd="0" destOrd="0" presId="urn:microsoft.com/office/officeart/2005/8/layout/vProcess5"/>
    <dgm:cxn modelId="{DD71284E-B5E5-42B4-AE04-E3052014F734}" type="presOf" srcId="{BAF12455-868C-4DDA-911C-6A57A08E055C}" destId="{671B29A4-5180-4315-ACDA-B66472196A85}" srcOrd="1" destOrd="0" presId="urn:microsoft.com/office/officeart/2005/8/layout/vProcess5"/>
    <dgm:cxn modelId="{D2F8575A-B5A9-407D-82C5-496EC28976AA}" type="presOf" srcId="{C060CFBA-038A-4EBE-90E3-13BC5A863D48}" destId="{E43BA861-A7A9-4AC2-A522-44494EEA502B}" srcOrd="0" destOrd="0" presId="urn:microsoft.com/office/officeart/2005/8/layout/vProcess5"/>
    <dgm:cxn modelId="{A12B3C89-FE20-42A3-9AE5-73328B20F1EB}" type="presOf" srcId="{BAF12455-868C-4DDA-911C-6A57A08E055C}" destId="{2F80E546-A8F3-4061-A432-C85ECEAB11DB}" srcOrd="0" destOrd="0" presId="urn:microsoft.com/office/officeart/2005/8/layout/vProcess5"/>
    <dgm:cxn modelId="{D4EA5C8D-686E-4A6F-8474-D5D908B052DE}" srcId="{0D823240-3494-4F14-A0ED-30B73100E0D4}" destId="{95A781E9-F88D-41C3-8E71-E11F091DD324}" srcOrd="0" destOrd="0" parTransId="{7E9D4A44-04DF-4A92-8C1F-8324AEC1CFE8}" sibTransId="{E8E4E1F3-D661-46A4-B0A3-4FD7E9D130F7}"/>
    <dgm:cxn modelId="{551B0E9C-BE67-40B8-84D5-E2DF1F3B910D}" type="presOf" srcId="{C060CFBA-038A-4EBE-90E3-13BC5A863D48}" destId="{8B08ED77-AA0C-4867-944B-E820CF966BE3}" srcOrd="1" destOrd="0" presId="urn:microsoft.com/office/officeart/2005/8/layout/vProcess5"/>
    <dgm:cxn modelId="{ECCAF6C7-F6F4-42E2-9A6A-439B8FA6C58E}" type="presOf" srcId="{95A781E9-F88D-41C3-8E71-E11F091DD324}" destId="{2C52803C-E3D3-46B0-97F6-5C7124FEC686}" srcOrd="1" destOrd="0" presId="urn:microsoft.com/office/officeart/2005/8/layout/vProcess5"/>
    <dgm:cxn modelId="{17DFBDCD-4024-4125-9CEF-34CE4AF505B0}" srcId="{0D823240-3494-4F14-A0ED-30B73100E0D4}" destId="{BAF12455-868C-4DDA-911C-6A57A08E055C}" srcOrd="1" destOrd="0" parTransId="{8DCE4094-699D-4C2B-B31C-E8C1894A2002}" sibTransId="{09BEF833-E8F1-42E3-A587-8558FDDD8647}"/>
    <dgm:cxn modelId="{465E1DC5-C689-456A-94DE-95A02E3C0D7B}" type="presParOf" srcId="{E8A05029-4453-4080-9F56-4DBD62443D4C}" destId="{FD652A13-DB77-43E8-BEF2-2506A6546779}" srcOrd="0" destOrd="0" presId="urn:microsoft.com/office/officeart/2005/8/layout/vProcess5"/>
    <dgm:cxn modelId="{5429ED50-5A14-40B4-96E4-17C4551625F8}" type="presParOf" srcId="{E8A05029-4453-4080-9F56-4DBD62443D4C}" destId="{28B5CB2E-076E-43A2-8422-E44E0D90AD39}" srcOrd="1" destOrd="0" presId="urn:microsoft.com/office/officeart/2005/8/layout/vProcess5"/>
    <dgm:cxn modelId="{BF8548E8-6C36-41A2-8C13-B271F5F1B9CC}" type="presParOf" srcId="{E8A05029-4453-4080-9F56-4DBD62443D4C}" destId="{2F80E546-A8F3-4061-A432-C85ECEAB11DB}" srcOrd="2" destOrd="0" presId="urn:microsoft.com/office/officeart/2005/8/layout/vProcess5"/>
    <dgm:cxn modelId="{26F38918-47E2-46E2-8BC7-CA12F1510759}" type="presParOf" srcId="{E8A05029-4453-4080-9F56-4DBD62443D4C}" destId="{E43BA861-A7A9-4AC2-A522-44494EEA502B}" srcOrd="3" destOrd="0" presId="urn:microsoft.com/office/officeart/2005/8/layout/vProcess5"/>
    <dgm:cxn modelId="{FCE8A433-8B97-44DF-8CCF-88201ED7F811}" type="presParOf" srcId="{E8A05029-4453-4080-9F56-4DBD62443D4C}" destId="{9AAEC1F4-8E19-4917-B25C-968F86B2F903}" srcOrd="4" destOrd="0" presId="urn:microsoft.com/office/officeart/2005/8/layout/vProcess5"/>
    <dgm:cxn modelId="{D4455AD9-9242-4DD6-8108-AA4BA8FDCC01}" type="presParOf" srcId="{E8A05029-4453-4080-9F56-4DBD62443D4C}" destId="{68FBC66A-1658-4EE0-96B5-6A0E68ACC9CB}" srcOrd="5" destOrd="0" presId="urn:microsoft.com/office/officeart/2005/8/layout/vProcess5"/>
    <dgm:cxn modelId="{C7DB557D-C76F-449D-B9FC-F3B6425E06CC}" type="presParOf" srcId="{E8A05029-4453-4080-9F56-4DBD62443D4C}" destId="{360837DE-94A2-4976-8444-95A9385225C0}" srcOrd="6" destOrd="0" presId="urn:microsoft.com/office/officeart/2005/8/layout/vProcess5"/>
    <dgm:cxn modelId="{6838D576-2413-49F7-B650-727F32B044DB}" type="presParOf" srcId="{E8A05029-4453-4080-9F56-4DBD62443D4C}" destId="{8E4F4F20-3C43-4601-AF23-CEFBB1BA314E}" srcOrd="7" destOrd="0" presId="urn:microsoft.com/office/officeart/2005/8/layout/vProcess5"/>
    <dgm:cxn modelId="{4926DED1-001D-4196-88D7-AA0EC867EFAB}" type="presParOf" srcId="{E8A05029-4453-4080-9F56-4DBD62443D4C}" destId="{2C52803C-E3D3-46B0-97F6-5C7124FEC686}" srcOrd="8" destOrd="0" presId="urn:microsoft.com/office/officeart/2005/8/layout/vProcess5"/>
    <dgm:cxn modelId="{E9F237DA-124A-4983-BE4D-42EC68209512}" type="presParOf" srcId="{E8A05029-4453-4080-9F56-4DBD62443D4C}" destId="{671B29A4-5180-4315-ACDA-B66472196A85}" srcOrd="9" destOrd="0" presId="urn:microsoft.com/office/officeart/2005/8/layout/vProcess5"/>
    <dgm:cxn modelId="{DD3941D3-AF0F-41B1-8D40-FE858317EC46}" type="presParOf" srcId="{E8A05029-4453-4080-9F56-4DBD62443D4C}" destId="{8B08ED77-AA0C-4867-944B-E820CF966BE3}" srcOrd="10" destOrd="0" presId="urn:microsoft.com/office/officeart/2005/8/layout/vProcess5"/>
    <dgm:cxn modelId="{59562FD3-85D7-476D-8440-FF2C85AF10B5}" type="presParOf" srcId="{E8A05029-4453-4080-9F56-4DBD62443D4C}" destId="{F3E9751D-661E-499B-8EA0-F31F20BD6A52}"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26E51A-D298-418B-BB0C-B6A1E94EEE7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ru-RU"/>
        </a:p>
      </dgm:t>
    </dgm:pt>
    <dgm:pt modelId="{9E66E7D9-D184-40CD-8DD2-4E0971C9B16C}">
      <dgm:prSet phldrT="[Текст]" custT="1"/>
      <dgm:spPr/>
      <dgm:t>
        <a:bodyPr/>
        <a:lstStyle/>
        <a:p>
          <a:r>
            <a:rPr lang="ru-RU" sz="1600" dirty="0">
              <a:latin typeface="Times New Roman" panose="02020603050405020304" pitchFamily="18" charset="0"/>
              <a:cs typeface="Times New Roman" panose="02020603050405020304" pitchFamily="18" charset="0"/>
            </a:rPr>
            <a:t>Определение НМЦК при осуществлении закупок охранных услуг частных охранных организаций (1)</a:t>
          </a:r>
        </a:p>
      </dgm:t>
    </dgm:pt>
    <dgm:pt modelId="{95D7069E-FB66-4319-AEDA-978C08D79BEB}" type="parTrans" cxnId="{C92305FF-EE7A-467A-81E3-E6D211492A31}">
      <dgm:prSet/>
      <dgm:spPr/>
      <dgm:t>
        <a:bodyPr/>
        <a:lstStyle/>
        <a:p>
          <a:endParaRPr lang="ru-RU"/>
        </a:p>
      </dgm:t>
    </dgm:pt>
    <dgm:pt modelId="{B0557745-5063-4C99-9097-685D242B931B}" type="sibTrans" cxnId="{C92305FF-EE7A-467A-81E3-E6D211492A31}">
      <dgm:prSet/>
      <dgm:spPr/>
      <dgm:t>
        <a:bodyPr/>
        <a:lstStyle/>
        <a:p>
          <a:endParaRPr lang="ru-RU"/>
        </a:p>
      </dgm:t>
    </dgm:pt>
    <dgm:pt modelId="{3F052979-1C43-4765-B74A-ABB4F36B5A9D}">
      <dgm:prSet phldrT="[Текст]"/>
      <dgm:spPr/>
      <dgm:t>
        <a:bodyPr/>
        <a:lstStyle/>
        <a:p>
          <a:endParaRPr lang="ru-RU" dirty="0"/>
        </a:p>
      </dgm:t>
    </dgm:pt>
    <dgm:pt modelId="{52746347-82C9-42EA-93C4-5CE535D5D895}" type="parTrans" cxnId="{D91951C3-FEB0-49C2-A378-EAD0E634133B}">
      <dgm:prSet/>
      <dgm:spPr/>
      <dgm:t>
        <a:bodyPr/>
        <a:lstStyle/>
        <a:p>
          <a:endParaRPr lang="ru-RU"/>
        </a:p>
      </dgm:t>
    </dgm:pt>
    <dgm:pt modelId="{464694EA-9AAA-4F2A-BB98-667BBB5A2742}" type="sibTrans" cxnId="{D91951C3-FEB0-49C2-A378-EAD0E634133B}">
      <dgm:prSet/>
      <dgm:spPr/>
      <dgm:t>
        <a:bodyPr/>
        <a:lstStyle/>
        <a:p>
          <a:endParaRPr lang="ru-RU"/>
        </a:p>
      </dgm:t>
    </dgm:pt>
    <dgm:pt modelId="{BB38B9D2-09F5-47B3-954E-FD6D1EDAEFFF}">
      <dgm:prSet phldrT="[Текст]" custT="1"/>
      <dgm:spPr/>
      <dgm:t>
        <a:bodyPr/>
        <a:lstStyle/>
        <a:p>
          <a:r>
            <a:rPr lang="ru-RU" sz="1600" dirty="0">
              <a:latin typeface="Times New Roman" panose="02020603050405020304" pitchFamily="18" charset="0"/>
              <a:cs typeface="Times New Roman" panose="02020603050405020304" pitchFamily="18" charset="0"/>
            </a:rPr>
            <a:t>Определение НМЦК при осуществлении закупок услуг юридических лиц с особыми уставными задачами по охране (2)</a:t>
          </a:r>
          <a:endParaRPr lang="ru-RU" sz="1000" dirty="0">
            <a:latin typeface="Times New Roman" panose="02020603050405020304" pitchFamily="18" charset="0"/>
            <a:cs typeface="Times New Roman" panose="02020603050405020304" pitchFamily="18" charset="0"/>
          </a:endParaRPr>
        </a:p>
      </dgm:t>
    </dgm:pt>
    <dgm:pt modelId="{346C7360-7F4A-4C92-A9F9-55ABAA714026}" type="parTrans" cxnId="{E17C9B74-99CC-4A43-BCE0-966B29E3650D}">
      <dgm:prSet/>
      <dgm:spPr/>
      <dgm:t>
        <a:bodyPr/>
        <a:lstStyle/>
        <a:p>
          <a:endParaRPr lang="ru-RU"/>
        </a:p>
      </dgm:t>
    </dgm:pt>
    <dgm:pt modelId="{44FCDC80-1052-402D-92EA-9B317DAFFAA3}" type="sibTrans" cxnId="{E17C9B74-99CC-4A43-BCE0-966B29E3650D}">
      <dgm:prSet/>
      <dgm:spPr/>
      <dgm:t>
        <a:bodyPr/>
        <a:lstStyle/>
        <a:p>
          <a:endParaRPr lang="ru-RU"/>
        </a:p>
      </dgm:t>
    </dgm:pt>
    <dgm:pt modelId="{68C32129-F6D4-451A-A383-53B8A75C29EE}">
      <dgm:prSet phldrT="[Текст]" custT="1"/>
      <dgm:spPr/>
      <dgm:t>
        <a:bodyPr/>
        <a:lstStyle/>
        <a:p>
          <a:r>
            <a:rPr lang="ru-RU" sz="1400" dirty="0"/>
            <a:t>НМЦК = (С </a:t>
          </a:r>
          <a:r>
            <a:rPr lang="ru-RU" sz="1400" baseline="-25000" dirty="0"/>
            <a:t>ВОХР</a:t>
          </a:r>
          <a:r>
            <a:rPr lang="ru-RU" sz="1400" dirty="0"/>
            <a:t> + С </a:t>
          </a:r>
          <a:r>
            <a:rPr lang="ru-RU" sz="1400" baseline="-25000" dirty="0"/>
            <a:t>ТСО</a:t>
          </a:r>
          <a:r>
            <a:rPr lang="ru-RU" sz="1400" dirty="0"/>
            <a:t> + С </a:t>
          </a:r>
          <a:r>
            <a:rPr lang="ru-RU" sz="1400" baseline="-25000" dirty="0"/>
            <a:t>ОГТ</a:t>
          </a:r>
          <a:r>
            <a:rPr lang="ru-RU" sz="1400" dirty="0"/>
            <a:t>) * </a:t>
          </a:r>
          <a:r>
            <a:rPr lang="en-US" sz="1400" i="1" dirty="0"/>
            <a:t>I</a:t>
          </a:r>
          <a:r>
            <a:rPr lang="ru-RU" sz="1400" dirty="0"/>
            <a:t> </a:t>
          </a:r>
          <a:r>
            <a:rPr lang="ru-RU" sz="1400" baseline="-25000" dirty="0" err="1"/>
            <a:t>инфл</a:t>
          </a:r>
          <a:r>
            <a:rPr lang="ru-RU" sz="1400" dirty="0"/>
            <a:t> + НДС</a:t>
          </a:r>
        </a:p>
      </dgm:t>
    </dgm:pt>
    <dgm:pt modelId="{6662118B-106F-489A-8CBB-6A53B2675007}" type="parTrans" cxnId="{7C4B8756-8688-4041-AE4A-6BE379D6A9A8}">
      <dgm:prSet/>
      <dgm:spPr/>
      <dgm:t>
        <a:bodyPr/>
        <a:lstStyle/>
        <a:p>
          <a:endParaRPr lang="ru-RU"/>
        </a:p>
      </dgm:t>
    </dgm:pt>
    <dgm:pt modelId="{8DDC9EA0-EA94-4528-9D02-BD700899CFC8}" type="sibTrans" cxnId="{7C4B8756-8688-4041-AE4A-6BE379D6A9A8}">
      <dgm:prSet/>
      <dgm:spPr/>
      <dgm:t>
        <a:bodyPr/>
        <a:lstStyle/>
        <a:p>
          <a:endParaRPr lang="ru-RU"/>
        </a:p>
      </dgm:t>
    </dgm:pt>
    <dgm:pt modelId="{12A204C7-1C49-442C-A211-3037BB4D46BC}">
      <dgm:prSet phldrT="[Текст]" custT="1"/>
      <dgm:spPr/>
      <dgm:t>
        <a:bodyPr/>
        <a:lstStyle/>
        <a:p>
          <a:pPr algn="ctr"/>
          <a:r>
            <a:rPr lang="ru-RU" sz="1100" dirty="0">
              <a:latin typeface="Times New Roman" panose="02020603050405020304" pitchFamily="18" charset="0"/>
              <a:cs typeface="Times New Roman" panose="02020603050405020304" pitchFamily="18" charset="0"/>
            </a:rPr>
            <a:t>В основе – прямые (С</a:t>
          </a:r>
          <a:r>
            <a:rPr lang="en-US" sz="1100" dirty="0">
              <a:latin typeface="Times New Roman" panose="02020603050405020304" pitchFamily="18" charset="0"/>
              <a:cs typeface="Times New Roman" panose="02020603050405020304" pitchFamily="18" charset="0"/>
            </a:rPr>
            <a:t>u</a:t>
          </a:r>
          <a:r>
            <a:rPr lang="ru-RU" sz="1100" dirty="0">
              <a:latin typeface="Times New Roman" panose="02020603050405020304" pitchFamily="18" charset="0"/>
              <a:cs typeface="Times New Roman" panose="02020603050405020304" pitchFamily="18" charset="0"/>
            </a:rPr>
            <a:t>)</a:t>
          </a:r>
          <a:r>
            <a:rPr lang="en-US" sz="1100" dirty="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и косвенные (КР) расходы на часовую работу 1 поста охраны в составе 1 работника.</a:t>
          </a:r>
        </a:p>
        <a:p>
          <a:pPr algn="ctr"/>
          <a:r>
            <a:rPr lang="en-US" sz="1100" dirty="0">
              <a:latin typeface="Times New Roman" panose="02020603050405020304" pitchFamily="18" charset="0"/>
              <a:cs typeface="Times New Roman" panose="02020603050405020304" pitchFamily="18" charset="0"/>
            </a:rPr>
            <a:t>u</a:t>
          </a:r>
          <a:r>
            <a:rPr lang="ru-RU" sz="1100" dirty="0">
              <a:latin typeface="Times New Roman" panose="02020603050405020304" pitchFamily="18" charset="0"/>
              <a:cs typeface="Times New Roman" panose="02020603050405020304" pitchFamily="18" charset="0"/>
            </a:rPr>
            <a:t>- идентификатор (номер) поста охраны</a:t>
          </a:r>
        </a:p>
        <a:p>
          <a:pPr algn="ctr"/>
          <a:r>
            <a:rPr lang="ru-RU" sz="1100" dirty="0">
              <a:latin typeface="Times New Roman" panose="02020603050405020304" pitchFamily="18" charset="0"/>
              <a:cs typeface="Times New Roman" panose="02020603050405020304" pitchFamily="18" charset="0"/>
            </a:rPr>
            <a:t>К</a:t>
          </a:r>
          <a:r>
            <a:rPr lang="en-US" sz="1100" baseline="-25000" dirty="0">
              <a:latin typeface="Times New Roman" panose="02020603050405020304" pitchFamily="18" charset="0"/>
              <a:cs typeface="Times New Roman" panose="02020603050405020304" pitchFamily="18" charset="0"/>
            </a:rPr>
            <a:t>u</a:t>
          </a:r>
          <a:r>
            <a:rPr lang="ru-RU" sz="1100" baseline="0" dirty="0">
              <a:latin typeface="Times New Roman" panose="02020603050405020304" pitchFamily="18" charset="0"/>
              <a:cs typeface="Times New Roman" panose="02020603050405020304" pitchFamily="18" charset="0"/>
            </a:rPr>
            <a:t> – количество часов работы 1 работника на </a:t>
          </a:r>
          <a:r>
            <a:rPr lang="en-US" sz="1100" baseline="0" dirty="0">
              <a:latin typeface="Times New Roman" panose="02020603050405020304" pitchFamily="18" charset="0"/>
              <a:cs typeface="Times New Roman" panose="02020603050405020304" pitchFamily="18" charset="0"/>
            </a:rPr>
            <a:t>u</a:t>
          </a:r>
          <a:r>
            <a:rPr lang="ru-RU" sz="1100" baseline="0" dirty="0">
              <a:latin typeface="Times New Roman" panose="02020603050405020304" pitchFamily="18" charset="0"/>
              <a:cs typeface="Times New Roman" panose="02020603050405020304" pitchFamily="18" charset="0"/>
            </a:rPr>
            <a:t>-том посту охраны</a:t>
          </a:r>
        </a:p>
        <a:p>
          <a:pPr algn="ctr"/>
          <a:r>
            <a:rPr lang="en-US" sz="1100" baseline="0" dirty="0">
              <a:latin typeface="Times New Roman" panose="02020603050405020304" pitchFamily="18" charset="0"/>
              <a:cs typeface="Times New Roman" panose="02020603050405020304" pitchFamily="18" charset="0"/>
            </a:rPr>
            <a:t>n</a:t>
          </a:r>
          <a:r>
            <a:rPr lang="ru-RU" sz="1100" baseline="0" dirty="0">
              <a:latin typeface="Times New Roman" panose="02020603050405020304" pitchFamily="18" charset="0"/>
              <a:cs typeface="Times New Roman" panose="02020603050405020304" pitchFamily="18" charset="0"/>
            </a:rPr>
            <a:t>-количество постов охраны</a:t>
          </a:r>
        </a:p>
        <a:p>
          <a:pPr algn="ctr"/>
          <a:r>
            <a:rPr lang="ru-RU" sz="1100" baseline="0" dirty="0">
              <a:latin typeface="Times New Roman" panose="02020603050405020304" pitchFamily="18" charset="0"/>
              <a:cs typeface="Times New Roman" panose="02020603050405020304" pitchFamily="18" charset="0"/>
            </a:rPr>
            <a:t>П-прибыль (определен порядок ее расчета)</a:t>
          </a:r>
        </a:p>
        <a:p>
          <a:pPr algn="ctr"/>
          <a:r>
            <a:rPr lang="en-US" sz="1100" baseline="0" dirty="0">
              <a:latin typeface="Times New Roman" panose="02020603050405020304" pitchFamily="18" charset="0"/>
              <a:cs typeface="Times New Roman" panose="02020603050405020304" pitchFamily="18" charset="0"/>
            </a:rPr>
            <a:t>I</a:t>
          </a:r>
          <a:r>
            <a:rPr lang="ru-RU" sz="1100" baseline="-25000" dirty="0" err="1">
              <a:latin typeface="Times New Roman" panose="02020603050405020304" pitchFamily="18" charset="0"/>
              <a:cs typeface="Times New Roman" panose="02020603050405020304" pitchFamily="18" charset="0"/>
            </a:rPr>
            <a:t>инфл</a:t>
          </a:r>
          <a:r>
            <a:rPr lang="en-US" sz="1100" baseline="0" dirty="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индекс потребительских цен на прочие услуги</a:t>
          </a:r>
          <a:r>
            <a:rPr lang="en-US" sz="1100" baseline="0" dirty="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в </a:t>
          </a:r>
          <a:r>
            <a:rPr lang="ru-RU" sz="1100" baseline="0" dirty="0" err="1">
              <a:latin typeface="Times New Roman" panose="02020603050405020304" pitchFamily="18" charset="0"/>
              <a:cs typeface="Times New Roman" panose="02020603050405020304" pitchFamily="18" charset="0"/>
            </a:rPr>
            <a:t>соотв.с</a:t>
          </a:r>
          <a:r>
            <a:rPr lang="ru-RU" sz="1100" baseline="0" dirty="0">
              <a:latin typeface="Times New Roman" panose="02020603050405020304" pitchFamily="18" charset="0"/>
              <a:cs typeface="Times New Roman" panose="02020603050405020304" pitchFamily="18" charset="0"/>
            </a:rPr>
            <a:t> Прогнозами соц.-</a:t>
          </a:r>
          <a:r>
            <a:rPr lang="ru-RU" sz="1100" baseline="0" dirty="0" err="1">
              <a:latin typeface="Times New Roman" panose="02020603050405020304" pitchFamily="18" charset="0"/>
              <a:cs typeface="Times New Roman" panose="02020603050405020304" pitchFamily="18" charset="0"/>
            </a:rPr>
            <a:t>эк.разв.РФ</a:t>
          </a:r>
          <a:r>
            <a:rPr lang="ru-RU" sz="1100" baseline="0" dirty="0">
              <a:latin typeface="Times New Roman" panose="02020603050405020304" pitchFamily="18" charset="0"/>
              <a:cs typeface="Times New Roman" panose="02020603050405020304" pitchFamily="18" charset="0"/>
            </a:rPr>
            <a:t>)</a:t>
          </a:r>
        </a:p>
        <a:p>
          <a:pPr algn="l"/>
          <a:r>
            <a:rPr lang="ru-RU" sz="1100" baseline="0" dirty="0">
              <a:latin typeface="Times New Roman" panose="02020603050405020304" pitchFamily="18" charset="0"/>
              <a:cs typeface="Times New Roman" panose="02020603050405020304" pitchFamily="18" charset="0"/>
            </a:rPr>
            <a:t>С</a:t>
          </a:r>
          <a:r>
            <a:rPr lang="ru-RU" sz="1100" baseline="-25000" dirty="0">
              <a:latin typeface="Times New Roman" panose="02020603050405020304" pitchFamily="18" charset="0"/>
              <a:cs typeface="Times New Roman" panose="02020603050405020304" pitchFamily="18" charset="0"/>
            </a:rPr>
            <a:t>ТСО</a:t>
          </a:r>
          <a:r>
            <a:rPr lang="ru-RU" sz="1100" baseline="0" dirty="0">
              <a:latin typeface="Times New Roman" panose="02020603050405020304" pitchFamily="18" charset="0"/>
              <a:cs typeface="Times New Roman" panose="02020603050405020304" pitchFamily="18" charset="0"/>
            </a:rPr>
            <a:t> – работы по проектированию, монтажу и </a:t>
          </a:r>
          <a:r>
            <a:rPr lang="ru-RU" sz="1100" baseline="0" dirty="0" err="1">
              <a:latin typeface="Times New Roman" panose="02020603050405020304" pitchFamily="18" charset="0"/>
              <a:cs typeface="Times New Roman" panose="02020603050405020304" pitchFamily="18" charset="0"/>
            </a:rPr>
            <a:t>обсл.средств</a:t>
          </a:r>
          <a:r>
            <a:rPr lang="ru-RU" sz="1100" baseline="0" dirty="0">
              <a:latin typeface="Times New Roman" panose="02020603050405020304" pitchFamily="18" charset="0"/>
              <a:cs typeface="Times New Roman" panose="02020603050405020304" pitchFamily="18" charset="0"/>
            </a:rPr>
            <a:t> охраны</a:t>
          </a:r>
        </a:p>
        <a:p>
          <a:pPr algn="l"/>
          <a:r>
            <a:rPr lang="ru-RU" sz="1100" baseline="0" dirty="0">
              <a:latin typeface="Times New Roman" panose="02020603050405020304" pitchFamily="18" charset="0"/>
              <a:cs typeface="Times New Roman" panose="02020603050405020304" pitchFamily="18" charset="0"/>
            </a:rPr>
            <a:t>С</a:t>
          </a:r>
          <a:r>
            <a:rPr lang="ru-RU" sz="1100" strike="sngStrike" baseline="-25000" dirty="0">
              <a:latin typeface="Times New Roman" panose="02020603050405020304" pitchFamily="18" charset="0"/>
              <a:cs typeface="Times New Roman" panose="02020603050405020304" pitchFamily="18" charset="0"/>
            </a:rPr>
            <a:t>ЗЖ</a:t>
          </a:r>
          <a:r>
            <a:rPr lang="ru-RU" sz="1100" baseline="0" dirty="0">
              <a:latin typeface="Times New Roman" panose="02020603050405020304" pitchFamily="18" charset="0"/>
              <a:cs typeface="Times New Roman" panose="02020603050405020304" pitchFamily="18" charset="0"/>
            </a:rPr>
            <a:t> - услуги по защите жизни и здоровья граждан. </a:t>
          </a:r>
          <a:endParaRPr lang="ru-RU" sz="1100" dirty="0">
            <a:latin typeface="Times New Roman" panose="02020603050405020304" pitchFamily="18" charset="0"/>
            <a:cs typeface="Times New Roman" panose="02020603050405020304" pitchFamily="18" charset="0"/>
          </a:endParaRPr>
        </a:p>
      </dgm:t>
    </dgm:pt>
    <dgm:pt modelId="{3A6308C9-2600-4B49-8DB8-F931C8619EEB}" type="parTrans" cxnId="{EC1398A7-2E5C-4A20-B3D5-71DFBDF6A33C}">
      <dgm:prSet/>
      <dgm:spPr/>
      <dgm:t>
        <a:bodyPr/>
        <a:lstStyle/>
        <a:p>
          <a:endParaRPr lang="ru-RU"/>
        </a:p>
      </dgm:t>
    </dgm:pt>
    <dgm:pt modelId="{FB3111C7-44F8-4317-B10F-8A7F6E32B700}" type="sibTrans" cxnId="{EC1398A7-2E5C-4A20-B3D5-71DFBDF6A33C}">
      <dgm:prSet/>
      <dgm:spPr/>
      <dgm:t>
        <a:bodyPr/>
        <a:lstStyle/>
        <a:p>
          <a:endParaRPr lang="ru-RU"/>
        </a:p>
      </dgm:t>
    </dgm:pt>
    <dgm:pt modelId="{7AAA7D10-B0B7-4B23-8BBC-D5A3EAA10C69}">
      <dgm:prSet phldrT="[Текст]" custT="1"/>
      <dgm:spPr/>
      <dgm:t>
        <a:bodyPr/>
        <a:lstStyle/>
        <a:p>
          <a:r>
            <a:rPr lang="ru-RU" sz="1100" dirty="0">
              <a:latin typeface="Times New Roman" panose="02020603050405020304" pitchFamily="18" charset="0"/>
              <a:cs typeface="Times New Roman" panose="02020603050405020304" pitchFamily="18" charset="0"/>
            </a:rPr>
            <a:t>С </a:t>
          </a:r>
          <a:r>
            <a:rPr lang="ru-RU" sz="1100" baseline="-25000" dirty="0">
              <a:latin typeface="Times New Roman" panose="02020603050405020304" pitchFamily="18" charset="0"/>
              <a:cs typeface="Times New Roman" panose="02020603050405020304" pitchFamily="18" charset="0"/>
            </a:rPr>
            <a:t>ВОХР </a:t>
          </a:r>
          <a:r>
            <a:rPr lang="ru-RU" sz="1100" dirty="0">
              <a:latin typeface="Times New Roman" panose="02020603050405020304" pitchFamily="18" charset="0"/>
              <a:cs typeface="Times New Roman" panose="02020603050405020304" pitchFamily="18" charset="0"/>
            </a:rPr>
            <a:t>- стоимость услуг по военизированной охране;</a:t>
          </a:r>
        </a:p>
        <a:p>
          <a:r>
            <a:rPr lang="ru-RU" sz="1100" i="1" dirty="0">
              <a:latin typeface="Times New Roman" panose="02020603050405020304" pitchFamily="18" charset="0"/>
              <a:cs typeface="Times New Roman" panose="02020603050405020304" pitchFamily="18" charset="0"/>
            </a:rPr>
            <a:t>I</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инфл</a:t>
          </a:r>
          <a:r>
            <a:rPr lang="ru-RU" sz="1100" dirty="0">
              <a:latin typeface="Times New Roman" panose="02020603050405020304" pitchFamily="18" charset="0"/>
              <a:cs typeface="Times New Roman" panose="02020603050405020304" pitchFamily="18" charset="0"/>
            </a:rPr>
            <a:t> - индекс потребительских цен на прочие услуги</a:t>
          </a:r>
          <a:r>
            <a:rPr lang="en-US" sz="1100" dirty="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в соотв. с Прогнозами соц.-эк. развития РФ)</a:t>
          </a:r>
        </a:p>
        <a:p>
          <a:r>
            <a:rPr lang="ru-RU" sz="1100" dirty="0">
              <a:latin typeface="Times New Roman" panose="02020603050405020304" pitchFamily="18" charset="0"/>
              <a:cs typeface="Times New Roman" panose="02020603050405020304" pitchFamily="18" charset="0"/>
            </a:rPr>
            <a:t>С </a:t>
          </a:r>
          <a:r>
            <a:rPr lang="ru-RU" sz="1100" baseline="-25000" dirty="0">
              <a:latin typeface="Times New Roman" panose="02020603050405020304" pitchFamily="18" charset="0"/>
              <a:cs typeface="Times New Roman" panose="02020603050405020304" pitchFamily="18" charset="0"/>
            </a:rPr>
            <a:t>ТСО</a:t>
          </a:r>
          <a:r>
            <a:rPr lang="ru-RU" sz="1100" dirty="0">
              <a:latin typeface="Times New Roman" panose="02020603050405020304" pitchFamily="18" charset="0"/>
              <a:cs typeface="Times New Roman" panose="02020603050405020304" pitchFamily="18" charset="0"/>
            </a:rPr>
            <a:t> - работы по проектированию, монтажу и ТО технических средств охраны, мониторинг состояния объекта охраны, оборудованного действующей системой охраны и безопасности, и (или) принятие соответствующих мер реагирования на их сигнальную информацию, поступающую на пульт централизованного наблюдения;</a:t>
          </a:r>
        </a:p>
        <a:p>
          <a:r>
            <a:rPr lang="ru-RU" sz="1100" dirty="0">
              <a:latin typeface="Times New Roman" panose="02020603050405020304" pitchFamily="18" charset="0"/>
              <a:cs typeface="Times New Roman" panose="02020603050405020304" pitchFamily="18" charset="0"/>
            </a:rPr>
            <a:t>С </a:t>
          </a:r>
          <a:r>
            <a:rPr lang="ru-RU" sz="1100" baseline="-25000" dirty="0">
              <a:latin typeface="Times New Roman" panose="02020603050405020304" pitchFamily="18" charset="0"/>
              <a:cs typeface="Times New Roman" panose="02020603050405020304" pitchFamily="18" charset="0"/>
            </a:rPr>
            <a:t>ОГТ</a:t>
          </a:r>
          <a:r>
            <a:rPr lang="ru-RU" sz="1100" dirty="0">
              <a:latin typeface="Times New Roman" panose="02020603050405020304" pitchFamily="18" charset="0"/>
              <a:cs typeface="Times New Roman" panose="02020603050405020304" pitchFamily="18" charset="0"/>
            </a:rPr>
            <a:t> - услуги по охране грузов при их транспортировке.</a:t>
          </a:r>
          <a:endParaRPr lang="ru-RU" sz="1100" b="1" i="1" u="sng" dirty="0">
            <a:solidFill>
              <a:srgbClr val="C00000"/>
            </a:solidFill>
            <a:latin typeface="Times New Roman" panose="02020603050405020304" pitchFamily="18" charset="0"/>
            <a:cs typeface="Times New Roman" panose="02020603050405020304" pitchFamily="18" charset="0"/>
          </a:endParaRPr>
        </a:p>
      </dgm:t>
    </dgm:pt>
    <dgm:pt modelId="{D13C34C6-868D-4F71-8910-64AEFA02EA2D}" type="parTrans" cxnId="{BC20BAA2-0F61-4022-B8B9-8150E68853E9}">
      <dgm:prSet/>
      <dgm:spPr/>
      <dgm:t>
        <a:bodyPr/>
        <a:lstStyle/>
        <a:p>
          <a:endParaRPr lang="ru-RU"/>
        </a:p>
      </dgm:t>
    </dgm:pt>
    <dgm:pt modelId="{5498F554-8905-40F5-A5B8-C4EE37581C0F}" type="sibTrans" cxnId="{BC20BAA2-0F61-4022-B8B9-8150E68853E9}">
      <dgm:prSet/>
      <dgm:spPr/>
      <dgm:t>
        <a:bodyPr/>
        <a:lstStyle/>
        <a:p>
          <a:endParaRPr lang="ru-RU"/>
        </a:p>
      </dgm:t>
    </dgm:pt>
    <dgm:pt modelId="{8F8EF03A-A2DC-4FE1-BED6-F225E9CDFE7A}" type="pres">
      <dgm:prSet presAssocID="{9226E51A-D298-418B-BB0C-B6A1E94EEE72}" presName="diagram" presStyleCnt="0">
        <dgm:presLayoutVars>
          <dgm:chPref val="1"/>
          <dgm:dir/>
          <dgm:animOne val="branch"/>
          <dgm:animLvl val="lvl"/>
          <dgm:resizeHandles/>
        </dgm:presLayoutVars>
      </dgm:prSet>
      <dgm:spPr/>
    </dgm:pt>
    <dgm:pt modelId="{C233C149-4D2D-4E39-AA54-0CBC5BBFF5F1}" type="pres">
      <dgm:prSet presAssocID="{9E66E7D9-D184-40CD-8DD2-4E0971C9B16C}" presName="root" presStyleCnt="0"/>
      <dgm:spPr/>
    </dgm:pt>
    <dgm:pt modelId="{51DE3292-16E1-415F-A528-6BD124998D05}" type="pres">
      <dgm:prSet presAssocID="{9E66E7D9-D184-40CD-8DD2-4E0971C9B16C}" presName="rootComposite" presStyleCnt="0"/>
      <dgm:spPr/>
    </dgm:pt>
    <dgm:pt modelId="{EBA33613-53CA-4A2C-9C39-EC889BFC83A2}" type="pres">
      <dgm:prSet presAssocID="{9E66E7D9-D184-40CD-8DD2-4E0971C9B16C}" presName="rootText" presStyleLbl="node1" presStyleIdx="0" presStyleCnt="2" custScaleX="233986" custLinFactNeighborX="-88" custLinFactNeighborY="-64920"/>
      <dgm:spPr/>
    </dgm:pt>
    <dgm:pt modelId="{6B33B782-D81A-4B9F-ABFF-B6F2439A3D20}" type="pres">
      <dgm:prSet presAssocID="{9E66E7D9-D184-40CD-8DD2-4E0971C9B16C}" presName="rootConnector" presStyleLbl="node1" presStyleIdx="0" presStyleCnt="2"/>
      <dgm:spPr/>
    </dgm:pt>
    <dgm:pt modelId="{B9ADE6AC-69F8-4369-9205-3CBEEBB9B515}" type="pres">
      <dgm:prSet presAssocID="{9E66E7D9-D184-40CD-8DD2-4E0971C9B16C}" presName="childShape" presStyleCnt="0"/>
      <dgm:spPr/>
    </dgm:pt>
    <dgm:pt modelId="{0CE01A73-3218-49D2-8EFA-56E09B52D7C5}" type="pres">
      <dgm:prSet presAssocID="{52746347-82C9-42EA-93C4-5CE535D5D895}" presName="Name13" presStyleLbl="parChTrans1D2" presStyleIdx="0" presStyleCnt="4"/>
      <dgm:spPr/>
    </dgm:pt>
    <dgm:pt modelId="{9B354ACE-7354-4D2C-B928-4000BB408A12}" type="pres">
      <dgm:prSet presAssocID="{3F052979-1C43-4765-B74A-ABB4F36B5A9D}" presName="childText" presStyleLbl="bgAcc1" presStyleIdx="0" presStyleCnt="4" custScaleX="258452" custScaleY="73196" custLinFactNeighborX="-16800" custLinFactNeighborY="-10134">
        <dgm:presLayoutVars>
          <dgm:bulletEnabled val="1"/>
        </dgm:presLayoutVars>
      </dgm:prSet>
      <dgm:spPr/>
    </dgm:pt>
    <dgm:pt modelId="{FDD205BE-552D-4D4A-B98D-09F65D7434F4}" type="pres">
      <dgm:prSet presAssocID="{3A6308C9-2600-4B49-8DB8-F931C8619EEB}" presName="Name13" presStyleLbl="parChTrans1D2" presStyleIdx="1" presStyleCnt="4"/>
      <dgm:spPr/>
    </dgm:pt>
    <dgm:pt modelId="{6F48E039-8743-4963-9A04-66ED27427EE4}" type="pres">
      <dgm:prSet presAssocID="{12A204C7-1C49-442C-A211-3037BB4D46BC}" presName="childText" presStyleLbl="bgAcc1" presStyleIdx="1" presStyleCnt="4" custScaleX="281566" custScaleY="257396" custLinFactNeighborX="-2009" custLinFactNeighborY="-23277">
        <dgm:presLayoutVars>
          <dgm:bulletEnabled val="1"/>
        </dgm:presLayoutVars>
      </dgm:prSet>
      <dgm:spPr/>
    </dgm:pt>
    <dgm:pt modelId="{B6729083-2FC6-445F-A362-426DB8DF8658}" type="pres">
      <dgm:prSet presAssocID="{BB38B9D2-09F5-47B3-954E-FD6D1EDAEFFF}" presName="root" presStyleCnt="0"/>
      <dgm:spPr/>
    </dgm:pt>
    <dgm:pt modelId="{14A4C5DD-6229-42D5-B856-57E1E337B60A}" type="pres">
      <dgm:prSet presAssocID="{BB38B9D2-09F5-47B3-954E-FD6D1EDAEFFF}" presName="rootComposite" presStyleCnt="0"/>
      <dgm:spPr/>
    </dgm:pt>
    <dgm:pt modelId="{0955AAFE-106B-47A9-BEFA-83AD46B4F6D8}" type="pres">
      <dgm:prSet presAssocID="{BB38B9D2-09F5-47B3-954E-FD6D1EDAEFFF}" presName="rootText" presStyleLbl="node1" presStyleIdx="1" presStyleCnt="2" custScaleX="233524" custLinFactNeighborX="-88" custLinFactNeighborY="-64920"/>
      <dgm:spPr/>
    </dgm:pt>
    <dgm:pt modelId="{A301B1A2-8B9A-4527-9A99-4A5C36B9E14A}" type="pres">
      <dgm:prSet presAssocID="{BB38B9D2-09F5-47B3-954E-FD6D1EDAEFFF}" presName="rootConnector" presStyleLbl="node1" presStyleIdx="1" presStyleCnt="2"/>
      <dgm:spPr/>
    </dgm:pt>
    <dgm:pt modelId="{0AE7DBEF-5F7C-4B9C-B3CE-BAD8DD516C72}" type="pres">
      <dgm:prSet presAssocID="{BB38B9D2-09F5-47B3-954E-FD6D1EDAEFFF}" presName="childShape" presStyleCnt="0"/>
      <dgm:spPr/>
    </dgm:pt>
    <dgm:pt modelId="{827AA6B9-9071-4CFB-BCCD-BAAFC63DAEAD}" type="pres">
      <dgm:prSet presAssocID="{6662118B-106F-489A-8CBB-6A53B2675007}" presName="Name13" presStyleLbl="parChTrans1D2" presStyleIdx="2" presStyleCnt="4"/>
      <dgm:spPr/>
    </dgm:pt>
    <dgm:pt modelId="{0F798452-3DF1-46A0-B840-30446E74C0EC}" type="pres">
      <dgm:prSet presAssocID="{68C32129-F6D4-451A-A383-53B8A75C29EE}" presName="childText" presStyleLbl="bgAcc1" presStyleIdx="2" presStyleCnt="4" custScaleX="248303" custScaleY="86196" custLinFactNeighborX="757" custLinFactNeighborY="-15987">
        <dgm:presLayoutVars>
          <dgm:bulletEnabled val="1"/>
        </dgm:presLayoutVars>
      </dgm:prSet>
      <dgm:spPr/>
    </dgm:pt>
    <dgm:pt modelId="{D048C250-DFB6-4691-B0A4-19F2DA8EE36A}" type="pres">
      <dgm:prSet presAssocID="{D13C34C6-868D-4F71-8910-64AEFA02EA2D}" presName="Name13" presStyleLbl="parChTrans1D2" presStyleIdx="3" presStyleCnt="4"/>
      <dgm:spPr/>
    </dgm:pt>
    <dgm:pt modelId="{62770086-1D29-4C93-AE6E-2EB1B531E8C7}" type="pres">
      <dgm:prSet presAssocID="{7AAA7D10-B0B7-4B23-8BBC-D5A3EAA10C69}" presName="childText" presStyleLbl="bgAcc1" presStyleIdx="3" presStyleCnt="4" custScaleX="271127" custScaleY="246342" custLinFactNeighborY="-13912">
        <dgm:presLayoutVars>
          <dgm:bulletEnabled val="1"/>
        </dgm:presLayoutVars>
      </dgm:prSet>
      <dgm:spPr/>
    </dgm:pt>
  </dgm:ptLst>
  <dgm:cxnLst>
    <dgm:cxn modelId="{15D4B600-7EB6-4F40-9555-4425AE8109E9}" type="presOf" srcId="{6662118B-106F-489A-8CBB-6A53B2675007}" destId="{827AA6B9-9071-4CFB-BCCD-BAAFC63DAEAD}" srcOrd="0" destOrd="0" presId="urn:microsoft.com/office/officeart/2005/8/layout/hierarchy3"/>
    <dgm:cxn modelId="{48344E08-4B47-4CFE-AE87-41E2EB48B30D}" type="presOf" srcId="{52746347-82C9-42EA-93C4-5CE535D5D895}" destId="{0CE01A73-3218-49D2-8EFA-56E09B52D7C5}" srcOrd="0" destOrd="0" presId="urn:microsoft.com/office/officeart/2005/8/layout/hierarchy3"/>
    <dgm:cxn modelId="{36D4680A-EFAD-4F2D-8BCF-9684FC8C810D}" type="presOf" srcId="{3F052979-1C43-4765-B74A-ABB4F36B5A9D}" destId="{9B354ACE-7354-4D2C-B928-4000BB408A12}" srcOrd="0" destOrd="0" presId="urn:microsoft.com/office/officeart/2005/8/layout/hierarchy3"/>
    <dgm:cxn modelId="{2CFFC924-30E3-4B38-B82F-BEBC50E9A8E9}" type="presOf" srcId="{D13C34C6-868D-4F71-8910-64AEFA02EA2D}" destId="{D048C250-DFB6-4691-B0A4-19F2DA8EE36A}" srcOrd="0" destOrd="0" presId="urn:microsoft.com/office/officeart/2005/8/layout/hierarchy3"/>
    <dgm:cxn modelId="{A78EDC5F-C53F-4F2A-80E3-DAAB89F72177}" type="presOf" srcId="{9E66E7D9-D184-40CD-8DD2-4E0971C9B16C}" destId="{6B33B782-D81A-4B9F-ABFF-B6F2439A3D20}" srcOrd="1" destOrd="0" presId="urn:microsoft.com/office/officeart/2005/8/layout/hierarchy3"/>
    <dgm:cxn modelId="{E17C9B74-99CC-4A43-BCE0-966B29E3650D}" srcId="{9226E51A-D298-418B-BB0C-B6A1E94EEE72}" destId="{BB38B9D2-09F5-47B3-954E-FD6D1EDAEFFF}" srcOrd="1" destOrd="0" parTransId="{346C7360-7F4A-4C92-A9F9-55ABAA714026}" sibTransId="{44FCDC80-1052-402D-92EA-9B317DAFFAA3}"/>
    <dgm:cxn modelId="{7C4B8756-8688-4041-AE4A-6BE379D6A9A8}" srcId="{BB38B9D2-09F5-47B3-954E-FD6D1EDAEFFF}" destId="{68C32129-F6D4-451A-A383-53B8A75C29EE}" srcOrd="0" destOrd="0" parTransId="{6662118B-106F-489A-8CBB-6A53B2675007}" sibTransId="{8DDC9EA0-EA94-4528-9D02-BD700899CFC8}"/>
    <dgm:cxn modelId="{9BBA70A0-C044-47F9-964E-84FB6F855823}" type="presOf" srcId="{BB38B9D2-09F5-47B3-954E-FD6D1EDAEFFF}" destId="{A301B1A2-8B9A-4527-9A99-4A5C36B9E14A}" srcOrd="1" destOrd="0" presId="urn:microsoft.com/office/officeart/2005/8/layout/hierarchy3"/>
    <dgm:cxn modelId="{BC20BAA2-0F61-4022-B8B9-8150E68853E9}" srcId="{BB38B9D2-09F5-47B3-954E-FD6D1EDAEFFF}" destId="{7AAA7D10-B0B7-4B23-8BBC-D5A3EAA10C69}" srcOrd="1" destOrd="0" parTransId="{D13C34C6-868D-4F71-8910-64AEFA02EA2D}" sibTransId="{5498F554-8905-40F5-A5B8-C4EE37581C0F}"/>
    <dgm:cxn modelId="{EC1398A7-2E5C-4A20-B3D5-71DFBDF6A33C}" srcId="{9E66E7D9-D184-40CD-8DD2-4E0971C9B16C}" destId="{12A204C7-1C49-442C-A211-3037BB4D46BC}" srcOrd="1" destOrd="0" parTransId="{3A6308C9-2600-4B49-8DB8-F931C8619EEB}" sibTransId="{FB3111C7-44F8-4317-B10F-8A7F6E32B700}"/>
    <dgm:cxn modelId="{B6C2C6A9-BC88-4294-929A-1C92AC15557B}" type="presOf" srcId="{68C32129-F6D4-451A-A383-53B8A75C29EE}" destId="{0F798452-3DF1-46A0-B840-30446E74C0EC}" srcOrd="0" destOrd="0" presId="urn:microsoft.com/office/officeart/2005/8/layout/hierarchy3"/>
    <dgm:cxn modelId="{9D5524B9-8D66-4210-A941-1E60FFF6E997}" type="presOf" srcId="{9226E51A-D298-418B-BB0C-B6A1E94EEE72}" destId="{8F8EF03A-A2DC-4FE1-BED6-F225E9CDFE7A}" srcOrd="0" destOrd="0" presId="urn:microsoft.com/office/officeart/2005/8/layout/hierarchy3"/>
    <dgm:cxn modelId="{DBC7EAB9-94A3-477D-8DE5-0CA7A738294E}" type="presOf" srcId="{BB38B9D2-09F5-47B3-954E-FD6D1EDAEFFF}" destId="{0955AAFE-106B-47A9-BEFA-83AD46B4F6D8}" srcOrd="0" destOrd="0" presId="urn:microsoft.com/office/officeart/2005/8/layout/hierarchy3"/>
    <dgm:cxn modelId="{86AA0ABA-89A7-433D-8934-AA6FE19D0318}" type="presOf" srcId="{12A204C7-1C49-442C-A211-3037BB4D46BC}" destId="{6F48E039-8743-4963-9A04-66ED27427EE4}" srcOrd="0" destOrd="0" presId="urn:microsoft.com/office/officeart/2005/8/layout/hierarchy3"/>
    <dgm:cxn modelId="{D91951C3-FEB0-49C2-A378-EAD0E634133B}" srcId="{9E66E7D9-D184-40CD-8DD2-4E0971C9B16C}" destId="{3F052979-1C43-4765-B74A-ABB4F36B5A9D}" srcOrd="0" destOrd="0" parTransId="{52746347-82C9-42EA-93C4-5CE535D5D895}" sibTransId="{464694EA-9AAA-4F2A-BB98-667BBB5A2742}"/>
    <dgm:cxn modelId="{E30EB0C5-A997-4EB9-B65B-A365AB364618}" type="presOf" srcId="{9E66E7D9-D184-40CD-8DD2-4E0971C9B16C}" destId="{EBA33613-53CA-4A2C-9C39-EC889BFC83A2}" srcOrd="0" destOrd="0" presId="urn:microsoft.com/office/officeart/2005/8/layout/hierarchy3"/>
    <dgm:cxn modelId="{30E37AD7-F805-4E71-A347-3EBD42C0CFAC}" type="presOf" srcId="{7AAA7D10-B0B7-4B23-8BBC-D5A3EAA10C69}" destId="{62770086-1D29-4C93-AE6E-2EB1B531E8C7}" srcOrd="0" destOrd="0" presId="urn:microsoft.com/office/officeart/2005/8/layout/hierarchy3"/>
    <dgm:cxn modelId="{6CC443FA-AD39-4439-897A-C69ED1FFF270}" type="presOf" srcId="{3A6308C9-2600-4B49-8DB8-F931C8619EEB}" destId="{FDD205BE-552D-4D4A-B98D-09F65D7434F4}" srcOrd="0" destOrd="0" presId="urn:microsoft.com/office/officeart/2005/8/layout/hierarchy3"/>
    <dgm:cxn modelId="{C92305FF-EE7A-467A-81E3-E6D211492A31}" srcId="{9226E51A-D298-418B-BB0C-B6A1E94EEE72}" destId="{9E66E7D9-D184-40CD-8DD2-4E0971C9B16C}" srcOrd="0" destOrd="0" parTransId="{95D7069E-FB66-4319-AEDA-978C08D79BEB}" sibTransId="{B0557745-5063-4C99-9097-685D242B931B}"/>
    <dgm:cxn modelId="{2F193CC1-DB98-4ED3-B45B-7F81C69054DE}" type="presParOf" srcId="{8F8EF03A-A2DC-4FE1-BED6-F225E9CDFE7A}" destId="{C233C149-4D2D-4E39-AA54-0CBC5BBFF5F1}" srcOrd="0" destOrd="0" presId="urn:microsoft.com/office/officeart/2005/8/layout/hierarchy3"/>
    <dgm:cxn modelId="{C9B2DB8D-6D61-44D4-AA97-911D57018BF2}" type="presParOf" srcId="{C233C149-4D2D-4E39-AA54-0CBC5BBFF5F1}" destId="{51DE3292-16E1-415F-A528-6BD124998D05}" srcOrd="0" destOrd="0" presId="urn:microsoft.com/office/officeart/2005/8/layout/hierarchy3"/>
    <dgm:cxn modelId="{4D058E5C-A3BA-4060-9B90-33DDC301A0AD}" type="presParOf" srcId="{51DE3292-16E1-415F-A528-6BD124998D05}" destId="{EBA33613-53CA-4A2C-9C39-EC889BFC83A2}" srcOrd="0" destOrd="0" presId="urn:microsoft.com/office/officeart/2005/8/layout/hierarchy3"/>
    <dgm:cxn modelId="{73A39588-4288-4752-AC27-D500C44BC56A}" type="presParOf" srcId="{51DE3292-16E1-415F-A528-6BD124998D05}" destId="{6B33B782-D81A-4B9F-ABFF-B6F2439A3D20}" srcOrd="1" destOrd="0" presId="urn:microsoft.com/office/officeart/2005/8/layout/hierarchy3"/>
    <dgm:cxn modelId="{FE7DDDAF-C1EB-4E0A-B746-301C350C8735}" type="presParOf" srcId="{C233C149-4D2D-4E39-AA54-0CBC5BBFF5F1}" destId="{B9ADE6AC-69F8-4369-9205-3CBEEBB9B515}" srcOrd="1" destOrd="0" presId="urn:microsoft.com/office/officeart/2005/8/layout/hierarchy3"/>
    <dgm:cxn modelId="{107975B1-FA33-49AC-B618-D80E76FCEC50}" type="presParOf" srcId="{B9ADE6AC-69F8-4369-9205-3CBEEBB9B515}" destId="{0CE01A73-3218-49D2-8EFA-56E09B52D7C5}" srcOrd="0" destOrd="0" presId="urn:microsoft.com/office/officeart/2005/8/layout/hierarchy3"/>
    <dgm:cxn modelId="{873F6758-D8B2-4E80-BC84-6877D8C562BA}" type="presParOf" srcId="{B9ADE6AC-69F8-4369-9205-3CBEEBB9B515}" destId="{9B354ACE-7354-4D2C-B928-4000BB408A12}" srcOrd="1" destOrd="0" presId="urn:microsoft.com/office/officeart/2005/8/layout/hierarchy3"/>
    <dgm:cxn modelId="{F19CC69F-895C-443D-B103-12A50B79F1D7}" type="presParOf" srcId="{B9ADE6AC-69F8-4369-9205-3CBEEBB9B515}" destId="{FDD205BE-552D-4D4A-B98D-09F65D7434F4}" srcOrd="2" destOrd="0" presId="urn:microsoft.com/office/officeart/2005/8/layout/hierarchy3"/>
    <dgm:cxn modelId="{E01A8143-DFD1-4FAC-8C6F-91D18B054DD6}" type="presParOf" srcId="{B9ADE6AC-69F8-4369-9205-3CBEEBB9B515}" destId="{6F48E039-8743-4963-9A04-66ED27427EE4}" srcOrd="3" destOrd="0" presId="urn:microsoft.com/office/officeart/2005/8/layout/hierarchy3"/>
    <dgm:cxn modelId="{0F670D71-D474-409E-A6A9-1A0C95FE6F43}" type="presParOf" srcId="{8F8EF03A-A2DC-4FE1-BED6-F225E9CDFE7A}" destId="{B6729083-2FC6-445F-A362-426DB8DF8658}" srcOrd="1" destOrd="0" presId="urn:microsoft.com/office/officeart/2005/8/layout/hierarchy3"/>
    <dgm:cxn modelId="{62626D44-C583-4598-8CBD-979CB9F47D6B}" type="presParOf" srcId="{B6729083-2FC6-445F-A362-426DB8DF8658}" destId="{14A4C5DD-6229-42D5-B856-57E1E337B60A}" srcOrd="0" destOrd="0" presId="urn:microsoft.com/office/officeart/2005/8/layout/hierarchy3"/>
    <dgm:cxn modelId="{AEAAC0C7-E4D7-44FD-992D-4F10346B8A53}" type="presParOf" srcId="{14A4C5DD-6229-42D5-B856-57E1E337B60A}" destId="{0955AAFE-106B-47A9-BEFA-83AD46B4F6D8}" srcOrd="0" destOrd="0" presId="urn:microsoft.com/office/officeart/2005/8/layout/hierarchy3"/>
    <dgm:cxn modelId="{59FC5BED-F1E3-4D6E-A469-F00C1BC393B4}" type="presParOf" srcId="{14A4C5DD-6229-42D5-B856-57E1E337B60A}" destId="{A301B1A2-8B9A-4527-9A99-4A5C36B9E14A}" srcOrd="1" destOrd="0" presId="urn:microsoft.com/office/officeart/2005/8/layout/hierarchy3"/>
    <dgm:cxn modelId="{A14BCDAD-AB51-4357-B772-31862A7D0C9F}" type="presParOf" srcId="{B6729083-2FC6-445F-A362-426DB8DF8658}" destId="{0AE7DBEF-5F7C-4B9C-B3CE-BAD8DD516C72}" srcOrd="1" destOrd="0" presId="urn:microsoft.com/office/officeart/2005/8/layout/hierarchy3"/>
    <dgm:cxn modelId="{C6D12C19-5F66-40FF-A39F-C92A2CEAB92B}" type="presParOf" srcId="{0AE7DBEF-5F7C-4B9C-B3CE-BAD8DD516C72}" destId="{827AA6B9-9071-4CFB-BCCD-BAAFC63DAEAD}" srcOrd="0" destOrd="0" presId="urn:microsoft.com/office/officeart/2005/8/layout/hierarchy3"/>
    <dgm:cxn modelId="{5F2CFB40-1EF7-4265-BA28-F3A2CA91E092}" type="presParOf" srcId="{0AE7DBEF-5F7C-4B9C-B3CE-BAD8DD516C72}" destId="{0F798452-3DF1-46A0-B840-30446E74C0EC}" srcOrd="1" destOrd="0" presId="urn:microsoft.com/office/officeart/2005/8/layout/hierarchy3"/>
    <dgm:cxn modelId="{243F97D2-6CB4-433C-A1C7-3079D8314B56}" type="presParOf" srcId="{0AE7DBEF-5F7C-4B9C-B3CE-BAD8DD516C72}" destId="{D048C250-DFB6-4691-B0A4-19F2DA8EE36A}" srcOrd="2" destOrd="0" presId="urn:microsoft.com/office/officeart/2005/8/layout/hierarchy3"/>
    <dgm:cxn modelId="{F3B97FE9-8C38-491A-9206-187D6B258F82}" type="presParOf" srcId="{0AE7DBEF-5F7C-4B9C-B3CE-BAD8DD516C72}" destId="{62770086-1D29-4C93-AE6E-2EB1B531E8C7}" srcOrd="3"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C154888-EC35-443F-804D-D04FBAFF457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2D7131E3-860C-4660-9072-47C455ADC007}">
      <dgm:prSet phldrT="[Текст]" custT="1"/>
      <dgm:spPr/>
      <dgm:t>
        <a:bodyPr/>
        <a:lstStyle/>
        <a:p>
          <a:endParaRPr lang="ru-RU" sz="1600" dirty="0"/>
        </a:p>
        <a:p>
          <a:r>
            <a:rPr lang="ru-RU" sz="1400" b="1" dirty="0">
              <a:latin typeface="Times New Roman" panose="02020603050405020304" pitchFamily="18" charset="0"/>
              <a:cs typeface="Times New Roman" panose="02020603050405020304" pitchFamily="18" charset="0"/>
            </a:rPr>
            <a:t>Прямые затраты – стоимость 1 часа работы одного работника на 1 посту охраны с учетом корректирующих коэффициентов</a:t>
          </a:r>
          <a:endParaRPr lang="ru-RU" sz="1200" dirty="0"/>
        </a:p>
      </dgm:t>
    </dgm:pt>
    <dgm:pt modelId="{C9649F7E-4CE2-44BC-92EA-8D3BB829DBA5}" type="parTrans" cxnId="{7B74394D-725A-4389-A7DA-D99B3F892E9D}">
      <dgm:prSet/>
      <dgm:spPr/>
      <dgm:t>
        <a:bodyPr/>
        <a:lstStyle/>
        <a:p>
          <a:endParaRPr lang="ru-RU"/>
        </a:p>
      </dgm:t>
    </dgm:pt>
    <dgm:pt modelId="{FD497476-0905-4213-95CB-031665E6C61E}" type="sibTrans" cxnId="{7B74394D-725A-4389-A7DA-D99B3F892E9D}">
      <dgm:prSet/>
      <dgm:spPr/>
      <dgm:t>
        <a:bodyPr/>
        <a:lstStyle/>
        <a:p>
          <a:endParaRPr lang="ru-RU"/>
        </a:p>
      </dgm:t>
    </dgm:pt>
    <dgm:pt modelId="{CE242CC0-E12B-4475-90FA-628E23423EB7}">
      <dgm:prSet phldrT="[Текст]" custT="1"/>
      <dgm:spPr/>
      <dgm:t>
        <a:bodyPr/>
        <a:lstStyle/>
        <a:p>
          <a:r>
            <a:rPr lang="ru-RU" sz="1400" dirty="0">
              <a:latin typeface="Times New Roman" panose="02020603050405020304" pitchFamily="18" charset="0"/>
              <a:cs typeface="Times New Roman" panose="02020603050405020304" pitchFamily="18" charset="0"/>
            </a:rPr>
            <a:t>4.1. Охрана объектов и (или) имущества (в том числе при его транспортировке), находящихся в собственности, во владении, в пользовании, хозяйственном ведении, оперативном управлении или доверительном управлении, за исключением некоторых объектов и (или) имущества, (где обеспечивается внутриобъектовый и пропускной режим)</a:t>
          </a:r>
        </a:p>
      </dgm:t>
    </dgm:pt>
    <dgm:pt modelId="{519484B0-8E9C-4BAE-ADD8-FC8D84E6EFEF}" type="parTrans" cxnId="{350BA5DD-F879-43A6-8687-53B005F4FDF1}">
      <dgm:prSet/>
      <dgm:spPr/>
      <dgm:t>
        <a:bodyPr/>
        <a:lstStyle/>
        <a:p>
          <a:endParaRPr lang="ru-RU"/>
        </a:p>
      </dgm:t>
    </dgm:pt>
    <dgm:pt modelId="{FEA1400E-80F3-4A9F-96BD-AD31763BDEC2}" type="sibTrans" cxnId="{350BA5DD-F879-43A6-8687-53B005F4FDF1}">
      <dgm:prSet/>
      <dgm:spPr/>
      <dgm:t>
        <a:bodyPr/>
        <a:lstStyle/>
        <a:p>
          <a:endParaRPr lang="ru-RU"/>
        </a:p>
      </dgm:t>
    </dgm:pt>
    <dgm:pt modelId="{08BD2C5B-D02E-4C8D-8509-855E9FB09CED}">
      <dgm:prSet custT="1"/>
      <dgm:spPr/>
      <dgm:t>
        <a:bodyPr/>
        <a:lstStyle/>
        <a:p>
          <a:r>
            <a:rPr lang="ru-RU" sz="1400" dirty="0">
              <a:latin typeface="Times New Roman" panose="02020603050405020304" pitchFamily="18" charset="0"/>
              <a:cs typeface="Times New Roman" panose="02020603050405020304" pitchFamily="18" charset="0"/>
            </a:rPr>
            <a:t>4.2. Обеспечение порядка в местах проведения массовых мероприятий.</a:t>
          </a:r>
        </a:p>
      </dgm:t>
    </dgm:pt>
    <dgm:pt modelId="{7891C551-C967-4497-9132-ED00D7366ECA}" type="parTrans" cxnId="{1719C106-E4A9-47B1-9637-0D4C9B5F7C1D}">
      <dgm:prSet/>
      <dgm:spPr/>
      <dgm:t>
        <a:bodyPr/>
        <a:lstStyle/>
        <a:p>
          <a:endParaRPr lang="ru-RU"/>
        </a:p>
      </dgm:t>
    </dgm:pt>
    <dgm:pt modelId="{8216C42E-FC8D-45BA-9277-821FF192281C}" type="sibTrans" cxnId="{1719C106-E4A9-47B1-9637-0D4C9B5F7C1D}">
      <dgm:prSet/>
      <dgm:spPr/>
      <dgm:t>
        <a:bodyPr/>
        <a:lstStyle/>
        <a:p>
          <a:endParaRPr lang="ru-RU"/>
        </a:p>
      </dgm:t>
    </dgm:pt>
    <dgm:pt modelId="{E81A64B9-3790-43EB-BB22-C0D086DD0AE7}">
      <dgm:prSet custT="1"/>
      <dgm:spPr/>
      <dgm:t>
        <a:bodyPr/>
        <a:lstStyle/>
        <a:p>
          <a:r>
            <a:rPr lang="ru-RU" sz="1400" dirty="0">
              <a:latin typeface="Times New Roman" panose="02020603050405020304" pitchFamily="18" charset="0"/>
              <a:cs typeface="Times New Roman" panose="02020603050405020304" pitchFamily="18" charset="0"/>
            </a:rPr>
            <a:t>4.3. Обеспечение внутриобъектового и пропускного режимов на объектах, за исключением объектов, в отношении которых установлены обязательные для выполнения требования к антитеррористической защищенности.</a:t>
          </a:r>
        </a:p>
      </dgm:t>
    </dgm:pt>
    <dgm:pt modelId="{93E82744-ED2D-4F4D-A589-00EDF85B5E8C}" type="parTrans" cxnId="{58F84653-AE1A-4418-AF63-6BF35DA40124}">
      <dgm:prSet/>
      <dgm:spPr/>
      <dgm:t>
        <a:bodyPr/>
        <a:lstStyle/>
        <a:p>
          <a:endParaRPr lang="ru-RU"/>
        </a:p>
      </dgm:t>
    </dgm:pt>
    <dgm:pt modelId="{D2416020-6E0E-4C2E-9AC4-E9D579643AF4}" type="sibTrans" cxnId="{58F84653-AE1A-4418-AF63-6BF35DA40124}">
      <dgm:prSet/>
      <dgm:spPr/>
      <dgm:t>
        <a:bodyPr/>
        <a:lstStyle/>
        <a:p>
          <a:endParaRPr lang="ru-RU"/>
        </a:p>
      </dgm:t>
    </dgm:pt>
    <dgm:pt modelId="{9EC3510E-AECC-413D-A2C6-EE4AFF4E62B1}">
      <dgm:prSet custT="1"/>
      <dgm:spPr/>
      <dgm:t>
        <a:bodyPr/>
        <a:lstStyle/>
        <a:p>
          <a:r>
            <a:rPr lang="ru-RU" sz="1400" dirty="0">
              <a:latin typeface="Times New Roman" panose="02020603050405020304" pitchFamily="18" charset="0"/>
              <a:cs typeface="Times New Roman" panose="02020603050405020304" pitchFamily="18" charset="0"/>
            </a:rPr>
            <a:t>4.4. Охрана объектов и (или) имущества, а также обеспечение внутриобъектового и пропускного режимов на объектах, в отношении которых установлены обязательные для выполнения требования к антитеррористической защищенности, за исключением объектов, на которые ЧОД не распространяется</a:t>
          </a:r>
        </a:p>
      </dgm:t>
    </dgm:pt>
    <dgm:pt modelId="{84E4D422-8086-48A8-88D2-06D2CEA5A1C6}" type="parTrans" cxnId="{D4A655A7-E242-49B4-8615-466FD081DC62}">
      <dgm:prSet/>
      <dgm:spPr/>
      <dgm:t>
        <a:bodyPr/>
        <a:lstStyle/>
        <a:p>
          <a:endParaRPr lang="ru-RU"/>
        </a:p>
      </dgm:t>
    </dgm:pt>
    <dgm:pt modelId="{7B4A1483-1EEF-486E-99BB-CC532609EED6}" type="sibTrans" cxnId="{D4A655A7-E242-49B4-8615-466FD081DC62}">
      <dgm:prSet/>
      <dgm:spPr/>
      <dgm:t>
        <a:bodyPr/>
        <a:lstStyle/>
        <a:p>
          <a:endParaRPr lang="ru-RU"/>
        </a:p>
      </dgm:t>
    </dgm:pt>
    <dgm:pt modelId="{5D6B21BC-074F-4445-B75F-023CFAC8EF16}" type="pres">
      <dgm:prSet presAssocID="{2C154888-EC35-443F-804D-D04FBAFF4573}" presName="linearFlow" presStyleCnt="0">
        <dgm:presLayoutVars>
          <dgm:dir/>
          <dgm:animLvl val="lvl"/>
          <dgm:resizeHandles val="exact"/>
        </dgm:presLayoutVars>
      </dgm:prSet>
      <dgm:spPr/>
    </dgm:pt>
    <dgm:pt modelId="{5D41B5F5-DECC-49BD-90BE-4C8C66136F54}" type="pres">
      <dgm:prSet presAssocID="{2D7131E3-860C-4660-9072-47C455ADC007}" presName="composite" presStyleCnt="0"/>
      <dgm:spPr/>
    </dgm:pt>
    <dgm:pt modelId="{D9CE1F2B-15D8-4068-8830-C471E92AC600}" type="pres">
      <dgm:prSet presAssocID="{2D7131E3-860C-4660-9072-47C455ADC007}" presName="parentText" presStyleLbl="alignNode1" presStyleIdx="0" presStyleCnt="1" custLinFactNeighborY="-149">
        <dgm:presLayoutVars>
          <dgm:chMax val="1"/>
          <dgm:bulletEnabled val="1"/>
        </dgm:presLayoutVars>
      </dgm:prSet>
      <dgm:spPr/>
    </dgm:pt>
    <dgm:pt modelId="{439BF1C8-4278-4E37-9100-4E9981B13389}" type="pres">
      <dgm:prSet presAssocID="{2D7131E3-860C-4660-9072-47C455ADC007}" presName="descendantText" presStyleLbl="alignAcc1" presStyleIdx="0" presStyleCnt="1" custScaleY="181043">
        <dgm:presLayoutVars>
          <dgm:bulletEnabled val="1"/>
        </dgm:presLayoutVars>
      </dgm:prSet>
      <dgm:spPr/>
    </dgm:pt>
  </dgm:ptLst>
  <dgm:cxnLst>
    <dgm:cxn modelId="{1719C106-E4A9-47B1-9637-0D4C9B5F7C1D}" srcId="{2D7131E3-860C-4660-9072-47C455ADC007}" destId="{08BD2C5B-D02E-4C8D-8509-855E9FB09CED}" srcOrd="1" destOrd="0" parTransId="{7891C551-C967-4497-9132-ED00D7366ECA}" sibTransId="{8216C42E-FC8D-45BA-9277-821FF192281C}"/>
    <dgm:cxn modelId="{59A5AE25-BA69-467B-A186-16EB291FDFE3}" type="presOf" srcId="{CE242CC0-E12B-4475-90FA-628E23423EB7}" destId="{439BF1C8-4278-4E37-9100-4E9981B13389}" srcOrd="0" destOrd="0" presId="urn:microsoft.com/office/officeart/2005/8/layout/chevron2"/>
    <dgm:cxn modelId="{DC39542E-C27C-46AB-BAD3-7F9AB6511CDC}" type="presOf" srcId="{9EC3510E-AECC-413D-A2C6-EE4AFF4E62B1}" destId="{439BF1C8-4278-4E37-9100-4E9981B13389}" srcOrd="0" destOrd="3" presId="urn:microsoft.com/office/officeart/2005/8/layout/chevron2"/>
    <dgm:cxn modelId="{7B74394D-725A-4389-A7DA-D99B3F892E9D}" srcId="{2C154888-EC35-443F-804D-D04FBAFF4573}" destId="{2D7131E3-860C-4660-9072-47C455ADC007}" srcOrd="0" destOrd="0" parTransId="{C9649F7E-4CE2-44BC-92EA-8D3BB829DBA5}" sibTransId="{FD497476-0905-4213-95CB-031665E6C61E}"/>
    <dgm:cxn modelId="{58F84653-AE1A-4418-AF63-6BF35DA40124}" srcId="{2D7131E3-860C-4660-9072-47C455ADC007}" destId="{E81A64B9-3790-43EB-BB22-C0D086DD0AE7}" srcOrd="2" destOrd="0" parTransId="{93E82744-ED2D-4F4D-A589-00EDF85B5E8C}" sibTransId="{D2416020-6E0E-4C2E-9AC4-E9D579643AF4}"/>
    <dgm:cxn modelId="{06E22380-8273-4186-A55F-304A2FA0A0EA}" type="presOf" srcId="{2D7131E3-860C-4660-9072-47C455ADC007}" destId="{D9CE1F2B-15D8-4068-8830-C471E92AC600}" srcOrd="0" destOrd="0" presId="urn:microsoft.com/office/officeart/2005/8/layout/chevron2"/>
    <dgm:cxn modelId="{63B27B86-49C1-4246-9D57-CFA42BDB9EAA}" type="presOf" srcId="{E81A64B9-3790-43EB-BB22-C0D086DD0AE7}" destId="{439BF1C8-4278-4E37-9100-4E9981B13389}" srcOrd="0" destOrd="2" presId="urn:microsoft.com/office/officeart/2005/8/layout/chevron2"/>
    <dgm:cxn modelId="{335B888C-C39B-44AA-A4C4-E3F2DF59C0E3}" type="presOf" srcId="{2C154888-EC35-443F-804D-D04FBAFF4573}" destId="{5D6B21BC-074F-4445-B75F-023CFAC8EF16}" srcOrd="0" destOrd="0" presId="urn:microsoft.com/office/officeart/2005/8/layout/chevron2"/>
    <dgm:cxn modelId="{83899192-3BB8-42C4-9E60-711398CF0A22}" type="presOf" srcId="{08BD2C5B-D02E-4C8D-8509-855E9FB09CED}" destId="{439BF1C8-4278-4E37-9100-4E9981B13389}" srcOrd="0" destOrd="1" presId="urn:microsoft.com/office/officeart/2005/8/layout/chevron2"/>
    <dgm:cxn modelId="{D4A655A7-E242-49B4-8615-466FD081DC62}" srcId="{2D7131E3-860C-4660-9072-47C455ADC007}" destId="{9EC3510E-AECC-413D-A2C6-EE4AFF4E62B1}" srcOrd="3" destOrd="0" parTransId="{84E4D422-8086-48A8-88D2-06D2CEA5A1C6}" sibTransId="{7B4A1483-1EEF-486E-99BB-CC532609EED6}"/>
    <dgm:cxn modelId="{350BA5DD-F879-43A6-8687-53B005F4FDF1}" srcId="{2D7131E3-860C-4660-9072-47C455ADC007}" destId="{CE242CC0-E12B-4475-90FA-628E23423EB7}" srcOrd="0" destOrd="0" parTransId="{519484B0-8E9C-4BAE-ADD8-FC8D84E6EFEF}" sibTransId="{FEA1400E-80F3-4A9F-96BD-AD31763BDEC2}"/>
    <dgm:cxn modelId="{029B2321-4A94-40FD-B0E1-51D86B343BB9}" type="presParOf" srcId="{5D6B21BC-074F-4445-B75F-023CFAC8EF16}" destId="{5D41B5F5-DECC-49BD-90BE-4C8C66136F54}" srcOrd="0" destOrd="0" presId="urn:microsoft.com/office/officeart/2005/8/layout/chevron2"/>
    <dgm:cxn modelId="{FC89312A-9E7F-4847-939D-340709C27447}" type="presParOf" srcId="{5D41B5F5-DECC-49BD-90BE-4C8C66136F54}" destId="{D9CE1F2B-15D8-4068-8830-C471E92AC600}" srcOrd="0" destOrd="0" presId="urn:microsoft.com/office/officeart/2005/8/layout/chevron2"/>
    <dgm:cxn modelId="{3077FB2F-871F-4BAD-8BB1-0A0D9613535B}" type="presParOf" srcId="{5D41B5F5-DECC-49BD-90BE-4C8C66136F54}" destId="{439BF1C8-4278-4E37-9100-4E9981B1338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812BB6F-9314-4DDD-A8A1-E0C37C57C8FE}"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ru-RU"/>
        </a:p>
      </dgm:t>
    </dgm:pt>
    <dgm:pt modelId="{645165F1-5735-406D-9F39-34C7ADAFB447}">
      <dgm:prSet phldrT="[Текст]" custT="1"/>
      <dgm:spPr/>
      <dgm:t>
        <a:bodyPr/>
        <a:lstStyle/>
        <a:p>
          <a:endParaRPr lang="ru-RU" sz="2000" dirty="0"/>
        </a:p>
      </dgm:t>
    </dgm:pt>
    <dgm:pt modelId="{0354E049-46B5-49BF-97C8-ADB721241B3D}" type="parTrans" cxnId="{C2E00A40-970F-42E6-9954-2468415D3C4E}">
      <dgm:prSet/>
      <dgm:spPr/>
      <dgm:t>
        <a:bodyPr/>
        <a:lstStyle/>
        <a:p>
          <a:endParaRPr lang="ru-RU"/>
        </a:p>
      </dgm:t>
    </dgm:pt>
    <dgm:pt modelId="{A030C30C-D506-4FE4-BE71-009C36FC9DB5}" type="sibTrans" cxnId="{C2E00A40-970F-42E6-9954-2468415D3C4E}">
      <dgm:prSet/>
      <dgm:spPr/>
      <dgm:t>
        <a:bodyPr/>
        <a:lstStyle/>
        <a:p>
          <a:endParaRPr lang="ru-RU"/>
        </a:p>
      </dgm:t>
    </dgm:pt>
    <dgm:pt modelId="{D25BE03E-2221-4565-B2C1-88EA9F41A2E9}">
      <dgm:prSet phldrT="[Текст]" phldr="1" custT="1"/>
      <dgm:spPr/>
      <dgm:t>
        <a:bodyPr/>
        <a:lstStyle/>
        <a:p>
          <a:endParaRPr lang="ru-RU" sz="2000" dirty="0"/>
        </a:p>
      </dgm:t>
    </dgm:pt>
    <dgm:pt modelId="{40C6B48A-502C-492E-ADA0-9EB2D900B71D}" type="parTrans" cxnId="{CD4770CD-9D69-4E12-8383-1E170328FFA2}">
      <dgm:prSet/>
      <dgm:spPr/>
      <dgm:t>
        <a:bodyPr/>
        <a:lstStyle/>
        <a:p>
          <a:endParaRPr lang="ru-RU"/>
        </a:p>
      </dgm:t>
    </dgm:pt>
    <dgm:pt modelId="{5819FE54-4456-48EB-A15C-9D60BDBE5293}" type="sibTrans" cxnId="{CD4770CD-9D69-4E12-8383-1E170328FFA2}">
      <dgm:prSet/>
      <dgm:spPr/>
      <dgm:t>
        <a:bodyPr/>
        <a:lstStyle/>
        <a:p>
          <a:endParaRPr lang="ru-RU"/>
        </a:p>
      </dgm:t>
    </dgm:pt>
    <dgm:pt modelId="{FC088B3A-8900-4321-981C-90887796C098}" type="pres">
      <dgm:prSet presAssocID="{F812BB6F-9314-4DDD-A8A1-E0C37C57C8FE}" presName="compositeShape" presStyleCnt="0">
        <dgm:presLayoutVars>
          <dgm:chMax val="2"/>
          <dgm:dir/>
          <dgm:resizeHandles val="exact"/>
        </dgm:presLayoutVars>
      </dgm:prSet>
      <dgm:spPr/>
    </dgm:pt>
    <dgm:pt modelId="{4B7AF0B2-E708-4123-B660-39049197435C}" type="pres">
      <dgm:prSet presAssocID="{F812BB6F-9314-4DDD-A8A1-E0C37C57C8FE}" presName="ribbon" presStyleLbl="node1" presStyleIdx="0" presStyleCnt="1" custLinFactNeighborY="10389"/>
      <dgm:spPr>
        <a:noFill/>
        <a:ln>
          <a:solidFill>
            <a:schemeClr val="tx2"/>
          </a:solidFill>
        </a:ln>
      </dgm:spPr>
    </dgm:pt>
    <dgm:pt modelId="{201DD5E6-4D74-421A-B818-F9F4AD67A8BA}" type="pres">
      <dgm:prSet presAssocID="{F812BB6F-9314-4DDD-A8A1-E0C37C57C8FE}" presName="leftArrowText" presStyleLbl="node1" presStyleIdx="0" presStyleCnt="1">
        <dgm:presLayoutVars>
          <dgm:chMax val="0"/>
          <dgm:bulletEnabled val="1"/>
        </dgm:presLayoutVars>
      </dgm:prSet>
      <dgm:spPr/>
    </dgm:pt>
    <dgm:pt modelId="{64A53BB3-32F1-4DA9-ADD4-47CC3C3574D3}" type="pres">
      <dgm:prSet presAssocID="{F812BB6F-9314-4DDD-A8A1-E0C37C57C8FE}" presName="rightArrowText" presStyleLbl="node1" presStyleIdx="0" presStyleCnt="1">
        <dgm:presLayoutVars>
          <dgm:chMax val="0"/>
          <dgm:bulletEnabled val="1"/>
        </dgm:presLayoutVars>
      </dgm:prSet>
      <dgm:spPr/>
    </dgm:pt>
  </dgm:ptLst>
  <dgm:cxnLst>
    <dgm:cxn modelId="{C2E00A40-970F-42E6-9954-2468415D3C4E}" srcId="{F812BB6F-9314-4DDD-A8A1-E0C37C57C8FE}" destId="{645165F1-5735-406D-9F39-34C7ADAFB447}" srcOrd="0" destOrd="0" parTransId="{0354E049-46B5-49BF-97C8-ADB721241B3D}" sibTransId="{A030C30C-D506-4FE4-BE71-009C36FC9DB5}"/>
    <dgm:cxn modelId="{31E6AB6B-1923-4C0A-8020-C95CD7630A24}" type="presOf" srcId="{F812BB6F-9314-4DDD-A8A1-E0C37C57C8FE}" destId="{FC088B3A-8900-4321-981C-90887796C098}" srcOrd="0" destOrd="0" presId="urn:microsoft.com/office/officeart/2005/8/layout/arrow6"/>
    <dgm:cxn modelId="{D3C5B58D-AFEF-46AD-886B-E414FE713FEE}" type="presOf" srcId="{645165F1-5735-406D-9F39-34C7ADAFB447}" destId="{201DD5E6-4D74-421A-B818-F9F4AD67A8BA}" srcOrd="0" destOrd="0" presId="urn:microsoft.com/office/officeart/2005/8/layout/arrow6"/>
    <dgm:cxn modelId="{38F54EA8-9913-441D-AC05-9FB80EBF0129}" type="presOf" srcId="{D25BE03E-2221-4565-B2C1-88EA9F41A2E9}" destId="{64A53BB3-32F1-4DA9-ADD4-47CC3C3574D3}" srcOrd="0" destOrd="0" presId="urn:microsoft.com/office/officeart/2005/8/layout/arrow6"/>
    <dgm:cxn modelId="{CD4770CD-9D69-4E12-8383-1E170328FFA2}" srcId="{F812BB6F-9314-4DDD-A8A1-E0C37C57C8FE}" destId="{D25BE03E-2221-4565-B2C1-88EA9F41A2E9}" srcOrd="1" destOrd="0" parTransId="{40C6B48A-502C-492E-ADA0-9EB2D900B71D}" sibTransId="{5819FE54-4456-48EB-A15C-9D60BDBE5293}"/>
    <dgm:cxn modelId="{2CD73080-0061-4ADE-ABB2-A5F1EA1EADFA}" type="presParOf" srcId="{FC088B3A-8900-4321-981C-90887796C098}" destId="{4B7AF0B2-E708-4123-B660-39049197435C}" srcOrd="0" destOrd="0" presId="urn:microsoft.com/office/officeart/2005/8/layout/arrow6"/>
    <dgm:cxn modelId="{F1329438-C358-4AE9-9DFA-C5C08CAB21CE}" type="presParOf" srcId="{FC088B3A-8900-4321-981C-90887796C098}" destId="{201DD5E6-4D74-421A-B818-F9F4AD67A8BA}" srcOrd="1" destOrd="0" presId="urn:microsoft.com/office/officeart/2005/8/layout/arrow6"/>
    <dgm:cxn modelId="{D3CE326F-5589-4C42-8F2C-A5200E878104}" type="presParOf" srcId="{FC088B3A-8900-4321-981C-90887796C098}" destId="{64A53BB3-32F1-4DA9-ADD4-47CC3C3574D3}"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3BA3B3B-3C36-4017-B6EF-60BF33174D2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ru-RU"/>
        </a:p>
      </dgm:t>
    </dgm:pt>
    <dgm:pt modelId="{24F2B8E9-2312-4958-B3D6-EE60B8FCCB18}" type="pres">
      <dgm:prSet presAssocID="{C3BA3B3B-3C36-4017-B6EF-60BF33174D2A}" presName="compositeShape" presStyleCnt="0">
        <dgm:presLayoutVars>
          <dgm:chMax val="2"/>
          <dgm:dir/>
          <dgm:resizeHandles val="exact"/>
        </dgm:presLayoutVars>
      </dgm:prSet>
      <dgm:spPr/>
    </dgm:pt>
  </dgm:ptLst>
  <dgm:cxnLst>
    <dgm:cxn modelId="{B83B4E7A-8217-49D5-A8B9-F52FEB32AC8C}" type="presOf" srcId="{C3BA3B3B-3C36-4017-B6EF-60BF33174D2A}" destId="{24F2B8E9-2312-4958-B3D6-EE60B8FCCB18}" srcOrd="0"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0AB7A1E-2F4B-4DED-BE52-17B116DFA437}"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ru-RU"/>
        </a:p>
      </dgm:t>
    </dgm:pt>
    <dgm:pt modelId="{924FF7CD-B704-49B5-B3DE-14567D35F19E}">
      <dgm:prSet phldrT="[Текст]" custT="1"/>
      <dgm:spPr/>
      <dgm:t>
        <a:bodyPr/>
        <a:lstStyle/>
        <a:p>
          <a:r>
            <a:rPr lang="ru-RU" sz="2400" dirty="0">
              <a:latin typeface="Times New Roman" panose="02020603050405020304" pitchFamily="18" charset="0"/>
              <a:cs typeface="Times New Roman" panose="02020603050405020304" pitchFamily="18" charset="0"/>
            </a:rPr>
            <a:t>Лицензия</a:t>
          </a:r>
          <a:endParaRPr lang="ru-RU" sz="1800" dirty="0">
            <a:latin typeface="Times New Roman" panose="02020603050405020304" pitchFamily="18" charset="0"/>
            <a:cs typeface="Times New Roman" panose="02020603050405020304" pitchFamily="18" charset="0"/>
          </a:endParaRPr>
        </a:p>
      </dgm:t>
    </dgm:pt>
    <dgm:pt modelId="{F6065E47-2609-4EF8-BBF6-25F345F54290}" type="parTrans" cxnId="{744CA7BA-8B23-46A9-816B-3E12AE18B8B7}">
      <dgm:prSet/>
      <dgm:spPr/>
      <dgm:t>
        <a:bodyPr/>
        <a:lstStyle/>
        <a:p>
          <a:endParaRPr lang="ru-RU"/>
        </a:p>
      </dgm:t>
    </dgm:pt>
    <dgm:pt modelId="{69B6C9D5-4544-45F4-BDFB-907E43773178}" type="sibTrans" cxnId="{744CA7BA-8B23-46A9-816B-3E12AE18B8B7}">
      <dgm:prSet/>
      <dgm:spPr/>
      <dgm:t>
        <a:bodyPr/>
        <a:lstStyle/>
        <a:p>
          <a:endParaRPr lang="ru-RU"/>
        </a:p>
      </dgm:t>
    </dgm:pt>
    <dgm:pt modelId="{E38D144B-0702-4ABE-9D72-C00D3EBDB2C0}">
      <dgm:prSet phldrT="[Текст]" custT="1"/>
      <dgm:spPr/>
      <dgm:t>
        <a:bodyPr/>
        <a:lstStyle/>
        <a:p>
          <a:pPr algn="ctr"/>
          <a:r>
            <a:rPr lang="ru-RU" sz="1800" dirty="0">
              <a:solidFill>
                <a:schemeClr val="tx1"/>
              </a:solidFill>
              <a:latin typeface="Times New Roman" panose="02020603050405020304" pitchFamily="18" charset="0"/>
              <a:cs typeface="Times New Roman" panose="02020603050405020304" pitchFamily="18" charset="0"/>
            </a:rPr>
            <a:t>Наличие действующей лицензии на осуществление частной охранной деятельности </a:t>
          </a:r>
        </a:p>
        <a:p>
          <a:pPr algn="ctr"/>
          <a:endParaRPr lang="ru-RU" sz="1800" dirty="0">
            <a:solidFill>
              <a:schemeClr val="tx1"/>
            </a:solidFill>
            <a:latin typeface="Times New Roman" panose="02020603050405020304" pitchFamily="18" charset="0"/>
            <a:cs typeface="Times New Roman" panose="02020603050405020304" pitchFamily="18" charset="0"/>
          </a:endParaRPr>
        </a:p>
      </dgm:t>
    </dgm:pt>
    <dgm:pt modelId="{09E503B6-DCB5-4158-971E-2EE62A6E4AD8}" type="parTrans" cxnId="{2885237D-53E1-4A33-9DEE-EB6208A4D269}">
      <dgm:prSet/>
      <dgm:spPr/>
      <dgm:t>
        <a:bodyPr/>
        <a:lstStyle/>
        <a:p>
          <a:endParaRPr lang="ru-RU"/>
        </a:p>
      </dgm:t>
    </dgm:pt>
    <dgm:pt modelId="{E1072B2B-6C9C-4385-9A51-7839505CD905}" type="sibTrans" cxnId="{2885237D-53E1-4A33-9DEE-EB6208A4D269}">
      <dgm:prSet/>
      <dgm:spPr/>
      <dgm:t>
        <a:bodyPr/>
        <a:lstStyle/>
        <a:p>
          <a:endParaRPr lang="ru-RU"/>
        </a:p>
      </dgm:t>
    </dgm:pt>
    <dgm:pt modelId="{B9947FEA-A2C2-4374-B941-4F9863CCF2A6}">
      <dgm:prSet phldrT="[Текст]" custT="1"/>
      <dgm:spPr/>
      <dgm:t>
        <a:bodyPr/>
        <a:lstStyle/>
        <a:p>
          <a:r>
            <a:rPr lang="ru-RU" sz="2400" dirty="0">
              <a:latin typeface="Times New Roman" panose="02020603050405020304" pitchFamily="18" charset="0"/>
              <a:cs typeface="Times New Roman" panose="02020603050405020304" pitchFamily="18" charset="0"/>
            </a:rPr>
            <a:t>Иной правовой документ</a:t>
          </a:r>
        </a:p>
      </dgm:t>
    </dgm:pt>
    <dgm:pt modelId="{26A2F101-A038-408B-A192-EF61ED075B2E}" type="parTrans" cxnId="{057E37F6-2A21-4291-A8D4-BB695545ED5F}">
      <dgm:prSet/>
      <dgm:spPr/>
      <dgm:t>
        <a:bodyPr/>
        <a:lstStyle/>
        <a:p>
          <a:endParaRPr lang="ru-RU"/>
        </a:p>
      </dgm:t>
    </dgm:pt>
    <dgm:pt modelId="{3944BD9F-5CC8-4F8F-85F8-57EFDBFFB88D}" type="sibTrans" cxnId="{057E37F6-2A21-4291-A8D4-BB695545ED5F}">
      <dgm:prSet/>
      <dgm:spPr/>
      <dgm:t>
        <a:bodyPr/>
        <a:lstStyle/>
        <a:p>
          <a:endParaRPr lang="ru-RU"/>
        </a:p>
      </dgm:t>
    </dgm:pt>
    <dgm:pt modelId="{7875AB9B-F407-41C3-82D1-8A3146D6051B}">
      <dgm:prSet phldrT="[Текст]" custT="1"/>
      <dgm:spPr/>
      <dgm:t>
        <a:bodyPr/>
        <a:lstStyle/>
        <a:p>
          <a:pPr algn="ctr"/>
          <a:r>
            <a:rPr lang="ru-RU" sz="1650" dirty="0">
              <a:solidFill>
                <a:schemeClr val="tx1"/>
              </a:solidFill>
              <a:latin typeface="Times New Roman" panose="02020603050405020304" pitchFamily="18" charset="0"/>
              <a:cs typeface="Times New Roman" panose="02020603050405020304" pitchFamily="18" charset="0"/>
            </a:rPr>
            <a:t>Наличие документа, подтверждающего полномочия на оказание услуг по охране (с указанием разрешенных видов охранных услуг) в случае, если УЗ является ЮЛ, полномочия которого на оказание услуг по предмету контракта устанавливаются федеральными законами, нормативными правовыми актами Президента РФ или нормативными правовыми актами Правительства РФ, </a:t>
          </a:r>
          <a:r>
            <a:rPr lang="ru-RU" sz="1650" i="1" u="sng" dirty="0">
              <a:solidFill>
                <a:srgbClr val="C00000"/>
              </a:solidFill>
              <a:latin typeface="Times New Roman" panose="02020603050405020304" pitchFamily="18" charset="0"/>
              <a:cs typeface="Times New Roman" panose="02020603050405020304" pitchFamily="18" charset="0"/>
            </a:rPr>
            <a:t>законодательными актами соответствующего субъекта Российской Федерации </a:t>
          </a:r>
          <a:r>
            <a:rPr lang="ru-RU" sz="1650" dirty="0">
              <a:solidFill>
                <a:schemeClr val="tx1"/>
              </a:solidFill>
              <a:latin typeface="Times New Roman" panose="02020603050405020304" pitchFamily="18" charset="0"/>
              <a:cs typeface="Times New Roman" panose="02020603050405020304" pitchFamily="18" charset="0"/>
            </a:rPr>
            <a:t>)</a:t>
          </a:r>
        </a:p>
      </dgm:t>
    </dgm:pt>
    <dgm:pt modelId="{C42F8739-D99C-4E32-BD17-892C358617FA}" type="parTrans" cxnId="{D31FC5A4-2276-47F4-9B42-B59647B0730C}">
      <dgm:prSet/>
      <dgm:spPr/>
      <dgm:t>
        <a:bodyPr/>
        <a:lstStyle/>
        <a:p>
          <a:endParaRPr lang="ru-RU"/>
        </a:p>
      </dgm:t>
    </dgm:pt>
    <dgm:pt modelId="{ED5A6ECE-D2E3-4D63-B778-DDCCFB798E11}" type="sibTrans" cxnId="{D31FC5A4-2276-47F4-9B42-B59647B0730C}">
      <dgm:prSet/>
      <dgm:spPr/>
      <dgm:t>
        <a:bodyPr/>
        <a:lstStyle/>
        <a:p>
          <a:endParaRPr lang="ru-RU"/>
        </a:p>
      </dgm:t>
    </dgm:pt>
    <dgm:pt modelId="{BEFF43E3-5004-4191-94DB-479CBA3E39D2}">
      <dgm:prSet/>
      <dgm:spPr/>
      <dgm:t>
        <a:bodyPr/>
        <a:lstStyle/>
        <a:p>
          <a:endParaRPr lang="ru-RU"/>
        </a:p>
      </dgm:t>
    </dgm:pt>
    <dgm:pt modelId="{C3EF7F7C-88EB-4043-A692-9655EC978FD6}" type="parTrans" cxnId="{245CEF6B-6A45-4B5C-96B2-2987D2FFB54E}">
      <dgm:prSet/>
      <dgm:spPr/>
      <dgm:t>
        <a:bodyPr/>
        <a:lstStyle/>
        <a:p>
          <a:endParaRPr lang="ru-RU"/>
        </a:p>
      </dgm:t>
    </dgm:pt>
    <dgm:pt modelId="{80B3BC75-A9B1-40CA-8A8F-672254B218B1}" type="sibTrans" cxnId="{245CEF6B-6A45-4B5C-96B2-2987D2FFB54E}">
      <dgm:prSet/>
      <dgm:spPr/>
      <dgm:t>
        <a:bodyPr/>
        <a:lstStyle/>
        <a:p>
          <a:endParaRPr lang="ru-RU"/>
        </a:p>
      </dgm:t>
    </dgm:pt>
    <dgm:pt modelId="{5C611D07-2994-4DE7-ABF6-7112BB35CEA0}">
      <dgm:prSet custT="1"/>
      <dgm:spPr/>
      <dgm:t>
        <a:bodyPr/>
        <a:lstStyle/>
        <a:p>
          <a:pPr algn="l"/>
          <a:endParaRPr lang="ru-RU" sz="2000" dirty="0"/>
        </a:p>
      </dgm:t>
    </dgm:pt>
    <dgm:pt modelId="{51339449-3B30-4DB4-8680-2F64796DE61B}" type="parTrans" cxnId="{4B813BDE-EC75-4E6F-BDE2-3D14E2D6ED62}">
      <dgm:prSet/>
      <dgm:spPr/>
      <dgm:t>
        <a:bodyPr/>
        <a:lstStyle/>
        <a:p>
          <a:endParaRPr lang="ru-RU"/>
        </a:p>
      </dgm:t>
    </dgm:pt>
    <dgm:pt modelId="{2503636C-D4EA-4DC2-9A2F-F2DD7F23CD6A}" type="sibTrans" cxnId="{4B813BDE-EC75-4E6F-BDE2-3D14E2D6ED62}">
      <dgm:prSet/>
      <dgm:spPr/>
      <dgm:t>
        <a:bodyPr/>
        <a:lstStyle/>
        <a:p>
          <a:endParaRPr lang="ru-RU"/>
        </a:p>
      </dgm:t>
    </dgm:pt>
    <dgm:pt modelId="{C92CD010-822D-434E-9D78-ADE54AA31125}">
      <dgm:prSet custT="1"/>
      <dgm:spPr/>
      <dgm:t>
        <a:bodyPr/>
        <a:lstStyle/>
        <a:p>
          <a:pPr algn="ctr"/>
          <a:r>
            <a:rPr lang="ru-RU" sz="1800" dirty="0">
              <a:solidFill>
                <a:schemeClr val="tx1"/>
              </a:solidFill>
              <a:latin typeface="Times New Roman" panose="02020603050405020304" pitchFamily="18" charset="0"/>
              <a:cs typeface="Times New Roman" panose="02020603050405020304" pitchFamily="18" charset="0"/>
            </a:rPr>
            <a:t>в Приложении должны быть указаны разрешенные виды охранных услуг.</a:t>
          </a:r>
        </a:p>
        <a:p>
          <a:pPr algn="ctr"/>
          <a:endParaRPr lang="ru-RU" sz="1800" dirty="0">
            <a:solidFill>
              <a:schemeClr val="tx1"/>
            </a:solidFill>
            <a:latin typeface="Times New Roman" panose="02020603050405020304" pitchFamily="18" charset="0"/>
            <a:cs typeface="Times New Roman" panose="02020603050405020304" pitchFamily="18" charset="0"/>
          </a:endParaRPr>
        </a:p>
        <a:p>
          <a:pPr algn="ctr"/>
          <a:r>
            <a:rPr lang="ru-RU" sz="1800" dirty="0">
              <a:solidFill>
                <a:schemeClr val="tx1"/>
              </a:solidFill>
              <a:latin typeface="Times New Roman" panose="02020603050405020304" pitchFamily="18" charset="0"/>
              <a:cs typeface="Times New Roman" panose="02020603050405020304" pitchFamily="18" charset="0"/>
            </a:rPr>
            <a:t>Требование устанавливаем в соответствии с тем, </a:t>
          </a:r>
          <a:r>
            <a:rPr lang="ru-RU" sz="1800" b="1" u="sng" dirty="0">
              <a:solidFill>
                <a:schemeClr val="tx1"/>
              </a:solidFill>
              <a:latin typeface="Times New Roman" panose="02020603050405020304" pitchFamily="18" charset="0"/>
              <a:cs typeface="Times New Roman" panose="02020603050405020304" pitchFamily="18" charset="0"/>
            </a:rPr>
            <a:t>какие услуги заказываем</a:t>
          </a:r>
        </a:p>
      </dgm:t>
    </dgm:pt>
    <dgm:pt modelId="{03235CCE-80B3-4AC7-BDA0-5B5CF3C5E0A4}" type="parTrans" cxnId="{BEB67E78-6966-49D6-A3CF-39D19E124F39}">
      <dgm:prSet/>
      <dgm:spPr/>
      <dgm:t>
        <a:bodyPr/>
        <a:lstStyle/>
        <a:p>
          <a:endParaRPr lang="ru-RU"/>
        </a:p>
      </dgm:t>
    </dgm:pt>
    <dgm:pt modelId="{16438737-FD57-4A1D-98CB-04E427271D31}" type="sibTrans" cxnId="{BEB67E78-6966-49D6-A3CF-39D19E124F39}">
      <dgm:prSet/>
      <dgm:spPr/>
      <dgm:t>
        <a:bodyPr/>
        <a:lstStyle/>
        <a:p>
          <a:endParaRPr lang="ru-RU"/>
        </a:p>
      </dgm:t>
    </dgm:pt>
    <dgm:pt modelId="{8D039385-076D-4B48-921B-C09104318558}" type="pres">
      <dgm:prSet presAssocID="{80AB7A1E-2F4B-4DED-BE52-17B116DFA437}" presName="Name0" presStyleCnt="0">
        <dgm:presLayoutVars>
          <dgm:chMax val="2"/>
          <dgm:dir/>
          <dgm:animOne val="branch"/>
          <dgm:animLvl val="lvl"/>
          <dgm:resizeHandles val="exact"/>
        </dgm:presLayoutVars>
      </dgm:prSet>
      <dgm:spPr/>
    </dgm:pt>
    <dgm:pt modelId="{64AB1822-81CF-487D-A4AE-79D47EF664AD}" type="pres">
      <dgm:prSet presAssocID="{80AB7A1E-2F4B-4DED-BE52-17B116DFA437}" presName="Background" presStyleLbl="node1" presStyleIdx="0" presStyleCnt="1" custScaleX="164222" custScaleY="141954" custLinFactNeighborX="3004" custLinFactNeighborY="-661"/>
      <dgm:spPr>
        <a:noFill/>
        <a:ln>
          <a:solidFill>
            <a:srgbClr val="C00000"/>
          </a:solidFill>
        </a:ln>
      </dgm:spPr>
    </dgm:pt>
    <dgm:pt modelId="{C6C3D940-123B-429A-B579-B8EE82C3C466}" type="pres">
      <dgm:prSet presAssocID="{80AB7A1E-2F4B-4DED-BE52-17B116DFA437}" presName="Divider" presStyleLbl="callout" presStyleIdx="0" presStyleCnt="1"/>
      <dgm:spPr/>
    </dgm:pt>
    <dgm:pt modelId="{FFBCDC1E-FF8D-4609-95D5-8BCC7E930196}" type="pres">
      <dgm:prSet presAssocID="{80AB7A1E-2F4B-4DED-BE52-17B116DFA437}" presName="ChildText1" presStyleLbl="revTx" presStyleIdx="0" presStyleCnt="0" custScaleX="178686" custScaleY="168397" custLinFactNeighborX="-34979">
        <dgm:presLayoutVars>
          <dgm:chMax val="0"/>
          <dgm:chPref val="0"/>
          <dgm:bulletEnabled val="1"/>
        </dgm:presLayoutVars>
      </dgm:prSet>
      <dgm:spPr/>
    </dgm:pt>
    <dgm:pt modelId="{ED868840-10B9-4185-A59B-5C8C455C63F8}" type="pres">
      <dgm:prSet presAssocID="{80AB7A1E-2F4B-4DED-BE52-17B116DFA437}" presName="ChildText2" presStyleLbl="revTx" presStyleIdx="0" presStyleCnt="0" custScaleX="185243" custScaleY="165223" custLinFactNeighborX="42539" custLinFactNeighborY="-2754">
        <dgm:presLayoutVars>
          <dgm:chMax val="0"/>
          <dgm:chPref val="0"/>
          <dgm:bulletEnabled val="1"/>
        </dgm:presLayoutVars>
      </dgm:prSet>
      <dgm:spPr/>
    </dgm:pt>
    <dgm:pt modelId="{47B3F066-CD23-4751-B9F7-B7EDF80BE4F1}" type="pres">
      <dgm:prSet presAssocID="{80AB7A1E-2F4B-4DED-BE52-17B116DFA437}" presName="ParentText1" presStyleLbl="revTx" presStyleIdx="0" presStyleCnt="0">
        <dgm:presLayoutVars>
          <dgm:chMax val="1"/>
          <dgm:chPref val="1"/>
        </dgm:presLayoutVars>
      </dgm:prSet>
      <dgm:spPr/>
    </dgm:pt>
    <dgm:pt modelId="{EF1BCE3F-629B-4C9C-9559-1263656C9F29}" type="pres">
      <dgm:prSet presAssocID="{80AB7A1E-2F4B-4DED-BE52-17B116DFA437}" presName="ParentShape1" presStyleLbl="alignImgPlace1" presStyleIdx="0" presStyleCnt="2" custScaleY="138889" custLinFactX="-83778" custLinFactNeighborX="-100000" custLinFactNeighborY="16301">
        <dgm:presLayoutVars/>
      </dgm:prSet>
      <dgm:spPr/>
    </dgm:pt>
    <dgm:pt modelId="{B3D43618-AA3E-4B59-AF8A-AC8D4ACF3271}" type="pres">
      <dgm:prSet presAssocID="{80AB7A1E-2F4B-4DED-BE52-17B116DFA437}" presName="ParentText2" presStyleLbl="revTx" presStyleIdx="0" presStyleCnt="0">
        <dgm:presLayoutVars>
          <dgm:chMax val="1"/>
          <dgm:chPref val="1"/>
        </dgm:presLayoutVars>
      </dgm:prSet>
      <dgm:spPr/>
    </dgm:pt>
    <dgm:pt modelId="{318D5AF8-F04C-43EA-B37C-1D0BBDB7BEC0}" type="pres">
      <dgm:prSet presAssocID="{80AB7A1E-2F4B-4DED-BE52-17B116DFA437}" presName="ParentShape2" presStyleLbl="alignImgPlace1" presStyleIdx="1" presStyleCnt="2" custScaleX="85480" custScaleY="138168" custLinFactX="100000" custLinFactNeighborX="103083" custLinFactNeighborY="-18299">
        <dgm:presLayoutVars/>
      </dgm:prSet>
      <dgm:spPr/>
    </dgm:pt>
  </dgm:ptLst>
  <dgm:cxnLst>
    <dgm:cxn modelId="{5C6ED011-2927-4670-97B3-812464748ECE}" type="presOf" srcId="{924FF7CD-B704-49B5-B3DE-14567D35F19E}" destId="{47B3F066-CD23-4751-B9F7-B7EDF80BE4F1}" srcOrd="0" destOrd="0" presId="urn:microsoft.com/office/officeart/2009/3/layout/OpposingIdeas"/>
    <dgm:cxn modelId="{B4F9ED19-BBED-431E-9D0E-10A551C572E3}" type="presOf" srcId="{B9947FEA-A2C2-4374-B941-4F9863CCF2A6}" destId="{B3D43618-AA3E-4B59-AF8A-AC8D4ACF3271}" srcOrd="0" destOrd="0" presId="urn:microsoft.com/office/officeart/2009/3/layout/OpposingIdeas"/>
    <dgm:cxn modelId="{6F61EF5E-D1E8-480A-ABFD-5A48A113DAEE}" type="presOf" srcId="{7875AB9B-F407-41C3-82D1-8A3146D6051B}" destId="{ED868840-10B9-4185-A59B-5C8C455C63F8}" srcOrd="0" destOrd="0" presId="urn:microsoft.com/office/officeart/2009/3/layout/OpposingIdeas"/>
    <dgm:cxn modelId="{245CEF6B-6A45-4B5C-96B2-2987D2FFB54E}" srcId="{80AB7A1E-2F4B-4DED-BE52-17B116DFA437}" destId="{BEFF43E3-5004-4191-94DB-479CBA3E39D2}" srcOrd="2" destOrd="0" parTransId="{C3EF7F7C-88EB-4043-A692-9655EC978FD6}" sibTransId="{80B3BC75-A9B1-40CA-8A8F-672254B218B1}"/>
    <dgm:cxn modelId="{E73F9B70-3F2B-4963-8C2F-A632A3848592}" type="presOf" srcId="{C92CD010-822D-434E-9D78-ADE54AA31125}" destId="{FFBCDC1E-FF8D-4609-95D5-8BCC7E930196}" srcOrd="0" destOrd="1" presId="urn:microsoft.com/office/officeart/2009/3/layout/OpposingIdeas"/>
    <dgm:cxn modelId="{61E53A78-753F-4B44-AD13-2B40DA405C86}" type="presOf" srcId="{80AB7A1E-2F4B-4DED-BE52-17B116DFA437}" destId="{8D039385-076D-4B48-921B-C09104318558}" srcOrd="0" destOrd="0" presId="urn:microsoft.com/office/officeart/2009/3/layout/OpposingIdeas"/>
    <dgm:cxn modelId="{BEB67E78-6966-49D6-A3CF-39D19E124F39}" srcId="{924FF7CD-B704-49B5-B3DE-14567D35F19E}" destId="{C92CD010-822D-434E-9D78-ADE54AA31125}" srcOrd="1" destOrd="0" parTransId="{03235CCE-80B3-4AC7-BDA0-5B5CF3C5E0A4}" sibTransId="{16438737-FD57-4A1D-98CB-04E427271D31}"/>
    <dgm:cxn modelId="{2885237D-53E1-4A33-9DEE-EB6208A4D269}" srcId="{924FF7CD-B704-49B5-B3DE-14567D35F19E}" destId="{E38D144B-0702-4ABE-9D72-C00D3EBDB2C0}" srcOrd="0" destOrd="0" parTransId="{09E503B6-DCB5-4158-971E-2EE62A6E4AD8}" sibTransId="{E1072B2B-6C9C-4385-9A51-7839505CD905}"/>
    <dgm:cxn modelId="{D31FC5A4-2276-47F4-9B42-B59647B0730C}" srcId="{B9947FEA-A2C2-4374-B941-4F9863CCF2A6}" destId="{7875AB9B-F407-41C3-82D1-8A3146D6051B}" srcOrd="0" destOrd="0" parTransId="{C42F8739-D99C-4E32-BD17-892C358617FA}" sibTransId="{ED5A6ECE-D2E3-4D63-B778-DDCCFB798E11}"/>
    <dgm:cxn modelId="{151669A6-8FC9-4870-B1A3-4EA9061AFF4B}" type="presOf" srcId="{E38D144B-0702-4ABE-9D72-C00D3EBDB2C0}" destId="{FFBCDC1E-FF8D-4609-95D5-8BCC7E930196}" srcOrd="0" destOrd="0" presId="urn:microsoft.com/office/officeart/2009/3/layout/OpposingIdeas"/>
    <dgm:cxn modelId="{744CA7BA-8B23-46A9-816B-3E12AE18B8B7}" srcId="{80AB7A1E-2F4B-4DED-BE52-17B116DFA437}" destId="{924FF7CD-B704-49B5-B3DE-14567D35F19E}" srcOrd="0" destOrd="0" parTransId="{F6065E47-2609-4EF8-BBF6-25F345F54290}" sibTransId="{69B6C9D5-4544-45F4-BDFB-907E43773178}"/>
    <dgm:cxn modelId="{5E509ADC-30C5-4445-A8C4-51E8C5336456}" type="presOf" srcId="{B9947FEA-A2C2-4374-B941-4F9863CCF2A6}" destId="{318D5AF8-F04C-43EA-B37C-1D0BBDB7BEC0}" srcOrd="1" destOrd="0" presId="urn:microsoft.com/office/officeart/2009/3/layout/OpposingIdeas"/>
    <dgm:cxn modelId="{4B813BDE-EC75-4E6F-BDE2-3D14E2D6ED62}" srcId="{924FF7CD-B704-49B5-B3DE-14567D35F19E}" destId="{5C611D07-2994-4DE7-ABF6-7112BB35CEA0}" srcOrd="2" destOrd="0" parTransId="{51339449-3B30-4DB4-8680-2F64796DE61B}" sibTransId="{2503636C-D4EA-4DC2-9A2F-F2DD7F23CD6A}"/>
    <dgm:cxn modelId="{057E37F6-2A21-4291-A8D4-BB695545ED5F}" srcId="{80AB7A1E-2F4B-4DED-BE52-17B116DFA437}" destId="{B9947FEA-A2C2-4374-B941-4F9863CCF2A6}" srcOrd="1" destOrd="0" parTransId="{26A2F101-A038-408B-A192-EF61ED075B2E}" sibTransId="{3944BD9F-5CC8-4F8F-85F8-57EFDBFFB88D}"/>
    <dgm:cxn modelId="{088AC8F7-EE25-4944-8690-3988259D1A97}" type="presOf" srcId="{5C611D07-2994-4DE7-ABF6-7112BB35CEA0}" destId="{FFBCDC1E-FF8D-4609-95D5-8BCC7E930196}" srcOrd="0" destOrd="2" presId="urn:microsoft.com/office/officeart/2009/3/layout/OpposingIdeas"/>
    <dgm:cxn modelId="{D32D11FF-0CBA-48E2-910D-E82CE76EDCB6}" type="presOf" srcId="{924FF7CD-B704-49B5-B3DE-14567D35F19E}" destId="{EF1BCE3F-629B-4C9C-9559-1263656C9F29}" srcOrd="1" destOrd="0" presId="urn:microsoft.com/office/officeart/2009/3/layout/OpposingIdeas"/>
    <dgm:cxn modelId="{53A2E62F-A422-4810-90B1-53C607B1639F}" type="presParOf" srcId="{8D039385-076D-4B48-921B-C09104318558}" destId="{64AB1822-81CF-487D-A4AE-79D47EF664AD}" srcOrd="0" destOrd="0" presId="urn:microsoft.com/office/officeart/2009/3/layout/OpposingIdeas"/>
    <dgm:cxn modelId="{1F8E705D-8E16-4451-BE58-8436B40F3D24}" type="presParOf" srcId="{8D039385-076D-4B48-921B-C09104318558}" destId="{C6C3D940-123B-429A-B579-B8EE82C3C466}" srcOrd="1" destOrd="0" presId="urn:microsoft.com/office/officeart/2009/3/layout/OpposingIdeas"/>
    <dgm:cxn modelId="{15CCF4C1-A80B-49BA-AE76-5C3A02C6B3FA}" type="presParOf" srcId="{8D039385-076D-4B48-921B-C09104318558}" destId="{FFBCDC1E-FF8D-4609-95D5-8BCC7E930196}" srcOrd="2" destOrd="0" presId="urn:microsoft.com/office/officeart/2009/3/layout/OpposingIdeas"/>
    <dgm:cxn modelId="{EFF5BEE8-154A-498C-ADB9-25A65ADE9ABC}" type="presParOf" srcId="{8D039385-076D-4B48-921B-C09104318558}" destId="{ED868840-10B9-4185-A59B-5C8C455C63F8}" srcOrd="3" destOrd="0" presId="urn:microsoft.com/office/officeart/2009/3/layout/OpposingIdeas"/>
    <dgm:cxn modelId="{BDEE49F0-9D44-40BF-9C8D-E93DD38EF4A5}" type="presParOf" srcId="{8D039385-076D-4B48-921B-C09104318558}" destId="{47B3F066-CD23-4751-B9F7-B7EDF80BE4F1}" srcOrd="4" destOrd="0" presId="urn:microsoft.com/office/officeart/2009/3/layout/OpposingIdeas"/>
    <dgm:cxn modelId="{1BE66497-3819-4F15-819A-9E7BA8E10C61}" type="presParOf" srcId="{8D039385-076D-4B48-921B-C09104318558}" destId="{EF1BCE3F-629B-4C9C-9559-1263656C9F29}" srcOrd="5" destOrd="0" presId="urn:microsoft.com/office/officeart/2009/3/layout/OpposingIdeas"/>
    <dgm:cxn modelId="{7BBB816E-1083-45C1-8A0D-7014C0672C67}" type="presParOf" srcId="{8D039385-076D-4B48-921B-C09104318558}" destId="{B3D43618-AA3E-4B59-AF8A-AC8D4ACF3271}" srcOrd="6" destOrd="0" presId="urn:microsoft.com/office/officeart/2009/3/layout/OpposingIdeas"/>
    <dgm:cxn modelId="{77E1DB51-BBFD-4A88-B967-D0CFA409175D}" type="presParOf" srcId="{8D039385-076D-4B48-921B-C09104318558}" destId="{318D5AF8-F04C-43EA-B37C-1D0BBDB7BEC0}" srcOrd="7" destOrd="0" presId="urn:microsoft.com/office/officeart/2009/3/layout/OpposingIdeas"/>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0882F02-25E0-44D2-A058-A7A06E9D2D6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ru-RU"/>
        </a:p>
      </dgm:t>
    </dgm:pt>
    <dgm:pt modelId="{706EB1AD-E095-46CC-BD4F-E2294905C183}">
      <dgm:prSet phldrT="[Текст]"/>
      <dgm:spPr/>
      <dgm:t>
        <a:bodyPr/>
        <a:lstStyle/>
        <a:p>
          <a:r>
            <a:rPr lang="ru-RU" dirty="0"/>
            <a:t>1</a:t>
          </a:r>
        </a:p>
      </dgm:t>
    </dgm:pt>
    <dgm:pt modelId="{3FA462DA-6504-4F9B-A8DF-A42C32381364}" type="parTrans" cxnId="{8CEBC55D-EC06-4448-A90D-0C527EC7B3B7}">
      <dgm:prSet/>
      <dgm:spPr/>
      <dgm:t>
        <a:bodyPr/>
        <a:lstStyle/>
        <a:p>
          <a:endParaRPr lang="ru-RU"/>
        </a:p>
      </dgm:t>
    </dgm:pt>
    <dgm:pt modelId="{A3D9901D-310C-4BEC-B8EE-8F65F2B317F0}" type="sibTrans" cxnId="{8CEBC55D-EC06-4448-A90D-0C527EC7B3B7}">
      <dgm:prSet/>
      <dgm:spPr/>
      <dgm:t>
        <a:bodyPr/>
        <a:lstStyle/>
        <a:p>
          <a:endParaRPr lang="ru-RU"/>
        </a:p>
      </dgm:t>
    </dgm:pt>
    <dgm:pt modelId="{04A01E69-985C-4DDC-83EB-E6E76D7528B1}">
      <dgm:prSet phldrT="[Текст]" custT="1"/>
      <dgm:spPr/>
      <dgm:t>
        <a:bodyPr/>
        <a:lstStyle/>
        <a:p>
          <a:r>
            <a:rPr lang="ru-RU" sz="1200" dirty="0">
              <a:latin typeface="Times New Roman" panose="02020603050405020304" pitchFamily="18" charset="0"/>
              <a:cs typeface="Times New Roman" panose="02020603050405020304" pitchFamily="18" charset="0"/>
            </a:rPr>
            <a:t>защита жизни и здоровья граждан</a:t>
          </a:r>
        </a:p>
      </dgm:t>
    </dgm:pt>
    <dgm:pt modelId="{EB91395B-B4E9-4AFD-BCBB-49815F87855B}" type="parTrans" cxnId="{7CDCA2F0-F114-4D56-B2E4-699DA0CA3EDB}">
      <dgm:prSet/>
      <dgm:spPr/>
      <dgm:t>
        <a:bodyPr/>
        <a:lstStyle/>
        <a:p>
          <a:endParaRPr lang="ru-RU"/>
        </a:p>
      </dgm:t>
    </dgm:pt>
    <dgm:pt modelId="{1FE1C49F-B903-4426-A689-078994E13FBF}" type="sibTrans" cxnId="{7CDCA2F0-F114-4D56-B2E4-699DA0CA3EDB}">
      <dgm:prSet/>
      <dgm:spPr/>
      <dgm:t>
        <a:bodyPr/>
        <a:lstStyle/>
        <a:p>
          <a:endParaRPr lang="ru-RU"/>
        </a:p>
      </dgm:t>
    </dgm:pt>
    <dgm:pt modelId="{363E8EBE-B7FF-4886-8D98-AB115B7622F1}">
      <dgm:prSet phldrT="[Текст]"/>
      <dgm:spPr/>
      <dgm:t>
        <a:bodyPr/>
        <a:lstStyle/>
        <a:p>
          <a:r>
            <a:rPr lang="ru-RU" dirty="0"/>
            <a:t>2</a:t>
          </a:r>
        </a:p>
      </dgm:t>
    </dgm:pt>
    <dgm:pt modelId="{38A03F74-4F09-4811-A840-47D3E6641E43}" type="parTrans" cxnId="{E76CE023-00A7-48F6-A276-F0C60F7A614D}">
      <dgm:prSet/>
      <dgm:spPr/>
      <dgm:t>
        <a:bodyPr/>
        <a:lstStyle/>
        <a:p>
          <a:endParaRPr lang="ru-RU"/>
        </a:p>
      </dgm:t>
    </dgm:pt>
    <dgm:pt modelId="{C3F63F9C-5668-42AE-BAE6-0BFCDF7DBD90}" type="sibTrans" cxnId="{E76CE023-00A7-48F6-A276-F0C60F7A614D}">
      <dgm:prSet/>
      <dgm:spPr/>
      <dgm:t>
        <a:bodyPr/>
        <a:lstStyle/>
        <a:p>
          <a:endParaRPr lang="ru-RU"/>
        </a:p>
      </dgm:t>
    </dgm:pt>
    <dgm:pt modelId="{1DFEE49C-D2F1-4260-8F89-76FCA6D1C4E0}">
      <dgm:prSet phldrT="[Текст]" custT="1"/>
      <dgm:spPr/>
      <dgm:t>
        <a:bodyPr/>
        <a:lstStyle/>
        <a:p>
          <a:r>
            <a:rPr lang="ru-RU" sz="1200" dirty="0">
              <a:latin typeface="Times New Roman" panose="02020603050405020304" pitchFamily="18" charset="0"/>
              <a:cs typeface="Times New Roman" panose="02020603050405020304" pitchFamily="18" charset="0"/>
            </a:rPr>
            <a:t>охрана объектов и (или) имущества (в том числе при его транспортировке), находящихся в собственности, во владении, в пользовании, хозяйственном ведении, оперативном управлении доверительном управлении, за исключением объектов и (или) имущества, </a:t>
          </a:r>
          <a:r>
            <a:rPr lang="ru-RU" sz="1200" dirty="0" err="1">
              <a:latin typeface="Times New Roman" panose="02020603050405020304" pitchFamily="18" charset="0"/>
              <a:cs typeface="Times New Roman" panose="02020603050405020304" pitchFamily="18" charset="0"/>
            </a:rPr>
            <a:t>предусм</a:t>
          </a:r>
          <a:r>
            <a:rPr lang="ru-RU" sz="1200" dirty="0">
              <a:latin typeface="Times New Roman" panose="02020603050405020304" pitchFamily="18" charset="0"/>
              <a:cs typeface="Times New Roman" panose="02020603050405020304" pitchFamily="18" charset="0"/>
            </a:rPr>
            <a:t>. п. 7</a:t>
          </a:r>
        </a:p>
      </dgm:t>
    </dgm:pt>
    <dgm:pt modelId="{F594F504-2016-4DC6-9C61-5A2C3278C3D9}" type="parTrans" cxnId="{AD1FB1AB-7974-44CC-9E60-BC85C57B4851}">
      <dgm:prSet/>
      <dgm:spPr/>
      <dgm:t>
        <a:bodyPr/>
        <a:lstStyle/>
        <a:p>
          <a:endParaRPr lang="ru-RU"/>
        </a:p>
      </dgm:t>
    </dgm:pt>
    <dgm:pt modelId="{091B2AE3-550E-48A5-8943-6327DC84CCCD}" type="sibTrans" cxnId="{AD1FB1AB-7974-44CC-9E60-BC85C57B4851}">
      <dgm:prSet/>
      <dgm:spPr/>
      <dgm:t>
        <a:bodyPr/>
        <a:lstStyle/>
        <a:p>
          <a:endParaRPr lang="ru-RU"/>
        </a:p>
      </dgm:t>
    </dgm:pt>
    <dgm:pt modelId="{E297F98B-2C64-403C-B4B6-472D96DF4BBE}">
      <dgm:prSet phldrT="[Текст]"/>
      <dgm:spPr/>
      <dgm:t>
        <a:bodyPr/>
        <a:lstStyle/>
        <a:p>
          <a:r>
            <a:rPr lang="ru-RU" dirty="0"/>
            <a:t>3</a:t>
          </a:r>
        </a:p>
      </dgm:t>
    </dgm:pt>
    <dgm:pt modelId="{96C69046-0851-49D2-AB89-B128926D1D11}" type="parTrans" cxnId="{1C3312EE-5855-49E7-ADDF-56D7D342EA91}">
      <dgm:prSet/>
      <dgm:spPr/>
      <dgm:t>
        <a:bodyPr/>
        <a:lstStyle/>
        <a:p>
          <a:endParaRPr lang="ru-RU"/>
        </a:p>
      </dgm:t>
    </dgm:pt>
    <dgm:pt modelId="{9CAE9504-3105-4DBA-9181-398E0445BB69}" type="sibTrans" cxnId="{1C3312EE-5855-49E7-ADDF-56D7D342EA91}">
      <dgm:prSet/>
      <dgm:spPr/>
      <dgm:t>
        <a:bodyPr/>
        <a:lstStyle/>
        <a:p>
          <a:endParaRPr lang="ru-RU"/>
        </a:p>
      </dgm:t>
    </dgm:pt>
    <dgm:pt modelId="{7AB958FE-21B8-4BF2-A2EE-13C14B454B45}">
      <dgm:prSet phldrT="[Текст]"/>
      <dgm:spPr/>
      <dgm:t>
        <a:bodyPr/>
        <a:lstStyle/>
        <a:p>
          <a:r>
            <a:rPr lang="ru-RU" dirty="0"/>
            <a:t>4</a:t>
          </a:r>
        </a:p>
      </dgm:t>
    </dgm:pt>
    <dgm:pt modelId="{D521B0CD-1751-4A97-8CEA-5FF8423F239A}" type="parTrans" cxnId="{59404A41-02D6-4A1B-A218-34769B62B9FB}">
      <dgm:prSet/>
      <dgm:spPr/>
      <dgm:t>
        <a:bodyPr/>
        <a:lstStyle/>
        <a:p>
          <a:endParaRPr lang="ru-RU"/>
        </a:p>
      </dgm:t>
    </dgm:pt>
    <dgm:pt modelId="{D97731D5-D863-49D7-8023-C4E168B6D04B}" type="sibTrans" cxnId="{59404A41-02D6-4A1B-A218-34769B62B9FB}">
      <dgm:prSet/>
      <dgm:spPr/>
      <dgm:t>
        <a:bodyPr/>
        <a:lstStyle/>
        <a:p>
          <a:endParaRPr lang="ru-RU"/>
        </a:p>
      </dgm:t>
    </dgm:pt>
    <dgm:pt modelId="{2F73CD48-ED42-48A8-A5A4-88FD4C724A4C}">
      <dgm:prSet phldrT="[Текст]"/>
      <dgm:spPr/>
      <dgm:t>
        <a:bodyPr/>
        <a:lstStyle/>
        <a:p>
          <a:r>
            <a:rPr lang="ru-RU" dirty="0"/>
            <a:t>5</a:t>
          </a:r>
        </a:p>
      </dgm:t>
    </dgm:pt>
    <dgm:pt modelId="{04C8FEA9-D265-48A7-9C63-4A39A4F6C7DA}" type="parTrans" cxnId="{C56A48AA-69BB-414A-82F3-D4E0C0FC4B5A}">
      <dgm:prSet/>
      <dgm:spPr/>
      <dgm:t>
        <a:bodyPr/>
        <a:lstStyle/>
        <a:p>
          <a:endParaRPr lang="ru-RU"/>
        </a:p>
      </dgm:t>
    </dgm:pt>
    <dgm:pt modelId="{2C8D0EB2-3D0D-4309-A55A-502C0FDA0A2E}" type="sibTrans" cxnId="{C56A48AA-69BB-414A-82F3-D4E0C0FC4B5A}">
      <dgm:prSet/>
      <dgm:spPr/>
      <dgm:t>
        <a:bodyPr/>
        <a:lstStyle/>
        <a:p>
          <a:endParaRPr lang="ru-RU"/>
        </a:p>
      </dgm:t>
    </dgm:pt>
    <dgm:pt modelId="{B46C35F1-2BF4-4404-802A-14CD80BA8ABA}">
      <dgm:prSet phldrT="[Текст]"/>
      <dgm:spPr/>
      <dgm:t>
        <a:bodyPr/>
        <a:lstStyle/>
        <a:p>
          <a:r>
            <a:rPr lang="ru-RU" dirty="0"/>
            <a:t>6</a:t>
          </a:r>
        </a:p>
      </dgm:t>
    </dgm:pt>
    <dgm:pt modelId="{D9D41FE5-6FB4-4FC0-9488-06C369528379}" type="parTrans" cxnId="{49FD698C-13BF-4105-88D9-B4C0D3AF0418}">
      <dgm:prSet/>
      <dgm:spPr/>
      <dgm:t>
        <a:bodyPr/>
        <a:lstStyle/>
        <a:p>
          <a:endParaRPr lang="ru-RU"/>
        </a:p>
      </dgm:t>
    </dgm:pt>
    <dgm:pt modelId="{86D34CD1-1BDD-457F-A64B-8710E2928C0D}" type="sibTrans" cxnId="{49FD698C-13BF-4105-88D9-B4C0D3AF0418}">
      <dgm:prSet/>
      <dgm:spPr/>
      <dgm:t>
        <a:bodyPr/>
        <a:lstStyle/>
        <a:p>
          <a:endParaRPr lang="ru-RU"/>
        </a:p>
      </dgm:t>
    </dgm:pt>
    <dgm:pt modelId="{00978A8E-AF0E-4E21-BE52-A2FA65EE8CCE}">
      <dgm:prSet phldrT="[Текст]"/>
      <dgm:spPr/>
      <dgm:t>
        <a:bodyPr/>
        <a:lstStyle/>
        <a:p>
          <a:r>
            <a:rPr lang="ru-RU" dirty="0"/>
            <a:t>7</a:t>
          </a:r>
        </a:p>
      </dgm:t>
    </dgm:pt>
    <dgm:pt modelId="{BC18AC4D-8891-4F0F-A2DF-EA07194D57AB}" type="parTrans" cxnId="{B38D66ED-1EF1-4ECD-8D1F-4DADFE4C4F5D}">
      <dgm:prSet/>
      <dgm:spPr/>
      <dgm:t>
        <a:bodyPr/>
        <a:lstStyle/>
        <a:p>
          <a:endParaRPr lang="ru-RU"/>
        </a:p>
      </dgm:t>
    </dgm:pt>
    <dgm:pt modelId="{2F53F55A-02B5-4A23-BF9D-783655CF4832}" type="sibTrans" cxnId="{B38D66ED-1EF1-4ECD-8D1F-4DADFE4C4F5D}">
      <dgm:prSet/>
      <dgm:spPr/>
      <dgm:t>
        <a:bodyPr/>
        <a:lstStyle/>
        <a:p>
          <a:endParaRPr lang="ru-RU"/>
        </a:p>
      </dgm:t>
    </dgm:pt>
    <dgm:pt modelId="{A154A599-FB78-4C10-B28F-67690A8E1998}">
      <dgm:prSet custT="1"/>
      <dgm:spPr/>
      <dgm:t>
        <a:bodyPr/>
        <a:lstStyle/>
        <a:p>
          <a:r>
            <a:rPr lang="ru-RU" sz="1200" dirty="0">
              <a:latin typeface="Times New Roman" panose="02020603050405020304" pitchFamily="18" charset="0"/>
              <a:cs typeface="Times New Roman" panose="02020603050405020304" pitchFamily="18" charset="0"/>
            </a:rPr>
            <a:t>охрана объектов и (или) имущества на объектах с осуществлением работ по проектированию, монтажу и </a:t>
          </a:r>
          <a:r>
            <a:rPr lang="ru-RU" sz="1200" dirty="0" err="1">
              <a:latin typeface="Times New Roman" panose="02020603050405020304" pitchFamily="18" charset="0"/>
              <a:cs typeface="Times New Roman" panose="02020603050405020304" pitchFamily="18" charset="0"/>
            </a:rPr>
            <a:t>эксплуатац</a:t>
          </a:r>
          <a:r>
            <a:rPr lang="ru-RU" sz="1200" dirty="0">
              <a:latin typeface="Times New Roman" panose="02020603050405020304" pitchFamily="18" charset="0"/>
              <a:cs typeface="Times New Roman" panose="02020603050405020304" pitchFamily="18" charset="0"/>
            </a:rPr>
            <a:t>. обслуживанию техн. средств охраны, перечень видов которых </a:t>
          </a:r>
          <a:r>
            <a:rPr lang="ru-RU" sz="1200" dirty="0" err="1">
              <a:latin typeface="Times New Roman" panose="02020603050405020304" pitchFamily="18" charset="0"/>
              <a:cs typeface="Times New Roman" panose="02020603050405020304" pitchFamily="18" charset="0"/>
            </a:rPr>
            <a:t>устан-ся</a:t>
          </a:r>
          <a:r>
            <a:rPr lang="ru-RU" sz="1200" dirty="0">
              <a:latin typeface="Times New Roman" panose="02020603050405020304" pitchFamily="18" charset="0"/>
              <a:cs typeface="Times New Roman" panose="02020603050405020304" pitchFamily="18" charset="0"/>
            </a:rPr>
            <a:t> Прав-</a:t>
          </a:r>
          <a:r>
            <a:rPr lang="ru-RU" sz="1200" dirty="0" err="1">
              <a:latin typeface="Times New Roman" panose="02020603050405020304" pitchFamily="18" charset="0"/>
              <a:cs typeface="Times New Roman" panose="02020603050405020304" pitchFamily="18" charset="0"/>
            </a:rPr>
            <a:t>вом</a:t>
          </a:r>
          <a:r>
            <a:rPr lang="ru-RU" sz="1200" dirty="0">
              <a:latin typeface="Times New Roman" panose="02020603050405020304" pitchFamily="18" charset="0"/>
              <a:cs typeface="Times New Roman" panose="02020603050405020304" pitchFamily="18" charset="0"/>
            </a:rPr>
            <a:t> РФ, и (или) с принятием </a:t>
          </a:r>
          <a:r>
            <a:rPr lang="ru-RU" sz="1200" dirty="0" err="1">
              <a:latin typeface="Times New Roman" panose="02020603050405020304" pitchFamily="18" charset="0"/>
              <a:cs typeface="Times New Roman" panose="02020603050405020304" pitchFamily="18" charset="0"/>
            </a:rPr>
            <a:t>соотв</a:t>
          </a:r>
          <a:r>
            <a:rPr lang="ru-RU" sz="1200" dirty="0">
              <a:latin typeface="Times New Roman" panose="02020603050405020304" pitchFamily="18" charset="0"/>
              <a:cs typeface="Times New Roman" panose="02020603050405020304" pitchFamily="18" charset="0"/>
            </a:rPr>
            <a:t>-х мер реагирования на их сигнальную информацию</a:t>
          </a:r>
        </a:p>
      </dgm:t>
    </dgm:pt>
    <dgm:pt modelId="{3261AD03-9B38-4186-BED9-5353A761EFFE}" type="parTrans" cxnId="{09D90F88-0C87-4EF1-B70C-556614FDC3FF}">
      <dgm:prSet/>
      <dgm:spPr/>
      <dgm:t>
        <a:bodyPr/>
        <a:lstStyle/>
        <a:p>
          <a:endParaRPr lang="ru-RU"/>
        </a:p>
      </dgm:t>
    </dgm:pt>
    <dgm:pt modelId="{C96DC5F9-0FA0-4174-B899-E2D36F21A6EA}" type="sibTrans" cxnId="{09D90F88-0C87-4EF1-B70C-556614FDC3FF}">
      <dgm:prSet/>
      <dgm:spPr/>
      <dgm:t>
        <a:bodyPr/>
        <a:lstStyle/>
        <a:p>
          <a:endParaRPr lang="ru-RU"/>
        </a:p>
      </dgm:t>
    </dgm:pt>
    <dgm:pt modelId="{6E4866BA-02D4-4FDB-A1E4-38EB3A825175}">
      <dgm:prSet custT="1"/>
      <dgm:spPr/>
      <dgm:t>
        <a:bodyPr/>
        <a:lstStyle/>
        <a:p>
          <a:r>
            <a:rPr lang="ru-RU" sz="1200" dirty="0">
              <a:latin typeface="Times New Roman" panose="02020603050405020304" pitchFamily="18" charset="0"/>
              <a:cs typeface="Times New Roman" panose="02020603050405020304" pitchFamily="18" charset="0"/>
            </a:rPr>
            <a:t>консультирование и подготовка рекомендаций клиентам по вопросам правомерной защиты от противоправных посягательств</a:t>
          </a:r>
        </a:p>
      </dgm:t>
    </dgm:pt>
    <dgm:pt modelId="{F6D6DB8F-6E3E-4F45-81D2-5AB019C6A964}" type="parTrans" cxnId="{07600ACE-6684-40EE-B241-77B7A31AC1B1}">
      <dgm:prSet/>
      <dgm:spPr/>
      <dgm:t>
        <a:bodyPr/>
        <a:lstStyle/>
        <a:p>
          <a:endParaRPr lang="ru-RU"/>
        </a:p>
      </dgm:t>
    </dgm:pt>
    <dgm:pt modelId="{372F4175-8F7A-42F5-A69C-6B30D4EBC9E3}" type="sibTrans" cxnId="{07600ACE-6684-40EE-B241-77B7A31AC1B1}">
      <dgm:prSet/>
      <dgm:spPr/>
      <dgm:t>
        <a:bodyPr/>
        <a:lstStyle/>
        <a:p>
          <a:endParaRPr lang="ru-RU"/>
        </a:p>
      </dgm:t>
    </dgm:pt>
    <dgm:pt modelId="{ADAEAEEA-BD3E-4C59-ABE7-6FC2C36A285E}">
      <dgm:prSet custT="1"/>
      <dgm:spPr/>
      <dgm:t>
        <a:bodyPr/>
        <a:lstStyle/>
        <a:p>
          <a:r>
            <a:rPr lang="ru-RU" sz="1200" dirty="0">
              <a:latin typeface="Times New Roman" panose="02020603050405020304" pitchFamily="18" charset="0"/>
              <a:cs typeface="Times New Roman" panose="02020603050405020304" pitchFamily="18" charset="0"/>
            </a:rPr>
            <a:t>обеспечение порядка в местах проведения массовых мероприятий</a:t>
          </a:r>
        </a:p>
      </dgm:t>
    </dgm:pt>
    <dgm:pt modelId="{F641CF6E-C407-4398-82D3-F10112AF0F5F}" type="parTrans" cxnId="{FB1F9B6F-6F61-4FA7-A83C-38BD8B07CAD8}">
      <dgm:prSet/>
      <dgm:spPr/>
      <dgm:t>
        <a:bodyPr/>
        <a:lstStyle/>
        <a:p>
          <a:endParaRPr lang="ru-RU"/>
        </a:p>
      </dgm:t>
    </dgm:pt>
    <dgm:pt modelId="{4BCD70C4-B532-4698-B619-F6FAEF1C72BD}" type="sibTrans" cxnId="{FB1F9B6F-6F61-4FA7-A83C-38BD8B07CAD8}">
      <dgm:prSet/>
      <dgm:spPr/>
      <dgm:t>
        <a:bodyPr/>
        <a:lstStyle/>
        <a:p>
          <a:endParaRPr lang="ru-RU"/>
        </a:p>
      </dgm:t>
    </dgm:pt>
    <dgm:pt modelId="{165D35DB-5F4B-49D3-9AB6-7B3DBD6FDBCA}">
      <dgm:prSet custT="1"/>
      <dgm:spPr/>
      <dgm:t>
        <a:bodyPr/>
        <a:lstStyle/>
        <a:p>
          <a:r>
            <a:rPr lang="ru-RU" sz="1200" dirty="0">
              <a:latin typeface="Times New Roman" panose="02020603050405020304" pitchFamily="18" charset="0"/>
              <a:cs typeface="Times New Roman" panose="02020603050405020304" pitchFamily="18" charset="0"/>
            </a:rPr>
            <a:t>охрана объектов и (или) имущества, а также обеспечение внутриобъектового и пропускного режимов на объектах, в отношении которых установлены обязательные для выполнения требования к антитеррористической защищенности, за исключением объектов, предусмотренных частью третьей статьи 11 Закона № 2487-1.</a:t>
          </a:r>
        </a:p>
      </dgm:t>
    </dgm:pt>
    <dgm:pt modelId="{E0163FA0-9484-4FCD-956C-AB95542C4DE2}" type="parTrans" cxnId="{120CA6EC-9945-46AA-8E20-5CB2A7084961}">
      <dgm:prSet/>
      <dgm:spPr/>
      <dgm:t>
        <a:bodyPr/>
        <a:lstStyle/>
        <a:p>
          <a:endParaRPr lang="ru-RU"/>
        </a:p>
      </dgm:t>
    </dgm:pt>
    <dgm:pt modelId="{236EBD2E-874A-4B12-B9B2-15B0A672154D}" type="sibTrans" cxnId="{120CA6EC-9945-46AA-8E20-5CB2A7084961}">
      <dgm:prSet/>
      <dgm:spPr/>
      <dgm:t>
        <a:bodyPr/>
        <a:lstStyle/>
        <a:p>
          <a:endParaRPr lang="ru-RU"/>
        </a:p>
      </dgm:t>
    </dgm:pt>
    <dgm:pt modelId="{3FD28A1B-6388-4D9A-99DA-F1B4D03B7B93}">
      <dgm:prSet custT="1"/>
      <dgm:spPr/>
      <dgm:t>
        <a:bodyPr/>
        <a:lstStyle/>
        <a:p>
          <a:r>
            <a:rPr lang="ru-RU" sz="1200" dirty="0">
              <a:latin typeface="Times New Roman" panose="02020603050405020304" pitchFamily="18" charset="0"/>
              <a:cs typeface="Times New Roman" panose="02020603050405020304" pitchFamily="18" charset="0"/>
            </a:rPr>
            <a:t>обеспечение внутриобъектового и пропускного режимов на объектах, за исключением объектов, предусмотренных п.7</a:t>
          </a:r>
        </a:p>
      </dgm:t>
    </dgm:pt>
    <dgm:pt modelId="{5C148387-D9FE-424D-AB60-D94B82CE8416}" type="sibTrans" cxnId="{65C77DD1-1BDE-465A-8AC3-0C2D5E107D4D}">
      <dgm:prSet/>
      <dgm:spPr/>
      <dgm:t>
        <a:bodyPr/>
        <a:lstStyle/>
        <a:p>
          <a:endParaRPr lang="ru-RU"/>
        </a:p>
      </dgm:t>
    </dgm:pt>
    <dgm:pt modelId="{C429EC68-D164-4D87-AD87-18EA2D1F5614}" type="parTrans" cxnId="{65C77DD1-1BDE-465A-8AC3-0C2D5E107D4D}">
      <dgm:prSet/>
      <dgm:spPr/>
      <dgm:t>
        <a:bodyPr/>
        <a:lstStyle/>
        <a:p>
          <a:endParaRPr lang="ru-RU"/>
        </a:p>
      </dgm:t>
    </dgm:pt>
    <dgm:pt modelId="{11553D8A-964C-46EB-A3D5-7881E4C1D251}" type="pres">
      <dgm:prSet presAssocID="{30882F02-25E0-44D2-A058-A7A06E9D2D69}" presName="linearFlow" presStyleCnt="0">
        <dgm:presLayoutVars>
          <dgm:dir/>
          <dgm:animLvl val="lvl"/>
          <dgm:resizeHandles val="exact"/>
        </dgm:presLayoutVars>
      </dgm:prSet>
      <dgm:spPr/>
    </dgm:pt>
    <dgm:pt modelId="{BF404ABF-7026-4A69-9467-7384F5C1DC93}" type="pres">
      <dgm:prSet presAssocID="{706EB1AD-E095-46CC-BD4F-E2294905C183}" presName="composite" presStyleCnt="0"/>
      <dgm:spPr/>
    </dgm:pt>
    <dgm:pt modelId="{043A34F4-E021-432D-8B13-9AB5567CE72C}" type="pres">
      <dgm:prSet presAssocID="{706EB1AD-E095-46CC-BD4F-E2294905C183}" presName="parentText" presStyleLbl="alignNode1" presStyleIdx="0" presStyleCnt="7">
        <dgm:presLayoutVars>
          <dgm:chMax val="1"/>
          <dgm:bulletEnabled val="1"/>
        </dgm:presLayoutVars>
      </dgm:prSet>
      <dgm:spPr/>
    </dgm:pt>
    <dgm:pt modelId="{43AD99E3-6BB7-4AEA-9135-278F1E55FF06}" type="pres">
      <dgm:prSet presAssocID="{706EB1AD-E095-46CC-BD4F-E2294905C183}" presName="descendantText" presStyleLbl="alignAcc1" presStyleIdx="0" presStyleCnt="7" custScaleY="100000">
        <dgm:presLayoutVars>
          <dgm:bulletEnabled val="1"/>
        </dgm:presLayoutVars>
      </dgm:prSet>
      <dgm:spPr/>
    </dgm:pt>
    <dgm:pt modelId="{4F27249E-9E44-4A6D-A3B6-95DAA6F169AC}" type="pres">
      <dgm:prSet presAssocID="{A3D9901D-310C-4BEC-B8EE-8F65F2B317F0}" presName="sp" presStyleCnt="0"/>
      <dgm:spPr/>
    </dgm:pt>
    <dgm:pt modelId="{5BDF333F-9980-4943-92F5-CA8EC7B4911A}" type="pres">
      <dgm:prSet presAssocID="{363E8EBE-B7FF-4886-8D98-AB115B7622F1}" presName="composite" presStyleCnt="0"/>
      <dgm:spPr/>
    </dgm:pt>
    <dgm:pt modelId="{D77792A4-5626-4E1F-AD22-AD7BBEC93B29}" type="pres">
      <dgm:prSet presAssocID="{363E8EBE-B7FF-4886-8D98-AB115B7622F1}" presName="parentText" presStyleLbl="alignNode1" presStyleIdx="1" presStyleCnt="7">
        <dgm:presLayoutVars>
          <dgm:chMax val="1"/>
          <dgm:bulletEnabled val="1"/>
        </dgm:presLayoutVars>
      </dgm:prSet>
      <dgm:spPr/>
    </dgm:pt>
    <dgm:pt modelId="{EF3CAED7-6BEF-42EF-B573-1CB51362EDA3}" type="pres">
      <dgm:prSet presAssocID="{363E8EBE-B7FF-4886-8D98-AB115B7622F1}" presName="descendantText" presStyleLbl="alignAcc1" presStyleIdx="1" presStyleCnt="7" custScaleY="117823">
        <dgm:presLayoutVars>
          <dgm:bulletEnabled val="1"/>
        </dgm:presLayoutVars>
      </dgm:prSet>
      <dgm:spPr/>
    </dgm:pt>
    <dgm:pt modelId="{FF2BF777-700C-4BB1-81FD-84CE53968961}" type="pres">
      <dgm:prSet presAssocID="{C3F63F9C-5668-42AE-BAE6-0BFCDF7DBD90}" presName="sp" presStyleCnt="0"/>
      <dgm:spPr/>
    </dgm:pt>
    <dgm:pt modelId="{A9C5A862-E406-45BB-8BE4-3351819429A5}" type="pres">
      <dgm:prSet presAssocID="{E297F98B-2C64-403C-B4B6-472D96DF4BBE}" presName="composite" presStyleCnt="0"/>
      <dgm:spPr/>
    </dgm:pt>
    <dgm:pt modelId="{D2AC21FD-38BE-4BF2-AE6B-C19DE232299D}" type="pres">
      <dgm:prSet presAssocID="{E297F98B-2C64-403C-B4B6-472D96DF4BBE}" presName="parentText" presStyleLbl="alignNode1" presStyleIdx="2" presStyleCnt="7" custLinFactNeighborY="-6310">
        <dgm:presLayoutVars>
          <dgm:chMax val="1"/>
          <dgm:bulletEnabled val="1"/>
        </dgm:presLayoutVars>
      </dgm:prSet>
      <dgm:spPr/>
    </dgm:pt>
    <dgm:pt modelId="{669B2215-73CC-4502-ABB8-260926D9479D}" type="pres">
      <dgm:prSet presAssocID="{E297F98B-2C64-403C-B4B6-472D96DF4BBE}" presName="descendantText" presStyleLbl="alignAcc1" presStyleIdx="2" presStyleCnt="7" custScaleY="176832" custLinFactNeighborY="-8485">
        <dgm:presLayoutVars>
          <dgm:bulletEnabled val="1"/>
        </dgm:presLayoutVars>
      </dgm:prSet>
      <dgm:spPr/>
    </dgm:pt>
    <dgm:pt modelId="{87BBB6BF-48B1-40AA-86B7-D229381625C7}" type="pres">
      <dgm:prSet presAssocID="{9CAE9504-3105-4DBA-9181-398E0445BB69}" presName="sp" presStyleCnt="0"/>
      <dgm:spPr/>
    </dgm:pt>
    <dgm:pt modelId="{86DB881F-A90C-432B-AFB2-6AADE4B4B99D}" type="pres">
      <dgm:prSet presAssocID="{7AB958FE-21B8-4BF2-A2EE-13C14B454B45}" presName="composite" presStyleCnt="0"/>
      <dgm:spPr/>
    </dgm:pt>
    <dgm:pt modelId="{681B546B-BBEA-440F-A91A-6CBFB22159A6}" type="pres">
      <dgm:prSet presAssocID="{7AB958FE-21B8-4BF2-A2EE-13C14B454B45}" presName="parentText" presStyleLbl="alignNode1" presStyleIdx="3" presStyleCnt="7" custLinFactNeighborY="5041">
        <dgm:presLayoutVars>
          <dgm:chMax val="1"/>
          <dgm:bulletEnabled val="1"/>
        </dgm:presLayoutVars>
      </dgm:prSet>
      <dgm:spPr/>
    </dgm:pt>
    <dgm:pt modelId="{C9EBFFB5-8514-495A-A834-F26358EFBE71}" type="pres">
      <dgm:prSet presAssocID="{7AB958FE-21B8-4BF2-A2EE-13C14B454B45}" presName="descendantText" presStyleLbl="alignAcc1" presStyleIdx="3" presStyleCnt="7" custLinFactNeighborY="27563">
        <dgm:presLayoutVars>
          <dgm:bulletEnabled val="1"/>
        </dgm:presLayoutVars>
      </dgm:prSet>
      <dgm:spPr/>
    </dgm:pt>
    <dgm:pt modelId="{8813750F-FA78-4899-AC2D-1C11120958E3}" type="pres">
      <dgm:prSet presAssocID="{D97731D5-D863-49D7-8023-C4E168B6D04B}" presName="sp" presStyleCnt="0"/>
      <dgm:spPr/>
    </dgm:pt>
    <dgm:pt modelId="{1EFA2CE8-BA47-4FD2-8C76-1754001D9EA0}" type="pres">
      <dgm:prSet presAssocID="{2F73CD48-ED42-48A8-A5A4-88FD4C724A4C}" presName="composite" presStyleCnt="0"/>
      <dgm:spPr/>
    </dgm:pt>
    <dgm:pt modelId="{AEA97771-2D4F-4E5E-AC09-4820EFA927C4}" type="pres">
      <dgm:prSet presAssocID="{2F73CD48-ED42-48A8-A5A4-88FD4C724A4C}" presName="parentText" presStyleLbl="alignNode1" presStyleIdx="4" presStyleCnt="7">
        <dgm:presLayoutVars>
          <dgm:chMax val="1"/>
          <dgm:bulletEnabled val="1"/>
        </dgm:presLayoutVars>
      </dgm:prSet>
      <dgm:spPr/>
    </dgm:pt>
    <dgm:pt modelId="{649BE816-22DC-4157-8A33-A7AFE928212A}" type="pres">
      <dgm:prSet presAssocID="{2F73CD48-ED42-48A8-A5A4-88FD4C724A4C}" presName="descendantText" presStyleLbl="alignAcc1" presStyleIdx="4" presStyleCnt="7" custScaleY="90160" custLinFactNeighborY="15775">
        <dgm:presLayoutVars>
          <dgm:bulletEnabled val="1"/>
        </dgm:presLayoutVars>
      </dgm:prSet>
      <dgm:spPr/>
    </dgm:pt>
    <dgm:pt modelId="{6DF90773-6115-4B9D-9AF0-162F9AFCEB76}" type="pres">
      <dgm:prSet presAssocID="{2C8D0EB2-3D0D-4309-A55A-502C0FDA0A2E}" presName="sp" presStyleCnt="0"/>
      <dgm:spPr/>
    </dgm:pt>
    <dgm:pt modelId="{04701933-0E50-4BA1-98BE-AF6098576CB1}" type="pres">
      <dgm:prSet presAssocID="{B46C35F1-2BF4-4404-802A-14CD80BA8ABA}" presName="composite" presStyleCnt="0"/>
      <dgm:spPr/>
    </dgm:pt>
    <dgm:pt modelId="{36EDD2D3-7911-47A7-BECB-26D85DE0FF68}" type="pres">
      <dgm:prSet presAssocID="{B46C35F1-2BF4-4404-802A-14CD80BA8ABA}" presName="parentText" presStyleLbl="alignNode1" presStyleIdx="5" presStyleCnt="7" custLinFactNeighborY="-4142">
        <dgm:presLayoutVars>
          <dgm:chMax val="1"/>
          <dgm:bulletEnabled val="1"/>
        </dgm:presLayoutVars>
      </dgm:prSet>
      <dgm:spPr/>
    </dgm:pt>
    <dgm:pt modelId="{D82C5131-2BBC-4FD0-9B31-17445A1D24CC}" type="pres">
      <dgm:prSet presAssocID="{B46C35F1-2BF4-4404-802A-14CD80BA8ABA}" presName="descendantText" presStyleLbl="alignAcc1" presStyleIdx="5" presStyleCnt="7" custLinFactNeighborY="-8315">
        <dgm:presLayoutVars>
          <dgm:bulletEnabled val="1"/>
        </dgm:presLayoutVars>
      </dgm:prSet>
      <dgm:spPr/>
    </dgm:pt>
    <dgm:pt modelId="{0174B5DB-DC5A-4704-8CFF-FAE92074AACB}" type="pres">
      <dgm:prSet presAssocID="{86D34CD1-1BDD-457F-A64B-8710E2928C0D}" presName="sp" presStyleCnt="0"/>
      <dgm:spPr/>
    </dgm:pt>
    <dgm:pt modelId="{45B71FEA-78ED-472C-9F9D-CF0D8763E80C}" type="pres">
      <dgm:prSet presAssocID="{00978A8E-AF0E-4E21-BE52-A2FA65EE8CCE}" presName="composite" presStyleCnt="0"/>
      <dgm:spPr/>
    </dgm:pt>
    <dgm:pt modelId="{E4CB651B-8AAF-418A-9097-0F056E680A21}" type="pres">
      <dgm:prSet presAssocID="{00978A8E-AF0E-4E21-BE52-A2FA65EE8CCE}" presName="parentText" presStyleLbl="alignNode1" presStyleIdx="6" presStyleCnt="7">
        <dgm:presLayoutVars>
          <dgm:chMax val="1"/>
          <dgm:bulletEnabled val="1"/>
        </dgm:presLayoutVars>
      </dgm:prSet>
      <dgm:spPr/>
    </dgm:pt>
    <dgm:pt modelId="{DD341C83-8DD0-43C9-ABEA-39733789F760}" type="pres">
      <dgm:prSet presAssocID="{00978A8E-AF0E-4E21-BE52-A2FA65EE8CCE}" presName="descendantText" presStyleLbl="alignAcc1" presStyleIdx="6" presStyleCnt="7" custScaleY="190178">
        <dgm:presLayoutVars>
          <dgm:bulletEnabled val="1"/>
        </dgm:presLayoutVars>
      </dgm:prSet>
      <dgm:spPr/>
    </dgm:pt>
  </dgm:ptLst>
  <dgm:cxnLst>
    <dgm:cxn modelId="{576F2F07-8160-4781-9C9C-3ED8E7D7A3A2}" type="presOf" srcId="{165D35DB-5F4B-49D3-9AB6-7B3DBD6FDBCA}" destId="{DD341C83-8DD0-43C9-ABEA-39733789F760}" srcOrd="0" destOrd="0" presId="urn:microsoft.com/office/officeart/2005/8/layout/chevron2"/>
    <dgm:cxn modelId="{E76CE023-00A7-48F6-A276-F0C60F7A614D}" srcId="{30882F02-25E0-44D2-A058-A7A06E9D2D69}" destId="{363E8EBE-B7FF-4886-8D98-AB115B7622F1}" srcOrd="1" destOrd="0" parTransId="{38A03F74-4F09-4811-A840-47D3E6641E43}" sibTransId="{C3F63F9C-5668-42AE-BAE6-0BFCDF7DBD90}"/>
    <dgm:cxn modelId="{0F23BB24-4B08-4064-BDD3-2750CBFF5DE0}" type="presOf" srcId="{00978A8E-AF0E-4E21-BE52-A2FA65EE8CCE}" destId="{E4CB651B-8AAF-418A-9097-0F056E680A21}" srcOrd="0" destOrd="0" presId="urn:microsoft.com/office/officeart/2005/8/layout/chevron2"/>
    <dgm:cxn modelId="{5212AD5C-271C-4EE9-9EC5-10E3187315B9}" type="presOf" srcId="{706EB1AD-E095-46CC-BD4F-E2294905C183}" destId="{043A34F4-E021-432D-8B13-9AB5567CE72C}" srcOrd="0" destOrd="0" presId="urn:microsoft.com/office/officeart/2005/8/layout/chevron2"/>
    <dgm:cxn modelId="{8CEBC55D-EC06-4448-A90D-0C527EC7B3B7}" srcId="{30882F02-25E0-44D2-A058-A7A06E9D2D69}" destId="{706EB1AD-E095-46CC-BD4F-E2294905C183}" srcOrd="0" destOrd="0" parTransId="{3FA462DA-6504-4F9B-A8DF-A42C32381364}" sibTransId="{A3D9901D-310C-4BEC-B8EE-8F65F2B317F0}"/>
    <dgm:cxn modelId="{88238860-33D9-4F64-AF1B-5FE4E5911998}" type="presOf" srcId="{6E4866BA-02D4-4FDB-A1E4-38EB3A825175}" destId="{C9EBFFB5-8514-495A-A834-F26358EFBE71}" srcOrd="0" destOrd="0" presId="urn:microsoft.com/office/officeart/2005/8/layout/chevron2"/>
    <dgm:cxn modelId="{59404A41-02D6-4A1B-A218-34769B62B9FB}" srcId="{30882F02-25E0-44D2-A058-A7A06E9D2D69}" destId="{7AB958FE-21B8-4BF2-A2EE-13C14B454B45}" srcOrd="3" destOrd="0" parTransId="{D521B0CD-1751-4A97-8CEA-5FF8423F239A}" sibTransId="{D97731D5-D863-49D7-8023-C4E168B6D04B}"/>
    <dgm:cxn modelId="{A10E5149-0649-4231-B2AA-E6BE6C406187}" type="presOf" srcId="{2F73CD48-ED42-48A8-A5A4-88FD4C724A4C}" destId="{AEA97771-2D4F-4E5E-AC09-4820EFA927C4}" srcOrd="0" destOrd="0" presId="urn:microsoft.com/office/officeart/2005/8/layout/chevron2"/>
    <dgm:cxn modelId="{3040B24A-6330-428A-8165-59429BA95A19}" type="presOf" srcId="{B46C35F1-2BF4-4404-802A-14CD80BA8ABA}" destId="{36EDD2D3-7911-47A7-BECB-26D85DE0FF68}" srcOrd="0" destOrd="0" presId="urn:microsoft.com/office/officeart/2005/8/layout/chevron2"/>
    <dgm:cxn modelId="{FB1F9B6F-6F61-4FA7-A83C-38BD8B07CAD8}" srcId="{2F73CD48-ED42-48A8-A5A4-88FD4C724A4C}" destId="{ADAEAEEA-BD3E-4C59-ABE7-6FC2C36A285E}" srcOrd="0" destOrd="0" parTransId="{F641CF6E-C407-4398-82D3-F10112AF0F5F}" sibTransId="{4BCD70C4-B532-4698-B619-F6FAEF1C72BD}"/>
    <dgm:cxn modelId="{0515BC51-3EE3-48F8-A99F-68CE54412752}" type="presOf" srcId="{363E8EBE-B7FF-4886-8D98-AB115B7622F1}" destId="{D77792A4-5626-4E1F-AD22-AD7BBEC93B29}" srcOrd="0" destOrd="0" presId="urn:microsoft.com/office/officeart/2005/8/layout/chevron2"/>
    <dgm:cxn modelId="{CABC3557-B1DB-4896-9A53-ED97322ACAA1}" type="presOf" srcId="{3FD28A1B-6388-4D9A-99DA-F1B4D03B7B93}" destId="{D82C5131-2BBC-4FD0-9B31-17445A1D24CC}" srcOrd="0" destOrd="0" presId="urn:microsoft.com/office/officeart/2005/8/layout/chevron2"/>
    <dgm:cxn modelId="{09D90F88-0C87-4EF1-B70C-556614FDC3FF}" srcId="{E297F98B-2C64-403C-B4B6-472D96DF4BBE}" destId="{A154A599-FB78-4C10-B28F-67690A8E1998}" srcOrd="0" destOrd="0" parTransId="{3261AD03-9B38-4186-BED9-5353A761EFFE}" sibTransId="{C96DC5F9-0FA0-4174-B899-E2D36F21A6EA}"/>
    <dgm:cxn modelId="{49FD698C-13BF-4105-88D9-B4C0D3AF0418}" srcId="{30882F02-25E0-44D2-A058-A7A06E9D2D69}" destId="{B46C35F1-2BF4-4404-802A-14CD80BA8ABA}" srcOrd="5" destOrd="0" parTransId="{D9D41FE5-6FB4-4FC0-9488-06C369528379}" sibTransId="{86D34CD1-1BDD-457F-A64B-8710E2928C0D}"/>
    <dgm:cxn modelId="{ABD096A7-DF69-45D3-9F76-16C373A5AFED}" type="presOf" srcId="{30882F02-25E0-44D2-A058-A7A06E9D2D69}" destId="{11553D8A-964C-46EB-A3D5-7881E4C1D251}" srcOrd="0" destOrd="0" presId="urn:microsoft.com/office/officeart/2005/8/layout/chevron2"/>
    <dgm:cxn modelId="{C56A48AA-69BB-414A-82F3-D4E0C0FC4B5A}" srcId="{30882F02-25E0-44D2-A058-A7A06E9D2D69}" destId="{2F73CD48-ED42-48A8-A5A4-88FD4C724A4C}" srcOrd="4" destOrd="0" parTransId="{04C8FEA9-D265-48A7-9C63-4A39A4F6C7DA}" sibTransId="{2C8D0EB2-3D0D-4309-A55A-502C0FDA0A2E}"/>
    <dgm:cxn modelId="{AD1FB1AB-7974-44CC-9E60-BC85C57B4851}" srcId="{363E8EBE-B7FF-4886-8D98-AB115B7622F1}" destId="{1DFEE49C-D2F1-4260-8F89-76FCA6D1C4E0}" srcOrd="0" destOrd="0" parTransId="{F594F504-2016-4DC6-9C61-5A2C3278C3D9}" sibTransId="{091B2AE3-550E-48A5-8943-6327DC84CCCD}"/>
    <dgm:cxn modelId="{E791E2B0-DAF2-4397-98D2-D7D46BE219B2}" type="presOf" srcId="{1DFEE49C-D2F1-4260-8F89-76FCA6D1C4E0}" destId="{EF3CAED7-6BEF-42EF-B573-1CB51362EDA3}" srcOrd="0" destOrd="0" presId="urn:microsoft.com/office/officeart/2005/8/layout/chevron2"/>
    <dgm:cxn modelId="{93AFD6B1-ECFA-4C83-9AAD-0FE51E4A50D8}" type="presOf" srcId="{A154A599-FB78-4C10-B28F-67690A8E1998}" destId="{669B2215-73CC-4502-ABB8-260926D9479D}" srcOrd="0" destOrd="0" presId="urn:microsoft.com/office/officeart/2005/8/layout/chevron2"/>
    <dgm:cxn modelId="{F519CEB7-ABB6-4CFB-9896-D436223E855C}" type="presOf" srcId="{E297F98B-2C64-403C-B4B6-472D96DF4BBE}" destId="{D2AC21FD-38BE-4BF2-AE6B-C19DE232299D}" srcOrd="0" destOrd="0" presId="urn:microsoft.com/office/officeart/2005/8/layout/chevron2"/>
    <dgm:cxn modelId="{309709B9-44EF-44B2-AC15-D32E588E3CFF}" type="presOf" srcId="{7AB958FE-21B8-4BF2-A2EE-13C14B454B45}" destId="{681B546B-BBEA-440F-A91A-6CBFB22159A6}" srcOrd="0" destOrd="0" presId="urn:microsoft.com/office/officeart/2005/8/layout/chevron2"/>
    <dgm:cxn modelId="{07600ACE-6684-40EE-B241-77B7A31AC1B1}" srcId="{7AB958FE-21B8-4BF2-A2EE-13C14B454B45}" destId="{6E4866BA-02D4-4FDB-A1E4-38EB3A825175}" srcOrd="0" destOrd="0" parTransId="{F6D6DB8F-6E3E-4F45-81D2-5AB019C6A964}" sibTransId="{372F4175-8F7A-42F5-A69C-6B30D4EBC9E3}"/>
    <dgm:cxn modelId="{65C77DD1-1BDE-465A-8AC3-0C2D5E107D4D}" srcId="{B46C35F1-2BF4-4404-802A-14CD80BA8ABA}" destId="{3FD28A1B-6388-4D9A-99DA-F1B4D03B7B93}" srcOrd="0" destOrd="0" parTransId="{C429EC68-D164-4D87-AD87-18EA2D1F5614}" sibTransId="{5C148387-D9FE-424D-AB60-D94B82CE8416}"/>
    <dgm:cxn modelId="{C94B9AE2-EC5A-4A8C-90D4-00F5584E7C0D}" type="presOf" srcId="{ADAEAEEA-BD3E-4C59-ABE7-6FC2C36A285E}" destId="{649BE816-22DC-4157-8A33-A7AFE928212A}" srcOrd="0" destOrd="0" presId="urn:microsoft.com/office/officeart/2005/8/layout/chevron2"/>
    <dgm:cxn modelId="{6149C8E2-7E86-4647-ACA9-44F3392A50B0}" type="presOf" srcId="{04A01E69-985C-4DDC-83EB-E6E76D7528B1}" destId="{43AD99E3-6BB7-4AEA-9135-278F1E55FF06}" srcOrd="0" destOrd="0" presId="urn:microsoft.com/office/officeart/2005/8/layout/chevron2"/>
    <dgm:cxn modelId="{120CA6EC-9945-46AA-8E20-5CB2A7084961}" srcId="{00978A8E-AF0E-4E21-BE52-A2FA65EE8CCE}" destId="{165D35DB-5F4B-49D3-9AB6-7B3DBD6FDBCA}" srcOrd="0" destOrd="0" parTransId="{E0163FA0-9484-4FCD-956C-AB95542C4DE2}" sibTransId="{236EBD2E-874A-4B12-B9B2-15B0A672154D}"/>
    <dgm:cxn modelId="{B38D66ED-1EF1-4ECD-8D1F-4DADFE4C4F5D}" srcId="{30882F02-25E0-44D2-A058-A7A06E9D2D69}" destId="{00978A8E-AF0E-4E21-BE52-A2FA65EE8CCE}" srcOrd="6" destOrd="0" parTransId="{BC18AC4D-8891-4F0F-A2DF-EA07194D57AB}" sibTransId="{2F53F55A-02B5-4A23-BF9D-783655CF4832}"/>
    <dgm:cxn modelId="{1C3312EE-5855-49E7-ADDF-56D7D342EA91}" srcId="{30882F02-25E0-44D2-A058-A7A06E9D2D69}" destId="{E297F98B-2C64-403C-B4B6-472D96DF4BBE}" srcOrd="2" destOrd="0" parTransId="{96C69046-0851-49D2-AB89-B128926D1D11}" sibTransId="{9CAE9504-3105-4DBA-9181-398E0445BB69}"/>
    <dgm:cxn modelId="{7CDCA2F0-F114-4D56-B2E4-699DA0CA3EDB}" srcId="{706EB1AD-E095-46CC-BD4F-E2294905C183}" destId="{04A01E69-985C-4DDC-83EB-E6E76D7528B1}" srcOrd="0" destOrd="0" parTransId="{EB91395B-B4E9-4AFD-BCBB-49815F87855B}" sibTransId="{1FE1C49F-B903-4426-A689-078994E13FBF}"/>
    <dgm:cxn modelId="{E54A73D1-3A75-4796-9937-9E65D1AE964D}" type="presParOf" srcId="{11553D8A-964C-46EB-A3D5-7881E4C1D251}" destId="{BF404ABF-7026-4A69-9467-7384F5C1DC93}" srcOrd="0" destOrd="0" presId="urn:microsoft.com/office/officeart/2005/8/layout/chevron2"/>
    <dgm:cxn modelId="{2706BB95-AFE6-42FE-9151-DCF70424748E}" type="presParOf" srcId="{BF404ABF-7026-4A69-9467-7384F5C1DC93}" destId="{043A34F4-E021-432D-8B13-9AB5567CE72C}" srcOrd="0" destOrd="0" presId="urn:microsoft.com/office/officeart/2005/8/layout/chevron2"/>
    <dgm:cxn modelId="{10D7557D-BFA9-484D-8569-58622891338A}" type="presParOf" srcId="{BF404ABF-7026-4A69-9467-7384F5C1DC93}" destId="{43AD99E3-6BB7-4AEA-9135-278F1E55FF06}" srcOrd="1" destOrd="0" presId="urn:microsoft.com/office/officeart/2005/8/layout/chevron2"/>
    <dgm:cxn modelId="{CE65A1BA-FE67-4DA1-9F19-B906C8DA4341}" type="presParOf" srcId="{11553D8A-964C-46EB-A3D5-7881E4C1D251}" destId="{4F27249E-9E44-4A6D-A3B6-95DAA6F169AC}" srcOrd="1" destOrd="0" presId="urn:microsoft.com/office/officeart/2005/8/layout/chevron2"/>
    <dgm:cxn modelId="{0DED1533-44C6-48FB-98B9-87003AC7440A}" type="presParOf" srcId="{11553D8A-964C-46EB-A3D5-7881E4C1D251}" destId="{5BDF333F-9980-4943-92F5-CA8EC7B4911A}" srcOrd="2" destOrd="0" presId="urn:microsoft.com/office/officeart/2005/8/layout/chevron2"/>
    <dgm:cxn modelId="{CCABB75A-5D97-47EB-8137-B1582C188A51}" type="presParOf" srcId="{5BDF333F-9980-4943-92F5-CA8EC7B4911A}" destId="{D77792A4-5626-4E1F-AD22-AD7BBEC93B29}" srcOrd="0" destOrd="0" presId="urn:microsoft.com/office/officeart/2005/8/layout/chevron2"/>
    <dgm:cxn modelId="{C3DE451B-B787-4BFB-8046-B71A6E528F4B}" type="presParOf" srcId="{5BDF333F-9980-4943-92F5-CA8EC7B4911A}" destId="{EF3CAED7-6BEF-42EF-B573-1CB51362EDA3}" srcOrd="1" destOrd="0" presId="urn:microsoft.com/office/officeart/2005/8/layout/chevron2"/>
    <dgm:cxn modelId="{FCB4541B-33C3-4560-8840-6A41DF3CE91C}" type="presParOf" srcId="{11553D8A-964C-46EB-A3D5-7881E4C1D251}" destId="{FF2BF777-700C-4BB1-81FD-84CE53968961}" srcOrd="3" destOrd="0" presId="urn:microsoft.com/office/officeart/2005/8/layout/chevron2"/>
    <dgm:cxn modelId="{95BB4B47-8E67-470A-96B8-D0897BB0F45C}" type="presParOf" srcId="{11553D8A-964C-46EB-A3D5-7881E4C1D251}" destId="{A9C5A862-E406-45BB-8BE4-3351819429A5}" srcOrd="4" destOrd="0" presId="urn:microsoft.com/office/officeart/2005/8/layout/chevron2"/>
    <dgm:cxn modelId="{09F04963-246C-43B7-BEC6-BB9BAA5D8759}" type="presParOf" srcId="{A9C5A862-E406-45BB-8BE4-3351819429A5}" destId="{D2AC21FD-38BE-4BF2-AE6B-C19DE232299D}" srcOrd="0" destOrd="0" presId="urn:microsoft.com/office/officeart/2005/8/layout/chevron2"/>
    <dgm:cxn modelId="{32756ED3-D1E5-4C59-991A-8B86ED43C119}" type="presParOf" srcId="{A9C5A862-E406-45BB-8BE4-3351819429A5}" destId="{669B2215-73CC-4502-ABB8-260926D9479D}" srcOrd="1" destOrd="0" presId="urn:microsoft.com/office/officeart/2005/8/layout/chevron2"/>
    <dgm:cxn modelId="{303D0E4A-0FB8-47A5-BB5A-014821CCDF99}" type="presParOf" srcId="{11553D8A-964C-46EB-A3D5-7881E4C1D251}" destId="{87BBB6BF-48B1-40AA-86B7-D229381625C7}" srcOrd="5" destOrd="0" presId="urn:microsoft.com/office/officeart/2005/8/layout/chevron2"/>
    <dgm:cxn modelId="{79E6A234-0F6F-4F73-8A1D-C1F04CBC6E4A}" type="presParOf" srcId="{11553D8A-964C-46EB-A3D5-7881E4C1D251}" destId="{86DB881F-A90C-432B-AFB2-6AADE4B4B99D}" srcOrd="6" destOrd="0" presId="urn:microsoft.com/office/officeart/2005/8/layout/chevron2"/>
    <dgm:cxn modelId="{68A2B7C6-1F81-406D-A090-E5AEE3967D7C}" type="presParOf" srcId="{86DB881F-A90C-432B-AFB2-6AADE4B4B99D}" destId="{681B546B-BBEA-440F-A91A-6CBFB22159A6}" srcOrd="0" destOrd="0" presId="urn:microsoft.com/office/officeart/2005/8/layout/chevron2"/>
    <dgm:cxn modelId="{8BCD14BD-29E0-43C3-9C25-12FF2BB45FE4}" type="presParOf" srcId="{86DB881F-A90C-432B-AFB2-6AADE4B4B99D}" destId="{C9EBFFB5-8514-495A-A834-F26358EFBE71}" srcOrd="1" destOrd="0" presId="urn:microsoft.com/office/officeart/2005/8/layout/chevron2"/>
    <dgm:cxn modelId="{32CC35BC-7AB7-41CB-AD30-568C86694B5F}" type="presParOf" srcId="{11553D8A-964C-46EB-A3D5-7881E4C1D251}" destId="{8813750F-FA78-4899-AC2D-1C11120958E3}" srcOrd="7" destOrd="0" presId="urn:microsoft.com/office/officeart/2005/8/layout/chevron2"/>
    <dgm:cxn modelId="{2F4B3F27-BF06-4A91-A3CC-A5202D79D9EC}" type="presParOf" srcId="{11553D8A-964C-46EB-A3D5-7881E4C1D251}" destId="{1EFA2CE8-BA47-4FD2-8C76-1754001D9EA0}" srcOrd="8" destOrd="0" presId="urn:microsoft.com/office/officeart/2005/8/layout/chevron2"/>
    <dgm:cxn modelId="{E104B39C-984E-486D-957F-B5F5A833295D}" type="presParOf" srcId="{1EFA2CE8-BA47-4FD2-8C76-1754001D9EA0}" destId="{AEA97771-2D4F-4E5E-AC09-4820EFA927C4}" srcOrd="0" destOrd="0" presId="urn:microsoft.com/office/officeart/2005/8/layout/chevron2"/>
    <dgm:cxn modelId="{51C528AB-0DCF-4D5F-BB1C-3CCC5ABCCB1F}" type="presParOf" srcId="{1EFA2CE8-BA47-4FD2-8C76-1754001D9EA0}" destId="{649BE816-22DC-4157-8A33-A7AFE928212A}" srcOrd="1" destOrd="0" presId="urn:microsoft.com/office/officeart/2005/8/layout/chevron2"/>
    <dgm:cxn modelId="{72846E1E-4CF5-4FD1-A0F7-78B612E36D05}" type="presParOf" srcId="{11553D8A-964C-46EB-A3D5-7881E4C1D251}" destId="{6DF90773-6115-4B9D-9AF0-162F9AFCEB76}" srcOrd="9" destOrd="0" presId="urn:microsoft.com/office/officeart/2005/8/layout/chevron2"/>
    <dgm:cxn modelId="{61597191-6EA9-4918-A9F3-DE3BCD126582}" type="presParOf" srcId="{11553D8A-964C-46EB-A3D5-7881E4C1D251}" destId="{04701933-0E50-4BA1-98BE-AF6098576CB1}" srcOrd="10" destOrd="0" presId="urn:microsoft.com/office/officeart/2005/8/layout/chevron2"/>
    <dgm:cxn modelId="{A4B5CDED-4953-4919-BE23-0403D32E2975}" type="presParOf" srcId="{04701933-0E50-4BA1-98BE-AF6098576CB1}" destId="{36EDD2D3-7911-47A7-BECB-26D85DE0FF68}" srcOrd="0" destOrd="0" presId="urn:microsoft.com/office/officeart/2005/8/layout/chevron2"/>
    <dgm:cxn modelId="{665E1AC8-F0E0-43DF-905D-6A7848272956}" type="presParOf" srcId="{04701933-0E50-4BA1-98BE-AF6098576CB1}" destId="{D82C5131-2BBC-4FD0-9B31-17445A1D24CC}" srcOrd="1" destOrd="0" presId="urn:microsoft.com/office/officeart/2005/8/layout/chevron2"/>
    <dgm:cxn modelId="{667D38ED-CDF5-437C-8913-681CF7565287}" type="presParOf" srcId="{11553D8A-964C-46EB-A3D5-7881E4C1D251}" destId="{0174B5DB-DC5A-4704-8CFF-FAE92074AACB}" srcOrd="11" destOrd="0" presId="urn:microsoft.com/office/officeart/2005/8/layout/chevron2"/>
    <dgm:cxn modelId="{A864A4EB-FF91-4720-9E8A-7CDAC3DAF5EF}" type="presParOf" srcId="{11553D8A-964C-46EB-A3D5-7881E4C1D251}" destId="{45B71FEA-78ED-472C-9F9D-CF0D8763E80C}" srcOrd="12" destOrd="0" presId="urn:microsoft.com/office/officeart/2005/8/layout/chevron2"/>
    <dgm:cxn modelId="{B41E35BE-0C9A-4C1C-8F5A-57E0B30512E1}" type="presParOf" srcId="{45B71FEA-78ED-472C-9F9D-CF0D8763E80C}" destId="{E4CB651B-8AAF-418A-9097-0F056E680A21}" srcOrd="0" destOrd="0" presId="urn:microsoft.com/office/officeart/2005/8/layout/chevron2"/>
    <dgm:cxn modelId="{3A06113B-AF65-4133-B16C-687F5292245D}" type="presParOf" srcId="{45B71FEA-78ED-472C-9F9D-CF0D8763E80C}" destId="{DD341C83-8DD0-43C9-ABEA-39733789F76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3BA3B3B-3C36-4017-B6EF-60BF33174D2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ru-RU"/>
        </a:p>
      </dgm:t>
    </dgm:pt>
    <dgm:pt modelId="{24F2B8E9-2312-4958-B3D6-EE60B8FCCB18}" type="pres">
      <dgm:prSet presAssocID="{C3BA3B3B-3C36-4017-B6EF-60BF33174D2A}" presName="compositeShape" presStyleCnt="0">
        <dgm:presLayoutVars>
          <dgm:chMax val="2"/>
          <dgm:dir/>
          <dgm:resizeHandles val="exact"/>
        </dgm:presLayoutVars>
      </dgm:prSet>
      <dgm:spPr/>
    </dgm:pt>
  </dgm:ptLst>
  <dgm:cxnLst>
    <dgm:cxn modelId="{B83B4E7A-8217-49D5-A8B9-F52FEB32AC8C}" type="presOf" srcId="{C3BA3B3B-3C36-4017-B6EF-60BF33174D2A}" destId="{24F2B8E9-2312-4958-B3D6-EE60B8FCCB18}" srcOrd="0"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CABBE8-142E-4EA0-9042-947EEE7315C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ru-RU"/>
        </a:p>
      </dgm:t>
    </dgm:pt>
    <dgm:pt modelId="{01E136DF-F054-4359-AD74-33177EA19818}">
      <dgm:prSet phldrT="[Текст]" custT="1"/>
      <dgm:spPr/>
      <dgm:t>
        <a:bodyPr/>
        <a:lstStyle/>
        <a:p>
          <a:r>
            <a:rPr lang="ru-RU" sz="1800" b="0" dirty="0"/>
            <a:t>Круглый стол в Комитете РК по имуществу  и закупкам (УО)</a:t>
          </a:r>
        </a:p>
      </dgm:t>
    </dgm:pt>
    <dgm:pt modelId="{24712D4D-BD62-493A-B318-5D80C044729E}" type="parTrans" cxnId="{66451B78-B236-4FB5-BEF5-0B4102EFF2E1}">
      <dgm:prSet/>
      <dgm:spPr/>
      <dgm:t>
        <a:bodyPr/>
        <a:lstStyle/>
        <a:p>
          <a:endParaRPr lang="ru-RU"/>
        </a:p>
      </dgm:t>
    </dgm:pt>
    <dgm:pt modelId="{59599DD2-F9F4-4893-8ECC-24CD59791220}" type="sibTrans" cxnId="{66451B78-B236-4FB5-BEF5-0B4102EFF2E1}">
      <dgm:prSet/>
      <dgm:spPr/>
      <dgm:t>
        <a:bodyPr/>
        <a:lstStyle/>
        <a:p>
          <a:endParaRPr lang="ru-RU"/>
        </a:p>
      </dgm:t>
    </dgm:pt>
    <dgm:pt modelId="{35D3A900-5A4A-4F62-AD7B-32B122108726}">
      <dgm:prSet phldrT="[Текст]" custT="1"/>
      <dgm:spPr/>
      <dgm:t>
        <a:bodyPr/>
        <a:lstStyle/>
        <a:p>
          <a:pPr>
            <a:lnSpc>
              <a:spcPts val="2300"/>
            </a:lnSpc>
            <a:spcAft>
              <a:spcPts val="0"/>
            </a:spcAft>
          </a:pPr>
          <a:r>
            <a:rPr lang="ru-RU" sz="1400" b="0" dirty="0">
              <a:cs typeface="Aharoni" panose="02010803020104030203" pitchFamily="2" charset="-79"/>
            </a:rPr>
            <a:t>Комитет, Торгово-промышленная палата РК, Центр лицензионно-разрешительной работы МВД по РК, прокуратура Карелии, ФСБ по РК, УФНС по РК, представители охранных организаций, руководители и специалисты органов исполнительной власти республики</a:t>
          </a:r>
          <a:endParaRPr lang="ru-RU" sz="1400" b="0" dirty="0"/>
        </a:p>
      </dgm:t>
    </dgm:pt>
    <dgm:pt modelId="{80402646-E51F-4926-8ACC-86EDC2206612}" type="parTrans" cxnId="{B9C7CF86-60E5-4BAD-8C8F-68A416C4D155}">
      <dgm:prSet/>
      <dgm:spPr/>
      <dgm:t>
        <a:bodyPr/>
        <a:lstStyle/>
        <a:p>
          <a:endParaRPr lang="ru-RU"/>
        </a:p>
      </dgm:t>
    </dgm:pt>
    <dgm:pt modelId="{BDC40E41-D625-4BEC-9013-39ABF38E1D77}" type="sibTrans" cxnId="{B9C7CF86-60E5-4BAD-8C8F-68A416C4D155}">
      <dgm:prSet/>
      <dgm:spPr/>
      <dgm:t>
        <a:bodyPr/>
        <a:lstStyle/>
        <a:p>
          <a:endParaRPr lang="ru-RU"/>
        </a:p>
      </dgm:t>
    </dgm:pt>
    <dgm:pt modelId="{A71CCAEC-0B1F-4010-B46F-15B74F372BBD}">
      <dgm:prSet phldrT="[Текст]" custT="1"/>
      <dgm:spPr/>
      <dgm:t>
        <a:bodyPr/>
        <a:lstStyle/>
        <a:p>
          <a:r>
            <a:rPr lang="ru-RU" sz="4400" dirty="0"/>
            <a:t>Итоги</a:t>
          </a:r>
          <a:endParaRPr lang="ru-RU" sz="5400" dirty="0"/>
        </a:p>
      </dgm:t>
    </dgm:pt>
    <dgm:pt modelId="{ED151336-FAF7-4489-A885-58D23D73A3F4}" type="parTrans" cxnId="{A916339C-6821-4A12-876C-2B3BC57FF68E}">
      <dgm:prSet/>
      <dgm:spPr/>
      <dgm:t>
        <a:bodyPr/>
        <a:lstStyle/>
        <a:p>
          <a:endParaRPr lang="ru-RU"/>
        </a:p>
      </dgm:t>
    </dgm:pt>
    <dgm:pt modelId="{390DF7D9-066D-4DFC-975F-F5706A42806A}" type="sibTrans" cxnId="{A916339C-6821-4A12-876C-2B3BC57FF68E}">
      <dgm:prSet/>
      <dgm:spPr/>
      <dgm:t>
        <a:bodyPr/>
        <a:lstStyle/>
        <a:p>
          <a:endParaRPr lang="ru-RU"/>
        </a:p>
      </dgm:t>
    </dgm:pt>
    <dgm:pt modelId="{3DC3FEE4-9150-497F-BF0D-A0C21670E8F4}">
      <dgm:prSet phldrT="[Текст]" custT="1"/>
      <dgm:spPr/>
      <dgm:t>
        <a:bodyPr/>
        <a:lstStyle/>
        <a:p>
          <a:r>
            <a:rPr lang="ru-RU" sz="1500" dirty="0"/>
            <a:t>решения в части взаимодействия Комитета и органов прокуратуры РК, МВД по РК и УФНС по РК при проведении  закупок</a:t>
          </a:r>
        </a:p>
      </dgm:t>
    </dgm:pt>
    <dgm:pt modelId="{B62D75AF-DC64-4223-8B01-4E4844C150CE}" type="parTrans" cxnId="{D13B5EE0-F7F9-4F6B-BC7F-6BFFDBCBD773}">
      <dgm:prSet/>
      <dgm:spPr/>
      <dgm:t>
        <a:bodyPr/>
        <a:lstStyle/>
        <a:p>
          <a:endParaRPr lang="ru-RU"/>
        </a:p>
      </dgm:t>
    </dgm:pt>
    <dgm:pt modelId="{160BC95D-1EA9-43A3-8FC0-1ECD93D1286C}" type="sibTrans" cxnId="{D13B5EE0-F7F9-4F6B-BC7F-6BFFDBCBD773}">
      <dgm:prSet/>
      <dgm:spPr/>
      <dgm:t>
        <a:bodyPr/>
        <a:lstStyle/>
        <a:p>
          <a:endParaRPr lang="ru-RU"/>
        </a:p>
      </dgm:t>
    </dgm:pt>
    <dgm:pt modelId="{B11A2104-95BC-4585-B868-D3EABE9DE8A3}">
      <dgm:prSet phldrT="[Текст]"/>
      <dgm:spPr/>
      <dgm:t>
        <a:bodyPr/>
        <a:lstStyle/>
        <a:p>
          <a:pPr>
            <a:lnSpc>
              <a:spcPct val="90000"/>
            </a:lnSpc>
            <a:spcAft>
              <a:spcPct val="15000"/>
            </a:spcAft>
          </a:pPr>
          <a:endParaRPr lang="ru-RU" sz="1400" dirty="0"/>
        </a:p>
      </dgm:t>
    </dgm:pt>
    <dgm:pt modelId="{FAE40F7E-49CF-4C55-AEB4-210E76A2A00C}" type="parTrans" cxnId="{7200F67C-99DD-4C87-BCAD-C8318640B692}">
      <dgm:prSet/>
      <dgm:spPr/>
      <dgm:t>
        <a:bodyPr/>
        <a:lstStyle/>
        <a:p>
          <a:endParaRPr lang="ru-RU"/>
        </a:p>
      </dgm:t>
    </dgm:pt>
    <dgm:pt modelId="{35B4AF36-2222-4861-8294-388802C8101A}" type="sibTrans" cxnId="{7200F67C-99DD-4C87-BCAD-C8318640B692}">
      <dgm:prSet/>
      <dgm:spPr/>
      <dgm:t>
        <a:bodyPr/>
        <a:lstStyle/>
        <a:p>
          <a:endParaRPr lang="ru-RU"/>
        </a:p>
      </dgm:t>
    </dgm:pt>
    <dgm:pt modelId="{8E856A1C-08F8-4F43-B0DC-F7EACF80AF43}">
      <dgm:prSet phldrT="[Текст]" custT="1"/>
      <dgm:spPr/>
      <dgm:t>
        <a:bodyPr/>
        <a:lstStyle/>
        <a:p>
          <a:pPr>
            <a:lnSpc>
              <a:spcPct val="90000"/>
            </a:lnSpc>
            <a:spcAft>
              <a:spcPct val="15000"/>
            </a:spcAft>
          </a:pPr>
          <a:endParaRPr lang="ru-RU" sz="1200" dirty="0"/>
        </a:p>
      </dgm:t>
    </dgm:pt>
    <dgm:pt modelId="{4C63E110-C23E-43D6-8D39-69E86BBCE04C}" type="parTrans" cxnId="{9A3F293D-788B-4193-AB9E-E630966CC635}">
      <dgm:prSet/>
      <dgm:spPr/>
      <dgm:t>
        <a:bodyPr/>
        <a:lstStyle/>
        <a:p>
          <a:endParaRPr lang="ru-RU"/>
        </a:p>
      </dgm:t>
    </dgm:pt>
    <dgm:pt modelId="{9E186B04-3333-4212-9383-D941E1055229}" type="sibTrans" cxnId="{9A3F293D-788B-4193-AB9E-E630966CC635}">
      <dgm:prSet/>
      <dgm:spPr/>
      <dgm:t>
        <a:bodyPr/>
        <a:lstStyle/>
        <a:p>
          <a:endParaRPr lang="ru-RU"/>
        </a:p>
      </dgm:t>
    </dgm:pt>
    <dgm:pt modelId="{034D2C4F-2244-433B-8443-F2C0C25E71B2}">
      <dgm:prSet phldrT="[Текст]" custT="1"/>
      <dgm:spPr/>
      <dgm:t>
        <a:bodyPr/>
        <a:lstStyle/>
        <a:p>
          <a:r>
            <a:rPr lang="ru-RU" sz="1500" dirty="0"/>
            <a:t>Комитетом совместно с ТПП РК должны быть подготовлены и направлены всем заказчикам республики методические рекомендации по составлению технических заданий на оказание охранных услуг, а также рекомендации в части организации экспертизы и приемки исполненных контрактов (договоров)</a:t>
          </a:r>
        </a:p>
      </dgm:t>
    </dgm:pt>
    <dgm:pt modelId="{0078D63F-499B-401C-840C-C599D364643E}" type="parTrans" cxnId="{CC59E1A1-A634-4BFC-B693-50C70A56474E}">
      <dgm:prSet/>
      <dgm:spPr/>
      <dgm:t>
        <a:bodyPr/>
        <a:lstStyle/>
        <a:p>
          <a:endParaRPr lang="ru-RU"/>
        </a:p>
      </dgm:t>
    </dgm:pt>
    <dgm:pt modelId="{7BE148A4-DC21-4A19-9E49-94554B9DD764}" type="sibTrans" cxnId="{CC59E1A1-A634-4BFC-B693-50C70A56474E}">
      <dgm:prSet/>
      <dgm:spPr/>
      <dgm:t>
        <a:bodyPr/>
        <a:lstStyle/>
        <a:p>
          <a:endParaRPr lang="ru-RU"/>
        </a:p>
      </dgm:t>
    </dgm:pt>
    <dgm:pt modelId="{C75A58E4-3BAC-4D83-9B5D-7503BCF3857F}" type="pres">
      <dgm:prSet presAssocID="{A2CABBE8-142E-4EA0-9042-947EEE7315C5}" presName="Name0" presStyleCnt="0">
        <dgm:presLayoutVars>
          <dgm:dir/>
          <dgm:animLvl val="lvl"/>
          <dgm:resizeHandles/>
        </dgm:presLayoutVars>
      </dgm:prSet>
      <dgm:spPr/>
    </dgm:pt>
    <dgm:pt modelId="{C3F8553B-FEE7-4454-B456-929629BA3020}" type="pres">
      <dgm:prSet presAssocID="{01E136DF-F054-4359-AD74-33177EA19818}" presName="linNode" presStyleCnt="0"/>
      <dgm:spPr/>
    </dgm:pt>
    <dgm:pt modelId="{C48B1972-F99A-4C90-BFD5-002FF983457C}" type="pres">
      <dgm:prSet presAssocID="{01E136DF-F054-4359-AD74-33177EA19818}" presName="parentShp" presStyleLbl="node1" presStyleIdx="0" presStyleCnt="2" custScaleX="69355" custScaleY="125847" custLinFactNeighborX="-10215">
        <dgm:presLayoutVars>
          <dgm:bulletEnabled val="1"/>
        </dgm:presLayoutVars>
      </dgm:prSet>
      <dgm:spPr/>
    </dgm:pt>
    <dgm:pt modelId="{6930709E-F1FB-44F8-B287-7CD181629BE1}" type="pres">
      <dgm:prSet presAssocID="{01E136DF-F054-4359-AD74-33177EA19818}" presName="childShp" presStyleLbl="bgAccFollowNode1" presStyleIdx="0" presStyleCnt="2" custScaleX="116161" custScaleY="165204" custLinFactNeighborX="-1992" custLinFactNeighborY="1650">
        <dgm:presLayoutVars>
          <dgm:bulletEnabled val="1"/>
        </dgm:presLayoutVars>
      </dgm:prSet>
      <dgm:spPr/>
    </dgm:pt>
    <dgm:pt modelId="{7FF4E146-22C3-4A6F-AD5A-CCAA85DBA912}" type="pres">
      <dgm:prSet presAssocID="{59599DD2-F9F4-4893-8ECC-24CD59791220}" presName="spacing" presStyleCnt="0"/>
      <dgm:spPr/>
    </dgm:pt>
    <dgm:pt modelId="{5D54862C-70D5-4984-9478-13E79593619E}" type="pres">
      <dgm:prSet presAssocID="{A71CCAEC-0B1F-4010-B46F-15B74F372BBD}" presName="linNode" presStyleCnt="0"/>
      <dgm:spPr/>
    </dgm:pt>
    <dgm:pt modelId="{33E3D0DC-EF26-47F0-A471-12B88EEEC377}" type="pres">
      <dgm:prSet presAssocID="{A71CCAEC-0B1F-4010-B46F-15B74F372BBD}" presName="parentShp" presStyleLbl="node1" presStyleIdx="1" presStyleCnt="2" custScaleX="69276" custLinFactNeighborX="-10323">
        <dgm:presLayoutVars>
          <dgm:bulletEnabled val="1"/>
        </dgm:presLayoutVars>
      </dgm:prSet>
      <dgm:spPr/>
    </dgm:pt>
    <dgm:pt modelId="{9AB00C93-7391-4140-A17A-FE379127FFF1}" type="pres">
      <dgm:prSet presAssocID="{A71CCAEC-0B1F-4010-B46F-15B74F372BBD}" presName="childShp" presStyleLbl="bgAccFollowNode1" presStyleIdx="1" presStyleCnt="2" custScaleX="118836" custScaleY="223260">
        <dgm:presLayoutVars>
          <dgm:bulletEnabled val="1"/>
        </dgm:presLayoutVars>
      </dgm:prSet>
      <dgm:spPr/>
    </dgm:pt>
  </dgm:ptLst>
  <dgm:cxnLst>
    <dgm:cxn modelId="{4B9D760D-0C67-4C1F-B447-FD9034B633B7}" type="presOf" srcId="{01E136DF-F054-4359-AD74-33177EA19818}" destId="{C48B1972-F99A-4C90-BFD5-002FF983457C}" srcOrd="0" destOrd="0" presId="urn:microsoft.com/office/officeart/2005/8/layout/vList6"/>
    <dgm:cxn modelId="{18F5A31C-AECD-41CC-A930-3EA71D5CBFFC}" type="presOf" srcId="{B11A2104-95BC-4585-B868-D3EABE9DE8A3}" destId="{6930709E-F1FB-44F8-B287-7CD181629BE1}" srcOrd="0" destOrd="2" presId="urn:microsoft.com/office/officeart/2005/8/layout/vList6"/>
    <dgm:cxn modelId="{C49A0D2B-F698-4958-8423-DA448F88B34C}" type="presOf" srcId="{A71CCAEC-0B1F-4010-B46F-15B74F372BBD}" destId="{33E3D0DC-EF26-47F0-A471-12B88EEEC377}" srcOrd="0" destOrd="0" presId="urn:microsoft.com/office/officeart/2005/8/layout/vList6"/>
    <dgm:cxn modelId="{9A3F293D-788B-4193-AB9E-E630966CC635}" srcId="{01E136DF-F054-4359-AD74-33177EA19818}" destId="{8E856A1C-08F8-4F43-B0DC-F7EACF80AF43}" srcOrd="1" destOrd="0" parTransId="{4C63E110-C23E-43D6-8D39-69E86BBCE04C}" sibTransId="{9E186B04-3333-4212-9383-D941E1055229}"/>
    <dgm:cxn modelId="{4321D260-329E-4A79-B194-D0434903B7D2}" type="presOf" srcId="{3DC3FEE4-9150-497F-BF0D-A0C21670E8F4}" destId="{9AB00C93-7391-4140-A17A-FE379127FFF1}" srcOrd="0" destOrd="0" presId="urn:microsoft.com/office/officeart/2005/8/layout/vList6"/>
    <dgm:cxn modelId="{66451B78-B236-4FB5-BEF5-0B4102EFF2E1}" srcId="{A2CABBE8-142E-4EA0-9042-947EEE7315C5}" destId="{01E136DF-F054-4359-AD74-33177EA19818}" srcOrd="0" destOrd="0" parTransId="{24712D4D-BD62-493A-B318-5D80C044729E}" sibTransId="{59599DD2-F9F4-4893-8ECC-24CD59791220}"/>
    <dgm:cxn modelId="{7200F67C-99DD-4C87-BCAD-C8318640B692}" srcId="{01E136DF-F054-4359-AD74-33177EA19818}" destId="{B11A2104-95BC-4585-B868-D3EABE9DE8A3}" srcOrd="2" destOrd="0" parTransId="{FAE40F7E-49CF-4C55-AEB4-210E76A2A00C}" sibTransId="{35B4AF36-2222-4861-8294-388802C8101A}"/>
    <dgm:cxn modelId="{0BB55E82-3AE2-4CE8-A051-0BD455C437C7}" type="presOf" srcId="{8E856A1C-08F8-4F43-B0DC-F7EACF80AF43}" destId="{6930709E-F1FB-44F8-B287-7CD181629BE1}" srcOrd="0" destOrd="1" presId="urn:microsoft.com/office/officeart/2005/8/layout/vList6"/>
    <dgm:cxn modelId="{B9C7CF86-60E5-4BAD-8C8F-68A416C4D155}" srcId="{01E136DF-F054-4359-AD74-33177EA19818}" destId="{35D3A900-5A4A-4F62-AD7B-32B122108726}" srcOrd="0" destOrd="0" parTransId="{80402646-E51F-4926-8ACC-86EDC2206612}" sibTransId="{BDC40E41-D625-4BEC-9013-39ABF38E1D77}"/>
    <dgm:cxn modelId="{65125894-9917-4BDB-96D3-86905C5834F2}" type="presOf" srcId="{A2CABBE8-142E-4EA0-9042-947EEE7315C5}" destId="{C75A58E4-3BAC-4D83-9B5D-7503BCF3857F}" srcOrd="0" destOrd="0" presId="urn:microsoft.com/office/officeart/2005/8/layout/vList6"/>
    <dgm:cxn modelId="{A916339C-6821-4A12-876C-2B3BC57FF68E}" srcId="{A2CABBE8-142E-4EA0-9042-947EEE7315C5}" destId="{A71CCAEC-0B1F-4010-B46F-15B74F372BBD}" srcOrd="1" destOrd="0" parTransId="{ED151336-FAF7-4489-A885-58D23D73A3F4}" sibTransId="{390DF7D9-066D-4DFC-975F-F5706A42806A}"/>
    <dgm:cxn modelId="{CC59E1A1-A634-4BFC-B693-50C70A56474E}" srcId="{A71CCAEC-0B1F-4010-B46F-15B74F372BBD}" destId="{034D2C4F-2244-433B-8443-F2C0C25E71B2}" srcOrd="1" destOrd="0" parTransId="{0078D63F-499B-401C-840C-C599D364643E}" sibTransId="{7BE148A4-DC21-4A19-9E49-94554B9DD764}"/>
    <dgm:cxn modelId="{438DCAA7-4F06-4A76-A0C0-BC76B3EC964A}" type="presOf" srcId="{35D3A900-5A4A-4F62-AD7B-32B122108726}" destId="{6930709E-F1FB-44F8-B287-7CD181629BE1}" srcOrd="0" destOrd="0" presId="urn:microsoft.com/office/officeart/2005/8/layout/vList6"/>
    <dgm:cxn modelId="{D930DDC8-9D80-4DA6-96FC-E7D8F89645FE}" type="presOf" srcId="{034D2C4F-2244-433B-8443-F2C0C25E71B2}" destId="{9AB00C93-7391-4140-A17A-FE379127FFF1}" srcOrd="0" destOrd="1" presId="urn:microsoft.com/office/officeart/2005/8/layout/vList6"/>
    <dgm:cxn modelId="{D13B5EE0-F7F9-4F6B-BC7F-6BFFDBCBD773}" srcId="{A71CCAEC-0B1F-4010-B46F-15B74F372BBD}" destId="{3DC3FEE4-9150-497F-BF0D-A0C21670E8F4}" srcOrd="0" destOrd="0" parTransId="{B62D75AF-DC64-4223-8B01-4E4844C150CE}" sibTransId="{160BC95D-1EA9-43A3-8FC0-1ECD93D1286C}"/>
    <dgm:cxn modelId="{26A36C5D-2CDF-4DF1-AF44-72AC1A424FC0}" type="presParOf" srcId="{C75A58E4-3BAC-4D83-9B5D-7503BCF3857F}" destId="{C3F8553B-FEE7-4454-B456-929629BA3020}" srcOrd="0" destOrd="0" presId="urn:microsoft.com/office/officeart/2005/8/layout/vList6"/>
    <dgm:cxn modelId="{2463C2F9-C582-4F76-B71F-A9F44D5B5C59}" type="presParOf" srcId="{C3F8553B-FEE7-4454-B456-929629BA3020}" destId="{C48B1972-F99A-4C90-BFD5-002FF983457C}" srcOrd="0" destOrd="0" presId="urn:microsoft.com/office/officeart/2005/8/layout/vList6"/>
    <dgm:cxn modelId="{A1F0B2D9-4BF1-4074-A0D6-5F5836DEECB1}" type="presParOf" srcId="{C3F8553B-FEE7-4454-B456-929629BA3020}" destId="{6930709E-F1FB-44F8-B287-7CD181629BE1}" srcOrd="1" destOrd="0" presId="urn:microsoft.com/office/officeart/2005/8/layout/vList6"/>
    <dgm:cxn modelId="{5952ABCF-7E8E-4356-AE65-0D56996566A4}" type="presParOf" srcId="{C75A58E4-3BAC-4D83-9B5D-7503BCF3857F}" destId="{7FF4E146-22C3-4A6F-AD5A-CCAA85DBA912}" srcOrd="1" destOrd="0" presId="urn:microsoft.com/office/officeart/2005/8/layout/vList6"/>
    <dgm:cxn modelId="{C48D6619-1B3A-4538-8A50-3765F815BCCD}" type="presParOf" srcId="{C75A58E4-3BAC-4D83-9B5D-7503BCF3857F}" destId="{5D54862C-70D5-4984-9478-13E79593619E}" srcOrd="2" destOrd="0" presId="urn:microsoft.com/office/officeart/2005/8/layout/vList6"/>
    <dgm:cxn modelId="{24D07ECA-5CCF-466B-947B-A63EDBDA43EB}" type="presParOf" srcId="{5D54862C-70D5-4984-9478-13E79593619E}" destId="{33E3D0DC-EF26-47F0-A471-12B88EEEC377}" srcOrd="0" destOrd="0" presId="urn:microsoft.com/office/officeart/2005/8/layout/vList6"/>
    <dgm:cxn modelId="{6E9403CB-7DEF-4132-8D76-8EA49B819E01}" type="presParOf" srcId="{5D54862C-70D5-4984-9478-13E79593619E}" destId="{9AB00C93-7391-4140-A17A-FE379127FFF1}"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3BA3B3B-3C36-4017-B6EF-60BF33174D2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ru-RU"/>
        </a:p>
      </dgm:t>
    </dgm:pt>
    <dgm:pt modelId="{24F2B8E9-2312-4958-B3D6-EE60B8FCCB18}" type="pres">
      <dgm:prSet presAssocID="{C3BA3B3B-3C36-4017-B6EF-60BF33174D2A}" presName="compositeShape" presStyleCnt="0">
        <dgm:presLayoutVars>
          <dgm:chMax val="2"/>
          <dgm:dir/>
          <dgm:resizeHandles val="exact"/>
        </dgm:presLayoutVars>
      </dgm:prSet>
      <dgm:spPr/>
    </dgm:pt>
  </dgm:ptLst>
  <dgm:cxnLst>
    <dgm:cxn modelId="{B83B4E7A-8217-49D5-A8B9-F52FEB32AC8C}" type="presOf" srcId="{C3BA3B3B-3C36-4017-B6EF-60BF33174D2A}" destId="{24F2B8E9-2312-4958-B3D6-EE60B8FCCB18}" srcOrd="0"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3C353-CF82-4A44-91DA-19F138E27D5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18EB9436-5184-4F60-9A15-0F55C13ED347}">
      <dgm:prSet phldrT="[Текст]" custT="1"/>
      <dgm:spPr>
        <a:solidFill>
          <a:schemeClr val="accent1">
            <a:lumMod val="75000"/>
          </a:schemeClr>
        </a:solidFill>
      </dgm:spPr>
      <dgm:t>
        <a:bodyPr/>
        <a:lstStyle/>
        <a:p>
          <a:r>
            <a:rPr lang="ru-RU" sz="2400" b="1" dirty="0">
              <a:solidFill>
                <a:schemeClr val="bg1"/>
              </a:solidFill>
            </a:rPr>
            <a:t>Требования к участникам закупок в зависимости от характера охранных услуг</a:t>
          </a:r>
        </a:p>
      </dgm:t>
    </dgm:pt>
    <dgm:pt modelId="{2E39C412-9D77-4BD0-87B2-4543179F5F92}" type="parTrans" cxnId="{7B43E496-8393-40F0-8D84-32D2C16395F4}">
      <dgm:prSet/>
      <dgm:spPr/>
      <dgm:t>
        <a:bodyPr/>
        <a:lstStyle/>
        <a:p>
          <a:endParaRPr lang="ru-RU"/>
        </a:p>
      </dgm:t>
    </dgm:pt>
    <dgm:pt modelId="{A6157C08-3D23-456C-93AE-270B64A45378}" type="sibTrans" cxnId="{7B43E496-8393-40F0-8D84-32D2C16395F4}">
      <dgm:prSet/>
      <dgm:spPr>
        <a:solidFill>
          <a:schemeClr val="bg1">
            <a:alpha val="9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lstStyle/>
        <a:p>
          <a:endParaRPr lang="ru-RU"/>
        </a:p>
      </dgm:t>
    </dgm:pt>
    <dgm:pt modelId="{55C232F8-08CA-4152-9833-107F23B81EBF}">
      <dgm:prSet phldrT="[Текст]" custT="1"/>
      <dgm:spPr>
        <a:solidFill>
          <a:schemeClr val="accent1">
            <a:lumMod val="75000"/>
          </a:schemeClr>
        </a:solidFill>
      </dgm:spPr>
      <dgm:t>
        <a:bodyPr/>
        <a:lstStyle/>
        <a:p>
          <a:r>
            <a:rPr lang="ru-RU" sz="2400" b="1" dirty="0">
              <a:solidFill>
                <a:schemeClr val="bg1"/>
              </a:solidFill>
            </a:rPr>
            <a:t>Положения технического задания</a:t>
          </a:r>
        </a:p>
      </dgm:t>
    </dgm:pt>
    <dgm:pt modelId="{CF1B6AA0-B362-4073-A1AE-A6062C8C567B}" type="parTrans" cxnId="{4A67B29B-9429-430B-8136-72ABBA77C965}">
      <dgm:prSet/>
      <dgm:spPr/>
      <dgm:t>
        <a:bodyPr/>
        <a:lstStyle/>
        <a:p>
          <a:endParaRPr lang="ru-RU"/>
        </a:p>
      </dgm:t>
    </dgm:pt>
    <dgm:pt modelId="{F4B220B9-6FCB-4402-BD8F-7EE59ABF2AEC}" type="sibTrans" cxnId="{4A67B29B-9429-430B-8136-72ABBA77C965}">
      <dgm:prSet/>
      <dgm:spPr>
        <a:solidFill>
          <a:schemeClr val="bg1">
            <a:alpha val="90000"/>
          </a:schemeClr>
        </a:solidFill>
        <a:ln>
          <a:solidFill>
            <a:schemeClr val="bg1">
              <a:alpha val="90000"/>
            </a:schemeClr>
          </a:solidFill>
        </a:ln>
      </dgm:spPr>
      <dgm:t>
        <a:bodyPr/>
        <a:lstStyle/>
        <a:p>
          <a:endParaRPr lang="ru-RU"/>
        </a:p>
      </dgm:t>
    </dgm:pt>
    <dgm:pt modelId="{16C910D3-5414-43A1-B93D-0C5AA8A807E6}">
      <dgm:prSet phldrT="[Текст]" custT="1"/>
      <dgm:spPr>
        <a:solidFill>
          <a:schemeClr val="accent1">
            <a:lumMod val="75000"/>
          </a:schemeClr>
        </a:solidFill>
      </dgm:spPr>
      <dgm:t>
        <a:bodyPr/>
        <a:lstStyle/>
        <a:p>
          <a:r>
            <a:rPr lang="ru-RU" sz="2400" b="1" dirty="0">
              <a:solidFill>
                <a:schemeClr val="bg1"/>
              </a:solidFill>
            </a:rPr>
            <a:t>Рекомендации по экспертизе и приемке результатов исполнения контрактов</a:t>
          </a:r>
        </a:p>
      </dgm:t>
    </dgm:pt>
    <dgm:pt modelId="{0B5D86E7-92D4-4E6C-889B-0308AB994526}" type="parTrans" cxnId="{5FDAD8FA-029F-403A-B18E-781F37FE9B4A}">
      <dgm:prSet/>
      <dgm:spPr/>
      <dgm:t>
        <a:bodyPr/>
        <a:lstStyle/>
        <a:p>
          <a:endParaRPr lang="ru-RU"/>
        </a:p>
      </dgm:t>
    </dgm:pt>
    <dgm:pt modelId="{7EE33ED0-D422-48A3-9416-3E842BE843F0}" type="sibTrans" cxnId="{5FDAD8FA-029F-403A-B18E-781F37FE9B4A}">
      <dgm:prSet/>
      <dgm:spPr/>
      <dgm:t>
        <a:bodyPr/>
        <a:lstStyle/>
        <a:p>
          <a:endParaRPr lang="ru-RU"/>
        </a:p>
      </dgm:t>
    </dgm:pt>
    <dgm:pt modelId="{D85B54CD-661D-4B2D-B884-8FE1BC06942B}" type="pres">
      <dgm:prSet presAssocID="{17E3C353-CF82-4A44-91DA-19F138E27D50}" presName="outerComposite" presStyleCnt="0">
        <dgm:presLayoutVars>
          <dgm:chMax val="5"/>
          <dgm:dir/>
          <dgm:resizeHandles val="exact"/>
        </dgm:presLayoutVars>
      </dgm:prSet>
      <dgm:spPr/>
    </dgm:pt>
    <dgm:pt modelId="{DD2D1E3F-C304-4624-9BF6-CA2A44BEF26F}" type="pres">
      <dgm:prSet presAssocID="{17E3C353-CF82-4A44-91DA-19F138E27D50}" presName="dummyMaxCanvas" presStyleCnt="0">
        <dgm:presLayoutVars/>
      </dgm:prSet>
      <dgm:spPr/>
    </dgm:pt>
    <dgm:pt modelId="{B0BA0A1F-8C7D-45EA-9987-CD071AF9C1F0}" type="pres">
      <dgm:prSet presAssocID="{17E3C353-CF82-4A44-91DA-19F138E27D50}" presName="ThreeNodes_1" presStyleLbl="node1" presStyleIdx="0" presStyleCnt="3" custScaleX="102769" custScaleY="91111" custLinFactNeighborX="2552">
        <dgm:presLayoutVars>
          <dgm:bulletEnabled val="1"/>
        </dgm:presLayoutVars>
      </dgm:prSet>
      <dgm:spPr/>
    </dgm:pt>
    <dgm:pt modelId="{CA992950-5402-4B02-9BC2-A707ADC12785}" type="pres">
      <dgm:prSet presAssocID="{17E3C353-CF82-4A44-91DA-19F138E27D50}" presName="ThreeNodes_2" presStyleLbl="node1" presStyleIdx="1" presStyleCnt="3" custScaleX="107129" custLinFactNeighborX="560">
        <dgm:presLayoutVars>
          <dgm:bulletEnabled val="1"/>
        </dgm:presLayoutVars>
      </dgm:prSet>
      <dgm:spPr/>
    </dgm:pt>
    <dgm:pt modelId="{06C787DF-EE05-4E68-802F-2A298C1F0D62}" type="pres">
      <dgm:prSet presAssocID="{17E3C353-CF82-4A44-91DA-19F138E27D50}" presName="ThreeNodes_3" presStyleLbl="node1" presStyleIdx="2" presStyleCnt="3" custScaleX="107129" custLinFactNeighborX="-3395">
        <dgm:presLayoutVars>
          <dgm:bulletEnabled val="1"/>
        </dgm:presLayoutVars>
      </dgm:prSet>
      <dgm:spPr/>
    </dgm:pt>
    <dgm:pt modelId="{56AE399D-4DC8-4D42-8CBC-20C63C58666C}" type="pres">
      <dgm:prSet presAssocID="{17E3C353-CF82-4A44-91DA-19F138E27D50}" presName="ThreeConn_1-2" presStyleLbl="fgAccFollowNode1" presStyleIdx="0" presStyleCnt="2" custScaleY="128205">
        <dgm:presLayoutVars>
          <dgm:bulletEnabled val="1"/>
        </dgm:presLayoutVars>
      </dgm:prSet>
      <dgm:spPr/>
    </dgm:pt>
    <dgm:pt modelId="{1CF9ECE2-FB42-4062-938B-8B11EA8EAAD1}" type="pres">
      <dgm:prSet presAssocID="{17E3C353-CF82-4A44-91DA-19F138E27D50}" presName="ThreeConn_2-3" presStyleLbl="fgAccFollowNode1" presStyleIdx="1" presStyleCnt="2" custScaleY="129572">
        <dgm:presLayoutVars>
          <dgm:bulletEnabled val="1"/>
        </dgm:presLayoutVars>
      </dgm:prSet>
      <dgm:spPr/>
    </dgm:pt>
    <dgm:pt modelId="{49C905CA-9D26-4CB8-A2C9-33350384E8A2}" type="pres">
      <dgm:prSet presAssocID="{17E3C353-CF82-4A44-91DA-19F138E27D50}" presName="ThreeNodes_1_text" presStyleLbl="node1" presStyleIdx="2" presStyleCnt="3">
        <dgm:presLayoutVars>
          <dgm:bulletEnabled val="1"/>
        </dgm:presLayoutVars>
      </dgm:prSet>
      <dgm:spPr/>
    </dgm:pt>
    <dgm:pt modelId="{7D46DBAD-E944-4BE8-9CA8-0F8AA94AE2A8}" type="pres">
      <dgm:prSet presAssocID="{17E3C353-CF82-4A44-91DA-19F138E27D50}" presName="ThreeNodes_2_text" presStyleLbl="node1" presStyleIdx="2" presStyleCnt="3">
        <dgm:presLayoutVars>
          <dgm:bulletEnabled val="1"/>
        </dgm:presLayoutVars>
      </dgm:prSet>
      <dgm:spPr/>
    </dgm:pt>
    <dgm:pt modelId="{BD1CE97D-BF74-4935-A432-F4ED36071F4B}" type="pres">
      <dgm:prSet presAssocID="{17E3C353-CF82-4A44-91DA-19F138E27D50}" presName="ThreeNodes_3_text" presStyleLbl="node1" presStyleIdx="2" presStyleCnt="3">
        <dgm:presLayoutVars>
          <dgm:bulletEnabled val="1"/>
        </dgm:presLayoutVars>
      </dgm:prSet>
      <dgm:spPr/>
    </dgm:pt>
  </dgm:ptLst>
  <dgm:cxnLst>
    <dgm:cxn modelId="{E0C64F08-FB3D-49A1-B244-24660A3F40B1}" type="presOf" srcId="{55C232F8-08CA-4152-9833-107F23B81EBF}" destId="{CA992950-5402-4B02-9BC2-A707ADC12785}" srcOrd="0" destOrd="0" presId="urn:microsoft.com/office/officeart/2005/8/layout/vProcess5"/>
    <dgm:cxn modelId="{816EF909-43F6-425A-8CAE-07683EB26024}" type="presOf" srcId="{17E3C353-CF82-4A44-91DA-19F138E27D50}" destId="{D85B54CD-661D-4B2D-B884-8FE1BC06942B}" srcOrd="0" destOrd="0" presId="urn:microsoft.com/office/officeart/2005/8/layout/vProcess5"/>
    <dgm:cxn modelId="{5B2E8A5C-8801-45E8-9D70-0CB4ABE43D74}" type="presOf" srcId="{F4B220B9-6FCB-4402-BD8F-7EE59ABF2AEC}" destId="{1CF9ECE2-FB42-4062-938B-8B11EA8EAAD1}" srcOrd="0" destOrd="0" presId="urn:microsoft.com/office/officeart/2005/8/layout/vProcess5"/>
    <dgm:cxn modelId="{A6DE5963-FC45-4227-B5E6-E7F59BBC9BB6}" type="presOf" srcId="{18EB9436-5184-4F60-9A15-0F55C13ED347}" destId="{49C905CA-9D26-4CB8-A2C9-33350384E8A2}" srcOrd="1" destOrd="0" presId="urn:microsoft.com/office/officeart/2005/8/layout/vProcess5"/>
    <dgm:cxn modelId="{93A49E53-C752-4617-9F68-2E5C259D4341}" type="presOf" srcId="{16C910D3-5414-43A1-B93D-0C5AA8A807E6}" destId="{BD1CE97D-BF74-4935-A432-F4ED36071F4B}" srcOrd="1" destOrd="0" presId="urn:microsoft.com/office/officeart/2005/8/layout/vProcess5"/>
    <dgm:cxn modelId="{33535B8A-0442-42C7-AF32-05F8C308B1DF}" type="presOf" srcId="{A6157C08-3D23-456C-93AE-270B64A45378}" destId="{56AE399D-4DC8-4D42-8CBC-20C63C58666C}" srcOrd="0" destOrd="0" presId="urn:microsoft.com/office/officeart/2005/8/layout/vProcess5"/>
    <dgm:cxn modelId="{7B43E496-8393-40F0-8D84-32D2C16395F4}" srcId="{17E3C353-CF82-4A44-91DA-19F138E27D50}" destId="{18EB9436-5184-4F60-9A15-0F55C13ED347}" srcOrd="0" destOrd="0" parTransId="{2E39C412-9D77-4BD0-87B2-4543179F5F92}" sibTransId="{A6157C08-3D23-456C-93AE-270B64A45378}"/>
    <dgm:cxn modelId="{4A67B29B-9429-430B-8136-72ABBA77C965}" srcId="{17E3C353-CF82-4A44-91DA-19F138E27D50}" destId="{55C232F8-08CA-4152-9833-107F23B81EBF}" srcOrd="1" destOrd="0" parTransId="{CF1B6AA0-B362-4073-A1AE-A6062C8C567B}" sibTransId="{F4B220B9-6FCB-4402-BD8F-7EE59ABF2AEC}"/>
    <dgm:cxn modelId="{0FF0BA9D-15F8-44D5-83D7-67E6E6E66568}" type="presOf" srcId="{55C232F8-08CA-4152-9833-107F23B81EBF}" destId="{7D46DBAD-E944-4BE8-9CA8-0F8AA94AE2A8}" srcOrd="1" destOrd="0" presId="urn:microsoft.com/office/officeart/2005/8/layout/vProcess5"/>
    <dgm:cxn modelId="{65919CE6-E7C6-4AB7-8B51-C4E8A350F092}" type="presOf" srcId="{18EB9436-5184-4F60-9A15-0F55C13ED347}" destId="{B0BA0A1F-8C7D-45EA-9987-CD071AF9C1F0}" srcOrd="0" destOrd="0" presId="urn:microsoft.com/office/officeart/2005/8/layout/vProcess5"/>
    <dgm:cxn modelId="{5FDAD8FA-029F-403A-B18E-781F37FE9B4A}" srcId="{17E3C353-CF82-4A44-91DA-19F138E27D50}" destId="{16C910D3-5414-43A1-B93D-0C5AA8A807E6}" srcOrd="2" destOrd="0" parTransId="{0B5D86E7-92D4-4E6C-889B-0308AB994526}" sibTransId="{7EE33ED0-D422-48A3-9416-3E842BE843F0}"/>
    <dgm:cxn modelId="{7576DBFE-7D26-4181-9465-2709F7E0C3ED}" type="presOf" srcId="{16C910D3-5414-43A1-B93D-0C5AA8A807E6}" destId="{06C787DF-EE05-4E68-802F-2A298C1F0D62}" srcOrd="0" destOrd="0" presId="urn:microsoft.com/office/officeart/2005/8/layout/vProcess5"/>
    <dgm:cxn modelId="{0BBECC39-1B9E-4437-B357-3766BDFA5A9B}" type="presParOf" srcId="{D85B54CD-661D-4B2D-B884-8FE1BC06942B}" destId="{DD2D1E3F-C304-4624-9BF6-CA2A44BEF26F}" srcOrd="0" destOrd="0" presId="urn:microsoft.com/office/officeart/2005/8/layout/vProcess5"/>
    <dgm:cxn modelId="{9D27FE85-CB97-4DB9-8F53-5DCBA821D48B}" type="presParOf" srcId="{D85B54CD-661D-4B2D-B884-8FE1BC06942B}" destId="{B0BA0A1F-8C7D-45EA-9987-CD071AF9C1F0}" srcOrd="1" destOrd="0" presId="urn:microsoft.com/office/officeart/2005/8/layout/vProcess5"/>
    <dgm:cxn modelId="{C482AE4A-64C1-4231-BA75-B054604691FF}" type="presParOf" srcId="{D85B54CD-661D-4B2D-B884-8FE1BC06942B}" destId="{CA992950-5402-4B02-9BC2-A707ADC12785}" srcOrd="2" destOrd="0" presId="urn:microsoft.com/office/officeart/2005/8/layout/vProcess5"/>
    <dgm:cxn modelId="{B11C2CF1-8FEA-4130-B656-EF19D1007912}" type="presParOf" srcId="{D85B54CD-661D-4B2D-B884-8FE1BC06942B}" destId="{06C787DF-EE05-4E68-802F-2A298C1F0D62}" srcOrd="3" destOrd="0" presId="urn:microsoft.com/office/officeart/2005/8/layout/vProcess5"/>
    <dgm:cxn modelId="{E6943EEE-FA3B-4354-B5B3-75B4D376E6DB}" type="presParOf" srcId="{D85B54CD-661D-4B2D-B884-8FE1BC06942B}" destId="{56AE399D-4DC8-4D42-8CBC-20C63C58666C}" srcOrd="4" destOrd="0" presId="urn:microsoft.com/office/officeart/2005/8/layout/vProcess5"/>
    <dgm:cxn modelId="{637000CF-0BE1-48E8-93DF-67103E273716}" type="presParOf" srcId="{D85B54CD-661D-4B2D-B884-8FE1BC06942B}" destId="{1CF9ECE2-FB42-4062-938B-8B11EA8EAAD1}" srcOrd="5" destOrd="0" presId="urn:microsoft.com/office/officeart/2005/8/layout/vProcess5"/>
    <dgm:cxn modelId="{4BD70124-CD6C-4F30-84B7-66788D042A74}" type="presParOf" srcId="{D85B54CD-661D-4B2D-B884-8FE1BC06942B}" destId="{49C905CA-9D26-4CB8-A2C9-33350384E8A2}" srcOrd="6" destOrd="0" presId="urn:microsoft.com/office/officeart/2005/8/layout/vProcess5"/>
    <dgm:cxn modelId="{1BDD1278-FBC1-4E72-A346-0FBAC1332305}" type="presParOf" srcId="{D85B54CD-661D-4B2D-B884-8FE1BC06942B}" destId="{7D46DBAD-E944-4BE8-9CA8-0F8AA94AE2A8}" srcOrd="7" destOrd="0" presId="urn:microsoft.com/office/officeart/2005/8/layout/vProcess5"/>
    <dgm:cxn modelId="{16B6A6C1-B7F3-418B-A0A7-6D762B312398}" type="presParOf" srcId="{D85B54CD-661D-4B2D-B884-8FE1BC06942B}" destId="{BD1CE97D-BF74-4935-A432-F4ED36071F4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365F77-C008-4EE8-99E7-31D99A6C0600}"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ru-RU"/>
        </a:p>
      </dgm:t>
    </dgm:pt>
    <dgm:pt modelId="{BA37F159-881F-4F71-A7C1-4B5BF712CFC2}">
      <dgm:prSet phldrT="[Текст]" custT="1"/>
      <dgm:spPr>
        <a:solidFill>
          <a:schemeClr val="accent1">
            <a:lumMod val="75000"/>
          </a:schemeClr>
        </a:solidFill>
      </dgm:spPr>
      <dgm:t>
        <a:bodyPr/>
        <a:lstStyle/>
        <a:p>
          <a:r>
            <a:rPr lang="ru-RU" sz="1800" b="1" dirty="0"/>
            <a:t>Сначала определить вид охранных услуг</a:t>
          </a:r>
        </a:p>
      </dgm:t>
    </dgm:pt>
    <dgm:pt modelId="{506792CB-1577-4A45-A04C-52A6B0BBFEF4}" type="parTrans" cxnId="{A2FB9D38-126D-4619-8DA6-299AE846DEFA}">
      <dgm:prSet/>
      <dgm:spPr/>
      <dgm:t>
        <a:bodyPr/>
        <a:lstStyle/>
        <a:p>
          <a:endParaRPr lang="ru-RU"/>
        </a:p>
      </dgm:t>
    </dgm:pt>
    <dgm:pt modelId="{AB8D4F65-1AA6-407F-BB80-C801DF576479}" type="sibTrans" cxnId="{A2FB9D38-126D-4619-8DA6-299AE846DEFA}">
      <dgm:prSet/>
      <dgm:spPr>
        <a:solidFill>
          <a:schemeClr val="accent1">
            <a:lumMod val="75000"/>
          </a:schemeClr>
        </a:solidFill>
      </dgm:spPr>
      <dgm:t>
        <a:bodyPr/>
        <a:lstStyle/>
        <a:p>
          <a:endParaRPr lang="ru-RU"/>
        </a:p>
      </dgm:t>
    </dgm:pt>
    <dgm:pt modelId="{642C37E6-492A-427E-A157-FCE6EF72D585}">
      <dgm:prSet phldrT="[Текст]" custT="1"/>
      <dgm:spPr/>
      <dgm:t>
        <a:bodyPr/>
        <a:lstStyle/>
        <a:p>
          <a:pPr algn="just"/>
          <a:r>
            <a:rPr lang="ru-RU" sz="1400" b="1" dirty="0">
              <a:solidFill>
                <a:schemeClr val="tx1"/>
              </a:solidFill>
            </a:rPr>
            <a:t>охрана объектов и (или) имущества (в том числе при его транспортировке), находящихся в собственности, во владении, в пользовании, хозяйственном ведении, оперативном управлении или доверительном управлении</a:t>
          </a:r>
          <a:endParaRPr lang="ru-RU" sz="1100" dirty="0"/>
        </a:p>
      </dgm:t>
    </dgm:pt>
    <dgm:pt modelId="{3AB63DC4-C645-47FB-86EE-BF3169365646}" type="parTrans" cxnId="{CC01ACC0-7983-4C4D-AB54-EB5C16195217}">
      <dgm:prSet/>
      <dgm:spPr/>
      <dgm:t>
        <a:bodyPr/>
        <a:lstStyle/>
        <a:p>
          <a:endParaRPr lang="ru-RU"/>
        </a:p>
      </dgm:t>
    </dgm:pt>
    <dgm:pt modelId="{D83649B8-74F1-47F0-9EC4-EB0302BCF544}" type="sibTrans" cxnId="{CC01ACC0-7983-4C4D-AB54-EB5C16195217}">
      <dgm:prSet/>
      <dgm:spPr/>
      <dgm:t>
        <a:bodyPr/>
        <a:lstStyle/>
        <a:p>
          <a:endParaRPr lang="ru-RU"/>
        </a:p>
      </dgm:t>
    </dgm:pt>
    <dgm:pt modelId="{FAFC1264-C01B-4B26-90FA-5B591CAF2BB7}">
      <dgm:prSet phldrT="[Текст]"/>
      <dgm:spPr>
        <a:solidFill>
          <a:schemeClr val="accent1">
            <a:lumMod val="75000"/>
          </a:schemeClr>
        </a:solidFill>
      </dgm:spPr>
      <dgm:t>
        <a:bodyPr/>
        <a:lstStyle/>
        <a:p>
          <a:r>
            <a:rPr lang="ru-RU" dirty="0"/>
            <a:t>Исходя из вида услуг, устанавливать наименование вида деятельности в лицензии</a:t>
          </a:r>
        </a:p>
      </dgm:t>
    </dgm:pt>
    <dgm:pt modelId="{64214298-FBE7-4C39-8D84-607FD0A965E2}" type="parTrans" cxnId="{A88D5191-7666-453F-A9CF-1DC38AD0A798}">
      <dgm:prSet/>
      <dgm:spPr/>
      <dgm:t>
        <a:bodyPr/>
        <a:lstStyle/>
        <a:p>
          <a:endParaRPr lang="ru-RU"/>
        </a:p>
      </dgm:t>
    </dgm:pt>
    <dgm:pt modelId="{1D70D5ED-B318-420C-8512-85994E633A05}" type="sibTrans" cxnId="{A88D5191-7666-453F-A9CF-1DC38AD0A798}">
      <dgm:prSet/>
      <dgm:spPr/>
      <dgm:t>
        <a:bodyPr/>
        <a:lstStyle/>
        <a:p>
          <a:endParaRPr lang="ru-RU"/>
        </a:p>
      </dgm:t>
    </dgm:pt>
    <dgm:pt modelId="{1037AE4D-EC82-4B99-99E8-3C4F9F72B6AC}">
      <dgm:prSet phldrT="[Текст]" custT="1"/>
      <dgm:spPr/>
      <dgm:t>
        <a:bodyPr/>
        <a:lstStyle/>
        <a:p>
          <a:pPr marL="180000" algn="just">
            <a:lnSpc>
              <a:spcPts val="1700"/>
            </a:lnSpc>
            <a:spcAft>
              <a:spcPts val="0"/>
            </a:spcAft>
          </a:pPr>
          <a:r>
            <a:rPr lang="ru-RU" sz="1600" dirty="0">
              <a:latin typeface="+mn-lt"/>
            </a:rPr>
            <a:t>необходимо оказание услуг по физической охране объекта, оказание услуг по сторожевой охране объекта (охрана стройки, складов, парковки и т.п.) или сопровождение груза</a:t>
          </a:r>
        </a:p>
      </dgm:t>
    </dgm:pt>
    <dgm:pt modelId="{4DE527D1-C30E-4E25-A02A-5734746D0C73}" type="parTrans" cxnId="{CA65AE88-A473-44A4-95F8-9BA4A5825423}">
      <dgm:prSet/>
      <dgm:spPr/>
      <dgm:t>
        <a:bodyPr/>
        <a:lstStyle/>
        <a:p>
          <a:endParaRPr lang="ru-RU"/>
        </a:p>
      </dgm:t>
    </dgm:pt>
    <dgm:pt modelId="{281F43C2-38D0-4D89-93BA-ACC9932DE6AF}" type="sibTrans" cxnId="{CA65AE88-A473-44A4-95F8-9BA4A5825423}">
      <dgm:prSet/>
      <dgm:spPr/>
      <dgm:t>
        <a:bodyPr/>
        <a:lstStyle/>
        <a:p>
          <a:endParaRPr lang="ru-RU"/>
        </a:p>
      </dgm:t>
    </dgm:pt>
    <dgm:pt modelId="{DA0173FF-2D0D-4AD0-B195-3C51D5B42A5F}">
      <dgm:prSet phldrT="[Текст]" custT="1"/>
      <dgm:spPr/>
      <dgm:t>
        <a:bodyPr/>
        <a:lstStyle/>
        <a:p>
          <a:pPr algn="just"/>
          <a:r>
            <a:rPr lang="ru-RU" sz="1400" b="1" dirty="0"/>
            <a:t> охрана объектов и (или) имущества с осуществлением работ по проектированию, монтажу и эксплуатационному обслуживанию технических средств охраны и (или) с принятием мер реагирования на их сигнальную информацию; </a:t>
          </a:r>
        </a:p>
      </dgm:t>
    </dgm:pt>
    <dgm:pt modelId="{78090CF6-6AEA-4862-BE67-D3619A3D6BD2}" type="parTrans" cxnId="{108C6D05-5AED-4623-B48B-73EE2332FECF}">
      <dgm:prSet/>
      <dgm:spPr/>
      <dgm:t>
        <a:bodyPr/>
        <a:lstStyle/>
        <a:p>
          <a:endParaRPr lang="ru-RU"/>
        </a:p>
      </dgm:t>
    </dgm:pt>
    <dgm:pt modelId="{4189B2C5-1885-4A84-AF06-9DFA17B0CF65}" type="sibTrans" cxnId="{108C6D05-5AED-4623-B48B-73EE2332FECF}">
      <dgm:prSet/>
      <dgm:spPr/>
      <dgm:t>
        <a:bodyPr/>
        <a:lstStyle/>
        <a:p>
          <a:endParaRPr lang="ru-RU"/>
        </a:p>
      </dgm:t>
    </dgm:pt>
    <dgm:pt modelId="{45CFD994-C05E-481A-8B4B-49CCADC381F2}">
      <dgm:prSet phldrT="[Текст]" custT="1"/>
      <dgm:spPr/>
      <dgm:t>
        <a:bodyPr/>
        <a:lstStyle/>
        <a:p>
          <a:pPr algn="just"/>
          <a:r>
            <a:rPr lang="ru-RU" sz="1400" b="1" i="0" dirty="0"/>
            <a:t>обеспечение </a:t>
          </a:r>
          <a:r>
            <a:rPr lang="ru-RU" sz="1400" b="1" i="0" dirty="0" err="1"/>
            <a:t>внутриобъектового</a:t>
          </a:r>
          <a:r>
            <a:rPr lang="ru-RU" sz="1400" b="1" i="0" dirty="0"/>
            <a:t> и пропускного режимов на объектах; </a:t>
          </a:r>
        </a:p>
      </dgm:t>
    </dgm:pt>
    <dgm:pt modelId="{7854CF30-75BA-4832-9658-2F6E33BFBF66}" type="parTrans" cxnId="{CA017B01-26E3-4C80-A8ED-ECAA63135709}">
      <dgm:prSet/>
      <dgm:spPr/>
      <dgm:t>
        <a:bodyPr/>
        <a:lstStyle/>
        <a:p>
          <a:endParaRPr lang="ru-RU"/>
        </a:p>
      </dgm:t>
    </dgm:pt>
    <dgm:pt modelId="{1370C008-BD86-451D-BF2A-D17CA6B1EEB3}" type="sibTrans" cxnId="{CA017B01-26E3-4C80-A8ED-ECAA63135709}">
      <dgm:prSet/>
      <dgm:spPr/>
      <dgm:t>
        <a:bodyPr/>
        <a:lstStyle/>
        <a:p>
          <a:endParaRPr lang="ru-RU"/>
        </a:p>
      </dgm:t>
    </dgm:pt>
    <dgm:pt modelId="{61D98DDA-CD3F-4FAA-BC5D-40FBA61CBB67}">
      <dgm:prSet phldrT="[Текст]" custT="1"/>
      <dgm:spPr/>
      <dgm:t>
        <a:bodyPr/>
        <a:lstStyle/>
        <a:p>
          <a:pPr algn="just"/>
          <a:r>
            <a:rPr lang="ru-RU" sz="1400" b="1" i="0" dirty="0"/>
            <a:t>охрана объектов и (или) имущества, для которых установлены требования к антитеррористической защищенности</a:t>
          </a:r>
          <a:r>
            <a:rPr lang="ru-RU" sz="1600" b="1" i="0" dirty="0"/>
            <a:t>. </a:t>
          </a:r>
        </a:p>
      </dgm:t>
    </dgm:pt>
    <dgm:pt modelId="{DC8E4DAF-2FD5-45BC-BCB2-44FFDE62C71D}" type="parTrans" cxnId="{DA8E1AA9-4034-4B59-9A56-B9D5FAC2F1E7}">
      <dgm:prSet/>
      <dgm:spPr/>
      <dgm:t>
        <a:bodyPr/>
        <a:lstStyle/>
        <a:p>
          <a:endParaRPr lang="ru-RU"/>
        </a:p>
      </dgm:t>
    </dgm:pt>
    <dgm:pt modelId="{F29F845F-E159-49C6-B379-12F0657CB293}" type="sibTrans" cxnId="{DA8E1AA9-4034-4B59-9A56-B9D5FAC2F1E7}">
      <dgm:prSet/>
      <dgm:spPr/>
      <dgm:t>
        <a:bodyPr/>
        <a:lstStyle/>
        <a:p>
          <a:endParaRPr lang="ru-RU"/>
        </a:p>
      </dgm:t>
    </dgm:pt>
    <dgm:pt modelId="{3F162059-3153-4F64-B73E-F5485544303E}">
      <dgm:prSet phldrT="[Текст]" custT="1"/>
      <dgm:spPr/>
      <dgm:t>
        <a:bodyPr/>
        <a:lstStyle/>
        <a:p>
          <a:pPr marL="180000" algn="just">
            <a:lnSpc>
              <a:spcPts val="1700"/>
            </a:lnSpc>
            <a:spcAft>
              <a:spcPts val="0"/>
            </a:spcAft>
          </a:pPr>
          <a:r>
            <a:rPr lang="ru-RU" sz="1600" dirty="0">
              <a:latin typeface="+mn-lt"/>
            </a:rPr>
            <a:t>необходимо оказание охранных услуг с использованием  проходной (вертушка, турникет, предъявление документов, учет посетителей и т.д.), под данный случай попадает охрана школ, детских садов, больницы, административных зданий </a:t>
          </a:r>
        </a:p>
      </dgm:t>
    </dgm:pt>
    <dgm:pt modelId="{5E7FD18B-3707-43BE-9D34-A15F657D0D17}" type="parTrans" cxnId="{A0075AB8-8041-4BDA-9E1D-41672BDE603C}">
      <dgm:prSet/>
      <dgm:spPr/>
      <dgm:t>
        <a:bodyPr/>
        <a:lstStyle/>
        <a:p>
          <a:endParaRPr lang="ru-RU"/>
        </a:p>
      </dgm:t>
    </dgm:pt>
    <dgm:pt modelId="{2ECC2839-F5B4-4D9D-82FE-30DE2E9E0FF4}" type="sibTrans" cxnId="{A0075AB8-8041-4BDA-9E1D-41672BDE603C}">
      <dgm:prSet/>
      <dgm:spPr/>
      <dgm:t>
        <a:bodyPr/>
        <a:lstStyle/>
        <a:p>
          <a:endParaRPr lang="ru-RU"/>
        </a:p>
      </dgm:t>
    </dgm:pt>
    <dgm:pt modelId="{9582E1BE-35FE-44FA-8356-7377FFFB40CA}" type="pres">
      <dgm:prSet presAssocID="{D6365F77-C008-4EE8-99E7-31D99A6C0600}" presName="Name0" presStyleCnt="0">
        <dgm:presLayoutVars>
          <dgm:dir/>
          <dgm:animLvl val="lvl"/>
          <dgm:resizeHandles val="exact"/>
        </dgm:presLayoutVars>
      </dgm:prSet>
      <dgm:spPr/>
    </dgm:pt>
    <dgm:pt modelId="{A2B70A7C-4384-41C0-9953-A8270EA8F3D3}" type="pres">
      <dgm:prSet presAssocID="{D6365F77-C008-4EE8-99E7-31D99A6C0600}" presName="tSp" presStyleCnt="0"/>
      <dgm:spPr/>
    </dgm:pt>
    <dgm:pt modelId="{F6B5FA8A-6F11-48C4-A60F-D4FE0BD3647E}" type="pres">
      <dgm:prSet presAssocID="{D6365F77-C008-4EE8-99E7-31D99A6C0600}" presName="bSp" presStyleCnt="0"/>
      <dgm:spPr/>
    </dgm:pt>
    <dgm:pt modelId="{8068E44B-C9E0-4497-891C-8E27DA91EE65}" type="pres">
      <dgm:prSet presAssocID="{D6365F77-C008-4EE8-99E7-31D99A6C0600}" presName="process" presStyleCnt="0"/>
      <dgm:spPr/>
    </dgm:pt>
    <dgm:pt modelId="{3F3E71FE-4A3C-4E11-B582-E49A91F1B9FF}" type="pres">
      <dgm:prSet presAssocID="{BA37F159-881F-4F71-A7C1-4B5BF712CFC2}" presName="composite1" presStyleCnt="0"/>
      <dgm:spPr/>
    </dgm:pt>
    <dgm:pt modelId="{6F0CD3F8-69D4-4186-9681-5C12C1A4373F}" type="pres">
      <dgm:prSet presAssocID="{BA37F159-881F-4F71-A7C1-4B5BF712CFC2}" presName="dummyNode1" presStyleLbl="node1" presStyleIdx="0" presStyleCnt="2"/>
      <dgm:spPr/>
    </dgm:pt>
    <dgm:pt modelId="{02665959-97F5-4136-B3FC-851B2C414518}" type="pres">
      <dgm:prSet presAssocID="{BA37F159-881F-4F71-A7C1-4B5BF712CFC2}" presName="childNode1" presStyleLbl="bgAcc1" presStyleIdx="0" presStyleCnt="2" custScaleX="168747" custScaleY="205082" custLinFactNeighborX="617" custLinFactNeighborY="-7641">
        <dgm:presLayoutVars>
          <dgm:bulletEnabled val="1"/>
        </dgm:presLayoutVars>
      </dgm:prSet>
      <dgm:spPr/>
    </dgm:pt>
    <dgm:pt modelId="{A11A2FE1-83B9-4596-A878-F5017AE08CE7}" type="pres">
      <dgm:prSet presAssocID="{BA37F159-881F-4F71-A7C1-4B5BF712CFC2}" presName="childNode1tx" presStyleLbl="bgAcc1" presStyleIdx="0" presStyleCnt="2">
        <dgm:presLayoutVars>
          <dgm:bulletEnabled val="1"/>
        </dgm:presLayoutVars>
      </dgm:prSet>
      <dgm:spPr/>
    </dgm:pt>
    <dgm:pt modelId="{298489F7-016D-46C6-99F0-DC0987592E1C}" type="pres">
      <dgm:prSet presAssocID="{BA37F159-881F-4F71-A7C1-4B5BF712CFC2}" presName="parentNode1" presStyleLbl="node1" presStyleIdx="0" presStyleCnt="2" custScaleX="153520" custScaleY="77089" custLinFactNeighborX="-16034" custLinFactNeighborY="65386">
        <dgm:presLayoutVars>
          <dgm:chMax val="1"/>
          <dgm:bulletEnabled val="1"/>
        </dgm:presLayoutVars>
      </dgm:prSet>
      <dgm:spPr/>
    </dgm:pt>
    <dgm:pt modelId="{9C2C32A9-BCA6-499D-8919-52FE3A1CE614}" type="pres">
      <dgm:prSet presAssocID="{BA37F159-881F-4F71-A7C1-4B5BF712CFC2}" presName="connSite1" presStyleCnt="0"/>
      <dgm:spPr/>
    </dgm:pt>
    <dgm:pt modelId="{6054A6C4-5F46-4A3A-AE67-A005CD20926D}" type="pres">
      <dgm:prSet presAssocID="{AB8D4F65-1AA6-407F-BB80-C801DF576479}" presName="Name9" presStyleLbl="sibTrans2D1" presStyleIdx="0" presStyleCnt="1" custAng="0" custScaleX="231315" custLinFactNeighborX="-3715" custLinFactNeighborY="-17121"/>
      <dgm:spPr/>
    </dgm:pt>
    <dgm:pt modelId="{2B790FFB-9FD1-45EB-A0D1-CE63429A238C}" type="pres">
      <dgm:prSet presAssocID="{FAFC1264-C01B-4B26-90FA-5B591CAF2BB7}" presName="composite2" presStyleCnt="0"/>
      <dgm:spPr/>
    </dgm:pt>
    <dgm:pt modelId="{D6E0E6A7-7772-4413-B6F0-C842A3E487AE}" type="pres">
      <dgm:prSet presAssocID="{FAFC1264-C01B-4B26-90FA-5B591CAF2BB7}" presName="dummyNode2" presStyleLbl="node1" presStyleIdx="0" presStyleCnt="2"/>
      <dgm:spPr/>
    </dgm:pt>
    <dgm:pt modelId="{EC72F1BD-F63A-4E9E-A6AF-01FB09F825EB}" type="pres">
      <dgm:prSet presAssocID="{FAFC1264-C01B-4B26-90FA-5B591CAF2BB7}" presName="childNode2" presStyleLbl="bgAcc1" presStyleIdx="1" presStyleCnt="2" custScaleX="167805" custScaleY="191884" custLinFactNeighborY="-30134">
        <dgm:presLayoutVars>
          <dgm:bulletEnabled val="1"/>
        </dgm:presLayoutVars>
      </dgm:prSet>
      <dgm:spPr/>
    </dgm:pt>
    <dgm:pt modelId="{A9A66619-3651-4C1F-AF5D-D8D499FC8377}" type="pres">
      <dgm:prSet presAssocID="{FAFC1264-C01B-4B26-90FA-5B591CAF2BB7}" presName="childNode2tx" presStyleLbl="bgAcc1" presStyleIdx="1" presStyleCnt="2">
        <dgm:presLayoutVars>
          <dgm:bulletEnabled val="1"/>
        </dgm:presLayoutVars>
      </dgm:prSet>
      <dgm:spPr/>
    </dgm:pt>
    <dgm:pt modelId="{FE1E35E2-0907-48E7-8DC2-EB0818C9CB2C}" type="pres">
      <dgm:prSet presAssocID="{FAFC1264-C01B-4B26-90FA-5B591CAF2BB7}" presName="parentNode2" presStyleLbl="node1" presStyleIdx="1" presStyleCnt="2" custScaleX="137922" custScaleY="100219" custLinFactNeighborY="-84931">
        <dgm:presLayoutVars>
          <dgm:chMax val="0"/>
          <dgm:bulletEnabled val="1"/>
        </dgm:presLayoutVars>
      </dgm:prSet>
      <dgm:spPr/>
    </dgm:pt>
    <dgm:pt modelId="{33CC5509-370D-461E-9EE4-71B3DB895D76}" type="pres">
      <dgm:prSet presAssocID="{FAFC1264-C01B-4B26-90FA-5B591CAF2BB7}" presName="connSite2" presStyleCnt="0"/>
      <dgm:spPr/>
    </dgm:pt>
  </dgm:ptLst>
  <dgm:cxnLst>
    <dgm:cxn modelId="{CA017B01-26E3-4C80-A8ED-ECAA63135709}" srcId="{BA37F159-881F-4F71-A7C1-4B5BF712CFC2}" destId="{45CFD994-C05E-481A-8B4B-49CCADC381F2}" srcOrd="2" destOrd="0" parTransId="{7854CF30-75BA-4832-9658-2F6E33BFBF66}" sibTransId="{1370C008-BD86-451D-BF2A-D17CA6B1EEB3}"/>
    <dgm:cxn modelId="{108C6D05-5AED-4623-B48B-73EE2332FECF}" srcId="{BA37F159-881F-4F71-A7C1-4B5BF712CFC2}" destId="{DA0173FF-2D0D-4AD0-B195-3C51D5B42A5F}" srcOrd="1" destOrd="0" parTransId="{78090CF6-6AEA-4862-BE67-D3619A3D6BD2}" sibTransId="{4189B2C5-1885-4A84-AF06-9DFA17B0CF65}"/>
    <dgm:cxn modelId="{14577110-B91A-4DED-BB2F-1FBE4F08DA4B}" type="presOf" srcId="{BA37F159-881F-4F71-A7C1-4B5BF712CFC2}" destId="{298489F7-016D-46C6-99F0-DC0987592E1C}" srcOrd="0" destOrd="0" presId="urn:microsoft.com/office/officeart/2005/8/layout/hProcess4"/>
    <dgm:cxn modelId="{FF2A6D1B-6B8E-45E8-B25F-EDBF89371D44}" type="presOf" srcId="{3F162059-3153-4F64-B73E-F5485544303E}" destId="{A9A66619-3651-4C1F-AF5D-D8D499FC8377}" srcOrd="1" destOrd="1" presId="urn:microsoft.com/office/officeart/2005/8/layout/hProcess4"/>
    <dgm:cxn modelId="{E60CA624-14E2-4EA1-B590-81159B13474B}" type="presOf" srcId="{642C37E6-492A-427E-A157-FCE6EF72D585}" destId="{A11A2FE1-83B9-4596-A878-F5017AE08CE7}" srcOrd="1" destOrd="0" presId="urn:microsoft.com/office/officeart/2005/8/layout/hProcess4"/>
    <dgm:cxn modelId="{A2FB9D38-126D-4619-8DA6-299AE846DEFA}" srcId="{D6365F77-C008-4EE8-99E7-31D99A6C0600}" destId="{BA37F159-881F-4F71-A7C1-4B5BF712CFC2}" srcOrd="0" destOrd="0" parTransId="{506792CB-1577-4A45-A04C-52A6B0BBFEF4}" sibTransId="{AB8D4F65-1AA6-407F-BB80-C801DF576479}"/>
    <dgm:cxn modelId="{6CFF763B-3FD4-46B7-B2F1-5E8907BD2F57}" type="presOf" srcId="{1037AE4D-EC82-4B99-99E8-3C4F9F72B6AC}" destId="{EC72F1BD-F63A-4E9E-A6AF-01FB09F825EB}" srcOrd="0" destOrd="0" presId="urn:microsoft.com/office/officeart/2005/8/layout/hProcess4"/>
    <dgm:cxn modelId="{72429946-D039-432F-8190-CC8C89AAEE37}" type="presOf" srcId="{45CFD994-C05E-481A-8B4B-49CCADC381F2}" destId="{A11A2FE1-83B9-4596-A878-F5017AE08CE7}" srcOrd="1" destOrd="2" presId="urn:microsoft.com/office/officeart/2005/8/layout/hProcess4"/>
    <dgm:cxn modelId="{C025E347-222F-4F40-847D-246AF22B8360}" type="presOf" srcId="{642C37E6-492A-427E-A157-FCE6EF72D585}" destId="{02665959-97F5-4136-B3FC-851B2C414518}" srcOrd="0" destOrd="0" presId="urn:microsoft.com/office/officeart/2005/8/layout/hProcess4"/>
    <dgm:cxn modelId="{1DC8026C-8D6F-490C-8438-6097660D1E32}" type="presOf" srcId="{45CFD994-C05E-481A-8B4B-49CCADC381F2}" destId="{02665959-97F5-4136-B3FC-851B2C414518}" srcOrd="0" destOrd="2" presId="urn:microsoft.com/office/officeart/2005/8/layout/hProcess4"/>
    <dgm:cxn modelId="{4F290B73-93E5-481C-9FEF-B1AD7CAAEA9F}" type="presOf" srcId="{61D98DDA-CD3F-4FAA-BC5D-40FBA61CBB67}" destId="{02665959-97F5-4136-B3FC-851B2C414518}" srcOrd="0" destOrd="3" presId="urn:microsoft.com/office/officeart/2005/8/layout/hProcess4"/>
    <dgm:cxn modelId="{2D35E083-507F-4B49-BD44-0E074CEDB1DC}" type="presOf" srcId="{1037AE4D-EC82-4B99-99E8-3C4F9F72B6AC}" destId="{A9A66619-3651-4C1F-AF5D-D8D499FC8377}" srcOrd="1" destOrd="0" presId="urn:microsoft.com/office/officeart/2005/8/layout/hProcess4"/>
    <dgm:cxn modelId="{D9B62088-52ED-401D-AE72-CC2611589FEC}" type="presOf" srcId="{3F162059-3153-4F64-B73E-F5485544303E}" destId="{EC72F1BD-F63A-4E9E-A6AF-01FB09F825EB}" srcOrd="0" destOrd="1" presId="urn:microsoft.com/office/officeart/2005/8/layout/hProcess4"/>
    <dgm:cxn modelId="{715E3788-BD40-4081-B1E1-4A39688E0D53}" type="presOf" srcId="{FAFC1264-C01B-4B26-90FA-5B591CAF2BB7}" destId="{FE1E35E2-0907-48E7-8DC2-EB0818C9CB2C}" srcOrd="0" destOrd="0" presId="urn:microsoft.com/office/officeart/2005/8/layout/hProcess4"/>
    <dgm:cxn modelId="{5B614D88-7CCA-4D5C-9B31-73B96A2516B7}" type="presOf" srcId="{AB8D4F65-1AA6-407F-BB80-C801DF576479}" destId="{6054A6C4-5F46-4A3A-AE67-A005CD20926D}" srcOrd="0" destOrd="0" presId="urn:microsoft.com/office/officeart/2005/8/layout/hProcess4"/>
    <dgm:cxn modelId="{CA65AE88-A473-44A4-95F8-9BA4A5825423}" srcId="{FAFC1264-C01B-4B26-90FA-5B591CAF2BB7}" destId="{1037AE4D-EC82-4B99-99E8-3C4F9F72B6AC}" srcOrd="0" destOrd="0" parTransId="{4DE527D1-C30E-4E25-A02A-5734746D0C73}" sibTransId="{281F43C2-38D0-4D89-93BA-ACC9932DE6AF}"/>
    <dgm:cxn modelId="{9D1E1F8C-6A01-4D1B-A460-6D5F3CBC206D}" type="presOf" srcId="{61D98DDA-CD3F-4FAA-BC5D-40FBA61CBB67}" destId="{A11A2FE1-83B9-4596-A878-F5017AE08CE7}" srcOrd="1" destOrd="3" presId="urn:microsoft.com/office/officeart/2005/8/layout/hProcess4"/>
    <dgm:cxn modelId="{A88D5191-7666-453F-A9CF-1DC38AD0A798}" srcId="{D6365F77-C008-4EE8-99E7-31D99A6C0600}" destId="{FAFC1264-C01B-4B26-90FA-5B591CAF2BB7}" srcOrd="1" destOrd="0" parTransId="{64214298-FBE7-4C39-8D84-607FD0A965E2}" sibTransId="{1D70D5ED-B318-420C-8512-85994E633A05}"/>
    <dgm:cxn modelId="{DA8E1AA9-4034-4B59-9A56-B9D5FAC2F1E7}" srcId="{BA37F159-881F-4F71-A7C1-4B5BF712CFC2}" destId="{61D98DDA-CD3F-4FAA-BC5D-40FBA61CBB67}" srcOrd="3" destOrd="0" parTransId="{DC8E4DAF-2FD5-45BC-BCB2-44FFDE62C71D}" sibTransId="{F29F845F-E159-49C6-B379-12F0657CB293}"/>
    <dgm:cxn modelId="{B824CAB3-70D0-4305-B16C-581A1A92975E}" type="presOf" srcId="{D6365F77-C008-4EE8-99E7-31D99A6C0600}" destId="{9582E1BE-35FE-44FA-8356-7377FFFB40CA}" srcOrd="0" destOrd="0" presId="urn:microsoft.com/office/officeart/2005/8/layout/hProcess4"/>
    <dgm:cxn modelId="{A0075AB8-8041-4BDA-9E1D-41672BDE603C}" srcId="{FAFC1264-C01B-4B26-90FA-5B591CAF2BB7}" destId="{3F162059-3153-4F64-B73E-F5485544303E}" srcOrd="1" destOrd="0" parTransId="{5E7FD18B-3707-43BE-9D34-A15F657D0D17}" sibTransId="{2ECC2839-F5B4-4D9D-82FE-30DE2E9E0FF4}"/>
    <dgm:cxn modelId="{CC01ACC0-7983-4C4D-AB54-EB5C16195217}" srcId="{BA37F159-881F-4F71-A7C1-4B5BF712CFC2}" destId="{642C37E6-492A-427E-A157-FCE6EF72D585}" srcOrd="0" destOrd="0" parTransId="{3AB63DC4-C645-47FB-86EE-BF3169365646}" sibTransId="{D83649B8-74F1-47F0-9EC4-EB0302BCF544}"/>
    <dgm:cxn modelId="{65C6F9C5-8C0C-4C9A-9038-9630A1ECFB94}" type="presOf" srcId="{DA0173FF-2D0D-4AD0-B195-3C51D5B42A5F}" destId="{A11A2FE1-83B9-4596-A878-F5017AE08CE7}" srcOrd="1" destOrd="1" presId="urn:microsoft.com/office/officeart/2005/8/layout/hProcess4"/>
    <dgm:cxn modelId="{482003FF-B895-43F2-9DCA-8FBE3F4764AC}" type="presOf" srcId="{DA0173FF-2D0D-4AD0-B195-3C51D5B42A5F}" destId="{02665959-97F5-4136-B3FC-851B2C414518}" srcOrd="0" destOrd="1" presId="urn:microsoft.com/office/officeart/2005/8/layout/hProcess4"/>
    <dgm:cxn modelId="{44282797-996D-4676-ABB1-A247C1972A6D}" type="presParOf" srcId="{9582E1BE-35FE-44FA-8356-7377FFFB40CA}" destId="{A2B70A7C-4384-41C0-9953-A8270EA8F3D3}" srcOrd="0" destOrd="0" presId="urn:microsoft.com/office/officeart/2005/8/layout/hProcess4"/>
    <dgm:cxn modelId="{8228A9BC-4695-4725-9292-F5879EC41C68}" type="presParOf" srcId="{9582E1BE-35FE-44FA-8356-7377FFFB40CA}" destId="{F6B5FA8A-6F11-48C4-A60F-D4FE0BD3647E}" srcOrd="1" destOrd="0" presId="urn:microsoft.com/office/officeart/2005/8/layout/hProcess4"/>
    <dgm:cxn modelId="{11557FA6-9B63-4F53-A7B5-5D3ACAB6304B}" type="presParOf" srcId="{9582E1BE-35FE-44FA-8356-7377FFFB40CA}" destId="{8068E44B-C9E0-4497-891C-8E27DA91EE65}" srcOrd="2" destOrd="0" presId="urn:microsoft.com/office/officeart/2005/8/layout/hProcess4"/>
    <dgm:cxn modelId="{8FD3C2A4-3BEC-4C0F-B0E1-A09C402FFD8D}" type="presParOf" srcId="{8068E44B-C9E0-4497-891C-8E27DA91EE65}" destId="{3F3E71FE-4A3C-4E11-B582-E49A91F1B9FF}" srcOrd="0" destOrd="0" presId="urn:microsoft.com/office/officeart/2005/8/layout/hProcess4"/>
    <dgm:cxn modelId="{DE2F058B-CB4F-4D09-A7EB-4AC4CCC8B8FB}" type="presParOf" srcId="{3F3E71FE-4A3C-4E11-B582-E49A91F1B9FF}" destId="{6F0CD3F8-69D4-4186-9681-5C12C1A4373F}" srcOrd="0" destOrd="0" presId="urn:microsoft.com/office/officeart/2005/8/layout/hProcess4"/>
    <dgm:cxn modelId="{5D67D6A2-CC12-4E1D-A0AC-2E9269E2C153}" type="presParOf" srcId="{3F3E71FE-4A3C-4E11-B582-E49A91F1B9FF}" destId="{02665959-97F5-4136-B3FC-851B2C414518}" srcOrd="1" destOrd="0" presId="urn:microsoft.com/office/officeart/2005/8/layout/hProcess4"/>
    <dgm:cxn modelId="{6F1DC03F-6452-4BC3-8218-CDF4553AC3FE}" type="presParOf" srcId="{3F3E71FE-4A3C-4E11-B582-E49A91F1B9FF}" destId="{A11A2FE1-83B9-4596-A878-F5017AE08CE7}" srcOrd="2" destOrd="0" presId="urn:microsoft.com/office/officeart/2005/8/layout/hProcess4"/>
    <dgm:cxn modelId="{5D27E305-CD2C-406F-88F3-AA8005D961F7}" type="presParOf" srcId="{3F3E71FE-4A3C-4E11-B582-E49A91F1B9FF}" destId="{298489F7-016D-46C6-99F0-DC0987592E1C}" srcOrd="3" destOrd="0" presId="urn:microsoft.com/office/officeart/2005/8/layout/hProcess4"/>
    <dgm:cxn modelId="{616F8DB7-5EFF-4A00-8E8A-4478308A9ACA}" type="presParOf" srcId="{3F3E71FE-4A3C-4E11-B582-E49A91F1B9FF}" destId="{9C2C32A9-BCA6-499D-8919-52FE3A1CE614}" srcOrd="4" destOrd="0" presId="urn:microsoft.com/office/officeart/2005/8/layout/hProcess4"/>
    <dgm:cxn modelId="{D291D632-4572-433A-B121-722F5ACE0C76}" type="presParOf" srcId="{8068E44B-C9E0-4497-891C-8E27DA91EE65}" destId="{6054A6C4-5F46-4A3A-AE67-A005CD20926D}" srcOrd="1" destOrd="0" presId="urn:microsoft.com/office/officeart/2005/8/layout/hProcess4"/>
    <dgm:cxn modelId="{B3B153CC-2E36-4F59-8D4B-204B37C8B285}" type="presParOf" srcId="{8068E44B-C9E0-4497-891C-8E27DA91EE65}" destId="{2B790FFB-9FD1-45EB-A0D1-CE63429A238C}" srcOrd="2" destOrd="0" presId="urn:microsoft.com/office/officeart/2005/8/layout/hProcess4"/>
    <dgm:cxn modelId="{23167638-20F0-4F29-9914-7D597F8EB80F}" type="presParOf" srcId="{2B790FFB-9FD1-45EB-A0D1-CE63429A238C}" destId="{D6E0E6A7-7772-4413-B6F0-C842A3E487AE}" srcOrd="0" destOrd="0" presId="urn:microsoft.com/office/officeart/2005/8/layout/hProcess4"/>
    <dgm:cxn modelId="{F827B892-0F37-44A1-81F0-9892D431F8C9}" type="presParOf" srcId="{2B790FFB-9FD1-45EB-A0D1-CE63429A238C}" destId="{EC72F1BD-F63A-4E9E-A6AF-01FB09F825EB}" srcOrd="1" destOrd="0" presId="urn:microsoft.com/office/officeart/2005/8/layout/hProcess4"/>
    <dgm:cxn modelId="{CD3D1CA5-67B9-443D-BD13-CACDA5C879FF}" type="presParOf" srcId="{2B790FFB-9FD1-45EB-A0D1-CE63429A238C}" destId="{A9A66619-3651-4C1F-AF5D-D8D499FC8377}" srcOrd="2" destOrd="0" presId="urn:microsoft.com/office/officeart/2005/8/layout/hProcess4"/>
    <dgm:cxn modelId="{E35C296A-298D-43BE-AEB4-27DCD8FAFFD8}" type="presParOf" srcId="{2B790FFB-9FD1-45EB-A0D1-CE63429A238C}" destId="{FE1E35E2-0907-48E7-8DC2-EB0818C9CB2C}" srcOrd="3" destOrd="0" presId="urn:microsoft.com/office/officeart/2005/8/layout/hProcess4"/>
    <dgm:cxn modelId="{92B2E5AF-9C8D-44FF-ACD8-EC585EF03A9A}" type="presParOf" srcId="{2B790FFB-9FD1-45EB-A0D1-CE63429A238C}" destId="{33CC5509-370D-461E-9EE4-71B3DB895D76}"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25B956-C68D-4E38-9B10-76C5C3DAF2EC}"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C70071E1-E753-4C92-A3A0-DC577E471AF3}">
      <dgm:prSet phldrT="[Текст]" custT="1"/>
      <dgm:spPr/>
      <dgm:t>
        <a:bodyPr/>
        <a:lstStyle/>
        <a:p>
          <a:r>
            <a:rPr lang="ru-RU" sz="2400" dirty="0"/>
            <a:t>Перечень необходимых документов (всегда)</a:t>
          </a:r>
        </a:p>
      </dgm:t>
    </dgm:pt>
    <dgm:pt modelId="{FA0CC3B3-BF6A-494C-8219-A9D8046F78A5}" type="parTrans" cxnId="{C1791B57-DDFC-4501-9D6C-6244600BA8CA}">
      <dgm:prSet/>
      <dgm:spPr/>
      <dgm:t>
        <a:bodyPr/>
        <a:lstStyle/>
        <a:p>
          <a:endParaRPr lang="ru-RU"/>
        </a:p>
      </dgm:t>
    </dgm:pt>
    <dgm:pt modelId="{C996CB6B-0817-4893-8E38-07AB77E547F1}" type="sibTrans" cxnId="{C1791B57-DDFC-4501-9D6C-6244600BA8CA}">
      <dgm:prSet/>
      <dgm:spPr/>
      <dgm:t>
        <a:bodyPr/>
        <a:lstStyle/>
        <a:p>
          <a:endParaRPr lang="ru-RU"/>
        </a:p>
      </dgm:t>
    </dgm:pt>
    <dgm:pt modelId="{44EF2B6B-0766-41F2-993F-1517D1D9A5F7}">
      <dgm:prSet phldrT="[Текст]" custT="1"/>
      <dgm:spPr/>
      <dgm:t>
        <a:bodyPr/>
        <a:lstStyle/>
        <a:p>
          <a:r>
            <a:rPr lang="ru-RU" sz="1800" dirty="0"/>
            <a:t>Должностная инструкция частного охранника на объекте охраны</a:t>
          </a:r>
        </a:p>
      </dgm:t>
    </dgm:pt>
    <dgm:pt modelId="{6159EE11-1F4D-4A1B-9BE9-612F30346B81}" type="parTrans" cxnId="{16E6F4D6-87E3-495D-B77D-2DBDEF51913A}">
      <dgm:prSet/>
      <dgm:spPr/>
      <dgm:t>
        <a:bodyPr/>
        <a:lstStyle/>
        <a:p>
          <a:endParaRPr lang="ru-RU"/>
        </a:p>
      </dgm:t>
    </dgm:pt>
    <dgm:pt modelId="{135EDF44-29CE-4253-89B7-B010D7079150}" type="sibTrans" cxnId="{16E6F4D6-87E3-495D-B77D-2DBDEF51913A}">
      <dgm:prSet/>
      <dgm:spPr/>
      <dgm:t>
        <a:bodyPr/>
        <a:lstStyle/>
        <a:p>
          <a:endParaRPr lang="ru-RU"/>
        </a:p>
      </dgm:t>
    </dgm:pt>
    <dgm:pt modelId="{094CFB97-4053-4558-BB4E-7046E1E63DA3}">
      <dgm:prSet phldrT="[Текст]" custT="1"/>
      <dgm:spPr/>
      <dgm:t>
        <a:bodyPr/>
        <a:lstStyle/>
        <a:p>
          <a:r>
            <a:rPr lang="ru-RU" sz="2400" dirty="0"/>
            <a:t>Что должно быть обеспечено охранной организацией (примеры)</a:t>
          </a:r>
        </a:p>
      </dgm:t>
    </dgm:pt>
    <dgm:pt modelId="{5298CD5D-FD9C-4663-8BC7-1EF2991883AA}" type="parTrans" cxnId="{CEDEDCE3-02A4-443D-A953-9EB9F1D566D1}">
      <dgm:prSet/>
      <dgm:spPr/>
      <dgm:t>
        <a:bodyPr/>
        <a:lstStyle/>
        <a:p>
          <a:endParaRPr lang="ru-RU"/>
        </a:p>
      </dgm:t>
    </dgm:pt>
    <dgm:pt modelId="{3680055D-BFF1-43FA-BB7B-3526E035D4E7}" type="sibTrans" cxnId="{CEDEDCE3-02A4-443D-A953-9EB9F1D566D1}">
      <dgm:prSet/>
      <dgm:spPr/>
      <dgm:t>
        <a:bodyPr/>
        <a:lstStyle/>
        <a:p>
          <a:endParaRPr lang="ru-RU"/>
        </a:p>
      </dgm:t>
    </dgm:pt>
    <dgm:pt modelId="{E968EA3B-182A-4A6B-AC89-7F11C7F36211}">
      <dgm:prSet phldrT="[Текст]" custT="1"/>
      <dgm:spPr/>
      <dgm:t>
        <a:bodyPr/>
        <a:lstStyle/>
        <a:p>
          <a:pPr algn="just"/>
          <a:r>
            <a:rPr lang="ru-RU" sz="1400" dirty="0"/>
            <a:t>Наличие у охранников связи с оперативным дежурным охранной организации и с территориальной дежурной частью полиции.</a:t>
          </a:r>
        </a:p>
      </dgm:t>
    </dgm:pt>
    <dgm:pt modelId="{969E22A5-3C2F-4BAF-BFE8-FE4925A6DF5D}" type="parTrans" cxnId="{9A66BED1-A846-4322-8D5D-1BC4DCC34A3F}">
      <dgm:prSet/>
      <dgm:spPr/>
      <dgm:t>
        <a:bodyPr/>
        <a:lstStyle/>
        <a:p>
          <a:endParaRPr lang="ru-RU"/>
        </a:p>
      </dgm:t>
    </dgm:pt>
    <dgm:pt modelId="{59131485-9152-4BAA-955B-DBED4E7BEDD6}" type="sibTrans" cxnId="{9A66BED1-A846-4322-8D5D-1BC4DCC34A3F}">
      <dgm:prSet/>
      <dgm:spPr/>
      <dgm:t>
        <a:bodyPr/>
        <a:lstStyle/>
        <a:p>
          <a:endParaRPr lang="ru-RU"/>
        </a:p>
      </dgm:t>
    </dgm:pt>
    <dgm:pt modelId="{86E3E6CB-9324-4186-AE47-5090448F0AD4}">
      <dgm:prSet phldrT="[Текст]" custT="1"/>
      <dgm:spPr/>
      <dgm:t>
        <a:bodyPr/>
        <a:lstStyle/>
        <a:p>
          <a:pPr algn="just"/>
          <a:r>
            <a:rPr lang="ru-RU" sz="1400" dirty="0"/>
            <a:t>Наличие у охранной организации дежурного подразделения с круглосуточным режимом работы, имеющего постоянную связь с объектами охраны.</a:t>
          </a:r>
        </a:p>
      </dgm:t>
    </dgm:pt>
    <dgm:pt modelId="{F095AAE9-B62A-428C-BC03-0F644FD7BA74}" type="parTrans" cxnId="{AD2FBBA0-22D0-4CAC-AE02-695680B6AB30}">
      <dgm:prSet/>
      <dgm:spPr/>
      <dgm:t>
        <a:bodyPr/>
        <a:lstStyle/>
        <a:p>
          <a:endParaRPr lang="ru-RU"/>
        </a:p>
      </dgm:t>
    </dgm:pt>
    <dgm:pt modelId="{3BB6EFBF-AE91-4B3E-9D06-38A22AAD7618}" type="sibTrans" cxnId="{AD2FBBA0-22D0-4CAC-AE02-695680B6AB30}">
      <dgm:prSet/>
      <dgm:spPr/>
      <dgm:t>
        <a:bodyPr/>
        <a:lstStyle/>
        <a:p>
          <a:endParaRPr lang="ru-RU"/>
        </a:p>
      </dgm:t>
    </dgm:pt>
    <dgm:pt modelId="{C2E87272-74B5-4136-AB59-1FB5E4DA8032}">
      <dgm:prSet phldrT="[Текст]" custT="1"/>
      <dgm:spPr/>
      <dgm:t>
        <a:bodyPr/>
        <a:lstStyle/>
        <a:p>
          <a:r>
            <a:rPr lang="ru-RU" sz="2400" dirty="0"/>
            <a:t>Определение </a:t>
          </a:r>
        </a:p>
        <a:p>
          <a:r>
            <a:rPr lang="ru-RU" sz="2400" dirty="0"/>
            <a:t>обязанностей по ТЗ (примеры)</a:t>
          </a:r>
        </a:p>
      </dgm:t>
    </dgm:pt>
    <dgm:pt modelId="{687EFE8D-5D45-4894-BB2E-26DE78736D6A}" type="parTrans" cxnId="{8B6549F6-0C82-4C0D-9225-6F23A031E1B2}">
      <dgm:prSet/>
      <dgm:spPr/>
      <dgm:t>
        <a:bodyPr/>
        <a:lstStyle/>
        <a:p>
          <a:endParaRPr lang="ru-RU"/>
        </a:p>
      </dgm:t>
    </dgm:pt>
    <dgm:pt modelId="{D2BD1AE7-627D-460D-9253-9379C44D7DD6}" type="sibTrans" cxnId="{8B6549F6-0C82-4C0D-9225-6F23A031E1B2}">
      <dgm:prSet/>
      <dgm:spPr/>
      <dgm:t>
        <a:bodyPr/>
        <a:lstStyle/>
        <a:p>
          <a:endParaRPr lang="ru-RU"/>
        </a:p>
      </dgm:t>
    </dgm:pt>
    <dgm:pt modelId="{83D5F959-2946-46FF-97B6-5E5B7662E275}">
      <dgm:prSet phldrT="[Текст]" custT="1"/>
      <dgm:spPr/>
      <dgm:t>
        <a:bodyPr/>
        <a:lstStyle/>
        <a:p>
          <a:pPr algn="l"/>
          <a:endParaRPr lang="ru-RU" sz="2400" dirty="0"/>
        </a:p>
      </dgm:t>
    </dgm:pt>
    <dgm:pt modelId="{998341B6-41D4-4917-9F59-95C94197B880}" type="parTrans" cxnId="{17E28329-D4EC-47F4-82A6-A726E07A96A2}">
      <dgm:prSet/>
      <dgm:spPr/>
      <dgm:t>
        <a:bodyPr/>
        <a:lstStyle/>
        <a:p>
          <a:endParaRPr lang="ru-RU"/>
        </a:p>
      </dgm:t>
    </dgm:pt>
    <dgm:pt modelId="{F2C14367-4476-44D0-A5BA-A2FBE1722BCA}" type="sibTrans" cxnId="{17E28329-D4EC-47F4-82A6-A726E07A96A2}">
      <dgm:prSet/>
      <dgm:spPr/>
      <dgm:t>
        <a:bodyPr/>
        <a:lstStyle/>
        <a:p>
          <a:endParaRPr lang="ru-RU"/>
        </a:p>
      </dgm:t>
    </dgm:pt>
    <dgm:pt modelId="{E989A479-7D53-41B6-92E5-B4A0D133970F}">
      <dgm:prSet phldrT="[Текст]" custT="1"/>
      <dgm:spPr/>
      <dgm:t>
        <a:bodyPr/>
        <a:lstStyle/>
        <a:p>
          <a:pPr algn="just"/>
          <a:r>
            <a:rPr lang="ru-RU" sz="1600" dirty="0"/>
            <a:t>Требования к охраннику, его внешнему виду</a:t>
          </a:r>
        </a:p>
      </dgm:t>
    </dgm:pt>
    <dgm:pt modelId="{4FB17E5E-16F1-49DB-A9C8-C12082642862}" type="parTrans" cxnId="{A837A3D6-E332-475D-B46C-1273E8C41163}">
      <dgm:prSet/>
      <dgm:spPr/>
      <dgm:t>
        <a:bodyPr/>
        <a:lstStyle/>
        <a:p>
          <a:endParaRPr lang="ru-RU"/>
        </a:p>
      </dgm:t>
    </dgm:pt>
    <dgm:pt modelId="{4C2FB933-36FE-466C-9246-BE09E348E48E}" type="sibTrans" cxnId="{A837A3D6-E332-475D-B46C-1273E8C41163}">
      <dgm:prSet/>
      <dgm:spPr/>
      <dgm:t>
        <a:bodyPr/>
        <a:lstStyle/>
        <a:p>
          <a:endParaRPr lang="ru-RU"/>
        </a:p>
      </dgm:t>
    </dgm:pt>
    <dgm:pt modelId="{831EDBB0-C3BE-489E-97C9-E58B9441ACC6}">
      <dgm:prSet phldrT="[Текст]" custT="1"/>
      <dgm:spPr/>
      <dgm:t>
        <a:bodyPr/>
        <a:lstStyle/>
        <a:p>
          <a:pPr algn="just"/>
          <a:endParaRPr lang="ru-RU" sz="1600" dirty="0"/>
        </a:p>
      </dgm:t>
    </dgm:pt>
    <dgm:pt modelId="{14B22CEC-1D40-4C5D-A619-798E1F7A32BE}" type="parTrans" cxnId="{E117328F-2A85-46AC-B621-ACAFA7C7B377}">
      <dgm:prSet/>
      <dgm:spPr/>
      <dgm:t>
        <a:bodyPr/>
        <a:lstStyle/>
        <a:p>
          <a:endParaRPr lang="ru-RU"/>
        </a:p>
      </dgm:t>
    </dgm:pt>
    <dgm:pt modelId="{25734E42-B414-4709-9765-53F54CE68593}" type="sibTrans" cxnId="{E117328F-2A85-46AC-B621-ACAFA7C7B377}">
      <dgm:prSet/>
      <dgm:spPr/>
      <dgm:t>
        <a:bodyPr/>
        <a:lstStyle/>
        <a:p>
          <a:endParaRPr lang="ru-RU"/>
        </a:p>
      </dgm:t>
    </dgm:pt>
    <dgm:pt modelId="{7AC7DA68-C168-4667-81BB-D271C3859A45}">
      <dgm:prSet phldrT="[Текст]" custT="1"/>
      <dgm:spPr/>
      <dgm:t>
        <a:bodyPr/>
        <a:lstStyle/>
        <a:p>
          <a:pPr algn="just"/>
          <a:r>
            <a:rPr lang="ru-RU" sz="1600" dirty="0"/>
            <a:t>Обязанность обследовать объект, составить акт обследования, согласовать его с заказчиком, срок этого обследования</a:t>
          </a:r>
        </a:p>
      </dgm:t>
    </dgm:pt>
    <dgm:pt modelId="{56327390-4230-4BDC-BDEB-7394CCFC9C91}" type="parTrans" cxnId="{0107FFC0-8906-48AD-ADA9-293A8A6CD338}">
      <dgm:prSet/>
      <dgm:spPr/>
      <dgm:t>
        <a:bodyPr/>
        <a:lstStyle/>
        <a:p>
          <a:endParaRPr lang="ru-RU"/>
        </a:p>
      </dgm:t>
    </dgm:pt>
    <dgm:pt modelId="{107BA003-56FF-472A-AF81-3FF7E793BA74}" type="sibTrans" cxnId="{0107FFC0-8906-48AD-ADA9-293A8A6CD338}">
      <dgm:prSet/>
      <dgm:spPr/>
      <dgm:t>
        <a:bodyPr/>
        <a:lstStyle/>
        <a:p>
          <a:endParaRPr lang="ru-RU"/>
        </a:p>
      </dgm:t>
    </dgm:pt>
    <dgm:pt modelId="{C7677A5B-2E59-4B88-9DF6-A047B0470BAA}">
      <dgm:prSet phldrT="[Текст]" custT="1"/>
      <dgm:spPr/>
      <dgm:t>
        <a:bodyPr/>
        <a:lstStyle/>
        <a:p>
          <a:r>
            <a:rPr lang="ru-RU" sz="1800" dirty="0"/>
            <a:t>Наблюдательное дело поста и его состав</a:t>
          </a:r>
        </a:p>
      </dgm:t>
    </dgm:pt>
    <dgm:pt modelId="{F012F839-9659-408D-83EE-9984CE3A982A}" type="parTrans" cxnId="{D7AABF11-9BD2-48AE-AE0C-CD5AF1BB5ADA}">
      <dgm:prSet/>
      <dgm:spPr/>
      <dgm:t>
        <a:bodyPr/>
        <a:lstStyle/>
        <a:p>
          <a:endParaRPr lang="ru-RU"/>
        </a:p>
      </dgm:t>
    </dgm:pt>
    <dgm:pt modelId="{F683BBE1-E97B-48B4-BAC3-D7F6F4EE6695}" type="sibTrans" cxnId="{D7AABF11-9BD2-48AE-AE0C-CD5AF1BB5ADA}">
      <dgm:prSet/>
      <dgm:spPr/>
      <dgm:t>
        <a:bodyPr/>
        <a:lstStyle/>
        <a:p>
          <a:endParaRPr lang="ru-RU"/>
        </a:p>
      </dgm:t>
    </dgm:pt>
    <dgm:pt modelId="{2CBAB296-FB38-4342-95E3-A43340236C46}" type="pres">
      <dgm:prSet presAssocID="{3E25B956-C68D-4E38-9B10-76C5C3DAF2EC}" presName="Name0" presStyleCnt="0">
        <dgm:presLayoutVars>
          <dgm:chMax val="7"/>
          <dgm:dir/>
          <dgm:animLvl val="lvl"/>
          <dgm:resizeHandles val="exact"/>
        </dgm:presLayoutVars>
      </dgm:prSet>
      <dgm:spPr/>
    </dgm:pt>
    <dgm:pt modelId="{D569DDB2-9157-4290-B554-65FE81AB7199}" type="pres">
      <dgm:prSet presAssocID="{C70071E1-E753-4C92-A3A0-DC577E471AF3}" presName="circle1" presStyleLbl="node1" presStyleIdx="0" presStyleCnt="3" custScaleX="76949" custLinFactNeighborX="2117" custLinFactNeighborY="4543"/>
      <dgm:spPr>
        <a:solidFill>
          <a:schemeClr val="accent1">
            <a:lumMod val="75000"/>
          </a:schemeClr>
        </a:solidFill>
      </dgm:spPr>
    </dgm:pt>
    <dgm:pt modelId="{67431B9F-5FDE-4441-9165-02AF40CB533A}" type="pres">
      <dgm:prSet presAssocID="{C70071E1-E753-4C92-A3A0-DC577E471AF3}" presName="space" presStyleCnt="0"/>
      <dgm:spPr/>
    </dgm:pt>
    <dgm:pt modelId="{77C073EF-A409-4498-8B1C-B21A4A72E1B9}" type="pres">
      <dgm:prSet presAssocID="{C70071E1-E753-4C92-A3A0-DC577E471AF3}" presName="rect1" presStyleLbl="alignAcc1" presStyleIdx="0" presStyleCnt="3" custScaleX="111983" custScaleY="100590" custLinFactNeighborX="-3046" custLinFactNeighborY="-6687"/>
      <dgm:spPr/>
    </dgm:pt>
    <dgm:pt modelId="{87CC1AF9-1313-4BA1-86E5-738A5B120A78}" type="pres">
      <dgm:prSet presAssocID="{094CFB97-4053-4558-BB4E-7046E1E63DA3}" presName="vertSpace2" presStyleLbl="node1" presStyleIdx="0" presStyleCnt="3"/>
      <dgm:spPr/>
    </dgm:pt>
    <dgm:pt modelId="{C2ACE610-D13B-44F6-9E30-2CC85952AC9E}" type="pres">
      <dgm:prSet presAssocID="{094CFB97-4053-4558-BB4E-7046E1E63DA3}" presName="circle2" presStyleLbl="node1" presStyleIdx="1" presStyleCnt="3" custScaleY="104772" custLinFactNeighborX="-14516" custLinFactNeighborY="-6004"/>
      <dgm:spPr>
        <a:solidFill>
          <a:schemeClr val="accent1">
            <a:lumMod val="75000"/>
          </a:schemeClr>
        </a:solidFill>
      </dgm:spPr>
    </dgm:pt>
    <dgm:pt modelId="{B58AA774-5E0C-4A63-85CC-4574E2C898FB}" type="pres">
      <dgm:prSet presAssocID="{094CFB97-4053-4558-BB4E-7046E1E63DA3}" presName="rect2" presStyleLbl="alignAcc1" presStyleIdx="1" presStyleCnt="3" custScaleX="111982" custScaleY="107990" custLinFactNeighborX="-3047" custLinFactNeighborY="-4395"/>
      <dgm:spPr/>
    </dgm:pt>
    <dgm:pt modelId="{357C01A6-0293-41D5-93D1-9625002D6A35}" type="pres">
      <dgm:prSet presAssocID="{C2E87272-74B5-4136-AB59-1FB5E4DA8032}" presName="vertSpace3" presStyleLbl="node1" presStyleIdx="1" presStyleCnt="3"/>
      <dgm:spPr/>
    </dgm:pt>
    <dgm:pt modelId="{28A46D8B-C4F9-44E6-91D9-A4D94B3778A3}" type="pres">
      <dgm:prSet presAssocID="{C2E87272-74B5-4136-AB59-1FB5E4DA8032}" presName="circle3" presStyleLbl="node1" presStyleIdx="2" presStyleCnt="3" custScaleY="103208" custLinFactNeighborX="-30285" custLinFactNeighborY="14799"/>
      <dgm:spPr>
        <a:solidFill>
          <a:schemeClr val="accent1">
            <a:lumMod val="75000"/>
          </a:schemeClr>
        </a:solidFill>
      </dgm:spPr>
    </dgm:pt>
    <dgm:pt modelId="{E7532ED3-45B0-4D18-A2F5-4B6164A51333}" type="pres">
      <dgm:prSet presAssocID="{C2E87272-74B5-4136-AB59-1FB5E4DA8032}" presName="rect3" presStyleLbl="alignAcc1" presStyleIdx="2" presStyleCnt="3" custScaleX="110982" custScaleY="98920" custLinFactNeighborX="-2978" custLinFactNeighborY="14454"/>
      <dgm:spPr/>
    </dgm:pt>
    <dgm:pt modelId="{D365324A-9941-40C8-972B-20C2257615B1}" type="pres">
      <dgm:prSet presAssocID="{C70071E1-E753-4C92-A3A0-DC577E471AF3}" presName="rect1ParTx" presStyleLbl="alignAcc1" presStyleIdx="2" presStyleCnt="3">
        <dgm:presLayoutVars>
          <dgm:chMax val="1"/>
          <dgm:bulletEnabled val="1"/>
        </dgm:presLayoutVars>
      </dgm:prSet>
      <dgm:spPr/>
    </dgm:pt>
    <dgm:pt modelId="{8883299C-827C-42C6-9025-E9A9894681C0}" type="pres">
      <dgm:prSet presAssocID="{C70071E1-E753-4C92-A3A0-DC577E471AF3}" presName="rect1ChTx" presStyleLbl="alignAcc1" presStyleIdx="2" presStyleCnt="3" custScaleX="121542" custScaleY="100000" custLinFactNeighborX="-7622" custLinFactNeighborY="-18717">
        <dgm:presLayoutVars>
          <dgm:bulletEnabled val="1"/>
        </dgm:presLayoutVars>
      </dgm:prSet>
      <dgm:spPr/>
    </dgm:pt>
    <dgm:pt modelId="{A27D237C-B2B6-412E-B61E-B693D99D6C66}" type="pres">
      <dgm:prSet presAssocID="{094CFB97-4053-4558-BB4E-7046E1E63DA3}" presName="rect2ParTx" presStyleLbl="alignAcc1" presStyleIdx="2" presStyleCnt="3">
        <dgm:presLayoutVars>
          <dgm:chMax val="1"/>
          <dgm:bulletEnabled val="1"/>
        </dgm:presLayoutVars>
      </dgm:prSet>
      <dgm:spPr/>
    </dgm:pt>
    <dgm:pt modelId="{E47223FB-85F9-4F12-B0AB-5B39B9C25C54}" type="pres">
      <dgm:prSet presAssocID="{094CFB97-4053-4558-BB4E-7046E1E63DA3}" presName="rect2ChTx" presStyleLbl="alignAcc1" presStyleIdx="2" presStyleCnt="3" custScaleX="124490" custScaleY="141935" custLinFactNeighborX="-8241" custLinFactNeighborY="-4024">
        <dgm:presLayoutVars>
          <dgm:bulletEnabled val="1"/>
        </dgm:presLayoutVars>
      </dgm:prSet>
      <dgm:spPr/>
    </dgm:pt>
    <dgm:pt modelId="{44B9AFF7-B9AF-42BB-8860-E407463980A6}" type="pres">
      <dgm:prSet presAssocID="{C2E87272-74B5-4136-AB59-1FB5E4DA8032}" presName="rect3ParTx" presStyleLbl="alignAcc1" presStyleIdx="2" presStyleCnt="3">
        <dgm:presLayoutVars>
          <dgm:chMax val="1"/>
          <dgm:bulletEnabled val="1"/>
        </dgm:presLayoutVars>
      </dgm:prSet>
      <dgm:spPr/>
    </dgm:pt>
    <dgm:pt modelId="{8C98E222-137B-4E76-BDFA-48DB7181ACC2}" type="pres">
      <dgm:prSet presAssocID="{C2E87272-74B5-4136-AB59-1FB5E4DA8032}" presName="rect3ChTx" presStyleLbl="alignAcc1" presStyleIdx="2" presStyleCnt="3" custScaleX="132600" custLinFactNeighborX="-8437" custLinFactNeighborY="14616">
        <dgm:presLayoutVars>
          <dgm:bulletEnabled val="1"/>
        </dgm:presLayoutVars>
      </dgm:prSet>
      <dgm:spPr/>
    </dgm:pt>
  </dgm:ptLst>
  <dgm:cxnLst>
    <dgm:cxn modelId="{4F43180C-557D-4600-8DF1-27F4F09DDFFA}" type="presOf" srcId="{7AC7DA68-C168-4667-81BB-D271C3859A45}" destId="{8C98E222-137B-4E76-BDFA-48DB7181ACC2}" srcOrd="0" destOrd="1" presId="urn:microsoft.com/office/officeart/2005/8/layout/target3"/>
    <dgm:cxn modelId="{D7AABF11-9BD2-48AE-AE0C-CD5AF1BB5ADA}" srcId="{C70071E1-E753-4C92-A3A0-DC577E471AF3}" destId="{C7677A5B-2E59-4B88-9DF6-A047B0470BAA}" srcOrd="1" destOrd="0" parTransId="{F012F839-9659-408D-83EE-9984CE3A982A}" sibTransId="{F683BBE1-E97B-48B4-BAC3-D7F6F4EE6695}"/>
    <dgm:cxn modelId="{17E28329-D4EC-47F4-82A6-A726E07A96A2}" srcId="{C2E87272-74B5-4136-AB59-1FB5E4DA8032}" destId="{83D5F959-2946-46FF-97B6-5E5B7662E275}" srcOrd="3" destOrd="0" parTransId="{998341B6-41D4-4917-9F59-95C94197B880}" sibTransId="{F2C14367-4476-44D0-A5BA-A2FBE1722BCA}"/>
    <dgm:cxn modelId="{B0DE3B31-78F1-4D5E-87C1-299AC75986DA}" type="presOf" srcId="{094CFB97-4053-4558-BB4E-7046E1E63DA3}" destId="{A27D237C-B2B6-412E-B61E-B693D99D6C66}" srcOrd="1" destOrd="0" presId="urn:microsoft.com/office/officeart/2005/8/layout/target3"/>
    <dgm:cxn modelId="{EB9D9C32-402B-4CE0-8E35-033858F37631}" type="presOf" srcId="{83D5F959-2946-46FF-97B6-5E5B7662E275}" destId="{8C98E222-137B-4E76-BDFA-48DB7181ACC2}" srcOrd="0" destOrd="3" presId="urn:microsoft.com/office/officeart/2005/8/layout/target3"/>
    <dgm:cxn modelId="{054CC13D-D892-4415-8EAD-3B17101E5C38}" type="presOf" srcId="{3E25B956-C68D-4E38-9B10-76C5C3DAF2EC}" destId="{2CBAB296-FB38-4342-95E3-A43340236C46}" srcOrd="0" destOrd="0" presId="urn:microsoft.com/office/officeart/2005/8/layout/target3"/>
    <dgm:cxn modelId="{2687576B-1D1F-4A4A-B2C7-CCA5FB327784}" type="presOf" srcId="{C2E87272-74B5-4136-AB59-1FB5E4DA8032}" destId="{E7532ED3-45B0-4D18-A2F5-4B6164A51333}" srcOrd="0" destOrd="0" presId="urn:microsoft.com/office/officeart/2005/8/layout/target3"/>
    <dgm:cxn modelId="{C1791B57-DDFC-4501-9D6C-6244600BA8CA}" srcId="{3E25B956-C68D-4E38-9B10-76C5C3DAF2EC}" destId="{C70071E1-E753-4C92-A3A0-DC577E471AF3}" srcOrd="0" destOrd="0" parTransId="{FA0CC3B3-BF6A-494C-8219-A9D8046F78A5}" sibTransId="{C996CB6B-0817-4893-8E38-07AB77E547F1}"/>
    <dgm:cxn modelId="{E117328F-2A85-46AC-B621-ACAFA7C7B377}" srcId="{C2E87272-74B5-4136-AB59-1FB5E4DA8032}" destId="{831EDBB0-C3BE-489E-97C9-E58B9441ACC6}" srcOrd="0" destOrd="0" parTransId="{14B22CEC-1D40-4C5D-A619-798E1F7A32BE}" sibTransId="{25734E42-B414-4709-9765-53F54CE68593}"/>
    <dgm:cxn modelId="{053628A0-D014-48D5-AF25-6AAF7E96F8D7}" type="presOf" srcId="{C2E87272-74B5-4136-AB59-1FB5E4DA8032}" destId="{44B9AFF7-B9AF-42BB-8860-E407463980A6}" srcOrd="1" destOrd="0" presId="urn:microsoft.com/office/officeart/2005/8/layout/target3"/>
    <dgm:cxn modelId="{AD2FBBA0-22D0-4CAC-AE02-695680B6AB30}" srcId="{094CFB97-4053-4558-BB4E-7046E1E63DA3}" destId="{86E3E6CB-9324-4186-AE47-5090448F0AD4}" srcOrd="1" destOrd="0" parTransId="{F095AAE9-B62A-428C-BC03-0F644FD7BA74}" sibTransId="{3BB6EFBF-AE91-4B3E-9D06-38A22AAD7618}"/>
    <dgm:cxn modelId="{CA23CBAD-D1BA-4760-A63E-5835FEFC6860}" type="presOf" srcId="{C70071E1-E753-4C92-A3A0-DC577E471AF3}" destId="{D365324A-9941-40C8-972B-20C2257615B1}" srcOrd="1" destOrd="0" presId="urn:microsoft.com/office/officeart/2005/8/layout/target3"/>
    <dgm:cxn modelId="{70A05BB5-F7EE-4AD2-97C3-16238E38D533}" type="presOf" srcId="{E989A479-7D53-41B6-92E5-B4A0D133970F}" destId="{8C98E222-137B-4E76-BDFA-48DB7181ACC2}" srcOrd="0" destOrd="2" presId="urn:microsoft.com/office/officeart/2005/8/layout/target3"/>
    <dgm:cxn modelId="{B8D283B5-8CE2-4411-BE86-B20730E88FA5}" type="presOf" srcId="{86E3E6CB-9324-4186-AE47-5090448F0AD4}" destId="{E47223FB-85F9-4F12-B0AB-5B39B9C25C54}" srcOrd="0" destOrd="1" presId="urn:microsoft.com/office/officeart/2005/8/layout/target3"/>
    <dgm:cxn modelId="{0107FFC0-8906-48AD-ADA9-293A8A6CD338}" srcId="{C2E87272-74B5-4136-AB59-1FB5E4DA8032}" destId="{7AC7DA68-C168-4667-81BB-D271C3859A45}" srcOrd="1" destOrd="0" parTransId="{56327390-4230-4BDC-BDEB-7394CCFC9C91}" sibTransId="{107BA003-56FF-472A-AF81-3FF7E793BA74}"/>
    <dgm:cxn modelId="{7AE268C6-FE87-45DD-8E1E-ABDCBC8B56BD}" type="presOf" srcId="{44EF2B6B-0766-41F2-993F-1517D1D9A5F7}" destId="{8883299C-827C-42C6-9025-E9A9894681C0}" srcOrd="0" destOrd="0" presId="urn:microsoft.com/office/officeart/2005/8/layout/target3"/>
    <dgm:cxn modelId="{9A66BED1-A846-4322-8D5D-1BC4DCC34A3F}" srcId="{094CFB97-4053-4558-BB4E-7046E1E63DA3}" destId="{E968EA3B-182A-4A6B-AC89-7F11C7F36211}" srcOrd="0" destOrd="0" parTransId="{969E22A5-3C2F-4BAF-BFE8-FE4925A6DF5D}" sibTransId="{59131485-9152-4BAA-955B-DBED4E7BEDD6}"/>
    <dgm:cxn modelId="{A837A3D6-E332-475D-B46C-1273E8C41163}" srcId="{C2E87272-74B5-4136-AB59-1FB5E4DA8032}" destId="{E989A479-7D53-41B6-92E5-B4A0D133970F}" srcOrd="2" destOrd="0" parTransId="{4FB17E5E-16F1-49DB-A9C8-C12082642862}" sibTransId="{4C2FB933-36FE-466C-9246-BE09E348E48E}"/>
    <dgm:cxn modelId="{024DE6D6-B2E4-4C67-84E9-F1AEBC9619E6}" type="presOf" srcId="{C7677A5B-2E59-4B88-9DF6-A047B0470BAA}" destId="{8883299C-827C-42C6-9025-E9A9894681C0}" srcOrd="0" destOrd="1" presId="urn:microsoft.com/office/officeart/2005/8/layout/target3"/>
    <dgm:cxn modelId="{16E6F4D6-87E3-495D-B77D-2DBDEF51913A}" srcId="{C70071E1-E753-4C92-A3A0-DC577E471AF3}" destId="{44EF2B6B-0766-41F2-993F-1517D1D9A5F7}" srcOrd="0" destOrd="0" parTransId="{6159EE11-1F4D-4A1B-9BE9-612F30346B81}" sibTransId="{135EDF44-29CE-4253-89B7-B010D7079150}"/>
    <dgm:cxn modelId="{CEDEDCE3-02A4-443D-A953-9EB9F1D566D1}" srcId="{3E25B956-C68D-4E38-9B10-76C5C3DAF2EC}" destId="{094CFB97-4053-4558-BB4E-7046E1E63DA3}" srcOrd="1" destOrd="0" parTransId="{5298CD5D-FD9C-4663-8BC7-1EF2991883AA}" sibTransId="{3680055D-BFF1-43FA-BB7B-3526E035D4E7}"/>
    <dgm:cxn modelId="{A51248EE-0397-4B36-BF9B-CAA1A66E1547}" type="presOf" srcId="{831EDBB0-C3BE-489E-97C9-E58B9441ACC6}" destId="{8C98E222-137B-4E76-BDFA-48DB7181ACC2}" srcOrd="0" destOrd="0" presId="urn:microsoft.com/office/officeart/2005/8/layout/target3"/>
    <dgm:cxn modelId="{059A31F6-A694-4CE9-B68E-9F602E679DEE}" type="presOf" srcId="{E968EA3B-182A-4A6B-AC89-7F11C7F36211}" destId="{E47223FB-85F9-4F12-B0AB-5B39B9C25C54}" srcOrd="0" destOrd="0" presId="urn:microsoft.com/office/officeart/2005/8/layout/target3"/>
    <dgm:cxn modelId="{8B6549F6-0C82-4C0D-9225-6F23A031E1B2}" srcId="{3E25B956-C68D-4E38-9B10-76C5C3DAF2EC}" destId="{C2E87272-74B5-4136-AB59-1FB5E4DA8032}" srcOrd="2" destOrd="0" parTransId="{687EFE8D-5D45-4894-BB2E-26DE78736D6A}" sibTransId="{D2BD1AE7-627D-460D-9253-9379C44D7DD6}"/>
    <dgm:cxn modelId="{B55FB3F8-D8B0-4F33-80C5-B470A82B7D84}" type="presOf" srcId="{094CFB97-4053-4558-BB4E-7046E1E63DA3}" destId="{B58AA774-5E0C-4A63-85CC-4574E2C898FB}" srcOrd="0" destOrd="0" presId="urn:microsoft.com/office/officeart/2005/8/layout/target3"/>
    <dgm:cxn modelId="{EBBABDFD-A456-4E77-AF73-15BAB4606364}" type="presOf" srcId="{C70071E1-E753-4C92-A3A0-DC577E471AF3}" destId="{77C073EF-A409-4498-8B1C-B21A4A72E1B9}" srcOrd="0" destOrd="0" presId="urn:microsoft.com/office/officeart/2005/8/layout/target3"/>
    <dgm:cxn modelId="{64B036CB-E97B-43D4-9C84-56A7A88891B1}" type="presParOf" srcId="{2CBAB296-FB38-4342-95E3-A43340236C46}" destId="{D569DDB2-9157-4290-B554-65FE81AB7199}" srcOrd="0" destOrd="0" presId="urn:microsoft.com/office/officeart/2005/8/layout/target3"/>
    <dgm:cxn modelId="{BD8EA929-F0A6-4BBF-91F8-92A6669CCDDE}" type="presParOf" srcId="{2CBAB296-FB38-4342-95E3-A43340236C46}" destId="{67431B9F-5FDE-4441-9165-02AF40CB533A}" srcOrd="1" destOrd="0" presId="urn:microsoft.com/office/officeart/2005/8/layout/target3"/>
    <dgm:cxn modelId="{2A6D8356-3B35-4C5A-B002-62C247DF4915}" type="presParOf" srcId="{2CBAB296-FB38-4342-95E3-A43340236C46}" destId="{77C073EF-A409-4498-8B1C-B21A4A72E1B9}" srcOrd="2" destOrd="0" presId="urn:microsoft.com/office/officeart/2005/8/layout/target3"/>
    <dgm:cxn modelId="{8E526A86-4F97-4A08-9F8D-A85AC1A76F3D}" type="presParOf" srcId="{2CBAB296-FB38-4342-95E3-A43340236C46}" destId="{87CC1AF9-1313-4BA1-86E5-738A5B120A78}" srcOrd="3" destOrd="0" presId="urn:microsoft.com/office/officeart/2005/8/layout/target3"/>
    <dgm:cxn modelId="{7B1B2C56-CB65-44A8-A2C1-6C47227DDF28}" type="presParOf" srcId="{2CBAB296-FB38-4342-95E3-A43340236C46}" destId="{C2ACE610-D13B-44F6-9E30-2CC85952AC9E}" srcOrd="4" destOrd="0" presId="urn:microsoft.com/office/officeart/2005/8/layout/target3"/>
    <dgm:cxn modelId="{C8EB982B-5A7E-4E6E-BFBC-46E759A9C10E}" type="presParOf" srcId="{2CBAB296-FB38-4342-95E3-A43340236C46}" destId="{B58AA774-5E0C-4A63-85CC-4574E2C898FB}" srcOrd="5" destOrd="0" presId="urn:microsoft.com/office/officeart/2005/8/layout/target3"/>
    <dgm:cxn modelId="{298E59CA-962A-4494-BC8D-01152A8B9E94}" type="presParOf" srcId="{2CBAB296-FB38-4342-95E3-A43340236C46}" destId="{357C01A6-0293-41D5-93D1-9625002D6A35}" srcOrd="6" destOrd="0" presId="urn:microsoft.com/office/officeart/2005/8/layout/target3"/>
    <dgm:cxn modelId="{435A377E-FA78-42A7-9C45-771515AADB81}" type="presParOf" srcId="{2CBAB296-FB38-4342-95E3-A43340236C46}" destId="{28A46D8B-C4F9-44E6-91D9-A4D94B3778A3}" srcOrd="7" destOrd="0" presId="urn:microsoft.com/office/officeart/2005/8/layout/target3"/>
    <dgm:cxn modelId="{82007F16-428E-411F-AD93-DCFB24633040}" type="presParOf" srcId="{2CBAB296-FB38-4342-95E3-A43340236C46}" destId="{E7532ED3-45B0-4D18-A2F5-4B6164A51333}" srcOrd="8" destOrd="0" presId="urn:microsoft.com/office/officeart/2005/8/layout/target3"/>
    <dgm:cxn modelId="{8582A016-561F-4F2B-AC4F-A8B19A371A5D}" type="presParOf" srcId="{2CBAB296-FB38-4342-95E3-A43340236C46}" destId="{D365324A-9941-40C8-972B-20C2257615B1}" srcOrd="9" destOrd="0" presId="urn:microsoft.com/office/officeart/2005/8/layout/target3"/>
    <dgm:cxn modelId="{52712287-0638-4C20-8027-08994365123D}" type="presParOf" srcId="{2CBAB296-FB38-4342-95E3-A43340236C46}" destId="{8883299C-827C-42C6-9025-E9A9894681C0}" srcOrd="10" destOrd="0" presId="urn:microsoft.com/office/officeart/2005/8/layout/target3"/>
    <dgm:cxn modelId="{0538715C-BA7E-407D-806D-20B056D67304}" type="presParOf" srcId="{2CBAB296-FB38-4342-95E3-A43340236C46}" destId="{A27D237C-B2B6-412E-B61E-B693D99D6C66}" srcOrd="11" destOrd="0" presId="urn:microsoft.com/office/officeart/2005/8/layout/target3"/>
    <dgm:cxn modelId="{139675E1-15F2-43FE-BE2A-402EF3FE080B}" type="presParOf" srcId="{2CBAB296-FB38-4342-95E3-A43340236C46}" destId="{E47223FB-85F9-4F12-B0AB-5B39B9C25C54}" srcOrd="12" destOrd="0" presId="urn:microsoft.com/office/officeart/2005/8/layout/target3"/>
    <dgm:cxn modelId="{1F043E53-9BC0-4E58-87BB-F3773F416FE0}" type="presParOf" srcId="{2CBAB296-FB38-4342-95E3-A43340236C46}" destId="{44B9AFF7-B9AF-42BB-8860-E407463980A6}" srcOrd="13" destOrd="0" presId="urn:microsoft.com/office/officeart/2005/8/layout/target3"/>
    <dgm:cxn modelId="{3C1A5005-FD0D-49D3-8346-592976653DD9}" type="presParOf" srcId="{2CBAB296-FB38-4342-95E3-A43340236C46}" destId="{8C98E222-137B-4E76-BDFA-48DB7181ACC2}"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25B956-C68D-4E38-9B10-76C5C3DAF2EC}"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C70071E1-E753-4C92-A3A0-DC577E471AF3}">
      <dgm:prSet phldrT="[Текст]" custT="1"/>
      <dgm:spPr/>
      <dgm:t>
        <a:bodyPr/>
        <a:lstStyle/>
        <a:p>
          <a:r>
            <a:rPr lang="ru-RU" sz="2400" dirty="0"/>
            <a:t>Требование к наличию оружия</a:t>
          </a:r>
        </a:p>
      </dgm:t>
    </dgm:pt>
    <dgm:pt modelId="{FA0CC3B3-BF6A-494C-8219-A9D8046F78A5}" type="parTrans" cxnId="{C1791B57-DDFC-4501-9D6C-6244600BA8CA}">
      <dgm:prSet/>
      <dgm:spPr/>
      <dgm:t>
        <a:bodyPr/>
        <a:lstStyle/>
        <a:p>
          <a:endParaRPr lang="ru-RU"/>
        </a:p>
      </dgm:t>
    </dgm:pt>
    <dgm:pt modelId="{C996CB6B-0817-4893-8E38-07AB77E547F1}" type="sibTrans" cxnId="{C1791B57-DDFC-4501-9D6C-6244600BA8CA}">
      <dgm:prSet/>
      <dgm:spPr/>
      <dgm:t>
        <a:bodyPr/>
        <a:lstStyle/>
        <a:p>
          <a:endParaRPr lang="ru-RU"/>
        </a:p>
      </dgm:t>
    </dgm:pt>
    <dgm:pt modelId="{094CFB97-4053-4558-BB4E-7046E1E63DA3}">
      <dgm:prSet phldrT="[Текст]" custT="1"/>
      <dgm:spPr/>
      <dgm:t>
        <a:bodyPr/>
        <a:lstStyle/>
        <a:p>
          <a:r>
            <a:rPr lang="ru-RU" sz="2000" dirty="0"/>
            <a:t>Требования к наличию средств пультовой охраны</a:t>
          </a:r>
        </a:p>
      </dgm:t>
    </dgm:pt>
    <dgm:pt modelId="{5298CD5D-FD9C-4663-8BC7-1EF2991883AA}" type="parTrans" cxnId="{CEDEDCE3-02A4-443D-A953-9EB9F1D566D1}">
      <dgm:prSet/>
      <dgm:spPr/>
      <dgm:t>
        <a:bodyPr/>
        <a:lstStyle/>
        <a:p>
          <a:endParaRPr lang="ru-RU"/>
        </a:p>
      </dgm:t>
    </dgm:pt>
    <dgm:pt modelId="{3680055D-BFF1-43FA-BB7B-3526E035D4E7}" type="sibTrans" cxnId="{CEDEDCE3-02A4-443D-A953-9EB9F1D566D1}">
      <dgm:prSet/>
      <dgm:spPr/>
      <dgm:t>
        <a:bodyPr/>
        <a:lstStyle/>
        <a:p>
          <a:endParaRPr lang="ru-RU"/>
        </a:p>
      </dgm:t>
    </dgm:pt>
    <dgm:pt modelId="{E968EA3B-182A-4A6B-AC89-7F11C7F36211}">
      <dgm:prSet phldrT="[Текст]" custT="1"/>
      <dgm:spPr/>
      <dgm:t>
        <a:bodyPr/>
        <a:lstStyle/>
        <a:p>
          <a:pPr algn="just"/>
          <a:r>
            <a:rPr lang="ru-RU" sz="1800" dirty="0"/>
            <a:t>Наличие у охранной организации технических средств для осуществления пультовой охраны: пульта для приема сигналов от объектового оборудования, объектовых приборов</a:t>
          </a:r>
        </a:p>
      </dgm:t>
    </dgm:pt>
    <dgm:pt modelId="{969E22A5-3C2F-4BAF-BFE8-FE4925A6DF5D}" type="parTrans" cxnId="{9A66BED1-A846-4322-8D5D-1BC4DCC34A3F}">
      <dgm:prSet/>
      <dgm:spPr/>
      <dgm:t>
        <a:bodyPr/>
        <a:lstStyle/>
        <a:p>
          <a:endParaRPr lang="ru-RU"/>
        </a:p>
      </dgm:t>
    </dgm:pt>
    <dgm:pt modelId="{59131485-9152-4BAA-955B-DBED4E7BEDD6}" type="sibTrans" cxnId="{9A66BED1-A846-4322-8D5D-1BC4DCC34A3F}">
      <dgm:prSet/>
      <dgm:spPr/>
      <dgm:t>
        <a:bodyPr/>
        <a:lstStyle/>
        <a:p>
          <a:endParaRPr lang="ru-RU"/>
        </a:p>
      </dgm:t>
    </dgm:pt>
    <dgm:pt modelId="{C2E87272-74B5-4136-AB59-1FB5E4DA8032}">
      <dgm:prSet phldrT="[Текст]" custT="1"/>
      <dgm:spPr/>
      <dgm:t>
        <a:bodyPr/>
        <a:lstStyle/>
        <a:p>
          <a:r>
            <a:rPr lang="ru-RU" sz="2000" dirty="0"/>
            <a:t>Требования к наличию технических специалистов </a:t>
          </a:r>
        </a:p>
      </dgm:t>
    </dgm:pt>
    <dgm:pt modelId="{687EFE8D-5D45-4894-BB2E-26DE78736D6A}" type="parTrans" cxnId="{8B6549F6-0C82-4C0D-9225-6F23A031E1B2}">
      <dgm:prSet/>
      <dgm:spPr/>
      <dgm:t>
        <a:bodyPr/>
        <a:lstStyle/>
        <a:p>
          <a:endParaRPr lang="ru-RU"/>
        </a:p>
      </dgm:t>
    </dgm:pt>
    <dgm:pt modelId="{D2BD1AE7-627D-460D-9253-9379C44D7DD6}" type="sibTrans" cxnId="{8B6549F6-0C82-4C0D-9225-6F23A031E1B2}">
      <dgm:prSet/>
      <dgm:spPr/>
      <dgm:t>
        <a:bodyPr/>
        <a:lstStyle/>
        <a:p>
          <a:endParaRPr lang="ru-RU"/>
        </a:p>
      </dgm:t>
    </dgm:pt>
    <dgm:pt modelId="{831EDBB0-C3BE-489E-97C9-E58B9441ACC6}">
      <dgm:prSet phldrT="[Текст]" custT="1"/>
      <dgm:spPr/>
      <dgm:t>
        <a:bodyPr/>
        <a:lstStyle/>
        <a:p>
          <a:pPr algn="just"/>
          <a:endParaRPr lang="ru-RU" sz="1600" dirty="0"/>
        </a:p>
      </dgm:t>
    </dgm:pt>
    <dgm:pt modelId="{14B22CEC-1D40-4C5D-A619-798E1F7A32BE}" type="parTrans" cxnId="{E117328F-2A85-46AC-B621-ACAFA7C7B377}">
      <dgm:prSet/>
      <dgm:spPr/>
      <dgm:t>
        <a:bodyPr/>
        <a:lstStyle/>
        <a:p>
          <a:endParaRPr lang="ru-RU"/>
        </a:p>
      </dgm:t>
    </dgm:pt>
    <dgm:pt modelId="{25734E42-B414-4709-9765-53F54CE68593}" type="sibTrans" cxnId="{E117328F-2A85-46AC-B621-ACAFA7C7B377}">
      <dgm:prSet/>
      <dgm:spPr/>
      <dgm:t>
        <a:bodyPr/>
        <a:lstStyle/>
        <a:p>
          <a:endParaRPr lang="ru-RU"/>
        </a:p>
      </dgm:t>
    </dgm:pt>
    <dgm:pt modelId="{7AC7DA68-C168-4667-81BB-D271C3859A45}">
      <dgm:prSet phldrT="[Текст]" custT="1"/>
      <dgm:spPr/>
      <dgm:t>
        <a:bodyPr/>
        <a:lstStyle/>
        <a:p>
          <a:pPr algn="just"/>
          <a:r>
            <a:rPr lang="ru-RU" sz="1800" dirty="0"/>
            <a:t>Наличие в штате охранной организации специалиста по обслуживанию технических средств охраны</a:t>
          </a:r>
        </a:p>
      </dgm:t>
    </dgm:pt>
    <dgm:pt modelId="{56327390-4230-4BDC-BDEB-7394CCFC9C91}" type="parTrans" cxnId="{0107FFC0-8906-48AD-ADA9-293A8A6CD338}">
      <dgm:prSet/>
      <dgm:spPr/>
      <dgm:t>
        <a:bodyPr/>
        <a:lstStyle/>
        <a:p>
          <a:endParaRPr lang="ru-RU"/>
        </a:p>
      </dgm:t>
    </dgm:pt>
    <dgm:pt modelId="{107BA003-56FF-472A-AF81-3FF7E793BA74}" type="sibTrans" cxnId="{0107FFC0-8906-48AD-ADA9-293A8A6CD338}">
      <dgm:prSet/>
      <dgm:spPr/>
      <dgm:t>
        <a:bodyPr/>
        <a:lstStyle/>
        <a:p>
          <a:endParaRPr lang="ru-RU"/>
        </a:p>
      </dgm:t>
    </dgm:pt>
    <dgm:pt modelId="{614D366D-F2A4-4A8B-9283-A83591E0E7CD}">
      <dgm:prSet custT="1"/>
      <dgm:spPr/>
      <dgm:t>
        <a:bodyPr/>
        <a:lstStyle/>
        <a:p>
          <a:endParaRPr lang="ru-RU" sz="1600" dirty="0"/>
        </a:p>
      </dgm:t>
    </dgm:pt>
    <dgm:pt modelId="{5E24197A-1137-4876-B2EA-4A878676F20D}" type="parTrans" cxnId="{E4152637-0A36-4CC4-BBE4-4B39E45C76EC}">
      <dgm:prSet/>
      <dgm:spPr/>
      <dgm:t>
        <a:bodyPr/>
        <a:lstStyle/>
        <a:p>
          <a:endParaRPr lang="ru-RU"/>
        </a:p>
      </dgm:t>
    </dgm:pt>
    <dgm:pt modelId="{5AA8F7CE-1474-41F9-94D0-6C7048887AC8}" type="sibTrans" cxnId="{E4152637-0A36-4CC4-BBE4-4B39E45C76EC}">
      <dgm:prSet/>
      <dgm:spPr/>
      <dgm:t>
        <a:bodyPr/>
        <a:lstStyle/>
        <a:p>
          <a:endParaRPr lang="ru-RU"/>
        </a:p>
      </dgm:t>
    </dgm:pt>
    <dgm:pt modelId="{44EF2B6B-0766-41F2-993F-1517D1D9A5F7}">
      <dgm:prSet phldrT="[Текст]" custT="1"/>
      <dgm:spPr/>
      <dgm:t>
        <a:bodyPr/>
        <a:lstStyle/>
        <a:p>
          <a:pPr algn="just"/>
          <a:r>
            <a:rPr lang="ru-RU" sz="1800" dirty="0"/>
            <a:t>Наличие у охранной организации служебного огнестрельного оружия и специальных средств</a:t>
          </a:r>
        </a:p>
      </dgm:t>
    </dgm:pt>
    <dgm:pt modelId="{135EDF44-29CE-4253-89B7-B010D7079150}" type="sibTrans" cxnId="{16E6F4D6-87E3-495D-B77D-2DBDEF51913A}">
      <dgm:prSet/>
      <dgm:spPr/>
      <dgm:t>
        <a:bodyPr/>
        <a:lstStyle/>
        <a:p>
          <a:endParaRPr lang="ru-RU"/>
        </a:p>
      </dgm:t>
    </dgm:pt>
    <dgm:pt modelId="{6159EE11-1F4D-4A1B-9BE9-612F30346B81}" type="parTrans" cxnId="{16E6F4D6-87E3-495D-B77D-2DBDEF51913A}">
      <dgm:prSet/>
      <dgm:spPr/>
      <dgm:t>
        <a:bodyPr/>
        <a:lstStyle/>
        <a:p>
          <a:endParaRPr lang="ru-RU"/>
        </a:p>
      </dgm:t>
    </dgm:pt>
    <dgm:pt modelId="{2CBAB296-FB38-4342-95E3-A43340236C46}" type="pres">
      <dgm:prSet presAssocID="{3E25B956-C68D-4E38-9B10-76C5C3DAF2EC}" presName="Name0" presStyleCnt="0">
        <dgm:presLayoutVars>
          <dgm:chMax val="7"/>
          <dgm:dir/>
          <dgm:animLvl val="lvl"/>
          <dgm:resizeHandles val="exact"/>
        </dgm:presLayoutVars>
      </dgm:prSet>
      <dgm:spPr/>
    </dgm:pt>
    <dgm:pt modelId="{D569DDB2-9157-4290-B554-65FE81AB7199}" type="pres">
      <dgm:prSet presAssocID="{C70071E1-E753-4C92-A3A0-DC577E471AF3}" presName="circle1" presStyleLbl="node1" presStyleIdx="0" presStyleCnt="3" custScaleX="76949" custScaleY="96717" custLinFactNeighborX="2117" custLinFactNeighborY="4121"/>
      <dgm:spPr>
        <a:solidFill>
          <a:schemeClr val="accent1">
            <a:lumMod val="75000"/>
          </a:schemeClr>
        </a:solidFill>
      </dgm:spPr>
    </dgm:pt>
    <dgm:pt modelId="{67431B9F-5FDE-4441-9165-02AF40CB533A}" type="pres">
      <dgm:prSet presAssocID="{C70071E1-E753-4C92-A3A0-DC577E471AF3}" presName="space" presStyleCnt="0"/>
      <dgm:spPr/>
    </dgm:pt>
    <dgm:pt modelId="{77C073EF-A409-4498-8B1C-B21A4A72E1B9}" type="pres">
      <dgm:prSet presAssocID="{C70071E1-E753-4C92-A3A0-DC577E471AF3}" presName="rect1" presStyleLbl="alignAcc1" presStyleIdx="0" presStyleCnt="3" custScaleX="111983" custScaleY="100000" custLinFactNeighborX="-2996" custLinFactNeighborY="-7488"/>
      <dgm:spPr/>
    </dgm:pt>
    <dgm:pt modelId="{87CC1AF9-1313-4BA1-86E5-738A5B120A78}" type="pres">
      <dgm:prSet presAssocID="{094CFB97-4053-4558-BB4E-7046E1E63DA3}" presName="vertSpace2" presStyleLbl="node1" presStyleIdx="0" presStyleCnt="3"/>
      <dgm:spPr/>
    </dgm:pt>
    <dgm:pt modelId="{C2ACE610-D13B-44F6-9E30-2CC85952AC9E}" type="pres">
      <dgm:prSet presAssocID="{094CFB97-4053-4558-BB4E-7046E1E63DA3}" presName="circle2" presStyleLbl="node1" presStyleIdx="1" presStyleCnt="3" custScaleY="114801" custLinFactNeighborX="-14516" custLinFactNeighborY="-11745"/>
      <dgm:spPr>
        <a:solidFill>
          <a:schemeClr val="accent1">
            <a:lumMod val="75000"/>
          </a:schemeClr>
        </a:solidFill>
      </dgm:spPr>
    </dgm:pt>
    <dgm:pt modelId="{B58AA774-5E0C-4A63-85CC-4574E2C898FB}" type="pres">
      <dgm:prSet presAssocID="{094CFB97-4053-4558-BB4E-7046E1E63DA3}" presName="rect2" presStyleLbl="alignAcc1" presStyleIdx="1" presStyleCnt="3" custScaleX="111982" custScaleY="104050" custLinFactNeighborX="-3047" custLinFactNeighborY="-17120"/>
      <dgm:spPr/>
    </dgm:pt>
    <dgm:pt modelId="{357C01A6-0293-41D5-93D1-9625002D6A35}" type="pres">
      <dgm:prSet presAssocID="{C2E87272-74B5-4136-AB59-1FB5E4DA8032}" presName="vertSpace3" presStyleLbl="node1" presStyleIdx="1" presStyleCnt="3"/>
      <dgm:spPr/>
    </dgm:pt>
    <dgm:pt modelId="{28A46D8B-C4F9-44E6-91D9-A4D94B3778A3}" type="pres">
      <dgm:prSet presAssocID="{C2E87272-74B5-4136-AB59-1FB5E4DA8032}" presName="circle3" presStyleLbl="node1" presStyleIdx="2" presStyleCnt="3" custScaleY="103628" custLinFactNeighborX="-47270" custLinFactNeighborY="4812"/>
      <dgm:spPr>
        <a:solidFill>
          <a:schemeClr val="accent1">
            <a:lumMod val="75000"/>
          </a:schemeClr>
        </a:solidFill>
      </dgm:spPr>
    </dgm:pt>
    <dgm:pt modelId="{E7532ED3-45B0-4D18-A2F5-4B6164A51333}" type="pres">
      <dgm:prSet presAssocID="{C2E87272-74B5-4136-AB59-1FB5E4DA8032}" presName="rect3" presStyleLbl="alignAcc1" presStyleIdx="2" presStyleCnt="3" custScaleX="111988" custScaleY="108629" custLinFactNeighborX="-2564" custLinFactNeighborY="3812"/>
      <dgm:spPr/>
    </dgm:pt>
    <dgm:pt modelId="{D365324A-9941-40C8-972B-20C2257615B1}" type="pres">
      <dgm:prSet presAssocID="{C70071E1-E753-4C92-A3A0-DC577E471AF3}" presName="rect1ParTx" presStyleLbl="alignAcc1" presStyleIdx="2" presStyleCnt="3">
        <dgm:presLayoutVars>
          <dgm:chMax val="1"/>
          <dgm:bulletEnabled val="1"/>
        </dgm:presLayoutVars>
      </dgm:prSet>
      <dgm:spPr/>
    </dgm:pt>
    <dgm:pt modelId="{8883299C-827C-42C6-9025-E9A9894681C0}" type="pres">
      <dgm:prSet presAssocID="{C70071E1-E753-4C92-A3A0-DC577E471AF3}" presName="rect1ChTx" presStyleLbl="alignAcc1" presStyleIdx="2" presStyleCnt="3" custScaleX="120821" custScaleY="100000" custLinFactNeighborX="-3277" custLinFactNeighborY="-22249">
        <dgm:presLayoutVars>
          <dgm:bulletEnabled val="1"/>
        </dgm:presLayoutVars>
      </dgm:prSet>
      <dgm:spPr/>
    </dgm:pt>
    <dgm:pt modelId="{A27D237C-B2B6-412E-B61E-B693D99D6C66}" type="pres">
      <dgm:prSet presAssocID="{094CFB97-4053-4558-BB4E-7046E1E63DA3}" presName="rect2ParTx" presStyleLbl="alignAcc1" presStyleIdx="2" presStyleCnt="3">
        <dgm:presLayoutVars>
          <dgm:chMax val="1"/>
          <dgm:bulletEnabled val="1"/>
        </dgm:presLayoutVars>
      </dgm:prSet>
      <dgm:spPr/>
    </dgm:pt>
    <dgm:pt modelId="{E47223FB-85F9-4F12-B0AB-5B39B9C25C54}" type="pres">
      <dgm:prSet presAssocID="{094CFB97-4053-4558-BB4E-7046E1E63DA3}" presName="rect2ChTx" presStyleLbl="alignAcc1" presStyleIdx="2" presStyleCnt="3" custScaleX="119951" custScaleY="141935" custLinFactNeighborX="-3984" custLinFactNeighborY="-17733">
        <dgm:presLayoutVars>
          <dgm:bulletEnabled val="1"/>
        </dgm:presLayoutVars>
      </dgm:prSet>
      <dgm:spPr/>
    </dgm:pt>
    <dgm:pt modelId="{44B9AFF7-B9AF-42BB-8860-E407463980A6}" type="pres">
      <dgm:prSet presAssocID="{C2E87272-74B5-4136-AB59-1FB5E4DA8032}" presName="rect3ParTx" presStyleLbl="alignAcc1" presStyleIdx="2" presStyleCnt="3">
        <dgm:presLayoutVars>
          <dgm:chMax val="1"/>
          <dgm:bulletEnabled val="1"/>
        </dgm:presLayoutVars>
      </dgm:prSet>
      <dgm:spPr/>
    </dgm:pt>
    <dgm:pt modelId="{8C98E222-137B-4E76-BDFA-48DB7181ACC2}" type="pres">
      <dgm:prSet presAssocID="{C2E87272-74B5-4136-AB59-1FB5E4DA8032}" presName="rect3ChTx" presStyleLbl="alignAcc1" presStyleIdx="2" presStyleCnt="3" custScaleX="124077" custLinFactNeighborX="-1784" custLinFactNeighborY="5065">
        <dgm:presLayoutVars>
          <dgm:bulletEnabled val="1"/>
        </dgm:presLayoutVars>
      </dgm:prSet>
      <dgm:spPr/>
    </dgm:pt>
  </dgm:ptLst>
  <dgm:cxnLst>
    <dgm:cxn modelId="{6C41F730-0CC7-4346-9EC1-6EFD630B0C2E}" type="presOf" srcId="{7AC7DA68-C168-4667-81BB-D271C3859A45}" destId="{8C98E222-137B-4E76-BDFA-48DB7181ACC2}" srcOrd="0" destOrd="1" presId="urn:microsoft.com/office/officeart/2005/8/layout/target3"/>
    <dgm:cxn modelId="{E4152637-0A36-4CC4-BBE4-4B39E45C76EC}" srcId="{C2E87272-74B5-4136-AB59-1FB5E4DA8032}" destId="{614D366D-F2A4-4A8B-9283-A83591E0E7CD}" srcOrd="2" destOrd="0" parTransId="{5E24197A-1137-4876-B2EA-4A878676F20D}" sibTransId="{5AA8F7CE-1474-41F9-94D0-6C7048887AC8}"/>
    <dgm:cxn modelId="{DA3B1C62-62E7-4827-9B61-91F9BF0CC758}" type="presOf" srcId="{44EF2B6B-0766-41F2-993F-1517D1D9A5F7}" destId="{8883299C-827C-42C6-9025-E9A9894681C0}" srcOrd="0" destOrd="0" presId="urn:microsoft.com/office/officeart/2005/8/layout/target3"/>
    <dgm:cxn modelId="{5774A565-787B-43E1-BC02-4BB92896A4DE}" type="presOf" srcId="{614D366D-F2A4-4A8B-9283-A83591E0E7CD}" destId="{8C98E222-137B-4E76-BDFA-48DB7181ACC2}" srcOrd="0" destOrd="2" presId="urn:microsoft.com/office/officeart/2005/8/layout/target3"/>
    <dgm:cxn modelId="{362A266F-4CBD-4825-8B0A-67153568A395}" type="presOf" srcId="{C2E87272-74B5-4136-AB59-1FB5E4DA8032}" destId="{E7532ED3-45B0-4D18-A2F5-4B6164A51333}" srcOrd="0" destOrd="0" presId="urn:microsoft.com/office/officeart/2005/8/layout/target3"/>
    <dgm:cxn modelId="{C1791B57-DDFC-4501-9D6C-6244600BA8CA}" srcId="{3E25B956-C68D-4E38-9B10-76C5C3DAF2EC}" destId="{C70071E1-E753-4C92-A3A0-DC577E471AF3}" srcOrd="0" destOrd="0" parTransId="{FA0CC3B3-BF6A-494C-8219-A9D8046F78A5}" sibTransId="{C996CB6B-0817-4893-8E38-07AB77E547F1}"/>
    <dgm:cxn modelId="{E117328F-2A85-46AC-B621-ACAFA7C7B377}" srcId="{C2E87272-74B5-4136-AB59-1FB5E4DA8032}" destId="{831EDBB0-C3BE-489E-97C9-E58B9441ACC6}" srcOrd="0" destOrd="0" parTransId="{14B22CEC-1D40-4C5D-A619-798E1F7A32BE}" sibTransId="{25734E42-B414-4709-9765-53F54CE68593}"/>
    <dgm:cxn modelId="{0F28BD98-09C3-4A94-A0AE-2F8FBD9EEFDE}" type="presOf" srcId="{094CFB97-4053-4558-BB4E-7046E1E63DA3}" destId="{B58AA774-5E0C-4A63-85CC-4574E2C898FB}" srcOrd="0" destOrd="0" presId="urn:microsoft.com/office/officeart/2005/8/layout/target3"/>
    <dgm:cxn modelId="{E773E19A-3BB3-4A86-9F8F-FFC0B7EE6A2C}" type="presOf" srcId="{3E25B956-C68D-4E38-9B10-76C5C3DAF2EC}" destId="{2CBAB296-FB38-4342-95E3-A43340236C46}" srcOrd="0" destOrd="0" presId="urn:microsoft.com/office/officeart/2005/8/layout/target3"/>
    <dgm:cxn modelId="{BD73D39C-F91F-4D9F-8FFB-35F860E44533}" type="presOf" srcId="{C70071E1-E753-4C92-A3A0-DC577E471AF3}" destId="{D365324A-9941-40C8-972B-20C2257615B1}" srcOrd="1" destOrd="0" presId="urn:microsoft.com/office/officeart/2005/8/layout/target3"/>
    <dgm:cxn modelId="{22EE86AF-E9B1-4045-A911-9B4794737E27}" type="presOf" srcId="{831EDBB0-C3BE-489E-97C9-E58B9441ACC6}" destId="{8C98E222-137B-4E76-BDFA-48DB7181ACC2}" srcOrd="0" destOrd="0" presId="urn:microsoft.com/office/officeart/2005/8/layout/target3"/>
    <dgm:cxn modelId="{0107FFC0-8906-48AD-ADA9-293A8A6CD338}" srcId="{C2E87272-74B5-4136-AB59-1FB5E4DA8032}" destId="{7AC7DA68-C168-4667-81BB-D271C3859A45}" srcOrd="1" destOrd="0" parTransId="{56327390-4230-4BDC-BDEB-7394CCFC9C91}" sibTransId="{107BA003-56FF-472A-AF81-3FF7E793BA74}"/>
    <dgm:cxn modelId="{D5C3B6C2-7859-4806-A7B7-269BF56B92C3}" type="presOf" srcId="{C2E87272-74B5-4136-AB59-1FB5E4DA8032}" destId="{44B9AFF7-B9AF-42BB-8860-E407463980A6}" srcOrd="1" destOrd="0" presId="urn:microsoft.com/office/officeart/2005/8/layout/target3"/>
    <dgm:cxn modelId="{9A66BED1-A846-4322-8D5D-1BC4DCC34A3F}" srcId="{094CFB97-4053-4558-BB4E-7046E1E63DA3}" destId="{E968EA3B-182A-4A6B-AC89-7F11C7F36211}" srcOrd="0" destOrd="0" parTransId="{969E22A5-3C2F-4BAF-BFE8-FE4925A6DF5D}" sibTransId="{59131485-9152-4BAA-955B-DBED4E7BEDD6}"/>
    <dgm:cxn modelId="{16E6F4D6-87E3-495D-B77D-2DBDEF51913A}" srcId="{C70071E1-E753-4C92-A3A0-DC577E471AF3}" destId="{44EF2B6B-0766-41F2-993F-1517D1D9A5F7}" srcOrd="0" destOrd="0" parTransId="{6159EE11-1F4D-4A1B-9BE9-612F30346B81}" sibTransId="{135EDF44-29CE-4253-89B7-B010D7079150}"/>
    <dgm:cxn modelId="{4205CCE1-C66C-44D3-804D-2283F7510DAA}" type="presOf" srcId="{094CFB97-4053-4558-BB4E-7046E1E63DA3}" destId="{A27D237C-B2B6-412E-B61E-B693D99D6C66}" srcOrd="1" destOrd="0" presId="urn:microsoft.com/office/officeart/2005/8/layout/target3"/>
    <dgm:cxn modelId="{CEDEDCE3-02A4-443D-A953-9EB9F1D566D1}" srcId="{3E25B956-C68D-4E38-9B10-76C5C3DAF2EC}" destId="{094CFB97-4053-4558-BB4E-7046E1E63DA3}" srcOrd="1" destOrd="0" parTransId="{5298CD5D-FD9C-4663-8BC7-1EF2991883AA}" sibTransId="{3680055D-BFF1-43FA-BB7B-3526E035D4E7}"/>
    <dgm:cxn modelId="{3B27D5F0-A0A1-486B-8C95-944CC9B20B59}" type="presOf" srcId="{C70071E1-E753-4C92-A3A0-DC577E471AF3}" destId="{77C073EF-A409-4498-8B1C-B21A4A72E1B9}" srcOrd="0" destOrd="0" presId="urn:microsoft.com/office/officeart/2005/8/layout/target3"/>
    <dgm:cxn modelId="{047482F5-0A97-4C3F-8F22-D4BCC8725796}" type="presOf" srcId="{E968EA3B-182A-4A6B-AC89-7F11C7F36211}" destId="{E47223FB-85F9-4F12-B0AB-5B39B9C25C54}" srcOrd="0" destOrd="0" presId="urn:microsoft.com/office/officeart/2005/8/layout/target3"/>
    <dgm:cxn modelId="{8B6549F6-0C82-4C0D-9225-6F23A031E1B2}" srcId="{3E25B956-C68D-4E38-9B10-76C5C3DAF2EC}" destId="{C2E87272-74B5-4136-AB59-1FB5E4DA8032}" srcOrd="2" destOrd="0" parTransId="{687EFE8D-5D45-4894-BB2E-26DE78736D6A}" sibTransId="{D2BD1AE7-627D-460D-9253-9379C44D7DD6}"/>
    <dgm:cxn modelId="{3B831A29-9A95-4DFA-A8DE-B5B59FD8118D}" type="presParOf" srcId="{2CBAB296-FB38-4342-95E3-A43340236C46}" destId="{D569DDB2-9157-4290-B554-65FE81AB7199}" srcOrd="0" destOrd="0" presId="urn:microsoft.com/office/officeart/2005/8/layout/target3"/>
    <dgm:cxn modelId="{109AC71C-C700-439A-8D7B-A990C7003A25}" type="presParOf" srcId="{2CBAB296-FB38-4342-95E3-A43340236C46}" destId="{67431B9F-5FDE-4441-9165-02AF40CB533A}" srcOrd="1" destOrd="0" presId="urn:microsoft.com/office/officeart/2005/8/layout/target3"/>
    <dgm:cxn modelId="{453E8A12-9E55-4AEC-ADF0-BF5B17135095}" type="presParOf" srcId="{2CBAB296-FB38-4342-95E3-A43340236C46}" destId="{77C073EF-A409-4498-8B1C-B21A4A72E1B9}" srcOrd="2" destOrd="0" presId="urn:microsoft.com/office/officeart/2005/8/layout/target3"/>
    <dgm:cxn modelId="{538A633A-B2CB-443E-836D-3ABAE7F53FAE}" type="presParOf" srcId="{2CBAB296-FB38-4342-95E3-A43340236C46}" destId="{87CC1AF9-1313-4BA1-86E5-738A5B120A78}" srcOrd="3" destOrd="0" presId="urn:microsoft.com/office/officeart/2005/8/layout/target3"/>
    <dgm:cxn modelId="{E047ACA1-98FA-46F9-87BD-7C57576947B5}" type="presParOf" srcId="{2CBAB296-FB38-4342-95E3-A43340236C46}" destId="{C2ACE610-D13B-44F6-9E30-2CC85952AC9E}" srcOrd="4" destOrd="0" presId="urn:microsoft.com/office/officeart/2005/8/layout/target3"/>
    <dgm:cxn modelId="{DC830011-C63D-4859-B559-6FE8576AD8E4}" type="presParOf" srcId="{2CBAB296-FB38-4342-95E3-A43340236C46}" destId="{B58AA774-5E0C-4A63-85CC-4574E2C898FB}" srcOrd="5" destOrd="0" presId="urn:microsoft.com/office/officeart/2005/8/layout/target3"/>
    <dgm:cxn modelId="{ADC4F3BD-18F4-4C87-9FF0-46B39D789317}" type="presParOf" srcId="{2CBAB296-FB38-4342-95E3-A43340236C46}" destId="{357C01A6-0293-41D5-93D1-9625002D6A35}" srcOrd="6" destOrd="0" presId="urn:microsoft.com/office/officeart/2005/8/layout/target3"/>
    <dgm:cxn modelId="{46636C8C-2B2E-4D3D-84A9-5A47ADF96D06}" type="presParOf" srcId="{2CBAB296-FB38-4342-95E3-A43340236C46}" destId="{28A46D8B-C4F9-44E6-91D9-A4D94B3778A3}" srcOrd="7" destOrd="0" presId="urn:microsoft.com/office/officeart/2005/8/layout/target3"/>
    <dgm:cxn modelId="{F944F28D-E96F-4607-853E-C0B75622ACA5}" type="presParOf" srcId="{2CBAB296-FB38-4342-95E3-A43340236C46}" destId="{E7532ED3-45B0-4D18-A2F5-4B6164A51333}" srcOrd="8" destOrd="0" presId="urn:microsoft.com/office/officeart/2005/8/layout/target3"/>
    <dgm:cxn modelId="{EA4AACF0-34CB-4641-94FE-0F6F63DC5592}" type="presParOf" srcId="{2CBAB296-FB38-4342-95E3-A43340236C46}" destId="{D365324A-9941-40C8-972B-20C2257615B1}" srcOrd="9" destOrd="0" presId="urn:microsoft.com/office/officeart/2005/8/layout/target3"/>
    <dgm:cxn modelId="{E28AEF63-04C0-43EE-A0E7-94C10FB9665F}" type="presParOf" srcId="{2CBAB296-FB38-4342-95E3-A43340236C46}" destId="{8883299C-827C-42C6-9025-E9A9894681C0}" srcOrd="10" destOrd="0" presId="urn:microsoft.com/office/officeart/2005/8/layout/target3"/>
    <dgm:cxn modelId="{B6879BDB-AE50-4523-9C52-22B5525F02D2}" type="presParOf" srcId="{2CBAB296-FB38-4342-95E3-A43340236C46}" destId="{A27D237C-B2B6-412E-B61E-B693D99D6C66}" srcOrd="11" destOrd="0" presId="urn:microsoft.com/office/officeart/2005/8/layout/target3"/>
    <dgm:cxn modelId="{681B6191-6238-4251-9C6C-41A476293D4E}" type="presParOf" srcId="{2CBAB296-FB38-4342-95E3-A43340236C46}" destId="{E47223FB-85F9-4F12-B0AB-5B39B9C25C54}" srcOrd="12" destOrd="0" presId="urn:microsoft.com/office/officeart/2005/8/layout/target3"/>
    <dgm:cxn modelId="{49D05C52-1DEF-4989-BDC1-191FEF9F3945}" type="presParOf" srcId="{2CBAB296-FB38-4342-95E3-A43340236C46}" destId="{44B9AFF7-B9AF-42BB-8860-E407463980A6}" srcOrd="13" destOrd="0" presId="urn:microsoft.com/office/officeart/2005/8/layout/target3"/>
    <dgm:cxn modelId="{500E76EC-7DF0-4A17-A59F-5A941E2CB7D3}" type="presParOf" srcId="{2CBAB296-FB38-4342-95E3-A43340236C46}" destId="{8C98E222-137B-4E76-BDFA-48DB7181ACC2}"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3337D6-BB3D-4924-A49C-FBBAAE148DB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960621AD-D4F9-4C41-AD09-A9416922B35C}">
      <dgm:prSet phldrT="[Текст]" custT="1"/>
      <dgm:spPr>
        <a:solidFill>
          <a:schemeClr val="accent1">
            <a:lumMod val="75000"/>
          </a:schemeClr>
        </a:solidFill>
      </dgm:spPr>
      <dgm:t>
        <a:bodyPr/>
        <a:lstStyle/>
        <a:p>
          <a:r>
            <a:rPr lang="ru-RU" sz="2400" b="1" dirty="0"/>
            <a:t>Контроль в форме проведения проверок</a:t>
          </a:r>
        </a:p>
      </dgm:t>
    </dgm:pt>
    <dgm:pt modelId="{7EF5E434-9648-4B23-BC2B-2F96E670FF6D}" type="parTrans" cxnId="{871847DF-5AD5-4FC7-8475-06253BE84B63}">
      <dgm:prSet/>
      <dgm:spPr/>
      <dgm:t>
        <a:bodyPr/>
        <a:lstStyle/>
        <a:p>
          <a:endParaRPr lang="ru-RU"/>
        </a:p>
      </dgm:t>
    </dgm:pt>
    <dgm:pt modelId="{FC2C59EA-EB3B-4EBB-8EE1-9D094D902A96}" type="sibTrans" cxnId="{871847DF-5AD5-4FC7-8475-06253BE84B63}">
      <dgm:prSet/>
      <dgm:spPr/>
      <dgm:t>
        <a:bodyPr/>
        <a:lstStyle/>
        <a:p>
          <a:endParaRPr lang="ru-RU"/>
        </a:p>
      </dgm:t>
    </dgm:pt>
    <dgm:pt modelId="{5508436E-2310-492F-8F85-DFB89F4FB7E6}">
      <dgm:prSet phldrT="[Текст]" custT="1"/>
      <dgm:spPr>
        <a:solidFill>
          <a:schemeClr val="accent1">
            <a:lumMod val="75000"/>
          </a:schemeClr>
        </a:solidFill>
      </dgm:spPr>
      <dgm:t>
        <a:bodyPr/>
        <a:lstStyle/>
        <a:p>
          <a:r>
            <a:rPr lang="ru-RU" sz="2400" b="1" dirty="0"/>
            <a:t>Перечень мероприятий по проверке исполнения (что заказчик имеет право проверить)</a:t>
          </a:r>
        </a:p>
      </dgm:t>
    </dgm:pt>
    <dgm:pt modelId="{29B656B4-78CF-44AB-8EA3-1AE6E1FA94CD}" type="parTrans" cxnId="{B6B38BB8-67BB-4476-B898-5D0F28F633C3}">
      <dgm:prSet/>
      <dgm:spPr/>
      <dgm:t>
        <a:bodyPr/>
        <a:lstStyle/>
        <a:p>
          <a:endParaRPr lang="ru-RU"/>
        </a:p>
      </dgm:t>
    </dgm:pt>
    <dgm:pt modelId="{54DDD889-521D-4F88-8531-A58A05C6D056}" type="sibTrans" cxnId="{B6B38BB8-67BB-4476-B898-5D0F28F633C3}">
      <dgm:prSet/>
      <dgm:spPr/>
      <dgm:t>
        <a:bodyPr/>
        <a:lstStyle/>
        <a:p>
          <a:endParaRPr lang="ru-RU"/>
        </a:p>
      </dgm:t>
    </dgm:pt>
    <dgm:pt modelId="{64AD58D4-72B4-4F83-8983-F5F7094ED496}">
      <dgm:prSet phldrT="[Текст]" custT="1"/>
      <dgm:spPr>
        <a:solidFill>
          <a:schemeClr val="accent1">
            <a:lumMod val="75000"/>
          </a:schemeClr>
        </a:solidFill>
      </dgm:spPr>
      <dgm:t>
        <a:bodyPr/>
        <a:lstStyle/>
        <a:p>
          <a:r>
            <a:rPr lang="ru-RU" sz="2000" b="1" dirty="0"/>
            <a:t>Перечень грубых нарушений, порядок информирования о нарушениях руководителя охранной организации о нарушениях, порядок их исправления</a:t>
          </a:r>
        </a:p>
      </dgm:t>
    </dgm:pt>
    <dgm:pt modelId="{063C0524-5133-4FDC-B672-57F5A393AD43}" type="parTrans" cxnId="{008EDCCC-D3CB-484B-BF7B-917E723A1DD8}">
      <dgm:prSet/>
      <dgm:spPr/>
      <dgm:t>
        <a:bodyPr/>
        <a:lstStyle/>
        <a:p>
          <a:endParaRPr lang="ru-RU"/>
        </a:p>
      </dgm:t>
    </dgm:pt>
    <dgm:pt modelId="{EA24E1FD-F677-4FF2-9748-63291CBCC731}" type="sibTrans" cxnId="{008EDCCC-D3CB-484B-BF7B-917E723A1DD8}">
      <dgm:prSet/>
      <dgm:spPr/>
      <dgm:t>
        <a:bodyPr/>
        <a:lstStyle/>
        <a:p>
          <a:endParaRPr lang="ru-RU"/>
        </a:p>
      </dgm:t>
    </dgm:pt>
    <dgm:pt modelId="{1731C90B-1EF6-42CF-914C-F09001BFCA96}" type="pres">
      <dgm:prSet presAssocID="{613337D6-BB3D-4924-A49C-FBBAAE148DB9}" presName="linear" presStyleCnt="0">
        <dgm:presLayoutVars>
          <dgm:dir/>
          <dgm:animLvl val="lvl"/>
          <dgm:resizeHandles val="exact"/>
        </dgm:presLayoutVars>
      </dgm:prSet>
      <dgm:spPr/>
    </dgm:pt>
    <dgm:pt modelId="{88A39454-691E-4626-BE28-606EAEBDD30A}" type="pres">
      <dgm:prSet presAssocID="{960621AD-D4F9-4C41-AD09-A9416922B35C}" presName="parentLin" presStyleCnt="0"/>
      <dgm:spPr/>
    </dgm:pt>
    <dgm:pt modelId="{06D46B5E-F172-40EE-9EB1-FB62B057C869}" type="pres">
      <dgm:prSet presAssocID="{960621AD-D4F9-4C41-AD09-A9416922B35C}" presName="parentLeftMargin" presStyleLbl="node1" presStyleIdx="0" presStyleCnt="3"/>
      <dgm:spPr/>
    </dgm:pt>
    <dgm:pt modelId="{AD8F4160-E1B7-4085-9BDC-806F70752285}" type="pres">
      <dgm:prSet presAssocID="{960621AD-D4F9-4C41-AD09-A9416922B35C}" presName="parentText" presStyleLbl="node1" presStyleIdx="0" presStyleCnt="3" custScaleX="133028">
        <dgm:presLayoutVars>
          <dgm:chMax val="0"/>
          <dgm:bulletEnabled val="1"/>
        </dgm:presLayoutVars>
      </dgm:prSet>
      <dgm:spPr/>
    </dgm:pt>
    <dgm:pt modelId="{6910002F-5B15-45CF-A8A5-30DD4BC6B091}" type="pres">
      <dgm:prSet presAssocID="{960621AD-D4F9-4C41-AD09-A9416922B35C}" presName="negativeSpace" presStyleCnt="0"/>
      <dgm:spPr/>
    </dgm:pt>
    <dgm:pt modelId="{346757C4-1797-4FDC-B828-0CFA755A92C9}" type="pres">
      <dgm:prSet presAssocID="{960621AD-D4F9-4C41-AD09-A9416922B35C}" presName="childText" presStyleLbl="conFgAcc1" presStyleIdx="0" presStyleCnt="3">
        <dgm:presLayoutVars>
          <dgm:bulletEnabled val="1"/>
        </dgm:presLayoutVars>
      </dgm:prSet>
      <dgm:spPr/>
    </dgm:pt>
    <dgm:pt modelId="{492D3732-DFCE-4317-B434-202277B3756E}" type="pres">
      <dgm:prSet presAssocID="{FC2C59EA-EB3B-4EBB-8EE1-9D094D902A96}" presName="spaceBetweenRectangles" presStyleCnt="0"/>
      <dgm:spPr/>
    </dgm:pt>
    <dgm:pt modelId="{E91E8107-404D-4E80-9C52-B5C8A418E8A4}" type="pres">
      <dgm:prSet presAssocID="{5508436E-2310-492F-8F85-DFB89F4FB7E6}" presName="parentLin" presStyleCnt="0"/>
      <dgm:spPr/>
    </dgm:pt>
    <dgm:pt modelId="{DCB0F49A-E5D4-4C29-B283-AF5E875F656E}" type="pres">
      <dgm:prSet presAssocID="{5508436E-2310-492F-8F85-DFB89F4FB7E6}" presName="parentLeftMargin" presStyleLbl="node1" presStyleIdx="0" presStyleCnt="3"/>
      <dgm:spPr/>
    </dgm:pt>
    <dgm:pt modelId="{378E2AA0-2A3A-42D5-A5B9-577B4B5ED859}" type="pres">
      <dgm:prSet presAssocID="{5508436E-2310-492F-8F85-DFB89F4FB7E6}" presName="parentText" presStyleLbl="node1" presStyleIdx="1" presStyleCnt="3" custScaleX="133004" custScaleY="147934">
        <dgm:presLayoutVars>
          <dgm:chMax val="0"/>
          <dgm:bulletEnabled val="1"/>
        </dgm:presLayoutVars>
      </dgm:prSet>
      <dgm:spPr/>
    </dgm:pt>
    <dgm:pt modelId="{9AAF8870-ACCD-4A27-9670-23346B0485DA}" type="pres">
      <dgm:prSet presAssocID="{5508436E-2310-492F-8F85-DFB89F4FB7E6}" presName="negativeSpace" presStyleCnt="0"/>
      <dgm:spPr/>
    </dgm:pt>
    <dgm:pt modelId="{008185FB-97A8-4740-A4C4-AE8CF0C2BD40}" type="pres">
      <dgm:prSet presAssocID="{5508436E-2310-492F-8F85-DFB89F4FB7E6}" presName="childText" presStyleLbl="conFgAcc1" presStyleIdx="1" presStyleCnt="3">
        <dgm:presLayoutVars>
          <dgm:bulletEnabled val="1"/>
        </dgm:presLayoutVars>
      </dgm:prSet>
      <dgm:spPr/>
    </dgm:pt>
    <dgm:pt modelId="{40B9E835-98DC-48C8-B1D5-0081479D2EBE}" type="pres">
      <dgm:prSet presAssocID="{54DDD889-521D-4F88-8531-A58A05C6D056}" presName="spaceBetweenRectangles" presStyleCnt="0"/>
      <dgm:spPr/>
    </dgm:pt>
    <dgm:pt modelId="{5C794004-926D-448F-8358-79CC29761465}" type="pres">
      <dgm:prSet presAssocID="{64AD58D4-72B4-4F83-8983-F5F7094ED496}" presName="parentLin" presStyleCnt="0"/>
      <dgm:spPr/>
    </dgm:pt>
    <dgm:pt modelId="{0E09FCA2-4CCE-4B73-B0F4-46F26F582A5C}" type="pres">
      <dgm:prSet presAssocID="{64AD58D4-72B4-4F83-8983-F5F7094ED496}" presName="parentLeftMargin" presStyleLbl="node1" presStyleIdx="1" presStyleCnt="3"/>
      <dgm:spPr/>
    </dgm:pt>
    <dgm:pt modelId="{420590E8-DDB5-4A14-82A9-2FA69F1B0CB0}" type="pres">
      <dgm:prSet presAssocID="{64AD58D4-72B4-4F83-8983-F5F7094ED496}" presName="parentText" presStyleLbl="node1" presStyleIdx="2" presStyleCnt="3" custScaleX="133004" custScaleY="195860">
        <dgm:presLayoutVars>
          <dgm:chMax val="0"/>
          <dgm:bulletEnabled val="1"/>
        </dgm:presLayoutVars>
      </dgm:prSet>
      <dgm:spPr/>
    </dgm:pt>
    <dgm:pt modelId="{B9FFC25F-FFD0-4871-8D58-5AD02A47304D}" type="pres">
      <dgm:prSet presAssocID="{64AD58D4-72B4-4F83-8983-F5F7094ED496}" presName="negativeSpace" presStyleCnt="0"/>
      <dgm:spPr/>
    </dgm:pt>
    <dgm:pt modelId="{4ED8F91B-BF31-4893-A973-BA73F0960268}" type="pres">
      <dgm:prSet presAssocID="{64AD58D4-72B4-4F83-8983-F5F7094ED496}" presName="childText" presStyleLbl="conFgAcc1" presStyleIdx="2" presStyleCnt="3">
        <dgm:presLayoutVars>
          <dgm:bulletEnabled val="1"/>
        </dgm:presLayoutVars>
      </dgm:prSet>
      <dgm:spPr/>
    </dgm:pt>
  </dgm:ptLst>
  <dgm:cxnLst>
    <dgm:cxn modelId="{6189A546-C923-4A08-91C2-1575AFC92117}" type="presOf" srcId="{64AD58D4-72B4-4F83-8983-F5F7094ED496}" destId="{0E09FCA2-4CCE-4B73-B0F4-46F26F582A5C}" srcOrd="0" destOrd="0" presId="urn:microsoft.com/office/officeart/2005/8/layout/list1"/>
    <dgm:cxn modelId="{AE750C80-9524-4F0D-8F8C-89553EBFF513}" type="presOf" srcId="{64AD58D4-72B4-4F83-8983-F5F7094ED496}" destId="{420590E8-DDB5-4A14-82A9-2FA69F1B0CB0}" srcOrd="1" destOrd="0" presId="urn:microsoft.com/office/officeart/2005/8/layout/list1"/>
    <dgm:cxn modelId="{6999C58F-3F98-40DD-9ADB-1B9611C42E4A}" type="presOf" srcId="{5508436E-2310-492F-8F85-DFB89F4FB7E6}" destId="{378E2AA0-2A3A-42D5-A5B9-577B4B5ED859}" srcOrd="1" destOrd="0" presId="urn:microsoft.com/office/officeart/2005/8/layout/list1"/>
    <dgm:cxn modelId="{00EE76AC-1539-48FB-9A8E-EC50402E64DC}" type="presOf" srcId="{613337D6-BB3D-4924-A49C-FBBAAE148DB9}" destId="{1731C90B-1EF6-42CF-914C-F09001BFCA96}" srcOrd="0" destOrd="0" presId="urn:microsoft.com/office/officeart/2005/8/layout/list1"/>
    <dgm:cxn modelId="{3CAD53AD-37BF-49F9-9CAE-CCC96AB9D615}" type="presOf" srcId="{960621AD-D4F9-4C41-AD09-A9416922B35C}" destId="{06D46B5E-F172-40EE-9EB1-FB62B057C869}" srcOrd="0" destOrd="0" presId="urn:microsoft.com/office/officeart/2005/8/layout/list1"/>
    <dgm:cxn modelId="{CB63DEB0-282B-4ED2-BD37-C70EDE2F867F}" type="presOf" srcId="{5508436E-2310-492F-8F85-DFB89F4FB7E6}" destId="{DCB0F49A-E5D4-4C29-B283-AF5E875F656E}" srcOrd="0" destOrd="0" presId="urn:microsoft.com/office/officeart/2005/8/layout/list1"/>
    <dgm:cxn modelId="{B6B38BB8-67BB-4476-B898-5D0F28F633C3}" srcId="{613337D6-BB3D-4924-A49C-FBBAAE148DB9}" destId="{5508436E-2310-492F-8F85-DFB89F4FB7E6}" srcOrd="1" destOrd="0" parTransId="{29B656B4-78CF-44AB-8EA3-1AE6E1FA94CD}" sibTransId="{54DDD889-521D-4F88-8531-A58A05C6D056}"/>
    <dgm:cxn modelId="{E6E475CB-0A2D-44A8-92FF-A789B6530683}" type="presOf" srcId="{960621AD-D4F9-4C41-AD09-A9416922B35C}" destId="{AD8F4160-E1B7-4085-9BDC-806F70752285}" srcOrd="1" destOrd="0" presId="urn:microsoft.com/office/officeart/2005/8/layout/list1"/>
    <dgm:cxn modelId="{008EDCCC-D3CB-484B-BF7B-917E723A1DD8}" srcId="{613337D6-BB3D-4924-A49C-FBBAAE148DB9}" destId="{64AD58D4-72B4-4F83-8983-F5F7094ED496}" srcOrd="2" destOrd="0" parTransId="{063C0524-5133-4FDC-B672-57F5A393AD43}" sibTransId="{EA24E1FD-F677-4FF2-9748-63291CBCC731}"/>
    <dgm:cxn modelId="{871847DF-5AD5-4FC7-8475-06253BE84B63}" srcId="{613337D6-BB3D-4924-A49C-FBBAAE148DB9}" destId="{960621AD-D4F9-4C41-AD09-A9416922B35C}" srcOrd="0" destOrd="0" parTransId="{7EF5E434-9648-4B23-BC2B-2F96E670FF6D}" sibTransId="{FC2C59EA-EB3B-4EBB-8EE1-9D094D902A96}"/>
    <dgm:cxn modelId="{1D28E0E6-F71E-4326-9C35-AD369B940D15}" type="presParOf" srcId="{1731C90B-1EF6-42CF-914C-F09001BFCA96}" destId="{88A39454-691E-4626-BE28-606EAEBDD30A}" srcOrd="0" destOrd="0" presId="urn:microsoft.com/office/officeart/2005/8/layout/list1"/>
    <dgm:cxn modelId="{D67A7AE9-A557-40F3-9ED7-F97FE73622B9}" type="presParOf" srcId="{88A39454-691E-4626-BE28-606EAEBDD30A}" destId="{06D46B5E-F172-40EE-9EB1-FB62B057C869}" srcOrd="0" destOrd="0" presId="urn:microsoft.com/office/officeart/2005/8/layout/list1"/>
    <dgm:cxn modelId="{CCE803F9-579E-4925-8741-09109DC99828}" type="presParOf" srcId="{88A39454-691E-4626-BE28-606EAEBDD30A}" destId="{AD8F4160-E1B7-4085-9BDC-806F70752285}" srcOrd="1" destOrd="0" presId="urn:microsoft.com/office/officeart/2005/8/layout/list1"/>
    <dgm:cxn modelId="{F20D92F9-5FCA-4DDB-82CB-908C41169532}" type="presParOf" srcId="{1731C90B-1EF6-42CF-914C-F09001BFCA96}" destId="{6910002F-5B15-45CF-A8A5-30DD4BC6B091}" srcOrd="1" destOrd="0" presId="urn:microsoft.com/office/officeart/2005/8/layout/list1"/>
    <dgm:cxn modelId="{546F4AC7-88FB-4620-BC0E-10C5ED453A39}" type="presParOf" srcId="{1731C90B-1EF6-42CF-914C-F09001BFCA96}" destId="{346757C4-1797-4FDC-B828-0CFA755A92C9}" srcOrd="2" destOrd="0" presId="urn:microsoft.com/office/officeart/2005/8/layout/list1"/>
    <dgm:cxn modelId="{2097D3E4-1046-486F-A0FB-F4211F722DF2}" type="presParOf" srcId="{1731C90B-1EF6-42CF-914C-F09001BFCA96}" destId="{492D3732-DFCE-4317-B434-202277B3756E}" srcOrd="3" destOrd="0" presId="urn:microsoft.com/office/officeart/2005/8/layout/list1"/>
    <dgm:cxn modelId="{32CD1F30-B9CF-46AD-AD7E-835A37D42F45}" type="presParOf" srcId="{1731C90B-1EF6-42CF-914C-F09001BFCA96}" destId="{E91E8107-404D-4E80-9C52-B5C8A418E8A4}" srcOrd="4" destOrd="0" presId="urn:microsoft.com/office/officeart/2005/8/layout/list1"/>
    <dgm:cxn modelId="{D37D1649-3ED2-4411-8C8E-D91EC782CA40}" type="presParOf" srcId="{E91E8107-404D-4E80-9C52-B5C8A418E8A4}" destId="{DCB0F49A-E5D4-4C29-B283-AF5E875F656E}" srcOrd="0" destOrd="0" presId="urn:microsoft.com/office/officeart/2005/8/layout/list1"/>
    <dgm:cxn modelId="{A7E2D4A1-03B3-4EF7-A3A7-09FA8073BB8B}" type="presParOf" srcId="{E91E8107-404D-4E80-9C52-B5C8A418E8A4}" destId="{378E2AA0-2A3A-42D5-A5B9-577B4B5ED859}" srcOrd="1" destOrd="0" presId="urn:microsoft.com/office/officeart/2005/8/layout/list1"/>
    <dgm:cxn modelId="{D4DF552C-04F6-4218-82D5-48126BE34AB6}" type="presParOf" srcId="{1731C90B-1EF6-42CF-914C-F09001BFCA96}" destId="{9AAF8870-ACCD-4A27-9670-23346B0485DA}" srcOrd="5" destOrd="0" presId="urn:microsoft.com/office/officeart/2005/8/layout/list1"/>
    <dgm:cxn modelId="{B4112C12-F2E9-4172-AFA4-D770A8AEDB5C}" type="presParOf" srcId="{1731C90B-1EF6-42CF-914C-F09001BFCA96}" destId="{008185FB-97A8-4740-A4C4-AE8CF0C2BD40}" srcOrd="6" destOrd="0" presId="urn:microsoft.com/office/officeart/2005/8/layout/list1"/>
    <dgm:cxn modelId="{DF52EA12-B42A-40A9-8207-0123E1698AE9}" type="presParOf" srcId="{1731C90B-1EF6-42CF-914C-F09001BFCA96}" destId="{40B9E835-98DC-48C8-B1D5-0081479D2EBE}" srcOrd="7" destOrd="0" presId="urn:microsoft.com/office/officeart/2005/8/layout/list1"/>
    <dgm:cxn modelId="{6B2E3464-B4B8-4EB4-AE2A-0197927ECE78}" type="presParOf" srcId="{1731C90B-1EF6-42CF-914C-F09001BFCA96}" destId="{5C794004-926D-448F-8358-79CC29761465}" srcOrd="8" destOrd="0" presId="urn:microsoft.com/office/officeart/2005/8/layout/list1"/>
    <dgm:cxn modelId="{DE2D4E2D-E6C2-4051-8E6A-7F1B192B967A}" type="presParOf" srcId="{5C794004-926D-448F-8358-79CC29761465}" destId="{0E09FCA2-4CCE-4B73-B0F4-46F26F582A5C}" srcOrd="0" destOrd="0" presId="urn:microsoft.com/office/officeart/2005/8/layout/list1"/>
    <dgm:cxn modelId="{2CD1BF36-623F-4733-AC12-1C696E052657}" type="presParOf" srcId="{5C794004-926D-448F-8358-79CC29761465}" destId="{420590E8-DDB5-4A14-82A9-2FA69F1B0CB0}" srcOrd="1" destOrd="0" presId="urn:microsoft.com/office/officeart/2005/8/layout/list1"/>
    <dgm:cxn modelId="{23413A4E-96D8-4081-BFC0-CFCEAFB93D07}" type="presParOf" srcId="{1731C90B-1EF6-42CF-914C-F09001BFCA96}" destId="{B9FFC25F-FFD0-4871-8D58-5AD02A47304D}" srcOrd="9" destOrd="0" presId="urn:microsoft.com/office/officeart/2005/8/layout/list1"/>
    <dgm:cxn modelId="{EA56419D-0612-4677-B9B5-35386DB9735A}" type="presParOf" srcId="{1731C90B-1EF6-42CF-914C-F09001BFCA96}" destId="{4ED8F91B-BF31-4893-A973-BA73F096026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3196B6-B362-4900-8BFD-3B1B7188029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ru-RU"/>
        </a:p>
      </dgm:t>
    </dgm:pt>
    <dgm:pt modelId="{10BD665A-0EDA-4103-AB61-4AB9BAD77E9B}">
      <dgm:prSet phldrT="[Текст]" custT="1"/>
      <dgm:spPr>
        <a:solidFill>
          <a:schemeClr val="accent1">
            <a:lumMod val="75000"/>
          </a:schemeClr>
        </a:solidFill>
      </dgm:spPr>
      <dgm:t>
        <a:bodyPr/>
        <a:lstStyle/>
        <a:p>
          <a:r>
            <a:rPr lang="ru-RU" sz="2400" b="1" dirty="0">
              <a:solidFill>
                <a:schemeClr val="bg1"/>
              </a:solidFill>
            </a:rPr>
            <a:t>ДЕМПИНГ</a:t>
          </a:r>
          <a:r>
            <a:rPr lang="ru-RU" sz="2400" dirty="0">
              <a:solidFill>
                <a:schemeClr val="bg1"/>
              </a:solidFill>
            </a:rPr>
            <a:t> </a:t>
          </a:r>
        </a:p>
        <a:p>
          <a:r>
            <a:rPr lang="ru-RU" sz="2300" dirty="0"/>
            <a:t>(приводящий к неисполнению и ненадлежащему исполнению контрактов)</a:t>
          </a:r>
        </a:p>
      </dgm:t>
    </dgm:pt>
    <dgm:pt modelId="{BD6F6E60-19D7-4E13-9D2A-4871507B49BB}" type="parTrans" cxnId="{DD56ED1E-BA7E-44D3-8C5B-A2D47F475574}">
      <dgm:prSet/>
      <dgm:spPr/>
      <dgm:t>
        <a:bodyPr/>
        <a:lstStyle/>
        <a:p>
          <a:endParaRPr lang="ru-RU"/>
        </a:p>
      </dgm:t>
    </dgm:pt>
    <dgm:pt modelId="{DCF019B6-E410-4064-B51F-E6F82C015A2E}" type="sibTrans" cxnId="{DD56ED1E-BA7E-44D3-8C5B-A2D47F475574}">
      <dgm:prSet/>
      <dgm:spPr/>
      <dgm:t>
        <a:bodyPr/>
        <a:lstStyle/>
        <a:p>
          <a:endParaRPr lang="ru-RU"/>
        </a:p>
      </dgm:t>
    </dgm:pt>
    <dgm:pt modelId="{0F7E4126-F0D5-42C8-8AAB-648FB89F3797}">
      <dgm:prSet phldrT="[Текст]"/>
      <dgm:spPr>
        <a:solidFill>
          <a:schemeClr val="accent1">
            <a:lumMod val="75000"/>
          </a:schemeClr>
        </a:solidFill>
      </dgm:spPr>
      <dgm:t>
        <a:bodyPr/>
        <a:lstStyle/>
        <a:p>
          <a:r>
            <a:rPr lang="ru-RU" b="1" dirty="0"/>
            <a:t>Нарушения трудового законодательства</a:t>
          </a:r>
        </a:p>
      </dgm:t>
    </dgm:pt>
    <dgm:pt modelId="{BB33C69B-4F42-4EAE-B7C9-0F4D1217A314}" type="parTrans" cxnId="{2EEDDC00-A041-4A2F-8B57-5F425744DB71}">
      <dgm:prSet/>
      <dgm:spPr/>
      <dgm:t>
        <a:bodyPr/>
        <a:lstStyle/>
        <a:p>
          <a:endParaRPr lang="ru-RU"/>
        </a:p>
      </dgm:t>
    </dgm:pt>
    <dgm:pt modelId="{1BEA0A56-85A0-4405-95A1-2A0D1A801A9A}" type="sibTrans" cxnId="{2EEDDC00-A041-4A2F-8B57-5F425744DB71}">
      <dgm:prSet/>
      <dgm:spPr/>
      <dgm:t>
        <a:bodyPr/>
        <a:lstStyle/>
        <a:p>
          <a:endParaRPr lang="ru-RU"/>
        </a:p>
      </dgm:t>
    </dgm:pt>
    <dgm:pt modelId="{C3A65374-46F2-4F82-8E08-6340627129AD}">
      <dgm:prSet phldrT="[Текст]"/>
      <dgm:spPr>
        <a:solidFill>
          <a:schemeClr val="accent1">
            <a:lumMod val="75000"/>
          </a:schemeClr>
        </a:solidFill>
      </dgm:spPr>
      <dgm:t>
        <a:bodyPr/>
        <a:lstStyle/>
        <a:p>
          <a:r>
            <a:rPr lang="ru-RU" b="1" dirty="0"/>
            <a:t>Отсутствие дополнительных требований к УЗ на оказание охранных услуг</a:t>
          </a:r>
        </a:p>
      </dgm:t>
    </dgm:pt>
    <dgm:pt modelId="{97CBB43F-A467-4342-A49B-706E1BB2CD20}" type="parTrans" cxnId="{1B28FB6F-F39A-40D1-9A6E-BF213345607B}">
      <dgm:prSet/>
      <dgm:spPr/>
      <dgm:t>
        <a:bodyPr/>
        <a:lstStyle/>
        <a:p>
          <a:endParaRPr lang="ru-RU"/>
        </a:p>
      </dgm:t>
    </dgm:pt>
    <dgm:pt modelId="{DD9FEE98-BD08-4F83-B9A8-0A6E1321F86D}" type="sibTrans" cxnId="{1B28FB6F-F39A-40D1-9A6E-BF213345607B}">
      <dgm:prSet/>
      <dgm:spPr/>
      <dgm:t>
        <a:bodyPr/>
        <a:lstStyle/>
        <a:p>
          <a:endParaRPr lang="ru-RU"/>
        </a:p>
      </dgm:t>
    </dgm:pt>
    <dgm:pt modelId="{51F6D27D-19D2-4943-AD17-9BE148150603}">
      <dgm:prSet phldrT="[Текст]"/>
      <dgm:spPr>
        <a:solidFill>
          <a:schemeClr val="accent1">
            <a:lumMod val="75000"/>
          </a:schemeClr>
        </a:solidFill>
      </dgm:spPr>
      <dgm:t>
        <a:bodyPr/>
        <a:lstStyle/>
        <a:p>
          <a:r>
            <a:rPr lang="ru-RU" b="1" dirty="0"/>
            <a:t>Нарушения лицензионных требований</a:t>
          </a:r>
        </a:p>
      </dgm:t>
    </dgm:pt>
    <dgm:pt modelId="{FC6240A2-01E8-4830-9710-BE6C5D517BD7}" type="parTrans" cxnId="{778CF52F-3B71-4D19-A33B-2B3FED6E882F}">
      <dgm:prSet/>
      <dgm:spPr/>
      <dgm:t>
        <a:bodyPr/>
        <a:lstStyle/>
        <a:p>
          <a:endParaRPr lang="ru-RU"/>
        </a:p>
      </dgm:t>
    </dgm:pt>
    <dgm:pt modelId="{7CB4339A-122C-4788-949E-96DF3BE097E8}" type="sibTrans" cxnId="{778CF52F-3B71-4D19-A33B-2B3FED6E882F}">
      <dgm:prSet/>
      <dgm:spPr/>
      <dgm:t>
        <a:bodyPr/>
        <a:lstStyle/>
        <a:p>
          <a:endParaRPr lang="ru-RU"/>
        </a:p>
      </dgm:t>
    </dgm:pt>
    <dgm:pt modelId="{8DE1508E-5A2C-499A-94BC-26A55056A429}">
      <dgm:prSet phldrT="[Текст]"/>
      <dgm:spPr>
        <a:solidFill>
          <a:schemeClr val="accent1">
            <a:lumMod val="75000"/>
          </a:schemeClr>
        </a:solidFill>
      </dgm:spPr>
      <dgm:t>
        <a:bodyPr/>
        <a:lstStyle/>
        <a:p>
          <a:r>
            <a:rPr lang="ru-RU" b="1" dirty="0"/>
            <a:t>Нарушения налогового законодательства</a:t>
          </a:r>
        </a:p>
      </dgm:t>
    </dgm:pt>
    <dgm:pt modelId="{35D67AD7-2CAD-43C3-AC28-4FFDE070119A}" type="parTrans" cxnId="{C5304A6F-FA3A-4ADD-BBFD-3E5614ACA77C}">
      <dgm:prSet/>
      <dgm:spPr/>
      <dgm:t>
        <a:bodyPr/>
        <a:lstStyle/>
        <a:p>
          <a:endParaRPr lang="ru-RU"/>
        </a:p>
      </dgm:t>
    </dgm:pt>
    <dgm:pt modelId="{56472EA9-7C55-47F4-9DA1-88B53CBD7E01}" type="sibTrans" cxnId="{C5304A6F-FA3A-4ADD-BBFD-3E5614ACA77C}">
      <dgm:prSet/>
      <dgm:spPr/>
      <dgm:t>
        <a:bodyPr/>
        <a:lstStyle/>
        <a:p>
          <a:endParaRPr lang="ru-RU"/>
        </a:p>
      </dgm:t>
    </dgm:pt>
    <dgm:pt modelId="{6151E4DA-3A5D-4507-BBB5-4AD32152FFF8}" type="pres">
      <dgm:prSet presAssocID="{8B3196B6-B362-4900-8BFD-3B1B7188029A}" presName="cycle" presStyleCnt="0">
        <dgm:presLayoutVars>
          <dgm:chMax val="1"/>
          <dgm:dir/>
          <dgm:animLvl val="ctr"/>
          <dgm:resizeHandles val="exact"/>
        </dgm:presLayoutVars>
      </dgm:prSet>
      <dgm:spPr/>
    </dgm:pt>
    <dgm:pt modelId="{08F91C2F-0203-4418-BE1A-D6CE7B2A8D31}" type="pres">
      <dgm:prSet presAssocID="{10BD665A-0EDA-4103-AB61-4AB9BAD77E9B}" presName="centerShape" presStyleLbl="node0" presStyleIdx="0" presStyleCnt="1" custScaleX="157192" custScaleY="127800" custLinFactNeighborY="-2680"/>
      <dgm:spPr/>
    </dgm:pt>
    <dgm:pt modelId="{4226489E-2039-4132-BD0C-292EB9B4A8BD}" type="pres">
      <dgm:prSet presAssocID="{BB33C69B-4F42-4EAE-B7C9-0F4D1217A314}" presName="parTrans" presStyleLbl="bgSibTrans2D1" presStyleIdx="0" presStyleCnt="4"/>
      <dgm:spPr/>
    </dgm:pt>
    <dgm:pt modelId="{1EF17833-C193-4C0F-AE82-0A437D3E3F1E}" type="pres">
      <dgm:prSet presAssocID="{0F7E4126-F0D5-42C8-8AAB-648FB89F3797}" presName="node" presStyleLbl="node1" presStyleIdx="0" presStyleCnt="4" custRadScaleRad="130048" custRadScaleInc="-34654">
        <dgm:presLayoutVars>
          <dgm:bulletEnabled val="1"/>
        </dgm:presLayoutVars>
      </dgm:prSet>
      <dgm:spPr/>
    </dgm:pt>
    <dgm:pt modelId="{271A3B6A-E9AB-48F8-93C3-74B098B9D719}" type="pres">
      <dgm:prSet presAssocID="{97CBB43F-A467-4342-A49B-706E1BB2CD20}" presName="parTrans" presStyleLbl="bgSibTrans2D1" presStyleIdx="1" presStyleCnt="4"/>
      <dgm:spPr/>
    </dgm:pt>
    <dgm:pt modelId="{04F37B51-D7DD-41E9-9A6B-D3533290094B}" type="pres">
      <dgm:prSet presAssocID="{C3A65374-46F2-4F82-8E08-6340627129AD}" presName="node" presStyleLbl="node1" presStyleIdx="1" presStyleCnt="4" custRadScaleRad="133718" custRadScaleInc="-56735">
        <dgm:presLayoutVars>
          <dgm:bulletEnabled val="1"/>
        </dgm:presLayoutVars>
      </dgm:prSet>
      <dgm:spPr/>
    </dgm:pt>
    <dgm:pt modelId="{41D9D1F8-6763-4CEE-9A8B-B24798CA6020}" type="pres">
      <dgm:prSet presAssocID="{35D67AD7-2CAD-43C3-AC28-4FFDE070119A}" presName="parTrans" presStyleLbl="bgSibTrans2D1" presStyleIdx="2" presStyleCnt="4"/>
      <dgm:spPr/>
    </dgm:pt>
    <dgm:pt modelId="{200502A6-A74E-43AB-9FED-1920574DD205}" type="pres">
      <dgm:prSet presAssocID="{8DE1508E-5A2C-499A-94BC-26A55056A429}" presName="node" presStyleLbl="node1" presStyleIdx="2" presStyleCnt="4" custRadScaleRad="141882" custRadScaleInc="63220">
        <dgm:presLayoutVars>
          <dgm:bulletEnabled val="1"/>
        </dgm:presLayoutVars>
      </dgm:prSet>
      <dgm:spPr/>
    </dgm:pt>
    <dgm:pt modelId="{87F7D69A-6AB8-4093-8E40-4CAF89EDC477}" type="pres">
      <dgm:prSet presAssocID="{FC6240A2-01E8-4830-9710-BE6C5D517BD7}" presName="parTrans" presStyleLbl="bgSibTrans2D1" presStyleIdx="3" presStyleCnt="4"/>
      <dgm:spPr/>
    </dgm:pt>
    <dgm:pt modelId="{0BA94D83-E6C3-41FC-B93B-C444190E8CEE}" type="pres">
      <dgm:prSet presAssocID="{51F6D27D-19D2-4943-AD17-9BE148150603}" presName="node" presStyleLbl="node1" presStyleIdx="3" presStyleCnt="4" custRadScaleRad="128782" custRadScaleInc="37319">
        <dgm:presLayoutVars>
          <dgm:bulletEnabled val="1"/>
        </dgm:presLayoutVars>
      </dgm:prSet>
      <dgm:spPr/>
    </dgm:pt>
  </dgm:ptLst>
  <dgm:cxnLst>
    <dgm:cxn modelId="{2EEDDC00-A041-4A2F-8B57-5F425744DB71}" srcId="{10BD665A-0EDA-4103-AB61-4AB9BAD77E9B}" destId="{0F7E4126-F0D5-42C8-8AAB-648FB89F3797}" srcOrd="0" destOrd="0" parTransId="{BB33C69B-4F42-4EAE-B7C9-0F4D1217A314}" sibTransId="{1BEA0A56-85A0-4405-95A1-2A0D1A801A9A}"/>
    <dgm:cxn modelId="{02286B11-83C8-414F-92E7-92AE369901B3}" type="presOf" srcId="{35D67AD7-2CAD-43C3-AC28-4FFDE070119A}" destId="{41D9D1F8-6763-4CEE-9A8B-B24798CA6020}" srcOrd="0" destOrd="0" presId="urn:microsoft.com/office/officeart/2005/8/layout/radial4"/>
    <dgm:cxn modelId="{DD56ED1E-BA7E-44D3-8C5B-A2D47F475574}" srcId="{8B3196B6-B362-4900-8BFD-3B1B7188029A}" destId="{10BD665A-0EDA-4103-AB61-4AB9BAD77E9B}" srcOrd="0" destOrd="0" parTransId="{BD6F6E60-19D7-4E13-9D2A-4871507B49BB}" sibTransId="{DCF019B6-E410-4064-B51F-E6F82C015A2E}"/>
    <dgm:cxn modelId="{09BE8C24-BEC6-4431-BCB5-EA5AC464BFAD}" type="presOf" srcId="{C3A65374-46F2-4F82-8E08-6340627129AD}" destId="{04F37B51-D7DD-41E9-9A6B-D3533290094B}" srcOrd="0" destOrd="0" presId="urn:microsoft.com/office/officeart/2005/8/layout/radial4"/>
    <dgm:cxn modelId="{AB38B32C-1E7D-47BA-9674-AA20CC85630B}" type="presOf" srcId="{97CBB43F-A467-4342-A49B-706E1BB2CD20}" destId="{271A3B6A-E9AB-48F8-93C3-74B098B9D719}" srcOrd="0" destOrd="0" presId="urn:microsoft.com/office/officeart/2005/8/layout/radial4"/>
    <dgm:cxn modelId="{778CF52F-3B71-4D19-A33B-2B3FED6E882F}" srcId="{10BD665A-0EDA-4103-AB61-4AB9BAD77E9B}" destId="{51F6D27D-19D2-4943-AD17-9BE148150603}" srcOrd="3" destOrd="0" parTransId="{FC6240A2-01E8-4830-9710-BE6C5D517BD7}" sibTransId="{7CB4339A-122C-4788-949E-96DF3BE097E8}"/>
    <dgm:cxn modelId="{8F6DF75F-87F5-4CFC-8B2F-549DDC9E865B}" type="presOf" srcId="{8DE1508E-5A2C-499A-94BC-26A55056A429}" destId="{200502A6-A74E-43AB-9FED-1920574DD205}" srcOrd="0" destOrd="0" presId="urn:microsoft.com/office/officeart/2005/8/layout/radial4"/>
    <dgm:cxn modelId="{0BEDD06A-774C-4A3F-A957-3C5354EC9B71}" type="presOf" srcId="{FC6240A2-01E8-4830-9710-BE6C5D517BD7}" destId="{87F7D69A-6AB8-4093-8E40-4CAF89EDC477}" srcOrd="0" destOrd="0" presId="urn:microsoft.com/office/officeart/2005/8/layout/radial4"/>
    <dgm:cxn modelId="{C5304A6F-FA3A-4ADD-BBFD-3E5614ACA77C}" srcId="{10BD665A-0EDA-4103-AB61-4AB9BAD77E9B}" destId="{8DE1508E-5A2C-499A-94BC-26A55056A429}" srcOrd="2" destOrd="0" parTransId="{35D67AD7-2CAD-43C3-AC28-4FFDE070119A}" sibTransId="{56472EA9-7C55-47F4-9DA1-88B53CBD7E01}"/>
    <dgm:cxn modelId="{1B28FB6F-F39A-40D1-9A6E-BF213345607B}" srcId="{10BD665A-0EDA-4103-AB61-4AB9BAD77E9B}" destId="{C3A65374-46F2-4F82-8E08-6340627129AD}" srcOrd="1" destOrd="0" parTransId="{97CBB43F-A467-4342-A49B-706E1BB2CD20}" sibTransId="{DD9FEE98-BD08-4F83-B9A8-0A6E1321F86D}"/>
    <dgm:cxn modelId="{75F5E98F-8630-4A9B-B96F-07BB1A324FEF}" type="presOf" srcId="{51F6D27D-19D2-4943-AD17-9BE148150603}" destId="{0BA94D83-E6C3-41FC-B93B-C444190E8CEE}" srcOrd="0" destOrd="0" presId="urn:microsoft.com/office/officeart/2005/8/layout/radial4"/>
    <dgm:cxn modelId="{B0FE3592-2A82-42BF-94E8-5A6C6B06335D}" type="presOf" srcId="{0F7E4126-F0D5-42C8-8AAB-648FB89F3797}" destId="{1EF17833-C193-4C0F-AE82-0A437D3E3F1E}" srcOrd="0" destOrd="0" presId="urn:microsoft.com/office/officeart/2005/8/layout/radial4"/>
    <dgm:cxn modelId="{B58108A7-7AB6-40E7-B27F-4A102805F466}" type="presOf" srcId="{10BD665A-0EDA-4103-AB61-4AB9BAD77E9B}" destId="{08F91C2F-0203-4418-BE1A-D6CE7B2A8D31}" srcOrd="0" destOrd="0" presId="urn:microsoft.com/office/officeart/2005/8/layout/radial4"/>
    <dgm:cxn modelId="{90A143DD-2718-4BBB-9CE1-E271D0AAAF4A}" type="presOf" srcId="{BB33C69B-4F42-4EAE-B7C9-0F4D1217A314}" destId="{4226489E-2039-4132-BD0C-292EB9B4A8BD}" srcOrd="0" destOrd="0" presId="urn:microsoft.com/office/officeart/2005/8/layout/radial4"/>
    <dgm:cxn modelId="{EFAF9FE4-9818-41B6-8884-8E8E13DADC27}" type="presOf" srcId="{8B3196B6-B362-4900-8BFD-3B1B7188029A}" destId="{6151E4DA-3A5D-4507-BBB5-4AD32152FFF8}" srcOrd="0" destOrd="0" presId="urn:microsoft.com/office/officeart/2005/8/layout/radial4"/>
    <dgm:cxn modelId="{72D30D46-D65B-4141-84A6-9C035FAB84C2}" type="presParOf" srcId="{6151E4DA-3A5D-4507-BBB5-4AD32152FFF8}" destId="{08F91C2F-0203-4418-BE1A-D6CE7B2A8D31}" srcOrd="0" destOrd="0" presId="urn:microsoft.com/office/officeart/2005/8/layout/radial4"/>
    <dgm:cxn modelId="{4DB8BBB2-1EDD-45BC-8C46-DAFEAF989CB3}" type="presParOf" srcId="{6151E4DA-3A5D-4507-BBB5-4AD32152FFF8}" destId="{4226489E-2039-4132-BD0C-292EB9B4A8BD}" srcOrd="1" destOrd="0" presId="urn:microsoft.com/office/officeart/2005/8/layout/radial4"/>
    <dgm:cxn modelId="{DD806367-3328-45CE-9E2D-6C131711D503}" type="presParOf" srcId="{6151E4DA-3A5D-4507-BBB5-4AD32152FFF8}" destId="{1EF17833-C193-4C0F-AE82-0A437D3E3F1E}" srcOrd="2" destOrd="0" presId="urn:microsoft.com/office/officeart/2005/8/layout/radial4"/>
    <dgm:cxn modelId="{F1DBCF48-AEFD-4B21-8E1A-D29BB7D7C658}" type="presParOf" srcId="{6151E4DA-3A5D-4507-BBB5-4AD32152FFF8}" destId="{271A3B6A-E9AB-48F8-93C3-74B098B9D719}" srcOrd="3" destOrd="0" presId="urn:microsoft.com/office/officeart/2005/8/layout/radial4"/>
    <dgm:cxn modelId="{038EE1DD-AE4B-4D14-AC1C-D9F41CA3D163}" type="presParOf" srcId="{6151E4DA-3A5D-4507-BBB5-4AD32152FFF8}" destId="{04F37B51-D7DD-41E9-9A6B-D3533290094B}" srcOrd="4" destOrd="0" presId="urn:microsoft.com/office/officeart/2005/8/layout/radial4"/>
    <dgm:cxn modelId="{6E29945A-015B-4C93-8486-97113AEE49BF}" type="presParOf" srcId="{6151E4DA-3A5D-4507-BBB5-4AD32152FFF8}" destId="{41D9D1F8-6763-4CEE-9A8B-B24798CA6020}" srcOrd="5" destOrd="0" presId="urn:microsoft.com/office/officeart/2005/8/layout/radial4"/>
    <dgm:cxn modelId="{89E2A255-95FF-43D3-9E7E-BF23C556F4DA}" type="presParOf" srcId="{6151E4DA-3A5D-4507-BBB5-4AD32152FFF8}" destId="{200502A6-A74E-43AB-9FED-1920574DD205}" srcOrd="6" destOrd="0" presId="urn:microsoft.com/office/officeart/2005/8/layout/radial4"/>
    <dgm:cxn modelId="{6E41152F-6AAE-4E3F-A279-64C8BE376A5E}" type="presParOf" srcId="{6151E4DA-3A5D-4507-BBB5-4AD32152FFF8}" destId="{87F7D69A-6AB8-4093-8E40-4CAF89EDC477}" srcOrd="7" destOrd="0" presId="urn:microsoft.com/office/officeart/2005/8/layout/radial4"/>
    <dgm:cxn modelId="{E85F3044-1351-4A77-87BB-A4B3B0889146}" type="presParOf" srcId="{6151E4DA-3A5D-4507-BBB5-4AD32152FFF8}" destId="{0BA94D83-E6C3-41FC-B93B-C444190E8CEE}"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8127A1C-F749-445D-9AF2-95192CE355FA}"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ru-RU"/>
        </a:p>
      </dgm:t>
    </dgm:pt>
    <dgm:pt modelId="{800D2564-430F-4D27-8564-A2B28841A233}">
      <dgm:prSet phldrT="[Текст]" custT="1"/>
      <dgm:spPr/>
      <dgm:t>
        <a:bodyPr/>
        <a:lstStyle/>
        <a:p>
          <a:pPr algn="ctr"/>
          <a:r>
            <a:rPr lang="ru-RU" sz="2800" b="1" dirty="0"/>
            <a:t>Можно внимательнее присмотреться к исполнителю</a:t>
          </a:r>
        </a:p>
      </dgm:t>
    </dgm:pt>
    <dgm:pt modelId="{1B94A253-75A1-4968-990E-0187BC7DC195}" type="parTrans" cxnId="{96D509FF-D708-46CF-91E0-4BB3FDA8F071}">
      <dgm:prSet/>
      <dgm:spPr/>
      <dgm:t>
        <a:bodyPr/>
        <a:lstStyle/>
        <a:p>
          <a:endParaRPr lang="ru-RU"/>
        </a:p>
      </dgm:t>
    </dgm:pt>
    <dgm:pt modelId="{587C0128-07E2-42B1-9F8F-8F75E4CDC005}" type="sibTrans" cxnId="{96D509FF-D708-46CF-91E0-4BB3FDA8F071}">
      <dgm:prSet/>
      <dgm:spPr/>
      <dgm:t>
        <a:bodyPr/>
        <a:lstStyle/>
        <a:p>
          <a:endParaRPr lang="ru-RU"/>
        </a:p>
      </dgm:t>
    </dgm:pt>
    <dgm:pt modelId="{AA757B46-A541-4A34-A7EF-1602060A85B1}">
      <dgm:prSet phldrT="[Текст]" custT="1"/>
      <dgm:spPr/>
      <dgm:t>
        <a:bodyPr/>
        <a:lstStyle/>
        <a:p>
          <a:pPr algn="ctr"/>
          <a:r>
            <a:rPr lang="ru-RU" sz="2800" b="1" dirty="0"/>
            <a:t>Отклонить </a:t>
          </a:r>
        </a:p>
        <a:p>
          <a:pPr algn="ctr"/>
          <a:r>
            <a:rPr lang="ru-RU" sz="2800" b="1" dirty="0"/>
            <a:t>нельзя</a:t>
          </a:r>
        </a:p>
      </dgm:t>
    </dgm:pt>
    <dgm:pt modelId="{770B9582-58BA-4A65-B10A-99B090B90D98}" type="parTrans" cxnId="{0425D26B-8FB2-4994-BBE9-185302E41BDC}">
      <dgm:prSet/>
      <dgm:spPr/>
      <dgm:t>
        <a:bodyPr/>
        <a:lstStyle/>
        <a:p>
          <a:endParaRPr lang="ru-RU"/>
        </a:p>
      </dgm:t>
    </dgm:pt>
    <dgm:pt modelId="{684AEB6D-2580-4C50-942C-1F5C1CCB09A4}" type="sibTrans" cxnId="{0425D26B-8FB2-4994-BBE9-185302E41BDC}">
      <dgm:prSet/>
      <dgm:spPr/>
      <dgm:t>
        <a:bodyPr/>
        <a:lstStyle/>
        <a:p>
          <a:endParaRPr lang="ru-RU"/>
        </a:p>
      </dgm:t>
    </dgm:pt>
    <dgm:pt modelId="{8E20B6B1-E5A5-49A2-B6B0-8D8DC1665D13}" type="pres">
      <dgm:prSet presAssocID="{18127A1C-F749-445D-9AF2-95192CE355FA}" presName="Name0" presStyleCnt="0">
        <dgm:presLayoutVars>
          <dgm:chMax val="2"/>
          <dgm:chPref val="2"/>
          <dgm:dir/>
          <dgm:animOne/>
          <dgm:resizeHandles val="exact"/>
        </dgm:presLayoutVars>
      </dgm:prSet>
      <dgm:spPr/>
    </dgm:pt>
    <dgm:pt modelId="{E13E2F18-CF80-4140-B6CD-0CD51FC6C3CC}" type="pres">
      <dgm:prSet presAssocID="{18127A1C-F749-445D-9AF2-95192CE355FA}" presName="Background" presStyleLbl="bgImgPlace1" presStyleIdx="0" presStyleCnt="1" custScaleX="132539" custScaleY="104946"/>
      <dgm:spPr/>
    </dgm:pt>
    <dgm:pt modelId="{3992F1D0-5F5A-43E0-86A5-7BF421E21FAC}" type="pres">
      <dgm:prSet presAssocID="{18127A1C-F749-445D-9AF2-95192CE355FA}" presName="ParentText1" presStyleLbl="revTx" presStyleIdx="0" presStyleCnt="2" custScaleX="141046" custLinFactNeighborX="-17712">
        <dgm:presLayoutVars>
          <dgm:chMax val="0"/>
          <dgm:chPref val="0"/>
          <dgm:bulletEnabled val="1"/>
        </dgm:presLayoutVars>
      </dgm:prSet>
      <dgm:spPr/>
    </dgm:pt>
    <dgm:pt modelId="{A3DBC986-7B0A-4C6C-B115-798366F45378}" type="pres">
      <dgm:prSet presAssocID="{18127A1C-F749-445D-9AF2-95192CE355FA}" presName="ParentText2" presStyleLbl="revTx" presStyleIdx="1" presStyleCnt="2" custScaleX="138631" custLinFactNeighborX="20664">
        <dgm:presLayoutVars>
          <dgm:chMax val="0"/>
          <dgm:chPref val="0"/>
          <dgm:bulletEnabled val="1"/>
        </dgm:presLayoutVars>
      </dgm:prSet>
      <dgm:spPr/>
    </dgm:pt>
    <dgm:pt modelId="{B3633B05-8911-4439-812F-5B39C2228392}" type="pres">
      <dgm:prSet presAssocID="{18127A1C-F749-445D-9AF2-95192CE355FA}" presName="Plus" presStyleLbl="alignNode1" presStyleIdx="0" presStyleCnt="2" custLinFactX="-23301" custLinFactNeighborX="-100000" custLinFactNeighborY="768"/>
      <dgm:spPr>
        <a:solidFill>
          <a:schemeClr val="accent1">
            <a:lumMod val="75000"/>
          </a:schemeClr>
        </a:solidFill>
      </dgm:spPr>
    </dgm:pt>
    <dgm:pt modelId="{79E25F9D-B349-45B6-9715-75F38463DEC5}" type="pres">
      <dgm:prSet presAssocID="{18127A1C-F749-445D-9AF2-95192CE355FA}" presName="Minus" presStyleLbl="alignNode1" presStyleIdx="1" presStyleCnt="2" custLinFactX="59073" custLinFactNeighborX="100000" custLinFactNeighborY="-83425"/>
      <dgm:spPr/>
    </dgm:pt>
    <dgm:pt modelId="{45257F31-3811-476E-9F11-779333C10294}" type="pres">
      <dgm:prSet presAssocID="{18127A1C-F749-445D-9AF2-95192CE355FA}" presName="Divider" presStyleLbl="parChTrans1D1" presStyleIdx="0" presStyleCnt="1"/>
      <dgm:spPr/>
    </dgm:pt>
  </dgm:ptLst>
  <dgm:cxnLst>
    <dgm:cxn modelId="{0425D26B-8FB2-4994-BBE9-185302E41BDC}" srcId="{18127A1C-F749-445D-9AF2-95192CE355FA}" destId="{AA757B46-A541-4A34-A7EF-1602060A85B1}" srcOrd="1" destOrd="0" parTransId="{770B9582-58BA-4A65-B10A-99B090B90D98}" sibTransId="{684AEB6D-2580-4C50-942C-1F5C1CCB09A4}"/>
    <dgm:cxn modelId="{BAD1D298-454D-4528-9A2B-7FAA48DCDC20}" type="presOf" srcId="{800D2564-430F-4D27-8564-A2B28841A233}" destId="{3992F1D0-5F5A-43E0-86A5-7BF421E21FAC}" srcOrd="0" destOrd="0" presId="urn:microsoft.com/office/officeart/2009/3/layout/PlusandMinus"/>
    <dgm:cxn modelId="{20242D9D-B360-4A26-AC11-D94C6A2996AE}" type="presOf" srcId="{18127A1C-F749-445D-9AF2-95192CE355FA}" destId="{8E20B6B1-E5A5-49A2-B6B0-8D8DC1665D13}" srcOrd="0" destOrd="0" presId="urn:microsoft.com/office/officeart/2009/3/layout/PlusandMinus"/>
    <dgm:cxn modelId="{143098C5-317F-4EE3-AC94-40D13E24C975}" type="presOf" srcId="{AA757B46-A541-4A34-A7EF-1602060A85B1}" destId="{A3DBC986-7B0A-4C6C-B115-798366F45378}" srcOrd="0" destOrd="0" presId="urn:microsoft.com/office/officeart/2009/3/layout/PlusandMinus"/>
    <dgm:cxn modelId="{96D509FF-D708-46CF-91E0-4BB3FDA8F071}" srcId="{18127A1C-F749-445D-9AF2-95192CE355FA}" destId="{800D2564-430F-4D27-8564-A2B28841A233}" srcOrd="0" destOrd="0" parTransId="{1B94A253-75A1-4968-990E-0187BC7DC195}" sibTransId="{587C0128-07E2-42B1-9F8F-8F75E4CDC005}"/>
    <dgm:cxn modelId="{FDF4D46E-AD8E-486A-A603-56A57795219E}" type="presParOf" srcId="{8E20B6B1-E5A5-49A2-B6B0-8D8DC1665D13}" destId="{E13E2F18-CF80-4140-B6CD-0CD51FC6C3CC}" srcOrd="0" destOrd="0" presId="urn:microsoft.com/office/officeart/2009/3/layout/PlusandMinus"/>
    <dgm:cxn modelId="{445A8CEA-BFDB-4A22-AF6F-2CF37405A043}" type="presParOf" srcId="{8E20B6B1-E5A5-49A2-B6B0-8D8DC1665D13}" destId="{3992F1D0-5F5A-43E0-86A5-7BF421E21FAC}" srcOrd="1" destOrd="0" presId="urn:microsoft.com/office/officeart/2009/3/layout/PlusandMinus"/>
    <dgm:cxn modelId="{3939802F-5E99-47DA-8F9B-A9799A6F9B42}" type="presParOf" srcId="{8E20B6B1-E5A5-49A2-B6B0-8D8DC1665D13}" destId="{A3DBC986-7B0A-4C6C-B115-798366F45378}" srcOrd="2" destOrd="0" presId="urn:microsoft.com/office/officeart/2009/3/layout/PlusandMinus"/>
    <dgm:cxn modelId="{A30C487E-C7FF-4DE7-9A76-952C6C3654FF}" type="presParOf" srcId="{8E20B6B1-E5A5-49A2-B6B0-8D8DC1665D13}" destId="{B3633B05-8911-4439-812F-5B39C2228392}" srcOrd="3" destOrd="0" presId="urn:microsoft.com/office/officeart/2009/3/layout/PlusandMinus"/>
    <dgm:cxn modelId="{3337BB80-6457-4BBF-97B8-3AAF818C678D}" type="presParOf" srcId="{8E20B6B1-E5A5-49A2-B6B0-8D8DC1665D13}" destId="{79E25F9D-B349-45B6-9715-75F38463DEC5}" srcOrd="4" destOrd="0" presId="urn:microsoft.com/office/officeart/2009/3/layout/PlusandMinus"/>
    <dgm:cxn modelId="{60ECAE6A-701D-4B0D-8AF3-EF764EE31C6B}" type="presParOf" srcId="{8E20B6B1-E5A5-49A2-B6B0-8D8DC1665D13}" destId="{45257F31-3811-476E-9F11-779333C10294}"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264CD-13F2-46B8-91DB-7B3736B9F4CB}">
      <dsp:nvSpPr>
        <dsp:cNvPr id="0" name=""/>
        <dsp:cNvSpPr/>
      </dsp:nvSpPr>
      <dsp:spPr>
        <a:xfrm>
          <a:off x="3169817" y="1815960"/>
          <a:ext cx="2675469" cy="1527609"/>
        </a:xfrm>
        <a:prstGeom prst="roundRect">
          <a:avLst/>
        </a:prstGeom>
        <a:solidFill>
          <a:schemeClr val="bg2">
            <a:alpha val="72000"/>
          </a:schemeClr>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ru-RU" sz="2800" kern="1200" dirty="0">
              <a:solidFill>
                <a:schemeClr val="tx1"/>
              </a:solidFill>
            </a:rPr>
            <a:t>Закупка охранных услуг</a:t>
          </a:r>
        </a:p>
      </dsp:txBody>
      <dsp:txXfrm>
        <a:off x="3244389" y="1890532"/>
        <a:ext cx="2526325" cy="1378465"/>
      </dsp:txXfrm>
    </dsp:sp>
    <dsp:sp modelId="{08803EEA-D840-4D3B-ACB8-9D27DB48E598}">
      <dsp:nvSpPr>
        <dsp:cNvPr id="0" name=""/>
        <dsp:cNvSpPr/>
      </dsp:nvSpPr>
      <dsp:spPr>
        <a:xfrm rot="13767130">
          <a:off x="2501884" y="1193265"/>
          <a:ext cx="1638965" cy="0"/>
        </a:xfrm>
        <a:custGeom>
          <a:avLst/>
          <a:gdLst/>
          <a:ahLst/>
          <a:cxnLst/>
          <a:rect l="0" t="0" r="0" b="0"/>
          <a:pathLst>
            <a:path>
              <a:moveTo>
                <a:pt x="0" y="0"/>
              </a:moveTo>
              <a:lnTo>
                <a:pt x="1638965" y="0"/>
              </a:lnTo>
            </a:path>
          </a:pathLst>
        </a:custGeom>
        <a:noFill/>
        <a:ln w="381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8CA63302-FF60-4204-930D-B29B08DD2521}">
      <dsp:nvSpPr>
        <dsp:cNvPr id="0" name=""/>
        <dsp:cNvSpPr/>
      </dsp:nvSpPr>
      <dsp:spPr>
        <a:xfrm>
          <a:off x="1440160" y="11"/>
          <a:ext cx="2208821" cy="570559"/>
        </a:xfrm>
        <a:prstGeom prst="roundRect">
          <a:avLst/>
        </a:prstGeom>
        <a:solidFill>
          <a:schemeClr val="bg1">
            <a:alpha val="72000"/>
          </a:schemeClr>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tx1"/>
              </a:solidFill>
            </a:rPr>
            <a:t>Есть ли опыт регулирования?</a:t>
          </a:r>
        </a:p>
      </dsp:txBody>
      <dsp:txXfrm>
        <a:off x="1468012" y="27863"/>
        <a:ext cx="2153117" cy="514855"/>
      </dsp:txXfrm>
    </dsp:sp>
    <dsp:sp modelId="{35631945-D31C-49C0-9AFB-937E572CF255}">
      <dsp:nvSpPr>
        <dsp:cNvPr id="0" name=""/>
        <dsp:cNvSpPr/>
      </dsp:nvSpPr>
      <dsp:spPr>
        <a:xfrm rot="20216103">
          <a:off x="5806036" y="1817776"/>
          <a:ext cx="982013" cy="0"/>
        </a:xfrm>
        <a:custGeom>
          <a:avLst/>
          <a:gdLst/>
          <a:ahLst/>
          <a:cxnLst/>
          <a:rect l="0" t="0" r="0" b="0"/>
          <a:pathLst>
            <a:path>
              <a:moveTo>
                <a:pt x="0" y="0"/>
              </a:moveTo>
              <a:lnTo>
                <a:pt x="982013" y="0"/>
              </a:lnTo>
            </a:path>
          </a:pathLst>
        </a:custGeom>
        <a:noFill/>
        <a:ln w="381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81E9E562-66B8-4DB8-9283-C33F6A8E1D70}">
      <dsp:nvSpPr>
        <dsp:cNvPr id="0" name=""/>
        <dsp:cNvSpPr/>
      </dsp:nvSpPr>
      <dsp:spPr>
        <a:xfrm>
          <a:off x="6480713" y="786645"/>
          <a:ext cx="2505973" cy="838766"/>
        </a:xfrm>
        <a:prstGeom prst="roundRect">
          <a:avLst/>
        </a:prstGeom>
        <a:solidFill>
          <a:schemeClr val="bg1">
            <a:alpha val="69000"/>
          </a:schemeClr>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tx1"/>
              </a:solidFill>
            </a:rPr>
            <a:t>А доп. требования к УЗ как установить?</a:t>
          </a:r>
        </a:p>
      </dsp:txBody>
      <dsp:txXfrm>
        <a:off x="6521658" y="827590"/>
        <a:ext cx="2424083" cy="756876"/>
      </dsp:txXfrm>
    </dsp:sp>
    <dsp:sp modelId="{97CB712B-40E8-4EF3-B244-D538FA4A0875}">
      <dsp:nvSpPr>
        <dsp:cNvPr id="0" name=""/>
        <dsp:cNvSpPr/>
      </dsp:nvSpPr>
      <dsp:spPr>
        <a:xfrm rot="984482">
          <a:off x="5825072" y="3113898"/>
          <a:ext cx="992741" cy="0"/>
        </a:xfrm>
        <a:custGeom>
          <a:avLst/>
          <a:gdLst/>
          <a:ahLst/>
          <a:cxnLst/>
          <a:rect l="0" t="0" r="0" b="0"/>
          <a:pathLst>
            <a:path>
              <a:moveTo>
                <a:pt x="0" y="0"/>
              </a:moveTo>
              <a:lnTo>
                <a:pt x="992741" y="0"/>
              </a:lnTo>
            </a:path>
          </a:pathLst>
        </a:custGeom>
        <a:noFill/>
        <a:ln w="381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8A36CC2C-023A-42EF-B809-D0A11AD3ACFD}">
      <dsp:nvSpPr>
        <dsp:cNvPr id="0" name=""/>
        <dsp:cNvSpPr/>
      </dsp:nvSpPr>
      <dsp:spPr>
        <a:xfrm>
          <a:off x="6336701" y="3254111"/>
          <a:ext cx="2733251" cy="533416"/>
        </a:xfrm>
        <a:prstGeom prst="roundRect">
          <a:avLst/>
        </a:prstGeom>
        <a:solidFill>
          <a:schemeClr val="bg1">
            <a:alpha val="13000"/>
          </a:schemeClr>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b="0" kern="1200" dirty="0">
              <a:solidFill>
                <a:schemeClr val="tx1"/>
              </a:solidFill>
            </a:rPr>
            <a:t>Как формировать ТЗ?</a:t>
          </a:r>
        </a:p>
      </dsp:txBody>
      <dsp:txXfrm>
        <a:off x="6362740" y="3280150"/>
        <a:ext cx="2681173" cy="481338"/>
      </dsp:txXfrm>
    </dsp:sp>
    <dsp:sp modelId="{C2CE1AFE-214B-4E71-9DDC-623BB11E3BDA}">
      <dsp:nvSpPr>
        <dsp:cNvPr id="0" name=""/>
        <dsp:cNvSpPr/>
      </dsp:nvSpPr>
      <dsp:spPr>
        <a:xfrm rot="3631145">
          <a:off x="4745948" y="3675084"/>
          <a:ext cx="761648" cy="0"/>
        </a:xfrm>
        <a:custGeom>
          <a:avLst/>
          <a:gdLst/>
          <a:ahLst/>
          <a:cxnLst/>
          <a:rect l="0" t="0" r="0" b="0"/>
          <a:pathLst>
            <a:path>
              <a:moveTo>
                <a:pt x="0" y="0"/>
              </a:moveTo>
              <a:lnTo>
                <a:pt x="761648" y="0"/>
              </a:lnTo>
            </a:path>
          </a:pathLst>
        </a:custGeom>
        <a:noFill/>
        <a:ln w="3175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20B50C76-C1AA-46E9-8740-574A4922D842}">
      <dsp:nvSpPr>
        <dsp:cNvPr id="0" name=""/>
        <dsp:cNvSpPr/>
      </dsp:nvSpPr>
      <dsp:spPr>
        <a:xfrm>
          <a:off x="4273086" y="4006599"/>
          <a:ext cx="2495666" cy="731360"/>
        </a:xfrm>
        <a:prstGeom prst="roundRect">
          <a:avLst/>
        </a:prstGeom>
        <a:solidFill>
          <a:schemeClr val="bg1">
            <a:alpha val="61000"/>
          </a:schemeClr>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b="0" kern="1200" dirty="0">
              <a:solidFill>
                <a:schemeClr val="tx1"/>
              </a:solidFill>
            </a:rPr>
            <a:t>Как оценивать заявки в ЭК?</a:t>
          </a:r>
        </a:p>
      </dsp:txBody>
      <dsp:txXfrm>
        <a:off x="4308788" y="4042301"/>
        <a:ext cx="2424262" cy="659956"/>
      </dsp:txXfrm>
    </dsp:sp>
    <dsp:sp modelId="{38FBBA8F-8604-43C8-AB33-25E4631DA2F8}">
      <dsp:nvSpPr>
        <dsp:cNvPr id="0" name=""/>
        <dsp:cNvSpPr/>
      </dsp:nvSpPr>
      <dsp:spPr>
        <a:xfrm rot="8323282">
          <a:off x="2817534" y="3652407"/>
          <a:ext cx="936269" cy="0"/>
        </a:xfrm>
        <a:custGeom>
          <a:avLst/>
          <a:gdLst/>
          <a:ahLst/>
          <a:cxnLst/>
          <a:rect l="0" t="0" r="0" b="0"/>
          <a:pathLst>
            <a:path>
              <a:moveTo>
                <a:pt x="0" y="0"/>
              </a:moveTo>
              <a:lnTo>
                <a:pt x="936269" y="0"/>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 modelId="{26B997C2-9592-4EB2-8AA8-2D4373D92567}">
      <dsp:nvSpPr>
        <dsp:cNvPr id="0" name=""/>
        <dsp:cNvSpPr/>
      </dsp:nvSpPr>
      <dsp:spPr>
        <a:xfrm>
          <a:off x="1300509" y="3961246"/>
          <a:ext cx="2299892" cy="848725"/>
        </a:xfrm>
        <a:prstGeom prst="roundRect">
          <a:avLst/>
        </a:prstGeom>
        <a:solidFill>
          <a:schemeClr val="bg1">
            <a:alpha val="61000"/>
          </a:schemeClr>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b="0" kern="1200" dirty="0">
              <a:solidFill>
                <a:schemeClr val="tx1"/>
              </a:solidFill>
            </a:rPr>
            <a:t>Как подготовить контракт?</a:t>
          </a:r>
        </a:p>
      </dsp:txBody>
      <dsp:txXfrm>
        <a:off x="1341940" y="4002677"/>
        <a:ext cx="2217030" cy="765863"/>
      </dsp:txXfrm>
    </dsp:sp>
    <dsp:sp modelId="{6533D062-4210-4BD5-9FC8-02C9C492611D}">
      <dsp:nvSpPr>
        <dsp:cNvPr id="0" name=""/>
        <dsp:cNvSpPr/>
      </dsp:nvSpPr>
      <dsp:spPr>
        <a:xfrm rot="10879827">
          <a:off x="2520193" y="2541153"/>
          <a:ext cx="649711" cy="0"/>
        </a:xfrm>
        <a:custGeom>
          <a:avLst/>
          <a:gdLst/>
          <a:ahLst/>
          <a:cxnLst/>
          <a:rect l="0" t="0" r="0" b="0"/>
          <a:pathLst>
            <a:path>
              <a:moveTo>
                <a:pt x="0" y="0"/>
              </a:moveTo>
              <a:lnTo>
                <a:pt x="64971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06A687-876C-47F9-ADEF-8508779D7FCB}">
      <dsp:nvSpPr>
        <dsp:cNvPr id="0" name=""/>
        <dsp:cNvSpPr/>
      </dsp:nvSpPr>
      <dsp:spPr>
        <a:xfrm>
          <a:off x="117844" y="2057460"/>
          <a:ext cx="2402436" cy="896502"/>
        </a:xfrm>
        <a:prstGeom prst="roundRect">
          <a:avLst/>
        </a:prstGeom>
        <a:solidFill>
          <a:schemeClr val="bg1">
            <a:alpha val="66000"/>
          </a:schemeClr>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endParaRPr lang="ru-RU" sz="2400" b="0" kern="1200" dirty="0">
            <a:solidFill>
              <a:schemeClr val="tx1"/>
            </a:solidFill>
          </a:endParaRPr>
        </a:p>
      </dsp:txBody>
      <dsp:txXfrm>
        <a:off x="161608" y="2101224"/>
        <a:ext cx="2314908" cy="808974"/>
      </dsp:txXfrm>
    </dsp:sp>
    <dsp:sp modelId="{764B468D-D780-411D-8EB1-8F264FFB887C}">
      <dsp:nvSpPr>
        <dsp:cNvPr id="0" name=""/>
        <dsp:cNvSpPr/>
      </dsp:nvSpPr>
      <dsp:spPr>
        <a:xfrm rot="12058509">
          <a:off x="2422670" y="1928614"/>
          <a:ext cx="772749" cy="0"/>
        </a:xfrm>
        <a:custGeom>
          <a:avLst/>
          <a:gdLst/>
          <a:ahLst/>
          <a:cxnLst/>
          <a:rect l="0" t="0" r="0" b="0"/>
          <a:pathLst>
            <a:path>
              <a:moveTo>
                <a:pt x="0" y="0"/>
              </a:moveTo>
              <a:lnTo>
                <a:pt x="772749" y="0"/>
              </a:lnTo>
            </a:path>
          </a:pathLst>
        </a:custGeom>
        <a:noFill/>
        <a:ln w="41275"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FB6A1DDF-59BA-41EE-B3A6-BA930FF11E94}">
      <dsp:nvSpPr>
        <dsp:cNvPr id="0" name=""/>
        <dsp:cNvSpPr/>
      </dsp:nvSpPr>
      <dsp:spPr>
        <a:xfrm>
          <a:off x="324484" y="952518"/>
          <a:ext cx="2123789" cy="861386"/>
        </a:xfrm>
        <a:prstGeom prst="roundRect">
          <a:avLst/>
        </a:prstGeom>
        <a:no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endParaRPr lang="ru-RU" sz="2400" b="0" kern="1200" dirty="0">
            <a:solidFill>
              <a:schemeClr val="tx1"/>
            </a:solidFill>
          </a:endParaRPr>
        </a:p>
      </dsp:txBody>
      <dsp:txXfrm>
        <a:off x="366533" y="994567"/>
        <a:ext cx="2039691" cy="7772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018EB-77D5-48BB-A79A-9AAC855A5B20}">
      <dsp:nvSpPr>
        <dsp:cNvPr id="0" name=""/>
        <dsp:cNvSpPr/>
      </dsp:nvSpPr>
      <dsp:spPr>
        <a:xfrm rot="5400000">
          <a:off x="-211611" y="214605"/>
          <a:ext cx="1410746" cy="98752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ru-RU" sz="2700" kern="1200" dirty="0"/>
            <a:t>1</a:t>
          </a:r>
        </a:p>
      </dsp:txBody>
      <dsp:txXfrm rot="-5400000">
        <a:off x="1" y="496754"/>
        <a:ext cx="987522" cy="423224"/>
      </dsp:txXfrm>
    </dsp:sp>
    <dsp:sp modelId="{DD873E71-58D7-4368-A93A-D4AE1339B36A}">
      <dsp:nvSpPr>
        <dsp:cNvPr id="0" name=""/>
        <dsp:cNvSpPr/>
      </dsp:nvSpPr>
      <dsp:spPr>
        <a:xfrm rot="5400000">
          <a:off x="4499764" y="-3509249"/>
          <a:ext cx="916985" cy="79414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ru-RU" sz="2000" b="1" kern="1200" dirty="0"/>
            <a:t>Совместно с ТПП РК и Государственной инспекцией по труду РК произведен расчет минимальной стоимости услуг охраны на одного сотрудника охраны в месяц</a:t>
          </a:r>
        </a:p>
      </dsp:txBody>
      <dsp:txXfrm rot="-5400000">
        <a:off x="987522" y="47757"/>
        <a:ext cx="7896705" cy="827457"/>
      </dsp:txXfrm>
    </dsp:sp>
    <dsp:sp modelId="{9BF3E625-D917-4E93-86A6-605A1ACA59ED}">
      <dsp:nvSpPr>
        <dsp:cNvPr id="0" name=""/>
        <dsp:cNvSpPr/>
      </dsp:nvSpPr>
      <dsp:spPr>
        <a:xfrm rot="5400000">
          <a:off x="-211611" y="1615347"/>
          <a:ext cx="1410746" cy="98752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ru-RU" sz="2700" kern="1200" dirty="0"/>
            <a:t>2</a:t>
          </a:r>
        </a:p>
      </dsp:txBody>
      <dsp:txXfrm rot="-5400000">
        <a:off x="1" y="1897496"/>
        <a:ext cx="987522" cy="423224"/>
      </dsp:txXfrm>
    </dsp:sp>
    <dsp:sp modelId="{639C640F-1EB7-416C-B347-048249CC5BA5}">
      <dsp:nvSpPr>
        <dsp:cNvPr id="0" name=""/>
        <dsp:cNvSpPr/>
      </dsp:nvSpPr>
      <dsp:spPr>
        <a:xfrm rot="5400000">
          <a:off x="4328682" y="-2108506"/>
          <a:ext cx="1259148" cy="79414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ru-RU" sz="2000" b="1" kern="1200" dirty="0"/>
            <a:t>Минимальная стоимость услуг одного сотрудника охраны с учетом накладных расходов, прибыли предприятия и налогообложения  при упрощенной системе составляла на тот момент 23 059 рублей в месяц</a:t>
          </a:r>
        </a:p>
      </dsp:txBody>
      <dsp:txXfrm rot="-5400000">
        <a:off x="987522" y="1294121"/>
        <a:ext cx="7880002" cy="1136214"/>
      </dsp:txXfrm>
    </dsp:sp>
    <dsp:sp modelId="{F39C0703-BE3E-44FA-979C-84A3B44B6ED9}">
      <dsp:nvSpPr>
        <dsp:cNvPr id="0" name=""/>
        <dsp:cNvSpPr/>
      </dsp:nvSpPr>
      <dsp:spPr>
        <a:xfrm rot="5400000">
          <a:off x="-211611" y="2971079"/>
          <a:ext cx="1410746" cy="98752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ru-RU" sz="2700" kern="1200" dirty="0"/>
            <a:t>3</a:t>
          </a:r>
        </a:p>
      </dsp:txBody>
      <dsp:txXfrm rot="-5400000">
        <a:off x="1" y="3253228"/>
        <a:ext cx="987522" cy="423224"/>
      </dsp:txXfrm>
    </dsp:sp>
    <dsp:sp modelId="{CDA7C71D-0191-4570-89A9-7A5DD3907007}">
      <dsp:nvSpPr>
        <dsp:cNvPr id="0" name=""/>
        <dsp:cNvSpPr/>
      </dsp:nvSpPr>
      <dsp:spPr>
        <a:xfrm rot="5400000">
          <a:off x="4373692" y="-612998"/>
          <a:ext cx="1169128" cy="79414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ru-RU" sz="2000" b="1" kern="1200" dirty="0"/>
            <a:t>Все расчеты были направлены заказчикам республики для дальнейшего использования в работе и мониторинга исполнения контрактов с демпинговой ценой</a:t>
          </a:r>
        </a:p>
      </dsp:txBody>
      <dsp:txXfrm rot="-5400000">
        <a:off x="987522" y="2830244"/>
        <a:ext cx="7884397" cy="10549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798F4-D90F-4E6D-B8A5-6E1F99A5EA39}">
      <dsp:nvSpPr>
        <dsp:cNvPr id="0" name=""/>
        <dsp:cNvSpPr/>
      </dsp:nvSpPr>
      <dsp:spPr>
        <a:xfrm>
          <a:off x="0" y="0"/>
          <a:ext cx="9036496" cy="123303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b="1" kern="1200" dirty="0"/>
            <a:t>Комитетом в МЭР РФ направлены предложения о внесении изменений в ПП 99 в части установления дополнительных требований к участникам таких закупок</a:t>
          </a:r>
        </a:p>
      </dsp:txBody>
      <dsp:txXfrm>
        <a:off x="0" y="0"/>
        <a:ext cx="9036496" cy="1233035"/>
      </dsp:txXfrm>
    </dsp:sp>
    <dsp:sp modelId="{34950A29-8DF4-49A6-B5D7-3DB6D5CA321E}">
      <dsp:nvSpPr>
        <dsp:cNvPr id="0" name=""/>
        <dsp:cNvSpPr/>
      </dsp:nvSpPr>
      <dsp:spPr>
        <a:xfrm>
          <a:off x="0" y="1102041"/>
          <a:ext cx="4518247" cy="3008076"/>
        </a:xfrm>
        <a:prstGeom prst="rect">
          <a:avLst/>
        </a:prstGeom>
        <a:solidFill>
          <a:schemeClr val="accent1">
            <a:hueOff val="0"/>
            <a:satOff val="0"/>
            <a:lumOff val="0"/>
            <a:alphaOff val="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ru-RU" sz="2000" kern="1200" dirty="0"/>
            <a:t>1. наличие опыта исполнения 3 и более контрактов или договоров без применения к исполнителю неустоек по каждому из контрактов (договоров) в течение 2 лет, предшествующих дате подачи заявки на участие в закупке.  При этом стоимость каждого ранее исполненного контракта или договора  должна составлять  не менее 50 % НМЦК (договора), на право заключить который проводится закупка. </a:t>
          </a:r>
        </a:p>
      </dsp:txBody>
      <dsp:txXfrm>
        <a:off x="0" y="1102041"/>
        <a:ext cx="4518247" cy="3008076"/>
      </dsp:txXfrm>
    </dsp:sp>
    <dsp:sp modelId="{42F7F2B2-115B-472B-A20A-B18C95488BEC}">
      <dsp:nvSpPr>
        <dsp:cNvPr id="0" name=""/>
        <dsp:cNvSpPr/>
      </dsp:nvSpPr>
      <dsp:spPr>
        <a:xfrm>
          <a:off x="4518248" y="1101171"/>
          <a:ext cx="4518247" cy="2767134"/>
        </a:xfrm>
        <a:prstGeom prst="rect">
          <a:avLst/>
        </a:prstGeom>
        <a:solidFill>
          <a:schemeClr val="accent1">
            <a:hueOff val="0"/>
            <a:satOff val="0"/>
            <a:lumOff val="0"/>
            <a:alphaOff val="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ru-RU" sz="2000" kern="1200" dirty="0"/>
            <a:t>2. отсутствие фактов привлечения юридического лица, а также должностных лиц – руководителей юридического лица, к административной ответственности за нарушение лицензионных требований в соответствии с положениями статьи  14.1 КОАП за последние 3 года до даты подачи заявки на участие в закупке. </a:t>
          </a:r>
        </a:p>
      </dsp:txBody>
      <dsp:txXfrm>
        <a:off x="4518248" y="1101171"/>
        <a:ext cx="4518247" cy="2767134"/>
      </dsp:txXfrm>
    </dsp:sp>
    <dsp:sp modelId="{0DDF9209-C6A6-445F-8990-72BD3CE5B797}">
      <dsp:nvSpPr>
        <dsp:cNvPr id="0" name=""/>
        <dsp:cNvSpPr/>
      </dsp:nvSpPr>
      <dsp:spPr>
        <a:xfrm>
          <a:off x="0" y="3822409"/>
          <a:ext cx="9036496" cy="287708"/>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5CB2E-076E-43A2-8422-E44E0D90AD39}">
      <dsp:nvSpPr>
        <dsp:cNvPr id="0" name=""/>
        <dsp:cNvSpPr/>
      </dsp:nvSpPr>
      <dsp:spPr>
        <a:xfrm>
          <a:off x="0" y="0"/>
          <a:ext cx="7344409" cy="966347"/>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ru-RU" sz="2400" b="1" kern="1200" dirty="0"/>
            <a:t>Эффективность закупки</a:t>
          </a:r>
        </a:p>
      </dsp:txBody>
      <dsp:txXfrm>
        <a:off x="28303" y="28303"/>
        <a:ext cx="6219990" cy="909741"/>
      </dsp:txXfrm>
    </dsp:sp>
    <dsp:sp modelId="{2F80E546-A8F3-4061-A432-C85ECEAB11DB}">
      <dsp:nvSpPr>
        <dsp:cNvPr id="0" name=""/>
        <dsp:cNvSpPr/>
      </dsp:nvSpPr>
      <dsp:spPr>
        <a:xfrm>
          <a:off x="615094" y="1142046"/>
          <a:ext cx="7344409" cy="966347"/>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ru-RU" sz="2400" b="1" kern="1200" dirty="0"/>
            <a:t>Ответственность заказчиков и исполнителей за результат </a:t>
          </a:r>
        </a:p>
      </dsp:txBody>
      <dsp:txXfrm>
        <a:off x="643397" y="1170349"/>
        <a:ext cx="6044583" cy="909741"/>
      </dsp:txXfrm>
    </dsp:sp>
    <dsp:sp modelId="{E43BA861-A7A9-4AC2-A522-44494EEA502B}">
      <dsp:nvSpPr>
        <dsp:cNvPr id="0" name=""/>
        <dsp:cNvSpPr/>
      </dsp:nvSpPr>
      <dsp:spPr>
        <a:xfrm>
          <a:off x="1221008" y="2284093"/>
          <a:ext cx="7344409" cy="966347"/>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ru-RU" sz="2400" b="1" kern="1200" dirty="0"/>
            <a:t>Развитие добросовестной конкуренции</a:t>
          </a:r>
        </a:p>
      </dsp:txBody>
      <dsp:txXfrm>
        <a:off x="1249311" y="2312396"/>
        <a:ext cx="6053764" cy="909741"/>
      </dsp:txXfrm>
    </dsp:sp>
    <dsp:sp modelId="{9AAEC1F4-8E19-4917-B25C-968F86B2F903}">
      <dsp:nvSpPr>
        <dsp:cNvPr id="0" name=""/>
        <dsp:cNvSpPr/>
      </dsp:nvSpPr>
      <dsp:spPr>
        <a:xfrm>
          <a:off x="1836102" y="3426139"/>
          <a:ext cx="7344409" cy="966347"/>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ru-RU" sz="2400" b="1" kern="1200" dirty="0"/>
            <a:t>Соблюдение трудового, налогового, административного законодательства исполнителями</a:t>
          </a:r>
        </a:p>
      </dsp:txBody>
      <dsp:txXfrm>
        <a:off x="1864405" y="3454442"/>
        <a:ext cx="6044583" cy="909741"/>
      </dsp:txXfrm>
    </dsp:sp>
    <dsp:sp modelId="{68FBC66A-1658-4EE0-96B5-6A0E68ACC9CB}">
      <dsp:nvSpPr>
        <dsp:cNvPr id="0" name=""/>
        <dsp:cNvSpPr/>
      </dsp:nvSpPr>
      <dsp:spPr>
        <a:xfrm>
          <a:off x="6716283" y="740134"/>
          <a:ext cx="628125" cy="62812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ru-RU" sz="2800" kern="1200"/>
        </a:p>
      </dsp:txBody>
      <dsp:txXfrm>
        <a:off x="6857611" y="740134"/>
        <a:ext cx="345469" cy="472664"/>
      </dsp:txXfrm>
    </dsp:sp>
    <dsp:sp modelId="{360837DE-94A2-4976-8444-95A9385225C0}">
      <dsp:nvSpPr>
        <dsp:cNvPr id="0" name=""/>
        <dsp:cNvSpPr/>
      </dsp:nvSpPr>
      <dsp:spPr>
        <a:xfrm>
          <a:off x="7331378" y="1882180"/>
          <a:ext cx="628125" cy="62812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ru-RU" sz="2800" kern="1200"/>
        </a:p>
      </dsp:txBody>
      <dsp:txXfrm>
        <a:off x="7472706" y="1882180"/>
        <a:ext cx="345469" cy="472664"/>
      </dsp:txXfrm>
    </dsp:sp>
    <dsp:sp modelId="{8E4F4F20-3C43-4601-AF23-CEFBB1BA314E}">
      <dsp:nvSpPr>
        <dsp:cNvPr id="0" name=""/>
        <dsp:cNvSpPr/>
      </dsp:nvSpPr>
      <dsp:spPr>
        <a:xfrm>
          <a:off x="7937292" y="3024227"/>
          <a:ext cx="628125" cy="62812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ru-RU" sz="2800" kern="1200"/>
        </a:p>
      </dsp:txBody>
      <dsp:txXfrm>
        <a:off x="8078620" y="3024227"/>
        <a:ext cx="345469" cy="47266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33613-53CA-4A2C-9C39-EC889BFC83A2}">
      <dsp:nvSpPr>
        <dsp:cNvPr id="0" name=""/>
        <dsp:cNvSpPr/>
      </dsp:nvSpPr>
      <dsp:spPr>
        <a:xfrm>
          <a:off x="118336" y="0"/>
          <a:ext cx="3938714" cy="8416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ru-RU" sz="1600" kern="1200" dirty="0">
              <a:latin typeface="Times New Roman" panose="02020603050405020304" pitchFamily="18" charset="0"/>
              <a:cs typeface="Times New Roman" panose="02020603050405020304" pitchFamily="18" charset="0"/>
            </a:rPr>
            <a:t>Определение НМЦК при осуществлении закупок охранных услуг частных охранных организаций (1)</a:t>
          </a:r>
        </a:p>
      </dsp:txBody>
      <dsp:txXfrm>
        <a:off x="142987" y="24651"/>
        <a:ext cx="3889412" cy="792354"/>
      </dsp:txXfrm>
    </dsp:sp>
    <dsp:sp modelId="{0CE01A73-3218-49D2-8EFA-56E09B52D7C5}">
      <dsp:nvSpPr>
        <dsp:cNvPr id="0" name=""/>
        <dsp:cNvSpPr/>
      </dsp:nvSpPr>
      <dsp:spPr>
        <a:xfrm>
          <a:off x="512207" y="841656"/>
          <a:ext cx="169115" cy="434494"/>
        </a:xfrm>
        <a:custGeom>
          <a:avLst/>
          <a:gdLst/>
          <a:ahLst/>
          <a:cxnLst/>
          <a:rect l="0" t="0" r="0" b="0"/>
          <a:pathLst>
            <a:path>
              <a:moveTo>
                <a:pt x="0" y="0"/>
              </a:moveTo>
              <a:lnTo>
                <a:pt x="0" y="434494"/>
              </a:lnTo>
              <a:lnTo>
                <a:pt x="169115" y="4344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354ACE-7354-4D2C-B928-4000BB408A12}">
      <dsp:nvSpPr>
        <dsp:cNvPr id="0" name=""/>
        <dsp:cNvSpPr/>
      </dsp:nvSpPr>
      <dsp:spPr>
        <a:xfrm>
          <a:off x="681323" y="968121"/>
          <a:ext cx="3480443" cy="6160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endParaRPr lang="ru-RU" sz="3500" kern="1200" dirty="0"/>
        </a:p>
      </dsp:txBody>
      <dsp:txXfrm>
        <a:off x="699367" y="986165"/>
        <a:ext cx="3444355" cy="579970"/>
      </dsp:txXfrm>
    </dsp:sp>
    <dsp:sp modelId="{FDD205BE-552D-4D4A-B98D-09F65D7434F4}">
      <dsp:nvSpPr>
        <dsp:cNvPr id="0" name=""/>
        <dsp:cNvSpPr/>
      </dsp:nvSpPr>
      <dsp:spPr>
        <a:xfrm>
          <a:off x="512207" y="841656"/>
          <a:ext cx="368298" cy="1925513"/>
        </a:xfrm>
        <a:custGeom>
          <a:avLst/>
          <a:gdLst/>
          <a:ahLst/>
          <a:cxnLst/>
          <a:rect l="0" t="0" r="0" b="0"/>
          <a:pathLst>
            <a:path>
              <a:moveTo>
                <a:pt x="0" y="0"/>
              </a:moveTo>
              <a:lnTo>
                <a:pt x="0" y="1925513"/>
              </a:lnTo>
              <a:lnTo>
                <a:pt x="368298" y="19255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48E039-8743-4963-9A04-66ED27427EE4}">
      <dsp:nvSpPr>
        <dsp:cNvPr id="0" name=""/>
        <dsp:cNvSpPr/>
      </dsp:nvSpPr>
      <dsp:spPr>
        <a:xfrm>
          <a:off x="880506" y="1683975"/>
          <a:ext cx="3791707" cy="21663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ru-RU" sz="1100" kern="1200" dirty="0">
              <a:latin typeface="Times New Roman" panose="02020603050405020304" pitchFamily="18" charset="0"/>
              <a:cs typeface="Times New Roman" panose="02020603050405020304" pitchFamily="18" charset="0"/>
            </a:rPr>
            <a:t>В основе – прямые (С</a:t>
          </a:r>
          <a:r>
            <a:rPr lang="en-US" sz="1100" kern="1200" dirty="0">
              <a:latin typeface="Times New Roman" panose="02020603050405020304" pitchFamily="18" charset="0"/>
              <a:cs typeface="Times New Roman" panose="02020603050405020304" pitchFamily="18" charset="0"/>
            </a:rPr>
            <a:t>u</a:t>
          </a:r>
          <a:r>
            <a:rPr lang="ru-RU" sz="1100" kern="1200" dirty="0">
              <a:latin typeface="Times New Roman" panose="02020603050405020304" pitchFamily="18" charset="0"/>
              <a:cs typeface="Times New Roman" panose="02020603050405020304" pitchFamily="18" charset="0"/>
            </a:rPr>
            <a:t>)</a:t>
          </a:r>
          <a:r>
            <a:rPr lang="en-US" sz="1100" kern="1200" dirty="0">
              <a:latin typeface="Times New Roman" panose="02020603050405020304" pitchFamily="18" charset="0"/>
              <a:cs typeface="Times New Roman" panose="02020603050405020304" pitchFamily="18" charset="0"/>
            </a:rPr>
            <a:t> </a:t>
          </a:r>
          <a:r>
            <a:rPr lang="ru-RU" sz="1100" kern="1200" dirty="0">
              <a:latin typeface="Times New Roman" panose="02020603050405020304" pitchFamily="18" charset="0"/>
              <a:cs typeface="Times New Roman" panose="02020603050405020304" pitchFamily="18" charset="0"/>
            </a:rPr>
            <a:t>и косвенные (КР) расходы на часовую работу 1 поста охраны в составе 1 работника.</a:t>
          </a:r>
        </a:p>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u</a:t>
          </a:r>
          <a:r>
            <a:rPr lang="ru-RU" sz="1100" kern="1200" dirty="0">
              <a:latin typeface="Times New Roman" panose="02020603050405020304" pitchFamily="18" charset="0"/>
              <a:cs typeface="Times New Roman" panose="02020603050405020304" pitchFamily="18" charset="0"/>
            </a:rPr>
            <a:t>- идентификатор (номер) поста охраны</a:t>
          </a:r>
        </a:p>
        <a:p>
          <a:pPr marL="0" lvl="0" indent="0" algn="ctr" defTabSz="488950">
            <a:lnSpc>
              <a:spcPct val="90000"/>
            </a:lnSpc>
            <a:spcBef>
              <a:spcPct val="0"/>
            </a:spcBef>
            <a:spcAft>
              <a:spcPct val="35000"/>
            </a:spcAft>
            <a:buNone/>
          </a:pPr>
          <a:r>
            <a:rPr lang="ru-RU" sz="1100" kern="1200" dirty="0">
              <a:latin typeface="Times New Roman" panose="02020603050405020304" pitchFamily="18" charset="0"/>
              <a:cs typeface="Times New Roman" panose="02020603050405020304" pitchFamily="18" charset="0"/>
            </a:rPr>
            <a:t>К</a:t>
          </a:r>
          <a:r>
            <a:rPr lang="en-US" sz="1100" kern="1200" baseline="-25000" dirty="0">
              <a:latin typeface="Times New Roman" panose="02020603050405020304" pitchFamily="18" charset="0"/>
              <a:cs typeface="Times New Roman" panose="02020603050405020304" pitchFamily="18" charset="0"/>
            </a:rPr>
            <a:t>u</a:t>
          </a:r>
          <a:r>
            <a:rPr lang="ru-RU" sz="1100" kern="1200" baseline="0" dirty="0">
              <a:latin typeface="Times New Roman" panose="02020603050405020304" pitchFamily="18" charset="0"/>
              <a:cs typeface="Times New Roman" panose="02020603050405020304" pitchFamily="18" charset="0"/>
            </a:rPr>
            <a:t> – количество часов работы 1 работника на </a:t>
          </a:r>
          <a:r>
            <a:rPr lang="en-US" sz="1100" kern="1200" baseline="0" dirty="0">
              <a:latin typeface="Times New Roman" panose="02020603050405020304" pitchFamily="18" charset="0"/>
              <a:cs typeface="Times New Roman" panose="02020603050405020304" pitchFamily="18" charset="0"/>
            </a:rPr>
            <a:t>u</a:t>
          </a:r>
          <a:r>
            <a:rPr lang="ru-RU" sz="1100" kern="1200" baseline="0" dirty="0">
              <a:latin typeface="Times New Roman" panose="02020603050405020304" pitchFamily="18" charset="0"/>
              <a:cs typeface="Times New Roman" panose="02020603050405020304" pitchFamily="18" charset="0"/>
            </a:rPr>
            <a:t>-том посту охраны</a:t>
          </a:r>
        </a:p>
        <a:p>
          <a:pPr marL="0" lvl="0" indent="0" algn="ctr" defTabSz="488950">
            <a:lnSpc>
              <a:spcPct val="90000"/>
            </a:lnSpc>
            <a:spcBef>
              <a:spcPct val="0"/>
            </a:spcBef>
            <a:spcAft>
              <a:spcPct val="35000"/>
            </a:spcAft>
            <a:buNone/>
          </a:pPr>
          <a:r>
            <a:rPr lang="en-US" sz="1100" kern="1200" baseline="0" dirty="0">
              <a:latin typeface="Times New Roman" panose="02020603050405020304" pitchFamily="18" charset="0"/>
              <a:cs typeface="Times New Roman" panose="02020603050405020304" pitchFamily="18" charset="0"/>
            </a:rPr>
            <a:t>n</a:t>
          </a:r>
          <a:r>
            <a:rPr lang="ru-RU" sz="1100" kern="1200" baseline="0" dirty="0">
              <a:latin typeface="Times New Roman" panose="02020603050405020304" pitchFamily="18" charset="0"/>
              <a:cs typeface="Times New Roman" panose="02020603050405020304" pitchFamily="18" charset="0"/>
            </a:rPr>
            <a:t>-количество постов охраны</a:t>
          </a:r>
        </a:p>
        <a:p>
          <a:pPr marL="0" lvl="0" indent="0" algn="ctr" defTabSz="488950">
            <a:lnSpc>
              <a:spcPct val="90000"/>
            </a:lnSpc>
            <a:spcBef>
              <a:spcPct val="0"/>
            </a:spcBef>
            <a:spcAft>
              <a:spcPct val="35000"/>
            </a:spcAft>
            <a:buNone/>
          </a:pPr>
          <a:r>
            <a:rPr lang="ru-RU" sz="1100" kern="1200" baseline="0" dirty="0">
              <a:latin typeface="Times New Roman" panose="02020603050405020304" pitchFamily="18" charset="0"/>
              <a:cs typeface="Times New Roman" panose="02020603050405020304" pitchFamily="18" charset="0"/>
            </a:rPr>
            <a:t>П-прибыль (определен порядок ее расчета)</a:t>
          </a:r>
        </a:p>
        <a:p>
          <a:pPr marL="0" lvl="0" indent="0" algn="ctr" defTabSz="488950">
            <a:lnSpc>
              <a:spcPct val="90000"/>
            </a:lnSpc>
            <a:spcBef>
              <a:spcPct val="0"/>
            </a:spcBef>
            <a:spcAft>
              <a:spcPct val="35000"/>
            </a:spcAft>
            <a:buNone/>
          </a:pPr>
          <a:r>
            <a:rPr lang="en-US" sz="1100" kern="1200" baseline="0" dirty="0">
              <a:latin typeface="Times New Roman" panose="02020603050405020304" pitchFamily="18" charset="0"/>
              <a:cs typeface="Times New Roman" panose="02020603050405020304" pitchFamily="18" charset="0"/>
            </a:rPr>
            <a:t>I</a:t>
          </a:r>
          <a:r>
            <a:rPr lang="ru-RU" sz="1100" kern="1200" baseline="-25000" dirty="0" err="1">
              <a:latin typeface="Times New Roman" panose="02020603050405020304" pitchFamily="18" charset="0"/>
              <a:cs typeface="Times New Roman" panose="02020603050405020304" pitchFamily="18" charset="0"/>
            </a:rPr>
            <a:t>инфл</a:t>
          </a:r>
          <a:r>
            <a:rPr lang="en-US" sz="1100" kern="1200" baseline="0" dirty="0">
              <a:latin typeface="Times New Roman" panose="02020603050405020304" pitchFamily="18" charset="0"/>
              <a:cs typeface="Times New Roman" panose="02020603050405020304" pitchFamily="18" charset="0"/>
            </a:rPr>
            <a:t> -</a:t>
          </a:r>
          <a:r>
            <a:rPr lang="ru-RU" sz="1100" kern="1200" baseline="0" dirty="0">
              <a:latin typeface="Times New Roman" panose="02020603050405020304" pitchFamily="18" charset="0"/>
              <a:cs typeface="Times New Roman" panose="02020603050405020304" pitchFamily="18" charset="0"/>
            </a:rPr>
            <a:t>индекс потребительских цен на прочие услуги</a:t>
          </a:r>
          <a:r>
            <a:rPr lang="en-US" sz="1100" kern="1200" baseline="0" dirty="0">
              <a:latin typeface="Times New Roman" panose="02020603050405020304" pitchFamily="18" charset="0"/>
              <a:cs typeface="Times New Roman" panose="02020603050405020304" pitchFamily="18" charset="0"/>
            </a:rPr>
            <a:t> (</a:t>
          </a:r>
          <a:r>
            <a:rPr lang="ru-RU" sz="1100" kern="1200" baseline="0" dirty="0">
              <a:latin typeface="Times New Roman" panose="02020603050405020304" pitchFamily="18" charset="0"/>
              <a:cs typeface="Times New Roman" panose="02020603050405020304" pitchFamily="18" charset="0"/>
            </a:rPr>
            <a:t>в </a:t>
          </a:r>
          <a:r>
            <a:rPr lang="ru-RU" sz="1100" kern="1200" baseline="0" dirty="0" err="1">
              <a:latin typeface="Times New Roman" panose="02020603050405020304" pitchFamily="18" charset="0"/>
              <a:cs typeface="Times New Roman" panose="02020603050405020304" pitchFamily="18" charset="0"/>
            </a:rPr>
            <a:t>соотв.с</a:t>
          </a:r>
          <a:r>
            <a:rPr lang="ru-RU" sz="1100" kern="1200" baseline="0" dirty="0">
              <a:latin typeface="Times New Roman" panose="02020603050405020304" pitchFamily="18" charset="0"/>
              <a:cs typeface="Times New Roman" panose="02020603050405020304" pitchFamily="18" charset="0"/>
            </a:rPr>
            <a:t> Прогнозами соц.-</a:t>
          </a:r>
          <a:r>
            <a:rPr lang="ru-RU" sz="1100" kern="1200" baseline="0" dirty="0" err="1">
              <a:latin typeface="Times New Roman" panose="02020603050405020304" pitchFamily="18" charset="0"/>
              <a:cs typeface="Times New Roman" panose="02020603050405020304" pitchFamily="18" charset="0"/>
            </a:rPr>
            <a:t>эк.разв.РФ</a:t>
          </a:r>
          <a:r>
            <a:rPr lang="ru-RU" sz="1100" kern="1200" baseline="0" dirty="0">
              <a:latin typeface="Times New Roman" panose="02020603050405020304" pitchFamily="18" charset="0"/>
              <a:cs typeface="Times New Roman" panose="02020603050405020304" pitchFamily="18" charset="0"/>
            </a:rPr>
            <a:t>)</a:t>
          </a:r>
        </a:p>
        <a:p>
          <a:pPr marL="0" lvl="0" indent="0" algn="l" defTabSz="488950">
            <a:lnSpc>
              <a:spcPct val="90000"/>
            </a:lnSpc>
            <a:spcBef>
              <a:spcPct val="0"/>
            </a:spcBef>
            <a:spcAft>
              <a:spcPct val="35000"/>
            </a:spcAft>
            <a:buNone/>
          </a:pPr>
          <a:r>
            <a:rPr lang="ru-RU" sz="1100" kern="1200" baseline="0" dirty="0">
              <a:latin typeface="Times New Roman" panose="02020603050405020304" pitchFamily="18" charset="0"/>
              <a:cs typeface="Times New Roman" panose="02020603050405020304" pitchFamily="18" charset="0"/>
            </a:rPr>
            <a:t>С</a:t>
          </a:r>
          <a:r>
            <a:rPr lang="ru-RU" sz="1100" kern="1200" baseline="-25000" dirty="0">
              <a:latin typeface="Times New Roman" panose="02020603050405020304" pitchFamily="18" charset="0"/>
              <a:cs typeface="Times New Roman" panose="02020603050405020304" pitchFamily="18" charset="0"/>
            </a:rPr>
            <a:t>ТСО</a:t>
          </a:r>
          <a:r>
            <a:rPr lang="ru-RU" sz="1100" kern="1200" baseline="0" dirty="0">
              <a:latin typeface="Times New Roman" panose="02020603050405020304" pitchFamily="18" charset="0"/>
              <a:cs typeface="Times New Roman" panose="02020603050405020304" pitchFamily="18" charset="0"/>
            </a:rPr>
            <a:t> – работы по проектированию, монтажу и </a:t>
          </a:r>
          <a:r>
            <a:rPr lang="ru-RU" sz="1100" kern="1200" baseline="0" dirty="0" err="1">
              <a:latin typeface="Times New Roman" panose="02020603050405020304" pitchFamily="18" charset="0"/>
              <a:cs typeface="Times New Roman" panose="02020603050405020304" pitchFamily="18" charset="0"/>
            </a:rPr>
            <a:t>обсл.средств</a:t>
          </a:r>
          <a:r>
            <a:rPr lang="ru-RU" sz="1100" kern="1200" baseline="0" dirty="0">
              <a:latin typeface="Times New Roman" panose="02020603050405020304" pitchFamily="18" charset="0"/>
              <a:cs typeface="Times New Roman" panose="02020603050405020304" pitchFamily="18" charset="0"/>
            </a:rPr>
            <a:t> охраны</a:t>
          </a:r>
        </a:p>
        <a:p>
          <a:pPr marL="0" lvl="0" indent="0" algn="l" defTabSz="488950">
            <a:lnSpc>
              <a:spcPct val="90000"/>
            </a:lnSpc>
            <a:spcBef>
              <a:spcPct val="0"/>
            </a:spcBef>
            <a:spcAft>
              <a:spcPct val="35000"/>
            </a:spcAft>
            <a:buNone/>
          </a:pPr>
          <a:r>
            <a:rPr lang="ru-RU" sz="1100" kern="1200" baseline="0" dirty="0">
              <a:latin typeface="Times New Roman" panose="02020603050405020304" pitchFamily="18" charset="0"/>
              <a:cs typeface="Times New Roman" panose="02020603050405020304" pitchFamily="18" charset="0"/>
            </a:rPr>
            <a:t>С</a:t>
          </a:r>
          <a:r>
            <a:rPr lang="ru-RU" sz="1100" strike="sngStrike" kern="1200" baseline="-25000" dirty="0">
              <a:latin typeface="Times New Roman" panose="02020603050405020304" pitchFamily="18" charset="0"/>
              <a:cs typeface="Times New Roman" panose="02020603050405020304" pitchFamily="18" charset="0"/>
            </a:rPr>
            <a:t>ЗЖ</a:t>
          </a:r>
          <a:r>
            <a:rPr lang="ru-RU" sz="1100" kern="1200" baseline="0" dirty="0">
              <a:latin typeface="Times New Roman" panose="02020603050405020304" pitchFamily="18" charset="0"/>
              <a:cs typeface="Times New Roman" panose="02020603050405020304" pitchFamily="18" charset="0"/>
            </a:rPr>
            <a:t> - услуги по защите жизни и здоровья граждан. </a:t>
          </a:r>
          <a:endParaRPr lang="ru-RU" sz="1100" kern="1200" dirty="0">
            <a:latin typeface="Times New Roman" panose="02020603050405020304" pitchFamily="18" charset="0"/>
            <a:cs typeface="Times New Roman" panose="02020603050405020304" pitchFamily="18" charset="0"/>
          </a:endParaRPr>
        </a:p>
      </dsp:txBody>
      <dsp:txXfrm>
        <a:off x="943957" y="1747426"/>
        <a:ext cx="3664805" cy="2039487"/>
      </dsp:txXfrm>
    </dsp:sp>
    <dsp:sp modelId="{0955AAFE-106B-47A9-BEFA-83AD46B4F6D8}">
      <dsp:nvSpPr>
        <dsp:cNvPr id="0" name=""/>
        <dsp:cNvSpPr/>
      </dsp:nvSpPr>
      <dsp:spPr>
        <a:xfrm>
          <a:off x="4477878" y="0"/>
          <a:ext cx="3930937" cy="8416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ru-RU" sz="1600" kern="1200" dirty="0">
              <a:latin typeface="Times New Roman" panose="02020603050405020304" pitchFamily="18" charset="0"/>
              <a:cs typeface="Times New Roman" panose="02020603050405020304" pitchFamily="18" charset="0"/>
            </a:rPr>
            <a:t>Определение НМЦК при осуществлении закупок услуг юридических лиц с особыми уставными задачами по охране (2)</a:t>
          </a:r>
          <a:endParaRPr lang="ru-RU" sz="1000" kern="1200" dirty="0">
            <a:latin typeface="Times New Roman" panose="02020603050405020304" pitchFamily="18" charset="0"/>
            <a:cs typeface="Times New Roman" panose="02020603050405020304" pitchFamily="18" charset="0"/>
          </a:endParaRPr>
        </a:p>
      </dsp:txBody>
      <dsp:txXfrm>
        <a:off x="4502529" y="24651"/>
        <a:ext cx="3881635" cy="792354"/>
      </dsp:txXfrm>
    </dsp:sp>
    <dsp:sp modelId="{827AA6B9-9071-4CFB-BCCD-BAAFC63DAEAD}">
      <dsp:nvSpPr>
        <dsp:cNvPr id="0" name=""/>
        <dsp:cNvSpPr/>
      </dsp:nvSpPr>
      <dsp:spPr>
        <a:xfrm>
          <a:off x="4870972" y="841656"/>
          <a:ext cx="404769" cy="439940"/>
        </a:xfrm>
        <a:custGeom>
          <a:avLst/>
          <a:gdLst/>
          <a:ahLst/>
          <a:cxnLst/>
          <a:rect l="0" t="0" r="0" b="0"/>
          <a:pathLst>
            <a:path>
              <a:moveTo>
                <a:pt x="0" y="0"/>
              </a:moveTo>
              <a:lnTo>
                <a:pt x="0" y="439940"/>
              </a:lnTo>
              <a:lnTo>
                <a:pt x="404769" y="4399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798452-3DF1-46A0-B840-30446E74C0EC}">
      <dsp:nvSpPr>
        <dsp:cNvPr id="0" name=""/>
        <dsp:cNvSpPr/>
      </dsp:nvSpPr>
      <dsp:spPr>
        <a:xfrm>
          <a:off x="5275741" y="918859"/>
          <a:ext cx="3343771" cy="7254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ru-RU" sz="1400" kern="1200" dirty="0"/>
            <a:t>НМЦК = (С </a:t>
          </a:r>
          <a:r>
            <a:rPr lang="ru-RU" sz="1400" kern="1200" baseline="-25000" dirty="0"/>
            <a:t>ВОХР</a:t>
          </a:r>
          <a:r>
            <a:rPr lang="ru-RU" sz="1400" kern="1200" dirty="0"/>
            <a:t> + С </a:t>
          </a:r>
          <a:r>
            <a:rPr lang="ru-RU" sz="1400" kern="1200" baseline="-25000" dirty="0"/>
            <a:t>ТСО</a:t>
          </a:r>
          <a:r>
            <a:rPr lang="ru-RU" sz="1400" kern="1200" dirty="0"/>
            <a:t> + С </a:t>
          </a:r>
          <a:r>
            <a:rPr lang="ru-RU" sz="1400" kern="1200" baseline="-25000" dirty="0"/>
            <a:t>ОГТ</a:t>
          </a:r>
          <a:r>
            <a:rPr lang="ru-RU" sz="1400" kern="1200" dirty="0"/>
            <a:t>) * </a:t>
          </a:r>
          <a:r>
            <a:rPr lang="en-US" sz="1400" i="1" kern="1200" dirty="0"/>
            <a:t>I</a:t>
          </a:r>
          <a:r>
            <a:rPr lang="ru-RU" sz="1400" kern="1200" dirty="0"/>
            <a:t> </a:t>
          </a:r>
          <a:r>
            <a:rPr lang="ru-RU" sz="1400" kern="1200" baseline="-25000" dirty="0" err="1"/>
            <a:t>инфл</a:t>
          </a:r>
          <a:r>
            <a:rPr lang="ru-RU" sz="1400" kern="1200" dirty="0"/>
            <a:t> + НДС</a:t>
          </a:r>
        </a:p>
      </dsp:txBody>
      <dsp:txXfrm>
        <a:off x="5296989" y="940107"/>
        <a:ext cx="3301275" cy="682977"/>
      </dsp:txXfrm>
    </dsp:sp>
    <dsp:sp modelId="{D048C250-DFB6-4691-B0A4-19F2DA8EE36A}">
      <dsp:nvSpPr>
        <dsp:cNvPr id="0" name=""/>
        <dsp:cNvSpPr/>
      </dsp:nvSpPr>
      <dsp:spPr>
        <a:xfrm>
          <a:off x="4870972" y="841656"/>
          <a:ext cx="394575" cy="2067231"/>
        </a:xfrm>
        <a:custGeom>
          <a:avLst/>
          <a:gdLst/>
          <a:ahLst/>
          <a:cxnLst/>
          <a:rect l="0" t="0" r="0" b="0"/>
          <a:pathLst>
            <a:path>
              <a:moveTo>
                <a:pt x="0" y="0"/>
              </a:moveTo>
              <a:lnTo>
                <a:pt x="0" y="2067231"/>
              </a:lnTo>
              <a:lnTo>
                <a:pt x="394575" y="20672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770086-1D29-4C93-AE6E-2EB1B531E8C7}">
      <dsp:nvSpPr>
        <dsp:cNvPr id="0" name=""/>
        <dsp:cNvSpPr/>
      </dsp:nvSpPr>
      <dsp:spPr>
        <a:xfrm>
          <a:off x="5265547" y="1872211"/>
          <a:ext cx="3651130" cy="20733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ru-RU" sz="1100" kern="1200" dirty="0">
              <a:latin typeface="Times New Roman" panose="02020603050405020304" pitchFamily="18" charset="0"/>
              <a:cs typeface="Times New Roman" panose="02020603050405020304" pitchFamily="18" charset="0"/>
            </a:rPr>
            <a:t>С </a:t>
          </a:r>
          <a:r>
            <a:rPr lang="ru-RU" sz="1100" kern="1200" baseline="-25000" dirty="0">
              <a:latin typeface="Times New Roman" panose="02020603050405020304" pitchFamily="18" charset="0"/>
              <a:cs typeface="Times New Roman" panose="02020603050405020304" pitchFamily="18" charset="0"/>
            </a:rPr>
            <a:t>ВОХР </a:t>
          </a:r>
          <a:r>
            <a:rPr lang="ru-RU" sz="1100" kern="1200" dirty="0">
              <a:latin typeface="Times New Roman" panose="02020603050405020304" pitchFamily="18" charset="0"/>
              <a:cs typeface="Times New Roman" panose="02020603050405020304" pitchFamily="18" charset="0"/>
            </a:rPr>
            <a:t>- стоимость услуг по военизированной охране;</a:t>
          </a:r>
        </a:p>
        <a:p>
          <a:pPr marL="0" lvl="0" indent="0" algn="ctr" defTabSz="488950">
            <a:lnSpc>
              <a:spcPct val="90000"/>
            </a:lnSpc>
            <a:spcBef>
              <a:spcPct val="0"/>
            </a:spcBef>
            <a:spcAft>
              <a:spcPct val="35000"/>
            </a:spcAft>
            <a:buNone/>
          </a:pPr>
          <a:r>
            <a:rPr lang="ru-RU" sz="1100" i="1" kern="1200" dirty="0">
              <a:latin typeface="Times New Roman" panose="02020603050405020304" pitchFamily="18" charset="0"/>
              <a:cs typeface="Times New Roman" panose="02020603050405020304" pitchFamily="18" charset="0"/>
            </a:rPr>
            <a:t>I</a:t>
          </a:r>
          <a:r>
            <a:rPr lang="ru-RU" sz="1100" kern="1200" dirty="0">
              <a:latin typeface="Times New Roman" panose="02020603050405020304" pitchFamily="18" charset="0"/>
              <a:cs typeface="Times New Roman" panose="02020603050405020304" pitchFamily="18" charset="0"/>
            </a:rPr>
            <a:t> </a:t>
          </a:r>
          <a:r>
            <a:rPr lang="ru-RU" sz="1100" kern="1200" dirty="0" err="1">
              <a:latin typeface="Times New Roman" panose="02020603050405020304" pitchFamily="18" charset="0"/>
              <a:cs typeface="Times New Roman" panose="02020603050405020304" pitchFamily="18" charset="0"/>
            </a:rPr>
            <a:t>инфл</a:t>
          </a:r>
          <a:r>
            <a:rPr lang="ru-RU" sz="1100" kern="1200" dirty="0">
              <a:latin typeface="Times New Roman" panose="02020603050405020304" pitchFamily="18" charset="0"/>
              <a:cs typeface="Times New Roman" panose="02020603050405020304" pitchFamily="18" charset="0"/>
            </a:rPr>
            <a:t> - индекс потребительских цен на прочие услуги</a:t>
          </a:r>
          <a:r>
            <a:rPr lang="en-US" sz="1100" kern="1200" dirty="0">
              <a:latin typeface="Times New Roman" panose="02020603050405020304" pitchFamily="18" charset="0"/>
              <a:cs typeface="Times New Roman" panose="02020603050405020304" pitchFamily="18" charset="0"/>
            </a:rPr>
            <a:t> (</a:t>
          </a:r>
          <a:r>
            <a:rPr lang="ru-RU" sz="1100" kern="1200" dirty="0">
              <a:latin typeface="Times New Roman" panose="02020603050405020304" pitchFamily="18" charset="0"/>
              <a:cs typeface="Times New Roman" panose="02020603050405020304" pitchFamily="18" charset="0"/>
            </a:rPr>
            <a:t>в соотв. с Прогнозами соц.-эк. развития РФ)</a:t>
          </a:r>
        </a:p>
        <a:p>
          <a:pPr marL="0" lvl="0" indent="0" algn="ctr" defTabSz="488950">
            <a:lnSpc>
              <a:spcPct val="90000"/>
            </a:lnSpc>
            <a:spcBef>
              <a:spcPct val="0"/>
            </a:spcBef>
            <a:spcAft>
              <a:spcPct val="35000"/>
            </a:spcAft>
            <a:buNone/>
          </a:pPr>
          <a:r>
            <a:rPr lang="ru-RU" sz="1100" kern="1200" dirty="0">
              <a:latin typeface="Times New Roman" panose="02020603050405020304" pitchFamily="18" charset="0"/>
              <a:cs typeface="Times New Roman" panose="02020603050405020304" pitchFamily="18" charset="0"/>
            </a:rPr>
            <a:t>С </a:t>
          </a:r>
          <a:r>
            <a:rPr lang="ru-RU" sz="1100" kern="1200" baseline="-25000" dirty="0">
              <a:latin typeface="Times New Roman" panose="02020603050405020304" pitchFamily="18" charset="0"/>
              <a:cs typeface="Times New Roman" panose="02020603050405020304" pitchFamily="18" charset="0"/>
            </a:rPr>
            <a:t>ТСО</a:t>
          </a:r>
          <a:r>
            <a:rPr lang="ru-RU" sz="1100" kern="1200" dirty="0">
              <a:latin typeface="Times New Roman" panose="02020603050405020304" pitchFamily="18" charset="0"/>
              <a:cs typeface="Times New Roman" panose="02020603050405020304" pitchFamily="18" charset="0"/>
            </a:rPr>
            <a:t> - работы по проектированию, монтажу и ТО технических средств охраны, мониторинг состояния объекта охраны, оборудованного действующей системой охраны и безопасности, и (или) принятие соответствующих мер реагирования на их сигнальную информацию, поступающую на пульт централизованного наблюдения;</a:t>
          </a:r>
        </a:p>
        <a:p>
          <a:pPr marL="0" lvl="0" indent="0" algn="ctr" defTabSz="488950">
            <a:lnSpc>
              <a:spcPct val="90000"/>
            </a:lnSpc>
            <a:spcBef>
              <a:spcPct val="0"/>
            </a:spcBef>
            <a:spcAft>
              <a:spcPct val="35000"/>
            </a:spcAft>
            <a:buNone/>
          </a:pPr>
          <a:r>
            <a:rPr lang="ru-RU" sz="1100" kern="1200" dirty="0">
              <a:latin typeface="Times New Roman" panose="02020603050405020304" pitchFamily="18" charset="0"/>
              <a:cs typeface="Times New Roman" panose="02020603050405020304" pitchFamily="18" charset="0"/>
            </a:rPr>
            <a:t>С </a:t>
          </a:r>
          <a:r>
            <a:rPr lang="ru-RU" sz="1100" kern="1200" baseline="-25000" dirty="0">
              <a:latin typeface="Times New Roman" panose="02020603050405020304" pitchFamily="18" charset="0"/>
              <a:cs typeface="Times New Roman" panose="02020603050405020304" pitchFamily="18" charset="0"/>
            </a:rPr>
            <a:t>ОГТ</a:t>
          </a:r>
          <a:r>
            <a:rPr lang="ru-RU" sz="1100" kern="1200" dirty="0">
              <a:latin typeface="Times New Roman" panose="02020603050405020304" pitchFamily="18" charset="0"/>
              <a:cs typeface="Times New Roman" panose="02020603050405020304" pitchFamily="18" charset="0"/>
            </a:rPr>
            <a:t> - услуги по охране грузов при их транспортировке.</a:t>
          </a:r>
          <a:endParaRPr lang="ru-RU" sz="1100" b="1" i="1" u="sng" kern="1200" dirty="0">
            <a:solidFill>
              <a:srgbClr val="C00000"/>
            </a:solidFill>
            <a:latin typeface="Times New Roman" panose="02020603050405020304" pitchFamily="18" charset="0"/>
            <a:cs typeface="Times New Roman" panose="02020603050405020304" pitchFamily="18" charset="0"/>
          </a:endParaRPr>
        </a:p>
      </dsp:txBody>
      <dsp:txXfrm>
        <a:off x="5326273" y="1932937"/>
        <a:ext cx="3529678" cy="19519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E1F2B-15D8-4068-8830-C471E92AC600}">
      <dsp:nvSpPr>
        <dsp:cNvPr id="0" name=""/>
        <dsp:cNvSpPr/>
      </dsp:nvSpPr>
      <dsp:spPr>
        <a:xfrm rot="5400000">
          <a:off x="-458644" y="1272375"/>
          <a:ext cx="3057632" cy="214034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ru-RU" sz="1600" kern="1200" dirty="0"/>
        </a:p>
        <a:p>
          <a:pPr marL="0" lvl="0" indent="0" algn="ctr" defTabSz="711200">
            <a:lnSpc>
              <a:spcPct val="90000"/>
            </a:lnSpc>
            <a:spcBef>
              <a:spcPct val="0"/>
            </a:spcBef>
            <a:spcAft>
              <a:spcPct val="35000"/>
            </a:spcAft>
            <a:buNone/>
          </a:pPr>
          <a:r>
            <a:rPr lang="ru-RU" sz="1400" b="1" kern="1200" dirty="0">
              <a:latin typeface="Times New Roman" panose="02020603050405020304" pitchFamily="18" charset="0"/>
              <a:cs typeface="Times New Roman" panose="02020603050405020304" pitchFamily="18" charset="0"/>
            </a:rPr>
            <a:t>Прямые затраты – стоимость 1 часа работы одного работника на 1 посту охраны с учетом корректирующих коэффициентов</a:t>
          </a:r>
          <a:endParaRPr lang="ru-RU" sz="1200" kern="1200" dirty="0"/>
        </a:p>
      </dsp:txBody>
      <dsp:txXfrm rot="-5400000">
        <a:off x="1" y="1883901"/>
        <a:ext cx="2140342" cy="917290"/>
      </dsp:txXfrm>
    </dsp:sp>
    <dsp:sp modelId="{439BF1C8-4278-4E37-9100-4E9981B13389}">
      <dsp:nvSpPr>
        <dsp:cNvPr id="0" name=""/>
        <dsp:cNvSpPr/>
      </dsp:nvSpPr>
      <dsp:spPr>
        <a:xfrm rot="5400000">
          <a:off x="3104317" y="-951461"/>
          <a:ext cx="3600051" cy="552800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kern="1200" dirty="0">
              <a:latin typeface="Times New Roman" panose="02020603050405020304" pitchFamily="18" charset="0"/>
              <a:cs typeface="Times New Roman" panose="02020603050405020304" pitchFamily="18" charset="0"/>
            </a:rPr>
            <a:t>4.1. Охрана объектов и (или) имущества (в том числе при его транспортировке), находящихся в собственности, во владении, в пользовании, хозяйственном ведении, оперативном управлении или доверительном управлении, за исключением некоторых объектов и (или) имущества, (где обеспечивается внутриобъектовый и пропускной режим)</a:t>
          </a:r>
        </a:p>
        <a:p>
          <a:pPr marL="114300" lvl="1" indent="-114300" algn="l" defTabSz="622300">
            <a:lnSpc>
              <a:spcPct val="90000"/>
            </a:lnSpc>
            <a:spcBef>
              <a:spcPct val="0"/>
            </a:spcBef>
            <a:spcAft>
              <a:spcPct val="15000"/>
            </a:spcAft>
            <a:buChar char="•"/>
          </a:pPr>
          <a:r>
            <a:rPr lang="ru-RU" sz="1400" kern="1200" dirty="0">
              <a:latin typeface="Times New Roman" panose="02020603050405020304" pitchFamily="18" charset="0"/>
              <a:cs typeface="Times New Roman" panose="02020603050405020304" pitchFamily="18" charset="0"/>
            </a:rPr>
            <a:t>4.2. Обеспечение порядка в местах проведения массовых мероприятий.</a:t>
          </a:r>
        </a:p>
        <a:p>
          <a:pPr marL="114300" lvl="1" indent="-114300" algn="l" defTabSz="622300">
            <a:lnSpc>
              <a:spcPct val="90000"/>
            </a:lnSpc>
            <a:spcBef>
              <a:spcPct val="0"/>
            </a:spcBef>
            <a:spcAft>
              <a:spcPct val="15000"/>
            </a:spcAft>
            <a:buChar char="•"/>
          </a:pPr>
          <a:r>
            <a:rPr lang="ru-RU" sz="1400" kern="1200" dirty="0">
              <a:latin typeface="Times New Roman" panose="02020603050405020304" pitchFamily="18" charset="0"/>
              <a:cs typeface="Times New Roman" panose="02020603050405020304" pitchFamily="18" charset="0"/>
            </a:rPr>
            <a:t>4.3. Обеспечение внутриобъектового и пропускного режимов на объектах, за исключением объектов, в отношении которых установлены обязательные для выполнения требования к антитеррористической защищенности.</a:t>
          </a:r>
        </a:p>
        <a:p>
          <a:pPr marL="114300" lvl="1" indent="-114300" algn="l" defTabSz="622300">
            <a:lnSpc>
              <a:spcPct val="90000"/>
            </a:lnSpc>
            <a:spcBef>
              <a:spcPct val="0"/>
            </a:spcBef>
            <a:spcAft>
              <a:spcPct val="15000"/>
            </a:spcAft>
            <a:buChar char="•"/>
          </a:pPr>
          <a:r>
            <a:rPr lang="ru-RU" sz="1400" kern="1200" dirty="0">
              <a:latin typeface="Times New Roman" panose="02020603050405020304" pitchFamily="18" charset="0"/>
              <a:cs typeface="Times New Roman" panose="02020603050405020304" pitchFamily="18" charset="0"/>
            </a:rPr>
            <a:t>4.4. Охрана объектов и (или) имущества, а также обеспечение внутриобъектового и пропускного режимов на объектах, в отношении которых установлены обязательные для выполнения требования к антитеррористической защищенности, за исключением объектов, на которые ЧОД не распространяется</a:t>
          </a:r>
        </a:p>
      </dsp:txBody>
      <dsp:txXfrm rot="-5400000">
        <a:off x="2140342" y="188254"/>
        <a:ext cx="5352261" cy="324857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AF0B2-E708-4123-B660-39049197435C}">
      <dsp:nvSpPr>
        <dsp:cNvPr id="0" name=""/>
        <dsp:cNvSpPr/>
      </dsp:nvSpPr>
      <dsp:spPr>
        <a:xfrm>
          <a:off x="0" y="872988"/>
          <a:ext cx="9018240" cy="3607296"/>
        </a:xfrm>
        <a:prstGeom prst="leftRightRibbon">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201DD5E6-4D74-421A-B818-F9F4AD67A8BA}">
      <dsp:nvSpPr>
        <dsp:cNvPr id="0" name=""/>
        <dsp:cNvSpPr/>
      </dsp:nvSpPr>
      <dsp:spPr>
        <a:xfrm>
          <a:off x="1082188" y="1129503"/>
          <a:ext cx="2976019" cy="176757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endParaRPr lang="ru-RU" sz="2000" kern="1200" dirty="0"/>
        </a:p>
      </dsp:txBody>
      <dsp:txXfrm>
        <a:off x="1082188" y="1129503"/>
        <a:ext cx="2976019" cy="1767575"/>
      </dsp:txXfrm>
    </dsp:sp>
    <dsp:sp modelId="{64A53BB3-32F1-4DA9-ADD4-47CC3C3574D3}">
      <dsp:nvSpPr>
        <dsp:cNvPr id="0" name=""/>
        <dsp:cNvSpPr/>
      </dsp:nvSpPr>
      <dsp:spPr>
        <a:xfrm>
          <a:off x="4509120" y="1706671"/>
          <a:ext cx="3517113" cy="176757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endParaRPr lang="ru-RU" sz="2000" kern="1200" dirty="0"/>
        </a:p>
      </dsp:txBody>
      <dsp:txXfrm>
        <a:off x="4509120" y="1706671"/>
        <a:ext cx="3517113" cy="176757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B1822-81CF-487D-A4AE-79D47EF664AD}">
      <dsp:nvSpPr>
        <dsp:cNvPr id="0" name=""/>
        <dsp:cNvSpPr/>
      </dsp:nvSpPr>
      <dsp:spPr>
        <a:xfrm>
          <a:off x="881836" y="108133"/>
          <a:ext cx="7650595" cy="3556351"/>
        </a:xfrm>
        <a:prstGeom prst="round2DiagRect">
          <a:avLst>
            <a:gd name="adj1" fmla="val 0"/>
            <a:gd name="adj2" fmla="val 16670"/>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C6C3D940-123B-429A-B579-B8EE82C3C466}">
      <dsp:nvSpPr>
        <dsp:cNvPr id="0" name=""/>
        <dsp:cNvSpPr/>
      </dsp:nvSpPr>
      <dsp:spPr>
        <a:xfrm>
          <a:off x="4567187" y="915938"/>
          <a:ext cx="621" cy="197386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BCDC1E-FF8D-4609-95D5-8BCC7E930196}">
      <dsp:nvSpPr>
        <dsp:cNvPr id="0" name=""/>
        <dsp:cNvSpPr/>
      </dsp:nvSpPr>
      <dsp:spPr>
        <a:xfrm>
          <a:off x="892744" y="113065"/>
          <a:ext cx="3607252" cy="357960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Наличие действующей лицензии на осуществление частной охранной деятельности </a:t>
          </a:r>
        </a:p>
        <a:p>
          <a:pPr marL="0" lvl="0" indent="0" algn="ctr" defTabSz="800100">
            <a:lnSpc>
              <a:spcPct val="90000"/>
            </a:lnSpc>
            <a:spcBef>
              <a:spcPct val="0"/>
            </a:spcBef>
            <a:spcAft>
              <a:spcPct val="35000"/>
            </a:spcAft>
            <a:buNone/>
          </a:pPr>
          <a:endParaRPr lang="ru-RU" sz="1800" kern="1200" dirty="0">
            <a:solidFill>
              <a:schemeClr val="tx1"/>
            </a:solidFill>
            <a:latin typeface="Times New Roman" panose="02020603050405020304" pitchFamily="18" charset="0"/>
            <a:cs typeface="Times New Roman" panose="02020603050405020304" pitchFamily="18" charset="0"/>
          </a:endParaRPr>
        </a:p>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в Приложении должны быть указаны разрешенные виды охранных услуг.</a:t>
          </a:r>
        </a:p>
        <a:p>
          <a:pPr marL="0" lvl="0" indent="0" algn="ctr" defTabSz="800100">
            <a:lnSpc>
              <a:spcPct val="90000"/>
            </a:lnSpc>
            <a:spcBef>
              <a:spcPct val="0"/>
            </a:spcBef>
            <a:spcAft>
              <a:spcPct val="35000"/>
            </a:spcAft>
            <a:buNone/>
          </a:pPr>
          <a:endParaRPr lang="ru-RU" sz="1800" kern="1200" dirty="0">
            <a:solidFill>
              <a:schemeClr val="tx1"/>
            </a:solidFill>
            <a:latin typeface="Times New Roman" panose="02020603050405020304" pitchFamily="18" charset="0"/>
            <a:cs typeface="Times New Roman" panose="02020603050405020304" pitchFamily="18" charset="0"/>
          </a:endParaRPr>
        </a:p>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Требование устанавливаем в соответствии с тем, </a:t>
          </a:r>
          <a:r>
            <a:rPr lang="ru-RU" sz="1800" b="1" u="sng" kern="1200" dirty="0">
              <a:solidFill>
                <a:schemeClr val="tx1"/>
              </a:solidFill>
              <a:latin typeface="Times New Roman" panose="02020603050405020304" pitchFamily="18" charset="0"/>
              <a:cs typeface="Times New Roman" panose="02020603050405020304" pitchFamily="18" charset="0"/>
            </a:rPr>
            <a:t>какие услуги заказываем</a:t>
          </a:r>
        </a:p>
        <a:p>
          <a:pPr marL="0" lvl="0" indent="0" algn="l" defTabSz="889000">
            <a:lnSpc>
              <a:spcPct val="90000"/>
            </a:lnSpc>
            <a:spcBef>
              <a:spcPct val="0"/>
            </a:spcBef>
            <a:spcAft>
              <a:spcPct val="35000"/>
            </a:spcAft>
            <a:buNone/>
          </a:pPr>
          <a:endParaRPr lang="ru-RU" sz="2000" kern="1200" dirty="0"/>
        </a:p>
      </dsp:txBody>
      <dsp:txXfrm>
        <a:off x="892744" y="113065"/>
        <a:ext cx="3607252" cy="3579608"/>
      </dsp:txXfrm>
    </dsp:sp>
    <dsp:sp modelId="{ED868840-10B9-4185-A59B-5C8C455C63F8}">
      <dsp:nvSpPr>
        <dsp:cNvPr id="0" name=""/>
        <dsp:cNvSpPr/>
      </dsp:nvSpPr>
      <dsp:spPr>
        <a:xfrm>
          <a:off x="4720811" y="88258"/>
          <a:ext cx="3739622" cy="35121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33425">
            <a:lnSpc>
              <a:spcPct val="90000"/>
            </a:lnSpc>
            <a:spcBef>
              <a:spcPct val="0"/>
            </a:spcBef>
            <a:spcAft>
              <a:spcPct val="35000"/>
            </a:spcAft>
            <a:buNone/>
          </a:pPr>
          <a:r>
            <a:rPr lang="ru-RU" sz="1650" kern="1200" dirty="0">
              <a:solidFill>
                <a:schemeClr val="tx1"/>
              </a:solidFill>
              <a:latin typeface="Times New Roman" panose="02020603050405020304" pitchFamily="18" charset="0"/>
              <a:cs typeface="Times New Roman" panose="02020603050405020304" pitchFamily="18" charset="0"/>
            </a:rPr>
            <a:t>Наличие документа, подтверждающего полномочия на оказание услуг по охране (с указанием разрешенных видов охранных услуг) в случае, если УЗ является ЮЛ, полномочия которого на оказание услуг по предмету контракта устанавливаются федеральными законами, нормативными правовыми актами Президента РФ или нормативными правовыми актами Правительства РФ, </a:t>
          </a:r>
          <a:r>
            <a:rPr lang="ru-RU" sz="1650" i="1" u="sng" kern="1200" dirty="0">
              <a:solidFill>
                <a:srgbClr val="C00000"/>
              </a:solidFill>
              <a:latin typeface="Times New Roman" panose="02020603050405020304" pitchFamily="18" charset="0"/>
              <a:cs typeface="Times New Roman" panose="02020603050405020304" pitchFamily="18" charset="0"/>
            </a:rPr>
            <a:t>законодательными актами соответствующего субъекта Российской Федерации </a:t>
          </a:r>
          <a:r>
            <a:rPr lang="ru-RU" sz="1650" kern="1200" dirty="0">
              <a:solidFill>
                <a:schemeClr val="tx1"/>
              </a:solidFill>
              <a:latin typeface="Times New Roman" panose="02020603050405020304" pitchFamily="18" charset="0"/>
              <a:cs typeface="Times New Roman" panose="02020603050405020304" pitchFamily="18" charset="0"/>
            </a:rPr>
            <a:t>)</a:t>
          </a:r>
        </a:p>
      </dsp:txBody>
      <dsp:txXfrm>
        <a:off x="4720811" y="88258"/>
        <a:ext cx="3739622" cy="3512138"/>
      </dsp:txXfrm>
    </dsp:sp>
    <dsp:sp modelId="{EF1BCE3F-629B-4C9C-9559-1263656C9F29}">
      <dsp:nvSpPr>
        <dsp:cNvPr id="0" name=""/>
        <dsp:cNvSpPr/>
      </dsp:nvSpPr>
      <dsp:spPr>
        <a:xfrm rot="16200000">
          <a:off x="-1475268" y="1428733"/>
          <a:ext cx="3795889" cy="776448"/>
        </a:xfrm>
        <a:prstGeom prst="rightArrow">
          <a:avLst>
            <a:gd name="adj1" fmla="val 49830"/>
            <a:gd name="adj2" fmla="val 6066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ru-RU" sz="2400" kern="1200" dirty="0">
              <a:latin typeface="Times New Roman" panose="02020603050405020304" pitchFamily="18" charset="0"/>
              <a:cs typeface="Times New Roman" panose="02020603050405020304" pitchFamily="18" charset="0"/>
            </a:rPr>
            <a:t>Лицензия</a:t>
          </a:r>
          <a:endParaRPr lang="ru-RU" sz="1800" kern="1200" dirty="0">
            <a:latin typeface="Times New Roman" panose="02020603050405020304" pitchFamily="18" charset="0"/>
            <a:cs typeface="Times New Roman" panose="02020603050405020304" pitchFamily="18" charset="0"/>
          </a:endParaRPr>
        </a:p>
      </dsp:txBody>
      <dsp:txXfrm>
        <a:off x="-1357920" y="1740853"/>
        <a:ext cx="3561193" cy="386904"/>
      </dsp:txXfrm>
    </dsp:sp>
    <dsp:sp modelId="{318D5AF8-F04C-43EA-B37C-1D0BBDB7BEC0}">
      <dsp:nvSpPr>
        <dsp:cNvPr id="0" name=""/>
        <dsp:cNvSpPr/>
      </dsp:nvSpPr>
      <dsp:spPr>
        <a:xfrm rot="5400000">
          <a:off x="6914429" y="1602320"/>
          <a:ext cx="3776183" cy="663708"/>
        </a:xfrm>
        <a:prstGeom prst="rightArrow">
          <a:avLst>
            <a:gd name="adj1" fmla="val 49830"/>
            <a:gd name="adj2" fmla="val 6066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ru-RU" sz="2400" kern="1200" dirty="0">
              <a:latin typeface="Times New Roman" panose="02020603050405020304" pitchFamily="18" charset="0"/>
              <a:cs typeface="Times New Roman" panose="02020603050405020304" pitchFamily="18" charset="0"/>
            </a:rPr>
            <a:t>Иной правовой документ</a:t>
          </a:r>
        </a:p>
      </dsp:txBody>
      <dsp:txXfrm>
        <a:off x="7014738" y="1668502"/>
        <a:ext cx="3575565" cy="33072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A34F4-E021-432D-8B13-9AB5567CE72C}">
      <dsp:nvSpPr>
        <dsp:cNvPr id="0" name=""/>
        <dsp:cNvSpPr/>
      </dsp:nvSpPr>
      <dsp:spPr>
        <a:xfrm rot="5400000">
          <a:off x="-89358" y="92971"/>
          <a:ext cx="595722" cy="41700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ru-RU" sz="1100" kern="1200" dirty="0"/>
            <a:t>1</a:t>
          </a:r>
        </a:p>
      </dsp:txBody>
      <dsp:txXfrm rot="-5400000">
        <a:off x="1" y="212116"/>
        <a:ext cx="417005" cy="178717"/>
      </dsp:txXfrm>
    </dsp:sp>
    <dsp:sp modelId="{43AD99E3-6BB7-4AEA-9135-278F1E55FF06}">
      <dsp:nvSpPr>
        <dsp:cNvPr id="0" name=""/>
        <dsp:cNvSpPr/>
      </dsp:nvSpPr>
      <dsp:spPr>
        <a:xfrm rot="5400000">
          <a:off x="3579289" y="-3158670"/>
          <a:ext cx="387219" cy="67117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latin typeface="Times New Roman" panose="02020603050405020304" pitchFamily="18" charset="0"/>
              <a:cs typeface="Times New Roman" panose="02020603050405020304" pitchFamily="18" charset="0"/>
            </a:rPr>
            <a:t>защита жизни и здоровья граждан</a:t>
          </a:r>
        </a:p>
      </dsp:txBody>
      <dsp:txXfrm rot="-5400000">
        <a:off x="417006" y="22515"/>
        <a:ext cx="6692884" cy="349415"/>
      </dsp:txXfrm>
    </dsp:sp>
    <dsp:sp modelId="{D77792A4-5626-4E1F-AD22-AD7BBEC93B29}">
      <dsp:nvSpPr>
        <dsp:cNvPr id="0" name=""/>
        <dsp:cNvSpPr/>
      </dsp:nvSpPr>
      <dsp:spPr>
        <a:xfrm rot="5400000">
          <a:off x="-89358" y="644677"/>
          <a:ext cx="595722" cy="41700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ru-RU" sz="1100" kern="1200" dirty="0"/>
            <a:t>2</a:t>
          </a:r>
        </a:p>
      </dsp:txBody>
      <dsp:txXfrm rot="-5400000">
        <a:off x="1" y="763822"/>
        <a:ext cx="417005" cy="178717"/>
      </dsp:txXfrm>
    </dsp:sp>
    <dsp:sp modelId="{EF3CAED7-6BEF-42EF-B573-1CB51362EDA3}">
      <dsp:nvSpPr>
        <dsp:cNvPr id="0" name=""/>
        <dsp:cNvSpPr/>
      </dsp:nvSpPr>
      <dsp:spPr>
        <a:xfrm rot="5400000">
          <a:off x="3544781" y="-2606964"/>
          <a:ext cx="456233" cy="67117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latin typeface="Times New Roman" panose="02020603050405020304" pitchFamily="18" charset="0"/>
              <a:cs typeface="Times New Roman" panose="02020603050405020304" pitchFamily="18" charset="0"/>
            </a:rPr>
            <a:t>охрана объектов и (или) имущества (в том числе при его транспортировке), находящихся в собственности, во владении, в пользовании, хозяйственном ведении, оперативном управлении доверительном управлении, за исключением объектов и (или) имущества, </a:t>
          </a:r>
          <a:r>
            <a:rPr lang="ru-RU" sz="1200" kern="1200" dirty="0" err="1">
              <a:latin typeface="Times New Roman" panose="02020603050405020304" pitchFamily="18" charset="0"/>
              <a:cs typeface="Times New Roman" panose="02020603050405020304" pitchFamily="18" charset="0"/>
            </a:rPr>
            <a:t>предусм</a:t>
          </a:r>
          <a:r>
            <a:rPr lang="ru-RU" sz="1200" kern="1200" dirty="0">
              <a:latin typeface="Times New Roman" panose="02020603050405020304" pitchFamily="18" charset="0"/>
              <a:cs typeface="Times New Roman" panose="02020603050405020304" pitchFamily="18" charset="0"/>
            </a:rPr>
            <a:t>. п. 7</a:t>
          </a:r>
        </a:p>
      </dsp:txBody>
      <dsp:txXfrm rot="-5400000">
        <a:off x="417005" y="543083"/>
        <a:ext cx="6689515" cy="411691"/>
      </dsp:txXfrm>
    </dsp:sp>
    <dsp:sp modelId="{D2AC21FD-38BE-4BF2-AE6B-C19DE232299D}">
      <dsp:nvSpPr>
        <dsp:cNvPr id="0" name=""/>
        <dsp:cNvSpPr/>
      </dsp:nvSpPr>
      <dsp:spPr>
        <a:xfrm rot="5400000">
          <a:off x="-89358" y="1273041"/>
          <a:ext cx="595722" cy="41700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ru-RU" sz="1100" kern="1200" dirty="0"/>
            <a:t>3</a:t>
          </a:r>
        </a:p>
      </dsp:txBody>
      <dsp:txXfrm rot="-5400000">
        <a:off x="1" y="1392186"/>
        <a:ext cx="417005" cy="178717"/>
      </dsp:txXfrm>
    </dsp:sp>
    <dsp:sp modelId="{669B2215-73CC-4502-ABB8-260926D9479D}">
      <dsp:nvSpPr>
        <dsp:cNvPr id="0" name=""/>
        <dsp:cNvSpPr/>
      </dsp:nvSpPr>
      <dsp:spPr>
        <a:xfrm rot="5400000">
          <a:off x="3430534" y="-1973865"/>
          <a:ext cx="684728" cy="67117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latin typeface="Times New Roman" panose="02020603050405020304" pitchFamily="18" charset="0"/>
              <a:cs typeface="Times New Roman" panose="02020603050405020304" pitchFamily="18" charset="0"/>
            </a:rPr>
            <a:t>охрана объектов и (или) имущества на объектах с осуществлением работ по проектированию, монтажу и </a:t>
          </a:r>
          <a:r>
            <a:rPr lang="ru-RU" sz="1200" kern="1200" dirty="0" err="1">
              <a:latin typeface="Times New Roman" panose="02020603050405020304" pitchFamily="18" charset="0"/>
              <a:cs typeface="Times New Roman" panose="02020603050405020304" pitchFamily="18" charset="0"/>
            </a:rPr>
            <a:t>эксплуатац</a:t>
          </a:r>
          <a:r>
            <a:rPr lang="ru-RU" sz="1200" kern="1200" dirty="0">
              <a:latin typeface="Times New Roman" panose="02020603050405020304" pitchFamily="18" charset="0"/>
              <a:cs typeface="Times New Roman" panose="02020603050405020304" pitchFamily="18" charset="0"/>
            </a:rPr>
            <a:t>. обслуживанию техн. средств охраны, перечень видов которых </a:t>
          </a:r>
          <a:r>
            <a:rPr lang="ru-RU" sz="1200" kern="1200" dirty="0" err="1">
              <a:latin typeface="Times New Roman" panose="02020603050405020304" pitchFamily="18" charset="0"/>
              <a:cs typeface="Times New Roman" panose="02020603050405020304" pitchFamily="18" charset="0"/>
            </a:rPr>
            <a:t>устан-ся</a:t>
          </a:r>
          <a:r>
            <a:rPr lang="ru-RU" sz="1200" kern="1200" dirty="0">
              <a:latin typeface="Times New Roman" panose="02020603050405020304" pitchFamily="18" charset="0"/>
              <a:cs typeface="Times New Roman" panose="02020603050405020304" pitchFamily="18" charset="0"/>
            </a:rPr>
            <a:t> Прав-</a:t>
          </a:r>
          <a:r>
            <a:rPr lang="ru-RU" sz="1200" kern="1200" dirty="0" err="1">
              <a:latin typeface="Times New Roman" panose="02020603050405020304" pitchFamily="18" charset="0"/>
              <a:cs typeface="Times New Roman" panose="02020603050405020304" pitchFamily="18" charset="0"/>
            </a:rPr>
            <a:t>вом</a:t>
          </a:r>
          <a:r>
            <a:rPr lang="ru-RU" sz="1200" kern="1200" dirty="0">
              <a:latin typeface="Times New Roman" panose="02020603050405020304" pitchFamily="18" charset="0"/>
              <a:cs typeface="Times New Roman" panose="02020603050405020304" pitchFamily="18" charset="0"/>
            </a:rPr>
            <a:t> РФ, и (или) с принятием </a:t>
          </a:r>
          <a:r>
            <a:rPr lang="ru-RU" sz="1200" kern="1200" dirty="0" err="1">
              <a:latin typeface="Times New Roman" panose="02020603050405020304" pitchFamily="18" charset="0"/>
              <a:cs typeface="Times New Roman" panose="02020603050405020304" pitchFamily="18" charset="0"/>
            </a:rPr>
            <a:t>соотв</a:t>
          </a:r>
          <a:r>
            <a:rPr lang="ru-RU" sz="1200" kern="1200" dirty="0">
              <a:latin typeface="Times New Roman" panose="02020603050405020304" pitchFamily="18" charset="0"/>
              <a:cs typeface="Times New Roman" panose="02020603050405020304" pitchFamily="18" charset="0"/>
            </a:rPr>
            <a:t>-х мер реагирования на их сигнальную информацию</a:t>
          </a:r>
        </a:p>
      </dsp:txBody>
      <dsp:txXfrm rot="-5400000">
        <a:off x="417005" y="1073090"/>
        <a:ext cx="6678360" cy="617876"/>
      </dsp:txXfrm>
    </dsp:sp>
    <dsp:sp modelId="{681B546B-BBEA-440F-A91A-6CBFB22159A6}">
      <dsp:nvSpPr>
        <dsp:cNvPr id="0" name=""/>
        <dsp:cNvSpPr/>
      </dsp:nvSpPr>
      <dsp:spPr>
        <a:xfrm rot="5400000">
          <a:off x="-89358" y="1857861"/>
          <a:ext cx="595722" cy="41700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ru-RU" sz="1100" kern="1200" dirty="0"/>
            <a:t>4</a:t>
          </a:r>
        </a:p>
      </dsp:txBody>
      <dsp:txXfrm rot="-5400000">
        <a:off x="1" y="1977006"/>
        <a:ext cx="417005" cy="178717"/>
      </dsp:txXfrm>
    </dsp:sp>
    <dsp:sp modelId="{C9EBFFB5-8514-495A-A834-F26358EFBE71}">
      <dsp:nvSpPr>
        <dsp:cNvPr id="0" name=""/>
        <dsp:cNvSpPr/>
      </dsp:nvSpPr>
      <dsp:spPr>
        <a:xfrm rot="5400000">
          <a:off x="3579289" y="-1317081"/>
          <a:ext cx="387219" cy="67117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latin typeface="Times New Roman" panose="02020603050405020304" pitchFamily="18" charset="0"/>
              <a:cs typeface="Times New Roman" panose="02020603050405020304" pitchFamily="18" charset="0"/>
            </a:rPr>
            <a:t>консультирование и подготовка рекомендаций клиентам по вопросам правомерной защиты от противоправных посягательств</a:t>
          </a:r>
        </a:p>
      </dsp:txBody>
      <dsp:txXfrm rot="-5400000">
        <a:off x="417006" y="1864104"/>
        <a:ext cx="6692884" cy="349415"/>
      </dsp:txXfrm>
    </dsp:sp>
    <dsp:sp modelId="{AEA97771-2D4F-4E5E-AC09-4820EFA927C4}">
      <dsp:nvSpPr>
        <dsp:cNvPr id="0" name=""/>
        <dsp:cNvSpPr/>
      </dsp:nvSpPr>
      <dsp:spPr>
        <a:xfrm rot="5400000">
          <a:off x="-89358" y="2345030"/>
          <a:ext cx="595722" cy="41700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ru-RU" sz="1100" kern="1200" dirty="0"/>
            <a:t>5</a:t>
          </a:r>
        </a:p>
      </dsp:txBody>
      <dsp:txXfrm rot="-5400000">
        <a:off x="1" y="2464175"/>
        <a:ext cx="417005" cy="178717"/>
      </dsp:txXfrm>
    </dsp:sp>
    <dsp:sp modelId="{649BE816-22DC-4157-8A33-A7AFE928212A}">
      <dsp:nvSpPr>
        <dsp:cNvPr id="0" name=""/>
        <dsp:cNvSpPr/>
      </dsp:nvSpPr>
      <dsp:spPr>
        <a:xfrm rot="5400000">
          <a:off x="3598340" y="-845527"/>
          <a:ext cx="349117" cy="67117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latin typeface="Times New Roman" panose="02020603050405020304" pitchFamily="18" charset="0"/>
              <a:cs typeface="Times New Roman" panose="02020603050405020304" pitchFamily="18" charset="0"/>
            </a:rPr>
            <a:t>обеспечение порядка в местах проведения массовых мероприятий</a:t>
          </a:r>
        </a:p>
      </dsp:txBody>
      <dsp:txXfrm rot="-5400000">
        <a:off x="417006" y="2352849"/>
        <a:ext cx="6694744" cy="315033"/>
      </dsp:txXfrm>
    </dsp:sp>
    <dsp:sp modelId="{36EDD2D3-7911-47A7-BECB-26D85DE0FF68}">
      <dsp:nvSpPr>
        <dsp:cNvPr id="0" name=""/>
        <dsp:cNvSpPr/>
      </dsp:nvSpPr>
      <dsp:spPr>
        <a:xfrm rot="5400000">
          <a:off x="-89358" y="2837555"/>
          <a:ext cx="595722" cy="41700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ru-RU" sz="1100" kern="1200" dirty="0"/>
            <a:t>6</a:t>
          </a:r>
        </a:p>
      </dsp:txBody>
      <dsp:txXfrm rot="-5400000">
        <a:off x="1" y="2956700"/>
        <a:ext cx="417005" cy="178717"/>
      </dsp:txXfrm>
    </dsp:sp>
    <dsp:sp modelId="{D82C5131-2BBC-4FD0-9B31-17445A1D24CC}">
      <dsp:nvSpPr>
        <dsp:cNvPr id="0" name=""/>
        <dsp:cNvSpPr/>
      </dsp:nvSpPr>
      <dsp:spPr>
        <a:xfrm rot="5400000">
          <a:off x="3579289" y="-421608"/>
          <a:ext cx="387219" cy="67117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latin typeface="Times New Roman" panose="02020603050405020304" pitchFamily="18" charset="0"/>
              <a:cs typeface="Times New Roman" panose="02020603050405020304" pitchFamily="18" charset="0"/>
            </a:rPr>
            <a:t>обеспечение внутриобъектового и пропускного режимов на объектах, за исключением объектов, предусмотренных п.7</a:t>
          </a:r>
        </a:p>
      </dsp:txBody>
      <dsp:txXfrm rot="-5400000">
        <a:off x="417006" y="2759577"/>
        <a:ext cx="6692884" cy="349415"/>
      </dsp:txXfrm>
    </dsp:sp>
    <dsp:sp modelId="{E4CB651B-8AAF-418A-9097-0F056E680A21}">
      <dsp:nvSpPr>
        <dsp:cNvPr id="0" name=""/>
        <dsp:cNvSpPr/>
      </dsp:nvSpPr>
      <dsp:spPr>
        <a:xfrm rot="5400000">
          <a:off x="-89358" y="3554023"/>
          <a:ext cx="595722" cy="41700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ru-RU" sz="1100" kern="1200" dirty="0"/>
            <a:t>7</a:t>
          </a:r>
        </a:p>
      </dsp:txBody>
      <dsp:txXfrm rot="-5400000">
        <a:off x="1" y="3673168"/>
        <a:ext cx="417005" cy="178717"/>
      </dsp:txXfrm>
    </dsp:sp>
    <dsp:sp modelId="{DD341C83-8DD0-43C9-ABEA-39733789F760}">
      <dsp:nvSpPr>
        <dsp:cNvPr id="0" name=""/>
        <dsp:cNvSpPr/>
      </dsp:nvSpPr>
      <dsp:spPr>
        <a:xfrm rot="5400000">
          <a:off x="3404695" y="302381"/>
          <a:ext cx="736406" cy="67117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kern="1200" dirty="0">
              <a:latin typeface="Times New Roman" panose="02020603050405020304" pitchFamily="18" charset="0"/>
              <a:cs typeface="Times New Roman" panose="02020603050405020304" pitchFamily="18" charset="0"/>
            </a:rPr>
            <a:t>охрана объектов и (или) имущества, а также обеспечение внутриобъектового и пропускного режимов на объектах, в отношении которых установлены обязательные для выполнения требования к антитеррористической защищенности, за исключением объектов, предусмотренных частью третьей статьи 11 Закона № 2487-1.</a:t>
          </a:r>
        </a:p>
      </dsp:txBody>
      <dsp:txXfrm rot="-5400000">
        <a:off x="417005" y="3326019"/>
        <a:ext cx="6675838" cy="6645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0709E-F1FB-44F8-B287-7CD181629BE1}">
      <dsp:nvSpPr>
        <dsp:cNvPr id="0" name=""/>
        <dsp:cNvSpPr/>
      </dsp:nvSpPr>
      <dsp:spPr>
        <a:xfrm>
          <a:off x="2572894" y="21844"/>
          <a:ext cx="6342118" cy="177938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ts val="2300"/>
            </a:lnSpc>
            <a:spcBef>
              <a:spcPct val="0"/>
            </a:spcBef>
            <a:spcAft>
              <a:spcPts val="0"/>
            </a:spcAft>
            <a:buChar char="•"/>
          </a:pPr>
          <a:r>
            <a:rPr lang="ru-RU" sz="1400" b="0" kern="1200" dirty="0">
              <a:cs typeface="Aharoni" panose="02010803020104030203" pitchFamily="2" charset="-79"/>
            </a:rPr>
            <a:t>Комитет, Торгово-промышленная палата РК, Центр лицензионно-разрешительной работы МВД по РК, прокуратура Карелии, ФСБ по РК, УФНС по РК, представители охранных организаций, руководители и специалисты органов исполнительной власти республики</a:t>
          </a:r>
          <a:endParaRPr lang="ru-RU" sz="1400" b="0" kern="1200" dirty="0"/>
        </a:p>
        <a:p>
          <a:pPr marL="114300" lvl="1" indent="-114300" algn="l" defTabSz="533400">
            <a:lnSpc>
              <a:spcPct val="90000"/>
            </a:lnSpc>
            <a:spcBef>
              <a:spcPct val="0"/>
            </a:spcBef>
            <a:spcAft>
              <a:spcPct val="15000"/>
            </a:spcAft>
            <a:buChar char="•"/>
          </a:pPr>
          <a:endParaRPr lang="ru-RU" sz="1200" kern="1200" dirty="0"/>
        </a:p>
        <a:p>
          <a:pPr marL="114300" lvl="1" indent="-114300" algn="l" defTabSz="622300">
            <a:lnSpc>
              <a:spcPct val="90000"/>
            </a:lnSpc>
            <a:spcBef>
              <a:spcPct val="0"/>
            </a:spcBef>
            <a:spcAft>
              <a:spcPct val="15000"/>
            </a:spcAft>
            <a:buChar char="•"/>
          </a:pPr>
          <a:endParaRPr lang="ru-RU" sz="1400" kern="1200" dirty="0"/>
        </a:p>
      </dsp:txBody>
      <dsp:txXfrm>
        <a:off x="2572894" y="244267"/>
        <a:ext cx="5674848" cy="1334541"/>
      </dsp:txXfrm>
    </dsp:sp>
    <dsp:sp modelId="{C48B1972-F99A-4C90-BFD5-002FF983457C}">
      <dsp:nvSpPr>
        <dsp:cNvPr id="0" name=""/>
        <dsp:cNvSpPr/>
      </dsp:nvSpPr>
      <dsp:spPr>
        <a:xfrm>
          <a:off x="0" y="216027"/>
          <a:ext cx="2524413" cy="13554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ru-RU" sz="1800" b="0" kern="1200" dirty="0"/>
            <a:t>Круглый стол в Комитете РК по имуществу  и закупкам (УО)</a:t>
          </a:r>
        </a:p>
      </dsp:txBody>
      <dsp:txXfrm>
        <a:off x="66169" y="282196"/>
        <a:ext cx="2392075" cy="1223141"/>
      </dsp:txXfrm>
    </dsp:sp>
    <dsp:sp modelId="{9AB00C93-7391-4140-A17A-FE379127FFF1}">
      <dsp:nvSpPr>
        <dsp:cNvPr id="0" name=""/>
        <dsp:cNvSpPr/>
      </dsp:nvSpPr>
      <dsp:spPr>
        <a:xfrm>
          <a:off x="2570937" y="1891168"/>
          <a:ext cx="6488166" cy="240470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ru-RU" sz="1500" kern="1200" dirty="0"/>
            <a:t>решения в части взаимодействия Комитета и органов прокуратуры РК, МВД по РК и УФНС по РК при проведении  закупок</a:t>
          </a:r>
        </a:p>
        <a:p>
          <a:pPr marL="114300" lvl="1" indent="-114300" algn="l" defTabSz="666750">
            <a:lnSpc>
              <a:spcPct val="90000"/>
            </a:lnSpc>
            <a:spcBef>
              <a:spcPct val="0"/>
            </a:spcBef>
            <a:spcAft>
              <a:spcPct val="15000"/>
            </a:spcAft>
            <a:buChar char="•"/>
          </a:pPr>
          <a:r>
            <a:rPr lang="ru-RU" sz="1500" kern="1200" dirty="0"/>
            <a:t>Комитетом совместно с ТПП РК должны быть подготовлены и направлены всем заказчикам республики методические рекомендации по составлению технических заданий на оказание охранных услуг, а также рекомендации в части организации экспертизы и приемки исполненных контрактов (договоров)</a:t>
          </a:r>
        </a:p>
      </dsp:txBody>
      <dsp:txXfrm>
        <a:off x="2570937" y="2191756"/>
        <a:ext cx="5586404" cy="1803525"/>
      </dsp:txXfrm>
    </dsp:sp>
    <dsp:sp modelId="{33E3D0DC-EF26-47F0-A471-12B88EEEC377}">
      <dsp:nvSpPr>
        <dsp:cNvPr id="0" name=""/>
        <dsp:cNvSpPr/>
      </dsp:nvSpPr>
      <dsp:spPr>
        <a:xfrm>
          <a:off x="0" y="2554976"/>
          <a:ext cx="2521538" cy="1077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ru-RU" sz="4400" kern="1200" dirty="0"/>
            <a:t>Итоги</a:t>
          </a:r>
          <a:endParaRPr lang="ru-RU" sz="5400" kern="1200" dirty="0"/>
        </a:p>
      </dsp:txBody>
      <dsp:txXfrm>
        <a:off x="52579" y="2607555"/>
        <a:ext cx="2416380" cy="97192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A0A1F-8C7D-45EA-9987-CD071AF9C1F0}">
      <dsp:nvSpPr>
        <dsp:cNvPr id="0" name=""/>
        <dsp:cNvSpPr/>
      </dsp:nvSpPr>
      <dsp:spPr>
        <a:xfrm>
          <a:off x="5976" y="55452"/>
          <a:ext cx="7925603" cy="1136750"/>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ru-RU" sz="2400" b="1" kern="1200" dirty="0">
              <a:solidFill>
                <a:schemeClr val="bg1"/>
              </a:solidFill>
            </a:rPr>
            <a:t>Требования к участникам закупок в зависимости от характера охранных услуг</a:t>
          </a:r>
        </a:p>
      </dsp:txBody>
      <dsp:txXfrm>
        <a:off x="39270" y="88746"/>
        <a:ext cx="6550527" cy="1070162"/>
      </dsp:txXfrm>
    </dsp:sp>
    <dsp:sp modelId="{CA992950-5402-4B02-9BC2-A707ADC12785}">
      <dsp:nvSpPr>
        <dsp:cNvPr id="0" name=""/>
        <dsp:cNvSpPr/>
      </dsp:nvSpPr>
      <dsp:spPr>
        <a:xfrm>
          <a:off x="364705" y="1455597"/>
          <a:ext cx="8261849" cy="124765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ru-RU" sz="2400" b="1" kern="1200" dirty="0">
              <a:solidFill>
                <a:schemeClr val="bg1"/>
              </a:solidFill>
            </a:rPr>
            <a:t>Положения технического задания</a:t>
          </a:r>
        </a:p>
      </dsp:txBody>
      <dsp:txXfrm>
        <a:off x="401248" y="1492140"/>
        <a:ext cx="6590986" cy="1174569"/>
      </dsp:txXfrm>
    </dsp:sp>
    <dsp:sp modelId="{06C787DF-EE05-4E68-802F-2A298C1F0D62}">
      <dsp:nvSpPr>
        <dsp:cNvPr id="0" name=""/>
        <dsp:cNvSpPr/>
      </dsp:nvSpPr>
      <dsp:spPr>
        <a:xfrm>
          <a:off x="740169" y="2911195"/>
          <a:ext cx="8261849" cy="124765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ru-RU" sz="2400" b="1" kern="1200" dirty="0">
              <a:solidFill>
                <a:schemeClr val="bg1"/>
              </a:solidFill>
            </a:rPr>
            <a:t>Рекомендации по экспертизе и приемке результатов исполнения контрактов</a:t>
          </a:r>
        </a:p>
      </dsp:txBody>
      <dsp:txXfrm>
        <a:off x="776712" y="2947738"/>
        <a:ext cx="6590986" cy="1174569"/>
      </dsp:txXfrm>
    </dsp:sp>
    <dsp:sp modelId="{56AE399D-4DC8-4D42-8CBC-20C63C58666C}">
      <dsp:nvSpPr>
        <dsp:cNvPr id="0" name=""/>
        <dsp:cNvSpPr/>
      </dsp:nvSpPr>
      <dsp:spPr>
        <a:xfrm>
          <a:off x="6817019" y="831770"/>
          <a:ext cx="810975" cy="1039711"/>
        </a:xfrm>
        <a:prstGeom prst="downArrow">
          <a:avLst>
            <a:gd name="adj1" fmla="val 55000"/>
            <a:gd name="adj2" fmla="val 45000"/>
          </a:avLst>
        </a:prstGeom>
        <a:solidFill>
          <a:schemeClr val="bg1">
            <a:alpha val="90000"/>
          </a:schemeClr>
        </a:solidFill>
        <a:ln w="25400"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ru-RU" sz="3600" kern="1200"/>
        </a:p>
      </dsp:txBody>
      <dsp:txXfrm>
        <a:off x="6999488" y="831770"/>
        <a:ext cx="446037" cy="838995"/>
      </dsp:txXfrm>
    </dsp:sp>
    <dsp:sp modelId="{1CF9ECE2-FB42-4062-938B-8B11EA8EAAD1}">
      <dsp:nvSpPr>
        <dsp:cNvPr id="0" name=""/>
        <dsp:cNvSpPr/>
      </dsp:nvSpPr>
      <dsp:spPr>
        <a:xfrm>
          <a:off x="7497495" y="2273507"/>
          <a:ext cx="810975" cy="1050797"/>
        </a:xfrm>
        <a:prstGeom prst="downArrow">
          <a:avLst>
            <a:gd name="adj1" fmla="val 55000"/>
            <a:gd name="adj2" fmla="val 45000"/>
          </a:avLst>
        </a:prstGeom>
        <a:solidFill>
          <a:schemeClr val="bg1">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ru-RU" sz="3600" kern="1200"/>
        </a:p>
      </dsp:txBody>
      <dsp:txXfrm>
        <a:off x="7679964" y="2273507"/>
        <a:ext cx="446037" cy="8500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65959-97F5-4136-B3FC-851B2C414518}">
      <dsp:nvSpPr>
        <dsp:cNvPr id="0" name=""/>
        <dsp:cNvSpPr/>
      </dsp:nvSpPr>
      <dsp:spPr>
        <a:xfrm>
          <a:off x="42684" y="-6376"/>
          <a:ext cx="4339746" cy="43501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just" defTabSz="622300">
            <a:lnSpc>
              <a:spcPct val="90000"/>
            </a:lnSpc>
            <a:spcBef>
              <a:spcPct val="0"/>
            </a:spcBef>
            <a:spcAft>
              <a:spcPct val="15000"/>
            </a:spcAft>
            <a:buChar char="•"/>
          </a:pPr>
          <a:r>
            <a:rPr lang="ru-RU" sz="1400" b="1" kern="1200" dirty="0">
              <a:solidFill>
                <a:schemeClr val="tx1"/>
              </a:solidFill>
            </a:rPr>
            <a:t>охрана объектов и (или) имущества (в том числе при его транспортировке), находящихся в собственности, во владении, в пользовании, хозяйственном ведении, оперативном управлении или доверительном управлении</a:t>
          </a:r>
          <a:endParaRPr lang="ru-RU" sz="1100" kern="1200" dirty="0"/>
        </a:p>
        <a:p>
          <a:pPr marL="114300" lvl="1" indent="-114300" algn="just" defTabSz="622300">
            <a:lnSpc>
              <a:spcPct val="90000"/>
            </a:lnSpc>
            <a:spcBef>
              <a:spcPct val="0"/>
            </a:spcBef>
            <a:spcAft>
              <a:spcPct val="15000"/>
            </a:spcAft>
            <a:buChar char="•"/>
          </a:pPr>
          <a:r>
            <a:rPr lang="ru-RU" sz="1400" b="1" kern="1200" dirty="0"/>
            <a:t> охрана объектов и (или) имущества с осуществлением работ по проектированию, монтажу и эксплуатационному обслуживанию технических средств охраны и (или) с принятием мер реагирования на их сигнальную информацию; </a:t>
          </a:r>
        </a:p>
        <a:p>
          <a:pPr marL="114300" lvl="1" indent="-114300" algn="just" defTabSz="622300">
            <a:lnSpc>
              <a:spcPct val="90000"/>
            </a:lnSpc>
            <a:spcBef>
              <a:spcPct val="0"/>
            </a:spcBef>
            <a:spcAft>
              <a:spcPct val="15000"/>
            </a:spcAft>
            <a:buChar char="•"/>
          </a:pPr>
          <a:r>
            <a:rPr lang="ru-RU" sz="1400" b="1" i="0" kern="1200" dirty="0"/>
            <a:t>обеспечение </a:t>
          </a:r>
          <a:r>
            <a:rPr lang="ru-RU" sz="1400" b="1" i="0" kern="1200" dirty="0" err="1"/>
            <a:t>внутриобъектового</a:t>
          </a:r>
          <a:r>
            <a:rPr lang="ru-RU" sz="1400" b="1" i="0" kern="1200" dirty="0"/>
            <a:t> и пропускного режимов на объектах; </a:t>
          </a:r>
        </a:p>
        <a:p>
          <a:pPr marL="114300" lvl="1" indent="-114300" algn="just" defTabSz="622300">
            <a:lnSpc>
              <a:spcPct val="90000"/>
            </a:lnSpc>
            <a:spcBef>
              <a:spcPct val="0"/>
            </a:spcBef>
            <a:spcAft>
              <a:spcPct val="15000"/>
            </a:spcAft>
            <a:buChar char="•"/>
          </a:pPr>
          <a:r>
            <a:rPr lang="ru-RU" sz="1400" b="1" i="0" kern="1200" dirty="0"/>
            <a:t>охрана объектов и (или) имущества, для которых установлены требования к антитеррористической защищенности</a:t>
          </a:r>
          <a:r>
            <a:rPr lang="ru-RU" sz="1600" b="1" i="0" kern="1200" dirty="0"/>
            <a:t>. </a:t>
          </a:r>
        </a:p>
      </dsp:txBody>
      <dsp:txXfrm>
        <a:off x="142792" y="93732"/>
        <a:ext cx="4139530" cy="3217722"/>
      </dsp:txXfrm>
    </dsp:sp>
    <dsp:sp modelId="{6054A6C4-5F46-4A3A-AE67-A005CD20926D}">
      <dsp:nvSpPr>
        <dsp:cNvPr id="0" name=""/>
        <dsp:cNvSpPr/>
      </dsp:nvSpPr>
      <dsp:spPr>
        <a:xfrm>
          <a:off x="-1872201" y="-718345"/>
          <a:ext cx="11719098" cy="5066294"/>
        </a:xfrm>
        <a:prstGeom prst="leftCircularArrow">
          <a:avLst>
            <a:gd name="adj1" fmla="val 1899"/>
            <a:gd name="adj2" fmla="val 226984"/>
            <a:gd name="adj3" fmla="val 1504372"/>
            <a:gd name="adj4" fmla="val 8526366"/>
            <a:gd name="adj5" fmla="val 2215"/>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298489F7-016D-46C6-99F0-DC0987592E1C}">
      <dsp:nvSpPr>
        <dsp:cNvPr id="0" name=""/>
        <dsp:cNvSpPr/>
      </dsp:nvSpPr>
      <dsp:spPr>
        <a:xfrm>
          <a:off x="504045" y="3473259"/>
          <a:ext cx="3509463" cy="70078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u-RU" sz="1800" b="1" kern="1200" dirty="0"/>
            <a:t>Сначала определить вид охранных услуг</a:t>
          </a:r>
        </a:p>
      </dsp:txBody>
      <dsp:txXfrm>
        <a:off x="524570" y="3493784"/>
        <a:ext cx="3468413" cy="659739"/>
      </dsp:txXfrm>
    </dsp:sp>
    <dsp:sp modelId="{EC72F1BD-F63A-4E9E-A6AF-01FB09F825EB}">
      <dsp:nvSpPr>
        <dsp:cNvPr id="0" name=""/>
        <dsp:cNvSpPr/>
      </dsp:nvSpPr>
      <dsp:spPr>
        <a:xfrm>
          <a:off x="4838175" y="0"/>
          <a:ext cx="4315520" cy="407015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80000" lvl="1" indent="-171450" algn="just" defTabSz="711200">
            <a:lnSpc>
              <a:spcPts val="1700"/>
            </a:lnSpc>
            <a:spcBef>
              <a:spcPct val="0"/>
            </a:spcBef>
            <a:spcAft>
              <a:spcPts val="0"/>
            </a:spcAft>
            <a:buChar char="•"/>
          </a:pPr>
          <a:r>
            <a:rPr lang="ru-RU" sz="1600" kern="1200" dirty="0">
              <a:latin typeface="+mn-lt"/>
            </a:rPr>
            <a:t>необходимо оказание услуг по физической охране объекта, оказание услуг по сторожевой охране объекта (охрана стройки, складов, парковки и т.п.) или сопровождение груза</a:t>
          </a:r>
        </a:p>
        <a:p>
          <a:pPr marL="180000" lvl="1" indent="-171450" algn="just" defTabSz="711200">
            <a:lnSpc>
              <a:spcPts val="1700"/>
            </a:lnSpc>
            <a:spcBef>
              <a:spcPct val="0"/>
            </a:spcBef>
            <a:spcAft>
              <a:spcPts val="0"/>
            </a:spcAft>
            <a:buChar char="•"/>
          </a:pPr>
          <a:r>
            <a:rPr lang="ru-RU" sz="1600" kern="1200" dirty="0">
              <a:latin typeface="+mn-lt"/>
            </a:rPr>
            <a:t>необходимо оказание охранных услуг с использованием  проходной (вертушка, турникет, предъявление документов, учет посетителей и т.д.), под данный случай попадает охрана школ, детских садов, больницы, административных зданий </a:t>
          </a:r>
        </a:p>
      </dsp:txBody>
      <dsp:txXfrm>
        <a:off x="4931841" y="965841"/>
        <a:ext cx="4128188" cy="3010646"/>
      </dsp:txXfrm>
    </dsp:sp>
    <dsp:sp modelId="{FE1E35E2-0907-48E7-8DC2-EB0818C9CB2C}">
      <dsp:nvSpPr>
        <dsp:cNvPr id="0" name=""/>
        <dsp:cNvSpPr/>
      </dsp:nvSpPr>
      <dsp:spPr>
        <a:xfrm>
          <a:off x="5848113" y="0"/>
          <a:ext cx="3152893" cy="911056"/>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ru-RU" sz="1700" kern="1200" dirty="0"/>
            <a:t>Исходя из вида услуг, устанавливать наименование вида деятельности в лицензии</a:t>
          </a:r>
        </a:p>
      </dsp:txBody>
      <dsp:txXfrm>
        <a:off x="5874797" y="26684"/>
        <a:ext cx="3099525" cy="857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9DDB2-9157-4290-B554-65FE81AB7199}">
      <dsp:nvSpPr>
        <dsp:cNvPr id="0" name=""/>
        <dsp:cNvSpPr/>
      </dsp:nvSpPr>
      <dsp:spPr>
        <a:xfrm>
          <a:off x="-187412" y="-60056"/>
          <a:ext cx="3379975" cy="4392488"/>
        </a:xfrm>
        <a:prstGeom prst="pie">
          <a:avLst>
            <a:gd name="adj1" fmla="val 5400000"/>
            <a:gd name="adj2" fmla="val 1620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C073EF-A409-4498-8B1C-B21A4A72E1B9}">
      <dsp:nvSpPr>
        <dsp:cNvPr id="0" name=""/>
        <dsp:cNvSpPr/>
      </dsp:nvSpPr>
      <dsp:spPr>
        <a:xfrm>
          <a:off x="1293969" y="0"/>
          <a:ext cx="7705580" cy="441840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kern="1200" dirty="0"/>
            <a:t>Перечень необходимых документов (всегда)</a:t>
          </a:r>
        </a:p>
      </dsp:txBody>
      <dsp:txXfrm>
        <a:off x="1293969" y="0"/>
        <a:ext cx="3852790" cy="1325523"/>
      </dsp:txXfrm>
    </dsp:sp>
    <dsp:sp modelId="{C2ACE610-D13B-44F6-9E30-2CC85952AC9E}">
      <dsp:nvSpPr>
        <dsp:cNvPr id="0" name=""/>
        <dsp:cNvSpPr/>
      </dsp:nvSpPr>
      <dsp:spPr>
        <a:xfrm>
          <a:off x="73836" y="1324854"/>
          <a:ext cx="2855114" cy="2991360"/>
        </a:xfrm>
        <a:prstGeom prst="pie">
          <a:avLst>
            <a:gd name="adj1" fmla="val 5400000"/>
            <a:gd name="adj2" fmla="val 1620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8AA774-5E0C-4A63-85CC-4574E2C898FB}">
      <dsp:nvSpPr>
        <dsp:cNvPr id="0" name=""/>
        <dsp:cNvSpPr/>
      </dsp:nvSpPr>
      <dsp:spPr>
        <a:xfrm>
          <a:off x="1293934" y="1324854"/>
          <a:ext cx="7705511" cy="308323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kern="1200" dirty="0"/>
            <a:t>Что должно быть обеспечено охранной организацией (примеры)</a:t>
          </a:r>
        </a:p>
      </dsp:txBody>
      <dsp:txXfrm>
        <a:off x="1293934" y="1324854"/>
        <a:ext cx="3852755" cy="1423032"/>
      </dsp:txXfrm>
    </dsp:sp>
    <dsp:sp modelId="{28A46D8B-C4F9-44E6-91D9-A4D94B3778A3}">
      <dsp:nvSpPr>
        <dsp:cNvPr id="0" name=""/>
        <dsp:cNvSpPr/>
      </dsp:nvSpPr>
      <dsp:spPr>
        <a:xfrm>
          <a:off x="857890" y="3056019"/>
          <a:ext cx="1317745" cy="1360018"/>
        </a:xfrm>
        <a:prstGeom prst="pie">
          <a:avLst>
            <a:gd name="adj1" fmla="val 5400000"/>
            <a:gd name="adj2" fmla="val 1620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532ED3-45B0-4D18-A2F5-4B6164A51333}">
      <dsp:nvSpPr>
        <dsp:cNvPr id="0" name=""/>
        <dsp:cNvSpPr/>
      </dsp:nvSpPr>
      <dsp:spPr>
        <a:xfrm>
          <a:off x="1333087" y="3079725"/>
          <a:ext cx="7636701" cy="130351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kern="1200" dirty="0"/>
            <a:t>Определение </a:t>
          </a:r>
        </a:p>
        <a:p>
          <a:pPr marL="0" lvl="0" indent="0" algn="ctr" defTabSz="1066800">
            <a:lnSpc>
              <a:spcPct val="90000"/>
            </a:lnSpc>
            <a:spcBef>
              <a:spcPct val="0"/>
            </a:spcBef>
            <a:spcAft>
              <a:spcPct val="35000"/>
            </a:spcAft>
            <a:buNone/>
          </a:pPr>
          <a:r>
            <a:rPr lang="ru-RU" sz="2400" kern="1200" dirty="0"/>
            <a:t>обязанностей по ТЗ (примеры)</a:t>
          </a:r>
        </a:p>
      </dsp:txBody>
      <dsp:txXfrm>
        <a:off x="1333087" y="3079725"/>
        <a:ext cx="3818350" cy="1303513"/>
      </dsp:txXfrm>
    </dsp:sp>
    <dsp:sp modelId="{8883299C-827C-42C6-9025-E9A9894681C0}">
      <dsp:nvSpPr>
        <dsp:cNvPr id="0" name=""/>
        <dsp:cNvSpPr/>
      </dsp:nvSpPr>
      <dsp:spPr>
        <a:xfrm>
          <a:off x="4723542" y="6"/>
          <a:ext cx="4181668" cy="131774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t>Должностная инструкция частного охранника на объекте охраны</a:t>
          </a:r>
        </a:p>
        <a:p>
          <a:pPr marL="171450" lvl="1" indent="-171450" algn="l" defTabSz="800100">
            <a:lnSpc>
              <a:spcPct val="90000"/>
            </a:lnSpc>
            <a:spcBef>
              <a:spcPct val="0"/>
            </a:spcBef>
            <a:spcAft>
              <a:spcPct val="15000"/>
            </a:spcAft>
            <a:buChar char="•"/>
          </a:pPr>
          <a:r>
            <a:rPr lang="ru-RU" sz="1800" kern="1200" dirty="0"/>
            <a:t>Наблюдательное дело поста и его состав</a:t>
          </a:r>
        </a:p>
      </dsp:txBody>
      <dsp:txXfrm>
        <a:off x="4723542" y="6"/>
        <a:ext cx="4181668" cy="1317749"/>
      </dsp:txXfrm>
    </dsp:sp>
    <dsp:sp modelId="{E47223FB-85F9-4F12-B0AB-5B39B9C25C54}">
      <dsp:nvSpPr>
        <dsp:cNvPr id="0" name=""/>
        <dsp:cNvSpPr/>
      </dsp:nvSpPr>
      <dsp:spPr>
        <a:xfrm>
          <a:off x="4651532" y="1235074"/>
          <a:ext cx="4283095" cy="187034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just" defTabSz="622300">
            <a:lnSpc>
              <a:spcPct val="90000"/>
            </a:lnSpc>
            <a:spcBef>
              <a:spcPct val="0"/>
            </a:spcBef>
            <a:spcAft>
              <a:spcPct val="15000"/>
            </a:spcAft>
            <a:buChar char="•"/>
          </a:pPr>
          <a:r>
            <a:rPr lang="ru-RU" sz="1400" kern="1200" dirty="0"/>
            <a:t>Наличие у охранников связи с оперативным дежурным охранной организации и с территориальной дежурной частью полиции.</a:t>
          </a:r>
        </a:p>
        <a:p>
          <a:pPr marL="114300" lvl="1" indent="-114300" algn="just" defTabSz="622300">
            <a:lnSpc>
              <a:spcPct val="90000"/>
            </a:lnSpc>
            <a:spcBef>
              <a:spcPct val="0"/>
            </a:spcBef>
            <a:spcAft>
              <a:spcPct val="15000"/>
            </a:spcAft>
            <a:buChar char="•"/>
          </a:pPr>
          <a:r>
            <a:rPr lang="ru-RU" sz="1400" kern="1200" dirty="0"/>
            <a:t>Наличие у охранной организации дежурного подразделения с круглосуточным режимом работы, имеющего постоянную связь с объектами охраны.</a:t>
          </a:r>
        </a:p>
      </dsp:txBody>
      <dsp:txXfrm>
        <a:off x="4651532" y="1235074"/>
        <a:ext cx="4283095" cy="1870341"/>
      </dsp:txXfrm>
    </dsp:sp>
    <dsp:sp modelId="{8C98E222-137B-4E76-BDFA-48DB7181ACC2}">
      <dsp:nvSpPr>
        <dsp:cNvPr id="0" name=""/>
        <dsp:cNvSpPr/>
      </dsp:nvSpPr>
      <dsp:spPr>
        <a:xfrm>
          <a:off x="4505275" y="3074742"/>
          <a:ext cx="4562120" cy="131774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just" defTabSz="711200">
            <a:lnSpc>
              <a:spcPct val="90000"/>
            </a:lnSpc>
            <a:spcBef>
              <a:spcPct val="0"/>
            </a:spcBef>
            <a:spcAft>
              <a:spcPct val="15000"/>
            </a:spcAft>
            <a:buChar char="•"/>
          </a:pPr>
          <a:endParaRPr lang="ru-RU" sz="1600" kern="1200" dirty="0"/>
        </a:p>
        <a:p>
          <a:pPr marL="171450" lvl="1" indent="-171450" algn="just" defTabSz="711200">
            <a:lnSpc>
              <a:spcPct val="90000"/>
            </a:lnSpc>
            <a:spcBef>
              <a:spcPct val="0"/>
            </a:spcBef>
            <a:spcAft>
              <a:spcPct val="15000"/>
            </a:spcAft>
            <a:buChar char="•"/>
          </a:pPr>
          <a:r>
            <a:rPr lang="ru-RU" sz="1600" kern="1200" dirty="0"/>
            <a:t>Обязанность обследовать объект, составить акт обследования, согласовать его с заказчиком, срок этого обследования</a:t>
          </a:r>
        </a:p>
        <a:p>
          <a:pPr marL="171450" lvl="1" indent="-171450" algn="just" defTabSz="711200">
            <a:lnSpc>
              <a:spcPct val="90000"/>
            </a:lnSpc>
            <a:spcBef>
              <a:spcPct val="0"/>
            </a:spcBef>
            <a:spcAft>
              <a:spcPct val="15000"/>
            </a:spcAft>
            <a:buChar char="•"/>
          </a:pPr>
          <a:r>
            <a:rPr lang="ru-RU" sz="1600" kern="1200" dirty="0"/>
            <a:t>Требования к охраннику, его внешнему виду</a:t>
          </a:r>
        </a:p>
        <a:p>
          <a:pPr marL="228600" lvl="1" indent="-228600" algn="l" defTabSz="1066800">
            <a:lnSpc>
              <a:spcPct val="90000"/>
            </a:lnSpc>
            <a:spcBef>
              <a:spcPct val="0"/>
            </a:spcBef>
            <a:spcAft>
              <a:spcPct val="15000"/>
            </a:spcAft>
            <a:buChar char="•"/>
          </a:pPr>
          <a:endParaRPr lang="ru-RU" sz="2400" kern="1200" dirty="0"/>
        </a:p>
      </dsp:txBody>
      <dsp:txXfrm>
        <a:off x="4505275" y="3074742"/>
        <a:ext cx="4562120" cy="13177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9DDB2-9157-4290-B554-65FE81AB7199}">
      <dsp:nvSpPr>
        <dsp:cNvPr id="0" name=""/>
        <dsp:cNvSpPr/>
      </dsp:nvSpPr>
      <dsp:spPr>
        <a:xfrm>
          <a:off x="-124680" y="-34120"/>
          <a:ext cx="3197943" cy="4019486"/>
        </a:xfrm>
        <a:prstGeom prst="pie">
          <a:avLst>
            <a:gd name="adj1" fmla="val 5400000"/>
            <a:gd name="adj2" fmla="val 1620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C073EF-A409-4498-8B1C-B21A4A72E1B9}">
      <dsp:nvSpPr>
        <dsp:cNvPr id="0" name=""/>
        <dsp:cNvSpPr/>
      </dsp:nvSpPr>
      <dsp:spPr>
        <a:xfrm>
          <a:off x="1230241" y="0"/>
          <a:ext cx="7912760" cy="415592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kern="1200" dirty="0"/>
            <a:t>Требование к наличию оружия</a:t>
          </a:r>
        </a:p>
      </dsp:txBody>
      <dsp:txXfrm>
        <a:off x="1230241" y="0"/>
        <a:ext cx="3956380" cy="1246780"/>
      </dsp:txXfrm>
    </dsp:sp>
    <dsp:sp modelId="{C2ACE610-D13B-44F6-9E30-2CC85952AC9E}">
      <dsp:nvSpPr>
        <dsp:cNvPr id="0" name=""/>
        <dsp:cNvSpPr/>
      </dsp:nvSpPr>
      <dsp:spPr>
        <a:xfrm>
          <a:off x="122499" y="934979"/>
          <a:ext cx="2701349" cy="3101175"/>
        </a:xfrm>
        <a:prstGeom prst="pie">
          <a:avLst>
            <a:gd name="adj1" fmla="val 5400000"/>
            <a:gd name="adj2" fmla="val 1620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8AA774-5E0C-4A63-85CC-4574E2C898FB}">
      <dsp:nvSpPr>
        <dsp:cNvPr id="0" name=""/>
        <dsp:cNvSpPr/>
      </dsp:nvSpPr>
      <dsp:spPr>
        <a:xfrm>
          <a:off x="1226673" y="934993"/>
          <a:ext cx="7912689" cy="281075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kern="1200" dirty="0"/>
            <a:t>Требования к наличию средств пультовой охраны</a:t>
          </a:r>
        </a:p>
      </dsp:txBody>
      <dsp:txXfrm>
        <a:off x="1226673" y="934993"/>
        <a:ext cx="3956344" cy="1297270"/>
      </dsp:txXfrm>
    </dsp:sp>
    <dsp:sp modelId="{28A46D8B-C4F9-44E6-91D9-A4D94B3778A3}">
      <dsp:nvSpPr>
        <dsp:cNvPr id="0" name=""/>
        <dsp:cNvSpPr/>
      </dsp:nvSpPr>
      <dsp:spPr>
        <a:xfrm>
          <a:off x="652562" y="2736321"/>
          <a:ext cx="1246776" cy="1292009"/>
        </a:xfrm>
        <a:prstGeom prst="pie">
          <a:avLst>
            <a:gd name="adj1" fmla="val 5400000"/>
            <a:gd name="adj2" fmla="val 1620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532ED3-45B0-4D18-A2F5-4B6164A51333}">
      <dsp:nvSpPr>
        <dsp:cNvPr id="0" name=""/>
        <dsp:cNvSpPr/>
      </dsp:nvSpPr>
      <dsp:spPr>
        <a:xfrm>
          <a:off x="1260590" y="2692677"/>
          <a:ext cx="7913113" cy="135436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kern="1200" dirty="0"/>
            <a:t>Требования к наличию технических специалистов </a:t>
          </a:r>
        </a:p>
      </dsp:txBody>
      <dsp:txXfrm>
        <a:off x="1260590" y="2692677"/>
        <a:ext cx="3956556" cy="1354360"/>
      </dsp:txXfrm>
    </dsp:sp>
    <dsp:sp modelId="{8883299C-827C-42C6-9025-E9A9894681C0}">
      <dsp:nvSpPr>
        <dsp:cNvPr id="0" name=""/>
        <dsp:cNvSpPr/>
      </dsp:nvSpPr>
      <dsp:spPr>
        <a:xfrm>
          <a:off x="4914738" y="0"/>
          <a:ext cx="4268628" cy="12467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just" defTabSz="800100">
            <a:lnSpc>
              <a:spcPct val="90000"/>
            </a:lnSpc>
            <a:spcBef>
              <a:spcPct val="0"/>
            </a:spcBef>
            <a:spcAft>
              <a:spcPct val="15000"/>
            </a:spcAft>
            <a:buChar char="•"/>
          </a:pPr>
          <a:r>
            <a:rPr lang="ru-RU" sz="1800" kern="1200" dirty="0"/>
            <a:t>Наличие у охранной организации служебного огнестрельного оружия и специальных средств</a:t>
          </a:r>
        </a:p>
      </dsp:txBody>
      <dsp:txXfrm>
        <a:off x="4914738" y="0"/>
        <a:ext cx="4268628" cy="1246780"/>
      </dsp:txXfrm>
    </dsp:sp>
    <dsp:sp modelId="{E47223FB-85F9-4F12-B0AB-5B39B9C25C54}">
      <dsp:nvSpPr>
        <dsp:cNvPr id="0" name=""/>
        <dsp:cNvSpPr/>
      </dsp:nvSpPr>
      <dsp:spPr>
        <a:xfrm>
          <a:off x="4905128" y="969657"/>
          <a:ext cx="4237891" cy="17696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just" defTabSz="800100">
            <a:lnSpc>
              <a:spcPct val="90000"/>
            </a:lnSpc>
            <a:spcBef>
              <a:spcPct val="0"/>
            </a:spcBef>
            <a:spcAft>
              <a:spcPct val="15000"/>
            </a:spcAft>
            <a:buChar char="•"/>
          </a:pPr>
          <a:r>
            <a:rPr lang="ru-RU" sz="1800" kern="1200" dirty="0"/>
            <a:t>Наличие у охранной организации технических средств для осуществления пультовой охраны: пульта для приема сигналов от объектового оборудования, объектовых приборов</a:t>
          </a:r>
        </a:p>
      </dsp:txBody>
      <dsp:txXfrm>
        <a:off x="4905128" y="969657"/>
        <a:ext cx="4237891" cy="1769612"/>
      </dsp:txXfrm>
    </dsp:sp>
    <dsp:sp modelId="{8C98E222-137B-4E76-BDFA-48DB7181ACC2}">
      <dsp:nvSpPr>
        <dsp:cNvPr id="0" name=""/>
        <dsp:cNvSpPr/>
      </dsp:nvSpPr>
      <dsp:spPr>
        <a:xfrm>
          <a:off x="4909968" y="2762091"/>
          <a:ext cx="4383663" cy="124677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just" defTabSz="711200">
            <a:lnSpc>
              <a:spcPct val="90000"/>
            </a:lnSpc>
            <a:spcBef>
              <a:spcPct val="0"/>
            </a:spcBef>
            <a:spcAft>
              <a:spcPct val="15000"/>
            </a:spcAft>
            <a:buChar char="•"/>
          </a:pPr>
          <a:endParaRPr lang="ru-RU" sz="1600" kern="1200" dirty="0"/>
        </a:p>
        <a:p>
          <a:pPr marL="171450" lvl="1" indent="-171450" algn="just" defTabSz="800100">
            <a:lnSpc>
              <a:spcPct val="90000"/>
            </a:lnSpc>
            <a:spcBef>
              <a:spcPct val="0"/>
            </a:spcBef>
            <a:spcAft>
              <a:spcPct val="15000"/>
            </a:spcAft>
            <a:buChar char="•"/>
          </a:pPr>
          <a:r>
            <a:rPr lang="ru-RU" sz="1800" kern="1200" dirty="0"/>
            <a:t>Наличие в штате охранной организации специалиста по обслуживанию технических средств охраны</a:t>
          </a:r>
        </a:p>
        <a:p>
          <a:pPr marL="171450" lvl="1" indent="-171450" algn="l" defTabSz="711200">
            <a:lnSpc>
              <a:spcPct val="90000"/>
            </a:lnSpc>
            <a:spcBef>
              <a:spcPct val="0"/>
            </a:spcBef>
            <a:spcAft>
              <a:spcPct val="15000"/>
            </a:spcAft>
            <a:buChar char="•"/>
          </a:pPr>
          <a:endParaRPr lang="ru-RU" sz="1600" kern="1200" dirty="0"/>
        </a:p>
      </dsp:txBody>
      <dsp:txXfrm>
        <a:off x="4909968" y="2762091"/>
        <a:ext cx="4383663" cy="12467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757C4-1797-4FDC-B828-0CFA755A92C9}">
      <dsp:nvSpPr>
        <dsp:cNvPr id="0" name=""/>
        <dsp:cNvSpPr/>
      </dsp:nvSpPr>
      <dsp:spPr>
        <a:xfrm>
          <a:off x="0" y="345710"/>
          <a:ext cx="9001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8F4160-E1B7-4085-9BDC-806F70752285}">
      <dsp:nvSpPr>
        <dsp:cNvPr id="0" name=""/>
        <dsp:cNvSpPr/>
      </dsp:nvSpPr>
      <dsp:spPr>
        <a:xfrm>
          <a:off x="450050" y="80030"/>
          <a:ext cx="8381695" cy="53136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151" tIns="0" rIns="238151" bIns="0" numCol="1" spcCol="1270" anchor="ctr" anchorCtr="0">
          <a:noAutofit/>
        </a:bodyPr>
        <a:lstStyle/>
        <a:p>
          <a:pPr marL="0" lvl="0" indent="0" algn="l" defTabSz="1066800">
            <a:lnSpc>
              <a:spcPct val="90000"/>
            </a:lnSpc>
            <a:spcBef>
              <a:spcPct val="0"/>
            </a:spcBef>
            <a:spcAft>
              <a:spcPct val="35000"/>
            </a:spcAft>
            <a:buNone/>
          </a:pPr>
          <a:r>
            <a:rPr lang="ru-RU" sz="2400" b="1" kern="1200" dirty="0"/>
            <a:t>Контроль в форме проведения проверок</a:t>
          </a:r>
        </a:p>
      </dsp:txBody>
      <dsp:txXfrm>
        <a:off x="475989" y="105969"/>
        <a:ext cx="8329817" cy="479482"/>
      </dsp:txXfrm>
    </dsp:sp>
    <dsp:sp modelId="{008185FB-97A8-4740-A4C4-AE8CF0C2BD40}">
      <dsp:nvSpPr>
        <dsp:cNvPr id="0" name=""/>
        <dsp:cNvSpPr/>
      </dsp:nvSpPr>
      <dsp:spPr>
        <a:xfrm>
          <a:off x="0" y="1416892"/>
          <a:ext cx="9001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8E2AA0-2A3A-42D5-A5B9-577B4B5ED859}">
      <dsp:nvSpPr>
        <dsp:cNvPr id="0" name=""/>
        <dsp:cNvSpPr/>
      </dsp:nvSpPr>
      <dsp:spPr>
        <a:xfrm>
          <a:off x="450050" y="896510"/>
          <a:ext cx="8380183" cy="786062"/>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151" tIns="0" rIns="238151" bIns="0" numCol="1" spcCol="1270" anchor="ctr" anchorCtr="0">
          <a:noAutofit/>
        </a:bodyPr>
        <a:lstStyle/>
        <a:p>
          <a:pPr marL="0" lvl="0" indent="0" algn="l" defTabSz="1066800">
            <a:lnSpc>
              <a:spcPct val="90000"/>
            </a:lnSpc>
            <a:spcBef>
              <a:spcPct val="0"/>
            </a:spcBef>
            <a:spcAft>
              <a:spcPct val="35000"/>
            </a:spcAft>
            <a:buNone/>
          </a:pPr>
          <a:r>
            <a:rPr lang="ru-RU" sz="2400" b="1" kern="1200" dirty="0"/>
            <a:t>Перечень мероприятий по проверке исполнения (что заказчик имеет право проверить)</a:t>
          </a:r>
        </a:p>
      </dsp:txBody>
      <dsp:txXfrm>
        <a:off x="488422" y="934882"/>
        <a:ext cx="8303439" cy="709318"/>
      </dsp:txXfrm>
    </dsp:sp>
    <dsp:sp modelId="{4ED8F91B-BF31-4893-A973-BA73F0960268}">
      <dsp:nvSpPr>
        <dsp:cNvPr id="0" name=""/>
        <dsp:cNvSpPr/>
      </dsp:nvSpPr>
      <dsp:spPr>
        <a:xfrm>
          <a:off x="0" y="2742733"/>
          <a:ext cx="9001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0590E8-DDB5-4A14-82A9-2FA69F1B0CB0}">
      <dsp:nvSpPr>
        <dsp:cNvPr id="0" name=""/>
        <dsp:cNvSpPr/>
      </dsp:nvSpPr>
      <dsp:spPr>
        <a:xfrm>
          <a:off x="449610" y="1967692"/>
          <a:ext cx="8371999" cy="1040721"/>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151" tIns="0" rIns="238151" bIns="0" numCol="1" spcCol="1270" anchor="ctr" anchorCtr="0">
          <a:noAutofit/>
        </a:bodyPr>
        <a:lstStyle/>
        <a:p>
          <a:pPr marL="0" lvl="0" indent="0" algn="l" defTabSz="889000">
            <a:lnSpc>
              <a:spcPct val="90000"/>
            </a:lnSpc>
            <a:spcBef>
              <a:spcPct val="0"/>
            </a:spcBef>
            <a:spcAft>
              <a:spcPct val="35000"/>
            </a:spcAft>
            <a:buNone/>
          </a:pPr>
          <a:r>
            <a:rPr lang="ru-RU" sz="2000" b="1" kern="1200" dirty="0"/>
            <a:t>Перечень грубых нарушений, порядок информирования о нарушениях руководителя охранной организации о нарушениях, порядок их исправления</a:t>
          </a:r>
        </a:p>
      </dsp:txBody>
      <dsp:txXfrm>
        <a:off x="500414" y="2018496"/>
        <a:ext cx="8270391" cy="9391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91C2F-0203-4418-BE1A-D6CE7B2A8D31}">
      <dsp:nvSpPr>
        <dsp:cNvPr id="0" name=""/>
        <dsp:cNvSpPr/>
      </dsp:nvSpPr>
      <dsp:spPr>
        <a:xfrm>
          <a:off x="2915810" y="1606083"/>
          <a:ext cx="3276883" cy="2664166"/>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u-RU" sz="2400" b="1" kern="1200" dirty="0">
              <a:solidFill>
                <a:schemeClr val="bg1"/>
              </a:solidFill>
            </a:rPr>
            <a:t>ДЕМПИНГ</a:t>
          </a:r>
          <a:r>
            <a:rPr lang="ru-RU" sz="2400" kern="1200" dirty="0">
              <a:solidFill>
                <a:schemeClr val="bg1"/>
              </a:solidFill>
            </a:rPr>
            <a:t> </a:t>
          </a:r>
        </a:p>
        <a:p>
          <a:pPr marL="0" lvl="0" indent="0" algn="ctr" defTabSz="1066800">
            <a:lnSpc>
              <a:spcPct val="90000"/>
            </a:lnSpc>
            <a:spcBef>
              <a:spcPct val="0"/>
            </a:spcBef>
            <a:spcAft>
              <a:spcPct val="35000"/>
            </a:spcAft>
            <a:buNone/>
          </a:pPr>
          <a:r>
            <a:rPr lang="ru-RU" sz="2300" kern="1200" dirty="0"/>
            <a:t>(приводящий к неисполнению и ненадлежащему исполнению контрактов)</a:t>
          </a:r>
        </a:p>
      </dsp:txBody>
      <dsp:txXfrm>
        <a:off x="3395698" y="1996241"/>
        <a:ext cx="2317107" cy="1883850"/>
      </dsp:txXfrm>
    </dsp:sp>
    <dsp:sp modelId="{4226489E-2039-4132-BD0C-292EB9B4A8BD}">
      <dsp:nvSpPr>
        <dsp:cNvPr id="0" name=""/>
        <dsp:cNvSpPr/>
      </dsp:nvSpPr>
      <dsp:spPr>
        <a:xfrm rot="10622802">
          <a:off x="1061033" y="2775998"/>
          <a:ext cx="1757102" cy="59412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F17833-C193-4C0F-AE82-0A437D3E3F1E}">
      <dsp:nvSpPr>
        <dsp:cNvPr id="0" name=""/>
        <dsp:cNvSpPr/>
      </dsp:nvSpPr>
      <dsp:spPr>
        <a:xfrm>
          <a:off x="71997" y="2326161"/>
          <a:ext cx="1980405" cy="1584324"/>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ru-RU" sz="1800" b="1" kern="1200" dirty="0"/>
            <a:t>Нарушения трудового законодательства</a:t>
          </a:r>
        </a:p>
      </dsp:txBody>
      <dsp:txXfrm>
        <a:off x="118400" y="2372564"/>
        <a:ext cx="1887599" cy="1491518"/>
      </dsp:txXfrm>
    </dsp:sp>
    <dsp:sp modelId="{271A3B6A-E9AB-48F8-93C3-74B098B9D719}">
      <dsp:nvSpPr>
        <dsp:cNvPr id="0" name=""/>
        <dsp:cNvSpPr/>
      </dsp:nvSpPr>
      <dsp:spPr>
        <a:xfrm rot="13059034">
          <a:off x="1585491" y="1079741"/>
          <a:ext cx="1889966" cy="59412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F37B51-D7DD-41E9-9A6B-D3533290094B}">
      <dsp:nvSpPr>
        <dsp:cNvPr id="0" name=""/>
        <dsp:cNvSpPr/>
      </dsp:nvSpPr>
      <dsp:spPr>
        <a:xfrm>
          <a:off x="792080" y="7402"/>
          <a:ext cx="1980405" cy="1584324"/>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ru-RU" sz="1800" b="1" kern="1200" dirty="0"/>
            <a:t>Отсутствие дополнительных требований к УЗ на оказание охранных услуг</a:t>
          </a:r>
        </a:p>
      </dsp:txBody>
      <dsp:txXfrm>
        <a:off x="838483" y="53805"/>
        <a:ext cx="1887599" cy="1491518"/>
      </dsp:txXfrm>
    </dsp:sp>
    <dsp:sp modelId="{41D9D1F8-6763-4CEE-9A8B-B24798CA6020}">
      <dsp:nvSpPr>
        <dsp:cNvPr id="0" name=""/>
        <dsp:cNvSpPr/>
      </dsp:nvSpPr>
      <dsp:spPr>
        <a:xfrm rot="19513636">
          <a:off x="5713580" y="1111382"/>
          <a:ext cx="2087783" cy="59412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0502A6-A74E-43AB-9FED-1920574DD205}">
      <dsp:nvSpPr>
        <dsp:cNvPr id="0" name=""/>
        <dsp:cNvSpPr/>
      </dsp:nvSpPr>
      <dsp:spPr>
        <a:xfrm>
          <a:off x="6624744" y="20925"/>
          <a:ext cx="1980405" cy="1584324"/>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ru-RU" sz="1800" b="1" kern="1200" dirty="0"/>
            <a:t>Нарушения налогового законодательства</a:t>
          </a:r>
        </a:p>
      </dsp:txBody>
      <dsp:txXfrm>
        <a:off x="6671147" y="67328"/>
        <a:ext cx="1887599" cy="1491518"/>
      </dsp:txXfrm>
    </dsp:sp>
    <dsp:sp modelId="{87F7D69A-6AB8-4093-8E40-4CAF89EDC477}">
      <dsp:nvSpPr>
        <dsp:cNvPr id="0" name=""/>
        <dsp:cNvSpPr/>
      </dsp:nvSpPr>
      <dsp:spPr>
        <a:xfrm rot="250356">
          <a:off x="6284202" y="2830379"/>
          <a:ext cx="1728889" cy="59412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A94D83-E6C3-41FC-B93B-C444190E8CEE}">
      <dsp:nvSpPr>
        <dsp:cNvPr id="0" name=""/>
        <dsp:cNvSpPr/>
      </dsp:nvSpPr>
      <dsp:spPr>
        <a:xfrm>
          <a:off x="7020597" y="2398176"/>
          <a:ext cx="1980405" cy="1584324"/>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ru-RU" sz="1800" b="1" kern="1200" dirty="0"/>
            <a:t>Нарушения лицензионных требований</a:t>
          </a:r>
        </a:p>
      </dsp:txBody>
      <dsp:txXfrm>
        <a:off x="7067000" y="2444579"/>
        <a:ext cx="1887599" cy="14915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E2F18-CF80-4140-B6CD-0CD51FC6C3CC}">
      <dsp:nvSpPr>
        <dsp:cNvPr id="0" name=""/>
        <dsp:cNvSpPr/>
      </dsp:nvSpPr>
      <dsp:spPr>
        <a:xfrm>
          <a:off x="1073182" y="468882"/>
          <a:ext cx="6962138" cy="2848933"/>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92F1D0-5F5A-43E0-86A5-7BF421E21FAC}">
      <dsp:nvSpPr>
        <dsp:cNvPr id="0" name=""/>
        <dsp:cNvSpPr/>
      </dsp:nvSpPr>
      <dsp:spPr>
        <a:xfrm>
          <a:off x="1152128" y="853499"/>
          <a:ext cx="3440502" cy="232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1244600">
            <a:lnSpc>
              <a:spcPct val="90000"/>
            </a:lnSpc>
            <a:spcBef>
              <a:spcPct val="0"/>
            </a:spcBef>
            <a:spcAft>
              <a:spcPct val="35000"/>
            </a:spcAft>
            <a:buNone/>
          </a:pPr>
          <a:r>
            <a:rPr lang="ru-RU" sz="2800" b="1" kern="1200" dirty="0"/>
            <a:t>Можно внимательнее присмотреться к исполнителю</a:t>
          </a:r>
        </a:p>
      </dsp:txBody>
      <dsp:txXfrm>
        <a:off x="1152128" y="853499"/>
        <a:ext cx="3440502" cy="2322363"/>
      </dsp:txXfrm>
    </dsp:sp>
    <dsp:sp modelId="{A3DBC986-7B0A-4C6C-B115-798366F45378}">
      <dsp:nvSpPr>
        <dsp:cNvPr id="0" name=""/>
        <dsp:cNvSpPr/>
      </dsp:nvSpPr>
      <dsp:spPr>
        <a:xfrm>
          <a:off x="4611296" y="853499"/>
          <a:ext cx="3381593" cy="232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1244600">
            <a:lnSpc>
              <a:spcPct val="90000"/>
            </a:lnSpc>
            <a:spcBef>
              <a:spcPct val="0"/>
            </a:spcBef>
            <a:spcAft>
              <a:spcPct val="35000"/>
            </a:spcAft>
            <a:buNone/>
          </a:pPr>
          <a:r>
            <a:rPr lang="ru-RU" sz="2800" b="1" kern="1200" dirty="0"/>
            <a:t>Отклонить </a:t>
          </a:r>
        </a:p>
        <a:p>
          <a:pPr marL="0" lvl="0" indent="0" algn="ctr" defTabSz="1244600">
            <a:lnSpc>
              <a:spcPct val="90000"/>
            </a:lnSpc>
            <a:spcBef>
              <a:spcPct val="0"/>
            </a:spcBef>
            <a:spcAft>
              <a:spcPct val="35000"/>
            </a:spcAft>
            <a:buNone/>
          </a:pPr>
          <a:r>
            <a:rPr lang="ru-RU" sz="2800" b="1" kern="1200" dirty="0"/>
            <a:t>нельзя</a:t>
          </a:r>
        </a:p>
      </dsp:txBody>
      <dsp:txXfrm>
        <a:off x="4611296" y="853499"/>
        <a:ext cx="3381593" cy="2322363"/>
      </dsp:txXfrm>
    </dsp:sp>
    <dsp:sp modelId="{B3633B05-8911-4439-812F-5B39C2228392}">
      <dsp:nvSpPr>
        <dsp:cNvPr id="0" name=""/>
        <dsp:cNvSpPr/>
      </dsp:nvSpPr>
      <dsp:spPr>
        <a:xfrm>
          <a:off x="118803" y="635"/>
          <a:ext cx="1026428" cy="1026428"/>
        </a:xfrm>
        <a:prstGeom prst="plus">
          <a:avLst>
            <a:gd name="adj" fmla="val 32810"/>
          </a:avLst>
        </a:prstGeom>
        <a:solidFill>
          <a:schemeClr val="accent1">
            <a:lumMod val="7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E25F9D-B349-45B6-9715-75F38463DEC5}">
      <dsp:nvSpPr>
        <dsp:cNvPr id="0" name=""/>
        <dsp:cNvSpPr/>
      </dsp:nvSpPr>
      <dsp:spPr>
        <a:xfrm>
          <a:off x="7992888" y="85696"/>
          <a:ext cx="966050" cy="33105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257F31-3811-476E-9F11-779333C10294}">
      <dsp:nvSpPr>
        <dsp:cNvPr id="0" name=""/>
        <dsp:cNvSpPr/>
      </dsp:nvSpPr>
      <dsp:spPr>
        <a:xfrm>
          <a:off x="4554252" y="858465"/>
          <a:ext cx="603" cy="221808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6.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7253-5E96-482F-B234-7544B6A934E8}" type="datetimeFigureOut">
              <a:rPr lang="ru-RU" smtClean="0"/>
              <a:t>21.08.2023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746841-51A1-490C-BC94-086A90C11591}" type="slidenum">
              <a:rPr lang="ru-RU" smtClean="0"/>
              <a:t>‹#›</a:t>
            </a:fld>
            <a:endParaRPr lang="ru-RU"/>
          </a:p>
        </p:txBody>
      </p:sp>
    </p:spTree>
    <p:extLst>
      <p:ext uri="{BB962C8B-B14F-4D97-AF65-F5344CB8AC3E}">
        <p14:creationId xmlns:p14="http://schemas.microsoft.com/office/powerpoint/2010/main" val="1753716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746841-51A1-490C-BC94-086A90C11591}" type="slidenum">
              <a:rPr lang="ru-RU" smtClean="0"/>
              <a:t>1</a:t>
            </a:fld>
            <a:endParaRPr lang="ru-RU"/>
          </a:p>
        </p:txBody>
      </p:sp>
    </p:spTree>
    <p:extLst>
      <p:ext uri="{BB962C8B-B14F-4D97-AF65-F5344CB8AC3E}">
        <p14:creationId xmlns:p14="http://schemas.microsoft.com/office/powerpoint/2010/main" val="1398631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746841-51A1-490C-BC94-086A90C11591}" type="slidenum">
              <a:rPr lang="ru-RU" smtClean="0"/>
              <a:t>25</a:t>
            </a:fld>
            <a:endParaRPr lang="ru-RU"/>
          </a:p>
        </p:txBody>
      </p:sp>
    </p:spTree>
    <p:extLst>
      <p:ext uri="{BB962C8B-B14F-4D97-AF65-F5344CB8AC3E}">
        <p14:creationId xmlns:p14="http://schemas.microsoft.com/office/powerpoint/2010/main" val="186799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746841-51A1-490C-BC94-086A90C11591}" type="slidenum">
              <a:rPr lang="ru-RU" smtClean="0"/>
              <a:t>26</a:t>
            </a:fld>
            <a:endParaRPr lang="ru-RU"/>
          </a:p>
        </p:txBody>
      </p:sp>
    </p:spTree>
    <p:extLst>
      <p:ext uri="{BB962C8B-B14F-4D97-AF65-F5344CB8AC3E}">
        <p14:creationId xmlns:p14="http://schemas.microsoft.com/office/powerpoint/2010/main" val="1059506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746841-51A1-490C-BC94-086A90C11591}" type="slidenum">
              <a:rPr lang="ru-RU" smtClean="0"/>
              <a:t>27</a:t>
            </a:fld>
            <a:endParaRPr lang="ru-RU"/>
          </a:p>
        </p:txBody>
      </p:sp>
    </p:spTree>
    <p:extLst>
      <p:ext uri="{BB962C8B-B14F-4D97-AF65-F5344CB8AC3E}">
        <p14:creationId xmlns:p14="http://schemas.microsoft.com/office/powerpoint/2010/main" val="997830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746841-51A1-490C-BC94-086A90C11591}" type="slidenum">
              <a:rPr lang="ru-RU" smtClean="0"/>
              <a:t>28</a:t>
            </a:fld>
            <a:endParaRPr lang="ru-RU"/>
          </a:p>
        </p:txBody>
      </p:sp>
    </p:spTree>
    <p:extLst>
      <p:ext uri="{BB962C8B-B14F-4D97-AF65-F5344CB8AC3E}">
        <p14:creationId xmlns:p14="http://schemas.microsoft.com/office/powerpoint/2010/main" val="1023912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29</a:t>
            </a:fld>
            <a:endParaRPr lang="ru-RU"/>
          </a:p>
        </p:txBody>
      </p:sp>
    </p:spTree>
    <p:extLst>
      <p:ext uri="{BB962C8B-B14F-4D97-AF65-F5344CB8AC3E}">
        <p14:creationId xmlns:p14="http://schemas.microsoft.com/office/powerpoint/2010/main" val="3412755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30</a:t>
            </a:fld>
            <a:endParaRPr lang="ru-RU"/>
          </a:p>
        </p:txBody>
      </p:sp>
    </p:spTree>
    <p:extLst>
      <p:ext uri="{BB962C8B-B14F-4D97-AF65-F5344CB8AC3E}">
        <p14:creationId xmlns:p14="http://schemas.microsoft.com/office/powerpoint/2010/main" val="3412755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33</a:t>
            </a:fld>
            <a:endParaRPr lang="ru-RU"/>
          </a:p>
        </p:txBody>
      </p:sp>
    </p:spTree>
    <p:extLst>
      <p:ext uri="{BB962C8B-B14F-4D97-AF65-F5344CB8AC3E}">
        <p14:creationId xmlns:p14="http://schemas.microsoft.com/office/powerpoint/2010/main" val="2141349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34</a:t>
            </a:fld>
            <a:endParaRPr lang="ru-RU"/>
          </a:p>
        </p:txBody>
      </p:sp>
    </p:spTree>
    <p:extLst>
      <p:ext uri="{BB962C8B-B14F-4D97-AF65-F5344CB8AC3E}">
        <p14:creationId xmlns:p14="http://schemas.microsoft.com/office/powerpoint/2010/main" val="3492955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35</a:t>
            </a:fld>
            <a:endParaRPr lang="ru-RU"/>
          </a:p>
        </p:txBody>
      </p:sp>
    </p:spTree>
    <p:extLst>
      <p:ext uri="{BB962C8B-B14F-4D97-AF65-F5344CB8AC3E}">
        <p14:creationId xmlns:p14="http://schemas.microsoft.com/office/powerpoint/2010/main" val="2363852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36</a:t>
            </a:fld>
            <a:endParaRPr lang="ru-RU"/>
          </a:p>
        </p:txBody>
      </p:sp>
    </p:spTree>
    <p:extLst>
      <p:ext uri="{BB962C8B-B14F-4D97-AF65-F5344CB8AC3E}">
        <p14:creationId xmlns:p14="http://schemas.microsoft.com/office/powerpoint/2010/main" val="56892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a:extLst>
              <a:ext uri="{FF2B5EF4-FFF2-40B4-BE49-F238E27FC236}">
                <a16:creationId xmlns:a16="http://schemas.microsoft.com/office/drawing/2014/main" id="{69CC146E-020E-079D-B626-F02E3EFA21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Заметки 2">
            <a:extLst>
              <a:ext uri="{FF2B5EF4-FFF2-40B4-BE49-F238E27FC236}">
                <a16:creationId xmlns:a16="http://schemas.microsoft.com/office/drawing/2014/main" id="{D64BB2DC-D808-7A11-AB36-50BE87B1CB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22532" name="Номер слайда 3">
            <a:extLst>
              <a:ext uri="{FF2B5EF4-FFF2-40B4-BE49-F238E27FC236}">
                <a16:creationId xmlns:a16="http://schemas.microsoft.com/office/drawing/2014/main" id="{D1C40A42-10DE-937B-FA1E-1158BF1F83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B5A6CA0-8496-4647-AF3A-ADCC9D9B0339}" type="slidenum">
              <a:rPr lang="ru-RU" altLang="ru-RU">
                <a:latin typeface="Arial" panose="020B0604020202020204" pitchFamily="34" charset="0"/>
              </a:rPr>
              <a:pPr eaLnBrk="1" hangingPunct="1">
                <a:spcBef>
                  <a:spcPct val="0"/>
                </a:spcBef>
              </a:pPr>
              <a:t>8</a:t>
            </a:fld>
            <a:endParaRPr lang="ru-RU" altLang="ru-RU">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37</a:t>
            </a:fld>
            <a:endParaRPr lang="ru-RU"/>
          </a:p>
        </p:txBody>
      </p:sp>
    </p:spTree>
    <p:extLst>
      <p:ext uri="{BB962C8B-B14F-4D97-AF65-F5344CB8AC3E}">
        <p14:creationId xmlns:p14="http://schemas.microsoft.com/office/powerpoint/2010/main" val="1857434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38</a:t>
            </a:fld>
            <a:endParaRPr lang="ru-RU"/>
          </a:p>
        </p:txBody>
      </p:sp>
    </p:spTree>
    <p:extLst>
      <p:ext uri="{BB962C8B-B14F-4D97-AF65-F5344CB8AC3E}">
        <p14:creationId xmlns:p14="http://schemas.microsoft.com/office/powerpoint/2010/main" val="2585132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39</a:t>
            </a:fld>
            <a:endParaRPr lang="ru-RU"/>
          </a:p>
        </p:txBody>
      </p:sp>
    </p:spTree>
    <p:extLst>
      <p:ext uri="{BB962C8B-B14F-4D97-AF65-F5344CB8AC3E}">
        <p14:creationId xmlns:p14="http://schemas.microsoft.com/office/powerpoint/2010/main" val="2143764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40</a:t>
            </a:fld>
            <a:endParaRPr lang="ru-RU"/>
          </a:p>
        </p:txBody>
      </p:sp>
    </p:spTree>
    <p:extLst>
      <p:ext uri="{BB962C8B-B14F-4D97-AF65-F5344CB8AC3E}">
        <p14:creationId xmlns:p14="http://schemas.microsoft.com/office/powerpoint/2010/main" val="313329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41</a:t>
            </a:fld>
            <a:endParaRPr lang="ru-RU"/>
          </a:p>
        </p:txBody>
      </p:sp>
    </p:spTree>
    <p:extLst>
      <p:ext uri="{BB962C8B-B14F-4D97-AF65-F5344CB8AC3E}">
        <p14:creationId xmlns:p14="http://schemas.microsoft.com/office/powerpoint/2010/main" val="3057153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746841-51A1-490C-BC94-086A90C11591}" type="slidenum">
              <a:rPr lang="ru-RU" smtClean="0"/>
              <a:t>43</a:t>
            </a:fld>
            <a:endParaRPr lang="ru-RU"/>
          </a:p>
        </p:txBody>
      </p:sp>
    </p:spTree>
    <p:extLst>
      <p:ext uri="{BB962C8B-B14F-4D97-AF65-F5344CB8AC3E}">
        <p14:creationId xmlns:p14="http://schemas.microsoft.com/office/powerpoint/2010/main" val="3530140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44</a:t>
            </a:fld>
            <a:endParaRPr lang="ru-RU"/>
          </a:p>
        </p:txBody>
      </p:sp>
    </p:spTree>
    <p:extLst>
      <p:ext uri="{BB962C8B-B14F-4D97-AF65-F5344CB8AC3E}">
        <p14:creationId xmlns:p14="http://schemas.microsoft.com/office/powerpoint/2010/main" val="2141349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45</a:t>
            </a:fld>
            <a:endParaRPr lang="ru-RU"/>
          </a:p>
        </p:txBody>
      </p:sp>
    </p:spTree>
    <p:extLst>
      <p:ext uri="{BB962C8B-B14F-4D97-AF65-F5344CB8AC3E}">
        <p14:creationId xmlns:p14="http://schemas.microsoft.com/office/powerpoint/2010/main" val="1112996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46</a:t>
            </a:fld>
            <a:endParaRPr lang="ru-RU"/>
          </a:p>
        </p:txBody>
      </p:sp>
    </p:spTree>
    <p:extLst>
      <p:ext uri="{BB962C8B-B14F-4D97-AF65-F5344CB8AC3E}">
        <p14:creationId xmlns:p14="http://schemas.microsoft.com/office/powerpoint/2010/main" val="4022529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47</a:t>
            </a:fld>
            <a:endParaRPr lang="ru-RU"/>
          </a:p>
        </p:txBody>
      </p:sp>
    </p:spTree>
    <p:extLst>
      <p:ext uri="{BB962C8B-B14F-4D97-AF65-F5344CB8AC3E}">
        <p14:creationId xmlns:p14="http://schemas.microsoft.com/office/powerpoint/2010/main" val="386634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746841-51A1-490C-BC94-086A90C11591}" type="slidenum">
              <a:rPr lang="ru-RU" smtClean="0"/>
              <a:t>10</a:t>
            </a:fld>
            <a:endParaRPr lang="ru-RU"/>
          </a:p>
        </p:txBody>
      </p:sp>
    </p:spTree>
    <p:extLst>
      <p:ext uri="{BB962C8B-B14F-4D97-AF65-F5344CB8AC3E}">
        <p14:creationId xmlns:p14="http://schemas.microsoft.com/office/powerpoint/2010/main" val="1498180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48</a:t>
            </a:fld>
            <a:endParaRPr lang="ru-RU"/>
          </a:p>
        </p:txBody>
      </p:sp>
    </p:spTree>
    <p:extLst>
      <p:ext uri="{BB962C8B-B14F-4D97-AF65-F5344CB8AC3E}">
        <p14:creationId xmlns:p14="http://schemas.microsoft.com/office/powerpoint/2010/main" val="2273059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49</a:t>
            </a:fld>
            <a:endParaRPr lang="ru-RU"/>
          </a:p>
        </p:txBody>
      </p:sp>
    </p:spTree>
    <p:extLst>
      <p:ext uri="{BB962C8B-B14F-4D97-AF65-F5344CB8AC3E}">
        <p14:creationId xmlns:p14="http://schemas.microsoft.com/office/powerpoint/2010/main" val="1289067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50</a:t>
            </a:fld>
            <a:endParaRPr lang="ru-RU"/>
          </a:p>
        </p:txBody>
      </p:sp>
    </p:spTree>
    <p:extLst>
      <p:ext uri="{BB962C8B-B14F-4D97-AF65-F5344CB8AC3E}">
        <p14:creationId xmlns:p14="http://schemas.microsoft.com/office/powerpoint/2010/main" val="3049674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51</a:t>
            </a:fld>
            <a:endParaRPr lang="ru-RU"/>
          </a:p>
        </p:txBody>
      </p:sp>
    </p:spTree>
    <p:extLst>
      <p:ext uri="{BB962C8B-B14F-4D97-AF65-F5344CB8AC3E}">
        <p14:creationId xmlns:p14="http://schemas.microsoft.com/office/powerpoint/2010/main" val="704563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746841-51A1-490C-BC94-086A90C11591}" type="slidenum">
              <a:rPr lang="ru-RU" smtClean="0"/>
              <a:t>52</a:t>
            </a:fld>
            <a:endParaRPr lang="ru-RU"/>
          </a:p>
        </p:txBody>
      </p:sp>
    </p:spTree>
    <p:extLst>
      <p:ext uri="{BB962C8B-B14F-4D97-AF65-F5344CB8AC3E}">
        <p14:creationId xmlns:p14="http://schemas.microsoft.com/office/powerpoint/2010/main" val="3549502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746841-51A1-490C-BC94-086A90C11591}" type="slidenum">
              <a:rPr lang="ru-RU" smtClean="0"/>
              <a:t>53</a:t>
            </a:fld>
            <a:endParaRPr lang="ru-RU"/>
          </a:p>
        </p:txBody>
      </p:sp>
    </p:spTree>
    <p:extLst>
      <p:ext uri="{BB962C8B-B14F-4D97-AF65-F5344CB8AC3E}">
        <p14:creationId xmlns:p14="http://schemas.microsoft.com/office/powerpoint/2010/main" val="3717362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54</a:t>
            </a:fld>
            <a:endParaRPr lang="ru-RU"/>
          </a:p>
        </p:txBody>
      </p:sp>
    </p:spTree>
    <p:extLst>
      <p:ext uri="{BB962C8B-B14F-4D97-AF65-F5344CB8AC3E}">
        <p14:creationId xmlns:p14="http://schemas.microsoft.com/office/powerpoint/2010/main" val="3641862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55</a:t>
            </a:fld>
            <a:endParaRPr lang="ru-RU"/>
          </a:p>
        </p:txBody>
      </p:sp>
    </p:spTree>
    <p:extLst>
      <p:ext uri="{BB962C8B-B14F-4D97-AF65-F5344CB8AC3E}">
        <p14:creationId xmlns:p14="http://schemas.microsoft.com/office/powerpoint/2010/main" val="2519996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56</a:t>
            </a:fld>
            <a:endParaRPr lang="ru-RU"/>
          </a:p>
        </p:txBody>
      </p:sp>
    </p:spTree>
    <p:extLst>
      <p:ext uri="{BB962C8B-B14F-4D97-AF65-F5344CB8AC3E}">
        <p14:creationId xmlns:p14="http://schemas.microsoft.com/office/powerpoint/2010/main" val="3309011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57</a:t>
            </a:fld>
            <a:endParaRPr lang="ru-RU"/>
          </a:p>
        </p:txBody>
      </p:sp>
    </p:spTree>
    <p:extLst>
      <p:ext uri="{BB962C8B-B14F-4D97-AF65-F5344CB8AC3E}">
        <p14:creationId xmlns:p14="http://schemas.microsoft.com/office/powerpoint/2010/main" val="1611752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19</a:t>
            </a:fld>
            <a:endParaRPr lang="ru-RU"/>
          </a:p>
        </p:txBody>
      </p:sp>
    </p:spTree>
    <p:extLst>
      <p:ext uri="{BB962C8B-B14F-4D97-AF65-F5344CB8AC3E}">
        <p14:creationId xmlns:p14="http://schemas.microsoft.com/office/powerpoint/2010/main" val="4022529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58</a:t>
            </a:fld>
            <a:endParaRPr lang="ru-RU"/>
          </a:p>
        </p:txBody>
      </p:sp>
    </p:spTree>
    <p:extLst>
      <p:ext uri="{BB962C8B-B14F-4D97-AF65-F5344CB8AC3E}">
        <p14:creationId xmlns:p14="http://schemas.microsoft.com/office/powerpoint/2010/main" val="2671423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59</a:t>
            </a:fld>
            <a:endParaRPr lang="ru-RU"/>
          </a:p>
        </p:txBody>
      </p:sp>
    </p:spTree>
    <p:extLst>
      <p:ext uri="{BB962C8B-B14F-4D97-AF65-F5344CB8AC3E}">
        <p14:creationId xmlns:p14="http://schemas.microsoft.com/office/powerpoint/2010/main" val="4022529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61</a:t>
            </a:fld>
            <a:endParaRPr lang="ru-RU"/>
          </a:p>
        </p:txBody>
      </p:sp>
    </p:spTree>
    <p:extLst>
      <p:ext uri="{BB962C8B-B14F-4D97-AF65-F5344CB8AC3E}">
        <p14:creationId xmlns:p14="http://schemas.microsoft.com/office/powerpoint/2010/main" val="2952371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62</a:t>
            </a:fld>
            <a:endParaRPr lang="ru-RU"/>
          </a:p>
        </p:txBody>
      </p:sp>
    </p:spTree>
    <p:extLst>
      <p:ext uri="{BB962C8B-B14F-4D97-AF65-F5344CB8AC3E}">
        <p14:creationId xmlns:p14="http://schemas.microsoft.com/office/powerpoint/2010/main" val="2642156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63</a:t>
            </a:fld>
            <a:endParaRPr lang="ru-RU"/>
          </a:p>
        </p:txBody>
      </p:sp>
    </p:spTree>
    <p:extLst>
      <p:ext uri="{BB962C8B-B14F-4D97-AF65-F5344CB8AC3E}">
        <p14:creationId xmlns:p14="http://schemas.microsoft.com/office/powerpoint/2010/main" val="1139400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64</a:t>
            </a:fld>
            <a:endParaRPr lang="ru-RU"/>
          </a:p>
        </p:txBody>
      </p:sp>
    </p:spTree>
    <p:extLst>
      <p:ext uri="{BB962C8B-B14F-4D97-AF65-F5344CB8AC3E}">
        <p14:creationId xmlns:p14="http://schemas.microsoft.com/office/powerpoint/2010/main" val="3913670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65</a:t>
            </a:fld>
            <a:endParaRPr lang="ru-RU"/>
          </a:p>
        </p:txBody>
      </p:sp>
    </p:spTree>
    <p:extLst>
      <p:ext uri="{BB962C8B-B14F-4D97-AF65-F5344CB8AC3E}">
        <p14:creationId xmlns:p14="http://schemas.microsoft.com/office/powerpoint/2010/main" val="5528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20</a:t>
            </a:fld>
            <a:endParaRPr lang="ru-RU"/>
          </a:p>
        </p:txBody>
      </p:sp>
    </p:spTree>
    <p:extLst>
      <p:ext uri="{BB962C8B-B14F-4D97-AF65-F5344CB8AC3E}">
        <p14:creationId xmlns:p14="http://schemas.microsoft.com/office/powerpoint/2010/main" val="179714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21</a:t>
            </a:fld>
            <a:endParaRPr lang="ru-RU"/>
          </a:p>
        </p:txBody>
      </p:sp>
    </p:spTree>
    <p:extLst>
      <p:ext uri="{BB962C8B-B14F-4D97-AF65-F5344CB8AC3E}">
        <p14:creationId xmlns:p14="http://schemas.microsoft.com/office/powerpoint/2010/main" val="50096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22</a:t>
            </a:fld>
            <a:endParaRPr lang="ru-RU"/>
          </a:p>
        </p:txBody>
      </p:sp>
    </p:spTree>
    <p:extLst>
      <p:ext uri="{BB962C8B-B14F-4D97-AF65-F5344CB8AC3E}">
        <p14:creationId xmlns:p14="http://schemas.microsoft.com/office/powerpoint/2010/main" val="164139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23</a:t>
            </a:fld>
            <a:endParaRPr lang="ru-RU"/>
          </a:p>
        </p:txBody>
      </p:sp>
    </p:spTree>
    <p:extLst>
      <p:ext uri="{BB962C8B-B14F-4D97-AF65-F5344CB8AC3E}">
        <p14:creationId xmlns:p14="http://schemas.microsoft.com/office/powerpoint/2010/main" val="643154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746841-51A1-490C-BC94-086A90C11591}" type="slidenum">
              <a:rPr lang="ru-RU" smtClean="0"/>
              <a:t>24</a:t>
            </a:fld>
            <a:endParaRPr lang="ru-RU"/>
          </a:p>
        </p:txBody>
      </p:sp>
    </p:spTree>
    <p:extLst>
      <p:ext uri="{BB962C8B-B14F-4D97-AF65-F5344CB8AC3E}">
        <p14:creationId xmlns:p14="http://schemas.microsoft.com/office/powerpoint/2010/main" val="107618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21.08.2023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21.08.2023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21.08.2023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ru-RU"/>
              <a:t>Образец 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21.08.2023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Content Placeholder 7"/>
          <p:cNvSpPr>
            <a:spLocks noGrp="1"/>
          </p:cNvSpPr>
          <p:nvPr>
            <p:ph sz="quarter" idx="13"/>
          </p:nvPr>
        </p:nvSpPr>
        <p:spPr>
          <a:xfrm>
            <a:off x="609600" y="1200150"/>
            <a:ext cx="7924800" cy="30861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338494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21.08.2023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21.08.2023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21.08.2023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21.08.2023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21.08.2023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21.08.2023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21.08.2023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21.08.2023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21.08.2023</a:t>
            </a:fld>
            <a:endParaRPr lang="ru-RU" dirty="0"/>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5.gif"/><Relationship Id="rId7" Type="http://schemas.openxmlformats.org/officeDocument/2006/relationships/diagramColors" Target="../diagrams/colors1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25.png"/><Relationship Id="rId4" Type="http://schemas.openxmlformats.org/officeDocument/2006/relationships/diagramLayout" Target="../diagrams/layout15.xml"/><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7.gif"/><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gif"/></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image" Target="../media/image49.gif"/><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44.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50.gif"/><Relationship Id="rId7" Type="http://schemas.openxmlformats.org/officeDocument/2006/relationships/diagramColors" Target="../diagrams/colors18.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4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56.gif"/></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8.gif"/></Relationships>
</file>

<file path=ppt/slides/_rels/slide5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3.webp"/><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74.emf"/></Relationships>
</file>

<file path=ppt/slides/_rels/slide66.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2DAB562-66D0-FDCE-79AC-6560B912678E}"/>
              </a:ext>
            </a:extLst>
          </p:cNvPr>
          <p:cNvPicPr>
            <a:picLocks noChangeAspect="1"/>
          </p:cNvPicPr>
          <p:nvPr/>
        </p:nvPicPr>
        <p:blipFill>
          <a:blip r:embed="rId3"/>
          <a:stretch>
            <a:fillRect/>
          </a:stretch>
        </p:blipFill>
        <p:spPr>
          <a:xfrm>
            <a:off x="-2844824" y="-2900858"/>
            <a:ext cx="11988824" cy="8366884"/>
          </a:xfrm>
          <a:prstGeom prst="rect">
            <a:avLst/>
          </a:prstGeom>
        </p:spPr>
      </p:pic>
      <p:sp>
        <p:nvSpPr>
          <p:cNvPr id="11" name="TextBox 10">
            <a:extLst>
              <a:ext uri="{FF2B5EF4-FFF2-40B4-BE49-F238E27FC236}">
                <a16:creationId xmlns:a16="http://schemas.microsoft.com/office/drawing/2014/main" id="{D79829B2-A1A5-4466-703A-1593822EF002}"/>
              </a:ext>
            </a:extLst>
          </p:cNvPr>
          <p:cNvSpPr txBox="1"/>
          <p:nvPr/>
        </p:nvSpPr>
        <p:spPr>
          <a:xfrm>
            <a:off x="4720417" y="4011910"/>
            <a:ext cx="4423583" cy="1200329"/>
          </a:xfrm>
          <a:prstGeom prst="rect">
            <a:avLst/>
          </a:prstGeom>
          <a:solidFill>
            <a:schemeClr val="bg1">
              <a:alpha val="35000"/>
            </a:schemeClr>
          </a:solidFill>
        </p:spPr>
        <p:txBody>
          <a:bodyPr wrap="square" rtlCol="0">
            <a:spAutoFit/>
          </a:bodyPr>
          <a:lstStyle/>
          <a:p>
            <a:pPr algn="just"/>
            <a:r>
              <a:rPr lang="ru-RU" sz="1200" i="1" dirty="0">
                <a:latin typeface="Times New Roman" panose="02020603050405020304" pitchFamily="18" charset="0"/>
                <a:cs typeface="Times New Roman" panose="02020603050405020304" pitchFamily="18" charset="0"/>
              </a:rPr>
              <a:t>Игнатенкова Е.В., сертифицированный эксперт в области государственных и муниципальных закупок, руководитель Экспертного комитета Общественной организации РОСТ, автор и преподаватель курса повышения квалификации «Управление государственными и муниципальными закупками» Карельского филиала РАНХиГС.</a:t>
            </a:r>
          </a:p>
        </p:txBody>
      </p:sp>
      <p:sp>
        <p:nvSpPr>
          <p:cNvPr id="7" name="TextBox 6">
            <a:extLst>
              <a:ext uri="{FF2B5EF4-FFF2-40B4-BE49-F238E27FC236}">
                <a16:creationId xmlns:a16="http://schemas.microsoft.com/office/drawing/2014/main" id="{E7EF2A06-AA9A-25C3-1D17-1D88F35064E6}"/>
              </a:ext>
            </a:extLst>
          </p:cNvPr>
          <p:cNvSpPr txBox="1"/>
          <p:nvPr/>
        </p:nvSpPr>
        <p:spPr>
          <a:xfrm>
            <a:off x="5004048" y="339502"/>
            <a:ext cx="4524082" cy="2308324"/>
          </a:xfrm>
          <a:prstGeom prst="rect">
            <a:avLst/>
          </a:prstGeom>
          <a:noFill/>
        </p:spPr>
        <p:txBody>
          <a:bodyPr wrap="square">
            <a:spAutoFit/>
          </a:bodyPr>
          <a:lstStyle/>
          <a:p>
            <a:pPr algn="ctr"/>
            <a:r>
              <a:rPr lang="ru-RU" sz="3600" b="1" dirty="0">
                <a:latin typeface="Monotype Corsiva" panose="03010101010201010101" pitchFamily="66" charset="0"/>
              </a:rPr>
              <a:t>Повышение качества охранных услуг в учреждениях </a:t>
            </a:r>
          </a:p>
          <a:p>
            <a:pPr algn="ctr"/>
            <a:r>
              <a:rPr lang="ru-RU" sz="3600" b="1" dirty="0">
                <a:latin typeface="Monotype Corsiva" panose="03010101010201010101" pitchFamily="66" charset="0"/>
              </a:rPr>
              <a:t>социальной сферы</a:t>
            </a:r>
          </a:p>
        </p:txBody>
      </p:sp>
    </p:spTree>
    <p:extLst>
      <p:ext uri="{BB962C8B-B14F-4D97-AF65-F5344CB8AC3E}">
        <p14:creationId xmlns:p14="http://schemas.microsoft.com/office/powerpoint/2010/main" val="105109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a:extLst>
              <a:ext uri="{FF2B5EF4-FFF2-40B4-BE49-F238E27FC236}">
                <a16:creationId xmlns:a16="http://schemas.microsoft.com/office/drawing/2014/main" id="{6FC36DE0-C3A6-08BE-3892-A0CE6078135C}"/>
              </a:ext>
            </a:extLst>
          </p:cNvPr>
          <p:cNvSpPr>
            <a:spLocks noGrp="1"/>
          </p:cNvSpPr>
          <p:nvPr>
            <p:ph type="title"/>
          </p:nvPr>
        </p:nvSpPr>
        <p:spPr>
          <a:xfrm>
            <a:off x="1169194" y="1"/>
            <a:ext cx="7974806" cy="897731"/>
          </a:xfrm>
        </p:spPr>
        <p:txBody>
          <a:bodyPr>
            <a:normAutofit fontScale="90000"/>
          </a:bodyPr>
          <a:lstStyle/>
          <a:p>
            <a:pPr algn="ctr"/>
            <a:r>
              <a:rPr lang="ru-RU" altLang="ru-RU" sz="3000" b="1" dirty="0">
                <a:solidFill>
                  <a:srgbClr val="C00000"/>
                </a:solidFill>
                <a:latin typeface="Monotype Corsiva" panose="03010101010201010101" pitchFamily="66" charset="0"/>
                <a:cs typeface="Aharoni" panose="02010803020104030203" pitchFamily="2" charset="0"/>
              </a:rPr>
              <a:t>Рекомендуемое техническое задание</a:t>
            </a:r>
            <a:br>
              <a:rPr lang="ru-RU" altLang="ru-RU" sz="3000" b="1" dirty="0">
                <a:solidFill>
                  <a:srgbClr val="C00000"/>
                </a:solidFill>
                <a:latin typeface="Monotype Corsiva" panose="03010101010201010101" pitchFamily="66" charset="0"/>
                <a:cs typeface="Aharoni" panose="02010803020104030203" pitchFamily="2" charset="0"/>
              </a:rPr>
            </a:br>
            <a:r>
              <a:rPr lang="ru-RU" altLang="ru-RU" sz="2400" b="1" dirty="0">
                <a:solidFill>
                  <a:srgbClr val="C00000"/>
                </a:solidFill>
                <a:latin typeface="Monotype Corsiva" panose="03010101010201010101" pitchFamily="66" charset="0"/>
                <a:cs typeface="Aharoni" panose="02010803020104030203" pitchFamily="2" charset="0"/>
              </a:rPr>
              <a:t>Особые положения («тревожная кнопка» </a:t>
            </a:r>
            <a:br>
              <a:rPr lang="ru-RU" altLang="ru-RU" sz="2400" b="1" dirty="0">
                <a:solidFill>
                  <a:srgbClr val="C00000"/>
                </a:solidFill>
                <a:latin typeface="Monotype Corsiva" panose="03010101010201010101" pitchFamily="66" charset="0"/>
                <a:cs typeface="Aharoni" panose="02010803020104030203" pitchFamily="2" charset="0"/>
              </a:rPr>
            </a:br>
            <a:r>
              <a:rPr lang="ru-RU" altLang="ru-RU" sz="2400" b="1" dirty="0">
                <a:solidFill>
                  <a:srgbClr val="C00000"/>
                </a:solidFill>
                <a:latin typeface="Monotype Corsiva" panose="03010101010201010101" pitchFamily="66" charset="0"/>
                <a:cs typeface="Aharoni" panose="02010803020104030203" pitchFamily="2" charset="0"/>
              </a:rPr>
              <a:t>или «антитеррор»)</a:t>
            </a:r>
            <a:endParaRPr lang="ru-RU" altLang="ru-RU" sz="3000" b="1" dirty="0">
              <a:solidFill>
                <a:srgbClr val="C00000"/>
              </a:solidFill>
              <a:latin typeface="Monotype Corsiva" panose="03010101010201010101" pitchFamily="66" charset="0"/>
              <a:cs typeface="Aharoni" panose="02010803020104030203" pitchFamily="2" charset="0"/>
            </a:endParaRPr>
          </a:p>
        </p:txBody>
      </p:sp>
      <p:graphicFrame>
        <p:nvGraphicFramePr>
          <p:cNvPr id="4" name="Схема 3">
            <a:extLst>
              <a:ext uri="{FF2B5EF4-FFF2-40B4-BE49-F238E27FC236}">
                <a16:creationId xmlns:a16="http://schemas.microsoft.com/office/drawing/2014/main" id="{5F871B54-7AC2-3927-DD35-674EF05DA5AA}"/>
              </a:ext>
            </a:extLst>
          </p:cNvPr>
          <p:cNvGraphicFramePr/>
          <p:nvPr>
            <p:extLst>
              <p:ext uri="{D42A27DB-BD31-4B8C-83A1-F6EECF244321}">
                <p14:modId xmlns:p14="http://schemas.microsoft.com/office/powerpoint/2010/main" val="776408024"/>
              </p:ext>
            </p:extLst>
          </p:nvPr>
        </p:nvGraphicFramePr>
        <p:xfrm>
          <a:off x="1" y="987574"/>
          <a:ext cx="9144000" cy="4155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324EDBF-7974-5A10-998F-042995BE8C38}"/>
              </a:ext>
            </a:extLst>
          </p:cNvPr>
          <p:cNvSpPr txBox="1"/>
          <p:nvPr/>
        </p:nvSpPr>
        <p:spPr>
          <a:xfrm>
            <a:off x="107504" y="18582"/>
            <a:ext cx="1205880" cy="646331"/>
          </a:xfrm>
          <a:prstGeom prst="rect">
            <a:avLst/>
          </a:prstGeom>
          <a:noFill/>
        </p:spPr>
        <p:txBody>
          <a:bodyPr wrap="square">
            <a:spAutoFit/>
          </a:bodyPr>
          <a:lstStyle/>
          <a:p>
            <a:r>
              <a:rPr lang="ru-RU" b="1" dirty="0">
                <a:solidFill>
                  <a:srgbClr val="0B0B13"/>
                </a:solidFill>
                <a:latin typeface="Times New Roman" panose="02020603050405020304" pitchFamily="18" charset="0"/>
                <a:cs typeface="Times New Roman" panose="02020603050405020304" pitchFamily="18" charset="0"/>
              </a:rPr>
              <a:t>2015 год</a:t>
            </a:r>
          </a:p>
          <a:p>
            <a:r>
              <a:rPr lang="ru-RU" b="1" dirty="0">
                <a:solidFill>
                  <a:srgbClr val="0B0B13"/>
                </a:solidFill>
                <a:latin typeface="Times New Roman" panose="02020603050405020304" pitchFamily="18" charset="0"/>
                <a:cs typeface="Times New Roman" panose="02020603050405020304" pitchFamily="18" charset="0"/>
              </a:rPr>
              <a:t>Карелия</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a:extLst>
              <a:ext uri="{FF2B5EF4-FFF2-40B4-BE49-F238E27FC236}">
                <a16:creationId xmlns:a16="http://schemas.microsoft.com/office/drawing/2014/main" id="{D4F87421-1920-3CB1-ADCA-11EF4DC6C432}"/>
              </a:ext>
            </a:extLst>
          </p:cNvPr>
          <p:cNvSpPr>
            <a:spLocks noGrp="1"/>
          </p:cNvSpPr>
          <p:nvPr>
            <p:ph type="title"/>
          </p:nvPr>
        </p:nvSpPr>
        <p:spPr>
          <a:xfrm>
            <a:off x="1186942" y="-98029"/>
            <a:ext cx="7939310" cy="897731"/>
          </a:xfrm>
        </p:spPr>
        <p:txBody>
          <a:bodyPr>
            <a:normAutofit/>
          </a:bodyPr>
          <a:lstStyle/>
          <a:p>
            <a:pPr algn="ctr"/>
            <a:r>
              <a:rPr lang="ru-RU" altLang="ru-RU" sz="3200" b="1" dirty="0">
                <a:solidFill>
                  <a:srgbClr val="C00000"/>
                </a:solidFill>
                <a:latin typeface="Monotype Corsiva" panose="03010101010201010101" pitchFamily="66" charset="0"/>
                <a:cs typeface="Aharoni" panose="02010803020104030203" pitchFamily="2" charset="0"/>
              </a:rPr>
              <a:t>Рекомендации по контролю качества исполнения</a:t>
            </a:r>
          </a:p>
        </p:txBody>
      </p:sp>
      <p:graphicFrame>
        <p:nvGraphicFramePr>
          <p:cNvPr id="3" name="Схема 2">
            <a:extLst>
              <a:ext uri="{FF2B5EF4-FFF2-40B4-BE49-F238E27FC236}">
                <a16:creationId xmlns:a16="http://schemas.microsoft.com/office/drawing/2014/main" id="{E2CE9915-25FD-9A16-E666-5941B5CCEDE6}"/>
              </a:ext>
            </a:extLst>
          </p:cNvPr>
          <p:cNvGraphicFramePr/>
          <p:nvPr>
            <p:extLst>
              <p:ext uri="{D42A27DB-BD31-4B8C-83A1-F6EECF244321}">
                <p14:modId xmlns:p14="http://schemas.microsoft.com/office/powerpoint/2010/main" val="1500136597"/>
              </p:ext>
            </p:extLst>
          </p:nvPr>
        </p:nvGraphicFramePr>
        <p:xfrm>
          <a:off x="107504" y="1779662"/>
          <a:ext cx="9001000" cy="3276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Прямая со стрелкой 5">
            <a:extLst>
              <a:ext uri="{FF2B5EF4-FFF2-40B4-BE49-F238E27FC236}">
                <a16:creationId xmlns:a16="http://schemas.microsoft.com/office/drawing/2014/main" id="{FF591B38-7D13-4D28-A112-8328A6577D89}"/>
              </a:ext>
            </a:extLst>
          </p:cNvPr>
          <p:cNvCxnSpPr>
            <a:cxnSpLocks/>
            <a:stCxn id="3" idx="0"/>
            <a:endCxn id="7" idx="1"/>
          </p:cNvCxnSpPr>
          <p:nvPr/>
        </p:nvCxnSpPr>
        <p:spPr>
          <a:xfrm flipV="1">
            <a:off x="4608004" y="1231372"/>
            <a:ext cx="1638126" cy="54829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Блок-схема: альтернативный процесс 6">
            <a:extLst>
              <a:ext uri="{FF2B5EF4-FFF2-40B4-BE49-F238E27FC236}">
                <a16:creationId xmlns:a16="http://schemas.microsoft.com/office/drawing/2014/main" id="{20CED5FF-9A3D-AFBD-4CB5-DF6494A80301}"/>
              </a:ext>
            </a:extLst>
          </p:cNvPr>
          <p:cNvSpPr/>
          <p:nvPr/>
        </p:nvSpPr>
        <p:spPr>
          <a:xfrm>
            <a:off x="6246130" y="772386"/>
            <a:ext cx="2502334" cy="917972"/>
          </a:xfrm>
          <a:prstGeom prst="flowChartAlternateProcess">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b="1" i="1" dirty="0">
                <a:solidFill>
                  <a:schemeClr val="tx1"/>
                </a:solidFill>
              </a:rPr>
              <a:t>ТПП выразила готовность подключиться к экспертизе результатов безвозмездно</a:t>
            </a:r>
          </a:p>
        </p:txBody>
      </p:sp>
      <p:sp>
        <p:nvSpPr>
          <p:cNvPr id="4" name="TextBox 3">
            <a:extLst>
              <a:ext uri="{FF2B5EF4-FFF2-40B4-BE49-F238E27FC236}">
                <a16:creationId xmlns:a16="http://schemas.microsoft.com/office/drawing/2014/main" id="{C59EABEA-4EA9-A49B-D67F-7AED88B0757A}"/>
              </a:ext>
            </a:extLst>
          </p:cNvPr>
          <p:cNvSpPr txBox="1"/>
          <p:nvPr/>
        </p:nvSpPr>
        <p:spPr>
          <a:xfrm>
            <a:off x="17748" y="27672"/>
            <a:ext cx="1205880" cy="646331"/>
          </a:xfrm>
          <a:prstGeom prst="rect">
            <a:avLst/>
          </a:prstGeom>
          <a:noFill/>
        </p:spPr>
        <p:txBody>
          <a:bodyPr wrap="square">
            <a:spAutoFit/>
          </a:bodyPr>
          <a:lstStyle/>
          <a:p>
            <a:r>
              <a:rPr lang="ru-RU" dirty="0"/>
              <a:t>2015 год</a:t>
            </a:r>
          </a:p>
          <a:p>
            <a:r>
              <a:rPr lang="ru-RU" dirty="0"/>
              <a:t>Карелия</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a:extLst>
              <a:ext uri="{FF2B5EF4-FFF2-40B4-BE49-F238E27FC236}">
                <a16:creationId xmlns:a16="http://schemas.microsoft.com/office/drawing/2014/main" id="{C20BD064-7E32-A1D6-7434-F72BAE7FD683}"/>
              </a:ext>
            </a:extLst>
          </p:cNvPr>
          <p:cNvGraphicFramePr/>
          <p:nvPr>
            <p:extLst>
              <p:ext uri="{D42A27DB-BD31-4B8C-83A1-F6EECF244321}">
                <p14:modId xmlns:p14="http://schemas.microsoft.com/office/powerpoint/2010/main" val="2009171050"/>
              </p:ext>
            </p:extLst>
          </p:nvPr>
        </p:nvGraphicFramePr>
        <p:xfrm>
          <a:off x="35496" y="821656"/>
          <a:ext cx="9108504" cy="4270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2EA3CCA-8239-96A3-0D78-2C15D655F25E}"/>
              </a:ext>
            </a:extLst>
          </p:cNvPr>
          <p:cNvSpPr txBox="1"/>
          <p:nvPr/>
        </p:nvSpPr>
        <p:spPr>
          <a:xfrm>
            <a:off x="1143000" y="0"/>
            <a:ext cx="7893496" cy="553998"/>
          </a:xfrm>
          <a:prstGeom prst="rect">
            <a:avLst/>
          </a:prstGeom>
          <a:noFill/>
        </p:spPr>
        <p:txBody>
          <a:bodyPr wrap="square">
            <a:spAutoFit/>
          </a:bodyPr>
          <a:lstStyle/>
          <a:p>
            <a:pPr algn="ctr">
              <a:defRPr/>
            </a:pPr>
            <a:r>
              <a:rPr lang="ru-RU" sz="3000" b="1" dirty="0">
                <a:solidFill>
                  <a:srgbClr val="C00000"/>
                </a:solidFill>
                <a:latin typeface="Monotype Corsiva" panose="03010101010201010101" pitchFamily="66" charset="0"/>
                <a:cs typeface="Arial" charset="0"/>
              </a:rPr>
              <a:t>Демпинг = отсутствие защиты</a:t>
            </a:r>
          </a:p>
        </p:txBody>
      </p:sp>
      <p:sp>
        <p:nvSpPr>
          <p:cNvPr id="3" name="TextBox 2">
            <a:extLst>
              <a:ext uri="{FF2B5EF4-FFF2-40B4-BE49-F238E27FC236}">
                <a16:creationId xmlns:a16="http://schemas.microsoft.com/office/drawing/2014/main" id="{F78222CD-1B1C-3CC7-B0F9-7E63ED233975}"/>
              </a:ext>
            </a:extLst>
          </p:cNvPr>
          <p:cNvSpPr txBox="1"/>
          <p:nvPr/>
        </p:nvSpPr>
        <p:spPr>
          <a:xfrm>
            <a:off x="107504" y="175326"/>
            <a:ext cx="1277888" cy="646331"/>
          </a:xfrm>
          <a:prstGeom prst="rect">
            <a:avLst/>
          </a:prstGeom>
          <a:noFill/>
        </p:spPr>
        <p:txBody>
          <a:bodyPr wrap="square">
            <a:spAutoFit/>
          </a:bodyPr>
          <a:lstStyle/>
          <a:p>
            <a:r>
              <a:rPr lang="ru-RU" b="1" dirty="0">
                <a:solidFill>
                  <a:srgbClr val="0B0B13"/>
                </a:solidFill>
              </a:rPr>
              <a:t>2015 год</a:t>
            </a:r>
          </a:p>
          <a:p>
            <a:r>
              <a:rPr lang="ru-RU" b="1" dirty="0">
                <a:solidFill>
                  <a:srgbClr val="0B0B13"/>
                </a:solidFill>
              </a:rPr>
              <a:t>Карелия</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a:extLst>
              <a:ext uri="{FF2B5EF4-FFF2-40B4-BE49-F238E27FC236}">
                <a16:creationId xmlns:a16="http://schemas.microsoft.com/office/drawing/2014/main" id="{2834144F-7ACE-16D4-9A6A-74329EA677E5}"/>
              </a:ext>
            </a:extLst>
          </p:cNvPr>
          <p:cNvSpPr>
            <a:spLocks noGrp="1"/>
          </p:cNvSpPr>
          <p:nvPr>
            <p:ph type="title"/>
          </p:nvPr>
        </p:nvSpPr>
        <p:spPr>
          <a:xfrm>
            <a:off x="1143000" y="0"/>
            <a:ext cx="7965504" cy="789385"/>
          </a:xfrm>
        </p:spPr>
        <p:txBody>
          <a:bodyPr>
            <a:normAutofit/>
          </a:bodyPr>
          <a:lstStyle/>
          <a:p>
            <a:pPr algn="ctr"/>
            <a:r>
              <a:rPr lang="ru-RU" altLang="ru-RU" sz="4000" b="1" dirty="0">
                <a:solidFill>
                  <a:srgbClr val="C00000"/>
                </a:solidFill>
                <a:latin typeface="Monotype Corsiva" panose="03010101010201010101" pitchFamily="66" charset="0"/>
              </a:rPr>
              <a:t>Борьба с демпингом</a:t>
            </a:r>
            <a:endParaRPr lang="ru-RU" altLang="ru-RU" sz="6000" b="1" dirty="0">
              <a:solidFill>
                <a:srgbClr val="C00000"/>
              </a:solidFill>
              <a:latin typeface="Monotype Corsiva" panose="03010101010201010101" pitchFamily="66" charset="0"/>
            </a:endParaRPr>
          </a:p>
        </p:txBody>
      </p:sp>
      <p:graphicFrame>
        <p:nvGraphicFramePr>
          <p:cNvPr id="6" name="Схема 5">
            <a:extLst>
              <a:ext uri="{FF2B5EF4-FFF2-40B4-BE49-F238E27FC236}">
                <a16:creationId xmlns:a16="http://schemas.microsoft.com/office/drawing/2014/main" id="{C311173E-2FA5-52C9-539D-73E5D72515B1}"/>
              </a:ext>
            </a:extLst>
          </p:cNvPr>
          <p:cNvGraphicFramePr/>
          <p:nvPr>
            <p:extLst>
              <p:ext uri="{D42A27DB-BD31-4B8C-83A1-F6EECF244321}">
                <p14:modId xmlns:p14="http://schemas.microsoft.com/office/powerpoint/2010/main" val="1053479054"/>
              </p:ext>
            </p:extLst>
          </p:nvPr>
        </p:nvGraphicFramePr>
        <p:xfrm>
          <a:off x="35496" y="1745457"/>
          <a:ext cx="9108504" cy="3310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Скругленный прямоугольник 6">
            <a:extLst>
              <a:ext uri="{FF2B5EF4-FFF2-40B4-BE49-F238E27FC236}">
                <a16:creationId xmlns:a16="http://schemas.microsoft.com/office/drawing/2014/main" id="{19A03FCF-9B83-FD8E-8623-A5782E7529DD}"/>
              </a:ext>
            </a:extLst>
          </p:cNvPr>
          <p:cNvSpPr/>
          <p:nvPr/>
        </p:nvSpPr>
        <p:spPr>
          <a:xfrm>
            <a:off x="2844403" y="789385"/>
            <a:ext cx="3833813" cy="95607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100" b="1" dirty="0"/>
              <a:t>Заявка с демпинговой ценой</a:t>
            </a:r>
          </a:p>
        </p:txBody>
      </p:sp>
      <p:cxnSp>
        <p:nvCxnSpPr>
          <p:cNvPr id="9" name="Прямая со стрелкой 8">
            <a:extLst>
              <a:ext uri="{FF2B5EF4-FFF2-40B4-BE49-F238E27FC236}">
                <a16:creationId xmlns:a16="http://schemas.microsoft.com/office/drawing/2014/main" id="{E27D4F1E-874C-13DC-6460-42204EB47929}"/>
              </a:ext>
            </a:extLst>
          </p:cNvPr>
          <p:cNvCxnSpPr/>
          <p:nvPr/>
        </p:nvCxnSpPr>
        <p:spPr>
          <a:xfrm flipH="1">
            <a:off x="3654029" y="1745457"/>
            <a:ext cx="971550" cy="502444"/>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B0FC37F2-CA29-6245-369E-4316629BFBA2}"/>
              </a:ext>
            </a:extLst>
          </p:cNvPr>
          <p:cNvCxnSpPr/>
          <p:nvPr/>
        </p:nvCxnSpPr>
        <p:spPr>
          <a:xfrm>
            <a:off x="4895851" y="1745457"/>
            <a:ext cx="917972" cy="502444"/>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D373FD2-218B-D8BE-97BF-F3221CE78B56}"/>
              </a:ext>
            </a:extLst>
          </p:cNvPr>
          <p:cNvSpPr txBox="1"/>
          <p:nvPr/>
        </p:nvSpPr>
        <p:spPr>
          <a:xfrm>
            <a:off x="107504" y="64437"/>
            <a:ext cx="1421904" cy="646331"/>
          </a:xfrm>
          <a:prstGeom prst="rect">
            <a:avLst/>
          </a:prstGeom>
          <a:noFill/>
        </p:spPr>
        <p:txBody>
          <a:bodyPr wrap="square">
            <a:spAutoFit/>
          </a:bodyPr>
          <a:lstStyle/>
          <a:p>
            <a:r>
              <a:rPr lang="ru-RU" b="1" dirty="0">
                <a:solidFill>
                  <a:srgbClr val="0B0B13"/>
                </a:solidFill>
              </a:rPr>
              <a:t>2015 год</a:t>
            </a:r>
          </a:p>
          <a:p>
            <a:r>
              <a:rPr lang="ru-RU" b="1" dirty="0">
                <a:solidFill>
                  <a:srgbClr val="0B0B13"/>
                </a:solidFill>
              </a:rPr>
              <a:t>Карелия</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a:extLst>
              <a:ext uri="{FF2B5EF4-FFF2-40B4-BE49-F238E27FC236}">
                <a16:creationId xmlns:a16="http://schemas.microsoft.com/office/drawing/2014/main" id="{B4FF0C3E-B8AC-7930-8CAC-4DA3DD8CA172}"/>
              </a:ext>
            </a:extLst>
          </p:cNvPr>
          <p:cNvSpPr>
            <a:spLocks noGrp="1"/>
          </p:cNvSpPr>
          <p:nvPr>
            <p:ph type="title"/>
          </p:nvPr>
        </p:nvSpPr>
        <p:spPr>
          <a:xfrm>
            <a:off x="1223963" y="86916"/>
            <a:ext cx="7884541" cy="864394"/>
          </a:xfrm>
        </p:spPr>
        <p:txBody>
          <a:bodyPr>
            <a:normAutofit/>
          </a:bodyPr>
          <a:lstStyle/>
          <a:p>
            <a:pPr algn="ctr"/>
            <a:r>
              <a:rPr lang="ru-RU" altLang="ru-RU" sz="3600" b="1" dirty="0">
                <a:solidFill>
                  <a:srgbClr val="C00000"/>
                </a:solidFill>
                <a:latin typeface="Monotype Corsiva" panose="03010101010201010101" pitchFamily="66" charset="0"/>
              </a:rPr>
              <a:t>Предлагаемые решения</a:t>
            </a:r>
            <a:endParaRPr lang="ru-RU" altLang="ru-RU" sz="3200" b="1" dirty="0">
              <a:solidFill>
                <a:srgbClr val="C00000"/>
              </a:solidFill>
              <a:latin typeface="Monotype Corsiva" panose="03010101010201010101" pitchFamily="66" charset="0"/>
            </a:endParaRPr>
          </a:p>
        </p:txBody>
      </p:sp>
      <p:graphicFrame>
        <p:nvGraphicFramePr>
          <p:cNvPr id="5" name="Схема 4">
            <a:extLst>
              <a:ext uri="{FF2B5EF4-FFF2-40B4-BE49-F238E27FC236}">
                <a16:creationId xmlns:a16="http://schemas.microsoft.com/office/drawing/2014/main" id="{56850347-B290-3086-BE2E-6777E381FC7D}"/>
              </a:ext>
            </a:extLst>
          </p:cNvPr>
          <p:cNvGraphicFramePr/>
          <p:nvPr>
            <p:extLst>
              <p:ext uri="{D42A27DB-BD31-4B8C-83A1-F6EECF244321}">
                <p14:modId xmlns:p14="http://schemas.microsoft.com/office/powerpoint/2010/main" val="436483127"/>
              </p:ext>
            </p:extLst>
          </p:nvPr>
        </p:nvGraphicFramePr>
        <p:xfrm>
          <a:off x="179512" y="951309"/>
          <a:ext cx="8928992" cy="4173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D18261F-73AD-77A3-E95C-2572E42A64CC}"/>
              </a:ext>
            </a:extLst>
          </p:cNvPr>
          <p:cNvSpPr txBox="1"/>
          <p:nvPr/>
        </p:nvSpPr>
        <p:spPr>
          <a:xfrm>
            <a:off x="179512" y="18983"/>
            <a:ext cx="1493912" cy="646331"/>
          </a:xfrm>
          <a:prstGeom prst="rect">
            <a:avLst/>
          </a:prstGeom>
          <a:noFill/>
        </p:spPr>
        <p:txBody>
          <a:bodyPr wrap="square">
            <a:spAutoFit/>
          </a:bodyPr>
          <a:lstStyle/>
          <a:p>
            <a:r>
              <a:rPr lang="ru-RU" b="1" dirty="0">
                <a:solidFill>
                  <a:srgbClr val="0B0B13"/>
                </a:solidFill>
              </a:rPr>
              <a:t>2015 год</a:t>
            </a:r>
          </a:p>
          <a:p>
            <a:r>
              <a:rPr lang="ru-RU" b="1" dirty="0">
                <a:solidFill>
                  <a:srgbClr val="0B0B13"/>
                </a:solidFill>
              </a:rPr>
              <a:t>Карелия</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a:extLst>
              <a:ext uri="{FF2B5EF4-FFF2-40B4-BE49-F238E27FC236}">
                <a16:creationId xmlns:a16="http://schemas.microsoft.com/office/drawing/2014/main" id="{77548F37-4660-4A16-AEBF-23A022CD2B20}"/>
              </a:ext>
            </a:extLst>
          </p:cNvPr>
          <p:cNvSpPr>
            <a:spLocks noGrp="1"/>
          </p:cNvSpPr>
          <p:nvPr>
            <p:ph type="title"/>
          </p:nvPr>
        </p:nvSpPr>
        <p:spPr>
          <a:xfrm>
            <a:off x="1206679" y="29715"/>
            <a:ext cx="6461665" cy="620299"/>
          </a:xfrm>
        </p:spPr>
        <p:txBody>
          <a:bodyPr>
            <a:noAutofit/>
          </a:bodyPr>
          <a:lstStyle/>
          <a:p>
            <a:pPr algn="ctr"/>
            <a:r>
              <a:rPr lang="ru-RU" altLang="ru-RU" sz="3600" b="1" dirty="0">
                <a:solidFill>
                  <a:srgbClr val="C00000"/>
                </a:solidFill>
                <a:latin typeface="Monotype Corsiva" panose="03010101010201010101" pitchFamily="66" charset="0"/>
              </a:rPr>
              <a:t>Решение</a:t>
            </a:r>
          </a:p>
        </p:txBody>
      </p:sp>
      <p:sp>
        <p:nvSpPr>
          <p:cNvPr id="4" name="Скругленный прямоугольник 3">
            <a:extLst>
              <a:ext uri="{FF2B5EF4-FFF2-40B4-BE49-F238E27FC236}">
                <a16:creationId xmlns:a16="http://schemas.microsoft.com/office/drawing/2014/main" id="{9932A991-B350-5931-7309-6891222E3895}"/>
              </a:ext>
            </a:extLst>
          </p:cNvPr>
          <p:cNvSpPr/>
          <p:nvPr/>
        </p:nvSpPr>
        <p:spPr>
          <a:xfrm>
            <a:off x="3499557" y="2173520"/>
            <a:ext cx="2181225" cy="685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b="1" dirty="0">
                <a:solidFill>
                  <a:schemeClr val="bg1"/>
                </a:solidFill>
              </a:rPr>
              <a:t>ГОСКОМИТЕТ (УО) – </a:t>
            </a:r>
            <a:r>
              <a:rPr lang="ru-RU" sz="1350" dirty="0">
                <a:solidFill>
                  <a:schemeClr val="bg1"/>
                </a:solidFill>
              </a:rPr>
              <a:t>ОРГАНИЗАТОР И КООРДИНАТОР</a:t>
            </a:r>
          </a:p>
        </p:txBody>
      </p:sp>
      <p:sp>
        <p:nvSpPr>
          <p:cNvPr id="5" name="Овал 4">
            <a:extLst>
              <a:ext uri="{FF2B5EF4-FFF2-40B4-BE49-F238E27FC236}">
                <a16:creationId xmlns:a16="http://schemas.microsoft.com/office/drawing/2014/main" id="{62A9147E-8ABA-276A-3803-94F1A0A20D6A}"/>
              </a:ext>
            </a:extLst>
          </p:cNvPr>
          <p:cNvSpPr/>
          <p:nvPr/>
        </p:nvSpPr>
        <p:spPr>
          <a:xfrm>
            <a:off x="763173" y="973142"/>
            <a:ext cx="1487107" cy="71278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dirty="0"/>
              <a:t>Заказчик </a:t>
            </a:r>
          </a:p>
        </p:txBody>
      </p:sp>
      <p:sp>
        <p:nvSpPr>
          <p:cNvPr id="6" name="Овал 5">
            <a:extLst>
              <a:ext uri="{FF2B5EF4-FFF2-40B4-BE49-F238E27FC236}">
                <a16:creationId xmlns:a16="http://schemas.microsoft.com/office/drawing/2014/main" id="{EBB58C1C-D82F-C013-1E8D-B24E00AEFCDB}"/>
              </a:ext>
            </a:extLst>
          </p:cNvPr>
          <p:cNvSpPr/>
          <p:nvPr/>
        </p:nvSpPr>
        <p:spPr>
          <a:xfrm>
            <a:off x="3672236" y="735874"/>
            <a:ext cx="1835868" cy="6858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dirty="0"/>
              <a:t>Заказчик</a:t>
            </a:r>
          </a:p>
        </p:txBody>
      </p:sp>
      <p:sp>
        <p:nvSpPr>
          <p:cNvPr id="7" name="Овал 6">
            <a:extLst>
              <a:ext uri="{FF2B5EF4-FFF2-40B4-BE49-F238E27FC236}">
                <a16:creationId xmlns:a16="http://schemas.microsoft.com/office/drawing/2014/main" id="{29006CDA-69DC-2AFC-3541-A84EDF8A6097}"/>
              </a:ext>
            </a:extLst>
          </p:cNvPr>
          <p:cNvSpPr/>
          <p:nvPr/>
        </p:nvSpPr>
        <p:spPr>
          <a:xfrm>
            <a:off x="6981233" y="887825"/>
            <a:ext cx="1648587" cy="75184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dirty="0"/>
              <a:t>Заказчик</a:t>
            </a:r>
          </a:p>
        </p:txBody>
      </p:sp>
      <p:cxnSp>
        <p:nvCxnSpPr>
          <p:cNvPr id="9" name="Прямая со стрелкой 8">
            <a:extLst>
              <a:ext uri="{FF2B5EF4-FFF2-40B4-BE49-F238E27FC236}">
                <a16:creationId xmlns:a16="http://schemas.microsoft.com/office/drawing/2014/main" id="{007C0A6C-E70B-446A-51A1-6392E1AE0F4E}"/>
              </a:ext>
            </a:extLst>
          </p:cNvPr>
          <p:cNvCxnSpPr>
            <a:cxnSpLocks/>
          </p:cNvCxnSpPr>
          <p:nvPr/>
        </p:nvCxnSpPr>
        <p:spPr>
          <a:xfrm>
            <a:off x="2250280" y="1507534"/>
            <a:ext cx="1781177" cy="632020"/>
          </a:xfrm>
          <a:prstGeom prst="straightConnector1">
            <a:avLst/>
          </a:prstGeom>
          <a:ln w="2222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2AC4184D-D262-71EF-7B39-6E1050549E87}"/>
              </a:ext>
            </a:extLst>
          </p:cNvPr>
          <p:cNvCxnSpPr>
            <a:cxnSpLocks/>
          </p:cNvCxnSpPr>
          <p:nvPr/>
        </p:nvCxnSpPr>
        <p:spPr>
          <a:xfrm flipH="1">
            <a:off x="5364089" y="1455640"/>
            <a:ext cx="1656183" cy="683914"/>
          </a:xfrm>
          <a:prstGeom prst="straightConnector1">
            <a:avLst/>
          </a:prstGeom>
          <a:ln w="158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4AC9D354-B98E-FB1A-EDB7-7F20959933FB}"/>
              </a:ext>
            </a:extLst>
          </p:cNvPr>
          <p:cNvCxnSpPr>
            <a:cxnSpLocks/>
            <a:stCxn id="6" idx="4"/>
            <a:endCxn id="4" idx="0"/>
          </p:cNvCxnSpPr>
          <p:nvPr/>
        </p:nvCxnSpPr>
        <p:spPr>
          <a:xfrm>
            <a:off x="4590170" y="1421674"/>
            <a:ext cx="0" cy="751846"/>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29" name="Скругленный прямоугольник 1028">
            <a:extLst>
              <a:ext uri="{FF2B5EF4-FFF2-40B4-BE49-F238E27FC236}">
                <a16:creationId xmlns:a16="http://schemas.microsoft.com/office/drawing/2014/main" id="{57C37ABD-8DB0-BA25-90B7-09D56B7D239C}"/>
              </a:ext>
            </a:extLst>
          </p:cNvPr>
          <p:cNvSpPr/>
          <p:nvPr/>
        </p:nvSpPr>
        <p:spPr>
          <a:xfrm>
            <a:off x="1439466" y="3759994"/>
            <a:ext cx="1026319" cy="45124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dirty="0"/>
              <a:t>УФНС по РК</a:t>
            </a:r>
          </a:p>
        </p:txBody>
      </p:sp>
      <p:sp>
        <p:nvSpPr>
          <p:cNvPr id="1030" name="Скругленный прямоугольник 1029">
            <a:extLst>
              <a:ext uri="{FF2B5EF4-FFF2-40B4-BE49-F238E27FC236}">
                <a16:creationId xmlns:a16="http://schemas.microsoft.com/office/drawing/2014/main" id="{1D6BDC68-6919-C67A-2D5E-9D580FAB101C}"/>
              </a:ext>
            </a:extLst>
          </p:cNvPr>
          <p:cNvSpPr/>
          <p:nvPr/>
        </p:nvSpPr>
        <p:spPr>
          <a:xfrm>
            <a:off x="2897982" y="4211241"/>
            <a:ext cx="1188244" cy="79057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dirty="0"/>
              <a:t>Инспекция по труду РК</a:t>
            </a:r>
          </a:p>
        </p:txBody>
      </p:sp>
      <p:sp>
        <p:nvSpPr>
          <p:cNvPr id="1031" name="Скругленный прямоугольник 1030">
            <a:extLst>
              <a:ext uri="{FF2B5EF4-FFF2-40B4-BE49-F238E27FC236}">
                <a16:creationId xmlns:a16="http://schemas.microsoft.com/office/drawing/2014/main" id="{099FBB5A-D458-CFF2-A44F-AA72C30FF85E}"/>
              </a:ext>
            </a:extLst>
          </p:cNvPr>
          <p:cNvSpPr/>
          <p:nvPr/>
        </p:nvSpPr>
        <p:spPr>
          <a:xfrm>
            <a:off x="4652962" y="4211241"/>
            <a:ext cx="1539479" cy="82867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dirty="0"/>
              <a:t>Государственный контрольный комитет РК</a:t>
            </a:r>
          </a:p>
        </p:txBody>
      </p:sp>
      <p:sp>
        <p:nvSpPr>
          <p:cNvPr id="1032" name="Скругленный прямоугольник 1031">
            <a:extLst>
              <a:ext uri="{FF2B5EF4-FFF2-40B4-BE49-F238E27FC236}">
                <a16:creationId xmlns:a16="http://schemas.microsoft.com/office/drawing/2014/main" id="{2DDD78F8-5642-3ECC-195C-F7ED49DE3D6D}"/>
              </a:ext>
            </a:extLst>
          </p:cNvPr>
          <p:cNvSpPr/>
          <p:nvPr/>
        </p:nvSpPr>
        <p:spPr>
          <a:xfrm>
            <a:off x="7211405" y="2859320"/>
            <a:ext cx="1188244" cy="685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dirty="0"/>
              <a:t>Прокуратура РК</a:t>
            </a:r>
          </a:p>
        </p:txBody>
      </p:sp>
      <p:cxnSp>
        <p:nvCxnSpPr>
          <p:cNvPr id="1034" name="Прямая со стрелкой 1033">
            <a:extLst>
              <a:ext uri="{FF2B5EF4-FFF2-40B4-BE49-F238E27FC236}">
                <a16:creationId xmlns:a16="http://schemas.microsoft.com/office/drawing/2014/main" id="{E7249585-A778-A431-BB57-370EEA22777E}"/>
              </a:ext>
            </a:extLst>
          </p:cNvPr>
          <p:cNvCxnSpPr/>
          <p:nvPr/>
        </p:nvCxnSpPr>
        <p:spPr>
          <a:xfrm flipH="1">
            <a:off x="2250281" y="2787254"/>
            <a:ext cx="1619250" cy="93464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36" name="Прямая со стрелкой 1035">
            <a:extLst>
              <a:ext uri="{FF2B5EF4-FFF2-40B4-BE49-F238E27FC236}">
                <a16:creationId xmlns:a16="http://schemas.microsoft.com/office/drawing/2014/main" id="{A368658B-19BD-44E9-8E41-CD3620EF4091}"/>
              </a:ext>
            </a:extLst>
          </p:cNvPr>
          <p:cNvCxnSpPr/>
          <p:nvPr/>
        </p:nvCxnSpPr>
        <p:spPr>
          <a:xfrm flipH="1">
            <a:off x="3654029" y="2825353"/>
            <a:ext cx="539353" cy="1385888"/>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38" name="Прямая со стрелкой 1037">
            <a:extLst>
              <a:ext uri="{FF2B5EF4-FFF2-40B4-BE49-F238E27FC236}">
                <a16:creationId xmlns:a16="http://schemas.microsoft.com/office/drawing/2014/main" id="{1A66DE87-7888-8C12-0A3B-11C2E5C832D2}"/>
              </a:ext>
            </a:extLst>
          </p:cNvPr>
          <p:cNvCxnSpPr/>
          <p:nvPr/>
        </p:nvCxnSpPr>
        <p:spPr>
          <a:xfrm>
            <a:off x="5112544" y="2825353"/>
            <a:ext cx="539354" cy="1385888"/>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41" name="Прямая со стрелкой 1040">
            <a:extLst>
              <a:ext uri="{FF2B5EF4-FFF2-40B4-BE49-F238E27FC236}">
                <a16:creationId xmlns:a16="http://schemas.microsoft.com/office/drawing/2014/main" id="{5D8D74F3-451E-3482-37B6-777BF35DBE7D}"/>
              </a:ext>
            </a:extLst>
          </p:cNvPr>
          <p:cNvCxnSpPr>
            <a:cxnSpLocks/>
            <a:endCxn id="1032" idx="1"/>
          </p:cNvCxnSpPr>
          <p:nvPr/>
        </p:nvCxnSpPr>
        <p:spPr>
          <a:xfrm>
            <a:off x="5436394" y="2787254"/>
            <a:ext cx="1775011" cy="414966"/>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44" name="Овал 1043">
            <a:extLst>
              <a:ext uri="{FF2B5EF4-FFF2-40B4-BE49-F238E27FC236}">
                <a16:creationId xmlns:a16="http://schemas.microsoft.com/office/drawing/2014/main" id="{97E8ECD6-6B8D-1C69-E1ED-1419D657313E}"/>
              </a:ext>
            </a:extLst>
          </p:cNvPr>
          <p:cNvSpPr/>
          <p:nvPr/>
        </p:nvSpPr>
        <p:spPr>
          <a:xfrm rot="463432">
            <a:off x="912376" y="3365762"/>
            <a:ext cx="5598644" cy="1661530"/>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a:p>
        </p:txBody>
      </p:sp>
      <p:cxnSp>
        <p:nvCxnSpPr>
          <p:cNvPr id="1046" name="Прямая со стрелкой 1045">
            <a:extLst>
              <a:ext uri="{FF2B5EF4-FFF2-40B4-BE49-F238E27FC236}">
                <a16:creationId xmlns:a16="http://schemas.microsoft.com/office/drawing/2014/main" id="{E51B6578-7C90-6E40-BCB3-070C66B4B0E9}"/>
              </a:ext>
            </a:extLst>
          </p:cNvPr>
          <p:cNvCxnSpPr/>
          <p:nvPr/>
        </p:nvCxnSpPr>
        <p:spPr>
          <a:xfrm flipH="1" flipV="1">
            <a:off x="1818085" y="2842023"/>
            <a:ext cx="432197" cy="539353"/>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380" name="TextBox 1047">
            <a:extLst>
              <a:ext uri="{FF2B5EF4-FFF2-40B4-BE49-F238E27FC236}">
                <a16:creationId xmlns:a16="http://schemas.microsoft.com/office/drawing/2014/main" id="{8A7111A7-F9AA-DF8E-CAA7-B752D1D08B54}"/>
              </a:ext>
            </a:extLst>
          </p:cNvPr>
          <p:cNvSpPr txBox="1">
            <a:spLocks noChangeArrowheads="1"/>
          </p:cNvSpPr>
          <p:nvPr/>
        </p:nvSpPr>
        <p:spPr bwMode="auto">
          <a:xfrm>
            <a:off x="178596" y="1944652"/>
            <a:ext cx="2181225"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00000"/>
              </a:lnSpc>
              <a:spcBef>
                <a:spcPct val="0"/>
              </a:spcBef>
              <a:buFontTx/>
              <a:buNone/>
            </a:pPr>
            <a:r>
              <a:rPr lang="ru-RU" altLang="ru-RU" sz="1350" dirty="0">
                <a:latin typeface="Arial" panose="020B0604020202020204" pitchFamily="34" charset="0"/>
              </a:rPr>
              <a:t>-</a:t>
            </a:r>
            <a:r>
              <a:rPr lang="ru-RU" altLang="ru-RU" sz="1200" dirty="0">
                <a:latin typeface="Arial" panose="020B0604020202020204" pitchFamily="34" charset="0"/>
              </a:rPr>
              <a:t>работают по соглашению</a:t>
            </a:r>
          </a:p>
          <a:p>
            <a:pPr eaLnBrk="1" hangingPunct="1">
              <a:lnSpc>
                <a:spcPct val="100000"/>
              </a:lnSpc>
              <a:spcBef>
                <a:spcPct val="0"/>
              </a:spcBef>
              <a:buFontTx/>
              <a:buNone/>
            </a:pPr>
            <a:r>
              <a:rPr lang="ru-RU" altLang="ru-RU" sz="1200" dirty="0">
                <a:latin typeface="Arial" panose="020B0604020202020204" pitchFamily="34" charset="0"/>
              </a:rPr>
              <a:t>-включают в планы проверок проверку деятельности организации</a:t>
            </a:r>
          </a:p>
        </p:txBody>
      </p:sp>
      <p:sp>
        <p:nvSpPr>
          <p:cNvPr id="15381" name="TextBox 1049">
            <a:extLst>
              <a:ext uri="{FF2B5EF4-FFF2-40B4-BE49-F238E27FC236}">
                <a16:creationId xmlns:a16="http://schemas.microsoft.com/office/drawing/2014/main" id="{A1D9225A-E587-C01C-34D1-BD743DEF8869}"/>
              </a:ext>
            </a:extLst>
          </p:cNvPr>
          <p:cNvSpPr txBox="1">
            <a:spLocks noChangeArrowheads="1"/>
          </p:cNvSpPr>
          <p:nvPr/>
        </p:nvSpPr>
        <p:spPr bwMode="auto">
          <a:xfrm>
            <a:off x="6805612" y="4083844"/>
            <a:ext cx="20868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1200" i="1" dirty="0">
                <a:latin typeface="Arial" panose="020B0604020202020204" pitchFamily="34" charset="0"/>
              </a:rPr>
              <a:t>В 2015 – орган контроля в сфере закупок.</a:t>
            </a:r>
          </a:p>
          <a:p>
            <a:pPr algn="ctr" eaLnBrk="1" hangingPunct="1">
              <a:lnSpc>
                <a:spcPct val="100000"/>
              </a:lnSpc>
              <a:spcBef>
                <a:spcPct val="0"/>
              </a:spcBef>
              <a:buFontTx/>
              <a:buNone/>
            </a:pPr>
            <a:r>
              <a:rPr lang="ru-RU" altLang="ru-RU" sz="1200" i="1" dirty="0">
                <a:latin typeface="Arial" panose="020B0604020202020204" pitchFamily="34" charset="0"/>
              </a:rPr>
              <a:t>Отдельная проверка деятельности заказчика</a:t>
            </a:r>
          </a:p>
        </p:txBody>
      </p:sp>
      <p:cxnSp>
        <p:nvCxnSpPr>
          <p:cNvPr id="1054" name="Прямая со стрелкой 1053">
            <a:extLst>
              <a:ext uri="{FF2B5EF4-FFF2-40B4-BE49-F238E27FC236}">
                <a16:creationId xmlns:a16="http://schemas.microsoft.com/office/drawing/2014/main" id="{E5DB4EA5-5130-B824-250D-16C5B4AC50A0}"/>
              </a:ext>
            </a:extLst>
          </p:cNvPr>
          <p:cNvCxnSpPr/>
          <p:nvPr/>
        </p:nvCxnSpPr>
        <p:spPr>
          <a:xfrm>
            <a:off x="6192441" y="4487466"/>
            <a:ext cx="701278" cy="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2A5AB2F-D03F-CD4E-2625-94CFE4848068}"/>
              </a:ext>
            </a:extLst>
          </p:cNvPr>
          <p:cNvSpPr txBox="1"/>
          <p:nvPr/>
        </p:nvSpPr>
        <p:spPr>
          <a:xfrm>
            <a:off x="4058" y="111958"/>
            <a:ext cx="1165136" cy="646331"/>
          </a:xfrm>
          <a:prstGeom prst="rect">
            <a:avLst/>
          </a:prstGeom>
          <a:noFill/>
        </p:spPr>
        <p:txBody>
          <a:bodyPr wrap="square">
            <a:spAutoFit/>
          </a:bodyPr>
          <a:lstStyle/>
          <a:p>
            <a:pPr algn="ctr"/>
            <a:r>
              <a:rPr lang="ru-RU" b="1" dirty="0">
                <a:solidFill>
                  <a:srgbClr val="0B0B13"/>
                </a:solidFill>
              </a:rPr>
              <a:t>2015 год</a:t>
            </a:r>
          </a:p>
          <a:p>
            <a:pPr algn="ctr"/>
            <a:r>
              <a:rPr lang="ru-RU" b="1" dirty="0">
                <a:solidFill>
                  <a:srgbClr val="0B0B13"/>
                </a:solidFill>
              </a:rPr>
              <a:t>Карелия</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a:extLst>
              <a:ext uri="{FF2B5EF4-FFF2-40B4-BE49-F238E27FC236}">
                <a16:creationId xmlns:a16="http://schemas.microsoft.com/office/drawing/2014/main" id="{1DB21A1A-D1DA-C3D7-FF8B-547947FFAF06}"/>
              </a:ext>
            </a:extLst>
          </p:cNvPr>
          <p:cNvSpPr>
            <a:spLocks noGrp="1"/>
          </p:cNvSpPr>
          <p:nvPr>
            <p:ph type="title"/>
          </p:nvPr>
        </p:nvSpPr>
        <p:spPr>
          <a:xfrm>
            <a:off x="1169194" y="86917"/>
            <a:ext cx="7579270" cy="540617"/>
          </a:xfrm>
        </p:spPr>
        <p:txBody>
          <a:bodyPr>
            <a:normAutofit fontScale="90000"/>
          </a:bodyPr>
          <a:lstStyle/>
          <a:p>
            <a:pPr algn="ctr"/>
            <a:r>
              <a:rPr lang="ru-RU" altLang="ru-RU" sz="3200" b="1" dirty="0">
                <a:solidFill>
                  <a:srgbClr val="C00000"/>
                </a:solidFill>
                <a:latin typeface="Monotype Corsiva" panose="03010101010201010101" pitchFamily="66" charset="0"/>
              </a:rPr>
              <a:t>Дополнительные требования к УЗ</a:t>
            </a:r>
          </a:p>
        </p:txBody>
      </p:sp>
      <p:graphicFrame>
        <p:nvGraphicFramePr>
          <p:cNvPr id="3" name="Схема 2">
            <a:extLst>
              <a:ext uri="{FF2B5EF4-FFF2-40B4-BE49-F238E27FC236}">
                <a16:creationId xmlns:a16="http://schemas.microsoft.com/office/drawing/2014/main" id="{9C21CDE4-B97B-0911-5267-04647CD3761F}"/>
              </a:ext>
            </a:extLst>
          </p:cNvPr>
          <p:cNvGraphicFramePr/>
          <p:nvPr>
            <p:extLst>
              <p:ext uri="{D42A27DB-BD31-4B8C-83A1-F6EECF244321}">
                <p14:modId xmlns:p14="http://schemas.microsoft.com/office/powerpoint/2010/main" val="3171583154"/>
              </p:ext>
            </p:extLst>
          </p:nvPr>
        </p:nvGraphicFramePr>
        <p:xfrm>
          <a:off x="107504" y="915566"/>
          <a:ext cx="9036496" cy="4110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81F5932-17E3-1E4B-38DB-5B725BABABF8}"/>
              </a:ext>
            </a:extLst>
          </p:cNvPr>
          <p:cNvSpPr txBox="1"/>
          <p:nvPr/>
        </p:nvSpPr>
        <p:spPr>
          <a:xfrm>
            <a:off x="35496" y="86917"/>
            <a:ext cx="1188132" cy="646331"/>
          </a:xfrm>
          <a:prstGeom prst="rect">
            <a:avLst/>
          </a:prstGeom>
          <a:noFill/>
        </p:spPr>
        <p:txBody>
          <a:bodyPr wrap="square">
            <a:spAutoFit/>
          </a:bodyPr>
          <a:lstStyle/>
          <a:p>
            <a:pPr algn="ctr"/>
            <a:r>
              <a:rPr lang="ru-RU" b="1" dirty="0"/>
              <a:t>2015 год</a:t>
            </a:r>
          </a:p>
          <a:p>
            <a:pPr algn="ctr"/>
            <a:r>
              <a:rPr lang="ru-RU" b="1" dirty="0"/>
              <a:t>Карелия</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a:extLst>
              <a:ext uri="{FF2B5EF4-FFF2-40B4-BE49-F238E27FC236}">
                <a16:creationId xmlns:a16="http://schemas.microsoft.com/office/drawing/2014/main" id="{F4F050CA-F6EC-374C-D97C-E24E3F6EE5E9}"/>
              </a:ext>
            </a:extLst>
          </p:cNvPr>
          <p:cNvSpPr>
            <a:spLocks noGrp="1"/>
          </p:cNvSpPr>
          <p:nvPr>
            <p:ph type="title"/>
          </p:nvPr>
        </p:nvSpPr>
        <p:spPr>
          <a:xfrm>
            <a:off x="1169194" y="1"/>
            <a:ext cx="8011318" cy="627534"/>
          </a:xfrm>
        </p:spPr>
        <p:txBody>
          <a:bodyPr>
            <a:noAutofit/>
          </a:bodyPr>
          <a:lstStyle/>
          <a:p>
            <a:pPr algn="ctr"/>
            <a:r>
              <a:rPr lang="ru-RU" altLang="ru-RU" sz="3600" b="1" dirty="0">
                <a:solidFill>
                  <a:srgbClr val="C00000"/>
                </a:solidFill>
                <a:latin typeface="Monotype Corsiva" panose="03010101010201010101" pitchFamily="66" charset="0"/>
              </a:rPr>
              <a:t>Ожидаемые результаты</a:t>
            </a:r>
          </a:p>
        </p:txBody>
      </p:sp>
      <p:graphicFrame>
        <p:nvGraphicFramePr>
          <p:cNvPr id="3" name="Схема 2">
            <a:extLst>
              <a:ext uri="{FF2B5EF4-FFF2-40B4-BE49-F238E27FC236}">
                <a16:creationId xmlns:a16="http://schemas.microsoft.com/office/drawing/2014/main" id="{7B18AA23-C59E-E15C-A42F-784F8C218EF3}"/>
              </a:ext>
            </a:extLst>
          </p:cNvPr>
          <p:cNvGraphicFramePr/>
          <p:nvPr>
            <p:extLst>
              <p:ext uri="{D42A27DB-BD31-4B8C-83A1-F6EECF244321}">
                <p14:modId xmlns:p14="http://schemas.microsoft.com/office/powerpoint/2010/main" val="1077784076"/>
              </p:ext>
            </p:extLst>
          </p:nvPr>
        </p:nvGraphicFramePr>
        <p:xfrm>
          <a:off x="-36512" y="627535"/>
          <a:ext cx="9180512" cy="4392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5DE09F5-2394-5391-AC0D-8EC65C3E3BB2}"/>
              </a:ext>
            </a:extLst>
          </p:cNvPr>
          <p:cNvSpPr txBox="1"/>
          <p:nvPr/>
        </p:nvSpPr>
        <p:spPr>
          <a:xfrm>
            <a:off x="53752" y="0"/>
            <a:ext cx="1277888" cy="646331"/>
          </a:xfrm>
          <a:prstGeom prst="rect">
            <a:avLst/>
          </a:prstGeom>
          <a:noFill/>
        </p:spPr>
        <p:txBody>
          <a:bodyPr wrap="square">
            <a:spAutoFit/>
          </a:bodyPr>
          <a:lstStyle/>
          <a:p>
            <a:pPr algn="ctr"/>
            <a:r>
              <a:rPr lang="ru-RU" b="1" dirty="0"/>
              <a:t>2015 год</a:t>
            </a:r>
          </a:p>
          <a:p>
            <a:pPr algn="ctr"/>
            <a:r>
              <a:rPr lang="ru-RU" b="1" dirty="0"/>
              <a:t>Карелия</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9A8E0274-806C-9CB0-1987-73F003855C58}"/>
              </a:ext>
            </a:extLst>
          </p:cNvPr>
          <p:cNvSpPr>
            <a:spLocks noGrp="1"/>
          </p:cNvSpPr>
          <p:nvPr>
            <p:ph type="title"/>
          </p:nvPr>
        </p:nvSpPr>
        <p:spPr>
          <a:xfrm>
            <a:off x="1223962" y="1"/>
            <a:ext cx="7740526" cy="897731"/>
          </a:xfrm>
        </p:spPr>
        <p:txBody>
          <a:bodyPr>
            <a:normAutofit fontScale="90000"/>
          </a:bodyPr>
          <a:lstStyle/>
          <a:p>
            <a:pPr algn="ctr"/>
            <a:r>
              <a:rPr lang="ru-RU" altLang="ru-RU" sz="3600" b="1" dirty="0">
                <a:solidFill>
                  <a:srgbClr val="FF0000"/>
                </a:solidFill>
                <a:latin typeface="Monotype Corsiva" panose="03010101010201010101" pitchFamily="66" charset="0"/>
              </a:rPr>
              <a:t>ГЛАВНЫЕ ОЖИДАЕМЫЕ РЕЗУЛЬТАТЫ</a:t>
            </a:r>
            <a:endParaRPr lang="ru-RU" altLang="ru-RU" sz="3000" b="1" dirty="0">
              <a:solidFill>
                <a:srgbClr val="FF0000"/>
              </a:solidFill>
              <a:latin typeface="Monotype Corsiva" panose="03010101010201010101" pitchFamily="66" charset="0"/>
            </a:endParaRPr>
          </a:p>
        </p:txBody>
      </p:sp>
      <p:sp>
        <p:nvSpPr>
          <p:cNvPr id="3" name="Скругленный прямоугольник 2">
            <a:extLst>
              <a:ext uri="{FF2B5EF4-FFF2-40B4-BE49-F238E27FC236}">
                <a16:creationId xmlns:a16="http://schemas.microsoft.com/office/drawing/2014/main" id="{1EA7E0F8-C426-4526-51A4-D004E55282B3}"/>
              </a:ext>
            </a:extLst>
          </p:cNvPr>
          <p:cNvSpPr/>
          <p:nvPr/>
        </p:nvSpPr>
        <p:spPr>
          <a:xfrm>
            <a:off x="251520" y="1059582"/>
            <a:ext cx="8568951" cy="178244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100" b="1" dirty="0"/>
          </a:p>
          <a:p>
            <a:pPr algn="ctr">
              <a:defRPr/>
            </a:pPr>
            <a:r>
              <a:rPr lang="ru-RU" sz="2100" b="1" dirty="0"/>
              <a:t>ОБЕСПЕЧЕНИЕ НАДЛЕЖАЩЕЙ ЗАЩИТЫ СОЦИАЛЬНЫХ ОБЪЕКТОВ, В ТОМ ЧИСЛЕ ШКОЛ, ДЕТСКИХ САДОВ, БОЛЬНИЦ И ДРУГИХ ОРГАНИЗАЦИЙ С МАССОВЫМ ПРЕБЫВАНИЕМ ЛЮДЕЙ </a:t>
            </a:r>
          </a:p>
          <a:p>
            <a:pPr algn="ctr">
              <a:defRPr/>
            </a:pPr>
            <a:endParaRPr lang="ru-RU" sz="2100" b="1" dirty="0"/>
          </a:p>
        </p:txBody>
      </p:sp>
      <p:sp>
        <p:nvSpPr>
          <p:cNvPr id="4" name="Скругленный прямоугольник 3">
            <a:extLst>
              <a:ext uri="{FF2B5EF4-FFF2-40B4-BE49-F238E27FC236}">
                <a16:creationId xmlns:a16="http://schemas.microsoft.com/office/drawing/2014/main" id="{CB0C871D-DE73-3024-563D-55DA2A94222B}"/>
              </a:ext>
            </a:extLst>
          </p:cNvPr>
          <p:cNvSpPr/>
          <p:nvPr/>
        </p:nvSpPr>
        <p:spPr>
          <a:xfrm>
            <a:off x="251519" y="3057525"/>
            <a:ext cx="8568951" cy="189071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t>СОЗДАНИЕ СТАНДАРТА ОКАЗАНИЯ ОХРАННЫХ УСЛУГ, ОБЯЗАТЕЛЬНОГО ДЛЯ ПРИМЕНЕНИЯ, КАК МИНИМУМ, ДЛЯ ОХРАННЫХ ОРГАНИЗАЦИЙ, ОКАЗЫВАЮЩИХ УСЛУГИ ДЛЯ ГОСУДАРСТВЕННЫХ И МУНИЦИПАЛЬНЫХ ЗАКАЗЧИКОВ, А ТАКЖЕ ГОСУДАРСТВЕННЫХ И МУНИЦИПАЛЬНЫХ БЮДЖЕТНЫХ УЧРЕЖДЕНИЙ</a:t>
            </a:r>
          </a:p>
        </p:txBody>
      </p:sp>
      <p:sp>
        <p:nvSpPr>
          <p:cNvPr id="5" name="TextBox 4">
            <a:extLst>
              <a:ext uri="{FF2B5EF4-FFF2-40B4-BE49-F238E27FC236}">
                <a16:creationId xmlns:a16="http://schemas.microsoft.com/office/drawing/2014/main" id="{DCC5DB4D-65F9-2D7F-A8A9-0919F9D5A63E}"/>
              </a:ext>
            </a:extLst>
          </p:cNvPr>
          <p:cNvSpPr txBox="1"/>
          <p:nvPr/>
        </p:nvSpPr>
        <p:spPr>
          <a:xfrm>
            <a:off x="71661" y="24440"/>
            <a:ext cx="1205880" cy="646331"/>
          </a:xfrm>
          <a:prstGeom prst="rect">
            <a:avLst/>
          </a:prstGeom>
          <a:noFill/>
        </p:spPr>
        <p:txBody>
          <a:bodyPr wrap="square">
            <a:spAutoFit/>
          </a:bodyPr>
          <a:lstStyle/>
          <a:p>
            <a:pPr algn="ctr"/>
            <a:r>
              <a:rPr lang="ru-RU" b="1" dirty="0">
                <a:solidFill>
                  <a:schemeClr val="tx2"/>
                </a:solidFill>
              </a:rPr>
              <a:t>2015 год</a:t>
            </a:r>
          </a:p>
          <a:p>
            <a:pPr algn="ctr"/>
            <a:r>
              <a:rPr lang="ru-RU" b="1" dirty="0">
                <a:solidFill>
                  <a:schemeClr val="tx2"/>
                </a:solidFill>
              </a:rPr>
              <a:t>Карелия</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ECECBD4-2DA5-CACD-8A69-CAC07D05FA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88" y="699542"/>
            <a:ext cx="2456451" cy="2304256"/>
          </a:xfrm>
          <a:prstGeom prst="rect">
            <a:avLst/>
          </a:prstGeom>
          <a:noFill/>
          <a:extLst>
            <a:ext uri="{909E8E84-426E-40DD-AFC4-6F175D3DCCD1}">
              <a14:hiddenFill xmlns:a14="http://schemas.microsoft.com/office/drawing/2010/main">
                <a:solidFill>
                  <a:srgbClr val="FFFFFF"/>
                </a:solidFill>
              </a14:hiddenFill>
            </a:ext>
          </a:extLst>
        </p:spPr>
      </p:pic>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Основное нормативное регулирование</a:t>
            </a:r>
          </a:p>
        </p:txBody>
      </p:sp>
      <p:sp>
        <p:nvSpPr>
          <p:cNvPr id="11" name="TextBox 10">
            <a:extLst>
              <a:ext uri="{FF2B5EF4-FFF2-40B4-BE49-F238E27FC236}">
                <a16:creationId xmlns:a16="http://schemas.microsoft.com/office/drawing/2014/main" id="{C9D9045B-DCEB-7517-412E-66E7AD02F651}"/>
              </a:ext>
            </a:extLst>
          </p:cNvPr>
          <p:cNvSpPr txBox="1"/>
          <p:nvPr/>
        </p:nvSpPr>
        <p:spPr>
          <a:xfrm>
            <a:off x="-108520" y="771550"/>
            <a:ext cx="9180512" cy="4308872"/>
          </a:xfrm>
          <a:prstGeom prst="rect">
            <a:avLst/>
          </a:prstGeom>
          <a:noFill/>
        </p:spPr>
        <p:txBody>
          <a:bodyPr wrap="square">
            <a:spAutoFit/>
          </a:bodyPr>
          <a:lstStyle/>
          <a:p>
            <a:pPr marL="2598738" indent="-177800" algn="just">
              <a:buFont typeface="+mj-lt"/>
              <a:buAutoNum type="arabicPeriod"/>
              <a:tabLst>
                <a:tab pos="2598738" algn="l"/>
              </a:tabLst>
            </a:pPr>
            <a:r>
              <a:rPr lang="ru-RU" dirty="0">
                <a:latin typeface="Times New Roman" panose="02020603050405020304" pitchFamily="18" charset="0"/>
                <a:cs typeface="Times New Roman" panose="02020603050405020304" pitchFamily="18" charset="0"/>
              </a:rPr>
              <a:t>Федеральный закон от 5.04.2013 г. N 44-ФЗ "О                            контрактной системе в сфере закупок товаров, работ, услуг для обеспечения государственных и муниципальных нужд»</a:t>
            </a:r>
          </a:p>
          <a:p>
            <a:pPr marL="2420938" algn="just">
              <a:buFont typeface="+mj-lt"/>
              <a:buAutoNum type="arabicPeriod"/>
              <a:tabLst>
                <a:tab pos="2690813" algn="l"/>
              </a:tabLst>
            </a:pPr>
            <a:r>
              <a:rPr lang="ru-RU" dirty="0">
                <a:latin typeface="Times New Roman" panose="02020603050405020304" pitchFamily="18" charset="0"/>
                <a:cs typeface="Times New Roman" panose="02020603050405020304" pitchFamily="18" charset="0"/>
              </a:rPr>
              <a:t> Закон РФ от 11.03.1992 г. N 2487-I "О частной детективной и охранной деятельности в Российской Федерации»</a:t>
            </a:r>
          </a:p>
          <a:p>
            <a:pPr marL="2598738" indent="-177800" algn="just">
              <a:buFont typeface="+mj-lt"/>
              <a:buAutoNum type="arabicPeriod"/>
            </a:pPr>
            <a:r>
              <a:rPr lang="ru-RU" dirty="0">
                <a:latin typeface="Times New Roman" panose="02020603050405020304" pitchFamily="18" charset="0"/>
                <a:cs typeface="Times New Roman" panose="02020603050405020304" pitchFamily="18" charset="0"/>
              </a:rPr>
              <a:t> Федеральный закон от 27.05.1996 года N 57-ФЗ "О государственной охране»</a:t>
            </a:r>
          </a:p>
          <a:p>
            <a:pPr marL="2598738" indent="-177800" algn="just">
              <a:buFont typeface="+mj-lt"/>
              <a:buAutoNum type="arabicPeriod"/>
            </a:pPr>
            <a:r>
              <a:rPr lang="ru-RU" dirty="0">
                <a:latin typeface="Times New Roman" panose="02020603050405020304" pitchFamily="18" charset="0"/>
                <a:cs typeface="Times New Roman" panose="02020603050405020304" pitchFamily="18" charset="0"/>
              </a:rPr>
              <a:t>Федеральный закон от 4.05.2011 г. N 99-ФЗ "О лицензировании отдельных видов деятельности"</a:t>
            </a:r>
          </a:p>
          <a:p>
            <a:pPr marL="342900" indent="-255588" algn="just">
              <a:buFont typeface="+mj-lt"/>
              <a:buAutoNum type="arabicPeriod"/>
            </a:pPr>
            <a:r>
              <a:rPr lang="ru-RU" sz="1400" dirty="0">
                <a:latin typeface="Times New Roman" panose="02020603050405020304" pitchFamily="18" charset="0"/>
                <a:cs typeface="Times New Roman" panose="02020603050405020304" pitchFamily="18" charset="0"/>
              </a:rPr>
              <a:t>Постановление Правительства РФ от 14 августа 1992 г. N 587 "Вопросы частной детективной (сыскной) и частной охранной деятельности" </a:t>
            </a:r>
          </a:p>
          <a:p>
            <a:pPr marL="342900" indent="-255588" algn="just">
              <a:buFont typeface="+mj-lt"/>
              <a:buAutoNum type="arabicPeriod"/>
            </a:pPr>
            <a:r>
              <a:rPr lang="ru-RU" sz="1400" dirty="0">
                <a:latin typeface="Times New Roman" panose="02020603050405020304" pitchFamily="18" charset="0"/>
                <a:cs typeface="Times New Roman" panose="02020603050405020304" pitchFamily="18" charset="0"/>
              </a:rPr>
              <a:t> Распоряжение Правительства РФ от 15 мая 2017 г. N 928-р «О перечне объектов, подлежащих обязательной охране войсками национальной гвардии Российской Федерации»</a:t>
            </a:r>
          </a:p>
          <a:p>
            <a:pPr marL="342900" indent="-255588" algn="just">
              <a:buFont typeface="+mj-lt"/>
              <a:buAutoNum type="arabicPeriod"/>
            </a:pPr>
            <a:r>
              <a:rPr lang="ru-RU" sz="1400" dirty="0">
                <a:latin typeface="Times New Roman" panose="02020603050405020304" pitchFamily="18" charset="0"/>
                <a:cs typeface="Times New Roman" panose="02020603050405020304" pitchFamily="18" charset="0"/>
              </a:rPr>
              <a:t>Приказ Федеральной службы войск национальной гвардии РФ от 15.02.2021 г. N 45 "Об утверждении Порядка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работы, услуги при осуществлении закупок охранных услуг» + </a:t>
            </a:r>
            <a:r>
              <a:rPr lang="ru-RU" sz="1200" i="1" dirty="0">
                <a:latin typeface="Times New Roman" panose="02020603050405020304" pitchFamily="18" charset="0"/>
                <a:cs typeface="Times New Roman" panose="02020603050405020304" pitchFamily="18" charset="0"/>
              </a:rPr>
              <a:t>некоторые другие НПА</a:t>
            </a:r>
            <a:endParaRPr lang="ru-RU"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9678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9681"/>
            <a:ext cx="8806608" cy="528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Схема 1"/>
          <p:cNvGraphicFramePr/>
          <p:nvPr>
            <p:extLst>
              <p:ext uri="{D42A27DB-BD31-4B8C-83A1-F6EECF244321}">
                <p14:modId xmlns:p14="http://schemas.microsoft.com/office/powerpoint/2010/main" val="3141308414"/>
              </p:ext>
            </p:extLst>
          </p:nvPr>
        </p:nvGraphicFramePr>
        <p:xfrm>
          <a:off x="-36512" y="72008"/>
          <a:ext cx="9180512" cy="5092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66F655B-AF71-7E83-A281-6BDD5EB510F5}"/>
              </a:ext>
            </a:extLst>
          </p:cNvPr>
          <p:cNvSpPr txBox="1"/>
          <p:nvPr/>
        </p:nvSpPr>
        <p:spPr>
          <a:xfrm>
            <a:off x="107504" y="2123495"/>
            <a:ext cx="2304256" cy="923330"/>
          </a:xfrm>
          <a:prstGeom prst="rect">
            <a:avLst/>
          </a:prstGeom>
          <a:noFill/>
        </p:spPr>
        <p:txBody>
          <a:bodyPr wrap="square" rtlCol="0">
            <a:spAutoFit/>
          </a:bodyPr>
          <a:lstStyle/>
          <a:p>
            <a:pPr algn="ctr"/>
            <a:r>
              <a:rPr lang="ru-RU" dirty="0">
                <a:cs typeface="Times New Roman" panose="02020603050405020304" pitchFamily="18" charset="0"/>
              </a:rPr>
              <a:t>Как устанавливать единые требования к УЗ?</a:t>
            </a:r>
          </a:p>
        </p:txBody>
      </p:sp>
      <p:sp>
        <p:nvSpPr>
          <p:cNvPr id="4" name="TextBox 3">
            <a:extLst>
              <a:ext uri="{FF2B5EF4-FFF2-40B4-BE49-F238E27FC236}">
                <a16:creationId xmlns:a16="http://schemas.microsoft.com/office/drawing/2014/main" id="{6CEEDF34-60A6-FAF0-55BB-83F5AD1C5C91}"/>
              </a:ext>
            </a:extLst>
          </p:cNvPr>
          <p:cNvSpPr txBox="1"/>
          <p:nvPr/>
        </p:nvSpPr>
        <p:spPr>
          <a:xfrm>
            <a:off x="323528" y="987574"/>
            <a:ext cx="2016223" cy="923330"/>
          </a:xfrm>
          <a:prstGeom prst="rect">
            <a:avLst/>
          </a:prstGeom>
          <a:solidFill>
            <a:schemeClr val="bg1">
              <a:alpha val="40000"/>
            </a:schemeClr>
          </a:solidFill>
        </p:spPr>
        <p:txBody>
          <a:bodyPr wrap="square" rtlCol="0">
            <a:spAutoFit/>
          </a:bodyPr>
          <a:lstStyle/>
          <a:p>
            <a:pPr algn="ctr"/>
            <a:r>
              <a:rPr lang="ru-RU" dirty="0"/>
              <a:t>Как правильно обосновать НМЦК?</a:t>
            </a:r>
          </a:p>
        </p:txBody>
      </p:sp>
    </p:spTree>
    <p:extLst>
      <p:ext uri="{BB962C8B-B14F-4D97-AF65-F5344CB8AC3E}">
        <p14:creationId xmlns:p14="http://schemas.microsoft.com/office/powerpoint/2010/main" val="951211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B2212AA-4AB6-AF4E-9B37-4A222C01E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9846" y="771550"/>
            <a:ext cx="2116650" cy="1587487"/>
          </a:xfrm>
          <a:prstGeom prst="rect">
            <a:avLst/>
          </a:prstGeom>
        </p:spPr>
      </p:pic>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Понятийный аппарат</a:t>
            </a:r>
          </a:p>
        </p:txBody>
      </p:sp>
      <p:sp>
        <p:nvSpPr>
          <p:cNvPr id="11" name="TextBox 10">
            <a:extLst>
              <a:ext uri="{FF2B5EF4-FFF2-40B4-BE49-F238E27FC236}">
                <a16:creationId xmlns:a16="http://schemas.microsoft.com/office/drawing/2014/main" id="{C9D9045B-DCEB-7517-412E-66E7AD02F651}"/>
              </a:ext>
            </a:extLst>
          </p:cNvPr>
          <p:cNvSpPr txBox="1"/>
          <p:nvPr/>
        </p:nvSpPr>
        <p:spPr>
          <a:xfrm>
            <a:off x="107504" y="816937"/>
            <a:ext cx="8784976" cy="3970318"/>
          </a:xfrm>
          <a:prstGeom prst="rect">
            <a:avLst/>
          </a:prstGeom>
          <a:noFill/>
        </p:spPr>
        <p:txBody>
          <a:bodyPr wrap="square">
            <a:spAutoFit/>
          </a:bodyPr>
          <a:lstStyle/>
          <a:p>
            <a:pPr marL="342900" indent="-342900">
              <a:buFont typeface="+mj-lt"/>
              <a:buAutoNum type="arabicPeriod"/>
            </a:pPr>
            <a:r>
              <a:rPr lang="ru-RU" b="1" u="sng" dirty="0">
                <a:latin typeface="Times New Roman" panose="02020603050405020304" pitchFamily="18" charset="0"/>
                <a:cs typeface="Times New Roman" panose="02020603050405020304" pitchFamily="18" charset="0"/>
              </a:rPr>
              <a:t>частная охранная организация </a:t>
            </a:r>
            <a:r>
              <a:rPr lang="ru-RU" dirty="0">
                <a:latin typeface="Times New Roman" panose="02020603050405020304" pitchFamily="18" charset="0"/>
                <a:cs typeface="Times New Roman" panose="02020603050405020304" pitchFamily="18" charset="0"/>
              </a:rPr>
              <a:t>- организация, специально учрежденная </a:t>
            </a:r>
          </a:p>
          <a:p>
            <a:r>
              <a:rPr lang="ru-RU" dirty="0">
                <a:latin typeface="Times New Roman" panose="02020603050405020304" pitchFamily="18" charset="0"/>
                <a:cs typeface="Times New Roman" panose="02020603050405020304" pitchFamily="18" charset="0"/>
              </a:rPr>
              <a:t>для оказания охранных услуг, </a:t>
            </a:r>
            <a:r>
              <a:rPr lang="ru-RU" u="sng" dirty="0">
                <a:latin typeface="Times New Roman" panose="02020603050405020304" pitchFamily="18" charset="0"/>
                <a:cs typeface="Times New Roman" panose="02020603050405020304" pitchFamily="18" charset="0"/>
              </a:rPr>
              <a:t>зарегистрированная</a:t>
            </a:r>
            <a:r>
              <a:rPr lang="ru-RU" dirty="0">
                <a:latin typeface="Times New Roman" panose="02020603050405020304" pitchFamily="18" charset="0"/>
                <a:cs typeface="Times New Roman" panose="02020603050405020304" pitchFamily="18" charset="0"/>
              </a:rPr>
              <a:t> в установленном </a:t>
            </a:r>
          </a:p>
          <a:p>
            <a:r>
              <a:rPr lang="ru-RU" dirty="0">
                <a:latin typeface="Times New Roman" panose="02020603050405020304" pitchFamily="18" charset="0"/>
                <a:cs typeface="Times New Roman" panose="02020603050405020304" pitchFamily="18" charset="0"/>
              </a:rPr>
              <a:t>законом порядке и </a:t>
            </a:r>
            <a:r>
              <a:rPr lang="ru-RU" u="sng" dirty="0">
                <a:latin typeface="Times New Roman" panose="02020603050405020304" pitchFamily="18" charset="0"/>
                <a:cs typeface="Times New Roman" panose="02020603050405020304" pitchFamily="18" charset="0"/>
              </a:rPr>
              <a:t>имеющая лицензию</a:t>
            </a:r>
            <a:r>
              <a:rPr lang="ru-RU" dirty="0">
                <a:latin typeface="Times New Roman" panose="02020603050405020304" pitchFamily="18" charset="0"/>
                <a:cs typeface="Times New Roman" panose="02020603050405020304" pitchFamily="18" charset="0"/>
              </a:rPr>
              <a:t> на осуществление частной </a:t>
            </a:r>
          </a:p>
          <a:p>
            <a:r>
              <a:rPr lang="ru-RU" dirty="0">
                <a:latin typeface="Times New Roman" panose="02020603050405020304" pitchFamily="18" charset="0"/>
                <a:cs typeface="Times New Roman" panose="02020603050405020304" pitchFamily="18" charset="0"/>
              </a:rPr>
              <a:t>охранной деятельности</a:t>
            </a:r>
          </a:p>
          <a:p>
            <a:r>
              <a:rPr lang="ru-RU" dirty="0">
                <a:latin typeface="Times New Roman" panose="02020603050405020304" pitchFamily="18" charset="0"/>
                <a:cs typeface="Times New Roman" panose="02020603050405020304" pitchFamily="18" charset="0"/>
              </a:rPr>
              <a:t>2. </a:t>
            </a:r>
            <a:r>
              <a:rPr lang="ru-RU" b="1" u="sng" dirty="0">
                <a:latin typeface="Times New Roman" panose="02020603050405020304" pitchFamily="18" charset="0"/>
                <a:cs typeface="Times New Roman" panose="02020603050405020304" pitchFamily="18" charset="0"/>
              </a:rPr>
              <a:t>частный охранник </a:t>
            </a:r>
            <a:r>
              <a:rPr lang="ru-RU" dirty="0">
                <a:latin typeface="Times New Roman" panose="02020603050405020304" pitchFamily="18" charset="0"/>
                <a:cs typeface="Times New Roman" panose="02020603050405020304" pitchFamily="18" charset="0"/>
              </a:rPr>
              <a:t>- гражданин РФ, достигший 18 лет, прошедший профессиональное обучение для работы в качестве частного охранника, сдавший </a:t>
            </a:r>
            <a:r>
              <a:rPr lang="ru-RU" dirty="0" err="1">
                <a:latin typeface="Times New Roman" panose="02020603050405020304" pitchFamily="18" charset="0"/>
                <a:cs typeface="Times New Roman" panose="02020603050405020304" pitchFamily="18" charset="0"/>
              </a:rPr>
              <a:t>квалифик</a:t>
            </a:r>
            <a:r>
              <a:rPr lang="ru-RU" dirty="0">
                <a:latin typeface="Times New Roman" panose="02020603050405020304" pitchFamily="18" charset="0"/>
                <a:cs typeface="Times New Roman" panose="02020603050405020304" pitchFamily="18" charset="0"/>
              </a:rPr>
              <a:t>. экзамен, получивший в установленном порядке удостоверение частного охранника и </a:t>
            </a:r>
            <a:r>
              <a:rPr lang="ru-RU" b="1" u="sng" dirty="0">
                <a:latin typeface="Times New Roman" panose="02020603050405020304" pitchFamily="18" charset="0"/>
                <a:cs typeface="Times New Roman" panose="02020603050405020304" pitchFamily="18" charset="0"/>
              </a:rPr>
              <a:t>работающий по трудовому договору с охранной организацией;</a:t>
            </a:r>
          </a:p>
          <a:p>
            <a:r>
              <a:rPr lang="ru-RU" dirty="0">
                <a:latin typeface="Times New Roman" panose="02020603050405020304" pitchFamily="18" charset="0"/>
                <a:cs typeface="Times New Roman" panose="02020603050405020304" pitchFamily="18" charset="0"/>
              </a:rPr>
              <a:t>3. </a:t>
            </a:r>
            <a:r>
              <a:rPr lang="ru-RU" b="1" u="sng" dirty="0">
                <a:latin typeface="Times New Roman" panose="02020603050405020304" pitchFamily="18" charset="0"/>
                <a:cs typeface="Times New Roman" panose="02020603050405020304" pitchFamily="18" charset="0"/>
              </a:rPr>
              <a:t>удостоверение частного охранника </a:t>
            </a:r>
            <a:r>
              <a:rPr lang="ru-RU" dirty="0">
                <a:latin typeface="Times New Roman" panose="02020603050405020304" pitchFamily="18" charset="0"/>
                <a:cs typeface="Times New Roman" panose="02020603050405020304" pitchFamily="18" charset="0"/>
              </a:rPr>
              <a:t>- документ, дающий право частному охраннику работать по трудовому договору с охранной организацией на должности, связанной непосредственно с оказанием охранных услуг;</a:t>
            </a:r>
          </a:p>
          <a:p>
            <a:r>
              <a:rPr lang="ru-RU" dirty="0">
                <a:latin typeface="Times New Roman" panose="02020603050405020304" pitchFamily="18" charset="0"/>
                <a:cs typeface="Times New Roman" panose="02020603050405020304" pitchFamily="18" charset="0"/>
              </a:rPr>
              <a:t>4. </a:t>
            </a:r>
            <a:r>
              <a:rPr lang="ru-RU" b="1" u="sng" dirty="0">
                <a:latin typeface="Times New Roman" panose="02020603050405020304" pitchFamily="18" charset="0"/>
                <a:cs typeface="Times New Roman" panose="02020603050405020304" pitchFamily="18" charset="0"/>
              </a:rPr>
              <a:t>объекты охраны </a:t>
            </a:r>
            <a:r>
              <a:rPr lang="ru-RU" dirty="0">
                <a:latin typeface="Times New Roman" panose="02020603050405020304" pitchFamily="18" charset="0"/>
                <a:cs typeface="Times New Roman" panose="02020603050405020304" pitchFamily="18" charset="0"/>
              </a:rPr>
              <a:t>- недвижимые вещи (включая здания, строения, сооружения), движимые вещи (включая транспортные средства, грузы, денежные средства, ценные бумаги), в том числе при их транспортировке;</a:t>
            </a:r>
          </a:p>
        </p:txBody>
      </p:sp>
    </p:spTree>
    <p:extLst>
      <p:ext uri="{BB962C8B-B14F-4D97-AF65-F5344CB8AC3E}">
        <p14:creationId xmlns:p14="http://schemas.microsoft.com/office/powerpoint/2010/main" val="2589135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Понятийный аппарат</a:t>
            </a:r>
          </a:p>
        </p:txBody>
      </p:sp>
      <p:sp>
        <p:nvSpPr>
          <p:cNvPr id="11" name="TextBox 10">
            <a:extLst>
              <a:ext uri="{FF2B5EF4-FFF2-40B4-BE49-F238E27FC236}">
                <a16:creationId xmlns:a16="http://schemas.microsoft.com/office/drawing/2014/main" id="{C9D9045B-DCEB-7517-412E-66E7AD02F651}"/>
              </a:ext>
            </a:extLst>
          </p:cNvPr>
          <p:cNvSpPr txBox="1"/>
          <p:nvPr/>
        </p:nvSpPr>
        <p:spPr>
          <a:xfrm>
            <a:off x="107504" y="699542"/>
            <a:ext cx="8928992" cy="4524315"/>
          </a:xfrm>
          <a:prstGeom prst="rect">
            <a:avLst/>
          </a:prstGeom>
          <a:noFill/>
        </p:spPr>
        <p:txBody>
          <a:bodyPr wrap="square">
            <a:spAutoFit/>
          </a:bodyPr>
          <a:lstStyle/>
          <a:p>
            <a:r>
              <a:rPr lang="ru-RU" b="1" u="sng" dirty="0">
                <a:latin typeface="Times New Roman" panose="02020603050405020304" pitchFamily="18" charset="0"/>
                <a:cs typeface="Times New Roman" panose="02020603050405020304" pitchFamily="18" charset="0"/>
              </a:rPr>
              <a:t>4. внутриобъектовый режим </a:t>
            </a:r>
            <a:r>
              <a:rPr lang="ru-RU" dirty="0">
                <a:latin typeface="Times New Roman" panose="02020603050405020304" pitchFamily="18" charset="0"/>
                <a:cs typeface="Times New Roman" panose="02020603050405020304" pitchFamily="18" charset="0"/>
              </a:rPr>
              <a:t>- порядок, устанавливаемый клиентом или заказчиком, не противоречащий законодательству РФ, доведенный до сведения персонала и посетителей объектов охраны и обеспечиваемый совокупностью мероприятий и правил, выполняемых лицами, находящимися на объектах охраны, в соответствии с правилами внутреннего трудового распорядка и требованиями пожарной безопасности;</a:t>
            </a:r>
          </a:p>
          <a:p>
            <a:r>
              <a:rPr lang="ru-RU" b="1" u="sng" dirty="0">
                <a:latin typeface="Times New Roman" panose="02020603050405020304" pitchFamily="18" charset="0"/>
                <a:cs typeface="Times New Roman" panose="02020603050405020304" pitchFamily="18" charset="0"/>
              </a:rPr>
              <a:t>5. пропускной режим</a:t>
            </a:r>
            <a:r>
              <a:rPr lang="ru-RU" dirty="0">
                <a:latin typeface="Times New Roman" panose="02020603050405020304" pitchFamily="18" charset="0"/>
                <a:cs typeface="Times New Roman" panose="02020603050405020304" pitchFamily="18" charset="0"/>
              </a:rPr>
              <a:t> - порядок, устанавливаемый клиентом или заказчиком, не противоречащий законодательству РФ, доведенный до сведения персонала и посетителей объектов охраны и обеспечиваемый совокупностью мероприятий и правил, исключающих возможность бесконтрольного входа (выхода) лиц, въезда (выезда) транспортных средств, вноса (выноса), ввоза (вывоза) имущества на объекты охраны (с объектов охраны);</a:t>
            </a:r>
          </a:p>
          <a:p>
            <a:r>
              <a:rPr lang="ru-RU" b="1" i="1" dirty="0">
                <a:latin typeface="Times New Roman" panose="02020603050405020304" pitchFamily="18" charset="0"/>
                <a:cs typeface="Times New Roman" panose="02020603050405020304" pitchFamily="18" charset="0"/>
              </a:rPr>
              <a:t>7. федеральный орган исполнительной власти</a:t>
            </a:r>
            <a:r>
              <a:rPr lang="ru-RU" dirty="0">
                <a:latin typeface="Times New Roman" panose="02020603050405020304" pitchFamily="18" charset="0"/>
                <a:cs typeface="Times New Roman" panose="02020603050405020304" pitchFamily="18" charset="0"/>
              </a:rPr>
              <a:t>, уполномоченный в сфере частной охранной деятельности, - федеральный орган исполнительной власти, осуществляющий функции по выработке и реализации государственной политики и нормативно-правовому регулированию в сфере деятельности войск национальной гвардии РФ, в сфере оборота оружия, в сфере частной охранной деятельности и в сфере вневедомственной охраны.</a:t>
            </a:r>
          </a:p>
        </p:txBody>
      </p:sp>
    </p:spTree>
    <p:extLst>
      <p:ext uri="{BB962C8B-B14F-4D97-AF65-F5344CB8AC3E}">
        <p14:creationId xmlns:p14="http://schemas.microsoft.com/office/powerpoint/2010/main" val="2023994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Виды охраны и объектов охраны</a:t>
            </a:r>
          </a:p>
        </p:txBody>
      </p:sp>
      <p:sp>
        <p:nvSpPr>
          <p:cNvPr id="11" name="TextBox 10">
            <a:extLst>
              <a:ext uri="{FF2B5EF4-FFF2-40B4-BE49-F238E27FC236}">
                <a16:creationId xmlns:a16="http://schemas.microsoft.com/office/drawing/2014/main" id="{C9D9045B-DCEB-7517-412E-66E7AD02F651}"/>
              </a:ext>
            </a:extLst>
          </p:cNvPr>
          <p:cNvSpPr txBox="1"/>
          <p:nvPr/>
        </p:nvSpPr>
        <p:spPr>
          <a:xfrm>
            <a:off x="107504" y="699542"/>
            <a:ext cx="6120680" cy="4524315"/>
          </a:xfrm>
          <a:prstGeom prst="rect">
            <a:avLst/>
          </a:prstGeom>
          <a:noFill/>
        </p:spPr>
        <p:txBody>
          <a:bodyPr wrap="square">
            <a:spAutoFit/>
          </a:bodyPr>
          <a:lstStyle/>
          <a:p>
            <a:pPr marL="342900" indent="-342900">
              <a:buAutoNum type="arabicPeriod"/>
            </a:pPr>
            <a:r>
              <a:rPr lang="ru-RU" dirty="0">
                <a:latin typeface="Times New Roman" panose="02020603050405020304" pitchFamily="18" charset="0"/>
                <a:cs typeface="Times New Roman" panose="02020603050405020304" pitchFamily="18" charset="0"/>
              </a:rPr>
              <a:t>Частная охранная деятельность. Организована на базе ЧОО, действующих на основании лицензий на частную охранную деятельность</a:t>
            </a:r>
          </a:p>
          <a:p>
            <a:pPr marL="342900" indent="-342900">
              <a:buAutoNum type="arabicPeriod"/>
            </a:pPr>
            <a:r>
              <a:rPr lang="ru-RU" dirty="0">
                <a:latin typeface="Times New Roman" panose="02020603050405020304" pitchFamily="18" charset="0"/>
                <a:cs typeface="Times New Roman" panose="02020603050405020304" pitchFamily="18" charset="0"/>
              </a:rPr>
              <a:t>Ведомственная охрана. Создается только федеральными органами исполнительной власти, поименованными в ПП РФ № 514 от 12.07.2000 года, а также некоторыми государственными корпорациями (Росатом, Роскосмос, </a:t>
            </a:r>
            <a:r>
              <a:rPr lang="ru-RU" dirty="0" err="1">
                <a:latin typeface="Times New Roman" panose="02020603050405020304" pitchFamily="18" charset="0"/>
                <a:cs typeface="Times New Roman" panose="02020603050405020304" pitchFamily="18" charset="0"/>
              </a:rPr>
              <a:t>Ростех</a:t>
            </a:r>
            <a:r>
              <a:rPr lang="ru-RU" dirty="0">
                <a:latin typeface="Times New Roman" panose="02020603050405020304" pitchFamily="18" charset="0"/>
                <a:cs typeface="Times New Roman" panose="02020603050405020304" pitchFamily="18" charset="0"/>
              </a:rPr>
              <a:t>), организаций топливно-энергетического комплекса. В ее полномочия входит охрана </a:t>
            </a:r>
            <a:r>
              <a:rPr lang="ru-RU" b="1" u="sng" dirty="0">
                <a:latin typeface="Times New Roman" panose="02020603050405020304" pitchFamily="18" charset="0"/>
                <a:cs typeface="Times New Roman" panose="02020603050405020304" pitchFamily="18" charset="0"/>
              </a:rPr>
              <a:t>только тех объектов, которые находятся в ведении создавших ее органов </a:t>
            </a:r>
            <a:r>
              <a:rPr lang="ru-RU" dirty="0">
                <a:latin typeface="Times New Roman" panose="02020603050405020304" pitchFamily="18" charset="0"/>
                <a:cs typeface="Times New Roman" panose="02020603050405020304" pitchFamily="18" charset="0"/>
              </a:rPr>
              <a:t>(ст. 8 закона № 77-ФЗ от 14.04.1999), и объектов, находящихся в ведении Судебного департамента ВС РФ, Генеральной прокуратуры, Следственного комитета РФ — до момента создания ими собственной ведомственной охраны (Распоряжение Правительства № 239-р от 10.02.2017). </a:t>
            </a:r>
            <a:r>
              <a:rPr lang="ru-RU" b="1" u="sng" dirty="0">
                <a:solidFill>
                  <a:srgbClr val="C00000"/>
                </a:solidFill>
                <a:latin typeface="Times New Roman" panose="02020603050405020304" pitchFamily="18" charset="0"/>
                <a:cs typeface="Times New Roman" panose="02020603050405020304" pitchFamily="18" charset="0"/>
              </a:rPr>
              <a:t>ВАЖНО!!!</a:t>
            </a:r>
          </a:p>
        </p:txBody>
      </p:sp>
      <p:pic>
        <p:nvPicPr>
          <p:cNvPr id="4" name="Рисунок 3">
            <a:extLst>
              <a:ext uri="{FF2B5EF4-FFF2-40B4-BE49-F238E27FC236}">
                <a16:creationId xmlns:a16="http://schemas.microsoft.com/office/drawing/2014/main" id="{A88056E5-478F-7388-7DFF-0D148059B796}"/>
              </a:ext>
            </a:extLst>
          </p:cNvPr>
          <p:cNvPicPr>
            <a:picLocks noChangeAspect="1"/>
          </p:cNvPicPr>
          <p:nvPr/>
        </p:nvPicPr>
        <p:blipFill>
          <a:blip r:embed="rId3"/>
          <a:stretch>
            <a:fillRect/>
          </a:stretch>
        </p:blipFill>
        <p:spPr>
          <a:xfrm>
            <a:off x="6012160" y="1779662"/>
            <a:ext cx="2907043" cy="1362547"/>
          </a:xfrm>
          <a:prstGeom prst="rect">
            <a:avLst/>
          </a:prstGeom>
        </p:spPr>
      </p:pic>
      <p:pic>
        <p:nvPicPr>
          <p:cNvPr id="8" name="Рисунок 7">
            <a:extLst>
              <a:ext uri="{FF2B5EF4-FFF2-40B4-BE49-F238E27FC236}">
                <a16:creationId xmlns:a16="http://schemas.microsoft.com/office/drawing/2014/main" id="{86E6CA4E-0315-E277-2A56-A7E0503A36C6}"/>
              </a:ext>
            </a:extLst>
          </p:cNvPr>
          <p:cNvPicPr>
            <a:picLocks noChangeAspect="1"/>
          </p:cNvPicPr>
          <p:nvPr/>
        </p:nvPicPr>
        <p:blipFill>
          <a:blip r:embed="rId4"/>
          <a:stretch>
            <a:fillRect/>
          </a:stretch>
        </p:blipFill>
        <p:spPr>
          <a:xfrm>
            <a:off x="6099383" y="3579862"/>
            <a:ext cx="2914094" cy="1080120"/>
          </a:xfrm>
          <a:prstGeom prst="rect">
            <a:avLst/>
          </a:prstGeom>
        </p:spPr>
      </p:pic>
    </p:spTree>
    <p:extLst>
      <p:ext uri="{BB962C8B-B14F-4D97-AF65-F5344CB8AC3E}">
        <p14:creationId xmlns:p14="http://schemas.microsoft.com/office/powerpoint/2010/main" val="271354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Виды охраны и объектов охраны</a:t>
            </a:r>
          </a:p>
        </p:txBody>
      </p:sp>
      <p:sp>
        <p:nvSpPr>
          <p:cNvPr id="11" name="TextBox 10">
            <a:extLst>
              <a:ext uri="{FF2B5EF4-FFF2-40B4-BE49-F238E27FC236}">
                <a16:creationId xmlns:a16="http://schemas.microsoft.com/office/drawing/2014/main" id="{C9D9045B-DCEB-7517-412E-66E7AD02F651}"/>
              </a:ext>
            </a:extLst>
          </p:cNvPr>
          <p:cNvSpPr txBox="1"/>
          <p:nvPr/>
        </p:nvSpPr>
        <p:spPr>
          <a:xfrm>
            <a:off x="107504" y="699542"/>
            <a:ext cx="5832648" cy="4539704"/>
          </a:xfrm>
          <a:prstGeom prst="rect">
            <a:avLst/>
          </a:prstGeom>
          <a:noFill/>
        </p:spPr>
        <p:txBody>
          <a:bodyPr wrap="square">
            <a:spAutoFit/>
          </a:bodyPr>
          <a:lstStyle/>
          <a:p>
            <a:pPr algn="just"/>
            <a:r>
              <a:rPr lang="ru-RU" sz="1700" dirty="0">
                <a:latin typeface="Times New Roman" panose="02020603050405020304" pitchFamily="18" charset="0"/>
                <a:cs typeface="Times New Roman" panose="02020603050405020304" pitchFamily="18" charset="0"/>
              </a:rPr>
              <a:t>3. Вневедомственная охранная деятельность. Ее осуществляют войска национальной гвардии (РОСГВАРДИЯ), если с ней заключен договор об охране объекта (п. 21 ч. 1 ст. 9 Закона № 226-ФЗ от 03.07.2016). Кроме того, Правительством РФ установлен перечень и адреса объектов, которые охраняют исключительно войска Росгвардии (Распоряжение Правительства РФ № 928-р от 15.05.2017). </a:t>
            </a:r>
          </a:p>
          <a:p>
            <a:pPr algn="just"/>
            <a:r>
              <a:rPr lang="ru-RU" sz="1700" dirty="0">
                <a:latin typeface="Times New Roman" panose="02020603050405020304" pitchFamily="18" charset="0"/>
                <a:cs typeface="Times New Roman" panose="02020603050405020304" pitchFamily="18" charset="0"/>
              </a:rPr>
              <a:t>4. Услуги ФГУП «Охрана» - подведомственное Росгвардии учреждение, которое не входит </a:t>
            </a:r>
            <a:r>
              <a:rPr lang="ru-RU" sz="1700" dirty="0" err="1">
                <a:latin typeface="Times New Roman" panose="02020603050405020304" pitchFamily="18" charset="0"/>
                <a:cs typeface="Times New Roman" panose="02020603050405020304" pitchFamily="18" charset="0"/>
              </a:rPr>
              <a:t>вее</a:t>
            </a:r>
            <a:r>
              <a:rPr lang="ru-RU" sz="1700" dirty="0">
                <a:latin typeface="Times New Roman" panose="02020603050405020304" pitchFamily="18" charset="0"/>
                <a:cs typeface="Times New Roman" panose="02020603050405020304" pitchFamily="18" charset="0"/>
              </a:rPr>
              <a:t> структуру и не наделено ее полномочиями. ФГУП «Охрана» вправе охранять любые объекты, кроме указанных в перечнях ПП РФ № 514 и РП РФ 928-р.</a:t>
            </a:r>
          </a:p>
          <a:p>
            <a:pPr algn="just"/>
            <a:r>
              <a:rPr lang="ru-RU" sz="1700" dirty="0">
                <a:latin typeface="Times New Roman" panose="02020603050405020304" pitchFamily="18" charset="0"/>
                <a:cs typeface="Times New Roman" panose="02020603050405020304" pitchFamily="18" charset="0"/>
              </a:rPr>
              <a:t>5. Охрана объектов для обеспечения безопасности высших должностных лиц (57-ФЗ от 27.05.1996). Осуществляет ФСО, подведомственные ей учреждения, некоторые образовательные организации, находящие в ее ведении.</a:t>
            </a:r>
          </a:p>
        </p:txBody>
      </p:sp>
      <p:pic>
        <p:nvPicPr>
          <p:cNvPr id="6" name="Рисунок 5">
            <a:extLst>
              <a:ext uri="{FF2B5EF4-FFF2-40B4-BE49-F238E27FC236}">
                <a16:creationId xmlns:a16="http://schemas.microsoft.com/office/drawing/2014/main" id="{113E9800-EABC-D6EC-3C04-5B3420CA8F09}"/>
              </a:ext>
            </a:extLst>
          </p:cNvPr>
          <p:cNvPicPr>
            <a:picLocks noChangeAspect="1"/>
          </p:cNvPicPr>
          <p:nvPr/>
        </p:nvPicPr>
        <p:blipFill>
          <a:blip r:embed="rId3"/>
          <a:stretch>
            <a:fillRect/>
          </a:stretch>
        </p:blipFill>
        <p:spPr>
          <a:xfrm>
            <a:off x="5915631" y="1203598"/>
            <a:ext cx="3229999" cy="2376264"/>
          </a:xfrm>
          <a:prstGeom prst="rect">
            <a:avLst/>
          </a:prstGeom>
        </p:spPr>
      </p:pic>
      <p:pic>
        <p:nvPicPr>
          <p:cNvPr id="7" name="Рисунок 6">
            <a:extLst>
              <a:ext uri="{FF2B5EF4-FFF2-40B4-BE49-F238E27FC236}">
                <a16:creationId xmlns:a16="http://schemas.microsoft.com/office/drawing/2014/main" id="{FE1B2525-700F-758D-5E0D-ED87EF6A3856}"/>
              </a:ext>
            </a:extLst>
          </p:cNvPr>
          <p:cNvPicPr>
            <a:picLocks noChangeAspect="1"/>
          </p:cNvPicPr>
          <p:nvPr/>
        </p:nvPicPr>
        <p:blipFill>
          <a:blip r:embed="rId4"/>
          <a:stretch>
            <a:fillRect/>
          </a:stretch>
        </p:blipFill>
        <p:spPr>
          <a:xfrm>
            <a:off x="6724314" y="3579862"/>
            <a:ext cx="1637153" cy="1637153"/>
          </a:xfrm>
          <a:prstGeom prst="rect">
            <a:avLst/>
          </a:prstGeom>
        </p:spPr>
      </p:pic>
    </p:spTree>
    <p:extLst>
      <p:ext uri="{BB962C8B-B14F-4D97-AF65-F5344CB8AC3E}">
        <p14:creationId xmlns:p14="http://schemas.microsoft.com/office/powerpoint/2010/main" val="972424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Обоснование начальной (максимальной) цены</a:t>
            </a:r>
          </a:p>
        </p:txBody>
      </p:sp>
      <p:pic>
        <p:nvPicPr>
          <p:cNvPr id="4" name="Рисунок 3">
            <a:extLst>
              <a:ext uri="{FF2B5EF4-FFF2-40B4-BE49-F238E27FC236}">
                <a16:creationId xmlns:a16="http://schemas.microsoft.com/office/drawing/2014/main" id="{85CC17F0-E003-D478-0713-46B3B2B22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1767572"/>
            <a:ext cx="4762500" cy="3333750"/>
          </a:xfrm>
          <a:prstGeom prst="rect">
            <a:avLst/>
          </a:prstGeom>
        </p:spPr>
      </p:pic>
      <p:sp>
        <p:nvSpPr>
          <p:cNvPr id="6" name="TextBox 5">
            <a:extLst>
              <a:ext uri="{FF2B5EF4-FFF2-40B4-BE49-F238E27FC236}">
                <a16:creationId xmlns:a16="http://schemas.microsoft.com/office/drawing/2014/main" id="{1283A57E-82B3-D4E5-FD6C-BB1566F0B377}"/>
              </a:ext>
            </a:extLst>
          </p:cNvPr>
          <p:cNvSpPr txBox="1"/>
          <p:nvPr/>
        </p:nvSpPr>
        <p:spPr>
          <a:xfrm>
            <a:off x="35496" y="797734"/>
            <a:ext cx="9073008" cy="1077218"/>
          </a:xfrm>
          <a:prstGeom prst="rect">
            <a:avLst/>
          </a:prstGeom>
          <a:noFill/>
        </p:spPr>
        <p:txBody>
          <a:bodyPr wrap="square">
            <a:spAutoFit/>
          </a:bodyPr>
          <a:lstStyle/>
          <a:p>
            <a:pPr algn="ctr"/>
            <a:r>
              <a:rPr lang="ru-RU" sz="1600" dirty="0">
                <a:latin typeface="Monotype Corsiva" panose="03010101010201010101" pitchFamily="66" charset="0"/>
              </a:rPr>
              <a:t>Приказ Федеральной службы войск национальной гвардии РФ от 15.02.2021 г. N 45 "Об утверждении Порядка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работы, услуги при осуществлении закупок охранных услуг« (далее – Приказ № 45)</a:t>
            </a:r>
          </a:p>
        </p:txBody>
      </p:sp>
      <p:sp>
        <p:nvSpPr>
          <p:cNvPr id="7" name="TextBox 6">
            <a:extLst>
              <a:ext uri="{FF2B5EF4-FFF2-40B4-BE49-F238E27FC236}">
                <a16:creationId xmlns:a16="http://schemas.microsoft.com/office/drawing/2014/main" id="{C56764B2-C683-EBCF-2A33-0229FB89A662}"/>
              </a:ext>
            </a:extLst>
          </p:cNvPr>
          <p:cNvSpPr txBox="1"/>
          <p:nvPr/>
        </p:nvSpPr>
        <p:spPr>
          <a:xfrm>
            <a:off x="-17893" y="3003798"/>
            <a:ext cx="2936888" cy="2062103"/>
          </a:xfrm>
          <a:prstGeom prst="rect">
            <a:avLst/>
          </a:prstGeom>
          <a:noFill/>
        </p:spPr>
        <p:txBody>
          <a:bodyPr wrap="square" rtlCol="0">
            <a:spAutoFit/>
          </a:bodyPr>
          <a:lstStyle/>
          <a:p>
            <a:pPr algn="ctr"/>
            <a:r>
              <a:rPr lang="ru-RU" sz="1600" i="1" dirty="0"/>
              <a:t>- при закупках услуг частных охранных организаций</a:t>
            </a:r>
          </a:p>
          <a:p>
            <a:pPr algn="ctr"/>
            <a:r>
              <a:rPr lang="ru-RU" sz="1600" i="1" dirty="0"/>
              <a:t>-при закупках услуг у юрлиц с особыми уставными задачами (для объектов, на которые не распространяется частная охранная деятельность </a:t>
            </a:r>
          </a:p>
          <a:p>
            <a:pPr algn="ctr"/>
            <a:r>
              <a:rPr lang="ru-RU" sz="1600" i="1" dirty="0"/>
              <a:t>(ПП  РФ от 14.08.1992 г. N 587)</a:t>
            </a:r>
          </a:p>
        </p:txBody>
      </p:sp>
      <p:sp>
        <p:nvSpPr>
          <p:cNvPr id="8" name="TextBox 7">
            <a:extLst>
              <a:ext uri="{FF2B5EF4-FFF2-40B4-BE49-F238E27FC236}">
                <a16:creationId xmlns:a16="http://schemas.microsoft.com/office/drawing/2014/main" id="{EEC0ED94-AFCA-05CF-40CF-9E7C173C213B}"/>
              </a:ext>
            </a:extLst>
          </p:cNvPr>
          <p:cNvSpPr txBox="1"/>
          <p:nvPr/>
        </p:nvSpPr>
        <p:spPr>
          <a:xfrm>
            <a:off x="6523388" y="3506792"/>
            <a:ext cx="2592288" cy="677108"/>
          </a:xfrm>
          <a:prstGeom prst="rect">
            <a:avLst/>
          </a:prstGeom>
          <a:noFill/>
        </p:spPr>
        <p:txBody>
          <a:bodyPr wrap="square" rtlCol="0">
            <a:spAutoFit/>
          </a:bodyPr>
          <a:lstStyle/>
          <a:p>
            <a:pPr algn="ctr"/>
            <a:r>
              <a:rPr lang="ru-RU" sz="2000" i="1" dirty="0"/>
              <a:t> </a:t>
            </a:r>
            <a:r>
              <a:rPr lang="ru-RU" i="1" dirty="0"/>
              <a:t>- закупки по п.2 ч. 1 ст. 93</a:t>
            </a:r>
            <a:endParaRPr lang="ru-RU" sz="2000" i="1" dirty="0"/>
          </a:p>
        </p:txBody>
      </p:sp>
      <p:sp>
        <p:nvSpPr>
          <p:cNvPr id="9" name="Облачко с текстом: прямоугольное 8">
            <a:extLst>
              <a:ext uri="{FF2B5EF4-FFF2-40B4-BE49-F238E27FC236}">
                <a16:creationId xmlns:a16="http://schemas.microsoft.com/office/drawing/2014/main" id="{7413AA68-EDED-CC85-228F-FFC7F48AE513}"/>
              </a:ext>
            </a:extLst>
          </p:cNvPr>
          <p:cNvSpPr/>
          <p:nvPr/>
        </p:nvSpPr>
        <p:spPr>
          <a:xfrm>
            <a:off x="7061363" y="1851670"/>
            <a:ext cx="1944216" cy="850771"/>
          </a:xfrm>
          <a:prstGeom prst="wedgeRectCallout">
            <a:avLst>
              <a:gd name="adj1" fmla="val -31403"/>
              <a:gd name="adj2" fmla="val 110520"/>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1FD408D4-EA1C-E253-CE0B-7B3979780082}"/>
              </a:ext>
            </a:extLst>
          </p:cNvPr>
          <p:cNvSpPr txBox="1"/>
          <p:nvPr/>
        </p:nvSpPr>
        <p:spPr>
          <a:xfrm>
            <a:off x="7061362" y="1919509"/>
            <a:ext cx="1903125" cy="830997"/>
          </a:xfrm>
          <a:prstGeom prst="rect">
            <a:avLst/>
          </a:prstGeom>
          <a:noFill/>
        </p:spPr>
        <p:txBody>
          <a:bodyPr wrap="square" rtlCol="0">
            <a:spAutoFit/>
          </a:bodyPr>
          <a:lstStyle/>
          <a:p>
            <a:pPr algn="ctr"/>
            <a:r>
              <a:rPr lang="ru-RU" sz="1600" dirty="0"/>
              <a:t>Приказ № 45 может не применяться</a:t>
            </a:r>
          </a:p>
        </p:txBody>
      </p:sp>
      <p:sp>
        <p:nvSpPr>
          <p:cNvPr id="13" name="TextBox 12">
            <a:extLst>
              <a:ext uri="{FF2B5EF4-FFF2-40B4-BE49-F238E27FC236}">
                <a16:creationId xmlns:a16="http://schemas.microsoft.com/office/drawing/2014/main" id="{3A9AE715-0AD6-FFA0-6502-5B25777337A7}"/>
              </a:ext>
            </a:extLst>
          </p:cNvPr>
          <p:cNvSpPr txBox="1"/>
          <p:nvPr/>
        </p:nvSpPr>
        <p:spPr>
          <a:xfrm>
            <a:off x="2771800" y="4731990"/>
            <a:ext cx="3888432" cy="369332"/>
          </a:xfrm>
          <a:prstGeom prst="rect">
            <a:avLst/>
          </a:prstGeom>
          <a:noFill/>
        </p:spPr>
        <p:txBody>
          <a:bodyPr wrap="square" rtlCol="0">
            <a:spAutoFit/>
          </a:bodyPr>
          <a:lstStyle/>
          <a:p>
            <a:r>
              <a:rPr lang="ru-RU" b="1" u="sng" dirty="0">
                <a:solidFill>
                  <a:srgbClr val="C00000"/>
                </a:solidFill>
              </a:rPr>
              <a:t>Порядок действует с 09.05.2021 года</a:t>
            </a:r>
          </a:p>
        </p:txBody>
      </p:sp>
    </p:spTree>
    <p:extLst>
      <p:ext uri="{BB962C8B-B14F-4D97-AF65-F5344CB8AC3E}">
        <p14:creationId xmlns:p14="http://schemas.microsoft.com/office/powerpoint/2010/main" val="4233961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FA76FAA6-CF84-0B26-4E16-262FCF936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44" y="3575943"/>
            <a:ext cx="1703527" cy="1447998"/>
          </a:xfrm>
          <a:prstGeom prst="rect">
            <a:avLst/>
          </a:prstGeom>
        </p:spPr>
      </p:pic>
      <p:sp>
        <p:nvSpPr>
          <p:cNvPr id="15" name="Свиток: горизонтальный 14">
            <a:extLst>
              <a:ext uri="{FF2B5EF4-FFF2-40B4-BE49-F238E27FC236}">
                <a16:creationId xmlns:a16="http://schemas.microsoft.com/office/drawing/2014/main" id="{F987D6E5-97BC-7551-1EE9-0893ABE8808D}"/>
              </a:ext>
            </a:extLst>
          </p:cNvPr>
          <p:cNvSpPr/>
          <p:nvPr/>
        </p:nvSpPr>
        <p:spPr>
          <a:xfrm>
            <a:off x="0" y="-20538"/>
            <a:ext cx="9036496" cy="91810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300" dirty="0">
                <a:latin typeface="Times New Roman" panose="02020603050405020304" pitchFamily="18" charset="0"/>
                <a:cs typeface="Times New Roman" panose="02020603050405020304" pitchFamily="18" charset="0"/>
              </a:rPr>
              <a:t>Обоснование начальной (максимальной) цены</a:t>
            </a:r>
          </a:p>
          <a:p>
            <a:pPr algn="ctr"/>
            <a:endParaRPr lang="ru-RU" sz="900" dirty="0"/>
          </a:p>
        </p:txBody>
      </p:sp>
      <p:graphicFrame>
        <p:nvGraphicFramePr>
          <p:cNvPr id="2" name="Схема 1">
            <a:extLst>
              <a:ext uri="{FF2B5EF4-FFF2-40B4-BE49-F238E27FC236}">
                <a16:creationId xmlns:a16="http://schemas.microsoft.com/office/drawing/2014/main" id="{FD55A5E7-F34F-5FC6-C792-0FDAEED3F5C3}"/>
              </a:ext>
            </a:extLst>
          </p:cNvPr>
          <p:cNvGraphicFramePr/>
          <p:nvPr>
            <p:extLst>
              <p:ext uri="{D42A27DB-BD31-4B8C-83A1-F6EECF244321}">
                <p14:modId xmlns:p14="http://schemas.microsoft.com/office/powerpoint/2010/main" val="474267002"/>
              </p:ext>
            </p:extLst>
          </p:nvPr>
        </p:nvGraphicFramePr>
        <p:xfrm>
          <a:off x="0" y="1059582"/>
          <a:ext cx="903649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Рисунок 3" descr="Изображение выглядит как Шрифт, снимок экрана, линия, текст&#10;&#10;Автоматически созданное описание">
            <a:extLst>
              <a:ext uri="{FF2B5EF4-FFF2-40B4-BE49-F238E27FC236}">
                <a16:creationId xmlns:a16="http://schemas.microsoft.com/office/drawing/2014/main" id="{C05DB275-A0C7-375D-1736-4561D29E4AB2}"/>
              </a:ext>
            </a:extLst>
          </p:cNvPr>
          <p:cNvPicPr>
            <a:picLocks noChangeAspect="1"/>
          </p:cNvPicPr>
          <p:nvPr/>
        </p:nvPicPr>
        <p:blipFill>
          <a:blip r:embed="rId9"/>
          <a:stretch>
            <a:fillRect/>
          </a:stretch>
        </p:blipFill>
        <p:spPr>
          <a:xfrm>
            <a:off x="827584" y="2067694"/>
            <a:ext cx="3345092" cy="461392"/>
          </a:xfrm>
          <a:prstGeom prst="rect">
            <a:avLst/>
          </a:prstGeom>
        </p:spPr>
      </p:pic>
      <p:sp>
        <p:nvSpPr>
          <p:cNvPr id="3" name="Правая фигурная скобка 2">
            <a:extLst>
              <a:ext uri="{FF2B5EF4-FFF2-40B4-BE49-F238E27FC236}">
                <a16:creationId xmlns:a16="http://schemas.microsoft.com/office/drawing/2014/main" id="{574CF945-A915-1904-6BE8-CA43AC0ADB92}"/>
              </a:ext>
            </a:extLst>
          </p:cNvPr>
          <p:cNvSpPr/>
          <p:nvPr/>
        </p:nvSpPr>
        <p:spPr>
          <a:xfrm>
            <a:off x="4481736" y="4371949"/>
            <a:ext cx="306288" cy="615553"/>
          </a:xfrm>
          <a:prstGeom prst="rightBrace">
            <a:avLst>
              <a:gd name="adj1" fmla="val 8333"/>
              <a:gd name="adj2" fmla="val 47655"/>
            </a:avLst>
          </a:prstGeom>
          <a:ln w="22225"/>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5" name="TextBox 4">
            <a:extLst>
              <a:ext uri="{FF2B5EF4-FFF2-40B4-BE49-F238E27FC236}">
                <a16:creationId xmlns:a16="http://schemas.microsoft.com/office/drawing/2014/main" id="{4CFA6C77-4AA1-D0B1-102D-D450F81A5993}"/>
              </a:ext>
            </a:extLst>
          </p:cNvPr>
          <p:cNvSpPr txBox="1"/>
          <p:nvPr/>
        </p:nvSpPr>
        <p:spPr>
          <a:xfrm>
            <a:off x="4716016" y="4083918"/>
            <a:ext cx="609936" cy="615553"/>
          </a:xfrm>
          <a:prstGeom prst="rect">
            <a:avLst/>
          </a:prstGeom>
          <a:noFill/>
        </p:spPr>
        <p:txBody>
          <a:bodyPr wrap="square" rtlCol="0">
            <a:spAutoFit/>
          </a:bodyPr>
          <a:lstStyle/>
          <a:p>
            <a:r>
              <a:rPr lang="ru-RU" sz="1100" dirty="0">
                <a:latin typeface="Times New Roman" panose="02020603050405020304" pitchFamily="18" charset="0"/>
                <a:cs typeface="Times New Roman" panose="02020603050405020304" pitchFamily="18" charset="0"/>
              </a:rPr>
              <a:t>Доп., при </a:t>
            </a:r>
            <a:r>
              <a:rPr lang="ru-RU" sz="1100" dirty="0" err="1">
                <a:latin typeface="Times New Roman" panose="02020603050405020304" pitchFamily="18" charset="0"/>
                <a:cs typeface="Times New Roman" panose="02020603050405020304" pitchFamily="18" charset="0"/>
              </a:rPr>
              <a:t>необх</a:t>
            </a:r>
            <a:r>
              <a:rPr lang="ru-RU" sz="1200" dirty="0">
                <a:latin typeface="Times New Roman" panose="02020603050405020304" pitchFamily="18" charset="0"/>
                <a:cs typeface="Times New Roman" panose="02020603050405020304" pitchFamily="18" charset="0"/>
              </a:rPr>
              <a:t>.</a:t>
            </a:r>
          </a:p>
        </p:txBody>
      </p:sp>
      <p:sp>
        <p:nvSpPr>
          <p:cNvPr id="6" name="Левая фигурная скобка 5">
            <a:extLst>
              <a:ext uri="{FF2B5EF4-FFF2-40B4-BE49-F238E27FC236}">
                <a16:creationId xmlns:a16="http://schemas.microsoft.com/office/drawing/2014/main" id="{FBD63D08-E0DE-2443-9913-34B783F5FF60}"/>
              </a:ext>
            </a:extLst>
          </p:cNvPr>
          <p:cNvSpPr/>
          <p:nvPr/>
        </p:nvSpPr>
        <p:spPr>
          <a:xfrm>
            <a:off x="5004048" y="3723878"/>
            <a:ext cx="321904" cy="1224136"/>
          </a:xfrm>
          <a:prstGeom prst="leftBrace">
            <a:avLst>
              <a:gd name="adj1" fmla="val 7068"/>
              <a:gd name="adj2" fmla="val 50000"/>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1653879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виток: горизонтальный 14">
            <a:extLst>
              <a:ext uri="{FF2B5EF4-FFF2-40B4-BE49-F238E27FC236}">
                <a16:creationId xmlns:a16="http://schemas.microsoft.com/office/drawing/2014/main" id="{F987D6E5-97BC-7551-1EE9-0893ABE8808D}"/>
              </a:ext>
            </a:extLst>
          </p:cNvPr>
          <p:cNvSpPr/>
          <p:nvPr/>
        </p:nvSpPr>
        <p:spPr>
          <a:xfrm>
            <a:off x="0" y="-20538"/>
            <a:ext cx="9144000" cy="122413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300" dirty="0">
                <a:latin typeface="Times New Roman" panose="02020603050405020304" pitchFamily="18" charset="0"/>
                <a:cs typeface="Times New Roman" panose="02020603050405020304" pitchFamily="18" charset="0"/>
              </a:rPr>
              <a:t>Обоснование НМЦК – прямые затраты (1)</a:t>
            </a:r>
          </a:p>
          <a:p>
            <a:pPr algn="ctr"/>
            <a:endParaRPr lang="ru-RU" sz="900" dirty="0"/>
          </a:p>
        </p:txBody>
      </p:sp>
      <p:graphicFrame>
        <p:nvGraphicFramePr>
          <p:cNvPr id="5" name="Схема 4">
            <a:extLst>
              <a:ext uri="{FF2B5EF4-FFF2-40B4-BE49-F238E27FC236}">
                <a16:creationId xmlns:a16="http://schemas.microsoft.com/office/drawing/2014/main" id="{F431648D-B22F-5838-5E97-51328ACD0087}"/>
              </a:ext>
            </a:extLst>
          </p:cNvPr>
          <p:cNvGraphicFramePr/>
          <p:nvPr>
            <p:extLst>
              <p:ext uri="{D42A27DB-BD31-4B8C-83A1-F6EECF244321}">
                <p14:modId xmlns:p14="http://schemas.microsoft.com/office/powerpoint/2010/main" val="1243862690"/>
              </p:ext>
            </p:extLst>
          </p:nvPr>
        </p:nvGraphicFramePr>
        <p:xfrm>
          <a:off x="0" y="1203598"/>
          <a:ext cx="7668344"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59933EF-F2D4-1709-E0F7-81C5D1E05C22}"/>
              </a:ext>
            </a:extLst>
          </p:cNvPr>
          <p:cNvSpPr txBox="1"/>
          <p:nvPr/>
        </p:nvSpPr>
        <p:spPr>
          <a:xfrm>
            <a:off x="107504" y="1257776"/>
            <a:ext cx="1728192" cy="923330"/>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Для ЧОО пр. </a:t>
            </a:r>
            <a:r>
              <a:rPr lang="ru-RU" dirty="0" err="1">
                <a:latin typeface="Times New Roman" panose="02020603050405020304" pitchFamily="18" charset="0"/>
                <a:cs typeface="Times New Roman" panose="02020603050405020304" pitchFamily="18" charset="0"/>
              </a:rPr>
              <a:t>затр</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след.услуг</a:t>
            </a:r>
            <a:r>
              <a:rPr lang="ru-RU" dirty="0">
                <a:latin typeface="Times New Roman" panose="02020603050405020304" pitchFamily="18" charset="0"/>
                <a:cs typeface="Times New Roman" panose="02020603050405020304" pitchFamily="18" charset="0"/>
              </a:rPr>
              <a:t>:</a:t>
            </a:r>
          </a:p>
        </p:txBody>
      </p:sp>
      <p:sp>
        <p:nvSpPr>
          <p:cNvPr id="3" name="Стрелка: вправо 2">
            <a:extLst>
              <a:ext uri="{FF2B5EF4-FFF2-40B4-BE49-F238E27FC236}">
                <a16:creationId xmlns:a16="http://schemas.microsoft.com/office/drawing/2014/main" id="{B8BB6F53-5C3B-6424-BFF7-979A9E6D0862}"/>
              </a:ext>
            </a:extLst>
          </p:cNvPr>
          <p:cNvSpPr/>
          <p:nvPr/>
        </p:nvSpPr>
        <p:spPr>
          <a:xfrm>
            <a:off x="1331640" y="1491630"/>
            <a:ext cx="792088" cy="4465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F70652E7-C9D2-3372-20F9-AEC815E07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6256" y="699542"/>
            <a:ext cx="3095625" cy="4762500"/>
          </a:xfrm>
          <a:prstGeom prst="rect">
            <a:avLst/>
          </a:prstGeom>
        </p:spPr>
      </p:pic>
    </p:spTree>
    <p:extLst>
      <p:ext uri="{BB962C8B-B14F-4D97-AF65-F5344CB8AC3E}">
        <p14:creationId xmlns:p14="http://schemas.microsoft.com/office/powerpoint/2010/main" val="1590842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виток: горизонтальный 14">
            <a:extLst>
              <a:ext uri="{FF2B5EF4-FFF2-40B4-BE49-F238E27FC236}">
                <a16:creationId xmlns:a16="http://schemas.microsoft.com/office/drawing/2014/main" id="{F987D6E5-97BC-7551-1EE9-0893ABE8808D}"/>
              </a:ext>
            </a:extLst>
          </p:cNvPr>
          <p:cNvSpPr/>
          <p:nvPr/>
        </p:nvSpPr>
        <p:spPr>
          <a:xfrm>
            <a:off x="0" y="-20538"/>
            <a:ext cx="9144000" cy="122413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300" dirty="0">
                <a:latin typeface="Times New Roman" panose="02020603050405020304" pitchFamily="18" charset="0"/>
                <a:cs typeface="Times New Roman" panose="02020603050405020304" pitchFamily="18" charset="0"/>
              </a:rPr>
              <a:t>Обоснование НМЦК – прямые затраты (1)</a:t>
            </a:r>
          </a:p>
          <a:p>
            <a:pPr algn="ctr"/>
            <a:endParaRPr lang="ru-RU" sz="900" dirty="0"/>
          </a:p>
        </p:txBody>
      </p:sp>
      <p:sp>
        <p:nvSpPr>
          <p:cNvPr id="4" name="Прямоугольник: скругленные углы 3">
            <a:extLst>
              <a:ext uri="{FF2B5EF4-FFF2-40B4-BE49-F238E27FC236}">
                <a16:creationId xmlns:a16="http://schemas.microsoft.com/office/drawing/2014/main" id="{1CBC304A-C622-6367-CD72-EFBA90F78D16}"/>
              </a:ext>
            </a:extLst>
          </p:cNvPr>
          <p:cNvSpPr/>
          <p:nvPr/>
        </p:nvSpPr>
        <p:spPr>
          <a:xfrm>
            <a:off x="35496" y="1187785"/>
            <a:ext cx="5616624" cy="1457990"/>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800" dirty="0">
                <a:solidFill>
                  <a:schemeClr val="tx1"/>
                </a:solidFill>
                <a:latin typeface="Times New Roman" panose="02020603050405020304" pitchFamily="18" charset="0"/>
                <a:cs typeface="Times New Roman" panose="02020603050405020304" pitchFamily="18" charset="0"/>
              </a:rPr>
              <a:t>Формула для расчета прямых затрат:</a:t>
            </a:r>
          </a:p>
          <a:p>
            <a:pPr algn="ctr"/>
            <a:r>
              <a:rPr lang="ru-RU" sz="2800" dirty="0">
                <a:solidFill>
                  <a:schemeClr val="tx1"/>
                </a:solidFill>
              </a:rPr>
              <a:t>С u=(</a:t>
            </a:r>
            <a:r>
              <a:rPr lang="ru-RU" sz="2800" dirty="0" err="1">
                <a:solidFill>
                  <a:schemeClr val="tx1"/>
                </a:solidFill>
              </a:rPr>
              <a:t>БЗП+Д</a:t>
            </a:r>
            <a:r>
              <a:rPr lang="ru-RU" sz="2800" baseline="-25000" dirty="0" err="1">
                <a:solidFill>
                  <a:schemeClr val="tx1"/>
                </a:solidFill>
              </a:rPr>
              <a:t>н</a:t>
            </a:r>
            <a:r>
              <a:rPr lang="ru-RU" sz="2800" dirty="0" err="1">
                <a:solidFill>
                  <a:schemeClr val="tx1"/>
                </a:solidFill>
              </a:rPr>
              <a:t>+Д</a:t>
            </a:r>
            <a:r>
              <a:rPr lang="ru-RU" sz="2800" baseline="-25000" dirty="0" err="1">
                <a:solidFill>
                  <a:schemeClr val="tx1"/>
                </a:solidFill>
              </a:rPr>
              <a:t>вп</a:t>
            </a:r>
            <a:r>
              <a:rPr lang="ru-RU" sz="2800" dirty="0" err="1">
                <a:solidFill>
                  <a:schemeClr val="tx1"/>
                </a:solidFill>
              </a:rPr>
              <a:t>+Д</a:t>
            </a:r>
            <a:r>
              <a:rPr lang="ru-RU" sz="2800" baseline="-25000" dirty="0" err="1">
                <a:solidFill>
                  <a:schemeClr val="tx1"/>
                </a:solidFill>
              </a:rPr>
              <a:t>рк</a:t>
            </a:r>
            <a:r>
              <a:rPr lang="ru-RU" sz="2800" dirty="0" err="1">
                <a:solidFill>
                  <a:schemeClr val="tx1"/>
                </a:solidFill>
              </a:rPr>
              <a:t>+РО+СВ</a:t>
            </a:r>
            <a:r>
              <a:rPr lang="ru-RU" sz="2800" dirty="0">
                <a:solidFill>
                  <a:schemeClr val="tx1"/>
                </a:solidFill>
              </a:rPr>
              <a:t>)*U</a:t>
            </a:r>
          </a:p>
        </p:txBody>
      </p:sp>
      <p:sp>
        <p:nvSpPr>
          <p:cNvPr id="6" name="TextBox 5">
            <a:extLst>
              <a:ext uri="{FF2B5EF4-FFF2-40B4-BE49-F238E27FC236}">
                <a16:creationId xmlns:a16="http://schemas.microsoft.com/office/drawing/2014/main" id="{851965C5-5B2A-1FE8-3D76-467572030F43}"/>
              </a:ext>
            </a:extLst>
          </p:cNvPr>
          <p:cNvSpPr txBox="1"/>
          <p:nvPr/>
        </p:nvSpPr>
        <p:spPr>
          <a:xfrm>
            <a:off x="107504" y="3579862"/>
            <a:ext cx="8856984" cy="646331"/>
          </a:xfrm>
          <a:prstGeom prst="rect">
            <a:avLst/>
          </a:prstGeom>
          <a:noFill/>
        </p:spPr>
        <p:txBody>
          <a:bodyPr wrap="square" rtlCol="0">
            <a:spAutoFit/>
          </a:bodyPr>
          <a:lstStyle/>
          <a:p>
            <a:endParaRPr lang="ru-RU" dirty="0"/>
          </a:p>
          <a:p>
            <a:r>
              <a:rPr lang="ru-RU" dirty="0" err="1">
                <a:latin typeface="Times New Roman" panose="02020603050405020304" pitchFamily="18" charset="0"/>
                <a:cs typeface="Times New Roman" panose="02020603050405020304" pitchFamily="18" charset="0"/>
              </a:rPr>
              <a:t>Дн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Двп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Дрк</a:t>
            </a:r>
            <a:r>
              <a:rPr lang="ru-RU" dirty="0">
                <a:latin typeface="Times New Roman" panose="02020603050405020304" pitchFamily="18" charset="0"/>
                <a:cs typeface="Times New Roman" panose="02020603050405020304" pitchFamily="18" charset="0"/>
              </a:rPr>
              <a:t> – доплаты за ночное время, праздничные дни, районные коэффициенты</a:t>
            </a:r>
          </a:p>
        </p:txBody>
      </p:sp>
      <p:pic>
        <p:nvPicPr>
          <p:cNvPr id="7" name="Рисунок 6">
            <a:extLst>
              <a:ext uri="{FF2B5EF4-FFF2-40B4-BE49-F238E27FC236}">
                <a16:creationId xmlns:a16="http://schemas.microsoft.com/office/drawing/2014/main" id="{DA96E2CB-DE59-C4B4-2D6F-DBA479D2B6FC}"/>
              </a:ext>
            </a:extLst>
          </p:cNvPr>
          <p:cNvPicPr>
            <a:picLocks noChangeAspect="1"/>
          </p:cNvPicPr>
          <p:nvPr/>
        </p:nvPicPr>
        <p:blipFill>
          <a:blip r:embed="rId3"/>
          <a:stretch>
            <a:fillRect/>
          </a:stretch>
        </p:blipFill>
        <p:spPr>
          <a:xfrm>
            <a:off x="1907704" y="2859782"/>
            <a:ext cx="2142638" cy="936104"/>
          </a:xfrm>
          <a:prstGeom prst="rect">
            <a:avLst/>
          </a:prstGeom>
        </p:spPr>
      </p:pic>
      <p:sp>
        <p:nvSpPr>
          <p:cNvPr id="9" name="TextBox 8">
            <a:extLst>
              <a:ext uri="{FF2B5EF4-FFF2-40B4-BE49-F238E27FC236}">
                <a16:creationId xmlns:a16="http://schemas.microsoft.com/office/drawing/2014/main" id="{28DA72F0-EE53-3113-C240-5E3230C68083}"/>
              </a:ext>
            </a:extLst>
          </p:cNvPr>
          <p:cNvSpPr txBox="1"/>
          <p:nvPr/>
        </p:nvSpPr>
        <p:spPr>
          <a:xfrm>
            <a:off x="318904" y="3004668"/>
            <a:ext cx="1156752" cy="646331"/>
          </a:xfrm>
          <a:prstGeom prst="rect">
            <a:avLst/>
          </a:prstGeom>
          <a:noFill/>
        </p:spPr>
        <p:txBody>
          <a:bodyPr wrap="square">
            <a:spAutoFit/>
          </a:bodyPr>
          <a:lstStyle/>
          <a:p>
            <a:r>
              <a:rPr lang="ru-RU" dirty="0">
                <a:latin typeface="Times New Roman" panose="02020603050405020304" pitchFamily="18" charset="0"/>
                <a:cs typeface="Times New Roman" panose="02020603050405020304" pitchFamily="18" charset="0"/>
              </a:rPr>
              <a:t>Базовая зарплата</a:t>
            </a:r>
          </a:p>
        </p:txBody>
      </p:sp>
      <p:sp>
        <p:nvSpPr>
          <p:cNvPr id="10" name="TextBox 9">
            <a:extLst>
              <a:ext uri="{FF2B5EF4-FFF2-40B4-BE49-F238E27FC236}">
                <a16:creationId xmlns:a16="http://schemas.microsoft.com/office/drawing/2014/main" id="{40C573A4-63B9-982B-0910-740ECF202CD1}"/>
              </a:ext>
            </a:extLst>
          </p:cNvPr>
          <p:cNvSpPr txBox="1"/>
          <p:nvPr/>
        </p:nvSpPr>
        <p:spPr>
          <a:xfrm>
            <a:off x="4482390" y="2859782"/>
            <a:ext cx="4104456" cy="369332"/>
          </a:xfrm>
          <a:prstGeom prst="rect">
            <a:avLst/>
          </a:prstGeom>
          <a:noFill/>
        </p:spPr>
        <p:txBody>
          <a:bodyPr wrap="square" rtlCol="0">
            <a:spAutoFit/>
          </a:bodyPr>
          <a:lstStyle/>
          <a:p>
            <a:r>
              <a:rPr lang="ru-RU" i="1" dirty="0">
                <a:latin typeface="Times New Roman" panose="02020603050405020304" pitchFamily="18" charset="0"/>
                <a:cs typeface="Times New Roman" panose="02020603050405020304" pitchFamily="18" charset="0"/>
              </a:rPr>
              <a:t>минимальный размер оплаты труда</a:t>
            </a:r>
          </a:p>
        </p:txBody>
      </p:sp>
      <p:cxnSp>
        <p:nvCxnSpPr>
          <p:cNvPr id="12" name="Прямая со стрелкой 11">
            <a:extLst>
              <a:ext uri="{FF2B5EF4-FFF2-40B4-BE49-F238E27FC236}">
                <a16:creationId xmlns:a16="http://schemas.microsoft.com/office/drawing/2014/main" id="{BE59BFC8-A7E8-871E-F692-C7B376869EF5}"/>
              </a:ext>
            </a:extLst>
          </p:cNvPr>
          <p:cNvCxnSpPr/>
          <p:nvPr/>
        </p:nvCxnSpPr>
        <p:spPr>
          <a:xfrm>
            <a:off x="3995936" y="3075806"/>
            <a:ext cx="360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554BEC8-9708-9959-D7F2-7919A8CC91DB}"/>
              </a:ext>
            </a:extLst>
          </p:cNvPr>
          <p:cNvSpPr txBox="1"/>
          <p:nvPr/>
        </p:nvSpPr>
        <p:spPr>
          <a:xfrm>
            <a:off x="4528710" y="3205179"/>
            <a:ext cx="4248472" cy="646331"/>
          </a:xfrm>
          <a:prstGeom prst="rect">
            <a:avLst/>
          </a:prstGeom>
          <a:noFill/>
        </p:spPr>
        <p:txBody>
          <a:bodyPr wrap="square" rtlCol="0">
            <a:spAutoFit/>
          </a:bodyPr>
          <a:lstStyle/>
          <a:p>
            <a:r>
              <a:rPr lang="ru-RU" i="1" dirty="0">
                <a:latin typeface="Times New Roman" panose="02020603050405020304" pitchFamily="18" charset="0"/>
                <a:cs typeface="Times New Roman" panose="02020603050405020304" pitchFamily="18" charset="0"/>
              </a:rPr>
              <a:t>среднемесячное количество рабочих часов одного работника поста охраны. </a:t>
            </a:r>
          </a:p>
        </p:txBody>
      </p:sp>
      <p:cxnSp>
        <p:nvCxnSpPr>
          <p:cNvPr id="16" name="Прямая со стрелкой 15">
            <a:extLst>
              <a:ext uri="{FF2B5EF4-FFF2-40B4-BE49-F238E27FC236}">
                <a16:creationId xmlns:a16="http://schemas.microsoft.com/office/drawing/2014/main" id="{38F87D23-F702-8D02-D734-2653F77C1E2F}"/>
              </a:ext>
            </a:extLst>
          </p:cNvPr>
          <p:cNvCxnSpPr>
            <a:cxnSpLocks/>
          </p:cNvCxnSpPr>
          <p:nvPr/>
        </p:nvCxnSpPr>
        <p:spPr>
          <a:xfrm>
            <a:off x="3995936" y="3426554"/>
            <a:ext cx="360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1DF002B-DDA1-C58C-DF18-E68746855EE5}"/>
              </a:ext>
            </a:extLst>
          </p:cNvPr>
          <p:cNvSpPr txBox="1"/>
          <p:nvPr/>
        </p:nvSpPr>
        <p:spPr>
          <a:xfrm>
            <a:off x="74728" y="4299942"/>
            <a:ext cx="4289844" cy="646331"/>
          </a:xfrm>
          <a:prstGeom prst="rect">
            <a:avLst/>
          </a:prstGeom>
          <a:noFill/>
          <a:ln w="19050">
            <a:solidFill>
              <a:srgbClr val="C00000"/>
            </a:solidFill>
          </a:ln>
        </p:spPr>
        <p:txBody>
          <a:bodyPr wrap="square">
            <a:spAutoFit/>
          </a:bodyPr>
          <a:lstStyle/>
          <a:p>
            <a:r>
              <a:rPr lang="ru-RU" dirty="0">
                <a:latin typeface="Times New Roman" panose="02020603050405020304" pitchFamily="18" charset="0"/>
                <a:cs typeface="Times New Roman" panose="02020603050405020304" pitchFamily="18" charset="0"/>
              </a:rPr>
              <a:t>Резерв на отпуск:</a:t>
            </a:r>
          </a:p>
          <a:p>
            <a:endParaRPr lang="ru-RU" dirty="0"/>
          </a:p>
        </p:txBody>
      </p:sp>
      <p:pic>
        <p:nvPicPr>
          <p:cNvPr id="20" name="Рисунок 19">
            <a:extLst>
              <a:ext uri="{FF2B5EF4-FFF2-40B4-BE49-F238E27FC236}">
                <a16:creationId xmlns:a16="http://schemas.microsoft.com/office/drawing/2014/main" id="{CB7F0957-264F-293A-2EA2-782C71F5C4A5}"/>
              </a:ext>
            </a:extLst>
          </p:cNvPr>
          <p:cNvPicPr>
            <a:picLocks noChangeAspect="1"/>
          </p:cNvPicPr>
          <p:nvPr/>
        </p:nvPicPr>
        <p:blipFill>
          <a:blip r:embed="rId4"/>
          <a:stretch>
            <a:fillRect/>
          </a:stretch>
        </p:blipFill>
        <p:spPr>
          <a:xfrm>
            <a:off x="2051720" y="4299942"/>
            <a:ext cx="2312852" cy="642459"/>
          </a:xfrm>
          <a:prstGeom prst="rect">
            <a:avLst/>
          </a:prstGeom>
        </p:spPr>
      </p:pic>
      <p:sp>
        <p:nvSpPr>
          <p:cNvPr id="22" name="TextBox 21">
            <a:extLst>
              <a:ext uri="{FF2B5EF4-FFF2-40B4-BE49-F238E27FC236}">
                <a16:creationId xmlns:a16="http://schemas.microsoft.com/office/drawing/2014/main" id="{FCF29143-05A1-23A5-3147-62C4FF7E856A}"/>
              </a:ext>
            </a:extLst>
          </p:cNvPr>
          <p:cNvSpPr txBox="1"/>
          <p:nvPr/>
        </p:nvSpPr>
        <p:spPr>
          <a:xfrm>
            <a:off x="4474076" y="4168700"/>
            <a:ext cx="4584030" cy="923330"/>
          </a:xfrm>
          <a:prstGeom prst="rect">
            <a:avLst/>
          </a:prstGeom>
          <a:noFill/>
          <a:ln w="15875">
            <a:solidFill>
              <a:srgbClr val="C00000"/>
            </a:solidFill>
          </a:ln>
        </p:spPr>
        <p:txBody>
          <a:bodyPr wrap="square">
            <a:spAutoFit/>
          </a:bodyPr>
          <a:lstStyle/>
          <a:p>
            <a:r>
              <a:rPr lang="ru-RU" dirty="0">
                <a:latin typeface="Times New Roman" panose="02020603050405020304" pitchFamily="18" charset="0"/>
                <a:cs typeface="Times New Roman" panose="02020603050405020304" pitchFamily="18" charset="0"/>
              </a:rPr>
              <a:t>Страховые взносы:</a:t>
            </a:r>
          </a:p>
          <a:p>
            <a:r>
              <a:rPr lang="ru-RU" dirty="0">
                <a:latin typeface="Times New Roman" panose="02020603050405020304" pitchFamily="18" charset="0"/>
                <a:cs typeface="Times New Roman" panose="02020603050405020304" pitchFamily="18" charset="0"/>
              </a:rPr>
              <a:t>СВ = (БЗП + Д н + Д </a:t>
            </a:r>
            <a:r>
              <a:rPr lang="ru-RU" dirty="0" err="1">
                <a:latin typeface="Times New Roman" panose="02020603050405020304" pitchFamily="18" charset="0"/>
                <a:cs typeface="Times New Roman" panose="02020603050405020304" pitchFamily="18" charset="0"/>
              </a:rPr>
              <a:t>вп</a:t>
            </a:r>
            <a:r>
              <a:rPr lang="ru-RU" dirty="0">
                <a:latin typeface="Times New Roman" panose="02020603050405020304" pitchFamily="18" charset="0"/>
                <a:cs typeface="Times New Roman" panose="02020603050405020304" pitchFamily="18" charset="0"/>
              </a:rPr>
              <a:t> + Д </a:t>
            </a:r>
            <a:r>
              <a:rPr lang="ru-RU" dirty="0" err="1">
                <a:latin typeface="Times New Roman" panose="02020603050405020304" pitchFamily="18" charset="0"/>
                <a:cs typeface="Times New Roman" panose="02020603050405020304" pitchFamily="18" charset="0"/>
              </a:rPr>
              <a:t>рк</a:t>
            </a:r>
            <a:r>
              <a:rPr lang="ru-RU" dirty="0">
                <a:latin typeface="Times New Roman" panose="02020603050405020304" pitchFamily="18" charset="0"/>
                <a:cs typeface="Times New Roman" panose="02020603050405020304" pitchFamily="18" charset="0"/>
              </a:rPr>
              <a:t> + PO) * Y,</a:t>
            </a:r>
          </a:p>
          <a:p>
            <a:r>
              <a:rPr lang="en-US" dirty="0">
                <a:latin typeface="Times New Roman" panose="02020603050405020304" pitchFamily="18" charset="0"/>
                <a:cs typeface="Times New Roman" panose="02020603050405020304" pitchFamily="18" charset="0"/>
              </a:rPr>
              <a:t>Y - </a:t>
            </a:r>
            <a:r>
              <a:rPr lang="ru-RU" dirty="0">
                <a:latin typeface="Times New Roman" panose="02020603050405020304" pitchFamily="18" charset="0"/>
                <a:cs typeface="Times New Roman" panose="02020603050405020304" pitchFamily="18" charset="0"/>
              </a:rPr>
              <a:t>ставка страховых взносов</a:t>
            </a:r>
          </a:p>
        </p:txBody>
      </p:sp>
      <p:pic>
        <p:nvPicPr>
          <p:cNvPr id="23" name="Рисунок 22">
            <a:extLst>
              <a:ext uri="{FF2B5EF4-FFF2-40B4-BE49-F238E27FC236}">
                <a16:creationId xmlns:a16="http://schemas.microsoft.com/office/drawing/2014/main" id="{C02492BE-192D-DF6E-E4BA-5FB751F19D97}"/>
              </a:ext>
            </a:extLst>
          </p:cNvPr>
          <p:cNvPicPr>
            <a:picLocks noChangeAspect="1"/>
          </p:cNvPicPr>
          <p:nvPr/>
        </p:nvPicPr>
        <p:blipFill>
          <a:blip r:embed="rId5"/>
          <a:stretch>
            <a:fillRect/>
          </a:stretch>
        </p:blipFill>
        <p:spPr>
          <a:xfrm>
            <a:off x="5652120" y="1341262"/>
            <a:ext cx="3419871" cy="726432"/>
          </a:xfrm>
          <a:prstGeom prst="rect">
            <a:avLst/>
          </a:prstGeom>
          <a:ln w="38100">
            <a:solidFill>
              <a:schemeClr val="tx2"/>
            </a:solidFill>
          </a:ln>
        </p:spPr>
      </p:pic>
      <p:sp>
        <p:nvSpPr>
          <p:cNvPr id="25" name="Овал 24">
            <a:extLst>
              <a:ext uri="{FF2B5EF4-FFF2-40B4-BE49-F238E27FC236}">
                <a16:creationId xmlns:a16="http://schemas.microsoft.com/office/drawing/2014/main" id="{20C7EA97-97D1-B67C-544C-6909E9F9C239}"/>
              </a:ext>
            </a:extLst>
          </p:cNvPr>
          <p:cNvSpPr/>
          <p:nvPr/>
        </p:nvSpPr>
        <p:spPr>
          <a:xfrm>
            <a:off x="6588224" y="1467419"/>
            <a:ext cx="221650" cy="600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40950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виток: горизонтальный 14">
            <a:extLst>
              <a:ext uri="{FF2B5EF4-FFF2-40B4-BE49-F238E27FC236}">
                <a16:creationId xmlns:a16="http://schemas.microsoft.com/office/drawing/2014/main" id="{F987D6E5-97BC-7551-1EE9-0893ABE8808D}"/>
              </a:ext>
            </a:extLst>
          </p:cNvPr>
          <p:cNvSpPr/>
          <p:nvPr/>
        </p:nvSpPr>
        <p:spPr>
          <a:xfrm>
            <a:off x="0" y="-20538"/>
            <a:ext cx="9144000" cy="122413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300" dirty="0">
                <a:latin typeface="Times New Roman" panose="02020603050405020304" pitchFamily="18" charset="0"/>
                <a:cs typeface="Times New Roman" panose="02020603050405020304" pitchFamily="18" charset="0"/>
              </a:rPr>
              <a:t>Обоснование НМЦК – прямые затраты (1)</a:t>
            </a:r>
          </a:p>
          <a:p>
            <a:pPr algn="ctr"/>
            <a:endParaRPr lang="ru-RU" sz="900" dirty="0"/>
          </a:p>
        </p:txBody>
      </p:sp>
      <p:sp>
        <p:nvSpPr>
          <p:cNvPr id="4" name="Прямоугольник: скругленные углы 3">
            <a:extLst>
              <a:ext uri="{FF2B5EF4-FFF2-40B4-BE49-F238E27FC236}">
                <a16:creationId xmlns:a16="http://schemas.microsoft.com/office/drawing/2014/main" id="{1CBC304A-C622-6367-CD72-EFBA90F78D16}"/>
              </a:ext>
            </a:extLst>
          </p:cNvPr>
          <p:cNvSpPr/>
          <p:nvPr/>
        </p:nvSpPr>
        <p:spPr>
          <a:xfrm>
            <a:off x="35496" y="1187785"/>
            <a:ext cx="5256584" cy="87990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latin typeface="Times New Roman" panose="02020603050405020304" pitchFamily="18" charset="0"/>
                <a:cs typeface="Times New Roman" panose="02020603050405020304" pitchFamily="18" charset="0"/>
              </a:rPr>
              <a:t>Формула для расчета прямых затрат:</a:t>
            </a:r>
          </a:p>
          <a:p>
            <a:pPr algn="ctr"/>
            <a:r>
              <a:rPr lang="ru-RU" sz="2400" dirty="0">
                <a:solidFill>
                  <a:schemeClr val="tx1"/>
                </a:solidFill>
              </a:rPr>
              <a:t>С u=(</a:t>
            </a:r>
            <a:r>
              <a:rPr lang="ru-RU" sz="2400" dirty="0" err="1">
                <a:solidFill>
                  <a:schemeClr val="tx1"/>
                </a:solidFill>
              </a:rPr>
              <a:t>БЗП+Д</a:t>
            </a:r>
            <a:r>
              <a:rPr lang="ru-RU" sz="2400" baseline="-25000" dirty="0" err="1">
                <a:solidFill>
                  <a:schemeClr val="tx1"/>
                </a:solidFill>
              </a:rPr>
              <a:t>н</a:t>
            </a:r>
            <a:r>
              <a:rPr lang="ru-RU" sz="2400" dirty="0" err="1">
                <a:solidFill>
                  <a:schemeClr val="tx1"/>
                </a:solidFill>
              </a:rPr>
              <a:t>+Д</a:t>
            </a:r>
            <a:r>
              <a:rPr lang="ru-RU" sz="2400" baseline="-25000" dirty="0" err="1">
                <a:solidFill>
                  <a:schemeClr val="tx1"/>
                </a:solidFill>
              </a:rPr>
              <a:t>вп</a:t>
            </a:r>
            <a:r>
              <a:rPr lang="ru-RU" sz="2400" dirty="0" err="1">
                <a:solidFill>
                  <a:schemeClr val="tx1"/>
                </a:solidFill>
              </a:rPr>
              <a:t>+Д</a:t>
            </a:r>
            <a:r>
              <a:rPr lang="ru-RU" sz="2400" baseline="-25000" dirty="0" err="1">
                <a:solidFill>
                  <a:schemeClr val="tx1"/>
                </a:solidFill>
              </a:rPr>
              <a:t>рк</a:t>
            </a:r>
            <a:r>
              <a:rPr lang="ru-RU" sz="2400" dirty="0" err="1">
                <a:solidFill>
                  <a:schemeClr val="tx1"/>
                </a:solidFill>
              </a:rPr>
              <a:t>+РО+СВ</a:t>
            </a:r>
            <a:r>
              <a:rPr lang="ru-RU" sz="2400" dirty="0">
                <a:solidFill>
                  <a:schemeClr val="tx1"/>
                </a:solidFill>
              </a:rPr>
              <a:t>)*U</a:t>
            </a:r>
          </a:p>
        </p:txBody>
      </p:sp>
      <p:pic>
        <p:nvPicPr>
          <p:cNvPr id="23" name="Рисунок 22">
            <a:extLst>
              <a:ext uri="{FF2B5EF4-FFF2-40B4-BE49-F238E27FC236}">
                <a16:creationId xmlns:a16="http://schemas.microsoft.com/office/drawing/2014/main" id="{C02492BE-192D-DF6E-E4BA-5FB751F19D97}"/>
              </a:ext>
            </a:extLst>
          </p:cNvPr>
          <p:cNvPicPr>
            <a:picLocks noChangeAspect="1"/>
          </p:cNvPicPr>
          <p:nvPr/>
        </p:nvPicPr>
        <p:blipFill>
          <a:blip r:embed="rId3"/>
          <a:stretch>
            <a:fillRect/>
          </a:stretch>
        </p:blipFill>
        <p:spPr>
          <a:xfrm>
            <a:off x="5652120" y="1284472"/>
            <a:ext cx="3419871" cy="726432"/>
          </a:xfrm>
          <a:prstGeom prst="rect">
            <a:avLst/>
          </a:prstGeom>
          <a:ln w="38100">
            <a:solidFill>
              <a:schemeClr val="tx2"/>
            </a:solidFill>
          </a:ln>
        </p:spPr>
      </p:pic>
      <p:sp>
        <p:nvSpPr>
          <p:cNvPr id="25" name="Овал 24">
            <a:extLst>
              <a:ext uri="{FF2B5EF4-FFF2-40B4-BE49-F238E27FC236}">
                <a16:creationId xmlns:a16="http://schemas.microsoft.com/office/drawing/2014/main" id="{20C7EA97-97D1-B67C-544C-6909E9F9C239}"/>
              </a:ext>
            </a:extLst>
          </p:cNvPr>
          <p:cNvSpPr/>
          <p:nvPr/>
        </p:nvSpPr>
        <p:spPr>
          <a:xfrm>
            <a:off x="6516216" y="1422762"/>
            <a:ext cx="221650" cy="600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a:extLst>
              <a:ext uri="{FF2B5EF4-FFF2-40B4-BE49-F238E27FC236}">
                <a16:creationId xmlns:a16="http://schemas.microsoft.com/office/drawing/2014/main" id="{0F399442-D242-5F3C-585D-60A89C98ABCB}"/>
              </a:ext>
            </a:extLst>
          </p:cNvPr>
          <p:cNvSpPr/>
          <p:nvPr/>
        </p:nvSpPr>
        <p:spPr>
          <a:xfrm>
            <a:off x="4463988" y="1627739"/>
            <a:ext cx="360040" cy="43995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36EAF23E-FCF5-B196-3689-27B9DEA8E6E4}"/>
              </a:ext>
            </a:extLst>
          </p:cNvPr>
          <p:cNvSpPr txBox="1"/>
          <p:nvPr/>
        </p:nvSpPr>
        <p:spPr>
          <a:xfrm>
            <a:off x="-1" y="2211710"/>
            <a:ext cx="9143999" cy="36933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U - корректирующий коэффициент:  U = U б + U д1 + U д2 + U д3 + U д4 + U д5,</a:t>
            </a:r>
          </a:p>
        </p:txBody>
      </p:sp>
      <p:sp>
        <p:nvSpPr>
          <p:cNvPr id="11" name="TextBox 10">
            <a:extLst>
              <a:ext uri="{FF2B5EF4-FFF2-40B4-BE49-F238E27FC236}">
                <a16:creationId xmlns:a16="http://schemas.microsoft.com/office/drawing/2014/main" id="{B7042439-4FB1-2F31-94D4-FF7BADBDF618}"/>
              </a:ext>
            </a:extLst>
          </p:cNvPr>
          <p:cNvSpPr txBox="1"/>
          <p:nvPr/>
        </p:nvSpPr>
        <p:spPr>
          <a:xfrm>
            <a:off x="179512" y="2643758"/>
            <a:ext cx="4320480" cy="2304256"/>
          </a:xfrm>
          <a:prstGeom prst="rect">
            <a:avLst/>
          </a:prstGeom>
          <a:noFill/>
        </p:spPr>
        <p:txBody>
          <a:bodyPr wrap="square" rtlCol="0">
            <a:spAutoFit/>
          </a:bodyPr>
          <a:lstStyle/>
          <a:p>
            <a:endParaRPr lang="ru-RU" dirty="0"/>
          </a:p>
        </p:txBody>
      </p:sp>
      <p:pic>
        <p:nvPicPr>
          <p:cNvPr id="17" name="Рисунок 16">
            <a:extLst>
              <a:ext uri="{FF2B5EF4-FFF2-40B4-BE49-F238E27FC236}">
                <a16:creationId xmlns:a16="http://schemas.microsoft.com/office/drawing/2014/main" id="{258F4A04-4E3C-ABAF-FA3A-31356662095D}"/>
              </a:ext>
            </a:extLst>
          </p:cNvPr>
          <p:cNvPicPr>
            <a:picLocks noChangeAspect="1"/>
          </p:cNvPicPr>
          <p:nvPr/>
        </p:nvPicPr>
        <p:blipFill>
          <a:blip r:embed="rId4"/>
          <a:stretch>
            <a:fillRect/>
          </a:stretch>
        </p:blipFill>
        <p:spPr>
          <a:xfrm>
            <a:off x="0" y="2746475"/>
            <a:ext cx="4139952" cy="1674245"/>
          </a:xfrm>
          <a:prstGeom prst="rect">
            <a:avLst/>
          </a:prstGeom>
        </p:spPr>
      </p:pic>
      <p:pic>
        <p:nvPicPr>
          <p:cNvPr id="21" name="Рисунок 20">
            <a:extLst>
              <a:ext uri="{FF2B5EF4-FFF2-40B4-BE49-F238E27FC236}">
                <a16:creationId xmlns:a16="http://schemas.microsoft.com/office/drawing/2014/main" id="{D44D1805-E27B-133F-D3B5-BE190C1B1CD6}"/>
              </a:ext>
            </a:extLst>
          </p:cNvPr>
          <p:cNvPicPr>
            <a:picLocks noChangeAspect="1"/>
          </p:cNvPicPr>
          <p:nvPr/>
        </p:nvPicPr>
        <p:blipFill>
          <a:blip r:embed="rId5"/>
          <a:stretch>
            <a:fillRect/>
          </a:stretch>
        </p:blipFill>
        <p:spPr>
          <a:xfrm>
            <a:off x="4427984" y="2605309"/>
            <a:ext cx="4716016" cy="2403858"/>
          </a:xfrm>
          <a:prstGeom prst="rect">
            <a:avLst/>
          </a:prstGeom>
        </p:spPr>
      </p:pic>
    </p:spTree>
    <p:extLst>
      <p:ext uri="{BB962C8B-B14F-4D97-AF65-F5344CB8AC3E}">
        <p14:creationId xmlns:p14="http://schemas.microsoft.com/office/powerpoint/2010/main" val="123316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виток: горизонтальный 7">
            <a:extLst>
              <a:ext uri="{FF2B5EF4-FFF2-40B4-BE49-F238E27FC236}">
                <a16:creationId xmlns:a16="http://schemas.microsoft.com/office/drawing/2014/main" id="{D1E79B95-B71A-DF90-8C51-43E7F19F837B}"/>
              </a:ext>
            </a:extLst>
          </p:cNvPr>
          <p:cNvSpPr/>
          <p:nvPr/>
        </p:nvSpPr>
        <p:spPr>
          <a:xfrm>
            <a:off x="-36512" y="-92546"/>
            <a:ext cx="9090248" cy="1152128"/>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300" dirty="0">
                <a:latin typeface="Times New Roman" panose="02020603050405020304" pitchFamily="18" charset="0"/>
                <a:cs typeface="Times New Roman" panose="02020603050405020304" pitchFamily="18" charset="0"/>
              </a:rPr>
              <a:t>Обоснование НМЦК – косвенные расходы и прибыль(1)</a:t>
            </a:r>
            <a:endParaRPr lang="ru-RU" dirty="0"/>
          </a:p>
        </p:txBody>
      </p:sp>
      <p:graphicFrame>
        <p:nvGraphicFramePr>
          <p:cNvPr id="13" name="Схема 12">
            <a:extLst>
              <a:ext uri="{FF2B5EF4-FFF2-40B4-BE49-F238E27FC236}">
                <a16:creationId xmlns:a16="http://schemas.microsoft.com/office/drawing/2014/main" id="{913EDF32-7E6F-26A2-09DC-4EBA8B27E209}"/>
              </a:ext>
            </a:extLst>
          </p:cNvPr>
          <p:cNvGraphicFramePr/>
          <p:nvPr>
            <p:extLst>
              <p:ext uri="{D42A27DB-BD31-4B8C-83A1-F6EECF244321}">
                <p14:modId xmlns:p14="http://schemas.microsoft.com/office/powerpoint/2010/main" val="4116672276"/>
              </p:ext>
            </p:extLst>
          </p:nvPr>
        </p:nvGraphicFramePr>
        <p:xfrm>
          <a:off x="90264" y="539750"/>
          <a:ext cx="9018240" cy="4603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CE42B461-DCBC-DE80-37AE-3133C085D112}"/>
              </a:ext>
            </a:extLst>
          </p:cNvPr>
          <p:cNvSpPr txBox="1"/>
          <p:nvPr/>
        </p:nvSpPr>
        <p:spPr>
          <a:xfrm>
            <a:off x="1950025" y="1374290"/>
            <a:ext cx="2621975" cy="707886"/>
          </a:xfrm>
          <a:prstGeom prst="rect">
            <a:avLst/>
          </a:prstGeom>
          <a:noFill/>
        </p:spPr>
        <p:txBody>
          <a:bodyPr wrap="square" rtlCol="0">
            <a:spAutoFit/>
          </a:bodyPr>
          <a:lstStyle/>
          <a:p>
            <a:pPr algn="ctr"/>
            <a:r>
              <a:rPr lang="ru-RU" sz="2000" b="1" dirty="0">
                <a:latin typeface="Times New Roman" panose="02020603050405020304" pitchFamily="18" charset="0"/>
                <a:cs typeface="Times New Roman" panose="02020603050405020304" pitchFamily="18" charset="0"/>
              </a:rPr>
              <a:t>КР – косвенные расходы</a:t>
            </a:r>
          </a:p>
        </p:txBody>
      </p:sp>
      <p:sp>
        <p:nvSpPr>
          <p:cNvPr id="15" name="TextBox 14">
            <a:extLst>
              <a:ext uri="{FF2B5EF4-FFF2-40B4-BE49-F238E27FC236}">
                <a16:creationId xmlns:a16="http://schemas.microsoft.com/office/drawing/2014/main" id="{7214DA03-57E3-7232-D211-D4BAED62A97D}"/>
              </a:ext>
            </a:extLst>
          </p:cNvPr>
          <p:cNvSpPr txBox="1"/>
          <p:nvPr/>
        </p:nvSpPr>
        <p:spPr>
          <a:xfrm>
            <a:off x="5015167" y="2139702"/>
            <a:ext cx="2234902" cy="400110"/>
          </a:xfrm>
          <a:prstGeom prst="rect">
            <a:avLst/>
          </a:prstGeom>
          <a:noFill/>
        </p:spPr>
        <p:txBody>
          <a:bodyPr wrap="square" rtlCol="0">
            <a:spAutoFit/>
          </a:bodyPr>
          <a:lstStyle/>
          <a:p>
            <a:pPr algn="ctr"/>
            <a:r>
              <a:rPr lang="ru-RU" sz="2000" b="1" dirty="0">
                <a:latin typeface="Times New Roman" panose="02020603050405020304" pitchFamily="18" charset="0"/>
                <a:cs typeface="Times New Roman" panose="02020603050405020304" pitchFamily="18" charset="0"/>
              </a:rPr>
              <a:t>Прибыль</a:t>
            </a:r>
            <a:endParaRPr lang="ru-RU" sz="2400" b="1" dirty="0">
              <a:latin typeface="Times New Roman" panose="02020603050405020304" pitchFamily="18" charset="0"/>
              <a:cs typeface="Times New Roman" panose="02020603050405020304" pitchFamily="18" charset="0"/>
            </a:endParaRPr>
          </a:p>
        </p:txBody>
      </p:sp>
      <p:pic>
        <p:nvPicPr>
          <p:cNvPr id="17" name="Рисунок 16">
            <a:extLst>
              <a:ext uri="{FF2B5EF4-FFF2-40B4-BE49-F238E27FC236}">
                <a16:creationId xmlns:a16="http://schemas.microsoft.com/office/drawing/2014/main" id="{0840833F-B02D-1AEF-3F27-EAE3691E80ED}"/>
              </a:ext>
            </a:extLst>
          </p:cNvPr>
          <p:cNvPicPr>
            <a:picLocks noChangeAspect="1"/>
          </p:cNvPicPr>
          <p:nvPr/>
        </p:nvPicPr>
        <p:blipFill>
          <a:blip r:embed="rId8"/>
          <a:stretch>
            <a:fillRect/>
          </a:stretch>
        </p:blipFill>
        <p:spPr>
          <a:xfrm>
            <a:off x="4905010" y="968824"/>
            <a:ext cx="3994790" cy="924012"/>
          </a:xfrm>
          <a:prstGeom prst="rect">
            <a:avLst/>
          </a:prstGeom>
        </p:spPr>
      </p:pic>
      <p:sp>
        <p:nvSpPr>
          <p:cNvPr id="18" name="Овал 17">
            <a:extLst>
              <a:ext uri="{FF2B5EF4-FFF2-40B4-BE49-F238E27FC236}">
                <a16:creationId xmlns:a16="http://schemas.microsoft.com/office/drawing/2014/main" id="{2DEFFC06-84A7-57AF-656F-2AF904915123}"/>
              </a:ext>
            </a:extLst>
          </p:cNvPr>
          <p:cNvSpPr/>
          <p:nvPr/>
        </p:nvSpPr>
        <p:spPr>
          <a:xfrm>
            <a:off x="6493727" y="1170753"/>
            <a:ext cx="288032" cy="5023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a:extLst>
              <a:ext uri="{FF2B5EF4-FFF2-40B4-BE49-F238E27FC236}">
                <a16:creationId xmlns:a16="http://schemas.microsoft.com/office/drawing/2014/main" id="{0773A571-EF07-6232-8005-565B861730FE}"/>
              </a:ext>
            </a:extLst>
          </p:cNvPr>
          <p:cNvSpPr/>
          <p:nvPr/>
        </p:nvSpPr>
        <p:spPr>
          <a:xfrm>
            <a:off x="6804248" y="1164527"/>
            <a:ext cx="288032" cy="54312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descr="Изображение выглядит как Шрифт, Графика, снимок экрана, линия&#10;&#10;Автоматически созданное описание">
            <a:extLst>
              <a:ext uri="{FF2B5EF4-FFF2-40B4-BE49-F238E27FC236}">
                <a16:creationId xmlns:a16="http://schemas.microsoft.com/office/drawing/2014/main" id="{86D7EB0E-8C1C-5467-A1B9-76A55F38F4A1}"/>
              </a:ext>
            </a:extLst>
          </p:cNvPr>
          <p:cNvPicPr>
            <a:picLocks noChangeAspect="1"/>
          </p:cNvPicPr>
          <p:nvPr/>
        </p:nvPicPr>
        <p:blipFill>
          <a:blip r:embed="rId9"/>
          <a:stretch>
            <a:fillRect/>
          </a:stretch>
        </p:blipFill>
        <p:spPr>
          <a:xfrm>
            <a:off x="1187624" y="1884724"/>
            <a:ext cx="2954985" cy="1010916"/>
          </a:xfrm>
          <a:prstGeom prst="rect">
            <a:avLst/>
          </a:prstGeom>
        </p:spPr>
      </p:pic>
      <p:sp>
        <p:nvSpPr>
          <p:cNvPr id="22" name="TextBox 21">
            <a:extLst>
              <a:ext uri="{FF2B5EF4-FFF2-40B4-BE49-F238E27FC236}">
                <a16:creationId xmlns:a16="http://schemas.microsoft.com/office/drawing/2014/main" id="{BE63D92C-C9CC-ADF4-CB40-CAC798CB6F3D}"/>
              </a:ext>
            </a:extLst>
          </p:cNvPr>
          <p:cNvSpPr txBox="1"/>
          <p:nvPr/>
        </p:nvSpPr>
        <p:spPr>
          <a:xfrm>
            <a:off x="971600" y="3005539"/>
            <a:ext cx="3312368" cy="646331"/>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20% от общей суммы всех прямых затрат  </a:t>
            </a:r>
          </a:p>
        </p:txBody>
      </p:sp>
      <p:pic>
        <p:nvPicPr>
          <p:cNvPr id="24" name="Рисунок 23" descr="Изображение выглядит как Шрифт, текст, Графика, снимок экрана&#10;&#10;Автоматически созданное описание">
            <a:extLst>
              <a:ext uri="{FF2B5EF4-FFF2-40B4-BE49-F238E27FC236}">
                <a16:creationId xmlns:a16="http://schemas.microsoft.com/office/drawing/2014/main" id="{B8B00BE0-3602-B108-D8E8-17C3625BC8A1}"/>
              </a:ext>
            </a:extLst>
          </p:cNvPr>
          <p:cNvPicPr>
            <a:picLocks noChangeAspect="1"/>
          </p:cNvPicPr>
          <p:nvPr/>
        </p:nvPicPr>
        <p:blipFill>
          <a:blip r:embed="rId10"/>
          <a:stretch>
            <a:fillRect/>
          </a:stretch>
        </p:blipFill>
        <p:spPr>
          <a:xfrm>
            <a:off x="242970" y="4241171"/>
            <a:ext cx="3414109" cy="897606"/>
          </a:xfrm>
          <a:prstGeom prst="rect">
            <a:avLst/>
          </a:prstGeom>
        </p:spPr>
      </p:pic>
      <p:sp>
        <p:nvSpPr>
          <p:cNvPr id="25" name="TextBox 24">
            <a:extLst>
              <a:ext uri="{FF2B5EF4-FFF2-40B4-BE49-F238E27FC236}">
                <a16:creationId xmlns:a16="http://schemas.microsoft.com/office/drawing/2014/main" id="{8175E8FD-6E67-8D39-5657-1DCE1E22F8E1}"/>
              </a:ext>
            </a:extLst>
          </p:cNvPr>
          <p:cNvSpPr txBox="1"/>
          <p:nvPr/>
        </p:nvSpPr>
        <p:spPr>
          <a:xfrm>
            <a:off x="4427984" y="2715766"/>
            <a:ext cx="3994790" cy="1477328"/>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Определяется на основании среднеотраслевых показателей рентабельности продукции (услуги) за предшествующий год по данным ФНС России</a:t>
            </a:r>
          </a:p>
        </p:txBody>
      </p:sp>
      <p:sp>
        <p:nvSpPr>
          <p:cNvPr id="26" name="Двойная волна 25">
            <a:extLst>
              <a:ext uri="{FF2B5EF4-FFF2-40B4-BE49-F238E27FC236}">
                <a16:creationId xmlns:a16="http://schemas.microsoft.com/office/drawing/2014/main" id="{DB9B1629-447C-5C72-3AE4-A4E776753189}"/>
              </a:ext>
            </a:extLst>
          </p:cNvPr>
          <p:cNvSpPr/>
          <p:nvPr/>
        </p:nvSpPr>
        <p:spPr>
          <a:xfrm>
            <a:off x="3563888" y="4250874"/>
            <a:ext cx="3672408" cy="841156"/>
          </a:xfrm>
          <a:prstGeom prst="doubleWav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BECB37C7-D482-DB83-15DB-AA9C8EE39019}"/>
              </a:ext>
            </a:extLst>
          </p:cNvPr>
          <p:cNvSpPr txBox="1"/>
          <p:nvPr/>
        </p:nvSpPr>
        <p:spPr>
          <a:xfrm>
            <a:off x="3657078" y="4373691"/>
            <a:ext cx="3579217" cy="646331"/>
          </a:xfrm>
          <a:prstGeom prst="rect">
            <a:avLst/>
          </a:prstGeom>
          <a:noFill/>
        </p:spPr>
        <p:txBody>
          <a:bodyPr wrap="square" rtlCol="0">
            <a:spAutoFit/>
          </a:bodyPr>
          <a:lstStyle/>
          <a:p>
            <a:r>
              <a:rPr lang="ru-RU" i="1" dirty="0">
                <a:solidFill>
                  <a:srgbClr val="C00000"/>
                </a:solidFill>
                <a:latin typeface="Times New Roman" panose="02020603050405020304" pitchFamily="18" charset="0"/>
                <a:cs typeface="Times New Roman" panose="02020603050405020304" pitchFamily="18" charset="0"/>
              </a:rPr>
              <a:t>Если офиц. данных нет, берем 5% и считаем по формуле</a:t>
            </a:r>
          </a:p>
        </p:txBody>
      </p:sp>
    </p:spTree>
    <p:extLst>
      <p:ext uri="{BB962C8B-B14F-4D97-AF65-F5344CB8AC3E}">
        <p14:creationId xmlns:p14="http://schemas.microsoft.com/office/powerpoint/2010/main" val="350830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CE96B34-2C48-7A35-5C28-5DAD95089B58}"/>
              </a:ext>
            </a:extLst>
          </p:cNvPr>
          <p:cNvPicPr>
            <a:picLocks noChangeAspect="1"/>
          </p:cNvPicPr>
          <p:nvPr/>
        </p:nvPicPr>
        <p:blipFill>
          <a:blip r:embed="rId2"/>
          <a:stretch>
            <a:fillRect/>
          </a:stretch>
        </p:blipFill>
        <p:spPr>
          <a:xfrm>
            <a:off x="7889208" y="3520380"/>
            <a:ext cx="1058667" cy="865479"/>
          </a:xfrm>
          <a:prstGeom prst="rect">
            <a:avLst/>
          </a:prstGeom>
        </p:spPr>
      </p:pic>
      <p:sp>
        <p:nvSpPr>
          <p:cNvPr id="3074" name="Заголовок 1">
            <a:extLst>
              <a:ext uri="{FF2B5EF4-FFF2-40B4-BE49-F238E27FC236}">
                <a16:creationId xmlns:a16="http://schemas.microsoft.com/office/drawing/2014/main" id="{0A5BF450-49D9-BED6-7587-78F62894A8B1}"/>
              </a:ext>
            </a:extLst>
          </p:cNvPr>
          <p:cNvSpPr>
            <a:spLocks noGrp="1"/>
          </p:cNvSpPr>
          <p:nvPr>
            <p:ph type="title"/>
          </p:nvPr>
        </p:nvSpPr>
        <p:spPr>
          <a:xfrm>
            <a:off x="2051720" y="45480"/>
            <a:ext cx="6588919" cy="623888"/>
          </a:xfrm>
        </p:spPr>
        <p:txBody>
          <a:bodyPr/>
          <a:lstStyle/>
          <a:p>
            <a:pPr algn="ctr"/>
            <a:r>
              <a:rPr lang="ru-RU" altLang="ru-RU" sz="3000" b="1" dirty="0">
                <a:solidFill>
                  <a:srgbClr val="C00000"/>
                </a:solidFill>
                <a:latin typeface="Monotype Corsiva" panose="03010101010201010101" pitchFamily="66" charset="0"/>
                <a:cs typeface="Aharoni" pitchFamily="2" charset="0"/>
              </a:rPr>
              <a:t>ПОЧЕМУ ЭТО БЫЛО НУЖНО?</a:t>
            </a:r>
          </a:p>
        </p:txBody>
      </p:sp>
      <p:cxnSp>
        <p:nvCxnSpPr>
          <p:cNvPr id="4" name="Прямая со стрелкой 3">
            <a:extLst>
              <a:ext uri="{FF2B5EF4-FFF2-40B4-BE49-F238E27FC236}">
                <a16:creationId xmlns:a16="http://schemas.microsoft.com/office/drawing/2014/main" id="{CC8F7D75-BDCE-B4EB-B5FA-B5CB06D4E75C}"/>
              </a:ext>
            </a:extLst>
          </p:cNvPr>
          <p:cNvCxnSpPr>
            <a:cxnSpLocks/>
          </p:cNvCxnSpPr>
          <p:nvPr/>
        </p:nvCxnSpPr>
        <p:spPr>
          <a:xfrm flipH="1">
            <a:off x="1927249" y="841280"/>
            <a:ext cx="875705" cy="54794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a:extLst>
              <a:ext uri="{FF2B5EF4-FFF2-40B4-BE49-F238E27FC236}">
                <a16:creationId xmlns:a16="http://schemas.microsoft.com/office/drawing/2014/main" id="{55434B49-2B01-252F-C352-AAE202EB9C35}"/>
              </a:ext>
            </a:extLst>
          </p:cNvPr>
          <p:cNvSpPr/>
          <p:nvPr/>
        </p:nvSpPr>
        <p:spPr>
          <a:xfrm>
            <a:off x="458627" y="1437364"/>
            <a:ext cx="1451372" cy="2160985"/>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dirty="0">
              <a:solidFill>
                <a:schemeClr val="tx1"/>
              </a:solidFill>
            </a:endParaRPr>
          </a:p>
          <a:p>
            <a:pPr algn="ctr">
              <a:defRPr/>
            </a:pPr>
            <a:endParaRPr lang="ru-RU" sz="1350" dirty="0">
              <a:solidFill>
                <a:schemeClr val="tx1"/>
              </a:solidFill>
            </a:endParaRPr>
          </a:p>
          <a:p>
            <a:pPr algn="ctr">
              <a:defRPr/>
            </a:pPr>
            <a:endParaRPr lang="ru-RU" sz="1350" dirty="0">
              <a:solidFill>
                <a:schemeClr val="tx1"/>
              </a:solidFill>
            </a:endParaRPr>
          </a:p>
          <a:p>
            <a:pPr algn="ctr">
              <a:defRPr/>
            </a:pPr>
            <a:endParaRPr lang="ru-RU" sz="1350" dirty="0">
              <a:solidFill>
                <a:schemeClr val="tx1"/>
              </a:solidFill>
            </a:endParaRPr>
          </a:p>
          <a:p>
            <a:pPr algn="ctr">
              <a:defRPr/>
            </a:pPr>
            <a:endParaRPr lang="ru-RU" sz="1350" dirty="0">
              <a:solidFill>
                <a:schemeClr val="tx1"/>
              </a:solidFill>
            </a:endParaRPr>
          </a:p>
          <a:p>
            <a:pPr algn="ctr">
              <a:defRPr/>
            </a:pPr>
            <a:r>
              <a:rPr lang="ru-RU" sz="1350" dirty="0">
                <a:solidFill>
                  <a:schemeClr val="tx1"/>
                </a:solidFill>
              </a:rPr>
              <a:t>Изменение лицензионных требований к охранным организациям </a:t>
            </a:r>
          </a:p>
        </p:txBody>
      </p:sp>
      <p:sp>
        <p:nvSpPr>
          <p:cNvPr id="8" name="Прямоугольник 7">
            <a:extLst>
              <a:ext uri="{FF2B5EF4-FFF2-40B4-BE49-F238E27FC236}">
                <a16:creationId xmlns:a16="http://schemas.microsoft.com/office/drawing/2014/main" id="{BF640262-446E-BB22-2596-B2F3B955814B}"/>
              </a:ext>
            </a:extLst>
          </p:cNvPr>
          <p:cNvSpPr/>
          <p:nvPr/>
        </p:nvSpPr>
        <p:spPr>
          <a:xfrm>
            <a:off x="107504" y="3813572"/>
            <a:ext cx="8928992" cy="1079897"/>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100" b="1" dirty="0">
                <a:solidFill>
                  <a:srgbClr val="FF0000"/>
                </a:solidFill>
              </a:rPr>
              <a:t>САМОЕ ГЛАВНОЕ:</a:t>
            </a:r>
          </a:p>
          <a:p>
            <a:pPr algn="ctr">
              <a:defRPr/>
            </a:pPr>
            <a:r>
              <a:rPr lang="ru-RU" sz="2100" b="1" dirty="0">
                <a:solidFill>
                  <a:schemeClr val="tx1"/>
                </a:solidFill>
              </a:rPr>
              <a:t>Обострившаяся ситуация, связанная с угрозой терроризма в стране</a:t>
            </a:r>
          </a:p>
        </p:txBody>
      </p:sp>
      <p:sp>
        <p:nvSpPr>
          <p:cNvPr id="9" name="Прямоугольник 8">
            <a:extLst>
              <a:ext uri="{FF2B5EF4-FFF2-40B4-BE49-F238E27FC236}">
                <a16:creationId xmlns:a16="http://schemas.microsoft.com/office/drawing/2014/main" id="{1E9FB68B-178B-1AAF-8965-13A81375BA0F}"/>
              </a:ext>
            </a:extLst>
          </p:cNvPr>
          <p:cNvSpPr/>
          <p:nvPr/>
        </p:nvSpPr>
        <p:spPr>
          <a:xfrm>
            <a:off x="6927222" y="1490898"/>
            <a:ext cx="2037266" cy="1944948"/>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dirty="0">
                <a:solidFill>
                  <a:schemeClr val="tx1"/>
                </a:solidFill>
              </a:rPr>
              <a:t>отсутствие законных оснований у большинства заказчиков заключать договоры на охрану с единственным исполнителем (ФГУП «Охрана»</a:t>
            </a:r>
          </a:p>
        </p:txBody>
      </p:sp>
      <p:sp>
        <p:nvSpPr>
          <p:cNvPr id="12" name="Прямоугольник 11">
            <a:extLst>
              <a:ext uri="{FF2B5EF4-FFF2-40B4-BE49-F238E27FC236}">
                <a16:creationId xmlns:a16="http://schemas.microsoft.com/office/drawing/2014/main" id="{7C72D578-2CEE-E5D5-3594-800681A215B2}"/>
              </a:ext>
            </a:extLst>
          </p:cNvPr>
          <p:cNvSpPr/>
          <p:nvPr/>
        </p:nvSpPr>
        <p:spPr>
          <a:xfrm>
            <a:off x="3527995" y="1653779"/>
            <a:ext cx="2268141" cy="1026319"/>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dirty="0">
                <a:solidFill>
                  <a:schemeClr val="tx1"/>
                </a:solidFill>
              </a:rPr>
              <a:t>«Уход» вневедомственной охраны полиции</a:t>
            </a:r>
          </a:p>
          <a:p>
            <a:pPr algn="ctr">
              <a:defRPr/>
            </a:pPr>
            <a:r>
              <a:rPr lang="ru-RU" sz="1350" dirty="0">
                <a:solidFill>
                  <a:schemeClr val="tx1"/>
                </a:solidFill>
              </a:rPr>
              <a:t>(Национальная гвардия) </a:t>
            </a:r>
          </a:p>
          <a:p>
            <a:pPr algn="ctr">
              <a:defRPr/>
            </a:pPr>
            <a:r>
              <a:rPr lang="ru-RU" sz="1350" dirty="0">
                <a:solidFill>
                  <a:schemeClr val="tx1"/>
                </a:solidFill>
              </a:rPr>
              <a:t>с государственных и муниципальных объектов</a:t>
            </a:r>
          </a:p>
        </p:txBody>
      </p:sp>
      <p:cxnSp>
        <p:nvCxnSpPr>
          <p:cNvPr id="14" name="Прямая со стрелкой 13">
            <a:extLst>
              <a:ext uri="{FF2B5EF4-FFF2-40B4-BE49-F238E27FC236}">
                <a16:creationId xmlns:a16="http://schemas.microsoft.com/office/drawing/2014/main" id="{9752CCBE-F78A-6125-BA64-0B081EF9D079}"/>
              </a:ext>
            </a:extLst>
          </p:cNvPr>
          <p:cNvCxnSpPr/>
          <p:nvPr/>
        </p:nvCxnSpPr>
        <p:spPr>
          <a:xfrm>
            <a:off x="4644008" y="843198"/>
            <a:ext cx="0" cy="6477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a:extLst>
              <a:ext uri="{FF2B5EF4-FFF2-40B4-BE49-F238E27FC236}">
                <a16:creationId xmlns:a16="http://schemas.microsoft.com/office/drawing/2014/main" id="{CA5B8D88-D8C1-4D8A-8893-CAE8D3DC1B35}"/>
              </a:ext>
            </a:extLst>
          </p:cNvPr>
          <p:cNvCxnSpPr/>
          <p:nvPr/>
        </p:nvCxnSpPr>
        <p:spPr>
          <a:xfrm>
            <a:off x="6370663" y="789105"/>
            <a:ext cx="594122" cy="6477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82" name="Picture 6">
            <a:extLst>
              <a:ext uri="{FF2B5EF4-FFF2-40B4-BE49-F238E27FC236}">
                <a16:creationId xmlns:a16="http://schemas.microsoft.com/office/drawing/2014/main" id="{F2AB8299-6DAE-58F2-FC73-13CDF41971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399" y="1490898"/>
            <a:ext cx="1318022" cy="98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Прямая со стрелкой 17">
            <a:extLst>
              <a:ext uri="{FF2B5EF4-FFF2-40B4-BE49-F238E27FC236}">
                <a16:creationId xmlns:a16="http://schemas.microsoft.com/office/drawing/2014/main" id="{96F47EE8-FA20-F95B-9493-396436B29EAE}"/>
              </a:ext>
            </a:extLst>
          </p:cNvPr>
          <p:cNvCxnSpPr/>
          <p:nvPr/>
        </p:nvCxnSpPr>
        <p:spPr>
          <a:xfrm>
            <a:off x="3249216" y="844154"/>
            <a:ext cx="13097" cy="2969419"/>
          </a:xfrm>
          <a:prstGeom prst="straightConnector1">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0D819D-4E00-2C78-8AE7-3A5FAE633C7B}"/>
              </a:ext>
            </a:extLst>
          </p:cNvPr>
          <p:cNvSpPr txBox="1"/>
          <p:nvPr/>
        </p:nvSpPr>
        <p:spPr>
          <a:xfrm>
            <a:off x="107504" y="123478"/>
            <a:ext cx="2088232" cy="954107"/>
          </a:xfrm>
          <a:prstGeom prst="rect">
            <a:avLst/>
          </a:prstGeom>
          <a:noFill/>
        </p:spPr>
        <p:txBody>
          <a:bodyPr wrap="square" rtlCol="0">
            <a:spAutoFit/>
          </a:bodyPr>
          <a:lstStyle/>
          <a:p>
            <a:pPr algn="ctr"/>
            <a:r>
              <a:rPr lang="ru-RU" sz="2800" b="1" dirty="0">
                <a:solidFill>
                  <a:srgbClr val="002060"/>
                </a:solidFill>
                <a:latin typeface="Times New Roman" panose="02020603050405020304" pitchFamily="18" charset="0"/>
                <a:cs typeface="Times New Roman" panose="02020603050405020304" pitchFamily="18" charset="0"/>
              </a:rPr>
              <a:t>2015 год</a:t>
            </a:r>
          </a:p>
          <a:p>
            <a:pPr algn="ctr"/>
            <a:r>
              <a:rPr lang="ru-RU" sz="2800" b="1" dirty="0">
                <a:solidFill>
                  <a:srgbClr val="002060"/>
                </a:solidFill>
                <a:latin typeface="Times New Roman" panose="02020603050405020304" pitchFamily="18" charset="0"/>
                <a:cs typeface="Times New Roman" panose="02020603050405020304" pitchFamily="18" charset="0"/>
              </a:rPr>
              <a:t>Карелия</a:t>
            </a:r>
          </a:p>
        </p:txBody>
      </p:sp>
      <p:pic>
        <p:nvPicPr>
          <p:cNvPr id="6" name="Рисунок 5">
            <a:extLst>
              <a:ext uri="{FF2B5EF4-FFF2-40B4-BE49-F238E27FC236}">
                <a16:creationId xmlns:a16="http://schemas.microsoft.com/office/drawing/2014/main" id="{99694305-A33C-E680-7DBF-D295C7743A58}"/>
              </a:ext>
            </a:extLst>
          </p:cNvPr>
          <p:cNvPicPr>
            <a:picLocks noChangeAspect="1"/>
          </p:cNvPicPr>
          <p:nvPr/>
        </p:nvPicPr>
        <p:blipFill>
          <a:blip r:embed="rId4"/>
          <a:stretch>
            <a:fillRect/>
          </a:stretch>
        </p:blipFill>
        <p:spPr>
          <a:xfrm>
            <a:off x="5839307" y="816338"/>
            <a:ext cx="384081" cy="316409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A8281E9-F244-B3E7-54A2-C11D158EB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85" y="780969"/>
            <a:ext cx="4604833" cy="3370551"/>
          </a:xfrm>
          <a:prstGeom prst="rect">
            <a:avLst/>
          </a:prstGeom>
        </p:spPr>
      </p:pic>
      <p:sp>
        <p:nvSpPr>
          <p:cNvPr id="13" name="TextBox 12">
            <a:extLst>
              <a:ext uri="{FF2B5EF4-FFF2-40B4-BE49-F238E27FC236}">
                <a16:creationId xmlns:a16="http://schemas.microsoft.com/office/drawing/2014/main" id="{E3470B88-9B66-3327-31C0-54CAB3BADC79}"/>
              </a:ext>
            </a:extLst>
          </p:cNvPr>
          <p:cNvSpPr txBox="1"/>
          <p:nvPr/>
        </p:nvSpPr>
        <p:spPr>
          <a:xfrm>
            <a:off x="0" y="2643758"/>
            <a:ext cx="4355976" cy="1400383"/>
          </a:xfrm>
          <a:prstGeom prst="rect">
            <a:avLst/>
          </a:prstGeom>
          <a:noFill/>
        </p:spPr>
        <p:txBody>
          <a:bodyPr wrap="square" rtlCol="0">
            <a:spAutoFit/>
          </a:bodyPr>
          <a:lstStyle/>
          <a:p>
            <a:pPr algn="ctr"/>
            <a:r>
              <a:rPr lang="ru-RU" sz="1700" dirty="0" err="1"/>
              <a:t>I</a:t>
            </a:r>
            <a:r>
              <a:rPr lang="ru-RU" sz="1700" baseline="-25000" dirty="0" err="1"/>
              <a:t>инфл</a:t>
            </a:r>
            <a:r>
              <a:rPr lang="ru-RU" sz="1700" dirty="0"/>
              <a:t> - индекс потребительских цен на прочие услуги, принимаемый в соответствии с публикуемыми Минэкономразвития России прогнозами социально-экономического развития РФ</a:t>
            </a:r>
          </a:p>
        </p:txBody>
      </p:sp>
      <p:sp>
        <p:nvSpPr>
          <p:cNvPr id="3" name="Свиток: горизонтальный 2">
            <a:extLst>
              <a:ext uri="{FF2B5EF4-FFF2-40B4-BE49-F238E27FC236}">
                <a16:creationId xmlns:a16="http://schemas.microsoft.com/office/drawing/2014/main" id="{1C505945-F0CB-AD17-09FF-2CBF9CD0C3F2}"/>
              </a:ext>
            </a:extLst>
          </p:cNvPr>
          <p:cNvSpPr/>
          <p:nvPr/>
        </p:nvSpPr>
        <p:spPr>
          <a:xfrm>
            <a:off x="0" y="51470"/>
            <a:ext cx="9036496" cy="646953"/>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bg1"/>
                </a:solidFill>
              </a:rPr>
              <a:t>Обоснование НМЦК – индекс потребительских цен (1)</a:t>
            </a:r>
          </a:p>
        </p:txBody>
      </p:sp>
      <p:pic>
        <p:nvPicPr>
          <p:cNvPr id="2" name="Рисунок 1">
            <a:extLst>
              <a:ext uri="{FF2B5EF4-FFF2-40B4-BE49-F238E27FC236}">
                <a16:creationId xmlns:a16="http://schemas.microsoft.com/office/drawing/2014/main" id="{FB8FF7E9-6CB1-B000-9CA9-A6E957EB3DBD}"/>
              </a:ext>
            </a:extLst>
          </p:cNvPr>
          <p:cNvPicPr>
            <a:picLocks noChangeAspect="1"/>
          </p:cNvPicPr>
          <p:nvPr/>
        </p:nvPicPr>
        <p:blipFill>
          <a:blip r:embed="rId4"/>
          <a:stretch>
            <a:fillRect/>
          </a:stretch>
        </p:blipFill>
        <p:spPr>
          <a:xfrm>
            <a:off x="4355976" y="803227"/>
            <a:ext cx="4604742" cy="1068581"/>
          </a:xfrm>
          <a:prstGeom prst="rect">
            <a:avLst/>
          </a:prstGeom>
        </p:spPr>
      </p:pic>
      <p:sp>
        <p:nvSpPr>
          <p:cNvPr id="5" name="Овал 4">
            <a:extLst>
              <a:ext uri="{FF2B5EF4-FFF2-40B4-BE49-F238E27FC236}">
                <a16:creationId xmlns:a16="http://schemas.microsoft.com/office/drawing/2014/main" id="{E1F50C3D-F4AA-AA76-19CB-4AC48C4C535A}"/>
              </a:ext>
            </a:extLst>
          </p:cNvPr>
          <p:cNvSpPr/>
          <p:nvPr/>
        </p:nvSpPr>
        <p:spPr>
          <a:xfrm>
            <a:off x="7884368" y="1069607"/>
            <a:ext cx="432048" cy="7200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6A69E9F5-3E87-3187-7251-921AB655A01C}"/>
              </a:ext>
            </a:extLst>
          </p:cNvPr>
          <p:cNvSpPr txBox="1"/>
          <p:nvPr/>
        </p:nvSpPr>
        <p:spPr>
          <a:xfrm>
            <a:off x="5448175" y="1871808"/>
            <a:ext cx="3707904" cy="2554545"/>
          </a:xfrm>
          <a:prstGeom prst="rect">
            <a:avLst/>
          </a:prstGeom>
          <a:noFill/>
        </p:spPr>
        <p:txBody>
          <a:bodyPr wrap="square" rtlCol="0">
            <a:spAutoFit/>
          </a:bodyPr>
          <a:lstStyle/>
          <a:p>
            <a:pPr algn="ctr"/>
            <a:r>
              <a:rPr lang="ru-RU" sz="1600" dirty="0"/>
              <a:t>Если срок действия контракта превышает срок прогноза, то </a:t>
            </a:r>
            <a:r>
              <a:rPr lang="en-US" sz="1600" dirty="0"/>
              <a:t>I </a:t>
            </a:r>
            <a:r>
              <a:rPr lang="ru-RU" sz="1600" baseline="-25000" dirty="0" err="1"/>
              <a:t>инфл</a:t>
            </a:r>
            <a:r>
              <a:rPr lang="ru-RU" sz="1600" baseline="-25000" dirty="0"/>
              <a:t> </a:t>
            </a:r>
            <a:r>
              <a:rPr lang="ru-RU" sz="1600" dirty="0"/>
              <a:t> для каждого года срока действия контракта, не указанного в прогнозе, принимается равным </a:t>
            </a:r>
            <a:r>
              <a:rPr lang="en-US" sz="1600" dirty="0"/>
              <a:t>I</a:t>
            </a:r>
            <a:r>
              <a:rPr lang="ru-RU" sz="1600" dirty="0"/>
              <a:t> </a:t>
            </a:r>
            <a:r>
              <a:rPr lang="ru-RU" sz="1600" baseline="-25000" dirty="0" err="1"/>
              <a:t>инфл</a:t>
            </a:r>
            <a:r>
              <a:rPr lang="ru-RU" sz="1600" baseline="-25000" dirty="0"/>
              <a:t> </a:t>
            </a:r>
            <a:r>
              <a:rPr lang="ru-RU" sz="1600" dirty="0"/>
              <a:t>, указанному для последнего года прогноза.</a:t>
            </a:r>
          </a:p>
          <a:p>
            <a:pPr algn="ctr"/>
            <a:r>
              <a:rPr lang="ru-RU" sz="1600" dirty="0"/>
              <a:t>I </a:t>
            </a:r>
            <a:r>
              <a:rPr lang="ru-RU" sz="1600" dirty="0" err="1"/>
              <a:t>инфл</a:t>
            </a:r>
            <a:r>
              <a:rPr lang="ru-RU" sz="1600" dirty="0"/>
              <a:t> рассчитывается как среднее арифметическое между индексами потребительских цен на каждый год срока действия контракта.</a:t>
            </a:r>
          </a:p>
        </p:txBody>
      </p:sp>
      <p:sp>
        <p:nvSpPr>
          <p:cNvPr id="9" name="Свиток: горизонтальный 8">
            <a:extLst>
              <a:ext uri="{FF2B5EF4-FFF2-40B4-BE49-F238E27FC236}">
                <a16:creationId xmlns:a16="http://schemas.microsoft.com/office/drawing/2014/main" id="{3C2E1107-0213-8D43-7AF9-6CCC48EF15BB}"/>
              </a:ext>
            </a:extLst>
          </p:cNvPr>
          <p:cNvSpPr/>
          <p:nvPr/>
        </p:nvSpPr>
        <p:spPr>
          <a:xfrm>
            <a:off x="107504" y="4256323"/>
            <a:ext cx="8928992" cy="856311"/>
          </a:xfrm>
          <a:prstGeom prst="horizontalScroll">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a:p>
            <a:pPr algn="ctr"/>
            <a:r>
              <a:rPr lang="ru-RU" dirty="0">
                <a:solidFill>
                  <a:schemeClr val="tx1"/>
                </a:solidFill>
              </a:rPr>
              <a:t>Если расчет НМЦК и начало срока действия контракта приходятся на один год, то для этого года срока действия контракта значение </a:t>
            </a:r>
            <a:r>
              <a:rPr lang="ru-RU" dirty="0" err="1">
                <a:solidFill>
                  <a:schemeClr val="tx1"/>
                </a:solidFill>
              </a:rPr>
              <a:t>I</a:t>
            </a:r>
            <a:r>
              <a:rPr lang="ru-RU" baseline="-25000" dirty="0" err="1">
                <a:solidFill>
                  <a:schemeClr val="tx1"/>
                </a:solidFill>
              </a:rPr>
              <a:t>инфл</a:t>
            </a:r>
            <a:r>
              <a:rPr lang="ru-RU" dirty="0">
                <a:solidFill>
                  <a:schemeClr val="tx1"/>
                </a:solidFill>
              </a:rPr>
              <a:t> принимается равным 1.</a:t>
            </a:r>
          </a:p>
          <a:p>
            <a:pPr algn="ctr"/>
            <a:endParaRPr lang="ru-RU" dirty="0"/>
          </a:p>
        </p:txBody>
      </p:sp>
    </p:spTree>
    <p:extLst>
      <p:ext uri="{BB962C8B-B14F-4D97-AF65-F5344CB8AC3E}">
        <p14:creationId xmlns:p14="http://schemas.microsoft.com/office/powerpoint/2010/main" val="2814879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виток: горизонтальный 12">
            <a:extLst>
              <a:ext uri="{FF2B5EF4-FFF2-40B4-BE49-F238E27FC236}">
                <a16:creationId xmlns:a16="http://schemas.microsoft.com/office/drawing/2014/main" id="{5C991A36-D741-A3DA-5247-9C1BC7161444}"/>
              </a:ext>
            </a:extLst>
          </p:cNvPr>
          <p:cNvSpPr/>
          <p:nvPr/>
        </p:nvSpPr>
        <p:spPr>
          <a:xfrm>
            <a:off x="179512" y="0"/>
            <a:ext cx="8892988" cy="113159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atin typeface="Times New Roman" panose="02020603050405020304" pitchFamily="18" charset="0"/>
                <a:cs typeface="Times New Roman" panose="02020603050405020304" pitchFamily="18" charset="0"/>
              </a:rPr>
              <a:t>Обоснование НМЦК – дополнительные услуги (1)</a:t>
            </a:r>
          </a:p>
        </p:txBody>
      </p:sp>
      <p:sp>
        <p:nvSpPr>
          <p:cNvPr id="5" name="TextBox 4">
            <a:extLst>
              <a:ext uri="{FF2B5EF4-FFF2-40B4-BE49-F238E27FC236}">
                <a16:creationId xmlns:a16="http://schemas.microsoft.com/office/drawing/2014/main" id="{503CFFF6-69CA-EBA9-2E20-00620C7CD87D}"/>
              </a:ext>
            </a:extLst>
          </p:cNvPr>
          <p:cNvSpPr txBox="1"/>
          <p:nvPr/>
        </p:nvSpPr>
        <p:spPr>
          <a:xfrm>
            <a:off x="293092" y="1763540"/>
            <a:ext cx="8856984" cy="923330"/>
          </a:xfrm>
          <a:prstGeom prst="rect">
            <a:avLst/>
          </a:prstGeom>
          <a:noFill/>
        </p:spPr>
        <p:txBody>
          <a:bodyPr wrap="square" rtlCol="0">
            <a:spAutoFit/>
          </a:bodyPr>
          <a:lstStyle/>
          <a:p>
            <a:pPr algn="ctr"/>
            <a:r>
              <a:rPr lang="ru-RU" b="1" u="sng" dirty="0">
                <a:solidFill>
                  <a:srgbClr val="C00000"/>
                </a:solidFill>
                <a:latin typeface="Times New Roman" panose="02020603050405020304" pitchFamily="18" charset="0"/>
                <a:cs typeface="Times New Roman" panose="02020603050405020304" pitchFamily="18" charset="0"/>
              </a:rPr>
              <a:t>Стоимость выполнения работ по проектированию, монтажу и эксплуатационному обслуживанию технических средств охраны и (или) принятие соответствующих мер реагирования на их сигнальную информацию:</a:t>
            </a:r>
            <a:endParaRPr lang="ru-RU" sz="1600" b="1" u="sng" dirty="0">
              <a:solidFill>
                <a:srgbClr val="C00000"/>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DA21A1E8-ACB0-4B4C-FB9F-C09ABA7AB98A}"/>
              </a:ext>
            </a:extLst>
          </p:cNvPr>
          <p:cNvPicPr>
            <a:picLocks noChangeAspect="1"/>
          </p:cNvPicPr>
          <p:nvPr/>
        </p:nvPicPr>
        <p:blipFill>
          <a:blip r:embed="rId2"/>
          <a:stretch>
            <a:fillRect/>
          </a:stretch>
        </p:blipFill>
        <p:spPr>
          <a:xfrm>
            <a:off x="5580112" y="994188"/>
            <a:ext cx="3563888" cy="826066"/>
          </a:xfrm>
          <a:prstGeom prst="rect">
            <a:avLst/>
          </a:prstGeom>
        </p:spPr>
      </p:pic>
      <p:sp>
        <p:nvSpPr>
          <p:cNvPr id="8" name="Овал 7">
            <a:extLst>
              <a:ext uri="{FF2B5EF4-FFF2-40B4-BE49-F238E27FC236}">
                <a16:creationId xmlns:a16="http://schemas.microsoft.com/office/drawing/2014/main" id="{3D191BA1-8D27-5473-2FDE-27B13D8982DA}"/>
              </a:ext>
            </a:extLst>
          </p:cNvPr>
          <p:cNvSpPr/>
          <p:nvPr/>
        </p:nvSpPr>
        <p:spPr>
          <a:xfrm>
            <a:off x="7452320" y="1083185"/>
            <a:ext cx="504056" cy="64807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26C1B548-ED60-1598-0E0C-61113210CDD1}"/>
              </a:ext>
            </a:extLst>
          </p:cNvPr>
          <p:cNvSpPr txBox="1"/>
          <p:nvPr/>
        </p:nvSpPr>
        <p:spPr>
          <a:xfrm>
            <a:off x="107504" y="2643758"/>
            <a:ext cx="8784976" cy="461665"/>
          </a:xfrm>
          <a:prstGeom prst="rect">
            <a:avLst/>
          </a:prstGeom>
          <a:noFill/>
        </p:spPr>
        <p:txBody>
          <a:bodyPr wrap="square">
            <a:spAutoFit/>
          </a:bodyPr>
          <a:lstStyle/>
          <a:p>
            <a:pPr algn="ctr"/>
            <a:r>
              <a:rPr lang="ru-RU" sz="2400" b="1" dirty="0">
                <a:latin typeface="Times New Roman" panose="02020603050405020304" pitchFamily="18" charset="0"/>
                <a:cs typeface="Times New Roman" panose="02020603050405020304" pitchFamily="18" charset="0"/>
              </a:rPr>
              <a:t>С </a:t>
            </a:r>
            <a:r>
              <a:rPr lang="ru-RU" sz="2400" b="1" baseline="-28000" dirty="0">
                <a:latin typeface="Times New Roman" panose="02020603050405020304" pitchFamily="18" charset="0"/>
                <a:cs typeface="Times New Roman" panose="02020603050405020304" pitchFamily="18" charset="0"/>
              </a:rPr>
              <a:t>ТСО</a:t>
            </a:r>
            <a:r>
              <a:rPr lang="ru-RU" sz="2400" b="1" dirty="0">
                <a:latin typeface="Times New Roman" panose="02020603050405020304" pitchFamily="18" charset="0"/>
                <a:cs typeface="Times New Roman" panose="02020603050405020304" pitchFamily="18" charset="0"/>
              </a:rPr>
              <a:t> = С</a:t>
            </a:r>
            <a:r>
              <a:rPr lang="ru-RU" sz="2400" b="1" baseline="-28000" dirty="0">
                <a:latin typeface="Times New Roman" panose="02020603050405020304" pitchFamily="18" charset="0"/>
                <a:cs typeface="Times New Roman" panose="02020603050405020304" pitchFamily="18" charset="0"/>
              </a:rPr>
              <a:t>р  </a:t>
            </a:r>
            <a:r>
              <a:rPr lang="ru-RU" sz="2400" b="1" dirty="0">
                <a:latin typeface="Times New Roman" panose="02020603050405020304" pitchFamily="18" charset="0"/>
                <a:cs typeface="Times New Roman" panose="02020603050405020304" pitchFamily="18" charset="0"/>
              </a:rPr>
              <a:t> *   </a:t>
            </a:r>
            <a:r>
              <a:rPr lang="ru-RU" sz="2400" b="1" dirty="0" err="1">
                <a:latin typeface="Times New Roman" panose="02020603050405020304" pitchFamily="18" charset="0"/>
                <a:cs typeface="Times New Roman" panose="02020603050405020304" pitchFamily="18" charset="0"/>
              </a:rPr>
              <a:t>К</a:t>
            </a:r>
            <a:r>
              <a:rPr lang="ru-RU" sz="2400" b="1" baseline="-28000" dirty="0" err="1">
                <a:latin typeface="Times New Roman" panose="02020603050405020304" pitchFamily="18" charset="0"/>
                <a:cs typeface="Times New Roman" panose="02020603050405020304" pitchFamily="18" charset="0"/>
              </a:rPr>
              <a:t>р</a:t>
            </a:r>
            <a:r>
              <a:rPr lang="ru-RU" sz="2400" b="1" baseline="-280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 +  С</a:t>
            </a:r>
            <a:r>
              <a:rPr lang="ru-RU" sz="2400" b="1" baseline="-28000" dirty="0">
                <a:latin typeface="Times New Roman" panose="02020603050405020304" pitchFamily="18" charset="0"/>
                <a:cs typeface="Times New Roman" panose="02020603050405020304" pitchFamily="18" charset="0"/>
              </a:rPr>
              <a:t>П  </a:t>
            </a:r>
            <a:r>
              <a:rPr lang="ru-RU" sz="2400" b="1" dirty="0">
                <a:latin typeface="Times New Roman" panose="02020603050405020304" pitchFamily="18" charset="0"/>
                <a:cs typeface="Times New Roman" panose="02020603050405020304" pitchFamily="18" charset="0"/>
              </a:rPr>
              <a:t>*   К</a:t>
            </a:r>
            <a:r>
              <a:rPr lang="ru-RU" sz="2400" b="1" baseline="-28000" dirty="0">
                <a:latin typeface="Times New Roman" panose="02020603050405020304" pitchFamily="18" charset="0"/>
                <a:cs typeface="Times New Roman" panose="02020603050405020304" pitchFamily="18" charset="0"/>
              </a:rPr>
              <a:t>П</a:t>
            </a:r>
            <a:r>
              <a:rPr lang="ru-RU" sz="2400" b="1" dirty="0">
                <a:latin typeface="Times New Roman" panose="02020603050405020304" pitchFamily="18" charset="0"/>
                <a:cs typeface="Times New Roman" panose="02020603050405020304" pitchFamily="18" charset="0"/>
              </a:rPr>
              <a:t> +  С</a:t>
            </a:r>
            <a:r>
              <a:rPr lang="ru-RU" sz="2400" b="1" baseline="-28000" dirty="0">
                <a:latin typeface="Times New Roman" panose="02020603050405020304" pitchFamily="18" charset="0"/>
                <a:cs typeface="Times New Roman" panose="02020603050405020304" pitchFamily="18" charset="0"/>
              </a:rPr>
              <a:t>ЭО </a:t>
            </a:r>
            <a:r>
              <a:rPr lang="ru-RU" sz="2400" b="1" dirty="0">
                <a:latin typeface="Times New Roman" panose="02020603050405020304" pitchFamily="18" charset="0"/>
                <a:cs typeface="Times New Roman" panose="02020603050405020304" pitchFamily="18" charset="0"/>
              </a:rPr>
              <a:t>*  К</a:t>
            </a:r>
            <a:r>
              <a:rPr lang="ru-RU" sz="2400" b="1" baseline="-28000" dirty="0">
                <a:latin typeface="Times New Roman" panose="02020603050405020304" pitchFamily="18" charset="0"/>
                <a:cs typeface="Times New Roman" panose="02020603050405020304" pitchFamily="18" charset="0"/>
              </a:rPr>
              <a:t>ЭО </a:t>
            </a:r>
            <a:r>
              <a:rPr lang="ru-RU" sz="2400" b="1" dirty="0">
                <a:latin typeface="Times New Roman" panose="02020603050405020304" pitchFamily="18" charset="0"/>
                <a:cs typeface="Times New Roman" panose="02020603050405020304" pitchFamily="18" charset="0"/>
              </a:rPr>
              <a:t>+  С</a:t>
            </a:r>
            <a:r>
              <a:rPr lang="ru-RU" sz="2400" b="1" baseline="-28000" dirty="0">
                <a:latin typeface="Times New Roman" panose="02020603050405020304" pitchFamily="18" charset="0"/>
                <a:cs typeface="Times New Roman" panose="02020603050405020304" pitchFamily="18" charset="0"/>
              </a:rPr>
              <a:t>М</a:t>
            </a:r>
            <a:r>
              <a:rPr lang="ru-RU" sz="2400" b="1" dirty="0">
                <a:latin typeface="Times New Roman" panose="02020603050405020304" pitchFamily="18" charset="0"/>
                <a:cs typeface="Times New Roman" panose="02020603050405020304" pitchFamily="18" charset="0"/>
              </a:rPr>
              <a:t> *  К</a:t>
            </a:r>
            <a:r>
              <a:rPr lang="ru-RU" sz="2400" b="1" baseline="-28000" dirty="0">
                <a:latin typeface="Times New Roman" panose="02020603050405020304" pitchFamily="18" charset="0"/>
                <a:cs typeface="Times New Roman" panose="02020603050405020304" pitchFamily="18" charset="0"/>
              </a:rPr>
              <a:t>М</a:t>
            </a:r>
            <a:r>
              <a:rPr lang="ru-RU" sz="2400" b="1" dirty="0">
                <a:latin typeface="Times New Roman" panose="02020603050405020304" pitchFamily="18" charset="0"/>
                <a:cs typeface="Times New Roman" panose="02020603050405020304" pitchFamily="18" charset="0"/>
              </a:rPr>
              <a:t> +    С</a:t>
            </a:r>
            <a:r>
              <a:rPr lang="ru-RU" sz="2400" b="1" baseline="-28000" dirty="0">
                <a:latin typeface="Times New Roman" panose="02020603050405020304" pitchFamily="18" charset="0"/>
                <a:cs typeface="Times New Roman" panose="02020603050405020304" pitchFamily="18" charset="0"/>
              </a:rPr>
              <a:t>О</a:t>
            </a:r>
            <a:endParaRPr lang="ru-RU" sz="2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21B9BCE-E082-BE61-B45A-682B2DEF2732}"/>
              </a:ext>
            </a:extLst>
          </p:cNvPr>
          <p:cNvSpPr txBox="1"/>
          <p:nvPr/>
        </p:nvSpPr>
        <p:spPr>
          <a:xfrm>
            <a:off x="1350514" y="3107559"/>
            <a:ext cx="677108" cy="1509999"/>
          </a:xfrm>
          <a:prstGeom prst="rect">
            <a:avLst/>
          </a:prstGeom>
          <a:noFill/>
        </p:spPr>
        <p:txBody>
          <a:bodyPr vert="vert270" wrap="square" rtlCol="0">
            <a:spAutoFit/>
          </a:bodyPr>
          <a:lstStyle/>
          <a:p>
            <a:pPr algn="r"/>
            <a:r>
              <a:rPr lang="ru-RU" sz="1600" i="1" dirty="0">
                <a:latin typeface="Times New Roman" panose="02020603050405020304" pitchFamily="18" charset="0"/>
                <a:cs typeface="Times New Roman" panose="02020603050405020304" pitchFamily="18" charset="0"/>
              </a:rPr>
              <a:t>услуги  по реагированию</a:t>
            </a:r>
          </a:p>
        </p:txBody>
      </p:sp>
      <p:sp>
        <p:nvSpPr>
          <p:cNvPr id="12" name="TextBox 11">
            <a:extLst>
              <a:ext uri="{FF2B5EF4-FFF2-40B4-BE49-F238E27FC236}">
                <a16:creationId xmlns:a16="http://schemas.microsoft.com/office/drawing/2014/main" id="{F8A4FBC1-A0C8-2C64-51F0-CA304088AED4}"/>
              </a:ext>
            </a:extLst>
          </p:cNvPr>
          <p:cNvSpPr txBox="1"/>
          <p:nvPr/>
        </p:nvSpPr>
        <p:spPr>
          <a:xfrm>
            <a:off x="2123728" y="3117799"/>
            <a:ext cx="677108" cy="1714396"/>
          </a:xfrm>
          <a:prstGeom prst="rect">
            <a:avLst/>
          </a:prstGeom>
          <a:noFill/>
        </p:spPr>
        <p:txBody>
          <a:bodyPr vert="vert270" wrap="square" rtlCol="0">
            <a:spAutoFit/>
          </a:bodyPr>
          <a:lstStyle/>
          <a:p>
            <a:pPr algn="r"/>
            <a:r>
              <a:rPr lang="ru-RU" sz="1600" i="1" dirty="0">
                <a:latin typeface="Times New Roman" panose="02020603050405020304" pitchFamily="18" charset="0"/>
                <a:cs typeface="Times New Roman" panose="02020603050405020304" pitchFamily="18" charset="0"/>
              </a:rPr>
              <a:t>объем услуг по реагированию</a:t>
            </a:r>
          </a:p>
        </p:txBody>
      </p:sp>
      <p:sp>
        <p:nvSpPr>
          <p:cNvPr id="14" name="TextBox 13">
            <a:extLst>
              <a:ext uri="{FF2B5EF4-FFF2-40B4-BE49-F238E27FC236}">
                <a16:creationId xmlns:a16="http://schemas.microsoft.com/office/drawing/2014/main" id="{9305E44B-D703-EF8A-1C6C-990D3DF38A07}"/>
              </a:ext>
            </a:extLst>
          </p:cNvPr>
          <p:cNvSpPr txBox="1"/>
          <p:nvPr/>
        </p:nvSpPr>
        <p:spPr>
          <a:xfrm>
            <a:off x="2987824" y="3094566"/>
            <a:ext cx="677108" cy="1709432"/>
          </a:xfrm>
          <a:prstGeom prst="rect">
            <a:avLst/>
          </a:prstGeom>
          <a:noFill/>
        </p:spPr>
        <p:txBody>
          <a:bodyPr vert="vert270" wrap="square" rtlCol="0">
            <a:spAutoFit/>
          </a:bodyPr>
          <a:lstStyle/>
          <a:p>
            <a:pPr algn="r"/>
            <a:r>
              <a:rPr lang="ru-RU" sz="1600" i="1" dirty="0">
                <a:latin typeface="Times New Roman" panose="02020603050405020304" pitchFamily="18" charset="0"/>
                <a:cs typeface="Times New Roman" panose="02020603050405020304" pitchFamily="18" charset="0"/>
              </a:rPr>
              <a:t>услуги по проектированию</a:t>
            </a:r>
          </a:p>
        </p:txBody>
      </p:sp>
      <p:sp>
        <p:nvSpPr>
          <p:cNvPr id="16" name="TextBox 15">
            <a:extLst>
              <a:ext uri="{FF2B5EF4-FFF2-40B4-BE49-F238E27FC236}">
                <a16:creationId xmlns:a16="http://schemas.microsoft.com/office/drawing/2014/main" id="{01C5A550-A367-BD11-C6D1-9BFCB7838701}"/>
              </a:ext>
            </a:extLst>
          </p:cNvPr>
          <p:cNvSpPr txBox="1"/>
          <p:nvPr/>
        </p:nvSpPr>
        <p:spPr>
          <a:xfrm>
            <a:off x="3851920" y="3075806"/>
            <a:ext cx="677108" cy="1665621"/>
          </a:xfrm>
          <a:prstGeom prst="rect">
            <a:avLst/>
          </a:prstGeom>
          <a:noFill/>
        </p:spPr>
        <p:txBody>
          <a:bodyPr vert="vert270" wrap="square" rtlCol="0">
            <a:spAutoFit/>
          </a:bodyPr>
          <a:lstStyle/>
          <a:p>
            <a:pPr algn="r"/>
            <a:r>
              <a:rPr lang="ru-RU" sz="1600" i="1" dirty="0">
                <a:latin typeface="Times New Roman" panose="02020603050405020304" pitchFamily="18" charset="0"/>
                <a:cs typeface="Times New Roman" panose="02020603050405020304" pitchFamily="18" charset="0"/>
              </a:rPr>
              <a:t>объем услуг по проектированию</a:t>
            </a:r>
            <a:endParaRPr lang="ru-RU" dirty="0"/>
          </a:p>
        </p:txBody>
      </p:sp>
      <p:sp>
        <p:nvSpPr>
          <p:cNvPr id="17" name="TextBox 16">
            <a:extLst>
              <a:ext uri="{FF2B5EF4-FFF2-40B4-BE49-F238E27FC236}">
                <a16:creationId xmlns:a16="http://schemas.microsoft.com/office/drawing/2014/main" id="{D5CFED47-74A1-09BE-4C83-54BE33050025}"/>
              </a:ext>
            </a:extLst>
          </p:cNvPr>
          <p:cNvSpPr txBox="1"/>
          <p:nvPr/>
        </p:nvSpPr>
        <p:spPr>
          <a:xfrm>
            <a:off x="4716016" y="3075806"/>
            <a:ext cx="677108" cy="1507687"/>
          </a:xfrm>
          <a:prstGeom prst="rect">
            <a:avLst/>
          </a:prstGeom>
          <a:noFill/>
        </p:spPr>
        <p:txBody>
          <a:bodyPr vert="vert270" wrap="square" rtlCol="0">
            <a:spAutoFit/>
          </a:bodyPr>
          <a:lstStyle/>
          <a:p>
            <a:pPr algn="r"/>
            <a:r>
              <a:rPr lang="ru-RU" sz="1600" i="1" dirty="0">
                <a:latin typeface="Times New Roman" panose="02020603050405020304" pitchFamily="18" charset="0"/>
                <a:cs typeface="Times New Roman" panose="02020603050405020304" pitchFamily="18" charset="0"/>
              </a:rPr>
              <a:t>услуга по </a:t>
            </a:r>
            <a:r>
              <a:rPr lang="ru-RU" sz="1600" i="1" dirty="0" err="1">
                <a:latin typeface="Times New Roman" panose="02020603050405020304" pitchFamily="18" charset="0"/>
                <a:cs typeface="Times New Roman" panose="02020603050405020304" pitchFamily="18" charset="0"/>
              </a:rPr>
              <a:t>экспл</a:t>
            </a:r>
            <a:r>
              <a:rPr lang="ru-RU" sz="1600" i="1" dirty="0">
                <a:latin typeface="Times New Roman" panose="02020603050405020304" pitchFamily="18" charset="0"/>
                <a:cs typeface="Times New Roman" panose="02020603050405020304" pitchFamily="18" charset="0"/>
              </a:rPr>
              <a:t>. </a:t>
            </a:r>
          </a:p>
          <a:p>
            <a:pPr algn="r"/>
            <a:r>
              <a:rPr lang="ru-RU" sz="1600" i="1" dirty="0">
                <a:latin typeface="Times New Roman" panose="02020603050405020304" pitchFamily="18" charset="0"/>
                <a:cs typeface="Times New Roman" panose="02020603050405020304" pitchFamily="18" charset="0"/>
              </a:rPr>
              <a:t>обслуживанию </a:t>
            </a:r>
          </a:p>
        </p:txBody>
      </p:sp>
      <p:sp>
        <p:nvSpPr>
          <p:cNvPr id="18" name="TextBox 17">
            <a:extLst>
              <a:ext uri="{FF2B5EF4-FFF2-40B4-BE49-F238E27FC236}">
                <a16:creationId xmlns:a16="http://schemas.microsoft.com/office/drawing/2014/main" id="{BB864914-B125-FB12-EF0C-E3EE738E89E1}"/>
              </a:ext>
            </a:extLst>
          </p:cNvPr>
          <p:cNvSpPr txBox="1"/>
          <p:nvPr/>
        </p:nvSpPr>
        <p:spPr>
          <a:xfrm>
            <a:off x="5580112" y="3075806"/>
            <a:ext cx="954107" cy="1397203"/>
          </a:xfrm>
          <a:prstGeom prst="rect">
            <a:avLst/>
          </a:prstGeom>
          <a:noFill/>
        </p:spPr>
        <p:txBody>
          <a:bodyPr vert="vert270" wrap="square" rtlCol="0">
            <a:spAutoFit/>
          </a:bodyPr>
          <a:lstStyle/>
          <a:p>
            <a:pPr algn="r"/>
            <a:r>
              <a:rPr lang="ru-RU" sz="1600" i="1" dirty="0">
                <a:latin typeface="Times New Roman" panose="02020603050405020304" pitchFamily="18" charset="0"/>
                <a:cs typeface="Times New Roman" panose="02020603050405020304" pitchFamily="18" charset="0"/>
              </a:rPr>
              <a:t>объем услуг по </a:t>
            </a:r>
            <a:r>
              <a:rPr lang="ru-RU" sz="1600" i="1" dirty="0" err="1">
                <a:latin typeface="Times New Roman" panose="02020603050405020304" pitchFamily="18" charset="0"/>
                <a:cs typeface="Times New Roman" panose="02020603050405020304" pitchFamily="18" charset="0"/>
              </a:rPr>
              <a:t>экспл</a:t>
            </a:r>
            <a:r>
              <a:rPr lang="ru-RU" sz="1600" i="1" dirty="0">
                <a:latin typeface="Times New Roman" panose="02020603050405020304" pitchFamily="18" charset="0"/>
                <a:cs typeface="Times New Roman" panose="02020603050405020304" pitchFamily="18" charset="0"/>
              </a:rPr>
              <a:t>. </a:t>
            </a:r>
            <a:r>
              <a:rPr lang="ru-RU" sz="1600" i="1" dirty="0" err="1">
                <a:latin typeface="Times New Roman" panose="02020603050405020304" pitchFamily="18" charset="0"/>
                <a:cs typeface="Times New Roman" panose="02020603050405020304" pitchFamily="18" charset="0"/>
              </a:rPr>
              <a:t>обслуж</a:t>
            </a:r>
            <a:r>
              <a:rPr lang="ru-RU" sz="1600" i="1" dirty="0">
                <a:latin typeface="Times New Roman" panose="02020603050405020304" pitchFamily="18" charset="0"/>
                <a:cs typeface="Times New Roman" panose="02020603050405020304" pitchFamily="18" charset="0"/>
              </a:rPr>
              <a:t>.</a:t>
            </a:r>
          </a:p>
          <a:p>
            <a:pPr algn="r"/>
            <a:endParaRPr lang="ru-RU" dirty="0"/>
          </a:p>
        </p:txBody>
      </p:sp>
      <p:sp>
        <p:nvSpPr>
          <p:cNvPr id="19" name="TextBox 18">
            <a:extLst>
              <a:ext uri="{FF2B5EF4-FFF2-40B4-BE49-F238E27FC236}">
                <a16:creationId xmlns:a16="http://schemas.microsoft.com/office/drawing/2014/main" id="{2C9E21D0-37AA-51D2-F17B-18A9BA917862}"/>
              </a:ext>
            </a:extLst>
          </p:cNvPr>
          <p:cNvSpPr txBox="1"/>
          <p:nvPr/>
        </p:nvSpPr>
        <p:spPr>
          <a:xfrm>
            <a:off x="6444208" y="3147814"/>
            <a:ext cx="677108" cy="1140039"/>
          </a:xfrm>
          <a:prstGeom prst="rect">
            <a:avLst/>
          </a:prstGeom>
          <a:noFill/>
        </p:spPr>
        <p:txBody>
          <a:bodyPr vert="vert270" wrap="square" rtlCol="0">
            <a:spAutoFit/>
          </a:bodyPr>
          <a:lstStyle/>
          <a:p>
            <a:pPr algn="r"/>
            <a:r>
              <a:rPr lang="ru-RU" sz="1600" i="1" dirty="0">
                <a:latin typeface="Times New Roman" panose="02020603050405020304" pitchFamily="18" charset="0"/>
                <a:cs typeface="Times New Roman" panose="02020603050405020304" pitchFamily="18" charset="0"/>
              </a:rPr>
              <a:t>работы по монтажу</a:t>
            </a:r>
          </a:p>
        </p:txBody>
      </p:sp>
      <p:sp>
        <p:nvSpPr>
          <p:cNvPr id="20" name="TextBox 19">
            <a:extLst>
              <a:ext uri="{FF2B5EF4-FFF2-40B4-BE49-F238E27FC236}">
                <a16:creationId xmlns:a16="http://schemas.microsoft.com/office/drawing/2014/main" id="{88E7A2AC-790E-A7F0-5D54-22F1026981C3}"/>
              </a:ext>
            </a:extLst>
          </p:cNvPr>
          <p:cNvSpPr txBox="1"/>
          <p:nvPr/>
        </p:nvSpPr>
        <p:spPr>
          <a:xfrm>
            <a:off x="7236296" y="3075806"/>
            <a:ext cx="677108" cy="1375263"/>
          </a:xfrm>
          <a:prstGeom prst="rect">
            <a:avLst/>
          </a:prstGeom>
          <a:noFill/>
        </p:spPr>
        <p:txBody>
          <a:bodyPr vert="vert270" wrap="square" rtlCol="0">
            <a:spAutoFit/>
          </a:bodyPr>
          <a:lstStyle/>
          <a:p>
            <a:pPr algn="r"/>
            <a:r>
              <a:rPr lang="ru-RU" sz="1600" i="1" dirty="0">
                <a:latin typeface="Times New Roman" panose="02020603050405020304" pitchFamily="18" charset="0"/>
                <a:cs typeface="Times New Roman" panose="02020603050405020304" pitchFamily="18" charset="0"/>
              </a:rPr>
              <a:t> объем работ по монтажу</a:t>
            </a:r>
          </a:p>
        </p:txBody>
      </p:sp>
      <p:sp>
        <p:nvSpPr>
          <p:cNvPr id="21" name="TextBox 20">
            <a:extLst>
              <a:ext uri="{FF2B5EF4-FFF2-40B4-BE49-F238E27FC236}">
                <a16:creationId xmlns:a16="http://schemas.microsoft.com/office/drawing/2014/main" id="{E4F03AFE-9324-E595-167E-CF237C320BB6}"/>
              </a:ext>
            </a:extLst>
          </p:cNvPr>
          <p:cNvSpPr txBox="1"/>
          <p:nvPr/>
        </p:nvSpPr>
        <p:spPr>
          <a:xfrm>
            <a:off x="7956376" y="3075806"/>
            <a:ext cx="1261884" cy="1507687"/>
          </a:xfrm>
          <a:prstGeom prst="rect">
            <a:avLst/>
          </a:prstGeom>
          <a:noFill/>
        </p:spPr>
        <p:txBody>
          <a:bodyPr vert="vert270" wrap="square" rtlCol="0">
            <a:spAutoFit/>
          </a:bodyPr>
          <a:lstStyle/>
          <a:p>
            <a:pPr algn="r"/>
            <a:r>
              <a:rPr lang="ru-RU" sz="1400" i="1" dirty="0">
                <a:latin typeface="Times New Roman" panose="02020603050405020304" pitchFamily="18" charset="0"/>
                <a:cs typeface="Times New Roman" panose="02020603050405020304" pitchFamily="18" charset="0"/>
              </a:rPr>
              <a:t>цена </a:t>
            </a:r>
            <a:r>
              <a:rPr lang="ru-RU" sz="1400" i="1" dirty="0" err="1">
                <a:latin typeface="Times New Roman" panose="02020603050405020304" pitchFamily="18" charset="0"/>
                <a:cs typeface="Times New Roman" panose="02020603050405020304" pitchFamily="18" charset="0"/>
              </a:rPr>
              <a:t>оборуд</a:t>
            </a:r>
            <a:r>
              <a:rPr lang="ru-RU" sz="1400" i="1" dirty="0">
                <a:latin typeface="Times New Roman" panose="02020603050405020304" pitchFamily="18" charset="0"/>
                <a:cs typeface="Times New Roman" panose="02020603050405020304" pitchFamily="18" charset="0"/>
              </a:rPr>
              <a:t>., техн. средств охраны,  если их поставка </a:t>
            </a:r>
            <a:r>
              <a:rPr lang="ru-RU" sz="1400" i="1" dirty="0" err="1">
                <a:latin typeface="Times New Roman" panose="02020603050405020304" pitchFamily="18" charset="0"/>
                <a:cs typeface="Times New Roman" panose="02020603050405020304" pitchFamily="18" charset="0"/>
              </a:rPr>
              <a:t>предусм</a:t>
            </a:r>
            <a:r>
              <a:rPr lang="ru-RU" sz="1400" i="1" dirty="0">
                <a:latin typeface="Times New Roman" panose="02020603050405020304" pitchFamily="18" charset="0"/>
                <a:cs typeface="Times New Roman" panose="02020603050405020304" pitchFamily="18" charset="0"/>
              </a:rPr>
              <a:t>. контр.</a:t>
            </a:r>
          </a:p>
        </p:txBody>
      </p:sp>
      <p:sp>
        <p:nvSpPr>
          <p:cNvPr id="22" name="Овал 21">
            <a:extLst>
              <a:ext uri="{FF2B5EF4-FFF2-40B4-BE49-F238E27FC236}">
                <a16:creationId xmlns:a16="http://schemas.microsoft.com/office/drawing/2014/main" id="{33E9AEBD-A3DD-5BCC-1ED5-51D828483863}"/>
              </a:ext>
            </a:extLst>
          </p:cNvPr>
          <p:cNvSpPr/>
          <p:nvPr/>
        </p:nvSpPr>
        <p:spPr>
          <a:xfrm>
            <a:off x="1259632" y="2589606"/>
            <a:ext cx="7776864" cy="63021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Волна 22">
            <a:extLst>
              <a:ext uri="{FF2B5EF4-FFF2-40B4-BE49-F238E27FC236}">
                <a16:creationId xmlns:a16="http://schemas.microsoft.com/office/drawing/2014/main" id="{3D512741-1F8C-0A6B-6090-D37361E3D93A}"/>
              </a:ext>
            </a:extLst>
          </p:cNvPr>
          <p:cNvSpPr/>
          <p:nvPr/>
        </p:nvSpPr>
        <p:spPr>
          <a:xfrm>
            <a:off x="2195736" y="4401435"/>
            <a:ext cx="6874274" cy="657354"/>
          </a:xfrm>
          <a:prstGeom prst="wav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89E0BEEB-9018-46BE-BCE0-905A90FB3E2C}"/>
              </a:ext>
            </a:extLst>
          </p:cNvPr>
          <p:cNvSpPr txBox="1"/>
          <p:nvPr/>
        </p:nvSpPr>
        <p:spPr>
          <a:xfrm>
            <a:off x="2052228" y="4525470"/>
            <a:ext cx="7056276" cy="369332"/>
          </a:xfrm>
          <a:prstGeom prst="rect">
            <a:avLst/>
          </a:prstGeom>
          <a:noFill/>
        </p:spPr>
        <p:txBody>
          <a:bodyPr wrap="square" rtlCol="0">
            <a:spAutoFit/>
          </a:bodyPr>
          <a:lstStyle/>
          <a:p>
            <a:pPr algn="ctr"/>
            <a:r>
              <a:rPr lang="ru-RU" b="1" i="1" dirty="0">
                <a:latin typeface="Times New Roman" panose="02020603050405020304" pitchFamily="18" charset="0"/>
                <a:cs typeface="Times New Roman" panose="02020603050405020304" pitchFamily="18" charset="0"/>
              </a:rPr>
              <a:t>Цену можно обосновывать путем анализа рынка (берем без НДС)</a:t>
            </a:r>
          </a:p>
        </p:txBody>
      </p:sp>
      <p:sp>
        <p:nvSpPr>
          <p:cNvPr id="25" name="Стрелка: изогнутая вправо 24">
            <a:extLst>
              <a:ext uri="{FF2B5EF4-FFF2-40B4-BE49-F238E27FC236}">
                <a16:creationId xmlns:a16="http://schemas.microsoft.com/office/drawing/2014/main" id="{B6CDE475-1421-04F6-A384-2A3AEDFABB66}"/>
              </a:ext>
            </a:extLst>
          </p:cNvPr>
          <p:cNvSpPr/>
          <p:nvPr/>
        </p:nvSpPr>
        <p:spPr>
          <a:xfrm rot="20360674">
            <a:off x="949175" y="3162675"/>
            <a:ext cx="740464" cy="1944216"/>
          </a:xfrm>
          <a:prstGeom prst="curved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562928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виток: горизонтальный 12">
            <a:extLst>
              <a:ext uri="{FF2B5EF4-FFF2-40B4-BE49-F238E27FC236}">
                <a16:creationId xmlns:a16="http://schemas.microsoft.com/office/drawing/2014/main" id="{5C991A36-D741-A3DA-5247-9C1BC7161444}"/>
              </a:ext>
            </a:extLst>
          </p:cNvPr>
          <p:cNvSpPr/>
          <p:nvPr/>
        </p:nvSpPr>
        <p:spPr>
          <a:xfrm>
            <a:off x="179512" y="0"/>
            <a:ext cx="8892988" cy="113159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atin typeface="Times New Roman" panose="02020603050405020304" pitchFamily="18" charset="0"/>
                <a:cs typeface="Times New Roman" panose="02020603050405020304" pitchFamily="18" charset="0"/>
              </a:rPr>
              <a:t>Обоснование НМЦК – дополнительные услуги (1)</a:t>
            </a:r>
          </a:p>
        </p:txBody>
      </p:sp>
      <p:sp>
        <p:nvSpPr>
          <p:cNvPr id="5" name="TextBox 4">
            <a:extLst>
              <a:ext uri="{FF2B5EF4-FFF2-40B4-BE49-F238E27FC236}">
                <a16:creationId xmlns:a16="http://schemas.microsoft.com/office/drawing/2014/main" id="{503CFFF6-69CA-EBA9-2E20-00620C7CD87D}"/>
              </a:ext>
            </a:extLst>
          </p:cNvPr>
          <p:cNvSpPr txBox="1"/>
          <p:nvPr/>
        </p:nvSpPr>
        <p:spPr>
          <a:xfrm>
            <a:off x="293092" y="1763540"/>
            <a:ext cx="8856984" cy="369332"/>
          </a:xfrm>
          <a:prstGeom prst="rect">
            <a:avLst/>
          </a:prstGeom>
          <a:noFill/>
        </p:spPr>
        <p:txBody>
          <a:bodyPr wrap="square" rtlCol="0">
            <a:spAutoFit/>
          </a:bodyPr>
          <a:lstStyle/>
          <a:p>
            <a:pPr algn="ctr"/>
            <a:r>
              <a:rPr lang="ru-RU" b="1" u="sng" dirty="0">
                <a:solidFill>
                  <a:srgbClr val="C00000"/>
                </a:solidFill>
                <a:latin typeface="Times New Roman" panose="02020603050405020304" pitchFamily="18" charset="0"/>
                <a:cs typeface="Times New Roman" panose="02020603050405020304" pitchFamily="18" charset="0"/>
              </a:rPr>
              <a:t>Стоимость оказания услуги по защите жизни и здоровья граждан:</a:t>
            </a:r>
            <a:endParaRPr lang="ru-RU" sz="1600" b="1" u="sng" dirty="0">
              <a:solidFill>
                <a:srgbClr val="C00000"/>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DA21A1E8-ACB0-4B4C-FB9F-C09ABA7AB98A}"/>
              </a:ext>
            </a:extLst>
          </p:cNvPr>
          <p:cNvPicPr>
            <a:picLocks noChangeAspect="1"/>
          </p:cNvPicPr>
          <p:nvPr/>
        </p:nvPicPr>
        <p:blipFill>
          <a:blip r:embed="rId2"/>
          <a:stretch>
            <a:fillRect/>
          </a:stretch>
        </p:blipFill>
        <p:spPr>
          <a:xfrm>
            <a:off x="5580112" y="994188"/>
            <a:ext cx="3563888" cy="826066"/>
          </a:xfrm>
          <a:prstGeom prst="rect">
            <a:avLst/>
          </a:prstGeom>
        </p:spPr>
      </p:pic>
      <p:sp>
        <p:nvSpPr>
          <p:cNvPr id="8" name="Овал 7">
            <a:extLst>
              <a:ext uri="{FF2B5EF4-FFF2-40B4-BE49-F238E27FC236}">
                <a16:creationId xmlns:a16="http://schemas.microsoft.com/office/drawing/2014/main" id="{3D191BA1-8D27-5473-2FDE-27B13D8982DA}"/>
              </a:ext>
            </a:extLst>
          </p:cNvPr>
          <p:cNvSpPr/>
          <p:nvPr/>
        </p:nvSpPr>
        <p:spPr>
          <a:xfrm>
            <a:off x="7812360" y="1108487"/>
            <a:ext cx="504056" cy="64807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BB864914-B125-FB12-EF0C-E3EE738E89E1}"/>
              </a:ext>
            </a:extLst>
          </p:cNvPr>
          <p:cNvSpPr txBox="1"/>
          <p:nvPr/>
        </p:nvSpPr>
        <p:spPr>
          <a:xfrm>
            <a:off x="2987824" y="2717675"/>
            <a:ext cx="1169551" cy="1397203"/>
          </a:xfrm>
          <a:prstGeom prst="rect">
            <a:avLst/>
          </a:prstGeom>
          <a:noFill/>
        </p:spPr>
        <p:txBody>
          <a:bodyPr vert="vert270" wrap="square" rtlCol="0">
            <a:spAutoFit/>
          </a:bodyPr>
          <a:lstStyle/>
          <a:p>
            <a:pPr algn="r"/>
            <a:r>
              <a:rPr lang="ru-RU" sz="1600" i="1" dirty="0">
                <a:latin typeface="Times New Roman" panose="02020603050405020304" pitchFamily="18" charset="0"/>
                <a:cs typeface="Times New Roman" panose="02020603050405020304" pitchFamily="18" charset="0"/>
              </a:rPr>
              <a:t>услуги по защите жизни и здоровья граждан</a:t>
            </a:r>
            <a:endParaRPr lang="ru-RU" dirty="0"/>
          </a:p>
        </p:txBody>
      </p:sp>
      <p:sp>
        <p:nvSpPr>
          <p:cNvPr id="19" name="TextBox 18">
            <a:extLst>
              <a:ext uri="{FF2B5EF4-FFF2-40B4-BE49-F238E27FC236}">
                <a16:creationId xmlns:a16="http://schemas.microsoft.com/office/drawing/2014/main" id="{2C9E21D0-37AA-51D2-F17B-18A9BA917862}"/>
              </a:ext>
            </a:extLst>
          </p:cNvPr>
          <p:cNvSpPr txBox="1"/>
          <p:nvPr/>
        </p:nvSpPr>
        <p:spPr>
          <a:xfrm>
            <a:off x="4424342" y="2709998"/>
            <a:ext cx="1415772" cy="1480010"/>
          </a:xfrm>
          <a:prstGeom prst="rect">
            <a:avLst/>
          </a:prstGeom>
          <a:noFill/>
        </p:spPr>
        <p:txBody>
          <a:bodyPr vert="vert270" wrap="square" rtlCol="0">
            <a:spAutoFit/>
          </a:bodyPr>
          <a:lstStyle/>
          <a:p>
            <a:pPr algn="r"/>
            <a:r>
              <a:rPr lang="ru-RU" sz="1600" i="1" dirty="0">
                <a:latin typeface="Times New Roman" panose="02020603050405020304" pitchFamily="18" charset="0"/>
                <a:cs typeface="Times New Roman" panose="02020603050405020304" pitchFamily="18" charset="0"/>
              </a:rPr>
              <a:t>объем оказания услуг по защите жизни и здоровья граждан</a:t>
            </a:r>
          </a:p>
        </p:txBody>
      </p:sp>
      <p:sp>
        <p:nvSpPr>
          <p:cNvPr id="23" name="Волна 22">
            <a:extLst>
              <a:ext uri="{FF2B5EF4-FFF2-40B4-BE49-F238E27FC236}">
                <a16:creationId xmlns:a16="http://schemas.microsoft.com/office/drawing/2014/main" id="{3D512741-1F8C-0A6B-6090-D37361E3D93A}"/>
              </a:ext>
            </a:extLst>
          </p:cNvPr>
          <p:cNvSpPr/>
          <p:nvPr/>
        </p:nvSpPr>
        <p:spPr>
          <a:xfrm>
            <a:off x="179512" y="4190008"/>
            <a:ext cx="6384324" cy="911304"/>
          </a:xfrm>
          <a:prstGeom prst="wav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89E0BEEB-9018-46BE-BCE0-905A90FB3E2C}"/>
              </a:ext>
            </a:extLst>
          </p:cNvPr>
          <p:cNvSpPr txBox="1"/>
          <p:nvPr/>
        </p:nvSpPr>
        <p:spPr>
          <a:xfrm>
            <a:off x="179512" y="4299942"/>
            <a:ext cx="6048672" cy="646331"/>
          </a:xfrm>
          <a:prstGeom prst="rect">
            <a:avLst/>
          </a:prstGeom>
          <a:noFill/>
        </p:spPr>
        <p:txBody>
          <a:bodyPr wrap="square" rtlCol="0">
            <a:spAutoFit/>
          </a:bodyPr>
          <a:lstStyle/>
          <a:p>
            <a:pPr algn="ctr"/>
            <a:r>
              <a:rPr lang="ru-RU" b="1" i="1" u="sng" dirty="0">
                <a:latin typeface="Times New Roman" panose="02020603050405020304" pitchFamily="18" charset="0"/>
                <a:cs typeface="Times New Roman" panose="02020603050405020304" pitchFamily="18" charset="0"/>
              </a:rPr>
              <a:t>Цену можно обосновывать путем анализа рынка</a:t>
            </a:r>
          </a:p>
          <a:p>
            <a:pPr algn="ctr"/>
            <a:r>
              <a:rPr lang="ru-RU" b="1" i="1" u="sng" dirty="0">
                <a:latin typeface="Times New Roman" panose="02020603050405020304" pitchFamily="18" charset="0"/>
                <a:cs typeface="Times New Roman" panose="02020603050405020304" pitchFamily="18" charset="0"/>
              </a:rPr>
              <a:t> (без НДС)</a:t>
            </a:r>
          </a:p>
        </p:txBody>
      </p:sp>
      <p:sp>
        <p:nvSpPr>
          <p:cNvPr id="3" name="TextBox 2">
            <a:extLst>
              <a:ext uri="{FF2B5EF4-FFF2-40B4-BE49-F238E27FC236}">
                <a16:creationId xmlns:a16="http://schemas.microsoft.com/office/drawing/2014/main" id="{0B1588F4-2B65-2481-0E62-AE2D6BE4E025}"/>
              </a:ext>
            </a:extLst>
          </p:cNvPr>
          <p:cNvSpPr txBox="1"/>
          <p:nvPr/>
        </p:nvSpPr>
        <p:spPr>
          <a:xfrm>
            <a:off x="106541" y="2062122"/>
            <a:ext cx="7128792" cy="523220"/>
          </a:xfrm>
          <a:prstGeom prst="rect">
            <a:avLst/>
          </a:prstGeom>
          <a:noFill/>
        </p:spPr>
        <p:txBody>
          <a:bodyPr wrap="square">
            <a:spAutoFit/>
          </a:bodyPr>
          <a:lstStyle/>
          <a:p>
            <a:pPr algn="ctr"/>
            <a:r>
              <a:rPr lang="ru-RU" sz="2800" dirty="0">
                <a:latin typeface="Times New Roman" panose="02020603050405020304" pitchFamily="18" charset="0"/>
                <a:cs typeface="Times New Roman" panose="02020603050405020304" pitchFamily="18" charset="0"/>
              </a:rPr>
              <a:t>С</a:t>
            </a:r>
            <a:r>
              <a:rPr lang="ru-RU" sz="2800" baseline="-25000" dirty="0">
                <a:latin typeface="Times New Roman" panose="02020603050405020304" pitchFamily="18" charset="0"/>
                <a:cs typeface="Times New Roman" panose="02020603050405020304" pitchFamily="18" charset="0"/>
              </a:rPr>
              <a:t>ЗЖ</a:t>
            </a:r>
            <a:r>
              <a:rPr lang="ru-RU" sz="2800" dirty="0">
                <a:latin typeface="Times New Roman" panose="02020603050405020304" pitchFamily="18" charset="0"/>
                <a:cs typeface="Times New Roman" panose="02020603050405020304" pitchFamily="18" charset="0"/>
              </a:rPr>
              <a:t> =   С</a:t>
            </a:r>
            <a:r>
              <a:rPr lang="ru-RU" sz="2800" baseline="-25000" dirty="0">
                <a:latin typeface="Times New Roman" panose="02020603050405020304" pitchFamily="18" charset="0"/>
                <a:cs typeface="Times New Roman" panose="02020603050405020304" pitchFamily="18" charset="0"/>
              </a:rPr>
              <a:t>ЕУ</a:t>
            </a:r>
            <a:r>
              <a:rPr lang="ru-RU" sz="2800" dirty="0">
                <a:latin typeface="Times New Roman" panose="02020603050405020304" pitchFamily="18" charset="0"/>
                <a:cs typeface="Times New Roman" panose="02020603050405020304" pitchFamily="18" charset="0"/>
              </a:rPr>
              <a:t>    *    К</a:t>
            </a:r>
            <a:r>
              <a:rPr lang="ru-RU" sz="2800" baseline="-25000" dirty="0">
                <a:latin typeface="Times New Roman" panose="02020603050405020304" pitchFamily="18" charset="0"/>
                <a:cs typeface="Times New Roman" panose="02020603050405020304" pitchFamily="18" charset="0"/>
              </a:rPr>
              <a:t>ЗЖ</a:t>
            </a:r>
          </a:p>
        </p:txBody>
      </p:sp>
      <p:pic>
        <p:nvPicPr>
          <p:cNvPr id="6" name="Рисунок 5">
            <a:extLst>
              <a:ext uri="{FF2B5EF4-FFF2-40B4-BE49-F238E27FC236}">
                <a16:creationId xmlns:a16="http://schemas.microsoft.com/office/drawing/2014/main" id="{CB906F7C-1C44-6F87-0156-1EA8A805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253" y="2139853"/>
            <a:ext cx="2397247" cy="3599470"/>
          </a:xfrm>
          <a:prstGeom prst="rect">
            <a:avLst/>
          </a:prstGeom>
        </p:spPr>
      </p:pic>
    </p:spTree>
    <p:extLst>
      <p:ext uri="{BB962C8B-B14F-4D97-AF65-F5344CB8AC3E}">
        <p14:creationId xmlns:p14="http://schemas.microsoft.com/office/powerpoint/2010/main" val="807172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61388" y="848998"/>
            <a:ext cx="9011366" cy="4243032"/>
          </a:xfrm>
          <a:solidFill>
            <a:schemeClr val="bg1"/>
          </a:solidFill>
          <a:ln w="28575">
            <a:noFill/>
          </a:ln>
        </p:spPr>
        <p:txBody>
          <a:bodyPr>
            <a:noAutofit/>
          </a:bodyPr>
          <a:lstStyle/>
          <a:p>
            <a:pPr marL="0" indent="0" algn="just">
              <a:buNone/>
            </a:pPr>
            <a:r>
              <a:rPr lang="ru-RU" sz="1800" dirty="0"/>
              <a:t>                                                                       </a:t>
            </a:r>
          </a:p>
        </p:txBody>
      </p:sp>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113885" y="-1"/>
            <a:ext cx="8922611" cy="84450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atin typeface="Times New Roman" panose="02020603050405020304" pitchFamily="18" charset="0"/>
                <a:cs typeface="Times New Roman" panose="02020603050405020304" pitchFamily="18" charset="0"/>
              </a:rPr>
              <a:t>Обоснование НМЦК – ИТОГИ!</a:t>
            </a:r>
            <a:endParaRPr lang="ru-RU" sz="4000" b="1"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63C876E7-D71F-96D8-21BF-6636D121B9E2}"/>
              </a:ext>
            </a:extLst>
          </p:cNvPr>
          <p:cNvPicPr>
            <a:picLocks noChangeAspect="1"/>
          </p:cNvPicPr>
          <p:nvPr/>
        </p:nvPicPr>
        <p:blipFill>
          <a:blip r:embed="rId3"/>
          <a:stretch>
            <a:fillRect/>
          </a:stretch>
        </p:blipFill>
        <p:spPr>
          <a:xfrm>
            <a:off x="3275856" y="1849929"/>
            <a:ext cx="2448272" cy="2448272"/>
          </a:xfrm>
          <a:prstGeom prst="rect">
            <a:avLst/>
          </a:prstGeom>
        </p:spPr>
      </p:pic>
      <p:sp>
        <p:nvSpPr>
          <p:cNvPr id="6" name="TextBox 5">
            <a:extLst>
              <a:ext uri="{FF2B5EF4-FFF2-40B4-BE49-F238E27FC236}">
                <a16:creationId xmlns:a16="http://schemas.microsoft.com/office/drawing/2014/main" id="{8747F1A6-A5F5-FFA8-4443-E651AC5F4D32}"/>
              </a:ext>
            </a:extLst>
          </p:cNvPr>
          <p:cNvSpPr txBox="1"/>
          <p:nvPr/>
        </p:nvSpPr>
        <p:spPr>
          <a:xfrm>
            <a:off x="179512" y="1059582"/>
            <a:ext cx="8748972" cy="646331"/>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Запросили цены, изучили ЕИС – теперь должны определить однородность совокупности значений цен (определить коэффициент вариации): </a:t>
            </a:r>
            <a:r>
              <a:rPr lang="en-US" dirty="0">
                <a:latin typeface="Times New Roman" panose="02020603050405020304" pitchFamily="18" charset="0"/>
                <a:cs typeface="Times New Roman" panose="02020603050405020304" pitchFamily="18" charset="0"/>
              </a:rPr>
              <a:t>V</a:t>
            </a:r>
            <a:endParaRPr lang="ru-RU"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44FDD8AF-2165-9272-8BD4-DF3B0AD627AE}"/>
              </a:ext>
            </a:extLst>
          </p:cNvPr>
          <p:cNvPicPr>
            <a:picLocks noChangeAspect="1"/>
          </p:cNvPicPr>
          <p:nvPr/>
        </p:nvPicPr>
        <p:blipFill>
          <a:blip r:embed="rId4"/>
          <a:stretch>
            <a:fillRect/>
          </a:stretch>
        </p:blipFill>
        <p:spPr>
          <a:xfrm>
            <a:off x="467544" y="1777921"/>
            <a:ext cx="1944216" cy="1041544"/>
          </a:xfrm>
          <a:prstGeom prst="rect">
            <a:avLst/>
          </a:prstGeom>
        </p:spPr>
      </p:pic>
      <p:sp>
        <p:nvSpPr>
          <p:cNvPr id="8" name="TextBox 7">
            <a:extLst>
              <a:ext uri="{FF2B5EF4-FFF2-40B4-BE49-F238E27FC236}">
                <a16:creationId xmlns:a16="http://schemas.microsoft.com/office/drawing/2014/main" id="{81600B17-10B4-F9D1-32C1-A7244CB957AD}"/>
              </a:ext>
            </a:extLst>
          </p:cNvPr>
          <p:cNvSpPr txBox="1"/>
          <p:nvPr/>
        </p:nvSpPr>
        <p:spPr>
          <a:xfrm>
            <a:off x="71246" y="2787774"/>
            <a:ext cx="3528392" cy="2031325"/>
          </a:xfrm>
          <a:prstGeom prst="rect">
            <a:avLst/>
          </a:prstGeom>
          <a:noFill/>
        </p:spPr>
        <p:txBody>
          <a:bodyPr wrap="square" rtlCol="0">
            <a:spAutoFit/>
          </a:bodyPr>
          <a:lstStyle/>
          <a:p>
            <a:pPr algn="just"/>
            <a:r>
              <a:rPr lang="ru-RU" dirty="0"/>
              <a:t>V </a:t>
            </a:r>
            <a:r>
              <a:rPr lang="ru-RU" dirty="0">
                <a:latin typeface="Times New Roman" panose="02020603050405020304" pitchFamily="18" charset="0"/>
                <a:cs typeface="Times New Roman" panose="02020603050405020304" pitchFamily="18" charset="0"/>
              </a:rPr>
              <a:t>- коэффициент вариации в %;</a:t>
            </a: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 среднеарифметическая цена единицы ТРУ;</a:t>
            </a:r>
          </a:p>
          <a:p>
            <a:pPr algn="just"/>
            <a:r>
              <a:rPr lang="ru-RU" dirty="0">
                <a:latin typeface="Times New Roman" panose="02020603050405020304" pitchFamily="18" charset="0"/>
                <a:cs typeface="Times New Roman" panose="02020603050405020304" pitchFamily="18" charset="0"/>
              </a:rPr>
              <a:t>     -среднеквадратичное отклонение</a:t>
            </a:r>
          </a:p>
          <a:p>
            <a:endParaRPr lang="ru-RU" dirty="0"/>
          </a:p>
        </p:txBody>
      </p:sp>
      <p:pic>
        <p:nvPicPr>
          <p:cNvPr id="9" name="Рисунок 8">
            <a:extLst>
              <a:ext uri="{FF2B5EF4-FFF2-40B4-BE49-F238E27FC236}">
                <a16:creationId xmlns:a16="http://schemas.microsoft.com/office/drawing/2014/main" id="{63A4984B-59CE-9FCA-0495-34D6E29BA1DC}"/>
              </a:ext>
            </a:extLst>
          </p:cNvPr>
          <p:cNvPicPr>
            <a:picLocks noChangeAspect="1"/>
          </p:cNvPicPr>
          <p:nvPr/>
        </p:nvPicPr>
        <p:blipFill>
          <a:blip r:embed="rId5"/>
          <a:stretch>
            <a:fillRect/>
          </a:stretch>
        </p:blipFill>
        <p:spPr>
          <a:xfrm>
            <a:off x="113885" y="3271085"/>
            <a:ext cx="313370" cy="470055"/>
          </a:xfrm>
          <a:prstGeom prst="rect">
            <a:avLst/>
          </a:prstGeom>
        </p:spPr>
      </p:pic>
      <p:pic>
        <p:nvPicPr>
          <p:cNvPr id="10" name="Рисунок 9">
            <a:extLst>
              <a:ext uri="{FF2B5EF4-FFF2-40B4-BE49-F238E27FC236}">
                <a16:creationId xmlns:a16="http://schemas.microsoft.com/office/drawing/2014/main" id="{7BC40E65-70EF-F695-0CDE-70752FD6A6AE}"/>
              </a:ext>
            </a:extLst>
          </p:cNvPr>
          <p:cNvPicPr>
            <a:picLocks noChangeAspect="1"/>
          </p:cNvPicPr>
          <p:nvPr/>
        </p:nvPicPr>
        <p:blipFill>
          <a:blip r:embed="rId6"/>
          <a:stretch>
            <a:fillRect/>
          </a:stretch>
        </p:blipFill>
        <p:spPr>
          <a:xfrm>
            <a:off x="113885" y="3775980"/>
            <a:ext cx="209643" cy="523013"/>
          </a:xfrm>
          <a:prstGeom prst="rect">
            <a:avLst/>
          </a:prstGeom>
        </p:spPr>
      </p:pic>
      <p:pic>
        <p:nvPicPr>
          <p:cNvPr id="11" name="Рисунок 10">
            <a:extLst>
              <a:ext uri="{FF2B5EF4-FFF2-40B4-BE49-F238E27FC236}">
                <a16:creationId xmlns:a16="http://schemas.microsoft.com/office/drawing/2014/main" id="{1D11998E-E292-0301-1205-456DC8557530}"/>
              </a:ext>
            </a:extLst>
          </p:cNvPr>
          <p:cNvPicPr>
            <a:picLocks noChangeAspect="1"/>
          </p:cNvPicPr>
          <p:nvPr/>
        </p:nvPicPr>
        <p:blipFill>
          <a:blip r:embed="rId7"/>
          <a:stretch>
            <a:fillRect/>
          </a:stretch>
        </p:blipFill>
        <p:spPr>
          <a:xfrm>
            <a:off x="6228184" y="1814258"/>
            <a:ext cx="2448272" cy="1195995"/>
          </a:xfrm>
          <a:prstGeom prst="rect">
            <a:avLst/>
          </a:prstGeom>
        </p:spPr>
      </p:pic>
      <p:sp>
        <p:nvSpPr>
          <p:cNvPr id="12" name="TextBox 11">
            <a:extLst>
              <a:ext uri="{FF2B5EF4-FFF2-40B4-BE49-F238E27FC236}">
                <a16:creationId xmlns:a16="http://schemas.microsoft.com/office/drawing/2014/main" id="{CCC51894-1D3C-0C56-7297-FEDA3718AC98}"/>
              </a:ext>
            </a:extLst>
          </p:cNvPr>
          <p:cNvSpPr txBox="1"/>
          <p:nvPr/>
        </p:nvSpPr>
        <p:spPr>
          <a:xfrm>
            <a:off x="5497486" y="3075806"/>
            <a:ext cx="3528390" cy="1477328"/>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ц</a:t>
            </a:r>
            <a:r>
              <a:rPr lang="ru-RU" baseline="-25000" dirty="0">
                <a:latin typeface="Times New Roman" panose="02020603050405020304" pitchFamily="18" charset="0"/>
                <a:cs typeface="Times New Roman" panose="02020603050405020304" pitchFamily="18" charset="0"/>
              </a:rPr>
              <a:t> i </a:t>
            </a:r>
            <a:r>
              <a:rPr lang="ru-RU" dirty="0">
                <a:latin typeface="Times New Roman" panose="02020603050405020304" pitchFamily="18" charset="0"/>
                <a:cs typeface="Times New Roman" panose="02020603050405020304" pitchFamily="18" charset="0"/>
              </a:rPr>
              <a:t>- цена услуги, указанная в источнике с номером i;</a:t>
            </a: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n - количество значений, используемых в расчете.</a:t>
            </a:r>
          </a:p>
        </p:txBody>
      </p:sp>
      <p:sp>
        <p:nvSpPr>
          <p:cNvPr id="14" name="TextBox 13">
            <a:extLst>
              <a:ext uri="{FF2B5EF4-FFF2-40B4-BE49-F238E27FC236}">
                <a16:creationId xmlns:a16="http://schemas.microsoft.com/office/drawing/2014/main" id="{14040D1C-85FE-CDDD-B232-A9CDF422997B}"/>
              </a:ext>
            </a:extLst>
          </p:cNvPr>
          <p:cNvSpPr txBox="1"/>
          <p:nvPr/>
        </p:nvSpPr>
        <p:spPr>
          <a:xfrm>
            <a:off x="0" y="4443958"/>
            <a:ext cx="9144000" cy="707886"/>
          </a:xfrm>
          <a:prstGeom prst="rect">
            <a:avLst/>
          </a:prstGeom>
          <a:noFill/>
        </p:spPr>
        <p:txBody>
          <a:bodyPr wrap="square" rtlCol="0">
            <a:spAutoFit/>
          </a:bodyPr>
          <a:lstStyle/>
          <a:p>
            <a:pPr algn="ctr"/>
            <a:r>
              <a:rPr lang="en-US" sz="2000" b="1" u="sng" dirty="0">
                <a:solidFill>
                  <a:srgbClr val="C00000"/>
                </a:solidFill>
                <a:latin typeface="Monotype Corsiva" panose="03010101010201010101" pitchFamily="66" charset="0"/>
              </a:rPr>
              <a:t>V</a:t>
            </a:r>
            <a:r>
              <a:rPr lang="ru-RU" sz="2000" b="1" u="sng" dirty="0">
                <a:solidFill>
                  <a:srgbClr val="C00000"/>
                </a:solidFill>
                <a:latin typeface="Monotype Corsiva" panose="03010101010201010101" pitchFamily="66" charset="0"/>
              </a:rPr>
              <a:t> не должен быть выше 15%, иначе совокупность значений неоднородна, необходимо провести дополнительные мероприятия по обоснованию НМЦК</a:t>
            </a:r>
          </a:p>
        </p:txBody>
      </p:sp>
    </p:spTree>
    <p:extLst>
      <p:ext uri="{BB962C8B-B14F-4D97-AF65-F5344CB8AC3E}">
        <p14:creationId xmlns:p14="http://schemas.microsoft.com/office/powerpoint/2010/main" val="2445380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72008" y="768365"/>
            <a:ext cx="9073008" cy="4362352"/>
          </a:xfrm>
          <a:solidFill>
            <a:schemeClr val="bg1"/>
          </a:solidFill>
          <a:ln w="28575">
            <a:solidFill>
              <a:schemeClr val="accent1">
                <a:shade val="50000"/>
              </a:schemeClr>
            </a:solidFill>
          </a:ln>
        </p:spPr>
        <p:txBody>
          <a:bodyPr>
            <a:noAutofit/>
          </a:bodyPr>
          <a:lstStyle/>
          <a:p>
            <a:pPr marL="0" indent="0" algn="ctr">
              <a:buNone/>
            </a:pPr>
            <a:r>
              <a:rPr lang="ru-RU" sz="2000" b="1" dirty="0">
                <a:solidFill>
                  <a:srgbClr val="C00000"/>
                </a:solidFill>
                <a:latin typeface="Times New Roman" panose="02020603050405020304" pitchFamily="18" charset="0"/>
                <a:cs typeface="Times New Roman" panose="02020603050405020304" pitchFamily="18" charset="0"/>
              </a:rPr>
              <a:t>С 2022 года обязательно использование КТРУ</a:t>
            </a:r>
          </a:p>
        </p:txBody>
      </p:sp>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Особенности описания объекта закупки</a:t>
            </a:r>
          </a:p>
        </p:txBody>
      </p:sp>
      <p:sp>
        <p:nvSpPr>
          <p:cNvPr id="8" name="TextBox 7">
            <a:extLst>
              <a:ext uri="{FF2B5EF4-FFF2-40B4-BE49-F238E27FC236}">
                <a16:creationId xmlns:a16="http://schemas.microsoft.com/office/drawing/2014/main" id="{07C21B2E-07E5-9CA2-B75D-743080473E0E}"/>
              </a:ext>
            </a:extLst>
          </p:cNvPr>
          <p:cNvSpPr txBox="1"/>
          <p:nvPr/>
        </p:nvSpPr>
        <p:spPr>
          <a:xfrm>
            <a:off x="84986" y="-884634"/>
            <a:ext cx="2566396" cy="307777"/>
          </a:xfrm>
          <a:prstGeom prst="rect">
            <a:avLst/>
          </a:prstGeom>
          <a:noFill/>
        </p:spPr>
        <p:txBody>
          <a:bodyPr wrap="square">
            <a:spAutoFit/>
          </a:bodyPr>
          <a:lstStyle/>
          <a:p>
            <a:endParaRPr lang="ru-RU" sz="1400"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F79416FF-B9A2-26CC-87AD-FDB6C3608030}"/>
              </a:ext>
            </a:extLst>
          </p:cNvPr>
          <p:cNvPicPr>
            <a:picLocks noChangeAspect="1"/>
          </p:cNvPicPr>
          <p:nvPr/>
        </p:nvPicPr>
        <p:blipFill>
          <a:blip r:embed="rId3"/>
          <a:stretch>
            <a:fillRect/>
          </a:stretch>
        </p:blipFill>
        <p:spPr>
          <a:xfrm>
            <a:off x="85686" y="1140556"/>
            <a:ext cx="3770568" cy="2876195"/>
          </a:xfrm>
          <a:prstGeom prst="rect">
            <a:avLst/>
          </a:prstGeom>
        </p:spPr>
      </p:pic>
      <p:pic>
        <p:nvPicPr>
          <p:cNvPr id="12" name="Рисунок 11">
            <a:extLst>
              <a:ext uri="{FF2B5EF4-FFF2-40B4-BE49-F238E27FC236}">
                <a16:creationId xmlns:a16="http://schemas.microsoft.com/office/drawing/2014/main" id="{989177AA-42FD-9058-2913-E58351AB604C}"/>
              </a:ext>
            </a:extLst>
          </p:cNvPr>
          <p:cNvPicPr>
            <a:picLocks noChangeAspect="1"/>
          </p:cNvPicPr>
          <p:nvPr/>
        </p:nvPicPr>
        <p:blipFill>
          <a:blip r:embed="rId4"/>
          <a:stretch>
            <a:fillRect/>
          </a:stretch>
        </p:blipFill>
        <p:spPr>
          <a:xfrm>
            <a:off x="3802912" y="1748882"/>
            <a:ext cx="5161576" cy="3306443"/>
          </a:xfrm>
          <a:prstGeom prst="rect">
            <a:avLst/>
          </a:prstGeom>
        </p:spPr>
      </p:pic>
      <p:sp>
        <p:nvSpPr>
          <p:cNvPr id="13" name="Стрелка: изогнутая влево 12">
            <a:extLst>
              <a:ext uri="{FF2B5EF4-FFF2-40B4-BE49-F238E27FC236}">
                <a16:creationId xmlns:a16="http://schemas.microsoft.com/office/drawing/2014/main" id="{19D8981F-EC25-C335-7A3C-DECED6D2EDB8}"/>
              </a:ext>
            </a:extLst>
          </p:cNvPr>
          <p:cNvSpPr/>
          <p:nvPr/>
        </p:nvSpPr>
        <p:spPr>
          <a:xfrm rot="16388868">
            <a:off x="3530796" y="-594968"/>
            <a:ext cx="366245" cy="4030447"/>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5" name="Рисунок 14">
            <a:extLst>
              <a:ext uri="{FF2B5EF4-FFF2-40B4-BE49-F238E27FC236}">
                <a16:creationId xmlns:a16="http://schemas.microsoft.com/office/drawing/2014/main" id="{A5E3F46B-ADAA-F7DD-BA33-9C4EEA4DD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6524" y="3291830"/>
            <a:ext cx="1099994" cy="2067657"/>
          </a:xfrm>
          <a:prstGeom prst="rect">
            <a:avLst/>
          </a:prstGeom>
        </p:spPr>
      </p:pic>
    </p:spTree>
    <p:extLst>
      <p:ext uri="{BB962C8B-B14F-4D97-AF65-F5344CB8AC3E}">
        <p14:creationId xmlns:p14="http://schemas.microsoft.com/office/powerpoint/2010/main" val="2094663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72008" y="768365"/>
            <a:ext cx="9073008" cy="4362352"/>
          </a:xfrm>
          <a:solidFill>
            <a:schemeClr val="bg1"/>
          </a:solidFill>
          <a:ln w="28575">
            <a:solidFill>
              <a:schemeClr val="accent1">
                <a:shade val="50000"/>
              </a:schemeClr>
            </a:solidFill>
          </a:ln>
        </p:spPr>
        <p:txBody>
          <a:bodyPr>
            <a:noAutofit/>
          </a:bodyPr>
          <a:lstStyle/>
          <a:p>
            <a:pPr marL="0" indent="0" algn="ctr">
              <a:buNone/>
            </a:pPr>
            <a:r>
              <a:rPr lang="ru-RU" sz="2000" b="1" dirty="0">
                <a:solidFill>
                  <a:srgbClr val="C00000"/>
                </a:solidFill>
                <a:latin typeface="Times New Roman" panose="02020603050405020304" pitchFamily="18" charset="0"/>
                <a:cs typeface="Times New Roman" panose="02020603050405020304" pitchFamily="18" charset="0"/>
              </a:rPr>
              <a:t>Характеристики, которые являются обязательными</a:t>
            </a:r>
          </a:p>
        </p:txBody>
      </p:sp>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anose="02020603050405020304" pitchFamily="18" charset="0"/>
                <a:cs typeface="Times New Roman" panose="02020603050405020304" pitchFamily="18" charset="0"/>
              </a:rPr>
              <a:t>Особенности описания объекта закупки</a:t>
            </a:r>
          </a:p>
        </p:txBody>
      </p:sp>
      <p:sp>
        <p:nvSpPr>
          <p:cNvPr id="8" name="TextBox 7">
            <a:extLst>
              <a:ext uri="{FF2B5EF4-FFF2-40B4-BE49-F238E27FC236}">
                <a16:creationId xmlns:a16="http://schemas.microsoft.com/office/drawing/2014/main" id="{07C21B2E-07E5-9CA2-B75D-743080473E0E}"/>
              </a:ext>
            </a:extLst>
          </p:cNvPr>
          <p:cNvSpPr txBox="1"/>
          <p:nvPr/>
        </p:nvSpPr>
        <p:spPr>
          <a:xfrm>
            <a:off x="84986" y="-884634"/>
            <a:ext cx="2566396" cy="307777"/>
          </a:xfrm>
          <a:prstGeom prst="rect">
            <a:avLst/>
          </a:prstGeom>
          <a:noFill/>
        </p:spPr>
        <p:txBody>
          <a:bodyPr wrap="square">
            <a:spAutoFit/>
          </a:bodyPr>
          <a:lstStyle/>
          <a:p>
            <a:endParaRPr lang="ru-RU" sz="1400"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86A95B38-C9CA-4E4B-32DD-258AA13AC4D1}"/>
              </a:ext>
            </a:extLst>
          </p:cNvPr>
          <p:cNvPicPr>
            <a:picLocks noChangeAspect="1"/>
          </p:cNvPicPr>
          <p:nvPr/>
        </p:nvPicPr>
        <p:blipFill>
          <a:blip r:embed="rId3"/>
          <a:stretch>
            <a:fillRect/>
          </a:stretch>
        </p:blipFill>
        <p:spPr>
          <a:xfrm>
            <a:off x="72008" y="1779662"/>
            <a:ext cx="4435506" cy="3076786"/>
          </a:xfrm>
          <a:prstGeom prst="rect">
            <a:avLst/>
          </a:prstGeom>
        </p:spPr>
      </p:pic>
      <p:pic>
        <p:nvPicPr>
          <p:cNvPr id="15" name="Рисунок 14">
            <a:extLst>
              <a:ext uri="{FF2B5EF4-FFF2-40B4-BE49-F238E27FC236}">
                <a16:creationId xmlns:a16="http://schemas.microsoft.com/office/drawing/2014/main" id="{263386D5-8E79-FF1F-C4EF-5F5A015E980A}"/>
              </a:ext>
            </a:extLst>
          </p:cNvPr>
          <p:cNvPicPr>
            <a:picLocks noChangeAspect="1"/>
          </p:cNvPicPr>
          <p:nvPr/>
        </p:nvPicPr>
        <p:blipFill>
          <a:blip r:embed="rId4"/>
          <a:stretch>
            <a:fillRect/>
          </a:stretch>
        </p:blipFill>
        <p:spPr>
          <a:xfrm>
            <a:off x="4543011" y="1301561"/>
            <a:ext cx="2126831" cy="3003798"/>
          </a:xfrm>
          <a:prstGeom prst="rect">
            <a:avLst/>
          </a:prstGeom>
        </p:spPr>
      </p:pic>
      <p:pic>
        <p:nvPicPr>
          <p:cNvPr id="17" name="Рисунок 16">
            <a:extLst>
              <a:ext uri="{FF2B5EF4-FFF2-40B4-BE49-F238E27FC236}">
                <a16:creationId xmlns:a16="http://schemas.microsoft.com/office/drawing/2014/main" id="{5DC7F97F-D5D3-5CB8-67F5-FE70A357771E}"/>
              </a:ext>
            </a:extLst>
          </p:cNvPr>
          <p:cNvPicPr>
            <a:picLocks noChangeAspect="1"/>
          </p:cNvPicPr>
          <p:nvPr/>
        </p:nvPicPr>
        <p:blipFill>
          <a:blip r:embed="rId5"/>
          <a:stretch>
            <a:fillRect/>
          </a:stretch>
        </p:blipFill>
        <p:spPr>
          <a:xfrm>
            <a:off x="6770906" y="2715766"/>
            <a:ext cx="2201402" cy="2102245"/>
          </a:xfrm>
          <a:prstGeom prst="rect">
            <a:avLst/>
          </a:prstGeom>
        </p:spPr>
      </p:pic>
      <p:pic>
        <p:nvPicPr>
          <p:cNvPr id="20" name="Рисунок 19">
            <a:extLst>
              <a:ext uri="{FF2B5EF4-FFF2-40B4-BE49-F238E27FC236}">
                <a16:creationId xmlns:a16="http://schemas.microsoft.com/office/drawing/2014/main" id="{6064409A-2318-EF41-514A-5075F584A6C6}"/>
              </a:ext>
            </a:extLst>
          </p:cNvPr>
          <p:cNvPicPr>
            <a:picLocks noChangeAspect="1"/>
          </p:cNvPicPr>
          <p:nvPr/>
        </p:nvPicPr>
        <p:blipFill>
          <a:blip r:embed="rId6"/>
          <a:stretch>
            <a:fillRect/>
          </a:stretch>
        </p:blipFill>
        <p:spPr>
          <a:xfrm>
            <a:off x="103588" y="3075805"/>
            <a:ext cx="2182549" cy="1583709"/>
          </a:xfrm>
          <a:prstGeom prst="rect">
            <a:avLst/>
          </a:prstGeom>
        </p:spPr>
      </p:pic>
      <p:sp>
        <p:nvSpPr>
          <p:cNvPr id="21" name="Прямоугольник: скругленные углы 20">
            <a:extLst>
              <a:ext uri="{FF2B5EF4-FFF2-40B4-BE49-F238E27FC236}">
                <a16:creationId xmlns:a16="http://schemas.microsoft.com/office/drawing/2014/main" id="{7123B9D5-1F5E-D399-4345-6461AA37D017}"/>
              </a:ext>
            </a:extLst>
          </p:cNvPr>
          <p:cNvSpPr/>
          <p:nvPr/>
        </p:nvSpPr>
        <p:spPr>
          <a:xfrm>
            <a:off x="6775559" y="1239704"/>
            <a:ext cx="2265590" cy="1080120"/>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Вариантов больше, чем видов деятельности в лицензии</a:t>
            </a:r>
          </a:p>
        </p:txBody>
      </p:sp>
    </p:spTree>
    <p:extLst>
      <p:ext uri="{BB962C8B-B14F-4D97-AF65-F5344CB8AC3E}">
        <p14:creationId xmlns:p14="http://schemas.microsoft.com/office/powerpoint/2010/main" val="143609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72008" y="768365"/>
            <a:ext cx="9073008" cy="4362352"/>
          </a:xfrm>
          <a:solidFill>
            <a:schemeClr val="bg1"/>
          </a:solidFill>
          <a:ln w="28575">
            <a:solidFill>
              <a:schemeClr val="accent1">
                <a:shade val="50000"/>
              </a:schemeClr>
            </a:solidFill>
          </a:ln>
        </p:spPr>
        <p:txBody>
          <a:bodyPr>
            <a:noAutofit/>
          </a:bodyPr>
          <a:lstStyle/>
          <a:p>
            <a:pPr marL="0" indent="0" algn="ctr">
              <a:buNone/>
            </a:pPr>
            <a:r>
              <a:rPr lang="ru-RU" sz="2000" b="1" dirty="0">
                <a:solidFill>
                  <a:srgbClr val="C00000"/>
                </a:solidFill>
                <a:latin typeface="Times New Roman" panose="02020603050405020304" pitchFamily="18" charset="0"/>
                <a:cs typeface="Times New Roman" panose="02020603050405020304" pitchFamily="18" charset="0"/>
              </a:rPr>
              <a:t>Характеристики, которые являются обязательными</a:t>
            </a:r>
          </a:p>
        </p:txBody>
      </p:sp>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Особенности описания объекта закупки</a:t>
            </a:r>
          </a:p>
        </p:txBody>
      </p:sp>
      <p:sp>
        <p:nvSpPr>
          <p:cNvPr id="8" name="TextBox 7">
            <a:extLst>
              <a:ext uri="{FF2B5EF4-FFF2-40B4-BE49-F238E27FC236}">
                <a16:creationId xmlns:a16="http://schemas.microsoft.com/office/drawing/2014/main" id="{07C21B2E-07E5-9CA2-B75D-743080473E0E}"/>
              </a:ext>
            </a:extLst>
          </p:cNvPr>
          <p:cNvSpPr txBox="1"/>
          <p:nvPr/>
        </p:nvSpPr>
        <p:spPr>
          <a:xfrm>
            <a:off x="84986" y="-884634"/>
            <a:ext cx="2566396" cy="307777"/>
          </a:xfrm>
          <a:prstGeom prst="rect">
            <a:avLst/>
          </a:prstGeom>
          <a:noFill/>
        </p:spPr>
        <p:txBody>
          <a:bodyPr wrap="square">
            <a:spAutoFit/>
          </a:bodyPr>
          <a:lstStyle/>
          <a:p>
            <a:endParaRPr lang="ru-RU" sz="14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08F6CA9F-2778-BB33-223F-636F55FBC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9" y="1454180"/>
            <a:ext cx="4762500" cy="3257550"/>
          </a:xfrm>
          <a:prstGeom prst="rect">
            <a:avLst/>
          </a:prstGeom>
        </p:spPr>
      </p:pic>
      <p:pic>
        <p:nvPicPr>
          <p:cNvPr id="10" name="Рисунок 9">
            <a:extLst>
              <a:ext uri="{FF2B5EF4-FFF2-40B4-BE49-F238E27FC236}">
                <a16:creationId xmlns:a16="http://schemas.microsoft.com/office/drawing/2014/main" id="{0D721C48-0AEE-D21E-ABF3-435A00AF8AB1}"/>
              </a:ext>
            </a:extLst>
          </p:cNvPr>
          <p:cNvPicPr>
            <a:picLocks noChangeAspect="1"/>
          </p:cNvPicPr>
          <p:nvPr/>
        </p:nvPicPr>
        <p:blipFill>
          <a:blip r:embed="rId4"/>
          <a:stretch>
            <a:fillRect/>
          </a:stretch>
        </p:blipFill>
        <p:spPr>
          <a:xfrm>
            <a:off x="4572000" y="1059582"/>
            <a:ext cx="4116765" cy="3781741"/>
          </a:xfrm>
          <a:prstGeom prst="rect">
            <a:avLst/>
          </a:prstGeom>
        </p:spPr>
      </p:pic>
      <p:sp>
        <p:nvSpPr>
          <p:cNvPr id="12" name="Овал 11">
            <a:extLst>
              <a:ext uri="{FF2B5EF4-FFF2-40B4-BE49-F238E27FC236}">
                <a16:creationId xmlns:a16="http://schemas.microsoft.com/office/drawing/2014/main" id="{EDC55730-C237-EFED-B485-FD9979601B0D}"/>
              </a:ext>
            </a:extLst>
          </p:cNvPr>
          <p:cNvSpPr/>
          <p:nvPr/>
        </p:nvSpPr>
        <p:spPr>
          <a:xfrm>
            <a:off x="8184709" y="1059582"/>
            <a:ext cx="504056" cy="57606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D837143F-64A9-8C57-E9EB-773686857039}"/>
              </a:ext>
            </a:extLst>
          </p:cNvPr>
          <p:cNvSpPr txBox="1"/>
          <p:nvPr/>
        </p:nvSpPr>
        <p:spPr>
          <a:xfrm>
            <a:off x="5724128" y="1557546"/>
            <a:ext cx="2520280" cy="369332"/>
          </a:xfrm>
          <a:prstGeom prst="rect">
            <a:avLst/>
          </a:prstGeom>
          <a:noFill/>
        </p:spPr>
        <p:txBody>
          <a:bodyPr wrap="square" rtlCol="0">
            <a:spAutoFit/>
          </a:bodyPr>
          <a:lstStyle/>
          <a:p>
            <a:r>
              <a:rPr lang="ru-RU" i="1" dirty="0">
                <a:solidFill>
                  <a:srgbClr val="C00000"/>
                </a:solidFill>
                <a:latin typeface="Times New Roman" panose="02020603050405020304" pitchFamily="18" charset="0"/>
                <a:cs typeface="Times New Roman" panose="02020603050405020304" pitchFamily="18" charset="0"/>
              </a:rPr>
              <a:t>Выбора вариантов нет</a:t>
            </a:r>
          </a:p>
        </p:txBody>
      </p:sp>
    </p:spTree>
    <p:extLst>
      <p:ext uri="{BB962C8B-B14F-4D97-AF65-F5344CB8AC3E}">
        <p14:creationId xmlns:p14="http://schemas.microsoft.com/office/powerpoint/2010/main" val="762145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Особенности описания объекта закупки</a:t>
            </a:r>
          </a:p>
        </p:txBody>
      </p:sp>
      <p:sp>
        <p:nvSpPr>
          <p:cNvPr id="8" name="TextBox 7">
            <a:extLst>
              <a:ext uri="{FF2B5EF4-FFF2-40B4-BE49-F238E27FC236}">
                <a16:creationId xmlns:a16="http://schemas.microsoft.com/office/drawing/2014/main" id="{07C21B2E-07E5-9CA2-B75D-743080473E0E}"/>
              </a:ext>
            </a:extLst>
          </p:cNvPr>
          <p:cNvSpPr txBox="1"/>
          <p:nvPr/>
        </p:nvSpPr>
        <p:spPr>
          <a:xfrm>
            <a:off x="84986" y="-884634"/>
            <a:ext cx="2566396" cy="307777"/>
          </a:xfrm>
          <a:prstGeom prst="rect">
            <a:avLst/>
          </a:prstGeom>
          <a:noFill/>
        </p:spPr>
        <p:txBody>
          <a:bodyPr wrap="square">
            <a:spAutoFit/>
          </a:bodyPr>
          <a:lstStyle/>
          <a:p>
            <a:endParaRPr lang="ru-RU" sz="1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5A2B828-CD52-1CCC-D84A-E19E4A4A3923}"/>
              </a:ext>
            </a:extLst>
          </p:cNvPr>
          <p:cNvSpPr txBox="1"/>
          <p:nvPr/>
        </p:nvSpPr>
        <p:spPr>
          <a:xfrm>
            <a:off x="84986" y="803921"/>
            <a:ext cx="5652120" cy="4524315"/>
          </a:xfrm>
          <a:prstGeom prst="rect">
            <a:avLst/>
          </a:prstGeom>
          <a:noFill/>
        </p:spPr>
        <p:txBody>
          <a:bodyPr wrap="square" rtlCol="0">
            <a:spAutoFit/>
          </a:bodyPr>
          <a:lstStyle/>
          <a:p>
            <a:pPr algn="just"/>
            <a:r>
              <a:rPr lang="ru-RU" sz="1600" b="1" i="1" dirty="0">
                <a:latin typeface="Times New Roman" panose="02020603050405020304" pitchFamily="18" charset="0"/>
                <a:cs typeface="Times New Roman" panose="02020603050405020304" pitchFamily="18" charset="0"/>
              </a:rPr>
              <a:t>Некоторые правомерные включения в ТЗ:</a:t>
            </a:r>
          </a:p>
          <a:p>
            <a:pPr marL="285750" indent="-285750" algn="just">
              <a:buFont typeface="Wingdings" panose="05000000000000000000" pitchFamily="2" charset="2"/>
              <a:buChar char="Ø"/>
            </a:pPr>
            <a:r>
              <a:rPr lang="ru-RU" sz="1600" dirty="0">
                <a:latin typeface="Times New Roman" panose="02020603050405020304" pitchFamily="18" charset="0"/>
                <a:cs typeface="Times New Roman" panose="02020603050405020304" pitchFamily="18" charset="0"/>
              </a:rPr>
              <a:t>Наличие у охранной организации дежурного подразделения с круглосуточным режимом работы, имеющего постоянную связь с объектами охраны</a:t>
            </a:r>
          </a:p>
          <a:p>
            <a:pPr marL="285750" indent="-285750" algn="just">
              <a:buFont typeface="Wingdings" panose="05000000000000000000" pitchFamily="2" charset="2"/>
              <a:buChar char="Ø"/>
            </a:pPr>
            <a:r>
              <a:rPr lang="ru-RU" sz="1600" dirty="0">
                <a:latin typeface="Times New Roman" panose="02020603050405020304" pitchFamily="18" charset="0"/>
                <a:cs typeface="Times New Roman" panose="02020603050405020304" pitchFamily="18" charset="0"/>
              </a:rPr>
              <a:t>Наличие у работников, непосредственно обеспечивающих охрану объекта, связи с оперативным дежурным охранной организации и с территориальной дежурной частью полиции</a:t>
            </a:r>
          </a:p>
          <a:p>
            <a:pPr marL="285750" indent="-285750" algn="just">
              <a:buFont typeface="Wingdings" panose="05000000000000000000" pitchFamily="2" charset="2"/>
              <a:buChar char="Ø"/>
            </a:pPr>
            <a:r>
              <a:rPr lang="ru-RU" sz="1600" dirty="0">
                <a:latin typeface="Times New Roman" panose="02020603050405020304" pitchFamily="18" charset="0"/>
                <a:cs typeface="Times New Roman" panose="02020603050405020304" pitchFamily="18" charset="0"/>
              </a:rPr>
              <a:t>Осуществление регулярных проверок качества оказания услуг в соответствии с требованиями, предусмотренными  Техническим заданием, собственными силами</a:t>
            </a:r>
          </a:p>
          <a:p>
            <a:pPr marL="285750" indent="-285750" algn="just">
              <a:buFont typeface="Wingdings" panose="05000000000000000000" pitchFamily="2" charset="2"/>
              <a:buChar char="Ø"/>
            </a:pPr>
            <a:r>
              <a:rPr lang="ru-RU" sz="1600" dirty="0">
                <a:latin typeface="Times New Roman" panose="02020603050405020304" pitchFamily="18" charset="0"/>
                <a:cs typeface="Times New Roman" panose="02020603050405020304" pitchFamily="18" charset="0"/>
              </a:rPr>
              <a:t>Наличие группы быстрого реагирования с круглосуточным режимом работы. В составе группы должно быть не менее 2 охранников со </a:t>
            </a:r>
            <a:r>
              <a:rPr lang="ru-RU" sz="1600" dirty="0" err="1">
                <a:latin typeface="Times New Roman" panose="02020603050405020304" pitchFamily="18" charset="0"/>
                <a:cs typeface="Times New Roman" panose="02020603050405020304" pitchFamily="18" charset="0"/>
              </a:rPr>
              <a:t>спецстредствами</a:t>
            </a:r>
            <a:r>
              <a:rPr lang="ru-RU" sz="1600" dirty="0">
                <a:latin typeface="Times New Roman" panose="02020603050405020304" pitchFamily="18" charset="0"/>
                <a:cs typeface="Times New Roman" panose="02020603050405020304" pitchFamily="18" charset="0"/>
              </a:rPr>
              <a:t>, разрешенными к применению в РФ, пассивными сертифицированными средствами защиты для действий при чрезвычайных ситуациях.</a:t>
            </a:r>
          </a:p>
          <a:p>
            <a:pPr marL="285750" indent="-285750" algn="just">
              <a:buFont typeface="Wingdings" panose="05000000000000000000" pitchFamily="2" charset="2"/>
              <a:buChar char="Ø"/>
            </a:pPr>
            <a:endParaRPr lang="ru-RU" sz="1600" dirty="0">
              <a:latin typeface="Times New Roman" panose="02020603050405020304" pitchFamily="18" charset="0"/>
              <a:cs typeface="Times New Roman" panose="02020603050405020304" pitchFamily="18" charset="0"/>
            </a:endParaRPr>
          </a:p>
        </p:txBody>
      </p:sp>
      <p:sp>
        <p:nvSpPr>
          <p:cNvPr id="24" name="Облачко с текстом: овальное 23">
            <a:extLst>
              <a:ext uri="{FF2B5EF4-FFF2-40B4-BE49-F238E27FC236}">
                <a16:creationId xmlns:a16="http://schemas.microsoft.com/office/drawing/2014/main" id="{E4E854A0-548D-9528-CA7F-B8F17DF57267}"/>
              </a:ext>
            </a:extLst>
          </p:cNvPr>
          <p:cNvSpPr/>
          <p:nvPr/>
        </p:nvSpPr>
        <p:spPr>
          <a:xfrm>
            <a:off x="6012160" y="816937"/>
            <a:ext cx="2952328" cy="1538789"/>
          </a:xfrm>
          <a:prstGeom prst="wedgeEllipseCallout">
            <a:avLst>
              <a:gd name="adj1" fmla="val -55525"/>
              <a:gd name="adj2" fmla="val 764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Все доп. характеристики к тем, что  указаны в КТРУ, обосновываем!</a:t>
            </a:r>
          </a:p>
        </p:txBody>
      </p:sp>
      <p:pic>
        <p:nvPicPr>
          <p:cNvPr id="27" name="Рисунок 26">
            <a:extLst>
              <a:ext uri="{FF2B5EF4-FFF2-40B4-BE49-F238E27FC236}">
                <a16:creationId xmlns:a16="http://schemas.microsoft.com/office/drawing/2014/main" id="{2C216091-313A-D459-2F80-20D210F5F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36096" y="2153501"/>
            <a:ext cx="3312368" cy="3221691"/>
          </a:xfrm>
          <a:prstGeom prst="rect">
            <a:avLst/>
          </a:prstGeom>
        </p:spPr>
      </p:pic>
    </p:spTree>
    <p:extLst>
      <p:ext uri="{BB962C8B-B14F-4D97-AF65-F5344CB8AC3E}">
        <p14:creationId xmlns:p14="http://schemas.microsoft.com/office/powerpoint/2010/main" val="2703560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Особенности описания объекта закупки</a:t>
            </a:r>
          </a:p>
        </p:txBody>
      </p:sp>
      <p:sp>
        <p:nvSpPr>
          <p:cNvPr id="8" name="TextBox 7">
            <a:extLst>
              <a:ext uri="{FF2B5EF4-FFF2-40B4-BE49-F238E27FC236}">
                <a16:creationId xmlns:a16="http://schemas.microsoft.com/office/drawing/2014/main" id="{07C21B2E-07E5-9CA2-B75D-743080473E0E}"/>
              </a:ext>
            </a:extLst>
          </p:cNvPr>
          <p:cNvSpPr txBox="1"/>
          <p:nvPr/>
        </p:nvSpPr>
        <p:spPr>
          <a:xfrm>
            <a:off x="84986" y="-884634"/>
            <a:ext cx="2566396" cy="307777"/>
          </a:xfrm>
          <a:prstGeom prst="rect">
            <a:avLst/>
          </a:prstGeom>
          <a:noFill/>
        </p:spPr>
        <p:txBody>
          <a:bodyPr wrap="square">
            <a:spAutoFit/>
          </a:bodyPr>
          <a:lstStyle/>
          <a:p>
            <a:endParaRPr lang="ru-RU" sz="1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5A2B828-CD52-1CCC-D84A-E19E4A4A3923}"/>
              </a:ext>
            </a:extLst>
          </p:cNvPr>
          <p:cNvSpPr txBox="1"/>
          <p:nvPr/>
        </p:nvSpPr>
        <p:spPr>
          <a:xfrm>
            <a:off x="3131840" y="771550"/>
            <a:ext cx="5652120" cy="4031873"/>
          </a:xfrm>
          <a:prstGeom prst="rect">
            <a:avLst/>
          </a:prstGeom>
          <a:noFill/>
        </p:spPr>
        <p:txBody>
          <a:bodyPr wrap="square" rtlCol="0">
            <a:spAutoFit/>
          </a:bodyPr>
          <a:lstStyle/>
          <a:p>
            <a:pPr algn="just"/>
            <a:r>
              <a:rPr lang="ru-RU" sz="1600" b="1" i="1" dirty="0">
                <a:latin typeface="Times New Roman" panose="02020603050405020304" pitchFamily="18" charset="0"/>
                <a:cs typeface="Times New Roman" panose="02020603050405020304" pitchFamily="18" charset="0"/>
              </a:rPr>
              <a:t>Некоторые правомерные включения в ТЗ:</a:t>
            </a:r>
          </a:p>
          <a:p>
            <a:pPr marL="285750" indent="-285750" algn="just">
              <a:buFont typeface="Wingdings" panose="05000000000000000000" pitchFamily="2" charset="2"/>
              <a:buChar char="Ø"/>
            </a:pPr>
            <a:r>
              <a:rPr lang="ru-RU" sz="1600" dirty="0">
                <a:latin typeface="Times New Roman" panose="02020603050405020304" pitchFamily="18" charset="0"/>
                <a:cs typeface="Times New Roman" panose="02020603050405020304" pitchFamily="18" charset="0"/>
              </a:rPr>
              <a:t>Наличие у охранной организации технических средств для осуществления пультовой охраны: наличие средств связи, специальных средств пассивной защиты, дежурного подразделения с круглосуточным режимом работы.</a:t>
            </a:r>
          </a:p>
          <a:p>
            <a:pPr marL="285750" indent="-285750" algn="just">
              <a:buFont typeface="Wingdings" panose="05000000000000000000" pitchFamily="2" charset="2"/>
              <a:buChar char="Ø"/>
            </a:pPr>
            <a:r>
              <a:rPr lang="ru-RU" sz="1600" dirty="0">
                <a:latin typeface="Times New Roman" panose="02020603050405020304" pitchFamily="18" charset="0"/>
                <a:cs typeface="Times New Roman" panose="02020603050405020304" pitchFamily="18" charset="0"/>
              </a:rPr>
              <a:t>Наличие в штате охранной организации специалиста по обслуживанию технических средств охраны.</a:t>
            </a:r>
          </a:p>
          <a:p>
            <a:pPr marL="285750" indent="-285750" algn="just">
              <a:buFont typeface="Wingdings" panose="05000000000000000000" pitchFamily="2" charset="2"/>
              <a:buChar char="Ø"/>
            </a:pPr>
            <a:r>
              <a:rPr lang="ru-RU" sz="1600" dirty="0">
                <a:latin typeface="Times New Roman" panose="02020603050405020304" pitchFamily="18" charset="0"/>
                <a:cs typeface="Times New Roman" panose="02020603050405020304" pitchFamily="18" charset="0"/>
              </a:rPr>
              <a:t>Наличие у охранной организации служебного огнестрельного оружия и специальных средств.</a:t>
            </a:r>
          </a:p>
          <a:p>
            <a:pPr marL="285750" indent="-285750" algn="just">
              <a:buFont typeface="Wingdings" panose="05000000000000000000" pitchFamily="2" charset="2"/>
              <a:buChar char="Ø"/>
            </a:pPr>
            <a:r>
              <a:rPr lang="ru-RU" sz="1600" dirty="0">
                <a:latin typeface="Times New Roman" panose="02020603050405020304" pitchFamily="18" charset="0"/>
                <a:cs typeface="Times New Roman" panose="02020603050405020304" pitchFamily="18" charset="0"/>
              </a:rPr>
              <a:t>Наличие у охранной организации транспортных средств (в собственности и (или) в аренде).</a:t>
            </a:r>
          </a:p>
          <a:p>
            <a:pPr marL="285750" indent="-285750" algn="just">
              <a:buFont typeface="Wingdings" panose="05000000000000000000" pitchFamily="2" charset="2"/>
              <a:buChar char="Ø"/>
            </a:pPr>
            <a:r>
              <a:rPr lang="ru-RU" sz="1600" dirty="0">
                <a:latin typeface="Times New Roman" panose="02020603050405020304" pitchFamily="18" charset="0"/>
                <a:cs typeface="Times New Roman" panose="02020603050405020304" pitchFamily="18" charset="0"/>
              </a:rPr>
              <a:t>Использование работниками охранной организации при осуществлении охранных функций по принятию соответствующих мер реагирования на сигнальную информацию специальных средств пассивной защиты (жилеты и шлемы защитные).</a:t>
            </a:r>
          </a:p>
        </p:txBody>
      </p:sp>
      <p:sp>
        <p:nvSpPr>
          <p:cNvPr id="4" name="TextBox 3">
            <a:extLst>
              <a:ext uri="{FF2B5EF4-FFF2-40B4-BE49-F238E27FC236}">
                <a16:creationId xmlns:a16="http://schemas.microsoft.com/office/drawing/2014/main" id="{7237DBCB-523F-7469-FFCA-5B816716A07B}"/>
              </a:ext>
            </a:extLst>
          </p:cNvPr>
          <p:cNvSpPr txBox="1"/>
          <p:nvPr/>
        </p:nvSpPr>
        <p:spPr>
          <a:xfrm>
            <a:off x="104831" y="816937"/>
            <a:ext cx="2955001" cy="4185761"/>
          </a:xfrm>
          <a:prstGeom prst="rect">
            <a:avLst/>
          </a:prstGeom>
          <a:noFill/>
        </p:spPr>
        <p:txBody>
          <a:bodyPr wrap="square">
            <a:spAutoFit/>
          </a:bodyPr>
          <a:lstStyle/>
          <a:p>
            <a:pPr algn="ctr"/>
            <a:r>
              <a:rPr lang="ru-RU" sz="1400" i="1" dirty="0">
                <a:solidFill>
                  <a:srgbClr val="C00000"/>
                </a:solidFill>
                <a:latin typeface="Times New Roman" panose="02020603050405020304" pitchFamily="18" charset="0"/>
                <a:cs typeface="Times New Roman" panose="02020603050405020304" pitchFamily="18" charset="0"/>
              </a:rPr>
              <a:t>Если предметом закупки являются:</a:t>
            </a:r>
          </a:p>
          <a:p>
            <a:pPr algn="ctr"/>
            <a:r>
              <a:rPr lang="ru-RU" sz="1400" i="1" dirty="0">
                <a:solidFill>
                  <a:srgbClr val="C00000"/>
                </a:solidFill>
                <a:latin typeface="Times New Roman" panose="02020603050405020304" pitchFamily="18" charset="0"/>
                <a:cs typeface="Times New Roman" panose="02020603050405020304" pitchFamily="18" charset="0"/>
              </a:rPr>
              <a:t>охрана  объекта  и  (или)  имущества   на   объекте   с</a:t>
            </a:r>
          </a:p>
          <a:p>
            <a:pPr algn="ctr"/>
            <a:r>
              <a:rPr lang="ru-RU" sz="1400" i="1" dirty="0">
                <a:solidFill>
                  <a:srgbClr val="C00000"/>
                </a:solidFill>
                <a:latin typeface="Times New Roman" panose="02020603050405020304" pitchFamily="18" charset="0"/>
                <a:cs typeface="Times New Roman" panose="02020603050405020304" pitchFamily="18" charset="0"/>
              </a:rPr>
              <a:t>осуществлением  работ  по   проектированию,   монтажу   и эксплуатационному обслуживанию технических средств </a:t>
            </a:r>
            <a:r>
              <a:rPr lang="ru-RU" sz="1400" i="1" dirty="0" err="1">
                <a:solidFill>
                  <a:srgbClr val="C00000"/>
                </a:solidFill>
                <a:latin typeface="Times New Roman" panose="02020603050405020304" pitchFamily="18" charset="0"/>
                <a:cs typeface="Times New Roman" panose="02020603050405020304" pitchFamily="18" charset="0"/>
              </a:rPr>
              <a:t>охраныи</a:t>
            </a:r>
            <a:r>
              <a:rPr lang="ru-RU" sz="1400" i="1" dirty="0">
                <a:solidFill>
                  <a:srgbClr val="C00000"/>
                </a:solidFill>
                <a:latin typeface="Times New Roman" panose="02020603050405020304" pitchFamily="18" charset="0"/>
                <a:cs typeface="Times New Roman" panose="02020603050405020304" pitchFamily="18" charset="0"/>
              </a:rPr>
              <a:t> (или) с  принятием  соответствующих мер реагирования на</a:t>
            </a:r>
          </a:p>
          <a:p>
            <a:pPr algn="ctr"/>
            <a:r>
              <a:rPr lang="ru-RU" sz="1400" i="1" dirty="0">
                <a:solidFill>
                  <a:srgbClr val="C00000"/>
                </a:solidFill>
                <a:latin typeface="Times New Roman" panose="02020603050405020304" pitchFamily="18" charset="0"/>
                <a:cs typeface="Times New Roman" panose="02020603050405020304" pitchFamily="18" charset="0"/>
              </a:rPr>
              <a:t>их сигнальную информацию;</a:t>
            </a:r>
          </a:p>
          <a:p>
            <a:pPr algn="ctr"/>
            <a:r>
              <a:rPr lang="ru-RU" sz="1400" i="1" dirty="0">
                <a:solidFill>
                  <a:srgbClr val="C00000"/>
                </a:solidFill>
                <a:latin typeface="Times New Roman" panose="02020603050405020304" pitchFamily="18" charset="0"/>
                <a:cs typeface="Times New Roman" panose="02020603050405020304" pitchFamily="18" charset="0"/>
              </a:rPr>
              <a:t>- охрана объекта и (или) имущества,  а  также  обеспечение внутриобъектового  и  пропускного  режимов  на  объекте, в отношении которого установлены обязательные для выполнения требования к антитеррористической защищенности</a:t>
            </a:r>
          </a:p>
        </p:txBody>
      </p:sp>
    </p:spTree>
    <p:extLst>
      <p:ext uri="{BB962C8B-B14F-4D97-AF65-F5344CB8AC3E}">
        <p14:creationId xmlns:p14="http://schemas.microsoft.com/office/powerpoint/2010/main" val="573028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anose="02020603050405020304" pitchFamily="18" charset="0"/>
                <a:cs typeface="Times New Roman" panose="02020603050405020304" pitchFamily="18" charset="0"/>
              </a:rPr>
              <a:t>Особенности описания объекта закупки</a:t>
            </a:r>
          </a:p>
        </p:txBody>
      </p:sp>
      <p:sp>
        <p:nvSpPr>
          <p:cNvPr id="8" name="TextBox 7">
            <a:extLst>
              <a:ext uri="{FF2B5EF4-FFF2-40B4-BE49-F238E27FC236}">
                <a16:creationId xmlns:a16="http://schemas.microsoft.com/office/drawing/2014/main" id="{07C21B2E-07E5-9CA2-B75D-743080473E0E}"/>
              </a:ext>
            </a:extLst>
          </p:cNvPr>
          <p:cNvSpPr txBox="1"/>
          <p:nvPr/>
        </p:nvSpPr>
        <p:spPr>
          <a:xfrm>
            <a:off x="84986" y="-884634"/>
            <a:ext cx="2566396" cy="307777"/>
          </a:xfrm>
          <a:prstGeom prst="rect">
            <a:avLst/>
          </a:prstGeom>
          <a:noFill/>
        </p:spPr>
        <p:txBody>
          <a:bodyPr wrap="square">
            <a:spAutoFit/>
          </a:bodyPr>
          <a:lstStyle/>
          <a:p>
            <a:endParaRPr lang="ru-RU" sz="1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5A2B828-CD52-1CCC-D84A-E19E4A4A3923}"/>
              </a:ext>
            </a:extLst>
          </p:cNvPr>
          <p:cNvSpPr txBox="1"/>
          <p:nvPr/>
        </p:nvSpPr>
        <p:spPr>
          <a:xfrm>
            <a:off x="84986" y="812294"/>
            <a:ext cx="4487014" cy="4549964"/>
          </a:xfrm>
          <a:prstGeom prst="rect">
            <a:avLst/>
          </a:prstGeom>
          <a:noFill/>
        </p:spPr>
        <p:txBody>
          <a:bodyPr wrap="square" rtlCol="0">
            <a:spAutoFit/>
          </a:bodyPr>
          <a:lstStyle/>
          <a:p>
            <a:pPr marL="0" marR="12700" lvl="2" algn="just">
              <a:lnSpc>
                <a:spcPts val="1370"/>
              </a:lnSpc>
              <a:spcBef>
                <a:spcPts val="1200"/>
              </a:spcBef>
              <a:spcAft>
                <a:spcPts val="0"/>
              </a:spcAft>
            </a:pPr>
            <a:r>
              <a:rPr lang="ru-RU" sz="1600" b="1" i="1" dirty="0">
                <a:latin typeface="Times New Roman" panose="02020603050405020304" pitchFamily="18" charset="0"/>
                <a:cs typeface="Times New Roman" panose="02020603050405020304" pitchFamily="18" charset="0"/>
              </a:rPr>
              <a:t>Некоторые правомерные включения в ТЗ:</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12700" lvl="2" algn="just">
              <a:lnSpc>
                <a:spcPct val="150000"/>
              </a:lnSpc>
              <a:spcBef>
                <a:spcPts val="1200"/>
              </a:spcBef>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Исполнитель </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обязан ежедневно, включая выходные и праздничные дни, своими силами и средствами, проводить проверки несения службы сотрудниками охраны непосредственно на объектах. Ночные проверки проводить не менее ______ раз в неделю </a:t>
            </a:r>
            <a:r>
              <a:rPr lang="ru-RU" sz="1000" i="1" dirty="0">
                <a:effectLst/>
                <a:latin typeface="Times New Roman" panose="02020603050405020304" pitchFamily="18" charset="0"/>
                <a:ea typeface="Calibri" panose="020F0502020204030204" pitchFamily="34" charset="0"/>
                <a:cs typeface="Times New Roman" panose="02020603050405020304" pitchFamily="18" charset="0"/>
              </a:rPr>
              <a:t>(Заказчику необходимо установить требуемую периодичность проведения проверок)</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Результаты проверок отражать письменно в журнале контроля за качеством оказываемых услуг на постах. Ежедневно осуществлять дистанционный контроль (с использованием средств связи) несения службы сотрудниками охраны на каждом объекте с периодичностью не реже 1 раза в ______ часа </a:t>
            </a:r>
            <a:r>
              <a:rPr lang="ru-RU" sz="1000" i="1" dirty="0">
                <a:effectLst/>
                <a:latin typeface="Times New Roman" panose="02020603050405020304" pitchFamily="18" charset="0"/>
                <a:ea typeface="Calibri" panose="020F0502020204030204" pitchFamily="34" charset="0"/>
                <a:cs typeface="Times New Roman" panose="02020603050405020304" pitchFamily="18" charset="0"/>
              </a:rPr>
              <a:t>(Заказчику необходимо установить требуемую периодичность осуществления контроля)</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Результаты дистанционного контроля отражать в журнале контроля за качеством оказываемых услуг на постах.</a:t>
            </a:r>
            <a:endParaRPr lang="ru-RU" sz="11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ru-RU" sz="1600" b="1" i="1" dirty="0">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87F38DBC-EE68-5D4C-3A2E-559A484DB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3363838"/>
            <a:ext cx="1535026" cy="1810172"/>
          </a:xfrm>
          <a:prstGeom prst="rect">
            <a:avLst/>
          </a:prstGeom>
        </p:spPr>
      </p:pic>
      <p:sp>
        <p:nvSpPr>
          <p:cNvPr id="12" name="TextBox 11">
            <a:extLst>
              <a:ext uri="{FF2B5EF4-FFF2-40B4-BE49-F238E27FC236}">
                <a16:creationId xmlns:a16="http://schemas.microsoft.com/office/drawing/2014/main" id="{EECBD5FE-E803-BB9F-250E-357C8DEECB5A}"/>
              </a:ext>
            </a:extLst>
          </p:cNvPr>
          <p:cNvSpPr txBox="1"/>
          <p:nvPr/>
        </p:nvSpPr>
        <p:spPr>
          <a:xfrm>
            <a:off x="4824028" y="1131590"/>
            <a:ext cx="4032448" cy="2638992"/>
          </a:xfrm>
          <a:prstGeom prst="rect">
            <a:avLst/>
          </a:prstGeom>
          <a:noFill/>
        </p:spPr>
        <p:txBody>
          <a:bodyPr wrap="square">
            <a:spAutoFit/>
          </a:bodyPr>
          <a:lstStyle/>
          <a:p>
            <a:pPr algn="just">
              <a:lnSpc>
                <a:spcPct val="150000"/>
              </a:lnSpc>
            </a:pPr>
            <a:r>
              <a:rPr lang="ru-RU" sz="1400" dirty="0">
                <a:latin typeface="Times New Roman" panose="02020603050405020304" pitchFamily="18" charset="0"/>
                <a:cs typeface="Times New Roman" panose="02020603050405020304" pitchFamily="18" charset="0"/>
              </a:rPr>
              <a:t>В случае отсутствия сотрудника охраны на посту охраны либо в случае, если сотрудником охраны, несущим службу на посту охраны, допускаются грубые нарушения правил несения службы, Исполнитель обязан заменить сотрудника охраны по заявке Заказчика. При этом время замены сотрудника не может превышать 1 (одного) часа с момента получения заявки.</a:t>
            </a:r>
          </a:p>
        </p:txBody>
      </p:sp>
    </p:spTree>
    <p:extLst>
      <p:ext uri="{BB962C8B-B14F-4D97-AF65-F5344CB8AC3E}">
        <p14:creationId xmlns:p14="http://schemas.microsoft.com/office/powerpoint/2010/main" val="3798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2">
            <a:extLst>
              <a:ext uri="{FF2B5EF4-FFF2-40B4-BE49-F238E27FC236}">
                <a16:creationId xmlns:a16="http://schemas.microsoft.com/office/drawing/2014/main" id="{6CC5AAA6-DD18-DF2A-4C72-61187D93FC87}"/>
              </a:ext>
            </a:extLst>
          </p:cNvPr>
          <p:cNvSpPr>
            <a:spLocks noGrp="1"/>
          </p:cNvSpPr>
          <p:nvPr>
            <p:ph type="title"/>
          </p:nvPr>
        </p:nvSpPr>
        <p:spPr>
          <a:xfrm>
            <a:off x="2051720" y="190499"/>
            <a:ext cx="5670723" cy="623888"/>
          </a:xfrm>
        </p:spPr>
        <p:txBody>
          <a:bodyPr/>
          <a:lstStyle/>
          <a:p>
            <a:pPr algn="ctr"/>
            <a:r>
              <a:rPr lang="ru-RU" altLang="ru-RU" sz="3000" b="1" dirty="0">
                <a:solidFill>
                  <a:srgbClr val="C00000"/>
                </a:solidFill>
                <a:latin typeface="Monotype Corsiva" panose="03010101010201010101" pitchFamily="66" charset="0"/>
                <a:cs typeface="Aharoni" pitchFamily="2" charset="0"/>
              </a:rPr>
              <a:t>С ЧЕГО ВСЕ НАЧАЛОСЬ?</a:t>
            </a:r>
          </a:p>
        </p:txBody>
      </p:sp>
      <p:graphicFrame>
        <p:nvGraphicFramePr>
          <p:cNvPr id="10" name="Схема 9">
            <a:extLst>
              <a:ext uri="{FF2B5EF4-FFF2-40B4-BE49-F238E27FC236}">
                <a16:creationId xmlns:a16="http://schemas.microsoft.com/office/drawing/2014/main" id="{B8A62DBE-BAC7-CFAF-324B-D43C691649A3}"/>
              </a:ext>
            </a:extLst>
          </p:cNvPr>
          <p:cNvGraphicFramePr/>
          <p:nvPr>
            <p:extLst>
              <p:ext uri="{D42A27DB-BD31-4B8C-83A1-F6EECF244321}">
                <p14:modId xmlns:p14="http://schemas.microsoft.com/office/powerpoint/2010/main" val="3500725171"/>
              </p:ext>
            </p:extLst>
          </p:nvPr>
        </p:nvGraphicFramePr>
        <p:xfrm>
          <a:off x="35496" y="843558"/>
          <a:ext cx="9108504" cy="4299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0" name="Picture 2" descr="C:\Users\evi\Desktop\Для Е.В._по охране\Протоколы заседаний_2015 год\фото.jpg">
            <a:extLst>
              <a:ext uri="{FF2B5EF4-FFF2-40B4-BE49-F238E27FC236}">
                <a16:creationId xmlns:a16="http://schemas.microsoft.com/office/drawing/2014/main" id="{2F36A0F6-F245-7096-F9C2-75F271A9FE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1094" y="-14288"/>
            <a:ext cx="1376363"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descr="C:\Users\evi\Desktop\Для Е.В._по охране\Протоколы заседаний_2015 год\фото2.jpg">
            <a:extLst>
              <a:ext uri="{FF2B5EF4-FFF2-40B4-BE49-F238E27FC236}">
                <a16:creationId xmlns:a16="http://schemas.microsoft.com/office/drawing/2014/main" id="{9819AC48-DC49-8379-AD40-BF3C62EEED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1759" y="0"/>
            <a:ext cx="1582241" cy="9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E037666-69D3-5A6E-468A-31D73203BDED}"/>
              </a:ext>
            </a:extLst>
          </p:cNvPr>
          <p:cNvSpPr txBox="1"/>
          <p:nvPr/>
        </p:nvSpPr>
        <p:spPr>
          <a:xfrm>
            <a:off x="71660" y="91470"/>
            <a:ext cx="1205880" cy="646331"/>
          </a:xfrm>
          <a:prstGeom prst="rect">
            <a:avLst/>
          </a:prstGeom>
          <a:noFill/>
        </p:spPr>
        <p:txBody>
          <a:bodyPr wrap="square">
            <a:spAutoFit/>
          </a:bodyPr>
          <a:lstStyle/>
          <a:p>
            <a:r>
              <a:rPr lang="ru-RU" dirty="0"/>
              <a:t>2015 год</a:t>
            </a:r>
          </a:p>
          <a:p>
            <a:r>
              <a:rPr lang="ru-RU" dirty="0"/>
              <a:t>Карелия</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Особенности описания объекта закупки</a:t>
            </a:r>
          </a:p>
        </p:txBody>
      </p:sp>
      <p:sp>
        <p:nvSpPr>
          <p:cNvPr id="8" name="TextBox 7">
            <a:extLst>
              <a:ext uri="{FF2B5EF4-FFF2-40B4-BE49-F238E27FC236}">
                <a16:creationId xmlns:a16="http://schemas.microsoft.com/office/drawing/2014/main" id="{07C21B2E-07E5-9CA2-B75D-743080473E0E}"/>
              </a:ext>
            </a:extLst>
          </p:cNvPr>
          <p:cNvSpPr txBox="1"/>
          <p:nvPr/>
        </p:nvSpPr>
        <p:spPr>
          <a:xfrm>
            <a:off x="84986" y="-884634"/>
            <a:ext cx="2566396" cy="307777"/>
          </a:xfrm>
          <a:prstGeom prst="rect">
            <a:avLst/>
          </a:prstGeom>
          <a:noFill/>
        </p:spPr>
        <p:txBody>
          <a:bodyPr wrap="square">
            <a:spAutoFit/>
          </a:bodyPr>
          <a:lstStyle/>
          <a:p>
            <a:endParaRPr lang="ru-RU" sz="1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5A2B828-CD52-1CCC-D84A-E19E4A4A3923}"/>
              </a:ext>
            </a:extLst>
          </p:cNvPr>
          <p:cNvSpPr txBox="1"/>
          <p:nvPr/>
        </p:nvSpPr>
        <p:spPr>
          <a:xfrm>
            <a:off x="107504" y="796868"/>
            <a:ext cx="8856984" cy="788036"/>
          </a:xfrm>
          <a:prstGeom prst="rect">
            <a:avLst/>
          </a:prstGeom>
          <a:noFill/>
        </p:spPr>
        <p:txBody>
          <a:bodyPr wrap="square" rtlCol="0">
            <a:spAutoFit/>
          </a:bodyPr>
          <a:lstStyle/>
          <a:p>
            <a:pPr marL="0" marR="12700" lvl="2" algn="just">
              <a:lnSpc>
                <a:spcPts val="1370"/>
              </a:lnSpc>
              <a:spcBef>
                <a:spcPts val="1200"/>
              </a:spcBef>
              <a:spcAft>
                <a:spcPts val="0"/>
              </a:spcAft>
            </a:pPr>
            <a:r>
              <a:rPr lang="ru-RU" sz="1600" b="1" i="1" dirty="0">
                <a:latin typeface="Times New Roman" panose="02020603050405020304" pitchFamily="18" charset="0"/>
                <a:cs typeface="Times New Roman" panose="02020603050405020304" pitchFamily="18" charset="0"/>
              </a:rPr>
              <a:t>Некоторые правомерные включения в ТЗ:</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12700" lvl="2" algn="ctr">
              <a:lnSpc>
                <a:spcPts val="1370"/>
              </a:lnSpc>
              <a:spcBef>
                <a:spcPts val="1200"/>
              </a:spcBef>
              <a:spcAft>
                <a:spcPts val="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К грубым нарушениям правил несения службы (невыполнение обязательств) сотрудником охраны относятся:</a:t>
            </a:r>
            <a:endParaRPr lang="ru-RU" sz="2000" b="1" i="1" dirty="0">
              <a:latin typeface="Times New Roman" panose="02020603050405020304" pitchFamily="18" charset="0"/>
              <a:cs typeface="Times New Roman" panose="02020603050405020304" pitchFamily="18" charset="0"/>
            </a:endParaRPr>
          </a:p>
        </p:txBody>
      </p:sp>
      <p:graphicFrame>
        <p:nvGraphicFramePr>
          <p:cNvPr id="6" name="Таблица 6">
            <a:extLst>
              <a:ext uri="{FF2B5EF4-FFF2-40B4-BE49-F238E27FC236}">
                <a16:creationId xmlns:a16="http://schemas.microsoft.com/office/drawing/2014/main" id="{6BEC5122-BCCF-2933-6B05-4F7E0F488D25}"/>
              </a:ext>
            </a:extLst>
          </p:cNvPr>
          <p:cNvGraphicFramePr>
            <a:graphicFrameLocks noGrp="1"/>
          </p:cNvGraphicFramePr>
          <p:nvPr>
            <p:extLst>
              <p:ext uri="{D42A27DB-BD31-4B8C-83A1-F6EECF244321}">
                <p14:modId xmlns:p14="http://schemas.microsoft.com/office/powerpoint/2010/main" val="1708891555"/>
              </p:ext>
            </p:extLst>
          </p:nvPr>
        </p:nvGraphicFramePr>
        <p:xfrm>
          <a:off x="107504" y="1635646"/>
          <a:ext cx="8928992" cy="2682240"/>
        </p:xfrm>
        <a:graphic>
          <a:graphicData uri="http://schemas.openxmlformats.org/drawingml/2006/table">
            <a:tbl>
              <a:tblPr firstRow="1" bandRow="1">
                <a:tableStyleId>{5C22544A-7EE6-4342-B048-85BDC9FD1C3A}</a:tableStyleId>
              </a:tblPr>
              <a:tblGrid>
                <a:gridCol w="4464496">
                  <a:extLst>
                    <a:ext uri="{9D8B030D-6E8A-4147-A177-3AD203B41FA5}">
                      <a16:colId xmlns:a16="http://schemas.microsoft.com/office/drawing/2014/main" val="490059609"/>
                    </a:ext>
                  </a:extLst>
                </a:gridCol>
                <a:gridCol w="4464496">
                  <a:extLst>
                    <a:ext uri="{9D8B030D-6E8A-4147-A177-3AD203B41FA5}">
                      <a16:colId xmlns:a16="http://schemas.microsoft.com/office/drawing/2014/main" val="3985407599"/>
                    </a:ext>
                  </a:extLst>
                </a:gridCol>
              </a:tblGrid>
              <a:tr h="2237968">
                <a:tc>
                  <a:txBody>
                    <a:bodyPr/>
                    <a:lstStyle/>
                    <a:p>
                      <a:pPr marL="285750" indent="-285750">
                        <a:buFont typeface="Wingdings" panose="05000000000000000000" pitchFamily="2" charset="2"/>
                        <a:buChar char="Ø"/>
                      </a:pPr>
                      <a:r>
                        <a:rPr lang="ru-RU" sz="1400" b="0" dirty="0">
                          <a:latin typeface="Times New Roman" panose="02020603050405020304" pitchFamily="18" charset="0"/>
                          <a:cs typeface="Times New Roman" panose="02020603050405020304" pitchFamily="18" charset="0"/>
                        </a:rPr>
                        <a:t>самовольное оставление охраняемого объекта;</a:t>
                      </a:r>
                    </a:p>
                    <a:p>
                      <a:pPr marL="285750" indent="-285750">
                        <a:buFont typeface="Wingdings" panose="05000000000000000000" pitchFamily="2" charset="2"/>
                        <a:buChar char="Ø"/>
                      </a:pPr>
                      <a:r>
                        <a:rPr lang="ru-RU" sz="1400" b="0" dirty="0">
                          <a:latin typeface="Times New Roman" panose="02020603050405020304" pitchFamily="18" charset="0"/>
                          <a:cs typeface="Times New Roman" panose="02020603050405020304" pitchFamily="18" charset="0"/>
                        </a:rPr>
                        <a:t>несанкционированное вскрытие принятых под охрану помещений;</a:t>
                      </a:r>
                    </a:p>
                    <a:p>
                      <a:pPr marL="285750" indent="-285750">
                        <a:buFont typeface="Wingdings" panose="05000000000000000000" pitchFamily="2" charset="2"/>
                        <a:buChar char="Ø"/>
                      </a:pPr>
                      <a:r>
                        <a:rPr lang="ru-RU" sz="1400" b="0" dirty="0">
                          <a:latin typeface="Times New Roman" panose="02020603050405020304" pitchFamily="18" charset="0"/>
                          <a:cs typeface="Times New Roman" panose="02020603050405020304" pitchFamily="18" charset="0"/>
                        </a:rPr>
                        <a:t>употребление любых спиртных напитков, включая слабоалкогольные, или веществ наркотического действия;</a:t>
                      </a:r>
                    </a:p>
                    <a:p>
                      <a:pPr marL="285750" indent="-285750">
                        <a:buFont typeface="Wingdings" panose="05000000000000000000" pitchFamily="2" charset="2"/>
                        <a:buChar char="Ø"/>
                      </a:pPr>
                      <a:r>
                        <a:rPr lang="ru-RU" sz="1400" b="0" dirty="0">
                          <a:latin typeface="Times New Roman" panose="02020603050405020304" pitchFamily="18" charset="0"/>
                          <a:cs typeface="Times New Roman" panose="02020603050405020304" pitchFamily="18" charset="0"/>
                        </a:rPr>
                        <a:t>несанкционированный допуск на территорию охраняемого объекта и на сам объект посторонних лиц или автотранспорта;</a:t>
                      </a:r>
                    </a:p>
                    <a:p>
                      <a:pPr marL="285750" indent="-285750">
                        <a:buFont typeface="Wingdings" panose="05000000000000000000" pitchFamily="2" charset="2"/>
                        <a:buChar char="Ø"/>
                      </a:pPr>
                      <a:r>
                        <a:rPr lang="ru-RU" sz="1400" b="0" dirty="0">
                          <a:latin typeface="Times New Roman" panose="02020603050405020304" pitchFamily="18" charset="0"/>
                          <a:cs typeface="Times New Roman" panose="02020603050405020304" pitchFamily="18" charset="0"/>
                        </a:rPr>
                        <a:t>отсутствие у сотрудника охраны удостоверения частного охранника;</a:t>
                      </a:r>
                    </a:p>
                    <a:p>
                      <a:endParaRPr lang="ru-RU" sz="1600" dirty="0"/>
                    </a:p>
                  </a:txBody>
                  <a:tcPr/>
                </a:tc>
                <a:tc>
                  <a:txBody>
                    <a:bodyPr/>
                    <a:lstStyle/>
                    <a:p>
                      <a:pPr marL="285750" indent="-285750">
                        <a:buFont typeface="Wingdings" panose="05000000000000000000" pitchFamily="2" charset="2"/>
                        <a:buChar char="Ø"/>
                      </a:pPr>
                      <a:r>
                        <a:rPr lang="ru-RU" sz="1400" b="0" dirty="0">
                          <a:latin typeface="Times New Roman" panose="02020603050405020304" pitchFamily="18" charset="0"/>
                          <a:cs typeface="Times New Roman" panose="02020603050405020304" pitchFamily="18" charset="0"/>
                        </a:rPr>
                        <a:t>неисполнение правил внутреннего распорядка, установленных руководством охраняемого объекта;</a:t>
                      </a:r>
                    </a:p>
                    <a:p>
                      <a:pPr marL="285750" indent="-285750">
                        <a:buFont typeface="Wingdings" panose="05000000000000000000" pitchFamily="2" charset="2"/>
                        <a:buChar char="Ø"/>
                      </a:pPr>
                      <a:r>
                        <a:rPr lang="ru-RU" sz="1400" b="0" dirty="0">
                          <a:latin typeface="Times New Roman" panose="02020603050405020304" pitchFamily="18" charset="0"/>
                          <a:cs typeface="Times New Roman" panose="02020603050405020304" pitchFamily="18" charset="0"/>
                        </a:rPr>
                        <a:t>нарушения графика несения службы на объекте;</a:t>
                      </a:r>
                    </a:p>
                    <a:p>
                      <a:pPr marL="285750" indent="-285750">
                        <a:buFont typeface="Wingdings" panose="05000000000000000000" pitchFamily="2" charset="2"/>
                        <a:buChar char="Ø"/>
                      </a:pPr>
                      <a:r>
                        <a:rPr lang="ru-RU" sz="1400" b="0" dirty="0">
                          <a:latin typeface="Times New Roman" panose="02020603050405020304" pitchFamily="18" charset="0"/>
                          <a:cs typeface="Times New Roman" panose="02020603050405020304" pitchFamily="18" charset="0"/>
                        </a:rPr>
                        <a:t>несоответствие форменной одежды требованиям настоящего ТЗ;</a:t>
                      </a:r>
                    </a:p>
                    <a:p>
                      <a:pPr marL="285750" indent="-285750">
                        <a:buFont typeface="Wingdings" panose="05000000000000000000" pitchFamily="2" charset="2"/>
                        <a:buChar char="Ø"/>
                      </a:pPr>
                      <a:r>
                        <a:rPr lang="ru-RU" sz="1400" b="0" dirty="0">
                          <a:latin typeface="Times New Roman" panose="02020603050405020304" pitchFamily="18" charset="0"/>
                          <a:cs typeface="Times New Roman" panose="02020603050405020304" pitchFamily="18" charset="0"/>
                        </a:rPr>
                        <a:t>отсутствие или неправильное ведение необходимых документов в наблюдательном деле поста, предусмотренных в настоящем ТЗ;</a:t>
                      </a:r>
                    </a:p>
                    <a:p>
                      <a:pPr marL="285750" indent="-285750">
                        <a:buFont typeface="Wingdings" panose="05000000000000000000" pitchFamily="2" charset="2"/>
                        <a:buChar char="Ø"/>
                      </a:pPr>
                      <a:r>
                        <a:rPr lang="ru-RU" sz="1400" b="0" dirty="0">
                          <a:latin typeface="Times New Roman" panose="02020603050405020304" pitchFamily="18" charset="0"/>
                          <a:cs typeface="Times New Roman" panose="02020603050405020304" pitchFamily="18" charset="0"/>
                        </a:rPr>
                        <a:t>отсутствие (неисправность) средств связи, фонаря, предусмотренных настоящим ТЗ.</a:t>
                      </a:r>
                    </a:p>
                    <a:p>
                      <a:pPr marL="285750" indent="-285750">
                        <a:buFont typeface="Wingdings" panose="05000000000000000000" pitchFamily="2" charset="2"/>
                        <a:buChar char="Ø"/>
                      </a:pPr>
                      <a:endParaRPr lang="ru-RU" sz="1600" dirty="0"/>
                    </a:p>
                  </a:txBody>
                  <a:tcPr/>
                </a:tc>
                <a:extLst>
                  <a:ext uri="{0D108BD9-81ED-4DB2-BD59-A6C34878D82A}">
                    <a16:rowId xmlns:a16="http://schemas.microsoft.com/office/drawing/2014/main" val="3298222616"/>
                  </a:ext>
                </a:extLst>
              </a:tr>
            </a:tbl>
          </a:graphicData>
        </a:graphic>
      </p:graphicFrame>
      <p:sp>
        <p:nvSpPr>
          <p:cNvPr id="2" name="Волна 1">
            <a:extLst>
              <a:ext uri="{FF2B5EF4-FFF2-40B4-BE49-F238E27FC236}">
                <a16:creationId xmlns:a16="http://schemas.microsoft.com/office/drawing/2014/main" id="{073285EC-EC52-9BBD-F1E3-72BEC0B066E8}"/>
              </a:ext>
            </a:extLst>
          </p:cNvPr>
          <p:cNvSpPr/>
          <p:nvPr/>
        </p:nvSpPr>
        <p:spPr>
          <a:xfrm>
            <a:off x="107504" y="4299942"/>
            <a:ext cx="9036496" cy="864096"/>
          </a:xfrm>
          <a:prstGeom prst="wav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b="1" u="sng" dirty="0">
                <a:solidFill>
                  <a:srgbClr val="C00000"/>
                </a:solidFill>
                <a:latin typeface="Times New Roman" panose="02020603050405020304" pitchFamily="18" charset="0"/>
                <a:cs typeface="Times New Roman" panose="02020603050405020304" pitchFamily="18" charset="0"/>
              </a:rPr>
              <a:t>ВАЖНО: </a:t>
            </a:r>
            <a:r>
              <a:rPr lang="ru-RU" dirty="0">
                <a:solidFill>
                  <a:schemeClr val="tx1"/>
                </a:solidFill>
                <a:latin typeface="Times New Roman" panose="02020603050405020304" pitchFamily="18" charset="0"/>
                <a:cs typeface="Times New Roman" panose="02020603050405020304" pitchFamily="18" charset="0"/>
              </a:rPr>
              <a:t>все требования ТЗ устанавливаем, исходя из анализа положений закона о ЧОД и собственных потребностей!!!</a:t>
            </a:r>
          </a:p>
        </p:txBody>
      </p:sp>
    </p:spTree>
    <p:extLst>
      <p:ext uri="{BB962C8B-B14F-4D97-AF65-F5344CB8AC3E}">
        <p14:creationId xmlns:p14="http://schemas.microsoft.com/office/powerpoint/2010/main" val="3673121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Особенности описания объекта закупки</a:t>
            </a:r>
          </a:p>
        </p:txBody>
      </p:sp>
      <p:sp>
        <p:nvSpPr>
          <p:cNvPr id="8" name="TextBox 7">
            <a:extLst>
              <a:ext uri="{FF2B5EF4-FFF2-40B4-BE49-F238E27FC236}">
                <a16:creationId xmlns:a16="http://schemas.microsoft.com/office/drawing/2014/main" id="{07C21B2E-07E5-9CA2-B75D-743080473E0E}"/>
              </a:ext>
            </a:extLst>
          </p:cNvPr>
          <p:cNvSpPr txBox="1"/>
          <p:nvPr/>
        </p:nvSpPr>
        <p:spPr>
          <a:xfrm>
            <a:off x="84986" y="-884634"/>
            <a:ext cx="2566396" cy="307777"/>
          </a:xfrm>
          <a:prstGeom prst="rect">
            <a:avLst/>
          </a:prstGeom>
          <a:noFill/>
        </p:spPr>
        <p:txBody>
          <a:bodyPr wrap="square">
            <a:spAutoFit/>
          </a:bodyPr>
          <a:lstStyle/>
          <a:p>
            <a:endParaRPr lang="ru-RU" sz="1400" dirty="0">
              <a:latin typeface="Times New Roman" panose="02020603050405020304" pitchFamily="18" charset="0"/>
              <a:cs typeface="Times New Roman" panose="02020603050405020304" pitchFamily="18" charset="0"/>
            </a:endParaRPr>
          </a:p>
        </p:txBody>
      </p:sp>
      <p:sp>
        <p:nvSpPr>
          <p:cNvPr id="2" name="Волна 1">
            <a:extLst>
              <a:ext uri="{FF2B5EF4-FFF2-40B4-BE49-F238E27FC236}">
                <a16:creationId xmlns:a16="http://schemas.microsoft.com/office/drawing/2014/main" id="{073285EC-EC52-9BBD-F1E3-72BEC0B066E8}"/>
              </a:ext>
            </a:extLst>
          </p:cNvPr>
          <p:cNvSpPr/>
          <p:nvPr/>
        </p:nvSpPr>
        <p:spPr>
          <a:xfrm>
            <a:off x="3203848" y="4083919"/>
            <a:ext cx="5904656" cy="812742"/>
          </a:xfrm>
          <a:prstGeom prst="wave">
            <a:avLst/>
          </a:prstGeom>
          <a:noFill/>
          <a:ln>
            <a:solidFill>
              <a:schemeClr val="tx1">
                <a:alpha val="2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Monotype Corsiva" panose="03010101010201010101" pitchFamily="66" charset="0"/>
                <a:cs typeface="Times New Roman" panose="02020603050405020304" pitchFamily="18" charset="0"/>
              </a:rPr>
              <a:t>Решение УФАС по Вологодской области от 12.12.2022 года</a:t>
            </a:r>
          </a:p>
          <a:p>
            <a:pPr algn="ctr"/>
            <a:r>
              <a:rPr lang="ru-RU" sz="1600" dirty="0">
                <a:solidFill>
                  <a:schemeClr val="tx1"/>
                </a:solidFill>
                <a:latin typeface="Monotype Corsiva" panose="03010101010201010101" pitchFamily="66" charset="0"/>
                <a:cs typeface="Times New Roman" panose="02020603050405020304" pitchFamily="18" charset="0"/>
              </a:rPr>
              <a:t> № 035/06/31-694/2022 </a:t>
            </a:r>
          </a:p>
        </p:txBody>
      </p:sp>
      <p:sp>
        <p:nvSpPr>
          <p:cNvPr id="5" name="Волна 4">
            <a:extLst>
              <a:ext uri="{FF2B5EF4-FFF2-40B4-BE49-F238E27FC236}">
                <a16:creationId xmlns:a16="http://schemas.microsoft.com/office/drawing/2014/main" id="{17DADB98-6318-F9B1-D654-6E61AC132CBF}"/>
              </a:ext>
            </a:extLst>
          </p:cNvPr>
          <p:cNvSpPr/>
          <p:nvPr/>
        </p:nvSpPr>
        <p:spPr>
          <a:xfrm>
            <a:off x="6660232" y="784076"/>
            <a:ext cx="2232248" cy="914400"/>
          </a:xfrm>
          <a:prstGeom prst="wav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Monotype Corsiva" panose="03010101010201010101" pitchFamily="66" charset="0"/>
              </a:rPr>
              <a:t>ПРИМЕР</a:t>
            </a:r>
          </a:p>
          <a:p>
            <a:pPr algn="ctr"/>
            <a:r>
              <a:rPr lang="ru-RU" dirty="0">
                <a:solidFill>
                  <a:schemeClr val="tx1"/>
                </a:solidFill>
                <a:latin typeface="Monotype Corsiva" panose="03010101010201010101" pitchFamily="66" charset="0"/>
              </a:rPr>
              <a:t>из практики ФАС</a:t>
            </a:r>
          </a:p>
        </p:txBody>
      </p:sp>
      <p:sp>
        <p:nvSpPr>
          <p:cNvPr id="7" name="TextBox 6">
            <a:extLst>
              <a:ext uri="{FF2B5EF4-FFF2-40B4-BE49-F238E27FC236}">
                <a16:creationId xmlns:a16="http://schemas.microsoft.com/office/drawing/2014/main" id="{21ABA73B-31BF-354E-09E0-F776CABB7BB1}"/>
              </a:ext>
            </a:extLst>
          </p:cNvPr>
          <p:cNvSpPr txBox="1"/>
          <p:nvPr/>
        </p:nvSpPr>
        <p:spPr>
          <a:xfrm>
            <a:off x="84986" y="915567"/>
            <a:ext cx="9095018" cy="3323987"/>
          </a:xfrm>
          <a:prstGeom prst="rect">
            <a:avLst/>
          </a:prstGeom>
          <a:noFill/>
        </p:spPr>
        <p:txBody>
          <a:bodyPr wrap="square" rtlCol="0">
            <a:spAutoFit/>
          </a:bodyPr>
          <a:lstStyle/>
          <a:p>
            <a:r>
              <a:rPr lang="ru-RU" sz="1400" dirty="0">
                <a:latin typeface="Times New Roman" panose="02020603050405020304" pitchFamily="18" charset="0"/>
                <a:cs typeface="Times New Roman" panose="02020603050405020304" pitchFamily="18" charset="0"/>
              </a:rPr>
              <a:t>Совместный (3 заказчика) ЭК на закупку услуг частной охраны. УЗ пожаловался на </a:t>
            </a:r>
          </a:p>
          <a:p>
            <a:r>
              <a:rPr lang="ru-RU" sz="1400" dirty="0">
                <a:latin typeface="Times New Roman" panose="02020603050405020304" pitchFamily="18" charset="0"/>
                <a:cs typeface="Times New Roman" panose="02020603050405020304" pitchFamily="18" charset="0"/>
              </a:rPr>
              <a:t>положения извещения. По его мнению, заказчик неправомерно установил </a:t>
            </a:r>
          </a:p>
          <a:p>
            <a:r>
              <a:rPr lang="ru-RU" sz="1400" dirty="0">
                <a:latin typeface="Times New Roman" panose="02020603050405020304" pitchFamily="18" charset="0"/>
                <a:cs typeface="Times New Roman" panose="02020603050405020304" pitchFamily="18" charset="0"/>
              </a:rPr>
              <a:t>ограничение по минимальному количеству единиц служебного оружия и по </a:t>
            </a:r>
          </a:p>
          <a:p>
            <a:r>
              <a:rPr lang="ru-RU" sz="1400" dirty="0">
                <a:latin typeface="Times New Roman" panose="02020603050405020304" pitchFamily="18" charset="0"/>
                <a:cs typeface="Times New Roman" panose="02020603050405020304" pitchFamily="18" charset="0"/>
              </a:rPr>
              <a:t>количеству групп быстрого реагирования. В требованиях к заявке заказчик предусмотрел наличие на вооружении у УЗ служебного оружия в количестве не менее количества заказчиков. УЗ полагает, что это требование </a:t>
            </a:r>
            <a:r>
              <a:rPr lang="ru-RU" sz="1400" dirty="0" err="1">
                <a:latin typeface="Times New Roman" panose="02020603050405020304" pitchFamily="18" charset="0"/>
                <a:cs typeface="Times New Roman" panose="02020603050405020304" pitchFamily="18" charset="0"/>
              </a:rPr>
              <a:t>необосновано</a:t>
            </a:r>
            <a:r>
              <a:rPr lang="ru-RU" sz="1400" dirty="0">
                <a:latin typeface="Times New Roman" panose="02020603050405020304" pitchFamily="18" charset="0"/>
                <a:cs typeface="Times New Roman" panose="02020603050405020304" pitchFamily="18" charset="0"/>
              </a:rPr>
              <a:t> и ограничивает количество участников аукциона.</a:t>
            </a:r>
          </a:p>
          <a:p>
            <a:pPr algn="just"/>
            <a:r>
              <a:rPr lang="ru-RU" sz="1400" b="1" u="sng" dirty="0">
                <a:latin typeface="Times New Roman" panose="02020603050405020304" pitchFamily="18" charset="0"/>
                <a:cs typeface="Times New Roman" panose="02020603050405020304" pitchFamily="18" charset="0"/>
              </a:rPr>
              <a:t>Позиция заказчика:</a:t>
            </a:r>
            <a:r>
              <a:rPr lang="ru-RU" sz="1400" b="1"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охраняемые объекты принадлежат учреждениям, для которых установлен режим антитеррористической защищенности. В случае одновременного вызова мобильных групп на все объекты участник, у которого на вооружении служебное оружие в меньшем количестве, не сможет обеспечить выезд мобильных групп в соответствии с требованиями ТЗ и ГОСТ Р 59044-2020. Кроме того, заказчик направил запрос о возможности выполнения условий ТЗ при наличии у охранной организации менее 3 единиц служебного оружия в Центр лицензионно-разрешительной работы управления Росгвардии. В ответе было указано, что выполнение условий ТЗ на 3 объектах, которые охраняются в соответствии с ГОСТ Р 59044-2020, при наличии у охранной организации менее 3 единиц служебного оружия невозможно.</a:t>
            </a:r>
          </a:p>
          <a:p>
            <a:pPr algn="just"/>
            <a:r>
              <a:rPr lang="ru-RU" sz="1400" b="1" u="sng" dirty="0">
                <a:latin typeface="Times New Roman" panose="02020603050405020304" pitchFamily="18" charset="0"/>
                <a:cs typeface="Times New Roman" panose="02020603050405020304" pitchFamily="18" charset="0"/>
              </a:rPr>
              <a:t>Решение: </a:t>
            </a:r>
            <a:r>
              <a:rPr lang="ru-RU" sz="1400" dirty="0">
                <a:latin typeface="Times New Roman" panose="02020603050405020304" pitchFamily="18" charset="0"/>
                <a:cs typeface="Times New Roman" panose="02020603050405020304" pitchFamily="18" charset="0"/>
              </a:rPr>
              <a:t>жалоба признана необоснованной</a:t>
            </a:r>
          </a:p>
        </p:txBody>
      </p:sp>
    </p:spTree>
    <p:extLst>
      <p:ext uri="{BB962C8B-B14F-4D97-AF65-F5344CB8AC3E}">
        <p14:creationId xmlns:p14="http://schemas.microsoft.com/office/powerpoint/2010/main" val="2965291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175847" y="2737788"/>
            <a:ext cx="3013674" cy="2599598"/>
            <a:chOff x="3057724" y="793552"/>
            <a:chExt cx="8036465" cy="9243017"/>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80846">
              <a:off x="5000500" y="3942881"/>
              <a:ext cx="6534787" cy="5652590"/>
            </a:xfrm>
            <a:prstGeom prst="rect">
              <a:avLst/>
            </a:prstGeom>
          </p:spPr>
        </p:pic>
        <p:grpSp>
          <p:nvGrpSpPr>
            <p:cNvPr id="9" name="Group 9"/>
            <p:cNvGrpSpPr>
              <a:grpSpLocks noChangeAspect="1"/>
            </p:cNvGrpSpPr>
            <p:nvPr/>
          </p:nvGrpSpPr>
          <p:grpSpPr>
            <a:xfrm rot="-10800000">
              <a:off x="3057724" y="793552"/>
              <a:ext cx="3311236" cy="3311236"/>
              <a:chOff x="-2540" y="-2540"/>
              <a:chExt cx="6355080" cy="6355080"/>
            </a:xfrm>
          </p:grpSpPr>
          <p:sp>
            <p:nvSpPr>
              <p:cNvPr id="10" name="Freeform 10"/>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ru-RU"/>
              </a:p>
            </p:txBody>
          </p:sp>
        </p:grpSp>
      </p:grpSp>
      <p:sp>
        <p:nvSpPr>
          <p:cNvPr id="15" name="Свиток: горизонтальный 14">
            <a:extLst>
              <a:ext uri="{FF2B5EF4-FFF2-40B4-BE49-F238E27FC236}">
                <a16:creationId xmlns:a16="http://schemas.microsoft.com/office/drawing/2014/main" id="{F987D6E5-97BC-7551-1EE9-0893ABE8808D}"/>
              </a:ext>
            </a:extLst>
          </p:cNvPr>
          <p:cNvSpPr/>
          <p:nvPr/>
        </p:nvSpPr>
        <p:spPr>
          <a:xfrm>
            <a:off x="0" y="-20538"/>
            <a:ext cx="9036496" cy="84993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t>Установление требований к УЗ</a:t>
            </a:r>
          </a:p>
        </p:txBody>
      </p:sp>
      <p:pic>
        <p:nvPicPr>
          <p:cNvPr id="3" name="Рисунок 2">
            <a:extLst>
              <a:ext uri="{FF2B5EF4-FFF2-40B4-BE49-F238E27FC236}">
                <a16:creationId xmlns:a16="http://schemas.microsoft.com/office/drawing/2014/main" id="{A58E858E-988D-4C68-F938-875504745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483518"/>
            <a:ext cx="3957606" cy="4947008"/>
          </a:xfrm>
          <a:prstGeom prst="rect">
            <a:avLst/>
          </a:prstGeom>
        </p:spPr>
      </p:pic>
      <p:sp>
        <p:nvSpPr>
          <p:cNvPr id="4" name="TextBox 3">
            <a:extLst>
              <a:ext uri="{FF2B5EF4-FFF2-40B4-BE49-F238E27FC236}">
                <a16:creationId xmlns:a16="http://schemas.microsoft.com/office/drawing/2014/main" id="{A1319B31-2FA7-3D5A-2A42-4352ABC63D3E}"/>
              </a:ext>
            </a:extLst>
          </p:cNvPr>
          <p:cNvSpPr txBox="1"/>
          <p:nvPr/>
        </p:nvSpPr>
        <p:spPr>
          <a:xfrm>
            <a:off x="107504" y="915566"/>
            <a:ext cx="5760640" cy="2215991"/>
          </a:xfrm>
          <a:prstGeom prst="rect">
            <a:avLst/>
          </a:prstGeom>
          <a:noFill/>
        </p:spPr>
        <p:txBody>
          <a:bodyPr wrap="square" rtlCol="0">
            <a:spAutoFit/>
          </a:bodyPr>
          <a:lstStyle/>
          <a:p>
            <a:pPr algn="ctr"/>
            <a:r>
              <a:rPr lang="ru-RU" sz="2400" dirty="0">
                <a:latin typeface="Times New Roman" panose="02020603050405020304" pitchFamily="18" charset="0"/>
                <a:cs typeface="Times New Roman" panose="02020603050405020304" pitchFamily="18" charset="0"/>
              </a:rPr>
              <a:t>Заказчик обязан установить требование к УЗ в соответствии с п. 1. ч. 1 ст. 31 Закона № 44-ФЗ, если такие требования установлены в соответствии с законодательством РФ.</a:t>
            </a:r>
          </a:p>
          <a:p>
            <a:endParaRPr lang="ru-RU" dirty="0"/>
          </a:p>
        </p:txBody>
      </p:sp>
      <p:sp>
        <p:nvSpPr>
          <p:cNvPr id="5" name="Стрелка: вниз 4">
            <a:extLst>
              <a:ext uri="{FF2B5EF4-FFF2-40B4-BE49-F238E27FC236}">
                <a16:creationId xmlns:a16="http://schemas.microsoft.com/office/drawing/2014/main" id="{C7DB539E-15AA-06A8-C8FB-BF44FA691717}"/>
              </a:ext>
            </a:extLst>
          </p:cNvPr>
          <p:cNvSpPr/>
          <p:nvPr/>
        </p:nvSpPr>
        <p:spPr>
          <a:xfrm>
            <a:off x="2627784" y="2944368"/>
            <a:ext cx="792088" cy="6354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6">
            <a:extLst>
              <a:ext uri="{FF2B5EF4-FFF2-40B4-BE49-F238E27FC236}">
                <a16:creationId xmlns:a16="http://schemas.microsoft.com/office/drawing/2014/main" id="{0E275859-C223-7142-78C5-2439407E6217}"/>
              </a:ext>
            </a:extLst>
          </p:cNvPr>
          <p:cNvSpPr txBox="1"/>
          <p:nvPr/>
        </p:nvSpPr>
        <p:spPr>
          <a:xfrm>
            <a:off x="35496" y="3777883"/>
            <a:ext cx="6480720" cy="954107"/>
          </a:xfrm>
          <a:prstGeom prst="rect">
            <a:avLst/>
          </a:prstGeom>
          <a:noFill/>
        </p:spPr>
        <p:txBody>
          <a:bodyPr wrap="square" rtlCol="0">
            <a:spAutoFit/>
          </a:bodyPr>
          <a:lstStyle/>
          <a:p>
            <a:pPr algn="ctr"/>
            <a:r>
              <a:rPr lang="ru-RU" sz="2800" dirty="0">
                <a:latin typeface="Times New Roman" panose="02020603050405020304" pitchFamily="18" charset="0"/>
                <a:cs typeface="Times New Roman" panose="02020603050405020304" pitchFamily="18" charset="0"/>
              </a:rPr>
              <a:t>Необходимо разобраться, </a:t>
            </a:r>
            <a:r>
              <a:rPr lang="ru-RU" sz="2800" dirty="0">
                <a:solidFill>
                  <a:srgbClr val="C00000"/>
                </a:solidFill>
                <a:latin typeface="Times New Roman" panose="02020603050405020304" pitchFamily="18" charset="0"/>
                <a:cs typeface="Times New Roman" panose="02020603050405020304" pitchFamily="18" charset="0"/>
              </a:rPr>
              <a:t>КТО</a:t>
            </a:r>
            <a:r>
              <a:rPr lang="ru-RU" sz="2800" dirty="0">
                <a:latin typeface="Times New Roman" panose="02020603050405020304" pitchFamily="18" charset="0"/>
                <a:cs typeface="Times New Roman" panose="02020603050405020304" pitchFamily="18" charset="0"/>
              </a:rPr>
              <a:t> и </a:t>
            </a:r>
            <a:r>
              <a:rPr lang="ru-RU" sz="2800" dirty="0">
                <a:solidFill>
                  <a:srgbClr val="C00000"/>
                </a:solidFill>
                <a:latin typeface="Times New Roman" panose="02020603050405020304" pitchFamily="18" charset="0"/>
                <a:cs typeface="Times New Roman" panose="02020603050405020304" pitchFamily="18" charset="0"/>
              </a:rPr>
              <a:t>КАКИЕ</a:t>
            </a:r>
            <a:r>
              <a:rPr lang="ru-RU" sz="2800" dirty="0">
                <a:latin typeface="Times New Roman" panose="02020603050405020304" pitchFamily="18" charset="0"/>
                <a:cs typeface="Times New Roman" panose="02020603050405020304" pitchFamily="18" charset="0"/>
              </a:rPr>
              <a:t> охранные услуги  может оказывать в РФ?</a:t>
            </a:r>
          </a:p>
        </p:txBody>
      </p:sp>
    </p:spTree>
    <p:extLst>
      <p:ext uri="{BB962C8B-B14F-4D97-AF65-F5344CB8AC3E}">
        <p14:creationId xmlns:p14="http://schemas.microsoft.com/office/powerpoint/2010/main" val="2591164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a:extLst>
              <a:ext uri="{FF2B5EF4-FFF2-40B4-BE49-F238E27FC236}">
                <a16:creationId xmlns:a16="http://schemas.microsoft.com/office/drawing/2014/main" id="{4CD97D77-F53B-0294-99F5-8FF0D426485E}"/>
              </a:ext>
            </a:extLst>
          </p:cNvPr>
          <p:cNvGraphicFramePr/>
          <p:nvPr>
            <p:extLst>
              <p:ext uri="{D42A27DB-BD31-4B8C-83A1-F6EECF244321}">
                <p14:modId xmlns:p14="http://schemas.microsoft.com/office/powerpoint/2010/main" val="3770274395"/>
              </p:ext>
            </p:extLst>
          </p:nvPr>
        </p:nvGraphicFramePr>
        <p:xfrm>
          <a:off x="0" y="539750"/>
          <a:ext cx="9144000" cy="476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Свиток: горизонтальный 14">
            <a:extLst>
              <a:ext uri="{FF2B5EF4-FFF2-40B4-BE49-F238E27FC236}">
                <a16:creationId xmlns:a16="http://schemas.microsoft.com/office/drawing/2014/main" id="{F987D6E5-97BC-7551-1EE9-0893ABE8808D}"/>
              </a:ext>
            </a:extLst>
          </p:cNvPr>
          <p:cNvSpPr/>
          <p:nvPr/>
        </p:nvSpPr>
        <p:spPr>
          <a:xfrm>
            <a:off x="0" y="-20539"/>
            <a:ext cx="9036496" cy="147627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300" dirty="0">
                <a:latin typeface="Times New Roman" panose="02020603050405020304" pitchFamily="18" charset="0"/>
                <a:cs typeface="Times New Roman" panose="02020603050405020304" pitchFamily="18" charset="0"/>
              </a:rPr>
              <a:t>Требование к УЗ в соответствии   </a:t>
            </a:r>
          </a:p>
          <a:p>
            <a:pPr algn="ctr"/>
            <a:r>
              <a:rPr lang="ru-RU" sz="3300" dirty="0">
                <a:latin typeface="Times New Roman" panose="02020603050405020304" pitchFamily="18" charset="0"/>
                <a:cs typeface="Times New Roman" panose="02020603050405020304" pitchFamily="18" charset="0"/>
              </a:rPr>
              <a:t>с п. 1 ч. 1 ст. 31 Закона 44-ФЗ (</a:t>
            </a:r>
            <a:r>
              <a:rPr lang="ru-RU" sz="3300" b="1" u="sng" dirty="0">
                <a:latin typeface="Times New Roman" panose="02020603050405020304" pitchFamily="18" charset="0"/>
                <a:cs typeface="Times New Roman" panose="02020603050405020304" pitchFamily="18" charset="0"/>
              </a:rPr>
              <a:t>в общем случае</a:t>
            </a:r>
            <a:r>
              <a:rPr lang="ru-RU" sz="3300" dirty="0">
                <a:latin typeface="Times New Roman" panose="02020603050405020304" pitchFamily="18" charset="0"/>
                <a:cs typeface="Times New Roman" panose="02020603050405020304" pitchFamily="18" charset="0"/>
              </a:rPr>
              <a:t>)</a:t>
            </a:r>
          </a:p>
          <a:p>
            <a:pPr algn="ctr"/>
            <a:endParaRPr lang="ru-RU" sz="900" dirty="0"/>
          </a:p>
        </p:txBody>
      </p:sp>
      <p:sp>
        <p:nvSpPr>
          <p:cNvPr id="5" name="TextBox 4">
            <a:extLst>
              <a:ext uri="{FF2B5EF4-FFF2-40B4-BE49-F238E27FC236}">
                <a16:creationId xmlns:a16="http://schemas.microsoft.com/office/drawing/2014/main" id="{2E025555-33E4-5DF7-DA7D-399DC664DCA9}"/>
              </a:ext>
            </a:extLst>
          </p:cNvPr>
          <p:cNvSpPr txBox="1"/>
          <p:nvPr/>
        </p:nvSpPr>
        <p:spPr>
          <a:xfrm>
            <a:off x="369301" y="1743771"/>
            <a:ext cx="1152127" cy="1077218"/>
          </a:xfrm>
          <a:prstGeom prst="rect">
            <a:avLst/>
          </a:prstGeom>
          <a:noFill/>
        </p:spPr>
        <p:txBody>
          <a:bodyPr wrap="square" rtlCol="0">
            <a:spAutoFit/>
          </a:bodyPr>
          <a:lstStyle/>
          <a:p>
            <a:pPr algn="ctr"/>
            <a:r>
              <a:rPr lang="ru-RU" sz="1600" b="1" dirty="0">
                <a:solidFill>
                  <a:schemeClr val="bg1"/>
                </a:solidFill>
              </a:rPr>
              <a:t>№ 24-06-06/129295 от 29.12.2022 </a:t>
            </a:r>
          </a:p>
        </p:txBody>
      </p:sp>
      <p:sp>
        <p:nvSpPr>
          <p:cNvPr id="12" name="TextBox 11">
            <a:extLst>
              <a:ext uri="{FF2B5EF4-FFF2-40B4-BE49-F238E27FC236}">
                <a16:creationId xmlns:a16="http://schemas.microsoft.com/office/drawing/2014/main" id="{37B8950E-F10A-B561-F63D-462BD8B534CA}"/>
              </a:ext>
            </a:extLst>
          </p:cNvPr>
          <p:cNvSpPr txBox="1"/>
          <p:nvPr/>
        </p:nvSpPr>
        <p:spPr>
          <a:xfrm>
            <a:off x="683568" y="3612961"/>
            <a:ext cx="1224136" cy="1077218"/>
          </a:xfrm>
          <a:prstGeom prst="rect">
            <a:avLst/>
          </a:prstGeom>
          <a:noFill/>
        </p:spPr>
        <p:txBody>
          <a:bodyPr wrap="square" rtlCol="0">
            <a:spAutoFit/>
          </a:bodyPr>
          <a:lstStyle/>
          <a:p>
            <a:pPr algn="ctr"/>
            <a:r>
              <a:rPr lang="ru-RU" sz="1600" b="1" dirty="0">
                <a:solidFill>
                  <a:schemeClr val="bg1"/>
                </a:solidFill>
              </a:rPr>
              <a:t>№</a:t>
            </a:r>
            <a:r>
              <a:rPr lang="en-US" sz="1600" b="1" dirty="0">
                <a:solidFill>
                  <a:schemeClr val="bg1"/>
                </a:solidFill>
              </a:rPr>
              <a:t> 02-14-12/18680</a:t>
            </a:r>
            <a:r>
              <a:rPr lang="ru-RU" sz="1600" b="1" dirty="0">
                <a:solidFill>
                  <a:schemeClr val="bg1"/>
                </a:solidFill>
              </a:rPr>
              <a:t> от 06.03.2023 </a:t>
            </a:r>
          </a:p>
        </p:txBody>
      </p:sp>
      <p:graphicFrame>
        <p:nvGraphicFramePr>
          <p:cNvPr id="13" name="Схема 12">
            <a:extLst>
              <a:ext uri="{FF2B5EF4-FFF2-40B4-BE49-F238E27FC236}">
                <a16:creationId xmlns:a16="http://schemas.microsoft.com/office/drawing/2014/main" id="{7AE0A147-3C1E-6D95-5CB0-1E1C96C5EDEB}"/>
              </a:ext>
            </a:extLst>
          </p:cNvPr>
          <p:cNvGraphicFramePr/>
          <p:nvPr>
            <p:extLst>
              <p:ext uri="{D42A27DB-BD31-4B8C-83A1-F6EECF244321}">
                <p14:modId xmlns:p14="http://schemas.microsoft.com/office/powerpoint/2010/main" val="2293384431"/>
              </p:ext>
            </p:extLst>
          </p:nvPr>
        </p:nvGraphicFramePr>
        <p:xfrm>
          <a:off x="-1" y="1347614"/>
          <a:ext cx="9134375" cy="37958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6" name="Рисунок 15">
            <a:extLst>
              <a:ext uri="{FF2B5EF4-FFF2-40B4-BE49-F238E27FC236}">
                <a16:creationId xmlns:a16="http://schemas.microsoft.com/office/drawing/2014/main" id="{77859402-52FF-C737-5A10-00EAF695B5F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72836" y="4134412"/>
            <a:ext cx="963354" cy="909406"/>
          </a:xfrm>
          <a:prstGeom prst="rect">
            <a:avLst/>
          </a:prstGeom>
        </p:spPr>
      </p:pic>
      <p:sp>
        <p:nvSpPr>
          <p:cNvPr id="2" name="TextBox 1">
            <a:extLst>
              <a:ext uri="{FF2B5EF4-FFF2-40B4-BE49-F238E27FC236}">
                <a16:creationId xmlns:a16="http://schemas.microsoft.com/office/drawing/2014/main" id="{3BCFF6AA-84ED-763A-220C-12E2D8B9C77D}"/>
              </a:ext>
            </a:extLst>
          </p:cNvPr>
          <p:cNvSpPr txBox="1"/>
          <p:nvPr/>
        </p:nvSpPr>
        <p:spPr>
          <a:xfrm>
            <a:off x="4355976" y="2263602"/>
            <a:ext cx="504056" cy="1959108"/>
          </a:xfrm>
          <a:prstGeom prst="rect">
            <a:avLst/>
          </a:prstGeom>
          <a:solidFill>
            <a:schemeClr val="bg1"/>
          </a:solidFill>
        </p:spPr>
        <p:txBody>
          <a:bodyPr wrap="square" rtlCol="0">
            <a:spAutoFit/>
          </a:bodyPr>
          <a:lstStyle/>
          <a:p>
            <a:r>
              <a:rPr lang="ru-RU" sz="4000" b="1" dirty="0">
                <a:solidFill>
                  <a:srgbClr val="C00000"/>
                </a:solidFill>
                <a:latin typeface="Times New Roman" panose="02020603050405020304" pitchFamily="18" charset="0"/>
                <a:cs typeface="Times New Roman" panose="02020603050405020304" pitchFamily="18" charset="0"/>
              </a:rPr>
              <a:t>ИЛИ</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391E691-8CAC-0E43-5F8C-C57CBAF20F18}"/>
              </a:ext>
            </a:extLst>
          </p:cNvPr>
          <p:cNvSpPr txBox="1"/>
          <p:nvPr/>
        </p:nvSpPr>
        <p:spPr>
          <a:xfrm>
            <a:off x="1187624" y="4515966"/>
            <a:ext cx="6912768" cy="400110"/>
          </a:xfrm>
          <a:prstGeom prst="rect">
            <a:avLst/>
          </a:prstGeom>
          <a:noFill/>
        </p:spPr>
        <p:txBody>
          <a:bodyPr wrap="square" rtlCol="0">
            <a:spAutoFit/>
          </a:bodyPr>
          <a:lstStyle/>
          <a:p>
            <a:pPr algn="ctr"/>
            <a:r>
              <a:rPr lang="ru-RU" sz="2000" b="1" dirty="0">
                <a:solidFill>
                  <a:srgbClr val="C00000"/>
                </a:solidFill>
                <a:latin typeface="Monotype Corsiva" panose="03010101010201010101" pitchFamily="66" charset="0"/>
              </a:rPr>
              <a:t>В извещении указываем и одно, и другое требование через «ИЛИ»</a:t>
            </a:r>
          </a:p>
        </p:txBody>
      </p:sp>
    </p:spTree>
    <p:extLst>
      <p:ext uri="{BB962C8B-B14F-4D97-AF65-F5344CB8AC3E}">
        <p14:creationId xmlns:p14="http://schemas.microsoft.com/office/powerpoint/2010/main" val="562465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66ACCF2-E1F4-B4EB-ECDF-492AFDF62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717544"/>
            <a:ext cx="1540971" cy="1926214"/>
          </a:xfrm>
          <a:prstGeom prst="rect">
            <a:avLst/>
          </a:prstGeom>
        </p:spPr>
      </p:pic>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107504" y="0"/>
            <a:ext cx="8928992" cy="89950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atin typeface="Times New Roman" panose="02020603050405020304" pitchFamily="18" charset="0"/>
                <a:cs typeface="Times New Roman" panose="02020603050405020304" pitchFamily="18" charset="0"/>
              </a:rPr>
              <a:t>Виды охранных услуг (всего 7)</a:t>
            </a:r>
            <a:endParaRPr lang="ru-RU" sz="40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F1A2E4B-AE1D-DE63-A1CD-F85BE225104B}"/>
              </a:ext>
            </a:extLst>
          </p:cNvPr>
          <p:cNvSpPr txBox="1"/>
          <p:nvPr/>
        </p:nvSpPr>
        <p:spPr>
          <a:xfrm>
            <a:off x="-4820" y="3219822"/>
            <a:ext cx="2088232" cy="1569660"/>
          </a:xfrm>
          <a:prstGeom prst="rect">
            <a:avLst/>
          </a:prstGeom>
          <a:noFill/>
        </p:spPr>
        <p:txBody>
          <a:bodyPr wrap="square">
            <a:spAutoFit/>
          </a:bodyPr>
          <a:lstStyle/>
          <a:p>
            <a:pPr algn="ctr"/>
            <a:r>
              <a:rPr lang="ru-RU" sz="1600" dirty="0">
                <a:latin typeface="Monotype Corsiva" panose="03010101010201010101" pitchFamily="66" charset="0"/>
              </a:rPr>
              <a:t>Ст. 3 Закона РФ от 11 марта 1992 г. N 2487-I "О частной детективной и охранной деятельности в Российской Федерации"</a:t>
            </a:r>
          </a:p>
        </p:txBody>
      </p:sp>
      <p:graphicFrame>
        <p:nvGraphicFramePr>
          <p:cNvPr id="12" name="Схема 11">
            <a:extLst>
              <a:ext uri="{FF2B5EF4-FFF2-40B4-BE49-F238E27FC236}">
                <a16:creationId xmlns:a16="http://schemas.microsoft.com/office/drawing/2014/main" id="{122D8EB2-AB69-0873-AF52-2E1DB6C9AB22}"/>
              </a:ext>
            </a:extLst>
          </p:cNvPr>
          <p:cNvGraphicFramePr/>
          <p:nvPr>
            <p:extLst>
              <p:ext uri="{D42A27DB-BD31-4B8C-83A1-F6EECF244321}">
                <p14:modId xmlns:p14="http://schemas.microsoft.com/office/powerpoint/2010/main" val="2321768624"/>
              </p:ext>
            </p:extLst>
          </p:nvPr>
        </p:nvGraphicFramePr>
        <p:xfrm>
          <a:off x="1979712" y="956022"/>
          <a:ext cx="7128792"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4447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2267743" y="725591"/>
            <a:ext cx="6820965" cy="4443958"/>
          </a:xfrm>
          <a:solidFill>
            <a:schemeClr val="bg1"/>
          </a:solidFill>
          <a:ln w="28575">
            <a:solidFill>
              <a:schemeClr val="accent1">
                <a:shade val="50000"/>
              </a:schemeClr>
            </a:solidFill>
          </a:ln>
        </p:spPr>
        <p:txBody>
          <a:bodyPr>
            <a:noAutofit/>
          </a:bodyPr>
          <a:lstStyle/>
          <a:p>
            <a:pPr marL="0" indent="0" algn="ctr">
              <a:buNone/>
            </a:pPr>
            <a:r>
              <a:rPr lang="ru-RU" sz="1800" b="1" u="sng" dirty="0">
                <a:latin typeface="Times New Roman" panose="02020603050405020304" pitchFamily="18" charset="0"/>
                <a:cs typeface="Times New Roman" panose="02020603050405020304" pitchFamily="18" charset="0"/>
              </a:rPr>
              <a:t>Требование к УЗ в соответствии </a:t>
            </a:r>
          </a:p>
          <a:p>
            <a:pPr marL="0" indent="0" algn="ctr">
              <a:buNone/>
            </a:pPr>
            <a:r>
              <a:rPr lang="ru-RU" sz="1800" b="1" u="sng" dirty="0">
                <a:latin typeface="Times New Roman" panose="02020603050405020304" pitchFamily="18" charset="0"/>
                <a:cs typeface="Times New Roman" panose="02020603050405020304" pitchFamily="18" charset="0"/>
              </a:rPr>
              <a:t>с положениями п. 1 ч. 1 ст. 31:</a:t>
            </a:r>
          </a:p>
          <a:p>
            <a:pPr marL="0" indent="0" algn="ctr">
              <a:buNone/>
            </a:pPr>
            <a:r>
              <a:rPr lang="ru-RU" sz="1500" dirty="0">
                <a:latin typeface="Times New Roman" panose="02020603050405020304" pitchFamily="18" charset="0"/>
                <a:cs typeface="Times New Roman" panose="02020603050405020304" pitchFamily="18" charset="0"/>
              </a:rPr>
              <a:t>1. Наличие действующей лицензии на осуществление частной охранной деятельности, предоставленной федеральным органом исполнительной власти, уполномоченным в сфере частной охранной деятельности, или его территориальным органом, с указанием в приложении к лицензии разрешенного вида деятельности - обеспечение внутриобъектового и пропускного режимов на объектах</a:t>
            </a:r>
          </a:p>
          <a:p>
            <a:pPr marL="0" indent="0" algn="ctr">
              <a:buNone/>
            </a:pPr>
            <a:r>
              <a:rPr lang="ru-RU" sz="1500" b="1" u="sng" dirty="0">
                <a:solidFill>
                  <a:srgbClr val="C00000"/>
                </a:solidFill>
                <a:latin typeface="Times New Roman" panose="02020603050405020304" pitchFamily="18" charset="0"/>
                <a:cs typeface="Times New Roman" panose="02020603050405020304" pitchFamily="18" charset="0"/>
              </a:rPr>
              <a:t>ИЛИ</a:t>
            </a:r>
          </a:p>
          <a:p>
            <a:pPr marL="0" indent="0" algn="ctr">
              <a:buNone/>
            </a:pPr>
            <a:r>
              <a:rPr lang="ru-RU" sz="1500" dirty="0">
                <a:latin typeface="Times New Roman" panose="02020603050405020304" pitchFamily="18" charset="0"/>
                <a:cs typeface="Times New Roman" panose="02020603050405020304" pitchFamily="18" charset="0"/>
              </a:rPr>
              <a:t>2. Копия документа, подтверждающего полномочия на осуществление охранной деятельности по обеспечению внутриобъектового и пропускного режимов на объектах (в случае если участником закупки является ЮЛ, полномочия которых на оказание услуг по предмету контракта устанавливаются федеральными законами, нормативными правовыми актами Президента Российской Федерации или нормативными правовыми актами Правительства Российской Федерации, </a:t>
            </a:r>
            <a:r>
              <a:rPr lang="ru-RU" sz="1500" i="1" u="sng" dirty="0">
                <a:solidFill>
                  <a:srgbClr val="C00000"/>
                </a:solidFill>
                <a:latin typeface="Times New Roman" panose="02020603050405020304" pitchFamily="18" charset="0"/>
                <a:cs typeface="Times New Roman" panose="02020603050405020304" pitchFamily="18" charset="0"/>
              </a:rPr>
              <a:t>законодательными актами соответствующего субъекта Российской Федерации (?)</a:t>
            </a:r>
            <a:endParaRPr lang="ru-RU" sz="1500" dirty="0">
              <a:latin typeface="Times New Roman" panose="02020603050405020304" pitchFamily="18" charset="0"/>
              <a:cs typeface="Times New Roman" panose="02020603050405020304" pitchFamily="18" charset="0"/>
            </a:endParaRPr>
          </a:p>
          <a:p>
            <a:pPr marL="0" indent="0" algn="ctr">
              <a:buNone/>
            </a:pPr>
            <a:r>
              <a:rPr lang="ru-RU" sz="1800" dirty="0">
                <a:latin typeface="Times New Roman" panose="02020603050405020304" pitchFamily="18" charset="0"/>
                <a:cs typeface="Times New Roman" panose="02020603050405020304" pitchFamily="18" charset="0"/>
              </a:rPr>
              <a:t>, </a:t>
            </a:r>
          </a:p>
        </p:txBody>
      </p:sp>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53752" y="-12002"/>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anose="02020603050405020304" pitchFamily="18" charset="0"/>
                <a:cs typeface="Times New Roman" panose="02020603050405020304" pitchFamily="18" charset="0"/>
              </a:rPr>
              <a:t>Пример установления требования к УЗ в извещении</a:t>
            </a:r>
          </a:p>
        </p:txBody>
      </p:sp>
      <p:pic>
        <p:nvPicPr>
          <p:cNvPr id="1027" name="Picture 3" descr="C:\Users\ignatenkova\Desktop\46-ФЗ\гифки\писать.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6879"/>
            <a:ext cx="2661087" cy="15966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C7541F7-079F-2F22-305A-5D93159671D2}"/>
              </a:ext>
            </a:extLst>
          </p:cNvPr>
          <p:cNvSpPr txBox="1"/>
          <p:nvPr/>
        </p:nvSpPr>
        <p:spPr>
          <a:xfrm>
            <a:off x="96735" y="2643758"/>
            <a:ext cx="2169468" cy="2585323"/>
          </a:xfrm>
          <a:prstGeom prst="rect">
            <a:avLst/>
          </a:prstGeom>
          <a:noFill/>
        </p:spPr>
        <p:txBody>
          <a:bodyPr wrap="square">
            <a:spAutoFit/>
          </a:bodyPr>
          <a:lstStyle/>
          <a:p>
            <a:pPr algn="ctr"/>
            <a:r>
              <a:rPr lang="ru-RU" i="1" dirty="0">
                <a:solidFill>
                  <a:srgbClr val="C00000"/>
                </a:solidFill>
                <a:latin typeface="Times New Roman" panose="02020603050405020304" pitchFamily="18" charset="0"/>
                <a:cs typeface="Times New Roman" panose="02020603050405020304" pitchFamily="18" charset="0"/>
              </a:rPr>
              <a:t>Предмет контракта: обеспечение внутриобъектового и пропускного режимов в здании МБОУ «Средняя школа № 5 </a:t>
            </a:r>
          </a:p>
          <a:p>
            <a:pPr algn="ctr"/>
            <a:r>
              <a:rPr lang="ru-RU" i="1" dirty="0">
                <a:solidFill>
                  <a:srgbClr val="C00000"/>
                </a:solidFill>
                <a:latin typeface="Times New Roman" panose="02020603050405020304" pitchFamily="18" charset="0"/>
                <a:cs typeface="Times New Roman" panose="02020603050405020304" pitchFamily="18" charset="0"/>
              </a:rPr>
              <a:t>г. Урюпинска»</a:t>
            </a:r>
          </a:p>
        </p:txBody>
      </p:sp>
    </p:spTree>
    <p:extLst>
      <p:ext uri="{BB962C8B-B14F-4D97-AF65-F5344CB8AC3E}">
        <p14:creationId xmlns:p14="http://schemas.microsoft.com/office/powerpoint/2010/main" val="183006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anose="02020603050405020304" pitchFamily="18" charset="0"/>
                <a:cs typeface="Times New Roman" panose="02020603050405020304" pitchFamily="18" charset="0"/>
              </a:rPr>
              <a:t>На что обратить внимание при установлении в  извещении требований к документам и сведениям, подтверждающим соответствие УЗ</a:t>
            </a:r>
          </a:p>
        </p:txBody>
      </p:sp>
      <p:sp>
        <p:nvSpPr>
          <p:cNvPr id="12" name="TextBox 11">
            <a:extLst>
              <a:ext uri="{FF2B5EF4-FFF2-40B4-BE49-F238E27FC236}">
                <a16:creationId xmlns:a16="http://schemas.microsoft.com/office/drawing/2014/main" id="{F54DC296-D451-B17F-E568-6FC3E9F2F707}"/>
              </a:ext>
            </a:extLst>
          </p:cNvPr>
          <p:cNvSpPr txBox="1"/>
          <p:nvPr/>
        </p:nvSpPr>
        <p:spPr>
          <a:xfrm>
            <a:off x="72008" y="843558"/>
            <a:ext cx="5534557" cy="2862322"/>
          </a:xfrm>
          <a:prstGeom prst="rect">
            <a:avLst/>
          </a:prstGeom>
          <a:noFill/>
        </p:spPr>
        <p:txBody>
          <a:bodyPr wrap="square" rtlCol="0">
            <a:spAutoFit/>
          </a:bodyPr>
          <a:lstStyle/>
          <a:p>
            <a:pPr algn="ctr"/>
            <a:r>
              <a:rPr lang="ru-RU" b="1" u="sng" dirty="0">
                <a:solidFill>
                  <a:srgbClr val="C00000"/>
                </a:solidFill>
                <a:latin typeface="Times New Roman" panose="02020603050405020304" pitchFamily="18" charset="0"/>
                <a:cs typeface="Times New Roman" panose="02020603050405020304" pitchFamily="18" charset="0"/>
              </a:rPr>
              <a:t>Часть 8 статьи 21 Федерального закона № 99-ФЗ:</a:t>
            </a:r>
          </a:p>
          <a:p>
            <a:pPr algn="ctr"/>
            <a:endParaRPr lang="ru-RU" b="1" u="sng" dirty="0">
              <a:solidFill>
                <a:srgbClr val="C00000"/>
              </a:solidFill>
              <a:latin typeface="Times New Roman" panose="02020603050405020304" pitchFamily="18" charset="0"/>
              <a:cs typeface="Times New Roman" panose="02020603050405020304" pitchFamily="18" charset="0"/>
            </a:endParaRPr>
          </a:p>
          <a:p>
            <a:pPr algn="ctr"/>
            <a:r>
              <a:rPr lang="ru-RU" sz="1600" dirty="0">
                <a:latin typeface="Times New Roman" panose="02020603050405020304" pitchFamily="18" charset="0"/>
                <a:cs typeface="Times New Roman" panose="02020603050405020304" pitchFamily="18" charset="0"/>
              </a:rPr>
              <a:t>Сведения о конкретной лицензии по выбору заявителя предоставляются ему также в форме электронного документа, подписанного усиленной квалифицированной электронной подписью, в виде </a:t>
            </a:r>
            <a:r>
              <a:rPr lang="ru-RU" sz="1600" b="1" i="1" u="sng" dirty="0">
                <a:solidFill>
                  <a:srgbClr val="C00000"/>
                </a:solidFill>
                <a:latin typeface="Times New Roman" panose="02020603050405020304" pitchFamily="18" charset="0"/>
                <a:cs typeface="Times New Roman" panose="02020603050405020304" pitchFamily="18" charset="0"/>
              </a:rPr>
              <a:t>выписки из реестра лицензий</a:t>
            </a:r>
            <a:r>
              <a:rPr lang="ru-RU" sz="1600" dirty="0">
                <a:latin typeface="Times New Roman" panose="02020603050405020304" pitchFamily="18" charset="0"/>
                <a:cs typeface="Times New Roman" panose="02020603050405020304" pitchFamily="18" charset="0"/>
              </a:rPr>
              <a:t>, либо в виде </a:t>
            </a:r>
            <a:r>
              <a:rPr lang="ru-RU" sz="1600" b="1" i="1" u="sng" dirty="0">
                <a:solidFill>
                  <a:srgbClr val="C00000"/>
                </a:solidFill>
                <a:latin typeface="Times New Roman" panose="02020603050405020304" pitchFamily="18" charset="0"/>
                <a:cs typeface="Times New Roman" panose="02020603050405020304" pitchFamily="18" charset="0"/>
              </a:rPr>
              <a:t>копии акта лицензирующего органа о принятом решении</a:t>
            </a:r>
            <a:r>
              <a:rPr lang="ru-RU" sz="1600" dirty="0">
                <a:latin typeface="Times New Roman" panose="02020603050405020304" pitchFamily="18" charset="0"/>
                <a:cs typeface="Times New Roman" panose="02020603050405020304" pitchFamily="18" charset="0"/>
              </a:rPr>
              <a:t>, либо в виде справки об отсутствии запрашиваемых сведений, которая выдается в случае отсутствия в реестре лицензий сведений о лицензиях или при невозможности определения конкретного лицензиата. </a:t>
            </a:r>
            <a:endParaRPr lang="ru-RU" sz="1600" dirty="0"/>
          </a:p>
        </p:txBody>
      </p:sp>
      <p:pic>
        <p:nvPicPr>
          <p:cNvPr id="6" name="Рисунок 5">
            <a:extLst>
              <a:ext uri="{FF2B5EF4-FFF2-40B4-BE49-F238E27FC236}">
                <a16:creationId xmlns:a16="http://schemas.microsoft.com/office/drawing/2014/main" id="{8BE9A352-BC9E-BE94-3AAD-3FA51422DC7D}"/>
              </a:ext>
            </a:extLst>
          </p:cNvPr>
          <p:cNvPicPr>
            <a:picLocks noChangeAspect="1"/>
          </p:cNvPicPr>
          <p:nvPr/>
        </p:nvPicPr>
        <p:blipFill>
          <a:blip r:embed="rId3"/>
          <a:stretch>
            <a:fillRect/>
          </a:stretch>
        </p:blipFill>
        <p:spPr>
          <a:xfrm>
            <a:off x="5724128" y="781286"/>
            <a:ext cx="3280608" cy="4423420"/>
          </a:xfrm>
          <a:prstGeom prst="rect">
            <a:avLst/>
          </a:prstGeom>
        </p:spPr>
      </p:pic>
      <p:sp>
        <p:nvSpPr>
          <p:cNvPr id="10" name="Овал 9">
            <a:extLst>
              <a:ext uri="{FF2B5EF4-FFF2-40B4-BE49-F238E27FC236}">
                <a16:creationId xmlns:a16="http://schemas.microsoft.com/office/drawing/2014/main" id="{FADCB3B9-0091-D4AA-3E66-FCD972C4B07D}"/>
              </a:ext>
            </a:extLst>
          </p:cNvPr>
          <p:cNvSpPr/>
          <p:nvPr/>
        </p:nvSpPr>
        <p:spPr>
          <a:xfrm>
            <a:off x="72008" y="3867894"/>
            <a:ext cx="5548352" cy="122413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i="1" dirty="0">
                <a:solidFill>
                  <a:schemeClr val="tx1"/>
                </a:solidFill>
                <a:latin typeface="Times New Roman" panose="02020603050405020304" pitchFamily="18" charset="0"/>
                <a:cs typeface="Times New Roman" panose="02020603050405020304" pitchFamily="18" charset="0"/>
              </a:rPr>
              <a:t>Опираемся на данные положения профильного в части лицензирования  законодательства</a:t>
            </a:r>
          </a:p>
        </p:txBody>
      </p:sp>
    </p:spTree>
    <p:extLst>
      <p:ext uri="{BB962C8B-B14F-4D97-AF65-F5344CB8AC3E}">
        <p14:creationId xmlns:p14="http://schemas.microsoft.com/office/powerpoint/2010/main" val="2895776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BB4EFE3F-9CDF-AEBE-8691-89241BC583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872110"/>
            <a:ext cx="2304256" cy="1606137"/>
          </a:xfrm>
          <a:prstGeom prst="rect">
            <a:avLst/>
          </a:prstGeom>
        </p:spPr>
      </p:pic>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anose="02020603050405020304" pitchFamily="18" charset="0"/>
                <a:cs typeface="Times New Roman" panose="02020603050405020304" pitchFamily="18" charset="0"/>
              </a:rPr>
              <a:t>Требование к документам, </a:t>
            </a:r>
          </a:p>
          <a:p>
            <a:pPr algn="ctr"/>
            <a:r>
              <a:rPr lang="ru-RU" sz="2000" b="1" dirty="0">
                <a:latin typeface="Times New Roman" panose="02020603050405020304" pitchFamily="18" charset="0"/>
                <a:cs typeface="Times New Roman" panose="02020603050405020304" pitchFamily="18" charset="0"/>
              </a:rPr>
              <a:t>подтверждающим соответствие УЗ установленным требованиям</a:t>
            </a:r>
          </a:p>
        </p:txBody>
      </p:sp>
      <p:sp>
        <p:nvSpPr>
          <p:cNvPr id="12" name="TextBox 11">
            <a:extLst>
              <a:ext uri="{FF2B5EF4-FFF2-40B4-BE49-F238E27FC236}">
                <a16:creationId xmlns:a16="http://schemas.microsoft.com/office/drawing/2014/main" id="{F54DC296-D451-B17F-E568-6FC3E9F2F707}"/>
              </a:ext>
            </a:extLst>
          </p:cNvPr>
          <p:cNvSpPr txBox="1"/>
          <p:nvPr/>
        </p:nvSpPr>
        <p:spPr>
          <a:xfrm>
            <a:off x="395536" y="1059582"/>
            <a:ext cx="8640960" cy="4862870"/>
          </a:xfrm>
          <a:prstGeom prst="rect">
            <a:avLst/>
          </a:prstGeom>
          <a:noFill/>
        </p:spPr>
        <p:txBody>
          <a:bodyPr wrap="square" rtlCol="0">
            <a:spAutoFit/>
          </a:bodyPr>
          <a:lstStyle/>
          <a:p>
            <a:pPr marL="2781300" algn="ctr"/>
            <a:r>
              <a:rPr lang="ru-RU" b="1" u="sng" dirty="0">
                <a:solidFill>
                  <a:srgbClr val="C00000"/>
                </a:solidFill>
                <a:latin typeface="Times New Roman" panose="02020603050405020304" pitchFamily="18" charset="0"/>
                <a:cs typeface="Times New Roman" panose="02020603050405020304" pitchFamily="18" charset="0"/>
              </a:rPr>
              <a:t>Документы, подтверждающие соответствие участника закупки требованиям, установленным пунктом 1 части 1 статьи 31 Закона №44-ФЗ: </a:t>
            </a:r>
          </a:p>
          <a:p>
            <a:endParaRPr lang="ru-RU" dirty="0"/>
          </a:p>
          <a:p>
            <a:pPr algn="just"/>
            <a:r>
              <a:rPr lang="ru-RU" dirty="0"/>
              <a:t>                                      </a:t>
            </a:r>
            <a:r>
              <a:rPr lang="ru-RU" dirty="0">
                <a:latin typeface="Times New Roman" panose="02020603050405020304" pitchFamily="18" charset="0"/>
                <a:cs typeface="Times New Roman" panose="02020603050405020304" pitchFamily="18" charset="0"/>
              </a:rPr>
              <a:t> Копия действующей лицензии на осуществление частной охранной деятельности с указанием в приложении разрешенного вида охранных услуг (например, обеспечение внутриобъектового и пропускного режимов на объектах) (при этом сведения о такой лицензии должны содержаться в соответствующем реестре лицензий на сайте лицензирующего органа в информационно – телекоммуникационной сети Интернет, на котором в соответствии с Федеральным законом от 04.05.2011 N 99-ФЗ "О лицензировании отдельных видов деятельности" должны размещаться сведения из реестра лицензий) </a:t>
            </a:r>
            <a:r>
              <a:rPr lang="ru-RU" b="1" i="1" dirty="0">
                <a:latin typeface="Times New Roman" panose="02020603050405020304" pitchFamily="18" charset="0"/>
                <a:cs typeface="Times New Roman" panose="02020603050405020304" pitchFamily="18" charset="0"/>
              </a:rPr>
              <a:t>(в случае, если лицензия выдана до 01.01.2021)</a:t>
            </a:r>
            <a:r>
              <a:rPr lang="ru-RU" dirty="0">
                <a:latin typeface="Times New Roman" panose="02020603050405020304" pitchFamily="18" charset="0"/>
                <a:cs typeface="Times New Roman" panose="02020603050405020304" pitchFamily="18" charset="0"/>
              </a:rPr>
              <a:t>. Может применяться до 01.01.2026 </a:t>
            </a:r>
            <a:r>
              <a:rPr lang="ru-RU" sz="1200" dirty="0">
                <a:latin typeface="Times New Roman" panose="02020603050405020304" pitchFamily="18" charset="0"/>
                <a:cs typeface="Times New Roman" panose="02020603050405020304" pitchFamily="18" charset="0"/>
              </a:rPr>
              <a:t>(</a:t>
            </a:r>
            <a:r>
              <a:rPr lang="ru-RU" sz="1200" dirty="0" err="1">
                <a:latin typeface="Times New Roman" panose="02020603050405020304" pitchFamily="18" charset="0"/>
                <a:cs typeface="Times New Roman" panose="02020603050405020304" pitchFamily="18" charset="0"/>
              </a:rPr>
              <a:t>т.к.срок</a:t>
            </a:r>
            <a:r>
              <a:rPr lang="ru-RU" sz="1200" dirty="0">
                <a:latin typeface="Times New Roman" panose="02020603050405020304" pitchFamily="18" charset="0"/>
                <a:cs typeface="Times New Roman" panose="02020603050405020304" pitchFamily="18" charset="0"/>
              </a:rPr>
              <a:t> лицензии – 5 лет) </a:t>
            </a:r>
            <a:endParaRPr lang="ru-RU" dirty="0">
              <a:latin typeface="Times New Roman" panose="02020603050405020304" pitchFamily="18" charset="0"/>
              <a:cs typeface="Times New Roman" panose="02020603050405020304" pitchFamily="18" charset="0"/>
            </a:endParaRPr>
          </a:p>
          <a:p>
            <a:pPr algn="ctr"/>
            <a:r>
              <a:rPr lang="ru-RU" sz="2800" b="1" dirty="0">
                <a:solidFill>
                  <a:srgbClr val="C00000"/>
                </a:solidFill>
                <a:latin typeface="Times New Roman" panose="02020603050405020304" pitchFamily="18" charset="0"/>
                <a:cs typeface="Times New Roman" panose="02020603050405020304" pitchFamily="18" charset="0"/>
              </a:rPr>
              <a:t>и/или </a:t>
            </a:r>
          </a:p>
          <a:p>
            <a:endParaRPr lang="ru-RU" dirty="0"/>
          </a:p>
          <a:p>
            <a:endParaRPr lang="ru-RU" dirty="0"/>
          </a:p>
        </p:txBody>
      </p:sp>
    </p:spTree>
    <p:extLst>
      <p:ext uri="{BB962C8B-B14F-4D97-AF65-F5344CB8AC3E}">
        <p14:creationId xmlns:p14="http://schemas.microsoft.com/office/powerpoint/2010/main" val="3691358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BB4EFE3F-9CDF-AEBE-8691-89241BC583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934933"/>
            <a:ext cx="2438400" cy="1627632"/>
          </a:xfrm>
          <a:prstGeom prst="rect">
            <a:avLst/>
          </a:prstGeom>
        </p:spPr>
      </p:pic>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anose="02020603050405020304" pitchFamily="18" charset="0"/>
                <a:cs typeface="Times New Roman" panose="02020603050405020304" pitchFamily="18" charset="0"/>
              </a:rPr>
              <a:t>Требование к документам, </a:t>
            </a:r>
          </a:p>
          <a:p>
            <a:pPr algn="ctr"/>
            <a:r>
              <a:rPr lang="ru-RU" sz="2000" b="1" dirty="0">
                <a:latin typeface="Times New Roman" panose="02020603050405020304" pitchFamily="18" charset="0"/>
                <a:cs typeface="Times New Roman" panose="02020603050405020304" pitchFamily="18" charset="0"/>
              </a:rPr>
              <a:t>подтверждающим соответствие УЗ установленным требованиям</a:t>
            </a:r>
          </a:p>
        </p:txBody>
      </p:sp>
      <p:sp>
        <p:nvSpPr>
          <p:cNvPr id="12" name="TextBox 11">
            <a:extLst>
              <a:ext uri="{FF2B5EF4-FFF2-40B4-BE49-F238E27FC236}">
                <a16:creationId xmlns:a16="http://schemas.microsoft.com/office/drawing/2014/main" id="{F54DC296-D451-B17F-E568-6FC3E9F2F707}"/>
              </a:ext>
            </a:extLst>
          </p:cNvPr>
          <p:cNvSpPr txBox="1"/>
          <p:nvPr/>
        </p:nvSpPr>
        <p:spPr>
          <a:xfrm>
            <a:off x="58376" y="816937"/>
            <a:ext cx="8640960" cy="4001095"/>
          </a:xfrm>
          <a:prstGeom prst="rect">
            <a:avLst/>
          </a:prstGeom>
          <a:noFill/>
        </p:spPr>
        <p:txBody>
          <a:bodyPr wrap="square" rtlCol="0">
            <a:spAutoFit/>
          </a:bodyPr>
          <a:lstStyle/>
          <a:p>
            <a:pPr marL="2781300" algn="ctr"/>
            <a:r>
              <a:rPr lang="ru-RU" b="1" u="sng" dirty="0">
                <a:solidFill>
                  <a:srgbClr val="C00000"/>
                </a:solidFill>
                <a:latin typeface="Times New Roman" panose="02020603050405020304" pitchFamily="18" charset="0"/>
                <a:cs typeface="Times New Roman" panose="02020603050405020304" pitchFamily="18" charset="0"/>
              </a:rPr>
              <a:t>Документы, подтверждающие соответствие участника закупки требованиям, установленным пунктом 1 части 1 статьи 31 Закона №44-ФЗ: </a:t>
            </a:r>
          </a:p>
          <a:p>
            <a:endParaRPr lang="ru-RU" dirty="0"/>
          </a:p>
          <a:p>
            <a:r>
              <a:rPr lang="ru-RU" dirty="0"/>
              <a:t>                                           </a:t>
            </a:r>
          </a:p>
          <a:p>
            <a:pPr algn="just"/>
            <a:r>
              <a:rPr lang="ru-RU" dirty="0"/>
              <a:t>			</a:t>
            </a:r>
            <a:r>
              <a:rPr lang="ru-RU" sz="2000" dirty="0">
                <a:latin typeface="Times New Roman" panose="02020603050405020304" pitchFamily="18" charset="0"/>
                <a:cs typeface="Times New Roman" panose="02020603050405020304" pitchFamily="18" charset="0"/>
              </a:rPr>
              <a:t>Выписка из реестра лицензий в форме электронного документа, подписанного усиленной квалифицированной электронной подписью лицензирующего органа</a:t>
            </a:r>
          </a:p>
          <a:p>
            <a:pPr algn="ctr"/>
            <a:r>
              <a:rPr lang="ru-RU" sz="2400" b="1" dirty="0">
                <a:solidFill>
                  <a:srgbClr val="C00000"/>
                </a:solidFill>
                <a:latin typeface="Times New Roman" panose="02020603050405020304" pitchFamily="18" charset="0"/>
                <a:cs typeface="Times New Roman" panose="02020603050405020304" pitchFamily="18" charset="0"/>
              </a:rPr>
              <a:t>и/или</a:t>
            </a:r>
          </a:p>
          <a:p>
            <a:pPr algn="ctr"/>
            <a:r>
              <a:rPr lang="ru-RU" sz="2000" dirty="0">
                <a:latin typeface="Times New Roman" panose="02020603050405020304" pitchFamily="18" charset="0"/>
                <a:cs typeface="Times New Roman" panose="02020603050405020304" pitchFamily="18" charset="0"/>
              </a:rPr>
              <a:t>Копия акта лицензирующего органа о принятом решении в форме электронного документа, подписанного усиленной квалифицированной электронной подписью лицензирующего органа</a:t>
            </a:r>
          </a:p>
          <a:p>
            <a:pPr algn="ctr"/>
            <a:endParaRPr lang="ru-RU" sz="2000" dirty="0">
              <a:latin typeface="Times New Roman" panose="02020603050405020304" pitchFamily="18" charset="0"/>
              <a:cs typeface="Times New Roman" panose="02020603050405020304" pitchFamily="18" charset="0"/>
            </a:endParaRPr>
          </a:p>
        </p:txBody>
      </p:sp>
      <p:sp>
        <p:nvSpPr>
          <p:cNvPr id="2" name="Прямоугольник: скругленные углы 1">
            <a:extLst>
              <a:ext uri="{FF2B5EF4-FFF2-40B4-BE49-F238E27FC236}">
                <a16:creationId xmlns:a16="http://schemas.microsoft.com/office/drawing/2014/main" id="{23FB632A-3A0C-55BA-CFBE-B5C3D7FF0CF1}"/>
              </a:ext>
            </a:extLst>
          </p:cNvPr>
          <p:cNvSpPr/>
          <p:nvPr/>
        </p:nvSpPr>
        <p:spPr>
          <a:xfrm>
            <a:off x="72008" y="4443958"/>
            <a:ext cx="9013616" cy="64807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6CD77D16-2B56-5456-B920-D2CDE63B9B7C}"/>
              </a:ext>
            </a:extLst>
          </p:cNvPr>
          <p:cNvSpPr txBox="1"/>
          <p:nvPr/>
        </p:nvSpPr>
        <p:spPr>
          <a:xfrm>
            <a:off x="143508" y="4371950"/>
            <a:ext cx="8856984" cy="738664"/>
          </a:xfrm>
          <a:prstGeom prst="rect">
            <a:avLst/>
          </a:prstGeom>
          <a:noFill/>
        </p:spPr>
        <p:txBody>
          <a:bodyPr wrap="square" rtlCol="0">
            <a:spAutoFit/>
          </a:bodyPr>
          <a:lstStyle/>
          <a:p>
            <a:pPr algn="ctr"/>
            <a:r>
              <a:rPr lang="ru-RU" sz="1400" i="1" dirty="0">
                <a:latin typeface="Times New Roman" panose="02020603050405020304" pitchFamily="18" charset="0"/>
                <a:cs typeface="Times New Roman" panose="02020603050405020304" pitchFamily="18" charset="0"/>
              </a:rPr>
              <a:t>Типовая форма выписки из реестра лицензий установлена ПП РФ от 29.12.2020 г. N 2343</a:t>
            </a:r>
          </a:p>
          <a:p>
            <a:pPr algn="ctr"/>
            <a:r>
              <a:rPr lang="ru-RU" sz="1400" i="1" dirty="0">
                <a:latin typeface="Times New Roman" panose="02020603050405020304" pitchFamily="18" charset="0"/>
                <a:cs typeface="Times New Roman" panose="02020603050405020304" pitchFamily="18" charset="0"/>
              </a:rPr>
              <a:t>"Об утверждении Правил формирования и ведения реестра лицензий и типовой формы выписки из реестра лицензий" </a:t>
            </a:r>
          </a:p>
        </p:txBody>
      </p:sp>
    </p:spTree>
    <p:extLst>
      <p:ext uri="{BB962C8B-B14F-4D97-AF65-F5344CB8AC3E}">
        <p14:creationId xmlns:p14="http://schemas.microsoft.com/office/powerpoint/2010/main" val="1624998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BB4EFE3F-9CDF-AEBE-8691-89241BC583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934933"/>
            <a:ext cx="2438400" cy="1627632"/>
          </a:xfrm>
          <a:prstGeom prst="rect">
            <a:avLst/>
          </a:prstGeom>
        </p:spPr>
      </p:pic>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anose="02020603050405020304" pitchFamily="18" charset="0"/>
                <a:cs typeface="Times New Roman" panose="02020603050405020304" pitchFamily="18" charset="0"/>
              </a:rPr>
              <a:t>Требование к документам, </a:t>
            </a:r>
          </a:p>
          <a:p>
            <a:pPr algn="ctr"/>
            <a:r>
              <a:rPr lang="ru-RU" sz="2000" b="1" dirty="0">
                <a:latin typeface="Times New Roman" panose="02020603050405020304" pitchFamily="18" charset="0"/>
                <a:cs typeface="Times New Roman" panose="02020603050405020304" pitchFamily="18" charset="0"/>
              </a:rPr>
              <a:t>подтверждающим соответствие УЗ установленным требованиям</a:t>
            </a:r>
          </a:p>
        </p:txBody>
      </p:sp>
      <p:sp>
        <p:nvSpPr>
          <p:cNvPr id="12" name="TextBox 11">
            <a:extLst>
              <a:ext uri="{FF2B5EF4-FFF2-40B4-BE49-F238E27FC236}">
                <a16:creationId xmlns:a16="http://schemas.microsoft.com/office/drawing/2014/main" id="{F54DC296-D451-B17F-E568-6FC3E9F2F707}"/>
              </a:ext>
            </a:extLst>
          </p:cNvPr>
          <p:cNvSpPr txBox="1"/>
          <p:nvPr/>
        </p:nvSpPr>
        <p:spPr>
          <a:xfrm>
            <a:off x="58376" y="816937"/>
            <a:ext cx="8640960" cy="3939540"/>
          </a:xfrm>
          <a:prstGeom prst="rect">
            <a:avLst/>
          </a:prstGeom>
          <a:noFill/>
        </p:spPr>
        <p:txBody>
          <a:bodyPr wrap="square" rtlCol="0">
            <a:spAutoFit/>
          </a:bodyPr>
          <a:lstStyle/>
          <a:p>
            <a:pPr marL="2781300" algn="ctr"/>
            <a:r>
              <a:rPr lang="ru-RU" b="1" u="sng" dirty="0">
                <a:solidFill>
                  <a:srgbClr val="C00000"/>
                </a:solidFill>
                <a:latin typeface="Times New Roman" panose="02020603050405020304" pitchFamily="18" charset="0"/>
                <a:cs typeface="Times New Roman" panose="02020603050405020304" pitchFamily="18" charset="0"/>
              </a:rPr>
              <a:t>Документы, подтверждающие соответствие участника закупки требованиям, установленным пунктом 1 части 1 статьи 31 Закона №44-ФЗ: </a:t>
            </a:r>
          </a:p>
          <a:p>
            <a:endParaRPr lang="ru-RU" dirty="0"/>
          </a:p>
          <a:p>
            <a:r>
              <a:rPr lang="ru-RU" dirty="0"/>
              <a:t>                                           </a:t>
            </a:r>
          </a:p>
          <a:p>
            <a:pPr algn="just"/>
            <a:r>
              <a:rPr lang="ru-RU" sz="2000" dirty="0">
                <a:latin typeface="Times New Roman" panose="02020603050405020304" pitchFamily="18" charset="0"/>
                <a:cs typeface="Times New Roman" panose="02020603050405020304" pitchFamily="18" charset="0"/>
              </a:rPr>
              <a:t>			Копия документа, подтверждающего полномочия на осуществление охранной деятельности (в случае если участником закупки является юридическое лицо, полномочия которых на оказание услуг по предмету контракта устанавливаются федеральными законами, нормативными правовыми актами Президента Российской Федерации или нормативными правовыми актами Правительства Российской Федерации, законодательными актами соответствующего субъекта Российской Федерации);</a:t>
            </a:r>
          </a:p>
        </p:txBody>
      </p:sp>
    </p:spTree>
    <p:extLst>
      <p:ext uri="{BB962C8B-B14F-4D97-AF65-F5344CB8AC3E}">
        <p14:creationId xmlns:p14="http://schemas.microsoft.com/office/powerpoint/2010/main" val="2614003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a:extLst>
              <a:ext uri="{FF2B5EF4-FFF2-40B4-BE49-F238E27FC236}">
                <a16:creationId xmlns:a16="http://schemas.microsoft.com/office/drawing/2014/main" id="{1C6C2BB6-B2E6-2941-6AE8-BAB73EB2C01A}"/>
              </a:ext>
            </a:extLst>
          </p:cNvPr>
          <p:cNvSpPr>
            <a:spLocks noGrp="1"/>
          </p:cNvSpPr>
          <p:nvPr>
            <p:ph type="title"/>
          </p:nvPr>
        </p:nvSpPr>
        <p:spPr>
          <a:xfrm>
            <a:off x="1277541" y="86917"/>
            <a:ext cx="7758955" cy="810815"/>
          </a:xfrm>
        </p:spPr>
        <p:txBody>
          <a:bodyPr>
            <a:normAutofit fontScale="90000"/>
          </a:bodyPr>
          <a:lstStyle/>
          <a:p>
            <a:pPr algn="ctr"/>
            <a:r>
              <a:rPr lang="ru-RU" altLang="ru-RU" sz="3000" b="1" dirty="0">
                <a:solidFill>
                  <a:srgbClr val="C00000"/>
                </a:solidFill>
                <a:latin typeface="Monotype Corsiva" panose="03010101010201010101" pitchFamily="66" charset="0"/>
              </a:rPr>
              <a:t>Были подготовлены методические рекомендации </a:t>
            </a:r>
            <a:br>
              <a:rPr lang="ru-RU" altLang="ru-RU" sz="3000" b="1" dirty="0">
                <a:solidFill>
                  <a:srgbClr val="C00000"/>
                </a:solidFill>
                <a:latin typeface="Monotype Corsiva" panose="03010101010201010101" pitchFamily="66" charset="0"/>
              </a:rPr>
            </a:br>
            <a:r>
              <a:rPr lang="ru-RU" altLang="ru-RU" sz="3000" b="1" dirty="0">
                <a:solidFill>
                  <a:srgbClr val="C00000"/>
                </a:solidFill>
                <a:latin typeface="Monotype Corsiva" panose="03010101010201010101" pitchFamily="66" charset="0"/>
              </a:rPr>
              <a:t>для заказчиков</a:t>
            </a:r>
          </a:p>
        </p:txBody>
      </p:sp>
      <p:graphicFrame>
        <p:nvGraphicFramePr>
          <p:cNvPr id="3" name="Схема 2">
            <a:extLst>
              <a:ext uri="{FF2B5EF4-FFF2-40B4-BE49-F238E27FC236}">
                <a16:creationId xmlns:a16="http://schemas.microsoft.com/office/drawing/2014/main" id="{E97C02CE-7265-D719-B463-6CC319FE859D}"/>
              </a:ext>
            </a:extLst>
          </p:cNvPr>
          <p:cNvGraphicFramePr/>
          <p:nvPr>
            <p:extLst>
              <p:ext uri="{D42A27DB-BD31-4B8C-83A1-F6EECF244321}">
                <p14:modId xmlns:p14="http://schemas.microsoft.com/office/powerpoint/2010/main" val="4102310803"/>
              </p:ext>
            </p:extLst>
          </p:nvPr>
        </p:nvGraphicFramePr>
        <p:xfrm>
          <a:off x="35496" y="897733"/>
          <a:ext cx="9073008" cy="4158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52EF81D0-13DD-06B3-B559-3604DF2E052A}"/>
              </a:ext>
            </a:extLst>
          </p:cNvPr>
          <p:cNvSpPr txBox="1"/>
          <p:nvPr/>
        </p:nvSpPr>
        <p:spPr>
          <a:xfrm>
            <a:off x="122575" y="169158"/>
            <a:ext cx="1082958" cy="646331"/>
          </a:xfrm>
          <a:prstGeom prst="rect">
            <a:avLst/>
          </a:prstGeom>
          <a:noFill/>
        </p:spPr>
        <p:txBody>
          <a:bodyPr wrap="square">
            <a:spAutoFit/>
          </a:bodyPr>
          <a:lstStyle/>
          <a:p>
            <a:r>
              <a:rPr lang="ru-RU" b="1" dirty="0">
                <a:solidFill>
                  <a:srgbClr val="0B0B13"/>
                </a:solidFill>
              </a:rPr>
              <a:t>2015 год</a:t>
            </a:r>
          </a:p>
          <a:p>
            <a:r>
              <a:rPr lang="ru-RU" b="1" dirty="0">
                <a:solidFill>
                  <a:srgbClr val="0B0B13"/>
                </a:solidFill>
              </a:rPr>
              <a:t>Карелия</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anose="02020603050405020304" pitchFamily="18" charset="0"/>
                <a:cs typeface="Times New Roman" panose="02020603050405020304" pitchFamily="18" charset="0"/>
              </a:rPr>
              <a:t>Требование к документам, </a:t>
            </a:r>
          </a:p>
          <a:p>
            <a:pPr algn="ctr"/>
            <a:r>
              <a:rPr lang="ru-RU" sz="2000" b="1" dirty="0">
                <a:latin typeface="Times New Roman" panose="02020603050405020304" pitchFamily="18" charset="0"/>
                <a:cs typeface="Times New Roman" panose="02020603050405020304" pitchFamily="18" charset="0"/>
              </a:rPr>
              <a:t>подтверждающим соответствие УЗ установленным требованиям</a:t>
            </a:r>
          </a:p>
        </p:txBody>
      </p:sp>
      <p:sp>
        <p:nvSpPr>
          <p:cNvPr id="12" name="TextBox 11">
            <a:extLst>
              <a:ext uri="{FF2B5EF4-FFF2-40B4-BE49-F238E27FC236}">
                <a16:creationId xmlns:a16="http://schemas.microsoft.com/office/drawing/2014/main" id="{F54DC296-D451-B17F-E568-6FC3E9F2F707}"/>
              </a:ext>
            </a:extLst>
          </p:cNvPr>
          <p:cNvSpPr txBox="1"/>
          <p:nvPr/>
        </p:nvSpPr>
        <p:spPr>
          <a:xfrm>
            <a:off x="35496" y="771550"/>
            <a:ext cx="9036496" cy="4062651"/>
          </a:xfrm>
          <a:prstGeom prst="rect">
            <a:avLst/>
          </a:prstGeom>
          <a:noFill/>
        </p:spPr>
        <p:txBody>
          <a:bodyPr wrap="square" rtlCol="0">
            <a:spAutoFit/>
          </a:bodyPr>
          <a:lstStyle/>
          <a:p>
            <a:r>
              <a:rPr lang="ru-RU" sz="1600" dirty="0">
                <a:latin typeface="Times New Roman" panose="02020603050405020304" pitchFamily="18" charset="0"/>
                <a:cs typeface="Times New Roman" panose="02020603050405020304" pitchFamily="18" charset="0"/>
              </a:rPr>
              <a:t>Электронным документом "Прилож.3_Требования_к _заявке,_инструкция.docx»</a:t>
            </a:r>
          </a:p>
          <a:p>
            <a:r>
              <a:rPr lang="ru-RU" sz="1600" dirty="0">
                <a:latin typeface="Times New Roman" panose="02020603050405020304" pitchFamily="18" charset="0"/>
                <a:cs typeface="Times New Roman" panose="02020603050405020304" pitchFamily="18" charset="0"/>
              </a:rPr>
              <a:t> к извещению об осуществлении закупки предусмотрены, в том числе, </a:t>
            </a:r>
          </a:p>
          <a:p>
            <a:r>
              <a:rPr lang="ru-RU" sz="1600" dirty="0">
                <a:latin typeface="Times New Roman" panose="02020603050405020304" pitchFamily="18" charset="0"/>
                <a:cs typeface="Times New Roman" panose="02020603050405020304" pitchFamily="18" charset="0"/>
              </a:rPr>
              <a:t>следующие требования к составу заявки:</a:t>
            </a:r>
          </a:p>
          <a:p>
            <a:r>
              <a:rPr lang="ru-RU" sz="1600" dirty="0">
                <a:latin typeface="Times New Roman" panose="02020603050405020304" pitchFamily="18" charset="0"/>
                <a:cs typeface="Times New Roman" panose="02020603050405020304" pitchFamily="18" charset="0"/>
              </a:rPr>
              <a:t>"Для подтверждения требований о наличии у участника действующей лицензии на осуществление частной охранной деятельности в заявке участнику закупки необходимо предоставить: выписку из реестра лицензий в порядке, предусмотренном в ч.8 ст.21 Федерального закона от 04.05.2011 № 99-ФЗ по форме, утвержденной постановлением Правительства Российской Федерации от 29.12.2020 № 2343, либо копию акта лицензирующего органа о принятом решении, содержащие сведения об указанной действующей лицензии.".</a:t>
            </a:r>
          </a:p>
          <a:p>
            <a:r>
              <a:rPr lang="ru-RU" sz="1600" dirty="0">
                <a:latin typeface="Times New Roman" panose="02020603050405020304" pitchFamily="18" charset="0"/>
                <a:cs typeface="Times New Roman" panose="02020603050405020304" pitchFamily="18" charset="0"/>
              </a:rPr>
              <a:t>Анализ заявки Заявителя показал, что в ее составе вышеуказанных документов не представлено.</a:t>
            </a:r>
          </a:p>
          <a:p>
            <a:r>
              <a:rPr lang="ru-RU" sz="1600" dirty="0">
                <a:latin typeface="Times New Roman" panose="02020603050405020304" pitchFamily="18" charset="0"/>
                <a:cs typeface="Times New Roman" panose="02020603050405020304" pitchFamily="18" charset="0"/>
              </a:rPr>
              <a:t>Комиссия УФАС приходит к выводу, что комиссия Заказчика имела основания для признания заявки Заявителя несоответствующей требованиям извещения.</a:t>
            </a:r>
          </a:p>
          <a:p>
            <a:r>
              <a:rPr lang="ru-RU" sz="1600" dirty="0">
                <a:latin typeface="Times New Roman" panose="02020603050405020304" pitchFamily="18" charset="0"/>
                <a:cs typeface="Times New Roman" panose="02020603050405020304" pitchFamily="18" charset="0"/>
              </a:rPr>
              <a:t>Следовательно, доводы Заявителя о незаконном отказе Заявителю в допуске к участию в конкурсе Комиссия УФАС находит необоснованными.</a:t>
            </a:r>
          </a:p>
          <a:p>
            <a:r>
              <a:rPr lang="ru-RU" sz="1600" dirty="0">
                <a:latin typeface="Times New Roman" panose="02020603050405020304" pitchFamily="18" charset="0"/>
                <a:cs typeface="Times New Roman" panose="02020603050405020304" pitchFamily="18" charset="0"/>
              </a:rPr>
              <a:t>                                           </a:t>
            </a:r>
          </a:p>
          <a:p>
            <a:pPr algn="just"/>
            <a:r>
              <a:rPr lang="ru-RU"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
        <p:nvSpPr>
          <p:cNvPr id="4" name="Блок-схема: перфолента 3">
            <a:extLst>
              <a:ext uri="{FF2B5EF4-FFF2-40B4-BE49-F238E27FC236}">
                <a16:creationId xmlns:a16="http://schemas.microsoft.com/office/drawing/2014/main" id="{6C8F82AA-F6E7-FB04-75C8-307E1A4B5DBF}"/>
              </a:ext>
            </a:extLst>
          </p:cNvPr>
          <p:cNvSpPr/>
          <p:nvPr/>
        </p:nvSpPr>
        <p:spPr>
          <a:xfrm>
            <a:off x="7092280" y="699542"/>
            <a:ext cx="1919341" cy="890717"/>
          </a:xfrm>
          <a:prstGeom prst="flowChartPunchedTap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63231753-CF04-F912-6700-03869729F5DB}"/>
              </a:ext>
            </a:extLst>
          </p:cNvPr>
          <p:cNvSpPr txBox="1"/>
          <p:nvPr/>
        </p:nvSpPr>
        <p:spPr>
          <a:xfrm>
            <a:off x="7099569" y="845299"/>
            <a:ext cx="1872208" cy="646331"/>
          </a:xfrm>
          <a:prstGeom prst="rect">
            <a:avLst/>
          </a:prstGeom>
          <a:noFill/>
        </p:spPr>
        <p:txBody>
          <a:bodyPr wrap="square" rtlCol="0">
            <a:spAutoFit/>
          </a:bodyPr>
          <a:lstStyle/>
          <a:p>
            <a:pPr algn="ctr"/>
            <a:r>
              <a:rPr lang="ru-RU" dirty="0">
                <a:latin typeface="Monotype Corsiva" panose="03010101010201010101" pitchFamily="66" charset="0"/>
              </a:rPr>
              <a:t>ПРИМЕР</a:t>
            </a:r>
          </a:p>
          <a:p>
            <a:pPr algn="ctr"/>
            <a:r>
              <a:rPr lang="ru-RU" dirty="0">
                <a:latin typeface="Monotype Corsiva" panose="03010101010201010101" pitchFamily="66" charset="0"/>
              </a:rPr>
              <a:t> из практики ФАС</a:t>
            </a:r>
          </a:p>
        </p:txBody>
      </p:sp>
      <p:sp>
        <p:nvSpPr>
          <p:cNvPr id="6" name="Волна 5">
            <a:extLst>
              <a:ext uri="{FF2B5EF4-FFF2-40B4-BE49-F238E27FC236}">
                <a16:creationId xmlns:a16="http://schemas.microsoft.com/office/drawing/2014/main" id="{6D1C8B63-FB34-46AF-7E04-BC26B8B889DD}"/>
              </a:ext>
            </a:extLst>
          </p:cNvPr>
          <p:cNvSpPr/>
          <p:nvPr/>
        </p:nvSpPr>
        <p:spPr>
          <a:xfrm>
            <a:off x="4716016" y="4258131"/>
            <a:ext cx="4248472" cy="761891"/>
          </a:xfrm>
          <a:prstGeom prst="wave">
            <a:avLst/>
          </a:prstGeom>
          <a:noFill/>
          <a:ln w="34925">
            <a:solidFill>
              <a:schemeClr val="tx1">
                <a:alpha val="1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400" i="1" dirty="0">
                <a:solidFill>
                  <a:schemeClr val="tx1"/>
                </a:solidFill>
                <a:latin typeface="Times New Roman" panose="02020603050405020304" pitchFamily="18" charset="0"/>
                <a:cs typeface="Times New Roman" panose="02020603050405020304" pitchFamily="18" charset="0"/>
              </a:rPr>
              <a:t>Решение Управления ФАС по Санкт-Петербургу от 22.12.2022 г. N 44-4445/22</a:t>
            </a:r>
          </a:p>
        </p:txBody>
      </p:sp>
      <p:sp>
        <p:nvSpPr>
          <p:cNvPr id="7" name="Облачко с текстом: прямоугольное 6">
            <a:extLst>
              <a:ext uri="{FF2B5EF4-FFF2-40B4-BE49-F238E27FC236}">
                <a16:creationId xmlns:a16="http://schemas.microsoft.com/office/drawing/2014/main" id="{D9EE5A1E-EBEF-DF8E-0014-521F88CC5AB5}"/>
              </a:ext>
            </a:extLst>
          </p:cNvPr>
          <p:cNvSpPr/>
          <p:nvPr/>
        </p:nvSpPr>
        <p:spPr>
          <a:xfrm rot="10800000">
            <a:off x="251520" y="4444233"/>
            <a:ext cx="3888432" cy="612648"/>
          </a:xfrm>
          <a:prstGeom prst="wedgeRectCallout">
            <a:avLst>
              <a:gd name="adj1" fmla="val -38261"/>
              <a:gd name="adj2" fmla="val 85691"/>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t>А</a:t>
            </a:r>
            <a:endParaRPr lang="ru-RU" dirty="0">
              <a:solidFill>
                <a:schemeClr val="tx1"/>
              </a:solidFill>
            </a:endParaRPr>
          </a:p>
        </p:txBody>
      </p:sp>
      <p:pic>
        <p:nvPicPr>
          <p:cNvPr id="9" name="Рисунок 8">
            <a:extLst>
              <a:ext uri="{FF2B5EF4-FFF2-40B4-BE49-F238E27FC236}">
                <a16:creationId xmlns:a16="http://schemas.microsoft.com/office/drawing/2014/main" id="{DC8A676E-FEE6-37D1-2C62-61ACFC3AF67B}"/>
              </a:ext>
            </a:extLst>
          </p:cNvPr>
          <p:cNvPicPr>
            <a:picLocks noChangeAspect="1"/>
          </p:cNvPicPr>
          <p:nvPr/>
        </p:nvPicPr>
        <p:blipFill>
          <a:blip r:embed="rId3"/>
          <a:stretch>
            <a:fillRect/>
          </a:stretch>
        </p:blipFill>
        <p:spPr>
          <a:xfrm>
            <a:off x="323529" y="4505249"/>
            <a:ext cx="648072" cy="551632"/>
          </a:xfrm>
          <a:prstGeom prst="rect">
            <a:avLst/>
          </a:prstGeom>
        </p:spPr>
      </p:pic>
      <p:sp>
        <p:nvSpPr>
          <p:cNvPr id="10" name="TextBox 9">
            <a:extLst>
              <a:ext uri="{FF2B5EF4-FFF2-40B4-BE49-F238E27FC236}">
                <a16:creationId xmlns:a16="http://schemas.microsoft.com/office/drawing/2014/main" id="{AF40F392-8C0A-241A-64AD-96973EAEDA86}"/>
              </a:ext>
            </a:extLst>
          </p:cNvPr>
          <p:cNvSpPr txBox="1"/>
          <p:nvPr/>
        </p:nvSpPr>
        <p:spPr>
          <a:xfrm>
            <a:off x="1115616" y="4444233"/>
            <a:ext cx="2952328" cy="646331"/>
          </a:xfrm>
          <a:prstGeom prst="rect">
            <a:avLst/>
          </a:prstGeom>
          <a:noFill/>
        </p:spPr>
        <p:txBody>
          <a:bodyPr wrap="square" rtlCol="0">
            <a:spAutoFit/>
          </a:bodyPr>
          <a:lstStyle/>
          <a:p>
            <a:r>
              <a:rPr lang="ru-RU" sz="1200" dirty="0">
                <a:latin typeface="Monotype Corsiva" panose="03010101010201010101" pitchFamily="66" charset="0"/>
              </a:rPr>
              <a:t>Разве такими положениями извещения не нарушены права ЧОО, получивших лицензию до 2021 года?</a:t>
            </a:r>
          </a:p>
        </p:txBody>
      </p:sp>
    </p:spTree>
    <p:extLst>
      <p:ext uri="{BB962C8B-B14F-4D97-AF65-F5344CB8AC3E}">
        <p14:creationId xmlns:p14="http://schemas.microsoft.com/office/powerpoint/2010/main" val="847745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anose="02020603050405020304" pitchFamily="18" charset="0"/>
                <a:cs typeface="Times New Roman" panose="02020603050405020304" pitchFamily="18" charset="0"/>
              </a:rPr>
              <a:t>Требование к документам, </a:t>
            </a:r>
          </a:p>
          <a:p>
            <a:pPr algn="ctr"/>
            <a:r>
              <a:rPr lang="ru-RU" sz="2000" b="1" dirty="0">
                <a:latin typeface="Times New Roman" panose="02020603050405020304" pitchFamily="18" charset="0"/>
                <a:cs typeface="Times New Roman" panose="02020603050405020304" pitchFamily="18" charset="0"/>
              </a:rPr>
              <a:t>подтверждающим соответствие УЗ установленным требованиям</a:t>
            </a:r>
          </a:p>
        </p:txBody>
      </p:sp>
      <p:sp>
        <p:nvSpPr>
          <p:cNvPr id="12" name="TextBox 11">
            <a:extLst>
              <a:ext uri="{FF2B5EF4-FFF2-40B4-BE49-F238E27FC236}">
                <a16:creationId xmlns:a16="http://schemas.microsoft.com/office/drawing/2014/main" id="{F54DC296-D451-B17F-E568-6FC3E9F2F707}"/>
              </a:ext>
            </a:extLst>
          </p:cNvPr>
          <p:cNvSpPr txBox="1"/>
          <p:nvPr/>
        </p:nvSpPr>
        <p:spPr>
          <a:xfrm>
            <a:off x="197768" y="824974"/>
            <a:ext cx="8946232" cy="3970318"/>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Заказчиком - МКУ города Тобольска "Управление административно-</a:t>
            </a:r>
          </a:p>
          <a:p>
            <a:r>
              <a:rPr lang="ru-RU" dirty="0">
                <a:latin typeface="Times New Roman" panose="02020603050405020304" pitchFamily="18" charset="0"/>
                <a:cs typeface="Times New Roman" panose="02020603050405020304" pitchFamily="18" charset="0"/>
              </a:rPr>
              <a:t>хозяйственного обслуживания» – при проведении запроса котировок </a:t>
            </a:r>
          </a:p>
          <a:p>
            <a:r>
              <a:rPr lang="ru-RU" dirty="0">
                <a:latin typeface="Times New Roman" panose="02020603050405020304" pitchFamily="18" charset="0"/>
                <a:cs typeface="Times New Roman" panose="02020603050405020304" pitchFamily="18" charset="0"/>
              </a:rPr>
              <a:t>в ЭФ на оказание услуг по техническому обслуживанию и ремонту систем охранно-пожарной сигнализации, видеонаблюдения, секционных ворот и шлагбаумов установлены полностью идентичные предыдущему примеру требования к составу заявки УЗ в части подтверждения его соответствия требованиям (копия выписки из реестра или копия акта лицензирующего органа).	</a:t>
            </a:r>
          </a:p>
          <a:p>
            <a:r>
              <a:rPr lang="ru-RU" dirty="0">
                <a:latin typeface="Times New Roman" panose="02020603050405020304" pitchFamily="18" charset="0"/>
                <a:cs typeface="Times New Roman" panose="02020603050405020304" pitchFamily="18" charset="0"/>
              </a:rPr>
              <a:t>УЗ предоставил скан лицензии N 72-Б/00331 </a:t>
            </a:r>
            <a:r>
              <a:rPr lang="ru-RU" b="1" u="sng" dirty="0">
                <a:latin typeface="Times New Roman" panose="02020603050405020304" pitchFamily="18" charset="0"/>
                <a:cs typeface="Times New Roman" panose="02020603050405020304" pitchFamily="18" charset="0"/>
              </a:rPr>
              <a:t>от 01.03.2017 </a:t>
            </a:r>
            <a:r>
              <a:rPr lang="ru-RU" dirty="0">
                <a:latin typeface="Times New Roman" panose="02020603050405020304" pitchFamily="18" charset="0"/>
                <a:cs typeface="Times New Roman" panose="02020603050405020304" pitchFamily="18" charset="0"/>
              </a:rPr>
              <a:t>на осуществление деятельности по монтажу, техническому обслуживанию и ремонту средств обеспечения пожарной безопасности зданий и сооружений + уведомление ГУ МЧС России по Тюменской области N ГУ-ИСХ-52480 от 24.11.2022 о внесении изменений в реестр лицензий.</a:t>
            </a:r>
          </a:p>
          <a:p>
            <a:r>
              <a:rPr lang="ru-RU" dirty="0">
                <a:latin typeface="Times New Roman" panose="02020603050405020304" pitchFamily="18" charset="0"/>
                <a:cs typeface="Times New Roman" panose="02020603050405020304" pitchFamily="18" charset="0"/>
              </a:rPr>
              <a:t>Комиссия заявку отклонила, УЗ обжаловал ее действия в УФАС, Тюменское УФАС признало жалобу обоснованной.		</a:t>
            </a:r>
            <a:endParaRPr lang="ru-RU" sz="2000" dirty="0">
              <a:latin typeface="Times New Roman" panose="02020603050405020304" pitchFamily="18" charset="0"/>
              <a:cs typeface="Times New Roman" panose="02020603050405020304" pitchFamily="18" charset="0"/>
            </a:endParaRPr>
          </a:p>
        </p:txBody>
      </p:sp>
      <p:sp>
        <p:nvSpPr>
          <p:cNvPr id="4" name="Блок-схема: перфолента 3">
            <a:extLst>
              <a:ext uri="{FF2B5EF4-FFF2-40B4-BE49-F238E27FC236}">
                <a16:creationId xmlns:a16="http://schemas.microsoft.com/office/drawing/2014/main" id="{6C8F82AA-F6E7-FB04-75C8-307E1A4B5DBF}"/>
              </a:ext>
            </a:extLst>
          </p:cNvPr>
          <p:cNvSpPr/>
          <p:nvPr/>
        </p:nvSpPr>
        <p:spPr>
          <a:xfrm>
            <a:off x="7132124" y="699543"/>
            <a:ext cx="1879497" cy="792088"/>
          </a:xfrm>
          <a:prstGeom prst="flowChartPunchedTap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63231753-CF04-F912-6700-03869729F5DB}"/>
              </a:ext>
            </a:extLst>
          </p:cNvPr>
          <p:cNvSpPr txBox="1"/>
          <p:nvPr/>
        </p:nvSpPr>
        <p:spPr>
          <a:xfrm>
            <a:off x="7132124" y="771550"/>
            <a:ext cx="1839653" cy="646331"/>
          </a:xfrm>
          <a:prstGeom prst="rect">
            <a:avLst/>
          </a:prstGeom>
          <a:noFill/>
        </p:spPr>
        <p:txBody>
          <a:bodyPr wrap="square" rtlCol="0">
            <a:spAutoFit/>
          </a:bodyPr>
          <a:lstStyle/>
          <a:p>
            <a:pPr algn="ctr"/>
            <a:r>
              <a:rPr lang="ru-RU" dirty="0">
                <a:latin typeface="Monotype Corsiva" panose="03010101010201010101" pitchFamily="66" charset="0"/>
              </a:rPr>
              <a:t>ПРИМЕР</a:t>
            </a:r>
          </a:p>
          <a:p>
            <a:pPr algn="ctr"/>
            <a:r>
              <a:rPr lang="ru-RU" dirty="0">
                <a:latin typeface="Monotype Corsiva" panose="03010101010201010101" pitchFamily="66" charset="0"/>
              </a:rPr>
              <a:t> из практики ФАС</a:t>
            </a:r>
          </a:p>
        </p:txBody>
      </p:sp>
      <p:sp>
        <p:nvSpPr>
          <p:cNvPr id="6" name="Волна 5">
            <a:extLst>
              <a:ext uri="{FF2B5EF4-FFF2-40B4-BE49-F238E27FC236}">
                <a16:creationId xmlns:a16="http://schemas.microsoft.com/office/drawing/2014/main" id="{6D1C8B63-FB34-46AF-7E04-BC26B8B889DD}"/>
              </a:ext>
            </a:extLst>
          </p:cNvPr>
          <p:cNvSpPr/>
          <p:nvPr/>
        </p:nvSpPr>
        <p:spPr>
          <a:xfrm>
            <a:off x="4211960" y="4402147"/>
            <a:ext cx="4752528" cy="761891"/>
          </a:xfrm>
          <a:prstGeom prst="wave">
            <a:avLst/>
          </a:prstGeom>
          <a:noFill/>
          <a:ln w="34925">
            <a:solidFill>
              <a:schemeClr val="tx1">
                <a:alpha val="1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400" i="1" dirty="0">
                <a:solidFill>
                  <a:schemeClr val="tx1"/>
                </a:solidFill>
                <a:latin typeface="Times New Roman" panose="02020603050405020304" pitchFamily="18" charset="0"/>
                <a:cs typeface="Times New Roman" panose="02020603050405020304" pitchFamily="18" charset="0"/>
              </a:rPr>
              <a:t>Решение УФАС по Тюменской области от 29.12.2022 г.</a:t>
            </a:r>
          </a:p>
          <a:p>
            <a:pPr algn="ctr"/>
            <a:r>
              <a:rPr lang="ru-RU" sz="1400" i="1" dirty="0">
                <a:solidFill>
                  <a:schemeClr val="tx1"/>
                </a:solidFill>
                <a:latin typeface="Times New Roman" panose="02020603050405020304" pitchFamily="18" charset="0"/>
                <a:cs typeface="Times New Roman" panose="02020603050405020304" pitchFamily="18" charset="0"/>
              </a:rPr>
              <a:t> № 072/06/44/223/2022</a:t>
            </a:r>
          </a:p>
        </p:txBody>
      </p:sp>
    </p:spTree>
    <p:extLst>
      <p:ext uri="{BB962C8B-B14F-4D97-AF65-F5344CB8AC3E}">
        <p14:creationId xmlns:p14="http://schemas.microsoft.com/office/powerpoint/2010/main" val="885928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a:extLst>
              <a:ext uri="{FF2B5EF4-FFF2-40B4-BE49-F238E27FC236}">
                <a16:creationId xmlns:a16="http://schemas.microsoft.com/office/drawing/2014/main" id="{4CD97D77-F53B-0294-99F5-8FF0D426485E}"/>
              </a:ext>
            </a:extLst>
          </p:cNvPr>
          <p:cNvGraphicFramePr/>
          <p:nvPr/>
        </p:nvGraphicFramePr>
        <p:xfrm>
          <a:off x="0" y="539750"/>
          <a:ext cx="9144000" cy="476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Свиток: горизонтальный 14">
            <a:extLst>
              <a:ext uri="{FF2B5EF4-FFF2-40B4-BE49-F238E27FC236}">
                <a16:creationId xmlns:a16="http://schemas.microsoft.com/office/drawing/2014/main" id="{F987D6E5-97BC-7551-1EE9-0893ABE8808D}"/>
              </a:ext>
            </a:extLst>
          </p:cNvPr>
          <p:cNvSpPr/>
          <p:nvPr/>
        </p:nvSpPr>
        <p:spPr>
          <a:xfrm>
            <a:off x="0" y="-20539"/>
            <a:ext cx="9036496" cy="147627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atin typeface="Times New Roman" panose="02020603050405020304" pitchFamily="18" charset="0"/>
                <a:cs typeface="Times New Roman" panose="02020603050405020304" pitchFamily="18" charset="0"/>
              </a:rPr>
              <a:t>Требование к УЗ в соответствии   </a:t>
            </a:r>
          </a:p>
          <a:p>
            <a:pPr algn="ctr"/>
            <a:r>
              <a:rPr lang="ru-RU" sz="3200" dirty="0">
                <a:latin typeface="Times New Roman" panose="02020603050405020304" pitchFamily="18" charset="0"/>
                <a:cs typeface="Times New Roman" panose="02020603050405020304" pitchFamily="18" charset="0"/>
              </a:rPr>
              <a:t>с п. 1 ч. 1 ст. 31 Закона 44-ФЗ (</a:t>
            </a:r>
            <a:r>
              <a:rPr lang="ru-RU" sz="3200" b="1" u="sng" dirty="0">
                <a:latin typeface="Times New Roman" panose="02020603050405020304" pitchFamily="18" charset="0"/>
                <a:cs typeface="Times New Roman" panose="02020603050405020304" pitchFamily="18" charset="0"/>
              </a:rPr>
              <a:t>в особом случае</a:t>
            </a:r>
            <a:r>
              <a:rPr lang="ru-RU" sz="3200" dirty="0">
                <a:latin typeface="Times New Roman" panose="02020603050405020304" pitchFamily="18" charset="0"/>
                <a:cs typeface="Times New Roman" panose="02020603050405020304" pitchFamily="18" charset="0"/>
              </a:rPr>
              <a:t>)</a:t>
            </a:r>
          </a:p>
          <a:p>
            <a:pPr algn="ctr"/>
            <a:endParaRPr lang="ru-RU" sz="900" dirty="0"/>
          </a:p>
        </p:txBody>
      </p:sp>
      <p:sp>
        <p:nvSpPr>
          <p:cNvPr id="5" name="TextBox 4">
            <a:extLst>
              <a:ext uri="{FF2B5EF4-FFF2-40B4-BE49-F238E27FC236}">
                <a16:creationId xmlns:a16="http://schemas.microsoft.com/office/drawing/2014/main" id="{2E025555-33E4-5DF7-DA7D-399DC664DCA9}"/>
              </a:ext>
            </a:extLst>
          </p:cNvPr>
          <p:cNvSpPr txBox="1"/>
          <p:nvPr/>
        </p:nvSpPr>
        <p:spPr>
          <a:xfrm>
            <a:off x="369301" y="1743771"/>
            <a:ext cx="1152127" cy="1077218"/>
          </a:xfrm>
          <a:prstGeom prst="rect">
            <a:avLst/>
          </a:prstGeom>
          <a:noFill/>
        </p:spPr>
        <p:txBody>
          <a:bodyPr wrap="square" rtlCol="0">
            <a:spAutoFit/>
          </a:bodyPr>
          <a:lstStyle/>
          <a:p>
            <a:pPr algn="ctr"/>
            <a:r>
              <a:rPr lang="ru-RU" sz="1600" b="1" dirty="0">
                <a:solidFill>
                  <a:schemeClr val="bg1"/>
                </a:solidFill>
              </a:rPr>
              <a:t>№ 24-06-06/129295 от 29.12.2022 </a:t>
            </a:r>
          </a:p>
        </p:txBody>
      </p:sp>
      <p:sp>
        <p:nvSpPr>
          <p:cNvPr id="12" name="TextBox 11">
            <a:extLst>
              <a:ext uri="{FF2B5EF4-FFF2-40B4-BE49-F238E27FC236}">
                <a16:creationId xmlns:a16="http://schemas.microsoft.com/office/drawing/2014/main" id="{37B8950E-F10A-B561-F63D-462BD8B534CA}"/>
              </a:ext>
            </a:extLst>
          </p:cNvPr>
          <p:cNvSpPr txBox="1"/>
          <p:nvPr/>
        </p:nvSpPr>
        <p:spPr>
          <a:xfrm>
            <a:off x="683568" y="3612961"/>
            <a:ext cx="1224136" cy="1077218"/>
          </a:xfrm>
          <a:prstGeom prst="rect">
            <a:avLst/>
          </a:prstGeom>
          <a:noFill/>
        </p:spPr>
        <p:txBody>
          <a:bodyPr wrap="square" rtlCol="0">
            <a:spAutoFit/>
          </a:bodyPr>
          <a:lstStyle/>
          <a:p>
            <a:pPr algn="ctr"/>
            <a:r>
              <a:rPr lang="ru-RU" sz="1600" b="1" dirty="0">
                <a:solidFill>
                  <a:schemeClr val="bg1"/>
                </a:solidFill>
              </a:rPr>
              <a:t>№</a:t>
            </a:r>
            <a:r>
              <a:rPr lang="en-US" sz="1600" b="1" dirty="0">
                <a:solidFill>
                  <a:schemeClr val="bg1"/>
                </a:solidFill>
              </a:rPr>
              <a:t> 02-14-12/18680</a:t>
            </a:r>
            <a:r>
              <a:rPr lang="ru-RU" sz="1600" b="1" dirty="0">
                <a:solidFill>
                  <a:schemeClr val="bg1"/>
                </a:solidFill>
              </a:rPr>
              <a:t> от 06.03.2023 </a:t>
            </a:r>
          </a:p>
        </p:txBody>
      </p:sp>
      <p:pic>
        <p:nvPicPr>
          <p:cNvPr id="10" name="Рисунок 9">
            <a:extLst>
              <a:ext uri="{FF2B5EF4-FFF2-40B4-BE49-F238E27FC236}">
                <a16:creationId xmlns:a16="http://schemas.microsoft.com/office/drawing/2014/main" id="{D5D1A420-BD6B-9873-7CEC-D1FDBDF96FDE}"/>
              </a:ext>
            </a:extLst>
          </p:cNvPr>
          <p:cNvPicPr>
            <a:picLocks noChangeAspect="1"/>
          </p:cNvPicPr>
          <p:nvPr/>
        </p:nvPicPr>
        <p:blipFill>
          <a:blip r:embed="rId8"/>
          <a:stretch>
            <a:fillRect/>
          </a:stretch>
        </p:blipFill>
        <p:spPr>
          <a:xfrm>
            <a:off x="1225910" y="1585786"/>
            <a:ext cx="2069823" cy="1581438"/>
          </a:xfrm>
          <a:prstGeom prst="rect">
            <a:avLst/>
          </a:prstGeom>
        </p:spPr>
      </p:pic>
      <p:cxnSp>
        <p:nvCxnSpPr>
          <p:cNvPr id="14" name="Прямая соединительная линия 13">
            <a:extLst>
              <a:ext uri="{FF2B5EF4-FFF2-40B4-BE49-F238E27FC236}">
                <a16:creationId xmlns:a16="http://schemas.microsoft.com/office/drawing/2014/main" id="{994899FE-DDE3-D228-8B4E-C1ACCD07CDAA}"/>
              </a:ext>
            </a:extLst>
          </p:cNvPr>
          <p:cNvCxnSpPr/>
          <p:nvPr/>
        </p:nvCxnSpPr>
        <p:spPr>
          <a:xfrm>
            <a:off x="1225910" y="1444833"/>
            <a:ext cx="2411760" cy="1800200"/>
          </a:xfrm>
          <a:prstGeom prst="line">
            <a:avLst/>
          </a:prstGeom>
          <a:ln w="31750"/>
        </p:spPr>
        <p:style>
          <a:lnRef idx="1">
            <a:schemeClr val="accent2"/>
          </a:lnRef>
          <a:fillRef idx="0">
            <a:schemeClr val="accent2"/>
          </a:fillRef>
          <a:effectRef idx="0">
            <a:schemeClr val="accent2"/>
          </a:effectRef>
          <a:fontRef idx="minor">
            <a:schemeClr val="tx1"/>
          </a:fontRef>
        </p:style>
      </p:cxnSp>
      <p:pic>
        <p:nvPicPr>
          <p:cNvPr id="18" name="Рисунок 17">
            <a:extLst>
              <a:ext uri="{FF2B5EF4-FFF2-40B4-BE49-F238E27FC236}">
                <a16:creationId xmlns:a16="http://schemas.microsoft.com/office/drawing/2014/main" id="{E3AC5FBD-B8A5-AE82-60F0-8E8EBDE274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12" y="1275606"/>
            <a:ext cx="2882483" cy="3603104"/>
          </a:xfrm>
          <a:prstGeom prst="rect">
            <a:avLst/>
          </a:prstGeom>
        </p:spPr>
      </p:pic>
      <p:sp>
        <p:nvSpPr>
          <p:cNvPr id="19" name="TextBox 18">
            <a:extLst>
              <a:ext uri="{FF2B5EF4-FFF2-40B4-BE49-F238E27FC236}">
                <a16:creationId xmlns:a16="http://schemas.microsoft.com/office/drawing/2014/main" id="{EAF9C527-A64E-20A1-C833-BFB7FDE1E7AC}"/>
              </a:ext>
            </a:extLst>
          </p:cNvPr>
          <p:cNvSpPr txBox="1"/>
          <p:nvPr/>
        </p:nvSpPr>
        <p:spPr>
          <a:xfrm>
            <a:off x="3529540" y="1347614"/>
            <a:ext cx="5614460" cy="4154984"/>
          </a:xfrm>
          <a:prstGeom prst="rect">
            <a:avLst/>
          </a:prstGeom>
          <a:noFill/>
        </p:spPr>
        <p:txBody>
          <a:bodyPr wrap="square" rtlCol="0">
            <a:spAutoFit/>
          </a:bodyPr>
          <a:lstStyle/>
          <a:p>
            <a:pPr algn="ctr"/>
            <a:r>
              <a:rPr lang="ru-RU" sz="2400" b="1" dirty="0">
                <a:latin typeface="Monotype Corsiva" panose="03010101010201010101" pitchFamily="66" charset="0"/>
              </a:rPr>
              <a:t>Если объект попадает в Перечень объектов, на которую </a:t>
            </a:r>
            <a:r>
              <a:rPr lang="ru-RU" sz="2400" b="1" dirty="0">
                <a:solidFill>
                  <a:srgbClr val="C00000"/>
                </a:solidFill>
                <a:latin typeface="Monotype Corsiva" panose="03010101010201010101" pitchFamily="66" charset="0"/>
              </a:rPr>
              <a:t>частная охранная деятельность не распространяется </a:t>
            </a:r>
            <a:r>
              <a:rPr lang="ru-RU" sz="2400" b="1" dirty="0">
                <a:latin typeface="Monotype Corsiva" panose="03010101010201010101" pitchFamily="66" charset="0"/>
              </a:rPr>
              <a:t>(объекты государственной охраны и охраняемые объекты, предусмотренные Федеральным законом от 27 мая 1996 года N 57-ФЗ "О государственной охране", а также на объекты, перечень которых утвержден ПП РФ 587), наоборот, необходимо указать, что </a:t>
            </a:r>
            <a:r>
              <a:rPr lang="ru-RU" sz="2400" b="1" dirty="0">
                <a:solidFill>
                  <a:srgbClr val="C00000"/>
                </a:solidFill>
                <a:latin typeface="Monotype Corsiva" panose="03010101010201010101" pitchFamily="66" charset="0"/>
              </a:rPr>
              <a:t>УЗ не должен являться частной охранной организацией</a:t>
            </a:r>
            <a:r>
              <a:rPr lang="ru-RU" sz="2400" b="1" dirty="0">
                <a:latin typeface="Monotype Corsiva" panose="03010101010201010101" pitchFamily="66" charset="0"/>
              </a:rPr>
              <a:t>!!!</a:t>
            </a:r>
          </a:p>
          <a:p>
            <a:pPr algn="ctr"/>
            <a:endParaRPr lang="ru-RU" sz="2400" b="1" dirty="0">
              <a:solidFill>
                <a:srgbClr val="C00000"/>
              </a:solidFill>
              <a:latin typeface="Monotype Corsiva" panose="03010101010201010101" pitchFamily="66" charset="0"/>
            </a:endParaRPr>
          </a:p>
        </p:txBody>
      </p:sp>
    </p:spTree>
    <p:extLst>
      <p:ext uri="{BB962C8B-B14F-4D97-AF65-F5344CB8AC3E}">
        <p14:creationId xmlns:p14="http://schemas.microsoft.com/office/powerpoint/2010/main" val="1079609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a:extLst>
              <a:ext uri="{FF2B5EF4-FFF2-40B4-BE49-F238E27FC236}">
                <a16:creationId xmlns:a16="http://schemas.microsoft.com/office/drawing/2014/main" id="{4CD97D77-F53B-0294-99F5-8FF0D426485E}"/>
              </a:ext>
            </a:extLst>
          </p:cNvPr>
          <p:cNvGraphicFramePr/>
          <p:nvPr>
            <p:extLst>
              <p:ext uri="{D42A27DB-BD31-4B8C-83A1-F6EECF244321}">
                <p14:modId xmlns:p14="http://schemas.microsoft.com/office/powerpoint/2010/main" val="3973984450"/>
              </p:ext>
            </p:extLst>
          </p:nvPr>
        </p:nvGraphicFramePr>
        <p:xfrm>
          <a:off x="0" y="539750"/>
          <a:ext cx="9144000" cy="476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Свиток: горизонтальный 14">
            <a:extLst>
              <a:ext uri="{FF2B5EF4-FFF2-40B4-BE49-F238E27FC236}">
                <a16:creationId xmlns:a16="http://schemas.microsoft.com/office/drawing/2014/main" id="{F987D6E5-97BC-7551-1EE9-0893ABE8808D}"/>
              </a:ext>
            </a:extLst>
          </p:cNvPr>
          <p:cNvSpPr/>
          <p:nvPr/>
        </p:nvSpPr>
        <p:spPr>
          <a:xfrm>
            <a:off x="0" y="-20539"/>
            <a:ext cx="9036496" cy="147627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atin typeface="Times New Roman" panose="02020603050405020304" pitchFamily="18" charset="0"/>
                <a:cs typeface="Times New Roman" panose="02020603050405020304" pitchFamily="18" charset="0"/>
              </a:rPr>
              <a:t>Требование к УЗ в соответствии   </a:t>
            </a:r>
          </a:p>
          <a:p>
            <a:pPr algn="ctr"/>
            <a:r>
              <a:rPr lang="ru-RU" sz="3200" dirty="0">
                <a:latin typeface="Times New Roman" panose="02020603050405020304" pitchFamily="18" charset="0"/>
                <a:cs typeface="Times New Roman" panose="02020603050405020304" pitchFamily="18" charset="0"/>
              </a:rPr>
              <a:t>с п. 1 ч. 1 ст. 31 Закона 44-ФЗ (</a:t>
            </a:r>
            <a:r>
              <a:rPr lang="ru-RU" sz="3200" b="1" u="sng" dirty="0">
                <a:latin typeface="Times New Roman" panose="02020603050405020304" pitchFamily="18" charset="0"/>
                <a:cs typeface="Times New Roman" panose="02020603050405020304" pitchFamily="18" charset="0"/>
              </a:rPr>
              <a:t>в особом случае</a:t>
            </a:r>
            <a:r>
              <a:rPr lang="ru-RU" sz="3200" dirty="0">
                <a:latin typeface="Times New Roman" panose="02020603050405020304" pitchFamily="18" charset="0"/>
                <a:cs typeface="Times New Roman" panose="02020603050405020304" pitchFamily="18" charset="0"/>
              </a:rPr>
              <a:t>)</a:t>
            </a:r>
          </a:p>
          <a:p>
            <a:pPr algn="ctr"/>
            <a:endParaRPr lang="ru-RU" sz="900" dirty="0"/>
          </a:p>
        </p:txBody>
      </p:sp>
      <p:sp>
        <p:nvSpPr>
          <p:cNvPr id="5" name="TextBox 4">
            <a:extLst>
              <a:ext uri="{FF2B5EF4-FFF2-40B4-BE49-F238E27FC236}">
                <a16:creationId xmlns:a16="http://schemas.microsoft.com/office/drawing/2014/main" id="{2E025555-33E4-5DF7-DA7D-399DC664DCA9}"/>
              </a:ext>
            </a:extLst>
          </p:cNvPr>
          <p:cNvSpPr txBox="1"/>
          <p:nvPr/>
        </p:nvSpPr>
        <p:spPr>
          <a:xfrm>
            <a:off x="395536" y="1846684"/>
            <a:ext cx="1152127" cy="1077218"/>
          </a:xfrm>
          <a:prstGeom prst="rect">
            <a:avLst/>
          </a:prstGeom>
          <a:noFill/>
        </p:spPr>
        <p:txBody>
          <a:bodyPr wrap="square" rtlCol="0">
            <a:spAutoFit/>
          </a:bodyPr>
          <a:lstStyle/>
          <a:p>
            <a:pPr algn="ctr"/>
            <a:r>
              <a:rPr lang="ru-RU" sz="1600" b="1" dirty="0">
                <a:solidFill>
                  <a:schemeClr val="bg1"/>
                </a:solidFill>
              </a:rPr>
              <a:t>№ 24-06-06/129295 от 29.12.2022 </a:t>
            </a:r>
          </a:p>
        </p:txBody>
      </p:sp>
      <p:sp>
        <p:nvSpPr>
          <p:cNvPr id="12" name="TextBox 11">
            <a:extLst>
              <a:ext uri="{FF2B5EF4-FFF2-40B4-BE49-F238E27FC236}">
                <a16:creationId xmlns:a16="http://schemas.microsoft.com/office/drawing/2014/main" id="{37B8950E-F10A-B561-F63D-462BD8B534CA}"/>
              </a:ext>
            </a:extLst>
          </p:cNvPr>
          <p:cNvSpPr txBox="1"/>
          <p:nvPr/>
        </p:nvSpPr>
        <p:spPr>
          <a:xfrm>
            <a:off x="683568" y="3612961"/>
            <a:ext cx="1224136" cy="1077218"/>
          </a:xfrm>
          <a:prstGeom prst="rect">
            <a:avLst/>
          </a:prstGeom>
          <a:noFill/>
        </p:spPr>
        <p:txBody>
          <a:bodyPr wrap="square" rtlCol="0">
            <a:spAutoFit/>
          </a:bodyPr>
          <a:lstStyle/>
          <a:p>
            <a:pPr algn="ctr"/>
            <a:r>
              <a:rPr lang="ru-RU" sz="1600" b="1" dirty="0">
                <a:solidFill>
                  <a:schemeClr val="bg1"/>
                </a:solidFill>
              </a:rPr>
              <a:t>№</a:t>
            </a:r>
            <a:r>
              <a:rPr lang="en-US" sz="1600" b="1" dirty="0">
                <a:solidFill>
                  <a:schemeClr val="bg1"/>
                </a:solidFill>
              </a:rPr>
              <a:t> 02-14-12/18680</a:t>
            </a:r>
            <a:r>
              <a:rPr lang="ru-RU" sz="1600" b="1" dirty="0">
                <a:solidFill>
                  <a:schemeClr val="bg1"/>
                </a:solidFill>
              </a:rPr>
              <a:t> от 06.03.2023 </a:t>
            </a:r>
          </a:p>
        </p:txBody>
      </p:sp>
      <p:sp>
        <p:nvSpPr>
          <p:cNvPr id="2" name="TextBox 1">
            <a:extLst>
              <a:ext uri="{FF2B5EF4-FFF2-40B4-BE49-F238E27FC236}">
                <a16:creationId xmlns:a16="http://schemas.microsoft.com/office/drawing/2014/main" id="{D766142B-CDEC-C152-4F58-137E1F0EBEB1}"/>
              </a:ext>
            </a:extLst>
          </p:cNvPr>
          <p:cNvSpPr txBox="1"/>
          <p:nvPr/>
        </p:nvSpPr>
        <p:spPr>
          <a:xfrm>
            <a:off x="6228184" y="1491630"/>
            <a:ext cx="2380467" cy="707886"/>
          </a:xfrm>
          <a:prstGeom prst="rect">
            <a:avLst/>
          </a:prstGeom>
          <a:noFill/>
        </p:spPr>
        <p:txBody>
          <a:bodyPr wrap="square" rtlCol="0">
            <a:spAutoFit/>
          </a:bodyPr>
          <a:lstStyle/>
          <a:p>
            <a:pPr algn="ctr"/>
            <a:r>
              <a:rPr lang="ru-RU" sz="2000" dirty="0">
                <a:latin typeface="Monotype Corsiva" panose="03010101010201010101" pitchFamily="66" charset="0"/>
                <a:cs typeface="Times New Roman" panose="02020603050405020304" pitchFamily="18" charset="0"/>
              </a:rPr>
              <a:t>ПРИМЕР</a:t>
            </a:r>
          </a:p>
          <a:p>
            <a:pPr algn="ctr"/>
            <a:r>
              <a:rPr lang="ru-RU" sz="2000" dirty="0">
                <a:latin typeface="Monotype Corsiva" panose="03010101010201010101" pitchFamily="66" charset="0"/>
                <a:cs typeface="Times New Roman" panose="02020603050405020304" pitchFamily="18" charset="0"/>
              </a:rPr>
              <a:t> из судебной практики</a:t>
            </a:r>
            <a:endParaRPr lang="ru-RU" dirty="0">
              <a:latin typeface="Monotype Corsiva" panose="03010101010201010101" pitchFamily="66" charset="0"/>
              <a:cs typeface="Times New Roman" panose="02020603050405020304" pitchFamily="18" charset="0"/>
            </a:endParaRPr>
          </a:p>
        </p:txBody>
      </p:sp>
      <p:sp>
        <p:nvSpPr>
          <p:cNvPr id="6" name="Блок-схема: перфолента 5">
            <a:extLst>
              <a:ext uri="{FF2B5EF4-FFF2-40B4-BE49-F238E27FC236}">
                <a16:creationId xmlns:a16="http://schemas.microsoft.com/office/drawing/2014/main" id="{2E5873C0-3B4F-75F9-7E5F-A868E33C0EEC}"/>
              </a:ext>
            </a:extLst>
          </p:cNvPr>
          <p:cNvSpPr/>
          <p:nvPr/>
        </p:nvSpPr>
        <p:spPr>
          <a:xfrm>
            <a:off x="6300192" y="1275606"/>
            <a:ext cx="2376264" cy="1077218"/>
          </a:xfrm>
          <a:prstGeom prst="flowChartPunchedTap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874B3A09-3B4B-82AB-9AD1-DB64282A207D}"/>
              </a:ext>
            </a:extLst>
          </p:cNvPr>
          <p:cNvSpPr txBox="1"/>
          <p:nvPr/>
        </p:nvSpPr>
        <p:spPr>
          <a:xfrm>
            <a:off x="127306" y="1461361"/>
            <a:ext cx="8920267" cy="3416320"/>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Уральское управление Ростехнадзора закупало услуги по </a:t>
            </a:r>
          </a:p>
          <a:p>
            <a:r>
              <a:rPr lang="ru-RU" dirty="0">
                <a:latin typeface="Times New Roman" panose="02020603050405020304" pitchFamily="18" charset="0"/>
                <a:cs typeface="Times New Roman" panose="02020603050405020304" pitchFamily="18" charset="0"/>
              </a:rPr>
              <a:t>охране и техническому обслуживанию систем охранной </a:t>
            </a:r>
          </a:p>
          <a:p>
            <a:r>
              <a:rPr lang="ru-RU" dirty="0">
                <a:latin typeface="Times New Roman" panose="02020603050405020304" pitchFamily="18" charset="0"/>
                <a:cs typeface="Times New Roman" panose="02020603050405020304" pitchFamily="18" charset="0"/>
              </a:rPr>
              <a:t>сигнализации  посредством конкурентной процедуры.</a:t>
            </a:r>
          </a:p>
          <a:p>
            <a:r>
              <a:rPr lang="ru-RU" dirty="0">
                <a:latin typeface="Times New Roman" panose="02020603050405020304" pitchFamily="18" charset="0"/>
                <a:cs typeface="Times New Roman" panose="02020603050405020304" pitchFamily="18" charset="0"/>
              </a:rPr>
              <a:t>В связи с тем, что Ростехнадзор, а следовательно, и его территориальный орган – Уральское управление, – включены в перечень, утвержденный ПП 587, ФАС признала нарушением неустановление при осуществлении спорной закупки требования к участникам закупки, в соответствии с которым УЗ не может являться лицом, осуществляющим частную охранную деятельность.</a:t>
            </a:r>
          </a:p>
          <a:p>
            <a:r>
              <a:rPr lang="ru-RU" dirty="0">
                <a:latin typeface="Times New Roman" panose="02020603050405020304" pitchFamily="18" charset="0"/>
                <a:cs typeface="Times New Roman" panose="02020603050405020304" pitchFamily="18" charset="0"/>
              </a:rPr>
              <a:t>Суд поддержал позицию ФАС, указав, что иное толкование Перечня объектов, подлежащих государственной охране, закрепленного в п. 1 Приложения N 1 к ППРФ N 587, противоречит задачам обеспечения обороноспособности и безопасности государства.</a:t>
            </a:r>
          </a:p>
        </p:txBody>
      </p:sp>
      <p:sp>
        <p:nvSpPr>
          <p:cNvPr id="8" name="Волна 7">
            <a:extLst>
              <a:ext uri="{FF2B5EF4-FFF2-40B4-BE49-F238E27FC236}">
                <a16:creationId xmlns:a16="http://schemas.microsoft.com/office/drawing/2014/main" id="{DE72F71C-E914-9431-A8A7-01FD59FCF4E2}"/>
              </a:ext>
            </a:extLst>
          </p:cNvPr>
          <p:cNvSpPr/>
          <p:nvPr/>
        </p:nvSpPr>
        <p:spPr>
          <a:xfrm>
            <a:off x="2267744" y="4443958"/>
            <a:ext cx="6840760" cy="689883"/>
          </a:xfrm>
          <a:prstGeom prst="wave">
            <a:avLst/>
          </a:prstGeom>
          <a:noFill/>
          <a:ln w="34925">
            <a:solidFill>
              <a:schemeClr val="tx1">
                <a:alpha val="1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i="1" dirty="0">
                <a:solidFill>
                  <a:schemeClr val="tx1"/>
                </a:solidFill>
                <a:latin typeface="Times New Roman" panose="02020603050405020304" pitchFamily="18" charset="0"/>
                <a:cs typeface="Times New Roman" panose="02020603050405020304" pitchFamily="18" charset="0"/>
              </a:rPr>
              <a:t>Постановление Арбитражного суда Уральского округа от 28 апреля 2021 г. N Ф09-2448/21 по делу N А60-39314/2020</a:t>
            </a:r>
          </a:p>
        </p:txBody>
      </p:sp>
    </p:spTree>
    <p:extLst>
      <p:ext uri="{BB962C8B-B14F-4D97-AF65-F5344CB8AC3E}">
        <p14:creationId xmlns:p14="http://schemas.microsoft.com/office/powerpoint/2010/main" val="4286587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виток: горизонтальный 6">
            <a:extLst>
              <a:ext uri="{FF2B5EF4-FFF2-40B4-BE49-F238E27FC236}">
                <a16:creationId xmlns:a16="http://schemas.microsoft.com/office/drawing/2014/main" id="{7427FF71-4A99-7E70-0451-14CD9D73A923}"/>
              </a:ext>
            </a:extLst>
          </p:cNvPr>
          <p:cNvSpPr/>
          <p:nvPr/>
        </p:nvSpPr>
        <p:spPr>
          <a:xfrm>
            <a:off x="35496" y="-105126"/>
            <a:ext cx="8928992"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cs typeface="Times New Roman" panose="02020603050405020304" pitchFamily="18" charset="0"/>
              </a:rPr>
              <a:t>ДОПОЛНИТЕЛЬНО ОБРАТИТЬ ВНИМАНИЕ!!!</a:t>
            </a:r>
          </a:p>
        </p:txBody>
      </p:sp>
      <p:pic>
        <p:nvPicPr>
          <p:cNvPr id="4" name="Рисунок 3">
            <a:extLst>
              <a:ext uri="{FF2B5EF4-FFF2-40B4-BE49-F238E27FC236}">
                <a16:creationId xmlns:a16="http://schemas.microsoft.com/office/drawing/2014/main" id="{BDC999E8-D050-942F-1657-BF93EB49F387}"/>
              </a:ext>
            </a:extLst>
          </p:cNvPr>
          <p:cNvPicPr>
            <a:picLocks noChangeAspect="1"/>
          </p:cNvPicPr>
          <p:nvPr/>
        </p:nvPicPr>
        <p:blipFill>
          <a:blip r:embed="rId3"/>
          <a:stretch>
            <a:fillRect/>
          </a:stretch>
        </p:blipFill>
        <p:spPr>
          <a:xfrm>
            <a:off x="142078" y="843558"/>
            <a:ext cx="6029467" cy="4194412"/>
          </a:xfrm>
          <a:prstGeom prst="rect">
            <a:avLst/>
          </a:prstGeom>
        </p:spPr>
      </p:pic>
      <p:pic>
        <p:nvPicPr>
          <p:cNvPr id="15" name="Рисунок 14">
            <a:extLst>
              <a:ext uri="{FF2B5EF4-FFF2-40B4-BE49-F238E27FC236}">
                <a16:creationId xmlns:a16="http://schemas.microsoft.com/office/drawing/2014/main" id="{4EFFAD50-38DC-9933-D333-BD5C8D346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1865906"/>
            <a:ext cx="3039705" cy="3277594"/>
          </a:xfrm>
          <a:prstGeom prst="rect">
            <a:avLst/>
          </a:prstGeom>
        </p:spPr>
      </p:pic>
    </p:spTree>
    <p:extLst>
      <p:ext uri="{BB962C8B-B14F-4D97-AF65-F5344CB8AC3E}">
        <p14:creationId xmlns:p14="http://schemas.microsoft.com/office/powerpoint/2010/main" val="49930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35496" y="781148"/>
            <a:ext cx="9073008" cy="4362352"/>
          </a:xfrm>
          <a:solidFill>
            <a:schemeClr val="bg1"/>
          </a:solidFill>
          <a:ln w="28575">
            <a:solidFill>
              <a:schemeClr val="accent1">
                <a:shade val="50000"/>
              </a:schemeClr>
            </a:solidFill>
          </a:ln>
        </p:spPr>
        <p:txBody>
          <a:bodyPr>
            <a:noAutofit/>
          </a:bodyPr>
          <a:lstStyle/>
          <a:p>
            <a:pPr marL="0" indent="0" algn="ctr">
              <a:buNone/>
            </a:pPr>
            <a:r>
              <a:rPr lang="ru-RU" sz="1800" dirty="0">
                <a:latin typeface="Times New Roman" panose="02020603050405020304" pitchFamily="18" charset="0"/>
                <a:cs typeface="Times New Roman" panose="02020603050405020304" pitchFamily="18" charset="0"/>
              </a:rPr>
              <a:t>При закупках охранных услуг заказчик </a:t>
            </a:r>
            <a:r>
              <a:rPr lang="ru-RU" sz="1800" b="1" u="sng" dirty="0">
                <a:solidFill>
                  <a:srgbClr val="C00000"/>
                </a:solidFill>
                <a:latin typeface="Times New Roman" panose="02020603050405020304" pitchFamily="18" charset="0"/>
                <a:cs typeface="Times New Roman" panose="02020603050405020304" pitchFamily="18" charset="0"/>
              </a:rPr>
              <a:t>обязан</a:t>
            </a:r>
            <a:r>
              <a:rPr lang="ru-RU" sz="1800" dirty="0">
                <a:latin typeface="Times New Roman" panose="02020603050405020304" pitchFamily="18" charset="0"/>
                <a:cs typeface="Times New Roman" panose="02020603050405020304" pitchFamily="18" charset="0"/>
              </a:rPr>
              <a:t> установить дополнительное требование к УЗ в соответствии с Постановлением Правительства РФ от 29 декабря 2021 г. N 2571 "О требованиях к участникам закупки товаров, работ, услуг для обеспечения государственных и муниципальных нужд и признании утратившими силу некоторых актов и отдельных положений актов </a:t>
            </a:r>
            <a:r>
              <a:rPr lang="ru-RU" sz="2000" dirty="0">
                <a:latin typeface="Times New Roman" panose="02020603050405020304" pitchFamily="18" charset="0"/>
                <a:cs typeface="Times New Roman" panose="02020603050405020304" pitchFamily="18" charset="0"/>
              </a:rPr>
              <a:t>Правительства Российской Федерации"</a:t>
            </a:r>
          </a:p>
          <a:p>
            <a:pPr marL="0" indent="0" algn="ctr">
              <a:buNone/>
            </a:pPr>
            <a:endParaRPr lang="ru-RU" sz="2000" dirty="0">
              <a:latin typeface="Times New Roman" panose="02020603050405020304" pitchFamily="18" charset="0"/>
              <a:cs typeface="Times New Roman" panose="02020603050405020304" pitchFamily="18" charset="0"/>
            </a:endParaRPr>
          </a:p>
          <a:p>
            <a:pPr marL="0" indent="0" algn="ctr">
              <a:buNone/>
            </a:pPr>
            <a:endParaRPr lang="ru-RU" sz="2000" dirty="0">
              <a:latin typeface="Times New Roman" panose="02020603050405020304" pitchFamily="18" charset="0"/>
              <a:cs typeface="Times New Roman" panose="02020603050405020304" pitchFamily="18" charset="0"/>
            </a:endParaRPr>
          </a:p>
          <a:p>
            <a:pPr marL="0" indent="0" algn="ctr">
              <a:buNone/>
            </a:pPr>
            <a:r>
              <a:rPr lang="ru-RU" sz="2000" dirty="0">
                <a:latin typeface="Times New Roman" panose="02020603050405020304" pitchFamily="18" charset="0"/>
                <a:cs typeface="Times New Roman" panose="02020603050405020304" pitchFamily="18" charset="0"/>
              </a:rPr>
              <a:t> </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cs typeface="Times New Roman" panose="02020603050405020304" pitchFamily="18" charset="0"/>
              </a:rPr>
              <a:t>Дополнительные требования к УЗ</a:t>
            </a:r>
          </a:p>
        </p:txBody>
      </p:sp>
      <p:graphicFrame>
        <p:nvGraphicFramePr>
          <p:cNvPr id="6" name="Таблица 5">
            <a:extLst>
              <a:ext uri="{FF2B5EF4-FFF2-40B4-BE49-F238E27FC236}">
                <a16:creationId xmlns:a16="http://schemas.microsoft.com/office/drawing/2014/main" id="{469905D1-5FB2-0069-F6D8-E2F4EE087613}"/>
              </a:ext>
            </a:extLst>
          </p:cNvPr>
          <p:cNvGraphicFramePr>
            <a:graphicFrameLocks noGrp="1"/>
          </p:cNvGraphicFramePr>
          <p:nvPr>
            <p:extLst>
              <p:ext uri="{D42A27DB-BD31-4B8C-83A1-F6EECF244321}">
                <p14:modId xmlns:p14="http://schemas.microsoft.com/office/powerpoint/2010/main" val="365071356"/>
              </p:ext>
            </p:extLst>
          </p:nvPr>
        </p:nvGraphicFramePr>
        <p:xfrm>
          <a:off x="122386" y="2331047"/>
          <a:ext cx="8820471" cy="2812453"/>
        </p:xfrm>
        <a:graphic>
          <a:graphicData uri="http://schemas.openxmlformats.org/drawingml/2006/table">
            <a:tbl>
              <a:tblPr>
                <a:tableStyleId>{5C22544A-7EE6-4342-B048-85BDC9FD1C3A}</a:tableStyleId>
              </a:tblPr>
              <a:tblGrid>
                <a:gridCol w="508842">
                  <a:extLst>
                    <a:ext uri="{9D8B030D-6E8A-4147-A177-3AD203B41FA5}">
                      <a16:colId xmlns:a16="http://schemas.microsoft.com/office/drawing/2014/main" val="3541854311"/>
                    </a:ext>
                  </a:extLst>
                </a:gridCol>
                <a:gridCol w="1831825">
                  <a:extLst>
                    <a:ext uri="{9D8B030D-6E8A-4147-A177-3AD203B41FA5}">
                      <a16:colId xmlns:a16="http://schemas.microsoft.com/office/drawing/2014/main" val="3328883117"/>
                    </a:ext>
                  </a:extLst>
                </a:gridCol>
                <a:gridCol w="3666166">
                  <a:extLst>
                    <a:ext uri="{9D8B030D-6E8A-4147-A177-3AD203B41FA5}">
                      <a16:colId xmlns:a16="http://schemas.microsoft.com/office/drawing/2014/main" val="1039068662"/>
                    </a:ext>
                  </a:extLst>
                </a:gridCol>
                <a:gridCol w="2813638">
                  <a:extLst>
                    <a:ext uri="{9D8B030D-6E8A-4147-A177-3AD203B41FA5}">
                      <a16:colId xmlns:a16="http://schemas.microsoft.com/office/drawing/2014/main" val="1645676881"/>
                    </a:ext>
                  </a:extLst>
                </a:gridCol>
              </a:tblGrid>
              <a:tr h="2812453">
                <a:tc>
                  <a:txBody>
                    <a:bodyPr/>
                    <a:lstStyle/>
                    <a:p>
                      <a:pPr algn="ctr">
                        <a:lnSpc>
                          <a:spcPct val="107000"/>
                        </a:lnSpc>
                      </a:pPr>
                      <a:r>
                        <a:rPr lang="ru-RU" sz="1400" kern="100" dirty="0">
                          <a:effectLst/>
                          <a:latin typeface="Times New Roman" panose="02020603050405020304" pitchFamily="18" charset="0"/>
                          <a:cs typeface="Times New Roman" panose="02020603050405020304" pitchFamily="18" charset="0"/>
                        </a:rPr>
                        <a:t>34.</a:t>
                      </a:r>
                      <a:endParaRPr lang="ru-RU"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31" marR="58931" marT="0" marB="0"/>
                </a:tc>
                <a:tc>
                  <a:txBody>
                    <a:bodyPr/>
                    <a:lstStyle/>
                    <a:p>
                      <a:pPr>
                        <a:lnSpc>
                          <a:spcPct val="107000"/>
                        </a:lnSpc>
                      </a:pPr>
                      <a:r>
                        <a:rPr lang="ru-RU" sz="1400" kern="100" dirty="0">
                          <a:effectLst/>
                          <a:latin typeface="Times New Roman" panose="02020603050405020304" pitchFamily="18" charset="0"/>
                          <a:cs typeface="Times New Roman" panose="02020603050405020304" pitchFamily="18" charset="0"/>
                        </a:rPr>
                        <a:t>Услуги по обеспечению охраны объектов (территорий)</a:t>
                      </a:r>
                    </a:p>
                    <a:p>
                      <a:pPr>
                        <a:lnSpc>
                          <a:spcPct val="107000"/>
                        </a:lnSpc>
                      </a:pPr>
                      <a:endParaRPr lang="ru-RU"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ru-RU" sz="1400" kern="100" dirty="0">
                          <a:effectLst/>
                          <a:latin typeface="Times New Roman" panose="02020603050405020304" pitchFamily="18" charset="0"/>
                          <a:ea typeface="Times New Roman" panose="02020603050405020304" pitchFamily="18" charset="0"/>
                          <a:cs typeface="Times New Roman" panose="02020603050405020304" pitchFamily="18" charset="0"/>
                        </a:rPr>
                        <a:t>БЫЛО: </a:t>
                      </a:r>
                      <a:r>
                        <a:rPr lang="ru-RU" sz="1200" i="1" kern="100" dirty="0">
                          <a:effectLst/>
                          <a:latin typeface="Times New Roman" panose="02020603050405020304" pitchFamily="18" charset="0"/>
                          <a:ea typeface="Times New Roman" panose="02020603050405020304" pitchFamily="18" charset="0"/>
                          <a:cs typeface="Times New Roman" panose="02020603050405020304" pitchFamily="18" charset="0"/>
                        </a:rPr>
                        <a:t>образовательных и научных организаций </a:t>
                      </a:r>
                      <a:r>
                        <a:rPr lang="ru-RU" sz="1200" b="1" i="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(ИСКЛЮЧЕНО)</a:t>
                      </a:r>
                      <a:endParaRPr lang="ru-RU" sz="1400" b="1" i="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31" marR="58931" marT="0" marB="0"/>
                </a:tc>
                <a:tc>
                  <a:txBody>
                    <a:bodyPr/>
                    <a:lstStyle/>
                    <a:p>
                      <a:pPr algn="ctr">
                        <a:lnSpc>
                          <a:spcPct val="107000"/>
                        </a:lnSpc>
                      </a:pPr>
                      <a:r>
                        <a:rPr lang="ru-RU" sz="1400" kern="100" dirty="0">
                          <a:effectLst/>
                          <a:latin typeface="Times New Roman" panose="02020603050405020304" pitchFamily="18" charset="0"/>
                          <a:cs typeface="Times New Roman" panose="02020603050405020304" pitchFamily="18" charset="0"/>
                        </a:rPr>
                        <a:t>наличие опыта исполнения участником закупки договора, предусматривающего оказание услуг по обеспечению охраны объектов (территорий). Цена оказанных услуг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endParaRPr lang="ru-RU"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31" marR="58931" marT="0" marB="0"/>
                </a:tc>
                <a:tc>
                  <a:txBody>
                    <a:bodyPr/>
                    <a:lstStyle/>
                    <a:p>
                      <a:pPr marL="342900" indent="-342900" algn="ctr">
                        <a:lnSpc>
                          <a:spcPct val="107000"/>
                        </a:lnSpc>
                        <a:buAutoNum type="arabicParenR"/>
                      </a:pPr>
                      <a:r>
                        <a:rPr lang="ru-RU" sz="1400" kern="100" dirty="0">
                          <a:effectLst/>
                          <a:latin typeface="Times New Roman" panose="02020603050405020304" pitchFamily="18" charset="0"/>
                          <a:cs typeface="Times New Roman" panose="02020603050405020304" pitchFamily="18" charset="0"/>
                        </a:rPr>
                        <a:t>исполненный договор </a:t>
                      </a:r>
                    </a:p>
                    <a:p>
                      <a:pPr marL="0" indent="0" algn="ctr">
                        <a:lnSpc>
                          <a:spcPct val="107000"/>
                        </a:lnSpc>
                        <a:buNone/>
                      </a:pPr>
                      <a:r>
                        <a:rPr lang="ru-RU" sz="1400" b="1" u="sng" kern="100" dirty="0">
                          <a:effectLst/>
                          <a:latin typeface="Times New Roman" panose="02020603050405020304" pitchFamily="18" charset="0"/>
                          <a:cs typeface="Times New Roman" panose="02020603050405020304" pitchFamily="18" charset="0"/>
                        </a:rPr>
                        <a:t>(44-ФЗ,223-ФЗ);</a:t>
                      </a:r>
                    </a:p>
                    <a:p>
                      <a:pPr algn="ctr">
                        <a:lnSpc>
                          <a:spcPct val="107000"/>
                        </a:lnSpc>
                      </a:pPr>
                      <a:r>
                        <a:rPr lang="ru-RU" sz="1400" kern="100" dirty="0">
                          <a:effectLst/>
                          <a:latin typeface="Times New Roman" panose="02020603050405020304" pitchFamily="18" charset="0"/>
                          <a:cs typeface="Times New Roman" panose="02020603050405020304" pitchFamily="18" charset="0"/>
                        </a:rPr>
                        <a:t>2) акт приемки оказанных услуг, подтверждающий цену оказанных услуг.</a:t>
                      </a:r>
                    </a:p>
                    <a:p>
                      <a:pPr algn="ctr">
                        <a:lnSpc>
                          <a:spcPct val="107000"/>
                        </a:lnSpc>
                      </a:pPr>
                      <a:endParaRPr lang="ru-RU" sz="1400" kern="100" dirty="0">
                        <a:effectLst/>
                        <a:latin typeface="Times New Roman" panose="02020603050405020304" pitchFamily="18" charset="0"/>
                        <a:cs typeface="Times New Roman" panose="02020603050405020304" pitchFamily="18" charset="0"/>
                      </a:endParaRPr>
                    </a:p>
                    <a:p>
                      <a:pPr algn="ctr">
                        <a:lnSpc>
                          <a:spcPct val="107000"/>
                        </a:lnSpc>
                      </a:pPr>
                      <a:r>
                        <a:rPr lang="ru-RU" sz="1400" b="1" i="0" u="sng" kern="100" dirty="0">
                          <a:effectLst/>
                          <a:latin typeface="Times New Roman" panose="02020603050405020304" pitchFamily="18" charset="0"/>
                          <a:cs typeface="Times New Roman" panose="02020603050405020304" pitchFamily="18" charset="0"/>
                        </a:rPr>
                        <a:t>Неустойки уплачены</a:t>
                      </a:r>
                    </a:p>
                  </a:txBody>
                  <a:tcPr marL="58931" marR="58931" marT="0" marB="0"/>
                </a:tc>
                <a:extLst>
                  <a:ext uri="{0D108BD9-81ED-4DB2-BD59-A6C34878D82A}">
                    <a16:rowId xmlns:a16="http://schemas.microsoft.com/office/drawing/2014/main" val="2984068367"/>
                  </a:ext>
                </a:extLst>
              </a:tr>
            </a:tbl>
          </a:graphicData>
        </a:graphic>
      </p:graphicFrame>
      <p:sp>
        <p:nvSpPr>
          <p:cNvPr id="8" name="TextBox 7">
            <a:extLst>
              <a:ext uri="{FF2B5EF4-FFF2-40B4-BE49-F238E27FC236}">
                <a16:creationId xmlns:a16="http://schemas.microsoft.com/office/drawing/2014/main" id="{07C21B2E-07E5-9CA2-B75D-743080473E0E}"/>
              </a:ext>
            </a:extLst>
          </p:cNvPr>
          <p:cNvSpPr txBox="1"/>
          <p:nvPr/>
        </p:nvSpPr>
        <p:spPr>
          <a:xfrm>
            <a:off x="84986" y="-884634"/>
            <a:ext cx="2566396" cy="307777"/>
          </a:xfrm>
          <a:prstGeom prst="rect">
            <a:avLst/>
          </a:prstGeom>
          <a:noFill/>
        </p:spPr>
        <p:txBody>
          <a:bodyPr wrap="square">
            <a:spAutoFit/>
          </a:bodyPr>
          <a:lstStyle/>
          <a:p>
            <a:endParaRPr lang="ru-RU" sz="14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4369EB9A-F55A-E918-34FB-742C1B597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917" y="3837434"/>
            <a:ext cx="792088" cy="1320147"/>
          </a:xfrm>
          <a:prstGeom prst="rect">
            <a:avLst/>
          </a:prstGeom>
        </p:spPr>
      </p:pic>
      <p:sp>
        <p:nvSpPr>
          <p:cNvPr id="2" name="Волна 1">
            <a:extLst>
              <a:ext uri="{FF2B5EF4-FFF2-40B4-BE49-F238E27FC236}">
                <a16:creationId xmlns:a16="http://schemas.microsoft.com/office/drawing/2014/main" id="{99DA9C8F-68D3-97B4-E185-DD98B90D7705}"/>
              </a:ext>
            </a:extLst>
          </p:cNvPr>
          <p:cNvSpPr/>
          <p:nvPr/>
        </p:nvSpPr>
        <p:spPr>
          <a:xfrm>
            <a:off x="222995" y="4299942"/>
            <a:ext cx="7905922" cy="825474"/>
          </a:xfrm>
          <a:prstGeom prst="wave">
            <a:avLst>
              <a:gd name="adj1" fmla="val 12500"/>
              <a:gd name="adj2" fmla="val 0"/>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0ECAA5AB-2B86-0D13-6894-2EC86E1C1F4D}"/>
              </a:ext>
            </a:extLst>
          </p:cNvPr>
          <p:cNvSpPr txBox="1"/>
          <p:nvPr/>
        </p:nvSpPr>
        <p:spPr>
          <a:xfrm>
            <a:off x="395536" y="4371950"/>
            <a:ext cx="7272808" cy="677108"/>
          </a:xfrm>
          <a:prstGeom prst="rect">
            <a:avLst/>
          </a:prstGeom>
          <a:noFill/>
        </p:spPr>
        <p:txBody>
          <a:bodyPr wrap="square" rtlCol="0">
            <a:spAutoFit/>
          </a:bodyPr>
          <a:lstStyle/>
          <a:p>
            <a:pPr algn="ctr"/>
            <a:r>
              <a:rPr lang="ru-RU" sz="2000" b="1" u="sng" dirty="0">
                <a:solidFill>
                  <a:srgbClr val="C00000"/>
                </a:solidFill>
                <a:latin typeface="Times New Roman" panose="02020603050405020304" pitchFamily="18" charset="0"/>
                <a:cs typeface="Times New Roman" panose="02020603050405020304" pitchFamily="18" charset="0"/>
              </a:rPr>
              <a:t>НО!!!</a:t>
            </a:r>
            <a:r>
              <a:rPr lang="ru-RU" sz="2000" b="1" dirty="0">
                <a:solidFill>
                  <a:srgbClr val="C00000"/>
                </a:solidFill>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Данное дополнительное требование может не устанавливаться, если НМЦК менее 500 тысяч рублей</a:t>
            </a:r>
          </a:p>
        </p:txBody>
      </p:sp>
    </p:spTree>
    <p:extLst>
      <p:ext uri="{BB962C8B-B14F-4D97-AF65-F5344CB8AC3E}">
        <p14:creationId xmlns:p14="http://schemas.microsoft.com/office/powerpoint/2010/main" val="1152855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виток: горизонтальный 19">
            <a:extLst>
              <a:ext uri="{FF2B5EF4-FFF2-40B4-BE49-F238E27FC236}">
                <a16:creationId xmlns:a16="http://schemas.microsoft.com/office/drawing/2014/main" id="{00BE008A-C18E-B100-E1D5-4E24788A6C2B}"/>
              </a:ext>
            </a:extLst>
          </p:cNvPr>
          <p:cNvSpPr/>
          <p:nvPr/>
        </p:nvSpPr>
        <p:spPr>
          <a:xfrm>
            <a:off x="122936" y="3950"/>
            <a:ext cx="8910472" cy="91161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cs typeface="Times New Roman" panose="02020603050405020304" pitchFamily="18" charset="0"/>
              </a:rPr>
              <a:t>Дополнительные требования к УЗ</a:t>
            </a:r>
          </a:p>
        </p:txBody>
      </p:sp>
      <p:pic>
        <p:nvPicPr>
          <p:cNvPr id="2" name="Рисунок 1">
            <a:extLst>
              <a:ext uri="{FF2B5EF4-FFF2-40B4-BE49-F238E27FC236}">
                <a16:creationId xmlns:a16="http://schemas.microsoft.com/office/drawing/2014/main" id="{7C4B03D1-8EA9-4D81-44A0-B4558B023F8B}"/>
              </a:ext>
            </a:extLst>
          </p:cNvPr>
          <p:cNvPicPr>
            <a:picLocks noChangeAspect="1"/>
          </p:cNvPicPr>
          <p:nvPr/>
        </p:nvPicPr>
        <p:blipFill>
          <a:blip r:embed="rId3"/>
          <a:stretch>
            <a:fillRect/>
          </a:stretch>
        </p:blipFill>
        <p:spPr>
          <a:xfrm>
            <a:off x="6372201" y="892549"/>
            <a:ext cx="2489828" cy="941575"/>
          </a:xfrm>
          <a:prstGeom prst="rect">
            <a:avLst/>
          </a:prstGeom>
        </p:spPr>
      </p:pic>
      <p:sp>
        <p:nvSpPr>
          <p:cNvPr id="3" name="TextBox 2">
            <a:extLst>
              <a:ext uri="{FF2B5EF4-FFF2-40B4-BE49-F238E27FC236}">
                <a16:creationId xmlns:a16="http://schemas.microsoft.com/office/drawing/2014/main" id="{B04B0D48-61AB-F283-6F78-383F8A69DFA1}"/>
              </a:ext>
            </a:extLst>
          </p:cNvPr>
          <p:cNvSpPr txBox="1"/>
          <p:nvPr/>
        </p:nvSpPr>
        <p:spPr>
          <a:xfrm>
            <a:off x="6444208" y="1061323"/>
            <a:ext cx="2304256" cy="646331"/>
          </a:xfrm>
          <a:prstGeom prst="rect">
            <a:avLst/>
          </a:prstGeom>
          <a:noFill/>
        </p:spPr>
        <p:txBody>
          <a:bodyPr wrap="square" rtlCol="0">
            <a:spAutoFit/>
          </a:bodyPr>
          <a:lstStyle/>
          <a:p>
            <a:pPr algn="ctr"/>
            <a:r>
              <a:rPr lang="ru-RU" dirty="0">
                <a:latin typeface="Monotype Corsiva" panose="03010101010201010101" pitchFamily="66" charset="0"/>
              </a:rPr>
              <a:t>ПРИМЕР</a:t>
            </a:r>
          </a:p>
          <a:p>
            <a:pPr algn="ctr"/>
            <a:r>
              <a:rPr lang="ru-RU" dirty="0">
                <a:latin typeface="Monotype Corsiva" panose="03010101010201010101" pitchFamily="66" charset="0"/>
              </a:rPr>
              <a:t>из практики ФАС</a:t>
            </a:r>
          </a:p>
        </p:txBody>
      </p:sp>
      <p:sp>
        <p:nvSpPr>
          <p:cNvPr id="4" name="TextBox 3">
            <a:extLst>
              <a:ext uri="{FF2B5EF4-FFF2-40B4-BE49-F238E27FC236}">
                <a16:creationId xmlns:a16="http://schemas.microsoft.com/office/drawing/2014/main" id="{6A893938-24E2-B804-AE46-03057FA32000}"/>
              </a:ext>
            </a:extLst>
          </p:cNvPr>
          <p:cNvSpPr txBox="1"/>
          <p:nvPr/>
        </p:nvSpPr>
        <p:spPr>
          <a:xfrm>
            <a:off x="35496" y="995533"/>
            <a:ext cx="8928992" cy="3293209"/>
          </a:xfrm>
          <a:prstGeom prst="rect">
            <a:avLst/>
          </a:prstGeom>
          <a:noFill/>
        </p:spPr>
        <p:txBody>
          <a:bodyPr wrap="square" rtlCol="0">
            <a:spAutoFit/>
          </a:bodyPr>
          <a:lstStyle/>
          <a:p>
            <a:r>
              <a:rPr lang="ru-RU" sz="1600" dirty="0">
                <a:latin typeface="Times New Roman" panose="02020603050405020304" pitchFamily="18" charset="0"/>
                <a:cs typeface="Times New Roman" panose="02020603050405020304" pitchFamily="18" charset="0"/>
              </a:rPr>
              <a:t>Объявлен совместный ЭА "Оказание услуг по охране объектов </a:t>
            </a:r>
          </a:p>
          <a:p>
            <a:r>
              <a:rPr lang="ru-RU" sz="1600" dirty="0">
                <a:latin typeface="Times New Roman" panose="02020603050405020304" pitchFamily="18" charset="0"/>
                <a:cs typeface="Times New Roman" panose="02020603050405020304" pitchFamily="18" charset="0"/>
              </a:rPr>
              <a:t>и имущества, обеспечение внутриобъектового и пропускного </a:t>
            </a:r>
          </a:p>
          <a:p>
            <a:r>
              <a:rPr lang="ru-RU" sz="1600" dirty="0">
                <a:latin typeface="Times New Roman" panose="02020603050405020304" pitchFamily="18" charset="0"/>
                <a:cs typeface="Times New Roman" panose="02020603050405020304" pitchFamily="18" charset="0"/>
              </a:rPr>
              <a:t>режима для нужд учреждения».  </a:t>
            </a:r>
          </a:p>
          <a:p>
            <a:r>
              <a:rPr lang="ru-RU" sz="1600" dirty="0">
                <a:latin typeface="Times New Roman" panose="02020603050405020304" pitchFamily="18" charset="0"/>
                <a:cs typeface="Times New Roman" panose="02020603050405020304" pitchFamily="18" charset="0"/>
              </a:rPr>
              <a:t>ООО "МД-КОНСАЛТИНГ» обжалует положения извещения о проведении ЭА в части неустановления доп. требований к УЗ в части наличия  у УЗ соответствующего опыта. </a:t>
            </a:r>
          </a:p>
          <a:p>
            <a:r>
              <a:rPr lang="ru-RU" sz="1600" b="1" u="sng" dirty="0">
                <a:latin typeface="Times New Roman" panose="02020603050405020304" pitchFamily="18" charset="0"/>
                <a:cs typeface="Times New Roman" panose="02020603050405020304" pitchFamily="18" charset="0"/>
              </a:rPr>
              <a:t>Позиция заказчика, УО: </a:t>
            </a:r>
            <a:r>
              <a:rPr lang="ru-RU" sz="1600" dirty="0">
                <a:latin typeface="Times New Roman" panose="02020603050405020304" pitchFamily="18" charset="0"/>
                <a:cs typeface="Times New Roman" panose="02020603050405020304" pitchFamily="18" charset="0"/>
              </a:rPr>
              <a:t>Согласно извещению совместного аукциона начальная (максимальная) цена каждого контракта не превышает 500 </a:t>
            </a:r>
            <a:r>
              <a:rPr lang="ru-RU" sz="1600" dirty="0" err="1">
                <a:latin typeface="Times New Roman" panose="02020603050405020304" pitchFamily="18" charset="0"/>
                <a:cs typeface="Times New Roman" panose="02020603050405020304" pitchFamily="18" charset="0"/>
              </a:rPr>
              <a:t>т.р</a:t>
            </a:r>
            <a:r>
              <a:rPr lang="ru-RU" sz="1600" dirty="0">
                <a:latin typeface="Times New Roman" panose="02020603050405020304" pitchFamily="18" charset="0"/>
                <a:cs typeface="Times New Roman" panose="02020603050405020304" pitchFamily="18" charset="0"/>
              </a:rPr>
              <a:t>., соответственно, дополнительные требования могут не применяться к участникам.</a:t>
            </a:r>
          </a:p>
          <a:p>
            <a:r>
              <a:rPr lang="ru-RU" sz="1600" b="1" u="sng" dirty="0">
                <a:latin typeface="Times New Roman" panose="02020603050405020304" pitchFamily="18" charset="0"/>
                <a:cs typeface="Times New Roman" panose="02020603050405020304" pitchFamily="18" charset="0"/>
              </a:rPr>
              <a:t>Решение УФАС: </a:t>
            </a:r>
            <a:r>
              <a:rPr lang="ru-RU" sz="1600" dirty="0">
                <a:latin typeface="Times New Roman" panose="02020603050405020304" pitchFamily="18" charset="0"/>
                <a:cs typeface="Times New Roman" panose="02020603050405020304" pitchFamily="18" charset="0"/>
              </a:rPr>
              <a:t>объектом закупки является оказание услуг по охране объектов и имущества, обеспечение внутриобъектового и пропускного режима для нужд учреждений с НМЦК: 5593527,72 рублей. Таким образом, поскольку НМЦК рассматриваемой закупки превышает 500 </a:t>
            </a:r>
            <a:r>
              <a:rPr lang="ru-RU" sz="1600" dirty="0" err="1">
                <a:latin typeface="Times New Roman" panose="02020603050405020304" pitchFamily="18" charset="0"/>
                <a:cs typeface="Times New Roman" panose="02020603050405020304" pitchFamily="18" charset="0"/>
              </a:rPr>
              <a:t>т.р</a:t>
            </a:r>
            <a:r>
              <a:rPr lang="ru-RU" sz="1600" dirty="0">
                <a:latin typeface="Times New Roman" panose="02020603050405020304" pitchFamily="18" charset="0"/>
                <a:cs typeface="Times New Roman" panose="02020603050405020304" pitchFamily="18" charset="0"/>
              </a:rPr>
              <a:t>., установление доп. требований в соответствии с пунктом 34 Постановления № 2571 требуется.</a:t>
            </a:r>
          </a:p>
          <a:p>
            <a:r>
              <a:rPr lang="ru-RU" sz="1600" dirty="0">
                <a:latin typeface="Times New Roman" panose="02020603050405020304" pitchFamily="18" charset="0"/>
                <a:cs typeface="Times New Roman" panose="02020603050405020304" pitchFamily="18" charset="0"/>
              </a:rPr>
              <a:t>Жалоба признана обоснованной.</a:t>
            </a:r>
          </a:p>
        </p:txBody>
      </p:sp>
      <p:sp>
        <p:nvSpPr>
          <p:cNvPr id="5" name="Двойная волна 4">
            <a:extLst>
              <a:ext uri="{FF2B5EF4-FFF2-40B4-BE49-F238E27FC236}">
                <a16:creationId xmlns:a16="http://schemas.microsoft.com/office/drawing/2014/main" id="{DDA7DB0D-3295-2A92-4A0C-7890F4811BDF}"/>
              </a:ext>
            </a:extLst>
          </p:cNvPr>
          <p:cNvSpPr/>
          <p:nvPr/>
        </p:nvSpPr>
        <p:spPr>
          <a:xfrm>
            <a:off x="2987824" y="4371950"/>
            <a:ext cx="5874205" cy="623584"/>
          </a:xfrm>
          <a:prstGeom prst="doubleWave">
            <a:avLst/>
          </a:prstGeom>
          <a:noFill/>
          <a:ln w="28575">
            <a:solidFill>
              <a:schemeClr val="accent1">
                <a:shade val="15000"/>
                <a:alpha val="24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i="1" dirty="0">
                <a:solidFill>
                  <a:schemeClr val="tx1"/>
                </a:solidFill>
                <a:latin typeface="Times New Roman" panose="02020603050405020304" pitchFamily="18" charset="0"/>
                <a:cs typeface="Times New Roman" panose="02020603050405020304" pitchFamily="18" charset="0"/>
              </a:rPr>
              <a:t>Решение УФАС по Владимирской области </a:t>
            </a:r>
          </a:p>
          <a:p>
            <a:pPr algn="ctr"/>
            <a:r>
              <a:rPr lang="ru-RU" sz="1600" i="1" dirty="0">
                <a:solidFill>
                  <a:schemeClr val="tx1"/>
                </a:solidFill>
                <a:latin typeface="Times New Roman" panose="02020603050405020304" pitchFamily="18" charset="0"/>
                <a:cs typeface="Times New Roman" panose="02020603050405020304" pitchFamily="18" charset="0"/>
              </a:rPr>
              <a:t>от 17.02.2022 г. N 033/06/31-82/2022</a:t>
            </a:r>
          </a:p>
        </p:txBody>
      </p:sp>
    </p:spTree>
    <p:extLst>
      <p:ext uri="{BB962C8B-B14F-4D97-AF65-F5344CB8AC3E}">
        <p14:creationId xmlns:p14="http://schemas.microsoft.com/office/powerpoint/2010/main" val="1321956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E38A6AA6-8567-009B-0E69-FB1B3A435EE9}"/>
              </a:ext>
            </a:extLst>
          </p:cNvPr>
          <p:cNvPicPr>
            <a:picLocks noChangeAspect="1"/>
          </p:cNvPicPr>
          <p:nvPr/>
        </p:nvPicPr>
        <p:blipFill>
          <a:blip r:embed="rId3"/>
          <a:stretch>
            <a:fillRect/>
          </a:stretch>
        </p:blipFill>
        <p:spPr>
          <a:xfrm>
            <a:off x="2816520" y="4147967"/>
            <a:ext cx="963391" cy="1087367"/>
          </a:xfrm>
          <a:prstGeom prst="rect">
            <a:avLst/>
          </a:prstGeom>
        </p:spPr>
      </p:pic>
      <p:sp>
        <p:nvSpPr>
          <p:cNvPr id="20" name="Свиток: горизонтальный 19">
            <a:extLst>
              <a:ext uri="{FF2B5EF4-FFF2-40B4-BE49-F238E27FC236}">
                <a16:creationId xmlns:a16="http://schemas.microsoft.com/office/drawing/2014/main" id="{00BE008A-C18E-B100-E1D5-4E24788A6C2B}"/>
              </a:ext>
            </a:extLst>
          </p:cNvPr>
          <p:cNvSpPr/>
          <p:nvPr/>
        </p:nvSpPr>
        <p:spPr>
          <a:xfrm>
            <a:off x="122936" y="3950"/>
            <a:ext cx="8910472" cy="91161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cs typeface="Times New Roman" panose="02020603050405020304" pitchFamily="18" charset="0"/>
              </a:rPr>
              <a:t>Дополнительные требования к УЗ</a:t>
            </a:r>
          </a:p>
        </p:txBody>
      </p:sp>
      <p:pic>
        <p:nvPicPr>
          <p:cNvPr id="2" name="Рисунок 1">
            <a:extLst>
              <a:ext uri="{FF2B5EF4-FFF2-40B4-BE49-F238E27FC236}">
                <a16:creationId xmlns:a16="http://schemas.microsoft.com/office/drawing/2014/main" id="{7C4B03D1-8EA9-4D81-44A0-B4558B023F8B}"/>
              </a:ext>
            </a:extLst>
          </p:cNvPr>
          <p:cNvPicPr>
            <a:picLocks noChangeAspect="1"/>
          </p:cNvPicPr>
          <p:nvPr/>
        </p:nvPicPr>
        <p:blipFill>
          <a:blip r:embed="rId4"/>
          <a:stretch>
            <a:fillRect/>
          </a:stretch>
        </p:blipFill>
        <p:spPr>
          <a:xfrm>
            <a:off x="6372201" y="892549"/>
            <a:ext cx="2489828" cy="941575"/>
          </a:xfrm>
          <a:prstGeom prst="rect">
            <a:avLst/>
          </a:prstGeom>
        </p:spPr>
      </p:pic>
      <p:sp>
        <p:nvSpPr>
          <p:cNvPr id="3" name="TextBox 2">
            <a:extLst>
              <a:ext uri="{FF2B5EF4-FFF2-40B4-BE49-F238E27FC236}">
                <a16:creationId xmlns:a16="http://schemas.microsoft.com/office/drawing/2014/main" id="{B04B0D48-61AB-F283-6F78-383F8A69DFA1}"/>
              </a:ext>
            </a:extLst>
          </p:cNvPr>
          <p:cNvSpPr txBox="1"/>
          <p:nvPr/>
        </p:nvSpPr>
        <p:spPr>
          <a:xfrm>
            <a:off x="6444208" y="1061323"/>
            <a:ext cx="2304256" cy="646331"/>
          </a:xfrm>
          <a:prstGeom prst="rect">
            <a:avLst/>
          </a:prstGeom>
          <a:noFill/>
        </p:spPr>
        <p:txBody>
          <a:bodyPr wrap="square" rtlCol="0">
            <a:spAutoFit/>
          </a:bodyPr>
          <a:lstStyle/>
          <a:p>
            <a:pPr algn="ctr"/>
            <a:r>
              <a:rPr lang="ru-RU" dirty="0">
                <a:latin typeface="Monotype Corsiva" panose="03010101010201010101" pitchFamily="66" charset="0"/>
              </a:rPr>
              <a:t>ПРИМЕР</a:t>
            </a:r>
          </a:p>
          <a:p>
            <a:pPr algn="ctr"/>
            <a:r>
              <a:rPr lang="ru-RU" dirty="0">
                <a:latin typeface="Monotype Corsiva" panose="03010101010201010101" pitchFamily="66" charset="0"/>
              </a:rPr>
              <a:t>из практики ФАС</a:t>
            </a:r>
          </a:p>
        </p:txBody>
      </p:sp>
      <p:sp>
        <p:nvSpPr>
          <p:cNvPr id="4" name="TextBox 3">
            <a:extLst>
              <a:ext uri="{FF2B5EF4-FFF2-40B4-BE49-F238E27FC236}">
                <a16:creationId xmlns:a16="http://schemas.microsoft.com/office/drawing/2014/main" id="{6A893938-24E2-B804-AE46-03057FA32000}"/>
              </a:ext>
            </a:extLst>
          </p:cNvPr>
          <p:cNvSpPr txBox="1"/>
          <p:nvPr/>
        </p:nvSpPr>
        <p:spPr>
          <a:xfrm>
            <a:off x="35496" y="995533"/>
            <a:ext cx="8928992" cy="3139321"/>
          </a:xfrm>
          <a:prstGeom prst="rect">
            <a:avLst/>
          </a:prstGeom>
          <a:noFill/>
        </p:spPr>
        <p:txBody>
          <a:bodyPr wrap="square" rtlCol="0">
            <a:spAutoFit/>
          </a:bodyPr>
          <a:lstStyle/>
          <a:p>
            <a:r>
              <a:rPr lang="ru-RU" sz="1400" dirty="0">
                <a:latin typeface="Times New Roman" panose="02020603050405020304" pitchFamily="18" charset="0"/>
                <a:cs typeface="Times New Roman" panose="02020603050405020304" pitchFamily="18" charset="0"/>
              </a:rPr>
              <a:t>Объявлен ЭА на оказание охранных услуг. Поступили 3 заявки, 1 из них </a:t>
            </a:r>
          </a:p>
          <a:p>
            <a:r>
              <a:rPr lang="ru-RU" sz="1400" dirty="0">
                <a:latin typeface="Times New Roman" panose="02020603050405020304" pitchFamily="18" charset="0"/>
                <a:cs typeface="Times New Roman" panose="02020603050405020304" pitchFamily="18" charset="0"/>
              </a:rPr>
              <a:t>отклонена по причине неподтверждения соответствия УЗ </a:t>
            </a:r>
            <a:r>
              <a:rPr lang="ru-RU" sz="1400" dirty="0" err="1">
                <a:latin typeface="Times New Roman" panose="02020603050405020304" pitchFamily="18" charset="0"/>
                <a:cs typeface="Times New Roman" panose="02020603050405020304" pitchFamily="18" charset="0"/>
              </a:rPr>
              <a:t>доп.требованиям</a:t>
            </a:r>
            <a:r>
              <a:rPr lang="ru-RU" sz="1400" dirty="0">
                <a:latin typeface="Times New Roman" panose="02020603050405020304" pitchFamily="18" charset="0"/>
                <a:cs typeface="Times New Roman" panose="02020603050405020304" pitchFamily="18" charset="0"/>
              </a:rPr>
              <a:t>. </a:t>
            </a:r>
          </a:p>
          <a:p>
            <a:r>
              <a:rPr lang="ru-RU" sz="1400" dirty="0">
                <a:latin typeface="Times New Roman" panose="02020603050405020304" pitchFamily="18" charset="0"/>
                <a:cs typeface="Times New Roman" panose="02020603050405020304" pitchFamily="18" charset="0"/>
              </a:rPr>
              <a:t>ООО ЧОП «Регион щит», заявка которого была отклонена, обжалует действия </a:t>
            </a:r>
          </a:p>
          <a:p>
            <a:r>
              <a:rPr lang="ru-RU" sz="1400" dirty="0">
                <a:latin typeface="Times New Roman" panose="02020603050405020304" pitchFamily="18" charset="0"/>
                <a:cs typeface="Times New Roman" panose="02020603050405020304" pitchFamily="18" charset="0"/>
              </a:rPr>
              <a:t>комиссии в УФАС.</a:t>
            </a:r>
          </a:p>
          <a:p>
            <a:r>
              <a:rPr lang="ru-RU" sz="1400" b="1" u="sng" dirty="0">
                <a:latin typeface="Times New Roman" panose="02020603050405020304" pitchFamily="18" charset="0"/>
                <a:cs typeface="Times New Roman" panose="02020603050405020304" pitchFamily="18" charset="0"/>
              </a:rPr>
              <a:t>Позиция заказчика, УО: </a:t>
            </a:r>
            <a:r>
              <a:rPr lang="ru-RU" sz="1400" dirty="0">
                <a:latin typeface="Times New Roman" panose="02020603050405020304" pitchFamily="18" charset="0"/>
                <a:cs typeface="Times New Roman" panose="02020603050405020304" pitchFamily="18" charset="0"/>
              </a:rPr>
              <a:t>Документы, подтверждающие опыт исполнения контракта, отсутствуют в реестре контрактов, в заявке не представлены.</a:t>
            </a:r>
          </a:p>
          <a:p>
            <a:pPr algn="just"/>
            <a:r>
              <a:rPr lang="ru-RU" sz="1400" b="1" u="sng" dirty="0">
                <a:latin typeface="Times New Roman" panose="02020603050405020304" pitchFamily="18" charset="0"/>
                <a:cs typeface="Times New Roman" panose="02020603050405020304" pitchFamily="18" charset="0"/>
              </a:rPr>
              <a:t>Действия УФАС: </a:t>
            </a:r>
            <a:r>
              <a:rPr lang="ru-RU" sz="1400" dirty="0">
                <a:latin typeface="Times New Roman" panose="02020603050405020304" pitchFamily="18" charset="0"/>
                <a:cs typeface="Times New Roman" panose="02020603050405020304" pitchFamily="18" charset="0"/>
              </a:rPr>
              <a:t>Для объективного рассмотрения дела, Комиссией Якутского УФАС России был направлен запрос оператору ЭП ООО «РТС-тендер» о предоставлении сведений и документов, представленных в составе заявок на участие в закупке. Из представленных оператором сведений следует, что ООО ЧОП «Регион щит» был представлен Договор №48 об оказании охранных услуг от 01.08.2022 заключенный в соответствии с п. 4 ч. 1 ст.93 Закона о контрактной системе с актами оказанных услуг на общую сумму- </a:t>
            </a:r>
            <a:r>
              <a:rPr lang="ru-RU" sz="1400" b="1" u="sng" dirty="0">
                <a:solidFill>
                  <a:srgbClr val="C00000"/>
                </a:solidFill>
                <a:latin typeface="Times New Roman" panose="02020603050405020304" pitchFamily="18" charset="0"/>
                <a:cs typeface="Times New Roman" panose="02020603050405020304" pitchFamily="18" charset="0"/>
              </a:rPr>
              <a:t>892 800 </a:t>
            </a:r>
            <a:r>
              <a:rPr lang="ru-RU" sz="1400" b="1" u="sng" dirty="0" err="1">
                <a:solidFill>
                  <a:srgbClr val="C00000"/>
                </a:solidFill>
                <a:latin typeface="Times New Roman" panose="02020603050405020304" pitchFamily="18" charset="0"/>
                <a:cs typeface="Times New Roman" panose="02020603050405020304" pitchFamily="18" charset="0"/>
              </a:rPr>
              <a:t>руб</a:t>
            </a:r>
            <a:r>
              <a:rPr lang="ru-RU" sz="1400" b="1" u="sng" dirty="0">
                <a:solidFill>
                  <a:srgbClr val="C00000"/>
                </a:solidFill>
                <a:latin typeface="Times New Roman" panose="02020603050405020304" pitchFamily="18" charset="0"/>
                <a:cs typeface="Times New Roman" panose="02020603050405020304" pitchFamily="18" charset="0"/>
              </a:rPr>
              <a:t> 00. коп. </a:t>
            </a:r>
            <a:r>
              <a:rPr lang="ru-RU" sz="1400" dirty="0">
                <a:latin typeface="Times New Roman" panose="02020603050405020304" pitchFamily="18" charset="0"/>
                <a:cs typeface="Times New Roman" panose="02020603050405020304" pitchFamily="18" charset="0"/>
              </a:rPr>
              <a:t>Следовательно, представленный заявителем в качестве подтверждения наличия опыта представленный договор соответствует       п. 34 приложения к постановлению Правительства РФ от 29.12.2021 № 2571</a:t>
            </a:r>
            <a:r>
              <a:rPr lang="ru-RU" sz="1600" dirty="0">
                <a:latin typeface="Times New Roman" panose="02020603050405020304" pitchFamily="18" charset="0"/>
                <a:cs typeface="Times New Roman" panose="02020603050405020304" pitchFamily="18" charset="0"/>
              </a:rPr>
              <a:t>.</a:t>
            </a:r>
          </a:p>
          <a:p>
            <a:r>
              <a:rPr lang="ru-RU" sz="1400" b="1" u="sng" dirty="0">
                <a:latin typeface="Times New Roman" panose="02020603050405020304" pitchFamily="18" charset="0"/>
                <a:cs typeface="Times New Roman" panose="02020603050405020304" pitchFamily="18" charset="0"/>
              </a:rPr>
              <a:t>Решение УФАС: </a:t>
            </a:r>
            <a:r>
              <a:rPr lang="ru-RU" sz="1400" dirty="0">
                <a:latin typeface="Times New Roman" panose="02020603050405020304" pitchFamily="18" charset="0"/>
                <a:cs typeface="Times New Roman" panose="02020603050405020304" pitchFamily="18" charset="0"/>
              </a:rPr>
              <a:t>жалоба признана обоснованной.</a:t>
            </a:r>
            <a:endParaRPr lang="ru-RU" sz="1600" dirty="0">
              <a:latin typeface="Times New Roman" panose="02020603050405020304" pitchFamily="18" charset="0"/>
              <a:cs typeface="Times New Roman" panose="02020603050405020304" pitchFamily="18" charset="0"/>
            </a:endParaRPr>
          </a:p>
        </p:txBody>
      </p:sp>
      <p:sp>
        <p:nvSpPr>
          <p:cNvPr id="5" name="Двойная волна 4">
            <a:extLst>
              <a:ext uri="{FF2B5EF4-FFF2-40B4-BE49-F238E27FC236}">
                <a16:creationId xmlns:a16="http://schemas.microsoft.com/office/drawing/2014/main" id="{DDA7DB0D-3295-2A92-4A0C-7890F4811BDF}"/>
              </a:ext>
            </a:extLst>
          </p:cNvPr>
          <p:cNvSpPr/>
          <p:nvPr/>
        </p:nvSpPr>
        <p:spPr>
          <a:xfrm>
            <a:off x="3707904" y="4371950"/>
            <a:ext cx="5154125" cy="623584"/>
          </a:xfrm>
          <a:prstGeom prst="doubleWave">
            <a:avLst/>
          </a:prstGeom>
          <a:noFill/>
          <a:ln w="28575">
            <a:solidFill>
              <a:schemeClr val="accent1">
                <a:shade val="15000"/>
                <a:alpha val="24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i="1" dirty="0">
                <a:solidFill>
                  <a:schemeClr val="tx1"/>
                </a:solidFill>
                <a:latin typeface="Times New Roman" panose="02020603050405020304" pitchFamily="18" charset="0"/>
                <a:cs typeface="Times New Roman" panose="02020603050405020304" pitchFamily="18" charset="0"/>
              </a:rPr>
              <a:t>Решение УФАС по Республике Саха (Якутия) от 30.03.2023 г. № 014/06/49-406/2023</a:t>
            </a:r>
          </a:p>
        </p:txBody>
      </p:sp>
      <p:sp>
        <p:nvSpPr>
          <p:cNvPr id="9" name="Прямоугольник: скругленные углы 8">
            <a:extLst>
              <a:ext uri="{FF2B5EF4-FFF2-40B4-BE49-F238E27FC236}">
                <a16:creationId xmlns:a16="http://schemas.microsoft.com/office/drawing/2014/main" id="{BE442CA8-E26D-D131-1C59-96A32E07C56C}"/>
              </a:ext>
            </a:extLst>
          </p:cNvPr>
          <p:cNvSpPr/>
          <p:nvPr/>
        </p:nvSpPr>
        <p:spPr>
          <a:xfrm>
            <a:off x="35496" y="4227934"/>
            <a:ext cx="2808312" cy="8640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bg1"/>
                </a:solidFill>
                <a:latin typeface="Times New Roman" panose="02020603050405020304" pitchFamily="18" charset="0"/>
                <a:cs typeface="Times New Roman" panose="02020603050405020304" pitchFamily="18" charset="0"/>
              </a:rPr>
              <a:t>При этом в Решении ни слова о нарушении в части заключения контракта по п. 4 ч. 1 ст.93 на сумму более 600 </a:t>
            </a:r>
            <a:r>
              <a:rPr lang="ru-RU" sz="1400" dirty="0" err="1">
                <a:solidFill>
                  <a:schemeClr val="bg1"/>
                </a:solidFill>
                <a:latin typeface="Times New Roman" panose="02020603050405020304" pitchFamily="18" charset="0"/>
                <a:cs typeface="Times New Roman" panose="02020603050405020304" pitchFamily="18" charset="0"/>
              </a:rPr>
              <a:t>т.р</a:t>
            </a:r>
            <a:r>
              <a:rPr lang="ru-RU" sz="14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83140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2627784" y="843558"/>
            <a:ext cx="6408712" cy="4248472"/>
          </a:xfrm>
          <a:solidFill>
            <a:schemeClr val="bg1"/>
          </a:solidFill>
          <a:ln w="28575">
            <a:solidFill>
              <a:schemeClr val="accent1">
                <a:shade val="50000"/>
              </a:schemeClr>
            </a:solidFill>
          </a:ln>
        </p:spPr>
        <p:txBody>
          <a:bodyPr>
            <a:noAutofit/>
          </a:bodyPr>
          <a:lstStyle/>
          <a:p>
            <a:pPr marL="0" indent="0" algn="ctr">
              <a:buNone/>
            </a:pPr>
            <a:r>
              <a:rPr lang="ru-RU" sz="1200" i="1" dirty="0">
                <a:latin typeface="Times New Roman" panose="02020603050405020304" pitchFamily="18" charset="0"/>
                <a:cs typeface="Times New Roman" panose="02020603050405020304" pitchFamily="18" charset="0"/>
              </a:rPr>
              <a:t>Постановлением Правительства РФ от 31 декабря 2021 г. N 2604 "Об оценке заявок на участие в закупке товаров, работ, услуг для обеспечения государственных и муниципальных нужд, внесении изменений в пункт 4 постановления Правительства Российской Федерации от 20 декабря 2021 г. N 2369 и признании утратившими силу некоторых актов и отдельных положений некоторых актов Правительства Российской Федерации» установлены предельные значения значимости критериев оценки заявок на участие в закупке на оказание услуг по охране объектов </a:t>
            </a:r>
            <a:endParaRPr lang="ru-RU" sz="1200" b="1" i="1" dirty="0">
              <a:latin typeface="Times New Roman" panose="02020603050405020304" pitchFamily="18" charset="0"/>
              <a:cs typeface="Times New Roman" panose="02020603050405020304" pitchFamily="18" charset="0"/>
            </a:endParaRPr>
          </a:p>
        </p:txBody>
      </p:sp>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cs typeface="Times New Roman" panose="02020603050405020304" pitchFamily="18" charset="0"/>
              </a:rPr>
              <a:t>Оценка заявок при проведении электронного конкурса</a:t>
            </a:r>
          </a:p>
        </p:txBody>
      </p:sp>
      <p:pic>
        <p:nvPicPr>
          <p:cNvPr id="7" name="Рисунок 6">
            <a:extLst>
              <a:ext uri="{FF2B5EF4-FFF2-40B4-BE49-F238E27FC236}">
                <a16:creationId xmlns:a16="http://schemas.microsoft.com/office/drawing/2014/main" id="{58AB77F1-8C43-7023-1C74-066E7CC17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0"/>
            <a:ext cx="3184832" cy="5308054"/>
          </a:xfrm>
          <a:prstGeom prst="rect">
            <a:avLst/>
          </a:prstGeom>
        </p:spPr>
      </p:pic>
      <p:graphicFrame>
        <p:nvGraphicFramePr>
          <p:cNvPr id="11" name="Таблица 10">
            <a:extLst>
              <a:ext uri="{FF2B5EF4-FFF2-40B4-BE49-F238E27FC236}">
                <a16:creationId xmlns:a16="http://schemas.microsoft.com/office/drawing/2014/main" id="{EFBFF510-AFC7-2B9B-635A-D73B08A89A7B}"/>
              </a:ext>
            </a:extLst>
          </p:cNvPr>
          <p:cNvGraphicFramePr>
            <a:graphicFrameLocks noGrp="1"/>
          </p:cNvGraphicFramePr>
          <p:nvPr/>
        </p:nvGraphicFramePr>
        <p:xfrm>
          <a:off x="2699792" y="2211711"/>
          <a:ext cx="6264697" cy="2922226"/>
        </p:xfrm>
        <a:graphic>
          <a:graphicData uri="http://schemas.openxmlformats.org/drawingml/2006/table">
            <a:tbl>
              <a:tblPr/>
              <a:tblGrid>
                <a:gridCol w="993184">
                  <a:extLst>
                    <a:ext uri="{9D8B030D-6E8A-4147-A177-3AD203B41FA5}">
                      <a16:colId xmlns:a16="http://schemas.microsoft.com/office/drawing/2014/main" val="199588963"/>
                    </a:ext>
                  </a:extLst>
                </a:gridCol>
                <a:gridCol w="1040785">
                  <a:extLst>
                    <a:ext uri="{9D8B030D-6E8A-4147-A177-3AD203B41FA5}">
                      <a16:colId xmlns:a16="http://schemas.microsoft.com/office/drawing/2014/main" val="1916713813"/>
                    </a:ext>
                  </a:extLst>
                </a:gridCol>
                <a:gridCol w="2115364">
                  <a:extLst>
                    <a:ext uri="{9D8B030D-6E8A-4147-A177-3AD203B41FA5}">
                      <a16:colId xmlns:a16="http://schemas.microsoft.com/office/drawing/2014/main" val="2166331927"/>
                    </a:ext>
                  </a:extLst>
                </a:gridCol>
                <a:gridCol w="2115364">
                  <a:extLst>
                    <a:ext uri="{9D8B030D-6E8A-4147-A177-3AD203B41FA5}">
                      <a16:colId xmlns:a16="http://schemas.microsoft.com/office/drawing/2014/main" val="153650493"/>
                    </a:ext>
                  </a:extLst>
                </a:gridCol>
              </a:tblGrid>
              <a:tr h="443157">
                <a:tc rowSpan="2">
                  <a:txBody>
                    <a:bodyPr/>
                    <a:lstStyle/>
                    <a:p>
                      <a:pPr algn="ctr">
                        <a:lnSpc>
                          <a:spcPct val="107000"/>
                        </a:lnSpc>
                      </a:pPr>
                      <a: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t>Наименование товаров, работ, услуг, </a:t>
                      </a:r>
                      <a:b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t>являющихся объектом закупки</a:t>
                      </a:r>
                      <a:endParaRPr lang="ru-RU"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50" marR="4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pPr>
                      <a: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t>Предельные величины значимости критериев оценки заявок </a:t>
                      </a:r>
                      <a:b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t>на участие в закупке товаров, работ, услуг для обеспечения </a:t>
                      </a:r>
                      <a:b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t>государственных и муниципальных нужд</a:t>
                      </a:r>
                      <a:endParaRPr lang="ru-RU"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50" marR="4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24534577"/>
                  </a:ext>
                </a:extLst>
              </a:tr>
              <a:tr h="1789090">
                <a:tc vMerge="1">
                  <a:txBody>
                    <a:bodyPr/>
                    <a:lstStyle/>
                    <a:p>
                      <a:endParaRPr lang="ru-RU"/>
                    </a:p>
                  </a:txBody>
                  <a:tcPr/>
                </a:tc>
                <a:tc>
                  <a:txBody>
                    <a:bodyPr/>
                    <a:lstStyle/>
                    <a:p>
                      <a:pPr algn="ctr">
                        <a:lnSpc>
                          <a:spcPct val="107000"/>
                        </a:lnSpc>
                      </a:pPr>
                      <a: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t>Минимальная значимость </a:t>
                      </a:r>
                      <a:b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t>критерия оценки "цена контракта, сумма цен единиц товара, работы, услуги"</a:t>
                      </a:r>
                      <a:endParaRPr lang="ru-RU"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50" marR="4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t>Максимальная значимость критерия оценки "расходы </a:t>
                      </a:r>
                      <a:b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t>на эксплуатацию и ремонт товаров, использование </a:t>
                      </a:r>
                      <a:b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900" kern="100" dirty="0">
                          <a:effectLst/>
                          <a:latin typeface="Times New Roman" panose="02020603050405020304" pitchFamily="18" charset="0"/>
                          <a:ea typeface="Times New Roman" panose="02020603050405020304" pitchFamily="18" charset="0"/>
                          <a:cs typeface="Times New Roman" panose="02020603050405020304" pitchFamily="18" charset="0"/>
                        </a:rPr>
                        <a:t>результатов работ"</a:t>
                      </a:r>
                      <a:endParaRPr lang="ru-RU"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50" marR="4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ru-RU" sz="800" kern="100" dirty="0">
                          <a:effectLst/>
                          <a:latin typeface="Times New Roman" panose="02020603050405020304" pitchFamily="18" charset="0"/>
                          <a:ea typeface="Times New Roman" panose="02020603050405020304" pitchFamily="18" charset="0"/>
                          <a:cs typeface="Times New Roman" panose="02020603050405020304" pitchFamily="18" charset="0"/>
                        </a:rPr>
                        <a:t>Максимальная сумма величин значимости критерия оценки "качественные, функциональные и экологические характеристики объекта закупки" и "квалификация участников закупки, в том числе наличие у них финансовых ресурсов, оборудования и других материальных ресурсов на праве собственности или ином законном основании, опыта работы, связанного с предметом контракта, и деловой репутации, специалистов и иных работников определенного уровня квалификации"</a:t>
                      </a:r>
                      <a:endParaRPr lang="ru-RU"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50" marR="4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67530"/>
                  </a:ext>
                </a:extLst>
              </a:tr>
              <a:tr h="689979">
                <a:tc>
                  <a:txBody>
                    <a:bodyPr/>
                    <a:lstStyle/>
                    <a:p>
                      <a:pPr algn="just">
                        <a:lnSpc>
                          <a:spcPct val="107000"/>
                        </a:lnSpc>
                      </a:pPr>
                      <a:r>
                        <a:rPr lang="ru-RU" sz="900" b="1" kern="100" dirty="0">
                          <a:effectLst/>
                          <a:latin typeface="Times New Roman" panose="02020603050405020304" pitchFamily="18" charset="0"/>
                          <a:ea typeface="Times New Roman" panose="02020603050405020304" pitchFamily="18" charset="0"/>
                          <a:cs typeface="Times New Roman" panose="02020603050405020304" pitchFamily="18" charset="0"/>
                        </a:rPr>
                        <a:t>Услуги по обеспечению охраны объектов (территорий)</a:t>
                      </a:r>
                    </a:p>
                  </a:txBody>
                  <a:tcPr marL="44350" marR="4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ru-RU" sz="1000" b="1" kern="100">
                          <a:effectLst/>
                          <a:latin typeface="Times New Roman CYR" panose="02020603050405020304" pitchFamily="18" charset="0"/>
                          <a:ea typeface="Times New Roman" panose="02020603050405020304" pitchFamily="18" charset="0"/>
                          <a:cs typeface="Times New Roman CYR" panose="02020603050405020304" pitchFamily="18" charset="0"/>
                        </a:rPr>
                        <a:t>40</a:t>
                      </a:r>
                      <a:endParaRPr lang="ru-RU" sz="800" kern="100">
                        <a:effectLst/>
                        <a:latin typeface="Times New Roman CYR" panose="02020603050405020304" pitchFamily="18" charset="0"/>
                        <a:ea typeface="Times New Roman" panose="02020603050405020304" pitchFamily="18" charset="0"/>
                        <a:cs typeface="Times New Roman CYR" panose="02020603050405020304" pitchFamily="18" charset="0"/>
                      </a:endParaRPr>
                    </a:p>
                  </a:txBody>
                  <a:tcPr marL="44350" marR="4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ru-RU" sz="600" kern="100" dirty="0">
                          <a:effectLst/>
                          <a:latin typeface="Times New Roman CYR" panose="02020603050405020304" pitchFamily="18" charset="0"/>
                          <a:ea typeface="Times New Roman" panose="02020603050405020304" pitchFamily="18" charset="0"/>
                          <a:cs typeface="Times New Roman CYR" panose="02020603050405020304" pitchFamily="18" charset="0"/>
                        </a:rPr>
                        <a:t>-</a:t>
                      </a:r>
                      <a:endParaRPr lang="ru-RU" sz="800" kern="100" dirty="0">
                        <a:effectLst/>
                        <a:latin typeface="Times New Roman CYR" panose="02020603050405020304" pitchFamily="18" charset="0"/>
                        <a:ea typeface="Times New Roman" panose="02020603050405020304" pitchFamily="18" charset="0"/>
                        <a:cs typeface="Times New Roman CYR" panose="02020603050405020304" pitchFamily="18" charset="0"/>
                      </a:endParaRPr>
                    </a:p>
                  </a:txBody>
                  <a:tcPr marL="44350" marR="4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ru-RU" sz="1000" b="1" kern="100" dirty="0">
                          <a:effectLst/>
                          <a:latin typeface="Times New Roman CYR" panose="02020603050405020304" pitchFamily="18" charset="0"/>
                          <a:ea typeface="Times New Roman" panose="02020603050405020304" pitchFamily="18" charset="0"/>
                          <a:cs typeface="Times New Roman CYR" panose="02020603050405020304" pitchFamily="18" charset="0"/>
                        </a:rPr>
                        <a:t>60</a:t>
                      </a:r>
                      <a:endParaRPr lang="ru-RU" sz="800" kern="100" dirty="0">
                        <a:effectLst/>
                        <a:latin typeface="Times New Roman CYR" panose="02020603050405020304" pitchFamily="18" charset="0"/>
                        <a:ea typeface="Times New Roman" panose="02020603050405020304" pitchFamily="18" charset="0"/>
                        <a:cs typeface="Times New Roman CYR" panose="02020603050405020304" pitchFamily="18" charset="0"/>
                      </a:endParaRPr>
                    </a:p>
                  </a:txBody>
                  <a:tcPr marL="44350" marR="4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250632"/>
                  </a:ext>
                </a:extLst>
              </a:tr>
            </a:tbl>
          </a:graphicData>
        </a:graphic>
      </p:graphicFrame>
    </p:spTree>
    <p:extLst>
      <p:ext uri="{BB962C8B-B14F-4D97-AF65-F5344CB8AC3E}">
        <p14:creationId xmlns:p14="http://schemas.microsoft.com/office/powerpoint/2010/main" val="2334999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виток: горизонтальный 2">
            <a:extLst>
              <a:ext uri="{FF2B5EF4-FFF2-40B4-BE49-F238E27FC236}">
                <a16:creationId xmlns:a16="http://schemas.microsoft.com/office/drawing/2014/main" id="{13DEAF3B-CCDC-84DF-0F7A-70F5383E6C27}"/>
              </a:ext>
            </a:extLst>
          </p:cNvPr>
          <p:cNvSpPr/>
          <p:nvPr/>
        </p:nvSpPr>
        <p:spPr>
          <a:xfrm>
            <a:off x="72008" y="-26621"/>
            <a:ext cx="9036496"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cs typeface="Times New Roman" panose="02020603050405020304" pitchFamily="18" charset="0"/>
              </a:rPr>
              <a:t>Оценка заявок при проведении электронного конкурса</a:t>
            </a:r>
          </a:p>
        </p:txBody>
      </p:sp>
      <p:sp>
        <p:nvSpPr>
          <p:cNvPr id="14" name="TextBox 13">
            <a:extLst>
              <a:ext uri="{FF2B5EF4-FFF2-40B4-BE49-F238E27FC236}">
                <a16:creationId xmlns:a16="http://schemas.microsoft.com/office/drawing/2014/main" id="{D195BDBC-76F2-DF86-5829-DB324D95C516}"/>
              </a:ext>
            </a:extLst>
          </p:cNvPr>
          <p:cNvSpPr txBox="1"/>
          <p:nvPr/>
        </p:nvSpPr>
        <p:spPr>
          <a:xfrm>
            <a:off x="72008" y="987574"/>
            <a:ext cx="8892480" cy="3970318"/>
          </a:xfrm>
          <a:prstGeom prst="rect">
            <a:avLst/>
          </a:prstGeom>
          <a:noFill/>
        </p:spPr>
        <p:txBody>
          <a:bodyPr wrap="square" rtlCol="0">
            <a:spAutoFit/>
          </a:bodyPr>
          <a:lstStyle/>
          <a:p>
            <a:pPr algn="ctr"/>
            <a:r>
              <a:rPr lang="ru-RU" dirty="0">
                <a:latin typeface="Monotype Corsiva" panose="03010101010201010101" pitchFamily="66" charset="0"/>
              </a:rPr>
              <a:t>Постановлением № 2604 установлены </a:t>
            </a:r>
            <a:r>
              <a:rPr lang="ru-RU" b="1" u="sng" dirty="0">
                <a:solidFill>
                  <a:srgbClr val="C00000"/>
                </a:solidFill>
                <a:latin typeface="Monotype Corsiva" panose="03010101010201010101" pitchFamily="66" charset="0"/>
              </a:rPr>
              <a:t>особенности оценки </a:t>
            </a:r>
            <a:r>
              <a:rPr lang="ru-RU" dirty="0">
                <a:latin typeface="Monotype Corsiva" panose="03010101010201010101" pitchFamily="66" charset="0"/>
              </a:rPr>
              <a:t>заявок при осуществлении закупки, по результатам проведения которой заключается контракт на оказание услуг по обеспечению охраны объектов (территорий):</a:t>
            </a:r>
          </a:p>
          <a:p>
            <a:pPr algn="ctr"/>
            <a:endParaRPr lang="ru-RU" dirty="0">
              <a:solidFill>
                <a:srgbClr val="C00000"/>
              </a:solidFill>
              <a:latin typeface="Monotype Corsiva" panose="03010101010201010101" pitchFamily="66" charset="0"/>
            </a:endParaRPr>
          </a:p>
          <a:p>
            <a:pPr marL="342900" indent="-342900" algn="just">
              <a:buAutoNum type="arabicPeriod"/>
            </a:pPr>
            <a:r>
              <a:rPr lang="ru-RU" dirty="0">
                <a:latin typeface="Times New Roman" panose="02020603050405020304" pitchFamily="18" charset="0"/>
                <a:cs typeface="Times New Roman" panose="02020603050405020304" pitchFamily="18" charset="0"/>
              </a:rPr>
              <a:t>Подлежит обязательному применению показатель оценки, предусмотренный подпунктом "в" пункта 24 утвержденного Положения об оценке заявок: </a:t>
            </a:r>
            <a:r>
              <a:rPr lang="ru-RU" u="sng" dirty="0">
                <a:solidFill>
                  <a:srgbClr val="C00000"/>
                </a:solidFill>
                <a:latin typeface="Times New Roman" panose="02020603050405020304" pitchFamily="18" charset="0"/>
                <a:cs typeface="Times New Roman" panose="02020603050405020304" pitchFamily="18" charset="0"/>
              </a:rPr>
              <a:t>наличие у участников закупки опыта поставки товара, выполнения работы, оказания услуги, связанного с предметом контракта</a:t>
            </a:r>
            <a:r>
              <a:rPr lang="ru-RU" dirty="0">
                <a:solidFill>
                  <a:srgbClr val="C00000"/>
                </a:solidFill>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При этом величина значимости такого показателя должна составлять </a:t>
            </a:r>
            <a:r>
              <a:rPr lang="ru-RU" b="1" i="1" u="sng" dirty="0">
                <a:solidFill>
                  <a:srgbClr val="C00000"/>
                </a:solidFill>
                <a:latin typeface="Times New Roman" panose="02020603050405020304" pitchFamily="18" charset="0"/>
                <a:cs typeface="Times New Roman" panose="02020603050405020304" pitchFamily="18" charset="0"/>
              </a:rPr>
              <a:t>не менее 60 % </a:t>
            </a:r>
            <a:r>
              <a:rPr lang="ru-RU" dirty="0">
                <a:latin typeface="Times New Roman" panose="02020603050405020304" pitchFamily="18" charset="0"/>
                <a:cs typeface="Times New Roman" panose="02020603050405020304" pitchFamily="18" charset="0"/>
              </a:rPr>
              <a:t>суммы величин значимости всех применяемых показателей оценки по критерию оценки «Квалификация участников закупки»</a:t>
            </a:r>
          </a:p>
          <a:p>
            <a:pPr marL="342900" indent="-342900" algn="just">
              <a:buAutoNum type="arabicPeriod"/>
            </a:pPr>
            <a:r>
              <a:rPr lang="ru-RU" dirty="0">
                <a:latin typeface="Times New Roman" panose="02020603050405020304" pitchFamily="18" charset="0"/>
                <a:cs typeface="Times New Roman" panose="02020603050405020304" pitchFamily="18" charset="0"/>
              </a:rPr>
              <a:t>К оценке по данному показателю и (или) его детализирующих показателей принимается исполненный договор (договоры), предусматривающий оказание услуг по обеспечению охраны объектов (территорий) образовательных и научных организаций.</a:t>
            </a:r>
          </a:p>
        </p:txBody>
      </p:sp>
      <p:cxnSp>
        <p:nvCxnSpPr>
          <p:cNvPr id="16" name="Прямая соединительная линия 15">
            <a:extLst>
              <a:ext uri="{FF2B5EF4-FFF2-40B4-BE49-F238E27FC236}">
                <a16:creationId xmlns:a16="http://schemas.microsoft.com/office/drawing/2014/main" id="{D922F048-4888-EA7D-DBDA-2CA80A34531A}"/>
              </a:ext>
            </a:extLst>
          </p:cNvPr>
          <p:cNvCxnSpPr>
            <a:cxnSpLocks/>
          </p:cNvCxnSpPr>
          <p:nvPr/>
        </p:nvCxnSpPr>
        <p:spPr>
          <a:xfrm>
            <a:off x="5868144" y="4443958"/>
            <a:ext cx="3024336" cy="72008"/>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8" name="Прямая соединительная линия 17">
            <a:extLst>
              <a:ext uri="{FF2B5EF4-FFF2-40B4-BE49-F238E27FC236}">
                <a16:creationId xmlns:a16="http://schemas.microsoft.com/office/drawing/2014/main" id="{8CAC05D9-A0EE-1A80-85F9-5F067059917D}"/>
              </a:ext>
            </a:extLst>
          </p:cNvPr>
          <p:cNvCxnSpPr>
            <a:cxnSpLocks/>
          </p:cNvCxnSpPr>
          <p:nvPr/>
        </p:nvCxnSpPr>
        <p:spPr>
          <a:xfrm>
            <a:off x="467544" y="4731990"/>
            <a:ext cx="1368152" cy="72008"/>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774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a:extLst>
              <a:ext uri="{FF2B5EF4-FFF2-40B4-BE49-F238E27FC236}">
                <a16:creationId xmlns:a16="http://schemas.microsoft.com/office/drawing/2014/main" id="{4190B195-7B6F-D073-0624-5FE2912B128D}"/>
              </a:ext>
            </a:extLst>
          </p:cNvPr>
          <p:cNvSpPr>
            <a:spLocks noGrp="1"/>
          </p:cNvSpPr>
          <p:nvPr>
            <p:ph type="title"/>
          </p:nvPr>
        </p:nvSpPr>
        <p:spPr>
          <a:xfrm>
            <a:off x="1143000" y="33338"/>
            <a:ext cx="7965504" cy="896541"/>
          </a:xfrm>
        </p:spPr>
        <p:txBody>
          <a:bodyPr>
            <a:normAutofit fontScale="90000"/>
          </a:bodyPr>
          <a:lstStyle/>
          <a:p>
            <a:pPr algn="ctr"/>
            <a:br>
              <a:rPr lang="ru-RU" altLang="ru-RU" sz="3000" b="1" dirty="0"/>
            </a:br>
            <a:r>
              <a:rPr lang="ru-RU" altLang="ru-RU" sz="3000" b="1" dirty="0">
                <a:solidFill>
                  <a:srgbClr val="C00000"/>
                </a:solidFill>
                <a:latin typeface="Monotype Corsiva" panose="03010101010201010101" pitchFamily="66" charset="0"/>
              </a:rPr>
              <a:t>Порядок установления требования к участникам закупки охранных услуг</a:t>
            </a:r>
            <a:br>
              <a:rPr lang="ru-RU" altLang="ru-RU" sz="3000" b="1" dirty="0">
                <a:solidFill>
                  <a:srgbClr val="C00000"/>
                </a:solidFill>
                <a:latin typeface="Monotype Corsiva" panose="03010101010201010101" pitchFamily="66" charset="0"/>
              </a:rPr>
            </a:br>
            <a:endParaRPr lang="ru-RU" altLang="ru-RU" sz="2700" b="1" dirty="0">
              <a:solidFill>
                <a:srgbClr val="C00000"/>
              </a:solidFill>
              <a:latin typeface="Monotype Corsiva" panose="03010101010201010101" pitchFamily="66" charset="0"/>
            </a:endParaRPr>
          </a:p>
        </p:txBody>
      </p:sp>
      <p:sp>
        <p:nvSpPr>
          <p:cNvPr id="6147" name="TextBox 1">
            <a:extLst>
              <a:ext uri="{FF2B5EF4-FFF2-40B4-BE49-F238E27FC236}">
                <a16:creationId xmlns:a16="http://schemas.microsoft.com/office/drawing/2014/main" id="{556BB571-9C54-A97D-9037-066142125D8D}"/>
              </a:ext>
            </a:extLst>
          </p:cNvPr>
          <p:cNvSpPr txBox="1">
            <a:spLocks noChangeArrowheads="1"/>
          </p:cNvSpPr>
          <p:nvPr/>
        </p:nvSpPr>
        <p:spPr bwMode="auto">
          <a:xfrm>
            <a:off x="-1016" y="1419622"/>
            <a:ext cx="9145016" cy="348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ts val="1875"/>
              </a:lnSpc>
              <a:spcBef>
                <a:spcPct val="0"/>
              </a:spcBef>
              <a:buNone/>
            </a:pPr>
            <a:r>
              <a:rPr lang="ru-RU" altLang="ru-RU" sz="2400" b="1" dirty="0">
                <a:latin typeface="Times New Roman" panose="02020603050405020304" pitchFamily="18" charset="0"/>
                <a:cs typeface="Times New Roman" panose="02020603050405020304" pitchFamily="18" charset="0"/>
              </a:rPr>
              <a:t>Единственное требование, которое может установить заказчик к УЗ -  это наличие</a:t>
            </a:r>
          </a:p>
          <a:p>
            <a:pPr eaLnBrk="1" hangingPunct="1">
              <a:lnSpc>
                <a:spcPts val="1875"/>
              </a:lnSpc>
              <a:spcBef>
                <a:spcPct val="0"/>
              </a:spcBef>
              <a:buNone/>
            </a:pPr>
            <a:endParaRPr lang="ru-RU" altLang="ru-RU" sz="1600" dirty="0">
              <a:latin typeface="Times New Roman" panose="02020603050405020304" pitchFamily="18" charset="0"/>
              <a:cs typeface="Times New Roman" panose="02020603050405020304" pitchFamily="18" charset="0"/>
            </a:endParaRPr>
          </a:p>
          <a:p>
            <a:pPr algn="just" eaLnBrk="1" hangingPunct="1">
              <a:lnSpc>
                <a:spcPts val="1875"/>
              </a:lnSpc>
              <a:spcBef>
                <a:spcPct val="0"/>
              </a:spcBef>
              <a:buNone/>
            </a:pPr>
            <a:r>
              <a:rPr lang="ru-RU" altLang="ru-RU" sz="1800" dirty="0">
                <a:latin typeface="Times New Roman" panose="02020603050405020304" pitchFamily="18" charset="0"/>
                <a:cs typeface="Times New Roman" panose="02020603050405020304" pitchFamily="18" charset="0"/>
              </a:rPr>
              <a:t>- действующей лицензии на осуществление частной охранной деятельности </a:t>
            </a:r>
          </a:p>
          <a:p>
            <a:pPr algn="ctr" eaLnBrk="1" hangingPunct="1">
              <a:lnSpc>
                <a:spcPts val="1875"/>
              </a:lnSpc>
              <a:spcBef>
                <a:spcPct val="0"/>
              </a:spcBef>
              <a:buNone/>
            </a:pPr>
            <a:r>
              <a:rPr lang="ru-RU" altLang="ru-RU" sz="2400" b="1" dirty="0">
                <a:latin typeface="Times New Roman" panose="02020603050405020304" pitchFamily="18" charset="0"/>
                <a:cs typeface="Times New Roman" panose="02020603050405020304" pitchFamily="18" charset="0"/>
              </a:rPr>
              <a:t>либо </a:t>
            </a:r>
          </a:p>
          <a:p>
            <a:pPr algn="just" eaLnBrk="1" hangingPunct="1">
              <a:lnSpc>
                <a:spcPts val="1875"/>
              </a:lnSpc>
              <a:spcBef>
                <a:spcPct val="0"/>
              </a:spcBef>
              <a:buFontTx/>
              <a:buChar char="-"/>
            </a:pPr>
            <a:r>
              <a:rPr lang="ru-RU" altLang="ru-RU" sz="1800" dirty="0">
                <a:latin typeface="Times New Roman" panose="02020603050405020304" pitchFamily="18" charset="0"/>
                <a:cs typeface="Times New Roman" panose="02020603050405020304" pitchFamily="18" charset="0"/>
              </a:rPr>
              <a:t>    документа, подтверждающего полномочия на оказание услуг по охране объектов и имущества, обеспечению внутриобъектового и пропускного режимов на объектах (указание на нормы действующего законодательства, в соответствии с которыми Исполнитель вправе осуществлять охранную деятельность без лицензии). </a:t>
            </a:r>
            <a:r>
              <a:rPr lang="ru-RU" altLang="ru-RU" sz="1600" i="1" dirty="0">
                <a:latin typeface="Times New Roman" panose="02020603050405020304" pitchFamily="18" charset="0"/>
                <a:cs typeface="Times New Roman" panose="02020603050405020304" pitchFamily="18" charset="0"/>
              </a:rPr>
              <a:t>Например, ФГУП «ОХРАНА». </a:t>
            </a:r>
          </a:p>
          <a:p>
            <a:pPr algn="ctr" eaLnBrk="1" hangingPunct="1">
              <a:lnSpc>
                <a:spcPts val="1875"/>
              </a:lnSpc>
              <a:spcBef>
                <a:spcPct val="0"/>
              </a:spcBef>
              <a:buNone/>
            </a:pPr>
            <a:r>
              <a:rPr lang="ru-RU" altLang="ru-RU" sz="1800" b="1" dirty="0">
                <a:latin typeface="Times New Roman" panose="02020603050405020304" pitchFamily="18" charset="0"/>
                <a:cs typeface="Times New Roman" panose="02020603050405020304" pitchFamily="18" charset="0"/>
              </a:rPr>
              <a:t>при этом</a:t>
            </a:r>
          </a:p>
          <a:p>
            <a:pPr algn="just" eaLnBrk="1" hangingPunct="1">
              <a:lnSpc>
                <a:spcPts val="1875"/>
              </a:lnSpc>
              <a:spcBef>
                <a:spcPct val="0"/>
              </a:spcBef>
              <a:buNone/>
            </a:pPr>
            <a:r>
              <a:rPr lang="ru-RU" altLang="ru-RU" sz="1600" dirty="0">
                <a:latin typeface="Times New Roman" panose="02020603050405020304" pitchFamily="18" charset="0"/>
                <a:cs typeface="Times New Roman" panose="02020603050405020304" pitchFamily="18" charset="0"/>
              </a:rPr>
              <a:t>в Приложении к лицензии должны быть указаны разрешенные виды охранных услуг (в соответствии со ст. 3 Федерального закона от 11.03.1992 г. № 2487-1 «О частной детективной и охранной деятельности в Российской Федерации»).</a:t>
            </a:r>
          </a:p>
        </p:txBody>
      </p:sp>
      <p:sp>
        <p:nvSpPr>
          <p:cNvPr id="3" name="TextBox 2">
            <a:extLst>
              <a:ext uri="{FF2B5EF4-FFF2-40B4-BE49-F238E27FC236}">
                <a16:creationId xmlns:a16="http://schemas.microsoft.com/office/drawing/2014/main" id="{F52C8375-DE30-4020-CA9C-5F92CA502836}"/>
              </a:ext>
            </a:extLst>
          </p:cNvPr>
          <p:cNvSpPr txBox="1"/>
          <p:nvPr/>
        </p:nvSpPr>
        <p:spPr>
          <a:xfrm>
            <a:off x="35496" y="158386"/>
            <a:ext cx="1205880" cy="646331"/>
          </a:xfrm>
          <a:prstGeom prst="rect">
            <a:avLst/>
          </a:prstGeom>
          <a:noFill/>
        </p:spPr>
        <p:txBody>
          <a:bodyPr wrap="square">
            <a:spAutoFit/>
          </a:bodyPr>
          <a:lstStyle/>
          <a:p>
            <a:r>
              <a:rPr lang="ru-RU" b="1" dirty="0"/>
              <a:t>2015 год</a:t>
            </a:r>
          </a:p>
          <a:p>
            <a:r>
              <a:rPr lang="ru-RU" b="1" dirty="0"/>
              <a:t>Карелия</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855D139C-1783-1A8A-0DF5-00FA5ED0A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3558"/>
            <a:ext cx="4299942" cy="4299942"/>
          </a:xfrm>
          <a:prstGeom prst="rect">
            <a:avLst/>
          </a:prstGeom>
        </p:spPr>
      </p:pic>
      <p:sp>
        <p:nvSpPr>
          <p:cNvPr id="4" name="Объект 3"/>
          <p:cNvSpPr>
            <a:spLocks noGrp="1"/>
          </p:cNvSpPr>
          <p:nvPr>
            <p:ph sz="quarter" idx="13"/>
          </p:nvPr>
        </p:nvSpPr>
        <p:spPr>
          <a:xfrm>
            <a:off x="1169622" y="627534"/>
            <a:ext cx="6750750" cy="4482498"/>
          </a:xfrm>
        </p:spPr>
        <p:txBody>
          <a:bodyPr>
            <a:normAutofit/>
          </a:bodyPr>
          <a:lstStyle/>
          <a:p>
            <a:pPr marL="342900" lvl="1" indent="0" algn="just">
              <a:buNone/>
            </a:pPr>
            <a:endParaRPr lang="ru-RU" sz="6600" dirty="0">
              <a:latin typeface="Times New Roman" pitchFamily="18" charset="0"/>
              <a:cs typeface="Times New Roman" pitchFamily="18" charset="0"/>
            </a:endParaRPr>
          </a:p>
          <a:p>
            <a:pPr marL="342900" lvl="1" indent="0" algn="ctr">
              <a:buNone/>
            </a:pPr>
            <a:endParaRPr lang="ru-RU" sz="4500" dirty="0">
              <a:solidFill>
                <a:srgbClr val="FFFF00"/>
              </a:solidFill>
              <a:latin typeface="Times New Roman" pitchFamily="18" charset="0"/>
              <a:cs typeface="Times New Roman" pitchFamily="18" charset="0"/>
            </a:endParaRPr>
          </a:p>
        </p:txBody>
      </p:sp>
      <p:graphicFrame>
        <p:nvGraphicFramePr>
          <p:cNvPr id="17" name="Таблица 16">
            <a:extLst>
              <a:ext uri="{FF2B5EF4-FFF2-40B4-BE49-F238E27FC236}">
                <a16:creationId xmlns:a16="http://schemas.microsoft.com/office/drawing/2014/main" id="{3C83D04E-1B9E-BF9B-D81D-F0E2F15AA849}"/>
              </a:ext>
            </a:extLst>
          </p:cNvPr>
          <p:cNvGraphicFramePr>
            <a:graphicFrameLocks noGrp="1"/>
          </p:cNvGraphicFramePr>
          <p:nvPr>
            <p:extLst>
              <p:ext uri="{D42A27DB-BD31-4B8C-83A1-F6EECF244321}">
                <p14:modId xmlns:p14="http://schemas.microsoft.com/office/powerpoint/2010/main" val="2644396513"/>
              </p:ext>
            </p:extLst>
          </p:nvPr>
        </p:nvGraphicFramePr>
        <p:xfrm>
          <a:off x="35496" y="915566"/>
          <a:ext cx="9001001" cy="4612197"/>
        </p:xfrm>
        <a:graphic>
          <a:graphicData uri="http://schemas.openxmlformats.org/drawingml/2006/table">
            <a:tbl>
              <a:tblPr firstRow="1" firstCol="1" bandRow="1">
                <a:tableStyleId>{5C22544A-7EE6-4342-B048-85BDC9FD1C3A}</a:tableStyleId>
              </a:tblPr>
              <a:tblGrid>
                <a:gridCol w="3626419">
                  <a:extLst>
                    <a:ext uri="{9D8B030D-6E8A-4147-A177-3AD203B41FA5}">
                      <a16:colId xmlns:a16="http://schemas.microsoft.com/office/drawing/2014/main" val="4266216359"/>
                    </a:ext>
                  </a:extLst>
                </a:gridCol>
                <a:gridCol w="3588669">
                  <a:extLst>
                    <a:ext uri="{9D8B030D-6E8A-4147-A177-3AD203B41FA5}">
                      <a16:colId xmlns:a16="http://schemas.microsoft.com/office/drawing/2014/main" val="2985123077"/>
                    </a:ext>
                  </a:extLst>
                </a:gridCol>
                <a:gridCol w="1785913">
                  <a:extLst>
                    <a:ext uri="{9D8B030D-6E8A-4147-A177-3AD203B41FA5}">
                      <a16:colId xmlns:a16="http://schemas.microsoft.com/office/drawing/2014/main" val="2271315768"/>
                    </a:ext>
                  </a:extLst>
                </a:gridCol>
              </a:tblGrid>
              <a:tr h="549415">
                <a:tc>
                  <a:txBody>
                    <a:bodyPr/>
                    <a:lstStyle/>
                    <a:p>
                      <a:pPr>
                        <a:lnSpc>
                          <a:spcPct val="107000"/>
                        </a:lnSpc>
                        <a:spcAft>
                          <a:spcPts val="800"/>
                        </a:spcAft>
                      </a:pPr>
                      <a:r>
                        <a:rPr lang="ru-RU" sz="1200" dirty="0">
                          <a:solidFill>
                            <a:schemeClr val="tx1"/>
                          </a:solidFill>
                          <a:effectLst/>
                        </a:rPr>
                        <a:t> </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r>
                        <a:rPr lang="ru-RU" sz="1200" dirty="0">
                          <a:solidFill>
                            <a:schemeClr val="tx1"/>
                          </a:solidFill>
                          <a:effectLst/>
                          <a:latin typeface="Times New Roman" panose="02020603050405020304" pitchFamily="18" charset="0"/>
                          <a:cs typeface="Times New Roman" panose="02020603050405020304" pitchFamily="18" charset="0"/>
                        </a:rPr>
                        <a:t>ДЕТАЛИЗИРУЮЩИЕ ПОКАЗАТЕЛИ ОЦЕНКИ</a:t>
                      </a:r>
                      <a:endParaRPr lang="ru-RU"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r>
                        <a:rPr lang="ru-RU" sz="1200" dirty="0">
                          <a:solidFill>
                            <a:schemeClr val="tx1"/>
                          </a:solidFill>
                          <a:effectLst/>
                          <a:latin typeface="Times New Roman" panose="02020603050405020304" pitchFamily="18" charset="0"/>
                          <a:cs typeface="Times New Roman" panose="02020603050405020304" pitchFamily="18" charset="0"/>
                        </a:rPr>
                        <a:t>ЗНАЧИМОСТЬ ПОКАЗАТЕЛЯ ОЦЕНКИ</a:t>
                      </a:r>
                      <a:endParaRPr lang="ru-RU"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899" marR="27899" marT="0" marB="0">
                    <a:noFill/>
                  </a:tcPr>
                </a:tc>
                <a:extLst>
                  <a:ext uri="{0D108BD9-81ED-4DB2-BD59-A6C34878D82A}">
                    <a16:rowId xmlns:a16="http://schemas.microsoft.com/office/drawing/2014/main" val="1497816313"/>
                  </a:ext>
                </a:extLst>
              </a:tr>
              <a:tr h="593742">
                <a:tc>
                  <a:txBody>
                    <a:bodyPr/>
                    <a:lstStyle/>
                    <a:p>
                      <a:pPr>
                        <a:lnSpc>
                          <a:spcPct val="107000"/>
                        </a:lnSpc>
                        <a:spcAft>
                          <a:spcPts val="800"/>
                        </a:spcAft>
                      </a:pPr>
                      <a:r>
                        <a:rPr lang="ru-RU" sz="1200" dirty="0">
                          <a:solidFill>
                            <a:schemeClr val="tx1"/>
                          </a:solidFill>
                          <a:effectLst/>
                          <a:latin typeface="Times New Roman" panose="02020603050405020304" pitchFamily="18" charset="0"/>
                          <a:cs typeface="Times New Roman" panose="02020603050405020304" pitchFamily="18" charset="0"/>
                        </a:rPr>
                        <a:t>КРИТЕРИЙ ОЦЕНКИ «ЦЕНА КОНТРАКТА», ЗНАЧИМОСТЬ КРИТЕРИЯ – </a:t>
                      </a:r>
                      <a:r>
                        <a:rPr lang="ru-RU" sz="1400" u="sng" dirty="0">
                          <a:solidFill>
                            <a:schemeClr val="tx1"/>
                          </a:solidFill>
                          <a:effectLst/>
                          <a:latin typeface="Times New Roman" panose="02020603050405020304" pitchFamily="18" charset="0"/>
                          <a:cs typeface="Times New Roman" panose="02020603050405020304" pitchFamily="18" charset="0"/>
                        </a:rPr>
                        <a:t>40%</a:t>
                      </a:r>
                      <a:endParaRPr lang="ru-RU" sz="800"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r>
                        <a:rPr lang="ru-RU" sz="1200" dirty="0">
                          <a:solidFill>
                            <a:schemeClr val="tx1"/>
                          </a:solidFill>
                          <a:effectLst/>
                        </a:rPr>
                        <a:t> </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r>
                        <a:rPr lang="ru-RU" sz="1200" dirty="0">
                          <a:solidFill>
                            <a:schemeClr val="tx1"/>
                          </a:solidFill>
                          <a:effectLst/>
                        </a:rPr>
                        <a:t> </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extLst>
                  <a:ext uri="{0D108BD9-81ED-4DB2-BD59-A6C34878D82A}">
                    <a16:rowId xmlns:a16="http://schemas.microsoft.com/office/drawing/2014/main" val="1853520612"/>
                  </a:ext>
                </a:extLst>
              </a:tr>
              <a:tr h="200440">
                <a:tc>
                  <a:txBody>
                    <a:bodyPr/>
                    <a:lstStyle/>
                    <a:p>
                      <a:pPr>
                        <a:lnSpc>
                          <a:spcPct val="107000"/>
                        </a:lnSpc>
                        <a:spcAft>
                          <a:spcPts val="800"/>
                        </a:spcAft>
                      </a:pPr>
                      <a:r>
                        <a:rPr lang="ru-RU" sz="1200" dirty="0">
                          <a:solidFill>
                            <a:schemeClr val="tx1"/>
                          </a:solidFill>
                          <a:effectLst/>
                        </a:rPr>
                        <a:t> </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r>
                        <a:rPr lang="ru-RU" sz="1200" dirty="0">
                          <a:solidFill>
                            <a:schemeClr val="tx1"/>
                          </a:solidFill>
                          <a:effectLst/>
                          <a:latin typeface="Times New Roman" panose="02020603050405020304" pitchFamily="18" charset="0"/>
                          <a:cs typeface="Times New Roman" panose="02020603050405020304" pitchFamily="18" charset="0"/>
                        </a:rPr>
                        <a:t> </a:t>
                      </a:r>
                      <a:endParaRPr lang="ru-RU"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r>
                        <a:rPr lang="ru-RU" sz="1200">
                          <a:solidFill>
                            <a:schemeClr val="tx1"/>
                          </a:solidFill>
                          <a:effectLst/>
                        </a:rPr>
                        <a:t> </a:t>
                      </a:r>
                      <a:endParaRPr lang="ru-RU"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extLst>
                  <a:ext uri="{0D108BD9-81ED-4DB2-BD59-A6C34878D82A}">
                    <a16:rowId xmlns:a16="http://schemas.microsoft.com/office/drawing/2014/main" val="297410199"/>
                  </a:ext>
                </a:extLst>
              </a:tr>
              <a:tr h="342853">
                <a:tc>
                  <a:txBody>
                    <a:bodyPr/>
                    <a:lstStyle/>
                    <a:p>
                      <a:pPr>
                        <a:lnSpc>
                          <a:spcPct val="107000"/>
                        </a:lnSpc>
                        <a:spcAft>
                          <a:spcPts val="800"/>
                        </a:spcAft>
                      </a:pPr>
                      <a:r>
                        <a:rPr lang="ru-RU" sz="2400" dirty="0">
                          <a:solidFill>
                            <a:schemeClr val="tx1"/>
                          </a:solidFill>
                          <a:effectLst/>
                          <a:latin typeface="Times New Roman" panose="02020603050405020304" pitchFamily="18" charset="0"/>
                          <a:cs typeface="Times New Roman" panose="02020603050405020304" pitchFamily="18" charset="0"/>
                        </a:rPr>
                        <a:t> </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r>
                        <a:rPr lang="ru-RU" sz="1400" b="1" dirty="0">
                          <a:solidFill>
                            <a:schemeClr val="tx1"/>
                          </a:solidFill>
                          <a:effectLst/>
                          <a:latin typeface="Times New Roman" panose="02020603050405020304" pitchFamily="18" charset="0"/>
                          <a:cs typeface="Times New Roman" panose="02020603050405020304" pitchFamily="18" charset="0"/>
                        </a:rPr>
                        <a:t>        100%</a:t>
                      </a:r>
                      <a:endParaRPr lang="ru-RU" sz="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r>
                        <a:rPr lang="ru-RU" sz="1200" dirty="0">
                          <a:solidFill>
                            <a:schemeClr val="tx1"/>
                          </a:solidFill>
                          <a:effectLst/>
                        </a:rPr>
                        <a:t> </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extLst>
                  <a:ext uri="{0D108BD9-81ED-4DB2-BD59-A6C34878D82A}">
                    <a16:rowId xmlns:a16="http://schemas.microsoft.com/office/drawing/2014/main" val="906424924"/>
                  </a:ext>
                </a:extLst>
              </a:tr>
              <a:tr h="1644894">
                <a:tc>
                  <a:txBody>
                    <a:bodyPr/>
                    <a:lstStyle/>
                    <a:p>
                      <a:pPr>
                        <a:lnSpc>
                          <a:spcPct val="107000"/>
                        </a:lnSpc>
                        <a:spcAft>
                          <a:spcPts val="800"/>
                        </a:spcAft>
                      </a:pPr>
                      <a:r>
                        <a:rPr lang="ru-RU" sz="1200"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КРИТЕРИЙ ОЦЕНКИ «КВАЛИФИКАЦИЯ УЧАСТНИКА ЗАКУПКИ», ЗНАЧИМОСТЬ КРИТЕРИЯ – 60%</a:t>
                      </a:r>
                    </a:p>
                  </a:txBody>
                  <a:tcPr marL="27899" marR="27899" marT="0" marB="0">
                    <a:noFill/>
                  </a:tcPr>
                </a:tc>
                <a:tc>
                  <a:txBody>
                    <a:bodyPr/>
                    <a:lstStyle/>
                    <a:p>
                      <a:pPr>
                        <a:lnSpc>
                          <a:spcPct val="107000"/>
                        </a:lnSpc>
                        <a:spcAft>
                          <a:spcPts val="800"/>
                        </a:spcAft>
                      </a:pPr>
                      <a:r>
                        <a:rPr lang="ru-RU" sz="1600" dirty="0">
                          <a:solidFill>
                            <a:schemeClr val="tx1"/>
                          </a:solidFill>
                          <a:effectLst/>
                          <a:latin typeface="Times New Roman" panose="02020603050405020304" pitchFamily="18" charset="0"/>
                          <a:cs typeface="Times New Roman" panose="02020603050405020304" pitchFamily="18" charset="0"/>
                        </a:rPr>
                        <a:t> </a:t>
                      </a:r>
                      <a:endParaRPr lang="ru-RU" sz="1600" dirty="0">
                        <a:solidFill>
                          <a:schemeClr val="tx1"/>
                        </a:solidFill>
                        <a:effectLst/>
                        <a:latin typeface="Times New Roman" panose="02020603050405020304" pitchFamily="18" charset="0"/>
                        <a:ea typeface="+mn-ea"/>
                        <a:cs typeface="Times New Roman" panose="02020603050405020304" pitchFamily="18" charset="0"/>
                      </a:endParaRPr>
                    </a:p>
                    <a:p>
                      <a:pPr>
                        <a:lnSpc>
                          <a:spcPct val="107000"/>
                        </a:lnSpc>
                        <a:spcAft>
                          <a:spcPts val="800"/>
                        </a:spcAft>
                      </a:pPr>
                      <a:r>
                        <a:rPr lang="ru-RU" sz="1600" dirty="0">
                          <a:solidFill>
                            <a:schemeClr val="tx1"/>
                          </a:solidFill>
                          <a:effectLst/>
                          <a:latin typeface="Times New Roman" panose="02020603050405020304" pitchFamily="18" charset="0"/>
                          <a:ea typeface="+mn-ea"/>
                          <a:cs typeface="Times New Roman" panose="02020603050405020304" pitchFamily="18" charset="0"/>
                        </a:rPr>
                        <a:t>      </a:t>
                      </a:r>
                      <a:r>
                        <a:rPr lang="ru-RU"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наличие опыта исполнения    контракта </a:t>
                      </a:r>
                    </a:p>
                    <a:p>
                      <a:pPr>
                        <a:lnSpc>
                          <a:spcPct val="107000"/>
                        </a:lnSpc>
                        <a:spcAft>
                          <a:spcPts val="800"/>
                        </a:spcAft>
                      </a:pPr>
                      <a:r>
                        <a:rPr lang="ru-RU"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наличие у участников закупки специалистов и иных работников определенного уровня квалификации</a:t>
                      </a:r>
                      <a:endParaRPr lang="ru-RU" sz="1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899" marR="27899" marT="0" marB="0">
                    <a:no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ru-RU" sz="1600" dirty="0">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ru-RU" sz="1600" dirty="0">
                          <a:solidFill>
                            <a:schemeClr val="tx1"/>
                          </a:solidFill>
                          <a:effectLst/>
                          <a:latin typeface="Times New Roman" panose="02020603050405020304" pitchFamily="18" charset="0"/>
                          <a:cs typeface="Times New Roman" panose="02020603050405020304" pitchFamily="18" charset="0"/>
                        </a:rPr>
                        <a:t>    </a:t>
                      </a:r>
                      <a:r>
                        <a:rPr lang="ru-RU" sz="1400" b="1" u="sng" dirty="0">
                          <a:solidFill>
                            <a:schemeClr val="tx1"/>
                          </a:solidFill>
                          <a:effectLst/>
                          <a:latin typeface="Times New Roman" panose="02020603050405020304" pitchFamily="18" charset="0"/>
                          <a:cs typeface="Times New Roman" panose="02020603050405020304" pitchFamily="18" charset="0"/>
                        </a:rPr>
                        <a:t>70% </a:t>
                      </a:r>
                      <a:r>
                        <a:rPr lang="ru-RU" sz="1400" b="1" u="none" dirty="0">
                          <a:solidFill>
                            <a:schemeClr val="tx1"/>
                          </a:solidFill>
                          <a:effectLst/>
                          <a:latin typeface="Times New Roman" panose="02020603050405020304" pitchFamily="18" charset="0"/>
                          <a:cs typeface="Times New Roman" panose="02020603050405020304" pitchFamily="18" charset="0"/>
                        </a:rPr>
                        <a:t> (≥ 60%)</a:t>
                      </a:r>
                      <a:endParaRPr lang="ru-RU" sz="900" b="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ru-RU" sz="1400" b="1"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1"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30%</a:t>
                      </a:r>
                    </a:p>
                    <a:p>
                      <a:pPr>
                        <a:lnSpc>
                          <a:spcPct val="107000"/>
                        </a:lnSpc>
                        <a:spcAft>
                          <a:spcPts val="800"/>
                        </a:spcAft>
                      </a:pPr>
                      <a:endParaRPr lang="ru-RU" sz="1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899" marR="27899" marT="0" marB="0">
                    <a:noFill/>
                  </a:tcPr>
                </a:tc>
                <a:extLst>
                  <a:ext uri="{0D108BD9-81ED-4DB2-BD59-A6C34878D82A}">
                    <a16:rowId xmlns:a16="http://schemas.microsoft.com/office/drawing/2014/main" val="535527346"/>
                  </a:ext>
                </a:extLst>
              </a:tr>
              <a:tr h="363542">
                <a:tc>
                  <a:txBody>
                    <a:bodyPr/>
                    <a:lstStyle/>
                    <a:p>
                      <a:pPr>
                        <a:lnSpc>
                          <a:spcPct val="107000"/>
                        </a:lnSpc>
                        <a:spcAft>
                          <a:spcPts val="800"/>
                        </a:spcAft>
                      </a:pP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extLst>
                  <a:ext uri="{0D108BD9-81ED-4DB2-BD59-A6C34878D82A}">
                    <a16:rowId xmlns:a16="http://schemas.microsoft.com/office/drawing/2014/main" val="1668925499"/>
                  </a:ext>
                </a:extLst>
              </a:tr>
              <a:tr h="200440">
                <a:tc>
                  <a:txBody>
                    <a:bodyPr/>
                    <a:lstStyle/>
                    <a:p>
                      <a:pPr>
                        <a:lnSpc>
                          <a:spcPct val="107000"/>
                        </a:lnSpc>
                        <a:spcAft>
                          <a:spcPts val="800"/>
                        </a:spcAft>
                      </a:pPr>
                      <a:r>
                        <a:rPr lang="ru-RU" sz="1200" dirty="0">
                          <a:solidFill>
                            <a:schemeClr val="tx1"/>
                          </a:solidFill>
                          <a:effectLst/>
                        </a:rPr>
                        <a:t> </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r>
                        <a:rPr lang="ru-RU" sz="1200" dirty="0">
                          <a:solidFill>
                            <a:schemeClr val="tx1"/>
                          </a:solidFill>
                          <a:effectLst/>
                        </a:rPr>
                        <a:t> </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extLst>
                  <a:ext uri="{0D108BD9-81ED-4DB2-BD59-A6C34878D82A}">
                    <a16:rowId xmlns:a16="http://schemas.microsoft.com/office/drawing/2014/main" val="183116821"/>
                  </a:ext>
                </a:extLst>
              </a:tr>
              <a:tr h="363542">
                <a:tc>
                  <a:txBody>
                    <a:bodyPr/>
                    <a:lstStyle/>
                    <a:p>
                      <a:pPr>
                        <a:lnSpc>
                          <a:spcPct val="107000"/>
                        </a:lnSpc>
                        <a:spcAft>
                          <a:spcPts val="800"/>
                        </a:spcAft>
                      </a:pPr>
                      <a:r>
                        <a:rPr lang="ru-RU" sz="1200" dirty="0">
                          <a:solidFill>
                            <a:schemeClr val="tx1"/>
                          </a:solidFill>
                          <a:effectLst/>
                        </a:rPr>
                        <a:t> </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extLst>
                  <a:ext uri="{0D108BD9-81ED-4DB2-BD59-A6C34878D82A}">
                    <a16:rowId xmlns:a16="http://schemas.microsoft.com/office/drawing/2014/main" val="3634847700"/>
                  </a:ext>
                </a:extLst>
              </a:tr>
              <a:tr h="200440">
                <a:tc>
                  <a:txBody>
                    <a:bodyPr/>
                    <a:lstStyle/>
                    <a:p>
                      <a:pPr>
                        <a:lnSpc>
                          <a:spcPct val="107000"/>
                        </a:lnSpc>
                        <a:spcAft>
                          <a:spcPts val="800"/>
                        </a:spcAft>
                      </a:pPr>
                      <a:r>
                        <a:rPr lang="ru-RU" sz="1200" dirty="0">
                          <a:solidFill>
                            <a:schemeClr val="tx1"/>
                          </a:solidFill>
                          <a:effectLst/>
                        </a:rPr>
                        <a:t> </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r>
                        <a:rPr lang="ru-RU" sz="1200" dirty="0">
                          <a:solidFill>
                            <a:schemeClr val="tx1"/>
                          </a:solidFill>
                          <a:effectLst/>
                        </a:rPr>
                        <a:t> </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tc>
                  <a:txBody>
                    <a:bodyPr/>
                    <a:lstStyle/>
                    <a:p>
                      <a:pPr>
                        <a:lnSpc>
                          <a:spcPct val="107000"/>
                        </a:lnSpc>
                        <a:spcAft>
                          <a:spcPts val="800"/>
                        </a:spcAft>
                      </a:pPr>
                      <a:r>
                        <a:rPr lang="ru-RU" sz="1200" dirty="0">
                          <a:solidFill>
                            <a:schemeClr val="tx1"/>
                          </a:solidFill>
                          <a:effectLst/>
                        </a:rPr>
                        <a:t> </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899" marR="27899" marT="0" marB="0">
                    <a:noFill/>
                  </a:tcPr>
                </a:tc>
                <a:extLst>
                  <a:ext uri="{0D108BD9-81ED-4DB2-BD59-A6C34878D82A}">
                    <a16:rowId xmlns:a16="http://schemas.microsoft.com/office/drawing/2014/main" val="2275333280"/>
                  </a:ext>
                </a:extLst>
              </a:tr>
            </a:tbl>
          </a:graphicData>
        </a:graphic>
      </p:graphicFrame>
      <p:sp>
        <p:nvSpPr>
          <p:cNvPr id="18" name="Правая фигурная скобка 17">
            <a:extLst>
              <a:ext uri="{FF2B5EF4-FFF2-40B4-BE49-F238E27FC236}">
                <a16:creationId xmlns:a16="http://schemas.microsoft.com/office/drawing/2014/main" id="{558C871D-306B-E6DF-D58D-0ED9764136A2}"/>
              </a:ext>
            </a:extLst>
          </p:cNvPr>
          <p:cNvSpPr/>
          <p:nvPr/>
        </p:nvSpPr>
        <p:spPr>
          <a:xfrm>
            <a:off x="3491880" y="987574"/>
            <a:ext cx="319658" cy="2304256"/>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350"/>
          </a:p>
        </p:txBody>
      </p:sp>
      <p:sp>
        <p:nvSpPr>
          <p:cNvPr id="19" name="Правая фигурная скобка 18">
            <a:extLst>
              <a:ext uri="{FF2B5EF4-FFF2-40B4-BE49-F238E27FC236}">
                <a16:creationId xmlns:a16="http://schemas.microsoft.com/office/drawing/2014/main" id="{E4068968-AF1A-CA9B-6E52-8BC3E65B87A7}"/>
              </a:ext>
            </a:extLst>
          </p:cNvPr>
          <p:cNvSpPr/>
          <p:nvPr/>
        </p:nvSpPr>
        <p:spPr>
          <a:xfrm>
            <a:off x="7110282" y="2868783"/>
            <a:ext cx="270030" cy="1656184"/>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350"/>
          </a:p>
        </p:txBody>
      </p:sp>
      <p:sp>
        <p:nvSpPr>
          <p:cNvPr id="6" name="Свиток: горизонтальный 5">
            <a:extLst>
              <a:ext uri="{FF2B5EF4-FFF2-40B4-BE49-F238E27FC236}">
                <a16:creationId xmlns:a16="http://schemas.microsoft.com/office/drawing/2014/main" id="{43C74BD0-D25B-7AF9-FDD1-924F2BB584A4}"/>
              </a:ext>
            </a:extLst>
          </p:cNvPr>
          <p:cNvSpPr/>
          <p:nvPr/>
        </p:nvSpPr>
        <p:spPr>
          <a:xfrm>
            <a:off x="35496" y="105476"/>
            <a:ext cx="9073008" cy="699542"/>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cs typeface="Times New Roman" panose="02020603050405020304" pitchFamily="18" charset="0"/>
              </a:rPr>
              <a:t>Оценка заявок при проведении электронного конкурса</a:t>
            </a:r>
          </a:p>
        </p:txBody>
      </p:sp>
    </p:spTree>
    <p:extLst>
      <p:ext uri="{BB962C8B-B14F-4D97-AF65-F5344CB8AC3E}">
        <p14:creationId xmlns:p14="http://schemas.microsoft.com/office/powerpoint/2010/main" val="33172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виток: горизонтальный 19">
            <a:extLst>
              <a:ext uri="{FF2B5EF4-FFF2-40B4-BE49-F238E27FC236}">
                <a16:creationId xmlns:a16="http://schemas.microsoft.com/office/drawing/2014/main" id="{00BE008A-C18E-B100-E1D5-4E24788A6C2B}"/>
              </a:ext>
            </a:extLst>
          </p:cNvPr>
          <p:cNvSpPr/>
          <p:nvPr/>
        </p:nvSpPr>
        <p:spPr>
          <a:xfrm>
            <a:off x="122936" y="3950"/>
            <a:ext cx="8910472" cy="91161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cs typeface="Times New Roman" panose="02020603050405020304" pitchFamily="18" charset="0"/>
              </a:rPr>
              <a:t>Оценка заявок при проведении электронного конкурса</a:t>
            </a:r>
          </a:p>
        </p:txBody>
      </p:sp>
      <p:pic>
        <p:nvPicPr>
          <p:cNvPr id="8" name="Рисунок 7">
            <a:extLst>
              <a:ext uri="{FF2B5EF4-FFF2-40B4-BE49-F238E27FC236}">
                <a16:creationId xmlns:a16="http://schemas.microsoft.com/office/drawing/2014/main" id="{0DAF4D64-3741-318C-DFA0-46D257D32E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3579862"/>
            <a:ext cx="792088" cy="1691900"/>
          </a:xfrm>
          <a:prstGeom prst="rect">
            <a:avLst/>
          </a:prstGeom>
        </p:spPr>
      </p:pic>
      <p:pic>
        <p:nvPicPr>
          <p:cNvPr id="2" name="Рисунок 1">
            <a:extLst>
              <a:ext uri="{FF2B5EF4-FFF2-40B4-BE49-F238E27FC236}">
                <a16:creationId xmlns:a16="http://schemas.microsoft.com/office/drawing/2014/main" id="{7C4B03D1-8EA9-4D81-44A0-B4558B023F8B}"/>
              </a:ext>
            </a:extLst>
          </p:cNvPr>
          <p:cNvPicPr>
            <a:picLocks noChangeAspect="1"/>
          </p:cNvPicPr>
          <p:nvPr/>
        </p:nvPicPr>
        <p:blipFill>
          <a:blip r:embed="rId4"/>
          <a:stretch>
            <a:fillRect/>
          </a:stretch>
        </p:blipFill>
        <p:spPr>
          <a:xfrm>
            <a:off x="6372201" y="892549"/>
            <a:ext cx="2489828" cy="941575"/>
          </a:xfrm>
          <a:prstGeom prst="rect">
            <a:avLst/>
          </a:prstGeom>
        </p:spPr>
      </p:pic>
      <p:sp>
        <p:nvSpPr>
          <p:cNvPr id="3" name="TextBox 2">
            <a:extLst>
              <a:ext uri="{FF2B5EF4-FFF2-40B4-BE49-F238E27FC236}">
                <a16:creationId xmlns:a16="http://schemas.microsoft.com/office/drawing/2014/main" id="{B04B0D48-61AB-F283-6F78-383F8A69DFA1}"/>
              </a:ext>
            </a:extLst>
          </p:cNvPr>
          <p:cNvSpPr txBox="1"/>
          <p:nvPr/>
        </p:nvSpPr>
        <p:spPr>
          <a:xfrm>
            <a:off x="6444208" y="1061323"/>
            <a:ext cx="2304256" cy="646331"/>
          </a:xfrm>
          <a:prstGeom prst="rect">
            <a:avLst/>
          </a:prstGeom>
          <a:noFill/>
        </p:spPr>
        <p:txBody>
          <a:bodyPr wrap="square" rtlCol="0">
            <a:spAutoFit/>
          </a:bodyPr>
          <a:lstStyle/>
          <a:p>
            <a:pPr algn="ctr"/>
            <a:r>
              <a:rPr lang="ru-RU" dirty="0">
                <a:latin typeface="Monotype Corsiva" panose="03010101010201010101" pitchFamily="66" charset="0"/>
              </a:rPr>
              <a:t>ПРИМЕР</a:t>
            </a:r>
          </a:p>
          <a:p>
            <a:pPr algn="ctr"/>
            <a:r>
              <a:rPr lang="ru-RU" dirty="0">
                <a:latin typeface="Monotype Corsiva" panose="03010101010201010101" pitchFamily="66" charset="0"/>
              </a:rPr>
              <a:t>из практики ФАС</a:t>
            </a:r>
          </a:p>
        </p:txBody>
      </p:sp>
      <p:sp>
        <p:nvSpPr>
          <p:cNvPr id="4" name="TextBox 3">
            <a:extLst>
              <a:ext uri="{FF2B5EF4-FFF2-40B4-BE49-F238E27FC236}">
                <a16:creationId xmlns:a16="http://schemas.microsoft.com/office/drawing/2014/main" id="{6A893938-24E2-B804-AE46-03057FA32000}"/>
              </a:ext>
            </a:extLst>
          </p:cNvPr>
          <p:cNvSpPr txBox="1"/>
          <p:nvPr/>
        </p:nvSpPr>
        <p:spPr>
          <a:xfrm>
            <a:off x="35496" y="1061322"/>
            <a:ext cx="8928992" cy="3139321"/>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Заказчиком - ГБОУВО "Ставропольский государственный </a:t>
            </a:r>
          </a:p>
          <a:p>
            <a:r>
              <a:rPr lang="ru-RU" dirty="0">
                <a:latin typeface="Times New Roman" panose="02020603050405020304" pitchFamily="18" charset="0"/>
                <a:cs typeface="Times New Roman" panose="02020603050405020304" pitchFamily="18" charset="0"/>
              </a:rPr>
              <a:t>педагогический институт", - осуществлялась закупка на </a:t>
            </a:r>
          </a:p>
          <a:p>
            <a:r>
              <a:rPr lang="ru-RU" dirty="0">
                <a:latin typeface="Times New Roman" panose="02020603050405020304" pitchFamily="18" charset="0"/>
                <a:cs typeface="Times New Roman" panose="02020603050405020304" pitchFamily="18" charset="0"/>
              </a:rPr>
              <a:t>оказание охранных услуг путем проведения ЭК .</a:t>
            </a:r>
          </a:p>
          <a:p>
            <a:r>
              <a:rPr lang="ru-RU" dirty="0">
                <a:latin typeface="Times New Roman" panose="02020603050405020304" pitchFamily="18" charset="0"/>
                <a:cs typeface="Times New Roman" panose="02020603050405020304" pitchFamily="18" charset="0"/>
              </a:rPr>
              <a:t>В приложении N 4 к Извещению по критерию оценки "квалификация участников закупки" применен такой показатель как наличие у участников закупки опыта оказания услуг, связанного с предметом контракта, с величиной значимости </a:t>
            </a:r>
            <a:r>
              <a:rPr lang="ru-RU" b="1" u="sng" dirty="0">
                <a:latin typeface="Times New Roman" panose="02020603050405020304" pitchFamily="18" charset="0"/>
                <a:cs typeface="Times New Roman" panose="02020603050405020304" pitchFamily="18" charset="0"/>
              </a:rPr>
              <a:t>50 %.</a:t>
            </a:r>
          </a:p>
          <a:p>
            <a:r>
              <a:rPr lang="ru-RU" dirty="0">
                <a:latin typeface="Times New Roman" panose="02020603050405020304" pitchFamily="18" charset="0"/>
                <a:cs typeface="Times New Roman" panose="02020603050405020304" pitchFamily="18" charset="0"/>
              </a:rPr>
              <a:t>ООО ЧОП "Багратион-26» обжаловало положения извещения в части установления такого Порядка оценки заявок, указав на несоответствие данного Порядка требованиям п. 35 Положения об оценке, утвержденного ПП РФ № 2604.</a:t>
            </a:r>
          </a:p>
          <a:p>
            <a:r>
              <a:rPr lang="ru-RU" dirty="0">
                <a:latin typeface="Times New Roman" panose="02020603050405020304" pitchFamily="18" charset="0"/>
                <a:cs typeface="Times New Roman" panose="02020603050405020304" pitchFamily="18" charset="0"/>
              </a:rPr>
              <a:t>УФАС по Ставропольскому краю согласилось с доводами заявителя и признало жалобу обоснованной.</a:t>
            </a:r>
          </a:p>
        </p:txBody>
      </p:sp>
      <p:sp>
        <p:nvSpPr>
          <p:cNvPr id="5" name="Двойная волна 4">
            <a:extLst>
              <a:ext uri="{FF2B5EF4-FFF2-40B4-BE49-F238E27FC236}">
                <a16:creationId xmlns:a16="http://schemas.microsoft.com/office/drawing/2014/main" id="{DDA7DB0D-3295-2A92-4A0C-7890F4811BDF}"/>
              </a:ext>
            </a:extLst>
          </p:cNvPr>
          <p:cNvSpPr/>
          <p:nvPr/>
        </p:nvSpPr>
        <p:spPr>
          <a:xfrm>
            <a:off x="2987824" y="4371950"/>
            <a:ext cx="5874205" cy="623584"/>
          </a:xfrm>
          <a:prstGeom prst="doubleWave">
            <a:avLst/>
          </a:prstGeom>
          <a:noFill/>
          <a:ln w="28575">
            <a:solidFill>
              <a:schemeClr val="accent1">
                <a:shade val="15000"/>
                <a:alpha val="24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i="1" dirty="0">
                <a:solidFill>
                  <a:schemeClr val="tx1"/>
                </a:solidFill>
                <a:latin typeface="Times New Roman" panose="02020603050405020304" pitchFamily="18" charset="0"/>
                <a:cs typeface="Times New Roman" panose="02020603050405020304" pitchFamily="18" charset="0"/>
              </a:rPr>
              <a:t>Решение УФАС по Ставропольскому краю </a:t>
            </a:r>
          </a:p>
          <a:p>
            <a:pPr algn="ctr"/>
            <a:r>
              <a:rPr lang="ru-RU" i="1" dirty="0">
                <a:solidFill>
                  <a:schemeClr val="tx1"/>
                </a:solidFill>
                <a:latin typeface="Times New Roman" panose="02020603050405020304" pitchFamily="18" charset="0"/>
                <a:cs typeface="Times New Roman" panose="02020603050405020304" pitchFamily="18" charset="0"/>
              </a:rPr>
              <a:t>от 26.05.2022 г. N 026/06/99-843/2022 </a:t>
            </a:r>
          </a:p>
        </p:txBody>
      </p:sp>
    </p:spTree>
    <p:extLst>
      <p:ext uri="{BB962C8B-B14F-4D97-AF65-F5344CB8AC3E}">
        <p14:creationId xmlns:p14="http://schemas.microsoft.com/office/powerpoint/2010/main" val="3629103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виток: горизонтальный 10">
            <a:extLst>
              <a:ext uri="{FF2B5EF4-FFF2-40B4-BE49-F238E27FC236}">
                <a16:creationId xmlns:a16="http://schemas.microsoft.com/office/drawing/2014/main" id="{7C3A82A1-A53E-EBB2-FFBA-2C1D1D6646A0}"/>
              </a:ext>
            </a:extLst>
          </p:cNvPr>
          <p:cNvSpPr/>
          <p:nvPr/>
        </p:nvSpPr>
        <p:spPr>
          <a:xfrm>
            <a:off x="107504" y="-92546"/>
            <a:ext cx="8928992"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Как заключить контракт?</a:t>
            </a:r>
          </a:p>
        </p:txBody>
      </p:sp>
      <p:sp>
        <p:nvSpPr>
          <p:cNvPr id="4" name="TextBox 3">
            <a:extLst>
              <a:ext uri="{FF2B5EF4-FFF2-40B4-BE49-F238E27FC236}">
                <a16:creationId xmlns:a16="http://schemas.microsoft.com/office/drawing/2014/main" id="{38F88366-F0A9-F07F-EC0D-6DF50D0C0CCF}"/>
              </a:ext>
            </a:extLst>
          </p:cNvPr>
          <p:cNvSpPr txBox="1"/>
          <p:nvPr/>
        </p:nvSpPr>
        <p:spPr>
          <a:xfrm>
            <a:off x="35496" y="3867894"/>
            <a:ext cx="9073008" cy="1077218"/>
          </a:xfrm>
          <a:prstGeom prst="rect">
            <a:avLst/>
          </a:prstGeom>
          <a:noFill/>
        </p:spPr>
        <p:txBody>
          <a:bodyPr wrap="square" rtlCol="0">
            <a:spAutoFit/>
          </a:bodyPr>
          <a:lstStyle/>
          <a:p>
            <a:pPr algn="ctr"/>
            <a:r>
              <a:rPr lang="ru-RU" sz="1600" i="1" dirty="0">
                <a:latin typeface="Times New Roman" panose="02020603050405020304" pitchFamily="18" charset="0"/>
                <a:cs typeface="Times New Roman" panose="02020603050405020304" pitchFamily="18" charset="0"/>
              </a:rPr>
              <a:t>Ст. 9: Договор заключается в письменной форме, в нем должны быть отражены сведения о договаривающихся сторонах, в том числе регистрационный номер и дата предоставления лицензии на осуществление частной охранной деятельности, вид и содержание оказываемых услуг, срок их оказания, стоимость услуг или порядок ее определения.</a:t>
            </a:r>
          </a:p>
        </p:txBody>
      </p:sp>
      <p:pic>
        <p:nvPicPr>
          <p:cNvPr id="6" name="Рисунок 5">
            <a:extLst>
              <a:ext uri="{FF2B5EF4-FFF2-40B4-BE49-F238E27FC236}">
                <a16:creationId xmlns:a16="http://schemas.microsoft.com/office/drawing/2014/main" id="{AD90A463-4F23-153A-1738-967520323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17" y="1059582"/>
            <a:ext cx="3410905" cy="2808312"/>
          </a:xfrm>
          <a:prstGeom prst="rect">
            <a:avLst/>
          </a:prstGeom>
        </p:spPr>
      </p:pic>
      <p:sp>
        <p:nvSpPr>
          <p:cNvPr id="7" name="TextBox 6">
            <a:extLst>
              <a:ext uri="{FF2B5EF4-FFF2-40B4-BE49-F238E27FC236}">
                <a16:creationId xmlns:a16="http://schemas.microsoft.com/office/drawing/2014/main" id="{EDB953E0-F17E-F13D-6943-2B0E697BBB72}"/>
              </a:ext>
            </a:extLst>
          </p:cNvPr>
          <p:cNvSpPr txBox="1"/>
          <p:nvPr/>
        </p:nvSpPr>
        <p:spPr>
          <a:xfrm>
            <a:off x="4211960" y="915566"/>
            <a:ext cx="4536504" cy="2862322"/>
          </a:xfrm>
          <a:prstGeom prst="rect">
            <a:avLst/>
          </a:prstGeom>
          <a:noFill/>
        </p:spPr>
        <p:txBody>
          <a:bodyPr wrap="square" rtlCol="0">
            <a:spAutoFit/>
          </a:bodyPr>
          <a:lstStyle/>
          <a:p>
            <a:pPr algn="ctr"/>
            <a:r>
              <a:rPr lang="ru-RU" b="1" dirty="0">
                <a:solidFill>
                  <a:srgbClr val="C00000"/>
                </a:solidFill>
                <a:latin typeface="Times New Roman" panose="02020603050405020304" pitchFamily="18" charset="0"/>
                <a:cs typeface="Times New Roman" panose="02020603050405020304" pitchFamily="18" charset="0"/>
              </a:rPr>
              <a:t>Статья 12 Закона о ЧОД:</a:t>
            </a:r>
          </a:p>
          <a:p>
            <a:pPr algn="ctr"/>
            <a:r>
              <a:rPr lang="ru-RU" b="1" dirty="0">
                <a:solidFill>
                  <a:srgbClr val="C00000"/>
                </a:solidFill>
                <a:latin typeface="Times New Roman" panose="02020603050405020304" pitchFamily="18" charset="0"/>
                <a:cs typeface="Times New Roman" panose="02020603050405020304" pitchFamily="18" charset="0"/>
              </a:rPr>
              <a:t> </a:t>
            </a:r>
          </a:p>
          <a:p>
            <a:pPr algn="ctr"/>
            <a:r>
              <a:rPr lang="ru-RU" sz="1600" i="1" dirty="0">
                <a:latin typeface="Times New Roman" panose="02020603050405020304" pitchFamily="18" charset="0"/>
                <a:cs typeface="Times New Roman" panose="02020603050405020304" pitchFamily="18" charset="0"/>
              </a:rPr>
              <a:t>Заключение охранными организациями договоров с клиентами на оказание охранных услуг осуществляется в соответствии с положениями статьи 9 настоящего Закона, при этом к договору прилагаются копии заверенных заказчиком документов, подтверждающих его право владения или пользования имуществом, подлежащим охране, в соответствии с законодательством Российской Федерации. </a:t>
            </a:r>
          </a:p>
        </p:txBody>
      </p:sp>
    </p:spTree>
    <p:extLst>
      <p:ext uri="{BB962C8B-B14F-4D97-AF65-F5344CB8AC3E}">
        <p14:creationId xmlns:p14="http://schemas.microsoft.com/office/powerpoint/2010/main" val="2488483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виток: горизонтальный 10">
            <a:extLst>
              <a:ext uri="{FF2B5EF4-FFF2-40B4-BE49-F238E27FC236}">
                <a16:creationId xmlns:a16="http://schemas.microsoft.com/office/drawing/2014/main" id="{7C3A82A1-A53E-EBB2-FFBA-2C1D1D6646A0}"/>
              </a:ext>
            </a:extLst>
          </p:cNvPr>
          <p:cNvSpPr/>
          <p:nvPr/>
        </p:nvSpPr>
        <p:spPr>
          <a:xfrm>
            <a:off x="107504" y="-92546"/>
            <a:ext cx="8928992"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Как заключить контракт?</a:t>
            </a:r>
          </a:p>
        </p:txBody>
      </p:sp>
      <p:pic>
        <p:nvPicPr>
          <p:cNvPr id="3" name="Рисунок 2">
            <a:extLst>
              <a:ext uri="{FF2B5EF4-FFF2-40B4-BE49-F238E27FC236}">
                <a16:creationId xmlns:a16="http://schemas.microsoft.com/office/drawing/2014/main" id="{943A865B-670B-2342-FDF5-F3BD1C0774BD}"/>
              </a:ext>
            </a:extLst>
          </p:cNvPr>
          <p:cNvPicPr>
            <a:picLocks noChangeAspect="1"/>
          </p:cNvPicPr>
          <p:nvPr/>
        </p:nvPicPr>
        <p:blipFill>
          <a:blip r:embed="rId3"/>
          <a:stretch>
            <a:fillRect/>
          </a:stretch>
        </p:blipFill>
        <p:spPr>
          <a:xfrm>
            <a:off x="395536" y="940726"/>
            <a:ext cx="7343800" cy="3315921"/>
          </a:xfrm>
          <a:prstGeom prst="rect">
            <a:avLst/>
          </a:prstGeom>
        </p:spPr>
      </p:pic>
      <p:pic>
        <p:nvPicPr>
          <p:cNvPr id="13" name="Рисунок 12">
            <a:extLst>
              <a:ext uri="{FF2B5EF4-FFF2-40B4-BE49-F238E27FC236}">
                <a16:creationId xmlns:a16="http://schemas.microsoft.com/office/drawing/2014/main" id="{5627EA0E-7478-CA25-08D3-86E1CDFB2C8D}"/>
              </a:ext>
            </a:extLst>
          </p:cNvPr>
          <p:cNvPicPr>
            <a:picLocks noChangeAspect="1"/>
          </p:cNvPicPr>
          <p:nvPr/>
        </p:nvPicPr>
        <p:blipFill>
          <a:blip r:embed="rId4"/>
          <a:stretch>
            <a:fillRect/>
          </a:stretch>
        </p:blipFill>
        <p:spPr>
          <a:xfrm>
            <a:off x="5652120" y="1707654"/>
            <a:ext cx="1512168" cy="1512168"/>
          </a:xfrm>
          <a:prstGeom prst="rect">
            <a:avLst/>
          </a:prstGeom>
        </p:spPr>
      </p:pic>
      <p:sp>
        <p:nvSpPr>
          <p:cNvPr id="4" name="TextBox 3">
            <a:extLst>
              <a:ext uri="{FF2B5EF4-FFF2-40B4-BE49-F238E27FC236}">
                <a16:creationId xmlns:a16="http://schemas.microsoft.com/office/drawing/2014/main" id="{38F88366-F0A9-F07F-EC0D-6DF50D0C0CCF}"/>
              </a:ext>
            </a:extLst>
          </p:cNvPr>
          <p:cNvSpPr txBox="1"/>
          <p:nvPr/>
        </p:nvSpPr>
        <p:spPr>
          <a:xfrm>
            <a:off x="179512" y="4299942"/>
            <a:ext cx="8784976" cy="707886"/>
          </a:xfrm>
          <a:prstGeom prst="rect">
            <a:avLst/>
          </a:prstGeom>
          <a:noFill/>
        </p:spPr>
        <p:txBody>
          <a:bodyPr wrap="square" rtlCol="0">
            <a:spAutoFit/>
          </a:bodyPr>
          <a:lstStyle/>
          <a:p>
            <a:pPr algn="ctr"/>
            <a:r>
              <a:rPr lang="ru-RU" sz="2000" i="1" dirty="0">
                <a:latin typeface="Times New Roman" panose="02020603050405020304" pitchFamily="18" charset="0"/>
                <a:cs typeface="Times New Roman" panose="02020603050405020304" pitchFamily="18" charset="0"/>
              </a:rPr>
              <a:t>До разработки и размещения типовых условий контракта применяется Типовой контракт</a:t>
            </a:r>
          </a:p>
        </p:txBody>
      </p:sp>
    </p:spTree>
    <p:extLst>
      <p:ext uri="{BB962C8B-B14F-4D97-AF65-F5344CB8AC3E}">
        <p14:creationId xmlns:p14="http://schemas.microsoft.com/office/powerpoint/2010/main" val="23109934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виток: горизонтальный 10">
            <a:extLst>
              <a:ext uri="{FF2B5EF4-FFF2-40B4-BE49-F238E27FC236}">
                <a16:creationId xmlns:a16="http://schemas.microsoft.com/office/drawing/2014/main" id="{7C3A82A1-A53E-EBB2-FFBA-2C1D1D6646A0}"/>
              </a:ext>
            </a:extLst>
          </p:cNvPr>
          <p:cNvSpPr/>
          <p:nvPr/>
        </p:nvSpPr>
        <p:spPr>
          <a:xfrm>
            <a:off x="107504" y="-92546"/>
            <a:ext cx="8928992"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Как заключить контракт?</a:t>
            </a:r>
          </a:p>
        </p:txBody>
      </p:sp>
      <p:pic>
        <p:nvPicPr>
          <p:cNvPr id="5" name="Рисунок 4">
            <a:extLst>
              <a:ext uri="{FF2B5EF4-FFF2-40B4-BE49-F238E27FC236}">
                <a16:creationId xmlns:a16="http://schemas.microsoft.com/office/drawing/2014/main" id="{4847F26F-4774-8E34-6421-02DAF69E2C2D}"/>
              </a:ext>
            </a:extLst>
          </p:cNvPr>
          <p:cNvPicPr>
            <a:picLocks noChangeAspect="1"/>
          </p:cNvPicPr>
          <p:nvPr/>
        </p:nvPicPr>
        <p:blipFill>
          <a:blip r:embed="rId3"/>
          <a:stretch>
            <a:fillRect/>
          </a:stretch>
        </p:blipFill>
        <p:spPr>
          <a:xfrm>
            <a:off x="123593" y="2067694"/>
            <a:ext cx="3113053" cy="2232248"/>
          </a:xfrm>
          <a:prstGeom prst="rect">
            <a:avLst/>
          </a:prstGeom>
        </p:spPr>
      </p:pic>
      <p:pic>
        <p:nvPicPr>
          <p:cNvPr id="9" name="Рисунок 8">
            <a:extLst>
              <a:ext uri="{FF2B5EF4-FFF2-40B4-BE49-F238E27FC236}">
                <a16:creationId xmlns:a16="http://schemas.microsoft.com/office/drawing/2014/main" id="{88F42695-CBC4-B958-3D13-0846EF4610AC}"/>
              </a:ext>
            </a:extLst>
          </p:cNvPr>
          <p:cNvPicPr>
            <a:picLocks noChangeAspect="1"/>
          </p:cNvPicPr>
          <p:nvPr/>
        </p:nvPicPr>
        <p:blipFill>
          <a:blip r:embed="rId4"/>
          <a:stretch>
            <a:fillRect/>
          </a:stretch>
        </p:blipFill>
        <p:spPr>
          <a:xfrm>
            <a:off x="3707904" y="965613"/>
            <a:ext cx="2464432" cy="3651870"/>
          </a:xfrm>
          <a:prstGeom prst="rect">
            <a:avLst/>
          </a:prstGeom>
        </p:spPr>
      </p:pic>
      <p:pic>
        <p:nvPicPr>
          <p:cNvPr id="12" name="Рисунок 11">
            <a:extLst>
              <a:ext uri="{FF2B5EF4-FFF2-40B4-BE49-F238E27FC236}">
                <a16:creationId xmlns:a16="http://schemas.microsoft.com/office/drawing/2014/main" id="{B369F9F2-D78D-383D-A093-AA646C089A05}"/>
              </a:ext>
            </a:extLst>
          </p:cNvPr>
          <p:cNvPicPr>
            <a:picLocks noChangeAspect="1"/>
          </p:cNvPicPr>
          <p:nvPr/>
        </p:nvPicPr>
        <p:blipFill>
          <a:blip r:embed="rId5"/>
          <a:stretch>
            <a:fillRect/>
          </a:stretch>
        </p:blipFill>
        <p:spPr>
          <a:xfrm>
            <a:off x="3635896" y="4537955"/>
            <a:ext cx="2464432" cy="564189"/>
          </a:xfrm>
          <a:prstGeom prst="rect">
            <a:avLst/>
          </a:prstGeom>
        </p:spPr>
      </p:pic>
      <p:pic>
        <p:nvPicPr>
          <p:cNvPr id="15" name="Рисунок 14">
            <a:extLst>
              <a:ext uri="{FF2B5EF4-FFF2-40B4-BE49-F238E27FC236}">
                <a16:creationId xmlns:a16="http://schemas.microsoft.com/office/drawing/2014/main" id="{705D26E3-C90B-C8CC-7D3E-AA3AE825002C}"/>
              </a:ext>
            </a:extLst>
          </p:cNvPr>
          <p:cNvPicPr>
            <a:picLocks noChangeAspect="1"/>
          </p:cNvPicPr>
          <p:nvPr/>
        </p:nvPicPr>
        <p:blipFill>
          <a:blip r:embed="rId6"/>
          <a:stretch>
            <a:fillRect/>
          </a:stretch>
        </p:blipFill>
        <p:spPr>
          <a:xfrm>
            <a:off x="6172336" y="1131590"/>
            <a:ext cx="2591272" cy="771973"/>
          </a:xfrm>
          <a:prstGeom prst="rect">
            <a:avLst/>
          </a:prstGeom>
        </p:spPr>
      </p:pic>
      <p:sp>
        <p:nvSpPr>
          <p:cNvPr id="16" name="Овал 15">
            <a:extLst>
              <a:ext uri="{FF2B5EF4-FFF2-40B4-BE49-F238E27FC236}">
                <a16:creationId xmlns:a16="http://schemas.microsoft.com/office/drawing/2014/main" id="{710A6009-2667-EABB-95F2-7490A94A39DC}"/>
              </a:ext>
            </a:extLst>
          </p:cNvPr>
          <p:cNvSpPr/>
          <p:nvPr/>
        </p:nvSpPr>
        <p:spPr>
          <a:xfrm>
            <a:off x="251520" y="962414"/>
            <a:ext cx="3384376" cy="103327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800C781B-63CC-155F-A5C4-B97A2E45D266}"/>
              </a:ext>
            </a:extLst>
          </p:cNvPr>
          <p:cNvSpPr txBox="1"/>
          <p:nvPr/>
        </p:nvSpPr>
        <p:spPr>
          <a:xfrm>
            <a:off x="467544" y="1131590"/>
            <a:ext cx="2736304" cy="646331"/>
          </a:xfrm>
          <a:prstGeom prst="rect">
            <a:avLst/>
          </a:prstGeom>
          <a:noFill/>
        </p:spPr>
        <p:txBody>
          <a:bodyPr wrap="square" rtlCol="0">
            <a:spAutoFit/>
          </a:bodyPr>
          <a:lstStyle/>
          <a:p>
            <a:pPr algn="ctr"/>
            <a:r>
              <a:rPr lang="ru-RU" b="1" dirty="0">
                <a:latin typeface="Monotype Corsiva" panose="03010101010201010101" pitchFamily="66" charset="0"/>
              </a:rPr>
              <a:t>Условия применения ТК – в информационной карте</a:t>
            </a:r>
          </a:p>
        </p:txBody>
      </p:sp>
      <p:pic>
        <p:nvPicPr>
          <p:cNvPr id="18" name="Рисунок 17">
            <a:extLst>
              <a:ext uri="{FF2B5EF4-FFF2-40B4-BE49-F238E27FC236}">
                <a16:creationId xmlns:a16="http://schemas.microsoft.com/office/drawing/2014/main" id="{5856CEF4-59CB-AD26-ABD1-7581DF152867}"/>
              </a:ext>
            </a:extLst>
          </p:cNvPr>
          <p:cNvPicPr>
            <a:picLocks noChangeAspect="1"/>
          </p:cNvPicPr>
          <p:nvPr/>
        </p:nvPicPr>
        <p:blipFill>
          <a:blip r:embed="rId7"/>
          <a:stretch>
            <a:fillRect/>
          </a:stretch>
        </p:blipFill>
        <p:spPr>
          <a:xfrm>
            <a:off x="6430983" y="2983260"/>
            <a:ext cx="2713017" cy="2160240"/>
          </a:xfrm>
          <a:prstGeom prst="rect">
            <a:avLst/>
          </a:prstGeom>
        </p:spPr>
      </p:pic>
      <p:sp>
        <p:nvSpPr>
          <p:cNvPr id="19" name="Прямоугольник: скругленные углы 18">
            <a:extLst>
              <a:ext uri="{FF2B5EF4-FFF2-40B4-BE49-F238E27FC236}">
                <a16:creationId xmlns:a16="http://schemas.microsoft.com/office/drawing/2014/main" id="{DD92952B-CFE6-4F98-7A21-216F1B54945C}"/>
              </a:ext>
            </a:extLst>
          </p:cNvPr>
          <p:cNvSpPr/>
          <p:nvPr/>
        </p:nvSpPr>
        <p:spPr>
          <a:xfrm>
            <a:off x="107504" y="4210322"/>
            <a:ext cx="4752528" cy="8640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anose="02020603050405020304" pitchFamily="18" charset="0"/>
                <a:cs typeface="Times New Roman" panose="02020603050405020304" pitchFamily="18" charset="0"/>
              </a:rPr>
              <a:t>Каких-либо рекомендаций в части включений в ТЗ Типовой контракт не содержит, за </a:t>
            </a:r>
            <a:r>
              <a:rPr lang="ru-RU" sz="1600" dirty="0" err="1">
                <a:latin typeface="Times New Roman" panose="02020603050405020304" pitchFamily="18" charset="0"/>
                <a:cs typeface="Times New Roman" panose="02020603050405020304" pitchFamily="18" charset="0"/>
              </a:rPr>
              <a:t>искл</a:t>
            </a:r>
            <a:r>
              <a:rPr lang="ru-RU" sz="1600" dirty="0">
                <a:latin typeface="Times New Roman" panose="02020603050405020304" pitchFamily="18" charset="0"/>
                <a:cs typeface="Times New Roman" panose="02020603050405020304" pitchFamily="18" charset="0"/>
              </a:rPr>
              <a:t>. общих положений в самом «теле» контракта</a:t>
            </a:r>
          </a:p>
        </p:txBody>
      </p:sp>
    </p:spTree>
    <p:extLst>
      <p:ext uri="{BB962C8B-B14F-4D97-AF65-F5344CB8AC3E}">
        <p14:creationId xmlns:p14="http://schemas.microsoft.com/office/powerpoint/2010/main" val="13984216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8268A952-0528-A2EA-BDAE-86DB49EF0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21" y="2327852"/>
            <a:ext cx="3757130" cy="2815648"/>
          </a:xfrm>
          <a:prstGeom prst="rect">
            <a:avLst/>
          </a:prstGeom>
        </p:spPr>
      </p:pic>
      <p:sp>
        <p:nvSpPr>
          <p:cNvPr id="11" name="Свиток: горизонтальный 10">
            <a:extLst>
              <a:ext uri="{FF2B5EF4-FFF2-40B4-BE49-F238E27FC236}">
                <a16:creationId xmlns:a16="http://schemas.microsoft.com/office/drawing/2014/main" id="{7C3A82A1-A53E-EBB2-FFBA-2C1D1D6646A0}"/>
              </a:ext>
            </a:extLst>
          </p:cNvPr>
          <p:cNvSpPr/>
          <p:nvPr/>
        </p:nvSpPr>
        <p:spPr>
          <a:xfrm>
            <a:off x="107504" y="-92546"/>
            <a:ext cx="8928992"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Times New Roman" panose="02020603050405020304" pitchFamily="18" charset="0"/>
                <a:cs typeface="Times New Roman" panose="02020603050405020304" pitchFamily="18" charset="0"/>
              </a:rPr>
              <a:t>Как заключить контракт?</a:t>
            </a:r>
          </a:p>
        </p:txBody>
      </p:sp>
      <p:pic>
        <p:nvPicPr>
          <p:cNvPr id="3" name="Рисунок 2">
            <a:extLst>
              <a:ext uri="{FF2B5EF4-FFF2-40B4-BE49-F238E27FC236}">
                <a16:creationId xmlns:a16="http://schemas.microsoft.com/office/drawing/2014/main" id="{F0CAB831-C422-2CBA-16BB-CB31F39FCB93}"/>
              </a:ext>
            </a:extLst>
          </p:cNvPr>
          <p:cNvPicPr>
            <a:picLocks noChangeAspect="1"/>
          </p:cNvPicPr>
          <p:nvPr/>
        </p:nvPicPr>
        <p:blipFill>
          <a:blip r:embed="rId4"/>
          <a:stretch>
            <a:fillRect/>
          </a:stretch>
        </p:blipFill>
        <p:spPr>
          <a:xfrm>
            <a:off x="3995936" y="915566"/>
            <a:ext cx="4896544" cy="4443184"/>
          </a:xfrm>
          <a:prstGeom prst="rect">
            <a:avLst/>
          </a:prstGeom>
        </p:spPr>
      </p:pic>
      <p:sp>
        <p:nvSpPr>
          <p:cNvPr id="7" name="Облачко с текстом: прямоугольное 6">
            <a:extLst>
              <a:ext uri="{FF2B5EF4-FFF2-40B4-BE49-F238E27FC236}">
                <a16:creationId xmlns:a16="http://schemas.microsoft.com/office/drawing/2014/main" id="{1AE982A6-6C98-4A1C-1E51-74A0577115A3}"/>
              </a:ext>
            </a:extLst>
          </p:cNvPr>
          <p:cNvSpPr/>
          <p:nvPr/>
        </p:nvSpPr>
        <p:spPr>
          <a:xfrm>
            <a:off x="179512" y="987574"/>
            <a:ext cx="3212122" cy="1080120"/>
          </a:xfrm>
          <a:prstGeom prst="wedgeRectCallout">
            <a:avLst>
              <a:gd name="adj1" fmla="val 66299"/>
              <a:gd name="adj2" fmla="val 4542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D1007BD5-D4B9-6357-2C98-7BEE3E127C6D}"/>
              </a:ext>
            </a:extLst>
          </p:cNvPr>
          <p:cNvSpPr txBox="1"/>
          <p:nvPr/>
        </p:nvSpPr>
        <p:spPr>
          <a:xfrm>
            <a:off x="310814" y="915566"/>
            <a:ext cx="3140114" cy="1200329"/>
          </a:xfrm>
          <a:prstGeom prst="rect">
            <a:avLst/>
          </a:prstGeom>
          <a:noFill/>
        </p:spPr>
        <p:txBody>
          <a:bodyPr wrap="square" rtlCol="0">
            <a:spAutoFit/>
          </a:bodyPr>
          <a:lstStyle/>
          <a:p>
            <a:pPr algn="ctr"/>
            <a:r>
              <a:rPr lang="ru-RU" i="1" dirty="0">
                <a:solidFill>
                  <a:srgbClr val="C00000"/>
                </a:solidFill>
                <a:latin typeface="Times New Roman" panose="02020603050405020304" pitchFamily="18" charset="0"/>
                <a:cs typeface="Times New Roman" panose="02020603050405020304" pitchFamily="18" charset="0"/>
              </a:rPr>
              <a:t>Некоторые сравнительные особенности заключения контракта на оказание услуг по охране с ед. источником</a:t>
            </a:r>
          </a:p>
        </p:txBody>
      </p:sp>
      <p:sp>
        <p:nvSpPr>
          <p:cNvPr id="14" name="Прямоугольник 13">
            <a:extLst>
              <a:ext uri="{FF2B5EF4-FFF2-40B4-BE49-F238E27FC236}">
                <a16:creationId xmlns:a16="http://schemas.microsoft.com/office/drawing/2014/main" id="{599568CB-C63C-8377-7CB0-B5545E22AB06}"/>
              </a:ext>
            </a:extLst>
          </p:cNvPr>
          <p:cNvSpPr/>
          <p:nvPr/>
        </p:nvSpPr>
        <p:spPr>
          <a:xfrm rot="333027">
            <a:off x="2784248" y="4254401"/>
            <a:ext cx="617355" cy="4320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a:extLst>
              <a:ext uri="{FF2B5EF4-FFF2-40B4-BE49-F238E27FC236}">
                <a16:creationId xmlns:a16="http://schemas.microsoft.com/office/drawing/2014/main" id="{80AAEED2-5899-1623-CC44-EC75A1C5BA8D}"/>
              </a:ext>
            </a:extLst>
          </p:cNvPr>
          <p:cNvSpPr/>
          <p:nvPr/>
        </p:nvSpPr>
        <p:spPr>
          <a:xfrm>
            <a:off x="2699792" y="3363838"/>
            <a:ext cx="144016" cy="216023"/>
          </a:xfrm>
          <a:prstGeom prst="ellipse">
            <a:avLst/>
          </a:prstGeom>
          <a:solidFill>
            <a:srgbClr val="C2C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91905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5EC25-46C6-510D-C12A-A095CF7BE2D7}"/>
              </a:ext>
            </a:extLst>
          </p:cNvPr>
          <p:cNvSpPr txBox="1"/>
          <p:nvPr/>
        </p:nvSpPr>
        <p:spPr>
          <a:xfrm>
            <a:off x="3779912" y="1923678"/>
            <a:ext cx="4896544" cy="1384995"/>
          </a:xfrm>
          <a:prstGeom prst="rect">
            <a:avLst/>
          </a:prstGeom>
          <a:noFill/>
        </p:spPr>
        <p:txBody>
          <a:bodyPr wrap="square" rtlCol="0">
            <a:spAutoFit/>
          </a:bodyPr>
          <a:lstStyle/>
          <a:p>
            <a:pPr algn="ctr"/>
            <a:r>
              <a:rPr lang="ru-RU" sz="2800" dirty="0">
                <a:latin typeface="Monotype Corsiva" panose="03010101010201010101" pitchFamily="66" charset="0"/>
              </a:rPr>
              <a:t>Спасибо за внимание </a:t>
            </a:r>
          </a:p>
          <a:p>
            <a:pPr algn="ctr"/>
            <a:r>
              <a:rPr lang="ru-RU" sz="2800" dirty="0">
                <a:latin typeface="Monotype Corsiva" panose="03010101010201010101" pitchFamily="66" charset="0"/>
              </a:rPr>
              <a:t>и квалифицированной надежной охраны на каждом объекте</a:t>
            </a:r>
          </a:p>
        </p:txBody>
      </p:sp>
      <p:pic>
        <p:nvPicPr>
          <p:cNvPr id="3" name="Рисунок 2">
            <a:extLst>
              <a:ext uri="{FF2B5EF4-FFF2-40B4-BE49-F238E27FC236}">
                <a16:creationId xmlns:a16="http://schemas.microsoft.com/office/drawing/2014/main" id="{0BEA0197-93EA-8EFB-43B5-5EC048C14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3478"/>
            <a:ext cx="3810000" cy="4762500"/>
          </a:xfrm>
          <a:prstGeom prst="rect">
            <a:avLst/>
          </a:prstGeom>
        </p:spPr>
      </p:pic>
    </p:spTree>
    <p:extLst>
      <p:ext uri="{BB962C8B-B14F-4D97-AF65-F5344CB8AC3E}">
        <p14:creationId xmlns:p14="http://schemas.microsoft.com/office/powerpoint/2010/main" val="98545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a:extLst>
              <a:ext uri="{FF2B5EF4-FFF2-40B4-BE49-F238E27FC236}">
                <a16:creationId xmlns:a16="http://schemas.microsoft.com/office/drawing/2014/main" id="{BA849F01-8019-6CF7-BC05-08A199B55B81}"/>
              </a:ext>
            </a:extLst>
          </p:cNvPr>
          <p:cNvSpPr>
            <a:spLocks noGrp="1"/>
          </p:cNvSpPr>
          <p:nvPr>
            <p:ph type="title"/>
          </p:nvPr>
        </p:nvSpPr>
        <p:spPr>
          <a:xfrm>
            <a:off x="1286765" y="-19146"/>
            <a:ext cx="7776864" cy="1146480"/>
          </a:xfrm>
        </p:spPr>
        <p:txBody>
          <a:bodyPr>
            <a:normAutofit/>
          </a:bodyPr>
          <a:lstStyle/>
          <a:p>
            <a:pPr algn="ctr"/>
            <a:r>
              <a:rPr lang="ru-RU" altLang="ru-RU" sz="2850" b="1" dirty="0">
                <a:solidFill>
                  <a:srgbClr val="C00000"/>
                </a:solidFill>
                <a:latin typeface="Monotype Corsiva" panose="03010101010201010101" pitchFamily="66" charset="0"/>
              </a:rPr>
              <a:t>Виды деятельности, указываемые в лицензии на оказание охранных услуг (всего 7 видов)</a:t>
            </a:r>
            <a:endParaRPr lang="ru-RU" altLang="ru-RU" dirty="0">
              <a:solidFill>
                <a:srgbClr val="C00000"/>
              </a:solidFill>
              <a:latin typeface="Monotype Corsiva" panose="03010101010201010101" pitchFamily="66" charset="0"/>
            </a:endParaRPr>
          </a:p>
        </p:txBody>
      </p:sp>
      <p:sp>
        <p:nvSpPr>
          <p:cNvPr id="7171" name="TextBox 1">
            <a:extLst>
              <a:ext uri="{FF2B5EF4-FFF2-40B4-BE49-F238E27FC236}">
                <a16:creationId xmlns:a16="http://schemas.microsoft.com/office/drawing/2014/main" id="{4CD28771-8BB5-7310-ACFB-223B659E5874}"/>
              </a:ext>
            </a:extLst>
          </p:cNvPr>
          <p:cNvSpPr txBox="1">
            <a:spLocks noChangeArrowheads="1"/>
          </p:cNvSpPr>
          <p:nvPr/>
        </p:nvSpPr>
        <p:spPr bwMode="auto">
          <a:xfrm>
            <a:off x="179512" y="1263252"/>
            <a:ext cx="8964488" cy="374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ts val="1875"/>
              </a:lnSpc>
              <a:spcBef>
                <a:spcPct val="0"/>
              </a:spcBef>
              <a:buNone/>
            </a:pPr>
            <a:r>
              <a:rPr lang="ru-RU" altLang="ru-RU" sz="2000" dirty="0">
                <a:latin typeface="Times New Roman" panose="02020603050405020304" pitchFamily="18" charset="0"/>
                <a:cs typeface="Times New Roman" panose="02020603050405020304" pitchFamily="18" charset="0"/>
              </a:rPr>
              <a:t>- защита жизни и здоровья граждан;</a:t>
            </a:r>
          </a:p>
          <a:p>
            <a:pPr algn="just" eaLnBrk="1" hangingPunct="1">
              <a:lnSpc>
                <a:spcPts val="1875"/>
              </a:lnSpc>
              <a:spcBef>
                <a:spcPct val="0"/>
              </a:spcBef>
              <a:buNone/>
            </a:pPr>
            <a:r>
              <a:rPr lang="ru-RU" altLang="ru-RU" sz="2000" dirty="0">
                <a:latin typeface="Times New Roman" panose="02020603050405020304" pitchFamily="18" charset="0"/>
                <a:cs typeface="Times New Roman" panose="02020603050405020304" pitchFamily="18" charset="0"/>
              </a:rPr>
              <a:t>- </a:t>
            </a:r>
            <a:r>
              <a:rPr lang="ru-RU" altLang="ru-RU" sz="2000" b="1" dirty="0">
                <a:latin typeface="Times New Roman" panose="02020603050405020304" pitchFamily="18" charset="0"/>
                <a:cs typeface="Times New Roman" panose="02020603050405020304" pitchFamily="18" charset="0"/>
              </a:rPr>
              <a:t>охрана объектов и (или) имущества (в том числе при его транспортировке), находящихся в собственности, во владении, в пользовании, хозяйственном ведении, оперативном управлении или доверительном управлении</a:t>
            </a:r>
          </a:p>
          <a:p>
            <a:pPr algn="just" eaLnBrk="1" hangingPunct="1">
              <a:lnSpc>
                <a:spcPts val="1875"/>
              </a:lnSpc>
              <a:spcBef>
                <a:spcPct val="0"/>
              </a:spcBef>
              <a:buNone/>
            </a:pPr>
            <a:r>
              <a:rPr lang="ru-RU" altLang="ru-RU" sz="2000" b="1" dirty="0">
                <a:latin typeface="Times New Roman" panose="02020603050405020304" pitchFamily="18" charset="0"/>
                <a:cs typeface="Times New Roman" panose="02020603050405020304" pitchFamily="18" charset="0"/>
              </a:rPr>
              <a:t>- охрана объектов и (или) имущества с осуществлением работ по проектированию, монтажу и эксплуатационному обслуживанию технических средств охраны и (или) с принятием мер реагирования на их сигнальную информацию; </a:t>
            </a:r>
          </a:p>
          <a:p>
            <a:pPr algn="just" eaLnBrk="1" hangingPunct="1">
              <a:lnSpc>
                <a:spcPts val="1875"/>
              </a:lnSpc>
              <a:spcBef>
                <a:spcPct val="0"/>
              </a:spcBef>
              <a:buNone/>
            </a:pPr>
            <a:r>
              <a:rPr lang="ru-RU" altLang="ru-RU" sz="2000" dirty="0">
                <a:latin typeface="Times New Roman" panose="02020603050405020304" pitchFamily="18" charset="0"/>
                <a:cs typeface="Times New Roman" panose="02020603050405020304" pitchFamily="18" charset="0"/>
              </a:rPr>
              <a:t>- консультирование и подготовка рекомендаций по вопросам защиты от противоправных посягательств;</a:t>
            </a:r>
          </a:p>
          <a:p>
            <a:pPr algn="just" eaLnBrk="1" hangingPunct="1">
              <a:lnSpc>
                <a:spcPts val="1875"/>
              </a:lnSpc>
              <a:spcBef>
                <a:spcPct val="0"/>
              </a:spcBef>
              <a:buNone/>
            </a:pPr>
            <a:r>
              <a:rPr lang="ru-RU" altLang="ru-RU" sz="2000" dirty="0">
                <a:latin typeface="Times New Roman" panose="02020603050405020304" pitchFamily="18" charset="0"/>
                <a:cs typeface="Times New Roman" panose="02020603050405020304" pitchFamily="18" charset="0"/>
              </a:rPr>
              <a:t>- обеспечение порядка в местах проведения массовых мероприятий; </a:t>
            </a:r>
          </a:p>
          <a:p>
            <a:pPr algn="just" eaLnBrk="1" hangingPunct="1">
              <a:lnSpc>
                <a:spcPts val="1875"/>
              </a:lnSpc>
              <a:spcBef>
                <a:spcPct val="0"/>
              </a:spcBef>
              <a:buNone/>
            </a:pPr>
            <a:r>
              <a:rPr lang="ru-RU" altLang="ru-RU" sz="2000" b="1" dirty="0">
                <a:latin typeface="Times New Roman" panose="02020603050405020304" pitchFamily="18" charset="0"/>
                <a:cs typeface="Times New Roman" panose="02020603050405020304" pitchFamily="18" charset="0"/>
              </a:rPr>
              <a:t>- обеспечение внутриобъектового и пропускного режимов на объектах; </a:t>
            </a:r>
          </a:p>
          <a:p>
            <a:pPr algn="just" eaLnBrk="1" hangingPunct="1">
              <a:lnSpc>
                <a:spcPts val="1875"/>
              </a:lnSpc>
              <a:spcBef>
                <a:spcPct val="0"/>
              </a:spcBef>
              <a:buNone/>
            </a:pPr>
            <a:r>
              <a:rPr lang="ru-RU" altLang="ru-RU" sz="2000" b="1" dirty="0">
                <a:latin typeface="Times New Roman" panose="02020603050405020304" pitchFamily="18" charset="0"/>
                <a:cs typeface="Times New Roman" panose="02020603050405020304" pitchFamily="18" charset="0"/>
              </a:rPr>
              <a:t>- охрана объектов и (или) имущества, для которых установлены требования к антитеррористической защищенности. </a:t>
            </a:r>
          </a:p>
        </p:txBody>
      </p:sp>
      <p:sp>
        <p:nvSpPr>
          <p:cNvPr id="3" name="TextBox 2">
            <a:extLst>
              <a:ext uri="{FF2B5EF4-FFF2-40B4-BE49-F238E27FC236}">
                <a16:creationId xmlns:a16="http://schemas.microsoft.com/office/drawing/2014/main" id="{357B1B03-581C-F424-59D4-0FA4A9F14E7D}"/>
              </a:ext>
            </a:extLst>
          </p:cNvPr>
          <p:cNvSpPr txBox="1"/>
          <p:nvPr/>
        </p:nvSpPr>
        <p:spPr>
          <a:xfrm>
            <a:off x="179512" y="75102"/>
            <a:ext cx="1133872" cy="646331"/>
          </a:xfrm>
          <a:prstGeom prst="rect">
            <a:avLst/>
          </a:prstGeom>
          <a:noFill/>
        </p:spPr>
        <p:txBody>
          <a:bodyPr wrap="square">
            <a:spAutoFit/>
          </a:bodyPr>
          <a:lstStyle/>
          <a:p>
            <a:r>
              <a:rPr lang="ru-RU" b="1" dirty="0">
                <a:solidFill>
                  <a:srgbClr val="0B0B13"/>
                </a:solidFill>
              </a:rPr>
              <a:t>2015 год</a:t>
            </a:r>
          </a:p>
          <a:p>
            <a:r>
              <a:rPr lang="ru-RU" b="1" dirty="0">
                <a:solidFill>
                  <a:srgbClr val="0B0B13"/>
                </a:solidFill>
              </a:rPr>
              <a:t>Карелия</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a:extLst>
              <a:ext uri="{FF2B5EF4-FFF2-40B4-BE49-F238E27FC236}">
                <a16:creationId xmlns:a16="http://schemas.microsoft.com/office/drawing/2014/main" id="{C6ED0514-C6CF-A4BD-403C-5C13A6E95529}"/>
              </a:ext>
            </a:extLst>
          </p:cNvPr>
          <p:cNvSpPr>
            <a:spLocks noGrp="1"/>
          </p:cNvSpPr>
          <p:nvPr>
            <p:ph type="title"/>
          </p:nvPr>
        </p:nvSpPr>
        <p:spPr>
          <a:xfrm>
            <a:off x="1143000" y="108347"/>
            <a:ext cx="7982918" cy="1004888"/>
          </a:xfrm>
        </p:spPr>
        <p:txBody>
          <a:bodyPr>
            <a:normAutofit fontScale="90000"/>
          </a:bodyPr>
          <a:lstStyle/>
          <a:p>
            <a:pPr algn="ctr"/>
            <a:r>
              <a:rPr lang="ru-RU" altLang="ru-RU" sz="3000" b="1" dirty="0">
                <a:solidFill>
                  <a:srgbClr val="C00000"/>
                </a:solidFill>
                <a:latin typeface="Monotype Corsiva" panose="03010101010201010101" pitchFamily="66" charset="0"/>
              </a:rPr>
              <a:t>Требования к участникам закупок в зависимости от характера охранных услуг</a:t>
            </a:r>
            <a:br>
              <a:rPr lang="ru-RU" altLang="ru-RU" dirty="0"/>
            </a:br>
            <a:endParaRPr lang="ru-RU" altLang="ru-RU" dirty="0"/>
          </a:p>
        </p:txBody>
      </p:sp>
      <p:sp>
        <p:nvSpPr>
          <p:cNvPr id="4" name="TextBox 3">
            <a:extLst>
              <a:ext uri="{FF2B5EF4-FFF2-40B4-BE49-F238E27FC236}">
                <a16:creationId xmlns:a16="http://schemas.microsoft.com/office/drawing/2014/main" id="{EEF64934-710F-97C2-32F2-71D87D766453}"/>
              </a:ext>
            </a:extLst>
          </p:cNvPr>
          <p:cNvSpPr txBox="1"/>
          <p:nvPr/>
        </p:nvSpPr>
        <p:spPr>
          <a:xfrm>
            <a:off x="18082" y="108347"/>
            <a:ext cx="1205880" cy="646331"/>
          </a:xfrm>
          <a:prstGeom prst="rect">
            <a:avLst/>
          </a:prstGeom>
          <a:noFill/>
        </p:spPr>
        <p:txBody>
          <a:bodyPr wrap="square">
            <a:spAutoFit/>
          </a:bodyPr>
          <a:lstStyle/>
          <a:p>
            <a:r>
              <a:rPr lang="ru-RU" b="1" dirty="0">
                <a:solidFill>
                  <a:srgbClr val="0B0B13"/>
                </a:solidFill>
              </a:rPr>
              <a:t>2015 год</a:t>
            </a:r>
          </a:p>
          <a:p>
            <a:r>
              <a:rPr lang="ru-RU" b="1" dirty="0">
                <a:solidFill>
                  <a:srgbClr val="0B0B13"/>
                </a:solidFill>
              </a:rPr>
              <a:t>Карелия</a:t>
            </a:r>
          </a:p>
        </p:txBody>
      </p:sp>
      <p:graphicFrame>
        <p:nvGraphicFramePr>
          <p:cNvPr id="3" name="Схема 2">
            <a:extLst>
              <a:ext uri="{FF2B5EF4-FFF2-40B4-BE49-F238E27FC236}">
                <a16:creationId xmlns:a16="http://schemas.microsoft.com/office/drawing/2014/main" id="{7CB10EE1-259F-DBC2-0661-4CF251322CD3}"/>
              </a:ext>
            </a:extLst>
          </p:cNvPr>
          <p:cNvGraphicFramePr/>
          <p:nvPr>
            <p:extLst>
              <p:ext uri="{D42A27DB-BD31-4B8C-83A1-F6EECF244321}">
                <p14:modId xmlns:p14="http://schemas.microsoft.com/office/powerpoint/2010/main" val="1447914672"/>
              </p:ext>
            </p:extLst>
          </p:nvPr>
        </p:nvGraphicFramePr>
        <p:xfrm>
          <a:off x="-32663" y="807201"/>
          <a:ext cx="9180512" cy="4337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Прямая со стрелкой 4">
            <a:extLst>
              <a:ext uri="{FF2B5EF4-FFF2-40B4-BE49-F238E27FC236}">
                <a16:creationId xmlns:a16="http://schemas.microsoft.com/office/drawing/2014/main" id="{3DC159CA-23CD-6179-30FE-E023533480F4}"/>
              </a:ext>
            </a:extLst>
          </p:cNvPr>
          <p:cNvCxnSpPr/>
          <p:nvPr/>
        </p:nvCxnSpPr>
        <p:spPr>
          <a:xfrm>
            <a:off x="4341019" y="1545432"/>
            <a:ext cx="647700" cy="432197"/>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61743CA3-3A31-BCF7-567F-20808E763866}"/>
              </a:ext>
            </a:extLst>
          </p:cNvPr>
          <p:cNvCxnSpPr>
            <a:cxnSpLocks/>
          </p:cNvCxnSpPr>
          <p:nvPr/>
        </p:nvCxnSpPr>
        <p:spPr>
          <a:xfrm flipV="1">
            <a:off x="4341019" y="3147814"/>
            <a:ext cx="647700" cy="28833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a:extLst>
              <a:ext uri="{FF2B5EF4-FFF2-40B4-BE49-F238E27FC236}">
                <a16:creationId xmlns:a16="http://schemas.microsoft.com/office/drawing/2014/main" id="{BF03B779-0557-5B98-F8DB-36112E578564}"/>
              </a:ext>
            </a:extLst>
          </p:cNvPr>
          <p:cNvSpPr>
            <a:spLocks noGrp="1"/>
          </p:cNvSpPr>
          <p:nvPr>
            <p:ph type="title"/>
          </p:nvPr>
        </p:nvSpPr>
        <p:spPr>
          <a:xfrm>
            <a:off x="1169193" y="1"/>
            <a:ext cx="7908077" cy="897731"/>
          </a:xfrm>
        </p:spPr>
        <p:txBody>
          <a:bodyPr>
            <a:normAutofit fontScale="90000"/>
          </a:bodyPr>
          <a:lstStyle/>
          <a:p>
            <a:pPr algn="ctr"/>
            <a:r>
              <a:rPr lang="ru-RU" altLang="ru-RU" sz="3000" b="1" dirty="0">
                <a:solidFill>
                  <a:srgbClr val="C00000"/>
                </a:solidFill>
                <a:latin typeface="Monotype Corsiva" panose="03010101010201010101" pitchFamily="66" charset="0"/>
                <a:cs typeface="Aharoni" panose="02010803020104030203" pitchFamily="2" charset="0"/>
              </a:rPr>
              <a:t>Рекомендуемое техническое задание</a:t>
            </a:r>
            <a:br>
              <a:rPr lang="ru-RU" altLang="ru-RU" sz="3000" b="1" dirty="0">
                <a:solidFill>
                  <a:srgbClr val="C00000"/>
                </a:solidFill>
                <a:latin typeface="Monotype Corsiva" panose="03010101010201010101" pitchFamily="66" charset="0"/>
                <a:cs typeface="Aharoni" panose="02010803020104030203" pitchFamily="2" charset="0"/>
              </a:rPr>
            </a:br>
            <a:r>
              <a:rPr lang="ru-RU" altLang="ru-RU" sz="3000" b="1" dirty="0">
                <a:solidFill>
                  <a:srgbClr val="C00000"/>
                </a:solidFill>
                <a:latin typeface="Monotype Corsiva" panose="03010101010201010101" pitchFamily="66" charset="0"/>
                <a:cs typeface="Aharoni" panose="02010803020104030203" pitchFamily="2" charset="0"/>
              </a:rPr>
              <a:t>Общие положения</a:t>
            </a:r>
          </a:p>
        </p:txBody>
      </p:sp>
      <p:graphicFrame>
        <p:nvGraphicFramePr>
          <p:cNvPr id="4" name="Схема 3">
            <a:extLst>
              <a:ext uri="{FF2B5EF4-FFF2-40B4-BE49-F238E27FC236}">
                <a16:creationId xmlns:a16="http://schemas.microsoft.com/office/drawing/2014/main" id="{5C0BF583-18BB-C7F3-523F-D3FEB0CEB61C}"/>
              </a:ext>
            </a:extLst>
          </p:cNvPr>
          <p:cNvGraphicFramePr/>
          <p:nvPr>
            <p:extLst>
              <p:ext uri="{D42A27DB-BD31-4B8C-83A1-F6EECF244321}">
                <p14:modId xmlns:p14="http://schemas.microsoft.com/office/powerpoint/2010/main" val="349691544"/>
              </p:ext>
            </p:extLst>
          </p:nvPr>
        </p:nvGraphicFramePr>
        <p:xfrm>
          <a:off x="66729" y="843558"/>
          <a:ext cx="9077271"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DEA6C18-67EE-7E8B-1B1F-F520A2A1CEAA}"/>
              </a:ext>
            </a:extLst>
          </p:cNvPr>
          <p:cNvSpPr txBox="1"/>
          <p:nvPr/>
        </p:nvSpPr>
        <p:spPr>
          <a:xfrm>
            <a:off x="66729" y="51470"/>
            <a:ext cx="1061864" cy="646331"/>
          </a:xfrm>
          <a:prstGeom prst="rect">
            <a:avLst/>
          </a:prstGeom>
          <a:noFill/>
        </p:spPr>
        <p:txBody>
          <a:bodyPr wrap="square">
            <a:spAutoFit/>
          </a:bodyPr>
          <a:lstStyle/>
          <a:p>
            <a:r>
              <a:rPr lang="ru-RU" dirty="0"/>
              <a:t>2015 год</a:t>
            </a:r>
          </a:p>
          <a:p>
            <a:r>
              <a:rPr lang="ru-RU" dirty="0"/>
              <a:t>Карелия</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14787</TotalTime>
  <Words>7010</Words>
  <Application>Microsoft Office PowerPoint</Application>
  <PresentationFormat>Экран (16:9)</PresentationFormat>
  <Paragraphs>602</Paragraphs>
  <Slides>66</Slides>
  <Notes>46</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66</vt:i4>
      </vt:variant>
    </vt:vector>
  </HeadingPairs>
  <TitlesOfParts>
    <vt:vector size="74" baseType="lpstr">
      <vt:lpstr>Aharoni</vt:lpstr>
      <vt:lpstr>Arial</vt:lpstr>
      <vt:lpstr>Calibri</vt:lpstr>
      <vt:lpstr>Monotype Corsiva</vt:lpstr>
      <vt:lpstr>Times New Roman</vt:lpstr>
      <vt:lpstr>Times New Roman CYR</vt:lpstr>
      <vt:lpstr>Wingdings</vt:lpstr>
      <vt:lpstr>Тема Office</vt:lpstr>
      <vt:lpstr>Презентация PowerPoint</vt:lpstr>
      <vt:lpstr>Презентация PowerPoint</vt:lpstr>
      <vt:lpstr>ПОЧЕМУ ЭТО БЫЛО НУЖНО?</vt:lpstr>
      <vt:lpstr>С ЧЕГО ВСЕ НАЧАЛОСЬ?</vt:lpstr>
      <vt:lpstr>Были подготовлены методические рекомендации  для заказчиков</vt:lpstr>
      <vt:lpstr> Порядок установления требования к участникам закупки охранных услуг </vt:lpstr>
      <vt:lpstr>Виды деятельности, указываемые в лицензии на оказание охранных услуг (всего 7 видов)</vt:lpstr>
      <vt:lpstr>Требования к участникам закупок в зависимости от характера охранных услуг </vt:lpstr>
      <vt:lpstr>Рекомендуемое техническое задание Общие положения</vt:lpstr>
      <vt:lpstr>Рекомендуемое техническое задание Особые положения («тревожная кнопка»  или «антитеррор»)</vt:lpstr>
      <vt:lpstr>Рекомендации по контролю качества исполнения</vt:lpstr>
      <vt:lpstr>Презентация PowerPoint</vt:lpstr>
      <vt:lpstr>Борьба с демпингом</vt:lpstr>
      <vt:lpstr>Предлагаемые решения</vt:lpstr>
      <vt:lpstr>Решение</vt:lpstr>
      <vt:lpstr>Дополнительные требования к УЗ</vt:lpstr>
      <vt:lpstr>Ожидаемые результаты</vt:lpstr>
      <vt:lpstr>ГЛАВНЫЕ ОЖИДАЕМЫЕ РЕЗУЛЬТАТЫ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Игнатенкова Елена Владимировна</dc:creator>
  <cp:lastModifiedBy>Елена</cp:lastModifiedBy>
  <cp:revision>210</cp:revision>
  <dcterms:created xsi:type="dcterms:W3CDTF">2023-02-14T07:59:08Z</dcterms:created>
  <dcterms:modified xsi:type="dcterms:W3CDTF">2023-08-21T22:51:42Z</dcterms:modified>
</cp:coreProperties>
</file>