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67" r:id="rId3"/>
    <p:sldMasterId id="2147483679" r:id="rId4"/>
    <p:sldMasterId id="2147483693" r:id="rId5"/>
  </p:sldMasterIdLst>
  <p:notesMasterIdLst>
    <p:notesMasterId r:id="rId79"/>
  </p:notesMasterIdLst>
  <p:handoutMasterIdLst>
    <p:handoutMasterId r:id="rId80"/>
  </p:handoutMasterIdLst>
  <p:sldIdLst>
    <p:sldId id="364" r:id="rId6"/>
    <p:sldId id="691" r:id="rId7"/>
    <p:sldId id="692" r:id="rId8"/>
    <p:sldId id="690" r:id="rId9"/>
    <p:sldId id="670" r:id="rId10"/>
    <p:sldId id="650" r:id="rId11"/>
    <p:sldId id="671" r:id="rId12"/>
    <p:sldId id="672" r:id="rId13"/>
    <p:sldId id="652" r:id="rId14"/>
    <p:sldId id="651" r:id="rId15"/>
    <p:sldId id="607" r:id="rId16"/>
    <p:sldId id="653" r:id="rId17"/>
    <p:sldId id="602" r:id="rId18"/>
    <p:sldId id="726" r:id="rId19"/>
    <p:sldId id="689" r:id="rId20"/>
    <p:sldId id="693" r:id="rId21"/>
    <p:sldId id="694" r:id="rId22"/>
    <p:sldId id="696" r:id="rId23"/>
    <p:sldId id="777" r:id="rId24"/>
    <p:sldId id="778" r:id="rId25"/>
    <p:sldId id="761" r:id="rId26"/>
    <p:sldId id="779" r:id="rId27"/>
    <p:sldId id="744" r:id="rId28"/>
    <p:sldId id="698" r:id="rId29"/>
    <p:sldId id="780" r:id="rId30"/>
    <p:sldId id="701" r:id="rId31"/>
    <p:sldId id="741" r:id="rId32"/>
    <p:sldId id="755" r:id="rId33"/>
    <p:sldId id="760" r:id="rId34"/>
    <p:sldId id="742" r:id="rId35"/>
    <p:sldId id="768" r:id="rId36"/>
    <p:sldId id="746" r:id="rId37"/>
    <p:sldId id="747" r:id="rId38"/>
    <p:sldId id="748" r:id="rId39"/>
    <p:sldId id="751" r:id="rId40"/>
    <p:sldId id="752" r:id="rId41"/>
    <p:sldId id="770" r:id="rId42"/>
    <p:sldId id="736" r:id="rId43"/>
    <p:sldId id="730" r:id="rId44"/>
    <p:sldId id="737" r:id="rId45"/>
    <p:sldId id="738" r:id="rId46"/>
    <p:sldId id="739" r:id="rId47"/>
    <p:sldId id="703" r:id="rId48"/>
    <p:sldId id="704" r:id="rId49"/>
    <p:sldId id="776" r:id="rId50"/>
    <p:sldId id="705" r:id="rId51"/>
    <p:sldId id="706" r:id="rId52"/>
    <p:sldId id="707" r:id="rId53"/>
    <p:sldId id="727" r:id="rId54"/>
    <p:sldId id="728" r:id="rId55"/>
    <p:sldId id="708" r:id="rId56"/>
    <p:sldId id="729" r:id="rId57"/>
    <p:sldId id="709" r:id="rId58"/>
    <p:sldId id="710" r:id="rId59"/>
    <p:sldId id="711" r:id="rId60"/>
    <p:sldId id="712" r:id="rId61"/>
    <p:sldId id="713" r:id="rId62"/>
    <p:sldId id="714" r:id="rId63"/>
    <p:sldId id="731" r:id="rId64"/>
    <p:sldId id="715" r:id="rId65"/>
    <p:sldId id="732" r:id="rId66"/>
    <p:sldId id="716" r:id="rId67"/>
    <p:sldId id="717" r:id="rId68"/>
    <p:sldId id="718" r:id="rId69"/>
    <p:sldId id="719" r:id="rId70"/>
    <p:sldId id="720" r:id="rId71"/>
    <p:sldId id="721" r:id="rId72"/>
    <p:sldId id="722" r:id="rId73"/>
    <p:sldId id="723" r:id="rId74"/>
    <p:sldId id="725" r:id="rId75"/>
    <p:sldId id="734" r:id="rId76"/>
    <p:sldId id="735" r:id="rId77"/>
    <p:sldId id="724" r:id="rId78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33CCCC"/>
    <a:srgbClr val="009999"/>
    <a:srgbClr val="00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5253" autoAdjust="0"/>
  </p:normalViewPr>
  <p:slideViewPr>
    <p:cSldViewPr snapToGrid="0">
      <p:cViewPr varScale="1">
        <p:scale>
          <a:sx n="70" d="100"/>
          <a:sy n="70" d="100"/>
        </p:scale>
        <p:origin x="72" y="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8DD750-E9C8-498E-B02F-A465CB2BB798}" type="datetime1">
              <a:rPr lang="ru-RU" smtClean="0"/>
              <a:t>25.09.2023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7C6E7-B645-4B70-AC63-7A575D94CEB1}" type="datetime1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3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0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82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82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4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27A45-3872-4D01-BF85-09038D5E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9EFF-359B-46AF-BB70-68978E5628BB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AAE9F-FD61-4FF7-9DFF-4196B6FA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4C167-C3CC-425E-8E84-25CEFE3A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BC1B-5F2C-41F1-AAA9-9636D8A1CD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1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1C8844-D76B-46D2-BD0C-70214DAC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89D0-1C04-416D-AE2A-0735DD08A8E3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68814D-D9AF-42D1-B78A-30ECF9F5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B22F0-7A2D-46BA-A785-354CF2C3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D3AA-9008-4EAD-9880-9AA1E79547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0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F4A7B-73C5-4C93-8DBA-536FF121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3034-FB06-4E4F-A313-E77DAA855875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4A598-007C-47BF-93EA-ABEB3515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FEBAC-6128-4BD6-81C8-1ED47BF9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BD51-8F5D-46C6-A67A-7B4F1DF654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5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5F0AE9-3D41-4A89-BF15-5603F5B4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F712-BAE9-4DCB-B431-33C688BF3614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113A0D-22D3-4A03-A779-871CCEC5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BFE132D-7F0C-496F-9852-1780F752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7D10A-0506-4EA0-8B30-54D0A9D0D7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8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EF56126-CA9E-4617-A991-B6A0720E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647C-0EFF-448F-9FEE-64353F872480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BF15388-500E-46E4-BF27-A3C8FD70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236796A-DCD8-4F11-8FF3-25B95974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4B86-48A5-443F-A1E8-AA5E3A0A0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3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0F86831-FC28-403C-A47E-67499AAB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4355-3CC0-4696-82AE-3823C2FFAF35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9FF0EA3-E25A-4989-AA39-5FDB207C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53DED09-835A-4BED-B88C-C58D550A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A250-31B5-49E2-B607-513F1BCB2F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46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38E7645-AF2F-4CFA-894D-EAA93775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6828-C5B2-4F74-829C-D3F3EC3DD95A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786A8A2-35EF-48E6-858E-64CFE237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C34B5F6-367F-4D95-A8ED-AA5B627E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70F2-ABCA-4F24-8B3A-4119D0567E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13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B3A6E4F-60BF-4B28-B28C-4814A851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F426-560F-4B82-AA78-1F1AC69EE737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CE4F03-A3A4-4784-A5E2-1FD412AF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4DC7442-4F9A-44A4-BF93-6933466E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9196-94F6-46AA-BD7A-1C6DB96F1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3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66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600D80D-3C5E-476D-B004-C230D861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744D-5EAE-4DBA-9A31-EFF51F05982B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BF591F1-EC98-4DB1-ADC7-C1DDC141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0A612F9-8A08-4BC2-872A-766B3C86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C133-0CEF-4AC2-BB29-4276D3C0D8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8A7E9-C70E-4652-A287-728E3A91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25F0-5204-46E6-A75F-16D5DBEA416A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36755-54F1-4A94-99CD-E02F0CFE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DE125-578A-4A62-BCE0-8B23601E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FAD2-F988-445F-8313-B2F215FE93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4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8BBC0-2913-4180-910A-079D2907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F14B-E001-4862-9057-ECDD6A03FE03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56591-2B21-49C0-A3F6-FCC006CA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80ACA-E78E-4240-9272-AF1505CD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ABFB-2F88-4F81-AF10-67FB3FCC07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6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>
          <a:xfrm>
            <a:off x="4144434" y="6378576"/>
            <a:ext cx="3903133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>
          <a:xfrm>
            <a:off x="609600" y="6378576"/>
            <a:ext cx="2804584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41211F-6935-412E-B722-DBF7D8FBB95C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0766-B810-4183-9001-F00D0627B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5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369" y="1009654"/>
            <a:ext cx="9751484" cy="1179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3" y="2209803"/>
            <a:ext cx="10564284" cy="1827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3" y="4189413"/>
            <a:ext cx="10564284" cy="182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1" y="6467475"/>
            <a:ext cx="1250951" cy="388938"/>
          </a:xfrm>
        </p:spPr>
        <p:txBody>
          <a:bodyPr/>
          <a:lstStyle>
            <a:lvl1pPr defTabSz="6858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DFC9742-5CF5-4965-A407-17651C67F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82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878B-80CF-4F2C-A769-4D7950FCDE08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426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4614-1E30-496D-AA3D-E2A33258B1CB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2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2209800"/>
            <a:ext cx="518941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2209800"/>
            <a:ext cx="518941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630B-1C0F-4FF2-8096-834720947CF5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994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70AA-BE62-4978-B2E5-6CCBAFA0BC50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8443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4BEB-F69C-4106-B172-2A1C422F4C32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420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23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6A8B-CF53-43E0-A084-80BDC2B5DB25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989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268C-A762-40DF-AE1A-FC64A877008E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536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44EDE-0A23-4643-A908-92E6ECA1AD62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144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3DB5-5B34-4007-9838-AA0550619414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94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25169" y="1295400"/>
            <a:ext cx="2704123" cy="4724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1295400"/>
            <a:ext cx="7924800" cy="4724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0448E-F26B-4B3C-A062-37038DF7DEF9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441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12800" y="1295400"/>
            <a:ext cx="10816492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4591-75BD-43C7-8D71-C9D473078EC4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8615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2" y="1295400"/>
            <a:ext cx="9753600" cy="609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800" y="2209800"/>
            <a:ext cx="5189415" cy="381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2209800"/>
            <a:ext cx="5189415" cy="381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F829-9FDE-4667-996D-5D5EB7D0CB2B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72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6" descr="slayd_t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47" descr="slayd_tit_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219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9293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13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8"/>
            <a:ext cx="53848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8"/>
            <a:ext cx="53848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6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5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7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5"/>
            <a:ext cx="4011084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59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72" indent="0">
              <a:buNone/>
              <a:defRPr sz="3300"/>
            </a:lvl2pPr>
            <a:lvl3pPr marL="1072743" indent="0">
              <a:buNone/>
              <a:defRPr sz="2800"/>
            </a:lvl3pPr>
            <a:lvl4pPr marL="1609115" indent="0">
              <a:buNone/>
              <a:defRPr sz="2300"/>
            </a:lvl4pPr>
            <a:lvl5pPr marL="2145487" indent="0">
              <a:buNone/>
              <a:defRPr sz="2300"/>
            </a:lvl5pPr>
            <a:lvl6pPr marL="2681859" indent="0">
              <a:buNone/>
              <a:defRPr sz="2300"/>
            </a:lvl6pPr>
            <a:lvl7pPr marL="3218230" indent="0">
              <a:buNone/>
              <a:defRPr sz="2300"/>
            </a:lvl7pPr>
            <a:lvl8pPr marL="3754602" indent="0">
              <a:buNone/>
              <a:defRPr sz="2300"/>
            </a:lvl8pPr>
            <a:lvl9pPr marL="4290974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743"/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743"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7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743"/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7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0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107274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79" indent="-402279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604" indent="-335232" algn="l" defTabSz="1072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929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301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73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6244610-9D84-4A4B-A332-1E549367E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E73451B-1083-4324-A3C2-3CDF19397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02222-2E58-4D1A-8110-2941EC24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F5B39E-4B97-4267-89EA-2AC20EA16309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F34D0-001D-420D-85CC-6C72CD646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1F3012-3CB8-4F30-8353-291FB92A4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B135E0-C645-42E1-ADFA-B52CF13B09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1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875692" y="1295400"/>
            <a:ext cx="975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209800"/>
            <a:ext cx="10566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39221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67476"/>
            <a:ext cx="1252416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BB6544-4D0C-4007-801E-3E712E974C61}" type="slidenum">
              <a:rPr lang="en-US" sz="1200">
                <a:solidFill>
                  <a:srgbClr val="C0504D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C0504D"/>
              </a:solidFill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812800" y="6553200"/>
            <a:ext cx="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30" name="Picture 26" descr="slayd_tit_dow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866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F6AE5FB300AFDC35AF383465325996163CFBD108F221D7B614FF7997581C28770EE8358613C42897E6796E41CC6Ca6P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B0993D15D87D3EAA41CD17C6A6E854B8D2AEC9904F650F354642C9CF510B5A6AB8B34C407293C9B3A3A454334N2k4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9D13D8-A616-4302-808E-34499F640836}"/>
              </a:ext>
            </a:extLst>
          </p:cNvPr>
          <p:cNvSpPr/>
          <p:nvPr/>
        </p:nvSpPr>
        <p:spPr>
          <a:xfrm>
            <a:off x="0" y="6048375"/>
            <a:ext cx="12192000" cy="8096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747AB89-F208-4F9D-AAA6-A83651A1C478}"/>
              </a:ext>
            </a:extLst>
          </p:cNvPr>
          <p:cNvSpPr/>
          <p:nvPr/>
        </p:nvSpPr>
        <p:spPr>
          <a:xfrm>
            <a:off x="0" y="0"/>
            <a:ext cx="12192000" cy="8096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7" name="Рисунок 4">
            <a:extLst>
              <a:ext uri="{FF2B5EF4-FFF2-40B4-BE49-F238E27FC236}">
                <a16:creationId xmlns:a16="http://schemas.microsoft.com/office/drawing/2014/main" id="{11174B09-9874-408E-A0D2-797AA43A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6348" r="-1215" b="-6348"/>
          <a:stretch>
            <a:fillRect/>
          </a:stretch>
        </p:blipFill>
        <p:spPr bwMode="auto">
          <a:xfrm>
            <a:off x="174075" y="1104646"/>
            <a:ext cx="4062708" cy="169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079">
            <a:extLst>
              <a:ext uri="{FF2B5EF4-FFF2-40B4-BE49-F238E27FC236}">
                <a16:creationId xmlns:a16="http://schemas.microsoft.com/office/drawing/2014/main" id="{1E5C09C4-7481-4D6A-96BB-79A10E5A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72" y="2204176"/>
            <a:ext cx="11679803" cy="16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B0A9227-DD3D-4A84-8BAD-BD298405E1F5}"/>
              </a:ext>
            </a:extLst>
          </p:cNvPr>
          <p:cNvCxnSpPr>
            <a:cxnSpLocks/>
          </p:cNvCxnSpPr>
          <p:nvPr/>
        </p:nvCxnSpPr>
        <p:spPr>
          <a:xfrm flipV="1">
            <a:off x="811044" y="5278415"/>
            <a:ext cx="11402728" cy="15895"/>
          </a:xfrm>
          <a:prstGeom prst="line">
            <a:avLst/>
          </a:prstGeom>
          <a:ln w="762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B52D8FD-0B15-4228-BDAD-60DD11BAE96B}"/>
              </a:ext>
            </a:extLst>
          </p:cNvPr>
          <p:cNvCxnSpPr>
            <a:cxnSpLocks/>
          </p:cNvCxnSpPr>
          <p:nvPr/>
        </p:nvCxnSpPr>
        <p:spPr>
          <a:xfrm>
            <a:off x="-16616" y="2718123"/>
            <a:ext cx="11280808" cy="28405"/>
          </a:xfrm>
          <a:prstGeom prst="line">
            <a:avLst/>
          </a:prstGeom>
          <a:ln w="762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62D5A97-0250-4CC2-A21E-525B500AF57F}"/>
              </a:ext>
            </a:extLst>
          </p:cNvPr>
          <p:cNvSpPr/>
          <p:nvPr/>
        </p:nvSpPr>
        <p:spPr>
          <a:xfrm>
            <a:off x="815086" y="2885604"/>
            <a:ext cx="104655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ФЕДЕРАЛЬНАЯ АНТИМОНОПОЛЬНАЯ 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изменения законодательства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контрактной системе в сфере закупок в 2023 году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регионов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567B87-BF8F-374D-87DA-DAF67689DDDE}"/>
              </a:ext>
            </a:extLst>
          </p:cNvPr>
          <p:cNvSpPr txBox="1"/>
          <p:nvPr/>
        </p:nvSpPr>
        <p:spPr>
          <a:xfrm>
            <a:off x="476376" y="1073226"/>
            <a:ext cx="11239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 соответствии с частью 65.1 статьи 112 Закона № 44-ФЗ на основании решения высшего исполнительного органа государственной власти субъекта РФ, местной администрации по соглашению сторон допускается изменение существенных условий контракта (</a:t>
            </a:r>
            <a:r>
              <a:rPr lang="ru-RU" sz="1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закл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 до 01.01.2024):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</a:endParaRPr>
          </a:p>
          <a:p>
            <a:pPr algn="ctr"/>
            <a:endParaRPr lang="ru-RU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ru-RU" sz="2400" b="1" u="sng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5617" y="1953210"/>
            <a:ext cx="2559072" cy="749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Инициатива поставщика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5617" y="2912166"/>
            <a:ext cx="2559072" cy="2900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адрес Заказчика направляется предложение об изменении условий ГК и документы - обоснования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02496" y="1953210"/>
            <a:ext cx="2559072" cy="749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Принятие решения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02496" y="2912166"/>
            <a:ext cx="2559072" cy="2900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Заказчик рассматривает предложение поставщика на предмет его обоснованности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96000" y="1953210"/>
            <a:ext cx="2559072" cy="749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Целесообразность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96000" y="2921244"/>
            <a:ext cx="2559072" cy="2900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целесообразности подготовленных поставщиком предложений об изменении ГК, Заказчик разрабатывает проект НПА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20581" y="1954628"/>
            <a:ext cx="2559072" cy="749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Требования к проекту НПА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20581" y="2932666"/>
            <a:ext cx="2559072" cy="2900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 проекту НПА должны быть также приложены:</a:t>
            </a:r>
          </a:p>
          <a:p>
            <a:pPr algn="ctr"/>
            <a:r>
              <a:rPr lang="ru-RU" dirty="0"/>
              <a:t>Пояснительная записка, финансово-экономическое обоснование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358159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по части 65.1 статьи 112  Закона № 44-ФЗ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512364" y="1103121"/>
            <a:ext cx="11380735" cy="449353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/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обосновывающие изменения существенных условий контракта:</a:t>
            </a:r>
          </a:p>
          <a:p>
            <a:pPr marL="342900" indent="-342900" algn="just">
              <a:buFontTx/>
              <a:buChar char="-"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производителей товаров, подтверждающие увеличение стоимости товара, отсутствие товара;</a:t>
            </a:r>
          </a:p>
          <a:p>
            <a:pPr marL="342900" indent="-342900" algn="just">
              <a:buFontTx/>
              <a:buChar char="-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транспортных компаний, подтверждающие существенное увеличение затрат на перевозку товара, разрывы логистических цепочек;</a:t>
            </a:r>
          </a:p>
          <a:p>
            <a:pPr marL="342900" indent="-342900" algn="just">
              <a:buFontTx/>
              <a:buChar char="-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 о невозможности поставки товаров вследствие ухода с российского рынка большого количества компаний (медицина, машиностроение, </a:t>
            </a: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-сфера, компьютерное оборудование и т.д.);</a:t>
            </a:r>
          </a:p>
          <a:p>
            <a:pPr marL="342900" indent="-342900" algn="just">
              <a:buFontTx/>
              <a:buChar char="-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ТПП РФ о признании конкретной ситуации обстоятельством непреодолимой силы (форс-мажор).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21885" y="1086913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endParaRPr lang="ru-RU" altLang="ru-RU" sz="22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615766" y="626591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36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регионов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191828" y="932723"/>
            <a:ext cx="11974772" cy="632480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/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Принятие решений и издание актов высшими исполнительными органами государственной власти субъектов РФ осуществляется в соответствии с Федеральным законом от 06.10.1999 № 184-ФЗ.</a:t>
            </a:r>
          </a:p>
          <a:p>
            <a:pPr algn="just"/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</a:t>
            </a:r>
            <a:r>
              <a:rPr lang="ru-RU" alt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субъектов РФ разрабатывают и принимают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методические рекомендации/отдельные особенности изменения существенных условий контрактов/порядок принятия решений и подготовки </a:t>
            </a:r>
            <a:r>
              <a:rPr lang="ru-RU" alt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распоряжений по изменению существенных условий контрактов в соответствии с положениями части 65.1 статьи 112 Закона № 44-ФЗ (порядка 35 актов уже приняты):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Москвы от 09.03.2022 № 345-ПП «Об отдельных особенностях изменения существенных условий контрактов на закупку товаров, работ, услуг для государственных нужд»;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Московской области от 22.03.2022 № 269/11 «Об изменении существенных условий контрактов, заключенных для обеспечения государственных нужд Московской области, в части выплат аванса и о внесении изменений в постановление Правительства Московской области от 27.12.2013 № 1184/57 «О порядке взаимодействия при осуществлении закупок для государственных нужд Московской области и муниципальных нужд»;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Архангельской области от 06.04.2022 № 212-ПП «Об утверждении Порядка принятия решений и подготовки проектов распоряжений Правительства Архангельской области об изменении существенных условий государственных контрактов»;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Штаба при Главе Республики Карелия по повышению устойчивости социально-экономического развития от 24.03.2022.</a:t>
            </a:r>
          </a:p>
          <a:p>
            <a:pPr lvl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7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225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изменения строительных контрактов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0703" y="985639"/>
            <a:ext cx="11871214" cy="36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2022-2023 годах контракт на выполнение работ по строительству можно изменить, если при его исполнении возникли обстоятельства, из-за которых его нельзя исполнить -  ПП РФ от 16.04.2022 № 680                     (с 18.04.2022):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Предмет контракта - </a:t>
            </a:r>
            <a:r>
              <a:rPr lang="ru-RU" sz="2000" dirty="0">
                <a:latin typeface="Times New Roman" panose="02020603050405020304" pitchFamily="18" charset="0"/>
              </a:rPr>
              <a:t>выполнение работ по строительству, реконструкции, капитальному ремонту, сносу объекта капитального строительства, проведение работ по сохранению объектов культурного наследия;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Изменение следующих существенных условий контракта: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</a:rPr>
              <a:t>	а) изменение (продление) срока исполнения контракта, в том числе в связи с необходимостью внесения изменений в проектную документацию,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</a:rPr>
              <a:t>	б) изменение объема и (или) видов выполняемых работ по контракту, спецификации и типов оборудования, предусмотренных проектной документацией;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</a:rPr>
              <a:t>	в) изменения, связанные с заменой строительных ресурсов на аналогичные строительные ресурсы, в том числе в связи с внесением изменений в проектную документацию;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</a:rPr>
              <a:t>	г) изменение отдельных этапов исполнения контракта, в том числе наименования, состава, объемов и видов работ, цены отдельного этапа исполнения контракта;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</a:rPr>
              <a:t>	д) установление условия о выплате аванса или об изменении установленного размера аванса;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</a:rPr>
              <a:t>	е) изменение порядка приемки и оплаты отдельного этапа исполнения контракта, результатов выполненных работ;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</a:rPr>
              <a:t>	ж) изменение (увеличение) цены контракта без изменения объема и (или) видов выполняемых работ в связи с увеличением цен на строительные ресурсы в порядке, установленном ПП РФ от 09.08.2021 № 1315;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</a:endParaRPr>
          </a:p>
          <a:p>
            <a:pPr algn="just"/>
            <a:endParaRPr lang="ru-RU" sz="20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 flipV="1">
            <a:off x="469557" y="766901"/>
            <a:ext cx="11562050" cy="3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endParaRPr lang="ru-RU" altLang="ru-RU" sz="22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1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5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225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изменения строительных контрактов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0703" y="985639"/>
            <a:ext cx="11871214" cy="36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изменение условий о порядке перечисления средств поставщикам (подрядчикам, исполнителям) по контрактам (договорам), заключаемым в рамках исполнения контракта, с лицевых счетов, открытых заказчикам по таким контрактам (договорам) в территориальных органах Федерального казначейства, на расчетные счета, открытые поставщикам (подрядчикам, исполнителям) по контрактам (договорам) в кредитных организациях, в случаях, установленных законодательством Российской Федерации.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 flipV="1">
            <a:off x="469557" y="766901"/>
            <a:ext cx="11562050" cy="3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endParaRPr lang="ru-RU" altLang="ru-RU" sz="22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1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49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изменения строительных контрактов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1651210" y="6405331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1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139700" y="1450440"/>
            <a:ext cx="11887200" cy="359329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indent="450215" algn="just">
              <a:lnSpc>
                <a:spcPts val="2050"/>
              </a:lnSpc>
              <a:tabLst>
                <a:tab pos="572770" algn="l"/>
              </a:tabLst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 от 14.06.2022 № 24-06-08/56085:</a:t>
            </a:r>
          </a:p>
          <a:p>
            <a:pPr indent="450215" algn="just">
              <a:lnSpc>
                <a:spcPts val="2050"/>
              </a:lnSpc>
              <a:tabLst>
                <a:tab pos="572770" algn="l"/>
              </a:tabLst>
            </a:pPr>
            <a:endParaRPr lang="ru-RU" sz="1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2050"/>
              </a:lnSpc>
              <a:tabLst>
                <a:tab pos="57277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возможно изменение количества отдельных этапов исполнения контракта, указанного в соответствии с ПП РФ от 16.04.2022 № 680;</a:t>
            </a:r>
          </a:p>
          <a:p>
            <a:pPr indent="450215" algn="just">
              <a:lnSpc>
                <a:spcPts val="2050"/>
              </a:lnSpc>
              <a:tabLst>
                <a:tab pos="572770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2050"/>
              </a:lnSpc>
              <a:tabLst>
                <a:tab pos="5727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изменения в соответствии с ПП РФ № 680 существенных условий контракта, в том числе влекущие увеличение цены контракта более чем на 30 процентов, могут быть внесены государственным или муниципальным заказчиком как получателем бюджетных средств в пределах доведенных в соответствии с бюджетным законодательством Российской Федерации лимитов бюджетных обязательств на срок исполнения соответствующего контракта.</a:t>
            </a:r>
          </a:p>
          <a:p>
            <a:pPr indent="450215" algn="just">
              <a:lnSpc>
                <a:spcPts val="2050"/>
              </a:lnSpc>
              <a:tabLst>
                <a:tab pos="57277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2050"/>
              </a:lnSpc>
              <a:tabLst>
                <a:tab pos="572770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2050"/>
              </a:lnSpc>
              <a:tabLst>
                <a:tab pos="572770" algn="l"/>
              </a:tabLst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2050"/>
              </a:lnSpc>
              <a:tabLst>
                <a:tab pos="572770" algn="l"/>
              </a:tabLst>
            </a:pP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7951304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отдельных видов товаров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7AC5A1B4-10B4-038C-2BD2-78FA907CD6D6}"/>
              </a:ext>
            </a:extLst>
          </p:cNvPr>
          <p:cNvSpPr/>
          <p:nvPr/>
        </p:nvSpPr>
        <p:spPr>
          <a:xfrm>
            <a:off x="1226544" y="1829500"/>
            <a:ext cx="10232599" cy="271453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Сформирован список товаров для госнужд, по которым нужно будет указывать долю вторсырья, использованного при производстве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 список вошли, в том числе туалетная бумага, бумажные полотенца, тротуарная плитка.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Постановление вступило в силу 01.01.2023.</a:t>
            </a:r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728FD2E5-8DE6-C57A-FA90-E1747853105B}"/>
              </a:ext>
            </a:extLst>
          </p:cNvPr>
          <p:cNvSpPr/>
          <p:nvPr/>
        </p:nvSpPr>
        <p:spPr>
          <a:xfrm>
            <a:off x="2926327" y="4544039"/>
            <a:ext cx="8689439" cy="932723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Письмо Минприроды России от 16.09.2022 № 25-29/36428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0775E-F92B-F6FD-8A12-8F5F8F4D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13" y="4688549"/>
            <a:ext cx="680623" cy="752267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BA303A5C-3724-6A8A-B1B3-0EA302458760}"/>
              </a:ext>
            </a:extLst>
          </p:cNvPr>
          <p:cNvSpPr txBox="1">
            <a:spLocks/>
          </p:cNvSpPr>
          <p:nvPr/>
        </p:nvSpPr>
        <p:spPr bwMode="auto">
          <a:xfrm>
            <a:off x="0" y="1026266"/>
            <a:ext cx="820823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08.07.2022 № 1224</a:t>
            </a:r>
          </a:p>
        </p:txBody>
      </p:sp>
    </p:spTree>
    <p:extLst>
      <p:ext uri="{BB962C8B-B14F-4D97-AF65-F5344CB8AC3E}">
        <p14:creationId xmlns:p14="http://schemas.microsoft.com/office/powerpoint/2010/main" val="148919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7951304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отдельных видов товаров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7AC5A1B4-10B4-038C-2BD2-78FA907CD6D6}"/>
              </a:ext>
            </a:extLst>
          </p:cNvPr>
          <p:cNvSpPr/>
          <p:nvPr/>
        </p:nvSpPr>
        <p:spPr>
          <a:xfrm>
            <a:off x="1226545" y="1534734"/>
            <a:ext cx="9998046" cy="3875104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Установлены особенности описания тест-полосок для определения содержания глюкозы в крови, являющихся объектом закупки для обеспечения государственных и муниципальных нужд и предназначенных для анализатора уровня сахара крови портативного, соответствующего кодам 300680, 300690, 344110 вида медицинского изделия в соответствии с номенклатурной классификацией медицинских изделий.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Постановление вступило в силу 21.01.2023.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BA303A5C-3724-6A8A-B1B3-0EA302458760}"/>
              </a:ext>
            </a:extLst>
          </p:cNvPr>
          <p:cNvSpPr txBox="1">
            <a:spLocks/>
          </p:cNvSpPr>
          <p:nvPr/>
        </p:nvSpPr>
        <p:spPr bwMode="auto">
          <a:xfrm>
            <a:off x="0" y="1026266"/>
            <a:ext cx="820823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 12.01.2023 № 10</a:t>
            </a:r>
          </a:p>
        </p:txBody>
      </p:sp>
    </p:spTree>
    <p:extLst>
      <p:ext uri="{BB962C8B-B14F-4D97-AF65-F5344CB8AC3E}">
        <p14:creationId xmlns:p14="http://schemas.microsoft.com/office/powerpoint/2010/main" val="103459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закупки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41165" y="6208393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82" y="975147"/>
            <a:ext cx="8541236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65786EEE-159A-E08A-DFAF-79F5A11C2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5047"/>
            <a:ext cx="12192000" cy="646331"/>
          </a:xfrm>
          <a:prstGeom prst="rect">
            <a:avLst/>
          </a:prstGeom>
          <a:solidFill>
            <a:srgbClr val="10253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Изменения в части требования к участникам закупок</a:t>
            </a:r>
          </a:p>
          <a:p>
            <a:pPr algn="ctr">
              <a:defRPr/>
            </a:pPr>
            <a:r>
              <a:rPr lang="ru-RU" altLang="zh-C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(часть 1 статьи 31 Закона о контрактной системе)</a:t>
            </a:r>
            <a:endParaRPr lang="ru-RU" altLang="zh-C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826A2243-4879-3D27-4BF1-343EF6F0DF2C}"/>
              </a:ext>
            </a:extLst>
          </p:cNvPr>
          <p:cNvSpPr txBox="1"/>
          <p:nvPr/>
        </p:nvSpPr>
        <p:spPr>
          <a:xfrm>
            <a:off x="1349375" y="511283"/>
            <a:ext cx="8594725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по части 1 статьи 31 Закона о контрактной системе распространяются на лица:</a:t>
            </a:r>
          </a:p>
          <a:p>
            <a:pPr algn="ctr">
              <a:buFontTx/>
              <a:buChar char="-"/>
              <a:defRPr/>
            </a:pPr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принимающие участие в конкурентных способах;</a:t>
            </a:r>
          </a:p>
          <a:p>
            <a:pPr algn="ctr">
              <a:buFontTx/>
              <a:buChar char="-"/>
              <a:defRPr/>
            </a:pPr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осуществлении закупки у единственного поставщика (подрядчика, исполнителя) в отдельных случаях:</a:t>
            </a:r>
          </a:p>
          <a:p>
            <a:pPr algn="just">
              <a:defRPr/>
            </a:pPr>
            <a:endParaRPr lang="ru-RU" sz="1100" dirty="0"/>
          </a:p>
        </p:txBody>
      </p:sp>
      <p:sp>
        <p:nvSpPr>
          <p:cNvPr id="17" name="Стрелка вправо с вырезом 16">
            <a:extLst>
              <a:ext uri="{FF2B5EF4-FFF2-40B4-BE49-F238E27FC236}">
                <a16:creationId xmlns:a16="http://schemas.microsoft.com/office/drawing/2014/main" id="{0FBB7EF6-7439-C81F-E554-763D9B952269}"/>
              </a:ext>
            </a:extLst>
          </p:cNvPr>
          <p:cNvSpPr/>
          <p:nvPr/>
        </p:nvSpPr>
        <p:spPr>
          <a:xfrm>
            <a:off x="1138237" y="1776639"/>
            <a:ext cx="2935288" cy="1785938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п.4 ч.1 ст.93 (закупки до 600 </a:t>
            </a:r>
            <a:r>
              <a:rPr lang="ru-RU" sz="13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Либо на сумму, предусмотренную ч. 12 ст. 93)</a:t>
            </a:r>
          </a:p>
        </p:txBody>
      </p:sp>
      <p:sp>
        <p:nvSpPr>
          <p:cNvPr id="18" name="Стрелка вправо с вырезом 17">
            <a:extLst>
              <a:ext uri="{FF2B5EF4-FFF2-40B4-BE49-F238E27FC236}">
                <a16:creationId xmlns:a16="http://schemas.microsoft.com/office/drawing/2014/main" id="{106B9446-187C-6942-3A56-DA72F2008D71}"/>
              </a:ext>
            </a:extLst>
          </p:cNvPr>
          <p:cNvSpPr/>
          <p:nvPr/>
        </p:nvSpPr>
        <p:spPr>
          <a:xfrm>
            <a:off x="3913189" y="1684338"/>
            <a:ext cx="3767137" cy="2303462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3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п.5 ч.1 ст.93(учреждения культуры, целями которого являются сохранение, объектов культурного наследия, а также иным государственным или муниципальным учреждением</a:t>
            </a:r>
          </a:p>
          <a:p>
            <a:pPr algn="ctr">
              <a:defRPr/>
            </a:pPr>
            <a:endParaRPr lang="ru-RU" sz="13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с вырезом 18">
            <a:extLst>
              <a:ext uri="{FF2B5EF4-FFF2-40B4-BE49-F238E27FC236}">
                <a16:creationId xmlns:a16="http://schemas.microsoft.com/office/drawing/2014/main" id="{9AA6DD64-61CF-0887-042F-F0BECA7348B0}"/>
              </a:ext>
            </a:extLst>
          </p:cNvPr>
          <p:cNvSpPr/>
          <p:nvPr/>
        </p:nvSpPr>
        <p:spPr>
          <a:xfrm>
            <a:off x="7593013" y="1795464"/>
            <a:ext cx="3249612" cy="1920875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п.18 ч.1 ст.93(услуги по реализации входных билетов, абонементов, бланков строгой отчетности)</a:t>
            </a:r>
          </a:p>
        </p:txBody>
      </p:sp>
      <p:sp>
        <p:nvSpPr>
          <p:cNvPr id="20" name="Стрелка вправо с вырезом 19">
            <a:extLst>
              <a:ext uri="{FF2B5EF4-FFF2-40B4-BE49-F238E27FC236}">
                <a16:creationId xmlns:a16="http://schemas.microsoft.com/office/drawing/2014/main" id="{F7686749-39FC-6C53-AC37-684FD8222D27}"/>
              </a:ext>
            </a:extLst>
          </p:cNvPr>
          <p:cNvSpPr/>
          <p:nvPr/>
        </p:nvSpPr>
        <p:spPr>
          <a:xfrm>
            <a:off x="1165225" y="3443289"/>
            <a:ext cx="3225800" cy="2098675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п.30 ч.1 ст.93(подготовки и проведения выборов, референдума, осуществления деятельности избирательной комиссии)</a:t>
            </a:r>
          </a:p>
        </p:txBody>
      </p:sp>
      <p:sp>
        <p:nvSpPr>
          <p:cNvPr id="21" name="Стрелка вправо с вырезом 20">
            <a:extLst>
              <a:ext uri="{FF2B5EF4-FFF2-40B4-BE49-F238E27FC236}">
                <a16:creationId xmlns:a16="http://schemas.microsoft.com/office/drawing/2014/main" id="{CBC1AA92-9CFD-3900-F351-A7EC33A336E6}"/>
              </a:ext>
            </a:extLst>
          </p:cNvPr>
          <p:cNvSpPr/>
          <p:nvPr/>
        </p:nvSpPr>
        <p:spPr>
          <a:xfrm>
            <a:off x="4610101" y="3632201"/>
            <a:ext cx="3197225" cy="1789113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п.42 ч.1 ст.93(выполнение работ, связанных со сбором и с обработкой первичных статистических данных)</a:t>
            </a:r>
          </a:p>
        </p:txBody>
      </p:sp>
      <p:sp>
        <p:nvSpPr>
          <p:cNvPr id="22" name="Стрелка вправо с вырезом 21">
            <a:extLst>
              <a:ext uri="{FF2B5EF4-FFF2-40B4-BE49-F238E27FC236}">
                <a16:creationId xmlns:a16="http://schemas.microsoft.com/office/drawing/2014/main" id="{F76B2BA0-1B40-A4ED-CC27-D809F005DCEF}"/>
              </a:ext>
            </a:extLst>
          </p:cNvPr>
          <p:cNvSpPr/>
          <p:nvPr/>
        </p:nvSpPr>
        <p:spPr>
          <a:xfrm>
            <a:off x="7864475" y="3570288"/>
            <a:ext cx="3189288" cy="1911350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п.49 ч.1 ст.93(изготовлению акцизных марок для маркировки табачной продукции, ввозимой в РФ)</a:t>
            </a:r>
          </a:p>
        </p:txBody>
      </p:sp>
      <p:sp>
        <p:nvSpPr>
          <p:cNvPr id="23" name="Стрелка вправо с вырезом 22">
            <a:extLst>
              <a:ext uri="{FF2B5EF4-FFF2-40B4-BE49-F238E27FC236}">
                <a16:creationId xmlns:a16="http://schemas.microsoft.com/office/drawing/2014/main" id="{70233EF8-5B5D-E859-BF57-A2C3259A66AE}"/>
              </a:ext>
            </a:extLst>
          </p:cNvPr>
          <p:cNvSpPr/>
          <p:nvPr/>
        </p:nvSpPr>
        <p:spPr>
          <a:xfrm>
            <a:off x="1631950" y="5230814"/>
            <a:ext cx="3898900" cy="1627187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п.54 ч.1 ст.93</a:t>
            </a:r>
            <a:r>
              <a:rPr lang="ru-RU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(модернизация или сопровождение информационных систем для информационно-правового обеспечения деятельности палат Федерального Собрания)</a:t>
            </a:r>
          </a:p>
        </p:txBody>
      </p:sp>
      <p:sp>
        <p:nvSpPr>
          <p:cNvPr id="24" name="Стрелка вправо с вырезом 23">
            <a:extLst>
              <a:ext uri="{FF2B5EF4-FFF2-40B4-BE49-F238E27FC236}">
                <a16:creationId xmlns:a16="http://schemas.microsoft.com/office/drawing/2014/main" id="{76B60A9A-204A-4D6B-BCB9-D429E3F4E89E}"/>
              </a:ext>
            </a:extLst>
          </p:cNvPr>
          <p:cNvSpPr/>
          <p:nvPr/>
        </p:nvSpPr>
        <p:spPr>
          <a:xfrm>
            <a:off x="6600826" y="5068888"/>
            <a:ext cx="3870325" cy="1789112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п.59 ч.1 ст.93(закупка дипломатическим представительством, консульством)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377FFB-5B93-13F3-036B-AB2073877CE4}"/>
              </a:ext>
            </a:extLst>
          </p:cNvPr>
          <p:cNvSpPr/>
          <p:nvPr/>
        </p:nvSpPr>
        <p:spPr>
          <a:xfrm>
            <a:off x="11541127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71335" y="96404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-200544" y="301161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Случаи </a:t>
            </a: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государственного контракта</a:t>
            </a: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97829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579075" y="6238683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ADD2F8-D38B-D6E6-95AD-B0971ECF4689}"/>
              </a:ext>
            </a:extLst>
          </p:cNvPr>
          <p:cNvSpPr txBox="1"/>
          <p:nvPr/>
        </p:nvSpPr>
        <p:spPr>
          <a:xfrm>
            <a:off x="953878" y="1458562"/>
            <a:ext cx="106618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Пределы изменения государственного (муниципального) контракта установлены: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 – статья 95 Федерального закона от 05.04.2013 № 44-ФЗ;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положения – статья 112 Федерального закона от 05.04.2013 № 44-ФЗ.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 от 19.03.2020 № 24-03-08/21143: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«Соглашение об изменении государственного (муниципального) контракта должно совершаться в той же форме, что и первоначальный контракт (статья 452 ГК РФ).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Заключенное с соблюдением условий Закона № 44-ФЗ дополнительное соглашение сторон вступает в силу с момента подписания сторонами, если иное не предусмотрено дополнительным соглашением».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55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CD453A-2265-BE68-587F-4BD5849BC36C}"/>
              </a:ext>
            </a:extLst>
          </p:cNvPr>
          <p:cNvSpPr/>
          <p:nvPr/>
        </p:nvSpPr>
        <p:spPr>
          <a:xfrm>
            <a:off x="1143001" y="0"/>
            <a:ext cx="9921875" cy="260350"/>
          </a:xfrm>
          <a:prstGeom prst="rect">
            <a:avLst/>
          </a:prstGeom>
          <a:solidFill>
            <a:srgbClr val="007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D471DC43-5838-EE5D-B283-21296F5E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086" y="-135047"/>
            <a:ext cx="12279086" cy="646331"/>
          </a:xfrm>
          <a:prstGeom prst="rect">
            <a:avLst/>
          </a:prstGeom>
          <a:solidFill>
            <a:srgbClr val="10253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Изменения в части требования к участникам закупок</a:t>
            </a:r>
          </a:p>
          <a:p>
            <a:pPr algn="ctr">
              <a:defRPr/>
            </a:pPr>
            <a:r>
              <a:rPr lang="ru-RU" altLang="zh-C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(часть 1 статьи 31 Закона о контрактной системе)</a:t>
            </a:r>
            <a:endParaRPr lang="ru-RU" altLang="zh-C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Прямоугольник 15">
            <a:extLst>
              <a:ext uri="{FF2B5EF4-FFF2-40B4-BE49-F238E27FC236}">
                <a16:creationId xmlns:a16="http://schemas.microsoft.com/office/drawing/2014/main" id="{BA1AC43F-8B83-52F3-274D-C898DE27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525463"/>
            <a:ext cx="4221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4 части 1 статьи 31</a:t>
            </a:r>
            <a:r>
              <a:rPr lang="ru-RU" altLang="ru-RU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18437" name="table">
            <a:extLst>
              <a:ext uri="{FF2B5EF4-FFF2-40B4-BE49-F238E27FC236}">
                <a16:creationId xmlns:a16="http://schemas.microsoft.com/office/drawing/2014/main" id="{163DFE97-05B4-ACE5-CB0B-1AD461CF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4" y="1412875"/>
            <a:ext cx="4752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1D24A4FE-5AA9-9202-3479-8D0875812F6B}"/>
              </a:ext>
            </a:extLst>
          </p:cNvPr>
          <p:cNvSpPr/>
          <p:nvPr/>
        </p:nvSpPr>
        <p:spPr>
          <a:xfrm>
            <a:off x="1814514" y="4713514"/>
            <a:ext cx="3424237" cy="1617437"/>
          </a:xfrm>
          <a:prstGeom prst="ellipse">
            <a:avLst/>
          </a:prstGeom>
          <a:solidFill>
            <a:schemeClr val="bg2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Решение ФАС России от 10.08.2022 № 28/06/105-2554/2022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(номер извещения 0173100009122000084)</a:t>
            </a:r>
          </a:p>
        </p:txBody>
      </p:sp>
      <p:sp>
        <p:nvSpPr>
          <p:cNvPr id="18439" name="Прямоугольник 18">
            <a:extLst>
              <a:ext uri="{FF2B5EF4-FFF2-40B4-BE49-F238E27FC236}">
                <a16:creationId xmlns:a16="http://schemas.microsoft.com/office/drawing/2014/main" id="{ECFDC9CF-5B77-1576-0A7D-79BAD5ED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4" y="581026"/>
            <a:ext cx="4795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10 части 1 статьи 31: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440" name="table">
            <a:extLst>
              <a:ext uri="{FF2B5EF4-FFF2-40B4-BE49-F238E27FC236}">
                <a16:creationId xmlns:a16="http://schemas.microsoft.com/office/drawing/2014/main" id="{9E2AABA2-7F20-8FFC-0786-BAF7A6925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428750"/>
            <a:ext cx="46799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BC2769F1-8949-2F53-31A8-68C65116A07C}"/>
              </a:ext>
            </a:extLst>
          </p:cNvPr>
          <p:cNvSpPr/>
          <p:nvPr/>
        </p:nvSpPr>
        <p:spPr>
          <a:xfrm>
            <a:off x="6383339" y="5279572"/>
            <a:ext cx="4008437" cy="1025980"/>
          </a:xfrm>
          <a:prstGeom prst="ellipse">
            <a:avLst/>
          </a:prstGeom>
          <a:solidFill>
            <a:schemeClr val="bg2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Решение Московского УФАС России от 24.08.2022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№ 077/06/106-12649/2022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(номер извещения 0173200001422000972)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9194C6-1DC2-C1C7-B9B3-51361555E311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DB575C-805F-CFD8-BFAB-7F6CC36BAF2E}"/>
              </a:ext>
            </a:extLst>
          </p:cNvPr>
          <p:cNvSpPr/>
          <p:nvPr/>
        </p:nvSpPr>
        <p:spPr>
          <a:xfrm>
            <a:off x="1143001" y="0"/>
            <a:ext cx="9921875" cy="260350"/>
          </a:xfrm>
          <a:prstGeom prst="rect">
            <a:avLst/>
          </a:prstGeom>
          <a:solidFill>
            <a:srgbClr val="007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DD78D41D-284C-BE61-0227-470C06B6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972" y="-66894"/>
            <a:ext cx="12289972" cy="646331"/>
          </a:xfrm>
          <a:prstGeom prst="rect">
            <a:avLst/>
          </a:prstGeom>
          <a:solidFill>
            <a:srgbClr val="10253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Изменения в части требования к участникам закупок</a:t>
            </a:r>
          </a:p>
          <a:p>
            <a:pPr algn="ctr">
              <a:defRPr/>
            </a:pPr>
            <a:r>
              <a:rPr lang="ru-RU" altLang="zh-C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(часть 1 статьи 31 Закона о контрактной системе)</a:t>
            </a:r>
            <a:endParaRPr lang="ru-RU" altLang="zh-C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15">
            <a:extLst>
              <a:ext uri="{FF2B5EF4-FFF2-40B4-BE49-F238E27FC236}">
                <a16:creationId xmlns:a16="http://schemas.microsoft.com/office/drawing/2014/main" id="{2B15D72F-62AB-8C99-3931-F70319C7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525463"/>
            <a:ext cx="4221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9 части 1 статьи 31: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Прямоугольник 3">
            <a:extLst>
              <a:ext uri="{FF2B5EF4-FFF2-40B4-BE49-F238E27FC236}">
                <a16:creationId xmlns:a16="http://schemas.microsoft.com/office/drawing/2014/main" id="{B3B82775-EA56-1D51-DF57-4FA42286F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955676"/>
            <a:ext cx="187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Прежняя редакция закона</a:t>
            </a:r>
            <a:endParaRPr lang="ru-RU" altLang="ru-RU" sz="1200" dirty="0">
              <a:solidFill>
                <a:schemeClr val="tx1"/>
              </a:solidFill>
            </a:endParaRPr>
          </a:p>
        </p:txBody>
      </p:sp>
      <p:sp>
        <p:nvSpPr>
          <p:cNvPr id="19462" name="Прямоугольник 12">
            <a:extLst>
              <a:ext uri="{FF2B5EF4-FFF2-40B4-BE49-F238E27FC236}">
                <a16:creationId xmlns:a16="http://schemas.microsoft.com/office/drawing/2014/main" id="{0808725B-EFC2-1682-3943-6549C8EA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4" y="939801"/>
            <a:ext cx="2098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редакция закона:</a:t>
            </a:r>
            <a:endParaRPr lang="ru-RU" altLang="ru-RU" sz="1200" dirty="0">
              <a:solidFill>
                <a:schemeClr val="tx1"/>
              </a:solidFill>
            </a:endParaRPr>
          </a:p>
        </p:txBody>
      </p:sp>
      <p:pic>
        <p:nvPicPr>
          <p:cNvPr id="19463" name="Рисунок 7">
            <a:extLst>
              <a:ext uri="{FF2B5EF4-FFF2-40B4-BE49-F238E27FC236}">
                <a16:creationId xmlns:a16="http://schemas.microsoft.com/office/drawing/2014/main" id="{C4015ABB-CD21-B1C2-C1D5-A5E09C30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7639"/>
            <a:ext cx="9906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C88136-5162-EF76-1441-2DE0D742FFDA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45AD811-D353-7019-F194-DEA08F1A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solidFill>
            <a:srgbClr val="10253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Изменения в части требования к участникам закупок</a:t>
            </a:r>
          </a:p>
          <a:p>
            <a:pPr algn="ctr">
              <a:defRPr/>
            </a:pPr>
            <a:r>
              <a:rPr lang="ru-RU" altLang="zh-C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(статья 31 Закона о контрактной системе)</a:t>
            </a:r>
            <a:endParaRPr lang="ru-RU" altLang="zh-C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E4D68D-432A-E40E-8788-8F2F75DE4716}"/>
              </a:ext>
            </a:extLst>
          </p:cNvPr>
          <p:cNvSpPr/>
          <p:nvPr/>
        </p:nvSpPr>
        <p:spPr>
          <a:xfrm>
            <a:off x="1631950" y="1196975"/>
            <a:ext cx="8928100" cy="393065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tabLst>
                <a:tab pos="400050" algn="l"/>
              </a:tabLst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tabLst>
                <a:tab pos="400050" algn="l"/>
              </a:tabLst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tabLst>
                <a:tab pos="400050" algn="l"/>
              </a:tabLs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tabLst>
                <a:tab pos="400050" algn="l"/>
              </a:tabLs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tabLst>
                <a:tab pos="400050" algn="l"/>
              </a:tabLs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400050" algn="l"/>
              </a:tabLs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400050" algn="l"/>
              </a:tabLs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400050" algn="l"/>
              </a:tabLs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400050" algn="l"/>
              </a:tabLs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Универсальная </a:t>
            </a:r>
            <a:r>
              <a:rPr lang="ru-RU" alt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предквалификация</a:t>
            </a:r>
            <a:endParaRPr lang="ru-RU" alt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altLang="ru-RU" sz="40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исполнения контракта (договора) не менее 20% от НМЦК от 20 млн. руб.</a:t>
            </a:r>
          </a:p>
          <a:p>
            <a:pPr algn="just">
              <a:spcBef>
                <a:spcPct val="0"/>
              </a:spcBef>
              <a:buClrTx/>
              <a:buFontTx/>
              <a:buAutoNum type="arabicPeriod"/>
              <a:defRPr/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Автоматическая проверка наличия опыта у участника закупки. </a:t>
            </a:r>
          </a:p>
          <a:p>
            <a:pPr algn="just">
              <a:spcBef>
                <a:spcPct val="0"/>
              </a:spcBef>
              <a:buClrTx/>
              <a:buFontTx/>
              <a:buAutoNum type="arabicPeriod"/>
              <a:defRPr/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Борьба с профессиональными жалобщиками</a:t>
            </a:r>
            <a:endParaRPr lang="ru-RU" altLang="ru-RU" sz="40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altLang="ru-RU" sz="4000" b="1" i="1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D88886-C1AD-93D1-DC1B-3D57628DC59E}"/>
              </a:ext>
            </a:extLst>
          </p:cNvPr>
          <p:cNvSpPr/>
          <p:nvPr/>
        </p:nvSpPr>
        <p:spPr>
          <a:xfrm>
            <a:off x="1631950" y="5127626"/>
            <a:ext cx="8928100" cy="1325563"/>
          </a:xfrm>
          <a:prstGeom prst="rect">
            <a:avLst/>
          </a:prstGeom>
          <a:solidFill>
            <a:srgbClr val="C6E2E4"/>
          </a:solidFill>
          <a:ln w="38100">
            <a:solidFill>
              <a:srgbClr val="007E8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установлены дополнительные требования по части 2 статьи 31 Закона 44-ФЗ, универсальная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предквалификация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не устанавливается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15F719-B7B0-3140-D77A-FAE4D1A2DE21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0E6FAD1-79C9-523D-4B22-DD375A63E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3"/>
            <a:ext cx="12192000" cy="369332"/>
          </a:xfrm>
          <a:prstGeom prst="rect">
            <a:avLst/>
          </a:prstGeom>
          <a:solidFill>
            <a:srgbClr val="10253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altLang="zh-C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5">
            <a:extLst>
              <a:ext uri="{FF2B5EF4-FFF2-40B4-BE49-F238E27FC236}">
                <a16:creationId xmlns:a16="http://schemas.microsoft.com/office/drawing/2014/main" id="{2683DE25-7E0C-8645-AEA3-6110F63CF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2205038"/>
            <a:ext cx="95059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  ФАС России от 05.04.2022 № 22/44/93/45: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«…Комиссией установлено, что в приглашении на участие в Аукционе установлены  следующие требования к участникам закупки  - в соответствии со частью 2.1 статьи 31 (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в соответствии с частью 2 статьи 31 (дополнительные требования к участникам закупки – ПП РФ от 29.12.2021 № 2571) Закона о контрактной системе.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Указанные действия Заказчика нарушают часть 6 статьи 31 Закона о контрактной системе и содержат признаки состава административного правонарушения, предусмотренного частью 4 статьи 7.30 КоАП»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6B0FCD-2346-0E7A-9481-ED55FD028DC3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Минфина России от 20.07.2022 №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4-01-06/69926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41165" y="6208393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: скругленные углы 2"/>
          <p:cNvSpPr/>
          <p:nvPr/>
        </p:nvSpPr>
        <p:spPr>
          <a:xfrm>
            <a:off x="477785" y="1431205"/>
            <a:ext cx="11351225" cy="3864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РФ от 03.05.2022 № 252 введены специальные экономические меры в отношении отдельных юр. лиц, физ. лиц и находящихся под их контролем организаций, предусматривающие запрет совершать сделки с такими лицами, а также исполнять перед ними обязательства по совершенным сделкам.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1 ст. 31 Закона № 44-ФЗ предусмотрено обязательное установление заказчиком единых требований к участникам закупки, в </a:t>
            </a:r>
            <a:r>
              <a:rPr lang="ru-RU" sz="1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указанного в п. 11  ч. 1 ст. 31 Закона № 44-ФЗ требования об отсутствии у участника закупки ограничений для участия в закупках, установленных законодательством РФ.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нормами Закона № 44-ФЗ не предусмотрена обязательность указания конкретного нормативного правового акта, которым установлено ограничение для участия в закупках и (или) перечень лиц.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несоответствия участника закупки требованию, установленному согласно п. 11 ч. 1 ст. 31 Закона                      № 44-ФЗ, на этапе рассмотрения заявок на участие в закупке, заключения контракта или его исполнения влечет отклонение заявки такого участника, отстранение такого участника от заключения контракта, отказ от заключения с ним контракта, расторжение контракта (в том числе заказчик обязан принять решение об одностороннем отказе от исполнения контракта на основании п. 1 ч. 15 ст. 95 Закона № 44-ФЗ)</a:t>
            </a:r>
          </a:p>
        </p:txBody>
      </p:sp>
    </p:spTree>
    <p:extLst>
      <p:ext uri="{BB962C8B-B14F-4D97-AF65-F5344CB8AC3E}">
        <p14:creationId xmlns:p14="http://schemas.microsoft.com/office/powerpoint/2010/main" val="84688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41E51A0-28DC-4621-898C-38870EE67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solidFill>
            <a:srgbClr val="10253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Изменения в части требования к участникам закупок</a:t>
            </a:r>
          </a:p>
          <a:p>
            <a:pPr algn="ctr">
              <a:defRPr/>
            </a:pPr>
            <a:r>
              <a:rPr lang="ru-RU" altLang="zh-C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(часть 1.1 статьи 31 Закона о контрактной системе)</a:t>
            </a:r>
            <a:endParaRPr lang="ru-RU" altLang="zh-C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table">
            <a:extLst>
              <a:ext uri="{FF2B5EF4-FFF2-40B4-BE49-F238E27FC236}">
                <a16:creationId xmlns:a16="http://schemas.microsoft.com/office/drawing/2014/main" id="{798B9674-462A-4295-993C-FAC4ED3B4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04876"/>
            <a:ext cx="99123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EC8DE1-72D8-CEBD-DEC1-02E8DACD7166}"/>
              </a:ext>
            </a:extLst>
          </p:cNvPr>
          <p:cNvSpPr/>
          <p:nvPr/>
        </p:nvSpPr>
        <p:spPr>
          <a:xfrm>
            <a:off x="1847851" y="3716339"/>
            <a:ext cx="8867775" cy="1666875"/>
          </a:xfrm>
          <a:prstGeom prst="roundRect">
            <a:avLst/>
          </a:prstGeom>
          <a:solidFill>
            <a:srgbClr val="102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«б» п. 1 ПП РФ № 2571 (ред. от 23.05.2022):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заказчиком не установлено требование, предусмотренное частью 1.1 статьи 31 44-ФЗ, заказчик обязан установить требование об отсутствии в предусмотренном 44-ФЗ реестре недобросовестных поставщиков (подрядчиков, исполнителей) информации об участнике закупки, в том числе о лицах, включенной в такой реестр в связи с отказом от исполнения контракта по причине введения в отношении заказчика политических или экономических санкций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D5A566-7A55-477B-0D1A-17B677207B35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Минфина России и Минстроя России от 03.10.2022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4-01-0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95279, № 50737-СИ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41165" y="6208393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: скругленные углы 2"/>
          <p:cNvSpPr/>
          <p:nvPr/>
        </p:nvSpPr>
        <p:spPr>
          <a:xfrm>
            <a:off x="302004" y="932723"/>
            <a:ext cx="11714851" cy="50226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членов СРО не требуется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1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согласно Закону № 447-ФЗ предусмотрено:</a:t>
            </a:r>
          </a:p>
          <a:p>
            <a:pPr>
              <a:defRPr/>
            </a:pPr>
            <a:endParaRPr lang="ru-RU" sz="1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предоставления СРО выписки из реестра членов СРО в качестве документа, подтверждающего такое членство;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1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единого реестра сведений о членах СРО и их обязательствах. Реестр размещен в сети «Интернет» и доступен для ознакомления без взимания платы;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1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документу, подтверждающему членство в СРО, в извещении не устанавливается;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1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Подтверждением соответствия п. 1 ч. 1 ст. 31 Закона № 44-ФЗ является наличие сведений об участнике закупке в реестре членов СРО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1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обязательным является установление в извещении о проведении закупки требований к наличию соответствующего уровня фондов, предусмотренных частями 12-13 статьи 55.16 </a:t>
            </a:r>
            <a:r>
              <a:rPr lang="ru-RU" sz="1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</a:p>
        </p:txBody>
      </p:sp>
    </p:spTree>
    <p:extLst>
      <p:ext uri="{BB962C8B-B14F-4D97-AF65-F5344CB8AC3E}">
        <p14:creationId xmlns:p14="http://schemas.microsoft.com/office/powerpoint/2010/main" val="4247488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>
            <a:extLst>
              <a:ext uri="{FF2B5EF4-FFF2-40B4-BE49-F238E27FC236}">
                <a16:creationId xmlns:a16="http://schemas.microsoft.com/office/drawing/2014/main" id="{05FE5B27-B9B8-5EEB-4B6D-15BF1F86E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196975"/>
            <a:ext cx="96329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(обеспечение заявки/обеспечение исполнения контракта)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гарантия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заменена  на н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езависимую гарантию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предоставлять, в том числе банки, «ВЭБ. РФ», региональные гарантийные организации.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9D16A73-3F87-4C79-3AC5-8E2FFB292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00050"/>
          </a:xfrm>
          <a:prstGeom prst="rect">
            <a:avLst/>
          </a:prstGeom>
          <a:solidFill>
            <a:srgbClr val="10253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Независимые гарантии</a:t>
            </a:r>
            <a:endParaRPr lang="ru-RU" altLang="zh-CN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B76D48-2762-4778-B789-025F17AED0B6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>
            <a:extLst>
              <a:ext uri="{FF2B5EF4-FFF2-40B4-BE49-F238E27FC236}">
                <a16:creationId xmlns:a16="http://schemas.microsoft.com/office/drawing/2014/main" id="{647ED23E-14A8-0F28-6910-3F3107ED0B28}"/>
              </a:ext>
            </a:extLst>
          </p:cNvPr>
          <p:cNvSpPr txBox="1">
            <a:spLocks/>
          </p:cNvSpPr>
          <p:nvPr/>
        </p:nvSpPr>
        <p:spPr bwMode="auto">
          <a:xfrm>
            <a:off x="1416050" y="404814"/>
            <a:ext cx="9359900" cy="1481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None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None/>
              <a:defRPr sz="2600">
                <a:solidFill>
                  <a:schemeClr val="accent2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chemeClr val="accent2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accent2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accent2"/>
                </a:solidFill>
                <a:latin typeface="+mn-lt"/>
              </a:defRPr>
            </a:lvl5pPr>
            <a:lvl6pPr marL="22860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6pPr>
            <a:lvl7pPr marL="27432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7pPr>
            <a:lvl8pPr marL="32004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8pPr>
            <a:lvl9pPr marL="36576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ПП РФ от 09.08.2022 № 1397 в ПП РФ от № 1005 </a:t>
            </a:r>
            <a:r>
              <a:rPr lang="ru-RU" sz="2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форма независимой гарантии</a:t>
            </a: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предоставляемая в качестве обеспечения заявки на участие в закупке ТРУ для обеспечения гос. и </a:t>
            </a:r>
            <a:r>
              <a:rPr lang="ru-RU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нужд, и форма независимой гарантии, предоставляемая в качестве обеспечения исполнения контракта</a:t>
            </a:r>
          </a:p>
          <a:p>
            <a:pPr algn="just">
              <a:spcBef>
                <a:spcPts val="0"/>
              </a:spcBef>
              <a:defRPr/>
            </a:pPr>
            <a:endParaRPr lang="ru-RU" sz="22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Добавили обязательное закрепление в НГ:</a:t>
            </a:r>
          </a:p>
        </p:txBody>
      </p:sp>
      <p:sp>
        <p:nvSpPr>
          <p:cNvPr id="24579" name="Объект 5">
            <a:extLst>
              <a:ext uri="{FF2B5EF4-FFF2-40B4-BE49-F238E27FC236}">
                <a16:creationId xmlns:a16="http://schemas.microsoft.com/office/drawing/2014/main" id="{007F4D05-2F7B-D5F6-20AD-81523A6184B0}"/>
              </a:ext>
            </a:extLst>
          </p:cNvPr>
          <p:cNvSpPr txBox="1">
            <a:spLocks/>
          </p:cNvSpPr>
          <p:nvPr/>
        </p:nvSpPr>
        <p:spPr bwMode="auto">
          <a:xfrm>
            <a:off x="1416050" y="3429000"/>
            <a:ext cx="93599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 рассмотрении требования заказчика об уплате денежной суммы по НГ не позднее 5 раб. дней со дня, следующего за днем получения такого требования и документов, предусмотренных перечнем документов, представляемых заказчиком гаранту одновременно с требованием об осуществлении уплаты денежной суммы по НГ, утвержденным ПП РФ                    № 1005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 рассмотрении споров, возникающих в связи с исполнением обязательств по независимой гарантии, в арбитражном суде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A5E6D3B-F530-5531-AFED-FB75FBFB7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00050"/>
          </a:xfrm>
          <a:prstGeom prst="rect">
            <a:avLst/>
          </a:prstGeom>
          <a:solidFill>
            <a:srgbClr val="10253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Независимые гарантии</a:t>
            </a:r>
            <a:endParaRPr lang="ru-RU" altLang="zh-CN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8B00C8-FBA9-9632-7DFE-8B6FACA99323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F4F6D25-8A38-5AAF-C5BA-9D7DDD503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00050"/>
          </a:xfrm>
          <a:prstGeom prst="rect">
            <a:avLst/>
          </a:prstGeom>
          <a:solidFill>
            <a:srgbClr val="10253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Независимые гарантии</a:t>
            </a:r>
            <a:endParaRPr lang="ru-RU" altLang="zh-CN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1">
            <a:extLst>
              <a:ext uri="{FF2B5EF4-FFF2-40B4-BE49-F238E27FC236}">
                <a16:creationId xmlns:a16="http://schemas.microsoft.com/office/drawing/2014/main" id="{EA15FA98-7273-6899-9BDA-7D0890B76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692151"/>
            <a:ext cx="9577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октября 2022 года, банками при совершении действий по оформлению независимых гарантий в целях, предусмотренных Законом о контрактной системе, должны соблюдаться требования статьи 45 Закона о контрактной системе, постановления Правительства № 1005, в том числе в части оформления независимой гарантии в соответствии с утвержденной типовой формой.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2AF21BF0-36FB-F382-36FB-DBA9AABFB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062164"/>
            <a:ext cx="10045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03.11.2022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делу № 28/06/105-3270/2022</a:t>
            </a:r>
          </a:p>
        </p:txBody>
      </p:sp>
      <p:sp>
        <p:nvSpPr>
          <p:cNvPr id="25605" name="Прямоугольник 5">
            <a:extLst>
              <a:ext uri="{FF2B5EF4-FFF2-40B4-BE49-F238E27FC236}">
                <a16:creationId xmlns:a16="http://schemas.microsoft.com/office/drawing/2014/main" id="{AEEFC869-C190-3802-5B88-164F214A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1" y="2692400"/>
            <a:ext cx="96504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«Согласно протоколу признания участника уклонившимся от заключения контракта Заявитель признан уклонившимся  по следующему основанию: «размещенная победителем независимая гарантия для обеспечения исполнения контракта не соответствует дополнительным требованиям, утвержденным Постановлением № 1005, а именно отсутствует обязательное условие, предусмотренное абзацем 8 пункта «а» Дополнительных требований, а </a:t>
            </a:r>
            <a:r>
              <a:rPr lang="ru-RU" alt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Типовой форме».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заседании Комиссии установлено, что Заявителем в качестве обеспечения исполнения контракта получена независимая гарантия от 18.10.2022 № 197357-22-EGB (далее – Независимая гарантия) выданная ПАО «МТС-Банк».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Типовая форма утверждена постановлением Правительства Российской Федерации от 09.08.2022 № 1397.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Независимая гарантия выдана Заявителю 18.10.2022.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на момент выдачи Независимой гарантии Заявителю Типовая форма независимой гарантии, предоставляемой в качестве обеспечения заявок на участие в закупках, является обязательной.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Комиссия приходит к выводу, что Независимая гарантия, выданная Банком, не соответствует Дополнительным требованиям.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вышеуказанные действия Банка нарушают часть 8.2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 45 Закона о контрактной системе».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FF7A2F-50B8-094C-CEFD-E41024A00184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-25400" y="69523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-182874" y="29396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Изменение существенных условий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97829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1748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ADD2F8-D38B-D6E6-95AD-B0971ECF4689}"/>
              </a:ext>
            </a:extLst>
          </p:cNvPr>
          <p:cNvSpPr txBox="1"/>
          <p:nvPr/>
        </p:nvSpPr>
        <p:spPr>
          <a:xfrm>
            <a:off x="953878" y="1458562"/>
            <a:ext cx="106618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56383" y="1021492"/>
            <a:ext cx="4351852" cy="9803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cmpd="dbl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Существенные условия контракта</a:t>
            </a:r>
          </a:p>
        </p:txBody>
      </p:sp>
      <p:sp>
        <p:nvSpPr>
          <p:cNvPr id="3" name="Овал 2"/>
          <p:cNvSpPr/>
          <p:nvPr/>
        </p:nvSpPr>
        <p:spPr>
          <a:xfrm>
            <a:off x="695739" y="1964149"/>
            <a:ext cx="1977887" cy="11032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tri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Цена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1225826" y="4308171"/>
            <a:ext cx="1977887" cy="11032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tri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Срок исполнения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61243" y="3067393"/>
            <a:ext cx="1977887" cy="11032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tri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Количество товара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6426747" y="3067393"/>
            <a:ext cx="1977887" cy="11032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tri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Объем работ </a:t>
            </a:r>
          </a:p>
        </p:txBody>
      </p:sp>
      <p:sp>
        <p:nvSpPr>
          <p:cNvPr id="18" name="Овал 17"/>
          <p:cNvSpPr/>
          <p:nvPr/>
        </p:nvSpPr>
        <p:spPr>
          <a:xfrm>
            <a:off x="8614827" y="4308171"/>
            <a:ext cx="1977887" cy="11032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tri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Срок и порядок оплаты</a:t>
            </a:r>
          </a:p>
        </p:txBody>
      </p:sp>
      <p:sp>
        <p:nvSpPr>
          <p:cNvPr id="19" name="Овал 18"/>
          <p:cNvSpPr/>
          <p:nvPr/>
        </p:nvSpPr>
        <p:spPr>
          <a:xfrm>
            <a:off x="9390992" y="1885375"/>
            <a:ext cx="2224774" cy="12701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tri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Характеристики товара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(часть 7 статьи 95)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18737" y="1515154"/>
            <a:ext cx="1737646" cy="43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325757" y="2024990"/>
            <a:ext cx="1789043" cy="2223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4" idx="0"/>
          </p:cNvCxnSpPr>
          <p:nvPr/>
        </p:nvCxnSpPr>
        <p:spPr>
          <a:xfrm flipH="1">
            <a:off x="4550187" y="2035522"/>
            <a:ext cx="419378" cy="103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6" idx="0"/>
          </p:cNvCxnSpPr>
          <p:nvPr/>
        </p:nvCxnSpPr>
        <p:spPr>
          <a:xfrm>
            <a:off x="6774616" y="2024990"/>
            <a:ext cx="641075" cy="104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207540" y="1506959"/>
            <a:ext cx="1582503" cy="45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8" idx="0"/>
          </p:cNvCxnSpPr>
          <p:nvPr/>
        </p:nvCxnSpPr>
        <p:spPr>
          <a:xfrm>
            <a:off x="8208235" y="1963882"/>
            <a:ext cx="1395536" cy="2344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058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7FDB4891-4E08-F5A1-F6BA-41514C62064C}"/>
              </a:ext>
            </a:extLst>
          </p:cNvPr>
          <p:cNvSpPr/>
          <p:nvPr/>
        </p:nvSpPr>
        <p:spPr>
          <a:xfrm>
            <a:off x="1143000" y="765176"/>
            <a:ext cx="5168900" cy="811213"/>
          </a:xfrm>
          <a:prstGeom prst="homePlate">
            <a:avLst/>
          </a:prstGeom>
          <a:solidFill>
            <a:srgbClr val="B0D7DA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закупок, размещенных с 01.01.2022 по 30.04.2022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756A2B-742A-D627-6977-0EF3E88194F5}"/>
              </a:ext>
            </a:extLst>
          </p:cNvPr>
          <p:cNvSpPr/>
          <p:nvPr/>
        </p:nvSpPr>
        <p:spPr>
          <a:xfrm>
            <a:off x="6527800" y="620714"/>
            <a:ext cx="4394200" cy="909637"/>
          </a:xfrm>
          <a:prstGeom prst="rect">
            <a:avLst/>
          </a:prstGeom>
          <a:solidFill>
            <a:srgbClr val="B0D7DA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15 рабочих дней с даты подписания заказчиком документа о приемке</a:t>
            </a: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8873862A-EA26-1E14-6527-7EA4C822377E}"/>
              </a:ext>
            </a:extLst>
          </p:cNvPr>
          <p:cNvSpPr/>
          <p:nvPr/>
        </p:nvSpPr>
        <p:spPr>
          <a:xfrm>
            <a:off x="1143000" y="1558926"/>
            <a:ext cx="5168900" cy="854075"/>
          </a:xfrm>
          <a:prstGeom prst="homePlate">
            <a:avLst/>
          </a:prstGeom>
          <a:solidFill>
            <a:srgbClr val="B0D7DA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закупок, размещенных с 01.05.2022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F60709-6E00-F35B-975A-4EE5305C841A}"/>
              </a:ext>
            </a:extLst>
          </p:cNvPr>
          <p:cNvSpPr/>
          <p:nvPr/>
        </p:nvSpPr>
        <p:spPr>
          <a:xfrm>
            <a:off x="6527800" y="1544639"/>
            <a:ext cx="4394200" cy="839787"/>
          </a:xfrm>
          <a:prstGeom prst="rect">
            <a:avLst/>
          </a:prstGeom>
          <a:solidFill>
            <a:srgbClr val="B0D7DA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7 рабочих дней с даты подписания заказчиком документа о приемке</a:t>
            </a:r>
          </a:p>
        </p:txBody>
      </p:sp>
      <p:sp>
        <p:nvSpPr>
          <p:cNvPr id="26630" name="Текст 2">
            <a:extLst>
              <a:ext uri="{FF2B5EF4-FFF2-40B4-BE49-F238E27FC236}">
                <a16:creationId xmlns:a16="http://schemas.microsoft.com/office/drawing/2014/main" id="{696840C9-F771-67DD-7339-AD61ABD2BDDA}"/>
              </a:ext>
            </a:extLst>
          </p:cNvPr>
          <p:cNvSpPr txBox="1">
            <a:spLocks/>
          </p:cNvSpPr>
          <p:nvPr/>
        </p:nvSpPr>
        <p:spPr bwMode="auto">
          <a:xfrm>
            <a:off x="1558925" y="4149726"/>
            <a:ext cx="77739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Исключения: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endParaRPr lang="ru-RU" altLang="ru-RU" sz="5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Законодательство РФ предусматривает иной срок оплаты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Правительством РФ установлен иной срок оплаты в целях обеспечения обороноспособности и безопасности государства (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 более 30 дней с даты подписания государственным заказчиком документа о приемке)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endParaRPr lang="ru-RU" altLang="ru-RU" sz="2200" dirty="0">
              <a:solidFill>
                <a:schemeClr val="bg2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id="{EEDEBE65-B485-373C-8638-2102C5FC8B13}"/>
              </a:ext>
            </a:extLst>
          </p:cNvPr>
          <p:cNvSpPr/>
          <p:nvPr/>
        </p:nvSpPr>
        <p:spPr>
          <a:xfrm>
            <a:off x="1143000" y="2341563"/>
            <a:ext cx="5168900" cy="893762"/>
          </a:xfrm>
          <a:prstGeom prst="homePlate">
            <a:avLst/>
          </a:prstGeom>
          <a:solidFill>
            <a:srgbClr val="B0D7DA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документ о приемке оформляется без использования ЕИС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0B97FA-A89D-038E-4756-2A3FE6B63C29}"/>
              </a:ext>
            </a:extLst>
          </p:cNvPr>
          <p:cNvSpPr/>
          <p:nvPr/>
        </p:nvSpPr>
        <p:spPr>
          <a:xfrm>
            <a:off x="6527800" y="2384426"/>
            <a:ext cx="4394200" cy="1609725"/>
          </a:xfrm>
          <a:prstGeom prst="rect">
            <a:avLst/>
          </a:prstGeom>
          <a:solidFill>
            <a:srgbClr val="B0D7DA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10 рабочих дней с даты подписания заказчиком документа о приемке</a:t>
            </a:r>
          </a:p>
        </p:txBody>
      </p:sp>
      <p:sp>
        <p:nvSpPr>
          <p:cNvPr id="13" name="Пятиугольник 12">
            <a:extLst>
              <a:ext uri="{FF2B5EF4-FFF2-40B4-BE49-F238E27FC236}">
                <a16:creationId xmlns:a16="http://schemas.microsoft.com/office/drawing/2014/main" id="{C32CA5CF-805F-9189-334D-2E91BAEB7DA8}"/>
              </a:ext>
            </a:extLst>
          </p:cNvPr>
          <p:cNvSpPr/>
          <p:nvPr/>
        </p:nvSpPr>
        <p:spPr>
          <a:xfrm>
            <a:off x="1143000" y="3182938"/>
            <a:ext cx="5168900" cy="893762"/>
          </a:xfrm>
          <a:prstGeom prst="homePlate">
            <a:avLst/>
          </a:prstGeom>
          <a:solidFill>
            <a:srgbClr val="B0D7DA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расчеты по контракту или расчеты по авансу подлежат казначейскому сопровождению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09ED686-6374-DB7B-81D0-3F0511A9380B}"/>
              </a:ext>
            </a:extLst>
          </p:cNvPr>
          <p:cNvSpPr/>
          <p:nvPr/>
        </p:nvSpPr>
        <p:spPr>
          <a:xfrm>
            <a:off x="0" y="0"/>
            <a:ext cx="12191999" cy="40481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сроков оплаты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45C5C0-8B5C-F5C0-86B4-D6739DE43350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4">
            <a:extLst>
              <a:ext uri="{FF2B5EF4-FFF2-40B4-BE49-F238E27FC236}">
                <a16:creationId xmlns:a16="http://schemas.microsoft.com/office/drawing/2014/main" id="{2E1663B3-2465-7AE4-2858-92A77C93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569913"/>
            <a:ext cx="8578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400" b="1" u="sng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200">
              <a:solidFill>
                <a:schemeClr val="bg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52D5F3-783A-D3E7-EAD6-0B5A623CBBF8}"/>
              </a:ext>
            </a:extLst>
          </p:cNvPr>
          <p:cNvSpPr/>
          <p:nvPr/>
        </p:nvSpPr>
        <p:spPr>
          <a:xfrm>
            <a:off x="1143000" y="-30163"/>
            <a:ext cx="9906000" cy="434976"/>
          </a:xfrm>
          <a:prstGeom prst="rect">
            <a:avLst/>
          </a:prstGeom>
          <a:solidFill>
            <a:srgbClr val="007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1DC82A-6CC3-08E1-36D1-844BB6767269}"/>
              </a:ext>
            </a:extLst>
          </p:cNvPr>
          <p:cNvSpPr/>
          <p:nvPr/>
        </p:nvSpPr>
        <p:spPr>
          <a:xfrm>
            <a:off x="0" y="1"/>
            <a:ext cx="12192000" cy="40481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 СОГЛАСОВАНИЯ  ЗАКЛЮЧЕНИЯ КОНТРАКТА С ЕДИНСТВЕННЫМ ПОСТАВЩИКОМ </a:t>
            </a:r>
          </a:p>
        </p:txBody>
      </p:sp>
      <p:sp>
        <p:nvSpPr>
          <p:cNvPr id="30725" name="TextBox 2">
            <a:extLst>
              <a:ext uri="{FF2B5EF4-FFF2-40B4-BE49-F238E27FC236}">
                <a16:creationId xmlns:a16="http://schemas.microsoft.com/office/drawing/2014/main" id="{9D051729-5D45-B22C-1605-16D6D470A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365251"/>
            <a:ext cx="898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предельные размеры НМЦ контракта, при которой требуется согласование (с февраля 2022 года)  </a:t>
            </a:r>
          </a:p>
        </p:txBody>
      </p:sp>
      <p:sp>
        <p:nvSpPr>
          <p:cNvPr id="30726" name="TextBox 20">
            <a:extLst>
              <a:ext uri="{FF2B5EF4-FFF2-40B4-BE49-F238E27FC236}">
                <a16:creationId xmlns:a16="http://schemas.microsoft.com/office/drawing/2014/main" id="{82ED4BA6-DAA5-712B-9692-6413C29C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144714"/>
            <a:ext cx="898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подается через функционал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ЕИС (за исключением закрытых закупок) </a:t>
            </a:r>
          </a:p>
        </p:txBody>
      </p:sp>
      <p:sp>
        <p:nvSpPr>
          <p:cNvPr id="30727" name="TextBox 22">
            <a:extLst>
              <a:ext uri="{FF2B5EF4-FFF2-40B4-BE49-F238E27FC236}">
                <a16:creationId xmlns:a16="http://schemas.microsoft.com/office/drawing/2014/main" id="{134CD669-B0DB-F581-F702-7249CA868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947989"/>
            <a:ext cx="898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внеплановая проверка;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согласовании/отказе в согласовании размещается в ЕИС </a:t>
            </a:r>
          </a:p>
        </p:txBody>
      </p:sp>
      <p:sp>
        <p:nvSpPr>
          <p:cNvPr id="30728" name="TextBox 23">
            <a:extLst>
              <a:ext uri="{FF2B5EF4-FFF2-40B4-BE49-F238E27FC236}">
                <a16:creationId xmlns:a16="http://schemas.microsoft.com/office/drawing/2014/main" id="{E3F9BE88-545D-AA34-4FAB-D153C5BF5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778251"/>
            <a:ext cx="898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закупки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«улицы»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соответствовать требованиям, указанным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извещении/приглашении</a:t>
            </a:r>
          </a:p>
        </p:txBody>
      </p:sp>
      <p:sp>
        <p:nvSpPr>
          <p:cNvPr id="30729" name="TextBox 24">
            <a:extLst>
              <a:ext uri="{FF2B5EF4-FFF2-40B4-BE49-F238E27FC236}">
                <a16:creationId xmlns:a16="http://schemas.microsoft.com/office/drawing/2014/main" id="{43852EFB-AFB1-B08F-4425-8CCDC03E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589464"/>
            <a:ext cx="898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рассматривается соответствующим органом контроля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(федеральным, региональным, местным) </a:t>
            </a:r>
          </a:p>
        </p:txBody>
      </p:sp>
      <p:sp>
        <p:nvSpPr>
          <p:cNvPr id="30730" name="Нашивка 1">
            <a:extLst>
              <a:ext uri="{FF2B5EF4-FFF2-40B4-BE49-F238E27FC236}">
                <a16:creationId xmlns:a16="http://schemas.microsoft.com/office/drawing/2014/main" id="{6D13C8FC-1A40-1867-01F4-24BE00856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1557339"/>
            <a:ext cx="360363" cy="358775"/>
          </a:xfrm>
          <a:prstGeom prst="chevron">
            <a:avLst>
              <a:gd name="adj" fmla="val 502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30731" name="Нашивка 12">
            <a:extLst>
              <a:ext uri="{FF2B5EF4-FFF2-40B4-BE49-F238E27FC236}">
                <a16:creationId xmlns:a16="http://schemas.microsoft.com/office/drawing/2014/main" id="{C299861B-329A-53B3-727D-45463620B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2355851"/>
            <a:ext cx="360363" cy="3603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30732" name="Нашивка 13">
            <a:extLst>
              <a:ext uri="{FF2B5EF4-FFF2-40B4-BE49-F238E27FC236}">
                <a16:creationId xmlns:a16="http://schemas.microsoft.com/office/drawing/2014/main" id="{6E391464-7F11-FEEC-BFDC-A476C453C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3140076"/>
            <a:ext cx="360363" cy="3603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30733" name="Нашивка 14">
            <a:extLst>
              <a:ext uri="{FF2B5EF4-FFF2-40B4-BE49-F238E27FC236}">
                <a16:creationId xmlns:a16="http://schemas.microsoft.com/office/drawing/2014/main" id="{9A94AC5F-574A-B35F-FC5E-93A72B6F5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3959226"/>
            <a:ext cx="360363" cy="3603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30734" name="Нашивка 15">
            <a:extLst>
              <a:ext uri="{FF2B5EF4-FFF2-40B4-BE49-F238E27FC236}">
                <a16:creationId xmlns:a16="http://schemas.microsoft.com/office/drawing/2014/main" id="{872B963C-E321-A370-EAC9-42939997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4757739"/>
            <a:ext cx="360363" cy="358775"/>
          </a:xfrm>
          <a:prstGeom prst="chevron">
            <a:avLst>
              <a:gd name="adj" fmla="val 502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274628-BFD9-E533-146A-5E6C631C2F34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4">
            <a:extLst>
              <a:ext uri="{FF2B5EF4-FFF2-40B4-BE49-F238E27FC236}">
                <a16:creationId xmlns:a16="http://schemas.microsoft.com/office/drawing/2014/main" id="{1F9E9F52-F812-C2D6-2622-15AD633D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569913"/>
            <a:ext cx="8578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400" b="1" u="sng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200">
              <a:solidFill>
                <a:schemeClr val="bg2"/>
              </a:solidFill>
            </a:endParaRPr>
          </a:p>
        </p:txBody>
      </p:sp>
      <p:sp>
        <p:nvSpPr>
          <p:cNvPr id="31747" name="Прямоугольник 5">
            <a:extLst>
              <a:ext uri="{FF2B5EF4-FFF2-40B4-BE49-F238E27FC236}">
                <a16:creationId xmlns:a16="http://schemas.microsoft.com/office/drawing/2014/main" id="{EEF60911-50EE-A25E-FF8C-DC6ECE863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892176"/>
            <a:ext cx="950595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Часть 1 статьи 15 Закона № 46-ФЗ: устанавливается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право Правительства Российской Федерации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31.12.2023 определять случаи и порядок осуществления закупок у единственных поставщиков, не предусмотренных ч. 1 ст. 93 Закона № 44-ФЗ (порядок принятия актов регулируется ПП РФ № 339)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Часть 2 статьи 15 Закона № 46-ФЗ: устанавливается право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высших исполнительных органов государственной власти субъектов Российской Федерации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31.12.2023 определять случаи и порядок осуществления закупок у единственных поставщиков, не предусмотренных ч. 1 ст. 93 Закона № 44-ФЗ (принимаются акты субъектов)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Запреты, установленные статьями 15, 16 и 17 Закона о защите конкуренции,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распространяются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отношения, связанные с принятием Правительством Российской Федерации и высшими исполнительными органами государственной власти субъектов актов, предусмотренных частями 1 и 2 статьи 15 Закона №46-ФЗ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D81AB4-A76F-21B1-16C9-25FF67987952}"/>
              </a:ext>
            </a:extLst>
          </p:cNvPr>
          <p:cNvSpPr/>
          <p:nvPr/>
        </p:nvSpPr>
        <p:spPr>
          <a:xfrm>
            <a:off x="0" y="-31296"/>
            <a:ext cx="12192000" cy="434976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49" name="TextBox 10">
            <a:extLst>
              <a:ext uri="{FF2B5EF4-FFF2-40B4-BE49-F238E27FC236}">
                <a16:creationId xmlns:a16="http://schemas.microsoft.com/office/drawing/2014/main" id="{4E6D618F-58A6-86DE-0972-3BD4AA3B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357B17-4142-1FAE-C2E1-518188687C93}"/>
              </a:ext>
            </a:extLst>
          </p:cNvPr>
          <p:cNvSpPr/>
          <p:nvPr/>
        </p:nvSpPr>
        <p:spPr>
          <a:xfrm>
            <a:off x="11615766" y="6214544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>
            <a:extLst>
              <a:ext uri="{FF2B5EF4-FFF2-40B4-BE49-F238E27FC236}">
                <a16:creationId xmlns:a16="http://schemas.microsoft.com/office/drawing/2014/main" id="{F12B27F2-B8F7-B144-EB0F-F96AA5241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C3D2EB-2209-2F4E-AC96-B6851E54AC02}"/>
              </a:ext>
            </a:extLst>
          </p:cNvPr>
          <p:cNvSpPr/>
          <p:nvPr/>
        </p:nvSpPr>
        <p:spPr>
          <a:xfrm>
            <a:off x="0" y="1"/>
            <a:ext cx="12192000" cy="43497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5B382946-74FD-0456-D294-E69B68F47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0800"/>
            <a:ext cx="7875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32773" name="Текст 2">
            <a:extLst>
              <a:ext uri="{FF2B5EF4-FFF2-40B4-BE49-F238E27FC236}">
                <a16:creationId xmlns:a16="http://schemas.microsoft.com/office/drawing/2014/main" id="{165C20CD-8511-4511-6208-402AF7D02F33}"/>
              </a:ext>
            </a:extLst>
          </p:cNvPr>
          <p:cNvSpPr txBox="1">
            <a:spLocks/>
          </p:cNvSpPr>
          <p:nvPr/>
        </p:nvSpPr>
        <p:spPr bwMode="auto">
          <a:xfrm>
            <a:off x="1446213" y="465138"/>
            <a:ext cx="958056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случае если актом субъекта РФ предусмотрены конкретные основания, </a:t>
            </a:r>
            <a:r>
              <a:rPr lang="ru-RU" altLang="ru-RU" sz="160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позволяющие</a:t>
            </a: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заключить контракт у единственного поставщика (подрядчика, исполнителя), решение заказчика о заключении такого контракта должно соответствовать таким основаниям</a:t>
            </a:r>
          </a:p>
        </p:txBody>
      </p:sp>
      <p:sp>
        <p:nvSpPr>
          <p:cNvPr id="32774" name="Прямоугольник 7">
            <a:extLst>
              <a:ext uri="{FF2B5EF4-FFF2-40B4-BE49-F238E27FC236}">
                <a16:creationId xmlns:a16="http://schemas.microsoft.com/office/drawing/2014/main" id="{1BB44448-C9F4-4624-8F0F-887963E0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1" y="1416051"/>
            <a:ext cx="9540875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Комиссии ФАС России от 22.08.2022 № П-310/22: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«…Акт, принимаемый заказчиком, должен содержать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причинно-следственную связь между обстоятельствами осуществления закупки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экономической ситуацией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характеризующейся недружественными действиями иностранных государств и международных организаций;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обстоятельства, подтверждающие ограниченность сроков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для осуществления закупки и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целесообразность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ее осуществления у единственного поставщика (подрядчика, исполнителя)…»;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«…Согласно Приказу № 45-П причинно-следственная связь обусловлена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существенным удорожанием стоимости основных строительных материалов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произошедшим вследствие санкционной политики недружественных государств; проведение конкурсных процедур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невозможно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вследствие ограниченности сроков, обусловленной постоянным изменением предложения на рынке оборудования, что может привести к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неактуальности проектной документации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…»;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«…Заказчиком не представлены сведения о сравнительном анализе стоимости строительных материалов, сокращении количества подрядчиков, вследствие недружественных действий иностранных государств, с момента издания акта до принятия Приказа № 46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прошло более 3 месяцев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ранее проводился конкурс…»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bg2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100" b="1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100" dirty="0">
              <a:solidFill>
                <a:schemeClr val="bg2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100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6030504020204" pitchFamily="34" charset="0"/>
              </a:rPr>
              <a:t> </a:t>
            </a:r>
            <a:endParaRPr lang="ru-RU" altLang="ru-RU" sz="1100" dirty="0">
              <a:solidFill>
                <a:schemeClr val="bg2"/>
              </a:solidFill>
              <a:ea typeface="Open Sans" panose="020B06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A8032B-DC8C-D0CA-020F-405E44EE0662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>
            <a:extLst>
              <a:ext uri="{FF2B5EF4-FFF2-40B4-BE49-F238E27FC236}">
                <a16:creationId xmlns:a16="http://schemas.microsoft.com/office/drawing/2014/main" id="{0DCB5BC5-A0F6-E8FA-418C-5F8F77ACF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5B3F8F-D95B-83CA-868A-26926B0DDE23}"/>
              </a:ext>
            </a:extLst>
          </p:cNvPr>
          <p:cNvSpPr/>
          <p:nvPr/>
        </p:nvSpPr>
        <p:spPr>
          <a:xfrm>
            <a:off x="0" y="1"/>
            <a:ext cx="12192000" cy="43497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6" name="TextBox 5">
            <a:extLst>
              <a:ext uri="{FF2B5EF4-FFF2-40B4-BE49-F238E27FC236}">
                <a16:creationId xmlns:a16="http://schemas.microsoft.com/office/drawing/2014/main" id="{95271D0D-CE6A-85A9-9E7D-5FC0AE87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0800"/>
            <a:ext cx="7875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33797" name="Прямоугольник 1">
            <a:extLst>
              <a:ext uri="{FF2B5EF4-FFF2-40B4-BE49-F238E27FC236}">
                <a16:creationId xmlns:a16="http://schemas.microsoft.com/office/drawing/2014/main" id="{F649C94A-8711-EDEC-DCA5-D52EAC34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6" y="420688"/>
            <a:ext cx="9001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случае если актом субъекта РФ предусмотрено, что единственный поставщик (подрядчик, исполнитель) должен соответствовать статье 31 44-ФЗ, то он должен соответствовать требованиям в том числе Постановления 2571</a:t>
            </a:r>
            <a:r>
              <a:rPr lang="en-US" altLang="ru-RU" sz="160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ru-RU" altLang="ru-RU" sz="1600" b="1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8" name="Прямоугольник 8">
            <a:extLst>
              <a:ext uri="{FF2B5EF4-FFF2-40B4-BE49-F238E27FC236}">
                <a16:creationId xmlns:a16="http://schemas.microsoft.com/office/drawing/2014/main" id="{0CD5EF58-38B3-EE8B-4544-6E3B5942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4" y="1169989"/>
            <a:ext cx="96678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Комиссии ФАС России от 08.11.2022 № П-409/22: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«Комиссия обращает внимание, что пунктом «г» части 3.1 Постановления </a:t>
            </a:r>
            <a:b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№ 190-ПП установлено требование о соответствии потенциального поставщика (подрядчика, исполнителя) 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всем положениям статьи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31 Закона о контрактной системе без указания о соответствии поставщика (подрядчика, исполнителя) отдельным положениям статьи 31 Закона о контрактной системе….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Объектом закупки  по Контракту является выполнение работ по капитальному ремонту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автоподъезда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 селу с ценой контракта 1 367 520 362,00 руб.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Таким образом, Комиссия приходит к выводу, что на участника закупки распространяются требования позиций 17 Дополнительных требований.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 этом на заседании Комиссии представители Заказчика, Уполномоченного органа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 представили информацию о наличии необходимого опыта участника закупки на сумму не менее 410 256 108 руб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связи с изложенным, Комиссия приходит к выводу, что у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Заказчика отсутствовали основания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для заключения государственного контракта на выполнение работ по капитальному ремонту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автоподъезда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к селу с единственным поставщиком (подрядчиком, исполнителем)».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1082B6-C5D9-7F33-DD9F-F65514767B37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>
            <a:extLst>
              <a:ext uri="{FF2B5EF4-FFF2-40B4-BE49-F238E27FC236}">
                <a16:creationId xmlns:a16="http://schemas.microsoft.com/office/drawing/2014/main" id="{4405CDE9-6E99-CA1E-9E44-E5BE585BC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17BDC2-A220-756E-2F1A-0FBA358EC499}"/>
              </a:ext>
            </a:extLst>
          </p:cNvPr>
          <p:cNvSpPr/>
          <p:nvPr/>
        </p:nvSpPr>
        <p:spPr>
          <a:xfrm>
            <a:off x="0" y="1"/>
            <a:ext cx="12192000" cy="43497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0" name="TextBox 5">
            <a:extLst>
              <a:ext uri="{FF2B5EF4-FFF2-40B4-BE49-F238E27FC236}">
                <a16:creationId xmlns:a16="http://schemas.microsoft.com/office/drawing/2014/main" id="{8B3F5FD6-3A53-9A88-85B0-0D21C810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0801"/>
            <a:ext cx="7875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ФЕДЕРАЛЬНЫЙ ЗАКОН ОТ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04.11.2022 № 420-ФЗ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46C6AACD-256D-D046-2B39-0C294DD58D9E}"/>
              </a:ext>
            </a:extLst>
          </p:cNvPr>
          <p:cNvSpPr txBox="1">
            <a:spLocks/>
          </p:cNvSpPr>
          <p:nvPr/>
        </p:nvSpPr>
        <p:spPr bwMode="auto">
          <a:xfrm>
            <a:off x="1108075" y="1125539"/>
            <a:ext cx="9812338" cy="422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None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None/>
              <a:defRPr sz="2600">
                <a:solidFill>
                  <a:schemeClr val="accent2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chemeClr val="accent2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accent2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accent2"/>
                </a:solidFill>
                <a:latin typeface="+mn-lt"/>
              </a:defRPr>
            </a:lvl5pPr>
            <a:lvl6pPr marL="22860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6pPr>
            <a:lvl7pPr marL="27432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7pPr>
            <a:lvl8pPr marL="32004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8pPr>
            <a:lvl9pPr marL="36576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осуществления закупки у ед. поставщика на оказание услуг по хранению материальных ценностей государственного материального резерва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62 ч. 1 ст. 93 Закона № 44-ФЗ)</a:t>
            </a:r>
          </a:p>
          <a:p>
            <a:pPr algn="just">
              <a:spcBef>
                <a:spcPts val="0"/>
              </a:spcBef>
              <a:defRPr/>
            </a:pPr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0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ФОИВы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перечень которых утверждается Правительством РФ, подведомственные им государственные учреждения и </a:t>
            </a:r>
            <a:r>
              <a:rPr lang="ru-RU" sz="20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ГУПы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смогут осуществлять закупки ТРУ у ед. поставщика в целях проведения СВО, а также в целях выполнения специальных задач по обеспечению обороны и безопасности государства, в том числе противодействия терроризму. Перечень таких ТРУ утверждается соответствующими </a:t>
            </a:r>
            <a:r>
              <a:rPr lang="ru-RU" sz="20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ФОИВами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56 ч. 1 ст. 93 Закона № 44-ФЗ)</a:t>
            </a:r>
          </a:p>
          <a:p>
            <a:pPr algn="just">
              <a:spcBef>
                <a:spcPts val="0"/>
              </a:spcBef>
              <a:defRPr/>
            </a:pPr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31 декабря 2023 на указанных в п. 56 ч. 1 ст. 93 заказчиков, и ФОИВ,  осуществляющий закупки для обеспечения федеральных нужд государственных органов, образованных для обеспечения деятельности Президента РФ, Правительства РФ, не распространяется ограничение в 50 млн. рублей от СГОЗ при закупках по п. 4 ч. 1 ст. 93 Закона № 44-ФЗ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 72 ст. 112 Закона № 44-ФЗ)</a:t>
            </a:r>
          </a:p>
        </p:txBody>
      </p:sp>
      <p:sp>
        <p:nvSpPr>
          <p:cNvPr id="34822" name="Прямоугольник 7">
            <a:extLst>
              <a:ext uri="{FF2B5EF4-FFF2-40B4-BE49-F238E27FC236}">
                <a16:creationId xmlns:a16="http://schemas.microsoft.com/office/drawing/2014/main" id="{F3601818-E1E5-6AFC-BD6A-4FFC74E9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493713"/>
            <a:ext cx="7058025" cy="4318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Законодательства о контрактной системе: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EEA6CB-F611-59BA-B592-749941E7ABC6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>
            <a:extLst>
              <a:ext uri="{FF2B5EF4-FFF2-40B4-BE49-F238E27FC236}">
                <a16:creationId xmlns:a16="http://schemas.microsoft.com/office/drawing/2014/main" id="{5F3AE276-907A-E154-581C-544E42F6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7F40EE-6E79-5E2C-CC5F-1FD33F43F94E}"/>
              </a:ext>
            </a:extLst>
          </p:cNvPr>
          <p:cNvSpPr/>
          <p:nvPr/>
        </p:nvSpPr>
        <p:spPr>
          <a:xfrm>
            <a:off x="0" y="1"/>
            <a:ext cx="12192000" cy="43497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9C6EDECB-6FEB-EFE6-6792-D582237C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67469"/>
            <a:ext cx="7875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ФЕДЕРАЛЬНЫЙ ЗАКОН ОТ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04.11.2022 № 420-ФЗ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Прямоугольник 7">
            <a:extLst>
              <a:ext uri="{FF2B5EF4-FFF2-40B4-BE49-F238E27FC236}">
                <a16:creationId xmlns:a16="http://schemas.microsoft.com/office/drawing/2014/main" id="{0A8C9AAA-CBEC-9C4D-0967-C8E02E834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493713"/>
            <a:ext cx="7058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Законодательства о контрактной системе: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9E0BE04A-5280-548A-54CF-70A432BD2971}"/>
              </a:ext>
            </a:extLst>
          </p:cNvPr>
          <p:cNvSpPr txBox="1">
            <a:spLocks/>
          </p:cNvSpPr>
          <p:nvPr/>
        </p:nvSpPr>
        <p:spPr bwMode="auto">
          <a:xfrm>
            <a:off x="1143000" y="1341439"/>
            <a:ext cx="9702800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None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None/>
              <a:defRPr sz="2600">
                <a:solidFill>
                  <a:schemeClr val="accent2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chemeClr val="accent2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accent2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accent2"/>
                </a:solidFill>
                <a:latin typeface="+mn-lt"/>
              </a:defRPr>
            </a:lvl5pPr>
            <a:lvl6pPr marL="22860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6pPr>
            <a:lvl7pPr marL="27432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7pPr>
            <a:lvl8pPr marL="32004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8pPr>
            <a:lvl9pPr marL="36576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заключения контракта с ед. поставщиком на оказание услуг по водоснабжению, водоотведению, теплоснабжению, обращению с твердыми коммунальными отходами, </a:t>
            </a:r>
            <a:r>
              <a:rPr lang="ru-RU" sz="22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 I и II классов опасности</a:t>
            </a:r>
            <a:br>
              <a:rPr lang="ru-RU" sz="22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8 ч. 1 ст. 93 Закона № 44-ФЗ)</a:t>
            </a:r>
          </a:p>
          <a:p>
            <a:pPr algn="just">
              <a:spcBef>
                <a:spcPts val="0"/>
              </a:spcBef>
              <a:defRPr/>
            </a:pPr>
            <a:endParaRPr lang="ru-RU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2023 года закупка у ед. поставщика в случае наличия исключительных полномочий может осуществляться у соответствующих государственных учреждений, государственных унитарных предприятий, которые не являются подведомственными органам исполнительной власти в соответствии с их полномочиями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2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6 ч. 1 ст. 93 Закона № 44-ФЗ)</a:t>
            </a:r>
          </a:p>
          <a:p>
            <a:pPr algn="just">
              <a:spcBef>
                <a:spcPts val="0"/>
              </a:spcBef>
              <a:defRPr/>
            </a:pPr>
            <a:endParaRPr lang="ru-RU" sz="18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546B07-630C-106B-2C34-D491A1BC43A9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>
            <a:extLst>
              <a:ext uri="{FF2B5EF4-FFF2-40B4-BE49-F238E27FC236}">
                <a16:creationId xmlns:a16="http://schemas.microsoft.com/office/drawing/2014/main" id="{15B79B07-BB34-F2F2-DD84-81A1C21D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6BAF6-889F-E94D-2797-AE29B40CAA4A}"/>
              </a:ext>
            </a:extLst>
          </p:cNvPr>
          <p:cNvSpPr/>
          <p:nvPr/>
        </p:nvSpPr>
        <p:spPr>
          <a:xfrm>
            <a:off x="0" y="0"/>
            <a:ext cx="12192000" cy="43497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изменения в законодательстве о контрактной системе с 2023 года:</a:t>
            </a:r>
          </a:p>
        </p:txBody>
      </p:sp>
      <p:sp>
        <p:nvSpPr>
          <p:cNvPr id="39940" name="Прямоугольник 1">
            <a:extLst>
              <a:ext uri="{FF2B5EF4-FFF2-40B4-BE49-F238E27FC236}">
                <a16:creationId xmlns:a16="http://schemas.microsoft.com/office/drawing/2014/main" id="{29B44021-EA13-B33F-51D4-9AE0EA9BB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95325"/>
            <a:ext cx="9290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 января 2023 года федеральные заказчики при закупках отдельных видов продукции обязаны устанавливать аванс не менее 80%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en-US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применяют при закупке промышленных товаров из перечня, если при этом предусмотрен запрет на допуск иностранных товаров.</a:t>
            </a:r>
          </a:p>
        </p:txBody>
      </p:sp>
      <p:sp>
        <p:nvSpPr>
          <p:cNvPr id="39941" name="Прямоугольник 2">
            <a:extLst>
              <a:ext uri="{FF2B5EF4-FFF2-40B4-BE49-F238E27FC236}">
                <a16:creationId xmlns:a16="http://schemas.microsoft.com/office/drawing/2014/main" id="{E14C9E6E-9444-B955-7A1A-A060AD99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2760663"/>
            <a:ext cx="9296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2023 года описывать отдельные виды товаров нужно по особым правилам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указывать долю вторсырья, которое было использовано при производстве определенных видов товара товаров.</a:t>
            </a:r>
          </a:p>
        </p:txBody>
      </p:sp>
      <p:sp>
        <p:nvSpPr>
          <p:cNvPr id="39942" name="Прямоугольник 3">
            <a:extLst>
              <a:ext uri="{FF2B5EF4-FFF2-40B4-BE49-F238E27FC236}">
                <a16:creationId xmlns:a16="http://schemas.microsoft.com/office/drawing/2014/main" id="{846252D5-BF23-533A-E6E5-5B28E3541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9" y="4581525"/>
            <a:ext cx="92170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2023 года электронную малую закупку признают состоявшейся, если есть хотя бы одна подходящая заявка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en-US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Единственной отобранной заявке присваивают первый порядковый номер, а с подавшим ее участником заключают контракт. Ранее действовало правило о наличии не менее двух подходящих заявок.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CCF329-248C-E39E-4F3C-7D9B3C63F791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BA7680AE-9BD6-D88F-C542-4C022328B436}"/>
              </a:ext>
            </a:extLst>
          </p:cNvPr>
          <p:cNvSpPr>
            <a:spLocks noGrp="1"/>
          </p:cNvSpPr>
          <p:nvPr/>
        </p:nvSpPr>
        <p:spPr bwMode="auto">
          <a:xfrm>
            <a:off x="911225" y="342900"/>
            <a:ext cx="105156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b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жалобы (порядок отказа в рассмотрении жалобы/отзыва жалобы):</a:t>
            </a:r>
          </a:p>
        </p:txBody>
      </p:sp>
      <p:sp>
        <p:nvSpPr>
          <p:cNvPr id="8195" name="Объект 5">
            <a:extLst>
              <a:ext uri="{FF2B5EF4-FFF2-40B4-BE49-F238E27FC236}">
                <a16:creationId xmlns:a16="http://schemas.microsoft.com/office/drawing/2014/main" id="{9272C6FC-A65C-77E2-8CC3-6E346D2C784B}"/>
              </a:ext>
            </a:extLst>
          </p:cNvPr>
          <p:cNvSpPr>
            <a:spLocks noGrp="1"/>
          </p:cNvSpPr>
          <p:nvPr/>
        </p:nvSpPr>
        <p:spPr bwMode="auto">
          <a:xfrm>
            <a:off x="1631950" y="3429000"/>
            <a:ext cx="39957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ru-RU" alt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подается через ЕИС: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лицу, зарегистрированному в ЕРУЗ, т.к. формируется через Личный кабинет участника закупок в ЕИС;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в ФАС России (территориальный орган или центральный аппарат);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ФАС России через личный кабинет в ЕИС (дополнительно на электронный адрес автоматически направляется информация о поступлении жалобы).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ru-RU" alt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Объект 5">
            <a:extLst>
              <a:ext uri="{FF2B5EF4-FFF2-40B4-BE49-F238E27FC236}">
                <a16:creationId xmlns:a16="http://schemas.microsoft.com/office/drawing/2014/main" id="{B596BC7C-BAF3-2D97-5E47-01E11A012A00}"/>
              </a:ext>
            </a:extLst>
          </p:cNvPr>
          <p:cNvSpPr txBox="1">
            <a:spLocks/>
          </p:cNvSpPr>
          <p:nvPr/>
        </p:nvSpPr>
        <p:spPr bwMode="auto">
          <a:xfrm>
            <a:off x="6604000" y="3703638"/>
            <a:ext cx="39751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подается в КО в письменной форме без использования единой информационной системы в сфере закупок.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жалобы с использованием </a:t>
            </a:r>
            <a:r>
              <a:rPr lang="ru-RU" altLang="ru-RU" sz="14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факсимильной связи, электронной почты не допускается</a:t>
            </a:r>
            <a:r>
              <a:rPr lang="ru-RU" alt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закрытого конкурса, закрытого аукциона регистрация участника закупки, подающего жалобу, в единой информационной системе не требуется.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br>
              <a:rPr lang="ru-RU" alt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5A6BE3B6-44DF-4D40-F9A0-0B52E3CF22A9}"/>
              </a:ext>
            </a:extLst>
          </p:cNvPr>
          <p:cNvSpPr/>
          <p:nvPr/>
        </p:nvSpPr>
        <p:spPr>
          <a:xfrm>
            <a:off x="2305050" y="2563814"/>
            <a:ext cx="2344738" cy="865187"/>
          </a:xfrm>
          <a:prstGeom prst="downArrow">
            <a:avLst/>
          </a:prstGeom>
          <a:solidFill>
            <a:srgbClr val="5DA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A0DBE3B7-D9B1-DCE5-7D2E-3F1EC5EA6D44}"/>
              </a:ext>
            </a:extLst>
          </p:cNvPr>
          <p:cNvSpPr/>
          <p:nvPr/>
        </p:nvSpPr>
        <p:spPr>
          <a:xfrm>
            <a:off x="7459663" y="2563814"/>
            <a:ext cx="2343150" cy="865187"/>
          </a:xfrm>
          <a:prstGeom prst="downArrow">
            <a:avLst/>
          </a:prstGeom>
          <a:solidFill>
            <a:srgbClr val="5DA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3DF8071-0D61-0694-713F-9B0B65059E81}"/>
              </a:ext>
            </a:extLst>
          </p:cNvPr>
          <p:cNvSpPr/>
          <p:nvPr/>
        </p:nvSpPr>
        <p:spPr>
          <a:xfrm>
            <a:off x="2422526" y="806451"/>
            <a:ext cx="2111375" cy="1404938"/>
          </a:xfrm>
          <a:prstGeom prst="ellipse">
            <a:avLst/>
          </a:prstGeom>
          <a:solidFill>
            <a:schemeClr val="bg1"/>
          </a:solidFill>
          <a:ln>
            <a:solidFill>
              <a:srgbClr val="5DA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5DA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закупки, проводимые в электронной форме</a:t>
            </a:r>
            <a:endParaRPr lang="ru-RU" dirty="0">
              <a:solidFill>
                <a:srgbClr val="5DADB3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903F336-F156-B988-5CC4-501701A558A9}"/>
              </a:ext>
            </a:extLst>
          </p:cNvPr>
          <p:cNvSpPr/>
          <p:nvPr/>
        </p:nvSpPr>
        <p:spPr>
          <a:xfrm>
            <a:off x="7535864" y="806451"/>
            <a:ext cx="2111375" cy="1393825"/>
          </a:xfrm>
          <a:prstGeom prst="ellipse">
            <a:avLst/>
          </a:prstGeom>
          <a:solidFill>
            <a:schemeClr val="bg1"/>
          </a:solidFill>
          <a:ln>
            <a:solidFill>
              <a:srgbClr val="5DA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5DA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закупки</a:t>
            </a:r>
            <a:endParaRPr lang="ru-RU" dirty="0">
              <a:solidFill>
                <a:srgbClr val="5DADB3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3DCC0A-D976-A38F-00C2-90A07D78BA09}"/>
              </a:ext>
            </a:extLst>
          </p:cNvPr>
          <p:cNvSpPr/>
          <p:nvPr/>
        </p:nvSpPr>
        <p:spPr>
          <a:xfrm>
            <a:off x="0" y="-20638"/>
            <a:ext cx="12192000" cy="441057"/>
          </a:xfrm>
          <a:prstGeom prst="rect">
            <a:avLst/>
          </a:prstGeom>
          <a:solidFill>
            <a:srgbClr val="007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правил обжалования закупок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513521-7A2F-640C-B11E-5FE32C0653E0}"/>
              </a:ext>
            </a:extLst>
          </p:cNvPr>
          <p:cNvSpPr/>
          <p:nvPr/>
        </p:nvSpPr>
        <p:spPr>
          <a:xfrm>
            <a:off x="11615766" y="6266410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FCFB81B0-2D79-4699-AA2B-760926EF491E}"/>
              </a:ext>
            </a:extLst>
          </p:cNvPr>
          <p:cNvSpPr>
            <a:spLocks noGrp="1"/>
          </p:cNvSpPr>
          <p:nvPr/>
        </p:nvSpPr>
        <p:spPr bwMode="auto">
          <a:xfrm>
            <a:off x="766763" y="765175"/>
            <a:ext cx="10515601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b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жалобы (порядок отказа в рассмотрении жалобы/отзыва жалобы):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31F939A-239F-8739-D266-170700B8E648}"/>
              </a:ext>
            </a:extLst>
          </p:cNvPr>
          <p:cNvSpPr/>
          <p:nvPr/>
        </p:nvSpPr>
        <p:spPr>
          <a:xfrm>
            <a:off x="1" y="-1"/>
            <a:ext cx="12192000" cy="57694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правил обжалования закупок</a:t>
            </a:r>
          </a:p>
        </p:txBody>
      </p:sp>
      <p:sp>
        <p:nvSpPr>
          <p:cNvPr id="9220" name="Объект 5">
            <a:extLst>
              <a:ext uri="{FF2B5EF4-FFF2-40B4-BE49-F238E27FC236}">
                <a16:creationId xmlns:a16="http://schemas.microsoft.com/office/drawing/2014/main" id="{C431B512-7B90-B9E1-1112-4785D355CBFE}"/>
              </a:ext>
            </a:extLst>
          </p:cNvPr>
          <p:cNvSpPr>
            <a:spLocks noGrp="1"/>
          </p:cNvSpPr>
          <p:nvPr/>
        </p:nvSpPr>
        <p:spPr bwMode="auto">
          <a:xfrm>
            <a:off x="1271589" y="1252538"/>
            <a:ext cx="9577387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рассмотрении жалобы, в случае ее подачи через ЕИС: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жалоба подана с нарушением требований статьи 105 Закона о контрактной системе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FontTx/>
              <a:buChar char="-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жалобе на те же действия (бездействие) субъекта (субъектов) контроля принято решение суда или контрольного органа в сфере закупок.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 жалобы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 закупки вправе отозвать с использованием единой информационной системы поданную им жалобу до даты ее рассмотрения по существу контрольным органом в сфере закупок путем формирования и размещения в реестре, предусмотренном частью 21 статьи 99 настоящего Федерального закона, информации об отзыве жалобы, которая размещается в таком реестре автоматически. В этом случае жалоба контрольным органом в сфере закупок по существу не рассматривается. При этом такой участник закупки не вправе повторно подать жалобу на те же действия (бездействие) субъекта (субъектов) контроля, совершенные при осуществлении закупки, в отношении которой поданная жалоба отозвана.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b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4A5B86-7B53-B96F-0ACE-72845CF9FBC9}"/>
              </a:ext>
            </a:extLst>
          </p:cNvPr>
          <p:cNvSpPr/>
          <p:nvPr/>
        </p:nvSpPr>
        <p:spPr>
          <a:xfrm>
            <a:off x="11641165" y="6208393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-200544" y="7422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Изменение цены контракта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97829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5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698ED4-2DE8-72C2-36CD-1741E081D8A0}"/>
              </a:ext>
            </a:extLst>
          </p:cNvPr>
          <p:cNvSpPr txBox="1"/>
          <p:nvPr/>
        </p:nvSpPr>
        <p:spPr>
          <a:xfrm>
            <a:off x="511408" y="1028363"/>
            <a:ext cx="114800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увеличение цены контракта не более чем на 10%: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увеличить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товаров, работ, услуг (пункт 1.2 ч. 1 ст. 95 Закона № 44-ФЗ);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объем и (или) вид работ в контракте на выполнение работ по строительству, реконструкции, капремонту, сносу объекта капстроительства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сохранению объектов культурного наследия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(памятников истории и культуры) народов РФ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контрактах, предусмотренных ч. 16 (КЖЦ),                           ч. 16.1 («под ключ») ст. 34 Закона № 44-ФЗ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увеличить цену контракта не более чем на 30%: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возникли независящие от сторон обстоятельства, из-за которых нельзя исполнить заключенный на срок не менее одного года контракт (предметы контракта: часть 16, часть 16.1 статьи 34, цена которого составляет или превышает предельный размер, установленный Правительством РФ – ПП РФ от 19.12.2013 № 1186 – 100 млн. руб.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8 ч. 1 ст. 95 Закона № 44-ФЗ, Письмо Минфина России № 24-06-06/45785, Минстроя России № 24044-АЛ/09, ФАС России  № ПИ/47490/21 от 10.06.2021).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09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4CCA13-8309-0F0C-1F2D-2F788F6B3531}"/>
              </a:ext>
            </a:extLst>
          </p:cNvPr>
          <p:cNvSpPr/>
          <p:nvPr/>
        </p:nvSpPr>
        <p:spPr>
          <a:xfrm>
            <a:off x="0" y="11792"/>
            <a:ext cx="12115800" cy="46604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писем с отказом в рассмотрении</a:t>
            </a:r>
          </a:p>
        </p:txBody>
      </p:sp>
      <p:pic>
        <p:nvPicPr>
          <p:cNvPr id="10243" name="Рисунок 4">
            <a:extLst>
              <a:ext uri="{FF2B5EF4-FFF2-40B4-BE49-F238E27FC236}">
                <a16:creationId xmlns:a16="http://schemas.microsoft.com/office/drawing/2014/main" id="{794F4DCD-4B3F-DB07-FE3A-CA3A76DF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77838"/>
            <a:ext cx="4360862" cy="62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6">
            <a:extLst>
              <a:ext uri="{FF2B5EF4-FFF2-40B4-BE49-F238E27FC236}">
                <a16:creationId xmlns:a16="http://schemas.microsoft.com/office/drawing/2014/main" id="{AE7410CE-F7C9-8A96-9DA8-93F906681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77839"/>
            <a:ext cx="4249738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66955D-80D7-6C9A-4A43-998C3BABEBD1}"/>
              </a:ext>
            </a:extLst>
          </p:cNvPr>
          <p:cNvSpPr/>
          <p:nvPr/>
        </p:nvSpPr>
        <p:spPr>
          <a:xfrm>
            <a:off x="11641165" y="6208393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DFB17E-FFCD-D770-F1F1-6F88C727C7D5}"/>
              </a:ext>
            </a:extLst>
          </p:cNvPr>
          <p:cNvSpPr/>
          <p:nvPr/>
        </p:nvSpPr>
        <p:spPr>
          <a:xfrm>
            <a:off x="0" y="-1"/>
            <a:ext cx="12192000" cy="41909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</p:txBody>
      </p:sp>
      <p:pic>
        <p:nvPicPr>
          <p:cNvPr id="11267" name="table">
            <a:extLst>
              <a:ext uri="{FF2B5EF4-FFF2-40B4-BE49-F238E27FC236}">
                <a16:creationId xmlns:a16="http://schemas.microsoft.com/office/drawing/2014/main" id="{278BED86-A2F0-8D52-CF94-66552606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908050"/>
            <a:ext cx="385603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table">
            <a:extLst>
              <a:ext uri="{FF2B5EF4-FFF2-40B4-BE49-F238E27FC236}">
                <a16:creationId xmlns:a16="http://schemas.microsoft.com/office/drawing/2014/main" id="{FDBD241D-0817-0E37-5D8B-7EABB2C84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908050"/>
            <a:ext cx="70008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table">
            <a:extLst>
              <a:ext uri="{FF2B5EF4-FFF2-40B4-BE49-F238E27FC236}">
                <a16:creationId xmlns:a16="http://schemas.microsoft.com/office/drawing/2014/main" id="{FAC9FDBD-8315-E306-C53F-3B69AE556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1" y="908050"/>
            <a:ext cx="715963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59249782-E4D9-5942-47B9-51BD4414A16D}"/>
              </a:ext>
            </a:extLst>
          </p:cNvPr>
          <p:cNvSpPr/>
          <p:nvPr/>
        </p:nvSpPr>
        <p:spPr>
          <a:xfrm>
            <a:off x="5740400" y="476250"/>
            <a:ext cx="915988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E1DD494-B844-242D-8C38-D8FA46142EB4}"/>
              </a:ext>
            </a:extLst>
          </p:cNvPr>
          <p:cNvSpPr/>
          <p:nvPr/>
        </p:nvSpPr>
        <p:spPr>
          <a:xfrm>
            <a:off x="5027614" y="490538"/>
            <a:ext cx="915987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2022</a:t>
            </a:r>
          </a:p>
        </p:txBody>
      </p:sp>
      <p:pic>
        <p:nvPicPr>
          <p:cNvPr id="11272" name="table">
            <a:extLst>
              <a:ext uri="{FF2B5EF4-FFF2-40B4-BE49-F238E27FC236}">
                <a16:creationId xmlns:a16="http://schemas.microsoft.com/office/drawing/2014/main" id="{1CC81486-E962-F69A-0CDA-964E21CCB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4" y="2133601"/>
            <a:ext cx="313848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table">
            <a:extLst>
              <a:ext uri="{FF2B5EF4-FFF2-40B4-BE49-F238E27FC236}">
                <a16:creationId xmlns:a16="http://schemas.microsoft.com/office/drawing/2014/main" id="{A369BD64-396F-F499-4B60-F7466AC90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112964"/>
            <a:ext cx="68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94E4EB85-DD10-7DDA-124C-954A418F7263}"/>
              </a:ext>
            </a:extLst>
          </p:cNvPr>
          <p:cNvSpPr/>
          <p:nvPr/>
        </p:nvSpPr>
        <p:spPr>
          <a:xfrm>
            <a:off x="10217150" y="1676400"/>
            <a:ext cx="8318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2021</a:t>
            </a:r>
          </a:p>
        </p:txBody>
      </p:sp>
      <p:pic>
        <p:nvPicPr>
          <p:cNvPr id="11275" name="table">
            <a:extLst>
              <a:ext uri="{FF2B5EF4-FFF2-40B4-BE49-F238E27FC236}">
                <a16:creationId xmlns:a16="http://schemas.microsoft.com/office/drawing/2014/main" id="{81FB7434-023C-9B70-6181-6F6179BAE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112964"/>
            <a:ext cx="711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64F27F27-3917-5CAE-7877-33EE5AD617A8}"/>
              </a:ext>
            </a:extLst>
          </p:cNvPr>
          <p:cNvSpPr/>
          <p:nvPr/>
        </p:nvSpPr>
        <p:spPr>
          <a:xfrm>
            <a:off x="9531350" y="1676400"/>
            <a:ext cx="8318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82AA97-A717-C9F0-01B3-1FBCC909AFF1}"/>
              </a:ext>
            </a:extLst>
          </p:cNvPr>
          <p:cNvSpPr/>
          <p:nvPr/>
        </p:nvSpPr>
        <p:spPr>
          <a:xfrm>
            <a:off x="11641165" y="6208393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6ADF17-D9A0-1CC6-873C-93BAA76AB555}"/>
              </a:ext>
            </a:extLst>
          </p:cNvPr>
          <p:cNvSpPr/>
          <p:nvPr/>
        </p:nvSpPr>
        <p:spPr>
          <a:xfrm>
            <a:off x="1343026" y="500064"/>
            <a:ext cx="9648825" cy="6492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arenR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(открытый конкурс в электронной форме, закрытый конкурс, закрытый конкурс в электронной форме;</a:t>
            </a:r>
          </a:p>
          <a:p>
            <a:pPr algn="just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(открытый аукцион в электронной форме, закрытый аукцион, закрытый аукцион в электронной форме);</a:t>
            </a:r>
          </a:p>
          <a:p>
            <a:pPr algn="just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arenR" startAt="3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котировок в электронной форме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AutoNum type="arabicParenR" startAt="3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arenR" startAt="3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закупка у единственного поставщика (подрядчика, исполнителя).</a:t>
            </a:r>
          </a:p>
          <a:p>
            <a:pPr marL="342900" indent="-342900" algn="just">
              <a:buFontTx/>
              <a:buAutoNum type="arabicParenR" startAt="3"/>
              <a:defRPr/>
            </a:pP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4A214F-AB5E-2ED9-78B5-3C8C94DF4C9E}"/>
              </a:ext>
            </a:extLst>
          </p:cNvPr>
          <p:cNvSpPr/>
          <p:nvPr/>
        </p:nvSpPr>
        <p:spPr>
          <a:xfrm>
            <a:off x="0" y="0"/>
            <a:ext cx="12191999" cy="500064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определения поставщика (подрядчика, исполнителя) с 01.01.2022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54AB29-1931-D8D3-1336-4B9836F5906E}"/>
              </a:ext>
            </a:extLst>
          </p:cNvPr>
          <p:cNvSpPr/>
          <p:nvPr/>
        </p:nvSpPr>
        <p:spPr>
          <a:xfrm>
            <a:off x="11641165" y="6208393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применения антидемпинговых мер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-13256" y="1278093"/>
            <a:ext cx="2131991" cy="15932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-13255" y="940504"/>
            <a:ext cx="2131991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статья 37 № 44-ФЗ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59597" y="6226950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pic>
        <p:nvPicPr>
          <p:cNvPr id="22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Блок-схема: альтернативный процесс 28">
            <a:extLst>
              <a:ext uri="{FF2B5EF4-FFF2-40B4-BE49-F238E27FC236}">
                <a16:creationId xmlns:a16="http://schemas.microsoft.com/office/drawing/2014/main" id="{3433D913-9453-12B0-DAF2-3746B5ACD54E}"/>
              </a:ext>
            </a:extLst>
          </p:cNvPr>
          <p:cNvSpPr/>
          <p:nvPr/>
        </p:nvSpPr>
        <p:spPr>
          <a:xfrm>
            <a:off x="2498033" y="1267250"/>
            <a:ext cx="9349409" cy="4050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НМЦК </a:t>
            </a:r>
            <a:r>
              <a:rPr lang="ru-RU" dirty="0">
                <a:solidFill>
                  <a:schemeClr val="tx1"/>
                </a:solidFill>
              </a:rPr>
              <a:t>более 15 </a:t>
            </a:r>
            <a:r>
              <a:rPr lang="ru-RU" dirty="0"/>
              <a:t>миллионов рублей + снижение участника закупки более 25% от НМЦК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23C1C5B3-149F-552F-7F42-F988B7128B3E}"/>
              </a:ext>
            </a:extLst>
          </p:cNvPr>
          <p:cNvSpPr/>
          <p:nvPr/>
        </p:nvSpPr>
        <p:spPr>
          <a:xfrm>
            <a:off x="2498034" y="2290903"/>
            <a:ext cx="3597966" cy="4050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да</a:t>
            </a:r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28BBED20-5B4F-24C2-AA6A-CB6A3BEF95C2}"/>
              </a:ext>
            </a:extLst>
          </p:cNvPr>
          <p:cNvSpPr/>
          <p:nvPr/>
        </p:nvSpPr>
        <p:spPr>
          <a:xfrm>
            <a:off x="6834065" y="2164241"/>
            <a:ext cx="5035825" cy="57681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Нет (НМЦК менее 15 млн, но ЦК снижена на 25% и более от НМЦК)</a:t>
            </a:r>
          </a:p>
        </p:txBody>
      </p:sp>
      <p:sp>
        <p:nvSpPr>
          <p:cNvPr id="32" name="Блок-схема: альтернативный процесс 31">
            <a:extLst>
              <a:ext uri="{FF2B5EF4-FFF2-40B4-BE49-F238E27FC236}">
                <a16:creationId xmlns:a16="http://schemas.microsoft.com/office/drawing/2014/main" id="{47E0C68D-6BDA-AB4D-4BAE-ED39DD396AFD}"/>
              </a:ext>
            </a:extLst>
          </p:cNvPr>
          <p:cNvSpPr/>
          <p:nvPr/>
        </p:nvSpPr>
        <p:spPr>
          <a:xfrm>
            <a:off x="2498032" y="3369368"/>
            <a:ext cx="5710203" cy="222138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dk1"/>
                </a:solidFill>
              </a:rPr>
              <a:t>предоставление участником обеспечения исполнения контракта в размере, превышающем в 1,5 раза размер обеспечения исполнения контракта, но не менее чем 10% НМЦК или от цены заключаемого контракта (если контракт заключается по результатам определения поставщика (подрядчика, исполнителя) в соответствии с п. 1 ч. 1 ст. 30 № 44-ФЗ) и не менее размера аванса (если контрактом предусмотрена выплата аванса).</a:t>
            </a:r>
          </a:p>
        </p:txBody>
      </p:sp>
      <p:sp>
        <p:nvSpPr>
          <p:cNvPr id="33" name="Блок-схема: альтернативный процесс 32">
            <a:extLst>
              <a:ext uri="{FF2B5EF4-FFF2-40B4-BE49-F238E27FC236}">
                <a16:creationId xmlns:a16="http://schemas.microsoft.com/office/drawing/2014/main" id="{2404BD94-6D9B-1CEB-47A9-FF78E9BC68D5}"/>
              </a:ext>
            </a:extLst>
          </p:cNvPr>
          <p:cNvSpPr/>
          <p:nvPr/>
        </p:nvSpPr>
        <p:spPr>
          <a:xfrm>
            <a:off x="8530344" y="3369368"/>
            <a:ext cx="3339546" cy="222138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dk1"/>
              </a:solidFill>
            </a:endParaRPr>
          </a:p>
          <a:p>
            <a:pPr algn="ctr"/>
            <a:r>
              <a:rPr lang="ru-RU" sz="1500" dirty="0"/>
              <a:t> ОИК в полуторном размере </a:t>
            </a:r>
            <a:r>
              <a:rPr lang="ru-RU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ru-RU" sz="1500" dirty="0"/>
              <a:t> </a:t>
            </a:r>
            <a:r>
              <a:rPr lang="ru-RU" sz="1500" dirty="0">
                <a:solidFill>
                  <a:schemeClr val="dk1"/>
                </a:solidFill>
              </a:rPr>
              <a:t>предоставление участником </a:t>
            </a:r>
            <a:r>
              <a:rPr lang="ru-R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информации, подтверждающей добросовестность такого участника с одновременным предоставлением обеспечения исполнения контракта в размере, указанном в извещении об осуществлении закупки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B4797056-4A84-A3B3-47E1-B0BB5C2DFA47}"/>
              </a:ext>
            </a:extLst>
          </p:cNvPr>
          <p:cNvCxnSpPr/>
          <p:nvPr/>
        </p:nvCxnSpPr>
        <p:spPr>
          <a:xfrm>
            <a:off x="4253948" y="18288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DC4C84F-578A-2D6C-0D07-7DE544B50391}"/>
              </a:ext>
            </a:extLst>
          </p:cNvPr>
          <p:cNvCxnSpPr/>
          <p:nvPr/>
        </p:nvCxnSpPr>
        <p:spPr>
          <a:xfrm>
            <a:off x="4253948" y="2855844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7BD5A266-E843-C1FC-1A62-0185C59259BC}"/>
              </a:ext>
            </a:extLst>
          </p:cNvPr>
          <p:cNvCxnSpPr/>
          <p:nvPr/>
        </p:nvCxnSpPr>
        <p:spPr>
          <a:xfrm>
            <a:off x="9322904" y="18288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id="{338DEA65-FB1F-2D35-9C71-3453056237E1}"/>
              </a:ext>
            </a:extLst>
          </p:cNvPr>
          <p:cNvSpPr/>
          <p:nvPr/>
        </p:nvSpPr>
        <p:spPr>
          <a:xfrm>
            <a:off x="216210" y="2461235"/>
            <a:ext cx="2131991" cy="2691914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+ при поставке товаров, необходимых для нормального жизнеобеспечения граждан участник закупки представляет заказчику обоснование предлагаемой цены контракта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BD5A266-E843-C1FC-1A62-0185C59259BC}"/>
              </a:ext>
            </a:extLst>
          </p:cNvPr>
          <p:cNvCxnSpPr/>
          <p:nvPr/>
        </p:nvCxnSpPr>
        <p:spPr>
          <a:xfrm>
            <a:off x="9324755" y="2855844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78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применения антидемпинговых мер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-13256" y="1278093"/>
            <a:ext cx="2131991" cy="15932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-13255" y="940505"/>
            <a:ext cx="2131991" cy="24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статья 37 № 44-ФЗ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pic>
        <p:nvPicPr>
          <p:cNvPr id="22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6E3B7D-DC5A-F928-D77F-A4F09D9C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" t="50930" r="2609" b="11241"/>
          <a:stretch/>
        </p:blipFill>
        <p:spPr>
          <a:xfrm>
            <a:off x="169802" y="1841053"/>
            <a:ext cx="10835950" cy="25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1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>
            <a:extLst>
              <a:ext uri="{FF2B5EF4-FFF2-40B4-BE49-F238E27FC236}">
                <a16:creationId xmlns:a16="http://schemas.microsoft.com/office/drawing/2014/main" id="{6524E0F5-5FD5-1045-454E-8C79F80E7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490215-5F59-9569-AACA-C3A3E837D118}"/>
              </a:ext>
            </a:extLst>
          </p:cNvPr>
          <p:cNvSpPr/>
          <p:nvPr/>
        </p:nvSpPr>
        <p:spPr>
          <a:xfrm>
            <a:off x="0" y="20639"/>
            <a:ext cx="12192000" cy="43497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МАЛЫЕ ЗАКУПКИ</a:t>
            </a:r>
          </a:p>
        </p:txBody>
      </p:sp>
      <p:sp>
        <p:nvSpPr>
          <p:cNvPr id="16388" name="Прямоугольник 5">
            <a:extLst>
              <a:ext uri="{FF2B5EF4-FFF2-40B4-BE49-F238E27FC236}">
                <a16:creationId xmlns:a16="http://schemas.microsoft.com/office/drawing/2014/main" id="{A6B1173F-1760-79E1-BE9A-0C8C00D1B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9276"/>
            <a:ext cx="4572000" cy="2640013"/>
          </a:xfrm>
          <a:prstGeom prst="rect">
            <a:avLst/>
          </a:prstGeom>
          <a:solidFill>
            <a:srgbClr val="E0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Письмо ФАС России от 06.09.2022 № МШ/83177/22 «Разъяснения по вопросу полномочий ФАС России по рассмотрению жалоб на закупки малого объема»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9" name="Прямоугольник 6">
            <a:extLst>
              <a:ext uri="{FF2B5EF4-FFF2-40B4-BE49-F238E27FC236}">
                <a16:creationId xmlns:a16="http://schemas.microsoft.com/office/drawing/2014/main" id="{7203DDC4-0BB5-7AC2-83E2-95193BCE2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3211513"/>
            <a:ext cx="6210300" cy="2641600"/>
          </a:xfrm>
          <a:prstGeom prst="rect">
            <a:avLst/>
          </a:prstGeom>
          <a:noFill/>
          <a:ln w="9525">
            <a:solidFill>
              <a:srgbClr val="007E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449263"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вне зависимости от наличия механизма обжалования ФАС России уполномочена проводить внеплановые проверки закупок, осуществляемых, в том числе с использованием информационной системы, обеспечивающей автоматизацию таких закупок, на основании пункта 2 части 15 статьи 99 Закона о контрактной системе при получении заявления, сообщения о признаках нарушения законодательства Российской Федерации о контрактной системе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E875AA-14E2-A369-97DC-7C70717A12C5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порядка применения малых закупок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696FBE-E294-EFDB-B3BE-58066EA36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65" t="45408" r="25435" b="35259"/>
          <a:stretch/>
        </p:blipFill>
        <p:spPr>
          <a:xfrm>
            <a:off x="2420817" y="971479"/>
            <a:ext cx="8695996" cy="1512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58CFA2-FC59-0A82-6D39-48DAE1F20A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4" t="32842" r="3804" b="24312"/>
          <a:stretch/>
        </p:blipFill>
        <p:spPr>
          <a:xfrm>
            <a:off x="463824" y="2700551"/>
            <a:ext cx="11264352" cy="2936944"/>
          </a:xfrm>
          <a:prstGeom prst="rect">
            <a:avLst/>
          </a:prstGeom>
        </p:spPr>
      </p:pic>
      <p:pic>
        <p:nvPicPr>
          <p:cNvPr id="7" name="Рисунок 6" descr="Лампочка и шестеренка">
            <a:extLst>
              <a:ext uri="{FF2B5EF4-FFF2-40B4-BE49-F238E27FC236}">
                <a16:creationId xmlns:a16="http://schemas.microsoft.com/office/drawing/2014/main" id="{C8E3E7ED-639B-94EC-528E-9699721D5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1356" y="12500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24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порядка применения малых закупок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560636" y="6255975"/>
            <a:ext cx="370108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1CB399-575C-EB20-4E83-84D0D0496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" t="38701" r="2631" b="30923"/>
          <a:stretch/>
        </p:blipFill>
        <p:spPr>
          <a:xfrm>
            <a:off x="320786" y="1043093"/>
            <a:ext cx="11550428" cy="2082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801881-B708-0557-DA00-CE43AB61E5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6" t="45641" r="2632" b="19560"/>
          <a:stretch/>
        </p:blipFill>
        <p:spPr>
          <a:xfrm>
            <a:off x="437322" y="3241986"/>
            <a:ext cx="11433892" cy="23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9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8E395681-78EE-E51A-428B-1EB578A46F27}"/>
              </a:ext>
            </a:extLst>
          </p:cNvPr>
          <p:cNvSpPr/>
          <p:nvPr/>
        </p:nvSpPr>
        <p:spPr>
          <a:xfrm>
            <a:off x="1132580" y="1496496"/>
            <a:ext cx="9926839" cy="3340548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Государственная информационная система «Независимый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регистратор» – информационная система, обеспечивающая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регистрацию (резервирование и хранение) истории проведения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электронных процедур, а также действий участников на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электронных площадках, и возможность использования такой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информации контролирующими и правоохранительными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органами в рамках исполнения полномочий в соответствии с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требованиями законодательства Российской Федерации.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90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28067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8E395681-78EE-E51A-428B-1EB578A46F27}"/>
              </a:ext>
            </a:extLst>
          </p:cNvPr>
          <p:cNvSpPr/>
          <p:nvPr/>
        </p:nvSpPr>
        <p:spPr>
          <a:xfrm>
            <a:off x="145475" y="924339"/>
            <a:ext cx="11602577" cy="482775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«Независимый регистратор» обеспечивает </a:t>
            </a:r>
            <a:r>
              <a:rPr lang="ru-RU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действий участников закупок, осуществляемых ими на электронных площадках, включенных в утвержденный распоряжением Правительства Российской Федерации от 12.07.2018 № 1447-р перечень операторов электронных площадок (за исключением специализированной электронной площадки), при проведении на них электронных закупок как в соответствии с Законом № 44-ФЗ, так и Законом № 223-ФЗ.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*Письмо ФАС от 25.02.2019  № МЕ/13989/19</a:t>
            </a: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Представленный предпринимателем скриншот не позволяет однозначно установить наличие сбоя именно на стороне оператора площадки, а не заявителя, при этом оператор наличие сбоя не подтвердил» (Постановление Арбитражного суда Московского округа от 22.06.2020 № Ф05-7336/2020 по делу № А40-255841/19-84-2068)</a:t>
            </a:r>
            <a:endParaRPr lang="en-US" altLang="ru-RU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5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45475" y="213258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срока исполнения контракта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97829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5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24176-27B8-F5F1-330D-00158E18C082}"/>
              </a:ext>
            </a:extLst>
          </p:cNvPr>
          <p:cNvSpPr txBox="1"/>
          <p:nvPr/>
        </p:nvSpPr>
        <p:spPr>
          <a:xfrm>
            <a:off x="559904" y="898055"/>
            <a:ext cx="1085531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изменение срока исполнения контракта, если:</a:t>
            </a:r>
          </a:p>
          <a:p>
            <a:pPr algn="just"/>
            <a:r>
              <a:rPr lang="ru-RU" b="1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исполнении контракта, заключенного до 01.01.2024, возникли независящие от сторон обстоятельства, влекущие невозможность его исполнить – для изменения контракта в этом случае потребуется решение Правительства РФ, высшего исполнительного органа </a:t>
            </a:r>
            <a:r>
              <a:rPr lang="ru-RU" dirty="0" err="1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гос.власти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субъекта РФ, местной администрации в зависимости от того, для обеспечения каких нужд проводилась закупка (ч. </a:t>
            </a:r>
            <a:r>
              <a:rPr lang="en-US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ст. 112 Закона № 44-ФЗ, Письмо Минфина России от 12.07.2022 № 24-01-07/66840);</a:t>
            </a:r>
          </a:p>
          <a:p>
            <a:pPr algn="just"/>
            <a:r>
              <a:rPr lang="ru-RU" b="1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исполнении контракта на поставку лекарств, </a:t>
            </a:r>
            <a:r>
              <a:rPr lang="ru-RU" dirty="0" err="1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мед.изделий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расходных материалов и по предложению заказчика не более чем на 30% увеличивается или уменьшается количество таких товаров, предусмотренное контрактом (изменить срок исполнения по данному основанию можно до 31.12.2023 -  ч. 65.2 ст. 112 Закона                    № 44-ФЗ);</a:t>
            </a:r>
          </a:p>
          <a:p>
            <a:pPr algn="just"/>
            <a:r>
              <a:rPr lang="ru-RU" b="1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 контракт с ед. поставщиком на основании п. 3, 40, 41, 52, 56, 59, 62 ч. 1 ст. 93 44-ФЗ (изменить срок исполнения по данному основанию можно до 31.12.2023 -  ч. 65.3 ст. 112 Закона № 44-ФЗ).</a:t>
            </a:r>
          </a:p>
          <a:p>
            <a:pPr algn="just"/>
            <a:endParaRPr lang="ru-RU" dirty="0">
              <a:solidFill>
                <a:srgbClr val="2A31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изменен срок одного или нескольких этапов исполнения контракта, при этом общий срок не меняется (п.12 ч. 1 ст. 95 Закона № 44-ФЗ, письмо Минфина России от 12.05.2022 № 24-06-06/43240)</a:t>
            </a:r>
          </a:p>
          <a:p>
            <a:pPr algn="just"/>
            <a:endParaRPr lang="ru-RU" dirty="0">
              <a:solidFill>
                <a:srgbClr val="2A31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i="0" dirty="0">
              <a:solidFill>
                <a:srgbClr val="2A31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i="0" dirty="0">
              <a:solidFill>
                <a:srgbClr val="2A3143"/>
              </a:solidFill>
              <a:effectLst/>
              <a:latin typeface="Formular"/>
            </a:endParaRPr>
          </a:p>
          <a:p>
            <a:pPr algn="just"/>
            <a:endParaRPr lang="ru-RU" sz="2000" b="0" i="0" dirty="0">
              <a:solidFill>
                <a:srgbClr val="2A3143"/>
              </a:solidFill>
              <a:effectLst/>
              <a:latin typeface="Formular"/>
            </a:endParaRPr>
          </a:p>
        </p:txBody>
      </p:sp>
    </p:spTree>
    <p:extLst>
      <p:ext uri="{BB962C8B-B14F-4D97-AF65-F5344CB8AC3E}">
        <p14:creationId xmlns:p14="http://schemas.microsoft.com/office/powerpoint/2010/main" val="2005228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28067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8E395681-78EE-E51A-428B-1EB578A46F27}"/>
              </a:ext>
            </a:extLst>
          </p:cNvPr>
          <p:cNvSpPr/>
          <p:nvPr/>
        </p:nvSpPr>
        <p:spPr>
          <a:xfrm>
            <a:off x="145475" y="924339"/>
            <a:ext cx="11602577" cy="482775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решений без применения информационной системы «Независимый регистратор»</a:t>
            </a:r>
          </a:p>
          <a:p>
            <a:pPr algn="just">
              <a:defRPr/>
            </a:pPr>
            <a:r>
              <a:rPr lang="ru-RU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20.10.2021 по делу № 28/06/106-998/2021, </a:t>
            </a:r>
            <a:r>
              <a:rPr lang="ru-RU" altLang="ru-RU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21/44/105/389 от 12.04.2021; № 21/44/105/691 от 19.05.2021; № 21/44/105/876 от 02.06.2020; № 21/44/105/898 от 07.06.2021: </a:t>
            </a:r>
          </a:p>
          <a:p>
            <a:pPr algn="just">
              <a:defRPr/>
            </a:pPr>
            <a:r>
              <a:rPr lang="ru-RU" altLang="ru-RU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i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установлено, что на компьютере Заявителя не использовалось специализированное программное обеспечение информационной системы «Независимый регистратор», предназначенное для </a:t>
            </a:r>
            <a:r>
              <a:rPr lang="ru-RU" altLang="ru-RU" i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видеофиксации</a:t>
            </a:r>
            <a:r>
              <a:rPr lang="ru-RU" altLang="ru-RU" i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 участников закупок на электронных площадках и в ЕИС, в связи с чем у Комиссии отсутствуют сведения об отображаемой на компьютере Заявителя информации</a:t>
            </a:r>
            <a:r>
              <a:rPr lang="ru-RU" altLang="ru-RU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39204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40768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523461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0" y="1032966"/>
            <a:ext cx="6202020" cy="2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ГИС «Независимый регистратор» обеспечивает: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пятиугольник 11">
            <a:extLst>
              <a:ext uri="{FF2B5EF4-FFF2-40B4-BE49-F238E27FC236}">
                <a16:creationId xmlns:a16="http://schemas.microsoft.com/office/drawing/2014/main" id="{8EDCEAD0-BDEB-F9DC-2D2E-0EA6A2C83EFF}"/>
              </a:ext>
            </a:extLst>
          </p:cNvPr>
          <p:cNvSpPr/>
          <p:nvPr/>
        </p:nvSpPr>
        <p:spPr>
          <a:xfrm>
            <a:off x="229358" y="1901304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пятиугольник 11">
            <a:extLst>
              <a:ext uri="{FF2B5EF4-FFF2-40B4-BE49-F238E27FC236}">
                <a16:creationId xmlns:a16="http://schemas.microsoft.com/office/drawing/2014/main" id="{EF63D835-853A-5FFD-2DBE-9612D699172D}"/>
              </a:ext>
            </a:extLst>
          </p:cNvPr>
          <p:cNvSpPr/>
          <p:nvPr/>
        </p:nvSpPr>
        <p:spPr>
          <a:xfrm>
            <a:off x="229358" y="2898602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пятиугольник 11">
            <a:extLst>
              <a:ext uri="{FF2B5EF4-FFF2-40B4-BE49-F238E27FC236}">
                <a16:creationId xmlns:a16="http://schemas.microsoft.com/office/drawing/2014/main" id="{D341550B-F7A5-3F63-21C3-938C2C5732E9}"/>
              </a:ext>
            </a:extLst>
          </p:cNvPr>
          <p:cNvSpPr/>
          <p:nvPr/>
        </p:nvSpPr>
        <p:spPr>
          <a:xfrm>
            <a:off x="229358" y="4189408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8E1FA-248F-7751-B476-B6EAB6436C1E}"/>
              </a:ext>
            </a:extLst>
          </p:cNvPr>
          <p:cNvSpPr txBox="1"/>
          <p:nvPr/>
        </p:nvSpPr>
        <p:spPr>
          <a:xfrm>
            <a:off x="848139" y="1615789"/>
            <a:ext cx="11143317" cy="79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доступности (работоспособности) единой информационной системы, электронной площадки и хранение информации о такой доступности (работоспособности);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BDB859-70D8-0D38-16C0-F50C52870B3E}"/>
              </a:ext>
            </a:extLst>
          </p:cNvPr>
          <p:cNvSpPr txBox="1"/>
          <p:nvPr/>
        </p:nvSpPr>
        <p:spPr>
          <a:xfrm>
            <a:off x="848138" y="2609579"/>
            <a:ext cx="11114503" cy="115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фиксацию, включая видеофиксацию, в режиме реального времени действий, бездействия участников контрактной системы в сфере закупок в единой информационной системе,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электронной площадке;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B8EE9-2953-E81A-1132-79C6A0EB47EE}"/>
              </a:ext>
            </a:extLst>
          </p:cNvPr>
          <p:cNvSpPr txBox="1"/>
          <p:nvPr/>
        </p:nvSpPr>
        <p:spPr>
          <a:xfrm>
            <a:off x="848138" y="3848130"/>
            <a:ext cx="11143318" cy="187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информации о действиях, бездействии участников контрактной системы в сфере закупок в единой информационной системе, на электронной площадке, в том числе информации об электронных документах, формируемых участниками контрактной системы в сфере закупок и подписанных усиленной электронной подписью, если иное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предусмотрено настоящим Федеральным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632876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523461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5227" y="84984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информационной системы «Независимый регистратор»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71" y="1413295"/>
            <a:ext cx="6096000" cy="389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участников закупки на ЭТП;</a:t>
            </a:r>
            <a:endParaRPr lang="ru-RU" alt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и/или отзыв заявки на участие в закупки;</a:t>
            </a:r>
            <a:endParaRPr lang="ru-RU" altLang="ru-RU" b="1" dirty="0"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участником закупки ценовых предложений;</a:t>
            </a:r>
            <a:endParaRPr lang="ru-RU" altLang="ru-RU" b="1" dirty="0"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 соответствии дополнительным требованиям участника закупки;</a:t>
            </a:r>
            <a:endParaRPr lang="ru-RU" altLang="ru-RU" b="1" dirty="0"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участником закупки запроса на разъяснение положений извещения;</a:t>
            </a:r>
            <a:endParaRPr lang="ru-RU" altLang="ru-RU" b="1" dirty="0"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заказчиком ответа на разъяснения;</a:t>
            </a:r>
            <a:endParaRPr lang="ru-RU" altLang="ru-RU" b="1" dirty="0"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заказчиком протоколов, составленных в ходе проведения закупки;</a:t>
            </a:r>
            <a:endParaRPr lang="ru-RU" altLang="ru-RU" b="1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56856" y="1020783"/>
            <a:ext cx="6096000" cy="25273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 качестве обеспечения заявки и/или в качестве обеспечения исполнения контракта независимой гарантии;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протокола разногласий участникам закупки;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контракта участником закупки или заказчиком и т.д.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62871" y="3508513"/>
            <a:ext cx="6023114" cy="252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программа собирает сведения о том, когда ОЭП: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направляет запрос на установку или снятие блокировки денег, внесенных в качестве обеспечения заявки;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предоставляет заказчику информацию и документы участника закупки.</a:t>
            </a:r>
          </a:p>
        </p:txBody>
      </p:sp>
    </p:spTree>
    <p:extLst>
      <p:ext uri="{BB962C8B-B14F-4D97-AF65-F5344CB8AC3E}">
        <p14:creationId xmlns:p14="http://schemas.microsoft.com/office/powerpoint/2010/main" val="2850823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5963478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0" y="1032966"/>
            <a:ext cx="6202020" cy="2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Область применения ГИС «Независимый регистратор»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9DA78671-9107-A8E3-334D-EBACA2D074E7}"/>
              </a:ext>
            </a:extLst>
          </p:cNvPr>
          <p:cNvSpPr/>
          <p:nvPr/>
        </p:nvSpPr>
        <p:spPr>
          <a:xfrm>
            <a:off x="1132580" y="1801523"/>
            <a:ext cx="9926839" cy="3324356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Плагин ГИС НР позволяет защитить права участников контрактной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системы при проведении электронных процедур на электронных площадках и на официальном сайте ЕИС. Используя Плагин ГИС НР, пользователь имеет возможность зафиксировать нарушение и/или ошибку, произошедшую на электронной площадке и/или официальном сайте ЕИС. Записанное видео может быть направлено в ФАС России 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или иной орган в качестве подтверждающих материалов.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80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708991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-1" y="1032966"/>
            <a:ext cx="7394713" cy="2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Обязательно ли устанавливать ГИС «Независимый регистратор»?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67C9734-126E-616B-C8C2-41AD6DB0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106" y="1447228"/>
            <a:ext cx="1020417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ru-RU" altLang="ru-RU" sz="2600" b="1" i="1" dirty="0">
                <a:solidFill>
                  <a:srgbClr val="3C8C93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Нет, не обязательно. </a:t>
            </a:r>
            <a:b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письме от </a:t>
            </a:r>
            <a:r>
              <a:rPr lang="ru-RU" altLang="ru-RU" sz="22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25.02.2019 № МЕ/13989/19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ФАС России заявила, что «</a:t>
            </a:r>
            <a:r>
              <a:rPr lang="ru-RU" altLang="ru-RU" sz="22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скриншоты (снимков экрана) не позволяют проверить их достоверность и не могут свидетельствовать о наличии или отсутствии технических неполадок в работе электронной площадки.</a:t>
            </a:r>
            <a:br>
              <a:rPr lang="ru-RU" altLang="ru-RU" sz="22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основании изложенного, участникам закупок целесообразно при участии в электронных процедурах пользоваться ГИС «Независимый регистратор» для защиты своих прав и законных интересов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666626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708991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-1" y="1032966"/>
            <a:ext cx="7394713" cy="2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 установить ГИС «Независимый регистратор»?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151AD7-32B6-96D6-9BCC-0307D49A9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6" t="26005" r="9348" b="27332"/>
          <a:stretch/>
        </p:blipFill>
        <p:spPr>
          <a:xfrm>
            <a:off x="456246" y="1679160"/>
            <a:ext cx="10980421" cy="3586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08BF3-9D8F-498E-6FF5-D50ACDF7A592}"/>
              </a:ext>
            </a:extLst>
          </p:cNvPr>
          <p:cNvSpPr txBox="1"/>
          <p:nvPr/>
        </p:nvSpPr>
        <p:spPr>
          <a:xfrm>
            <a:off x="3379305" y="5295703"/>
            <a:ext cx="8057362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https://zakupki.gov.ru/epz/main/public/document/view.html?sectionId=920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11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632128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-1" y="1032966"/>
            <a:ext cx="7394713" cy="2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Техническая поддержка ГИС «Независимый регистратор»?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38CBA2-1F51-F482-6EBD-7BBB7BDBE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3" t="35162" r="34112" b="37965"/>
          <a:stretch/>
        </p:blipFill>
        <p:spPr>
          <a:xfrm>
            <a:off x="1125823" y="2178984"/>
            <a:ext cx="4970177" cy="26251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71D8E3-0147-C8FE-5211-57B674E1F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22" t="23127" r="34112" b="6327"/>
          <a:stretch/>
        </p:blipFill>
        <p:spPr>
          <a:xfrm>
            <a:off x="7256526" y="1039524"/>
            <a:ext cx="3465094" cy="46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89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41165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632128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-1" y="1032966"/>
            <a:ext cx="7394713" cy="2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Техническая поддержка ГИС «Независимый регистратор»?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62898-0981-492F-3B5D-EE0F81A61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6" t="20709" r="32675" b="8758"/>
          <a:stretch/>
        </p:blipFill>
        <p:spPr>
          <a:xfrm>
            <a:off x="1991933" y="1492989"/>
            <a:ext cx="3410844" cy="41151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61B073-3EEA-DCDF-ED97-0B33BB5F56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55" t="20708" r="31037" b="6018"/>
          <a:stretch/>
        </p:blipFill>
        <p:spPr>
          <a:xfrm>
            <a:off x="6963888" y="1129354"/>
            <a:ext cx="3598095" cy="4221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3CAD4D-4C7D-A89D-F176-5599BDA19978}"/>
              </a:ext>
            </a:extLst>
          </p:cNvPr>
          <p:cNvSpPr txBox="1"/>
          <p:nvPr/>
        </p:nvSpPr>
        <p:spPr>
          <a:xfrm>
            <a:off x="5447285" y="5435742"/>
            <a:ext cx="6763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служба технической поддержки ГИС НР: help-nr@zakupki.gov.ru </a:t>
            </a:r>
          </a:p>
        </p:txBody>
      </p:sp>
    </p:spTree>
    <p:extLst>
      <p:ext uri="{BB962C8B-B14F-4D97-AF65-F5344CB8AC3E}">
        <p14:creationId xmlns:p14="http://schemas.microsoft.com/office/powerpoint/2010/main" val="2677727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рассмотрения жалоб на проведение электронных процедур с применением ГИС «Независимый регистратор»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4055165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-1" y="1032966"/>
            <a:ext cx="7394713" cy="2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 передать видеозапись с ГИС НР?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4DA0A2-F438-08F5-0042-B97C18D52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163" y="1445857"/>
            <a:ext cx="4925445" cy="70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Отправить файл на сервер (ЭЦП во время передачи файла не извлекать), далее ФАС увидит файл;</a:t>
            </a:r>
            <a:b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Передать файл на </a:t>
            </a:r>
            <a:r>
              <a:rPr lang="ru-RU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флеш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-носителе.</a:t>
            </a:r>
            <a:endParaRPr lang="ru-RU" altLang="ru-RU" sz="1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A5E5CC25-395C-B5B2-A7D4-7FE5E8EB8C09}"/>
              </a:ext>
            </a:extLst>
          </p:cNvPr>
          <p:cNvSpPr/>
          <p:nvPr/>
        </p:nvSpPr>
        <p:spPr>
          <a:xfrm>
            <a:off x="145475" y="2736475"/>
            <a:ext cx="5697272" cy="3205597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Роль ГИС НР согласно р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ешениям ФАС России </a:t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от 07.06.2021 по делу № 21/44/105/900, </a:t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от 22.03.2021 по делу № 21/44/105/285 -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«согласно сведениям специализированного программного обеспечения информационной системы «Независимый регистратор», предназначенного для фиксации действий участников закупок в процессе проведения торгов на электронных площадках и в ЕИС, </a:t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в адрес Заявителя своевременно направлен проект государственного контракта».</a:t>
            </a:r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A5B2DEA2-27CF-22B3-82A3-812786C88D91}"/>
              </a:ext>
            </a:extLst>
          </p:cNvPr>
          <p:cNvSpPr/>
          <p:nvPr/>
        </p:nvSpPr>
        <p:spPr>
          <a:xfrm>
            <a:off x="5908155" y="1151460"/>
            <a:ext cx="6136628" cy="467022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Роль ГИС НР согласно решениям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ФАС России 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от 20.10.2021 по делу № 28/06/106-998/2021, 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от 12.04.2021 по делу № 21/44/105/389; 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от 19.05.2021 по делу № 21/44/105/691; 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от 02.06.2020 по делу № 21/44/105/876 - «комиссией установлено, что на компьютере Заявителя не использовалось специализированное программное обеспечение информационной системы «Независимый регистратор», предназначенное для видеофиксации действий участников закупок на электронных площадках и в ЕИС, в связи с чем у Комиссии отсутствуют сведения об отображаемой на компьютере Заявителя информации»</a:t>
            </a:r>
          </a:p>
        </p:txBody>
      </p:sp>
    </p:spTree>
    <p:extLst>
      <p:ext uri="{BB962C8B-B14F-4D97-AF65-F5344CB8AC3E}">
        <p14:creationId xmlns:p14="http://schemas.microsoft.com/office/powerpoint/2010/main" val="3281632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"/>
            <a:ext cx="9906000" cy="43497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060" name="Прямоугольник 1"/>
          <p:cNvSpPr>
            <a:spLocks noChangeArrowheads="1"/>
          </p:cNvSpPr>
          <p:nvPr/>
        </p:nvSpPr>
        <p:spPr bwMode="auto">
          <a:xfrm>
            <a:off x="2779714" y="79375"/>
            <a:ext cx="5373687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«Независимый регистратор»</a:t>
            </a:r>
          </a:p>
        </p:txBody>
      </p:sp>
      <p:pic>
        <p:nvPicPr>
          <p:cNvPr id="4506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9" y="836613"/>
            <a:ext cx="95773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9B2D0C-8285-7C48-2C2D-987F7920D360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8904890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723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количества товара/объем работ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191828" y="1151461"/>
            <a:ext cx="11887200" cy="535531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как увеличение, так и снижение количества товара, объем работы или услуги не более чем на 10% от предусмотренного контрактов количества или объема (п. 1.2 ч. 1 ст. 95 Закона № 44-ФЗ).</a:t>
            </a: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п.1.2 ч. 1 ст. 95 Закона № 44-ФЗ не применимы в отношении контракта на выполнение работ по строительству, реконструкции, капремонту, сносу объектов капстроительства или работ по сохранению объектов культурного наследия (памятников истории и культуры) народов РФ – нужно идти по п. 1.3 ч. 1 ст. 95 Закона № 44-ФЗ.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заключить дополнительное соглашение об изменении объема работ без соблюдения указанных условий, вас могут привлечь к ответственности по ч. 4, 5 ст. 7.32 КоАП РФ. Штраф составит от 20 тыс. руб. до двукратного размера дополнительно потраченных бюджетных средств.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объемов контракта нужно: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дополнительное соглашение включить информацию о новых объемах работ, новой цене контракта, новом размере обеспечения исполнения контракта и новых суммах штрафов (если новая цена превысила пороговое значение).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 можно увеличить лишь те работы, которые контрактом изначально предусмотрены, включать новые нельзя (п. 1.2 ч. 1 ст. 95 Закона № 44-ФЗ, письмо Минфина России от 09.06.2017 № 24-03-05/36403).</a:t>
            </a:r>
          </a:p>
          <a:p>
            <a:pPr algn="just"/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320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внеплановых и плановых проверок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21B23-013B-E6C4-D2D7-30F8F2B760C8}"/>
              </a:ext>
            </a:extLst>
          </p:cNvPr>
          <p:cNvSpPr txBox="1"/>
          <p:nvPr/>
        </p:nvSpPr>
        <p:spPr>
          <a:xfrm>
            <a:off x="1904237" y="1205236"/>
            <a:ext cx="9545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 статьей 99 № 44-ФЗ и конкретизирован постановлением Правительства Российской Федерации от 01.10.2020 № 1576</a:t>
            </a:r>
          </a:p>
        </p:txBody>
      </p:sp>
      <p:pic>
        <p:nvPicPr>
          <p:cNvPr id="12" name="Рисунок 11" descr="Документ">
            <a:extLst>
              <a:ext uri="{FF2B5EF4-FFF2-40B4-BE49-F238E27FC236}">
                <a16:creationId xmlns:a16="http://schemas.microsoft.com/office/drawing/2014/main" id="{2647D2D0-A9D4-3B2D-27B3-65D808055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605" y="1101979"/>
            <a:ext cx="914400" cy="914400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18B17735-5AEE-3643-B460-CDAD076EE00D}"/>
              </a:ext>
            </a:extLst>
          </p:cNvPr>
          <p:cNvSpPr/>
          <p:nvPr/>
        </p:nvSpPr>
        <p:spPr>
          <a:xfrm>
            <a:off x="3273287" y="2471777"/>
            <a:ext cx="4934948" cy="95084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Виды проверок,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проводимых контрольными органами в сфере закупок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15FA66A6-4DA9-A86C-3BB0-CECEC5B5CADA}"/>
              </a:ext>
            </a:extLst>
          </p:cNvPr>
          <p:cNvSpPr/>
          <p:nvPr/>
        </p:nvSpPr>
        <p:spPr>
          <a:xfrm>
            <a:off x="2479919" y="4206925"/>
            <a:ext cx="2915477" cy="95084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Внеплановая проверка</a:t>
            </a:r>
          </a:p>
          <a:p>
            <a:pPr algn="ctr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(результат – решение)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24713A18-8691-2720-3C6C-0A86D432A9C1}"/>
              </a:ext>
            </a:extLst>
          </p:cNvPr>
          <p:cNvSpPr/>
          <p:nvPr/>
        </p:nvSpPr>
        <p:spPr>
          <a:xfrm>
            <a:off x="6096001" y="4206924"/>
            <a:ext cx="2915477" cy="95084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Плановая проверка</a:t>
            </a:r>
          </a:p>
          <a:p>
            <a:pPr algn="ctr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(результат – акт)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F20A363-FB8E-7D8A-2E81-66A1B3F327E2}"/>
              </a:ext>
            </a:extLst>
          </p:cNvPr>
          <p:cNvCxnSpPr/>
          <p:nvPr/>
        </p:nvCxnSpPr>
        <p:spPr>
          <a:xfrm>
            <a:off x="4452730" y="3538330"/>
            <a:ext cx="0" cy="477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EE2719F-4868-54A2-8786-141E1EFEF720}"/>
              </a:ext>
            </a:extLst>
          </p:cNvPr>
          <p:cNvCxnSpPr/>
          <p:nvPr/>
        </p:nvCxnSpPr>
        <p:spPr>
          <a:xfrm>
            <a:off x="7096539" y="3538330"/>
            <a:ext cx="0" cy="477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472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"/>
            <a:ext cx="9906000" cy="43497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2366963" y="66676"/>
            <a:ext cx="787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Риск-ориентированный подход в проведении плановых проверок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 bwMode="auto">
          <a:xfrm>
            <a:off x="1271589" y="712789"/>
            <a:ext cx="9648825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None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None/>
              <a:defRPr sz="2600">
                <a:solidFill>
                  <a:schemeClr val="accent2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chemeClr val="accent2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accent2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accent2"/>
                </a:solidFill>
                <a:latin typeface="+mn-lt"/>
              </a:defRPr>
            </a:lvl5pPr>
            <a:lvl6pPr marL="22860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6pPr>
            <a:lvl7pPr marL="27432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7pPr>
            <a:lvl8pPr marL="32004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8pPr>
            <a:lvl9pPr marL="3657600" indent="0" algn="ctr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ru-RU" sz="24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ru-RU" sz="24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</a:t>
            </a:r>
            <a:r>
              <a:rPr lang="ru-RU" sz="24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4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основополагающих принципов реформы контрольной (надзорной) деятельности, предполагающий, что интенсивность государственного контроля (надзора) или муниципального контроля за деятельностью контролируемого лица, а также формы такого контроля (надзора) напрямую зависят от </a:t>
            </a:r>
            <a:r>
              <a:rPr lang="ru-RU" sz="24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lang="ru-RU" sz="24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нанесения ущерба охраняемым законом ценностям из-за возможного несоблюдения требований в ходе такой деятельности.</a:t>
            </a:r>
            <a:endParaRPr lang="ru-RU" sz="2200" kern="0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6" name="Прямоугольник 1"/>
          <p:cNvSpPr>
            <a:spLocks noChangeArrowheads="1"/>
          </p:cNvSpPr>
          <p:nvPr/>
        </p:nvSpPr>
        <p:spPr bwMode="auto">
          <a:xfrm>
            <a:off x="1271589" y="4365626"/>
            <a:ext cx="96488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44 Постановления Правительства Российской Федерации от 01.10.2020 № 1576: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проверки осуществляются на основании плана проведения плановых проверок, утверждаемого руководителем контрольного органа на один год. </a:t>
            </a:r>
            <a:r>
              <a:rPr lang="ru-RU" altLang="ru-RU" sz="20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плана проведения плановых проверок учитывается отнесение субъекта контроля к определенной категории риска</a:t>
            </a:r>
            <a:r>
              <a:rPr lang="ru-RU" altLang="ru-RU" sz="20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A9C0B6-404E-7601-616E-551938CC04BE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85535484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внеплановых и плановых проверок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2">
            <a:extLst>
              <a:ext uri="{FF2B5EF4-FFF2-40B4-BE49-F238E27FC236}">
                <a16:creationId xmlns:a16="http://schemas.microsoft.com/office/drawing/2014/main" id="{4D8D04C3-2B6F-A66F-C5FD-FA84C3ECF645}"/>
              </a:ext>
            </a:extLst>
          </p:cNvPr>
          <p:cNvSpPr txBox="1">
            <a:spLocks/>
          </p:cNvSpPr>
          <p:nvPr/>
        </p:nvSpPr>
        <p:spPr bwMode="auto">
          <a:xfrm>
            <a:off x="-80321" y="1032966"/>
            <a:ext cx="2266123" cy="3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Субъекты контроля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CF3E836-AE4A-8CCA-B5B8-998FE5627CAB}"/>
              </a:ext>
            </a:extLst>
          </p:cNvPr>
          <p:cNvCxnSpPr>
            <a:cxnSpLocks/>
          </p:cNvCxnSpPr>
          <p:nvPr/>
        </p:nvCxnSpPr>
        <p:spPr>
          <a:xfrm flipV="1">
            <a:off x="-13254" y="1337564"/>
            <a:ext cx="2131991" cy="15932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7D2E529-E637-E056-15E9-7518A8A8CC44}"/>
              </a:ext>
            </a:extLst>
          </p:cNvPr>
          <p:cNvSpPr txBox="1"/>
          <p:nvPr/>
        </p:nvSpPr>
        <p:spPr>
          <a:xfrm>
            <a:off x="1046922" y="1597114"/>
            <a:ext cx="105688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контрактные службы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контрактные управляющие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осуществлению закупок и их члены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уполномоченные органы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уполномоченные учреждения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организации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электронных площадок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специализированных электронных площадок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банки, государственной корпорации «ВЭБ.РФ», региональных гарантийных организаций при осуществлении такими банками, корпорацией, гарантийными организациями действий, предусмотренных 44-ФЗ</a:t>
            </a:r>
          </a:p>
        </p:txBody>
      </p:sp>
      <p:sp>
        <p:nvSpPr>
          <p:cNvPr id="6" name="Стрелка: пятиугольник 11">
            <a:extLst>
              <a:ext uri="{FF2B5EF4-FFF2-40B4-BE49-F238E27FC236}">
                <a16:creationId xmlns:a16="http://schemas.microsoft.com/office/drawing/2014/main" id="{7760ED21-5182-F386-A2E9-EE1741324CB0}"/>
              </a:ext>
            </a:extLst>
          </p:cNvPr>
          <p:cNvSpPr/>
          <p:nvPr/>
        </p:nvSpPr>
        <p:spPr>
          <a:xfrm>
            <a:off x="426588" y="1716401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пятиугольник 11">
            <a:extLst>
              <a:ext uri="{FF2B5EF4-FFF2-40B4-BE49-F238E27FC236}">
                <a16:creationId xmlns:a16="http://schemas.microsoft.com/office/drawing/2014/main" id="{038682E0-38F2-EF96-8847-6C65746DCF87}"/>
              </a:ext>
            </a:extLst>
          </p:cNvPr>
          <p:cNvSpPr/>
          <p:nvPr/>
        </p:nvSpPr>
        <p:spPr>
          <a:xfrm>
            <a:off x="433574" y="2065136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пятиугольник 11">
            <a:extLst>
              <a:ext uri="{FF2B5EF4-FFF2-40B4-BE49-F238E27FC236}">
                <a16:creationId xmlns:a16="http://schemas.microsoft.com/office/drawing/2014/main" id="{609F2779-41D8-6F36-DCB1-8B60F27C6972}"/>
              </a:ext>
            </a:extLst>
          </p:cNvPr>
          <p:cNvSpPr/>
          <p:nvPr/>
        </p:nvSpPr>
        <p:spPr>
          <a:xfrm>
            <a:off x="426588" y="2405952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пятиугольник 11">
            <a:extLst>
              <a:ext uri="{FF2B5EF4-FFF2-40B4-BE49-F238E27FC236}">
                <a16:creationId xmlns:a16="http://schemas.microsoft.com/office/drawing/2014/main" id="{F1CA27E9-C3A3-E368-16EC-1FDDCDBF6F0A}"/>
              </a:ext>
            </a:extLst>
          </p:cNvPr>
          <p:cNvSpPr/>
          <p:nvPr/>
        </p:nvSpPr>
        <p:spPr>
          <a:xfrm>
            <a:off x="434350" y="2740277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пятиугольник 11">
            <a:extLst>
              <a:ext uri="{FF2B5EF4-FFF2-40B4-BE49-F238E27FC236}">
                <a16:creationId xmlns:a16="http://schemas.microsoft.com/office/drawing/2014/main" id="{575D9BDC-74DC-F321-182B-A243D6B2240D}"/>
              </a:ext>
            </a:extLst>
          </p:cNvPr>
          <p:cNvSpPr/>
          <p:nvPr/>
        </p:nvSpPr>
        <p:spPr>
          <a:xfrm>
            <a:off x="418005" y="3055106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: пятиугольник 11">
            <a:extLst>
              <a:ext uri="{FF2B5EF4-FFF2-40B4-BE49-F238E27FC236}">
                <a16:creationId xmlns:a16="http://schemas.microsoft.com/office/drawing/2014/main" id="{663535DD-A933-F959-7D78-1A542B19CD83}"/>
              </a:ext>
            </a:extLst>
          </p:cNvPr>
          <p:cNvSpPr/>
          <p:nvPr/>
        </p:nvSpPr>
        <p:spPr>
          <a:xfrm>
            <a:off x="418005" y="3429000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: пятиугольник 11">
            <a:extLst>
              <a:ext uri="{FF2B5EF4-FFF2-40B4-BE49-F238E27FC236}">
                <a16:creationId xmlns:a16="http://schemas.microsoft.com/office/drawing/2014/main" id="{3071AD70-A48B-B4BF-864E-B1A2BDE8A37A}"/>
              </a:ext>
            </a:extLst>
          </p:cNvPr>
          <p:cNvSpPr/>
          <p:nvPr/>
        </p:nvSpPr>
        <p:spPr>
          <a:xfrm>
            <a:off x="419938" y="3704260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пятиугольник 11">
            <a:extLst>
              <a:ext uri="{FF2B5EF4-FFF2-40B4-BE49-F238E27FC236}">
                <a16:creationId xmlns:a16="http://schemas.microsoft.com/office/drawing/2014/main" id="{8FEE6E01-67C3-1FA4-852A-D8C6E9BCF18D}"/>
              </a:ext>
            </a:extLst>
          </p:cNvPr>
          <p:cNvSpPr/>
          <p:nvPr/>
        </p:nvSpPr>
        <p:spPr>
          <a:xfrm>
            <a:off x="419938" y="4070440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пятиугольник 11">
            <a:extLst>
              <a:ext uri="{FF2B5EF4-FFF2-40B4-BE49-F238E27FC236}">
                <a16:creationId xmlns:a16="http://schemas.microsoft.com/office/drawing/2014/main" id="{BE918B2F-9BAB-1690-C8EC-EA4254791600}"/>
              </a:ext>
            </a:extLst>
          </p:cNvPr>
          <p:cNvSpPr/>
          <p:nvPr/>
        </p:nvSpPr>
        <p:spPr>
          <a:xfrm>
            <a:off x="418005" y="4436620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пятиугольник 11">
            <a:extLst>
              <a:ext uri="{FF2B5EF4-FFF2-40B4-BE49-F238E27FC236}">
                <a16:creationId xmlns:a16="http://schemas.microsoft.com/office/drawing/2014/main" id="{B314F424-EBCF-DD74-D49A-68A971C08FDE}"/>
              </a:ext>
            </a:extLst>
          </p:cNvPr>
          <p:cNvSpPr/>
          <p:nvPr/>
        </p:nvSpPr>
        <p:spPr>
          <a:xfrm>
            <a:off x="430098" y="472515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187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918375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-74373" y="1018345"/>
            <a:ext cx="9183756" cy="3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Контрольный орган в сфере закупок проводит внеплановую проверку по основаниям:</a:t>
            </a: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4DA0A2-F438-08F5-0042-B97C18D52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30" y="1843746"/>
            <a:ext cx="11065566" cy="38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получение обращения участника закупки с жалобой на действия (бездействие) субъектов контроля; 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получение информации о признаках нарушения законодательства Российской Федерации и иных нормативных правовых актов о контрактной системе в сфере закупок;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истечение срока исполнения ранее выданного предписания;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получение обращения о согласовании заключения контракта с единственным поставщиком (подрядчиком, исполнителем);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получение обращения о включении информации об участнике закупки или о поставщике (подрядчике, исполнителе) в реестр недобросовестных поставщиков (подрядчиков, исполнителей).</a:t>
            </a:r>
          </a:p>
        </p:txBody>
      </p:sp>
      <p:sp>
        <p:nvSpPr>
          <p:cNvPr id="5" name="Стрелка: пятиугольник 11">
            <a:extLst>
              <a:ext uri="{FF2B5EF4-FFF2-40B4-BE49-F238E27FC236}">
                <a16:creationId xmlns:a16="http://schemas.microsoft.com/office/drawing/2014/main" id="{254D707B-8E38-9268-0B47-F6EAFE33CB0B}"/>
              </a:ext>
            </a:extLst>
          </p:cNvPr>
          <p:cNvSpPr/>
          <p:nvPr/>
        </p:nvSpPr>
        <p:spPr>
          <a:xfrm>
            <a:off x="307814" y="196611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пятиугольник 11">
            <a:extLst>
              <a:ext uri="{FF2B5EF4-FFF2-40B4-BE49-F238E27FC236}">
                <a16:creationId xmlns:a16="http://schemas.microsoft.com/office/drawing/2014/main" id="{847F5380-7686-FBB6-D487-0BB42DA04BA2}"/>
              </a:ext>
            </a:extLst>
          </p:cNvPr>
          <p:cNvSpPr/>
          <p:nvPr/>
        </p:nvSpPr>
        <p:spPr>
          <a:xfrm>
            <a:off x="304202" y="3382774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пятиугольник 11">
            <a:extLst>
              <a:ext uri="{FF2B5EF4-FFF2-40B4-BE49-F238E27FC236}">
                <a16:creationId xmlns:a16="http://schemas.microsoft.com/office/drawing/2014/main" id="{444B61AA-D1A9-B77C-EC09-C562CAB43412}"/>
              </a:ext>
            </a:extLst>
          </p:cNvPr>
          <p:cNvSpPr/>
          <p:nvPr/>
        </p:nvSpPr>
        <p:spPr>
          <a:xfrm>
            <a:off x="304202" y="250694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пятиугольник 11">
            <a:extLst>
              <a:ext uri="{FF2B5EF4-FFF2-40B4-BE49-F238E27FC236}">
                <a16:creationId xmlns:a16="http://schemas.microsoft.com/office/drawing/2014/main" id="{2C5A55E0-D844-A8FC-76CC-0F954552C387}"/>
              </a:ext>
            </a:extLst>
          </p:cNvPr>
          <p:cNvSpPr/>
          <p:nvPr/>
        </p:nvSpPr>
        <p:spPr>
          <a:xfrm>
            <a:off x="304202" y="3969765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412C6999-8EC6-9E52-C3A3-E3AC084811CF}"/>
              </a:ext>
            </a:extLst>
          </p:cNvPr>
          <p:cNvSpPr/>
          <p:nvPr/>
        </p:nvSpPr>
        <p:spPr>
          <a:xfrm>
            <a:off x="304202" y="483399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65B7128-E5DB-F868-FE3B-5EAB1583F2CB}"/>
              </a:ext>
            </a:extLst>
          </p:cNvPr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внеплановых и плановых проверок</a:t>
            </a:r>
          </a:p>
        </p:txBody>
      </p:sp>
    </p:spTree>
    <p:extLst>
      <p:ext uri="{BB962C8B-B14F-4D97-AF65-F5344CB8AC3E}">
        <p14:creationId xmlns:p14="http://schemas.microsoft.com/office/powerpoint/2010/main" val="27635575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1150288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-69254" y="1005422"/>
            <a:ext cx="11789295" cy="3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Приоритет решений (предписаний), принятых (выданных) различными органами контроля в сфере закупок</a:t>
            </a: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E811B9-855F-DB59-71C7-7451B5091485}"/>
              </a:ext>
            </a:extLst>
          </p:cNvPr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внеплановых и плановых проверок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2E31D7-9BB6-9CFC-5D2C-46F301C41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39" t="31488" r="24674" b="7247"/>
          <a:stretch/>
        </p:blipFill>
        <p:spPr>
          <a:xfrm>
            <a:off x="1949132" y="1568989"/>
            <a:ext cx="7752522" cy="41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514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70835" y="621748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1150288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-69254" y="1005422"/>
            <a:ext cx="11789295" cy="3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Приоритет решений (предписаний), принятых (выданных) различными органами контроля в сфере закупок</a:t>
            </a: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E811B9-855F-DB59-71C7-7451B5091485}"/>
              </a:ext>
            </a:extLst>
          </p:cNvPr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внеплановых и плановых проверок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FE28D2-DE29-51DF-53FA-B74DBB7EE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45408" r="24456" b="20594"/>
          <a:stretch/>
        </p:blipFill>
        <p:spPr>
          <a:xfrm>
            <a:off x="856928" y="1943247"/>
            <a:ext cx="10478144" cy="31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121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F1F9909-4218-4257-135E-4CEDC15DF965}"/>
              </a:ext>
            </a:extLst>
          </p:cNvPr>
          <p:cNvCxnSpPr>
            <a:cxnSpLocks/>
          </p:cNvCxnSpPr>
          <p:nvPr/>
        </p:nvCxnSpPr>
        <p:spPr>
          <a:xfrm>
            <a:off x="0" y="1559069"/>
            <a:ext cx="772601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AE9CFB55-E1BC-2B99-7EA7-FF0BC573D2AF}"/>
              </a:ext>
            </a:extLst>
          </p:cNvPr>
          <p:cNvSpPr txBox="1">
            <a:spLocks/>
          </p:cNvSpPr>
          <p:nvPr/>
        </p:nvSpPr>
        <p:spPr bwMode="auto">
          <a:xfrm>
            <a:off x="0" y="960518"/>
            <a:ext cx="11789295" cy="71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Особенности проведения проверки при направлении заказчиком обращения о согласовании заключения контракта с единственным поставщиком (подрядчиком, исполнителем)</a:t>
            </a: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E811B9-855F-DB59-71C7-7451B5091485}"/>
              </a:ext>
            </a:extLst>
          </p:cNvPr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внеплановых и плановых проверок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552C4-EC97-7E22-7F6A-0A2BCF03D50A}"/>
              </a:ext>
            </a:extLst>
          </p:cNvPr>
          <p:cNvSpPr txBox="1"/>
          <p:nvPr/>
        </p:nvSpPr>
        <p:spPr>
          <a:xfrm>
            <a:off x="145475" y="1700240"/>
            <a:ext cx="1184598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России в письме от 18.03.2021 № 24-04-07/19432 указал: «…Закон № 44-ФЗ не устанавливает содержания понятия вышеуказанного противоречия, в связи с чем его содержание определяется в конкретном случае, в том числе исходя из признаков противоречия, наличие которого предполагается одним из участников правоотношений.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по общему правилу содержание понятия "противоречие" предусматривает ситуацию, при которой одно обстоятельство исключает или отрицает другое, несовместимое с ним…».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«…Так, нарушение устанавливается соответствующим контрольным органом в сфере закупок в случае его выявления, - в связи с чем также возможны ситуации, при которых нарушение не выявлено с учетом представленных пояснений, информации и документов, а также рассмотренных контрольным органом в сфере закупок конкретных обстоятельств.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это не исключает ситуацию, при которой имеющееся нарушение может быть установлено впоследствии, в том числе иным контрольным органом в сфере закупок, при представлении или выявлении подтверждающих информации и документов».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461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E811B9-855F-DB59-71C7-7451B5091485}"/>
              </a:ext>
            </a:extLst>
          </p:cNvPr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внеплановых и плановых проверок</a:t>
            </a:r>
          </a:p>
        </p:txBody>
      </p:sp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57FF7949-602B-0BFB-2960-B56932ED78D1}"/>
              </a:ext>
            </a:extLst>
          </p:cNvPr>
          <p:cNvSpPr/>
          <p:nvPr/>
        </p:nvSpPr>
        <p:spPr>
          <a:xfrm>
            <a:off x="1" y="4937733"/>
            <a:ext cx="7248938" cy="1045575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* датой поступления информации о признаках нарушения законодательства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о контрактной системе является дата ее регистрации в контрольном органе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в порядке, установленном инструкцией контрольного органа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по делопроизводству.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A30782C0-7F01-436D-A6C7-04D7500AD143}"/>
              </a:ext>
            </a:extLst>
          </p:cNvPr>
          <p:cNvSpPr/>
          <p:nvPr/>
        </p:nvSpPr>
        <p:spPr>
          <a:xfrm>
            <a:off x="742122" y="1307624"/>
            <a:ext cx="4200941" cy="93272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Внеплановая проверка</a:t>
            </a:r>
          </a:p>
          <a:p>
            <a:pPr algn="ctr"/>
            <a:endParaRPr lang="ru-RU" sz="2500" dirty="0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23E54D95-D12D-AE8B-CB82-21E31D6CFBE8}"/>
              </a:ext>
            </a:extLst>
          </p:cNvPr>
          <p:cNvSpPr/>
          <p:nvPr/>
        </p:nvSpPr>
        <p:spPr>
          <a:xfrm>
            <a:off x="7248938" y="1329098"/>
            <a:ext cx="4094923" cy="93272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Плановая проверка</a:t>
            </a:r>
            <a:endParaRPr lang="ru-RU" sz="2500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FE429B3D-A0E0-CC41-8F1D-44F840B8F650}"/>
              </a:ext>
            </a:extLst>
          </p:cNvPr>
          <p:cNvSpPr/>
          <p:nvPr/>
        </p:nvSpPr>
        <p:spPr>
          <a:xfrm>
            <a:off x="1132106" y="2861739"/>
            <a:ext cx="3519407" cy="147795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более 10 рабочих дней </a:t>
            </a:r>
          </a:p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(гос. тайна - не более 20 рабочих дней) + продление на не более чем 10 рабочих дней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ACA60ABA-9476-24A4-C549-6577D426018C}"/>
              </a:ext>
            </a:extLst>
          </p:cNvPr>
          <p:cNvSpPr/>
          <p:nvPr/>
        </p:nvSpPr>
        <p:spPr>
          <a:xfrm>
            <a:off x="7540489" y="2863910"/>
            <a:ext cx="3519405" cy="14757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более 20 рабочих дней + продление на не более чем 20 рабочих дней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1EE7730-62F8-EE4E-0CB7-A67E6A215628}"/>
              </a:ext>
            </a:extLst>
          </p:cNvPr>
          <p:cNvCxnSpPr>
            <a:cxnSpLocks/>
          </p:cNvCxnSpPr>
          <p:nvPr/>
        </p:nvCxnSpPr>
        <p:spPr>
          <a:xfrm>
            <a:off x="2623930" y="2398643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7332ED4-5F94-DF5B-35CF-5584870C7B8C}"/>
              </a:ext>
            </a:extLst>
          </p:cNvPr>
          <p:cNvCxnSpPr>
            <a:cxnSpLocks/>
          </p:cNvCxnSpPr>
          <p:nvPr/>
        </p:nvCxnSpPr>
        <p:spPr>
          <a:xfrm>
            <a:off x="9243391" y="2398643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87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517088" y="6255975"/>
            <a:ext cx="413656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E811B9-855F-DB59-71C7-7451B5091485}"/>
              </a:ext>
            </a:extLst>
          </p:cNvPr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Рискоориентированный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при формировании плана проверок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632CC016-B5B7-798B-D851-9EAACE5A707E}"/>
              </a:ext>
            </a:extLst>
          </p:cNvPr>
          <p:cNvSpPr/>
          <p:nvPr/>
        </p:nvSpPr>
        <p:spPr>
          <a:xfrm>
            <a:off x="3145904" y="1280002"/>
            <a:ext cx="5812565" cy="93272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Категории риска </a:t>
            </a:r>
            <a:endParaRPr lang="ru-RU" sz="2500" dirty="0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E484FF74-03C0-83EB-0E9C-0915C928E337}"/>
              </a:ext>
            </a:extLst>
          </p:cNvPr>
          <p:cNvSpPr/>
          <p:nvPr/>
        </p:nvSpPr>
        <p:spPr>
          <a:xfrm>
            <a:off x="1132106" y="2649790"/>
            <a:ext cx="2790537" cy="106017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ысокая категория риска (от 60 до 100 баллов)</a:t>
            </a:r>
            <a:endParaRPr lang="ru-RU" dirty="0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0BDD6DF2-037C-FBEA-E22A-CB801C7498AF}"/>
              </a:ext>
            </a:extLst>
          </p:cNvPr>
          <p:cNvSpPr/>
          <p:nvPr/>
        </p:nvSpPr>
        <p:spPr>
          <a:xfrm>
            <a:off x="4689240" y="2649790"/>
            <a:ext cx="2790537" cy="106017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С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редняя категория риска (от 30 до 60 баллов)</a:t>
            </a:r>
            <a:endParaRPr lang="ru-RU" dirty="0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24EF928B-D132-1D1A-9B8E-97AD1CC8B431}"/>
              </a:ext>
            </a:extLst>
          </p:cNvPr>
          <p:cNvSpPr/>
          <p:nvPr/>
        </p:nvSpPr>
        <p:spPr>
          <a:xfrm>
            <a:off x="8269356" y="2649790"/>
            <a:ext cx="2790537" cy="106017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Н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изкая категория риска (до 30 баллов)</a:t>
            </a:r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534A024-C356-1679-9590-B0B257F9C1B8}"/>
              </a:ext>
            </a:extLst>
          </p:cNvPr>
          <p:cNvCxnSpPr>
            <a:cxnSpLocks/>
          </p:cNvCxnSpPr>
          <p:nvPr/>
        </p:nvCxnSpPr>
        <p:spPr>
          <a:xfrm>
            <a:off x="3472070" y="2252481"/>
            <a:ext cx="0" cy="31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9D30251-4BB4-1FEB-1FB8-04C18BC71332}"/>
              </a:ext>
            </a:extLst>
          </p:cNvPr>
          <p:cNvCxnSpPr>
            <a:cxnSpLocks/>
          </p:cNvCxnSpPr>
          <p:nvPr/>
        </p:nvCxnSpPr>
        <p:spPr>
          <a:xfrm>
            <a:off x="6076122" y="2252481"/>
            <a:ext cx="0" cy="31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7BCC559-3682-7B3B-DA35-9C37DA384CFA}"/>
              </a:ext>
            </a:extLst>
          </p:cNvPr>
          <p:cNvCxnSpPr>
            <a:cxnSpLocks/>
          </p:cNvCxnSpPr>
          <p:nvPr/>
        </p:nvCxnSpPr>
        <p:spPr>
          <a:xfrm>
            <a:off x="8680173" y="2252481"/>
            <a:ext cx="0" cy="31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78899350-4723-B93D-4AFF-6C54098786D6}"/>
              </a:ext>
            </a:extLst>
          </p:cNvPr>
          <p:cNvSpPr/>
          <p:nvPr/>
        </p:nvSpPr>
        <p:spPr>
          <a:xfrm>
            <a:off x="3472070" y="5274365"/>
            <a:ext cx="8719930" cy="643316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Контрольный орган с 01.07.2022 включает в план проведения плановых проверок субъекты контроля с учетом их отнесения к категориям риска.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9AC739-1C12-678D-07BC-4DD0645E8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8" y="3948400"/>
            <a:ext cx="1810502" cy="64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F02650-CD8B-9B10-C69D-29BC370D12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22" y="3957787"/>
            <a:ext cx="1925473" cy="65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2012DDC-EC54-A626-4201-216ED05E45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73" y="4039475"/>
            <a:ext cx="2024960" cy="57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9F47CE-5BAE-E9D4-FC75-9560DFB609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82" t="44358" r="38650" b="52260"/>
          <a:stretch/>
        </p:blipFill>
        <p:spPr>
          <a:xfrm>
            <a:off x="24894" y="5357620"/>
            <a:ext cx="3326296" cy="3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676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E811B9-855F-DB59-71C7-7451B5091485}"/>
              </a:ext>
            </a:extLst>
          </p:cNvPr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Риск-ориентированный подход при формировании плана проверок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0B548C-712A-6DE8-8BD2-67F65CA4F242}"/>
              </a:ext>
            </a:extLst>
          </p:cNvPr>
          <p:cNvSpPr txBox="1">
            <a:spLocks/>
          </p:cNvSpPr>
          <p:nvPr/>
        </p:nvSpPr>
        <p:spPr bwMode="auto">
          <a:xfrm>
            <a:off x="-69254" y="1005422"/>
            <a:ext cx="11789295" cy="3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Критерии отнесения субъектов контроля к определенной категории риска</a:t>
            </a: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ABA3F49-4042-F97A-5D55-8FAF23695338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7871791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: пятиугольник 11">
            <a:extLst>
              <a:ext uri="{FF2B5EF4-FFF2-40B4-BE49-F238E27FC236}">
                <a16:creationId xmlns:a16="http://schemas.microsoft.com/office/drawing/2014/main" id="{87FE5532-09CB-BCE4-30CD-8A0DDF326397}"/>
              </a:ext>
            </a:extLst>
          </p:cNvPr>
          <p:cNvSpPr/>
          <p:nvPr/>
        </p:nvSpPr>
        <p:spPr>
          <a:xfrm>
            <a:off x="399302" y="1881250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пятиугольник 11">
            <a:extLst>
              <a:ext uri="{FF2B5EF4-FFF2-40B4-BE49-F238E27FC236}">
                <a16:creationId xmlns:a16="http://schemas.microsoft.com/office/drawing/2014/main" id="{BC95F01D-BAC6-4CB2-437B-1DDB736A8576}"/>
              </a:ext>
            </a:extLst>
          </p:cNvPr>
          <p:cNvSpPr/>
          <p:nvPr/>
        </p:nvSpPr>
        <p:spPr>
          <a:xfrm>
            <a:off x="400171" y="309583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B5147A5F-D04B-8F91-42CD-FB3D3C831158}"/>
              </a:ext>
            </a:extLst>
          </p:cNvPr>
          <p:cNvSpPr/>
          <p:nvPr/>
        </p:nvSpPr>
        <p:spPr>
          <a:xfrm>
            <a:off x="399302" y="3817904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D6785-B44B-49A3-506C-421ED13DFACF}"/>
              </a:ext>
            </a:extLst>
          </p:cNvPr>
          <p:cNvSpPr txBox="1"/>
          <p:nvPr/>
        </p:nvSpPr>
        <p:spPr>
          <a:xfrm>
            <a:off x="874643" y="1687736"/>
            <a:ext cx="10845398" cy="342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закупок, проведенных с нарушениями законодательства о контрактной системе, выявленными по результатам рассмотрения жалоб участников закупок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проведения на их основании внеплановых проверок в отношении субъектов контроля;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случаев неисполнения субъектами контроля предписаний;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случаев по невключению поставщиков (подрядчиков, исполнителей)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недобросовестных поставщиков (подрядчиков, исполнителей) в случае одностороннего отказа со стороны заказчика от исполнения контракта с таким поставщиком (подрядчиком, исполнителем).</a:t>
            </a:r>
          </a:p>
        </p:txBody>
      </p:sp>
    </p:spTree>
    <p:extLst>
      <p:ext uri="{BB962C8B-B14F-4D97-AF65-F5344CB8AC3E}">
        <p14:creationId xmlns:p14="http://schemas.microsoft.com/office/powerpoint/2010/main" val="226750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-152400" y="9506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срока и порядка оплаты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9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6050" y="3244334"/>
            <a:ext cx="595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ПП РФ № 2571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279400" y="803557"/>
            <a:ext cx="11887200" cy="155427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соответствует критериям, установленным ПП РФ от 19.12.2013 № 1186:</a:t>
            </a:r>
          </a:p>
          <a:p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055526"/>
              </p:ext>
            </p:extLst>
          </p:nvPr>
        </p:nvGraphicFramePr>
        <p:xfrm>
          <a:off x="72736" y="1165539"/>
          <a:ext cx="12046527" cy="565112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1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0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Нужды, обеспечиваемые контрактом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Срок, на который</a:t>
                      </a:r>
                      <a:r>
                        <a:rPr lang="ru-RU" sz="1800" baseline="0" dirty="0"/>
                        <a:t> заключен контракт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Цена контракта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Орган, уполномоченный</a:t>
                      </a:r>
                      <a:r>
                        <a:rPr lang="ru-RU" sz="1800" baseline="0" dirty="0"/>
                        <a:t> принять решение об изменении условий контракта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254">
                <a:tc>
                  <a:txBody>
                    <a:bodyPr/>
                    <a:lstStyle/>
                    <a:p>
                      <a:r>
                        <a:rPr lang="ru-RU" sz="1800" dirty="0"/>
                        <a:t>Федеральные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 менее 3-х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/>
                        <a:t>10 млрд. руб. </a:t>
                      </a:r>
                      <a:r>
                        <a:rPr lang="ru-RU" sz="1800" dirty="0"/>
                        <a:t>(за </a:t>
                      </a:r>
                      <a:r>
                        <a:rPr lang="ru-RU" sz="1800" dirty="0" err="1"/>
                        <a:t>искл</a:t>
                      </a:r>
                      <a:r>
                        <a:rPr lang="ru-RU" sz="1800" dirty="0"/>
                        <a:t>.</a:t>
                      </a:r>
                      <a:r>
                        <a:rPr lang="ru-RU" sz="1800" baseline="0" dirty="0"/>
                        <a:t> КЖЦ, геологическое изучение недр);</a:t>
                      </a:r>
                    </a:p>
                    <a:p>
                      <a:r>
                        <a:rPr lang="ru-RU" sz="1800" u="sng" dirty="0"/>
                        <a:t>40 млн. руб. </a:t>
                      </a:r>
                      <a:r>
                        <a:rPr lang="ru-RU" sz="1800" dirty="0"/>
                        <a:t>– исследования </a:t>
                      </a:r>
                      <a:r>
                        <a:rPr lang="ru-RU" sz="1800" dirty="0" err="1"/>
                        <a:t>лек.препаратов</a:t>
                      </a:r>
                      <a:r>
                        <a:rPr lang="ru-RU" sz="1800" dirty="0"/>
                        <a:t>;</a:t>
                      </a:r>
                    </a:p>
                    <a:p>
                      <a:r>
                        <a:rPr lang="ru-RU" sz="1800" u="sng" dirty="0"/>
                        <a:t>100 млн.</a:t>
                      </a:r>
                      <a:r>
                        <a:rPr lang="ru-RU" sz="1800" u="sng" baseline="0" dirty="0"/>
                        <a:t> руб.</a:t>
                      </a:r>
                      <a:r>
                        <a:rPr lang="ru-RU" sz="1800" baseline="0" dirty="0"/>
                        <a:t> – геологическое изучение недр.</a:t>
                      </a:r>
                      <a:endParaRPr lang="ru-RU" sz="1800" dirty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Правительство</a:t>
                      </a:r>
                      <a:r>
                        <a:rPr lang="ru-RU" sz="1800" baseline="0" dirty="0"/>
                        <a:t> РФ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41">
                <a:tc>
                  <a:txBody>
                    <a:bodyPr/>
                    <a:lstStyle/>
                    <a:p>
                      <a:r>
                        <a:rPr lang="ru-RU" sz="1800" dirty="0"/>
                        <a:t>Субъект</a:t>
                      </a:r>
                      <a:r>
                        <a:rPr lang="ru-RU" sz="1800" baseline="0" dirty="0"/>
                        <a:t> РФ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 менее 3-х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 млрд. руб.</a:t>
                      </a:r>
                      <a:r>
                        <a:rPr lang="ru-RU" sz="1800" baseline="0" dirty="0"/>
                        <a:t> (за </a:t>
                      </a:r>
                      <a:r>
                        <a:rPr lang="ru-RU" sz="1800" baseline="0" dirty="0" err="1"/>
                        <a:t>искл</a:t>
                      </a:r>
                      <a:r>
                        <a:rPr lang="ru-RU" sz="1800" baseline="0" dirty="0"/>
                        <a:t>. КЖЦ)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Высший исполнительный</a:t>
                      </a:r>
                      <a:r>
                        <a:rPr lang="ru-RU" sz="1800" baseline="0" dirty="0"/>
                        <a:t> орган субъекта РФ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41">
                <a:tc>
                  <a:txBody>
                    <a:bodyPr/>
                    <a:lstStyle/>
                    <a:p>
                      <a:r>
                        <a:rPr lang="ru-RU" sz="1800" dirty="0"/>
                        <a:t>Муниципальные</a:t>
                      </a:r>
                      <a:r>
                        <a:rPr lang="ru-RU" sz="1800" baseline="0" dirty="0"/>
                        <a:t> нужды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 менее 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500 млн.</a:t>
                      </a:r>
                      <a:r>
                        <a:rPr lang="ru-RU" sz="1800" baseline="0" dirty="0"/>
                        <a:t> руб. (за </a:t>
                      </a:r>
                      <a:r>
                        <a:rPr lang="ru-RU" sz="1800" baseline="0" dirty="0" err="1"/>
                        <a:t>искл</a:t>
                      </a:r>
                      <a:r>
                        <a:rPr lang="ru-RU" sz="1800" baseline="0" dirty="0"/>
                        <a:t>. КЖЦ)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Орган местного самоуправления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7F8CE8-0D2E-9510-44F8-BAD5B5C3C78E}"/>
              </a:ext>
            </a:extLst>
          </p:cNvPr>
          <p:cNvSpPr/>
          <p:nvPr/>
        </p:nvSpPr>
        <p:spPr>
          <a:xfrm>
            <a:off x="11768166" y="64083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20590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E811B9-855F-DB59-71C7-7451B5091485}"/>
              </a:ext>
            </a:extLst>
          </p:cNvPr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решений (предписаний), принятых различными органами контроля в сфере закупок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0B548C-712A-6DE8-8BD2-67F65CA4F242}"/>
              </a:ext>
            </a:extLst>
          </p:cNvPr>
          <p:cNvSpPr txBox="1">
            <a:spLocks/>
          </p:cNvSpPr>
          <p:nvPr/>
        </p:nvSpPr>
        <p:spPr bwMode="auto">
          <a:xfrm>
            <a:off x="-69254" y="1005422"/>
            <a:ext cx="11789295" cy="3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Части 17-20 статьи 99 Закона о контрактной системе:</a:t>
            </a: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ABA3F49-4042-F97A-5D55-8FAF23695338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7871791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: пятиугольник 11">
            <a:extLst>
              <a:ext uri="{FF2B5EF4-FFF2-40B4-BE49-F238E27FC236}">
                <a16:creationId xmlns:a16="http://schemas.microsoft.com/office/drawing/2014/main" id="{87FE5532-09CB-BCE4-30CD-8A0DDF326397}"/>
              </a:ext>
            </a:extLst>
          </p:cNvPr>
          <p:cNvSpPr/>
          <p:nvPr/>
        </p:nvSpPr>
        <p:spPr>
          <a:xfrm>
            <a:off x="399302" y="1881250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пятиугольник 11">
            <a:extLst>
              <a:ext uri="{FF2B5EF4-FFF2-40B4-BE49-F238E27FC236}">
                <a16:creationId xmlns:a16="http://schemas.microsoft.com/office/drawing/2014/main" id="{BC95F01D-BAC6-4CB2-437B-1DDB736A8576}"/>
              </a:ext>
            </a:extLst>
          </p:cNvPr>
          <p:cNvSpPr/>
          <p:nvPr/>
        </p:nvSpPr>
        <p:spPr>
          <a:xfrm>
            <a:off x="400171" y="309583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B5147A5F-D04B-8F91-42CD-FB3D3C831158}"/>
              </a:ext>
            </a:extLst>
          </p:cNvPr>
          <p:cNvSpPr/>
          <p:nvPr/>
        </p:nvSpPr>
        <p:spPr>
          <a:xfrm>
            <a:off x="399302" y="3817904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D6785-B44B-49A3-506C-421ED13DFACF}"/>
              </a:ext>
            </a:extLst>
          </p:cNvPr>
          <p:cNvSpPr txBox="1"/>
          <p:nvPr/>
        </p:nvSpPr>
        <p:spPr>
          <a:xfrm>
            <a:off x="874643" y="1687736"/>
            <a:ext cx="10845398" cy="308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по проверкам, принятые уполномоченными органами исполнительной власти субъектов РФ не могут противоречить решениям, принятым федеральным органом исполнительной власти;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в отношении одной и той же закупки приняты решения по проверкам ОИВ субъекта РФ, так и ФОИВ, то подлежат исполнению акты, принятые ФОИВ;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принятых решениях (предписаниях) размещается в реестре проверок в единой информационной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9970696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12192000" cy="681037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2366963" y="66676"/>
            <a:ext cx="787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КОАП РФ: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Прямоугольник 1"/>
          <p:cNvSpPr>
            <a:spLocks noChangeArrowheads="1"/>
          </p:cNvSpPr>
          <p:nvPr/>
        </p:nvSpPr>
        <p:spPr bwMode="auto">
          <a:xfrm>
            <a:off x="0" y="681038"/>
            <a:ext cx="12191999" cy="3170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Новеллы, предусмотренные в проекте КоАП: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правонарушения, совершаемые заказчиками в ходе закупки, сконцентрированы в четырех статьях (статья 28.1-28.2, 28.6 проекта КоАП по нарушениям Закона о контрактной системе, статья 28.4 проекта КоАП по нарушениям Закона о закупках);</a:t>
            </a:r>
          </a:p>
          <a:p>
            <a:pPr algn="just">
              <a:spcBef>
                <a:spcPct val="0"/>
              </a:spcBef>
              <a:buClrTx/>
              <a:buFontTx/>
              <a:buAutoNum type="arabicPeriod"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число субъектов правонарушений, совершаемых в ходе проведения электронных процедур определения поставщика, включены специализированные электронные торговые площадки, а также кредитные организации (статья 28.6 проекта КоАП);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4" name="Прямоугольник 2"/>
          <p:cNvSpPr>
            <a:spLocks noChangeArrowheads="1"/>
          </p:cNvSpPr>
          <p:nvPr/>
        </p:nvSpPr>
        <p:spPr bwMode="auto">
          <a:xfrm>
            <a:off x="-79513" y="3761684"/>
            <a:ext cx="12271512" cy="1631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Уменьшение числа составов административных правонарушений в сфере закупок за счет унификации различных деликтов (например, нарушение установленных законодательством и иными нормативными правовыми актами Российской Федерации о контрактной системе в сфере закупок требований к содержанию документов, формируемых (составляемых) при осуществлении закупок, к порядку и сроку их размещения в ЕИС (часть 9 статьи 28.1 проекта КоАП объединяет правонарушения части 1-1.7, 4, 4.2 </a:t>
            </a:r>
            <a:r>
              <a:rPr lang="en-US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7.30 КоАП РФ);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72424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2351089" y="20639"/>
            <a:ext cx="787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</a:rPr>
              <a:t>ФЕДЕРАЛЬНЫЙ ЗАКОН ОТ 08.03.2022 № 46-ФЗ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12192000" cy="487016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2366963" y="66676"/>
            <a:ext cx="787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КОАП РФ: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7" name="Объект 2"/>
          <p:cNvSpPr>
            <a:spLocks noGrp="1"/>
          </p:cNvSpPr>
          <p:nvPr/>
        </p:nvSpPr>
        <p:spPr bwMode="auto">
          <a:xfrm>
            <a:off x="1" y="487017"/>
            <a:ext cx="12192000" cy="63709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Новеллы, предусмотренные в проекте КоАП:</a:t>
            </a:r>
          </a:p>
          <a:p>
            <a:pPr algn="just">
              <a:spcBef>
                <a:spcPct val="20000"/>
              </a:spcBef>
              <a:buClrTx/>
              <a:buFontTx/>
              <a:buNone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4. Некоторое смягчение  административных штрафов за нарушения Закона о контрактной системе и ужесточение их за нарушения Закона о закупках, увеличение количества относительно-определенных санкций;</a:t>
            </a:r>
          </a:p>
          <a:p>
            <a:pPr algn="just">
              <a:spcBef>
                <a:spcPct val="20000"/>
              </a:spcBef>
              <a:buClrTx/>
              <a:buFontTx/>
              <a:buNone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5. Вводится ответственность субъектов контроля по Закону о закупках за осуществление закупок товаров, работ, услуг отдельными видами юридических лиц у субъектов малого и среднего предпринимательства в размере менее размера, определенного законодательством в сфере закупок отдельными видами юридических лиц (части 6 статьи 28.4 проекта КоАП);</a:t>
            </a:r>
          </a:p>
          <a:p>
            <a:pPr algn="just">
              <a:spcBef>
                <a:spcPct val="20000"/>
              </a:spcBef>
              <a:buClrTx/>
              <a:buFontTx/>
              <a:buNone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6. Правонарушения Главы 28 проекта КоАП не отнесены к категории «грубых» административных правонарушений, возможна замена административного штрафа на предупреждение</a:t>
            </a:r>
          </a:p>
          <a:p>
            <a:pPr algn="just">
              <a:spcBef>
                <a:spcPct val="20000"/>
              </a:spcBef>
              <a:buClrTx/>
              <a:buFontTx/>
              <a:buAutoNum type="arabicPeriod"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Tx/>
              <a:buFontTx/>
              <a:buAutoNum type="arabicPeriod"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Tx/>
            </a:pPr>
            <a:endParaRPr lang="ru-RU" altLang="ru-RU" sz="1800" dirty="0">
              <a:solidFill>
                <a:schemeClr val="bg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10253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1E5070-8D0E-9B5E-E603-D1C298071B03}"/>
              </a:ext>
            </a:extLst>
          </p:cNvPr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46769598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605317" y="2933581"/>
            <a:ext cx="7209243" cy="662319"/>
          </a:xfrm>
          <a:prstGeom prst="rect">
            <a:avLst/>
          </a:prstGeom>
        </p:spPr>
        <p:txBody>
          <a:bodyPr wrap="square" lIns="107275" tIns="53637" rIns="107275" bIns="53637">
            <a:spAutoFit/>
          </a:bodyPr>
          <a:lstStyle/>
          <a:p>
            <a:pPr algn="ctr" defTabSz="914296"/>
            <a:r>
              <a:rPr lang="ru-RU" sz="36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5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3669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характеристик товара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9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6050" y="3244334"/>
            <a:ext cx="595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ПП РФ № 2571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D0C135-2060-3416-8F86-DE94048096D5}"/>
              </a:ext>
            </a:extLst>
          </p:cNvPr>
          <p:cNvSpPr/>
          <p:nvPr/>
        </p:nvSpPr>
        <p:spPr>
          <a:xfrm>
            <a:off x="152400" y="1346981"/>
            <a:ext cx="11887200" cy="483209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/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7 статьи 95 Закона № 44-ФЗ: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исполнении контракта (за исключением случаев, которые предусмотрены нормативными правовыми актами, принятыми в соответствии с частью 6 статьи 14 Закона № 44-ФЗ)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согласованию заказчика с поставщиком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(подрядчиком, исполнителем)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поставка товара, выполнение работы или оказание услуги, качество, технические и функциональные характеристики (потребительские свойства) которых являются улучшенными по сравнению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качеством и соответствующими техническими и функциональными характеристиками, указанными в контракте (критерии определения улучшенных технических характеристик Законом № 44-ФЗ не установлены, соответственно, их заказчик самостоятельно определяет – письмо Минфина России от 07.11.2014 № 02-02-08/56115).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Пункт 5 ПП РФ от 16.11.2015 № 1236 (запрет на допуск иностранного ПО) - установить, что заказчик при исполнении заключенного в соответствии с Законом № 44-ФЗ контракта, предметом которого является поставка ПО и (или) прав на него, </a:t>
            </a: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вправе допускать в соответствии с ч. 7 ст. 95 Закона № 44-ФЗ замену ПО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сведения о котором включены в реестр российского ПО или реестр евразийского ПО, </a:t>
            </a: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иное программное обеспечение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нак запрета 1"/>
          <p:cNvSpPr/>
          <p:nvPr/>
        </p:nvSpPr>
        <p:spPr>
          <a:xfrm>
            <a:off x="298174" y="3895832"/>
            <a:ext cx="586409" cy="530973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5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Несущественные условия контракта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08070" y="6331590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279400" y="1299066"/>
            <a:ext cx="11887200" cy="36009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Несущественные условия контракта –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условия, не поименованные в Законе № 44-ФЗ как обязательные, и не являются обязательными для конкретного предмета контракта и не заявлены как существенные.</a:t>
            </a: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отнести следующее:</a:t>
            </a: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сторон (адреса, контактная информация, банковские реквизиты и пр.)</a:t>
            </a:r>
          </a:p>
          <a:p>
            <a:pPr marL="457200" indent="-457200">
              <a:buAutoNum type="arabicParenR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 контракта</a:t>
            </a:r>
          </a:p>
          <a:p>
            <a:pPr marL="457200" indent="-457200">
              <a:buAutoNum type="arabicParenR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Опечатки в контракте (ошибки в реквизитах, в спецификациях к контракту и пр.).</a:t>
            </a: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655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3622763-88D2-457F-815A-041360F8D079}" vid="{EF20D0C7-54D8-4AF6-AF5C-4D9F908F5045}"/>
    </a:ext>
  </a:extLst>
</a:theme>
</file>

<file path=ppt/theme/theme3.xml><?xml version="1.0" encoding="utf-8"?>
<a:theme xmlns:a="http://schemas.openxmlformats.org/drawingml/2006/main" name="Проводим собр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fb0879af-3eba-417a-a55a-ffe6dcd6ca77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tf16411253</Template>
  <TotalTime>0</TotalTime>
  <Words>7527</Words>
  <Application>Microsoft Office PowerPoint</Application>
  <PresentationFormat>Широкоэкранный</PresentationFormat>
  <Paragraphs>604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73</vt:i4>
      </vt:variant>
    </vt:vector>
  </HeadingPairs>
  <TitlesOfParts>
    <vt:vector size="84" baseType="lpstr">
      <vt:lpstr>Arial</vt:lpstr>
      <vt:lpstr>Arial Narrow</vt:lpstr>
      <vt:lpstr>Calibri</vt:lpstr>
      <vt:lpstr>Calibri Light</vt:lpstr>
      <vt:lpstr>Formular</vt:lpstr>
      <vt:lpstr>Symbol</vt:lpstr>
      <vt:lpstr>Times New Roman</vt:lpstr>
      <vt:lpstr>Wingdings</vt:lpstr>
      <vt:lpstr>1_Тема Office</vt:lpstr>
      <vt:lpstr>Тема1</vt:lpstr>
      <vt:lpstr>Проводим собрание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2019-12-17T09:23:06Z</dcterms:created>
  <dcterms:modified xsi:type="dcterms:W3CDTF">2023-09-25T18:30:06Z</dcterms:modified>
</cp:coreProperties>
</file>