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2">
  <p:sldMasterIdLst>
    <p:sldMasterId id="2147483667" r:id="rId3"/>
    <p:sldMasterId id="2147483679" r:id="rId4"/>
    <p:sldMasterId id="2147483694" r:id="rId5"/>
  </p:sldMasterIdLst>
  <p:notesMasterIdLst>
    <p:notesMasterId r:id="rId115"/>
  </p:notesMasterIdLst>
  <p:handoutMasterIdLst>
    <p:handoutMasterId r:id="rId116"/>
  </p:handoutMasterIdLst>
  <p:sldIdLst>
    <p:sldId id="339" r:id="rId6"/>
    <p:sldId id="832" r:id="rId7"/>
    <p:sldId id="833" r:id="rId8"/>
    <p:sldId id="835" r:id="rId9"/>
    <p:sldId id="834" r:id="rId10"/>
    <p:sldId id="836" r:id="rId11"/>
    <p:sldId id="837" r:id="rId12"/>
    <p:sldId id="838" r:id="rId13"/>
    <p:sldId id="839" r:id="rId14"/>
    <p:sldId id="615" r:id="rId15"/>
    <p:sldId id="840" r:id="rId16"/>
    <p:sldId id="841" r:id="rId17"/>
    <p:sldId id="740" r:id="rId18"/>
    <p:sldId id="741" r:id="rId19"/>
    <p:sldId id="742" r:id="rId20"/>
    <p:sldId id="743" r:id="rId21"/>
    <p:sldId id="744" r:id="rId22"/>
    <p:sldId id="774" r:id="rId23"/>
    <p:sldId id="746" r:id="rId24"/>
    <p:sldId id="650" r:id="rId25"/>
    <p:sldId id="747" r:id="rId26"/>
    <p:sldId id="677" r:id="rId27"/>
    <p:sldId id="678" r:id="rId28"/>
    <p:sldId id="695" r:id="rId29"/>
    <p:sldId id="696" r:id="rId30"/>
    <p:sldId id="697" r:id="rId31"/>
    <p:sldId id="748" r:id="rId32"/>
    <p:sldId id="775" r:id="rId33"/>
    <p:sldId id="751" r:id="rId34"/>
    <p:sldId id="761" r:id="rId35"/>
    <p:sldId id="759" r:id="rId36"/>
    <p:sldId id="762" r:id="rId37"/>
    <p:sldId id="760" r:id="rId38"/>
    <p:sldId id="765" r:id="rId39"/>
    <p:sldId id="766" r:id="rId40"/>
    <p:sldId id="776" r:id="rId41"/>
    <p:sldId id="767" r:id="rId42"/>
    <p:sldId id="768" r:id="rId43"/>
    <p:sldId id="777" r:id="rId44"/>
    <p:sldId id="842" r:id="rId45"/>
    <p:sldId id="843" r:id="rId46"/>
    <p:sldId id="844" r:id="rId47"/>
    <p:sldId id="845" r:id="rId48"/>
    <p:sldId id="753" r:id="rId49"/>
    <p:sldId id="754" r:id="rId50"/>
    <p:sldId id="755" r:id="rId51"/>
    <p:sldId id="763" r:id="rId52"/>
    <p:sldId id="764" r:id="rId53"/>
    <p:sldId id="770" r:id="rId54"/>
    <p:sldId id="846" r:id="rId55"/>
    <p:sldId id="847" r:id="rId56"/>
    <p:sldId id="848" r:id="rId57"/>
    <p:sldId id="849" r:id="rId58"/>
    <p:sldId id="778" r:id="rId59"/>
    <p:sldId id="779" r:id="rId60"/>
    <p:sldId id="780" r:id="rId61"/>
    <p:sldId id="850" r:id="rId62"/>
    <p:sldId id="781" r:id="rId63"/>
    <p:sldId id="782" r:id="rId64"/>
    <p:sldId id="783" r:id="rId65"/>
    <p:sldId id="851" r:id="rId66"/>
    <p:sldId id="772" r:id="rId67"/>
    <p:sldId id="852" r:id="rId68"/>
    <p:sldId id="853" r:id="rId69"/>
    <p:sldId id="854" r:id="rId70"/>
    <p:sldId id="855" r:id="rId71"/>
    <p:sldId id="856" r:id="rId72"/>
    <p:sldId id="773" r:id="rId73"/>
    <p:sldId id="857" r:id="rId74"/>
    <p:sldId id="858" r:id="rId75"/>
    <p:sldId id="757" r:id="rId76"/>
    <p:sldId id="784" r:id="rId77"/>
    <p:sldId id="785" r:id="rId78"/>
    <p:sldId id="786" r:id="rId79"/>
    <p:sldId id="787" r:id="rId80"/>
    <p:sldId id="788" r:id="rId81"/>
    <p:sldId id="789" r:id="rId82"/>
    <p:sldId id="790" r:id="rId83"/>
    <p:sldId id="791" r:id="rId84"/>
    <p:sldId id="792" r:id="rId85"/>
    <p:sldId id="793" r:id="rId86"/>
    <p:sldId id="794" r:id="rId87"/>
    <p:sldId id="795" r:id="rId88"/>
    <p:sldId id="796" r:id="rId89"/>
    <p:sldId id="797" r:id="rId90"/>
    <p:sldId id="798" r:id="rId91"/>
    <p:sldId id="799" r:id="rId92"/>
    <p:sldId id="800" r:id="rId93"/>
    <p:sldId id="801" r:id="rId94"/>
    <p:sldId id="802" r:id="rId95"/>
    <p:sldId id="803" r:id="rId96"/>
    <p:sldId id="804" r:id="rId97"/>
    <p:sldId id="805" r:id="rId98"/>
    <p:sldId id="806" r:id="rId99"/>
    <p:sldId id="807" r:id="rId100"/>
    <p:sldId id="808" r:id="rId101"/>
    <p:sldId id="812" r:id="rId102"/>
    <p:sldId id="813" r:id="rId103"/>
    <p:sldId id="814" r:id="rId104"/>
    <p:sldId id="815" r:id="rId105"/>
    <p:sldId id="816" r:id="rId106"/>
    <p:sldId id="817" r:id="rId107"/>
    <p:sldId id="818" r:id="rId108"/>
    <p:sldId id="819" r:id="rId109"/>
    <p:sldId id="820" r:id="rId110"/>
    <p:sldId id="821" r:id="rId111"/>
    <p:sldId id="822" r:id="rId112"/>
    <p:sldId id="823" r:id="rId113"/>
    <p:sldId id="610" r:id="rId114"/>
  </p:sldIdLst>
  <p:sldSz cx="12192000" cy="6858000"/>
  <p:notesSz cx="6797675" cy="9926638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009999"/>
    <a:srgbClr val="00808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5" autoAdjust="0"/>
    <p:restoredTop sz="95253" autoAdjust="0"/>
  </p:normalViewPr>
  <p:slideViewPr>
    <p:cSldViewPr snapToGrid="0">
      <p:cViewPr varScale="1">
        <p:scale>
          <a:sx n="116" d="100"/>
          <a:sy n="116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presProps" Target="presProps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3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viewProps" Target="viewProps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1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8DD750-E9C8-498E-B02F-A465CB2BB798}" type="datetime1">
              <a:rPr lang="ru-RU" smtClean="0"/>
              <a:t>26.09.2023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7C6E7-B645-4B70-AC63-7A575D94CEB1}" type="datetime1">
              <a:rPr lang="ru-RU" smtClean="0"/>
              <a:pPr/>
              <a:t>26.09.2023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3057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049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82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82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4848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3AB5-206E-41C3-AB3B-6B68C7BC0FFA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132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D809-2B61-41F3-AE8C-28EB0DEBFB2B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85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2209800"/>
            <a:ext cx="518941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2209800"/>
            <a:ext cx="518941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C6E44-DA73-4442-B15B-7419E99CBC0A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140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BEC3-F624-4039-A963-BD8F4F15C568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415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F1F4-C35E-4003-BD37-093539A26B27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151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9F0F-02CD-4A44-8F19-D24F603F757E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811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967D-5F10-46D3-BDD4-E0424AC889B8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671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F08B-4F23-49E4-A426-EA47866A4C13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6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6604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30E98-2D6B-456B-A918-0070B9D3618C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148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25169" y="1295400"/>
            <a:ext cx="2704123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1295400"/>
            <a:ext cx="79248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10DC-E5BF-4F2E-BBCF-B4CD6B975D2E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5467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12800" y="1295400"/>
            <a:ext cx="10816492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5151-2D53-4E26-8A4D-A0688487487D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731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2" y="1295400"/>
            <a:ext cx="9753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800" y="2209800"/>
            <a:ext cx="5189415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2209800"/>
            <a:ext cx="5189415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63A1-9169-40CA-B5D4-B6054EE5A190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361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6" descr="slayd_t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47" descr="slayd_tit_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219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6918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99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3AB5-206E-41C3-AB3B-6B68C7BC0FFA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183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D809-2B61-41F3-AE8C-28EB0DEBFB2B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8504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2209800"/>
            <a:ext cx="518941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2209800"/>
            <a:ext cx="518941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C6E44-DA73-4442-B15B-7419E99CBC0A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955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BEC3-F624-4039-A963-BD8F4F15C568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049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2392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F1F4-C35E-4003-BD37-093539A26B27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406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9F0F-02CD-4A44-8F19-D24F603F757E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272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967D-5F10-46D3-BDD4-E0424AC889B8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61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F08B-4F23-49E4-A426-EA47866A4C13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9292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30E98-2D6B-456B-A918-0070B9D3618C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3622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25169" y="1295400"/>
            <a:ext cx="2704123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1295400"/>
            <a:ext cx="79248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10DC-E5BF-4F2E-BBCF-B4CD6B975D2E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7700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12800" y="1295400"/>
            <a:ext cx="10816492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A5151-2D53-4E26-8A4D-A0688487487D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7197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2" y="1295400"/>
            <a:ext cx="97536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800" y="2209800"/>
            <a:ext cx="5189415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2209800"/>
            <a:ext cx="5189415" cy="3810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63A1-9169-40CA-B5D4-B6054EE5A190}" type="slidenum">
              <a:rPr lang="en-US">
                <a:solidFill>
                  <a:srgbClr val="C0504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203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6" descr="slayd_t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47" descr="slayd_tit_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219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376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3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8"/>
            <a:ext cx="53848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8"/>
            <a:ext cx="538480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6745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3468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586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7652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55"/>
            <a:ext cx="4011084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6" y="273059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058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72" indent="0">
              <a:buNone/>
              <a:defRPr sz="3300"/>
            </a:lvl2pPr>
            <a:lvl3pPr marL="1072743" indent="0">
              <a:buNone/>
              <a:defRPr sz="2800"/>
            </a:lvl3pPr>
            <a:lvl4pPr marL="1609115" indent="0">
              <a:buNone/>
              <a:defRPr sz="2300"/>
            </a:lvl4pPr>
            <a:lvl5pPr marL="2145487" indent="0">
              <a:buNone/>
              <a:defRPr sz="2300"/>
            </a:lvl5pPr>
            <a:lvl6pPr marL="2681859" indent="0">
              <a:buNone/>
              <a:defRPr sz="2300"/>
            </a:lvl6pPr>
            <a:lvl7pPr marL="3218230" indent="0">
              <a:buNone/>
              <a:defRPr sz="2300"/>
            </a:lvl7pPr>
            <a:lvl8pPr marL="3754602" indent="0">
              <a:buNone/>
              <a:defRPr sz="2300"/>
            </a:lvl8pPr>
            <a:lvl9pPr marL="4290974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69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743"/>
            <a:fld id="{9A919237-8B79-48CB-A986-B4FF8FA9BB5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743"/>
              <a:t>26.09.2023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74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72743"/>
            <a:fld id="{6FB2F5DC-9BC0-4A83-B5E0-42DE987A42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727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0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>
    <p:wipe/>
  </p:transition>
  <p:txStyles>
    <p:titleStyle>
      <a:lvl1pPr algn="ctr" defTabSz="107274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79" indent="-402279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604" indent="-335232" algn="l" defTabSz="1072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929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301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73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875692" y="1295400"/>
            <a:ext cx="975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209800"/>
            <a:ext cx="10566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9221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67476"/>
            <a:ext cx="1252416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561F04-CA7D-4475-8A83-1DF23BDC60BE}" type="slidenum">
              <a:rPr lang="en-US" sz="1200">
                <a:solidFill>
                  <a:srgbClr val="C0504D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C0504D"/>
              </a:solidFill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812800" y="6553200"/>
            <a:ext cx="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30" name="Picture 26" descr="slayd_tit_dow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197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875692" y="1295400"/>
            <a:ext cx="975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209800"/>
            <a:ext cx="10566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392215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67476"/>
            <a:ext cx="1252416" cy="39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561F04-CA7D-4475-8A83-1DF23BDC60BE}" type="slidenum">
              <a:rPr lang="en-US" sz="1200">
                <a:solidFill>
                  <a:srgbClr val="C0504D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C0504D"/>
              </a:solidFill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>
            <a:off x="812800" y="6553200"/>
            <a:ext cx="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30" name="Picture 26" descr="slayd_tit_dow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7998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335360" y="356659"/>
            <a:ext cx="1152128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35367" y="6501351"/>
            <a:ext cx="11513724" cy="1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832355" y="340396"/>
            <a:ext cx="0" cy="61609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15078" y="2054361"/>
            <a:ext cx="9737559" cy="3109129"/>
          </a:xfrm>
          <a:prstGeom prst="rect">
            <a:avLst/>
          </a:prstGeom>
        </p:spPr>
        <p:txBody>
          <a:bodyPr wrap="square" lIns="107263" tIns="53630" rIns="107263" bIns="53630">
            <a:spAutoFit/>
          </a:bodyPr>
          <a:lstStyle/>
          <a:p>
            <a:pPr algn="ctr" defTabSz="1072621"/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2621"/>
            <a:r>
              <a:rPr lang="ru-RU" sz="3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рассмотрения жалоб ФАС России </a:t>
            </a:r>
          </a:p>
          <a:p>
            <a:pPr algn="ctr" defTabSz="1072621"/>
            <a:r>
              <a:rPr lang="ru-RU" sz="3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действия субъектов контроля</a:t>
            </a:r>
          </a:p>
          <a:p>
            <a:pPr algn="ctr" defTabSz="1072621"/>
            <a:endParaRPr lang="ru-RU" sz="3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2621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2621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2621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72621"/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4780" y="356659"/>
            <a:ext cx="0" cy="61609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6644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закупки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88889" y="1921021"/>
            <a:ext cx="11642718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>
            <a:extLst>
              <a:ext uri="{FF2B5EF4-FFF2-40B4-BE49-F238E27FC236}">
                <a16:creationId xmlns="" xmlns:a16="http://schemas.microsoft.com/office/drawing/2014/main" id="{EADEDA3A-EE59-C16A-4363-E1A553568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t="48320" r="52835" b="29840"/>
          <a:stretch>
            <a:fillRect/>
          </a:stretch>
        </p:blipFill>
        <p:spPr bwMode="auto">
          <a:xfrm>
            <a:off x="187698" y="1758045"/>
            <a:ext cx="5463024" cy="241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7">
            <a:extLst>
              <a:ext uri="{FF2B5EF4-FFF2-40B4-BE49-F238E27FC236}">
                <a16:creationId xmlns="" xmlns:a16="http://schemas.microsoft.com/office/drawing/2014/main" id="{2353C694-E109-4662-D504-E9D18DA71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279" y="1213226"/>
            <a:ext cx="507448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Состав работ включает, в том числе: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38 «Услуги по сбору, обработке </a:t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и удалению отходов; оказание услуг по утилизации отходов»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81.21.10 «Услуги по общей уборке зданий»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81.22.10 «Услуги по мытью окон»</a:t>
            </a:r>
            <a:endParaRPr lang="ru-RU" altLang="ru-RU" sz="2400" dirty="0">
              <a:solidFill>
                <a:schemeClr val="tx1"/>
              </a:solidFill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4383C4AE-3CB2-58E1-BEC5-F1BD461E0A0C}"/>
              </a:ext>
            </a:extLst>
          </p:cNvPr>
          <p:cNvSpPr txBox="1">
            <a:spLocks/>
          </p:cNvSpPr>
          <p:nvPr/>
        </p:nvSpPr>
        <p:spPr bwMode="auto">
          <a:xfrm>
            <a:off x="0" y="996805"/>
            <a:ext cx="5074487" cy="4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от 01.09.2020 по делу № 20/44/105/1490 </a:t>
            </a: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372CF5-0FBE-1A34-11EF-4EE989D9AB79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4969565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: пятиугольник 11">
            <a:extLst>
              <a:ext uri="{FF2B5EF4-FFF2-40B4-BE49-F238E27FC236}">
                <a16:creationId xmlns="" xmlns:a16="http://schemas.microsoft.com/office/drawing/2014/main" id="{A56A696A-72CA-0EEC-8964-8FA15E21E181}"/>
              </a:ext>
            </a:extLst>
          </p:cNvPr>
          <p:cNvSpPr/>
          <p:nvPr/>
        </p:nvSpPr>
        <p:spPr>
          <a:xfrm>
            <a:off x="6087795" y="365305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пятиугольник 11">
            <a:extLst>
              <a:ext uri="{FF2B5EF4-FFF2-40B4-BE49-F238E27FC236}">
                <a16:creationId xmlns="" xmlns:a16="http://schemas.microsoft.com/office/drawing/2014/main" id="{83CFC9FD-909F-5D83-44AB-AAEF90C4CE96}"/>
              </a:ext>
            </a:extLst>
          </p:cNvPr>
          <p:cNvSpPr/>
          <p:nvPr/>
        </p:nvSpPr>
        <p:spPr>
          <a:xfrm>
            <a:off x="6087795" y="2873363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пятиугольник 11">
            <a:extLst>
              <a:ext uri="{FF2B5EF4-FFF2-40B4-BE49-F238E27FC236}">
                <a16:creationId xmlns="" xmlns:a16="http://schemas.microsoft.com/office/drawing/2014/main" id="{1455D8DE-A16B-B3FB-331B-095D48C54EE4}"/>
              </a:ext>
            </a:extLst>
          </p:cNvPr>
          <p:cNvSpPr/>
          <p:nvPr/>
        </p:nvSpPr>
        <p:spPr>
          <a:xfrm>
            <a:off x="6087795" y="1738120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53632EEE-38AE-70CF-9537-189CA2126F0A}"/>
              </a:ext>
            </a:extLst>
          </p:cNvPr>
          <p:cNvSpPr/>
          <p:nvPr/>
        </p:nvSpPr>
        <p:spPr>
          <a:xfrm>
            <a:off x="971495" y="4115741"/>
            <a:ext cx="10232599" cy="137651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- неправомерное проведение открытого конкурса в электронной форме вместо электронного аукциона.</a:t>
            </a:r>
          </a:p>
        </p:txBody>
      </p:sp>
      <p:sp>
        <p:nvSpPr>
          <p:cNvPr id="31" name="Параллелограмм 30">
            <a:extLst>
              <a:ext uri="{FF2B5EF4-FFF2-40B4-BE49-F238E27FC236}">
                <a16:creationId xmlns="" xmlns:a16="http://schemas.microsoft.com/office/drawing/2014/main" id="{E74AAD1D-0C7C-F828-A414-8F93AF509544}"/>
              </a:ext>
            </a:extLst>
          </p:cNvPr>
          <p:cNvSpPr/>
          <p:nvPr/>
        </p:nvSpPr>
        <p:spPr>
          <a:xfrm>
            <a:off x="3829879" y="5498278"/>
            <a:ext cx="7363522" cy="407002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* письмо ФАС России от 13.03.2019 ИА/19176/19</a:t>
            </a:r>
          </a:p>
        </p:txBody>
      </p:sp>
      <p:pic>
        <p:nvPicPr>
          <p:cNvPr id="33" name="Рисунок 32" descr="Документ">
            <a:extLst>
              <a:ext uri="{FF2B5EF4-FFF2-40B4-BE49-F238E27FC236}">
                <a16:creationId xmlns="" xmlns:a16="http://schemas.microsoft.com/office/drawing/2014/main" id="{63546AB3-EF0F-AAA3-39F8-0B3DEB867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7268" y="5514033"/>
            <a:ext cx="391247" cy="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42024"/>
      </p:ext>
    </p:extLst>
  </p:cSld>
  <p:clrMapOvr>
    <a:masterClrMapping/>
  </p:clrMapOvr>
  <p:transition spd="slow">
    <p:wip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750308" y="1548674"/>
            <a:ext cx="11040461" cy="297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Заказчик при оценке заявок применяет к «отечественным» заявкам 15/20% понижающий коэффициент. При этом в случае заключения контракта с «отечественным» производителем, контракт заключается по предложенной им цене.</a:t>
            </a:r>
          </a:p>
          <a:p>
            <a:pPr algn="l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Пример</a:t>
            </a:r>
          </a:p>
          <a:p>
            <a:pPr algn="l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Казахстан (ЕАЭС) – 100 000 руб.</a:t>
            </a:r>
          </a:p>
          <a:p>
            <a:pPr algn="l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Польша – 95 000 руб.</a:t>
            </a:r>
          </a:p>
          <a:p>
            <a:pPr algn="l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 оценке заявок заказчик уменьшает цену «Казахстана» на 15%.</a:t>
            </a:r>
          </a:p>
          <a:p>
            <a:pPr algn="l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100 000 руб. – 15% = 85 000 руб. Таким образом, контракт заключается с «Казахстаном»</a:t>
            </a:r>
            <a:b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100 000 руб.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10204543" cy="4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Механизм применения Приказа № 126н при конкурсе, запросе котировок 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9805481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272042" y="1636818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1517516" y="4924676"/>
            <a:ext cx="9241277" cy="740737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42810" y="4971877"/>
            <a:ext cx="848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Понижающий коэффициент применяется именно к «отечественным» заявкам, а не наоборот: повышающий коэффициент к «иностранным» заявкам.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3703" y="4950217"/>
            <a:ext cx="3891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500022" y="6255975"/>
            <a:ext cx="491434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81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476472" y="1431419"/>
            <a:ext cx="11040461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закупке радиоэлектронной продукции заказчик устанавливает и ограничения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ПП РФ № 878 и условия допуска по Приказу Минфина № 126н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10204543" cy="4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Совместное применение Приказа № 126н и ПП РФ № 878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9027268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5092" y="2999122"/>
            <a:ext cx="5690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Номер реестровой записи из реестра российской радиоэлектронной продукции+ сведения о баллах (если требуется)</a:t>
            </a:r>
          </a:p>
          <a:p>
            <a:pPr marL="342891" indent="-34289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Номер реестровой записи из реестра евразийских промышленных товаров</a:t>
            </a:r>
          </a:p>
          <a:p>
            <a:pPr marL="342891" indent="-34289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Копия сертификата СТ-1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104396" y="2172793"/>
            <a:ext cx="5363819" cy="5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Подтверждение страны происхождения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7020" y="2540157"/>
            <a:ext cx="1952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ПП РФ № 878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78273" y="2540157"/>
            <a:ext cx="22161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Приказ № 126н </a:t>
            </a:r>
            <a:endParaRPr lang="ru-RU" sz="2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750711" y="2946603"/>
            <a:ext cx="3788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Декларация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F6C2D6E1-3FF8-4CE4-B556-0C85F14E1889}"/>
              </a:ext>
            </a:extLst>
          </p:cNvPr>
          <p:cNvCxnSpPr>
            <a:cxnSpLocks/>
          </p:cNvCxnSpPr>
          <p:nvPr/>
        </p:nvCxnSpPr>
        <p:spPr>
          <a:xfrm>
            <a:off x="5989019" y="2549937"/>
            <a:ext cx="7683" cy="25150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75825" y="5137943"/>
            <a:ext cx="3735163" cy="888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Проверяем есть ли декларация и номер реестровой записи/СТ-1, можем ли применить ПП РФ № 878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82413" y="5137943"/>
            <a:ext cx="3735163" cy="888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есть декларация, но нет номера реестровой записи/СТ-1 применяем Приказ № 126н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490896" y="5268898"/>
            <a:ext cx="1011611" cy="5531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516933" y="6255975"/>
            <a:ext cx="474523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58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10204543" cy="4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Пример совместного применения Приказа № 126н и ПП РФ № 878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9027268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12047" y="1370568"/>
            <a:ext cx="10167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 (поставка радиоэлектронной продукции в рамках нацпроекта)</a:t>
            </a:r>
          </a:p>
          <a:p>
            <a:pPr>
              <a:buFontTx/>
              <a:buNone/>
              <a:defRPr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 № 1 указал страну происхождения Китай</a:t>
            </a:r>
          </a:p>
          <a:p>
            <a:pPr>
              <a:buFontTx/>
              <a:buNone/>
              <a:defRPr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 № 2 указал страну происхождения Россию представил декларацию, но не указал номер реестровой записи из реестра российской радиоэлектронной продукции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0389" y="5432285"/>
            <a:ext cx="10616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ПП РФ № 878 «не сыграло», поскольку у нас нет ни одной российский заявки, но при этом, в соответствии с Приказом № 126н Участник № 2 получает при оценке заявок 20% преференцию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6555" y="3169189"/>
            <a:ext cx="3336815" cy="66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1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происхождения: Китай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6555" y="4065567"/>
            <a:ext cx="3336815" cy="1242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 № 2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происхождения: Россия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есть декларация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нет номера реестровой записи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706570" y="3576357"/>
            <a:ext cx="553156" cy="9784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8002941" y="3576357"/>
            <a:ext cx="553156" cy="97842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462926" y="3162173"/>
            <a:ext cx="3336815" cy="66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1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ИНОСТРАНЕЦ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462926" y="4058551"/>
            <a:ext cx="3336815" cy="1242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2</a:t>
            </a:r>
          </a:p>
          <a:p>
            <a:pPr algn="ctr"/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ИНОСТРАНЕЦ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675555" y="3169189"/>
            <a:ext cx="3336815" cy="66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1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ИНОСТРАНЕЦ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8675555" y="4065567"/>
            <a:ext cx="3336815" cy="1242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№ 2</a:t>
            </a:r>
          </a:p>
          <a:p>
            <a:pPr algn="ctr"/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62926" y="2570898"/>
            <a:ext cx="3336815" cy="398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878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675554" y="2576165"/>
            <a:ext cx="3336815" cy="398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126н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500022" y="6255975"/>
            <a:ext cx="491434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10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476472" y="1431419"/>
            <a:ext cx="11040461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закупке товаров заказчик устанавливает и ограничения по ПП РФ № 102, и условия допуска по Приказу Минфина России № 126н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10204543" cy="4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Совместное применение Приказа № 126н и ПП РФ № 102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9027268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05092" y="2999121"/>
            <a:ext cx="5690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Копия сертификата СТ-1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104396" y="2172793"/>
            <a:ext cx="5363819" cy="5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Подтверждение страны происхождения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7020" y="2540157"/>
            <a:ext cx="1952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ПП РФ № 102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78273" y="2540157"/>
            <a:ext cx="22161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Приказ № 126н </a:t>
            </a:r>
            <a:endParaRPr lang="ru-RU" sz="2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750711" y="2946603"/>
            <a:ext cx="3788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Декларация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F6C2D6E1-3FF8-4CE4-B556-0C85F14E1889}"/>
              </a:ext>
            </a:extLst>
          </p:cNvPr>
          <p:cNvCxnSpPr>
            <a:cxnSpLocks/>
          </p:cNvCxnSpPr>
          <p:nvPr/>
        </p:nvCxnSpPr>
        <p:spPr>
          <a:xfrm flipH="1">
            <a:off x="5903979" y="2549938"/>
            <a:ext cx="85040" cy="25880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75825" y="5137943"/>
            <a:ext cx="3735163" cy="888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Проверяем есть ли декларация и СТ-1, можем ли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ПП РФ № 102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282413" y="5137943"/>
            <a:ext cx="3735163" cy="888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есть декларация, но нет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СТ-1 применяем Приказ № 126н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490896" y="5268898"/>
            <a:ext cx="1011611" cy="55315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516933" y="6255975"/>
            <a:ext cx="474523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80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МИНИМАЛЬНАЯ ДОЛЯ ЗАКУПОК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750308" y="1548673"/>
            <a:ext cx="11040461" cy="7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Минимальная доля – это обязанность заказчика закупить товар российского происхождения</a:t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объем минимальной доли засчитываются товары из стран ЕАЭС + ДНР, ЛНР)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Минимальная доля применяется не только при закупке товаров, но и к товарам, поставляемым</a:t>
            </a:r>
            <a:b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работ, оказании услуг.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 товаров, которые необходимо закупить у «отечественного» производителя установлена постановлением Правительства РФ от 03.12.2020 № 2014.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соблюдением минимальной доли осуществляет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Минпромторг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России.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Суть механизма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3007605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500022" y="6255975"/>
            <a:ext cx="491434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87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МИНИМАЛЬНАЯ ДОЛЯ ЗАКУПОК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750308" y="1548674"/>
            <a:ext cx="11040461" cy="445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каждого товара из перечня, установленного ПП РФ № 2014, предусмотрена минимальная доля закупок, которая определена на период с 2021 по 2023 год.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 РФ № 2014 содержит перечень товаров, в отношении которых уже введены ограничения допуска.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 осуществляет закупку в общем порядке, при этом если закупаемый товар содержится в перечне товаров, в отношении которых установлена минимальная доля закупок российских товаров, то такая закупка автоматически учитывается в отчете об объеме закупок российских товаров за соответствующий календарный год.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 до 1 апреля года, следующего за отчетным размещает в ЕИС отчет об объеме закупок российских товаров.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недостижения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минимальной доли заказчик размещает вместе с отчетом обоснование невозможности достижения указанной доли.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Механизм достижения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329404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272042" y="1636818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272042" y="238136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270101" y="312820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270101" y="4572174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270101" y="5301421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50595" y="6255975"/>
            <a:ext cx="540861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69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МИНИМАЛЬНАЯ ДОЛЯ ЗАКУПОК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Механизм достижения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329404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Таблица 24"/>
          <p:cNvGraphicFramePr>
            <a:graphicFrameLocks noGrp="1"/>
          </p:cNvGraphicFramePr>
          <p:nvPr>
            <p:extLst/>
          </p:nvPr>
        </p:nvGraphicFramePr>
        <p:xfrm>
          <a:off x="649995" y="1567352"/>
          <a:ext cx="10829582" cy="1698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272"/>
                <a:gridCol w="3816983"/>
                <a:gridCol w="1864108"/>
                <a:gridCol w="1864108"/>
                <a:gridCol w="1864111"/>
              </a:tblGrid>
              <a:tr h="66043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ОКПД2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на 2021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на 2022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Мини.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на 2023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27709">
                <a:tc>
                  <a:txBody>
                    <a:bodyPr/>
                    <a:lstStyle/>
                    <a:p>
                      <a:r>
                        <a:rPr lang="ru-RU" altLang="ru-RU" sz="1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26.20.11</a:t>
                      </a:r>
                      <a:endParaRPr lang="ru-RU" sz="1900" dirty="0"/>
                    </a:p>
                  </a:txBody>
                  <a:tcPr marL="91443" marR="91443" marT="45736" marB="45736"/>
                </a:tc>
                <a:tc>
                  <a:txBody>
                    <a:bodyPr/>
                    <a:lstStyle/>
                    <a:p>
                      <a:r>
                        <a:rPr lang="ru-RU" altLang="ru-RU" sz="19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Компьютеры портативные массой не более 10 кг, такие как ноутбуки, планшетные компьютеры… </a:t>
                      </a:r>
                      <a:endParaRPr lang="ru-RU" sz="1900" dirty="0"/>
                    </a:p>
                  </a:txBody>
                  <a:tcPr marL="91443" marR="9144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49995" y="3367847"/>
            <a:ext cx="1082958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закупка на 100 тыс. рублей – поставили российский товар.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Вторая закупка на 100 тыс. рублей – поставили китайский товар, поскольку на участие в закупке не подавали заявки участники, предлагающие «отечественный» товар.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Третья закупка на 100 тыс. рублей – поставили белорусский товар.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 провел закупки на 300 тыс. рублей, из них на 200 тыс. рублей закупил российский и евразийский товар, соответственно фактическая доля ноутбуков российского происхождения составила 67%, при положенных в 2021 - 50%, значит минимальная доля достигнута.</a:t>
            </a:r>
            <a:endParaRPr lang="ru-RU" altLang="ru-RU" sz="1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79575" y="6255975"/>
            <a:ext cx="511881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57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ПРИМЕНЕНИЯ НАЦИОНАЛЬНОГО РЕЖИМА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75AA99-F209-4620-80F6-B4E8BFEF5A64}"/>
              </a:ext>
            </a:extLst>
          </p:cNvPr>
          <p:cNvSpPr txBox="1"/>
          <p:nvPr/>
        </p:nvSpPr>
        <p:spPr>
          <a:xfrm>
            <a:off x="663687" y="1417725"/>
            <a:ext cx="109729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ли заказчик устанавливать запреты или ограничения, если при выполнении работ предусматривается поставка товара, в отношении которого применяется запрет или ограничения?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295386" y="964875"/>
            <a:ext cx="1187121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«Поставляемый» и «используемый» товар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3687" y="2993569"/>
            <a:ext cx="1097299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Да, если товар является поставляемым товаром</a:t>
            </a:r>
          </a:p>
          <a:p>
            <a:pPr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Нет, если товар является используемым товаром</a:t>
            </a:r>
          </a:p>
          <a:p>
            <a:pPr>
              <a:buFontTx/>
              <a:buNone/>
            </a:pPr>
            <a:endParaRPr lang="ru-RU" altLang="ru-RU" sz="1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Критерии используемого товара*: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товар не передается заказчику по товарной накладной или акту передачи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товар не принимается к бух. учету согласно Закону от 06.12.2011 № 402-ФЗ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товаром являются строительные и расходные материалы, моющие средства и т.п., используемые при выполнении работ, оказании услуг без которых невозможно выполнить (оказать) такую работу (услугу)</a:t>
            </a:r>
          </a:p>
          <a:p>
            <a:endParaRPr lang="ru-RU" altLang="ru-RU" sz="15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*Письмо ФАС России от 25.06.2020 № ИА/53616/20 (законность которого полтверждено Решением Верховного Суда Российской Федерации от 04.02.2021 № АКПИ-)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387" y="260286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508259" y="6255975"/>
            <a:ext cx="483197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ВОПРОСЫ ПРИМЕНЕНИЯ НАЦИОНАЛЬНОГО РЕЖИМА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75AA99-F209-4620-80F6-B4E8BFEF5A64}"/>
              </a:ext>
            </a:extLst>
          </p:cNvPr>
          <p:cNvSpPr txBox="1"/>
          <p:nvPr/>
        </p:nvSpPr>
        <p:spPr>
          <a:xfrm>
            <a:off x="663687" y="1417726"/>
            <a:ext cx="109729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ли замена страны происхождения товара? 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64875"/>
            <a:ext cx="1187121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Вопрос: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95279" y="2191728"/>
            <a:ext cx="10643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если указанная в заявке страна происхождения товара являлась основанием для предоставления преференции или применения национального режима (ст. 14 Закона № 44-ФЗ), то замена страны происхождения не допускается.</a:t>
            </a:r>
          </a:p>
          <a:p>
            <a:pPr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ч. 7 ст. 95 Закона № 44-ФЗ допускается поставка товара, выполнение работ, оказание услуги качество, технические и функциональные характеристики (потребительские свойства) которых являются улучшенными по сравнению с указанными в контракте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787" y="182306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028" y="3923488"/>
            <a:ext cx="1166473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</a:t>
            </a:r>
          </a:p>
          <a:p>
            <a:pPr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аукциона было установлено ограничение в соответствии с ПП РФ № 617, участник предложил российский товар, его допустили. </a:t>
            </a:r>
          </a:p>
          <a:p>
            <a:pPr>
              <a:buFontTx/>
              <a:buNone/>
            </a:pPr>
            <a:endParaRPr lang="ru-RU" altLang="ru-RU" sz="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Ситуация 1 - После заключения контракта, победитель предлагает заменить на китайский товар. Замена неправомерна.</a:t>
            </a:r>
          </a:p>
          <a:p>
            <a:pPr>
              <a:buFontTx/>
              <a:buNone/>
            </a:pPr>
            <a:endParaRPr lang="ru-RU" altLang="ru-RU" sz="8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Ситуация 2 – После заключения контракта, победитель предлагает заменить на белорусский товар с улучшенными характеристиками. Замена правомерна.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67070" y="6255975"/>
            <a:ext cx="524386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80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605317" y="2933581"/>
            <a:ext cx="7209243" cy="662319"/>
          </a:xfrm>
          <a:prstGeom prst="rect">
            <a:avLst/>
          </a:prstGeom>
        </p:spPr>
        <p:txBody>
          <a:bodyPr wrap="square" lIns="107275" tIns="53637" rIns="107275" bIns="53637">
            <a:spAutoFit/>
          </a:bodyPr>
          <a:lstStyle/>
          <a:p>
            <a:pPr algn="ctr" defTabSz="914296"/>
            <a:r>
              <a:rPr lang="ru-RU" sz="36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0955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143001" y="1"/>
            <a:ext cx="9921875" cy="404813"/>
          </a:xfrm>
          <a:prstGeom prst="rect">
            <a:avLst/>
          </a:prstGeom>
          <a:solidFill>
            <a:srgbClr val="007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РНП (44-ФЗ)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TextBox 13"/>
          <p:cNvSpPr txBox="1">
            <a:spLocks noChangeArrowheads="1"/>
          </p:cNvSpPr>
          <p:nvPr/>
        </p:nvSpPr>
        <p:spPr bwMode="auto">
          <a:xfrm>
            <a:off x="1339850" y="766763"/>
            <a:ext cx="960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 от 08.08.2022 по делу № 22/44/104/267 ГОЗ об отказе во включении сведений в РНП.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6388" name="Прямоугольник 8"/>
          <p:cNvSpPr>
            <a:spLocks noChangeArrowheads="1"/>
          </p:cNvSpPr>
          <p:nvPr/>
        </p:nvSpPr>
        <p:spPr bwMode="auto">
          <a:xfrm>
            <a:off x="1423988" y="1412875"/>
            <a:ext cx="93599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лабораторных весов на объекте перевооружения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на специализированной торговой площадке ООО «АСТ ГОЗ» размещено извещение о проведении закупки.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 признан несостоявшимся, поскольку на участие подана единственная заявка. При этом данный участник уклонился от заключения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контракта,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чем заказчиком направлено обращение в ФАС России о включении информации о таком участнике в РНП.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проведения внеплановой проверки комиссией ФАС России установлено, что Заказчиком неправомерно выбран способ определения поставщика в виде закрытого аукциона, а именно на основании пункта 6 части 11 статьи 24 Закона о контрактной системе </a:t>
            </a:r>
            <a:r>
              <a:rPr lang="ru-RU" alt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(закупки на создание, модернизацию, поставку, ремонт, сервисное обслуживание, утилизацию вооружения, военной и специальной техники)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alt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документации не было предусмотрено требование о наличии лицензии на создание, модернизацию, поставку, ремонт, сервисное обслуживание, утилизацию вооружения, военной и специальной техники. При этом принадлежность товара к ВВСТ подтверждается приказом о принятии его на снабжение, чего так же представлено не было.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1999" cy="69215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Нарушения, допускаемые при выборе способа определения поставщика (подрядчика, исполнителя):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51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143001" y="1"/>
            <a:ext cx="9921875" cy="404813"/>
          </a:xfrm>
          <a:prstGeom prst="rect">
            <a:avLst/>
          </a:prstGeom>
          <a:solidFill>
            <a:srgbClr val="007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РНП (44-ФЗ)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Box 13"/>
          <p:cNvSpPr txBox="1">
            <a:spLocks noChangeArrowheads="1"/>
          </p:cNvSpPr>
          <p:nvPr/>
        </p:nvSpPr>
        <p:spPr bwMode="auto">
          <a:xfrm>
            <a:off x="1339850" y="766764"/>
            <a:ext cx="960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от 28.06.2022 по делу №   П-213/22:	</a:t>
            </a: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1423988" y="1412875"/>
            <a:ext cx="93599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оборудования по проекту «Реконструкция и техническое перевооружение цеха механической обработки деталей»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Представитель Заказчика на заседании Комиссии ФАС России пояснил, что в целях обоснования НМЦК Заказчиком направлены запросы на получение коммерческих предложений (далее - Запросы) потенциальным участникам закупки и получены три коммерческих  предложения, на основании которых сформирована начальная (максимальная) цена контракта по Аукционам в соответствии с требованиями Закона о контрактной системе.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Вместе с тем в указанных коммерческих предложениях отсутствует указание на исходящие номера запросов, в ответ на которые они представляются.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того, в предложениях №№1, 2, 4, 5 отсутствуют характеристики товара.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Вывод: указанные действия нарушают положения части 3 статьи 22 Закона о контрактной системе.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Аналогичные выводы в судебных актах по делу №</a:t>
            </a:r>
            <a:r>
              <a:rPr lang="en-US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А40-270859/2021.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1999" cy="69215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Нарушения, допускаемые при выборе способа определения поставщика (подрядчика, исполнителя):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504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закупки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88889" y="1921021"/>
            <a:ext cx="11642718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F581EF9-D0AA-8E75-761B-BADAD486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1" t="39226" r="25108" b="25935"/>
          <a:stretch/>
        </p:blipFill>
        <p:spPr>
          <a:xfrm>
            <a:off x="910976" y="1343368"/>
            <a:ext cx="10598543" cy="3281641"/>
          </a:xfrm>
          <a:prstGeom prst="rect">
            <a:avLst/>
          </a:prstGeom>
        </p:spPr>
      </p:pic>
      <p:sp>
        <p:nvSpPr>
          <p:cNvPr id="16" name="Параллелограмм 15">
            <a:extLst>
              <a:ext uri="{FF2B5EF4-FFF2-40B4-BE49-F238E27FC236}">
                <a16:creationId xmlns="" xmlns:a16="http://schemas.microsoft.com/office/drawing/2014/main" id="{A2DC05A7-9E1D-2882-B3AA-DA5E6FE7B8E6}"/>
              </a:ext>
            </a:extLst>
          </p:cNvPr>
          <p:cNvSpPr/>
          <p:nvPr/>
        </p:nvSpPr>
        <p:spPr>
          <a:xfrm>
            <a:off x="5013855" y="5051289"/>
            <a:ext cx="7129668" cy="761504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* письмо ФАС России от 18.03.2020 № ИА/21684/20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совместное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письмо от 03.04.2020 № МЕ/28039/20</a:t>
            </a:r>
          </a:p>
        </p:txBody>
      </p:sp>
    </p:spTree>
    <p:extLst>
      <p:ext uri="{BB962C8B-B14F-4D97-AF65-F5344CB8AC3E}">
        <p14:creationId xmlns:p14="http://schemas.microsoft.com/office/powerpoint/2010/main" val="126892484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закупки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4383C4AE-3CB2-58E1-BEC5-F1BD461E0A0C}"/>
              </a:ext>
            </a:extLst>
          </p:cNvPr>
          <p:cNvSpPr txBox="1">
            <a:spLocks/>
          </p:cNvSpPr>
          <p:nvPr/>
        </p:nvSpPr>
        <p:spPr bwMode="auto">
          <a:xfrm>
            <a:off x="0" y="996805"/>
            <a:ext cx="6057348" cy="11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</a:t>
            </a: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 15.09.2021 по делу № П-121/21,</a:t>
            </a:r>
            <a:endParaRPr lang="en-US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от 25.05.2021 по делу № П-72/21,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от 14.12.2021 по делу № П-234/21 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372CF5-0FBE-1A34-11EF-4EE989D9AB79}"/>
              </a:ext>
            </a:extLst>
          </p:cNvPr>
          <p:cNvCxnSpPr>
            <a:cxnSpLocks/>
          </p:cNvCxnSpPr>
          <p:nvPr/>
        </p:nvCxnSpPr>
        <p:spPr>
          <a:xfrm>
            <a:off x="-15958" y="2075904"/>
            <a:ext cx="4839749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53632EEE-38AE-70CF-9537-189CA2126F0A}"/>
              </a:ext>
            </a:extLst>
          </p:cNvPr>
          <p:cNvSpPr/>
          <p:nvPr/>
        </p:nvSpPr>
        <p:spPr>
          <a:xfrm>
            <a:off x="941048" y="4537948"/>
            <a:ext cx="10232599" cy="137651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- отсутствует причинно-следственная связь между предметами закупок и вышеуказанной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статьей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Закона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 контрактной системе.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5E03D4-1062-4B92-C1B9-7F7199FA522A}"/>
              </a:ext>
            </a:extLst>
          </p:cNvPr>
          <p:cNvSpPr txBox="1"/>
          <p:nvPr/>
        </p:nvSpPr>
        <p:spPr>
          <a:xfrm>
            <a:off x="447257" y="2583206"/>
            <a:ext cx="5440019" cy="134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выполнение работ по содержанию конструктивных элементов дорог местного значения, дворовых территорий и объектов благоустройства на территории поселения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C90446-BD67-0AC6-A614-76DC02D55F31}"/>
              </a:ext>
            </a:extLst>
          </p:cNvPr>
          <p:cNvSpPr txBox="1"/>
          <p:nvPr/>
        </p:nvSpPr>
        <p:spPr>
          <a:xfrm>
            <a:off x="6304725" y="2743907"/>
            <a:ext cx="5686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выполнение работ по выборочному капитальному ремонту фасада здания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6DA3D4E-B834-7056-3C74-924EBC6A109C}"/>
              </a:ext>
            </a:extLst>
          </p:cNvPr>
          <p:cNvSpPr txBox="1"/>
          <p:nvPr/>
        </p:nvSpPr>
        <p:spPr>
          <a:xfrm>
            <a:off x="6304725" y="3424310"/>
            <a:ext cx="5686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специализированных транспортных услуг </a:t>
            </a:r>
          </a:p>
        </p:txBody>
      </p:sp>
      <p:sp>
        <p:nvSpPr>
          <p:cNvPr id="11" name="Стрелка: пятиугольник 11">
            <a:extLst>
              <a:ext uri="{FF2B5EF4-FFF2-40B4-BE49-F238E27FC236}">
                <a16:creationId xmlns="" xmlns:a16="http://schemas.microsoft.com/office/drawing/2014/main" id="{AC4D4AF5-E813-2E71-375F-BE4783F0BBF4}"/>
              </a:ext>
            </a:extLst>
          </p:cNvPr>
          <p:cNvSpPr/>
          <p:nvPr/>
        </p:nvSpPr>
        <p:spPr>
          <a:xfrm>
            <a:off x="5902103" y="2997856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="" xmlns:a16="http://schemas.microsoft.com/office/drawing/2014/main" id="{7CBE8F50-F7A7-C0C9-1CEA-1C758B7F8F52}"/>
              </a:ext>
            </a:extLst>
          </p:cNvPr>
          <p:cNvSpPr/>
          <p:nvPr/>
        </p:nvSpPr>
        <p:spPr>
          <a:xfrm>
            <a:off x="5895865" y="3535622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: пятиугольник 11">
            <a:extLst>
              <a:ext uri="{FF2B5EF4-FFF2-40B4-BE49-F238E27FC236}">
                <a16:creationId xmlns="" xmlns:a16="http://schemas.microsoft.com/office/drawing/2014/main" id="{1BD75953-DAAC-04BD-65BA-AD5F30C11815}"/>
              </a:ext>
            </a:extLst>
          </p:cNvPr>
          <p:cNvSpPr/>
          <p:nvPr/>
        </p:nvSpPr>
        <p:spPr>
          <a:xfrm>
            <a:off x="23570" y="3155004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652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закупки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88889" y="1921021"/>
            <a:ext cx="11642718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4383C4AE-3CB2-58E1-BEC5-F1BD461E0A0C}"/>
              </a:ext>
            </a:extLst>
          </p:cNvPr>
          <p:cNvSpPr txBox="1">
            <a:spLocks/>
          </p:cNvSpPr>
          <p:nvPr/>
        </p:nvSpPr>
        <p:spPr bwMode="auto">
          <a:xfrm>
            <a:off x="-53010" y="1041714"/>
            <a:ext cx="4625009" cy="4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</a:t>
            </a: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 06.08.2021 по делу № П-102/21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372CF5-0FBE-1A34-11EF-4EE989D9AB79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4518991" cy="27153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53632EEE-38AE-70CF-9537-189CA2126F0A}"/>
              </a:ext>
            </a:extLst>
          </p:cNvPr>
          <p:cNvSpPr/>
          <p:nvPr/>
        </p:nvSpPr>
        <p:spPr>
          <a:xfrm>
            <a:off x="979700" y="4573723"/>
            <a:ext cx="10232599" cy="137651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- заказчиками неправомерно осуществляется совместная закупка, поскольку объектом закупки является лизинг </a:t>
            </a:r>
          </a:p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не одних и тех же транспортных средств.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8122FB-2634-F878-D0BA-747214C25F0C}"/>
              </a:ext>
            </a:extLst>
          </p:cNvPr>
          <p:cNvSpPr txBox="1"/>
          <p:nvPr/>
        </p:nvSpPr>
        <p:spPr>
          <a:xfrm>
            <a:off x="5440846" y="1003077"/>
            <a:ext cx="63627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Совместная закупка на оказание услуг финансовой аренды (лизинга) транспортных средств</a:t>
            </a:r>
            <a:endParaRPr lang="ru-RU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2DCA19-852C-C707-4042-6FA9AAC280BF}"/>
              </a:ext>
            </a:extLst>
          </p:cNvPr>
          <p:cNvSpPr txBox="1"/>
          <p:nvPr/>
        </p:nvSpPr>
        <p:spPr>
          <a:xfrm>
            <a:off x="388890" y="1824773"/>
            <a:ext cx="11642717" cy="2398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азличные наборы транспортных средств.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для Управление муниципального имущества администрации города Муравленко: «Автогрейдер колесный», «Машина фрезерная», «Автогидроподъемник».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 Департамента имущественных и земельных отношений администрации Пуровского района: «Машина ассенизационная (вакуумная)», «Передвижная ремонтная мастерская», «Автомобиль УАЗ </a:t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аппаратом высокого давления», «Передвижная парогенераторная установка».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417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способа закупки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60AC99D-CCDF-4F7F-A54A-46915151B398}"/>
              </a:ext>
            </a:extLst>
          </p:cNvPr>
          <p:cNvSpPr/>
          <p:nvPr/>
        </p:nvSpPr>
        <p:spPr>
          <a:xfrm>
            <a:off x="388889" y="1921021"/>
            <a:ext cx="11642718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E558FEE-C357-0D0D-C55E-F80782C88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6" t="34775" r="25000" b="9114"/>
          <a:stretch/>
        </p:blipFill>
        <p:spPr>
          <a:xfrm>
            <a:off x="1565371" y="990099"/>
            <a:ext cx="8634746" cy="4320812"/>
          </a:xfrm>
          <a:prstGeom prst="rect">
            <a:avLst/>
          </a:prstGeom>
        </p:spPr>
      </p:pic>
      <p:sp>
        <p:nvSpPr>
          <p:cNvPr id="6" name="Параллелограмм 5">
            <a:extLst>
              <a:ext uri="{FF2B5EF4-FFF2-40B4-BE49-F238E27FC236}">
                <a16:creationId xmlns="" xmlns:a16="http://schemas.microsoft.com/office/drawing/2014/main" id="{A8BCC0FB-A243-93C4-A90E-B1983BD44130}"/>
              </a:ext>
            </a:extLst>
          </p:cNvPr>
          <p:cNvSpPr/>
          <p:nvPr/>
        </p:nvSpPr>
        <p:spPr>
          <a:xfrm>
            <a:off x="4293704" y="5497903"/>
            <a:ext cx="7872895" cy="407002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* письмо ФАС России от 17.03.2022 № МШ/22107/22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6301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4383C4AE-3CB2-58E1-BEC5-F1BD461E0A0C}"/>
              </a:ext>
            </a:extLst>
          </p:cNvPr>
          <p:cNvSpPr txBox="1">
            <a:spLocks/>
          </p:cNvSpPr>
          <p:nvPr/>
        </p:nvSpPr>
        <p:spPr bwMode="auto">
          <a:xfrm>
            <a:off x="0" y="1007605"/>
            <a:ext cx="11766176" cy="4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</a:t>
            </a: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 24.05.2022 по делу № </a:t>
            </a: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28/06/105-1494/2022, решение АС г. Москвы № А40-180551</a:t>
            </a:r>
            <a:r>
              <a:rPr lang="en-US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22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372CF5-0FBE-1A34-11EF-4EE989D9AB79}"/>
              </a:ext>
            </a:extLst>
          </p:cNvPr>
          <p:cNvCxnSpPr>
            <a:cxnSpLocks/>
          </p:cNvCxnSpPr>
          <p:nvPr/>
        </p:nvCxnSpPr>
        <p:spPr>
          <a:xfrm>
            <a:off x="0" y="1413295"/>
            <a:ext cx="5724939" cy="27153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53632EEE-38AE-70CF-9537-189CA2126F0A}"/>
              </a:ext>
            </a:extLst>
          </p:cNvPr>
          <p:cNvSpPr/>
          <p:nvPr/>
        </p:nvSpPr>
        <p:spPr>
          <a:xfrm>
            <a:off x="543339" y="3768471"/>
            <a:ext cx="11072427" cy="2181771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- объединение заказчиком в один объект закупки выполнение работ по ремонту 29 участков автомобильных дорог, не имеющих общих границ, расположенных в разных районах и в городе областного значения, приводит к увеличению объема выполняемых работ, суммы обеспечения исполнения заявки, суммы обеспечения исполнения государственного контракта и приводит к необоснованному сокращению числа участников конкурса.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809D8E-B34A-F18C-BD04-C3B16476AB2B}"/>
              </a:ext>
            </a:extLst>
          </p:cNvPr>
          <p:cNvSpPr txBox="1"/>
          <p:nvPr/>
        </p:nvSpPr>
        <p:spPr>
          <a:xfrm>
            <a:off x="1477854" y="1659186"/>
            <a:ext cx="10137912" cy="1416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выполнения обязательств по государственному контракту подрядчику необходимо выполнить работы по ремонту 29 участков автомобильных дорог,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в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Варнавинском, Ветлужском, Воскресенском, Краснобаковском, Тонкинском, Тоншаевском, Уренском, Шарангском районах и в городе областного значения Шахунья Нижегородской области.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Машина">
            <a:extLst>
              <a:ext uri="{FF2B5EF4-FFF2-40B4-BE49-F238E27FC236}">
                <a16:creationId xmlns="" xmlns:a16="http://schemas.microsoft.com/office/drawing/2014/main" id="{9AF5F1A9-3095-3DC4-A1D7-FAD0A516F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09" y="19295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7481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4383C4AE-3CB2-58E1-BEC5-F1BD461E0A0C}"/>
              </a:ext>
            </a:extLst>
          </p:cNvPr>
          <p:cNvSpPr txBox="1">
            <a:spLocks/>
          </p:cNvSpPr>
          <p:nvPr/>
        </p:nvSpPr>
        <p:spPr bwMode="auto">
          <a:xfrm>
            <a:off x="0" y="993641"/>
            <a:ext cx="11940988" cy="6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</a:t>
            </a: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 </a:t>
            </a: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04.05.2022 </a:t>
            </a: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 делу № </a:t>
            </a: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28/06/105-1139/2022, позиция ФАС России поддержана 9ААС от 23.12.2022                  № А40-165630</a:t>
            </a:r>
            <a:r>
              <a:rPr lang="en-US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22, Арбитражный суд Московского округа от 28.07.22 № А40-146667</a:t>
            </a:r>
            <a:r>
              <a:rPr lang="en-US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21, А40-146315</a:t>
            </a:r>
            <a:r>
              <a:rPr lang="en-US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r>
              <a:rPr 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21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en-US" altLang="ru-RU" sz="18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/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372CF5-0FBE-1A34-11EF-4EE989D9AB79}"/>
              </a:ext>
            </a:extLst>
          </p:cNvPr>
          <p:cNvCxnSpPr>
            <a:cxnSpLocks/>
          </p:cNvCxnSpPr>
          <p:nvPr/>
        </p:nvCxnSpPr>
        <p:spPr>
          <a:xfrm>
            <a:off x="0" y="1707461"/>
            <a:ext cx="5724939" cy="27153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53632EEE-38AE-70CF-9537-189CA2126F0A}"/>
              </a:ext>
            </a:extLst>
          </p:cNvPr>
          <p:cNvSpPr/>
          <p:nvPr/>
        </p:nvSpPr>
        <p:spPr>
          <a:xfrm>
            <a:off x="543339" y="3768472"/>
            <a:ext cx="11195943" cy="1954864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- объединение заказчиком в один объект закупки выполнение работ по ремонту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22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участков автомобильных дорог, не имеющих общих границ, расположенных в разных районах и в городе областного значения, приводит к увеличению объема выполняемых работ, суммы обеспечения исполнения заявки, суммы обеспечения исполнения государственного контракта и приводит к необоснованному сокращению числа участников конкурса.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809D8E-B34A-F18C-BD04-C3B16476AB2B}"/>
              </a:ext>
            </a:extLst>
          </p:cNvPr>
          <p:cNvSpPr txBox="1"/>
          <p:nvPr/>
        </p:nvSpPr>
        <p:spPr>
          <a:xfrm>
            <a:off x="1477854" y="1659186"/>
            <a:ext cx="10137912" cy="1746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выполнения обязательств по государственному контракту подрядчику необходимо выполнить работы по ремонту </a:t>
            </a:r>
            <a:r>
              <a:rPr lang="ru-RU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участков автомобильных </a:t>
            </a:r>
            <a:r>
              <a:rPr lang="ru-RU" sz="1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пользования регионального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межмуниципального значения, например: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Кстовском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Володарском, Павловском,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Богородском, </a:t>
            </a:r>
            <a:r>
              <a:rPr lang="ru-RU" sz="1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Арзамасском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Ардатовском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Большемурашкинском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Сеченовском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Сергачском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Нижегородской области.</a:t>
            </a:r>
            <a:endParaRPr lang="ru-RU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Машина">
            <a:extLst>
              <a:ext uri="{FF2B5EF4-FFF2-40B4-BE49-F238E27FC236}">
                <a16:creationId xmlns="" xmlns:a16="http://schemas.microsoft.com/office/drawing/2014/main" id="{9AF5F1A9-3095-3DC4-A1D7-FAD0A516F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809" y="19295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2745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41165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4383C4AE-3CB2-58E1-BEC5-F1BD461E0A0C}"/>
              </a:ext>
            </a:extLst>
          </p:cNvPr>
          <p:cNvSpPr txBox="1">
            <a:spLocks/>
          </p:cNvSpPr>
          <p:nvPr/>
        </p:nvSpPr>
        <p:spPr bwMode="auto">
          <a:xfrm>
            <a:off x="0" y="992370"/>
            <a:ext cx="4837043" cy="3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</a:t>
            </a: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 11.01.2022 по делу № П-4/22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372CF5-0FBE-1A34-11EF-4EE989D9AB79}"/>
              </a:ext>
            </a:extLst>
          </p:cNvPr>
          <p:cNvCxnSpPr>
            <a:cxnSpLocks/>
          </p:cNvCxnSpPr>
          <p:nvPr/>
        </p:nvCxnSpPr>
        <p:spPr>
          <a:xfrm>
            <a:off x="0" y="1309672"/>
            <a:ext cx="416118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53632EEE-38AE-70CF-9537-189CA2126F0A}"/>
              </a:ext>
            </a:extLst>
          </p:cNvPr>
          <p:cNvSpPr/>
          <p:nvPr/>
        </p:nvSpPr>
        <p:spPr>
          <a:xfrm>
            <a:off x="1453427" y="4678017"/>
            <a:ext cx="9771164" cy="1239664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– неправомерное указание в техническом задании товара с конкретным товарным знаком.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809D8E-B34A-F18C-BD04-C3B16476AB2B}"/>
              </a:ext>
            </a:extLst>
          </p:cNvPr>
          <p:cNvSpPr txBox="1"/>
          <p:nvPr/>
        </p:nvSpPr>
        <p:spPr>
          <a:xfrm>
            <a:off x="1910628" y="2113284"/>
            <a:ext cx="9892983" cy="159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токарного станка с ЧПУ СА500С10Ф3 или эквивалента, при этом            в описание объекта закупки в отношении системы числового управления установлено требование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Fanuc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0i-TF».</a:t>
            </a:r>
          </a:p>
          <a:p>
            <a:pPr indent="360680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37A661C-993A-93BA-30C8-28AD68F73397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  <p:pic>
        <p:nvPicPr>
          <p:cNvPr id="5" name="Рисунок 4" descr="Шестеренки">
            <a:extLst>
              <a:ext uri="{FF2B5EF4-FFF2-40B4-BE49-F238E27FC236}">
                <a16:creationId xmlns="" xmlns:a16="http://schemas.microsoft.com/office/drawing/2014/main" id="{9F8C2F63-430F-681E-6779-6B26F126B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6227" y="22782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0758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0301" y="725489"/>
            <a:ext cx="9777413" cy="61245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жалоб происходит с использованием системы ВКС (исключение: рассмотрение жалоб на закрытые закупки (с гос. тайной);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обязан иметь надлежащим образом оформленную доверенность на представление интересов;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привлекать к участию в комиссии ФАС России специалиста в области предмета закупки (например, при рассмотрении жалоб на  закупки сложных технических комплексов,  медицинскую технику и т.д.);</a:t>
            </a: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ru-RU" sz="2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заказчикам – представлять письменные возражения по доводам жалобы.</a:t>
            </a:r>
          </a:p>
        </p:txBody>
      </p:sp>
      <p:sp>
        <p:nvSpPr>
          <p:cNvPr id="8195" name="Заголовок 1"/>
          <p:cNvSpPr txBox="1">
            <a:spLocks/>
          </p:cNvSpPr>
          <p:nvPr/>
        </p:nvSpPr>
        <p:spPr bwMode="auto">
          <a:xfrm>
            <a:off x="0" y="0"/>
            <a:ext cx="12192000" cy="58389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b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как способ защиты прав участников закупки.</a:t>
            </a:r>
            <a:endParaRPr lang="ru-RU" alt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доказательственного права в ФАС России.</a:t>
            </a:r>
            <a:endParaRPr lang="ru-RU" alt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62235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6228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11.01.2022 по делу № П-4/22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15949"/>
            <a:ext cx="605927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220910" y="1629178"/>
            <a:ext cx="11845980" cy="6463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Каталога: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«Станок токарный металлообрабатывающий (коды позиций Каталога 28.41.21.000-00000001, 28.41.21.000-00000002, 28.41.21.000-00000003, 28.41.21.000-00000004) с датой обязательного применения 02.11.2020.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F053187-743E-3054-E3EA-6CE0A58D4E08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  <p:sp>
        <p:nvSpPr>
          <p:cNvPr id="3" name="Параллелограмм 2">
            <a:extLst>
              <a:ext uri="{FF2B5EF4-FFF2-40B4-BE49-F238E27FC236}">
                <a16:creationId xmlns="" xmlns:a16="http://schemas.microsoft.com/office/drawing/2014/main" id="{5EEB9D4C-1C37-EEC5-2494-C48B8354F862}"/>
              </a:ext>
            </a:extLst>
          </p:cNvPr>
          <p:cNvSpPr/>
          <p:nvPr/>
        </p:nvSpPr>
        <p:spPr>
          <a:xfrm>
            <a:off x="1577010" y="4599287"/>
            <a:ext cx="8680173" cy="1350956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– извещение не содержало обоснование установления дополнительных характеристик товара, не предусмотренных Каталогом, а также обязательные для применения характеристики.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C4585C-2B0B-DF53-50EB-04B255419C8E}"/>
              </a:ext>
            </a:extLst>
          </p:cNvPr>
          <p:cNvSpPr txBox="1"/>
          <p:nvPr/>
        </p:nvSpPr>
        <p:spPr>
          <a:xfrm>
            <a:off x="5821083" y="2318709"/>
            <a:ext cx="61357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ТЗ установлены, в том числе следующие характеристики товара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«Наибольший диаметр заготовки, устанавливаемый над станиной», «Наибольший диаметр заготовки, обрабатываемый над суппортом», «Диаметр отверстия в шпинделе под пруток».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B06DD6-5EA5-E939-17EE-C94678E8C260}"/>
              </a:ext>
            </a:extLst>
          </p:cNvPr>
          <p:cNvSpPr txBox="1"/>
          <p:nvPr/>
        </p:nvSpPr>
        <p:spPr>
          <a:xfrm>
            <a:off x="1132106" y="2686567"/>
            <a:ext cx="4463582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обоснования установления дополнительных характеристик товара</a:t>
            </a:r>
            <a:endParaRPr lang="ru-RU" sz="1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AE136AA-7C6D-D1E6-BCD1-20408C62F762}"/>
              </a:ext>
            </a:extLst>
          </p:cNvPr>
          <p:cNvSpPr txBox="1"/>
          <p:nvPr/>
        </p:nvSpPr>
        <p:spPr>
          <a:xfrm>
            <a:off x="861391" y="3867629"/>
            <a:ext cx="10902463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ТЗ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содержит обязательные для применения характеристики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«Степень специализации»).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461FF67-24B3-6171-7628-A263D688150D}"/>
              </a:ext>
            </a:extLst>
          </p:cNvPr>
          <p:cNvSpPr txBox="1"/>
          <p:nvPr/>
        </p:nvSpPr>
        <p:spPr>
          <a:xfrm>
            <a:off x="6228522" y="942116"/>
            <a:ext cx="5938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оставка токарного станка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ЧПУ СА500С10Ф3 или эквивалента</a:t>
            </a:r>
          </a:p>
        </p:txBody>
      </p:sp>
    </p:spTree>
    <p:extLst>
      <p:ext uri="{BB962C8B-B14F-4D97-AF65-F5344CB8AC3E}">
        <p14:creationId xmlns:p14="http://schemas.microsoft.com/office/powerpoint/2010/main" val="391673209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4383C4AE-3CB2-58E1-BEC5-F1BD461E0A0C}"/>
              </a:ext>
            </a:extLst>
          </p:cNvPr>
          <p:cNvSpPr txBox="1">
            <a:spLocks/>
          </p:cNvSpPr>
          <p:nvPr/>
        </p:nvSpPr>
        <p:spPr bwMode="auto">
          <a:xfrm>
            <a:off x="0" y="992370"/>
            <a:ext cx="4837043" cy="36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ru-RU" sz="18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Решение от 29.10.2021 по делу № П-159/21 </a:t>
            </a: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endParaRPr lang="ru-RU" altLang="ru-RU" sz="1800" b="1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F3372CF5-0FBE-1A34-11EF-4EE989D9AB79}"/>
              </a:ext>
            </a:extLst>
          </p:cNvPr>
          <p:cNvCxnSpPr>
            <a:cxnSpLocks/>
          </p:cNvCxnSpPr>
          <p:nvPr/>
        </p:nvCxnSpPr>
        <p:spPr>
          <a:xfrm>
            <a:off x="0" y="1359412"/>
            <a:ext cx="4653124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>
            <a:extLst>
              <a:ext uri="{FF2B5EF4-FFF2-40B4-BE49-F238E27FC236}">
                <a16:creationId xmlns="" xmlns:a16="http://schemas.microsoft.com/office/drawing/2014/main" id="{53632EEE-38AE-70CF-9537-189CA2126F0A}"/>
              </a:ext>
            </a:extLst>
          </p:cNvPr>
          <p:cNvSpPr/>
          <p:nvPr/>
        </p:nvSpPr>
        <p:spPr>
          <a:xfrm>
            <a:off x="1577010" y="4492513"/>
            <a:ext cx="9090990" cy="1457730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– неправомерное установление требований к товарам, совокупности которых соответствует продукция единственного производителя.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809D8E-B34A-F18C-BD04-C3B16476AB2B}"/>
              </a:ext>
            </a:extLst>
          </p:cNvPr>
          <p:cNvSpPr txBox="1"/>
          <p:nvPr/>
        </p:nvSpPr>
        <p:spPr>
          <a:xfrm>
            <a:off x="145475" y="1491298"/>
            <a:ext cx="11845981" cy="2339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ТЗ «операционная система должна включать в состав графические средства контроля целостности: контроль целостности дистрибутива;  контроль объектов файловой системы; контроль цифровой подписи исполняемых файлов, обеспечивающий проверку 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неизменностии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подлинности», «операционная система должна обеспечивать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графических средств настройки) управление запуском и обращениями компонентов программного обеспечения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цифровой подписи исполняемых файлов в одном из трёх режимов: запрет запуска исполняемых файлов без цифровой подписи или с неверной цифровой подписью; запуск исполняемых файлов без цифровой подписи или с неверной цифровой подписью с выдачей сообщения об ошибке проверки подписи (отладочный режим); отключение проверки цифровой подписи при запуске исполняемых файлов».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37A661C-993A-93BA-30C8-28AD68F73397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AD9C84-B074-4841-09AE-465DCE16BE51}"/>
              </a:ext>
            </a:extLst>
          </p:cNvPr>
          <p:cNvSpPr txBox="1"/>
          <p:nvPr/>
        </p:nvSpPr>
        <p:spPr>
          <a:xfrm>
            <a:off x="4465983" y="3614553"/>
            <a:ext cx="752547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Соответствие указанных характеристик попадает исключительно под ГК </a:t>
            </a:r>
            <a:r>
              <a:rPr lang="en-US" sz="18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Astra Linux</a:t>
            </a:r>
            <a:r>
              <a:rPr lang="ru-RU" sz="18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производства ООО «</a:t>
            </a:r>
            <a:r>
              <a:rPr lang="ru-RU" sz="185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РусБИТех</a:t>
            </a:r>
            <a:r>
              <a:rPr lang="ru-RU" sz="18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-Астра»</a:t>
            </a:r>
            <a:endParaRPr lang="ru-RU" sz="1850" b="1" i="1" dirty="0"/>
          </a:p>
        </p:txBody>
      </p:sp>
      <p:pic>
        <p:nvPicPr>
          <p:cNvPr id="8" name="Рисунок 7" descr="Компьютер">
            <a:extLst>
              <a:ext uri="{FF2B5EF4-FFF2-40B4-BE49-F238E27FC236}">
                <a16:creationId xmlns="" xmlns:a16="http://schemas.microsoft.com/office/drawing/2014/main" id="{79B68356-1C02-D657-221D-6A398F13B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6417" y="3431891"/>
            <a:ext cx="1027043" cy="10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0455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14.10.2022 по делу 28/06/105-3178/2022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15949"/>
            <a:ext cx="7301948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352063" y="1636115"/>
            <a:ext cx="11487873" cy="246221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r>
              <a:rPr lang="ru-RU" alt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оставка камер видеонаблюдения </a:t>
            </a:r>
          </a:p>
          <a:p>
            <a:pPr marL="285750" indent="-285750">
              <a:buFontTx/>
              <a:buChar char="-"/>
            </a:pPr>
            <a:endParaRPr lang="en-US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</a:rPr>
              <a:t>Заказчиком установлено ограничение допуска товаров, происходящих из иностранных государств в соответствии с Постановлением № 878. </a:t>
            </a:r>
          </a:p>
          <a:p>
            <a:endParaRPr lang="ru-RU" sz="2200" dirty="0">
              <a:latin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</a:rPr>
              <a:t>В КТРУ имеется позиция № 26.70.13.000-00000001 «Камера видеонаблюдения», содержащая </a:t>
            </a:r>
            <a:br>
              <a:rPr lang="ru-RU" sz="2200" dirty="0">
                <a:latin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</a:rPr>
              <a:t>в себе характеристики товара с обязательной датой применения с 20.05.2022.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ED63332-6834-2A58-FCFF-A4D74F2C720F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  <p:sp>
        <p:nvSpPr>
          <p:cNvPr id="4" name="Параллелограмм 3">
            <a:extLst>
              <a:ext uri="{FF2B5EF4-FFF2-40B4-BE49-F238E27FC236}">
                <a16:creationId xmlns="" xmlns:a16="http://schemas.microsoft.com/office/drawing/2014/main" id="{52F3648C-1BA8-5962-A519-273877B82D68}"/>
              </a:ext>
            </a:extLst>
          </p:cNvPr>
          <p:cNvSpPr/>
          <p:nvPr/>
        </p:nvSpPr>
        <p:spPr>
          <a:xfrm>
            <a:off x="1417983" y="4465984"/>
            <a:ext cx="9581321" cy="148425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–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читывая установленное ограничение допуска иностранных товаров, предусмотренное Постановлением № 878, заказчиком неправомерно не применена позиция КТРУ и установлены дополнительные характеристики.</a:t>
            </a:r>
          </a:p>
        </p:txBody>
      </p:sp>
    </p:spTree>
    <p:extLst>
      <p:ext uri="{BB962C8B-B14F-4D97-AF65-F5344CB8AC3E}">
        <p14:creationId xmlns:p14="http://schemas.microsoft.com/office/powerpoint/2010/main" val="16301875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01.06.2022 по делу 28/06/105-1651/2022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727544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370911" y="2478449"/>
            <a:ext cx="11675464" cy="26545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/>
            <a:r>
              <a:rPr lang="ru-RU" sz="18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рименение позиций Каталога для Товара № 1 обязательно с 12.01.2022, для Товара № 2 обязательно с 16.05.2022;</a:t>
            </a:r>
          </a:p>
          <a:p>
            <a:pPr algn="just"/>
            <a: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Соответствующей позицией Каталога для Товара № 1 предусмотрены, в том числе показатели «≥ 240 Гигабайт», </a:t>
            </a:r>
            <a:b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«≥ 480 Гигабайт» характеристики товара «Объем накопителя </a:t>
            </a:r>
            <a:r>
              <a:rPr lang="en-US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SSD</a:t>
            </a:r>
            <a: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показатели «≥23 Дюйма», «≥27 Дюйма», «≥32 Дюйма».</a:t>
            </a:r>
          </a:p>
          <a:p>
            <a:pPr algn="just"/>
            <a:r>
              <a:rPr lang="ru-RU" sz="185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оответствующей позицией Каталога для Товара № 2 предусмотрены, в том числе показатели «≥ 24 Ватт-час», </a:t>
            </a:r>
            <a:b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«≥ 30 Ватт-час» характеристики товара «Емкость батареи»;</a:t>
            </a:r>
          </a:p>
          <a:p>
            <a:pPr algn="just"/>
            <a:r>
              <a:rPr lang="ru-RU" sz="1850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соответствии с описанием объекта закупки извещения заказчиком установлены дополнительные характеристики для Товара № 1, в том числе: «Объем накопителя </a:t>
            </a:r>
            <a:r>
              <a:rPr lang="en-US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SSD</a:t>
            </a:r>
            <a: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≥ 256 Гигабайт», «Диагональ экрана - ≥ 23,8 Дюйма», </a:t>
            </a:r>
            <a:b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товара № 2 «Емкость батареи - ≥ 38 Ватт-час», не предусмотренные соответствующими позициями Каталога.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4989823-713B-EAFF-AD68-CCAE67F5FBAF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  <p:sp>
        <p:nvSpPr>
          <p:cNvPr id="4" name="Параллелограмм 3">
            <a:extLst>
              <a:ext uri="{FF2B5EF4-FFF2-40B4-BE49-F238E27FC236}">
                <a16:creationId xmlns="" xmlns:a16="http://schemas.microsoft.com/office/drawing/2014/main" id="{9D0B38B8-FBCD-8234-6526-2E50A6CB99E7}"/>
              </a:ext>
            </a:extLst>
          </p:cNvPr>
          <p:cNvSpPr/>
          <p:nvPr/>
        </p:nvSpPr>
        <p:spPr>
          <a:xfrm>
            <a:off x="1417983" y="5140618"/>
            <a:ext cx="9581321" cy="809625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–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заказчиком ненадлежащим образом установлены характеристики товара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980C76-55A4-21E6-DFEA-3996B6A95F52}"/>
              </a:ext>
            </a:extLst>
          </p:cNvPr>
          <p:cNvSpPr txBox="1"/>
          <p:nvPr/>
        </p:nvSpPr>
        <p:spPr>
          <a:xfrm>
            <a:off x="775252" y="1443670"/>
            <a:ext cx="106414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оставка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товаров «ПЭВМ настольная/моноблок», характеристики которого предусмотрены позицией Каталога 26.20.15.000-00000032; «Портативная ПЭВМ (Ноутбук)», характеристики которого предусмотрены позицией Каталога 26.20.11.110-00000001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2641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05.07.2022 по делу 28/06/105-2129/2022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727544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239972" y="1561732"/>
            <a:ext cx="11594219" cy="278537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r>
              <a:rPr lang="ru-RU" alt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установлено:</a:t>
            </a:r>
          </a:p>
          <a:p>
            <a:pPr marL="285750" indent="-285750">
              <a:buFontTx/>
              <a:buChar char="-"/>
            </a:pPr>
            <a:r>
              <a:rPr lang="ru-RU" sz="17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7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соответствии с кодом ОКПД2 «26.20.15.000» соответствуют машины вычислительные электронные цифровые прочие, содержащие или не содержащие в одном корпусе одно или два из следующих устройств для автоматической обработки данных: запоминающие устройства, устройства ввода, устройства вывода, а коду ОКПД2 «26.20.14.000», указанному в выписке, машины вычислительные электронные цифровые, поставляемые в виде систем для автоматической обработки данных. Таким образом, вышеуказанные товары по сути являются сходными и соответствуют наименованию объекта закупки — персональные электронные вычислительные машины.</a:t>
            </a:r>
          </a:p>
          <a:p>
            <a:pPr marL="285750" indent="-285750">
              <a:buFontTx/>
              <a:buChar char="-"/>
            </a:pPr>
            <a:r>
              <a:rPr lang="ru-RU" sz="17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код ОКПД 2 не является функциональной, технической или качественной характеристикой товара.</a:t>
            </a:r>
          </a:p>
          <a:p>
            <a:pPr marL="285750" indent="-285750">
              <a:buFontTx/>
              <a:buChar char="-"/>
            </a:pPr>
            <a:r>
              <a:rPr lang="ru-RU" sz="17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технические характеристики товара, указанные участником закупки в составе заявки полностью соответствуют требованиям извещения, что подтверждено на заседании Комиссии представителем заказчика.</a:t>
            </a:r>
          </a:p>
        </p:txBody>
      </p:sp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4516366" y="5568822"/>
            <a:ext cx="6432498" cy="383992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* письмо Минфина России от 11.06.2020 № 24-06-05/51015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  <p:sp>
        <p:nvSpPr>
          <p:cNvPr id="4" name="Параллелограмм 3">
            <a:extLst>
              <a:ext uri="{FF2B5EF4-FFF2-40B4-BE49-F238E27FC236}">
                <a16:creationId xmlns="" xmlns:a16="http://schemas.microsoft.com/office/drawing/2014/main" id="{FDCBD397-C343-C8DF-9B48-C5F15610FA24}"/>
              </a:ext>
            </a:extLst>
          </p:cNvPr>
          <p:cNvSpPr/>
          <p:nvPr/>
        </p:nvSpPr>
        <p:spPr>
          <a:xfrm>
            <a:off x="1367543" y="4469852"/>
            <a:ext cx="9581321" cy="107426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ФАС России – комиссией по осуществлению закупок принято неправомерное решение о признании заявки участника закупки не соответствующей требованиям извещения.</a:t>
            </a:r>
          </a:p>
        </p:txBody>
      </p:sp>
      <p:pic>
        <p:nvPicPr>
          <p:cNvPr id="6" name="Рисунок 5" descr="Документ">
            <a:extLst>
              <a:ext uri="{FF2B5EF4-FFF2-40B4-BE49-F238E27FC236}">
                <a16:creationId xmlns="" xmlns:a16="http://schemas.microsoft.com/office/drawing/2014/main" id="{E3B0FFB0-D5F9-1B92-39FB-42F3906E3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8903" y="5560879"/>
            <a:ext cx="364435" cy="3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6159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города Москвы от 13.05.2022 по делу № А40-35891/22-130-254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10495722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220258" y="1471273"/>
            <a:ext cx="11751484" cy="30162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кондиционеров бытовых,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которого предусмотрены позицией КТРУ 28.25.12.130-00000010 с обязательным их применением с 24.09.2021</a:t>
            </a:r>
            <a:endParaRPr lang="ru-RU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установлено:</a:t>
            </a:r>
          </a:p>
          <a:p>
            <a:pPr marL="285750" indent="-285750">
              <a:buFontTx/>
              <a:buChar char="-"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позицией КТРУ, в том числе предусмотрена характеристика «Мощность в режиме обогрева» со значениями «≥ 1.5», «≥ 5 киловатт», характеристика «Мощность в режиме охлаждения» со значениями «≥ 1.5», «≥ 5», </a:t>
            </a:r>
            <a:b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в техническом задании по характеристике «Мощность в режиме обогрева» установлено значение «не менее 2,6 киловатт», по характеристике «Мощность в режиме охлаждения» установлено значение «не менее 2,6 киловатт», которые не предусмотрены соответствующими позициями КТРУ.</a:t>
            </a:r>
            <a:endParaRPr lang="ru-RU" sz="1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Заказчиком неправомерно изменены значение характеристик товара</a:t>
            </a:r>
          </a:p>
        </p:txBody>
      </p:sp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13A49B55-338B-D165-26D9-A6038BF4AF69}"/>
              </a:ext>
            </a:extLst>
          </p:cNvPr>
          <p:cNvSpPr/>
          <p:nvPr/>
        </p:nvSpPr>
        <p:spPr>
          <a:xfrm>
            <a:off x="1599462" y="4669862"/>
            <a:ext cx="8600655" cy="1049675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Заказчик, не согласившись с решением ФАС России, обжаловал его в судебном порядке.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3B2885C-82B6-7214-DFE9-0478BB3B7AF2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347920075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Арбитражного суда города Москвы от 13.05.2022 по делу № А40-35891/22-130-254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10495722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239972" y="1675377"/>
            <a:ext cx="11751484" cy="392415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Суд пришел к правомерному выводу, о том, что при описании объекта закупки заказчик обязан устанавливать в неизменном виде характеристики товара в соответствии с Правилами. 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</a:rPr>
              <a:t>Также суд отметил, что данный вывод также подтверждается судебной практикой, в частности в решении Арбитражного суда города Москвы от 29.03.2022 № А40-204484/21, указано, что «суд соглашается с выводом антимонопольного органа о том, что действия Уполномоченного органа, Заказчиков, установивших характеристики товаров, являющихся предметом лизинга, не предусмотренных позициями Каталога, не соответствуют пункту 5, 6 Правил и нарушают пункт 1 части 1 статьи 64 Закона о контрактной системе».</a:t>
            </a:r>
          </a:p>
          <a:p>
            <a:pPr algn="just">
              <a:lnSpc>
                <a:spcPct val="115000"/>
              </a:lnSpc>
            </a:pPr>
            <a:endParaRPr lang="ru-RU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</a:rPr>
              <a:t>С учетом изложенного Заказчику было отказано в удовлетворении заявленных требований.</a:t>
            </a:r>
          </a:p>
          <a:p>
            <a:pPr marL="285750" indent="-285750">
              <a:buFontTx/>
              <a:buChar char="-"/>
            </a:pPr>
            <a:endParaRPr lang="ru-RU" sz="19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2993A45-79BA-D4B3-F1C5-48F2B32361B2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</p:spTree>
    <p:extLst>
      <p:ext uri="{BB962C8B-B14F-4D97-AF65-F5344CB8AC3E}">
        <p14:creationId xmlns:p14="http://schemas.microsoft.com/office/powerpoint/2010/main" val="325741416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11.10.2021 по делу № 28/06/105-888/2021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7527235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1033670" y="1561732"/>
            <a:ext cx="10918358" cy="13463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проекте контракта установлено, что подрядчик обязан «в течение 5 дней с даты подписания контракта по согласованию с Заказчиком определить виды и объемы работ, предусмотренные Контрактом, которые он обязан выполнить самостоятельно, без привлечения других лиц к исполнению своих обязательств по Контракту с учетом требований, установленных Постановлением № 570».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366843"/>
            <a:ext cx="9672654" cy="1558433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- Законом о контрактной системе, а также Постановлением № 570 не установлена обязанность согласования с заказчиком видов и объемов работ в соответствии с Постановлением № 570.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описание объекта закупки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A58875-504D-3BA9-A43E-52D2FFF45670}"/>
              </a:ext>
            </a:extLst>
          </p:cNvPr>
          <p:cNvSpPr txBox="1"/>
          <p:nvPr/>
        </p:nvSpPr>
        <p:spPr>
          <a:xfrm>
            <a:off x="914400" y="3078905"/>
            <a:ext cx="110376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силу Постановления № 570 заказчиком устанавливается перечень возможных видов работ, которые подрядчик обязан выполнить самостоятельно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 этом конкретные виды и объемы работ из числа  возможных видов и объемов работ, определяются по предложению подрядчика.</a:t>
            </a:r>
            <a:endParaRPr lang="ru-RU" dirty="0"/>
          </a:p>
        </p:txBody>
      </p:sp>
      <p:pic>
        <p:nvPicPr>
          <p:cNvPr id="7" name="Рисунок 6" descr="Сирена">
            <a:extLst>
              <a:ext uri="{FF2B5EF4-FFF2-40B4-BE49-F238E27FC236}">
                <a16:creationId xmlns="" xmlns:a16="http://schemas.microsoft.com/office/drawing/2014/main" id="{D3D5771D-A2A6-E8EC-FC62-5F951A248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012" y="3169665"/>
            <a:ext cx="651380" cy="651380"/>
          </a:xfrm>
          <a:prstGeom prst="rect">
            <a:avLst/>
          </a:prstGeom>
        </p:spPr>
      </p:pic>
      <p:pic>
        <p:nvPicPr>
          <p:cNvPr id="16" name="Рисунок 15" descr="Бумага">
            <a:extLst>
              <a:ext uri="{FF2B5EF4-FFF2-40B4-BE49-F238E27FC236}">
                <a16:creationId xmlns="" xmlns:a16="http://schemas.microsoft.com/office/drawing/2014/main" id="{E00AE1E0-9D81-8B62-AB95-11CDFD064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475" y="1816482"/>
            <a:ext cx="651381" cy="6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244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FC384B-FA23-45C1-A603-9EE2621F3E33}"/>
              </a:ext>
            </a:extLst>
          </p:cNvPr>
          <p:cNvSpPr/>
          <p:nvPr/>
        </p:nvSpPr>
        <p:spPr>
          <a:xfrm>
            <a:off x="-25400" y="69523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F503607-D0B3-4FD3-B052-5C01C4B20D38}"/>
              </a:ext>
            </a:extLst>
          </p:cNvPr>
          <p:cNvSpPr txBox="1"/>
          <p:nvPr/>
        </p:nvSpPr>
        <p:spPr>
          <a:xfrm>
            <a:off x="-182874" y="29396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Судебная практика (ПП РФ от 15.05.2017 № 570)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97829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1748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7">
            <a:extLst>
              <a:ext uri="{FF2B5EF4-FFF2-40B4-BE49-F238E27FC236}">
                <a16:creationId xmlns:a16="http://schemas.microsoft.com/office/drawing/2014/main" xmlns="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8ADD2F8-D38B-D6E6-95AD-B0971ECF4689}"/>
              </a:ext>
            </a:extLst>
          </p:cNvPr>
          <p:cNvSpPr txBox="1"/>
          <p:nvPr/>
        </p:nvSpPr>
        <p:spPr>
          <a:xfrm>
            <a:off x="953878" y="1458562"/>
            <a:ext cx="106618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5474" y="1629668"/>
            <a:ext cx="8182945" cy="1563449"/>
          </a:xfrm>
          <a:prstGeom prst="roundRect">
            <a:avLst/>
          </a:prstGeom>
          <a:pattFill prst="pct1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Пунктом 4.3.1 проекта контракт: «В течение 5 рабочих дней с даты подписания Контракта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согласованию с Заказчиком определить виды и объемы работ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предусмотренные Контрактом, которые он обязан выполнить самостоятельно, без привлечения других лиц к исполнению своих обязательств по Контракту», что, в свою очередь, не предусмотрено Законом о контрактной системе.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820335" y="1777019"/>
            <a:ext cx="3057181" cy="1345867"/>
          </a:xfrm>
          <a:prstGeom prst="rect">
            <a:avLst/>
          </a:prstGeom>
          <a:pattFill prst="nar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МО № А40-292756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19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9ААС № А40-59243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9ААС № А40-67459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г. М № А40-85776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5473" y="3712141"/>
            <a:ext cx="8182945" cy="1221042"/>
          </a:xfrm>
          <a:prstGeom prst="roundRect">
            <a:avLst/>
          </a:prstGeom>
          <a:pattFill prst="pct1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Конкурсной документацией не установлены перечень видов возможных работ, которые подрядчик обязан выполнить самостоятельно без привлечения других лиц к исполнению своих обязательств по государственному контракту.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844269" y="3777129"/>
            <a:ext cx="3057181" cy="882086"/>
          </a:xfrm>
          <a:prstGeom prst="rect">
            <a:avLst/>
          </a:prstGeom>
          <a:pattFill prst="nar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г. М № А40-171831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3438389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25.03.2022 по делу № 28/06/105-739/2022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225287" y="1713200"/>
            <a:ext cx="5459896" cy="228908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В соответствии с извещением заказчиком установлено дополнительное требование </a:t>
            </a:r>
            <a:br>
              <a:rPr lang="ru-RU" sz="2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r>
              <a:rPr lang="ru-RU" sz="2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к участникам закупки о наличии опыта выполнения работ в соответствии </a:t>
            </a:r>
            <a:br>
              <a:rPr lang="ru-RU" sz="2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r>
              <a:rPr lang="ru-RU" sz="2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с позицией 7 раздела 1 </a:t>
            </a:r>
            <a:br>
              <a:rPr lang="ru-RU" sz="2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r>
              <a:rPr lang="ru-RU" sz="2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Постановления № 2571. </a:t>
            </a:r>
            <a:endParaRPr lang="ru-RU" sz="2100" dirty="0"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-179271" y="4491982"/>
            <a:ext cx="9672654" cy="944305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действия комиссии по осуществлению закупок, выразившиеся в отклонении заявки заявителя, нарушают Закон о контрактной системе.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0A58875-504D-3BA9-A43E-52D2FFF45670}"/>
              </a:ext>
            </a:extLst>
          </p:cNvPr>
          <p:cNvSpPr txBox="1"/>
          <p:nvPr/>
        </p:nvSpPr>
        <p:spPr>
          <a:xfrm>
            <a:off x="5296794" y="872585"/>
            <a:ext cx="65068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П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одтверждением наличия указанного опыта</a:t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у участника закупки является:</a:t>
            </a:r>
          </a:p>
          <a:p>
            <a:pPr marL="742950" indent="-285750">
              <a:spcAft>
                <a:spcPts val="0"/>
              </a:spcAft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исполненный договор (</a:t>
            </a:r>
            <a:r>
              <a:rPr lang="ru-RU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не менее 30 % от НМЦК)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акт приемки объекта капитального строительства,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также акта выполненных работ, подтверждающий цену выполненных работ, если акт приемки объекта капитального строительства не содержит цену выполненных работ;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разрешение на ввод объекта капитального строительства в эксплуатацию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(за исключением случаев, при которых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такое разрешение не выдается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 законодательством о градостроительной деятельности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 настоящем деле не требуется</a:t>
            </a:r>
          </a:p>
          <a:p>
            <a:pPr marL="742950" indent="-285750">
              <a:spcAft>
                <a:spcPts val="0"/>
              </a:spcAft>
              <a:buFontTx/>
              <a:buChar char="-"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араллелограмм 3">
            <a:extLst>
              <a:ext uri="{FF2B5EF4-FFF2-40B4-BE49-F238E27FC236}">
                <a16:creationId xmlns="" xmlns:a16="http://schemas.microsoft.com/office/drawing/2014/main" id="{F576C683-582E-1F16-D902-17BA0055DAC7}"/>
              </a:ext>
            </a:extLst>
          </p:cNvPr>
          <p:cNvSpPr/>
          <p:nvPr/>
        </p:nvSpPr>
        <p:spPr>
          <a:xfrm>
            <a:off x="2645953" y="5472962"/>
            <a:ext cx="9036221" cy="432435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</a:rPr>
              <a:t>* решение Арбитражного суда города Москвы от 07.07.2022 по делу 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А40-69777/22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 descr="Контрольный список (справа налево)">
            <a:extLst>
              <a:ext uri="{FF2B5EF4-FFF2-40B4-BE49-F238E27FC236}">
                <a16:creationId xmlns="" xmlns:a16="http://schemas.microsoft.com/office/drawing/2014/main" id="{B0A65263-17DD-5FE3-A302-505935F84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6176" y="5440417"/>
            <a:ext cx="389583" cy="38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335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22362" y="1589"/>
            <a:ext cx="9926638" cy="5476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/>
              <a:t>Жалоба как способ защиты прав участников закупки.</a:t>
            </a:r>
            <a:endParaRPr lang="ru-RU" sz="1800" dirty="0"/>
          </a:p>
          <a:p>
            <a:pPr>
              <a:defRPr/>
            </a:pPr>
            <a:r>
              <a:rPr lang="ru-RU" sz="1800" b="1" dirty="0"/>
              <a:t>Особенности доказательственного права в ФАС России.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4126" y="981076"/>
            <a:ext cx="9777413" cy="4938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pPr algn="just">
              <a:defRPr/>
            </a:pPr>
            <a:r>
              <a:rPr lang="ru-RU" sz="2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принимается в соответствии с тем объемом документов и сведений, которые были им собраны и раскрыты участниками процесса на данной стадии!</a:t>
            </a:r>
          </a:p>
          <a:p>
            <a:pPr algn="just">
              <a:defRPr/>
            </a:pPr>
            <a:endParaRPr lang="ru-RU" sz="21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новые доказательства могут быть приняты судом, если со стороны властного органа (ФАС России) слабому в публичном правоотношении субъекту (участник закупки/заказчик) не была обеспечена возможность устранения определенных сомнений, представления пояснений, иных сведений. </a:t>
            </a:r>
          </a:p>
          <a:p>
            <a:pPr algn="just">
              <a:defRPr/>
            </a:pPr>
            <a:endParaRPr lang="ru-RU" sz="21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1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позиция подтверждена судебной практикой (постановление Арбитражного суда Северо-Западного округа от 21.02.2018 № Ф07-238/2018 по делу № А13-2788/2017, постановление Девятого арбитражного апелляционного суда от 21.07.2019 № 09АП-30545/2019 по делу № А40-27308/2019).</a:t>
            </a:r>
          </a:p>
        </p:txBody>
      </p:sp>
      <p:sp>
        <p:nvSpPr>
          <p:cNvPr id="9220" name="Заголовок 1"/>
          <p:cNvSpPr txBox="1">
            <a:spLocks/>
          </p:cNvSpPr>
          <p:nvPr/>
        </p:nvSpPr>
        <p:spPr bwMode="auto">
          <a:xfrm>
            <a:off x="0" y="17463"/>
            <a:ext cx="12192000" cy="620712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b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как способ защиты прав участников закупки.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доказательственного права в ФАС России.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4235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06.02.2023 по делу № 28/06/105-200/2023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705677"/>
            <a:ext cx="9672654" cy="121959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действия комиссии по осуществлению закупок, выразившиеся в отклонении заявки заявителя, нарушают Закон о контрактной системе.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56022F-F767-B953-9349-6D63D1D84528}"/>
              </a:ext>
            </a:extLst>
          </p:cNvPr>
          <p:cNvSpPr txBox="1"/>
          <p:nvPr/>
        </p:nvSpPr>
        <p:spPr>
          <a:xfrm>
            <a:off x="356703" y="2015326"/>
            <a:ext cx="5023679" cy="2007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tabLst>
                <a:tab pos="630555" algn="l"/>
              </a:tabLst>
            </a:pPr>
            <a:r>
              <a:rPr lang="ru-RU" sz="22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Извещением установлены дополнительные требования к участникам закупки в соответствии с позицией 7 приложения к Постановлению № 2571.</a:t>
            </a:r>
            <a:endParaRPr lang="ru-RU" sz="22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C157DEF-612B-DCC5-166A-3773A99B5AAE}"/>
              </a:ext>
            </a:extLst>
          </p:cNvPr>
          <p:cNvSpPr txBox="1"/>
          <p:nvPr/>
        </p:nvSpPr>
        <p:spPr>
          <a:xfrm>
            <a:off x="6030844" y="1030396"/>
            <a:ext cx="6135756" cy="357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редставитель заказчика на заседании комиссии пояснил, что исходя из специфики производства комплекса работ по реконструкции и техническому перевооружению промышленных объектов и полученных в составе заявки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явителя документов, подтверждающих опыт выполнения строительно-монтажных работ, комиссия по осуществлению закупок пришла к выводу, что представленные документы не подтверждают наличие у заявителя необходимой производственной базы и специалистов, что не позволит осуществить предусмотренные извещением работы в установленные сроки.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7421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27.12.2022 по делу № 28/06/105-4056/2022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705677"/>
            <a:ext cx="9672654" cy="121959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неправомерно не установлены дополнительные требования в соответствии с позицией 34 Приложения.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0536DC8-7234-A11C-D734-494854B50BC5}"/>
              </a:ext>
            </a:extLst>
          </p:cNvPr>
          <p:cNvSpPr/>
          <p:nvPr/>
        </p:nvSpPr>
        <p:spPr>
          <a:xfrm>
            <a:off x="569844" y="1630317"/>
            <a:ext cx="4731026" cy="169110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>
              <a:lnSpc>
                <a:spcPct val="117000"/>
              </a:lnSpc>
              <a:spcAft>
                <a:spcPts val="800"/>
              </a:spcAft>
              <a:tabLst>
                <a:tab pos="57277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Абзацем восьмым подпункта «а» пункта 3 Постановления № 2571 установлено, что позиция 34 Приложения применяется в случае, если при осуществлении закупки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НМЦК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превышает 500 тыс. руб.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A13AD2-D26F-BE1A-F129-16EB8378CF85}"/>
              </a:ext>
            </a:extLst>
          </p:cNvPr>
          <p:cNvSpPr txBox="1"/>
          <p:nvPr/>
        </p:nvSpPr>
        <p:spPr>
          <a:xfrm>
            <a:off x="5870714" y="1112256"/>
            <a:ext cx="6095999" cy="233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позицией 34 Приложения к участникам закупки на оказание услуг по обеспечению охраны объектов (территорий) предъявляются дополнительные требования о наличии у участника закупки опыта исполнения участником закупки договора, предусматривающего оказание услуг по обеспечению охраны объектов (территорий).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A6A42A9-49CC-38BD-37E7-14D86831120B}"/>
              </a:ext>
            </a:extLst>
          </p:cNvPr>
          <p:cNvSpPr txBox="1"/>
          <p:nvPr/>
        </p:nvSpPr>
        <p:spPr>
          <a:xfrm>
            <a:off x="834886" y="3618906"/>
            <a:ext cx="10863471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Комиссией установлено, что объектом закупки является оказание услуг по охране административного здания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НМЦК в размере 7 467 280,80 руб.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Документ">
            <a:extLst>
              <a:ext uri="{FF2B5EF4-FFF2-40B4-BE49-F238E27FC236}">
                <a16:creationId xmlns="" xmlns:a16="http://schemas.microsoft.com/office/drawing/2014/main" id="{E9D230D1-5531-616D-9119-B5A0D13A3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" y="3673051"/>
            <a:ext cx="682486" cy="6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7382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5400" y="93401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21.12.2022 по делу № 28/06/105-3847/2022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-25400" y="1334124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705677"/>
            <a:ext cx="9672654" cy="121959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неправомерно заявка победителя признана соответствующей требованиям Закона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о контрактной системе.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B638783-F760-AA93-4050-0A812CED6F5F}"/>
              </a:ext>
            </a:extLst>
          </p:cNvPr>
          <p:cNvSpPr txBox="1"/>
          <p:nvPr/>
        </p:nvSpPr>
        <p:spPr>
          <a:xfrm>
            <a:off x="244515" y="1598188"/>
            <a:ext cx="11585131" cy="2714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Комиссией установлено, что оператором электронной площадки в реестре участников закупки, аккредитованных на электронный площадке, в качестве подтверждения наличия опыта выполнения работ в соответствии с позицией 7 приложения ПП 2571 размещена, в том числе </a:t>
            </a:r>
            <a:r>
              <a:rPr lang="ru-RU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копия договора подряда, заключенного между ООО «Подрядчик» и победителем, на выполнение комплекса работ по строительству корпуса крупного дробления и склада дробленной руды с под штабельной галерей по проекту «</a:t>
            </a:r>
            <a:r>
              <a:rPr lang="ru-RU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Горноперерабатывающее</a:t>
            </a:r>
            <a:r>
              <a:rPr lang="ru-RU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 предприятие на базе золоторудного месторождения «</a:t>
            </a:r>
            <a:r>
              <a:rPr lang="ru-RU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Наседкино</a:t>
            </a:r>
            <a:r>
              <a:rPr lang="ru-RU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».</a:t>
            </a:r>
          </a:p>
          <a:p>
            <a:pPr indent="360680" algn="ctr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При этом на заседании Комиссии установлено, что указанный договор является договором субподряда, в связи с чем не может подтверждать наличие опыта у победителя в соответствии с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позицией 7 приложения ПП 2571. </a:t>
            </a:r>
            <a:endParaRPr lang="ru-RU" dirty="0">
              <a:effectLst/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12676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20.12.2022 по делу № 28/06/105-3811/2022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518265" y="4150557"/>
            <a:ext cx="11276169" cy="177471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комиссией по осуществлению закупок неправомерно заявка победителя признана соответствующей требованиям Закона о контрактной системе, поскольку контракт, представленный победителем для подтверждения соответствия дополнительному требованию, не является исполненным.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A0F61E7-4ECA-FFD1-3AC5-22D1CB1BDDBF}"/>
              </a:ext>
            </a:extLst>
          </p:cNvPr>
          <p:cNvSpPr txBox="1"/>
          <p:nvPr/>
        </p:nvSpPr>
        <p:spPr>
          <a:xfrm>
            <a:off x="978778" y="1650484"/>
            <a:ext cx="103551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0312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Победителем в составе документов, подтверждающих соответствие участника закупки дополнительному требованию представлены, в том числе контракт на выполнение работ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водохранилища на сумму 387 430 800,89 руб. и акты выполненных работ.</a:t>
            </a:r>
          </a:p>
          <a:p>
            <a:pPr algn="just">
              <a:tabLst>
                <a:tab pos="603123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603123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победителем также представлена справка о стоимости выполненных работ и затрат по форме КС-3, согласно которой работы по контракту выполнены на сумму 349 612 189,45 руб., что составляет 90,24 % от цены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359546895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09.12.2022 по делу № 28/06/105-3730/2022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451839"/>
            <a:ext cx="9672654" cy="1473437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комиссией по осуществлению закупок неправомерно отклонена от проведения закупки заявка заявителя.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456B99-401E-0704-3960-F440448A11F3}"/>
              </a:ext>
            </a:extLst>
          </p:cNvPr>
          <p:cNvSpPr txBox="1"/>
          <p:nvPr/>
        </p:nvSpPr>
        <p:spPr>
          <a:xfrm>
            <a:off x="2118737" y="1905038"/>
            <a:ext cx="7600121" cy="2127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800"/>
              </a:spcAft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случае, </a:t>
            </a: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договор исполнен, при этом стоимость договора уменьшена на основании подписанного сторонами акта, то такой договор может быть представлен для подтверждения наличия у участника опыта в соответствии с </a:t>
            </a:r>
            <a:r>
              <a:rPr lang="ru-RU" sz="23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Постановлением</a:t>
            </a: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2571.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1531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02.11.2022 по делу № 28/06/105-3277/2022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705677"/>
            <a:ext cx="9672654" cy="121959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комиссией по осуществлению закупок неправомерно заявка участника закупки признана соответствующей требованиям Закона о контрактной системе.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456B99-401E-0704-3960-F440448A11F3}"/>
              </a:ext>
            </a:extLst>
          </p:cNvPr>
          <p:cNvSpPr txBox="1"/>
          <p:nvPr/>
        </p:nvSpPr>
        <p:spPr>
          <a:xfrm>
            <a:off x="6471690" y="1035997"/>
            <a:ext cx="5519766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ctr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участника, подтверждающие у него наличие опыта, не подлежат рассмотрению в случае, если они представлены во второй части заявки, иное противоречит требованиям </a:t>
            </a:r>
            <a:r>
              <a:rPr lang="ru-RU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Закона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контрактной системе.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B575AD9-D7A1-5E20-14DF-64CE48DA0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8" t="50000" r="25108" b="32696"/>
          <a:stretch/>
        </p:blipFill>
        <p:spPr>
          <a:xfrm>
            <a:off x="117528" y="1540195"/>
            <a:ext cx="6354162" cy="10493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6199B02-83E0-712E-9156-B6761E7EF6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39" t="65938" r="25326" b="14183"/>
          <a:stretch/>
        </p:blipFill>
        <p:spPr>
          <a:xfrm>
            <a:off x="1578196" y="2865960"/>
            <a:ext cx="8370567" cy="14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224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1706" y="100368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делу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28/06/105-776/2022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01706" y="1428537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59673" y="4273248"/>
            <a:ext cx="9672654" cy="121959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комиссией по осуществлению закупок неправомерно заявка участника закупки признана соответствующей требованиям Закона о контрактной системе.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37016" y="1746346"/>
            <a:ext cx="10000130" cy="225227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участника, подтверждающие у него наличие опыта, не подлежат рассмотрению в случае, если они представлены во второй части заявки, иное противоречит требованиям Закона 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контрактной системе – пункт 3 части 6 статьи 43 44-ФЗ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Арбитражного суда Московского округа от 09.03.2023 № А40-100012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68783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10.08.2022 по делу № 28/06/105-2554/2022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705677"/>
            <a:ext cx="9672654" cy="121959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неправомерно установлено дополнительное требование к участникам закупки в соответствии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с частью 2.1 статьи 31 Закона о контрактной системе.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8AD04A-42A9-3CF5-25FA-A00ABA54F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39" t="43474" r="24674" b="16054"/>
          <a:stretch/>
        </p:blipFill>
        <p:spPr>
          <a:xfrm>
            <a:off x="145475" y="1531414"/>
            <a:ext cx="7752522" cy="2774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9211090-B62E-C8CC-C246-B0B0F4264AC2}"/>
              </a:ext>
            </a:extLst>
          </p:cNvPr>
          <p:cNvSpPr txBox="1"/>
          <p:nvPr/>
        </p:nvSpPr>
        <p:spPr>
          <a:xfrm>
            <a:off x="7066722" y="1071420"/>
            <a:ext cx="41545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НМЦК составляет 6 000 000 руб.</a:t>
            </a:r>
            <a:endParaRPr lang="ru-RU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A0A28AB-FA64-6CDB-408E-929F56888073}"/>
              </a:ext>
            </a:extLst>
          </p:cNvPr>
          <p:cNvSpPr txBox="1"/>
          <p:nvPr/>
        </p:nvSpPr>
        <p:spPr>
          <a:xfrm>
            <a:off x="7952433" y="1646735"/>
            <a:ext cx="3851178" cy="254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огласно извещению о проведении закупки заказчиком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участникам закупки предъявляются требования 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0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частью 2.1 статьи 31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Закона о контрактной системе.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12614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04.07.2022 по делу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28/06/105-2185/2022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450574" y="1551571"/>
            <a:ext cx="11540882" cy="4186619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40385"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установление дополнительных требований по двум позициям приложения к Постановлению № 2571 исключает возможность участия в закупке субъектов, обладающих опытом выполнения работ по техническому обслуживанию зданий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и не обладающих опытом оказания услуг по комплексной уборке зданий и прилегающей территории, что также аналогично по отношению к субъектам, обладающим только опытом оказания услуг по комплексной уборке зданий и прилегающей территории.</a:t>
            </a:r>
          </a:p>
          <a:p>
            <a:pPr indent="540385"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Кроме того, по мнению Комиссии ФАС России, объединение вышеназванных работ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и услуг в один лот приводит к необоснованному ограничению количества участников закупки, поскольку указанные работы, услуги образуют разные товарные рынки и не имеют функциональной и технологической связи между собой.</a:t>
            </a:r>
          </a:p>
          <a:p>
            <a:pPr algn="ctr">
              <a:spcBef>
                <a:spcPct val="0"/>
              </a:spcBef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2571</a:t>
            </a:r>
          </a:p>
        </p:txBody>
      </p:sp>
    </p:spTree>
    <p:extLst>
      <p:ext uri="{BB962C8B-B14F-4D97-AF65-F5344CB8AC3E}">
        <p14:creationId xmlns:p14="http://schemas.microsoft.com/office/powerpoint/2010/main" val="3034326378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5FC384B-FA23-45C1-A603-9EE2621F3E33}"/>
              </a:ext>
            </a:extLst>
          </p:cNvPr>
          <p:cNvSpPr/>
          <p:nvPr/>
        </p:nvSpPr>
        <p:spPr>
          <a:xfrm>
            <a:off x="0" y="0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F503607-D0B3-4FD3-B052-5C01C4B20D38}"/>
              </a:ext>
            </a:extLst>
          </p:cNvPr>
          <p:cNvSpPr txBox="1"/>
          <p:nvPr/>
        </p:nvSpPr>
        <p:spPr>
          <a:xfrm>
            <a:off x="-200544" y="7422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 (ПП РФ от 29.12.2021 № 2571)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97829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45413" y="621748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7">
            <a:extLst>
              <a:ext uri="{FF2B5EF4-FFF2-40B4-BE49-F238E27FC236}">
                <a16:creationId xmlns:a16="http://schemas.microsoft.com/office/drawing/2014/main" xmlns="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698ED4-2DE8-72C2-36CD-1741E081D8A0}"/>
              </a:ext>
            </a:extLst>
          </p:cNvPr>
          <p:cNvSpPr txBox="1"/>
          <p:nvPr/>
        </p:nvSpPr>
        <p:spPr>
          <a:xfrm>
            <a:off x="574377" y="783910"/>
            <a:ext cx="1099828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9ААС № А40-79987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АС г. М № А40-147350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АС г. М. № А40-128238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22:</a:t>
            </a:r>
          </a:p>
          <a:p>
            <a:pPr algn="just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подпунктом «а» пункта 2 части 13 статьи 24.2 Закона о контрактной системе Оператор электронной площадки проверяет документы на соответствие Перечню, а не осуществляет оценку указанных документов на предмет соответствия участника закупки требованиям Постановления № 2571.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соответствия документов участника закупки требованиям Постановления № 2571 входит в исключительную компетенцию комиссии Заказчика в соответствии с пунктом 3 части 12 статьи 48 Закона о контрактной системе.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172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0" y="1"/>
            <a:ext cx="12191999" cy="40481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Особенности доказательственного права в ФАС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1343026" y="1557339"/>
            <a:ext cx="90725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рассмотрением жалобы </a:t>
            </a:r>
            <a:r>
              <a:rPr lang="ru-RU" altLang="ru-RU" sz="20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внеплановая проверка всей закупки (п.1 ч.15 ст.99 Закона № 44-ФЗ).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Отзыв жалобы участником не является препятствием для проведения ФАС России внеплановой проверки на основании информации о нарушении законодательства Российской Федерации, поскольку отзыв может свидетельствовать о коррупционной составляющей во взаимоотношениях заказчика и участника.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5837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  <a:extLst/>
        </p:spPr>
        <p:txBody>
          <a:bodyPr anchor="b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Письмо ФАС России от 28.12.2022 № ПИ/117861/22: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558926" y="1341438"/>
            <a:ext cx="9217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ru-RU" sz="2000" dirty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ФАС России,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реестре контрактов информации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контракте со статусом «Исполнение», не свидетельствует об отсутствии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участника закупки требуемого опыта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работ (поставки товара, оказания услуг) при наличии в составе заявки полного перечня документов, установленных соответствующей позицией Постановления № 2571.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заявки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участника закупки, в отношении которого оператором электронной площадки направлены все документы, необходимые для подтверждения соответствия опыту, установленному Постановлением № 2571, в связи с тем, что в реестре контрактов данный контракт размещен со статусом «Исполнение»,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соответствует положениям Закона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контрактной системе.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45413" y="621748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19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6"/>
          <p:cNvSpPr txBox="1">
            <a:spLocks noChangeArrowheads="1"/>
          </p:cNvSpPr>
          <p:nvPr/>
        </p:nvSpPr>
        <p:spPr bwMode="auto">
          <a:xfrm>
            <a:off x="1292226" y="846138"/>
            <a:ext cx="9625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07.06.2022 по делу № 28/06/105-1705/2022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извещения 0173200001422000483)</a:t>
            </a:r>
          </a:p>
        </p:txBody>
      </p:sp>
      <p:sp>
        <p:nvSpPr>
          <p:cNvPr id="19459" name="Прямоугольник 7"/>
          <p:cNvSpPr>
            <a:spLocks noChangeArrowheads="1"/>
          </p:cNvSpPr>
          <p:nvPr/>
        </p:nvSpPr>
        <p:spPr bwMode="auto">
          <a:xfrm>
            <a:off x="1279526" y="1628776"/>
            <a:ext cx="949642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по проведению расчетов по операциям, совершенным с использованием банковских карт и системы быстрых платежей в течение 3 лет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1 727 529 812,40 руб. (необходим опыт 345 млн. руб.)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Комиссией по осуществлению закупок неправомерно принято решение о признании заявки Заявителя не соответствующей требованиям извещения о проведении Аукциона и Закона о контрактной системе.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извещении установлено требование по ч. 2.1 ст. 31 Закона о контрактной системе. Пунктом 4 ПП РФ 2571 установлен перечень информации и документов, подтверждающих соответствие участника доп. Требованиям. Указанная информация и документы в соответствии с п. 3 ч. 6 ст. 43 Закона о контрактной системе не включаются в состав заявки, а направляются оператором.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 ФАС России: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Учитывая, что заявителем в реестре контрактов размещены 3 договора, при этом стоимость каждого из них менее 20 процентов от НМЦК. Таким образом, действия комиссии заказчика соответствуют требованиям Закона о контрактной системе.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  <a:extLst/>
        </p:spPr>
        <p:txBody>
          <a:bodyPr anchor="b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Нарушения при применении положений ПП 2571 (предоставление нескольких договоров)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45413" y="621748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8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  <a:extLst/>
        </p:spPr>
        <p:txBody>
          <a:bodyPr anchor="b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Нарушения при применении положений ПП 2571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52526" y="814388"/>
            <a:ext cx="957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23.03.2022г. по делу № 28/06/105-756/2022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извещения 0307200030622000225)</a:t>
            </a: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271589" y="1341439"/>
            <a:ext cx="93614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ремонту автомобильной дороги Сыктывкар - Ухта - Печора -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Усинск - Нарьян-Мар на участке Сыктывкар - Ухта км 210+962 (мост через р. Кручинушка)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41 782 126,57 руб. (Предложение заявителя 34 916 507,37 руб.. Заявка второго участника отклонена)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ОЭП неправомерно предоставлен допуск к участию в Аукционе заявке участника, поскольку участником представлены документы, не соответствующие требованиям ПП РФ 2571.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Комиссией установлено, что Участником 04.03.2022 в личном кабинете на сайте ОЭП загружены документы для включения в единый реестр участников закупки, которые в соответствии с перечнем подтверждают соответствие участника закупки дополнительным требованиям установленным Постановлением № 2571. Кроме того, в соответствии с подпунктом «а» пункта 2 части 13 статьи 24.2 Закона о контрактной системе ОЭП проверяет документы на соответствие Перечню, а не осуществляет оценку указанных документов на предмет соответствия участника закупки требованиям Постановления Правительства № 2571.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 ФАС России: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Признать жалобу необоснованной.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7488" y="6092825"/>
            <a:ext cx="3164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№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А40-128238/22-121-730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645413" y="621748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1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  <a:extLst/>
        </p:spPr>
        <p:txBody>
          <a:bodyPr anchor="b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Нарушения при применении положений ПП 2571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1649414" y="630238"/>
            <a:ext cx="8650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опыт исполнения контракта и соответствие дополнительным требованиям, должны быть представлены </a:t>
            </a:r>
            <a:r>
              <a:rPr lang="ru-RU" alt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100" dirty="0">
              <a:solidFill>
                <a:schemeClr val="tx1"/>
              </a:solidFill>
            </a:endParaRPr>
          </a:p>
        </p:txBody>
      </p:sp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392239" y="1628775"/>
            <a:ext cx="94075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 ФАС России 11.03.2022 № 28/06/105-566/2022: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«…Комиссией по осуществлению закупок установлено, что работы по Контракту не завершены, что подтверждается информацией, размещенной в ЕИС, а также представленными в составе заявки Заявителя копиями актов о приемке выполненных работ КС-2 на сумму 1 650 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529 368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копиями справок КС-3 о стоимости выполненных работ и затрат на </a:t>
            </a:r>
            <a:r>
              <a:rPr lang="ru-RU" alt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1 650 </a:t>
            </a:r>
            <a:r>
              <a:rPr lang="ru-RU" alt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529 368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Комиссией установлено, что цена Контракта в соответствии с дополнительным соглашением по Контракту от 23.06.2020 № 2 составляет </a:t>
            </a:r>
            <a:r>
              <a:rPr lang="ru-RU" alt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1 650 </a:t>
            </a:r>
            <a:r>
              <a:rPr lang="ru-RU" alt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538 468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Вместе с тем Комиссией установлено, что Контракт не исполнен в полном объеме, поскольку в заявке Заявителя не представлены все акты по всем выполненным работам, предусмотренным Контрактом.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Учитывая изложенное, а также представленные на заседании Комиссии материалы, Комиссии не представляется возможным прийти к выводу о том, что указанный Контракт исполнен в полном объеме и соответствует дополнительным требованиям, установленным Постановлением № 2571.»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45413" y="621748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12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3958" y="1005414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10.06.2022 по делу № 28/06/105-1838/2022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73958" y="1405524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2E99FAE-AC53-3019-A003-061C3DBBD329}"/>
              </a:ext>
            </a:extLst>
          </p:cNvPr>
          <p:cNvSpPr/>
          <p:nvPr/>
        </p:nvSpPr>
        <p:spPr>
          <a:xfrm>
            <a:off x="194983" y="1407079"/>
            <a:ext cx="11783222" cy="193899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indent="360680" algn="just"/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порядку оценки заявок к оценке принимаются договоры, предусматривающие выполнение работ </a:t>
            </a:r>
            <a:r>
              <a:rPr lang="ru-RU" sz="15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объекте капитального строительства (за исключением линейного объекта), </a:t>
            </a:r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относящегося к одному или нескольким из следующих договоров (контрактов):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/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контракт, предусмотренный частью 16 статьи 34 Закона о контрактной системе (при условии, что контракт жизненного цикла предусматривает проектирование, строительство, реконструкцию, капитальный ремонт объекта капитального строительства);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/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контракт, предусмотренный частью 16.1 статьи 34 Закона о контрактной системе;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/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контракт, предусмотренный частью 56 статьи 112 Закона о контрактной системе;</a:t>
            </a:r>
            <a:endParaRPr lang="ru-RU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/>
            <a: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договор, не относящийся к контрактам, указанным в пунктах 1-3, и предусматривающий выполнение работ </a:t>
            </a:r>
            <a:br>
              <a:rPr lang="ru-RU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строительству, реконструкции объекта капитального </a:t>
            </a:r>
            <a:r>
              <a:rPr lang="ru-RU" sz="15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строительства (за </a:t>
            </a:r>
            <a:r>
              <a:rPr lang="ru-RU" sz="15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исключением линейного объекта).</a:t>
            </a:r>
            <a:endParaRPr lang="ru-RU" sz="15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992553"/>
            <a:ext cx="9672654" cy="932723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ненадлежащим образом установлен порядок оценки заявок участников закупки.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2604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5B4925-DEC0-E35A-B353-ED6A662E92FF}"/>
              </a:ext>
            </a:extLst>
          </p:cNvPr>
          <p:cNvSpPr txBox="1"/>
          <p:nvPr/>
        </p:nvSpPr>
        <p:spPr>
          <a:xfrm>
            <a:off x="7659303" y="3349181"/>
            <a:ext cx="39564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Кроме того, оцениваются представленные участником закупки договоры, которые приложены в составе заявки и указаны в рекомендованной заказчиком форме </a:t>
            </a:r>
            <a:endParaRPr lang="ru-RU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C3CA3F-73AB-AE43-C4B5-42F6FCA3F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39" t="72810" r="25108" b="11326"/>
          <a:stretch/>
        </p:blipFill>
        <p:spPr>
          <a:xfrm>
            <a:off x="145475" y="3628922"/>
            <a:ext cx="7224316" cy="11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17716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31.05.2022 по делу № 28/06/105-1602/2022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604743"/>
            <a:ext cx="9672654" cy="1320533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ненадлежащим образом установлен порядок оценки заявок участников закупки, вследствие которого комиссией по осуществлению закупок заявки заявителя присвоено 0 баллов по соответствующему показателю.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2604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5B4925-DEC0-E35A-B353-ED6A662E92FF}"/>
              </a:ext>
            </a:extLst>
          </p:cNvPr>
          <p:cNvSpPr txBox="1"/>
          <p:nvPr/>
        </p:nvSpPr>
        <p:spPr>
          <a:xfrm>
            <a:off x="248105" y="1541441"/>
            <a:ext cx="1157795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порядку оценки заявок оцениваются представленные участником закупки договоры, которые приложены в составе заявки и указаны в рекомендованной справке.</a:t>
            </a:r>
          </a:p>
          <a:p>
            <a:pPr indent="360680"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Указанная справка содержит представляемую для целей оценки заявок документов форму, содержащую также требование о направлении участниками закупки сведения по 27 графам, в том числе о наименовании участника, номере, наименовании и дате заключения договора, дате начала выполнения работ, дате окончания выполнения работ, стоимости договора в рублях, информация о дополнительных соглашениях, наименовании заказчика, наименовании автомобильной дороги, номере и дате составления акта о приемке выполненных работ по унифицированной форме КС-2 и так далее. </a:t>
            </a:r>
          </a:p>
        </p:txBody>
      </p:sp>
    </p:spTree>
    <p:extLst>
      <p:ext uri="{BB962C8B-B14F-4D97-AF65-F5344CB8AC3E}">
        <p14:creationId xmlns:p14="http://schemas.microsoft.com/office/powerpoint/2010/main" val="2311512632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-2540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Арбитражного суда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округа от 24.01.2023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А40-81956/22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10190922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59672" y="4491903"/>
            <a:ext cx="9917843" cy="1433373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суда: решение ФАС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России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вынесено с соблюдением норм материального и процессуального права, в связи с чем у суда отсутствуют правовые основания для признания его незаконным в судебном порядке.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2604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5B4925-DEC0-E35A-B353-ED6A662E92FF}"/>
              </a:ext>
            </a:extLst>
          </p:cNvPr>
          <p:cNvSpPr txBox="1"/>
          <p:nvPr/>
        </p:nvSpPr>
        <p:spPr>
          <a:xfrm>
            <a:off x="327546" y="1730713"/>
            <a:ext cx="11663910" cy="2403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800"/>
              </a:spcAft>
              <a:tabLst>
                <a:tab pos="57277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Установление предельного максимального значения характеристики объекта закупки 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размере 50 % от НМЦК нивелирует цель проведения закупки в форме электронного конкурса в целях выявления наиболее квалифицированного поставщика и для «победы» в Конкурсе наиболее опытному участнику закупки приходится необоснованно снижать предложение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цене контракта, поскольку главным фактором, определяющим победителя Конкурса, 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сравниваемых участников, является минимальная цена.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03461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637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16.01.2023 по делу № 28/06/105-30/2023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591047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992553"/>
            <a:ext cx="9672654" cy="932723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ненадлежащим образом установлен порядок оценки заявок участников закупки.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2604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5B4925-DEC0-E35A-B353-ED6A662E92FF}"/>
              </a:ext>
            </a:extLst>
          </p:cNvPr>
          <p:cNvSpPr txBox="1"/>
          <p:nvPr/>
        </p:nvSpPr>
        <p:spPr>
          <a:xfrm>
            <a:off x="331303" y="1536706"/>
            <a:ext cx="11502886" cy="11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формировании порядка оценки заявок участников закупки недопустимо устанавливать требования о необходимости предоставления контрактов/договоров, в рамках которых участнику закупки необходимо оказать услуги исключительно для федеральных органов исполнительной власти.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ED66334-6D77-1F12-8CDC-99ED81F5C711}"/>
              </a:ext>
            </a:extLst>
          </p:cNvPr>
          <p:cNvSpPr txBox="1"/>
          <p:nvPr/>
        </p:nvSpPr>
        <p:spPr>
          <a:xfrm>
            <a:off x="513494" y="2744395"/>
            <a:ext cx="11047173" cy="198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800"/>
              </a:spcAft>
              <a:tabLst>
                <a:tab pos="57277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порядком рассмотрения и оценки заявок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участников закупки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детализирующему показателю «Общее количество исполненных участником закупки договоров» показателя «Наличие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участников закупки опыта работы, связанного с предметом контракта» критерия «Квалификация участников закупки» к оценке принимаются договор/контракт на выполнение работ по эксплуатации и технической поддержке ведомственных, межведомственных порталов, официальных информационных сайтов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информационно-коммуникационной сети «Интернет» </a:t>
            </a:r>
            <a:r>
              <a:rPr lang="ru-RU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федеральных органов власти.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915468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10.01.2023 по делу № 28/06/105-3902/2022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664582" y="4744281"/>
            <a:ext cx="8999363" cy="1167744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ненадлежащим образом установлен порядок оценки заявок участников закупки.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2604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4D338D-80D8-5798-795F-3AEE0D21142F}"/>
              </a:ext>
            </a:extLst>
          </p:cNvPr>
          <p:cNvSpPr txBox="1"/>
          <p:nvPr/>
        </p:nvSpPr>
        <p:spPr>
          <a:xfrm>
            <a:off x="1685596" y="1978325"/>
            <a:ext cx="8514521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формировании порядка оценки заявок участников закупки недопустимо требовать реестровые номера контрактов в качестве подтверждения опыта выполнения работ.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86288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20.12.2022 по делу № 28/06/105-4043/2022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0" y="1332833"/>
            <a:ext cx="6096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200754" y="4992553"/>
            <a:ext cx="9672654" cy="932723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ненадлежащим образом установлен порядок оценки заявок участников закупки.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2604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4D338D-80D8-5798-795F-3AEE0D21142F}"/>
              </a:ext>
            </a:extLst>
          </p:cNvPr>
          <p:cNvSpPr txBox="1"/>
          <p:nvPr/>
        </p:nvSpPr>
        <p:spPr>
          <a:xfrm>
            <a:off x="225286" y="1491780"/>
            <a:ext cx="11752918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Порядку оценки заявок на участие в конкурсе по детализирующим показателям критерия № 2 к оценке будут приняты исключительно исполненные договоры или контракты, заключенные не ранее 01.01.2019, сведения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которых находятся в реестре контрактов ЕИС, в том числе при исполнении которых исполнителем исполнены требования об уплате неустоек (штрафов, пеней) (в случае начисления неустоек) стоимостью (без учета привлеченных собственных средств) не менее 50 % от начальной (максимальной) цены контракта.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C4DF57-2035-325E-0BF7-F2B603A51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65" t="50000" r="25761" b="39047"/>
          <a:stretch/>
        </p:blipFill>
        <p:spPr>
          <a:xfrm>
            <a:off x="561400" y="3419916"/>
            <a:ext cx="10951362" cy="108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283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1999" cy="328614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Особенности доказательственного права в ФАС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1"/>
          <p:cNvSpPr>
            <a:spLocks noChangeArrowheads="1"/>
          </p:cNvSpPr>
          <p:nvPr/>
        </p:nvSpPr>
        <p:spPr bwMode="auto">
          <a:xfrm>
            <a:off x="5016500" y="2781300"/>
            <a:ext cx="17541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Внеплановая проверка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(44-ФЗ)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11268" name="Стрелка вправо 13"/>
          <p:cNvSpPr>
            <a:spLocks noChangeArrowheads="1"/>
          </p:cNvSpPr>
          <p:nvPr/>
        </p:nvSpPr>
        <p:spPr bwMode="auto">
          <a:xfrm rot="-3960377">
            <a:off x="4237831" y="3747294"/>
            <a:ext cx="287338" cy="298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1269" name="Стрелка вправо 14"/>
          <p:cNvSpPr>
            <a:spLocks noChangeArrowheads="1"/>
          </p:cNvSpPr>
          <p:nvPr/>
        </p:nvSpPr>
        <p:spPr bwMode="auto">
          <a:xfrm rot="10414442">
            <a:off x="7699375" y="3006726"/>
            <a:ext cx="287338" cy="2968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1270" name="Стрелка вправо 15"/>
          <p:cNvSpPr>
            <a:spLocks noChangeArrowheads="1"/>
          </p:cNvSpPr>
          <p:nvPr/>
        </p:nvSpPr>
        <p:spPr bwMode="auto">
          <a:xfrm rot="-8495204">
            <a:off x="7373939" y="3760788"/>
            <a:ext cx="287337" cy="2968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1271" name="Стрелка вправо 16"/>
          <p:cNvSpPr>
            <a:spLocks noChangeArrowheads="1"/>
          </p:cNvSpPr>
          <p:nvPr/>
        </p:nvSpPr>
        <p:spPr bwMode="auto">
          <a:xfrm rot="-5587652">
            <a:off x="5672138" y="3995738"/>
            <a:ext cx="287338" cy="2968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1272" name="Стрелка вправо 17"/>
          <p:cNvSpPr>
            <a:spLocks noChangeArrowheads="1"/>
          </p:cNvSpPr>
          <p:nvPr/>
        </p:nvSpPr>
        <p:spPr bwMode="auto">
          <a:xfrm rot="9013589">
            <a:off x="7327901" y="2111376"/>
            <a:ext cx="288925" cy="2968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1273" name="Стрелка вправо 19"/>
          <p:cNvSpPr>
            <a:spLocks noChangeArrowheads="1"/>
          </p:cNvSpPr>
          <p:nvPr/>
        </p:nvSpPr>
        <p:spPr bwMode="auto">
          <a:xfrm rot="5400000">
            <a:off x="5584826" y="1965326"/>
            <a:ext cx="288925" cy="298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1274" name="Стрелка вправо 20"/>
          <p:cNvSpPr>
            <a:spLocks noChangeArrowheads="1"/>
          </p:cNvSpPr>
          <p:nvPr/>
        </p:nvSpPr>
        <p:spPr bwMode="auto">
          <a:xfrm rot="1115453">
            <a:off x="4313239" y="2314575"/>
            <a:ext cx="287337" cy="298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16501" y="985838"/>
            <a:ext cx="1331913" cy="849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«Поздняя жалоба»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672389" y="1189039"/>
            <a:ext cx="1601787" cy="7905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недобросовестных поставщиков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377239" y="2590801"/>
            <a:ext cx="1601787" cy="8810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выданное предписание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934325" y="4392614"/>
            <a:ext cx="1589088" cy="885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заключения с единственным поставщиком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159375" y="4822825"/>
            <a:ext cx="1708150" cy="1162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обнаружение нарушения сотрудниками контрольного органа</a:t>
            </a:r>
            <a:endParaRPr lang="ru-RU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992314" y="2730501"/>
            <a:ext cx="1366837" cy="8810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(обращение) 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141663" y="4438651"/>
            <a:ext cx="1314450" cy="792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Жалоба</a:t>
            </a:r>
            <a:endParaRPr lang="ru-RU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720975" y="1155701"/>
            <a:ext cx="1314450" cy="8620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altLang="ru-RU" sz="1400" b="1" dirty="0">
                <a:solidFill>
                  <a:schemeClr val="bg2"/>
                </a:solidFill>
              </a:rPr>
              <a:t>Отзыв жалобы</a:t>
            </a:r>
          </a:p>
        </p:txBody>
      </p:sp>
      <p:sp>
        <p:nvSpPr>
          <p:cNvPr id="11283" name="Стрелка вправо 14"/>
          <p:cNvSpPr>
            <a:spLocks noChangeArrowheads="1"/>
          </p:cNvSpPr>
          <p:nvPr/>
        </p:nvSpPr>
        <p:spPr bwMode="auto">
          <a:xfrm rot="-258884">
            <a:off x="3968750" y="3073401"/>
            <a:ext cx="287338" cy="2968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592181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Применение постановления Правительства РФ от 31.12.2021 № 2604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1951" y="1989139"/>
            <a:ext cx="8886825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Решение Комиссии ФАС России </a:t>
            </a: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25.04.2022 по делу № 28/06/105-1136/2022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«… Предметом оценки являются педагогические работники, отнесенные к профессорско-преподавательскому составу и находящиеся в штате участника Конкурса в должности не ниже преподавателя, имеющие высшее профессиональное образование по направлению подготовки «ГБ», «Менеджмент».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Комиссия, изучив порядок оценки заявок по детализирующему показателю Критерия, приходит к выводу, что требование о принятии к оценке специалистов, находящихся исключительно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 штате участника закупки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является ненадлежащим, поскольку вышеуказанное требование исключает возможность представить информацию о специалистах оказывающих образовательные услуги на основании договоров гражданско-правового характера.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Вышеуказанные действия Заказчика, нарушают пункт 11 части 1 статьи 42 Закона о контрактной системе.</a:t>
            </a:r>
          </a:p>
        </p:txBody>
      </p:sp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1885951" y="755651"/>
            <a:ext cx="8920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порядка оценки по критерию оценки «квалификация участников закупки» об учете только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«штатных» специалистов неправомерно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63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/>
        </p:nvSpPr>
        <p:spPr bwMode="auto">
          <a:xfrm>
            <a:off x="0" y="0"/>
            <a:ext cx="12110884" cy="62071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Применение постановления Правительства РФ от 31.12.2021 № 2604</a:t>
            </a:r>
          </a:p>
        </p:txBody>
      </p:sp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1438276" y="827088"/>
            <a:ext cx="91043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заказчика, не оценившая контракты, представленные в «усеченном варианте» из-за наличия в них сведений, составляющих коммерческую тайну, 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действовала правомерно </a:t>
            </a:r>
          </a:p>
        </p:txBody>
      </p:sp>
      <p:sp>
        <p:nvSpPr>
          <p:cNvPr id="43012" name="Прямоугольник 7"/>
          <p:cNvSpPr>
            <a:spLocks noChangeArrowheads="1"/>
          </p:cNvSpPr>
          <p:nvPr/>
        </p:nvSpPr>
        <p:spPr bwMode="auto">
          <a:xfrm>
            <a:off x="1631951" y="2133600"/>
            <a:ext cx="90725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Решение Комиссии ФАС России от 03.06.2022 № 28/06/105-1777/2022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«Согласно письменным пояснениям Заказчика, Заявителем в составе заявки представлена информация в отношении 18 контрактов (договоров), из которых принято к оценке - 7.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Вместе с тем Комиссией по осуществлению закупок не принято к оценке 11 контрактов (договоров), поскольку исходя из представленных Заявителем в составе заявки документов отсутствует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возможность сопоставить указанные акты с представленными контрактами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Так, например, в представленных актах отсутствуют дата и номер контракта (договора).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ea typeface="Open Sans"/>
              </a:rPr>
              <a:t>    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Изучив Извещение, заявку Заявителя, Комиссия приходит к выводу, что действия Комиссии по осуществлению закупок не противоречат положениям Закона о контрактной системе.»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solidFill>
                <a:schemeClr val="bg2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solidFill>
                <a:schemeClr val="bg2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Применение постановления Правительства РФ от 31.12.2021 № 2604</a:t>
            </a:r>
          </a:p>
        </p:txBody>
      </p:sp>
      <p:sp>
        <p:nvSpPr>
          <p:cNvPr id="44035" name="TextBox 10"/>
          <p:cNvSpPr txBox="1">
            <a:spLocks noChangeArrowheads="1"/>
          </p:cNvSpPr>
          <p:nvPr/>
        </p:nvSpPr>
        <p:spPr bwMode="auto">
          <a:xfrm>
            <a:off x="1157289" y="950914"/>
            <a:ext cx="9520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17.10.2022 по делу № 28/06/105-3176/2022 </a:t>
            </a:r>
            <a:endParaRPr lang="en-US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(№ 0173100013922000052)</a:t>
            </a:r>
          </a:p>
        </p:txBody>
      </p:sp>
      <p:sp>
        <p:nvSpPr>
          <p:cNvPr id="44036" name="Прямоугольник 11"/>
          <p:cNvSpPr>
            <a:spLocks noChangeArrowheads="1"/>
          </p:cNvSpPr>
          <p:nvPr/>
        </p:nvSpPr>
        <p:spPr bwMode="auto">
          <a:xfrm>
            <a:off x="1357314" y="1989139"/>
            <a:ext cx="9280525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работ по научно-исследовательской работы (НИР)</a:t>
            </a:r>
            <a:endPara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20 000 000,00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извещения: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Согласно порядку рассмотрения и оценки заявок на участие в Конкурсе установлено, что последний акт, составленный при исполнении представленного для оценки договора, </a:t>
            </a:r>
            <a:r>
              <a:rPr lang="ru-RU" alt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должен быть подписан не ранее чем за 3 года до даты окончания срока подачи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комиссии: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установлено, что действующим законодательством установлено императивное требование о необходимости принятия к оценке исполненных договоров, последний акт при исполнении которых </a:t>
            </a:r>
            <a:r>
              <a:rPr lang="ru-RU" altLang="ru-RU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 не ранее чем за 5 лет до даты окончания срока подачи заявок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изложенное, Комиссия приходит к выводу о том, что действия Заказчика, установившего ненадлежащий порядок рассмотрения и оценки заявок участников Конкурса нарушают п. 11 ч. 1 ст. 42 Закона о контрактной системе.</a:t>
            </a:r>
            <a:endParaRPr lang="ru-RU" alt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4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Применение постановления Правительства РФ от 31.12.2021 № 2604</a:t>
            </a:r>
          </a:p>
        </p:txBody>
      </p:sp>
      <p:sp>
        <p:nvSpPr>
          <p:cNvPr id="45059" name="Текст 2"/>
          <p:cNvSpPr txBox="1">
            <a:spLocks/>
          </p:cNvSpPr>
          <p:nvPr/>
        </p:nvSpPr>
        <p:spPr bwMode="auto">
          <a:xfrm>
            <a:off x="1377951" y="871538"/>
            <a:ext cx="93265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Как конкурсной комиссии проверять достоверность представляемых договоров?</a:t>
            </a:r>
          </a:p>
        </p:txBody>
      </p:sp>
      <p:sp>
        <p:nvSpPr>
          <p:cNvPr id="45060" name="Текст 2"/>
          <p:cNvSpPr txBox="1">
            <a:spLocks/>
          </p:cNvSpPr>
          <p:nvPr/>
        </p:nvSpPr>
        <p:spPr bwMode="auto">
          <a:xfrm>
            <a:off x="1377951" y="1939926"/>
            <a:ext cx="93265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 рамках ПП РФ № 2604 к оценке принимаются все контракты (договоры), а не только те, которые заключены в соответствии с Законом № 44-ФЗ и Законом № 223-ФЗ.</a:t>
            </a:r>
          </a:p>
        </p:txBody>
      </p:sp>
      <p:sp>
        <p:nvSpPr>
          <p:cNvPr id="45061" name="Прямоугольник 6"/>
          <p:cNvSpPr>
            <a:spLocks noChangeArrowheads="1"/>
          </p:cNvSpPr>
          <p:nvPr/>
        </p:nvSpPr>
        <p:spPr bwMode="auto">
          <a:xfrm>
            <a:off x="1377951" y="2965450"/>
            <a:ext cx="9263063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рассмотрении вторых частей заявок на участие в закупке заявку можно отклонить в случае выявления недостоверной информации в заявке (п. 8 ч. 12 ст. 48 Закона № 44-ФЗ).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подтверждения достоверности информации, содержащейся в заявке, 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вправе направлять запросы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соответствующие уполномоченные учреждения, а также руководствоваться открытыми источниками информации, размещенными на официальных сайтах государственных органов.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76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723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 (ПП РФ № 2604)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xmlns="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2E99FAE-AC53-3019-A003-061C3DBBD329}"/>
              </a:ext>
            </a:extLst>
          </p:cNvPr>
          <p:cNvSpPr/>
          <p:nvPr/>
        </p:nvSpPr>
        <p:spPr>
          <a:xfrm>
            <a:off x="191828" y="965284"/>
            <a:ext cx="11887200" cy="530914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г. М № А40-124509/22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работ по текущему ремонту здания УККК-интернат (филиал) ФГБОУ ВО «МГУ ТУ им.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К.Г. Разумовского (ПКУ)»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НМЦК: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24 173 166, 39 рублей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детализирующему показателю оценки «Общее количество исполненных участником закупки договоров» установлено, что оценивается сопоставимый с предметом контракта (</a:t>
            </a:r>
            <a:r>
              <a:rPr lang="ru-RU" u="sng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текущему ремонту зданий, сооружений и/или выполнение работ по капитальному ремонту объекта капитального строительства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этом объем фактического исполнения каждого договора должен составлять не менее 20% от начальной (максимальной) цены контракта настоящей закупки, а именно 4 834 633 рубля 28 копеек».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Участник закупки может представить договор/контракт сопоставимого характера и исполненный на сумму 15% от начальной (максимальной) цены контракта, и согласно критериям оценки, получит 0 баллов, в то время как Положениями указано, что оцениваются наличие у участников закупки опыта поставки товара, выполнения работы, оказания услуги, связанного с предметом контракта, при этом, очевидно, такой участник имел опыт поставки товара, выполнения работы, оказания услуги, связанного с предметом контракта.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dirty="0">
                <a:solidFill>
                  <a:srgbClr val="102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Заказчик сузил перечень работ/услуг, которые могут быть предметом оценки, установленный пунктом 33 Положения, утв. ПП РФ № 2604 </a:t>
            </a:r>
            <a:r>
              <a:rPr lang="ru-RU" u="sng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(+строительство  и реконструкция капитального ремонта объектов капитального строительства).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1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90648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723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 (ПП РФ № 2604)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xmlns="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2E99FAE-AC53-3019-A003-061C3DBBD329}"/>
              </a:ext>
            </a:extLst>
          </p:cNvPr>
          <p:cNvSpPr/>
          <p:nvPr/>
        </p:nvSpPr>
        <p:spPr>
          <a:xfrm>
            <a:off x="191828" y="965284"/>
            <a:ext cx="11887200" cy="430887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Астраханской области № А06-4083/22</a:t>
            </a:r>
          </a:p>
          <a:p>
            <a:pPr algn="ctr"/>
            <a:endParaRPr lang="ru-RU" altLang="ru-RU" sz="1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комплексных кадастровых работ в кадастровом квартале 30:06:040302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u="sng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НМЦК:</a:t>
            </a:r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1 635 795,00 рублей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Заказчик установил, что показатель «Наличие у участников закупки опыта работы, связанного с предметом контракта» определяется общим количеством заключенных и исполненных договоров (контрактов) за период 2019–2021 гг</a:t>
            </a:r>
            <a:r>
              <a:rPr lang="ru-RU" dirty="0" smtClean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2A31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Согласно подп. «г» п. 28 Положения, утв. ПП РФ № 2604 участник закупки вправе представить заключенные и исполненные договоры и акты выполненных работ (оказания услуг), подтверждающие наличие у него соответствующего опыта, подписанные не ранее чем за 5 лет до даты окончания срока подачи заявок. Суд приходит к выводу, что требования заказчика о предоставлении документов за 2019–2021 гг. противоречат вышеуказанной норме и нарушают права потенциальных участников закупки.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altLang="ru-RU" sz="1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45348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723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 (статус контракта «Исполнение завершено»)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29828" y="635564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xmlns="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2E99FAE-AC53-3019-A003-061C3DBBD329}"/>
              </a:ext>
            </a:extLst>
          </p:cNvPr>
          <p:cNvSpPr/>
          <p:nvPr/>
        </p:nvSpPr>
        <p:spPr>
          <a:xfrm>
            <a:off x="191828" y="965284"/>
            <a:ext cx="11887200" cy="533992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 РФ от 28.10.2019 № 301-ЭС19-18955 по делу № А82-25984/2018</a:t>
            </a:r>
          </a:p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Ставропольского края № А63-7609/22</a:t>
            </a:r>
          </a:p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г. М № А40-3611/22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Отсутствие в ЕИС статуса «исполнение завершено» или «исполнение прекращено» представленного в составе заявки контракта (договора) не отражает отсутствие надлежащего опыта у участника закупки, поскольку в силу требований соответствующих нормативных правовых актов обязанность указания актуальных сведений о завершении исполнения контракта (договора) возложена на заказчика, при этом наличие у участника закупки копии акта приемки работ является надлежащим доказательством наличия необходимого заказчику опыта.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Отсутствие в ЕИС в реестре договоров информации об исполнении договора, представленного в качестве подтверждения опыта, не позволяет сделать однозначный вывод о его неисполнении. Обязанность по ведению реестра возложена на заказчика, соответственно, размещение такого рода информации основано на добросовестном поведении </a:t>
            </a: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последнего.</a:t>
            </a:r>
            <a:endParaRPr lang="en-US" alt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информация, отраженная в реестре договоров, не может являться безусловным основанием для вывода об исполнении либо неисполнении поставщиком (исполнителем) своих обязательств по договору, сведения о котором включены в соответствующий реестр, без анализа содержания самих документов, оформленных при исполнении сделки.</a:t>
            </a:r>
          </a:p>
          <a:p>
            <a:pPr lvl="0"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87817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anchor="ctr"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</a:rPr>
              <a:t>Применение постановления Правительства РФ от 31.12.2021 № 2604</a:t>
            </a:r>
          </a:p>
        </p:txBody>
      </p:sp>
      <p:sp>
        <p:nvSpPr>
          <p:cNvPr id="46083" name="Текст 2"/>
          <p:cNvSpPr txBox="1">
            <a:spLocks/>
          </p:cNvSpPr>
          <p:nvPr/>
        </p:nvSpPr>
        <p:spPr bwMode="auto">
          <a:xfrm>
            <a:off x="1289051" y="620713"/>
            <a:ext cx="857091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Решение ФАС России от 30.06.2022 № П-185/22 (0168500000622000077) </a:t>
            </a:r>
          </a:p>
        </p:txBody>
      </p:sp>
      <p:sp>
        <p:nvSpPr>
          <p:cNvPr id="46084" name="Прямоугольник 8"/>
          <p:cNvSpPr>
            <a:spLocks noChangeArrowheads="1"/>
          </p:cNvSpPr>
          <p:nvPr/>
        </p:nvSpPr>
        <p:spPr bwMode="auto">
          <a:xfrm>
            <a:off x="1289050" y="1420814"/>
            <a:ext cx="94869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</a:t>
            </a: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реконструкция сооружений биологической очистки на очистных сооружениях канализации Левобережья (ОСКЛ)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(максимальная) цена контракта</a:t>
            </a: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2 991 245 000,00руб.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 обращения</a:t>
            </a: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неправомерно допущен участник закупки ООО «Тандем», предоставивший поддельные документы о наличии опыта работ, а именно договор подряда от 14.10.2021 № 14/10 на постройку многоквартирного жилого дома на сумму 9 999 995 616,25 руб., что позволило ему стать победителем закупки.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5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alt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указанном договоре заказчиком является ИП </a:t>
            </a:r>
            <a:r>
              <a:rPr lang="ru-RU" altLang="ru-RU" sz="15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Фахрудинов</a:t>
            </a:r>
            <a:r>
              <a:rPr lang="ru-RU" alt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А.Н., подрядчиком – ООО «Тандем», директором которого является </a:t>
            </a:r>
            <a:r>
              <a:rPr lang="ru-RU" altLang="ru-RU" sz="15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Фахрудинова</a:t>
            </a:r>
            <a:r>
              <a:rPr lang="ru-RU" alt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В.О. При этом площадь дома составляет 1235 кв. м, следовательно, цена за 1 кв. м. составляет 8 097 162,44 руб. Срок исполнения обязательств по договору (постройки дома) 2,5 месяца. При этом в качестве подтверждения, помимо договора представлено, разрешение на ввод объекта в эксплуатацию от 29.12.2021 № 73-73-141-2021, акт приемки законченного строительства от 26.12.2021 № 1.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Комиссией установлено, что участником предоставлены договор от 14.10.2021 № 14/10, разрешение на ввод объекта в эксплуатацию от 29.12.2021 № 73-73-141-2021, акт приемки законченного строительством объекта от 26.12.2021 № 1, в соответствии с которыми цена указанного договора составляет 9 999 995 616,25 рублей.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Так же в ходе проведения внеплановой проверки комиссией ФАС России направлялись запросы в Управление архитектуры и градостроительства администрации города Ульяновска, в Федеральную службу по финансовому мониторингу, в Минстрой России, в ООО «Тандем». При этом полученные ответы не позволили установить недостоверность представленного договора.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</a:t>
            </a: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признать действия заказчика соответствующими.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5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altLang="ru-RU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материалы дела переданы в правоохранительные органы.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5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5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5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5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5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5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6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723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29828" y="635564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59551" y="6265822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xmlns="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2E99FAE-AC53-3019-A003-061C3DBBD329}"/>
              </a:ext>
            </a:extLst>
          </p:cNvPr>
          <p:cNvSpPr/>
          <p:nvPr/>
        </p:nvSpPr>
        <p:spPr>
          <a:xfrm>
            <a:off x="191828" y="965284"/>
            <a:ext cx="11887200" cy="440120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МО № А40-271328/21</a:t>
            </a:r>
          </a:p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графика выполнения СМР и условия о поэтапной оплате работ</a:t>
            </a:r>
          </a:p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исполнить предписание, так как отозван бюджет</a:t>
            </a:r>
          </a:p>
          <a:p>
            <a:pPr algn="ctr"/>
            <a:endParaRPr lang="ru-RU" altLang="ru-RU" sz="1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строительно-монтажных работ по объекту: «Реконструкция Комсомольской оросительной системы, </a:t>
            </a:r>
            <a:r>
              <a:rPr lang="ru-RU" dirty="0" err="1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Марксовский</a:t>
            </a:r>
            <a:r>
              <a:rPr lang="ru-RU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Саратовская область»</a:t>
            </a:r>
          </a:p>
          <a:p>
            <a:pPr algn="just"/>
            <a:r>
              <a:rPr lang="ru-RU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Обязательной частью контракта, предметом которого является реконструкция объекта капитального строительства, является график выполненных строительно-монтажных работ и условие о поэтапной оплате выполненных подрядчиком работ исходя из объема таких работ и цены контракта.</a:t>
            </a:r>
          </a:p>
          <a:p>
            <a:pPr algn="just"/>
            <a:r>
              <a:rPr lang="ru-RU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9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документации об Аукционе не установлены положения, предусмотренные частью 5, 6 статьи 110.2 Закона о контрактной системе.</a:t>
            </a:r>
          </a:p>
          <a:p>
            <a:pPr algn="just"/>
            <a:r>
              <a:rPr lang="ru-RU" altLang="ru-RU" sz="19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обязательной частью контракта, предметом которого является реконструкция объекта капитального строительства, является график выполнения строительно-монтажных работ и условие о поэтапной оплате выполненных подрядчиком работ исходя из объема таких работ и цены контракта.</a:t>
            </a:r>
          </a:p>
          <a:p>
            <a:pPr algn="just"/>
            <a:r>
              <a:rPr lang="ru-RU" altLang="ru-RU" sz="19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8049293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723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практика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29828" y="635564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xmlns="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2E99FAE-AC53-3019-A003-061C3DBBD329}"/>
              </a:ext>
            </a:extLst>
          </p:cNvPr>
          <p:cNvSpPr/>
          <p:nvPr/>
        </p:nvSpPr>
        <p:spPr>
          <a:xfrm>
            <a:off x="191828" y="965284"/>
            <a:ext cx="11887200" cy="418576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 МО № А40-144554/21 (+</a:t>
            </a:r>
            <a:r>
              <a:rPr lang="ru-RU" altLang="ru-RU" sz="1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</a:t>
            </a:r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жалобе)</a:t>
            </a:r>
          </a:p>
          <a:p>
            <a:pPr algn="ctr"/>
            <a:r>
              <a:rPr lang="ru-RU" alt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ВС РФ от 21.07.2022 № 305-ЭС22-11623</a:t>
            </a:r>
          </a:p>
          <a:p>
            <a:pPr algn="ctr"/>
            <a:endParaRPr lang="ru-RU" altLang="ru-RU" sz="1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9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соответствии с частью 6 статьи 106 Закона о контрактной системе, рассмотрение жалобы не осуществляется в отношении результатов оценки заявок на участие в конкурсе, в запросе предложений, окончательных предложений в соответствии с указанными в пунктах 3 и 4 части 1 статьи 32 Закона о контрактной системе критериями оценки этих заявок, окончательных предложений.</a:t>
            </a:r>
          </a:p>
          <a:p>
            <a:pPr algn="just"/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Антимонопольный орган в рамках дела № 17/06/105-517/2021 провел проверку соблюдения конкурсной комиссией заказчика установленного им же порядка оценки заявок, не переходя к оценке результатов конкурса, не проверяя количество и правомерность присвоения баллов участникам конкурса по итогам рассмотрения представленных ими заявок и документов.</a:t>
            </a:r>
          </a:p>
          <a:p>
            <a:pPr algn="just"/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rgbClr val="2A31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19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61808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0" y="-1"/>
            <a:ext cx="12191999" cy="32446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Выдача предписания по результатам установленных нарушений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503363" y="981075"/>
            <a:ext cx="898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В случае, если нарушения повлияли / могли повлиять на результат закупки ФАС России выдает обязательные для исполнения предписания об устранении нарушений, в том числе об аннулировании определения поставщиков (подрядчиков, исполнителей).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847851" y="3933826"/>
            <a:ext cx="8640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</a:pP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нарушения законодательства о контрактной системе носят формальный характер и не повлияли на процедуру определения поставщика;</a:t>
            </a:r>
          </a:p>
          <a:p>
            <a:pPr algn="just">
              <a:spcBef>
                <a:spcPct val="0"/>
              </a:spcBef>
              <a:buClrTx/>
            </a:pPr>
            <a:endParaRPr lang="ru-RU" altLang="ru-RU" sz="1800">
              <a:solidFill>
                <a:schemeClr val="bg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</a:pP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предписание по данной закупке выдано на основании решения по другой жалобе / обращению, принятому в один период времени;</a:t>
            </a:r>
          </a:p>
          <a:p>
            <a:pPr algn="just">
              <a:spcBef>
                <a:spcPct val="0"/>
              </a:spcBef>
              <a:buClrTx/>
            </a:pPr>
            <a:endParaRPr lang="ru-RU" altLang="ru-RU" sz="1800">
              <a:solidFill>
                <a:schemeClr val="bg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</a:pPr>
            <a:r>
              <a:rPr lang="ru-RU" altLang="ru-RU" sz="180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заказчиком на момент рассмотрения жалобы / обращения уже заключен государственный контракт.</a:t>
            </a:r>
          </a:p>
        </p:txBody>
      </p:sp>
      <p:sp>
        <p:nvSpPr>
          <p:cNvPr id="12293" name="Прямоугольник 2"/>
          <p:cNvSpPr>
            <a:spLocks noChangeArrowheads="1"/>
          </p:cNvSpPr>
          <p:nvPr/>
        </p:nvSpPr>
        <p:spPr bwMode="auto">
          <a:xfrm>
            <a:off x="1847850" y="3141663"/>
            <a:ext cx="3486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не выдается, если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9559392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-25400" y="69523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u="sng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-182874" y="293966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Судебная практика (Компенсационные фонды СРО – статья 55.16 </a:t>
            </a:r>
            <a:r>
              <a:rPr lang="ru-RU" alt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ГрК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97829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615766" y="621748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8ADD2F8-D38B-D6E6-95AD-B0971ECF4689}"/>
              </a:ext>
            </a:extLst>
          </p:cNvPr>
          <p:cNvSpPr txBox="1"/>
          <p:nvPr/>
        </p:nvSpPr>
        <p:spPr>
          <a:xfrm>
            <a:off x="953878" y="1458562"/>
            <a:ext cx="106618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9611" y="1357181"/>
            <a:ext cx="8182945" cy="1563449"/>
          </a:xfrm>
          <a:prstGeom prst="roundRect">
            <a:avLst/>
          </a:prstGeom>
          <a:pattFill prst="pct1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У Заказчика отсутствовали правовые основания для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неустановления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требования о наличии взноса в компенсационный фонд возмещения вреда, что нарушает требования пункта 1 части 1 статьи 31 Закона                      № 44-ФЗ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16829" y="1443049"/>
            <a:ext cx="3057181" cy="3893910"/>
          </a:xfrm>
          <a:prstGeom prst="rect">
            <a:avLst/>
          </a:prstGeom>
          <a:pattFill prst="nar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МО № А40-205765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  <a:p>
            <a:pPr algn="ctr"/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+ВС РФ от 19.01.2022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МО А40-262159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20</a:t>
            </a:r>
          </a:p>
          <a:p>
            <a:pPr algn="ctr"/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+ВС РФ от 21.02.2022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МО № А40-1336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21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МО № А40- 136268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21</a:t>
            </a:r>
          </a:p>
          <a:p>
            <a:pPr algn="ctr"/>
            <a:r>
              <a:rPr lang="ru-RU" u="sng" dirty="0">
                <a:solidFill>
                  <a:schemeClr val="tx2">
                    <a:lumMod val="50000"/>
                  </a:schemeClr>
                </a:solidFill>
              </a:rPr>
              <a:t>+ВС РФ от 01.07.2022</a:t>
            </a:r>
            <a:endParaRPr lang="en-US" u="sng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МО № А40-132296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21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9ААС № А40-153126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21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г. М. № А40-234412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/21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г. М № А40-171831/21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г. М № А40-29398/22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АС г. М № А40-104125/22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9611" y="3193117"/>
            <a:ext cx="8182945" cy="2221107"/>
          </a:xfrm>
          <a:prstGeom prst="roundRect">
            <a:avLst/>
          </a:prstGeom>
          <a:pattFill prst="pct10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u="sng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В соответствии с положениями </a:t>
            </a:r>
            <a:r>
              <a:rPr lang="ru-RU" b="1" u="sng" dirty="0" err="1">
                <a:solidFill>
                  <a:schemeClr val="tx2">
                    <a:lumMod val="50000"/>
                  </a:schemeClr>
                </a:solidFill>
              </a:rPr>
              <a:t>ГрК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 РФ: 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минимальный размер взноса в компенсационный 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фонд возмещения вреда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должен быть сформирован в соответствии с требованиями части 12 статьи 55.16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ГрК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РФ, 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минимальный размер взноса участника закупки в компенсационный 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</a:rPr>
              <a:t>фонд обеспечения договорных обязательств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должен быть сформирован в соответствии с требованиями части 11 или 13 статьи 55.16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ГрК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РФ.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187259"/>
      </p:ext>
    </p:extLst>
  </p:cSld>
  <p:clrMapOvr>
    <a:masterClrMapping/>
  </p:clrMapOvr>
  <p:transition spd="slow"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12192000" cy="422275"/>
          </a:xfrm>
          <a:prstGeom prst="rect">
            <a:avLst/>
          </a:prstGeom>
          <a:solidFill>
            <a:srgbClr val="10253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10.07.2019 № 878</a:t>
            </a:r>
          </a:p>
        </p:txBody>
      </p:sp>
      <p:sp>
        <p:nvSpPr>
          <p:cNvPr id="26627" name="Текст 2"/>
          <p:cNvSpPr txBox="1">
            <a:spLocks/>
          </p:cNvSpPr>
          <p:nvPr/>
        </p:nvSpPr>
        <p:spPr bwMode="auto">
          <a:xfrm>
            <a:off x="2711451" y="584201"/>
            <a:ext cx="105902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Применение ПП РФ № 878 и	 ПП РФ № 145 (КТРУ)</a:t>
            </a:r>
          </a:p>
        </p:txBody>
      </p:sp>
      <p:sp>
        <p:nvSpPr>
          <p:cNvPr id="26628" name="Прямоугольник 8"/>
          <p:cNvSpPr>
            <a:spLocks noChangeArrowheads="1"/>
          </p:cNvSpPr>
          <p:nvPr/>
        </p:nvSpPr>
        <p:spPr bwMode="auto">
          <a:xfrm>
            <a:off x="1392239" y="989014"/>
            <a:ext cx="94329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Запрет на включение заказчиком в описание объекта закупки дополнительных характеристик, не предусмотренных позициями каталога, не применяется если при осуществлении закупки не устанавливаются ограничения в соответствии</a:t>
            </a:r>
            <a:b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ПП РФ № 878.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этом с 01.01.2022 года п. 4-5 ПП РФ № 878, устанавливающие возможность обосновать невозможность неприменения ПП РФ № 878, утратили силу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образом, ПП РФ № 878 устанавливается всегда, за исключением осуществления закупки радиоэлектронной продукции заказчиками, осуществляющими деятельность на территории иностранного государства  (п. 10 ПП РФ № 878), соответственно, дополнительные характеристики КТРУ также не могут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устанавливаться,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исключением указанного случая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06530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23.08.2022 по делу № 28/06/105-2685/2022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620201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1391479" y="3826147"/>
            <a:ext cx="9859617" cy="2099130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неправомерно в извещении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не установлен запрет на допуск программного обеспечения, происходящего из иностранных государств. </a:t>
            </a: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При этом обоснование невозможности соблюдения запрета на допуск программного обеспечения, происходящего из иностранных государств,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 ЕИС не размещено.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2604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C57F8FE-9BFA-2E9D-56B9-F48DCC544789}"/>
              </a:ext>
            </a:extLst>
          </p:cNvPr>
          <p:cNvSpPr txBox="1"/>
          <p:nvPr/>
        </p:nvSpPr>
        <p:spPr>
          <a:xfrm>
            <a:off x="1101810" y="1719871"/>
            <a:ext cx="10058400" cy="1625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ctr">
              <a:lnSpc>
                <a:spcPct val="115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извещением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осуществляется, в том числе поставка «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Шкаф управления наружным освещением с автоматической системой управления наружным освещением (ШУНО с АСУНО)», который включен в Единый реестр российских программ для электронных вычислительных машин и баз данных.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0879E27-BDCB-639C-5432-704DB4F50861}"/>
              </a:ext>
            </a:extLst>
          </p:cNvPr>
          <p:cNvSpPr/>
          <p:nvPr/>
        </p:nvSpPr>
        <p:spPr>
          <a:xfrm>
            <a:off x="26504" y="-2528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в закупке национального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33321"/>
      </p:ext>
    </p:extLst>
  </p:cSld>
  <p:clrMapOvr>
    <a:masterClrMapping/>
  </p:clrMapOvr>
  <p:transition spd="slow"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3"/>
          <p:cNvSpPr txBox="1">
            <a:spLocks noChangeArrowheads="1"/>
          </p:cNvSpPr>
          <p:nvPr/>
        </p:nvSpPr>
        <p:spPr bwMode="auto">
          <a:xfrm>
            <a:off x="1400176" y="663575"/>
            <a:ext cx="964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24.09.2021 по делу № П-131/21 (№ 0195400000420000061)</a:t>
            </a:r>
          </a:p>
        </p:txBody>
      </p:sp>
      <p:sp>
        <p:nvSpPr>
          <p:cNvPr id="27651" name="Прямоугольник 16"/>
          <p:cNvSpPr>
            <a:spLocks noChangeArrowheads="1"/>
          </p:cNvSpPr>
          <p:nvPr/>
        </p:nvSpPr>
        <p:spPr bwMode="auto">
          <a:xfrm>
            <a:off x="1373189" y="1063626"/>
            <a:ext cx="943927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серверного оборудования для нужд Министерства просвещения Российской Федерации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НМЦК: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145 446 400,44 руб.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Суть: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закупки является товар с кодом ОКПД2 26.20.14.00 «Машины вычислительные электронные цифровые, поставляемые в виде систем для автоматической обработки данных», который включен в перечень товаров радиоэлектронной продукции, происходящей из иностранных государств, в отношении которой устанавливается ограничения в соответствии с ПП РФ № 878.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установлено ограничение в соответствии с ПП РФ 878. При этом заказчиком применены дополнительные характеристики объекта закупки, не предусмотренные КТРУ для товара с данным кодом.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комиссии: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действиях заказчика выявлены нарушения законодательства о контрактной системе в сфере закупок.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alt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решение Псковского УФАС России от 09.062022 г. по делу № 060/06/33-235/2022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Ростовского УФАС России от 19.04.2022 г. № 061/06/42-500/2022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10253F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Нарушения при применении положений ПП 145</a:t>
            </a:r>
            <a:endParaRPr lang="ru-RU" kern="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402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-11113"/>
            <a:ext cx="12192000" cy="434976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Совместное письмо ФАС России и </a:t>
            </a:r>
            <a:r>
              <a:rPr lang="ru-RU" dirty="0" err="1"/>
              <a:t>Минпромторга</a:t>
            </a:r>
            <a:r>
              <a:rPr lang="ru-RU" dirty="0"/>
              <a:t> России </a:t>
            </a:r>
            <a:r>
              <a:rPr lang="en-US" dirty="0"/>
              <a:t> </a:t>
            </a:r>
            <a:r>
              <a:rPr lang="ru-RU" dirty="0"/>
              <a:t>от 12.08.2022 № ПИ/76184/22; от 12.08.2022 № УА-77839/12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204914" y="968375"/>
            <a:ext cx="9782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 ФАС России и </a:t>
            </a:r>
            <a:r>
              <a:rPr lang="ru-RU" alt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«По вопросу применения Постановления Правительства Российской Федерации от 30 апреля 2020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                    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616» от 12.08.2022 № ПИ/76184/22; от 12.08.2022 № УА-77839/12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1187451" y="2528888"/>
            <a:ext cx="9517063" cy="3198568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«…При этом установление заказчиком дополнительных характеристик товара, касающихся функционального назначения или перечня выполняемых функций, области применения, качественных характеристик оборудования и не содержащихся в разрешении, не допускается».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defRPr/>
            </a:pPr>
            <a:endParaRPr lang="ru-RU" dirty="0">
              <a:solidFill>
                <a:schemeClr val="bg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defRPr/>
            </a:pPr>
            <a:endParaRPr lang="ru-RU" dirty="0">
              <a:solidFill>
                <a:schemeClr val="bg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9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2117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-11113"/>
            <a:ext cx="12192000" cy="434976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29.12.2022 № 136548/12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1187451" y="2528888"/>
            <a:ext cx="9517063" cy="1408334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>
              <a:defRPr/>
            </a:pPr>
            <a:endParaRPr lang="ru-RU" alt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defRPr/>
            </a:pPr>
            <a:endParaRPr lang="ru-RU" dirty="0">
              <a:solidFill>
                <a:schemeClr val="bg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defRPr/>
            </a:pPr>
            <a:endParaRPr lang="ru-RU" dirty="0">
              <a:solidFill>
                <a:schemeClr val="bg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altLang="ru-RU" sz="19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1343025" y="1773238"/>
            <a:ext cx="95059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о происхождении товара по форме СТ-1, выданный в соответствии с приказом №52 и представляемый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является одним из необходимых документов для выдачи заключения, используемым только для целей реализации постановления №719.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при осуществлении закупок для целей подтверждения страны происхождения товара используется только сертификат о происхождении товара по форме СТ-1, выданный на основании приказа № 29 или приказа № 93, в который внесена отметка: «Для целей осуществления закупок для государственных и муниципальных нужд».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документов не является условием подтверждения страны происхождения товара.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56797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12192000" cy="422275"/>
          </a:xfrm>
          <a:prstGeom prst="rect">
            <a:avLst/>
          </a:prstGeom>
          <a:solidFill>
            <a:srgbClr val="10253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10.07.2019 № 878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8925" y="1125538"/>
            <a:ext cx="6159500" cy="144621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>
              <a:defRPr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заказчику закупить товар, включенный в перечень по ПП РФ № 878, если на рынке нет российского (ЕАЭС) товара?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3503614" y="3789363"/>
            <a:ext cx="7318375" cy="2449512"/>
          </a:xfrm>
          <a:prstGeom prst="foldedCorner">
            <a:avLst/>
          </a:prstGeom>
          <a:solidFill>
            <a:srgbClr val="E0EF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>
              <a:defRPr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Описывать объект закупки в соответствии с КТРУ, устанавливать ограничения по ПП РФ № 878. При этом, если на участие в закупке никто не сможет предложить российский (ЕАЭС) товар, то заказчик допустит всех иностранных и купит иностранный товар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0122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  <a:extLst/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Нарушения, связанные с применением Постановления № 878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1747" name="TextBox 13"/>
          <p:cNvSpPr txBox="1">
            <a:spLocks noChangeArrowheads="1"/>
          </p:cNvSpPr>
          <p:nvPr/>
        </p:nvSpPr>
        <p:spPr bwMode="auto">
          <a:xfrm>
            <a:off x="1400176" y="663575"/>
            <a:ext cx="964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17.10.2022 по делу № 28/06/105-3172/2022</a:t>
            </a:r>
          </a:p>
        </p:txBody>
      </p:sp>
      <p:sp>
        <p:nvSpPr>
          <p:cNvPr id="31748" name="Прямоугольник 7"/>
          <p:cNvSpPr>
            <a:spLocks noChangeArrowheads="1"/>
          </p:cNvSpPr>
          <p:nvPr/>
        </p:nvSpPr>
        <p:spPr bwMode="auto">
          <a:xfrm>
            <a:off x="1373189" y="1063626"/>
            <a:ext cx="943927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генераторов электромагнитного шума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Суть: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закупки является товар с кодом ОКПД2 «26.20.40.140», в связи с чем   заказчиком в Извещении установлены ограничение на допуск радиоэлектронной продукции и, происходящей из иностранных государств, в соответствии с Постановлением №878, а также условия допуска согласно Приказу №126н.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 составе заявки указали страну происхождения – Россия, при это не представили документы по Постановлению 878.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заказчика отклонила такие заявки, как несоответствующие Постановлению №878.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комиссии: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действиях комиссии заказчика выявлены нарушения законодательства о контрактной системе в сфере закупок.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в составе заявки задекларирована страна происхождения товара – Российская Федерация.  При этом на участие в Аукционе  не подано ни одной заявки, удовлетворяющей требованиям извещения об осуществлении закупки в части наличия в ней документов, предусмотренных пунктом 12 Извещения,  в связи с чем условие об отклонении заявок, содержащееся в пункте 3 Постановления №878, не применяется. 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92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 20.01.2022 по делу № 21/44/99/14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510208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ФАС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384313" y="4650911"/>
            <a:ext cx="11476383" cy="1274365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комиссии ФАС России – заказчиком неправомерно не установлен запрет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на допуск программного обеспечения, происходящего из иностранных государств, предусмотренный Постановлением № 1236.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047DA88-5E07-0391-D245-917C3FDB5ABD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Постановления Правительства № 2604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0879E27-BDCB-639C-5432-704DB4F50861}"/>
              </a:ext>
            </a:extLst>
          </p:cNvPr>
          <p:cNvSpPr/>
          <p:nvPr/>
        </p:nvSpPr>
        <p:spPr>
          <a:xfrm>
            <a:off x="26504" y="-2528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в закупке национального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A6521C-8577-0D87-EDD9-5A2ABC60DD25}"/>
              </a:ext>
            </a:extLst>
          </p:cNvPr>
          <p:cNvSpPr txBox="1"/>
          <p:nvPr/>
        </p:nvSpPr>
        <p:spPr>
          <a:xfrm>
            <a:off x="1020417" y="1883249"/>
            <a:ext cx="103631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случае если объектом закупки является предоставление заказчику в пользование программного обеспечения посредством использования каналов связи и внешней информационно-технологической и программно-аппаратной инфраструктуры, обеспечивающей сбор, обработку и хранение данных (услуги облачных вычислений), то на такую закупку распространяется запрет, установленный </a:t>
            </a:r>
            <a:r>
              <a:rPr lang="ru-RU" sz="22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Правительства Российской Федерации от 16.11.2015 № 1236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18241492"/>
      </p:ext>
    </p:extLst>
  </p:cSld>
  <p:clrMapOvr>
    <a:masterClrMapping/>
  </p:clrMapOvr>
  <p:transition spd="slow"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solidFill>
            <a:srgbClr val="10253F"/>
          </a:solidFill>
          <a:ln>
            <a:noFill/>
          </a:ln>
          <a:extLst/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Нарушения, связанные с применением Постановления № 1236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3795" name="TextBox 13"/>
          <p:cNvSpPr txBox="1">
            <a:spLocks noChangeArrowheads="1"/>
          </p:cNvSpPr>
          <p:nvPr/>
        </p:nvSpPr>
        <p:spPr bwMode="auto">
          <a:xfrm>
            <a:off x="1400176" y="663575"/>
            <a:ext cx="964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24.08.2022 по делу № 28/06/105-79ГОЗ/2022</a:t>
            </a:r>
          </a:p>
        </p:txBody>
      </p:sp>
      <p:sp>
        <p:nvSpPr>
          <p:cNvPr id="33796" name="Прямоугольник 7"/>
          <p:cNvSpPr>
            <a:spLocks noChangeArrowheads="1"/>
          </p:cNvSpPr>
          <p:nvPr/>
        </p:nvSpPr>
        <p:spPr bwMode="auto">
          <a:xfrm>
            <a:off x="1373189" y="1063625"/>
            <a:ext cx="943927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опытно-конструкторской работы «Создание сервиса сбора, хранения, обработки и выдачи информации о подготовке и ходе выполнения мобилизационных мероприятий в системе МВД России» Шифр «</a:t>
            </a:r>
            <a:r>
              <a:rPr lang="ru-RU" alt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Сфинск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 2.0»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Суть: не установлен запрет по Постановлению № 1236.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Заказчика, указанный сервис создаётся «с нуля», в связи с чем, на момент</a:t>
            </a:r>
            <a:b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заявок участники закупки подтвердить происхождение программного обеспечения не смогут, так как разрабатываемый сервис в реестре российского программного обеспечения находиться не может.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комиссии: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подпунктом «в» пункта 2(1) Постановления №1236 для  целей применения пункта 2 Постановления №1236 под программным обеспечением понимают программное обеспечение и (или) права на него вследствие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контрактных обязательств, предусматривающих выполнение работ, оказание услуг,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 разработкой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модификацией, модернизацией программного обеспечения, в том числе в составе существующих автоматизированных систем, если такие работы или услуги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сопряжены с предоставлением заказчику прав на использование программного обеспечения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расширением ранее предоставленного объема прав.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условиям проекта государственного контракта головной исполнитель обязуется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программное обеспечение и в последующем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результаты интеллектуальной деятельности, полученные при выполнении ОКР, Российской Федерации, от имени которой выступает МВД России.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неправомерно в Конкурсной документации не установлен запрет, предусмотренный постановлением Правительства Российской Федерации от 16.11.2015 № 1236.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57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6989" y="1125539"/>
            <a:ext cx="9577387" cy="41544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buFontTx/>
              <a:buAutoNum type="arabicParenR"/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закрытых торгов без согласования либо на условиях, отличных от согласованных условий;</a:t>
            </a:r>
          </a:p>
          <a:p>
            <a:pPr marL="342900" indent="-342900" algn="just">
              <a:buFontTx/>
              <a:buAutoNum type="arabicParenR"/>
              <a:defRPr/>
            </a:pP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неправильное определение кода ОКПД, в результате которого выбран неверный способ определения поставщика;</a:t>
            </a:r>
          </a:p>
          <a:p>
            <a:pPr marL="342900" indent="-342900" algn="just">
              <a:buFontTx/>
              <a:buAutoNum type="arabicParenR"/>
              <a:defRPr/>
            </a:pP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контракта с единственным поставщиком (подрядчиком, исполнителем) по статье 93 Закона № 44-ФЗ в отсутствие на то правовых оснований;</a:t>
            </a:r>
          </a:p>
          <a:p>
            <a:pPr marL="342900" indent="-342900" algn="just">
              <a:buFontTx/>
              <a:buAutoNum type="arabicParenR"/>
              <a:defRPr/>
            </a:pP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неправильное обоснование НМЦК.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1999" cy="69215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Нарушения, допускаемые при выборе способа определения поставщика (подрядчика, исполнителя):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0454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/>
        </p:nvSpPr>
        <p:spPr bwMode="auto">
          <a:xfrm>
            <a:off x="0" y="1"/>
            <a:ext cx="12123174" cy="620713"/>
          </a:xfrm>
          <a:prstGeom prst="rect">
            <a:avLst/>
          </a:prstGeom>
          <a:solidFill>
            <a:srgbClr val="10253F"/>
          </a:solidFill>
          <a:ln>
            <a:noFill/>
          </a:ln>
          <a:extLst/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Нарушения, связанные с применением Постановления № 1236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4819" name="TextBox 13"/>
          <p:cNvSpPr txBox="1">
            <a:spLocks noChangeArrowheads="1"/>
          </p:cNvSpPr>
          <p:nvPr/>
        </p:nvSpPr>
        <p:spPr bwMode="auto">
          <a:xfrm>
            <a:off x="1423989" y="692150"/>
            <a:ext cx="964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08.06.2022 по делу № 28/06/105-1764/2022</a:t>
            </a:r>
          </a:p>
        </p:txBody>
      </p:sp>
      <p:sp>
        <p:nvSpPr>
          <p:cNvPr id="34820" name="Прямоугольник 7"/>
          <p:cNvSpPr>
            <a:spLocks noChangeArrowheads="1"/>
          </p:cNvSpPr>
          <p:nvPr/>
        </p:nvSpPr>
        <p:spPr bwMode="auto">
          <a:xfrm>
            <a:off x="1271589" y="1557339"/>
            <a:ext cx="94392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средств видеонаблюдения 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Суть: не установлен запрет по Постановлению № 1236.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комиссии: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неправомерно в документации не установлен запрет, предусмотренный постановлением Правительства Российской Федерации от 16.11.2015 № 1236.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описанию Объекта закупки Заказчиком приобретаются камеры видеонаблюдения (КТРУ ОКПД2 26.40.33.110), которые имеют характеристику «Разрешение видео — не менее </a:t>
            </a:r>
            <a:r>
              <a:rPr lang="ru-RU" alt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-YD».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комиссии установлено, что в реестре российского программного обеспечения имеются сведения о регистрации отечественного программного обеспечения для применения на цифровых камерах видеонаблюдения (реестровая запись № 12466 от 30.12.2021).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90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93272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Девятого арбитражного апелляционного суда от 09.02.2021 по делу № А40-168626/2020 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32833"/>
            <a:ext cx="11991456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5942073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2166600" y="6405331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208235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7">
            <a:extLst>
              <a:ext uri="{FF2B5EF4-FFF2-40B4-BE49-F238E27FC236}">
                <a16:creationId xmlns="" xmlns:a16="http://schemas.microsoft.com/office/drawing/2014/main" id="{CAF312AA-0E0B-4F70-888B-1F62EFC3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5" y="5974634"/>
            <a:ext cx="19732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араллелограмм 1">
            <a:extLst>
              <a:ext uri="{FF2B5EF4-FFF2-40B4-BE49-F238E27FC236}">
                <a16:creationId xmlns="" xmlns:a16="http://schemas.microsoft.com/office/drawing/2014/main" id="{6B81A7E9-3A1B-403F-3AAB-94AD166A59D2}"/>
              </a:ext>
            </a:extLst>
          </p:cNvPr>
          <p:cNvSpPr/>
          <p:nvPr/>
        </p:nvSpPr>
        <p:spPr>
          <a:xfrm>
            <a:off x="848139" y="4308983"/>
            <a:ext cx="10959548" cy="1616293"/>
          </a:xfrm>
          <a:prstGeom prst="parallelogram">
            <a:avLst>
              <a:gd name="adj" fmla="val 0"/>
            </a:avLst>
          </a:prstGeom>
          <a:solidFill>
            <a:srgbClr val="E0EFF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Вывод суда: ФАС России правомерно пришла к выводу о том, что в рамках закупки услуг с использованием товара, в том числе при выполнении мероприятий в рамках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энергосервисоного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контракта, фактически осуществляется поставка товара, передаваемого в собственность заказчику, что подразумевает необходимость применение ограничений, установленных Постановлением № 878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5B4925-DEC0-E35A-B353-ED6A662E92FF}"/>
              </a:ext>
            </a:extLst>
          </p:cNvPr>
          <p:cNvSpPr txBox="1"/>
          <p:nvPr/>
        </p:nvSpPr>
        <p:spPr>
          <a:xfrm>
            <a:off x="1314837" y="1597385"/>
            <a:ext cx="10026151" cy="2296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ctr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ТЗ установлены требование о замене 2952 существующих световых приборов, входящих в систему наружного освещения на светодиодные (энергоэффективные) различной мощности.</a:t>
            </a:r>
          </a:p>
          <a:p>
            <a:pPr indent="360680" algn="ctr">
              <a:lnSpc>
                <a:spcPct val="115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этом товар «Светильник светодиодный» ОКПД 27.40.39.113 включен в Единый реестр российской радиоэлектронной продукции, установленный в соответствии с Постановлением №  878.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41491C5-C4C6-D5C0-DD17-2928E7824347}"/>
              </a:ext>
            </a:extLst>
          </p:cNvPr>
          <p:cNvSpPr/>
          <p:nvPr/>
        </p:nvSpPr>
        <p:spPr>
          <a:xfrm>
            <a:off x="0" y="7596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применения в закупке национального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91713"/>
      </p:ext>
    </p:extLst>
  </p:cSld>
  <p:clrMapOvr>
    <a:masterClrMapping/>
  </p:clrMapOvr>
  <p:transition spd="slow">
    <p:wip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режим</a:t>
            </a:r>
            <a:endParaRPr lang="ru-RU" alt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Механизмы реализации национального режима (ст. 14 Закона № 44-ФЗ)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9708204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300626" y="1618791"/>
            <a:ext cx="3908423" cy="1421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Запрет на допуск иностранных товаров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00626" y="3566941"/>
            <a:ext cx="3908423" cy="1421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Условия допуска (преференции)</a:t>
            </a:r>
            <a:endParaRPr lang="ru-RU" sz="2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83494" y="1618791"/>
            <a:ext cx="3908423" cy="1421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Ограничение на допуск иностранных товаров</a:t>
            </a:r>
            <a:endParaRPr lang="ru-RU" sz="2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83494" y="3566941"/>
            <a:ext cx="3908423" cy="1421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</a:rPr>
              <a:t>Обязательная минимальная доля закупок российских товаров</a:t>
            </a:r>
            <a:endParaRPr lang="ru-RU" sz="22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74" y="5795526"/>
            <a:ext cx="857439" cy="8574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891917" y="6316334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45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ДОПУСК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750308" y="1548673"/>
            <a:ext cx="11040461" cy="7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 случае установления запрета заказчик отклоняет все заявки, в которых содержится предложение о поставке иностранной продукции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2920077"/>
            <a:ext cx="1131589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Акты Правительства РФ, устанавливающие запреты на допуск иностранных товаров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Суть механизма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3007605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83915" y="3507379"/>
            <a:ext cx="10661763" cy="584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 (отдельные виды промышленных товаров)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83913" y="4251150"/>
            <a:ext cx="10661763" cy="584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16.11.2015 № 1236 (программное обеспечение)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83913" y="5034414"/>
            <a:ext cx="10661763" cy="584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21.12.2019 № 1746 (системы хранения данных)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74" y="5795526"/>
            <a:ext cx="857439" cy="85743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810041" y="6316334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340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720" y="1619479"/>
            <a:ext cx="3106757" cy="1421175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(ЕАЭС)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НА ДОПУСК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Схема применения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3007605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5245673" y="1861848"/>
            <a:ext cx="1377108" cy="936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91290" y="1619481"/>
            <a:ext cx="3106757" cy="1421175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(ЕАЭС)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680707" y="2375226"/>
            <a:ext cx="791264" cy="1"/>
          </a:xfrm>
          <a:prstGeom prst="line">
            <a:avLst/>
          </a:prstGeom>
          <a:ln w="28575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123718" y="3223196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5245673" y="3240801"/>
            <a:ext cx="1377108" cy="936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91289" y="3243071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680707" y="3999123"/>
            <a:ext cx="791264" cy="0"/>
          </a:xfrm>
          <a:prstGeom prst="line">
            <a:avLst/>
          </a:prstGeom>
          <a:ln w="28575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123718" y="4523189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91289" y="4523189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7680707" y="5286260"/>
            <a:ext cx="791264" cy="0"/>
          </a:xfrm>
          <a:prstGeom prst="line">
            <a:avLst/>
          </a:prstGeom>
          <a:ln w="28575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680707" y="4931884"/>
            <a:ext cx="923467" cy="0"/>
          </a:xfrm>
          <a:prstGeom prst="line">
            <a:avLst/>
          </a:prstGeom>
          <a:ln w="28575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трелка вправо 41"/>
          <p:cNvSpPr/>
          <p:nvPr/>
        </p:nvSpPr>
        <p:spPr>
          <a:xfrm>
            <a:off x="5222329" y="4613696"/>
            <a:ext cx="1377108" cy="936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58749" y="5751537"/>
            <a:ext cx="9950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*Страны ЕАЭС: Казахстан, Беларусь, Киргизия, Армении и Россия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874" y="5795526"/>
            <a:ext cx="857439" cy="85743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997886" y="6336389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11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545997" y="925675"/>
          <a:ext cx="11214632" cy="58819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87728"/>
                <a:gridCol w="8526904"/>
              </a:tblGrid>
              <a:tr h="660432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регулирования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</a:t>
                      </a:r>
                      <a:r>
                        <a:rPr lang="ru-RU" sz="19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виды промышленных товаров по перечню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1792">
                <a:tc>
                  <a:txBody>
                    <a:bodyPr/>
                    <a:lstStyle/>
                    <a:p>
                      <a:r>
                        <a:rPr lang="ru-RU" alt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Исключения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Отсутствие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РФ производства товара (разрешение на закупку иностранного товара от </a:t>
                      </a:r>
                      <a:r>
                        <a:rPr lang="ru-RU" sz="1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Минпромторга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России, для обороны и безопасности гос-ва самостоятельное решение заказчика)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Закупку 1 ед. </a:t>
                      </a:r>
                      <a:r>
                        <a:rPr lang="en-US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тыс. руб. на сумму </a:t>
                      </a:r>
                      <a:r>
                        <a:rPr lang="en-US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млн. руб. (за </a:t>
                      </a:r>
                      <a:r>
                        <a:rPr lang="ru-RU" sz="1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некоторых позиций)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Совместимость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Закупки силовых структур (с некоторыми исключениями)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Закупки в целях оказания мед. помощи в неотложной/экстренной форме вследствие аварии, форс-мажора, ЧС, ликвидации ЧС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2832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РФ – номер реестровой записи из </a:t>
                      </a: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реестра российской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промышленной продукции или реестра российской радиоэлектронной продукции + информация о баллах по ПП РФ № 719</a:t>
                      </a:r>
                    </a:p>
                    <a:p>
                      <a:pPr marL="0" marR="0" lvl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ЕАЭС – номер реестровой записи из евразийского реестра промышленных товаров + информация о баллах по Решению Совета ЕЭК от 23.11.20 № 105</a:t>
                      </a:r>
                    </a:p>
                    <a:p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ЛДНР – наличие сведений в реестре промышленной продукции, произведенной на территориях отдельных районов ЛДНР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496">
                <a:tc>
                  <a:txBody>
                    <a:bodyPr/>
                    <a:lstStyle/>
                    <a:p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ОТ 30.04.2020 РФ № 616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62" y="5976613"/>
            <a:ext cx="857439" cy="8574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908072" y="6316334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10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835686"/>
            <a:ext cx="10243453" cy="31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Случаи неприменения запретов, предусмотренных </a:t>
            </a:r>
            <a:r>
              <a:rPr lang="ru-RU" altLang="ru-RU" sz="2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пп</a:t>
            </a: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«б» п. 3 ПП РФ № 616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883915" y="1479604"/>
            <a:ext cx="11198309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соответствии с </a:t>
            </a:r>
            <a:r>
              <a:rPr lang="ru-RU" alt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«б» п. 3 ПП РФ № 616 запрет на допуск не применяется в случае, если: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 закупку входит одна единица товара, стоимость которой не превышает 300 тыс. рублей;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 закупку входит совокупность таких товаров, суммарная стоимость которых составляет менее 1 млн. рублей (за исключением закупок товаров, указанных в пунктах 19 – 21, 28, 50, 142 и 145 перечня).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Совокупность товаров – это товары, соответствующие одному коду ОКПД2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Таким образом, ПП РФ № 616 не применяется, если: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товары относятся к одному коду по ОКПД2;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НМЦК составляет менее 1 млн. руб.;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стоимость единицы каждого товара не превышает 300 тыс. рублей.</a:t>
            </a:r>
          </a:p>
        </p:txBody>
      </p:sp>
      <p:sp>
        <p:nvSpPr>
          <p:cNvPr id="29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90965" y="1546085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90965" y="3925673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90965" y="458062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57" y="5865363"/>
            <a:ext cx="857439" cy="85743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756463" y="6405332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835686"/>
            <a:ext cx="10243453" cy="31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Запрет не применяется или не устанавливается?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883915" y="1479605"/>
            <a:ext cx="1119830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Пунктом 3 ПП РФ № 616 установлены случаи, при которых установленные указанным постановлением запреты не применяются.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Формулировка «запрет не применяется» означает, что запрет устанавливается, но не применяется. В связи с этим, в случаях, предусмотренных рассматриваемым пунктом, запрет устанавливать необходимо.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закупке шин на 900 000 руб. запреты, предусмотренные ПП РФ № 616 устанавливаются, но не применяются.</a:t>
            </a:r>
          </a:p>
        </p:txBody>
      </p:sp>
      <p:sp>
        <p:nvSpPr>
          <p:cNvPr id="29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20786" y="1577933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57" y="5865363"/>
            <a:ext cx="857439" cy="8574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756463" y="6347112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28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2612294" y="3597499"/>
            <a:ext cx="6674927" cy="218178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835686"/>
            <a:ext cx="10243453" cy="31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Разрешение на закупку иностранного товара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883915" y="1479603"/>
            <a:ext cx="11198309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Выдается </a:t>
            </a:r>
            <a:r>
              <a:rPr lang="ru-RU" alt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Минпромторгом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200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закупке товара указываются характеристики промышленного товара, идентичные характеристикам, представленным заказчиком в </a:t>
            </a:r>
            <a:r>
              <a:rPr lang="ru-RU" alt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Минпромторг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для получения разрешения (п. 11 ПП РФ № 616)</a:t>
            </a:r>
          </a:p>
        </p:txBody>
      </p:sp>
      <p:sp>
        <p:nvSpPr>
          <p:cNvPr id="29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20786" y="1577933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3271" y="3798039"/>
            <a:ext cx="60883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указал в описании объекта закупки характеристики, которые были в разрешении, и указал дополнительные характеристики. Правомерно?</a:t>
            </a:r>
          </a:p>
        </p:txBody>
      </p:sp>
      <p:sp>
        <p:nvSpPr>
          <p:cNvPr id="22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20786" y="2256032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57" y="5865363"/>
            <a:ext cx="857439" cy="85743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944308" y="6316334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9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196065" y="1451618"/>
            <a:ext cx="6674927" cy="2181783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835686"/>
            <a:ext cx="10243453" cy="31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Разрешение на закупку иностранного товара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7042" y="1652156"/>
            <a:ext cx="60883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указал в описании объекта закупки характеристики, которые были в разрешении, и указал дополнительные характеристики. Правомерно?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4791769" y="3817559"/>
            <a:ext cx="7032755" cy="213150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Неправомерно, т.к. заказчик должен указывать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характеристики,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идентичные характеристикам, представленным заказчиком в </a:t>
            </a:r>
            <a:r>
              <a:rPr lang="ru-RU" alt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для получения разрешения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62" y="5932017"/>
            <a:ext cx="857439" cy="8574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070517" y="6360736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40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143001" y="1"/>
            <a:ext cx="9921875" cy="404813"/>
          </a:xfrm>
          <a:prstGeom prst="rect">
            <a:avLst/>
          </a:prstGeom>
          <a:solidFill>
            <a:srgbClr val="007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РНП (44-ФЗ)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1999" cy="69215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Нарушения, допускаемые при выборе способа определения поставщика (подрядчика, исполнителя):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143001" y="933450"/>
            <a:ext cx="952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10.06.2022 по делу № 28/06/105-1876/2022  (№ 0329100015622000051)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1289051" y="1373188"/>
            <a:ext cx="9415463" cy="4970462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lIns="0"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закупки: 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открытого конкурса на право заключения гос. контракта на выполнение работ по разработке ПСД на «Строительство поликлиники с реконструкцией клинического госпиталя ФКУЗ «МСЧ МВД России» в рамках государственного оборонного заказа 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НМЦК: 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33 800 000 руб.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 выбран способ определения поставщика (подрядчика, исполнителя) путем проведения открытого конкурентного способа, вместо закрытого конкурентного способа</a:t>
            </a:r>
            <a:r>
              <a:rPr lang="ru-RU" alt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 дела: 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России было установлено, что в соответствии проектом ГК заказчик обязан передать исполнителю сведения, составляющие гос. тайну и раскрывающие меры по обеспечению антитеррористической защищенности, необходимые для выполнения работ по ГК. Вместе с тем в извещении должны содержаться достаточные сведения об объекте закупки, позволяющие потенциальному участнику сформировать свое предложение о цене контракта. При этом отсутствие в описании объекта закупки полной информации об объеме выполняемых работ создает препятствия для оценки участниками закупки экономической целесообразности их участия в закупке и формирования ценового предложения</a:t>
            </a:r>
            <a:r>
              <a:rPr lang="ru-RU" altLang="ru-RU" sz="19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endParaRPr lang="ru-RU" altLang="ru-RU" sz="1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комиссии: </a:t>
            </a:r>
            <a:r>
              <a:rPr lang="ru-RU" altLang="ru-RU" sz="1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пришла к выводу о том, что закупка указанных работ должна осуществляться путем проведения закрытой закупки.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9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0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2686346" y="2016402"/>
            <a:ext cx="6674927" cy="227669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835686"/>
            <a:ext cx="10243453" cy="31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Разрешение на закупку иностранного товара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87323" y="2216942"/>
            <a:ext cx="60883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 algn="just"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результатам закупки, на которую было выдано разрешение на закупку иностранного товара, контракт не заключен, может ли заказчик разместить закупку на такой товар снова?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62" y="5932017"/>
            <a:ext cx="857439" cy="8574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989690" y="6354837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8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20786" y="1439286"/>
            <a:ext cx="6674927" cy="228434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835686"/>
            <a:ext cx="10243453" cy="31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Разрешение на закупку иностранного товара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4070" y="1654886"/>
            <a:ext cx="60883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 результатам закупки, на которую было выдано разрешение на закупку иностранного товара, контракт не заключен, может ли заказчик разместить закупку на такое товар снова?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4791769" y="3817559"/>
            <a:ext cx="7032755" cy="2131508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возможно, если разрешение еще действительно, т.к. закупка – это совокупность действий, которая начинается с определения поставщика и завершается исполнением обязательств сторонами контракта.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762" y="5932017"/>
            <a:ext cx="857439" cy="85743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908072" y="6316334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16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75AA99-F209-4620-80F6-B4E8BFEF5A64}"/>
              </a:ext>
            </a:extLst>
          </p:cNvPr>
          <p:cNvSpPr txBox="1"/>
          <p:nvPr/>
        </p:nvSpPr>
        <p:spPr>
          <a:xfrm>
            <a:off x="663687" y="1417726"/>
            <a:ext cx="10972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закупки предоставил подтверждение в отношении не всех промышленных товаров?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64875"/>
            <a:ext cx="1187121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Вопрос: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04900" y="3252482"/>
            <a:ext cx="105317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заявка признается иностранной и отклоняется, т.к. участник не смог подтвердить страну происхождения товара</a:t>
            </a:r>
          </a:p>
        </p:txBody>
      </p:sp>
      <p:sp>
        <p:nvSpPr>
          <p:cNvPr id="18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655319" y="335490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787" y="265256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70923" y="6290668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24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75AA99-F209-4620-80F6-B4E8BFEF5A64}"/>
              </a:ext>
            </a:extLst>
          </p:cNvPr>
          <p:cNvSpPr txBox="1"/>
          <p:nvPr/>
        </p:nvSpPr>
        <p:spPr>
          <a:xfrm>
            <a:off x="663687" y="1417725"/>
            <a:ext cx="10972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документ подтверждает требования, установленные ПП РФ № 616, к материалам и полуфабрикатам к товарам, содержащимся в перечне?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64875"/>
            <a:ext cx="1187121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Вопрос: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04900" y="3252481"/>
            <a:ext cx="105317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извещении и документации (если она предусмотрена) заказчик устанавливает требование о декларировании участником закупки обязанности предоставления на этапе исполнения контракта документов, подтверждающих производство материалов или полуфабрикатов на территории РФ и (или) государства – члена ЕАЭС</a:t>
            </a:r>
          </a:p>
        </p:txBody>
      </p:sp>
      <p:sp>
        <p:nvSpPr>
          <p:cNvPr id="18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655319" y="335490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787" y="265256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47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75AA99-F209-4620-80F6-B4E8BFEF5A64}"/>
              </a:ext>
            </a:extLst>
          </p:cNvPr>
          <p:cNvSpPr txBox="1"/>
          <p:nvPr/>
        </p:nvSpPr>
        <p:spPr>
          <a:xfrm>
            <a:off x="663687" y="1417726"/>
            <a:ext cx="109729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в закупке участвовать не производитель товара в соответствии с ПП РФ № 616?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64875"/>
            <a:ext cx="1187121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Вопрос: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04900" y="2842022"/>
            <a:ext cx="105317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 закупки, предлагающий промышленный товар заказчику и не являющийся его производителем, обязан представить номер реестровой записи, содержащий сведения о производителе предлагаемого промышленного товара</a:t>
            </a:r>
          </a:p>
          <a:p>
            <a:pPr>
              <a:buFontTx/>
              <a:buNone/>
            </a:pP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Обязанность осуществить проверку на предмет соответствия требованиям действующего законодательства возлагается на конкурсную или аукционную комиссию заказчика при рассмотрении заявок на участие в соответствующей конкурентной процедуре</a:t>
            </a:r>
          </a:p>
        </p:txBody>
      </p:sp>
      <p:sp>
        <p:nvSpPr>
          <p:cNvPr id="18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655319" y="2959817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787" y="225747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61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616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675AA99-F209-4620-80F6-B4E8BFEF5A64}"/>
              </a:ext>
            </a:extLst>
          </p:cNvPr>
          <p:cNvSpPr txBox="1"/>
          <p:nvPr/>
        </p:nvSpPr>
        <p:spPr>
          <a:xfrm>
            <a:off x="663687" y="1417725"/>
            <a:ext cx="10972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 ли ПП РФ № 616 на закупки у ед. поставщика, осуществляемые в соответствии с частью 12 статьи 93 Закона № 44-ФЗ?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64875"/>
            <a:ext cx="1187121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Вопрос: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369933"/>
            <a:ext cx="6059277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04900" y="2842022"/>
            <a:ext cx="97246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Да, действие ПП РФ № 616 распространяется на все предусмотренные способы осуществления закупок, в том числе на закупку у единого поставщика (подрядчика, исполнителя), осуществляемых на основании ч. 12 ст. 93 Закона № 44-ФЗ</a:t>
            </a:r>
          </a:p>
          <a:p>
            <a:pPr>
              <a:buFontTx/>
              <a:buNone/>
            </a:pPr>
            <a:endParaRPr lang="ru-RU" altLang="ru-RU" sz="2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ч. 12 ст. 93 Закона № 44-ФЗ участник при формировании предварительных предложений на электронной площадке указывает страну происхождения товара</a:t>
            </a:r>
          </a:p>
        </p:txBody>
      </p:sp>
      <p:sp>
        <p:nvSpPr>
          <p:cNvPr id="18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655319" y="2959817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787" y="225747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9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ДОПУСК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750308" y="1548673"/>
            <a:ext cx="11040461" cy="7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Заказчик отклоняет все заявки иностранных производителей в случае, если на участие в закупке подано не менее 2-х заявок, содержащих предложения о поставке товаров российского происхождения различных производителей. В случае, если на участие в закупке подана лишь одна заявка отечественного производителя, заказчик допускает все заявки, в том числе, содержащие предложения о поставке товаров иностранного производства.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5" y="3055575"/>
            <a:ext cx="11691584" cy="48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Акты Правительства РФ, устанавливающие ограничения на допуск иностранных товаров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Суть механизма «третий лишний»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" y="1369933"/>
            <a:ext cx="4824919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83914" y="3743913"/>
            <a:ext cx="10678788" cy="474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05.02.2015 № 102 (медицинские изделия)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91228" y="4316375"/>
            <a:ext cx="10661763" cy="487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30.11.2015 № 1289 (лек. препараты, включенные в ЖНВЛП)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81517" y="4901417"/>
            <a:ext cx="10681184" cy="584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22.08.2016 № 832 (отдельные виды пищевых продуктов)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91228" y="5583011"/>
            <a:ext cx="10661763" cy="584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617 (отдельные виды промышленных товаров)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41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720" y="1619479"/>
            <a:ext cx="3106757" cy="1421175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(ЕАЭС)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ДОПУСК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Схема применения механизма «третий лишний»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662278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5245673" y="1861848"/>
            <a:ext cx="1377108" cy="936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91290" y="1619481"/>
            <a:ext cx="3106757" cy="1421175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(ЕАЭС)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680707" y="2375226"/>
            <a:ext cx="791264" cy="1"/>
          </a:xfrm>
          <a:prstGeom prst="line">
            <a:avLst/>
          </a:prstGeom>
          <a:ln w="28575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123718" y="3223196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5245673" y="3240801"/>
            <a:ext cx="1377108" cy="936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91289" y="3243071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123718" y="4523189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91289" y="4523189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5222329" y="4613696"/>
            <a:ext cx="1377108" cy="936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58749" y="5751537"/>
            <a:ext cx="9950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*Страны ЕАЭС: Казахстан, Беларусь, Киргизия, Армении и Россия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9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545997" y="925676"/>
          <a:ext cx="11278528" cy="48746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03041"/>
                <a:gridCol w="8575487"/>
              </a:tblGrid>
              <a:tr h="660432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регулирования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</a:t>
                      </a:r>
                      <a:r>
                        <a:rPr lang="ru-RU" sz="19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виды промышленных товаров по перечню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5727">
                <a:tc>
                  <a:txBody>
                    <a:bodyPr/>
                    <a:lstStyle/>
                    <a:p>
                      <a:r>
                        <a:rPr lang="ru-RU" alt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Исключения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Совместимость</a:t>
                      </a:r>
                      <a:endParaRPr lang="en-US" sz="1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Закупка </a:t>
                      </a:r>
                      <a:r>
                        <a:rPr lang="ru-RU" sz="1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зап.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частей и расходных материалов к машинам и оборудованию заказчика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Закупка спортивного оружия в целях обеспечения нужд спорта высших достижений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Закупки </a:t>
                      </a:r>
                      <a:r>
                        <a:rPr lang="ru-RU" sz="1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зап.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частей и деталей к используемому спортивному оружию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Если товар включен в перечень запретов на допуск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771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Декларация с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реестровой записи из реестра российской промышленной продукции или евразийского реестра + совокупное количество баллов (при наличии). Если нет в реестрах, то СТ-1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0432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Запрет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включение в один лот разных производственных групп музыкальных инструментов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ОТ 30.04.2020 РФ № 617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51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2686346" y="2016402"/>
            <a:ext cx="6733079" cy="232424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617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835686"/>
            <a:ext cx="11180825" cy="31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Совместное применение ПП РФ № 617 и ПП РФ № 616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953425" y="2127358"/>
            <a:ext cx="60883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товар входит в перечень товаров, в отношении которого, установлены запреты, предусмотренные ПП РФ № 616, и ограничения, предусмотренный ПП РФ № 617, какое постановление применять?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32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0488" y="1311276"/>
            <a:ext cx="4572000" cy="765175"/>
          </a:xfrm>
          <a:prstGeom prst="rect">
            <a:avLst/>
          </a:prstGeom>
          <a:solidFill>
            <a:srgbClr val="E0EFF1"/>
          </a:solidFill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tabLst>
                <a:tab pos="630555" algn="l"/>
              </a:tabLst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Разъяснения ФАС России </a:t>
            </a:r>
          </a:p>
          <a:p>
            <a:pPr indent="450215" algn="ctr">
              <a:lnSpc>
                <a:spcPct val="115000"/>
              </a:lnSpc>
              <a:tabLst>
                <a:tab pos="630555" algn="l"/>
              </a:tabLst>
              <a:defRPr/>
            </a:pP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13.03.2019 </a:t>
            </a:r>
            <a:r>
              <a:rPr lang="ru-RU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ИА/19176/19</a:t>
            </a:r>
            <a:endParaRPr lang="ru-RU" sz="11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5232400" y="2420939"/>
            <a:ext cx="4572000" cy="3970337"/>
          </a:xfrm>
          <a:prstGeom prst="rect">
            <a:avLst/>
          </a:prstGeom>
          <a:solidFill>
            <a:srgbClr val="E0E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bg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Выбор кода из ОКПД 2 не должен осуществляться с целью изменения способа определения поставщика (подрядчика, исполнителя) или иных неправомерных действий, которые могут возникнуть, в случае указания неверного кода </a:t>
            </a:r>
            <a:endParaRPr lang="ru-RU" altLang="ru-RU" sz="2800">
              <a:solidFill>
                <a:schemeClr val="bg2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1999" cy="69215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Нарушения, допускаемые при выборе способа определения поставщика (подрядчика, исполнителя):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2250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20785" y="1439284"/>
            <a:ext cx="6730011" cy="216819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30.04.2020 № 617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835686"/>
            <a:ext cx="10243453" cy="31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Разрешение на закупку иностранного товара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240744"/>
            <a:ext cx="10252953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6473" y="1483822"/>
            <a:ext cx="60883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товар входит в перечень товаров, в отношении которого, установлены запреты, предусмотренные ПП РФ № 616, и ограничения, предусмотренный ПП РФ № 617, какое постановление применять?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4791769" y="3955055"/>
            <a:ext cx="7032755" cy="199401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  <a:p>
            <a:pPr>
              <a:spcBef>
                <a:spcPct val="0"/>
              </a:spcBef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запреты, т.к. это более строгая мера, чем ограничения допуска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40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ОТ 30.04.2020 РФ № 617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64875"/>
            <a:ext cx="1187121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Совместное применение ПП РФ № 617 и ПП РФ № 102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11186809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952943" y="1410905"/>
            <a:ext cx="11059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пересечении кодов ОКПД 2 промышленных товаров из перечня ПП РФ № 617 и перечня ПП РФ № 102, необходимо применять ограничительное постановление, которым установлены видовые особенности подтверждения страны происхождения медицинских изделий.</a:t>
            </a:r>
          </a:p>
        </p:txBody>
      </p:sp>
      <p:sp>
        <p:nvSpPr>
          <p:cNvPr id="18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502935" y="1523600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935" y="3275601"/>
            <a:ext cx="1150943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</a:t>
            </a:r>
          </a:p>
          <a:p>
            <a:pPr>
              <a:buFontTx/>
              <a:buNone/>
            </a:pPr>
            <a:r>
              <a:rPr lang="ru-RU" altLang="ru-RU" sz="2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продукции с кодом ОКПД2 28.25.14.110 «Оборудование и установки для фильтрования или очистки воздуха» необходимо применять ограничение, предусмотренное ПП РФ № 102, поскольку в перечне ПП РФ № 102, предусмотрен идентичный код ОКПД2 28.25.14.110, а в перечне постановления № 617 содержится более «укрупненный» код ОКПД2 28.25.14 «Оборудование и установки для фильтрования или очистки газов, не включенные в другие группировки».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96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ДОПУСК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750308" y="1548672"/>
            <a:ext cx="11040461" cy="10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Заказчик отклоняет все заявки иностранных производителей в случае, если на участие в закупке подано не менее одной заявки, содержащей предложения о поставке товаров российского происхождения.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5" y="3055575"/>
            <a:ext cx="11691584" cy="5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Акты Правительства РФ, устанавливающие ограничения на допуск иностранных товаров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Суть механизма «второй лишний»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2" y="1369933"/>
            <a:ext cx="4824919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39657" y="3966189"/>
            <a:ext cx="10661763" cy="584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радиоэлектронная продукция (Постановление Правительства РФ от 10.07.2019 № 878)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07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720" y="1619479"/>
            <a:ext cx="3106757" cy="1421175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(ЕАЭС)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ДОПУСК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трелка вправо 3"/>
          <p:cNvSpPr/>
          <p:nvPr/>
        </p:nvSpPr>
        <p:spPr>
          <a:xfrm>
            <a:off x="5245673" y="1861848"/>
            <a:ext cx="1377108" cy="936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591290" y="1619481"/>
            <a:ext cx="3106757" cy="1421175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(ЕАЭС)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680707" y="2375226"/>
            <a:ext cx="791264" cy="1"/>
          </a:xfrm>
          <a:prstGeom prst="line">
            <a:avLst/>
          </a:prstGeom>
          <a:ln w="28575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123718" y="3223196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5245673" y="3240801"/>
            <a:ext cx="1377108" cy="936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123718" y="4523189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91289" y="4523189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5222329" y="4613696"/>
            <a:ext cx="1377108" cy="93643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58749" y="5751537"/>
            <a:ext cx="9950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*Страны ЕАЭС: Казахстан, Беларусь, Киргизия, Армении и Россия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91289" y="3243071"/>
            <a:ext cx="3106759" cy="1117451"/>
          </a:xfrm>
          <a:prstGeom prst="rect">
            <a:avLst/>
          </a:prstGeom>
          <a:solidFill>
            <a:schemeClr val="bg1"/>
          </a:solidFill>
          <a:ln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680707" y="3999123"/>
            <a:ext cx="791264" cy="0"/>
          </a:xfrm>
          <a:prstGeom prst="line">
            <a:avLst/>
          </a:prstGeom>
          <a:ln w="28575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Схема применения механизма «второй лишний»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662278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36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545997" y="925676"/>
          <a:ext cx="11278528" cy="404550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03041"/>
                <a:gridCol w="8575487"/>
              </a:tblGrid>
              <a:tr h="660432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регулирования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Радиоэлектронная продукция по перечню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489">
                <a:tc>
                  <a:txBody>
                    <a:bodyPr/>
                    <a:lstStyle/>
                    <a:p>
                      <a:r>
                        <a:rPr lang="ru-RU" alt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Исключения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Заказчики, осуществляющие деятельность на территории иностранного государства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8352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Подтверждение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№ реестровой записи из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реестра РРЭП</a:t>
                      </a: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баллы по ПП РФ № 719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 сведений в евразийском реестре промышленных товаров + баллы решению СФ ЕЭК № 105</a:t>
                      </a:r>
                    </a:p>
                    <a:p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наличие сертификата СТ-1  для закупок, извещения о которых размещены:</a:t>
                      </a:r>
                    </a:p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 30.06.22 – для РЭП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кроме </a:t>
                      </a:r>
                      <a:r>
                        <a:rPr lang="ru-RU" sz="1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3 </a:t>
                      </a:r>
                      <a:r>
                        <a:rPr lang="ru-RU" sz="1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«в» п. 3 ПП РФ № 878</a:t>
                      </a:r>
                    </a:p>
                    <a:p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 31.12.22 – для РЭП, являющейся мед. изделием по перечню ОКПД2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0432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определения НМЦК для РЭП,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кроме закупок для ГОЗ, устанавливается </a:t>
                      </a:r>
                      <a:r>
                        <a:rPr lang="ru-RU" sz="1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Минпромторгом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3" marR="91443" marT="45736" marB="4573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ОТ 10.07.2019 № 878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с одним вырезанным углом 1"/>
          <p:cNvSpPr/>
          <p:nvPr/>
        </p:nvSpPr>
        <p:spPr>
          <a:xfrm>
            <a:off x="2447595" y="4965171"/>
            <a:ext cx="8015592" cy="953311"/>
          </a:xfrm>
          <a:prstGeom prst="snip1Rect">
            <a:avLst/>
          </a:prstGeom>
          <a:noFill/>
          <a:ln w="38100">
            <a:solidFill>
              <a:srgbClr val="10253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 у заказчика отсутствует возможность обоснования неприменения ограничений, установленных ПП РФ № 878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918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 РФ ОТ 10.07.2019 № 878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64875"/>
            <a:ext cx="1187121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Совместное применение ПП РФ № 878 и ПП РФ № 102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11186809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04901" y="1774993"/>
            <a:ext cx="105317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пересечении кодов ОКПД2 промышленных товаров из перечня</a:t>
            </a:r>
            <a:b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 РФ № 878 и перечня ПП РФ № 102.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различий в механизмах ограничений допуска иностранных товаров, предусмотренных ПП РФ № 878 и ПП РФ № 102, одновременное установление соответствующих ограничений при осуществлении закупок не представляется возможным.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в целях определения нормативного правового акта, в соответствии с которым необходимо применять соответствующие  ограничения, необходимо руководствоваться более «уточненным» кодом по ОКПД2.</a:t>
            </a:r>
          </a:p>
        </p:txBody>
      </p:sp>
      <p:sp>
        <p:nvSpPr>
          <p:cNvPr id="18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655319" y="1892788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08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"/>
            <a:ext cx="12192000" cy="93272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10.07.2019 № 878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64875"/>
            <a:ext cx="1187121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Применение ПП РФ № 878 при </a:t>
            </a:r>
            <a:r>
              <a:rPr lang="ru-RU" altLang="ru-RU" sz="2200" b="1" dirty="0" err="1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энергосервисных</a:t>
            </a: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контрактах*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11186809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04901" y="1774992"/>
            <a:ext cx="105317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мнению ФАС России, в случае, если объектом проводимой заказчиком закупки выступают работы, услуги, при выполнении, оказании которых заказчику поставляются товары, включенные в перечень радиоэлектронной продукции, утвержденный ПП РФ № 878, то постановление подлежит применению.</a:t>
            </a:r>
          </a:p>
        </p:txBody>
      </p:sp>
      <p:sp>
        <p:nvSpPr>
          <p:cNvPr id="18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655319" y="1892788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319" y="5040509"/>
            <a:ext cx="829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*Письмо ФАС России от 16.09.2020 № ИА/80326/20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Решение ВС РФ от 14.03.2022 по делу № АКПИ21-1068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92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807502" y="2310333"/>
            <a:ext cx="11040461" cy="7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Приказом Минфина от 04.06.2018 № 126н установлена 15-ти % и 20-ти % преференции товарам, происходящим из государств – членов ЕАЭС, для определенных видов товаров.</a:t>
            </a:r>
          </a:p>
          <a:p>
            <a:pPr algn="l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Преференции предоставляются исключительно по утвержденному Приказом перечню, с запретом объединения в один лот товаров, включенных и не включенных в перечень. </a:t>
            </a:r>
          </a:p>
          <a:p>
            <a:pPr algn="l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Приказ Минфина №126н распространяется только на товары.</a:t>
            </a:r>
          </a:p>
          <a:p>
            <a:pPr algn="l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Условия допуска распространяются исключительно при конкурентных способах закупок.</a:t>
            </a:r>
          </a:p>
          <a:p>
            <a:pPr algn="l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 исполнении контракта не допускается замена страны происхождения товара, за исключением замены товара, страной происхождения которого является государство-член ЕАЭС.</a:t>
            </a:r>
          </a:p>
        </p:txBody>
      </p:sp>
      <p:sp>
        <p:nvSpPr>
          <p:cNvPr id="22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29235" y="2398478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29235" y="314978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29235" y="4020765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29235" y="4564049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320786" y="5107332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5" y="1009216"/>
            <a:ext cx="11691584" cy="28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Условия допуска иностранных товаров установлены Приказом Минфина России</a:t>
            </a:r>
            <a:b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</a:b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от 04.06.2018 № 126н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0" y="1914683"/>
            <a:ext cx="12192000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8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1415756" y="1513183"/>
            <a:ext cx="10096873" cy="357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Условия допуска не применяются, если:</a:t>
            </a:r>
          </a:p>
          <a:p>
            <a:pPr algn="l">
              <a:spcBef>
                <a:spcPct val="0"/>
              </a:spcBef>
            </a:pPr>
            <a:endParaRPr lang="ru-RU" altLang="ru-RU" sz="2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Конкурентная закупка признана несостоявшейся</a:t>
            </a:r>
          </a:p>
          <a:p>
            <a:pPr algn="l">
              <a:spcBef>
                <a:spcPct val="0"/>
              </a:spcBef>
            </a:pPr>
            <a:endParaRPr lang="ru-RU" altLang="ru-RU" sz="2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участие в закупке поданы заявки исключительно из стран ЕАЭС</a:t>
            </a:r>
          </a:p>
          <a:p>
            <a:pPr algn="l">
              <a:spcBef>
                <a:spcPct val="0"/>
              </a:spcBef>
            </a:pPr>
            <a:endParaRPr lang="ru-RU" altLang="ru-RU" sz="2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На участие в закупке поданы заявки  исключительно из иностранных государств</a:t>
            </a:r>
          </a:p>
          <a:p>
            <a:pPr algn="l">
              <a:spcBef>
                <a:spcPct val="0"/>
              </a:spcBef>
            </a:pPr>
            <a:endParaRPr lang="ru-RU" altLang="ru-RU" sz="22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2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Установление на товар запрета на допуск иностранного товара</a:t>
            </a:r>
          </a:p>
        </p:txBody>
      </p:sp>
      <p:sp>
        <p:nvSpPr>
          <p:cNvPr id="23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937487" y="2455152"/>
            <a:ext cx="373916" cy="296984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929039" y="3063095"/>
            <a:ext cx="373916" cy="296984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937487" y="3671039"/>
            <a:ext cx="373916" cy="296984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929039" y="4265899"/>
            <a:ext cx="373916" cy="296984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34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5FC384B-FA23-45C1-A603-9EE2621F3E33}"/>
              </a:ext>
            </a:extLst>
          </p:cNvPr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503607-D0B3-4FD3-B052-5C01C4B20D38}"/>
              </a:ext>
            </a:extLst>
          </p:cNvPr>
          <p:cNvSpPr txBox="1"/>
          <p:nvPr/>
        </p:nvSpPr>
        <p:spPr>
          <a:xfrm>
            <a:off x="0" y="128027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ДОПУСКА ИНОСТРАННЫХ ТОВАРОВ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2166600" y="6405332"/>
            <a:ext cx="0" cy="452669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8208236" y="6850403"/>
            <a:ext cx="3983765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2">
            <a:extLst>
              <a:ext uri="{FF2B5EF4-FFF2-40B4-BE49-F238E27FC236}">
                <a16:creationId xmlns:a16="http://schemas.microsoft.com/office/drawing/2014/main" xmlns="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750308" y="1548674"/>
            <a:ext cx="11040461" cy="373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Заказчик снижает на 15% или 20% цену, предложенную победителем, если его заявка содержит иностранный товар</a:t>
            </a:r>
          </a:p>
          <a:p>
            <a:pPr algn="l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endParaRPr lang="ru-RU" altLang="ru-RU" sz="20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Пример</a:t>
            </a:r>
          </a:p>
          <a:p>
            <a:pPr algn="l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Армения (ЕАЭС) – 100 000 руб.</a:t>
            </a:r>
          </a:p>
          <a:p>
            <a:pPr algn="l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Вьетнам – 85 000 руб.</a:t>
            </a:r>
          </a:p>
          <a:p>
            <a:pPr algn="l">
              <a:spcBef>
                <a:spcPct val="0"/>
              </a:spcBef>
            </a:pPr>
            <a:r>
              <a:rPr lang="ru-RU" altLang="ru-RU" sz="2000" i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При заключении контракта заказчик снизит цену «Вьетнам» на 15% и заключит контракт с «Вьетнамом» по цене 85 000 руб. – 15% = 72 250 руб.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="" xmlns:a16="http://schemas.microsoft.com/office/drawing/2014/main" id="{8682933F-DD03-46D6-935B-F83E91D74922}"/>
              </a:ext>
            </a:extLst>
          </p:cNvPr>
          <p:cNvSpPr txBox="1">
            <a:spLocks/>
          </p:cNvSpPr>
          <p:nvPr/>
        </p:nvSpPr>
        <p:spPr bwMode="auto">
          <a:xfrm>
            <a:off x="320786" y="986925"/>
            <a:ext cx="9776525" cy="40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altLang="ru-RU" sz="2200" b="1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Механизм применения Приказа № 126н при электронном аукционе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BAA234D6-DB20-4671-BED7-2B3A16130187}"/>
              </a:ext>
            </a:extLst>
          </p:cNvPr>
          <p:cNvCxnSpPr>
            <a:cxnSpLocks/>
          </p:cNvCxnSpPr>
          <p:nvPr/>
        </p:nvCxnSpPr>
        <p:spPr>
          <a:xfrm>
            <a:off x="1" y="1369933"/>
            <a:ext cx="9027268" cy="0"/>
          </a:xfrm>
          <a:prstGeom prst="line">
            <a:avLst/>
          </a:prstGeom>
          <a:ln w="38100"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: пятиугольник 11">
            <a:extLst>
              <a:ext uri="{FF2B5EF4-FFF2-40B4-BE49-F238E27FC236}">
                <a16:creationId xmlns="" xmlns:a16="http://schemas.microsoft.com/office/drawing/2014/main" id="{23477E26-FDA4-4967-9E7C-0D2424781D3B}"/>
              </a:ext>
            </a:extLst>
          </p:cNvPr>
          <p:cNvSpPr/>
          <p:nvPr/>
        </p:nvSpPr>
        <p:spPr>
          <a:xfrm>
            <a:off x="272042" y="1636818"/>
            <a:ext cx="408860" cy="232249"/>
          </a:xfrm>
          <a:prstGeom prst="homePlate">
            <a:avLst/>
          </a:prstGeom>
          <a:solidFill>
            <a:srgbClr val="10253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15766" y="6255975"/>
            <a:ext cx="375690" cy="375690"/>
          </a:xfrm>
          <a:prstGeom prst="rect">
            <a:avLst/>
          </a:prstGeom>
          <a:solidFill>
            <a:srgbClr val="10253F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39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водим собр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роводим собр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роводим собра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водим собрание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водим собрание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6dc4bcd6-49db-4c07-9060-8acfc67cef9f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fb0879af-3eba-417a-a55a-ffe6dcd6ca77"/>
    <ds:schemaRef ds:uri="6dc4bcd6-49db-4c07-9060-8acfc67cef9f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tf16411253</Template>
  <TotalTime>0</TotalTime>
  <Words>9860</Words>
  <Application>Microsoft Office PowerPoint</Application>
  <PresentationFormat>Широкоэкранный</PresentationFormat>
  <Paragraphs>1044</Paragraphs>
  <Slides>109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109</vt:i4>
      </vt:variant>
    </vt:vector>
  </HeadingPairs>
  <TitlesOfParts>
    <vt:vector size="122" baseType="lpstr">
      <vt:lpstr>MS PGothic</vt:lpstr>
      <vt:lpstr>MS PGothic</vt:lpstr>
      <vt:lpstr>SimSun</vt:lpstr>
      <vt:lpstr>Arial</vt:lpstr>
      <vt:lpstr>Arial Narrow</vt:lpstr>
      <vt:lpstr>Calibri</vt:lpstr>
      <vt:lpstr>Mangal</vt:lpstr>
      <vt:lpstr>Open Sans</vt:lpstr>
      <vt:lpstr>Times New Roman</vt:lpstr>
      <vt:lpstr>Wingdings</vt:lpstr>
      <vt:lpstr>1_Тема Office</vt:lpstr>
      <vt:lpstr>Проводим собрание</vt:lpstr>
      <vt:lpstr>1_Проводим собрание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</cp:revision>
  <dcterms:created xsi:type="dcterms:W3CDTF">2019-12-17T09:23:06Z</dcterms:created>
  <dcterms:modified xsi:type="dcterms:W3CDTF">2023-09-26T13:53:05Z</dcterms:modified>
</cp:coreProperties>
</file>