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31" r:id="rId2"/>
    <p:sldId id="320" r:id="rId3"/>
    <p:sldId id="313" r:id="rId4"/>
    <p:sldId id="328" r:id="rId5"/>
    <p:sldId id="279" r:id="rId6"/>
    <p:sldId id="280" r:id="rId7"/>
    <p:sldId id="281" r:id="rId8"/>
    <p:sldId id="282" r:id="rId9"/>
    <p:sldId id="316" r:id="rId10"/>
    <p:sldId id="321" r:id="rId11"/>
    <p:sldId id="300" r:id="rId12"/>
    <p:sldId id="326" r:id="rId13"/>
    <p:sldId id="261" r:id="rId14"/>
    <p:sldId id="302" r:id="rId15"/>
    <p:sldId id="263" r:id="rId16"/>
    <p:sldId id="330" r:id="rId17"/>
    <p:sldId id="323" r:id="rId18"/>
    <p:sldId id="324" r:id="rId19"/>
    <p:sldId id="325" r:id="rId20"/>
    <p:sldId id="305" r:id="rId21"/>
    <p:sldId id="322" r:id="rId22"/>
    <p:sldId id="327" r:id="rId23"/>
    <p:sldId id="317" r:id="rId24"/>
    <p:sldId id="286" r:id="rId25"/>
    <p:sldId id="303" r:id="rId26"/>
    <p:sldId id="287" r:id="rId27"/>
    <p:sldId id="289" r:id="rId28"/>
    <p:sldId id="291" r:id="rId29"/>
    <p:sldId id="296" r:id="rId30"/>
    <p:sldId id="257" r:id="rId31"/>
    <p:sldId id="266" r:id="rId32"/>
    <p:sldId id="297" r:id="rId33"/>
    <p:sldId id="307" r:id="rId34"/>
    <p:sldId id="304" r:id="rId35"/>
    <p:sldId id="309" r:id="rId36"/>
    <p:sldId id="310" r:id="rId37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F5EE-C28B-43AC-A104-9415C04DD63B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2548-219E-46EF-9F9D-8BB31F8E3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5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52548-219E-46EF-9F9D-8BB31F8E37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7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52548-219E-46EF-9F9D-8BB31F8E37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8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52548-219E-46EF-9F9D-8BB31F8E37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1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6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1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3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10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15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0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6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8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4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0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2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2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7C47-7924-489F-A0F5-2D7C097D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39616" cy="6858000"/>
          </a:xfrm>
          <a:prstGeom prst="rect">
            <a:avLst/>
          </a:prstGeom>
          <a:solidFill>
            <a:srgbClr val="067082"/>
          </a:solidFill>
          <a:ln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87477" y="6309321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9" y="164637"/>
            <a:ext cx="5039716" cy="2112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D4F0A-7237-4917-A46D-BA7E4EB2DF3E}"/>
              </a:ext>
            </a:extLst>
          </p:cNvPr>
          <p:cNvSpPr txBox="1"/>
          <p:nvPr/>
        </p:nvSpPr>
        <p:spPr>
          <a:xfrm>
            <a:off x="6911413" y="5482507"/>
            <a:ext cx="5280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dirty="0">
              <a:solidFill>
                <a:srgbClr val="FF0000"/>
              </a:solidFill>
              <a:latin typeface="Myriad Pro" pitchFamily="34" charset="0"/>
            </a:endParaRPr>
          </a:p>
          <a:p>
            <a:pPr algn="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Управление контроля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размещения государственного заказа</a:t>
            </a:r>
            <a:endParaRPr lang="ru-RU" sz="13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6D9EEC-DB3F-A340-FF90-498AA5F01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0" y="3429000"/>
            <a:ext cx="2556576" cy="33550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7C4504-5B54-5444-A9D8-D90FE6D431A5}"/>
              </a:ext>
            </a:extLst>
          </p:cNvPr>
          <p:cNvSpPr/>
          <p:nvPr/>
        </p:nvSpPr>
        <p:spPr>
          <a:xfrm>
            <a:off x="2831638" y="2833966"/>
            <a:ext cx="8844879" cy="214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Семинар-совещание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территориальными органами ФАС России и Уполномоченными органами субъектов Российской Федерации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7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3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2265436"/>
            <a:ext cx="118026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связанные с применением национального режима при осуществлении закупок для обеспечения государственных и муниципальных нужд, а также с описанием объекта закупки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471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189742" y="390719"/>
            <a:ext cx="11802609" cy="621747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Каким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образом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заказчик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формирует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запрос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выдачу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разрешения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закупку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иностранной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продукции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постановлению Правительства РФ № 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616?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Какие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сведения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основании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запроса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указываются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в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описании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объекта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?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Может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ли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заказчик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указывать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описании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объекта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характеристики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которые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есть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разрешении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?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Вправе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ли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заказчик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указывать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описании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объекта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дополнительные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характеристики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указанные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в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разрешении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?</a:t>
            </a:r>
            <a:endParaRPr sz="2000" dirty="0">
              <a:latin typeface="Times New Roman"/>
              <a:ea typeface="Times New Roman"/>
              <a:cs typeface="Times New Roman"/>
            </a:endParaRP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endParaRPr sz="2400" dirty="0">
              <a:latin typeface="Times New Roman"/>
              <a:ea typeface="Times New Roman"/>
              <a:cs typeface="Times New Roman"/>
            </a:endParaRP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r>
              <a:rPr sz="2000" dirty="0" err="1">
                <a:latin typeface="Times New Roman"/>
                <a:ea typeface="Times New Roman"/>
                <a:cs typeface="Times New Roman"/>
              </a:rPr>
              <a:t>Порядок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выдачи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разрешения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закупку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происходящего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из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иностранного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государства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промышленного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товара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утвержден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приказом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Минпромторга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России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от 29.05.2020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№ 1755.</a:t>
            </a: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r>
              <a:rPr sz="2000" dirty="0" err="1">
                <a:latin typeface="Times New Roman"/>
                <a:ea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размещении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указываются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характеристики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промышленного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товара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идентичные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характеристикам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представленным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заказчиком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Минпромторг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России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получения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разрешения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r>
              <a:rPr sz="2000" dirty="0" err="1">
                <a:latin typeface="Times New Roman"/>
                <a:ea typeface="Times New Roman"/>
                <a:cs typeface="Times New Roman"/>
              </a:rPr>
              <a:t>Указывать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дополнительные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характеристики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неправомерно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endParaRPr lang="ru-RU" sz="20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endParaRPr lang="ru-RU" sz="20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endParaRPr lang="ru-RU" sz="20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indent="609585">
              <a:lnSpc>
                <a:spcPct val="107000"/>
              </a:lnSpc>
              <a:spcAft>
                <a:spcPts val="1067"/>
              </a:spcAft>
            </a:pPr>
            <a:r>
              <a:rPr lang="ru-RU"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</a:t>
            </a:r>
            <a:r>
              <a:rPr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Письмо</a:t>
            </a:r>
            <a:r>
              <a:rPr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ФАС </a:t>
            </a:r>
            <a:r>
              <a:rPr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России</a:t>
            </a:r>
            <a:r>
              <a:rPr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Минпромторга</a:t>
            </a:r>
            <a:r>
              <a:rPr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России</a:t>
            </a:r>
            <a:r>
              <a:rPr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12.08.2022 № УА/77839/12 № ПИ/76184/22</a:t>
            </a:r>
          </a:p>
        </p:txBody>
      </p:sp>
      <p:sp>
        <p:nvSpPr>
          <p:cNvPr id="80" name="Shape 80"/>
          <p:cNvSpPr/>
          <p:nvPr/>
        </p:nvSpPr>
        <p:spPr>
          <a:xfrm>
            <a:off x="291406" y="2442229"/>
            <a:ext cx="11634245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81" name="Shape 81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904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222395" y="390720"/>
            <a:ext cx="115429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ли закупочная комиссия допустить заявку участника закупки, содержащую предложение о поставке промышленного товара (постановление Правительства РФ № 616)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представления номеров реестровых записей из соответствующих реестров (15 и более), каждая/несколько из которых соответствует товару, указанному в заявке?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852794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" y="6489813"/>
            <a:ext cx="12261180" cy="3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032E6-26C7-0F54-1D27-B234C5D70D42}"/>
              </a:ext>
            </a:extLst>
          </p:cNvPr>
          <p:cNvSpPr txBox="1"/>
          <p:nvPr/>
        </p:nvSpPr>
        <p:spPr>
          <a:xfrm>
            <a:off x="359113" y="1988305"/>
            <a:ext cx="115429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В случае осуществления закупки 1 товара предоставление нескольких реестровых записей может свидетельствовать о недостоверности представленной участником закупки информации.</a:t>
            </a:r>
          </a:p>
          <a:p>
            <a:pPr algn="just"/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В случае осуществления нескольких товаров (15 и более) заказчик рассматривает все предоставленные участником закупки реестровые записи на предмет соответствия требованиям, установленным в извещении о закупке.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3471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189742" y="390719"/>
            <a:ext cx="11802609" cy="486287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Нужно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ли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устанавливать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запрет, предусмотренный постановлением Правительства</a:t>
            </a:r>
            <a:br>
              <a:rPr lang="ru-RU" sz="2000" b="1" dirty="0">
                <a:latin typeface="Times New Roman"/>
                <a:ea typeface="Times New Roman"/>
                <a:cs typeface="Times New Roman"/>
              </a:rPr>
            </a:br>
            <a:r>
              <a:rPr sz="2000" b="1" dirty="0">
                <a:latin typeface="Times New Roman"/>
                <a:ea typeface="Times New Roman"/>
                <a:cs typeface="Times New Roman"/>
              </a:rPr>
              <a:t>РФ № 616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,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при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проведении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совместных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закуп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ок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 algn="just"/>
            <a:endParaRPr sz="2400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sz="2000" dirty="0" err="1">
                <a:latin typeface="Times New Roman"/>
                <a:ea typeface="Times New Roman"/>
                <a:cs typeface="Times New Roman"/>
              </a:rPr>
              <a:t>Запрет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предусмотренный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постановлением Правительства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РФ № 616,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применяется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одной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единицы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товара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стоимость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которой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превышает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300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тыс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рублей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и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совокупности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таких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товаров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суммарная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стоимость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которых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составляет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менее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1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млн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рублей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пп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 «б». п. 3 ПП РФ № 616)</a:t>
            </a:r>
            <a:endParaRPr sz="2000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sz="2000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sz="2000" dirty="0" err="1">
                <a:latin typeface="Times New Roman"/>
                <a:ea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проведении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двумя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более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заказчиками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совместных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конкурсов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аукционов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извещение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содержит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числе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сумму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таких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начальных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максимальных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)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цен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/>
            <a:endParaRPr sz="2000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sz="2000" dirty="0" err="1">
                <a:latin typeface="Times New Roman"/>
                <a:ea typeface="Times New Roman"/>
                <a:cs typeface="Times New Roman"/>
              </a:rPr>
              <a:t>Если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рамках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совместной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стоимость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единицы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товара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превышает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300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тыс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рублей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либо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совокупная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стоимость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таких товаров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превышает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1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млн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рублей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(т.е. сумма начальных (максимальных) цен контрактов превышает 1 млн. руб.)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извещении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необходимо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установить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запрет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algn="just"/>
            <a:endParaRPr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76006" y="1475779"/>
            <a:ext cx="11634245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87" name="Shape 87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Picture 196"/>
          <p:cNvPicPr/>
          <p:nvPr/>
        </p:nvPicPr>
        <p:blipFill>
          <a:blip r:embed="rId2"/>
          <a:stretch/>
        </p:blipFill>
        <p:spPr>
          <a:xfrm>
            <a:off x="0" y="0"/>
            <a:ext cx="5568120" cy="6921000"/>
          </a:xfrm>
          <a:prstGeom prst="rect">
            <a:avLst/>
          </a:prstGeom>
          <a:ln w="0">
            <a:noFill/>
          </a:ln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0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205" name="Shape 205"/>
          <p:cNvSpPr txBox="1"/>
          <p:nvPr/>
        </p:nvSpPr>
        <p:spPr>
          <a:xfrm>
            <a:off x="232899" y="451980"/>
            <a:ext cx="11802609" cy="43935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Верно ли утверждение, что для подтверждения страны происхождения товара, указанного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в Приложении № 1 или 2 к Приказу № 126н, участнику закупки достаточно продекларировать в заявке наименование страны происхождения товара и это будет являться достаточным для исполнения требований пункта 1.3 Приказа № 126н?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</a:endParaRPr>
          </a:p>
          <a:p>
            <a:pPr indent="609585" algn="just">
              <a:spcAft>
                <a:spcPts val="1067"/>
              </a:spcAft>
            </a:pP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1067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Согласно пункту 1.6 Приказа № 126н подтверждением страны происхождения товаров, указанных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в приложениях, является указание (декларирование) участником закупки в заявке в соответствии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с Законом № 44-ФЗ наименования страны происхождения товара.</a:t>
            </a:r>
          </a:p>
          <a:p>
            <a:pPr algn="just">
              <a:spcAft>
                <a:spcPts val="1067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Таким образом, для подтверждения страны происхождения товара в рамках Приказа № 126н достаточно продекларировать наименование страны происхождения товара.</a:t>
            </a:r>
          </a:p>
          <a:p>
            <a:pPr algn="just">
              <a:spcAft>
                <a:spcPts val="1067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При этом комиссия по осуществлению закупок заказчика проверяет достоверность сведений путем зависящих от нее разумных и законных мер (например, обращение к открытым, официальным источникам, направление запросов и т.д.).</a:t>
            </a:r>
          </a:p>
        </p:txBody>
      </p:sp>
      <p:sp>
        <p:nvSpPr>
          <p:cNvPr id="206" name="Shape 206"/>
          <p:cNvSpPr/>
          <p:nvPr/>
        </p:nvSpPr>
        <p:spPr>
          <a:xfrm>
            <a:off x="295335" y="1931138"/>
            <a:ext cx="11677736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07" name="Shape 207"/>
          <p:cNvSpPr/>
          <p:nvPr/>
        </p:nvSpPr>
        <p:spPr>
          <a:xfrm>
            <a:off x="11429889" y="6253287"/>
            <a:ext cx="605619" cy="476686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</a:p>
        </p:txBody>
      </p:sp>
      <p:sp>
        <p:nvSpPr>
          <p:cNvPr id="208" name="Shape 208"/>
          <p:cNvSpPr/>
          <p:nvPr/>
        </p:nvSpPr>
        <p:spPr>
          <a:xfrm>
            <a:off x="189742" y="1458244"/>
            <a:ext cx="11575609" cy="118038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-69180" y="6478248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6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19567" y="390719"/>
            <a:ext cx="11542956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вомерно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отклонение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заявки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участника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РЭП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содержатся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иные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отличные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сведений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заявке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характеристики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товара</a:t>
            </a:r>
            <a:r>
              <a:rPr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98" name="Shape 98"/>
          <p:cNvSpPr/>
          <p:nvPr/>
        </p:nvSpPr>
        <p:spPr>
          <a:xfrm>
            <a:off x="319567" y="1475780"/>
            <a:ext cx="11542956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99" name="Shape 99"/>
          <p:cNvSpPr/>
          <p:nvPr/>
        </p:nvSpPr>
        <p:spPr>
          <a:xfrm>
            <a:off x="11429888" y="6253287"/>
            <a:ext cx="605619" cy="476687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olid"/>
          </a:ln>
        </p:spPr>
        <p:txBody>
          <a:bodyPr lIns="121920" tIns="60960" rIns="121920" bIns="60960" anchor="ctr"/>
          <a:lstStyle/>
          <a:p>
            <a:pPr algn="ctr"/>
            <a:r>
              <a:rPr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</a:p>
        </p:txBody>
      </p:sp>
      <p:sp>
        <p:nvSpPr>
          <p:cNvPr id="100" name="Shape 100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-8626" y="6489813"/>
            <a:ext cx="9825486" cy="368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r>
              <a:rPr lang="ru-RU"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Письмо </a:t>
            </a:r>
            <a:r>
              <a:rPr lang="ru-RU"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Минпромторга</a:t>
            </a:r>
            <a:r>
              <a:rPr lang="ru-RU"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России от 04.10.2023 № 106238/12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19567" y="1680535"/>
            <a:ext cx="11542956" cy="41242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indent="609585" algn="just"/>
            <a:r>
              <a:rPr sz="20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соответствии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подпунктом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«е»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пункта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4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остановления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Правительства РФ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№ 878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реестровая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запись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содержит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информацию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об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основных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технических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функциональных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характеристиках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РЭП,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которая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формируется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учетом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подпункта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«б»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пункта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4(2) и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пункта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5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постановления Правительства РФ 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№ 878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основании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сведений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представленных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заявлении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включении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радиоэлектронной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продукции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реестр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либо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соответствии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заключением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подтверждении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производства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промышленной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продукции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территории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РФ.</a:t>
            </a:r>
          </a:p>
          <a:p>
            <a:pPr indent="609585" algn="just"/>
            <a:r>
              <a:rPr sz="2000" dirty="0" err="1">
                <a:latin typeface="Times New Roman"/>
                <a:ea typeface="Times New Roman"/>
                <a:cs typeface="Times New Roman"/>
              </a:rPr>
              <a:t>Кроме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того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целей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актуализации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сведений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т. ч.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отношении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технических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функциональных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характеристик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радиоэлектронной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продукции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пунктами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4(4) и 7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постановления Правительства РФ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sz="2000" dirty="0">
                <a:latin typeface="Times New Roman"/>
                <a:ea typeface="Times New Roman"/>
                <a:cs typeface="Times New Roman"/>
              </a:rPr>
              <a:t>№ 878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установлен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порядок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сроки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направления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заявления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внесении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изменений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реестровую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запись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indent="609585" algn="just"/>
            <a:endParaRPr sz="2000" dirty="0">
              <a:latin typeface="Times New Roman"/>
              <a:ea typeface="Times New Roman"/>
              <a:cs typeface="Times New Roman"/>
            </a:endParaRPr>
          </a:p>
          <a:p>
            <a:pPr indent="609585" algn="just"/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Таким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образом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целью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указания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реестровой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записи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подтверждение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страны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происхождения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производства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, в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связи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чем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отклонение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заявки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исключительно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связи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несоответствием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характеристик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1" dirty="0" err="1">
                <a:latin typeface="Times New Roman"/>
                <a:ea typeface="Times New Roman"/>
                <a:cs typeface="Times New Roman"/>
              </a:rPr>
              <a:t>неправомерно</a:t>
            </a:r>
            <a:r>
              <a:rPr sz="2000" b="1" i="1" dirty="0"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9" name="Picture 196"/>
          <p:cNvPicPr/>
          <p:nvPr/>
        </p:nvPicPr>
        <p:blipFill>
          <a:blip r:embed="rId2"/>
          <a:stretch/>
        </p:blipFill>
        <p:spPr>
          <a:xfrm>
            <a:off x="-1" y="0"/>
            <a:ext cx="5589918" cy="6858000"/>
          </a:xfrm>
          <a:prstGeom prst="rect">
            <a:avLst/>
          </a:prstGeom>
          <a:ln w="0">
            <a:noFill/>
          </a:ln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1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390719"/>
            <a:ext cx="118026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Правомерно ли отклонение заявки участника закупки,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 инструкции на сайте Росздравнадзора содержатся иные, отличные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сведений в заявке, характеристики товара?</a:t>
            </a:r>
            <a:endParaRPr lang="ru-RU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324522" y="1604797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" y="6489813"/>
            <a:ext cx="12261180" cy="3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522" y="1621826"/>
            <a:ext cx="115429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58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«г» п. 10 постановления Правительства РФ от 27.12.2012 № 1416 эксплуатационная документация производителя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мед.изделие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инструкция по применению или руководство по эксплуатации входит в перечень документов, которые предоставляются для государственной регистрации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мед.изделия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60958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части 4 статьи 38 Закона № 323-ФЗ на территории РФ разрешается обращение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мед.изделий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прошедших государственную регистрацию.</a:t>
            </a:r>
          </a:p>
          <a:p>
            <a:pPr indent="60958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сведения в отношении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мед.изделий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разрешенных к обращению на территории РФ, отражены в инструкциях по применению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мед.изделий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содержащихся в государственном реестре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мед.изделий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организаций (ИП), осуществляющих производство и изготовление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мед.изделий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609585"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случае несоответствия характеристик, представленных участником закупки в заявке, сведениям, содержащимися в реестре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Росздравназора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заявка подлежит отклонению.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65219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1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3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390720"/>
            <a:ext cx="11802609" cy="57563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Возможно ли применение позиции КТРУ «Йогурт»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(10.51.52.110-00000003) в закупках для нужд дошкольных образовательных учреждений при отсутствии в такой позиции КТРУ указания на использование продукции для детского питания?</a:t>
            </a:r>
            <a:endParaRPr lang="ru-RU" sz="2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endParaRPr lang="ru-RU" sz="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товаров, работ, услуг в КТРУ реализовано в форме </a:t>
            </a:r>
            <a:r>
              <a:rPr lang="ru-RU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укрупненных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позиций (содержат описание </a:t>
            </a:r>
            <a:r>
              <a:rPr lang="ru-RU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вариантов характеристик товаров, работ, услуг)</a:t>
            </a:r>
            <a:b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сформированных на их основе </a:t>
            </a:r>
            <a:r>
              <a:rPr lang="ru-RU" sz="2400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конкретных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позиций КТРУ (содержат </a:t>
            </a:r>
            <a:r>
              <a:rPr lang="ru-RU" sz="2400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конкретный набор показателей характеристик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Заказчики должны выбирать ту конкретную позицию КТРУ, которая в наибольшей степени соответствует их потребности.</a:t>
            </a: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указанном примере заказчику следует выбрать позицию КТРУ</a:t>
            </a:r>
            <a:b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10.51.52.110-00000002 (с характеристикой «Для детского питания»: «Да»)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324522" y="1988840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8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386037-7005-E1A5-BED7-F26C515BF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44400" r="27950" b="22000"/>
          <a:stretch/>
        </p:blipFill>
        <p:spPr>
          <a:xfrm>
            <a:off x="239349" y="68627"/>
            <a:ext cx="7296811" cy="208480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1221021-9E35-0840-DD05-861169FFE859}"/>
              </a:ext>
            </a:extLst>
          </p:cNvPr>
          <p:cNvSpPr/>
          <p:nvPr/>
        </p:nvSpPr>
        <p:spPr>
          <a:xfrm>
            <a:off x="3791744" y="1604797"/>
            <a:ext cx="1248139" cy="384043"/>
          </a:xfrm>
          <a:prstGeom prst="roundRect">
            <a:avLst/>
          </a:prstGeom>
          <a:noFill/>
          <a:ln>
            <a:solidFill>
              <a:srgbClr val="FF57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EBFD1-EC23-3D42-B139-8D367E678E3D}"/>
              </a:ext>
            </a:extLst>
          </p:cNvPr>
          <p:cNvSpPr txBox="1"/>
          <p:nvPr/>
        </p:nvSpPr>
        <p:spPr>
          <a:xfrm>
            <a:off x="7344139" y="441240"/>
            <a:ext cx="484786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Укрупненная позиция</a:t>
            </a:r>
          </a:p>
          <a:p>
            <a:r>
              <a:rPr lang="ru-RU" sz="18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 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описании объекта закупки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65DC77-6B27-47CA-95F6-64FFCC8870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26" t="16607" r="38188" b="23400"/>
          <a:stretch/>
        </p:blipFill>
        <p:spPr>
          <a:xfrm>
            <a:off x="260715" y="2372884"/>
            <a:ext cx="5312648" cy="399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A4391C-0FFB-F2E3-117D-2EA4952153B5}"/>
              </a:ext>
            </a:extLst>
          </p:cNvPr>
          <p:cNvSpPr txBox="1"/>
          <p:nvPr/>
        </p:nvSpPr>
        <p:spPr>
          <a:xfrm>
            <a:off x="260714" y="3429001"/>
            <a:ext cx="484786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 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детского питания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B61E2C-9CF6-8C6C-A597-EB25A59A70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3" t="9400" r="36389" b="9400"/>
          <a:stretch/>
        </p:blipFill>
        <p:spPr>
          <a:xfrm>
            <a:off x="6768076" y="2396234"/>
            <a:ext cx="5061561" cy="395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35ED75-B94C-4DE7-B6CB-97EB1D44576A}"/>
              </a:ext>
            </a:extLst>
          </p:cNvPr>
          <p:cNvSpPr/>
          <p:nvPr/>
        </p:nvSpPr>
        <p:spPr>
          <a:xfrm>
            <a:off x="6912091" y="2334021"/>
            <a:ext cx="1776197" cy="4229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noFill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5CBDF14-0155-D034-A667-47F299781928}"/>
              </a:ext>
            </a:extLst>
          </p:cNvPr>
          <p:cNvSpPr/>
          <p:nvPr/>
        </p:nvSpPr>
        <p:spPr>
          <a:xfrm>
            <a:off x="6912091" y="5925277"/>
            <a:ext cx="3984443" cy="4229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noFill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C4A11B-ADB1-2E6D-9BB1-2D05D5A8A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" y="0"/>
            <a:ext cx="5568619" cy="6921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BF371-CD5C-DE71-9A77-30A7A6F8E59E}"/>
              </a:ext>
            </a:extLst>
          </p:cNvPr>
          <p:cNvSpPr txBox="1"/>
          <p:nvPr/>
        </p:nvSpPr>
        <p:spPr>
          <a:xfrm>
            <a:off x="1722096" y="6438750"/>
            <a:ext cx="979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КТРУ содержит позицию по описанию продукции для детского питания –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10.51.52.110-00000002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5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5" y="0"/>
            <a:ext cx="5568619" cy="6921421"/>
          </a:xfrm>
          <a:prstGeom prst="rect">
            <a:avLst/>
          </a:prstGeom>
        </p:spPr>
      </p:pic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A90DF-244A-42BD-8B66-C57AACDCD16A}"/>
              </a:ext>
            </a:extLst>
          </p:cNvPr>
          <p:cNvSpPr txBox="1"/>
          <p:nvPr/>
        </p:nvSpPr>
        <p:spPr>
          <a:xfrm>
            <a:off x="385975" y="260648"/>
            <a:ext cx="115020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Как указывать в извещении актуальный код ОКПД2 и применять национальный режим, учитывая, что коды ОКПД2, в том числе неактуальные, автоматически переносятся</a:t>
            </a:r>
            <a:br>
              <a:rPr lang="ru-RU" sz="2000" b="1" dirty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из позиций КТРУ в извещение при выборе позиции КТРУ?</a:t>
            </a:r>
            <a:endParaRPr lang="ru-RU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DC7900-DE53-318D-5E5B-FA3C7267533D}"/>
              </a:ext>
            </a:extLst>
          </p:cNvPr>
          <p:cNvCxnSpPr>
            <a:cxnSpLocks/>
          </p:cNvCxnSpPr>
          <p:nvPr/>
        </p:nvCxnSpPr>
        <p:spPr>
          <a:xfrm>
            <a:off x="355053" y="1617904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D1032E6-26C7-0F54-1D27-B234C5D70D42}"/>
              </a:ext>
            </a:extLst>
          </p:cNvPr>
          <p:cNvSpPr txBox="1"/>
          <p:nvPr/>
        </p:nvSpPr>
        <p:spPr>
          <a:xfrm>
            <a:off x="355053" y="2113603"/>
            <a:ext cx="115429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В силу положения о порядке формирования и размещения информации и документов в ЕИС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в типовой форме извещения указывается информация из КТРУ, что влечет указание в извещении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справочной информации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из позиций КТРУ, т.е. кодов ОКПД2.</a:t>
            </a:r>
          </a:p>
          <a:p>
            <a:pPr algn="just"/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Однако позиции КТРУ и нормативные правовые акты, принятые в реализацию статьи 14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Закона № 44-ФЗ, преследуют разные цели: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позиции КТРУ применяются для описания товаров, работ, услуг, при этом справочная информация из позиций КТРУ не является описанием объекта закупки;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- национальный режим применяется в качестве механизма определения победителя закупки.</a:t>
            </a:r>
          </a:p>
          <a:p>
            <a:pPr algn="just"/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В связи с чем национальный режим устанавливается заказчиком исходя из наличия предмета закупки в нормативных правовых актах, принятых в соответствии со статьей 14 Закона № 44-ФЗ.</a:t>
            </a:r>
          </a:p>
          <a:p>
            <a:pPr algn="just"/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Письмо ФАС России от 13.03.2019 № ИА/19176/19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7134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" y="6489813"/>
            <a:ext cx="12261180" cy="3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5458" y="1736769"/>
            <a:ext cx="11057241" cy="301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Вопросы, связанные с применением положений постановления Правительства</a:t>
            </a:r>
          </a:p>
          <a:p>
            <a:pPr algn="ctr">
              <a:lnSpc>
                <a:spcPct val="107000"/>
              </a:lnSpc>
            </a:pPr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от 29.12.2021 № 2571, </a:t>
            </a:r>
          </a:p>
          <a:p>
            <a:pPr algn="ctr">
              <a:lnSpc>
                <a:spcPct val="107000"/>
              </a:lnSpc>
            </a:pPr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постановления Правительства</a:t>
            </a:r>
          </a:p>
          <a:p>
            <a:pPr algn="ctr">
              <a:lnSpc>
                <a:spcPct val="107000"/>
              </a:lnSpc>
            </a:pPr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от 29.12.2021 № 2604</a:t>
            </a:r>
          </a:p>
        </p:txBody>
      </p:sp>
    </p:spTree>
    <p:extLst>
      <p:ext uri="{BB962C8B-B14F-4D97-AF65-F5344CB8AC3E}">
        <p14:creationId xmlns:p14="http://schemas.microsoft.com/office/powerpoint/2010/main" val="213176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89742" y="390719"/>
            <a:ext cx="11802609" cy="61555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Учитывая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содержание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понятий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«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заказчик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», «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государственный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заказчик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», «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муниципальный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заказчик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», «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государственный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контракт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муниципальный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контракт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» и «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контракт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»,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приведенное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ст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атье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3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Закона № 44-ФЗ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вправе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ли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бюджетные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учреждения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осуществляющие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соответствии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b="1" dirty="0"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Законом № 44-ФЗ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использовать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качестве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основания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изменения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существенных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условий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контрактов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постановление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Правительства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РФ № 680?</a:t>
            </a:r>
          </a:p>
          <a:p>
            <a:pPr algn="just"/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основании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подпункта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«</a:t>
            </a:r>
            <a:r>
              <a:rPr dirty="0"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пункта</a:t>
            </a:r>
            <a:r>
              <a:rPr dirty="0">
                <a:latin typeface="Times New Roman"/>
                <a:ea typeface="Times New Roman"/>
                <a:cs typeface="Times New Roman"/>
              </a:rPr>
              <a:t> 1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постановления Правительства РФ № </a:t>
            </a:r>
            <a:r>
              <a:rPr dirty="0">
                <a:latin typeface="Times New Roman"/>
                <a:ea typeface="Times New Roman"/>
                <a:cs typeface="Times New Roman"/>
              </a:rPr>
              <a:t>680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допускается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увеличение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цены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государственного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муниципального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)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контракта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предметом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которого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выполнение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работ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строительству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реконструкции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капитальному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ремонту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сносу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объекта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капитального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строительства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проведение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работ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сохранению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объектов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культурного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наследия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без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изменения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объема</a:t>
            </a:r>
            <a:r>
              <a:rPr dirty="0">
                <a:latin typeface="Times New Roman"/>
                <a:ea typeface="Times New Roman"/>
                <a:cs typeface="Times New Roman"/>
              </a:rPr>
              <a:t> и (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dirty="0">
                <a:latin typeface="Times New Roman"/>
                <a:ea typeface="Times New Roman"/>
                <a:cs typeface="Times New Roman"/>
              </a:rPr>
              <a:t>)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видов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выполняемых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работ</a:t>
            </a:r>
            <a:r>
              <a:rPr dirty="0">
                <a:latin typeface="Times New Roman"/>
                <a:ea typeface="Times New Roman"/>
                <a:cs typeface="Times New Roman"/>
              </a:rPr>
              <a:t> в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связи</a:t>
            </a:r>
            <a:r>
              <a:rPr dirty="0">
                <a:latin typeface="Times New Roman"/>
                <a:ea typeface="Times New Roman"/>
                <a:cs typeface="Times New Roman"/>
              </a:rPr>
              <a:t> с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увеличением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цен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строительные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ресурсы</a:t>
            </a:r>
            <a:r>
              <a:rPr dirty="0">
                <a:latin typeface="Times New Roman"/>
                <a:ea typeface="Times New Roman"/>
                <a:cs typeface="Times New Roman"/>
              </a:rPr>
              <a:t> в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порядке</a:t>
            </a:r>
            <a:r>
              <a:rPr dirty="0">
                <a:latin typeface="Times New Roman"/>
                <a:ea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установленном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остановлением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Правительства РФ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dirty="0">
                <a:latin typeface="Times New Roman"/>
                <a:ea typeface="Times New Roman"/>
                <a:cs typeface="Times New Roman"/>
              </a:rPr>
              <a:t>1315. </a:t>
            </a:r>
          </a:p>
          <a:p>
            <a:pPr algn="just"/>
            <a:r>
              <a:rPr b="1" dirty="0">
                <a:latin typeface="Times New Roman"/>
                <a:ea typeface="Times New Roman"/>
                <a:cs typeface="Times New Roman"/>
              </a:rPr>
              <a:t>В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отношении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контрактов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существенные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условия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которых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могут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быть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изменены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соответствии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b="1" dirty="0"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остановлением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Правительства РФ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№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680 в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связи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тем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что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они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являются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государственными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b="1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ли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муниципальными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контрактами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может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быть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рассмотрен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вопрос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об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изменении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их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существенных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условий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основании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положений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части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65.1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статьи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112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Закона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№ 44-ФЗ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b="1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</a:t>
            </a:r>
            <a:r>
              <a:rPr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Письмо</a:t>
            </a:r>
            <a:r>
              <a:rPr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Минфина</a:t>
            </a:r>
            <a:r>
              <a:rPr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России</a:t>
            </a:r>
            <a:r>
              <a:rPr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27.03.2023 N 01-06-13/24-26611</a:t>
            </a:r>
          </a:p>
        </p:txBody>
      </p:sp>
      <p:sp>
        <p:nvSpPr>
          <p:cNvPr id="143" name="Shape 143"/>
          <p:cNvSpPr/>
          <p:nvPr/>
        </p:nvSpPr>
        <p:spPr>
          <a:xfrm>
            <a:off x="310512" y="2166560"/>
            <a:ext cx="11542956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44" name="Shape 144"/>
          <p:cNvSpPr/>
          <p:nvPr/>
        </p:nvSpPr>
        <p:spPr>
          <a:xfrm>
            <a:off x="11429888" y="6253287"/>
            <a:ext cx="605619" cy="476687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olid"/>
          </a:ln>
        </p:spPr>
        <p:txBody>
          <a:bodyPr lIns="121920" tIns="60960" rIns="121920" bIns="60960" anchor="ctr"/>
          <a:lstStyle/>
          <a:p>
            <a:pPr algn="ctr"/>
            <a:r>
              <a:rPr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</a:p>
        </p:txBody>
      </p:sp>
      <p:sp>
        <p:nvSpPr>
          <p:cNvPr id="145" name="Shape 145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42669" y="6545880"/>
            <a:ext cx="12261180" cy="368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Picture 20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-37258" y="7773"/>
            <a:ext cx="5568619" cy="692142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78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3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76241" y="1752550"/>
            <a:ext cx="11802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связанные с установлением требований к составу заявок на участие в закупке, порядку их рассмотрения, а также с включением информации                                      о поставщиках (подрядчиках, исполнителях) в реестр недобросовестных поставщиков (подрядчиков, исполнителей) и иные вопросы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7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81397" y="68627"/>
            <a:ext cx="11802609" cy="199561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Должен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ли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заказчик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устанавливать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требование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к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участникам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наличии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предоставляемых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лицензиях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всех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видов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медицинской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составляющих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комплекс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услуги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медосмотру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например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кардиология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неврология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педиатрия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т.д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.),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которые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указаны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техническом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задании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достаточно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указать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только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спортивная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медицина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спортивная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медицина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лечебная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физкультура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)?</a:t>
            </a:r>
          </a:p>
          <a:p>
            <a:pPr indent="609585" algn="just">
              <a:lnSpc>
                <a:spcPct val="107000"/>
              </a:lnSpc>
            </a:pPr>
            <a:endParaRPr sz="2400" b="1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11223" y="1438583"/>
            <a:ext cx="11542956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6" name="Picture 196_1"/>
          <p:cNvPicPr/>
          <p:nvPr/>
        </p:nvPicPr>
        <p:blipFill>
          <a:blip r:embed="rId2"/>
          <a:stretch/>
        </p:blipFill>
        <p:spPr>
          <a:xfrm>
            <a:off x="0" y="0"/>
            <a:ext cx="5568120" cy="6921000"/>
          </a:xfrm>
          <a:prstGeom prst="rect">
            <a:avLst/>
          </a:prstGeom>
          <a:ln w="0">
            <a:noFill/>
          </a:ln>
        </p:spPr>
      </p:pic>
      <p:sp>
        <p:nvSpPr>
          <p:cNvPr id="7" name="Shape 102"/>
          <p:cNvSpPr txBox="1"/>
          <p:nvPr/>
        </p:nvSpPr>
        <p:spPr>
          <a:xfrm>
            <a:off x="311223" y="1458243"/>
            <a:ext cx="11542956" cy="535531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indent="609585"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Согласно п. 10 приказа Минздрава России от 10.08.2017 № 514н профилактические осмотры проводятся мед. организациями независимо от их организационно-правовой формы, оказывающими первичную медико-санитарную помощь несовершеннолетним и имеющим лицензию на осуществление мед. деятельности, предусматривающую выполнение работ по «медицинским осмотрам профилактическим», «педиатрии», или «общей врачебной практике (семейной медицине)», «неврологии», «офтальмологии», «психиатрии»…</a:t>
            </a:r>
          </a:p>
          <a:p>
            <a:pPr indent="609585"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Согласно п. 11 приказа Минздрава России № 514н в случае, если у мед. организации, имеющей лицензию на осуществление мед. деятельности, предусматривающую выполнение работ по «медицинским осмотрам профилактическим», «педиатрии» или «общей врачебной практике (семейной медицине)», отсутствует лицензия на мед. деятельность в части выполнения работ, причисленных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в п. 10 такого приказа, указанная мед. организация заключает договор для проведения проф. осмотров с иными мед. организациями, имеющими лицензию на осуществление мед. деятельности в части выполнения требуемых работ.</a:t>
            </a:r>
          </a:p>
          <a:p>
            <a:pPr indent="609585"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Таким образом, в указанном случае заказчик устанавливает требование о наличии у участника закупки лицензии на «медицинские осмотры профилактические», «педиатрию», или «общую врачебную практику (семейную медицину)».</a:t>
            </a:r>
          </a:p>
          <a:p>
            <a:pPr indent="609585" algn="just"/>
            <a:endParaRPr sz="2000" b="1" i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5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390720"/>
            <a:ext cx="11802609" cy="6288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Требуется ли установление требования к участникам закупок на оказание услуг по строительному контролю в отношении строительно-монтажных работ на объекте капитального строительства об обязательном наличии у него членства в СРО</a:t>
            </a:r>
            <a:r>
              <a:rPr lang="en-US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О</a:t>
            </a:r>
            <a:r>
              <a:rPr lang="ru-RU" sz="2000" dirty="0">
                <a:latin typeface="Times New Roman" panose="02020603050405020304" pitchFamily="18" charset="0"/>
              </a:rPr>
              <a:t>бязательность членства в саморегулируемой организации, а также уровень ответственности члена саморегулируемой организации, имеющего намерение выполнять по договору строительный контроль, определяются исходя из размера обязательств по договору о строительстве, реконструкции, капитальном ремонте объекта капитального строительства, по которому планируется осуществление этого строительного контроля.*</a:t>
            </a:r>
          </a:p>
          <a:p>
            <a:pPr algn="just"/>
            <a:endParaRPr lang="ru-RU" sz="2133" kern="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133" kern="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133" kern="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133" kern="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133" kern="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ru-RU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Письмо Минстроя России от 12.02.2021 № 5265-ТБ/02 «Об осуществлении строительного контроля саморегулируемыми организациями, выполняющими функции технического заказчика»</a:t>
            </a:r>
            <a:endParaRPr lang="ru-RU" sz="1400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750607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" y="6500446"/>
            <a:ext cx="12261180" cy="3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322616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65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390719"/>
            <a:ext cx="1180260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закупок на передачу неисключительных прав на использование программного средства (право использования результата интеллектуальной деятельности) какие требования к участникам необходимо устанавливать заказчику в извещении: в соответствии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пунктом 8 части 1 статьи 31 Закона № 44-ФЗ или как единое требование согласно пункта 1 части 1 статьи 31 Закона № 44-ФЗ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06450"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1229 ГК РФ исключительное право – это право, в силу которого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компания-правообладатель: распоряжается объектами лично, позволяет или запрещает иным лицам использовать объект.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пункту 8 части 1 статьи 31 Закона № 44-ФЗ при применении конкурентных способов,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закупки у единственного поставщика (подрядчика, исполнителя) в случаях, предусмотренных пунктами 4, 5, 18, 30, 42, 49, 54 и 59 части 1 статьи 93 Закона № 44-ФЗ, заказчик устанавливает единые требования к участникам закупки, в том числе обладание участником закупки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исключительными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 на результаты интеллектуальной деятельности, если в связи с исполнением контракта заказчик приобретает права  на такие результаты.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 проведении закупок на передачу неисключительных прав требования к участникам закупки  в соответствии с пунктом 8 части 1 статьи 31 Закона № 44-ФЗ не устанавливаются.</a:t>
            </a:r>
          </a:p>
          <a:p>
            <a:pPr indent="357188"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2137396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4"/>
            <a:ext cx="11575609" cy="1180388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Picture 196_1"/>
          <p:cNvPicPr/>
          <p:nvPr/>
        </p:nvPicPr>
        <p:blipFill>
          <a:blip r:embed="rId2"/>
          <a:stretch/>
        </p:blipFill>
        <p:spPr>
          <a:xfrm>
            <a:off x="0" y="0"/>
            <a:ext cx="5568120" cy="6921000"/>
          </a:xfrm>
          <a:prstGeom prst="rect">
            <a:avLst/>
          </a:prstGeom>
          <a:ln w="0">
            <a:noFill/>
          </a:ln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39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205" name="Shape 205"/>
          <p:cNvSpPr txBox="1"/>
          <p:nvPr/>
        </p:nvSpPr>
        <p:spPr>
          <a:xfrm>
            <a:off x="189740" y="216805"/>
            <a:ext cx="1180260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каких случаях и как участнику закупки предоставить решение об одобрении крупной сделки? Должен ли, и если да, то в какой форме, участник закупки предоставлять решение о согласии на совершение или о последующем одобрении крупной сделки, в случае, если сделка для этой организации не является крупной и осуществляется в рамках его обычной хозяйственной деятельности ? </a:t>
            </a:r>
          </a:p>
          <a:p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Крупной считается сделка, связанная с приобретением или отчуждением имущества, стоимость которого составляет 25 % и больше от балансовой стоимости активов предприятия. Стоимость активов определяют по бухгалтерской отчетности на последнюю отчетную дату (см. ст. 78 Закона № 208-ФЗ «Об акционерных обществах» и ст. 46 Закона № 14-ФЗ «Об обществах с ограниченной ответственностью»).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крупным не относятся сделки, которые совершают в процессе обычной хозяйственной деятельности общества.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обычной деятельности решение не требуется: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единственный участник ООО (или акционер АО) одновременно является ее единоличным исполнительным органом (ч. 7 ст. 46 Закона № 14-ФЗ и п. 1 ч. 3 ст. 78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Закона № 208-ФЗ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индивидуальных предпринимателей, так как физлицо не должно одобрять сделки самому себе.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остальных случаях необходимо предоставлять решение об одобрении крупной сделки.</a:t>
            </a:r>
          </a:p>
          <a:p>
            <a:pPr algn="ctr"/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06" name="Shape 206"/>
          <p:cNvSpPr/>
          <p:nvPr/>
        </p:nvSpPr>
        <p:spPr>
          <a:xfrm flipV="1">
            <a:off x="189741" y="1828799"/>
            <a:ext cx="11812517" cy="26633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07" name="Shape 207"/>
          <p:cNvSpPr/>
          <p:nvPr/>
        </p:nvSpPr>
        <p:spPr>
          <a:xfrm>
            <a:off x="11429889" y="6253287"/>
            <a:ext cx="605619" cy="476686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</a:p>
        </p:txBody>
      </p:sp>
      <p:sp>
        <p:nvSpPr>
          <p:cNvPr id="208" name="Shape 208"/>
          <p:cNvSpPr/>
          <p:nvPr/>
        </p:nvSpPr>
        <p:spPr>
          <a:xfrm>
            <a:off x="189742" y="1458244"/>
            <a:ext cx="11575609" cy="118038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" y="648981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06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390719"/>
            <a:ext cx="118026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указать участник закупки в заявке в случае, если заказчик указал значение характеристики «неважно»: «да» или «нет»? Или участник обязан указать в заявке только единственное значение - «неважно»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89742" y="1453703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4"/>
            <a:ext cx="11575609" cy="1180388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Picture 20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2" name="Shape 189">
            <a:extLst>
              <a:ext uri="{FF2B5EF4-FFF2-40B4-BE49-F238E27FC236}">
                <a16:creationId xmlns:a16="http://schemas.microsoft.com/office/drawing/2014/main" id="{F51BFAB4-C095-905A-C281-133A2F18A458}"/>
              </a:ext>
            </a:extLst>
          </p:cNvPr>
          <p:cNvSpPr/>
          <p:nvPr/>
        </p:nvSpPr>
        <p:spPr>
          <a:xfrm>
            <a:off x="520995" y="3688273"/>
            <a:ext cx="11270512" cy="203132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/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ЗАКАЗЧИКУ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целесообразно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инструкции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заполнению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заявок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предусмотреть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трактовку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показателя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неважно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»;</a:t>
            </a:r>
          </a:p>
          <a:p>
            <a:pPr marL="285750" indent="-285750" algn="just">
              <a:buChar char="-"/>
            </a:pPr>
            <a:r>
              <a:rPr dirty="0">
                <a:latin typeface="Times New Roman"/>
                <a:ea typeface="Times New Roman"/>
                <a:cs typeface="Times New Roman"/>
              </a:rPr>
              <a:t>УЧАСТНИКИ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указывают</a:t>
            </a:r>
            <a:r>
              <a:rPr dirty="0">
                <a:latin typeface="Times New Roman"/>
                <a:ea typeface="Times New Roman"/>
                <a:cs typeface="Times New Roman"/>
              </a:rPr>
              <a:t> в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заявке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показатель</a:t>
            </a:r>
            <a:r>
              <a:rPr dirty="0">
                <a:latin typeface="Times New Roman"/>
                <a:ea typeface="Times New Roman"/>
                <a:cs typeface="Times New Roman"/>
              </a:rPr>
              <a:t> «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неважно</a:t>
            </a:r>
            <a:r>
              <a:rPr dirty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marL="285750" indent="-285750" algn="just">
              <a:buChar char="-"/>
            </a:pPr>
            <a:endParaRPr dirty="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b="1" dirty="0" err="1">
                <a:latin typeface="Times New Roman"/>
                <a:ea typeface="Times New Roman"/>
                <a:cs typeface="Times New Roman"/>
              </a:rPr>
              <a:t>При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этом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при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исполнении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контракта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приемке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подлежит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товар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как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обладающий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такой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характеристикой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так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нет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если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участник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указал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 «</a:t>
            </a:r>
            <a:r>
              <a:rPr b="1" dirty="0" err="1">
                <a:latin typeface="Times New Roman"/>
                <a:ea typeface="Times New Roman"/>
                <a:cs typeface="Times New Roman"/>
              </a:rPr>
              <a:t>неважно</a:t>
            </a:r>
            <a:r>
              <a:rPr b="1" dirty="0">
                <a:latin typeface="Times New Roman"/>
                <a:ea typeface="Times New Roman"/>
                <a:cs typeface="Times New Roman"/>
              </a:rPr>
              <a:t>»)</a:t>
            </a:r>
          </a:p>
        </p:txBody>
      </p:sp>
      <p:pic>
        <p:nvPicPr>
          <p:cNvPr id="3" name="Picture 191">
            <a:extLst>
              <a:ext uri="{FF2B5EF4-FFF2-40B4-BE49-F238E27FC236}">
                <a16:creationId xmlns:a16="http://schemas.microsoft.com/office/drawing/2014/main" id="{FFB617D0-ED45-E606-FD2F-FC085C6FC681}"/>
              </a:ext>
            </a:extLst>
          </p:cNvPr>
          <p:cNvPicPr/>
          <p:nvPr/>
        </p:nvPicPr>
        <p:blipFill>
          <a:blip r:embed="rId4"/>
          <a:srcRect t="32713" r="1367" b="50000"/>
          <a:stretch/>
        </p:blipFill>
        <p:spPr>
          <a:xfrm>
            <a:off x="-10633" y="2657873"/>
            <a:ext cx="12192000" cy="1314115"/>
          </a:xfrm>
          <a:prstGeom prst="rect">
            <a:avLst/>
          </a:prstGeom>
        </p:spPr>
      </p:pic>
      <p:pic>
        <p:nvPicPr>
          <p:cNvPr id="4" name="Picture 193">
            <a:extLst>
              <a:ext uri="{FF2B5EF4-FFF2-40B4-BE49-F238E27FC236}">
                <a16:creationId xmlns:a16="http://schemas.microsoft.com/office/drawing/2014/main" id="{D2385AA7-89C4-23FF-357E-E95DC0BB409B}"/>
              </a:ext>
            </a:extLst>
          </p:cNvPr>
          <p:cNvPicPr/>
          <p:nvPr/>
        </p:nvPicPr>
        <p:blipFill>
          <a:blip r:embed="rId5"/>
          <a:srcRect l="9767" t="48061" r="11396" b="42030"/>
          <a:stretch/>
        </p:blipFill>
        <p:spPr>
          <a:xfrm>
            <a:off x="946296" y="1560546"/>
            <a:ext cx="10590028" cy="891648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8" y="6253286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89119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251277"/>
            <a:ext cx="11802609" cy="49013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Правомерно ли отклонение участника закупки в случае превышения предложения о цене контракта предельного размера взноса члена СРО в компенсационный фонд обеспечения договорных обязательств  (фонд возмещения вреда)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ли увеличение размера взноса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заключения контракта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indent="357188" algn="just">
              <a:lnSpc>
                <a:spcPts val="2133"/>
              </a:lnSpc>
            </a:pPr>
            <a:endParaRPr lang="ru-RU" sz="2000" b="1" dirty="0">
              <a:latin typeface="Times New Roman" panose="02020603050405020304" pitchFamily="18" charset="0"/>
            </a:endParaRPr>
          </a:p>
          <a:p>
            <a:pPr indent="357188" algn="just">
              <a:lnSpc>
                <a:spcPts val="2133"/>
              </a:lnSpc>
            </a:pPr>
            <a:r>
              <a:rPr lang="ru-RU" sz="2000" b="1" dirty="0">
                <a:latin typeface="Times New Roman" panose="02020603050405020304" pitchFamily="18" charset="0"/>
              </a:rPr>
              <a:t>Уровень ответственности члена саморегулируемой организации, в соответствии с которым указанным членом внесены взносы в компенсационный фонд обеспечения договорных обязательств, компенсационный фонд возмещения вреда не может быть меньше предложения участника закупки о цене контракта.</a:t>
            </a:r>
          </a:p>
          <a:p>
            <a:pPr indent="357188" algn="just">
              <a:lnSpc>
                <a:spcPts val="2133"/>
              </a:lnSpc>
            </a:pPr>
            <a:endParaRPr lang="ru-RU" sz="2000" b="1" dirty="0">
              <a:latin typeface="Times New Roman" panose="02020603050405020304" pitchFamily="18" charset="0"/>
            </a:endParaRPr>
          </a:p>
          <a:p>
            <a:pPr indent="357188" algn="just">
              <a:lnSpc>
                <a:spcPts val="2133"/>
              </a:lnSpc>
            </a:pPr>
            <a:r>
              <a:rPr lang="ru-RU" sz="2000" dirty="0">
                <a:latin typeface="Times New Roman" panose="02020603050405020304" pitchFamily="18" charset="0"/>
              </a:rPr>
              <a:t>Комиссия заказчика осуществляет проверку соответствия уровней ответственности участника после получения от ОЭП информации о ценовых предложениях участников закупки:</a:t>
            </a:r>
          </a:p>
          <a:p>
            <a:pPr indent="357188" algn="just">
              <a:lnSpc>
                <a:spcPts val="2133"/>
              </a:lnSpc>
            </a:pPr>
            <a:endParaRPr lang="ru-RU" sz="2000" dirty="0">
              <a:latin typeface="Times New Roman" panose="02020603050405020304" pitchFamily="18" charset="0"/>
            </a:endParaRPr>
          </a:p>
          <a:p>
            <a:pPr indent="357188" algn="just">
              <a:lnSpc>
                <a:spcPts val="2133"/>
              </a:lnSpc>
            </a:pPr>
            <a:r>
              <a:rPr lang="ru-RU" sz="2000" dirty="0">
                <a:latin typeface="Times New Roman" panose="02020603050405020304" pitchFamily="18" charset="0"/>
              </a:rPr>
              <a:t>При проведении конкурса – на этапе подведения итогов;</a:t>
            </a:r>
          </a:p>
          <a:p>
            <a:pPr indent="357188" algn="just">
              <a:lnSpc>
                <a:spcPts val="2133"/>
              </a:lnSpc>
            </a:pPr>
            <a:r>
              <a:rPr lang="ru-RU" sz="2000" dirty="0">
                <a:latin typeface="Times New Roman" panose="02020603050405020304" pitchFamily="18" charset="0"/>
              </a:rPr>
              <a:t>При проведении аукциона – в период рассмотрения заявок.</a:t>
            </a:r>
          </a:p>
          <a:p>
            <a:pPr algn="ctr"/>
            <a:endParaRPr lang="ru-RU" alt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351792" y="1764910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4"/>
            <a:ext cx="11575609" cy="1180388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" y="6458748"/>
            <a:ext cx="12261180" cy="3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1400" i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* Письмо ФАС России от 11.07.2023 № МШ/54828/23</a:t>
            </a:r>
          </a:p>
          <a:p>
            <a:pPr algn="l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6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78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205" name="Shape 205"/>
          <p:cNvSpPr txBox="1"/>
          <p:nvPr/>
        </p:nvSpPr>
        <p:spPr>
          <a:xfrm>
            <a:off x="232899" y="253692"/>
            <a:ext cx="11802609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Частью 9 статьи 31 Закона № 44-ФЗ предусмотрено отстранение участника закупки</a:t>
            </a:r>
            <a:br>
              <a:rPr lang="ru-RU" sz="2000" b="1" dirty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от участия в определении поставщика (подрядчика, исполнителя) или отказ от заключения контракта с победителем определения поставщика (подрядчика, исполнителя) в любой момент </a:t>
            </a:r>
            <a:br>
              <a:rPr lang="ru-RU" sz="2000" b="1" dirty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до заключения контракта, если заказчик или комиссия по осуществлению закупок обнаружит, что участник закупки не соответствует требованиям, указанным в части 1, частях 1.1, 2 и 2.1 (при наличии таких требований) статьи 31 Закона № 44-ФЗ, или предоставил недостоверную информацию в отношении своего соответствия указанным требованиям. Кто и какие действия должен осуществить, каким образом их оформить в случае, если после публикации итогового протокола выявлено предоставление недостоверной информации в отношении участника закупки, </a:t>
            </a:r>
            <a:br>
              <a:rPr lang="ru-RU" sz="2000" b="1" dirty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не являющегося победителем?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endParaRPr sz="2000" dirty="0">
              <a:latin typeface="Times New Roman"/>
              <a:ea typeface="Times New Roman"/>
              <a:cs typeface="Times New Roman"/>
            </a:endParaRPr>
          </a:p>
          <a:p>
            <a:pPr indent="609585" algn="just"/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Часть 9 статьи 31 Закона № 44-ФЗ устанавливает право заказчика и его комиссии 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на любой стадии закупки отстранять от участия участника либо отказаться от заключения контракта 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с участником, предоставившим недостоверную информацию, а часть 15 статьи 95 Закона № 44-ФЗ предусматривает обязанность заказчика принять решение об одностороннем отказе от исполнения контракта при выявлении обстоятельств предоставления в составе заявки участником недостоверной информации о соответствии поставляемого товара информации о закупке.</a:t>
            </a:r>
          </a:p>
        </p:txBody>
      </p:sp>
      <p:sp>
        <p:nvSpPr>
          <p:cNvPr id="206" name="Shape 206"/>
          <p:cNvSpPr/>
          <p:nvPr/>
        </p:nvSpPr>
        <p:spPr>
          <a:xfrm>
            <a:off x="232899" y="3528717"/>
            <a:ext cx="11677736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07" name="Shape 207"/>
          <p:cNvSpPr/>
          <p:nvPr/>
        </p:nvSpPr>
        <p:spPr>
          <a:xfrm>
            <a:off x="11429889" y="6253287"/>
            <a:ext cx="605619" cy="476686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</a:p>
        </p:txBody>
      </p:sp>
      <p:sp>
        <p:nvSpPr>
          <p:cNvPr id="208" name="Shape 208"/>
          <p:cNvSpPr/>
          <p:nvPr/>
        </p:nvSpPr>
        <p:spPr>
          <a:xfrm>
            <a:off x="189742" y="1458244"/>
            <a:ext cx="11575609" cy="118038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-69180" y="6478248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1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2"/>
          <p:cNvPicPr/>
          <p:nvPr/>
        </p:nvPicPr>
        <p:blipFill>
          <a:blip r:embed="rId2"/>
          <a:stretch/>
        </p:blipFill>
        <p:spPr>
          <a:xfrm>
            <a:off x="0" y="-19355"/>
            <a:ext cx="5513768" cy="6858000"/>
          </a:xfrm>
          <a:prstGeom prst="rect">
            <a:avLst/>
          </a:prstGeom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43434" y="252151"/>
            <a:ext cx="11759241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just"/>
            <a:r>
              <a:rPr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Может ли исполнитель по договору возмездного оказания услуг, заключенному в рамках Закона № 44-ФЗ, принять решение об одностороннем отказе от исполнения контракта и ссылаться исключительно на свое безусловное право отказаться от исполнения обязательств, предоставленное пунктом 2 статьи 782 ГК РФ, либо основание для принятия решения об одностороннем отказе обязательно должно быть связано с нарушением заказчиком обязанностей по договору?</a:t>
            </a:r>
            <a:endParaRPr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527381" y="1316766"/>
            <a:ext cx="10945216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just">
              <a:buChar char="-"/>
            </a:pPr>
            <a:r>
              <a:rPr sz="1600" dirty="0">
                <a:latin typeface="Times New Roman"/>
                <a:ea typeface="Times New Roman"/>
                <a:cs typeface="Times New Roman"/>
              </a:rPr>
              <a:t>. </a:t>
            </a:r>
          </a:p>
        </p:txBody>
      </p:sp>
      <p:sp>
        <p:nvSpPr>
          <p:cNvPr id="217" name="Shape 217"/>
          <p:cNvSpPr/>
          <p:nvPr/>
        </p:nvSpPr>
        <p:spPr>
          <a:xfrm>
            <a:off x="143434" y="2005061"/>
            <a:ext cx="11759241" cy="345742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19 статьи 95 Закона № 44-ФЗ исполнитель вправе принять решение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одностороннем отказе от исполнения контракта по основаниям, предусмотренным ГК РФ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одностороннего отказа от исполнения отдельных видов обязательств, если в контракте было предусмотрено право заказчика принять решение об одностороннем отказе от исполнения контракта.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пунктом 22 статьи 95 Закона № 44-ФЗ установлено, что исполнитель обязан отменить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вступившее в силу решение об одностороннем отказе от исполнения контракта, если в течение десятидневного срока с даты надлежащего уведомления заказчика о принятом решении об одностороннем отказе от исполнения контракта устранены нарушения условий контракта, послужившие основанием для принятия указанного решения.</a:t>
            </a:r>
          </a:p>
          <a:p>
            <a:pPr marL="0" indent="0" algn="just"/>
            <a:endParaRPr sz="1867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224940" y="1830190"/>
            <a:ext cx="11677736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8153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390720"/>
            <a:ext cx="1170642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закупке работ по строительству объекта капитального строительства путем проведения электронного конкурса для оценки опыта выполнения работы, связанного с предметом контракта, оценке могут подлежать только договоры, предметом которых является строительство (реконструкция) объекта капитального строительства либо договоры, предусматривающие выполнение работ по строительству, реконструкции, капитальному ремонту, сносу объекта капитального строительства?</a:t>
            </a:r>
          </a:p>
          <a:p>
            <a:pPr indent="80645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порядка рассмотрения и оценки заявок на участие в конкурсе заказчик должен руководствоваться требованиями, предусмотренными абзацем 5 подпункта «г» пункта 31 Положения постановления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№ 2604. Так при осуществлении закупки, по результатам проведения которой заключается контракт, предусматривающий выполнение работ по строительству, реконструкции, капитальному ремонту, сносу объекта капитального строительства (в том числе линейного объекта) документом, предусмотренным приложением № 1 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Правительства РФ № 2604 в отношении показателя оценки, предусмотренного подпунктом «в» пункта 24 постановления Правительства РФ № 2604, его детализирующих показателей устанавливается положение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принятии к оценке исключительно исполненного договора, не относящегося к контрактам, указанным в абзацах втором – четвертом подпункта «г» пункта 31 Положения постановлению Правительства РФ № 2604,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предусматривающий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строительству, реконструкции, капитальному ремонту, сносу объекта капитального строительства (в том числе линейного объекта)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проведение работ по сохранению объектов культурного наследия (памятников истории и культуры) народов Российской Федерации.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222395" y="2385189"/>
            <a:ext cx="11673770" cy="31956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" y="6489813"/>
            <a:ext cx="12261180" cy="3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55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23"/>
          <p:cNvPicPr/>
          <p:nvPr/>
        </p:nvPicPr>
        <p:blipFill>
          <a:blip r:embed="rId2"/>
          <a:stretch/>
        </p:blipFill>
        <p:spPr>
          <a:xfrm>
            <a:off x="-13326" y="0"/>
            <a:ext cx="5513768" cy="6858000"/>
          </a:xfrm>
          <a:prstGeom prst="rect">
            <a:avLst/>
          </a:prstGeom>
        </p:spPr>
      </p:pic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235618" y="206188"/>
            <a:ext cx="11677737" cy="1897461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just">
              <a:spcBef>
                <a:spcPts val="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 случае, если одновременно и заказчиком и поставщиком были приняты решения об одностороннем отказе от исполнения контракта, которые одновременно вступили в силу, то в этом случае заказчик направляет в антимонопольный орган в соответствии с порядком, предусмотренным пунктом 1 части 10 статьи 104 Закона № 44-ФЗ, одно обращение о включении информации о поставщике в реестр недобросовестных поставщиков или должен направить два обращения – одно в связи с односторонним отказом заказчика, а второе в связи с односторонним отказом поставщика?</a:t>
            </a:r>
            <a:endParaRPr sz="2000" dirty="0"/>
          </a:p>
        </p:txBody>
      </p:sp>
      <p:sp>
        <p:nvSpPr>
          <p:cNvPr id="229" name="Shape 229"/>
          <p:cNvSpPr/>
          <p:nvPr/>
        </p:nvSpPr>
        <p:spPr>
          <a:xfrm>
            <a:off x="235618" y="2221707"/>
            <a:ext cx="11677737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9" name="Shape 228"/>
          <p:cNvSpPr/>
          <p:nvPr/>
        </p:nvSpPr>
        <p:spPr>
          <a:xfrm>
            <a:off x="235618" y="2346946"/>
            <a:ext cx="11677737" cy="438581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16 статьи 95 Закона № 44-ФЗ заказчик не позднее двух рабочих дней, следующих за днем вступления в силу решения заказчика об одностороннем отказе от исполнения контракта в связи с неисполнением или ненадлежащим исполнением поставщиком обязательств, предусмотренных контрактом, направляет в соответствии с порядком, предусмотренным пунктом 1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10 статьи 104 Закона № 44-ФЗ, обращение о включении информации о поставщике в реестр недобросовестных поставщиков.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согласно части 22.2 статьи 95 Закона № 44-ФЗ заказчик не позднее двух рабочих дней, следующих за днем вступления в силу решения поставщика об одностороннем отказе от исполнения контракта, направляет в соответствии с порядком, предусмотренным пунктом 1 части 10 статьи 104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44-ФЗ, обращение о включении информации в РНП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по мнению ФАС России, целесообразно направлять только одно обращение                                (по решению, которое было раньше размещено в ЕИС одной из сторон).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1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92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197" name="Shape 197"/>
          <p:cNvSpPr txBox="1"/>
          <p:nvPr/>
        </p:nvSpPr>
        <p:spPr>
          <a:xfrm>
            <a:off x="368680" y="300004"/>
            <a:ext cx="1180260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При рассмотрении заявок участников закупок комиссия по осуществлению закупок должна ориентироваться на статус записи или на информацию, содержащуюся в самой записи</a:t>
            </a:r>
            <a:br>
              <a:rPr lang="ru-RU" sz="2000" b="1" dirty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 реестре недобросовестных поставщиков?</a:t>
            </a:r>
          </a:p>
          <a:p>
            <a:pPr algn="just"/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Будет ли считаться нарушением, если комиссия по осуществлению закупок отклонит участника закупки, сведения о котором некорректно отображены?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	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При рассмотрении заявок следует руководствоваться информацией, содержащейся в самой записи.</a:t>
            </a:r>
          </a:p>
          <a:p>
            <a:pPr algn="just"/>
            <a:endParaRPr sz="2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368680" y="1997618"/>
            <a:ext cx="11542956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99" name="Shape 199"/>
          <p:cNvSpPr/>
          <p:nvPr/>
        </p:nvSpPr>
        <p:spPr>
          <a:xfrm>
            <a:off x="11429889" y="6253287"/>
            <a:ext cx="605619" cy="476686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</a:p>
        </p:txBody>
      </p:sp>
      <p:sp>
        <p:nvSpPr>
          <p:cNvPr id="200" name="Shape 200"/>
          <p:cNvSpPr/>
          <p:nvPr/>
        </p:nvSpPr>
        <p:spPr>
          <a:xfrm>
            <a:off x="189742" y="1458244"/>
            <a:ext cx="11575609" cy="118038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1" y="648981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0" y="2927435"/>
            <a:ext cx="6039421" cy="3930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445" y="2854519"/>
            <a:ext cx="6168736" cy="3874117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23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205" name="Shape 205"/>
          <p:cNvSpPr txBox="1"/>
          <p:nvPr/>
        </p:nvSpPr>
        <p:spPr>
          <a:xfrm>
            <a:off x="291723" y="0"/>
            <a:ext cx="11802609" cy="6679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Принимая во внимание письмо Минфина России от 03.03.2023 № 24-06-06/17938, вправе ли заказчик при расторжении контракта по основаниям, предусмотренным ч. 8 ст. 95 Закона № 44-ФЗ, заключить контракт с участником закупки, с которым в соответствии с Законом № 44-ФЗ заключается контракт при уклонении от заключения контракта победителя определения поставщика (подрядчика, исполнителя), в том числе при расторжении контракта по соглашению сторон (по любым основаниям) или по решению суда? </a:t>
            </a: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indent="609585" algn="just">
              <a:lnSpc>
                <a:spcPct val="107000"/>
              </a:lnSpc>
              <a:spcAft>
                <a:spcPts val="1067"/>
              </a:spcAft>
            </a:pP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Согласно части 17.1 статьи 95 Закона № 44-ФЗ в случае расторжения контракта по основаниям, предусмотренным частью 8 статьи 95 Закона № 44-ФЗ, заказчик вправе заключить контракт со вторым участником при уклонении от заключения контракта победителя определения поставщика (подрядчика, исполнителя) и при условии его согласия; в случае одностороннего отказа заказчика от исполнения контракта и при условии принятия решения о включении в РНП информации о поставщике (подрядчике, исполнителе), с которым расторгнут контракт.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 этом в случае одностороннего отказа поставщика (подрядчика, исполнителя) от исполнения контракта, возможность заключения контракта со вторым участником закупки отсутствует.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Вместе с тем при расторжении контракта по соглашению сторон (в случае если у заказчика отпала необходимость в поставке товаров, выполнении работ, оказании услуг) необходимость заключения контракта со вторым участником закупки отсутствует. 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endParaRPr lang="ru-RU" sz="14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endParaRPr lang="ru-RU" sz="14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endParaRPr lang="ru-RU" sz="14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ru-RU" sz="1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Письмо Минфина России от 03.03.2023 № 24-06-06/17938 «О рассмотрении обращения»</a:t>
            </a:r>
          </a:p>
        </p:txBody>
      </p:sp>
      <p:sp>
        <p:nvSpPr>
          <p:cNvPr id="206" name="Shape 206"/>
          <p:cNvSpPr/>
          <p:nvPr/>
        </p:nvSpPr>
        <p:spPr>
          <a:xfrm>
            <a:off x="291723" y="1681721"/>
            <a:ext cx="11677736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08" name="Shape 208"/>
          <p:cNvSpPr/>
          <p:nvPr/>
        </p:nvSpPr>
        <p:spPr>
          <a:xfrm>
            <a:off x="189742" y="1458244"/>
            <a:ext cx="11575609" cy="118038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71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249"/>
          <p:cNvPicPr/>
          <p:nvPr/>
        </p:nvPicPr>
        <p:blipFill>
          <a:blip r:embed="rId2"/>
          <a:stretch/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250" name="Shape 250"/>
          <p:cNvSpPr txBox="1"/>
          <p:nvPr/>
        </p:nvSpPr>
        <p:spPr>
          <a:xfrm>
            <a:off x="259421" y="43467"/>
            <a:ext cx="11802609" cy="1856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spcAft>
                <a:spcPts val="800"/>
              </a:spcAft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Применимо ли положение об установлении ответственности за заключение контракта</a:t>
            </a:r>
            <a:b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победителем, предложившим наиболее высокую цену за право заключения контракта в соответствии</a:t>
            </a:r>
            <a:b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пунктом 5 постановления Правительства РФ № 1042 только к закупкам, проводимым способом электронного аукциона. </a:t>
            </a:r>
          </a:p>
          <a:p>
            <a:pPr algn="just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Либо в соответствии с частью 8 статьи 48 Закона № 44-ФЗ возможно применение и к закупкам, осуществляемым путем проведения открытого конкурса ?</a:t>
            </a:r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51" name="Shape 251"/>
          <p:cNvSpPr/>
          <p:nvPr/>
        </p:nvSpPr>
        <p:spPr>
          <a:xfrm flipV="1">
            <a:off x="259421" y="2317226"/>
            <a:ext cx="11652385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52" name="Shape 252"/>
          <p:cNvSpPr/>
          <p:nvPr/>
        </p:nvSpPr>
        <p:spPr>
          <a:xfrm>
            <a:off x="11429889" y="6253287"/>
            <a:ext cx="605619" cy="476686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</a:p>
        </p:txBody>
      </p:sp>
      <p:sp>
        <p:nvSpPr>
          <p:cNvPr id="253" name="Shape 253"/>
          <p:cNvSpPr/>
          <p:nvPr/>
        </p:nvSpPr>
        <p:spPr>
          <a:xfrm>
            <a:off x="189742" y="1458244"/>
            <a:ext cx="11575609" cy="118038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1" y="648981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032E6-26C7-0F54-1D27-B234C5D70D42}"/>
              </a:ext>
            </a:extLst>
          </p:cNvPr>
          <p:cNvSpPr txBox="1"/>
          <p:nvPr/>
        </p:nvSpPr>
        <p:spPr>
          <a:xfrm>
            <a:off x="370735" y="2506967"/>
            <a:ext cx="115429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Согласно пункту 5 Правил определения размера штрафа, утвержденного постановлением Правительства РФ № 1042 за каждый факт неисполнения или ненадлежащего исполнения поставщиком (подрядчиком, исполнителем) обязательств, предусмотренных контрактом, </a:t>
            </a:r>
            <a:r>
              <a:rPr lang="ru-RU" sz="2000" b="1" u="sng" dirty="0">
                <a:latin typeface="Times New Roman"/>
                <a:ea typeface="Times New Roman"/>
                <a:cs typeface="Times New Roman"/>
              </a:rPr>
              <a:t>заключенным с победителем закупки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(или с иным участником закупки в случаях, установленных Законом о контрактной системе), </a:t>
            </a:r>
            <a:r>
              <a:rPr lang="ru-RU" sz="2000" b="1" u="sng" dirty="0">
                <a:latin typeface="Times New Roman"/>
                <a:ea typeface="Times New Roman"/>
                <a:cs typeface="Times New Roman"/>
              </a:rPr>
              <a:t>предложившим наиболее высокую цену за право заключения контракта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размер штрафа рассчитывается в порядке, установленном постановлением Правительства РФ № 1042, за исключением просрочки исполнения обязательств (в том числе гарантийного обязательства), предусмотренных контрактом.</a:t>
            </a:r>
          </a:p>
          <a:p>
            <a:pPr algn="just"/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Таким образом, положения пункта 5 постановления Правительства РФ № 1042 применяются в том числе при заключении контракта по результатам проведения электронного конкурса.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17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89742" y="390719"/>
            <a:ext cx="11802609" cy="584775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ВОПРОС: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Законом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№ 44-ФЗ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определено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каким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образом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производится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расчет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снижения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процентов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применении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положений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ст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атьи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37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Закона № 44-ФЗ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, а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именно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: с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округлением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значения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до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целого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применением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округления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правилам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математического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расчета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сколько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знаков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после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запятой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следует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принимать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расчет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algn="just"/>
            <a:endParaRPr sz="2400" dirty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sz="2000" dirty="0" err="1">
                <a:latin typeface="Times New Roman"/>
                <a:ea typeface="Times New Roman"/>
                <a:cs typeface="Times New Roman"/>
              </a:rPr>
              <a:t>Если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проведении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конкурса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аукциона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начальная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максимальная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)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составляет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более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чем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пятнадцать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миллионов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рублей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участником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с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которым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заключается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предложена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которая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u="sng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2000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u="sng" dirty="0" err="1">
                <a:latin typeface="Times New Roman"/>
                <a:ea typeface="Times New Roman"/>
                <a:cs typeface="Times New Roman"/>
              </a:rPr>
              <a:t>двадцать</a:t>
            </a:r>
            <a:r>
              <a:rPr sz="2000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u="sng" dirty="0" err="1">
                <a:latin typeface="Times New Roman"/>
                <a:ea typeface="Times New Roman"/>
                <a:cs typeface="Times New Roman"/>
              </a:rPr>
              <a:t>пять</a:t>
            </a:r>
            <a:r>
              <a:rPr sz="2000" b="1" u="sng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000" b="1" u="sng" dirty="0" err="1">
                <a:latin typeface="Times New Roman"/>
                <a:ea typeface="Times New Roman"/>
                <a:cs typeface="Times New Roman"/>
              </a:rPr>
              <a:t>более</a:t>
            </a:r>
            <a:r>
              <a:rPr sz="2000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процентов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ниже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начальной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максимальной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)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цены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либо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предложена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сумма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цен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единиц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товара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работы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услуги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которая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u="sng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sz="2000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u="sng" dirty="0" err="1">
                <a:latin typeface="Times New Roman"/>
                <a:ea typeface="Times New Roman"/>
                <a:cs typeface="Times New Roman"/>
              </a:rPr>
              <a:t>двадцать</a:t>
            </a:r>
            <a:r>
              <a:rPr sz="2000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u="sng" dirty="0" err="1">
                <a:latin typeface="Times New Roman"/>
                <a:ea typeface="Times New Roman"/>
                <a:cs typeface="Times New Roman"/>
              </a:rPr>
              <a:t>пять</a:t>
            </a:r>
            <a:r>
              <a:rPr sz="2000" b="1" u="sng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2000" b="1" u="sng" dirty="0" err="1">
                <a:latin typeface="Times New Roman"/>
                <a:ea typeface="Times New Roman"/>
                <a:cs typeface="Times New Roman"/>
              </a:rPr>
              <a:t>более</a:t>
            </a:r>
            <a:r>
              <a:rPr sz="2000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u="sng" dirty="0" err="1">
                <a:latin typeface="Times New Roman"/>
                <a:ea typeface="Times New Roman"/>
                <a:cs typeface="Times New Roman"/>
              </a:rPr>
              <a:t>процентов</a:t>
            </a:r>
            <a:r>
              <a:rPr sz="2000" b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ниже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начальной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суммы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цен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указанных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единиц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заключается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только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после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предоставления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таким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участником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исполнения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размере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превышающем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sz="20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полтора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раза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размер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исполнения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указанный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извещении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об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осуществлении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закупки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документации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закупке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(в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если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Законом № 44-ФЗ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предусмотрена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документация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закупке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),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менее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чем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десять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процентов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начальной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максимальной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)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цены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цены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заключаемого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если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заключается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результатам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определения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поставщика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подрядчика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исполнителя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)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соответствии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пунктом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1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части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1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статьи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30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Закона № 44-ФЗ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) и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менее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размера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аванса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если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контрактом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предусмотрена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выплата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аванса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algn="just"/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22395" y="1796819"/>
            <a:ext cx="11542956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36" name="Shape 136"/>
          <p:cNvSpPr/>
          <p:nvPr/>
        </p:nvSpPr>
        <p:spPr>
          <a:xfrm>
            <a:off x="11429888" y="6253287"/>
            <a:ext cx="605619" cy="476687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olid"/>
          </a:ln>
        </p:spPr>
        <p:txBody>
          <a:bodyPr lIns="121920" tIns="60960" rIns="121920" bIns="60960" anchor="ctr"/>
          <a:lstStyle/>
          <a:p>
            <a:pPr algn="ctr"/>
            <a:r>
              <a:rPr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6</a:t>
            </a:r>
          </a:p>
        </p:txBody>
      </p:sp>
      <p:sp>
        <p:nvSpPr>
          <p:cNvPr id="137" name="Shape 137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2669" y="6545880"/>
            <a:ext cx="12261180" cy="368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Picture 20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39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390720"/>
            <a:ext cx="118026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неустановления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заказчиками требования к обеспечению исполнения контракта в закупках путем проведения электронного аукциона и электронного конкурса, правомерно ли включение в положения контракта условий по антидемпинговым мерам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заказчиком в составе извещения не установлены требования к обеспечению исполнения контракта, то положения антидемпинговых мер в проект контракта не включаются, поскольку в соответствии с частью 1 статьи 34 Закона № 44-ФЗ контракт заключается на условиях, предусмотренных извещением об осуществлении закупки.</a:t>
            </a:r>
          </a:p>
          <a:p>
            <a:pPr algn="just"/>
            <a:endParaRPr lang="ru-RU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312042" y="1473282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" y="6489813"/>
            <a:ext cx="12261180" cy="3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1469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41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3CBA7-5F64-1020-B62D-0971FD045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390720"/>
            <a:ext cx="1180260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закупки для подтверждения дополнительным требованиям представлен договор, который не соответствует требованиям постановления Правительства РФ № 2571. Так как закупка размещена способом открытого конкурса в электронной форме участник во второй части заявки представил договоры, подтверждающие квалификацию участника в соответствии с постановлением Правительства РФ № 2604. Должна ли комиссия рассмотреть договор в составе второй части заявки и признать заявку участника соответствующей дополнительным требованиям?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301311" y="2725518"/>
            <a:ext cx="11579470" cy="3517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-58346" y="6489813"/>
            <a:ext cx="12261180" cy="3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49">
            <a:extLst>
              <a:ext uri="{FF2B5EF4-FFF2-40B4-BE49-F238E27FC236}">
                <a16:creationId xmlns:a16="http://schemas.microsoft.com/office/drawing/2014/main" id="{0F9D9C3F-C189-4CA3-1C22-59F7DB65F560}"/>
              </a:ext>
            </a:extLst>
          </p:cNvPr>
          <p:cNvPicPr/>
          <p:nvPr/>
        </p:nvPicPr>
        <p:blipFill>
          <a:blip r:embed="rId2"/>
          <a:srcRect l="11848" t="50000" r="25108" b="32696"/>
          <a:stretch/>
        </p:blipFill>
        <p:spPr>
          <a:xfrm>
            <a:off x="199649" y="2981370"/>
            <a:ext cx="7028416" cy="1160678"/>
          </a:xfrm>
          <a:prstGeom prst="rect">
            <a:avLst/>
          </a:prstGeom>
        </p:spPr>
      </p:pic>
      <p:sp>
        <p:nvSpPr>
          <p:cNvPr id="3" name="Shape 247">
            <a:extLst>
              <a:ext uri="{FF2B5EF4-FFF2-40B4-BE49-F238E27FC236}">
                <a16:creationId xmlns:a16="http://schemas.microsoft.com/office/drawing/2014/main" id="{286A916C-92D1-BBAC-46EB-1C2481294E62}"/>
              </a:ext>
            </a:extLst>
          </p:cNvPr>
          <p:cNvSpPr txBox="1"/>
          <p:nvPr/>
        </p:nvSpPr>
        <p:spPr>
          <a:xfrm>
            <a:off x="7237972" y="2914173"/>
            <a:ext cx="4954552" cy="16850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450850" algn="ctr">
              <a:lnSpc>
                <a:spcPct val="115000"/>
              </a:lnSpc>
              <a:spcAft>
                <a:spcPts val="800"/>
              </a:spcAft>
            </a:pP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Документы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участника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подтверждающие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у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него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наличие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опыта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подлежат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рассмотрению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они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представлены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второй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части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заявки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иное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противоречит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требованиям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u="none" strike="noStrik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44-ФЗ</a:t>
            </a:r>
            <a:r>
              <a:rPr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251">
            <a:extLst>
              <a:ext uri="{FF2B5EF4-FFF2-40B4-BE49-F238E27FC236}">
                <a16:creationId xmlns:a16="http://schemas.microsoft.com/office/drawing/2014/main" id="{51EED7BE-AC1F-3387-2585-1CB0C39E7637}"/>
              </a:ext>
            </a:extLst>
          </p:cNvPr>
          <p:cNvPicPr/>
          <p:nvPr/>
        </p:nvPicPr>
        <p:blipFill>
          <a:blip r:embed="rId3"/>
          <a:srcRect l="11739" t="65938" r="25326" b="14183"/>
          <a:stretch/>
        </p:blipFill>
        <p:spPr>
          <a:xfrm>
            <a:off x="1290009" y="4849656"/>
            <a:ext cx="9375074" cy="16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8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196"/>
          <p:cNvPicPr/>
          <p:nvPr/>
        </p:nvPicPr>
        <p:blipFill>
          <a:blip r:embed="rId3"/>
          <a:stretch/>
        </p:blipFill>
        <p:spPr>
          <a:xfrm>
            <a:off x="0" y="0"/>
            <a:ext cx="5568120" cy="6921000"/>
          </a:xfrm>
          <a:prstGeom prst="rect">
            <a:avLst/>
          </a:prstGeom>
          <a:ln w="0">
            <a:noFill/>
          </a:ln>
        </p:spPr>
      </p:pic>
      <p:sp>
        <p:nvSpPr>
          <p:cNvPr id="244" name="CustomShape 1"/>
          <p:cNvSpPr/>
          <p:nvPr/>
        </p:nvSpPr>
        <p:spPr>
          <a:xfrm>
            <a:off x="189720" y="325800"/>
            <a:ext cx="11802240" cy="1631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just"/>
            <a:r>
              <a:rPr lang="ru-RU" sz="20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Обязана ли комиссия по осуществлению закупок отклонить заявку участника, который представил в качестве подтверждения опыта в порядке, предусмотренном постановлением Правительства РФ № 2571 договор субподряда, при исполнении которого были выполнены работы в объеме, соответствующем договору генподряда?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Line 2"/>
          <p:cNvSpPr/>
          <p:nvPr/>
        </p:nvSpPr>
        <p:spPr>
          <a:xfrm>
            <a:off x="221760" y="1800000"/>
            <a:ext cx="11543040" cy="0"/>
          </a:xfrm>
          <a:prstGeom prst="line">
            <a:avLst/>
          </a:prstGeom>
          <a:ln w="38100">
            <a:solidFill>
              <a:srgbClr val="007E88"/>
            </a:solidFill>
            <a:round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46" name="CustomShape 3"/>
          <p:cNvSpPr/>
          <p:nvPr/>
        </p:nvSpPr>
        <p:spPr>
          <a:xfrm>
            <a:off x="11430000" y="6253200"/>
            <a:ext cx="605160" cy="47628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latin typeface="Times New Roman"/>
                <a:ea typeface="Times New Roman"/>
              </a:rPr>
              <a:t>5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189720" y="1458360"/>
            <a:ext cx="1157508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>
            <a:spAutoFit/>
          </a:bodyPr>
          <a:lstStyle/>
          <a:p>
            <a:pPr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0" y="6489720"/>
            <a:ext cx="12260880" cy="36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7613" y="5124589"/>
            <a:ext cx="9622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на содержание дорог </a:t>
            </a:r>
            <a:r>
              <a:rPr lang="ru-RU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Законов № 44-ФЗ и № 223-ФЗ.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Нашивка 8">
            <a:extLst>
              <a:ext uri="{FF2B5EF4-FFF2-40B4-BE49-F238E27FC236}">
                <a16:creationId xmlns:a16="http://schemas.microsoft.com/office/drawing/2014/main" id="{D78B7729-D0CC-9FA2-1880-E5FA05D2EA12}"/>
              </a:ext>
            </a:extLst>
          </p:cNvPr>
          <p:cNvSpPr/>
          <p:nvPr/>
        </p:nvSpPr>
        <p:spPr>
          <a:xfrm>
            <a:off x="998190" y="5008793"/>
            <a:ext cx="546652" cy="574428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7E88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>
            <a:extLst>
              <a:ext uri="{FF2B5EF4-FFF2-40B4-BE49-F238E27FC236}">
                <a16:creationId xmlns:a16="http://schemas.microsoft.com/office/drawing/2014/main" id="{D78B7729-D0CC-9FA2-1880-E5FA05D2EA12}"/>
              </a:ext>
            </a:extLst>
          </p:cNvPr>
          <p:cNvSpPr/>
          <p:nvPr/>
        </p:nvSpPr>
        <p:spPr>
          <a:xfrm>
            <a:off x="984067" y="4281006"/>
            <a:ext cx="546652" cy="574428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7E88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extLst>
              <a:ext uri="{FF2B5EF4-FFF2-40B4-BE49-F238E27FC236}">
                <a16:creationId xmlns:a16="http://schemas.microsoft.com/office/drawing/2014/main" id="{D78B7729-D0CC-9FA2-1880-E5FA05D2EA12}"/>
              </a:ext>
            </a:extLst>
          </p:cNvPr>
          <p:cNvSpPr/>
          <p:nvPr/>
        </p:nvSpPr>
        <p:spPr>
          <a:xfrm>
            <a:off x="984067" y="3512344"/>
            <a:ext cx="546652" cy="574428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7E88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4842" y="4322881"/>
            <a:ext cx="9319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Контракт на благоустройство территории только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Законов № 44-ФЗ и № 223-ФЗ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30719" y="3521422"/>
            <a:ext cx="10461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Контракт на выполнение работ по капитальному ремонту только в рамках Законов № 44-ФЗ и № 223-ФЗ;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8190" y="6272471"/>
            <a:ext cx="538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ВС РФ от 21.07.2021 по делу № А56-54430/2020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84067" y="1829218"/>
            <a:ext cx="10748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Применима исключительно для контрактов, в рамках которых осуществлялось 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строительство, реконструкция объектов капитального строительства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CF4366DD-9BC4-16B7-55FD-D58F75250EB3}"/>
              </a:ext>
            </a:extLst>
          </p:cNvPr>
          <p:cNvSpPr txBox="1">
            <a:spLocks/>
          </p:cNvSpPr>
          <p:nvPr/>
        </p:nvSpPr>
        <p:spPr bwMode="auto">
          <a:xfrm>
            <a:off x="1347463" y="2657994"/>
            <a:ext cx="10082538" cy="36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 НЕ ПРИМЕНИМА В ИНЫХ СЛУЧАЯХ, ПОСКОЛЬКУ</a:t>
            </a:r>
          </a:p>
        </p:txBody>
      </p:sp>
    </p:spTree>
    <p:extLst>
      <p:ext uri="{BB962C8B-B14F-4D97-AF65-F5344CB8AC3E}">
        <p14:creationId xmlns:p14="http://schemas.microsoft.com/office/powerpoint/2010/main" val="53918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196_0"/>
          <p:cNvPicPr/>
          <p:nvPr/>
        </p:nvPicPr>
        <p:blipFill>
          <a:blip r:embed="rId2"/>
          <a:stretch/>
        </p:blipFill>
        <p:spPr>
          <a:xfrm>
            <a:off x="0" y="0"/>
            <a:ext cx="5568120" cy="6921000"/>
          </a:xfrm>
          <a:prstGeom prst="rect">
            <a:avLst/>
          </a:prstGeom>
          <a:ln w="0">
            <a:noFill/>
          </a:ln>
        </p:spPr>
      </p:pic>
      <p:sp>
        <p:nvSpPr>
          <p:cNvPr id="250" name="CustomShape 1"/>
          <p:cNvSpPr/>
          <p:nvPr/>
        </p:nvSpPr>
        <p:spPr>
          <a:xfrm>
            <a:off x="189720" y="325800"/>
            <a:ext cx="11802240" cy="3170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just"/>
            <a:r>
              <a:rPr lang="ru-RU" sz="20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 </a:t>
            </a:r>
            <a: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 закупки для подтверждения опыта выполнения работ предоставил исполненный договор и акт приемки выполненных работ по договору, подтверждающий выполнение работ в полном объеме, но не приложил одно из приложений, указанное</a:t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договоре, должен ли заказчик принимать такой контракт?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spc="-1" dirty="0">
                <a:solidFill>
                  <a:srgbClr val="000000"/>
                </a:solidFill>
                <a:latin typeface="Times New Roman"/>
                <a:ea typeface="Times New Roman"/>
              </a:rPr>
              <a:t>Абзацем 8 подпункта </a:t>
            </a: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«б» пункта 3 постановления Правительства РФ № 2571 предусмотренные приложением в графе «Информация и документы, подтверждающие соответствие участников закупки дополнительным требованиям» информация и документы направляются участниками закупки</a:t>
            </a:r>
            <a:b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соответствии с требованиями Закона № 44-ФЗ в полном объеме и </a:t>
            </a:r>
            <a:r>
              <a:rPr lang="ru-RU" sz="2000" u="sng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 всеми приложениями</a:t>
            </a: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Line 2"/>
          <p:cNvSpPr/>
          <p:nvPr/>
        </p:nvSpPr>
        <p:spPr>
          <a:xfrm>
            <a:off x="221760" y="1800000"/>
            <a:ext cx="11543040" cy="0"/>
          </a:xfrm>
          <a:prstGeom prst="line">
            <a:avLst/>
          </a:prstGeom>
          <a:ln w="38100">
            <a:solidFill>
              <a:srgbClr val="007E88"/>
            </a:solidFill>
            <a:round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52" name="CustomShape 3"/>
          <p:cNvSpPr/>
          <p:nvPr/>
        </p:nvSpPr>
        <p:spPr>
          <a:xfrm>
            <a:off x="11430000" y="6253200"/>
            <a:ext cx="605160" cy="47628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latin typeface="Times New Roman"/>
                <a:ea typeface="Times New Roman"/>
              </a:rPr>
              <a:t>6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189720" y="1458360"/>
            <a:ext cx="1157508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>
            <a:spAutoFit/>
          </a:bodyPr>
          <a:lstStyle/>
          <a:p>
            <a:pPr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0" y="6489720"/>
            <a:ext cx="12260880" cy="36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1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96_1"/>
          <p:cNvPicPr/>
          <p:nvPr/>
        </p:nvPicPr>
        <p:blipFill>
          <a:blip r:embed="rId3"/>
          <a:stretch/>
        </p:blipFill>
        <p:spPr>
          <a:xfrm>
            <a:off x="0" y="0"/>
            <a:ext cx="5568120" cy="6921000"/>
          </a:xfrm>
          <a:prstGeom prst="rect">
            <a:avLst/>
          </a:prstGeom>
          <a:ln w="0">
            <a:noFill/>
          </a:ln>
        </p:spPr>
      </p:pic>
      <p:sp>
        <p:nvSpPr>
          <p:cNvPr id="256" name="CustomShape 1"/>
          <p:cNvSpPr/>
          <p:nvPr/>
        </p:nvSpPr>
        <p:spPr>
          <a:xfrm>
            <a:off x="189720" y="325800"/>
            <a:ext cx="11802240" cy="47089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just"/>
            <a:r>
              <a:rPr lang="ru-RU" sz="20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 </a:t>
            </a:r>
            <a: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НМЦК для нужд субъекта РФ составляет 5 000 000 рублей.</a:t>
            </a:r>
            <a:b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Обязан ли </a:t>
            </a:r>
            <a:r>
              <a:rPr lang="ru-RU" sz="2000" b="1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</a:t>
            </a:r>
            <a: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аказчик устанавливать дополнительные требования в соответствии с постановлением Правительства РФ № 2571, с учётом того, что позиции 6 - 13, 17 и 18 приложения применяются</a:t>
            </a:r>
            <a:b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случае, если при осуществлении закупки начальная (максимальная) цена контракта для обеспечения федеральных нужд превышает 10 млн. рублей, для обеспечения нужд субъектов Российской Федерации, муниципальных нужд - 5 млн. рублей?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  <a:ea typeface="Times New Roman"/>
              </a:rPr>
              <a:t>Из абзаца 4 подпункта «а» пункта 3 постановления Правительства РФ № 2571 следует, что заказчик обязан установить дополнительное требование по позиции 6-13, 17 и 18 приложения к постановлению Правительства РФ № 2571 при превышении значения начальной (максимальной) цены контракта для обеспечения федеральных нужд 10 млн. рублей, для обеспечения нужд субъектов Российской Федерации, муниципальных нужд - 5 млн. рублей. </a:t>
            </a: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  <a:ea typeface="Times New Roman"/>
              </a:rPr>
              <a:t>Таким образом, если НМЦК закупки для нужд субъекта РФ составляет 5 000 000 рублей, не требуется установление дополнительного требования.</a:t>
            </a:r>
            <a:endParaRPr lang="ru-RU" sz="2000" spc="-1" dirty="0">
              <a:latin typeface="Arial"/>
            </a:endParaRPr>
          </a:p>
        </p:txBody>
      </p:sp>
      <p:sp>
        <p:nvSpPr>
          <p:cNvPr id="257" name="Line 2"/>
          <p:cNvSpPr/>
          <p:nvPr/>
        </p:nvSpPr>
        <p:spPr>
          <a:xfrm>
            <a:off x="221760" y="2340000"/>
            <a:ext cx="11543040" cy="0"/>
          </a:xfrm>
          <a:prstGeom prst="line">
            <a:avLst/>
          </a:prstGeom>
          <a:ln w="38100">
            <a:solidFill>
              <a:srgbClr val="007E88"/>
            </a:solidFill>
            <a:round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58" name="CustomShape 3"/>
          <p:cNvSpPr/>
          <p:nvPr/>
        </p:nvSpPr>
        <p:spPr>
          <a:xfrm>
            <a:off x="11430000" y="6253200"/>
            <a:ext cx="605160" cy="47628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latin typeface="Times New Roman"/>
                <a:ea typeface="Times New Roman"/>
              </a:rPr>
              <a:t>7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189720" y="1458360"/>
            <a:ext cx="1157508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>
            <a:spAutoFit/>
          </a:bodyPr>
          <a:lstStyle/>
          <a:p>
            <a:pPr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0" y="6489720"/>
            <a:ext cx="12260880" cy="36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2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96_2"/>
          <p:cNvPicPr/>
          <p:nvPr/>
        </p:nvPicPr>
        <p:blipFill>
          <a:blip r:embed="rId2"/>
          <a:stretch/>
        </p:blipFill>
        <p:spPr>
          <a:xfrm>
            <a:off x="0" y="0"/>
            <a:ext cx="5568120" cy="6921000"/>
          </a:xfrm>
          <a:prstGeom prst="rect">
            <a:avLst/>
          </a:prstGeom>
          <a:ln w="0"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189720" y="432362"/>
            <a:ext cx="11802240" cy="40113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just"/>
            <a:r>
              <a:rPr lang="ru-RU" sz="20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</a:t>
            </a:r>
            <a: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Каким именно контрактом/договором участник закупки должен подтвердить наличие</a:t>
            </a:r>
            <a:b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него опыта в соответствии с требованиями пункта 4 постановления Правительства РФ № 2571? Например, объектом закупки является поставка автотранспорта. Вправе ли участник закупки приложить в подтверждение соответствия дополнительным требованиям контракт на выполнение работ по благоустройству территории при условии, что стоимость исполненных обязательств</a:t>
            </a:r>
            <a:b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такому контракту/договору составляет не менее двадцати процентов от НМЦК?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spcAft>
                <a:spcPts val="799"/>
              </a:spcAf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силу части 2.1 статьи 31 Закона № 44-ФЗ, заказчик устанавливает «универсальную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предквалификацию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в которой отсутствует требование к предмету представляемого контракта, подтверждающего опыт поставки товара, выполнения работ, оказания услуг. </a:t>
            </a:r>
          </a:p>
          <a:p>
            <a:pPr algn="just">
              <a:lnSpc>
                <a:spcPct val="108000"/>
              </a:lnSpc>
              <a:spcAft>
                <a:spcPts val="799"/>
              </a:spcAf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Таким образом, участник вправе предоставить контракт, указанный в примере, при условии,</a:t>
            </a:r>
            <a:b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он исполнен в рамках Закона № 44-ФЗ или Закона № 223-ФЗ. </a:t>
            </a:r>
            <a:endParaRPr lang="ru-RU" sz="2000" b="0" strike="noStrike" spc="-1" dirty="0">
              <a:latin typeface="Times New Roman" panose="02020603050405020304" pitchFamily="18" charset="0"/>
              <a:ea typeface="Times New Roman;Times New Roman"/>
              <a:cs typeface="Times New Roman" panose="02020603050405020304" pitchFamily="18" charset="0"/>
            </a:endParaRPr>
          </a:p>
        </p:txBody>
      </p:sp>
      <p:sp>
        <p:nvSpPr>
          <p:cNvPr id="263" name="Line 2"/>
          <p:cNvSpPr/>
          <p:nvPr/>
        </p:nvSpPr>
        <p:spPr>
          <a:xfrm>
            <a:off x="347266" y="2386743"/>
            <a:ext cx="11543040" cy="0"/>
          </a:xfrm>
          <a:prstGeom prst="line">
            <a:avLst/>
          </a:prstGeom>
          <a:ln w="38100">
            <a:solidFill>
              <a:srgbClr val="007E88"/>
            </a:solidFill>
            <a:round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64" name="CustomShape 3"/>
          <p:cNvSpPr/>
          <p:nvPr/>
        </p:nvSpPr>
        <p:spPr>
          <a:xfrm>
            <a:off x="11430000" y="6253200"/>
            <a:ext cx="605160" cy="47628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latin typeface="Times New Roman"/>
                <a:ea typeface="Times New Roman"/>
              </a:rPr>
              <a:t>8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189720" y="1458360"/>
            <a:ext cx="1157508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>
            <a:spAutoFit/>
          </a:bodyPr>
          <a:lstStyle/>
          <a:p>
            <a:pPr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ts val="216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0" y="6489720"/>
            <a:ext cx="12260880" cy="36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2" y="390719"/>
            <a:ext cx="11802609" cy="5753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Правомерно ли признавать заявку участника несоответствующей в случае несоответствия информации о доходах участника при проверке сведений, представленных участником закупки, и сведений, содержащихся в сервисе ФНС России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проверки представленных документов ФАС России обращает внимание, что под недостоверной информацией следует понимать предоставление сведений, составленных формально,                 в отсутствие фактических правоотношений.</a:t>
            </a:r>
          </a:p>
          <a:p>
            <a:pPr indent="357188"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8 части 12 статьи 48 Закона № 44-ФЗ установлено, что при рассмотрении заявок на участие в закупке соответствующая заявка подлежит отклонению в случае выявления недостоверной информации, содержащейся в заявке на участие в закупке.</a:t>
            </a:r>
          </a:p>
          <a:p>
            <a:pPr indent="357188"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положения Закона № 44-ФЗ не ограничивают комиссию по осуществлению закупок в проверке достоверности представленных документов, информации, сведений в составе заявки участника закупки путем принятия заказчиком зависящих от него разумных и законных мер.</a:t>
            </a:r>
          </a:p>
          <a:p>
            <a:pPr indent="357188"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ФАС России сообщает, что вопрос наличия или отсутствия нарушений законодательства о контрактной системе в сфере закупок рассматривается в каждом конкретном случае при проведении контрольного мероприятия с учетом фактических обстоятельств проведения закупки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государственных и муниципальных нужд, публичных интересов и других факторов,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специфики конкретной закупки и заявок участников закупки.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46719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89" y="6253287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2" y="1458244"/>
            <a:ext cx="11575609" cy="1180388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Picture 196_2"/>
          <p:cNvPicPr/>
          <p:nvPr/>
        </p:nvPicPr>
        <p:blipFill>
          <a:blip r:embed="rId2"/>
          <a:stretch/>
        </p:blipFill>
        <p:spPr>
          <a:xfrm>
            <a:off x="0" y="0"/>
            <a:ext cx="5568120" cy="6921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73381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2719</Words>
  <Application>Microsoft Office PowerPoint</Application>
  <PresentationFormat>Широкоэкранный</PresentationFormat>
  <Paragraphs>307</Paragraphs>
  <Slides>36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Myriad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ВОПРОС: Может ли исполнитель по договору возмездного оказания услуг, заключенному в рамках Закона № 44-ФЗ, принять решение об одностороннем отказе от исполнения контракта и ссылаться исключительно на свое безусловное право отказаться от исполнения обязательств, предоставленное пунктом 2 статьи 782 ГК РФ, либо основание для принятия решения об одностороннем отказе обязательно должно быть связано с нарушением заказчиком обязанностей по договору?</vt:lpstr>
      <vt:lpstr>ВОПРОС: В случае, если одновременно и заказчиком и поставщиком были приняты решения об одностороннем отказе от исполнения контракта, которые одновременно вступили в силу, то в этом случае заказчик направляет в антимонопольный орган в соответствии с порядком, предусмотренным пунктом 1 части 10 статьи 104 Закона № 44-ФЗ, одно обращение о включении информации о поставщике в реестр недобросовестных поставщиков или должен направить два обращения – одно в связи с односторонним отказом заказчика, а второе в связи с односторонним отказом поставщика?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Бислан Нальбиевич Джаримов</dc:creator>
  <cp:lastModifiedBy>u1579</cp:lastModifiedBy>
  <cp:revision>87</cp:revision>
  <cp:lastPrinted>2023-10-03T12:07:20Z</cp:lastPrinted>
  <dcterms:created xsi:type="dcterms:W3CDTF">2023-10-03T06:46:00Z</dcterms:created>
  <dcterms:modified xsi:type="dcterms:W3CDTF">2023-10-24T09:37:49Z</dcterms:modified>
</cp:coreProperties>
</file>