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65" r:id="rId2"/>
  </p:sldMasterIdLst>
  <p:notesMasterIdLst>
    <p:notesMasterId r:id="rId11"/>
  </p:notesMasterIdLst>
  <p:handoutMasterIdLst>
    <p:handoutMasterId r:id="rId12"/>
  </p:handoutMasterIdLst>
  <p:sldIdLst>
    <p:sldId id="316" r:id="rId3"/>
    <p:sldId id="484" r:id="rId4"/>
    <p:sldId id="496" r:id="rId5"/>
    <p:sldId id="497" r:id="rId6"/>
    <p:sldId id="486" r:id="rId7"/>
    <p:sldId id="487" r:id="rId8"/>
    <p:sldId id="489" r:id="rId9"/>
    <p:sldId id="432" r:id="rId10"/>
  </p:sldIdLst>
  <p:sldSz cx="12192000" cy="6858000"/>
  <p:notesSz cx="9926638" cy="67976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95" userDrawn="1">
          <p15:clr>
            <a:srgbClr val="A4A3A4"/>
          </p15:clr>
        </p15:guide>
        <p15:guide id="3" orient="horz" pos="2154">
          <p15:clr>
            <a:srgbClr val="A4A3A4"/>
          </p15:clr>
        </p15:guide>
        <p15:guide id="4" pos="40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13B"/>
    <a:srgbClr val="649B3F"/>
    <a:srgbClr val="006600"/>
    <a:srgbClr val="C55A11"/>
    <a:srgbClr val="548235"/>
    <a:srgbClr val="9CCA7C"/>
    <a:srgbClr val="33CC33"/>
    <a:srgbClr val="78B400"/>
    <a:srgbClr val="669900"/>
    <a:srgbClr val="6094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Средний стиль 3 - акцент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Средний стиль 1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91889" autoAdjust="0"/>
  </p:normalViewPr>
  <p:slideViewPr>
    <p:cSldViewPr snapToGrid="0" showGuides="1">
      <p:cViewPr varScale="1">
        <p:scale>
          <a:sx n="106" d="100"/>
          <a:sy n="106" d="100"/>
        </p:scale>
        <p:origin x="618" y="138"/>
      </p:cViewPr>
      <p:guideLst>
        <p:guide orient="horz" pos="2160"/>
        <p:guide pos="3795"/>
        <p:guide orient="horz" pos="2154"/>
        <p:guide pos="4041"/>
      </p:guideLst>
    </p:cSldViewPr>
  </p:slideViewPr>
  <p:notesTextViewPr>
    <p:cViewPr>
      <p:scale>
        <a:sx n="1" d="1"/>
        <a:sy n="1" d="1"/>
      </p:scale>
      <p:origin x="0" y="0"/>
    </p:cViewPr>
  </p:notesTextViewPr>
  <p:sorterViewPr>
    <p:cViewPr>
      <p:scale>
        <a:sx n="200" d="100"/>
        <a:sy n="200" d="100"/>
      </p:scale>
      <p:origin x="0" y="23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E664CD-6F3F-46DE-9978-1329F4901327}" type="doc">
      <dgm:prSet loTypeId="urn:microsoft.com/office/officeart/2005/8/layout/hProcess11" loCatId="process" qsTypeId="urn:microsoft.com/office/officeart/2005/8/quickstyle/simple1" qsCatId="simple" csTypeId="urn:microsoft.com/office/officeart/2005/8/colors/accent1_2" csCatId="accent1" phldr="1"/>
      <dgm:spPr/>
    </dgm:pt>
    <dgm:pt modelId="{4DC94ECD-D023-42A4-A3E7-F7569BAFE14F}">
      <dgm:prSet phldrT="[Текст]"/>
      <dgm:spPr/>
      <dgm:t>
        <a:bodyPr/>
        <a:lstStyle/>
        <a:p>
          <a:endParaRPr lang="ru-RU" dirty="0" smtClean="0"/>
        </a:p>
        <a:p>
          <a:endParaRPr lang="ru-RU" dirty="0"/>
        </a:p>
      </dgm:t>
    </dgm:pt>
    <dgm:pt modelId="{D2FD830F-5CFA-4670-BA12-6F5DB9D5BA33}" type="parTrans" cxnId="{2C2BE25D-0B5D-43FF-96A2-DF492B6ED080}">
      <dgm:prSet/>
      <dgm:spPr/>
      <dgm:t>
        <a:bodyPr/>
        <a:lstStyle/>
        <a:p>
          <a:endParaRPr lang="ru-RU"/>
        </a:p>
      </dgm:t>
    </dgm:pt>
    <dgm:pt modelId="{C0C909A7-5A60-4C93-BDA4-4635DE46ABE0}" type="sibTrans" cxnId="{2C2BE25D-0B5D-43FF-96A2-DF492B6ED080}">
      <dgm:prSet/>
      <dgm:spPr/>
      <dgm:t>
        <a:bodyPr/>
        <a:lstStyle/>
        <a:p>
          <a:endParaRPr lang="ru-RU"/>
        </a:p>
      </dgm:t>
    </dgm:pt>
    <dgm:pt modelId="{C25A575A-3C25-4445-8251-0F52C83BBBF7}" type="pres">
      <dgm:prSet presAssocID="{85E664CD-6F3F-46DE-9978-1329F4901327}" presName="Name0" presStyleCnt="0">
        <dgm:presLayoutVars>
          <dgm:dir/>
          <dgm:resizeHandles val="exact"/>
        </dgm:presLayoutVars>
      </dgm:prSet>
      <dgm:spPr/>
    </dgm:pt>
    <dgm:pt modelId="{FB4FBA95-64D2-4B3E-B27E-F326C9406E37}" type="pres">
      <dgm:prSet presAssocID="{85E664CD-6F3F-46DE-9978-1329F4901327}" presName="arrow" presStyleLbl="bgShp" presStyleIdx="0" presStyleCnt="1" custLinFactNeighborX="-62" custLinFactNeighborY="1179"/>
      <dgm:spPr/>
    </dgm:pt>
    <dgm:pt modelId="{82FA5091-11E7-4CF1-83D4-40CE999496FE}" type="pres">
      <dgm:prSet presAssocID="{85E664CD-6F3F-46DE-9978-1329F4901327}" presName="points" presStyleCnt="0"/>
      <dgm:spPr/>
    </dgm:pt>
    <dgm:pt modelId="{6E8CE159-C6CC-4377-ABD7-FE2C069A6782}" type="pres">
      <dgm:prSet presAssocID="{4DC94ECD-D023-42A4-A3E7-F7569BAFE14F}" presName="compositeA" presStyleCnt="0"/>
      <dgm:spPr/>
    </dgm:pt>
    <dgm:pt modelId="{793970AF-3DDB-44AD-BB61-17A2BA3DA307}" type="pres">
      <dgm:prSet presAssocID="{4DC94ECD-D023-42A4-A3E7-F7569BAFE14F}" presName="textA" presStyleLbl="revTx" presStyleIdx="0" presStyleCnt="1">
        <dgm:presLayoutVars>
          <dgm:bulletEnabled val="1"/>
        </dgm:presLayoutVars>
      </dgm:prSet>
      <dgm:spPr/>
      <dgm:t>
        <a:bodyPr/>
        <a:lstStyle/>
        <a:p>
          <a:endParaRPr lang="ru-RU"/>
        </a:p>
      </dgm:t>
    </dgm:pt>
    <dgm:pt modelId="{AB5FF4B4-9B10-40B7-A9EA-CB8CD3951765}" type="pres">
      <dgm:prSet presAssocID="{4DC94ECD-D023-42A4-A3E7-F7569BAFE14F}" presName="circleA" presStyleLbl="node1" presStyleIdx="0" presStyleCnt="1" custLinFactX="-1100000" custLinFactNeighborX="-1151879" custLinFactNeighborY="-4239"/>
      <dgm:spPr>
        <a:solidFill>
          <a:srgbClr val="C00000"/>
        </a:solidFill>
      </dgm:spPr>
      <dgm:t>
        <a:bodyPr/>
        <a:lstStyle/>
        <a:p>
          <a:endParaRPr lang="ru-RU"/>
        </a:p>
      </dgm:t>
    </dgm:pt>
    <dgm:pt modelId="{F2BCBB7D-D6C9-46ED-853E-21E87DA89192}" type="pres">
      <dgm:prSet presAssocID="{4DC94ECD-D023-42A4-A3E7-F7569BAFE14F}" presName="spaceA" presStyleCnt="0"/>
      <dgm:spPr/>
    </dgm:pt>
  </dgm:ptLst>
  <dgm:cxnLst>
    <dgm:cxn modelId="{2AC79E5A-38A0-4F8A-AE98-0E445E8495EA}" type="presOf" srcId="{4DC94ECD-D023-42A4-A3E7-F7569BAFE14F}" destId="{793970AF-3DDB-44AD-BB61-17A2BA3DA307}" srcOrd="0" destOrd="0" presId="urn:microsoft.com/office/officeart/2005/8/layout/hProcess11"/>
    <dgm:cxn modelId="{2C2BE25D-0B5D-43FF-96A2-DF492B6ED080}" srcId="{85E664CD-6F3F-46DE-9978-1329F4901327}" destId="{4DC94ECD-D023-42A4-A3E7-F7569BAFE14F}" srcOrd="0" destOrd="0" parTransId="{D2FD830F-5CFA-4670-BA12-6F5DB9D5BA33}" sibTransId="{C0C909A7-5A60-4C93-BDA4-4635DE46ABE0}"/>
    <dgm:cxn modelId="{B517DD39-EBA0-48D6-9FC7-8B7B0769A1C7}" type="presOf" srcId="{85E664CD-6F3F-46DE-9978-1329F4901327}" destId="{C25A575A-3C25-4445-8251-0F52C83BBBF7}" srcOrd="0" destOrd="0" presId="urn:microsoft.com/office/officeart/2005/8/layout/hProcess11"/>
    <dgm:cxn modelId="{56D609E1-58FA-4CC2-874F-1078EED5E27B}" type="presParOf" srcId="{C25A575A-3C25-4445-8251-0F52C83BBBF7}" destId="{FB4FBA95-64D2-4B3E-B27E-F326C9406E37}" srcOrd="0" destOrd="0" presId="urn:microsoft.com/office/officeart/2005/8/layout/hProcess11"/>
    <dgm:cxn modelId="{CFB98568-5874-4B69-A074-9A63168E2AD8}" type="presParOf" srcId="{C25A575A-3C25-4445-8251-0F52C83BBBF7}" destId="{82FA5091-11E7-4CF1-83D4-40CE999496FE}" srcOrd="1" destOrd="0" presId="urn:microsoft.com/office/officeart/2005/8/layout/hProcess11"/>
    <dgm:cxn modelId="{22BC9FB0-626C-42DE-B162-CC325A45519D}" type="presParOf" srcId="{82FA5091-11E7-4CF1-83D4-40CE999496FE}" destId="{6E8CE159-C6CC-4377-ABD7-FE2C069A6782}" srcOrd="0" destOrd="0" presId="urn:microsoft.com/office/officeart/2005/8/layout/hProcess11"/>
    <dgm:cxn modelId="{C5F97DB2-C607-40B6-9BB9-730FCDE77019}" type="presParOf" srcId="{6E8CE159-C6CC-4377-ABD7-FE2C069A6782}" destId="{793970AF-3DDB-44AD-BB61-17A2BA3DA307}" srcOrd="0" destOrd="0" presId="urn:microsoft.com/office/officeart/2005/8/layout/hProcess11"/>
    <dgm:cxn modelId="{67659B01-5140-4746-B85F-65CFA62A62E7}" type="presParOf" srcId="{6E8CE159-C6CC-4377-ABD7-FE2C069A6782}" destId="{AB5FF4B4-9B10-40B7-A9EA-CB8CD3951765}" srcOrd="1" destOrd="0" presId="urn:microsoft.com/office/officeart/2005/8/layout/hProcess11"/>
    <dgm:cxn modelId="{077A2EB1-EF29-46C5-A4E3-629568E6B732}" type="presParOf" srcId="{6E8CE159-C6CC-4377-ABD7-FE2C069A6782}" destId="{F2BCBB7D-D6C9-46ED-853E-21E87DA89192}"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E664CD-6F3F-46DE-9978-1329F4901327}" type="doc">
      <dgm:prSet loTypeId="urn:microsoft.com/office/officeart/2005/8/layout/hProcess11" loCatId="process" qsTypeId="urn:microsoft.com/office/officeart/2005/8/quickstyle/simple1" qsCatId="simple" csTypeId="urn:microsoft.com/office/officeart/2005/8/colors/accent1_2" csCatId="accent1" phldr="1"/>
      <dgm:spPr/>
    </dgm:pt>
    <dgm:pt modelId="{4DC94ECD-D023-42A4-A3E7-F7569BAFE14F}">
      <dgm:prSet phldrT="[Текст]"/>
      <dgm:spPr/>
      <dgm:t>
        <a:bodyPr/>
        <a:lstStyle/>
        <a:p>
          <a:endParaRPr lang="ru-RU" dirty="0" smtClean="0"/>
        </a:p>
        <a:p>
          <a:endParaRPr lang="ru-RU" dirty="0"/>
        </a:p>
      </dgm:t>
    </dgm:pt>
    <dgm:pt modelId="{D2FD830F-5CFA-4670-BA12-6F5DB9D5BA33}" type="parTrans" cxnId="{2C2BE25D-0B5D-43FF-96A2-DF492B6ED080}">
      <dgm:prSet/>
      <dgm:spPr/>
      <dgm:t>
        <a:bodyPr/>
        <a:lstStyle/>
        <a:p>
          <a:endParaRPr lang="ru-RU"/>
        </a:p>
      </dgm:t>
    </dgm:pt>
    <dgm:pt modelId="{C0C909A7-5A60-4C93-BDA4-4635DE46ABE0}" type="sibTrans" cxnId="{2C2BE25D-0B5D-43FF-96A2-DF492B6ED080}">
      <dgm:prSet/>
      <dgm:spPr/>
      <dgm:t>
        <a:bodyPr/>
        <a:lstStyle/>
        <a:p>
          <a:endParaRPr lang="ru-RU"/>
        </a:p>
      </dgm:t>
    </dgm:pt>
    <dgm:pt modelId="{C25A575A-3C25-4445-8251-0F52C83BBBF7}" type="pres">
      <dgm:prSet presAssocID="{85E664CD-6F3F-46DE-9978-1329F4901327}" presName="Name0" presStyleCnt="0">
        <dgm:presLayoutVars>
          <dgm:dir/>
          <dgm:resizeHandles val="exact"/>
        </dgm:presLayoutVars>
      </dgm:prSet>
      <dgm:spPr/>
    </dgm:pt>
    <dgm:pt modelId="{FB4FBA95-64D2-4B3E-B27E-F326C9406E37}" type="pres">
      <dgm:prSet presAssocID="{85E664CD-6F3F-46DE-9978-1329F4901327}" presName="arrow" presStyleLbl="bgShp" presStyleIdx="0" presStyleCnt="1" custLinFactY="-100000" custLinFactNeighborY="-129703"/>
      <dgm:spPr/>
    </dgm:pt>
    <dgm:pt modelId="{82FA5091-11E7-4CF1-83D4-40CE999496FE}" type="pres">
      <dgm:prSet presAssocID="{85E664CD-6F3F-46DE-9978-1329F4901327}" presName="points" presStyleCnt="0"/>
      <dgm:spPr/>
    </dgm:pt>
    <dgm:pt modelId="{6E8CE159-C6CC-4377-ABD7-FE2C069A6782}" type="pres">
      <dgm:prSet presAssocID="{4DC94ECD-D023-42A4-A3E7-F7569BAFE14F}" presName="compositeA" presStyleCnt="0"/>
      <dgm:spPr/>
    </dgm:pt>
    <dgm:pt modelId="{793970AF-3DDB-44AD-BB61-17A2BA3DA307}" type="pres">
      <dgm:prSet presAssocID="{4DC94ECD-D023-42A4-A3E7-F7569BAFE14F}" presName="textA" presStyleLbl="revTx" presStyleIdx="0" presStyleCnt="1">
        <dgm:presLayoutVars>
          <dgm:bulletEnabled val="1"/>
        </dgm:presLayoutVars>
      </dgm:prSet>
      <dgm:spPr/>
      <dgm:t>
        <a:bodyPr/>
        <a:lstStyle/>
        <a:p>
          <a:endParaRPr lang="ru-RU"/>
        </a:p>
      </dgm:t>
    </dgm:pt>
    <dgm:pt modelId="{AB5FF4B4-9B10-40B7-A9EA-CB8CD3951765}" type="pres">
      <dgm:prSet presAssocID="{4DC94ECD-D023-42A4-A3E7-F7569BAFE14F}" presName="circleA" presStyleLbl="node1" presStyleIdx="0" presStyleCnt="1" custLinFactX="-1100000" custLinFactY="-101410" custLinFactNeighborX="-1136735" custLinFactNeighborY="-200000"/>
      <dgm:spPr>
        <a:solidFill>
          <a:schemeClr val="accent2">
            <a:lumMod val="60000"/>
            <a:lumOff val="40000"/>
          </a:schemeClr>
        </a:solidFill>
        <a:ln>
          <a:solidFill>
            <a:schemeClr val="accent2">
              <a:lumMod val="75000"/>
            </a:schemeClr>
          </a:solidFill>
        </a:ln>
      </dgm:spPr>
      <dgm:t>
        <a:bodyPr/>
        <a:lstStyle/>
        <a:p>
          <a:endParaRPr lang="ru-RU"/>
        </a:p>
      </dgm:t>
    </dgm:pt>
    <dgm:pt modelId="{F2BCBB7D-D6C9-46ED-853E-21E87DA89192}" type="pres">
      <dgm:prSet presAssocID="{4DC94ECD-D023-42A4-A3E7-F7569BAFE14F}" presName="spaceA" presStyleCnt="0"/>
      <dgm:spPr/>
    </dgm:pt>
  </dgm:ptLst>
  <dgm:cxnLst>
    <dgm:cxn modelId="{2AC79E5A-38A0-4F8A-AE98-0E445E8495EA}" type="presOf" srcId="{4DC94ECD-D023-42A4-A3E7-F7569BAFE14F}" destId="{793970AF-3DDB-44AD-BB61-17A2BA3DA307}" srcOrd="0" destOrd="0" presId="urn:microsoft.com/office/officeart/2005/8/layout/hProcess11"/>
    <dgm:cxn modelId="{2C2BE25D-0B5D-43FF-96A2-DF492B6ED080}" srcId="{85E664CD-6F3F-46DE-9978-1329F4901327}" destId="{4DC94ECD-D023-42A4-A3E7-F7569BAFE14F}" srcOrd="0" destOrd="0" parTransId="{D2FD830F-5CFA-4670-BA12-6F5DB9D5BA33}" sibTransId="{C0C909A7-5A60-4C93-BDA4-4635DE46ABE0}"/>
    <dgm:cxn modelId="{B517DD39-EBA0-48D6-9FC7-8B7B0769A1C7}" type="presOf" srcId="{85E664CD-6F3F-46DE-9978-1329F4901327}" destId="{C25A575A-3C25-4445-8251-0F52C83BBBF7}" srcOrd="0" destOrd="0" presId="urn:microsoft.com/office/officeart/2005/8/layout/hProcess11"/>
    <dgm:cxn modelId="{56D609E1-58FA-4CC2-874F-1078EED5E27B}" type="presParOf" srcId="{C25A575A-3C25-4445-8251-0F52C83BBBF7}" destId="{FB4FBA95-64D2-4B3E-B27E-F326C9406E37}" srcOrd="0" destOrd="0" presId="urn:microsoft.com/office/officeart/2005/8/layout/hProcess11"/>
    <dgm:cxn modelId="{CFB98568-5874-4B69-A074-9A63168E2AD8}" type="presParOf" srcId="{C25A575A-3C25-4445-8251-0F52C83BBBF7}" destId="{82FA5091-11E7-4CF1-83D4-40CE999496FE}" srcOrd="1" destOrd="0" presId="urn:microsoft.com/office/officeart/2005/8/layout/hProcess11"/>
    <dgm:cxn modelId="{22BC9FB0-626C-42DE-B162-CC325A45519D}" type="presParOf" srcId="{82FA5091-11E7-4CF1-83D4-40CE999496FE}" destId="{6E8CE159-C6CC-4377-ABD7-FE2C069A6782}" srcOrd="0" destOrd="0" presId="urn:microsoft.com/office/officeart/2005/8/layout/hProcess11"/>
    <dgm:cxn modelId="{C5F97DB2-C607-40B6-9BB9-730FCDE77019}" type="presParOf" srcId="{6E8CE159-C6CC-4377-ABD7-FE2C069A6782}" destId="{793970AF-3DDB-44AD-BB61-17A2BA3DA307}" srcOrd="0" destOrd="0" presId="urn:microsoft.com/office/officeart/2005/8/layout/hProcess11"/>
    <dgm:cxn modelId="{67659B01-5140-4746-B85F-65CFA62A62E7}" type="presParOf" srcId="{6E8CE159-C6CC-4377-ABD7-FE2C069A6782}" destId="{AB5FF4B4-9B10-40B7-A9EA-CB8CD3951765}" srcOrd="1" destOrd="0" presId="urn:microsoft.com/office/officeart/2005/8/layout/hProcess11"/>
    <dgm:cxn modelId="{077A2EB1-EF29-46C5-A4E3-629568E6B732}" type="presParOf" srcId="{6E8CE159-C6CC-4377-ABD7-FE2C069A6782}" destId="{F2BCBB7D-D6C9-46ED-853E-21E87DA89192}"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FBA95-64D2-4B3E-B27E-F326C9406E37}">
      <dsp:nvSpPr>
        <dsp:cNvPr id="0" name=""/>
        <dsp:cNvSpPr/>
      </dsp:nvSpPr>
      <dsp:spPr>
        <a:xfrm>
          <a:off x="0" y="596665"/>
          <a:ext cx="10515600" cy="7832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3970AF-3DDB-44AD-BB61-17A2BA3DA307}">
      <dsp:nvSpPr>
        <dsp:cNvPr id="0" name=""/>
        <dsp:cNvSpPr/>
      </dsp:nvSpPr>
      <dsp:spPr>
        <a:xfrm>
          <a:off x="0" y="0"/>
          <a:ext cx="9464040" cy="783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endParaRPr lang="ru-RU" sz="1600" kern="1200" dirty="0" smtClean="0"/>
        </a:p>
        <a:p>
          <a:pPr lvl="0" algn="ctr" defTabSz="711200">
            <a:lnSpc>
              <a:spcPct val="90000"/>
            </a:lnSpc>
            <a:spcBef>
              <a:spcPct val="0"/>
            </a:spcBef>
            <a:spcAft>
              <a:spcPct val="35000"/>
            </a:spcAft>
          </a:pPr>
          <a:endParaRPr lang="ru-RU" sz="1600" kern="1200" dirty="0"/>
        </a:p>
      </dsp:txBody>
      <dsp:txXfrm>
        <a:off x="0" y="0"/>
        <a:ext cx="9464040" cy="783240"/>
      </dsp:txXfrm>
    </dsp:sp>
    <dsp:sp modelId="{AB5FF4B4-9B10-40B7-A9EA-CB8CD3951765}">
      <dsp:nvSpPr>
        <dsp:cNvPr id="0" name=""/>
        <dsp:cNvSpPr/>
      </dsp:nvSpPr>
      <dsp:spPr>
        <a:xfrm>
          <a:off x="224706" y="872845"/>
          <a:ext cx="195810" cy="195810"/>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FBA95-64D2-4B3E-B27E-F326C9406E37}">
      <dsp:nvSpPr>
        <dsp:cNvPr id="0" name=""/>
        <dsp:cNvSpPr/>
      </dsp:nvSpPr>
      <dsp:spPr>
        <a:xfrm>
          <a:off x="0" y="0"/>
          <a:ext cx="10515600" cy="7832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3970AF-3DDB-44AD-BB61-17A2BA3DA307}">
      <dsp:nvSpPr>
        <dsp:cNvPr id="0" name=""/>
        <dsp:cNvSpPr/>
      </dsp:nvSpPr>
      <dsp:spPr>
        <a:xfrm>
          <a:off x="0" y="0"/>
          <a:ext cx="9464040" cy="783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endParaRPr lang="ru-RU" sz="1600" kern="1200" dirty="0" smtClean="0"/>
        </a:p>
        <a:p>
          <a:pPr lvl="0" algn="ctr" defTabSz="711200">
            <a:lnSpc>
              <a:spcPct val="90000"/>
            </a:lnSpc>
            <a:spcBef>
              <a:spcPct val="0"/>
            </a:spcBef>
            <a:spcAft>
              <a:spcPct val="35000"/>
            </a:spcAft>
          </a:pPr>
          <a:endParaRPr lang="ru-RU" sz="1600" kern="1200" dirty="0"/>
        </a:p>
      </dsp:txBody>
      <dsp:txXfrm>
        <a:off x="0" y="0"/>
        <a:ext cx="9464040" cy="783240"/>
      </dsp:txXfrm>
    </dsp:sp>
    <dsp:sp modelId="{AB5FF4B4-9B10-40B7-A9EA-CB8CD3951765}">
      <dsp:nvSpPr>
        <dsp:cNvPr id="0" name=""/>
        <dsp:cNvSpPr/>
      </dsp:nvSpPr>
      <dsp:spPr>
        <a:xfrm>
          <a:off x="254359" y="290954"/>
          <a:ext cx="195810" cy="195810"/>
        </a:xfrm>
        <a:prstGeom prst="ellipse">
          <a:avLst/>
        </a:prstGeom>
        <a:solidFill>
          <a:schemeClr val="accent2">
            <a:lumMod val="60000"/>
            <a:lumOff val="40000"/>
          </a:schemeClr>
        </a:solidFill>
        <a:ln w="127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5"/>
            <a:ext cx="4302625" cy="340265"/>
          </a:xfrm>
          <a:prstGeom prst="rect">
            <a:avLst/>
          </a:prstGeom>
        </p:spPr>
        <p:txBody>
          <a:bodyPr vert="horz" lIns="91078" tIns="45539" rIns="91078" bIns="45539" rtlCol="0"/>
          <a:lstStyle>
            <a:lvl1pPr algn="l">
              <a:defRPr sz="1200"/>
            </a:lvl1pPr>
          </a:lstStyle>
          <a:p>
            <a:endParaRPr lang="ru-RU"/>
          </a:p>
        </p:txBody>
      </p:sp>
      <p:sp>
        <p:nvSpPr>
          <p:cNvPr id="3" name="Дата 2"/>
          <p:cNvSpPr>
            <a:spLocks noGrp="1"/>
          </p:cNvSpPr>
          <p:nvPr>
            <p:ph type="dt" sz="quarter" idx="1"/>
          </p:nvPr>
        </p:nvSpPr>
        <p:spPr>
          <a:xfrm>
            <a:off x="5621698" y="5"/>
            <a:ext cx="4302625" cy="340265"/>
          </a:xfrm>
          <a:prstGeom prst="rect">
            <a:avLst/>
          </a:prstGeom>
        </p:spPr>
        <p:txBody>
          <a:bodyPr vert="horz" lIns="91078" tIns="45539" rIns="91078" bIns="45539" rtlCol="0"/>
          <a:lstStyle>
            <a:lvl1pPr algn="r">
              <a:defRPr sz="1200"/>
            </a:lvl1pPr>
          </a:lstStyle>
          <a:p>
            <a:fld id="{AE2930F3-86A0-4966-B0D2-4C3D519BB071}" type="datetimeFigureOut">
              <a:rPr lang="ru-RU" smtClean="0"/>
              <a:t>23.06.2020</a:t>
            </a:fld>
            <a:endParaRPr lang="ru-RU"/>
          </a:p>
        </p:txBody>
      </p:sp>
      <p:sp>
        <p:nvSpPr>
          <p:cNvPr id="4" name="Нижний колонтитул 3"/>
          <p:cNvSpPr>
            <a:spLocks noGrp="1"/>
          </p:cNvSpPr>
          <p:nvPr>
            <p:ph type="ftr" sz="quarter" idx="2"/>
          </p:nvPr>
        </p:nvSpPr>
        <p:spPr>
          <a:xfrm>
            <a:off x="1" y="6456324"/>
            <a:ext cx="4302625" cy="340264"/>
          </a:xfrm>
          <a:prstGeom prst="rect">
            <a:avLst/>
          </a:prstGeom>
        </p:spPr>
        <p:txBody>
          <a:bodyPr vert="horz" lIns="91078" tIns="45539" rIns="91078" bIns="45539" rtlCol="0" anchor="b"/>
          <a:lstStyle>
            <a:lvl1pPr algn="l">
              <a:defRPr sz="1200"/>
            </a:lvl1pPr>
          </a:lstStyle>
          <a:p>
            <a:endParaRPr lang="ru-RU"/>
          </a:p>
        </p:txBody>
      </p:sp>
      <p:sp>
        <p:nvSpPr>
          <p:cNvPr id="5" name="Номер слайда 4"/>
          <p:cNvSpPr>
            <a:spLocks noGrp="1"/>
          </p:cNvSpPr>
          <p:nvPr>
            <p:ph type="sldNum" sz="quarter" idx="3"/>
          </p:nvPr>
        </p:nvSpPr>
        <p:spPr>
          <a:xfrm>
            <a:off x="5621698" y="6456324"/>
            <a:ext cx="4302625" cy="340264"/>
          </a:xfrm>
          <a:prstGeom prst="rect">
            <a:avLst/>
          </a:prstGeom>
        </p:spPr>
        <p:txBody>
          <a:bodyPr vert="horz" lIns="91078" tIns="45539" rIns="91078" bIns="45539" rtlCol="0" anchor="b"/>
          <a:lstStyle>
            <a:lvl1pPr algn="r">
              <a:defRPr sz="1200"/>
            </a:lvl1pPr>
          </a:lstStyle>
          <a:p>
            <a:fld id="{3FD746DD-5AD6-4670-9355-85BF2D80014D}" type="slidenum">
              <a:rPr lang="ru-RU" smtClean="0"/>
              <a:t>‹#›</a:t>
            </a:fld>
            <a:endParaRPr lang="ru-RU"/>
          </a:p>
        </p:txBody>
      </p:sp>
    </p:spTree>
    <p:extLst>
      <p:ext uri="{BB962C8B-B14F-4D97-AF65-F5344CB8AC3E}">
        <p14:creationId xmlns:p14="http://schemas.microsoft.com/office/powerpoint/2010/main" val="531605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6" y="7"/>
            <a:ext cx="4301543" cy="341064"/>
          </a:xfrm>
          <a:prstGeom prst="rect">
            <a:avLst/>
          </a:prstGeom>
        </p:spPr>
        <p:txBody>
          <a:bodyPr vert="horz" lIns="90609" tIns="45306" rIns="90609" bIns="45306" rtlCol="0"/>
          <a:lstStyle>
            <a:lvl1pPr algn="l">
              <a:defRPr sz="1200"/>
            </a:lvl1pPr>
          </a:lstStyle>
          <a:p>
            <a:endParaRPr lang="ru-RU"/>
          </a:p>
        </p:txBody>
      </p:sp>
      <p:sp>
        <p:nvSpPr>
          <p:cNvPr id="3" name="Дата 2"/>
          <p:cNvSpPr>
            <a:spLocks noGrp="1"/>
          </p:cNvSpPr>
          <p:nvPr>
            <p:ph type="dt" idx="1"/>
          </p:nvPr>
        </p:nvSpPr>
        <p:spPr>
          <a:xfrm>
            <a:off x="5622809" y="7"/>
            <a:ext cx="4301543" cy="341064"/>
          </a:xfrm>
          <a:prstGeom prst="rect">
            <a:avLst/>
          </a:prstGeom>
        </p:spPr>
        <p:txBody>
          <a:bodyPr vert="horz" lIns="90609" tIns="45306" rIns="90609" bIns="45306" rtlCol="0"/>
          <a:lstStyle>
            <a:lvl1pPr algn="r">
              <a:defRPr sz="1200"/>
            </a:lvl1pPr>
          </a:lstStyle>
          <a:p>
            <a:fld id="{7BE9803C-30AB-4478-953E-133A8EC6AF52}" type="datetimeFigureOut">
              <a:rPr lang="ru-RU" smtClean="0"/>
              <a:t>23.06.2020</a:t>
            </a:fld>
            <a:endParaRPr lang="ru-RU"/>
          </a:p>
        </p:txBody>
      </p:sp>
      <p:sp>
        <p:nvSpPr>
          <p:cNvPr id="4" name="Образ слайда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0609" tIns="45306" rIns="90609" bIns="45306" rtlCol="0" anchor="ctr"/>
          <a:lstStyle/>
          <a:p>
            <a:endParaRPr lang="ru-RU"/>
          </a:p>
        </p:txBody>
      </p:sp>
      <p:sp>
        <p:nvSpPr>
          <p:cNvPr id="5" name="Заметки 4"/>
          <p:cNvSpPr>
            <a:spLocks noGrp="1"/>
          </p:cNvSpPr>
          <p:nvPr>
            <p:ph type="body" sz="quarter" idx="3"/>
          </p:nvPr>
        </p:nvSpPr>
        <p:spPr>
          <a:xfrm>
            <a:off x="992665" y="3271385"/>
            <a:ext cx="7941310" cy="2676585"/>
          </a:xfrm>
          <a:prstGeom prst="rect">
            <a:avLst/>
          </a:prstGeom>
        </p:spPr>
        <p:txBody>
          <a:bodyPr vert="horz" lIns="90609" tIns="45306" rIns="90609" bIns="45306"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6" y="6456615"/>
            <a:ext cx="4301543" cy="341063"/>
          </a:xfrm>
          <a:prstGeom prst="rect">
            <a:avLst/>
          </a:prstGeom>
        </p:spPr>
        <p:txBody>
          <a:bodyPr vert="horz" lIns="90609" tIns="45306" rIns="90609" bIns="45306" rtlCol="0" anchor="b"/>
          <a:lstStyle>
            <a:lvl1pPr algn="l">
              <a:defRPr sz="1200"/>
            </a:lvl1pPr>
          </a:lstStyle>
          <a:p>
            <a:endParaRPr lang="ru-RU"/>
          </a:p>
        </p:txBody>
      </p:sp>
      <p:sp>
        <p:nvSpPr>
          <p:cNvPr id="7" name="Номер слайда 6"/>
          <p:cNvSpPr>
            <a:spLocks noGrp="1"/>
          </p:cNvSpPr>
          <p:nvPr>
            <p:ph type="sldNum" sz="quarter" idx="5"/>
          </p:nvPr>
        </p:nvSpPr>
        <p:spPr>
          <a:xfrm>
            <a:off x="5622809" y="6456615"/>
            <a:ext cx="4301543" cy="341063"/>
          </a:xfrm>
          <a:prstGeom prst="rect">
            <a:avLst/>
          </a:prstGeom>
        </p:spPr>
        <p:txBody>
          <a:bodyPr vert="horz" lIns="90609" tIns="45306" rIns="90609" bIns="45306" rtlCol="0" anchor="b"/>
          <a:lstStyle>
            <a:lvl1pPr algn="r">
              <a:defRPr sz="1200"/>
            </a:lvl1pPr>
          </a:lstStyle>
          <a:p>
            <a:fld id="{1786DD29-AE9D-4420-BFC6-7821740F5DB5}" type="slidenum">
              <a:rPr lang="ru-RU" smtClean="0"/>
              <a:t>‹#›</a:t>
            </a:fld>
            <a:endParaRPr lang="ru-RU"/>
          </a:p>
        </p:txBody>
      </p:sp>
    </p:spTree>
    <p:extLst>
      <p:ext uri="{BB962C8B-B14F-4D97-AF65-F5344CB8AC3E}">
        <p14:creationId xmlns:p14="http://schemas.microsoft.com/office/powerpoint/2010/main" val="1219684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786DD29-AE9D-4420-BFC6-7821740F5DB5}" type="slidenum">
              <a:rPr lang="ru-RU" smtClean="0"/>
              <a:t>6</a:t>
            </a:fld>
            <a:endParaRPr lang="ru-RU"/>
          </a:p>
        </p:txBody>
      </p:sp>
    </p:spTree>
    <p:extLst>
      <p:ext uri="{BB962C8B-B14F-4D97-AF65-F5344CB8AC3E}">
        <p14:creationId xmlns:p14="http://schemas.microsoft.com/office/powerpoint/2010/main" val="714716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5221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1472702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2586978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3909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92702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71738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0433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11589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91099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40303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5505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24037583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552779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638083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988493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6_Blank">
    <p:spTree>
      <p:nvGrpSpPr>
        <p:cNvPr id="1" name=""/>
        <p:cNvGrpSpPr/>
        <p:nvPr/>
      </p:nvGrpSpPr>
      <p:grpSpPr>
        <a:xfrm>
          <a:off x="0" y="0"/>
          <a:ext cx="0" cy="0"/>
          <a:chOff x="0" y="0"/>
          <a:chExt cx="0" cy="0"/>
        </a:xfrm>
      </p:grpSpPr>
      <p:sp>
        <p:nvSpPr>
          <p:cNvPr id="4" name="TextBox 3"/>
          <p:cNvSpPr txBox="1"/>
          <p:nvPr userDrawn="1"/>
        </p:nvSpPr>
        <p:spPr>
          <a:xfrm>
            <a:off x="11430000" y="6394452"/>
            <a:ext cx="374651" cy="276225"/>
          </a:xfrm>
          <a:prstGeom prst="rect">
            <a:avLst/>
          </a:prstGeom>
          <a:noFill/>
        </p:spPr>
        <p:txBody>
          <a:bodyPr wrap="none" lIns="91438" tIns="45719" rIns="91438" bIns="45719">
            <a:spAutoFit/>
          </a:bodyPr>
          <a:lstStyle>
            <a:defPPr>
              <a:defRPr lang="en-US"/>
            </a:defPPr>
            <a:lvl1pPr>
              <a:defRPr sz="1200" b="1" spc="20" baseline="0">
                <a:solidFill>
                  <a:schemeClr val="tx2"/>
                </a:solidFill>
                <a:latin typeface="Calibri" panose="020F0502020204030204" pitchFamily="34" charset="0"/>
                <a:cs typeface="Calibri" panose="020F0502020204030204" pitchFamily="34" charset="0"/>
              </a:defRPr>
            </a:lvl1pPr>
          </a:lstStyle>
          <a:p>
            <a:pPr algn="r" defTabSz="914377">
              <a:defRPr/>
            </a:pPr>
            <a:fld id="{3CC84685-EFA5-4A6F-A2A8-FDB9A0D0A014}" type="slidenum">
              <a:rPr lang="id-ID" smtClean="0">
                <a:solidFill>
                  <a:prstClr val="white"/>
                </a:solidFill>
              </a:rPr>
              <a:pPr algn="r" defTabSz="914377">
                <a:defRPr/>
              </a:pPr>
              <a:t>‹#›</a:t>
            </a:fld>
            <a:endParaRPr lang="id-ID" dirty="0">
              <a:solidFill>
                <a:prstClr val="white"/>
              </a:solidFill>
            </a:endParaRPr>
          </a:p>
        </p:txBody>
      </p:sp>
      <p:sp>
        <p:nvSpPr>
          <p:cNvPr id="3" name="Picture Placeholder 2"/>
          <p:cNvSpPr>
            <a:spLocks noGrp="1"/>
          </p:cNvSpPr>
          <p:nvPr>
            <p:ph type="pic" sz="quarter" idx="10"/>
          </p:nvPr>
        </p:nvSpPr>
        <p:spPr>
          <a:xfrm>
            <a:off x="0" y="0"/>
            <a:ext cx="12192000" cy="4472072"/>
          </a:xfrm>
          <a:solidFill>
            <a:srgbClr val="E1E9EA">
              <a:alpha val="70000"/>
            </a:srgbClr>
          </a:solidFill>
        </p:spPr>
        <p:txBody>
          <a:bodyPr rtlCol="0">
            <a:normAutofit/>
          </a:bodyPr>
          <a:lstStyle>
            <a:lvl1pPr>
              <a:defRPr lang="en-US" sz="1900"/>
            </a:lvl1pPr>
          </a:lstStyle>
          <a:p>
            <a:pPr lvl="0"/>
            <a:endParaRPr lang="en-US" noProof="0"/>
          </a:p>
        </p:txBody>
      </p:sp>
    </p:spTree>
    <p:extLst>
      <p:ext uri="{BB962C8B-B14F-4D97-AF65-F5344CB8AC3E}">
        <p14:creationId xmlns:p14="http://schemas.microsoft.com/office/powerpoint/2010/main" val="1712280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1046724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5AAD161-16B9-41E7-BB5F-7012BC8D7BBD}" type="datetimeFigureOut">
              <a:rPr lang="ru-RU" smtClean="0"/>
              <a:t>23.06.2020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672179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5AAD161-16B9-41E7-BB5F-7012BC8D7BBD}" type="datetimeFigureOut">
              <a:rPr lang="ru-RU" smtClean="0"/>
              <a:t>23.06.2020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297522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5AAD161-16B9-41E7-BB5F-7012BC8D7BBD}" type="datetimeFigureOut">
              <a:rPr lang="ru-RU" smtClean="0"/>
              <a:t>23.06.2020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473145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AAD161-16B9-41E7-BB5F-7012BC8D7BBD}" type="datetimeFigureOut">
              <a:rPr lang="ru-RU" smtClean="0"/>
              <a:t>23.06.2020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277601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5AAD161-16B9-41E7-BB5F-7012BC8D7BBD}" type="datetimeFigureOut">
              <a:rPr lang="ru-RU" smtClean="0"/>
              <a:t>23.06.2020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308951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5AAD161-16B9-41E7-BB5F-7012BC8D7BBD}" type="datetimeFigureOut">
              <a:rPr lang="ru-RU" smtClean="0"/>
              <a:t>23.06.2020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EDDCB2-218D-4C97-9CE1-D305ABCBCAC5}" type="slidenum">
              <a:rPr lang="ru-RU" smtClean="0"/>
              <a:t>‹#›</a:t>
            </a:fld>
            <a:endParaRPr lang="ru-RU"/>
          </a:p>
        </p:txBody>
      </p:sp>
    </p:spTree>
    <p:extLst>
      <p:ext uri="{BB962C8B-B14F-4D97-AF65-F5344CB8AC3E}">
        <p14:creationId xmlns:p14="http://schemas.microsoft.com/office/powerpoint/2010/main" val="1639449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AAD161-16B9-41E7-BB5F-7012BC8D7BBD}" type="datetimeFigureOut">
              <a:rPr lang="ru-RU" smtClean="0"/>
              <a:t>23.06.2020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DDCB2-218D-4C97-9CE1-D305ABCBCAC5}" type="slidenum">
              <a:rPr lang="ru-RU" smtClean="0"/>
              <a:t>‹#›</a:t>
            </a:fld>
            <a:endParaRPr lang="ru-RU"/>
          </a:p>
        </p:txBody>
      </p:sp>
    </p:spTree>
    <p:extLst>
      <p:ext uri="{BB962C8B-B14F-4D97-AF65-F5344CB8AC3E}">
        <p14:creationId xmlns:p14="http://schemas.microsoft.com/office/powerpoint/2010/main" val="1599894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AAD161-16B9-41E7-BB5F-7012BC8D7BBD}" type="datetimeFigureOut">
              <a:rPr lang="ru-RU" smtClean="0">
                <a:solidFill>
                  <a:prstClr val="black">
                    <a:tint val="75000"/>
                  </a:prstClr>
                </a:solidFill>
              </a:rPr>
              <a:pPr/>
              <a:t>23.06.2020</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DDCB2-218D-4C97-9CE1-D305ABCBCAC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73142847"/>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75000"/>
              </a:schemeClr>
            </a:gs>
            <a:gs pos="100000">
              <a:srgbClr val="6FAD45"/>
            </a:gs>
          </a:gsLst>
          <a:lin ang="2700000" scaled="1"/>
          <a:tileRect/>
        </a:gradFill>
        <a:effectLst/>
      </p:bgPr>
    </p:bg>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1"/>
              </a:solidFill>
              <a:latin typeface="Arial Narrow" panose="020B0606020202030204" pitchFamily="34" charset="0"/>
            </a:endParaRPr>
          </a:p>
        </p:txBody>
      </p:sp>
      <p:sp>
        <p:nvSpPr>
          <p:cNvPr id="6" name="Параллелограмм 5"/>
          <p:cNvSpPr/>
          <p:nvPr/>
        </p:nvSpPr>
        <p:spPr>
          <a:xfrm>
            <a:off x="295967" y="1139790"/>
            <a:ext cx="11238114" cy="3574300"/>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100" b="1" dirty="0" smtClean="0">
                <a:solidFill>
                  <a:schemeClr val="bg1"/>
                </a:solidFill>
                <a:latin typeface="Century Gothic" panose="020B0502020202020204" pitchFamily="34" charset="0"/>
              </a:rPr>
              <a:t>Порядок внесения изменений в условия контрактов в соответствии с ч.65 ст.112 Закона №44-ФЗ.</a:t>
            </a:r>
          </a:p>
          <a:p>
            <a:pPr algn="ctr"/>
            <a:r>
              <a:rPr lang="ru-RU" sz="3100" b="1" dirty="0" smtClean="0">
                <a:solidFill>
                  <a:schemeClr val="bg1"/>
                </a:solidFill>
                <a:latin typeface="Century Gothic" panose="020B0502020202020204" pitchFamily="34" charset="0"/>
              </a:rPr>
              <a:t>Подготовка обоснований и проектов распоряжений администрации Липецкой области</a:t>
            </a: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2824" y="42077"/>
            <a:ext cx="806390" cy="1049302"/>
          </a:xfrm>
          <a:prstGeom prst="rect">
            <a:avLst/>
          </a:prstGeom>
        </p:spPr>
      </p:pic>
      <p:sp>
        <p:nvSpPr>
          <p:cNvPr id="8" name="TextBox 7"/>
          <p:cNvSpPr txBox="1"/>
          <p:nvPr/>
        </p:nvSpPr>
        <p:spPr>
          <a:xfrm>
            <a:off x="2581274" y="5347325"/>
            <a:ext cx="8280795" cy="461661"/>
          </a:xfrm>
          <a:prstGeom prst="rect">
            <a:avLst/>
          </a:prstGeom>
          <a:noFill/>
        </p:spPr>
        <p:txBody>
          <a:bodyPr wrap="square" lIns="91424" tIns="45718" rIns="91424" bIns="45718">
            <a:spAutoFit/>
          </a:bodyPr>
          <a:lstStyle>
            <a:defPPr>
              <a:defRPr lang="en-US"/>
            </a:defPPr>
            <a:lvl1pPr>
              <a:defRPr>
                <a:latin typeface="Raleway" panose="020B0503030101060003" pitchFamily="34" charset="0"/>
                <a:ea typeface="Questrial" panose="020B0306030504020204" pitchFamily="34" charset="0"/>
                <a:cs typeface="Questrial" panose="02000000000000000000" pitchFamily="2" charset="0"/>
              </a:defRPr>
            </a:lvl1pPr>
          </a:lstStyle>
          <a:p>
            <a:pPr algn="just">
              <a:defRPr/>
            </a:pPr>
            <a:r>
              <a:rPr lang="ru-RU" sz="2400" b="1" dirty="0" smtClean="0">
                <a:solidFill>
                  <a:schemeClr val="bg1"/>
                </a:solidFill>
                <a:latin typeface="Arial Narrow" panose="020B0606020202030204" pitchFamily="34" charset="0"/>
                <a:cs typeface="Gotham Pro" panose="02000503040000020004" charset="0"/>
              </a:rPr>
              <a:t>                               2020 год</a:t>
            </a:r>
            <a:endParaRPr lang="en-US" sz="2400" b="1" dirty="0">
              <a:solidFill>
                <a:schemeClr val="bg1"/>
              </a:solidFill>
              <a:latin typeface="Arial Narrow" panose="020B0606020202030204" pitchFamily="34" charset="0"/>
              <a:cs typeface="Gotham Pro" panose="02000503040000020004" charset="0"/>
            </a:endParaRPr>
          </a:p>
        </p:txBody>
      </p:sp>
    </p:spTree>
    <p:extLst>
      <p:ext uri="{BB962C8B-B14F-4D97-AF65-F5344CB8AC3E}">
        <p14:creationId xmlns:p14="http://schemas.microsoft.com/office/powerpoint/2010/main" val="3874019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529541" y="-22827"/>
            <a:ext cx="9144000" cy="1200329"/>
          </a:xfrm>
          <a:prstGeom prst="rect">
            <a:avLst/>
          </a:prstGeom>
          <a:noFill/>
        </p:spPr>
        <p:txBody>
          <a:bodyPr wrap="square" lIns="91440" tIns="45720" rIns="91440" bIns="45720" rtlCol="0">
            <a:spAutoFit/>
          </a:bodyPr>
          <a:lstStyle/>
          <a:p>
            <a:pPr algn="ctr">
              <a:spcBef>
                <a:spcPct val="0"/>
              </a:spcBef>
            </a:pPr>
            <a:r>
              <a:rPr lang="ru-RU" b="1" dirty="0">
                <a:latin typeface="Arial Narrow" panose="020B0606020202030204" pitchFamily="34" charset="0"/>
              </a:rPr>
              <a:t>О</a:t>
            </a:r>
            <a:r>
              <a:rPr lang="ru-RU" b="1" dirty="0" smtClean="0">
                <a:latin typeface="Arial Narrow" panose="020B0606020202030204" pitchFamily="34" charset="0"/>
              </a:rPr>
              <a:t>б изменении </a:t>
            </a:r>
            <a:r>
              <a:rPr lang="ru-RU" b="1" dirty="0">
                <a:latin typeface="Arial Narrow" panose="020B0606020202030204" pitchFamily="34" charset="0"/>
              </a:rPr>
              <a:t>условий </a:t>
            </a:r>
            <a:r>
              <a:rPr lang="ru-RU" b="1" dirty="0" smtClean="0">
                <a:latin typeface="Arial Narrow" panose="020B0606020202030204" pitchFamily="34" charset="0"/>
              </a:rPr>
              <a:t>контракта в период распространения </a:t>
            </a:r>
            <a:r>
              <a:rPr lang="ru-RU" b="1" dirty="0">
                <a:latin typeface="Arial Narrow" panose="020B0606020202030204" pitchFamily="34" charset="0"/>
              </a:rPr>
              <a:t>новой </a:t>
            </a:r>
            <a:r>
              <a:rPr lang="ru-RU" b="1" dirty="0" err="1">
                <a:latin typeface="Arial Narrow" panose="020B0606020202030204" pitchFamily="34" charset="0"/>
              </a:rPr>
              <a:t>коронавирусной</a:t>
            </a:r>
            <a:r>
              <a:rPr lang="ru-RU" b="1" dirty="0">
                <a:latin typeface="Arial Narrow" panose="020B0606020202030204" pitchFamily="34" charset="0"/>
              </a:rPr>
              <a:t> инфекции, вызванной 2019-nCoV</a:t>
            </a:r>
          </a:p>
          <a:p>
            <a:pPr algn="ctr">
              <a:spcBef>
                <a:spcPct val="0"/>
              </a:spcBef>
            </a:pPr>
            <a:r>
              <a:rPr lang="ru-RU" b="1" dirty="0">
                <a:latin typeface="Arial Narrow" panose="020B0606020202030204" pitchFamily="34" charset="0"/>
              </a:rPr>
              <a:t/>
            </a:r>
            <a:br>
              <a:rPr lang="ru-RU" b="1" dirty="0">
                <a:latin typeface="Arial Narrow" panose="020B0606020202030204" pitchFamily="34" charset="0"/>
              </a:rPr>
            </a:br>
            <a:endParaRPr lang="ru-RU" altLang="ru-RU" b="1" dirty="0">
              <a:solidFill>
                <a:schemeClr val="tx1">
                  <a:lumMod val="65000"/>
                  <a:lumOff val="35000"/>
                </a:schemeClr>
              </a:solidFill>
              <a:latin typeface="Arial Narrow" panose="020B0606020202030204" pitchFamily="34" charset="0"/>
              <a:ea typeface="Gotham Pro" charset="0"/>
              <a:cs typeface="Times New Roman" panose="02020603050405020304" pitchFamily="18" charset="0"/>
            </a:endParaRPr>
          </a:p>
        </p:txBody>
      </p:sp>
      <p:sp>
        <p:nvSpPr>
          <p:cNvPr id="3" name="TextBox 2"/>
          <p:cNvSpPr txBox="1"/>
          <p:nvPr/>
        </p:nvSpPr>
        <p:spPr>
          <a:xfrm>
            <a:off x="11888918" y="-217110"/>
            <a:ext cx="277640" cy="584775"/>
          </a:xfrm>
          <a:prstGeom prst="rect">
            <a:avLst/>
          </a:prstGeom>
          <a:noFill/>
        </p:spPr>
        <p:txBody>
          <a:bodyPr wrap="squar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1</a:t>
            </a:r>
            <a:endParaRPr lang="ru-RU" sz="1600" b="1" dirty="0">
              <a:latin typeface="Arial Narrow" panose="020B0606020202030204" pitchFamily="34" charset="0"/>
              <a:cs typeface="Times New Roman" panose="02020603050405020304" pitchFamily="18" charset="0"/>
            </a:endParaRPr>
          </a:p>
        </p:txBody>
      </p:sp>
      <p:cxnSp>
        <p:nvCxnSpPr>
          <p:cNvPr id="10" name="Прямая соединительная линия 9"/>
          <p:cNvCxnSpPr/>
          <p:nvPr/>
        </p:nvCxnSpPr>
        <p:spPr>
          <a:xfrm>
            <a:off x="508000" y="723900"/>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Нашивка 46"/>
          <p:cNvSpPr/>
          <p:nvPr/>
        </p:nvSpPr>
        <p:spPr>
          <a:xfrm>
            <a:off x="40005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5" name="Нашивка 49"/>
          <p:cNvSpPr/>
          <p:nvPr/>
        </p:nvSpPr>
        <p:spPr>
          <a:xfrm>
            <a:off x="314325"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6" name="Нашивка 59"/>
          <p:cNvSpPr/>
          <p:nvPr/>
        </p:nvSpPr>
        <p:spPr>
          <a:xfrm>
            <a:off x="22860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grpSp>
        <p:nvGrpSpPr>
          <p:cNvPr id="20" name="Группа 19"/>
          <p:cNvGrpSpPr/>
          <p:nvPr/>
        </p:nvGrpSpPr>
        <p:grpSpPr>
          <a:xfrm>
            <a:off x="931025" y="846527"/>
            <a:ext cx="10341033" cy="1846941"/>
            <a:chOff x="5236198" y="141048"/>
            <a:chExt cx="2323406" cy="1341284"/>
          </a:xfrm>
          <a:effectLst>
            <a:glow rad="228600">
              <a:schemeClr val="accent3">
                <a:satMod val="175000"/>
                <a:alpha val="40000"/>
              </a:schemeClr>
            </a:glow>
          </a:effectLst>
        </p:grpSpPr>
        <p:sp>
          <p:nvSpPr>
            <p:cNvPr id="22" name="Скругленный прямоугольник 21"/>
            <p:cNvSpPr/>
            <p:nvPr/>
          </p:nvSpPr>
          <p:spPr>
            <a:xfrm>
              <a:off x="5236198" y="141048"/>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3" name="Скругленный прямоугольник 4"/>
            <p:cNvSpPr txBox="1"/>
            <p:nvPr/>
          </p:nvSpPr>
          <p:spPr>
            <a:xfrm>
              <a:off x="5284870" y="212651"/>
              <a:ext cx="2192454" cy="1160913"/>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endParaRPr lang="ru-RU" sz="2000" b="1" dirty="0" smtClean="0">
                <a:solidFill>
                  <a:schemeClr val="tx1"/>
                </a:solidFill>
                <a:latin typeface="Arial Narrow" panose="020B0606020202030204" pitchFamily="34" charset="0"/>
              </a:endParaRPr>
            </a:p>
            <a:p>
              <a:pPr algn="ctr"/>
              <a:r>
                <a:rPr lang="ru-RU" sz="2000" b="1" dirty="0" smtClean="0">
                  <a:solidFill>
                    <a:schemeClr val="tx1"/>
                  </a:solidFill>
                  <a:latin typeface="Arial Narrow" panose="020B0606020202030204" pitchFamily="34" charset="0"/>
                </a:rPr>
                <a:t>часть 65 статьи 112 Закона №44-ФЗ: </a:t>
              </a:r>
            </a:p>
            <a:p>
              <a:pPr algn="ctr"/>
              <a:r>
                <a:rPr lang="ru-RU" sz="1700" b="1" dirty="0" smtClean="0">
                  <a:solidFill>
                    <a:schemeClr val="tx1"/>
                  </a:solidFill>
                  <a:latin typeface="Arial Narrow" panose="020B0606020202030204" pitchFamily="34" charset="0"/>
                </a:rPr>
                <a:t>В </a:t>
              </a:r>
              <a:r>
                <a:rPr lang="ru-RU" sz="1700" b="1" dirty="0">
                  <a:solidFill>
                    <a:schemeClr val="tx1"/>
                  </a:solidFill>
                  <a:latin typeface="Arial Narrow" panose="020B0606020202030204" pitchFamily="34" charset="0"/>
                </a:rPr>
                <a:t>2020 году по соглашению сторон допускается изменение срока исполнения контракта, и (или) цены контракта, и (или) цены единицы товара, работы, </a:t>
              </a:r>
              <a:r>
                <a:rPr lang="ru-RU" sz="1700" b="1" dirty="0" smtClean="0">
                  <a:solidFill>
                    <a:schemeClr val="tx1"/>
                  </a:solidFill>
                  <a:latin typeface="Arial Narrow" panose="020B0606020202030204" pitchFamily="34" charset="0"/>
                </a:rPr>
                <a:t>услуги, </a:t>
              </a:r>
              <a:r>
                <a:rPr lang="ru-RU" sz="1700" b="1" dirty="0">
                  <a:latin typeface="Arial Narrow" panose="020B0606020202030204" pitchFamily="34" charset="0"/>
                </a:rPr>
                <a:t>и (или) размера аванса (если контрактом предусмотрена выплата аванса), если при его исполнении в связи с распространением новой </a:t>
              </a:r>
              <a:r>
                <a:rPr lang="ru-RU" sz="1700" b="1" dirty="0" err="1">
                  <a:latin typeface="Arial Narrow" panose="020B0606020202030204" pitchFamily="34" charset="0"/>
                </a:rPr>
                <a:t>коронавирусной</a:t>
              </a:r>
              <a:r>
                <a:rPr lang="ru-RU" sz="1700" b="1" dirty="0">
                  <a:latin typeface="Arial Narrow" panose="020B0606020202030204" pitchFamily="34" charset="0"/>
                </a:rPr>
                <a:t> инфекции, вызванной 2019-nCoV, а также в иных случаях, установленных Правительством </a:t>
              </a:r>
              <a:r>
                <a:rPr lang="ru-RU" sz="1700" b="1" dirty="0" smtClean="0">
                  <a:latin typeface="Arial Narrow" panose="020B0606020202030204" pitchFamily="34" charset="0"/>
                </a:rPr>
                <a:t>РФ, </a:t>
              </a:r>
              <a:r>
                <a:rPr lang="ru-RU" sz="1700" b="1" dirty="0">
                  <a:latin typeface="Arial Narrow" panose="020B0606020202030204" pitchFamily="34" charset="0"/>
                </a:rPr>
                <a:t>возникли независящие от сторон контракта обстоятельства, влекущие невозможность его </a:t>
              </a:r>
              <a:r>
                <a:rPr lang="ru-RU" sz="1700" b="1" dirty="0" smtClean="0">
                  <a:latin typeface="Arial Narrow" panose="020B0606020202030204" pitchFamily="34" charset="0"/>
                </a:rPr>
                <a:t>исполнения</a:t>
              </a:r>
              <a:endParaRPr lang="ru-RU" sz="1700" b="1" dirty="0">
                <a:latin typeface="Arial Narrow" panose="020B0606020202030204" pitchFamily="34" charset="0"/>
              </a:endParaRPr>
            </a:p>
            <a:p>
              <a:pPr algn="ctr"/>
              <a:endParaRPr lang="ru-RU" sz="2000" b="1" dirty="0">
                <a:solidFill>
                  <a:schemeClr val="tx1"/>
                </a:solidFill>
                <a:latin typeface="Arial Narrow" panose="020B0606020202030204" pitchFamily="34" charset="0"/>
              </a:endParaRPr>
            </a:p>
          </p:txBody>
        </p:sp>
      </p:grpSp>
      <p:grpSp>
        <p:nvGrpSpPr>
          <p:cNvPr id="24" name="Группа 23"/>
          <p:cNvGrpSpPr/>
          <p:nvPr/>
        </p:nvGrpSpPr>
        <p:grpSpPr>
          <a:xfrm>
            <a:off x="1147651" y="3079400"/>
            <a:ext cx="9758191" cy="1526511"/>
            <a:chOff x="5236198" y="141048"/>
            <a:chExt cx="2323406" cy="1341284"/>
          </a:xfrm>
          <a:effectLst>
            <a:glow rad="228600">
              <a:schemeClr val="accent3">
                <a:satMod val="175000"/>
                <a:alpha val="40000"/>
              </a:schemeClr>
            </a:glow>
          </a:effectLst>
        </p:grpSpPr>
        <p:sp>
          <p:nvSpPr>
            <p:cNvPr id="29" name="Скругленный прямоугольник 28"/>
            <p:cNvSpPr/>
            <p:nvPr/>
          </p:nvSpPr>
          <p:spPr>
            <a:xfrm>
              <a:off x="5236198" y="141048"/>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Скругленный прямоугольник 4"/>
            <p:cNvSpPr txBox="1"/>
            <p:nvPr/>
          </p:nvSpPr>
          <p:spPr>
            <a:xfrm>
              <a:off x="5301674" y="272822"/>
              <a:ext cx="2192454" cy="1044480"/>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endParaRPr lang="ru-RU" sz="2000" b="1" dirty="0" smtClean="0">
                <a:solidFill>
                  <a:srgbClr val="C00000"/>
                </a:solidFill>
                <a:latin typeface="Arial Narrow" panose="020B0606020202030204" pitchFamily="34" charset="0"/>
              </a:endParaRPr>
            </a:p>
            <a:p>
              <a:pPr algn="ctr"/>
              <a:r>
                <a:rPr lang="ru-RU" dirty="0" smtClean="0">
                  <a:solidFill>
                    <a:srgbClr val="C00000"/>
                  </a:solidFill>
                  <a:latin typeface="Arial Narrow" panose="020B0606020202030204" pitchFamily="34" charset="0"/>
                </a:rPr>
                <a:t>!!! Вышеуказанное изменение </a:t>
              </a:r>
              <a:r>
                <a:rPr lang="ru-RU" dirty="0">
                  <a:solidFill>
                    <a:srgbClr val="C00000"/>
                  </a:solidFill>
                  <a:latin typeface="Arial Narrow" panose="020B0606020202030204" pitchFamily="34" charset="0"/>
                </a:rPr>
                <a:t>осуществляется при наличии в письменной форме обоснования такого изменения на основании решения </a:t>
              </a:r>
              <a:r>
                <a:rPr lang="ru-RU" dirty="0" smtClean="0">
                  <a:solidFill>
                    <a:srgbClr val="C00000"/>
                  </a:solidFill>
                  <a:latin typeface="Arial Narrow" panose="020B0606020202030204" pitchFamily="34" charset="0"/>
                </a:rPr>
                <a:t>высшего </a:t>
              </a:r>
              <a:r>
                <a:rPr lang="ru-RU" dirty="0">
                  <a:solidFill>
                    <a:srgbClr val="C00000"/>
                  </a:solidFill>
                  <a:latin typeface="Arial Narrow" panose="020B0606020202030204" pitchFamily="34" charset="0"/>
                </a:rPr>
                <a:t>исполнительного органа государственной власти субъекта </a:t>
              </a:r>
              <a:r>
                <a:rPr lang="ru-RU" b="1" dirty="0" smtClean="0">
                  <a:solidFill>
                    <a:srgbClr val="C00000"/>
                  </a:solidFill>
                  <a:latin typeface="Arial Narrow" panose="020B0606020202030204" pitchFamily="34" charset="0"/>
                </a:rPr>
                <a:t>(</a:t>
              </a:r>
              <a:r>
                <a:rPr lang="ru-RU" b="1" dirty="0">
                  <a:solidFill>
                    <a:srgbClr val="C00000"/>
                  </a:solidFill>
                  <a:latin typeface="Arial Narrow" panose="020B0606020202030204" pitchFamily="34" charset="0"/>
                </a:rPr>
                <a:t>за исключением случая изменения размера аванса в соответствии с настоящей частью)</a:t>
              </a:r>
            </a:p>
            <a:p>
              <a:pPr algn="ctr"/>
              <a:endParaRPr lang="ru-RU" sz="2000" b="1" dirty="0">
                <a:solidFill>
                  <a:srgbClr val="C00000"/>
                </a:solidFill>
                <a:latin typeface="Arial Narrow" panose="020B0606020202030204" pitchFamily="34" charset="0"/>
              </a:endParaRPr>
            </a:p>
          </p:txBody>
        </p:sp>
      </p:grpSp>
      <p:sp>
        <p:nvSpPr>
          <p:cNvPr id="5" name="Крест 4"/>
          <p:cNvSpPr/>
          <p:nvPr/>
        </p:nvSpPr>
        <p:spPr>
          <a:xfrm>
            <a:off x="5774273" y="4680581"/>
            <a:ext cx="504949" cy="483017"/>
          </a:xfrm>
          <a:prstGeom prst="plus">
            <a:avLst>
              <a:gd name="adj" fmla="val 39519"/>
            </a:avLst>
          </a:prstGeom>
          <a:noFill/>
          <a:ln>
            <a:solidFill>
              <a:schemeClr val="accent6">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32" name="Группа 31"/>
          <p:cNvGrpSpPr/>
          <p:nvPr/>
        </p:nvGrpSpPr>
        <p:grpSpPr>
          <a:xfrm>
            <a:off x="1147653" y="5248046"/>
            <a:ext cx="9758191" cy="1526511"/>
            <a:chOff x="5236198" y="141048"/>
            <a:chExt cx="2323406" cy="1341284"/>
          </a:xfrm>
          <a:effectLst>
            <a:glow rad="228600">
              <a:schemeClr val="accent3">
                <a:satMod val="175000"/>
                <a:alpha val="40000"/>
              </a:schemeClr>
            </a:glow>
          </a:effectLst>
        </p:grpSpPr>
        <p:sp>
          <p:nvSpPr>
            <p:cNvPr id="33" name="Скругленный прямоугольник 32"/>
            <p:cNvSpPr/>
            <p:nvPr/>
          </p:nvSpPr>
          <p:spPr>
            <a:xfrm>
              <a:off x="5236198" y="141048"/>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4" name="Скругленный прямоугольник 4"/>
            <p:cNvSpPr txBox="1"/>
            <p:nvPr/>
          </p:nvSpPr>
          <p:spPr>
            <a:xfrm>
              <a:off x="5301674" y="289449"/>
              <a:ext cx="2192454" cy="1044480"/>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endParaRPr lang="ru-RU" sz="2000" b="1" dirty="0" smtClean="0">
                <a:solidFill>
                  <a:srgbClr val="C00000"/>
                </a:solidFill>
                <a:latin typeface="Arial Narrow" panose="020B0606020202030204" pitchFamily="34" charset="0"/>
              </a:endParaRPr>
            </a:p>
            <a:p>
              <a:pPr algn="ctr"/>
              <a:endParaRPr lang="ru-RU" sz="2000" b="1" dirty="0">
                <a:solidFill>
                  <a:srgbClr val="C00000"/>
                </a:solidFill>
                <a:latin typeface="Arial Narrow" panose="020B0606020202030204" pitchFamily="34" charset="0"/>
              </a:endParaRPr>
            </a:p>
          </p:txBody>
        </p:sp>
      </p:grpSp>
      <p:sp>
        <p:nvSpPr>
          <p:cNvPr id="6" name="Прямоугольник 5"/>
          <p:cNvSpPr/>
          <p:nvPr/>
        </p:nvSpPr>
        <p:spPr>
          <a:xfrm>
            <a:off x="1492740" y="5405331"/>
            <a:ext cx="9068012" cy="1200329"/>
          </a:xfrm>
          <a:prstGeom prst="rect">
            <a:avLst/>
          </a:prstGeom>
        </p:spPr>
        <p:txBody>
          <a:bodyPr wrap="square">
            <a:spAutoFit/>
          </a:bodyPr>
          <a:lstStyle/>
          <a:p>
            <a:pPr algn="ctr"/>
            <a:r>
              <a:rPr lang="ru-RU" sz="1600" dirty="0" smtClean="0">
                <a:solidFill>
                  <a:srgbClr val="C00000"/>
                </a:solidFill>
                <a:latin typeface="Arial Narrow" panose="020B0606020202030204" pitchFamily="34" charset="0"/>
              </a:rPr>
              <a:t>и </a:t>
            </a:r>
            <a:r>
              <a:rPr lang="ru-RU" dirty="0">
                <a:solidFill>
                  <a:srgbClr val="C00000"/>
                </a:solidFill>
              </a:rPr>
              <a:t>после предоставления обеспечения </a:t>
            </a:r>
            <a:r>
              <a:rPr lang="ru-RU" dirty="0" smtClean="0">
                <a:solidFill>
                  <a:srgbClr val="C00000"/>
                </a:solidFill>
              </a:rPr>
              <a:t>исполнения контракта</a:t>
            </a:r>
            <a:r>
              <a:rPr lang="ru-RU" dirty="0">
                <a:solidFill>
                  <a:srgbClr val="C00000"/>
                </a:solidFill>
              </a:rPr>
              <a:t>, если </a:t>
            </a:r>
            <a:r>
              <a:rPr lang="ru-RU" dirty="0" smtClean="0">
                <a:solidFill>
                  <a:srgbClr val="C00000"/>
                </a:solidFill>
              </a:rPr>
              <a:t>изменение </a:t>
            </a:r>
            <a:r>
              <a:rPr lang="ru-RU" dirty="0">
                <a:solidFill>
                  <a:srgbClr val="C00000"/>
                </a:solidFill>
              </a:rPr>
              <a:t>влечет возникновение новых обязательств </a:t>
            </a:r>
            <a:r>
              <a:rPr lang="ru-RU" dirty="0" smtClean="0">
                <a:solidFill>
                  <a:srgbClr val="C00000"/>
                </a:solidFill>
              </a:rPr>
              <a:t>поставщика, </a:t>
            </a:r>
            <a:r>
              <a:rPr lang="ru-RU" dirty="0">
                <a:solidFill>
                  <a:srgbClr val="C00000"/>
                </a:solidFill>
              </a:rPr>
              <a:t>не обеспеченных ранее предоставленным обеспечением исполнения контракта, и требование обеспечения исполнения контракта было установлено</a:t>
            </a:r>
          </a:p>
        </p:txBody>
      </p:sp>
    </p:spTree>
    <p:extLst>
      <p:ext uri="{BB962C8B-B14F-4D97-AF65-F5344CB8AC3E}">
        <p14:creationId xmlns:p14="http://schemas.microsoft.com/office/powerpoint/2010/main" val="3617612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529541" y="-22827"/>
            <a:ext cx="9144000" cy="923330"/>
          </a:xfrm>
          <a:prstGeom prst="rect">
            <a:avLst/>
          </a:prstGeom>
          <a:noFill/>
        </p:spPr>
        <p:txBody>
          <a:bodyPr wrap="square" lIns="91440" tIns="45720" rIns="91440" bIns="45720" rtlCol="0">
            <a:spAutoFit/>
          </a:bodyPr>
          <a:lstStyle/>
          <a:p>
            <a:pPr algn="ctr">
              <a:spcBef>
                <a:spcPct val="0"/>
              </a:spcBef>
            </a:pPr>
            <a:r>
              <a:rPr lang="ru-RU" b="1" dirty="0" smtClean="0">
                <a:latin typeface="Arial Narrow" panose="020B0606020202030204" pitchFamily="34" charset="0"/>
              </a:rPr>
              <a:t>Подготовка </a:t>
            </a:r>
            <a:r>
              <a:rPr lang="ru-RU" b="1" dirty="0">
                <a:latin typeface="Arial Narrow" panose="020B0606020202030204" pitchFamily="34" charset="0"/>
              </a:rPr>
              <a:t>проекта распоряжения администрации Липецкой области </a:t>
            </a:r>
            <a:endParaRPr lang="ru-RU" b="1" dirty="0" smtClean="0">
              <a:latin typeface="Arial Narrow" panose="020B0606020202030204" pitchFamily="34" charset="0"/>
            </a:endParaRPr>
          </a:p>
          <a:p>
            <a:pPr algn="ctr">
              <a:spcBef>
                <a:spcPct val="0"/>
              </a:spcBef>
            </a:pPr>
            <a:r>
              <a:rPr lang="ru-RU" b="1" dirty="0">
                <a:latin typeface="Arial Narrow" panose="020B0606020202030204" pitchFamily="34" charset="0"/>
              </a:rPr>
              <a:t>о</a:t>
            </a:r>
            <a:r>
              <a:rPr lang="ru-RU" b="1" dirty="0" smtClean="0">
                <a:latin typeface="Arial Narrow" panose="020B0606020202030204" pitchFamily="34" charset="0"/>
              </a:rPr>
              <a:t>б изменении </a:t>
            </a:r>
            <a:r>
              <a:rPr lang="ru-RU" b="1" dirty="0">
                <a:latin typeface="Arial Narrow" panose="020B0606020202030204" pitchFamily="34" charset="0"/>
              </a:rPr>
              <a:t>условий контракта</a:t>
            </a:r>
            <a:br>
              <a:rPr lang="ru-RU" b="1" dirty="0">
                <a:latin typeface="Arial Narrow" panose="020B0606020202030204" pitchFamily="34" charset="0"/>
              </a:rPr>
            </a:br>
            <a:endParaRPr lang="ru-RU" altLang="ru-RU" b="1" dirty="0">
              <a:solidFill>
                <a:schemeClr val="tx1">
                  <a:lumMod val="65000"/>
                  <a:lumOff val="35000"/>
                </a:schemeClr>
              </a:solidFill>
              <a:latin typeface="Arial Narrow" panose="020B0606020202030204" pitchFamily="34" charset="0"/>
              <a:ea typeface="Gotham Pro" charset="0"/>
              <a:cs typeface="Times New Roman" panose="02020603050405020304" pitchFamily="18" charset="0"/>
            </a:endParaRPr>
          </a:p>
        </p:txBody>
      </p:sp>
      <p:sp>
        <p:nvSpPr>
          <p:cNvPr id="3" name="TextBox 2"/>
          <p:cNvSpPr txBox="1"/>
          <p:nvPr/>
        </p:nvSpPr>
        <p:spPr>
          <a:xfrm>
            <a:off x="11888918" y="-217110"/>
            <a:ext cx="277640" cy="584775"/>
          </a:xfrm>
          <a:prstGeom prst="rect">
            <a:avLst/>
          </a:prstGeom>
          <a:noFill/>
        </p:spPr>
        <p:txBody>
          <a:bodyPr wrap="squar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2</a:t>
            </a:r>
            <a:endParaRPr lang="ru-RU" sz="1600" b="1" dirty="0">
              <a:latin typeface="Arial Narrow" panose="020B0606020202030204" pitchFamily="34" charset="0"/>
              <a:cs typeface="Times New Roman" panose="02020603050405020304" pitchFamily="18" charset="0"/>
            </a:endParaRPr>
          </a:p>
        </p:txBody>
      </p:sp>
      <p:cxnSp>
        <p:nvCxnSpPr>
          <p:cNvPr id="10" name="Прямая соединительная линия 9"/>
          <p:cNvCxnSpPr/>
          <p:nvPr/>
        </p:nvCxnSpPr>
        <p:spPr>
          <a:xfrm>
            <a:off x="508000" y="723900"/>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Нашивка 46"/>
          <p:cNvSpPr/>
          <p:nvPr/>
        </p:nvSpPr>
        <p:spPr>
          <a:xfrm>
            <a:off x="40005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5" name="Нашивка 49"/>
          <p:cNvSpPr/>
          <p:nvPr/>
        </p:nvSpPr>
        <p:spPr>
          <a:xfrm>
            <a:off x="314325"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6" name="Нашивка 59"/>
          <p:cNvSpPr/>
          <p:nvPr/>
        </p:nvSpPr>
        <p:spPr>
          <a:xfrm>
            <a:off x="22860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grpSp>
        <p:nvGrpSpPr>
          <p:cNvPr id="20" name="Группа 19"/>
          <p:cNvGrpSpPr/>
          <p:nvPr/>
        </p:nvGrpSpPr>
        <p:grpSpPr>
          <a:xfrm>
            <a:off x="931025" y="1137482"/>
            <a:ext cx="10341033" cy="3118644"/>
            <a:chOff x="5236198" y="141048"/>
            <a:chExt cx="2323406" cy="1341284"/>
          </a:xfrm>
          <a:effectLst>
            <a:glow rad="228600">
              <a:schemeClr val="accent3">
                <a:satMod val="175000"/>
                <a:alpha val="40000"/>
              </a:schemeClr>
            </a:glow>
          </a:effectLst>
        </p:grpSpPr>
        <p:sp>
          <p:nvSpPr>
            <p:cNvPr id="22" name="Скругленный прямоугольник 21"/>
            <p:cNvSpPr/>
            <p:nvPr/>
          </p:nvSpPr>
          <p:spPr>
            <a:xfrm>
              <a:off x="5236198" y="141048"/>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3" name="Скругленный прямоугольник 4"/>
            <p:cNvSpPr txBox="1"/>
            <p:nvPr/>
          </p:nvSpPr>
          <p:spPr>
            <a:xfrm>
              <a:off x="5301674" y="191690"/>
              <a:ext cx="2192454" cy="1229863"/>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endParaRPr lang="ru-RU" sz="2000" b="1" dirty="0" smtClean="0">
                <a:solidFill>
                  <a:schemeClr val="tx1"/>
                </a:solidFill>
                <a:latin typeface="Arial Narrow" panose="020B0606020202030204" pitchFamily="34" charset="0"/>
              </a:endParaRPr>
            </a:p>
            <a:p>
              <a:pPr algn="ctr"/>
              <a:endParaRPr lang="ru-RU" sz="2000" b="1" dirty="0" smtClean="0">
                <a:solidFill>
                  <a:schemeClr val="tx1"/>
                </a:solidFill>
                <a:latin typeface="Arial Narrow" panose="020B0606020202030204" pitchFamily="34" charset="0"/>
              </a:endParaRPr>
            </a:p>
            <a:p>
              <a:pPr algn="ctr"/>
              <a:r>
                <a:rPr lang="ru-RU" sz="2000" b="1" dirty="0" smtClean="0">
                  <a:solidFill>
                    <a:schemeClr val="tx1"/>
                  </a:solidFill>
                  <a:latin typeface="Arial Narrow" panose="020B0606020202030204" pitchFamily="34" charset="0"/>
                </a:rPr>
                <a:t>Распоряжение администрации Липецкой области от 19.05.20 №336-р: </a:t>
              </a:r>
            </a:p>
            <a:p>
              <a:pPr algn="ctr"/>
              <a:r>
                <a:rPr lang="ru-RU" b="1" dirty="0"/>
                <a:t>подготовку проекта распоряжения администрации Липецкой области </a:t>
              </a:r>
              <a:endParaRPr lang="ru-RU" b="1" dirty="0" smtClean="0"/>
            </a:p>
            <a:p>
              <a:pPr algn="ctr"/>
              <a:r>
                <a:rPr lang="ru-RU" dirty="0" smtClean="0"/>
                <a:t>об изменении </a:t>
              </a:r>
              <a:r>
                <a:rPr lang="ru-RU" dirty="0"/>
                <a:t>условий контракта с указанием предельных </a:t>
              </a:r>
              <a:r>
                <a:rPr lang="ru-RU" dirty="0" smtClean="0"/>
                <a:t>параметров изменения </a:t>
              </a:r>
              <a:r>
                <a:rPr lang="ru-RU" dirty="0"/>
                <a:t>срока исполнения контракта, и (или) цены контракта, и (или</a:t>
              </a:r>
              <a:r>
                <a:rPr lang="ru-RU" dirty="0" smtClean="0"/>
                <a:t>) цены </a:t>
              </a:r>
              <a:r>
                <a:rPr lang="ru-RU" dirty="0"/>
                <a:t>единицы товара, работы, услуги </a:t>
              </a:r>
              <a:r>
                <a:rPr lang="ru-RU" dirty="0" smtClean="0"/>
                <a:t>и </a:t>
              </a:r>
              <a:r>
                <a:rPr lang="ru-RU" dirty="0"/>
                <a:t>обоснования такого изменения </a:t>
              </a:r>
              <a:r>
                <a:rPr lang="ru-RU" dirty="0" smtClean="0"/>
                <a:t>с учетом </a:t>
              </a:r>
              <a:r>
                <a:rPr lang="ru-RU" dirty="0"/>
                <a:t>требований национальных проектов (программ), </a:t>
              </a:r>
              <a:r>
                <a:rPr lang="ru-RU" dirty="0" smtClean="0"/>
                <a:t>включая федеральные </a:t>
              </a:r>
              <a:r>
                <a:rPr lang="ru-RU" dirty="0"/>
                <a:t>проекты, входящие в состав соответствующего национального</a:t>
              </a:r>
              <a:br>
                <a:rPr lang="ru-RU" dirty="0"/>
              </a:br>
              <a:r>
                <a:rPr lang="ru-RU" dirty="0"/>
                <a:t>проекта (программы), или региональные проекты, </a:t>
              </a:r>
              <a:r>
                <a:rPr lang="ru-RU" dirty="0" smtClean="0"/>
                <a:t>обеспечивающие достижение </a:t>
              </a:r>
              <a:r>
                <a:rPr lang="ru-RU" dirty="0"/>
                <a:t>целей, показателей и результатов федерального проекта, </a:t>
              </a:r>
              <a:endParaRPr lang="ru-RU" dirty="0" smtClean="0"/>
            </a:p>
            <a:p>
              <a:pPr algn="ctr"/>
              <a:r>
                <a:rPr lang="ru-RU" dirty="0" smtClean="0"/>
                <a:t>либо  государственной </a:t>
              </a:r>
              <a:r>
                <a:rPr lang="ru-RU" dirty="0"/>
                <a:t>программы, и лимитов бюджетных </a:t>
              </a:r>
              <a:r>
                <a:rPr lang="ru-RU" dirty="0" smtClean="0"/>
                <a:t>обязательств </a:t>
              </a:r>
            </a:p>
            <a:p>
              <a:pPr algn="ctr"/>
              <a:r>
                <a:rPr lang="ru-RU" b="1" dirty="0" smtClean="0"/>
                <a:t>осуществляют ГРБС</a:t>
              </a:r>
              <a:r>
                <a:rPr lang="ru-RU" b="1" dirty="0"/>
                <a:t/>
              </a:r>
              <a:br>
                <a:rPr lang="ru-RU" b="1" dirty="0"/>
              </a:br>
              <a:r>
                <a:rPr lang="ru-RU" dirty="0"/>
                <a:t/>
              </a:r>
              <a:br>
                <a:rPr lang="ru-RU" dirty="0"/>
              </a:br>
              <a:endParaRPr lang="ru-RU" sz="2000" b="1" dirty="0">
                <a:solidFill>
                  <a:schemeClr val="tx1"/>
                </a:solidFill>
                <a:latin typeface="Arial Narrow" panose="020B0606020202030204" pitchFamily="34" charset="0"/>
              </a:endParaRPr>
            </a:p>
          </p:txBody>
        </p:sp>
      </p:grpSp>
      <p:grpSp>
        <p:nvGrpSpPr>
          <p:cNvPr id="25" name="Группа 24"/>
          <p:cNvGrpSpPr/>
          <p:nvPr/>
        </p:nvGrpSpPr>
        <p:grpSpPr>
          <a:xfrm>
            <a:off x="1222445" y="4473196"/>
            <a:ext cx="9758191" cy="1526511"/>
            <a:chOff x="5236198" y="141048"/>
            <a:chExt cx="2323406" cy="1341284"/>
          </a:xfrm>
          <a:effectLst>
            <a:glow rad="228600">
              <a:schemeClr val="accent3">
                <a:satMod val="175000"/>
                <a:alpha val="40000"/>
              </a:schemeClr>
            </a:glow>
          </a:effectLst>
        </p:grpSpPr>
        <p:sp>
          <p:nvSpPr>
            <p:cNvPr id="26" name="Скругленный прямоугольник 25"/>
            <p:cNvSpPr/>
            <p:nvPr/>
          </p:nvSpPr>
          <p:spPr>
            <a:xfrm>
              <a:off x="5236198" y="141048"/>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Скругленный прямоугольник 4"/>
            <p:cNvSpPr txBox="1"/>
            <p:nvPr/>
          </p:nvSpPr>
          <p:spPr>
            <a:xfrm>
              <a:off x="5301674" y="206524"/>
              <a:ext cx="2192454" cy="1044480"/>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endParaRPr lang="ru-RU" sz="2000" b="1" dirty="0" smtClean="0">
                <a:solidFill>
                  <a:srgbClr val="C00000"/>
                </a:solidFill>
                <a:latin typeface="Arial Narrow" panose="020B0606020202030204" pitchFamily="34" charset="0"/>
              </a:endParaRPr>
            </a:p>
            <a:p>
              <a:pPr algn="ctr"/>
              <a:r>
                <a:rPr lang="ru-RU" b="1" dirty="0" smtClean="0">
                  <a:solidFill>
                    <a:srgbClr val="C00000"/>
                  </a:solidFill>
                </a:rPr>
                <a:t>!!! в </a:t>
              </a:r>
              <a:r>
                <a:rPr lang="ru-RU" b="1" dirty="0">
                  <a:solidFill>
                    <a:srgbClr val="C00000"/>
                  </a:solidFill>
                </a:rPr>
                <a:t>случае изменения размера </a:t>
              </a:r>
              <a:r>
                <a:rPr lang="ru-RU" b="1" dirty="0" smtClean="0">
                  <a:solidFill>
                    <a:srgbClr val="C00000"/>
                  </a:solidFill>
                </a:rPr>
                <a:t>аванса проект распоряжения не готовится. </a:t>
              </a:r>
            </a:p>
            <a:p>
              <a:pPr algn="ctr"/>
              <a:r>
                <a:rPr lang="ru-RU" b="1" dirty="0">
                  <a:solidFill>
                    <a:srgbClr val="C00000"/>
                  </a:solidFill>
                </a:rPr>
                <a:t>З</a:t>
              </a:r>
              <a:r>
                <a:rPr lang="ru-RU" b="1" dirty="0" smtClean="0">
                  <a:solidFill>
                    <a:srgbClr val="C00000"/>
                  </a:solidFill>
                </a:rPr>
                <a:t>аказчики согласовывают </a:t>
              </a:r>
              <a:r>
                <a:rPr lang="ru-RU" b="1" dirty="0">
                  <a:solidFill>
                    <a:srgbClr val="C00000"/>
                  </a:solidFill>
                </a:rPr>
                <a:t>проект дополнительного соглашения к контракту </a:t>
              </a:r>
              <a:endParaRPr lang="ru-RU" b="1" dirty="0" smtClean="0">
                <a:solidFill>
                  <a:srgbClr val="C00000"/>
                </a:solidFill>
              </a:endParaRPr>
            </a:p>
            <a:p>
              <a:pPr algn="ctr"/>
              <a:r>
                <a:rPr lang="ru-RU" b="1" dirty="0">
                  <a:solidFill>
                    <a:srgbClr val="C00000"/>
                  </a:solidFill>
                </a:rPr>
                <a:t>о</a:t>
              </a:r>
              <a:r>
                <a:rPr lang="ru-RU" b="1" dirty="0" smtClean="0">
                  <a:solidFill>
                    <a:srgbClr val="C00000"/>
                  </a:solidFill>
                </a:rPr>
                <a:t>б изменении </a:t>
              </a:r>
              <a:r>
                <a:rPr lang="ru-RU" b="1" dirty="0">
                  <a:solidFill>
                    <a:srgbClr val="C00000"/>
                  </a:solidFill>
                </a:rPr>
                <a:t>размера </a:t>
              </a:r>
              <a:r>
                <a:rPr lang="ru-RU" b="1" dirty="0" smtClean="0">
                  <a:solidFill>
                    <a:srgbClr val="C00000"/>
                  </a:solidFill>
                </a:rPr>
                <a:t>аванса</a:t>
              </a:r>
            </a:p>
            <a:p>
              <a:pPr algn="ctr"/>
              <a:r>
                <a:rPr lang="ru-RU" b="1" dirty="0" smtClean="0">
                  <a:solidFill>
                    <a:srgbClr val="C00000"/>
                  </a:solidFill>
                </a:rPr>
                <a:t> </a:t>
              </a:r>
              <a:r>
                <a:rPr lang="ru-RU" b="1" dirty="0">
                  <a:solidFill>
                    <a:srgbClr val="C00000"/>
                  </a:solidFill>
                </a:rPr>
                <a:t>с </a:t>
              </a:r>
              <a:r>
                <a:rPr lang="ru-RU" b="1" dirty="0" smtClean="0">
                  <a:solidFill>
                    <a:srgbClr val="C00000"/>
                  </a:solidFill>
                </a:rPr>
                <a:t>ГРБС </a:t>
              </a:r>
              <a:r>
                <a:rPr lang="ru-RU" b="1" dirty="0">
                  <a:solidFill>
                    <a:srgbClr val="C00000"/>
                  </a:solidFill>
                </a:rPr>
                <a:t>и управлением финансов Липецкой области</a:t>
              </a:r>
              <a:br>
                <a:rPr lang="ru-RU" b="1" dirty="0">
                  <a:solidFill>
                    <a:srgbClr val="C00000"/>
                  </a:solidFill>
                </a:rPr>
              </a:br>
              <a:endParaRPr lang="ru-RU" sz="2000" b="1" dirty="0">
                <a:solidFill>
                  <a:srgbClr val="C00000"/>
                </a:solidFill>
                <a:latin typeface="Arial Narrow" panose="020B0606020202030204" pitchFamily="34" charset="0"/>
              </a:endParaRPr>
            </a:p>
          </p:txBody>
        </p:sp>
      </p:grpSp>
    </p:spTree>
    <p:extLst>
      <p:ext uri="{BB962C8B-B14F-4D97-AF65-F5344CB8AC3E}">
        <p14:creationId xmlns:p14="http://schemas.microsoft.com/office/powerpoint/2010/main" val="2230023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2279"/>
          </a:xfrm>
        </p:spPr>
        <p:txBody>
          <a:bodyPr>
            <a:normAutofit fontScale="90000"/>
          </a:bodyPr>
          <a:lstStyle/>
          <a:p>
            <a:pPr algn="ctr"/>
            <a:r>
              <a:rPr lang="ru-RU" sz="1800" b="1" dirty="0" smtClean="0">
                <a:latin typeface="Arial Narrow" panose="020B0606020202030204" pitchFamily="34" charset="0"/>
              </a:rPr>
              <a:t>Схема поведения заказчика и других участников процесса в случае возникновения необходимости изменения условий контракта </a:t>
            </a:r>
            <a:br>
              <a:rPr lang="ru-RU" sz="1800" b="1" dirty="0" smtClean="0">
                <a:latin typeface="Arial Narrow" panose="020B0606020202030204" pitchFamily="34" charset="0"/>
              </a:rPr>
            </a:br>
            <a:r>
              <a:rPr lang="ru-RU" sz="1800" b="1" dirty="0" smtClean="0">
                <a:latin typeface="Arial Narrow" panose="020B0606020202030204" pitchFamily="34" charset="0"/>
              </a:rPr>
              <a:t>в соответствии с ч.65 ст.112 закона №44-ФЗ</a:t>
            </a:r>
            <a:endParaRPr lang="ru-RU" sz="1800" b="1" dirty="0">
              <a:latin typeface="Arial Narrow" panose="020B0606020202030204" pitchFamily="34" charset="0"/>
            </a:endParaRPr>
          </a:p>
        </p:txBody>
      </p:sp>
      <p:graphicFrame>
        <p:nvGraphicFramePr>
          <p:cNvPr id="4" name="Объект 3"/>
          <p:cNvGraphicFramePr>
            <a:graphicFrameLocks noGrp="1"/>
          </p:cNvGraphicFramePr>
          <p:nvPr>
            <p:ph idx="1"/>
            <p:extLst/>
          </p:nvPr>
        </p:nvGraphicFramePr>
        <p:xfrm>
          <a:off x="896389" y="1172732"/>
          <a:ext cx="10515600" cy="19581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Овал 6"/>
          <p:cNvSpPr/>
          <p:nvPr/>
        </p:nvSpPr>
        <p:spPr>
          <a:xfrm>
            <a:off x="11071578" y="2054048"/>
            <a:ext cx="195810" cy="195810"/>
          </a:xfrm>
          <a:prstGeom prst="ellipse">
            <a:avLst/>
          </a:prstGeom>
          <a:solidFill>
            <a:schemeClr val="accent6">
              <a:lumMod val="40000"/>
              <a:lumOff val="60000"/>
            </a:schemeClr>
          </a:solidFill>
          <a:ln>
            <a:solidFill>
              <a:schemeClr val="accent6">
                <a:lumMod val="7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Овал 13"/>
          <p:cNvSpPr/>
          <p:nvPr/>
        </p:nvSpPr>
        <p:spPr>
          <a:xfrm>
            <a:off x="7327079" y="2051567"/>
            <a:ext cx="195810" cy="195810"/>
          </a:xfrm>
          <a:prstGeom prst="ellipse">
            <a:avLst/>
          </a:prstGeom>
          <a:solidFill>
            <a:schemeClr val="accent5">
              <a:lumMod val="75000"/>
            </a:schemeClr>
          </a:solidFill>
          <a:ln>
            <a:solidFill>
              <a:schemeClr val="accent5">
                <a:lumMod val="50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TextBox 14"/>
          <p:cNvSpPr txBox="1"/>
          <p:nvPr/>
        </p:nvSpPr>
        <p:spPr>
          <a:xfrm>
            <a:off x="45740" y="724782"/>
            <a:ext cx="4985660" cy="646331"/>
          </a:xfrm>
          <a:prstGeom prst="rect">
            <a:avLst/>
          </a:prstGeom>
          <a:noFill/>
        </p:spPr>
        <p:txBody>
          <a:bodyPr wrap="none" rtlCol="0">
            <a:spAutoFit/>
          </a:bodyPr>
          <a:lstStyle/>
          <a:p>
            <a:pPr algn="ctr"/>
            <a:r>
              <a:rPr lang="ru-RU" sz="1200" dirty="0">
                <a:solidFill>
                  <a:srgbClr val="C00000"/>
                </a:solidFill>
                <a:latin typeface="Arial Narrow" panose="020B0606020202030204" pitchFamily="34" charset="0"/>
              </a:rPr>
              <a:t>Исполнитель контракта обращается</a:t>
            </a:r>
          </a:p>
          <a:p>
            <a:pPr algn="ctr"/>
            <a:r>
              <a:rPr lang="ru-RU" sz="1200" dirty="0">
                <a:solidFill>
                  <a:srgbClr val="C00000"/>
                </a:solidFill>
                <a:latin typeface="Arial Narrow" panose="020B0606020202030204" pitchFamily="34" charset="0"/>
              </a:rPr>
              <a:t> в адрес заказчика об изменении условий </a:t>
            </a:r>
            <a:r>
              <a:rPr lang="ru-RU" sz="1200" dirty="0" smtClean="0">
                <a:solidFill>
                  <a:srgbClr val="C00000"/>
                </a:solidFill>
                <a:latin typeface="Arial Narrow" panose="020B0606020202030204" pitchFamily="34" charset="0"/>
              </a:rPr>
              <a:t>контракта с приложением обоснования</a:t>
            </a:r>
            <a:endParaRPr lang="ru-RU" sz="1200" dirty="0">
              <a:solidFill>
                <a:srgbClr val="C00000"/>
              </a:solidFill>
              <a:latin typeface="Arial Narrow" panose="020B0606020202030204" pitchFamily="34" charset="0"/>
            </a:endParaRPr>
          </a:p>
          <a:p>
            <a:pPr algn="ctr"/>
            <a:r>
              <a:rPr lang="ru-RU" sz="1200" dirty="0">
                <a:solidFill>
                  <a:srgbClr val="C00000"/>
                </a:solidFill>
                <a:latin typeface="Arial Narrow" panose="020B0606020202030204" pitchFamily="34" charset="0"/>
              </a:rPr>
              <a:t> и подтверждает готовность обеспечения исполнения контракта</a:t>
            </a:r>
          </a:p>
        </p:txBody>
      </p:sp>
      <p:sp>
        <p:nvSpPr>
          <p:cNvPr id="17" name="TextBox 16"/>
          <p:cNvSpPr txBox="1"/>
          <p:nvPr/>
        </p:nvSpPr>
        <p:spPr>
          <a:xfrm>
            <a:off x="7334686" y="771713"/>
            <a:ext cx="4927952" cy="830997"/>
          </a:xfrm>
          <a:prstGeom prst="rect">
            <a:avLst/>
          </a:prstGeom>
          <a:noFill/>
          <a:ln>
            <a:noFill/>
          </a:ln>
        </p:spPr>
        <p:txBody>
          <a:bodyPr wrap="none" rtlCol="0">
            <a:spAutoFit/>
          </a:bodyPr>
          <a:lstStyle/>
          <a:p>
            <a:pPr algn="ctr"/>
            <a:r>
              <a:rPr lang="ru-RU" sz="1200" dirty="0">
                <a:solidFill>
                  <a:schemeClr val="accent6">
                    <a:lumMod val="75000"/>
                  </a:schemeClr>
                </a:solidFill>
                <a:latin typeface="Arial Narrow" panose="020B0606020202030204" pitchFamily="34" charset="0"/>
              </a:rPr>
              <a:t>ГРБС проводит анализ документов, приложенных к Запросу от заказчика</a:t>
            </a:r>
          </a:p>
          <a:p>
            <a:pPr algn="ctr"/>
            <a:r>
              <a:rPr lang="ru-RU" sz="1200" dirty="0">
                <a:solidFill>
                  <a:schemeClr val="accent6">
                    <a:lumMod val="75000"/>
                  </a:schemeClr>
                </a:solidFill>
                <a:latin typeface="Arial Narrow" panose="020B0606020202030204" pitchFamily="34" charset="0"/>
              </a:rPr>
              <a:t>и  в течение 2 раб. дней с даты получения Запроса </a:t>
            </a:r>
            <a:endParaRPr lang="ru-RU" sz="1200" dirty="0" smtClean="0">
              <a:solidFill>
                <a:schemeClr val="accent6">
                  <a:lumMod val="75000"/>
                </a:schemeClr>
              </a:solidFill>
              <a:latin typeface="Arial Narrow" panose="020B0606020202030204" pitchFamily="34" charset="0"/>
            </a:endParaRPr>
          </a:p>
          <a:p>
            <a:pPr algn="ctr"/>
            <a:r>
              <a:rPr lang="ru-RU" sz="1200" dirty="0" smtClean="0">
                <a:solidFill>
                  <a:schemeClr val="accent6">
                    <a:lumMod val="75000"/>
                  </a:schemeClr>
                </a:solidFill>
                <a:latin typeface="Arial Narrow" panose="020B0606020202030204" pitchFamily="34" charset="0"/>
              </a:rPr>
              <a:t>готовит </a:t>
            </a:r>
            <a:r>
              <a:rPr lang="ru-RU" sz="1200" dirty="0">
                <a:solidFill>
                  <a:schemeClr val="accent6">
                    <a:lumMod val="75000"/>
                  </a:schemeClr>
                </a:solidFill>
                <a:latin typeface="Arial Narrow" panose="020B0606020202030204" pitchFamily="34" charset="0"/>
              </a:rPr>
              <a:t>проект распоряжения главы администрации </a:t>
            </a:r>
            <a:r>
              <a:rPr lang="ru-RU" sz="1200" dirty="0" smtClean="0">
                <a:solidFill>
                  <a:schemeClr val="accent6">
                    <a:lumMod val="75000"/>
                  </a:schemeClr>
                </a:solidFill>
                <a:latin typeface="Arial Narrow" panose="020B0606020202030204" pitchFamily="34" charset="0"/>
              </a:rPr>
              <a:t>ЛО</a:t>
            </a:r>
          </a:p>
          <a:p>
            <a:pPr algn="ctr"/>
            <a:r>
              <a:rPr lang="ru-RU" sz="1200" dirty="0" smtClean="0">
                <a:solidFill>
                  <a:schemeClr val="accent6">
                    <a:lumMod val="75000"/>
                  </a:schemeClr>
                </a:solidFill>
                <a:latin typeface="Arial Narrow" panose="020B0606020202030204" pitchFamily="34" charset="0"/>
              </a:rPr>
              <a:t> и направляет на согласование в управление финансов и Правовое управление</a:t>
            </a:r>
            <a:endParaRPr lang="ru-RU" sz="1200" dirty="0">
              <a:solidFill>
                <a:schemeClr val="accent6">
                  <a:lumMod val="75000"/>
                </a:schemeClr>
              </a:solidFill>
              <a:latin typeface="Arial Narrow" panose="020B0606020202030204" pitchFamily="34" charset="0"/>
            </a:endParaRPr>
          </a:p>
        </p:txBody>
      </p:sp>
      <p:cxnSp>
        <p:nvCxnSpPr>
          <p:cNvPr id="22" name="Прямая соединительная линия 21"/>
          <p:cNvCxnSpPr/>
          <p:nvPr/>
        </p:nvCxnSpPr>
        <p:spPr>
          <a:xfrm flipV="1">
            <a:off x="1329315" y="2154012"/>
            <a:ext cx="5928298" cy="1398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182262" y="1498407"/>
            <a:ext cx="6144817" cy="461665"/>
          </a:xfrm>
          <a:prstGeom prst="rect">
            <a:avLst/>
          </a:prstGeom>
          <a:noFill/>
        </p:spPr>
        <p:txBody>
          <a:bodyPr wrap="square" rtlCol="0">
            <a:spAutoFit/>
          </a:bodyPr>
          <a:lstStyle/>
          <a:p>
            <a:pPr algn="ctr"/>
            <a:r>
              <a:rPr lang="ru-RU" sz="1200" i="1" dirty="0">
                <a:solidFill>
                  <a:schemeClr val="accent1">
                    <a:lumMod val="75000"/>
                  </a:schemeClr>
                </a:solidFill>
                <a:latin typeface="Arial Narrow" panose="020B0606020202030204" pitchFamily="34" charset="0"/>
              </a:rPr>
              <a:t>Заказчик в течение 1 рабочего дня рассматривает Обращение и направляет в адрес ГРБС Запрос  (с обосновывающими документами) о необходимости изменить условия контракта</a:t>
            </a:r>
          </a:p>
        </p:txBody>
      </p:sp>
      <p:cxnSp>
        <p:nvCxnSpPr>
          <p:cNvPr id="27" name="Прямая соединительная линия 26"/>
          <p:cNvCxnSpPr>
            <a:endCxn id="7" idx="2"/>
          </p:cNvCxnSpPr>
          <p:nvPr/>
        </p:nvCxnSpPr>
        <p:spPr>
          <a:xfrm>
            <a:off x="7543610" y="2143482"/>
            <a:ext cx="3527968" cy="8471"/>
          </a:xfrm>
          <a:prstGeom prst="line">
            <a:avLst/>
          </a:prstGeom>
          <a:ln w="1270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4" name="Стрелка вниз 33"/>
          <p:cNvSpPr/>
          <p:nvPr/>
        </p:nvSpPr>
        <p:spPr>
          <a:xfrm>
            <a:off x="1101034" y="1678594"/>
            <a:ext cx="253242" cy="25827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Стрелка вниз 34"/>
          <p:cNvSpPr/>
          <p:nvPr/>
        </p:nvSpPr>
        <p:spPr>
          <a:xfrm>
            <a:off x="7306606" y="2338531"/>
            <a:ext cx="253242" cy="412587"/>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Стрелка вниз 35"/>
          <p:cNvSpPr/>
          <p:nvPr/>
        </p:nvSpPr>
        <p:spPr>
          <a:xfrm>
            <a:off x="11046177" y="2329210"/>
            <a:ext cx="253242" cy="408238"/>
          </a:xfrm>
          <a:prstGeom prst="downArrow">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7" name="Объект 3"/>
          <p:cNvGraphicFramePr>
            <a:graphicFrameLocks/>
          </p:cNvGraphicFramePr>
          <p:nvPr>
            <p:extLst/>
          </p:nvPr>
        </p:nvGraphicFramePr>
        <p:xfrm>
          <a:off x="889856" y="4213226"/>
          <a:ext cx="10515600" cy="19581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8" name="TextBox 37"/>
          <p:cNvSpPr txBox="1"/>
          <p:nvPr/>
        </p:nvSpPr>
        <p:spPr>
          <a:xfrm>
            <a:off x="896389" y="3572629"/>
            <a:ext cx="3993401" cy="461665"/>
          </a:xfrm>
          <a:prstGeom prst="rect">
            <a:avLst/>
          </a:prstGeom>
          <a:noFill/>
        </p:spPr>
        <p:txBody>
          <a:bodyPr wrap="none" rtlCol="0">
            <a:spAutoFit/>
          </a:bodyPr>
          <a:lstStyle/>
          <a:p>
            <a:pPr algn="ctr"/>
            <a:r>
              <a:rPr lang="ru-RU" sz="1200" dirty="0" smtClean="0">
                <a:solidFill>
                  <a:srgbClr val="C00000"/>
                </a:solidFill>
                <a:latin typeface="Arial Narrow" panose="020B0606020202030204" pitchFamily="34" charset="0"/>
              </a:rPr>
              <a:t>Управление финансов и Правовое управление</a:t>
            </a:r>
          </a:p>
          <a:p>
            <a:pPr algn="ctr"/>
            <a:r>
              <a:rPr lang="ru-RU" sz="1200" dirty="0" smtClean="0">
                <a:solidFill>
                  <a:srgbClr val="C00000"/>
                </a:solidFill>
                <a:latin typeface="Arial Narrow" panose="020B0606020202030204" pitchFamily="34" charset="0"/>
              </a:rPr>
              <a:t> согласовывают проект распоряжения главы администрации ЛО</a:t>
            </a:r>
            <a:endParaRPr lang="ru-RU" sz="1200" dirty="0">
              <a:solidFill>
                <a:srgbClr val="C00000"/>
              </a:solidFill>
              <a:latin typeface="Arial Narrow" panose="020B0606020202030204" pitchFamily="34" charset="0"/>
            </a:endParaRPr>
          </a:p>
        </p:txBody>
      </p:sp>
      <p:sp>
        <p:nvSpPr>
          <p:cNvPr id="39" name="Стрелка вниз 38"/>
          <p:cNvSpPr/>
          <p:nvPr/>
        </p:nvSpPr>
        <p:spPr>
          <a:xfrm>
            <a:off x="1116490" y="4034294"/>
            <a:ext cx="253242" cy="258274"/>
          </a:xfrm>
          <a:prstGeom prst="downArrow">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4" name="TextBox 53"/>
          <p:cNvSpPr txBox="1"/>
          <p:nvPr/>
        </p:nvSpPr>
        <p:spPr>
          <a:xfrm>
            <a:off x="6169131" y="3972996"/>
            <a:ext cx="3629520" cy="276999"/>
          </a:xfrm>
          <a:prstGeom prst="rect">
            <a:avLst/>
          </a:prstGeom>
          <a:noFill/>
        </p:spPr>
        <p:txBody>
          <a:bodyPr wrap="none" rtlCol="0">
            <a:spAutoFit/>
          </a:bodyPr>
          <a:lstStyle/>
          <a:p>
            <a:pPr algn="ctr"/>
            <a:r>
              <a:rPr lang="ru-RU" sz="1200" b="1" dirty="0" smtClean="0">
                <a:solidFill>
                  <a:schemeClr val="bg2">
                    <a:lumMod val="10000"/>
                  </a:schemeClr>
                </a:solidFill>
                <a:latin typeface="Arial Narrow" panose="020B0606020202030204" pitchFamily="34" charset="0"/>
              </a:rPr>
              <a:t>Глава администрации ЛО подписывает распоряжение</a:t>
            </a:r>
            <a:endParaRPr lang="ru-RU" sz="1200" b="1" dirty="0">
              <a:solidFill>
                <a:schemeClr val="bg2">
                  <a:lumMod val="10000"/>
                </a:schemeClr>
              </a:solidFill>
              <a:latin typeface="Arial Narrow" panose="020B0606020202030204" pitchFamily="34" charset="0"/>
            </a:endParaRPr>
          </a:p>
        </p:txBody>
      </p:sp>
      <p:sp>
        <p:nvSpPr>
          <p:cNvPr id="55" name="Стрелка вниз 54"/>
          <p:cNvSpPr/>
          <p:nvPr/>
        </p:nvSpPr>
        <p:spPr>
          <a:xfrm>
            <a:off x="5844151" y="4034294"/>
            <a:ext cx="253242" cy="258274"/>
          </a:xfrm>
          <a:prstGeom prst="downArrow">
            <a:avLst/>
          </a:prstGeom>
          <a:solidFill>
            <a:schemeClr val="bg2">
              <a:lumMod val="5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Овал 55"/>
          <p:cNvSpPr/>
          <p:nvPr/>
        </p:nvSpPr>
        <p:spPr>
          <a:xfrm>
            <a:off x="5872867" y="4494799"/>
            <a:ext cx="195810" cy="195810"/>
          </a:xfrm>
          <a:prstGeom prst="ellipse">
            <a:avLst/>
          </a:prstGeom>
          <a:solidFill>
            <a:schemeClr val="bg2">
              <a:lumMod val="50000"/>
            </a:schemeClr>
          </a:solidFill>
          <a:ln>
            <a:solidFill>
              <a:srgbClr val="C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cxnSp>
        <p:nvCxnSpPr>
          <p:cNvPr id="57" name="Прямая соединительная линия 56"/>
          <p:cNvCxnSpPr/>
          <p:nvPr/>
        </p:nvCxnSpPr>
        <p:spPr>
          <a:xfrm flipV="1">
            <a:off x="1369732" y="4590181"/>
            <a:ext cx="4474419" cy="9880"/>
          </a:xfrm>
          <a:prstGeom prst="line">
            <a:avLst/>
          </a:prstGeom>
          <a:ln w="127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369057" y="599921"/>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0" name="Нашивка 46"/>
          <p:cNvSpPr/>
          <p:nvPr/>
        </p:nvSpPr>
        <p:spPr>
          <a:xfrm>
            <a:off x="261107" y="444432"/>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62" name="Нашивка 49"/>
          <p:cNvSpPr/>
          <p:nvPr/>
        </p:nvSpPr>
        <p:spPr>
          <a:xfrm>
            <a:off x="175382" y="444432"/>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72" name="Нашивка 59"/>
          <p:cNvSpPr/>
          <p:nvPr/>
        </p:nvSpPr>
        <p:spPr>
          <a:xfrm>
            <a:off x="89657" y="444432"/>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73" name="TextBox 72"/>
          <p:cNvSpPr txBox="1"/>
          <p:nvPr/>
        </p:nvSpPr>
        <p:spPr>
          <a:xfrm>
            <a:off x="11914360" y="-189902"/>
            <a:ext cx="184731" cy="584775"/>
          </a:xfrm>
          <a:prstGeom prst="rect">
            <a:avLst/>
          </a:prstGeom>
          <a:noFill/>
        </p:spPr>
        <p:txBody>
          <a:bodyPr wrap="none" rtlCol="0">
            <a:spAutoFit/>
          </a:bodyPr>
          <a:lstStyle/>
          <a:p>
            <a:endParaRPr lang="ru-RU" sz="1600" b="1" dirty="0" smtClean="0">
              <a:latin typeface="Arial Narrow" panose="020B0606020202030204" pitchFamily="34" charset="0"/>
              <a:cs typeface="Times New Roman" panose="02020603050405020304" pitchFamily="18" charset="0"/>
            </a:endParaRPr>
          </a:p>
          <a:p>
            <a:endParaRPr lang="ru-RU" sz="1600" b="1" dirty="0">
              <a:latin typeface="Arial Narrow" panose="020B0606020202030204" pitchFamily="34" charset="0"/>
              <a:cs typeface="Times New Roman" panose="02020603050405020304" pitchFamily="18" charset="0"/>
            </a:endParaRPr>
          </a:p>
        </p:txBody>
      </p:sp>
      <p:sp>
        <p:nvSpPr>
          <p:cNvPr id="76" name="TextBox 75"/>
          <p:cNvSpPr txBox="1"/>
          <p:nvPr/>
        </p:nvSpPr>
        <p:spPr>
          <a:xfrm>
            <a:off x="8621777" y="3192133"/>
            <a:ext cx="3809055" cy="646331"/>
          </a:xfrm>
          <a:prstGeom prst="rect">
            <a:avLst/>
          </a:prstGeom>
          <a:noFill/>
        </p:spPr>
        <p:txBody>
          <a:bodyPr wrap="none" rtlCol="0">
            <a:spAutoFit/>
          </a:bodyPr>
          <a:lstStyle/>
          <a:p>
            <a:pPr algn="ctr"/>
            <a:r>
              <a:rPr lang="ru-RU" sz="1200" dirty="0" smtClean="0">
                <a:solidFill>
                  <a:schemeClr val="accent5">
                    <a:lumMod val="75000"/>
                  </a:schemeClr>
                </a:solidFill>
                <a:latin typeface="Arial Narrow" panose="020B0606020202030204" pitchFamily="34" charset="0"/>
              </a:rPr>
              <a:t>Заказчик готовит обоснование изменений условий контракта,</a:t>
            </a:r>
          </a:p>
          <a:p>
            <a:pPr algn="ctr"/>
            <a:r>
              <a:rPr lang="ru-RU" sz="1200" dirty="0" smtClean="0">
                <a:solidFill>
                  <a:schemeClr val="accent5">
                    <a:lumMod val="75000"/>
                  </a:schemeClr>
                </a:solidFill>
                <a:latin typeface="Arial Narrow" panose="020B0606020202030204" pitchFamily="34" charset="0"/>
              </a:rPr>
              <a:t>меняет условия контракта через</a:t>
            </a:r>
          </a:p>
          <a:p>
            <a:pPr algn="ctr"/>
            <a:r>
              <a:rPr lang="ru-RU" sz="1200" dirty="0" smtClean="0">
                <a:solidFill>
                  <a:schemeClr val="accent5">
                    <a:lumMod val="75000"/>
                  </a:schemeClr>
                </a:solidFill>
                <a:latin typeface="Arial Narrow" panose="020B0606020202030204" pitchFamily="34" charset="0"/>
              </a:rPr>
              <a:t> подписание дополнительного соглашения</a:t>
            </a:r>
            <a:endParaRPr lang="ru-RU" sz="1200" dirty="0">
              <a:solidFill>
                <a:schemeClr val="accent5">
                  <a:lumMod val="75000"/>
                </a:schemeClr>
              </a:solidFill>
              <a:latin typeface="Arial Narrow" panose="020B0606020202030204" pitchFamily="34" charset="0"/>
            </a:endParaRPr>
          </a:p>
        </p:txBody>
      </p:sp>
      <p:sp>
        <p:nvSpPr>
          <p:cNvPr id="77" name="Стрелка вниз 76"/>
          <p:cNvSpPr/>
          <p:nvPr/>
        </p:nvSpPr>
        <p:spPr>
          <a:xfrm>
            <a:off x="10649446" y="4034294"/>
            <a:ext cx="253242" cy="258274"/>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8" name="Овал 77"/>
          <p:cNvSpPr/>
          <p:nvPr/>
        </p:nvSpPr>
        <p:spPr>
          <a:xfrm>
            <a:off x="10678162" y="4494799"/>
            <a:ext cx="195810" cy="195810"/>
          </a:xfrm>
          <a:prstGeom prst="ellipse">
            <a:avLst/>
          </a:prstGeom>
          <a:solidFill>
            <a:srgbClr val="C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cxnSp>
        <p:nvCxnSpPr>
          <p:cNvPr id="79" name="Прямая соединительная линия 78"/>
          <p:cNvCxnSpPr/>
          <p:nvPr/>
        </p:nvCxnSpPr>
        <p:spPr>
          <a:xfrm>
            <a:off x="6096000" y="4590181"/>
            <a:ext cx="4553446" cy="9879"/>
          </a:xfrm>
          <a:prstGeom prst="line">
            <a:avLst/>
          </a:prstGeom>
          <a:ln w="127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029089" y="2443871"/>
            <a:ext cx="6144817" cy="461665"/>
          </a:xfrm>
          <a:prstGeom prst="rect">
            <a:avLst/>
          </a:prstGeom>
          <a:noFill/>
        </p:spPr>
        <p:txBody>
          <a:bodyPr wrap="square" rtlCol="0">
            <a:spAutoFit/>
          </a:bodyPr>
          <a:lstStyle/>
          <a:p>
            <a:pPr algn="ctr"/>
            <a:r>
              <a:rPr lang="ru-RU" sz="1200" i="1" dirty="0">
                <a:solidFill>
                  <a:schemeClr val="accent1">
                    <a:lumMod val="75000"/>
                  </a:schemeClr>
                </a:solidFill>
                <a:latin typeface="Arial Narrow" panose="020B0606020202030204" pitchFamily="34" charset="0"/>
              </a:rPr>
              <a:t>Заказчик в течение 1 рабочего дня рассматривает Обращение и возвращает его исполнителю </a:t>
            </a:r>
            <a:r>
              <a:rPr lang="ru-RU" sz="1200" i="1" dirty="0" smtClean="0">
                <a:solidFill>
                  <a:schemeClr val="accent1">
                    <a:lumMod val="75000"/>
                  </a:schemeClr>
                </a:solidFill>
                <a:latin typeface="Arial Narrow" panose="020B0606020202030204" pitchFamily="34" charset="0"/>
              </a:rPr>
              <a:t> (</a:t>
            </a:r>
            <a:r>
              <a:rPr lang="ru-RU" sz="1200" i="1" dirty="0">
                <a:solidFill>
                  <a:schemeClr val="accent1">
                    <a:lumMod val="75000"/>
                  </a:schemeClr>
                </a:solidFill>
                <a:latin typeface="Arial Narrow" panose="020B0606020202030204" pitchFamily="34" charset="0"/>
              </a:rPr>
              <a:t>с обосновывающими документами) об отсутствии необходимости изменить условия контракта</a:t>
            </a:r>
          </a:p>
        </p:txBody>
      </p:sp>
      <p:sp>
        <p:nvSpPr>
          <p:cNvPr id="48" name="Стрелка вниз 47"/>
          <p:cNvSpPr/>
          <p:nvPr/>
        </p:nvSpPr>
        <p:spPr>
          <a:xfrm rot="10800000">
            <a:off x="10678162" y="4973674"/>
            <a:ext cx="253242" cy="25827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9" name="TextBox 48"/>
          <p:cNvSpPr txBox="1"/>
          <p:nvPr/>
        </p:nvSpPr>
        <p:spPr>
          <a:xfrm>
            <a:off x="8903951" y="5307674"/>
            <a:ext cx="2710999" cy="830997"/>
          </a:xfrm>
          <a:prstGeom prst="rect">
            <a:avLst/>
          </a:prstGeom>
          <a:noFill/>
        </p:spPr>
        <p:txBody>
          <a:bodyPr wrap="none" rtlCol="0">
            <a:spAutoFit/>
          </a:bodyPr>
          <a:lstStyle/>
          <a:p>
            <a:pPr algn="ctr"/>
            <a:r>
              <a:rPr lang="ru-RU" sz="1200" dirty="0" smtClean="0">
                <a:solidFill>
                  <a:srgbClr val="C00000"/>
                </a:solidFill>
                <a:latin typeface="Arial Narrow" panose="020B0606020202030204" pitchFamily="34" charset="0"/>
              </a:rPr>
              <a:t>Исполнитель контракта предоставляет </a:t>
            </a:r>
          </a:p>
          <a:p>
            <a:pPr algn="ctr"/>
            <a:r>
              <a:rPr lang="ru-RU" sz="1200" dirty="0" smtClean="0">
                <a:solidFill>
                  <a:srgbClr val="C00000"/>
                </a:solidFill>
                <a:latin typeface="Arial Narrow" panose="020B0606020202030204" pitchFamily="34" charset="0"/>
              </a:rPr>
              <a:t>обеспечение </a:t>
            </a:r>
            <a:r>
              <a:rPr lang="ru-RU" sz="1200" dirty="0">
                <a:solidFill>
                  <a:srgbClr val="C00000"/>
                </a:solidFill>
                <a:latin typeface="Arial Narrow" panose="020B0606020202030204" pitchFamily="34" charset="0"/>
              </a:rPr>
              <a:t>исполнения </a:t>
            </a:r>
            <a:r>
              <a:rPr lang="ru-RU" sz="1200" dirty="0" smtClean="0">
                <a:solidFill>
                  <a:srgbClr val="C00000"/>
                </a:solidFill>
                <a:latin typeface="Arial Narrow" panose="020B0606020202030204" pitchFamily="34" charset="0"/>
              </a:rPr>
              <a:t>контракта и</a:t>
            </a:r>
          </a:p>
          <a:p>
            <a:pPr algn="ctr"/>
            <a:r>
              <a:rPr lang="ru-RU" sz="1200" dirty="0" smtClean="0">
                <a:solidFill>
                  <a:srgbClr val="C00000"/>
                </a:solidFill>
                <a:latin typeface="Arial Narrow" panose="020B0606020202030204" pitchFamily="34" charset="0"/>
              </a:rPr>
              <a:t>подписывает дополнительное соглашение</a:t>
            </a:r>
          </a:p>
          <a:p>
            <a:pPr algn="ctr"/>
            <a:r>
              <a:rPr lang="ru-RU" sz="1200" dirty="0" smtClean="0">
                <a:solidFill>
                  <a:srgbClr val="C00000"/>
                </a:solidFill>
                <a:latin typeface="Arial Narrow" panose="020B0606020202030204" pitchFamily="34" charset="0"/>
              </a:rPr>
              <a:t> об изменении условий контракта</a:t>
            </a:r>
            <a:endParaRPr lang="ru-RU" sz="1200" dirty="0">
              <a:solidFill>
                <a:srgbClr val="C00000"/>
              </a:solidFill>
              <a:latin typeface="Arial Narrow" panose="020B0606020202030204" pitchFamily="34" charset="0"/>
            </a:endParaRPr>
          </a:p>
        </p:txBody>
      </p:sp>
      <p:cxnSp>
        <p:nvCxnSpPr>
          <p:cNvPr id="33" name="Прямая со стрелкой 32"/>
          <p:cNvCxnSpPr/>
          <p:nvPr/>
        </p:nvCxnSpPr>
        <p:spPr>
          <a:xfrm>
            <a:off x="1591733" y="1468604"/>
            <a:ext cx="5132103" cy="0"/>
          </a:xfrm>
          <a:prstGeom prst="straightConnector1">
            <a:avLst/>
          </a:prstGeom>
          <a:ln w="12700">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p:nvPr/>
        </p:nvCxnSpPr>
        <p:spPr>
          <a:xfrm flipH="1">
            <a:off x="1591733" y="2962696"/>
            <a:ext cx="5132104" cy="16934"/>
          </a:xfrm>
          <a:prstGeom prst="straightConnector1">
            <a:avLst/>
          </a:prstGeom>
          <a:ln w="12700">
            <a:solidFill>
              <a:srgbClr val="C0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flipH="1">
            <a:off x="1591733" y="5417286"/>
            <a:ext cx="3990002" cy="0"/>
          </a:xfrm>
          <a:prstGeom prst="straightConnector1">
            <a:avLst/>
          </a:prstGeom>
          <a:ln w="12700">
            <a:solidFill>
              <a:srgbClr val="C0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67236" y="4770955"/>
            <a:ext cx="4238660" cy="646331"/>
          </a:xfrm>
          <a:prstGeom prst="rect">
            <a:avLst/>
          </a:prstGeom>
          <a:noFill/>
        </p:spPr>
        <p:txBody>
          <a:bodyPr wrap="none" rtlCol="0">
            <a:spAutoFit/>
          </a:bodyPr>
          <a:lstStyle/>
          <a:p>
            <a:pPr algn="ctr"/>
            <a:r>
              <a:rPr lang="ru-RU" sz="1200" dirty="0" smtClean="0">
                <a:solidFill>
                  <a:srgbClr val="C00000"/>
                </a:solidFill>
                <a:latin typeface="Arial Narrow" panose="020B0606020202030204" pitchFamily="34" charset="0"/>
              </a:rPr>
              <a:t>Управление финансов и Правовое управление</a:t>
            </a:r>
          </a:p>
          <a:p>
            <a:pPr algn="ctr"/>
            <a:r>
              <a:rPr lang="ru-RU" sz="1200" dirty="0" smtClean="0">
                <a:solidFill>
                  <a:srgbClr val="C00000"/>
                </a:solidFill>
                <a:latin typeface="Arial Narrow" panose="020B0606020202030204" pitchFamily="34" charset="0"/>
              </a:rPr>
              <a:t> не согласовывают проект распоряжения главы администрации ЛО, </a:t>
            </a:r>
          </a:p>
          <a:p>
            <a:pPr algn="ctr"/>
            <a:r>
              <a:rPr lang="ru-RU" sz="1200" dirty="0" smtClean="0">
                <a:solidFill>
                  <a:srgbClr val="C00000"/>
                </a:solidFill>
                <a:latin typeface="Arial Narrow" panose="020B0606020202030204" pitchFamily="34" charset="0"/>
              </a:rPr>
              <a:t>указывая в заключении причину несогласования</a:t>
            </a:r>
            <a:endParaRPr lang="ru-RU" sz="1200" dirty="0">
              <a:solidFill>
                <a:srgbClr val="C00000"/>
              </a:solidFill>
              <a:latin typeface="Arial Narrow" panose="020B0606020202030204" pitchFamily="34" charset="0"/>
            </a:endParaRPr>
          </a:p>
        </p:txBody>
      </p:sp>
      <p:sp>
        <p:nvSpPr>
          <p:cNvPr id="44" name="TextBox 43"/>
          <p:cNvSpPr txBox="1"/>
          <p:nvPr/>
        </p:nvSpPr>
        <p:spPr>
          <a:xfrm>
            <a:off x="11888918" y="-217110"/>
            <a:ext cx="277640" cy="584775"/>
          </a:xfrm>
          <a:prstGeom prst="rect">
            <a:avLst/>
          </a:prstGeom>
          <a:noFill/>
        </p:spPr>
        <p:txBody>
          <a:bodyPr wrap="squar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3</a:t>
            </a:r>
            <a:endParaRPr lang="ru-RU" sz="1600" b="1"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4271223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494387" y="9021"/>
            <a:ext cx="9144000" cy="369332"/>
          </a:xfrm>
          <a:prstGeom prst="rect">
            <a:avLst/>
          </a:prstGeom>
          <a:noFill/>
        </p:spPr>
        <p:txBody>
          <a:bodyPr wrap="square" lIns="91440" tIns="45720" rIns="91440" bIns="45720" rtlCol="0">
            <a:spAutoFit/>
          </a:bodyPr>
          <a:lstStyle/>
          <a:p>
            <a:pPr algn="ctr"/>
            <a:r>
              <a:rPr lang="ru-RU" b="1" dirty="0">
                <a:solidFill>
                  <a:schemeClr val="tx1">
                    <a:lumMod val="65000"/>
                    <a:lumOff val="35000"/>
                  </a:schemeClr>
                </a:solidFill>
                <a:latin typeface="Arial Narrow" panose="020B0606020202030204" pitchFamily="34" charset="0"/>
                <a:cs typeface="Times New Roman" panose="02020603050405020304" pitchFamily="18" charset="0"/>
              </a:rPr>
              <a:t>       </a:t>
            </a:r>
            <a:r>
              <a:rPr lang="ru-RU" b="1" dirty="0" smtClean="0">
                <a:solidFill>
                  <a:schemeClr val="tx1">
                    <a:lumMod val="65000"/>
                    <a:lumOff val="35000"/>
                  </a:schemeClr>
                </a:solidFill>
                <a:latin typeface="Arial Narrow" panose="020B0606020202030204" pitchFamily="34" charset="0"/>
                <a:cs typeface="Times New Roman" panose="02020603050405020304" pitchFamily="18" charset="0"/>
              </a:rPr>
              <a:t>Форма обоснования изменения условий контракта</a:t>
            </a:r>
            <a:endParaRPr lang="ru-RU" b="1" dirty="0">
              <a:solidFill>
                <a:schemeClr val="tx1">
                  <a:lumMod val="65000"/>
                  <a:lumOff val="35000"/>
                </a:schemeClr>
              </a:solidFill>
              <a:latin typeface="Arial Narrow" panose="020B0606020202030204" pitchFamily="34" charset="0"/>
              <a:cs typeface="Times New Roman" panose="02020603050405020304" pitchFamily="18" charset="0"/>
            </a:endParaRPr>
          </a:p>
        </p:txBody>
      </p:sp>
      <p:cxnSp>
        <p:nvCxnSpPr>
          <p:cNvPr id="10" name="Прямая соединительная линия 9"/>
          <p:cNvCxnSpPr/>
          <p:nvPr/>
        </p:nvCxnSpPr>
        <p:spPr>
          <a:xfrm>
            <a:off x="508000" y="424022"/>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Нашивка 46"/>
          <p:cNvSpPr/>
          <p:nvPr/>
        </p:nvSpPr>
        <p:spPr>
          <a:xfrm>
            <a:off x="400050" y="278705"/>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5" name="Нашивка 49"/>
          <p:cNvSpPr/>
          <p:nvPr/>
        </p:nvSpPr>
        <p:spPr>
          <a:xfrm>
            <a:off x="314325" y="278705"/>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6" name="Нашивка 59"/>
          <p:cNvSpPr/>
          <p:nvPr/>
        </p:nvSpPr>
        <p:spPr>
          <a:xfrm>
            <a:off x="228600" y="278705"/>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3" name="TextBox 12"/>
          <p:cNvSpPr txBox="1"/>
          <p:nvPr/>
        </p:nvSpPr>
        <p:spPr>
          <a:xfrm>
            <a:off x="11888918" y="-187536"/>
            <a:ext cx="277640" cy="584775"/>
          </a:xfrm>
          <a:prstGeom prst="rect">
            <a:avLst/>
          </a:prstGeom>
          <a:noFill/>
        </p:spPr>
        <p:txBody>
          <a:bodyPr wrap="non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4</a:t>
            </a:r>
            <a:endParaRPr lang="ru-RU" sz="1600" b="1" dirty="0">
              <a:latin typeface="Arial Narrow" panose="020B0606020202030204" pitchFamily="34"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28600" y="616958"/>
            <a:ext cx="11660318" cy="6155034"/>
          </a:xfrm>
          <a:prstGeom prst="rect">
            <a:avLst/>
          </a:prstGeom>
        </p:spPr>
      </p:pic>
    </p:spTree>
    <p:extLst>
      <p:ext uri="{BB962C8B-B14F-4D97-AF65-F5344CB8AC3E}">
        <p14:creationId xmlns:p14="http://schemas.microsoft.com/office/powerpoint/2010/main" val="1395132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Прямоугольник 25"/>
          <p:cNvSpPr/>
          <p:nvPr/>
        </p:nvSpPr>
        <p:spPr>
          <a:xfrm>
            <a:off x="508000" y="860995"/>
            <a:ext cx="11380918" cy="5870425"/>
          </a:xfrm>
          <a:prstGeom prst="rect">
            <a:avLst/>
          </a:prstGeom>
          <a:solidFill>
            <a:schemeClr val="bg1">
              <a:lumMod val="75000"/>
            </a:schemeClr>
          </a:solidFill>
          <a:ln/>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ctr"/>
            <a:endParaRPr lang="ru-RU" sz="1286" dirty="0"/>
          </a:p>
        </p:txBody>
      </p:sp>
      <p:sp>
        <p:nvSpPr>
          <p:cNvPr id="21" name="TextBox 20"/>
          <p:cNvSpPr txBox="1"/>
          <p:nvPr/>
        </p:nvSpPr>
        <p:spPr>
          <a:xfrm>
            <a:off x="1494387" y="9021"/>
            <a:ext cx="9144000" cy="369332"/>
          </a:xfrm>
          <a:prstGeom prst="rect">
            <a:avLst/>
          </a:prstGeom>
          <a:noFill/>
        </p:spPr>
        <p:txBody>
          <a:bodyPr wrap="square" lIns="91440" tIns="45720" rIns="91440" bIns="45720" rtlCol="0">
            <a:spAutoFit/>
          </a:bodyPr>
          <a:lstStyle/>
          <a:p>
            <a:pPr algn="ctr"/>
            <a:r>
              <a:rPr lang="ru-RU" b="1" dirty="0">
                <a:solidFill>
                  <a:schemeClr val="tx1">
                    <a:lumMod val="65000"/>
                    <a:lumOff val="35000"/>
                  </a:schemeClr>
                </a:solidFill>
                <a:latin typeface="Arial Narrow" panose="020B0606020202030204" pitchFamily="34" charset="0"/>
                <a:cs typeface="Times New Roman" panose="02020603050405020304" pitchFamily="18" charset="0"/>
              </a:rPr>
              <a:t>       </a:t>
            </a:r>
            <a:r>
              <a:rPr lang="ru-RU" b="1" dirty="0" smtClean="0">
                <a:solidFill>
                  <a:schemeClr val="tx1">
                    <a:lumMod val="65000"/>
                    <a:lumOff val="35000"/>
                  </a:schemeClr>
                </a:solidFill>
                <a:latin typeface="Arial Narrow" panose="020B0606020202030204" pitchFamily="34" charset="0"/>
                <a:cs typeface="Times New Roman" panose="02020603050405020304" pitchFamily="18" charset="0"/>
              </a:rPr>
              <a:t>Заказчики, нарушившие распоряжение администрации Липецкой области №336-р</a:t>
            </a:r>
            <a:endParaRPr lang="ru-RU" b="1" dirty="0">
              <a:solidFill>
                <a:schemeClr val="tx1">
                  <a:lumMod val="65000"/>
                  <a:lumOff val="35000"/>
                </a:schemeClr>
              </a:solidFill>
              <a:latin typeface="Arial Narrow" panose="020B0606020202030204" pitchFamily="34" charset="0"/>
              <a:cs typeface="Times New Roman" panose="02020603050405020304" pitchFamily="18" charset="0"/>
            </a:endParaRPr>
          </a:p>
        </p:txBody>
      </p:sp>
      <p:cxnSp>
        <p:nvCxnSpPr>
          <p:cNvPr id="10" name="Прямая соединительная линия 9"/>
          <p:cNvCxnSpPr/>
          <p:nvPr/>
        </p:nvCxnSpPr>
        <p:spPr>
          <a:xfrm>
            <a:off x="508000" y="723900"/>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Нашивка 46"/>
          <p:cNvSpPr/>
          <p:nvPr/>
        </p:nvSpPr>
        <p:spPr>
          <a:xfrm>
            <a:off x="40005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5" name="Нашивка 49"/>
          <p:cNvSpPr/>
          <p:nvPr/>
        </p:nvSpPr>
        <p:spPr>
          <a:xfrm>
            <a:off x="314325"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6" name="Нашивка 59"/>
          <p:cNvSpPr/>
          <p:nvPr/>
        </p:nvSpPr>
        <p:spPr>
          <a:xfrm>
            <a:off x="22860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1" name="TextBox 10"/>
          <p:cNvSpPr txBox="1"/>
          <p:nvPr/>
        </p:nvSpPr>
        <p:spPr>
          <a:xfrm>
            <a:off x="11888918" y="-187536"/>
            <a:ext cx="277640" cy="584775"/>
          </a:xfrm>
          <a:prstGeom prst="rect">
            <a:avLst/>
          </a:prstGeom>
          <a:noFill/>
        </p:spPr>
        <p:txBody>
          <a:bodyPr wrap="non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5</a:t>
            </a:r>
            <a:endParaRPr lang="ru-RU" sz="1600" b="1" dirty="0">
              <a:latin typeface="Arial Narrow" panose="020B0606020202030204" pitchFamily="34"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789778508"/>
              </p:ext>
            </p:extLst>
          </p:nvPr>
        </p:nvGraphicFramePr>
        <p:xfrm>
          <a:off x="914400" y="1267484"/>
          <a:ext cx="10515600" cy="5078996"/>
        </p:xfrm>
        <a:graphic>
          <a:graphicData uri="http://schemas.openxmlformats.org/drawingml/2006/table">
            <a:tbl>
              <a:tblPr firstRow="1" firstCol="1" bandRow="1">
                <a:tableStyleId>{F5AB1C69-6EDB-4FF4-983F-18BD219EF322}</a:tableStyleId>
              </a:tblPr>
              <a:tblGrid>
                <a:gridCol w="1494962">
                  <a:extLst>
                    <a:ext uri="{9D8B030D-6E8A-4147-A177-3AD203B41FA5}">
                      <a16:colId xmlns:a16="http://schemas.microsoft.com/office/drawing/2014/main" val="966762614"/>
                    </a:ext>
                  </a:extLst>
                </a:gridCol>
                <a:gridCol w="2072103">
                  <a:extLst>
                    <a:ext uri="{9D8B030D-6E8A-4147-A177-3AD203B41FA5}">
                      <a16:colId xmlns:a16="http://schemas.microsoft.com/office/drawing/2014/main" val="1226947863"/>
                    </a:ext>
                  </a:extLst>
                </a:gridCol>
                <a:gridCol w="1140369">
                  <a:extLst>
                    <a:ext uri="{9D8B030D-6E8A-4147-A177-3AD203B41FA5}">
                      <a16:colId xmlns:a16="http://schemas.microsoft.com/office/drawing/2014/main" val="551596718"/>
                    </a:ext>
                  </a:extLst>
                </a:gridCol>
                <a:gridCol w="1941472">
                  <a:extLst>
                    <a:ext uri="{9D8B030D-6E8A-4147-A177-3AD203B41FA5}">
                      <a16:colId xmlns:a16="http://schemas.microsoft.com/office/drawing/2014/main" val="374613902"/>
                    </a:ext>
                  </a:extLst>
                </a:gridCol>
                <a:gridCol w="1371323">
                  <a:extLst>
                    <a:ext uri="{9D8B030D-6E8A-4147-A177-3AD203B41FA5}">
                      <a16:colId xmlns:a16="http://schemas.microsoft.com/office/drawing/2014/main" val="2886980386"/>
                    </a:ext>
                  </a:extLst>
                </a:gridCol>
                <a:gridCol w="1390399">
                  <a:extLst>
                    <a:ext uri="{9D8B030D-6E8A-4147-A177-3AD203B41FA5}">
                      <a16:colId xmlns:a16="http://schemas.microsoft.com/office/drawing/2014/main" val="1682962440"/>
                    </a:ext>
                  </a:extLst>
                </a:gridCol>
                <a:gridCol w="1104972">
                  <a:extLst>
                    <a:ext uri="{9D8B030D-6E8A-4147-A177-3AD203B41FA5}">
                      <a16:colId xmlns:a16="http://schemas.microsoft.com/office/drawing/2014/main" val="2903778794"/>
                    </a:ext>
                  </a:extLst>
                </a:gridCol>
              </a:tblGrid>
              <a:tr h="504059">
                <a:tc rowSpan="2">
                  <a:txBody>
                    <a:bodyPr/>
                    <a:lstStyle/>
                    <a:p>
                      <a:pPr algn="ctr">
                        <a:lnSpc>
                          <a:spcPct val="107000"/>
                        </a:lnSpc>
                        <a:spcAft>
                          <a:spcPts val="0"/>
                        </a:spcAft>
                      </a:pPr>
                      <a:r>
                        <a:rPr lang="ru-RU" sz="1400" dirty="0">
                          <a:solidFill>
                            <a:schemeClr val="tx1"/>
                          </a:solidFill>
                          <a:effectLst/>
                        </a:rPr>
                        <a:t>Реестровый номер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rowSpan="2">
                  <a:txBody>
                    <a:bodyPr/>
                    <a:lstStyle/>
                    <a:p>
                      <a:pPr algn="ctr">
                        <a:lnSpc>
                          <a:spcPct val="107000"/>
                        </a:lnSpc>
                        <a:spcAft>
                          <a:spcPts val="0"/>
                        </a:spcAft>
                      </a:pPr>
                      <a:r>
                        <a:rPr lang="ru-RU" sz="1400" dirty="0">
                          <a:solidFill>
                            <a:schemeClr val="tx1"/>
                          </a:solidFill>
                          <a:effectLst/>
                        </a:rPr>
                        <a:t>Номер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rowSpan="2">
                  <a:txBody>
                    <a:bodyPr/>
                    <a:lstStyle/>
                    <a:p>
                      <a:pPr algn="ctr">
                        <a:lnSpc>
                          <a:spcPct val="107000"/>
                        </a:lnSpc>
                        <a:spcAft>
                          <a:spcPts val="0"/>
                        </a:spcAft>
                      </a:pPr>
                      <a:r>
                        <a:rPr lang="ru-RU" sz="1400" dirty="0">
                          <a:solidFill>
                            <a:schemeClr val="tx1"/>
                          </a:solidFill>
                          <a:effectLst/>
                        </a:rPr>
                        <a:t>Дата заключения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rowSpan="2">
                  <a:txBody>
                    <a:bodyPr/>
                    <a:lstStyle/>
                    <a:p>
                      <a:pPr algn="ctr">
                        <a:lnSpc>
                          <a:spcPct val="107000"/>
                        </a:lnSpc>
                        <a:spcAft>
                          <a:spcPts val="0"/>
                        </a:spcAft>
                      </a:pPr>
                      <a:r>
                        <a:rPr lang="ru-RU" sz="1400" dirty="0">
                          <a:solidFill>
                            <a:schemeClr val="tx1"/>
                          </a:solidFill>
                          <a:effectLst/>
                        </a:rPr>
                        <a:t>Предмет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rowSpan="2">
                  <a:txBody>
                    <a:bodyPr/>
                    <a:lstStyle/>
                    <a:p>
                      <a:pPr algn="ctr">
                        <a:lnSpc>
                          <a:spcPct val="107000"/>
                        </a:lnSpc>
                        <a:spcAft>
                          <a:spcPts val="0"/>
                        </a:spcAft>
                      </a:pPr>
                      <a:r>
                        <a:rPr lang="ru-RU" sz="1400" dirty="0">
                          <a:solidFill>
                            <a:schemeClr val="tx1"/>
                          </a:solidFill>
                          <a:effectLst/>
                        </a:rPr>
                        <a:t>Наименование изменений условий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gridSpan="2">
                  <a:txBody>
                    <a:bodyPr/>
                    <a:lstStyle/>
                    <a:p>
                      <a:pPr algn="ctr">
                        <a:lnSpc>
                          <a:spcPct val="107000"/>
                        </a:lnSpc>
                        <a:spcAft>
                          <a:spcPts val="0"/>
                        </a:spcAft>
                      </a:pPr>
                      <a:r>
                        <a:rPr lang="ru-RU" sz="1400" dirty="0">
                          <a:solidFill>
                            <a:schemeClr val="tx1"/>
                          </a:solidFill>
                          <a:effectLst/>
                        </a:rPr>
                        <a:t>Реквизиты заключенного  дополнительного соглашения</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hMerge="1">
                  <a:txBody>
                    <a:bodyPr/>
                    <a:lstStyle/>
                    <a:p>
                      <a:endParaRPr lang="ru-RU"/>
                    </a:p>
                  </a:txBody>
                  <a:tcPr/>
                </a:tc>
                <a:extLst>
                  <a:ext uri="{0D108BD9-81ED-4DB2-BD59-A6C34878D82A}">
                    <a16:rowId xmlns:a16="http://schemas.microsoft.com/office/drawing/2014/main" val="1351656122"/>
                  </a:ext>
                </a:extLst>
              </a:tr>
              <a:tr h="516718">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200" b="1" dirty="0">
                          <a:solidFill>
                            <a:schemeClr val="tx1"/>
                          </a:solidFill>
                          <a:effectLst/>
                        </a:rPr>
                        <a:t>№</a:t>
                      </a:r>
                      <a:endParaRPr lang="ru-RU"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200" b="1" dirty="0">
                          <a:solidFill>
                            <a:schemeClr val="tx1"/>
                          </a:solidFill>
                          <a:effectLst/>
                        </a:rPr>
                        <a:t>дата</a:t>
                      </a:r>
                      <a:endParaRPr lang="ru-RU"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580115126"/>
                  </a:ext>
                </a:extLst>
              </a:tr>
              <a:tr h="1065712">
                <a:tc>
                  <a:txBody>
                    <a:bodyPr/>
                    <a:lstStyle/>
                    <a:p>
                      <a:pPr algn="ctr">
                        <a:lnSpc>
                          <a:spcPct val="107000"/>
                        </a:lnSpc>
                        <a:spcAft>
                          <a:spcPts val="0"/>
                        </a:spcAft>
                      </a:pPr>
                      <a:r>
                        <a:rPr lang="ru-RU" sz="1000" dirty="0">
                          <a:solidFill>
                            <a:schemeClr val="tx1"/>
                          </a:solidFill>
                          <a:effectLst/>
                        </a:rPr>
                        <a:t>2480300324620000002</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0346200001820000001-0045496-01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31.03.2020</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Поставка мебели для мастерской "Швейное дело" в рамках реализации регионального проекта "Современная школа"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Изменение срока действия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400" b="1" dirty="0">
                          <a:solidFill>
                            <a:srgbClr val="C00000"/>
                          </a:solidFill>
                          <a:effectLst/>
                        </a:rPr>
                        <a:t>23.05.2020</a:t>
                      </a:r>
                      <a:endParaRPr lang="ru-RU" sz="1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100113297"/>
                  </a:ext>
                </a:extLst>
              </a:tr>
              <a:tr h="1711524">
                <a:tc>
                  <a:txBody>
                    <a:bodyPr/>
                    <a:lstStyle/>
                    <a:p>
                      <a:pPr algn="ctr">
                        <a:lnSpc>
                          <a:spcPct val="107000"/>
                        </a:lnSpc>
                        <a:spcAft>
                          <a:spcPts val="0"/>
                        </a:spcAft>
                      </a:pPr>
                      <a:r>
                        <a:rPr lang="ru-RU" sz="1000" dirty="0">
                          <a:solidFill>
                            <a:schemeClr val="tx1"/>
                          </a:solidFill>
                          <a:effectLst/>
                        </a:rPr>
                        <a:t>2480300324620000005</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000" dirty="0">
                          <a:solidFill>
                            <a:schemeClr val="tx1"/>
                          </a:solidFill>
                          <a:effectLst/>
                        </a:rPr>
                        <a:t>0346200001820000002-0045496-01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000" dirty="0">
                          <a:solidFill>
                            <a:schemeClr val="tx1"/>
                          </a:solidFill>
                          <a:effectLst/>
                        </a:rPr>
                        <a:t>06.04.2020</a:t>
                      </a:r>
                      <a:endParaRPr lang="ru-RU" sz="1400" dirty="0">
                        <a:solidFill>
                          <a:schemeClr val="tx1"/>
                        </a:solidFill>
                        <a:effectLst/>
                      </a:endParaRPr>
                    </a:p>
                    <a:p>
                      <a:pPr algn="ctr">
                        <a:lnSpc>
                          <a:spcPct val="107000"/>
                        </a:lnSpc>
                        <a:spcAft>
                          <a:spcPts val="0"/>
                        </a:spcAft>
                      </a:pPr>
                      <a:r>
                        <a:rPr lang="ru-RU" sz="1000" dirty="0">
                          <a:solidFill>
                            <a:schemeClr val="tx1"/>
                          </a:solidFill>
                          <a:effectLst/>
                        </a:rPr>
                        <a:t> </a:t>
                      </a:r>
                      <a:endParaRPr lang="ru-RU" sz="1400" dirty="0">
                        <a:solidFill>
                          <a:schemeClr val="tx1"/>
                        </a:solidFill>
                        <a:effectLst/>
                      </a:endParaRPr>
                    </a:p>
                    <a:p>
                      <a:pPr algn="ctr">
                        <a:lnSpc>
                          <a:spcPct val="107000"/>
                        </a:lnSpc>
                        <a:spcAft>
                          <a:spcPts val="0"/>
                        </a:spcAft>
                      </a:pPr>
                      <a:r>
                        <a:rPr lang="ru-RU" sz="1000" dirty="0">
                          <a:solidFill>
                            <a:schemeClr val="tx1"/>
                          </a:solidFill>
                          <a:effectLst/>
                        </a:rPr>
                        <a:t> </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000" dirty="0">
                          <a:solidFill>
                            <a:schemeClr val="tx1"/>
                          </a:solidFill>
                          <a:effectLst/>
                        </a:rPr>
                        <a:t>Поставка дидактического, методического оборудования для обучения и коррекционно-развивающей работы в рамках реализации регионального проекта "Современная школа"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000" dirty="0">
                          <a:solidFill>
                            <a:schemeClr val="tx1"/>
                          </a:solidFill>
                          <a:effectLst/>
                        </a:rPr>
                        <a:t>Изменение срока действия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000" dirty="0">
                          <a:solidFill>
                            <a:schemeClr val="tx1"/>
                          </a:solidFill>
                          <a:effectLst/>
                        </a:rPr>
                        <a:t>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r>
                        <a:rPr lang="ru-RU" sz="1400" b="1" dirty="0">
                          <a:solidFill>
                            <a:srgbClr val="C00000"/>
                          </a:solidFill>
                          <a:effectLst/>
                        </a:rPr>
                        <a:t>21.05.2020</a:t>
                      </a:r>
                      <a:endParaRPr lang="ru-RU" sz="1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526410299"/>
                  </a:ext>
                </a:extLst>
              </a:tr>
              <a:tr h="1280983">
                <a:tc>
                  <a:txBody>
                    <a:bodyPr/>
                    <a:lstStyle/>
                    <a:p>
                      <a:pPr algn="ctr">
                        <a:lnSpc>
                          <a:spcPct val="107000"/>
                        </a:lnSpc>
                        <a:spcAft>
                          <a:spcPts val="0"/>
                        </a:spcAft>
                      </a:pPr>
                      <a:r>
                        <a:rPr lang="ru-RU" sz="1000" dirty="0">
                          <a:solidFill>
                            <a:schemeClr val="tx1"/>
                          </a:solidFill>
                          <a:effectLst/>
                        </a:rPr>
                        <a:t>2480300324620000004</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034620001820000004-0045496-01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31.03.2020</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Поставка ящиков для рассады, оборудования для сенсорной комнаты в рамках реализации регионального проекта "Современная школа"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Изменение срока действия контракта</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000" dirty="0">
                          <a:solidFill>
                            <a:schemeClr val="tx1"/>
                          </a:solidFill>
                          <a:effectLst/>
                        </a:rPr>
                        <a:t>1</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gn="ctr">
                        <a:lnSpc>
                          <a:spcPct val="107000"/>
                        </a:lnSpc>
                        <a:spcAft>
                          <a:spcPts val="0"/>
                        </a:spcAft>
                      </a:pPr>
                      <a:r>
                        <a:rPr lang="ru-RU" sz="1400" b="1" dirty="0">
                          <a:solidFill>
                            <a:srgbClr val="C00000"/>
                          </a:solidFill>
                          <a:effectLst/>
                        </a:rPr>
                        <a:t>20.05.2020</a:t>
                      </a:r>
                      <a:endParaRPr lang="ru-RU" sz="1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200054864"/>
                  </a:ext>
                </a:extLst>
              </a:tr>
            </a:tbl>
          </a:graphicData>
        </a:graphic>
      </p:graphicFrame>
      <p:sp>
        <p:nvSpPr>
          <p:cNvPr id="3" name="TextBox 2"/>
          <p:cNvSpPr txBox="1"/>
          <p:nvPr/>
        </p:nvSpPr>
        <p:spPr>
          <a:xfrm>
            <a:off x="3690649" y="829605"/>
            <a:ext cx="5015620" cy="369332"/>
          </a:xfrm>
          <a:prstGeom prst="rect">
            <a:avLst/>
          </a:prstGeom>
          <a:noFill/>
        </p:spPr>
        <p:txBody>
          <a:bodyPr wrap="square" rtlCol="0">
            <a:spAutoFit/>
          </a:bodyPr>
          <a:lstStyle/>
          <a:p>
            <a:r>
              <a:rPr lang="ru-RU" b="1" dirty="0"/>
              <a:t>ГБОУ «Специальная школа-интернат </a:t>
            </a:r>
            <a:r>
              <a:rPr lang="ru-RU" b="1" dirty="0" err="1"/>
              <a:t>г.Данкова</a:t>
            </a:r>
            <a:r>
              <a:rPr lang="ru-RU" b="1" dirty="0"/>
              <a:t>»</a:t>
            </a:r>
          </a:p>
        </p:txBody>
      </p:sp>
    </p:spTree>
    <p:extLst>
      <p:ext uri="{BB962C8B-B14F-4D97-AF65-F5344CB8AC3E}">
        <p14:creationId xmlns:p14="http://schemas.microsoft.com/office/powerpoint/2010/main" val="4115813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440721" y="12093"/>
            <a:ext cx="9144000" cy="369332"/>
          </a:xfrm>
          <a:prstGeom prst="rect">
            <a:avLst/>
          </a:prstGeom>
          <a:noFill/>
        </p:spPr>
        <p:txBody>
          <a:bodyPr wrap="square" lIns="91440" tIns="45720" rIns="91440" bIns="45720" rtlCol="0">
            <a:spAutoFit/>
          </a:bodyPr>
          <a:lstStyle/>
          <a:p>
            <a:pPr algn="ctr">
              <a:spcBef>
                <a:spcPct val="0"/>
              </a:spcBef>
            </a:pPr>
            <a:r>
              <a:rPr lang="ru-RU" altLang="ru-RU" b="1" dirty="0" smtClean="0">
                <a:latin typeface="Arial Narrow" panose="020B0606020202030204" pitchFamily="34" charset="0"/>
                <a:ea typeface="Gotham Pro" charset="0"/>
                <a:cs typeface="Times New Roman" panose="02020603050405020304" pitchFamily="18" charset="0"/>
              </a:rPr>
              <a:t>Действие ст.95 Закона №44-ФЗ</a:t>
            </a:r>
            <a:endParaRPr lang="ru-RU" altLang="ru-RU" b="1" dirty="0">
              <a:latin typeface="Arial Narrow" panose="020B0606020202030204" pitchFamily="34" charset="0"/>
              <a:ea typeface="Gotham Pro" charset="0"/>
              <a:cs typeface="Times New Roman" panose="02020603050405020304" pitchFamily="18" charset="0"/>
            </a:endParaRPr>
          </a:p>
        </p:txBody>
      </p:sp>
      <p:sp>
        <p:nvSpPr>
          <p:cNvPr id="3" name="TextBox 2"/>
          <p:cNvSpPr txBox="1"/>
          <p:nvPr/>
        </p:nvSpPr>
        <p:spPr>
          <a:xfrm>
            <a:off x="11888918" y="-186000"/>
            <a:ext cx="277640" cy="584775"/>
          </a:xfrm>
          <a:prstGeom prst="rect">
            <a:avLst/>
          </a:prstGeom>
          <a:noFill/>
        </p:spPr>
        <p:txBody>
          <a:bodyPr wrap="none" rtlCol="0">
            <a:spAutoFit/>
          </a:bodyPr>
          <a:lstStyle/>
          <a:p>
            <a:endParaRPr lang="ru-RU" sz="1600" b="1" dirty="0" smtClean="0">
              <a:latin typeface="Arial Narrow" panose="020B0606020202030204" pitchFamily="34" charset="0"/>
              <a:cs typeface="Times New Roman" panose="02020603050405020304" pitchFamily="18" charset="0"/>
            </a:endParaRPr>
          </a:p>
          <a:p>
            <a:r>
              <a:rPr lang="ru-RU" sz="1600" b="1" dirty="0" smtClean="0">
                <a:latin typeface="Arial Narrow" panose="020B0606020202030204" pitchFamily="34" charset="0"/>
                <a:cs typeface="Times New Roman" panose="02020603050405020304" pitchFamily="18" charset="0"/>
              </a:rPr>
              <a:t>6</a:t>
            </a:r>
            <a:endParaRPr lang="ru-RU" sz="1600" b="1" dirty="0">
              <a:latin typeface="Arial Narrow" panose="020B0606020202030204" pitchFamily="34" charset="0"/>
              <a:cs typeface="Times New Roman" panose="02020603050405020304" pitchFamily="18" charset="0"/>
            </a:endParaRPr>
          </a:p>
        </p:txBody>
      </p:sp>
      <p:cxnSp>
        <p:nvCxnSpPr>
          <p:cNvPr id="10" name="Прямая соединительная линия 9"/>
          <p:cNvCxnSpPr/>
          <p:nvPr/>
        </p:nvCxnSpPr>
        <p:spPr>
          <a:xfrm>
            <a:off x="508000" y="723900"/>
            <a:ext cx="11380918" cy="0"/>
          </a:xfrm>
          <a:prstGeom prst="line">
            <a:avLst/>
          </a:prstGeom>
          <a:ln w="34925">
            <a:gradFill flip="none" rotWithShape="1">
              <a:gsLst>
                <a:gs pos="0">
                  <a:schemeClr val="tx2">
                    <a:lumMod val="75000"/>
                  </a:schemeClr>
                </a:gs>
                <a:gs pos="100000">
                  <a:schemeClr val="bg1">
                    <a:lumMod val="85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Нашивка 46"/>
          <p:cNvSpPr/>
          <p:nvPr/>
        </p:nvSpPr>
        <p:spPr>
          <a:xfrm>
            <a:off x="40005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5" name="Нашивка 49"/>
          <p:cNvSpPr/>
          <p:nvPr/>
        </p:nvSpPr>
        <p:spPr>
          <a:xfrm>
            <a:off x="314325"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16" name="Нашивка 59"/>
          <p:cNvSpPr/>
          <p:nvPr/>
        </p:nvSpPr>
        <p:spPr>
          <a:xfrm>
            <a:off x="228600" y="568411"/>
            <a:ext cx="79375" cy="292584"/>
          </a:xfrm>
          <a:prstGeom prst="chevron">
            <a:avLst/>
          </a:prstGeom>
          <a:solidFill>
            <a:srgbClr val="4C5E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black"/>
              </a:solidFill>
              <a:latin typeface="Arial Narrow" panose="020B0606020202030204" pitchFamily="34" charset="0"/>
            </a:endParaRPr>
          </a:p>
        </p:txBody>
      </p:sp>
      <p:sp>
        <p:nvSpPr>
          <p:cNvPr id="7" name="TextBox 6"/>
          <p:cNvSpPr txBox="1"/>
          <p:nvPr/>
        </p:nvSpPr>
        <p:spPr>
          <a:xfrm>
            <a:off x="4332360" y="3716688"/>
            <a:ext cx="3125215" cy="2031325"/>
          </a:xfrm>
          <a:prstGeom prst="rect">
            <a:avLst/>
          </a:prstGeom>
          <a:noFill/>
        </p:spPr>
        <p:txBody>
          <a:bodyPr wrap="none" rtlCol="0">
            <a:spAutoFit/>
          </a:bodyPr>
          <a:lstStyle/>
          <a:p>
            <a:pPr algn="ctr"/>
            <a:r>
              <a:rPr lang="ru-RU" dirty="0" smtClean="0">
                <a:solidFill>
                  <a:schemeClr val="bg1"/>
                </a:solidFill>
              </a:rPr>
              <a:t>Централизованное</a:t>
            </a:r>
          </a:p>
          <a:p>
            <a:pPr algn="ctr"/>
            <a:r>
              <a:rPr lang="ru-RU" dirty="0" smtClean="0">
                <a:solidFill>
                  <a:schemeClr val="bg1"/>
                </a:solidFill>
              </a:rPr>
              <a:t> определение </a:t>
            </a:r>
          </a:p>
          <a:p>
            <a:pPr algn="ctr"/>
            <a:r>
              <a:rPr lang="ru-RU" dirty="0" smtClean="0">
                <a:solidFill>
                  <a:schemeClr val="bg1"/>
                </a:solidFill>
              </a:rPr>
              <a:t>поставщика (подрядчика, </a:t>
            </a:r>
          </a:p>
          <a:p>
            <a:pPr algn="ctr"/>
            <a:r>
              <a:rPr lang="ru-RU" dirty="0" smtClean="0">
                <a:solidFill>
                  <a:schemeClr val="bg1"/>
                </a:solidFill>
              </a:rPr>
              <a:t>исполнителя)  через </a:t>
            </a:r>
          </a:p>
          <a:p>
            <a:pPr algn="ctr"/>
            <a:r>
              <a:rPr lang="ru-RU" dirty="0" smtClean="0">
                <a:solidFill>
                  <a:schemeClr val="bg1"/>
                </a:solidFill>
              </a:rPr>
              <a:t>ОКУ </a:t>
            </a:r>
          </a:p>
          <a:p>
            <a:pPr algn="ctr"/>
            <a:r>
              <a:rPr lang="ru-RU" dirty="0" smtClean="0">
                <a:solidFill>
                  <a:schemeClr val="bg1"/>
                </a:solidFill>
              </a:rPr>
              <a:t>«Управление по размещению</a:t>
            </a:r>
          </a:p>
          <a:p>
            <a:pPr algn="ctr"/>
            <a:r>
              <a:rPr lang="ru-RU" dirty="0" smtClean="0">
                <a:solidFill>
                  <a:schemeClr val="bg1"/>
                </a:solidFill>
              </a:rPr>
              <a:t> госзаказа Липецкой области</a:t>
            </a:r>
            <a:endParaRPr lang="ru-RU" dirty="0">
              <a:solidFill>
                <a:schemeClr val="bg1"/>
              </a:solidFill>
            </a:endParaRPr>
          </a:p>
        </p:txBody>
      </p:sp>
      <p:grpSp>
        <p:nvGrpSpPr>
          <p:cNvPr id="13" name="Группа 12"/>
          <p:cNvGrpSpPr/>
          <p:nvPr/>
        </p:nvGrpSpPr>
        <p:grpSpPr>
          <a:xfrm>
            <a:off x="842204" y="860995"/>
            <a:ext cx="10341033" cy="1001056"/>
            <a:chOff x="5236198" y="120491"/>
            <a:chExt cx="2323406" cy="1341284"/>
          </a:xfrm>
          <a:effectLst>
            <a:glow rad="228600">
              <a:schemeClr val="accent3">
                <a:satMod val="175000"/>
                <a:alpha val="40000"/>
              </a:schemeClr>
            </a:glow>
          </a:effectLst>
        </p:grpSpPr>
        <p:sp>
          <p:nvSpPr>
            <p:cNvPr id="20" name="Скругленный прямоугольник 19"/>
            <p:cNvSpPr/>
            <p:nvPr/>
          </p:nvSpPr>
          <p:spPr>
            <a:xfrm>
              <a:off x="5236198" y="120491"/>
              <a:ext cx="2323406" cy="1341284"/>
            </a:xfrm>
            <a:prstGeom prst="roundRect">
              <a:avLst/>
            </a:prstGeom>
            <a:ln w="19050">
              <a:solidFill>
                <a:schemeClr val="accent6">
                  <a:lumMod val="75000"/>
                </a:schemeClr>
              </a:solidFill>
              <a:prstDash val="dash"/>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Скругленный прямоугольник 4"/>
            <p:cNvSpPr txBox="1"/>
            <p:nvPr/>
          </p:nvSpPr>
          <p:spPr>
            <a:xfrm>
              <a:off x="5301674" y="206524"/>
              <a:ext cx="2192454" cy="1210332"/>
            </a:xfrm>
            <a:prstGeom prst="rect">
              <a:avLst/>
            </a:prstGeom>
            <a:ln w="19050">
              <a:solidFill>
                <a:schemeClr val="accent6">
                  <a:lumMod val="75000"/>
                </a:schemeClr>
              </a:solidFill>
              <a:prstDash val="dash"/>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4290" tIns="34290" rIns="34290" bIns="34290" numCol="1" spcCol="1270" anchor="ctr" anchorCtr="0">
              <a:noAutofit/>
            </a:bodyPr>
            <a:lstStyle/>
            <a:p>
              <a:pPr algn="ctr"/>
              <a:r>
                <a:rPr lang="ru-RU" dirty="0">
                  <a:latin typeface="Arial Narrow" panose="020B0606020202030204" pitchFamily="34" charset="0"/>
                </a:rPr>
                <a:t>Изменение существенных условий контракта при его исполнении </a:t>
              </a:r>
              <a:r>
                <a:rPr lang="ru-RU" dirty="0" smtClean="0">
                  <a:latin typeface="Arial Narrow" panose="020B0606020202030204" pitchFamily="34" charset="0"/>
                </a:rPr>
                <a:t>допускается по </a:t>
              </a:r>
              <a:r>
                <a:rPr lang="ru-RU" dirty="0">
                  <a:latin typeface="Arial Narrow" panose="020B0606020202030204" pitchFamily="34" charset="0"/>
                </a:rPr>
                <a:t>соглашению сторон </a:t>
              </a:r>
              <a:endParaRPr lang="ru-RU" dirty="0" smtClean="0">
                <a:latin typeface="Arial Narrow" panose="020B0606020202030204" pitchFamily="34" charset="0"/>
              </a:endParaRPr>
            </a:p>
            <a:p>
              <a:pPr algn="ctr"/>
              <a:r>
                <a:rPr lang="ru-RU" dirty="0">
                  <a:latin typeface="Arial Narrow" panose="020B0606020202030204" pitchFamily="34" charset="0"/>
                </a:rPr>
                <a:t>в</a:t>
              </a:r>
              <a:r>
                <a:rPr lang="ru-RU" dirty="0" smtClean="0">
                  <a:latin typeface="Arial Narrow" panose="020B0606020202030204" pitchFamily="34" charset="0"/>
                </a:rPr>
                <a:t> случаях, установленных ч.1 ст.95 Закона №44-ФЗ</a:t>
              </a:r>
              <a:endParaRPr lang="ru-RU" dirty="0">
                <a:latin typeface="Arial Narrow" panose="020B0606020202030204" pitchFamily="34" charset="0"/>
              </a:endParaRPr>
            </a:p>
          </p:txBody>
        </p:sp>
      </p:grpSp>
      <p:sp>
        <p:nvSpPr>
          <p:cNvPr id="5" name="Прямоугольник 4"/>
          <p:cNvSpPr/>
          <p:nvPr/>
        </p:nvSpPr>
        <p:spPr>
          <a:xfrm>
            <a:off x="228601" y="2054694"/>
            <a:ext cx="9754984" cy="3539430"/>
          </a:xfrm>
          <a:prstGeom prst="rect">
            <a:avLst/>
          </a:prstGeom>
        </p:spPr>
        <p:txBody>
          <a:bodyPr wrap="square">
            <a:spAutoFit/>
          </a:bodyPr>
          <a:lstStyle/>
          <a:p>
            <a:pPr marL="285750" indent="-285750">
              <a:buFont typeface="Wingdings" panose="05000000000000000000" pitchFamily="2" charset="2"/>
              <a:buChar char="ü"/>
            </a:pPr>
            <a:r>
              <a:rPr lang="ru-RU" sz="1600" dirty="0">
                <a:latin typeface="Arial Narrow" panose="020B0606020202030204" pitchFamily="34" charset="0"/>
              </a:rPr>
              <a:t>при снижении цены контракта без изменения предусмотренных контрактом количества товара, объема работы или услуги, качества поставляемого товара, выполняемой работы, оказываемой услуги и иных условий </a:t>
            </a:r>
            <a:r>
              <a:rPr lang="ru-RU" sz="1600" dirty="0" smtClean="0">
                <a:latin typeface="Arial Narrow" panose="020B0606020202030204" pitchFamily="34" charset="0"/>
              </a:rPr>
              <a:t>контракта</a:t>
            </a:r>
            <a:r>
              <a:rPr lang="ru-RU" sz="1600" b="1" dirty="0" smtClean="0">
                <a:latin typeface="Arial Narrow" panose="020B0606020202030204" pitchFamily="34" charset="0"/>
              </a:rPr>
              <a:t>;</a:t>
            </a:r>
            <a:endParaRPr lang="ru-RU" sz="1600" b="1" dirty="0">
              <a:latin typeface="Arial Narrow" panose="020B0606020202030204" pitchFamily="34" charset="0"/>
            </a:endParaRPr>
          </a:p>
          <a:p>
            <a:pPr marL="285750" indent="-285750">
              <a:buFont typeface="Wingdings" panose="05000000000000000000" pitchFamily="2" charset="2"/>
              <a:buChar char="ü"/>
            </a:pPr>
            <a:r>
              <a:rPr lang="ru-RU" sz="1600" dirty="0">
                <a:latin typeface="Arial Narrow" panose="020B0606020202030204" pitchFamily="34" charset="0"/>
              </a:rPr>
              <a:t>если по предложению заказчика увеличиваются предусмотренные контрактом (за исключением контракта,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количество товара, объем работы или услуги не более чем на десять процентов или уменьшаются предусмотренные контрактом количество поставляемого товара, объем выполняемой работы или оказываемой услуги не более чем на десять </a:t>
            </a:r>
            <a:r>
              <a:rPr lang="ru-RU" sz="1600" dirty="0" smtClean="0">
                <a:latin typeface="Arial Narrow" panose="020B0606020202030204" pitchFamily="34" charset="0"/>
              </a:rPr>
              <a:t>процентов;</a:t>
            </a:r>
            <a:endParaRPr lang="ru-RU" sz="1600" dirty="0">
              <a:latin typeface="Arial Narrow" panose="020B0606020202030204" pitchFamily="34" charset="0"/>
            </a:endParaRPr>
          </a:p>
          <a:p>
            <a:pPr marL="285750" indent="-285750">
              <a:buFont typeface="Wingdings" panose="05000000000000000000" pitchFamily="2" charset="2"/>
              <a:buChar char="ü"/>
            </a:pPr>
            <a:r>
              <a:rPr lang="ru-RU" sz="1600" dirty="0">
                <a:latin typeface="Arial Narrow" panose="020B0606020202030204" pitchFamily="34" charset="0"/>
              </a:rPr>
              <a:t>при изменении объема и (или) видов выполняемых работ по контракту,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При этом допускается изменение с учетом положений бюджетного законодательства Российской Федерации цены контракта не более чем на десять процентов цены </a:t>
            </a:r>
            <a:r>
              <a:rPr lang="ru-RU" sz="1600" dirty="0" smtClean="0">
                <a:latin typeface="Arial Narrow" panose="020B0606020202030204" pitchFamily="34" charset="0"/>
              </a:rPr>
              <a:t>контракта.</a:t>
            </a:r>
            <a:endParaRPr lang="ru-RU" sz="1600" dirty="0">
              <a:latin typeface="Arial Narrow" panose="020B0606020202030204" pitchFamily="34" charset="0"/>
            </a:endParaRPr>
          </a:p>
          <a:p>
            <a:pPr marL="285750" indent="-285750">
              <a:buFont typeface="Wingdings" panose="05000000000000000000" pitchFamily="2" charset="2"/>
              <a:buChar char="ü"/>
            </a:pPr>
            <a:endParaRPr lang="ru-RU" sz="1600" b="1" dirty="0">
              <a:latin typeface="Arial Narrow" panose="020B0606020202030204" pitchFamily="34" charset="0"/>
            </a:endParaRPr>
          </a:p>
        </p:txBody>
      </p:sp>
      <p:sp>
        <p:nvSpPr>
          <p:cNvPr id="2" name="Правая фигурная скобка 1"/>
          <p:cNvSpPr/>
          <p:nvPr/>
        </p:nvSpPr>
        <p:spPr>
          <a:xfrm>
            <a:off x="9850977" y="2095917"/>
            <a:ext cx="327584" cy="3091226"/>
          </a:xfrm>
          <a:prstGeom prst="rightBrace">
            <a:avLst>
              <a:gd name="adj1" fmla="val 43860"/>
              <a:gd name="adj2" fmla="val 50000"/>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4" name="Прямоугольник 3"/>
          <p:cNvSpPr/>
          <p:nvPr/>
        </p:nvSpPr>
        <p:spPr>
          <a:xfrm>
            <a:off x="9951439" y="2949032"/>
            <a:ext cx="1937479" cy="1384995"/>
          </a:xfrm>
          <a:prstGeom prst="rect">
            <a:avLst/>
          </a:prstGeom>
        </p:spPr>
        <p:txBody>
          <a:bodyPr wrap="square">
            <a:spAutoFit/>
          </a:bodyPr>
          <a:lstStyle/>
          <a:p>
            <a:pPr algn="ctr"/>
            <a:r>
              <a:rPr lang="ru-RU" sz="1200" dirty="0">
                <a:solidFill>
                  <a:srgbClr val="C00000"/>
                </a:solidFill>
                <a:latin typeface="Arial" panose="020B0604020202020204" pitchFamily="34" charset="0"/>
              </a:rPr>
              <a:t>если </a:t>
            </a:r>
            <a:r>
              <a:rPr lang="ru-RU" sz="1200" dirty="0" smtClean="0">
                <a:solidFill>
                  <a:srgbClr val="C00000"/>
                </a:solidFill>
                <a:latin typeface="Arial" panose="020B0604020202020204" pitchFamily="34" charset="0"/>
              </a:rPr>
              <a:t>возможность</a:t>
            </a:r>
          </a:p>
          <a:p>
            <a:pPr algn="ctr"/>
            <a:r>
              <a:rPr lang="ru-RU" sz="1200" dirty="0" smtClean="0">
                <a:solidFill>
                  <a:srgbClr val="C00000"/>
                </a:solidFill>
                <a:latin typeface="Arial" panose="020B0604020202020204" pitchFamily="34" charset="0"/>
              </a:rPr>
              <a:t> изменения условий</a:t>
            </a:r>
          </a:p>
          <a:p>
            <a:pPr algn="ctr"/>
            <a:r>
              <a:rPr lang="ru-RU" sz="1200" dirty="0" smtClean="0">
                <a:solidFill>
                  <a:srgbClr val="C00000"/>
                </a:solidFill>
                <a:latin typeface="Arial" panose="020B0604020202020204" pitchFamily="34" charset="0"/>
              </a:rPr>
              <a:t> </a:t>
            </a:r>
            <a:r>
              <a:rPr lang="ru-RU" sz="1200" dirty="0">
                <a:solidFill>
                  <a:srgbClr val="C00000"/>
                </a:solidFill>
                <a:latin typeface="Arial" panose="020B0604020202020204" pitchFamily="34" charset="0"/>
              </a:rPr>
              <a:t>контракта </a:t>
            </a:r>
            <a:r>
              <a:rPr lang="ru-RU" sz="1200" dirty="0" smtClean="0">
                <a:solidFill>
                  <a:srgbClr val="C00000"/>
                </a:solidFill>
                <a:latin typeface="Arial" panose="020B0604020202020204" pitchFamily="34" charset="0"/>
              </a:rPr>
              <a:t>была</a:t>
            </a:r>
          </a:p>
          <a:p>
            <a:pPr algn="ctr"/>
            <a:r>
              <a:rPr lang="ru-RU" sz="1200" dirty="0" smtClean="0">
                <a:solidFill>
                  <a:srgbClr val="C00000"/>
                </a:solidFill>
                <a:latin typeface="Arial" panose="020B0604020202020204" pitchFamily="34" charset="0"/>
              </a:rPr>
              <a:t>предусмотрена </a:t>
            </a:r>
          </a:p>
          <a:p>
            <a:pPr algn="ctr"/>
            <a:r>
              <a:rPr lang="ru-RU" sz="1200" dirty="0" smtClean="0">
                <a:solidFill>
                  <a:srgbClr val="C00000"/>
                </a:solidFill>
                <a:latin typeface="Arial" panose="020B0604020202020204" pitchFamily="34" charset="0"/>
              </a:rPr>
              <a:t>документацией </a:t>
            </a:r>
            <a:r>
              <a:rPr lang="ru-RU" sz="1200" dirty="0">
                <a:solidFill>
                  <a:srgbClr val="C00000"/>
                </a:solidFill>
                <a:latin typeface="Arial" panose="020B0604020202020204" pitchFamily="34" charset="0"/>
              </a:rPr>
              <a:t>о </a:t>
            </a:r>
            <a:r>
              <a:rPr lang="ru-RU" sz="1200" dirty="0" smtClean="0">
                <a:solidFill>
                  <a:srgbClr val="C00000"/>
                </a:solidFill>
                <a:latin typeface="Arial" panose="020B0604020202020204" pitchFamily="34" charset="0"/>
              </a:rPr>
              <a:t>закупке, </a:t>
            </a:r>
          </a:p>
          <a:p>
            <a:pPr algn="ctr"/>
            <a:r>
              <a:rPr lang="ru-RU" sz="1200" dirty="0" smtClean="0">
                <a:solidFill>
                  <a:srgbClr val="C00000"/>
                </a:solidFill>
                <a:latin typeface="Arial" panose="020B0604020202020204" pitchFamily="34" charset="0"/>
              </a:rPr>
              <a:t>контрактом</a:t>
            </a:r>
            <a:endParaRPr lang="ru-RU" sz="1200" dirty="0">
              <a:solidFill>
                <a:srgbClr val="C00000"/>
              </a:solidFill>
              <a:latin typeface="Arial" panose="020B0604020202020204" pitchFamily="34" charset="0"/>
            </a:endParaRPr>
          </a:p>
        </p:txBody>
      </p:sp>
      <p:cxnSp>
        <p:nvCxnSpPr>
          <p:cNvPr id="8" name="Прямая соединительная линия 7"/>
          <p:cNvCxnSpPr/>
          <p:nvPr/>
        </p:nvCxnSpPr>
        <p:spPr>
          <a:xfrm flipV="1">
            <a:off x="228600" y="5379786"/>
            <a:ext cx="11409218" cy="31799"/>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228599" y="5485721"/>
            <a:ext cx="9622377" cy="1354217"/>
          </a:xfrm>
          <a:prstGeom prst="rect">
            <a:avLst/>
          </a:prstGeom>
        </p:spPr>
        <p:txBody>
          <a:bodyPr wrap="square">
            <a:spAutoFit/>
          </a:bodyPr>
          <a:lstStyle/>
          <a:p>
            <a:pPr marL="285750" indent="-285750">
              <a:buFont typeface="Wingdings" panose="05000000000000000000" pitchFamily="2" charset="2"/>
              <a:buChar char="ü"/>
            </a:pPr>
            <a:r>
              <a:rPr lang="ru-RU" sz="1600" dirty="0">
                <a:latin typeface="Arial Narrow" panose="020B0606020202030204" pitchFamily="34" charset="0"/>
              </a:rPr>
              <a:t>если цена заключенного для обеспечения нужд субъекта </a:t>
            </a:r>
            <a:r>
              <a:rPr lang="ru-RU" sz="1600" dirty="0" smtClean="0">
                <a:latin typeface="Arial Narrow" panose="020B0606020202030204" pitchFamily="34" charset="0"/>
              </a:rPr>
              <a:t>РФ </a:t>
            </a:r>
            <a:r>
              <a:rPr lang="ru-RU" sz="1600" dirty="0">
                <a:latin typeface="Arial Narrow" panose="020B0606020202030204" pitchFamily="34" charset="0"/>
              </a:rPr>
              <a:t>на срок не менее чем </a:t>
            </a:r>
            <a:r>
              <a:rPr lang="ru-RU" sz="1600" dirty="0" smtClean="0">
                <a:latin typeface="Arial Narrow" panose="020B0606020202030204" pitchFamily="34" charset="0"/>
              </a:rPr>
              <a:t>3 </a:t>
            </a:r>
            <a:r>
              <a:rPr lang="ru-RU" sz="1600" dirty="0">
                <a:latin typeface="Arial Narrow" panose="020B0606020202030204" pitchFamily="34" charset="0"/>
              </a:rPr>
              <a:t>года контракта составляет или </a:t>
            </a:r>
            <a:r>
              <a:rPr lang="ru-RU" sz="1600" dirty="0" smtClean="0">
                <a:latin typeface="Arial Narrow" panose="020B0606020202030204" pitchFamily="34" charset="0"/>
              </a:rPr>
              <a:t>превышает размер цены, установленный Правительством РФ, и исполнение контракта по независящим обстоятельствам невозможно без изменения его условий (!!!</a:t>
            </a:r>
            <a:r>
              <a:rPr lang="ru-RU" dirty="0" smtClean="0"/>
              <a:t> </a:t>
            </a:r>
            <a:r>
              <a:rPr lang="ru-RU" sz="1600" dirty="0">
                <a:latin typeface="Arial Narrow" panose="020B0606020202030204" pitchFamily="34" charset="0"/>
              </a:rPr>
              <a:t>данные условия могут быть изменены на основании решения высшего исполнительного органа государственной власти субъекта Российской </a:t>
            </a:r>
            <a:r>
              <a:rPr lang="ru-RU" sz="1600" dirty="0" smtClean="0">
                <a:latin typeface="Arial Narrow" panose="020B0606020202030204" pitchFamily="34" charset="0"/>
              </a:rPr>
              <a:t>Федерации);</a:t>
            </a:r>
          </a:p>
          <a:p>
            <a:pPr marL="285750" indent="-285750">
              <a:buFont typeface="Wingdings" panose="05000000000000000000" pitchFamily="2" charset="2"/>
              <a:buChar char="ü"/>
            </a:pPr>
            <a:r>
              <a:rPr lang="ru-RU" sz="1600" dirty="0" smtClean="0">
                <a:latin typeface="Arial Narrow" panose="020B0606020202030204" pitchFamily="34" charset="0"/>
              </a:rPr>
              <a:t>и т.д.</a:t>
            </a:r>
            <a:endParaRPr lang="ru-RU" dirty="0">
              <a:latin typeface="Arial Narrow" panose="020B0606020202030204" pitchFamily="34" charset="0"/>
            </a:endParaRPr>
          </a:p>
        </p:txBody>
      </p:sp>
    </p:spTree>
    <p:extLst>
      <p:ext uri="{BB962C8B-B14F-4D97-AF65-F5344CB8AC3E}">
        <p14:creationId xmlns:p14="http://schemas.microsoft.com/office/powerpoint/2010/main" val="2126441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75000"/>
              </a:schemeClr>
            </a:gs>
            <a:gs pos="100000">
              <a:srgbClr val="6FAD45"/>
            </a:gs>
          </a:gsLst>
          <a:lin ang="2700000" scaled="1"/>
          <a:tileRect/>
        </a:gradFill>
        <a:effectLst/>
      </p:bgPr>
    </p:bg>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latin typeface="Bookman Old Style" panose="02050604050505020204" pitchFamily="18" charset="0"/>
            </a:endParaRPr>
          </a:p>
        </p:txBody>
      </p:sp>
      <p:sp>
        <p:nvSpPr>
          <p:cNvPr id="6" name="Параллелограмм 5"/>
          <p:cNvSpPr/>
          <p:nvPr/>
        </p:nvSpPr>
        <p:spPr>
          <a:xfrm>
            <a:off x="-361950" y="1914525"/>
            <a:ext cx="12439649" cy="2590800"/>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prstClr val="white"/>
                </a:solidFill>
                <a:latin typeface="Arial Narrow" panose="020B0606020202030204" pitchFamily="34" charset="0"/>
              </a:rPr>
              <a:t>СПАСИБО ЗА ВНИМАНИЕ!</a:t>
            </a:r>
            <a:endParaRPr lang="ru-RU" sz="3200" b="1" dirty="0">
              <a:solidFill>
                <a:prstClr val="white"/>
              </a:solidFill>
              <a:latin typeface="Arial Narrow" panose="020B0606020202030204" pitchFamily="34" charset="0"/>
            </a:endParaRP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37785" y="257175"/>
            <a:ext cx="806390" cy="1049302"/>
          </a:xfrm>
          <a:prstGeom prst="rect">
            <a:avLst/>
          </a:prstGeom>
        </p:spPr>
      </p:pic>
    </p:spTree>
    <p:extLst>
      <p:ext uri="{BB962C8B-B14F-4D97-AF65-F5344CB8AC3E}">
        <p14:creationId xmlns:p14="http://schemas.microsoft.com/office/powerpoint/2010/main" val="2091132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Тема2</Template>
  <TotalTime>9388</TotalTime>
  <Words>897</Words>
  <Application>Microsoft Office PowerPoint</Application>
  <PresentationFormat>Широкоэкранный</PresentationFormat>
  <Paragraphs>117</Paragraphs>
  <Slides>8</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2</vt:i4>
      </vt:variant>
      <vt:variant>
        <vt:lpstr>Заголовки слайдов</vt:lpstr>
      </vt:variant>
      <vt:variant>
        <vt:i4>8</vt:i4>
      </vt:variant>
    </vt:vector>
  </HeadingPairs>
  <TitlesOfParts>
    <vt:vector size="20" baseType="lpstr">
      <vt:lpstr>Arial</vt:lpstr>
      <vt:lpstr>Arial Narrow</vt:lpstr>
      <vt:lpstr>Bookman Old Style</vt:lpstr>
      <vt:lpstr>Calibri</vt:lpstr>
      <vt:lpstr>Calibri Light</vt:lpstr>
      <vt:lpstr>Century Gothic</vt:lpstr>
      <vt:lpstr>Gotham Pro</vt:lpstr>
      <vt:lpstr>Questrial</vt:lpstr>
      <vt:lpstr>Times New Roman</vt:lpstr>
      <vt:lpstr>Wingdings</vt:lpstr>
      <vt:lpstr>Тема Office</vt:lpstr>
      <vt:lpstr>6_Тема Office</vt:lpstr>
      <vt:lpstr>Презентация PowerPoint</vt:lpstr>
      <vt:lpstr>Презентация PowerPoint</vt:lpstr>
      <vt:lpstr>Презентация PowerPoint</vt:lpstr>
      <vt:lpstr>Схема поведения заказчика и других участников процесса в случае возникновения необходимости изменения условий контракта  в соответствии с ч.65 ст.112 закона №44-ФЗ</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Lessa Morren</dc:creator>
  <cp:lastModifiedBy>User</cp:lastModifiedBy>
  <cp:revision>1109</cp:revision>
  <cp:lastPrinted>2020-06-23T05:36:56Z</cp:lastPrinted>
  <dcterms:created xsi:type="dcterms:W3CDTF">2019-03-03T16:48:03Z</dcterms:created>
  <dcterms:modified xsi:type="dcterms:W3CDTF">2020-06-23T06:37:02Z</dcterms:modified>
</cp:coreProperties>
</file>