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  <p:sldMasterId id="2147483885" r:id="rId2"/>
  </p:sldMasterIdLst>
  <p:notesMasterIdLst>
    <p:notesMasterId r:id="rId30"/>
  </p:notesMasterIdLst>
  <p:sldIdLst>
    <p:sldId id="662" r:id="rId3"/>
    <p:sldId id="663" r:id="rId4"/>
    <p:sldId id="728" r:id="rId5"/>
    <p:sldId id="739" r:id="rId6"/>
    <p:sldId id="722" r:id="rId7"/>
    <p:sldId id="723" r:id="rId8"/>
    <p:sldId id="729" r:id="rId9"/>
    <p:sldId id="730" r:id="rId10"/>
    <p:sldId id="698" r:id="rId11"/>
    <p:sldId id="714" r:id="rId12"/>
    <p:sldId id="666" r:id="rId13"/>
    <p:sldId id="734" r:id="rId14"/>
    <p:sldId id="731" r:id="rId15"/>
    <p:sldId id="715" r:id="rId16"/>
    <p:sldId id="732" r:id="rId17"/>
    <p:sldId id="724" r:id="rId18"/>
    <p:sldId id="725" r:id="rId19"/>
    <p:sldId id="745" r:id="rId20"/>
    <p:sldId id="718" r:id="rId21"/>
    <p:sldId id="727" r:id="rId22"/>
    <p:sldId id="740" r:id="rId23"/>
    <p:sldId id="741" r:id="rId24"/>
    <p:sldId id="742" r:id="rId25"/>
    <p:sldId id="743" r:id="rId26"/>
    <p:sldId id="744" r:id="rId27"/>
    <p:sldId id="709" r:id="rId28"/>
    <p:sldId id="696" r:id="rId29"/>
  </p:sldIdLst>
  <p:sldSz cx="12192000" cy="6858000"/>
  <p:notesSz cx="68087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F3BF99-9C75-469E-9B83-7E4DADE99657}">
          <p14:sldIdLst>
            <p14:sldId id="662"/>
            <p14:sldId id="663"/>
            <p14:sldId id="728"/>
            <p14:sldId id="739"/>
            <p14:sldId id="722"/>
            <p14:sldId id="723"/>
            <p14:sldId id="729"/>
            <p14:sldId id="730"/>
            <p14:sldId id="698"/>
            <p14:sldId id="714"/>
            <p14:sldId id="666"/>
            <p14:sldId id="734"/>
            <p14:sldId id="731"/>
            <p14:sldId id="715"/>
            <p14:sldId id="732"/>
            <p14:sldId id="724"/>
            <p14:sldId id="725"/>
            <p14:sldId id="745"/>
            <p14:sldId id="718"/>
            <p14:sldId id="727"/>
            <p14:sldId id="740"/>
            <p14:sldId id="741"/>
            <p14:sldId id="742"/>
            <p14:sldId id="743"/>
            <p14:sldId id="744"/>
            <p14:sldId id="709"/>
            <p14:sldId id="6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82F"/>
    <a:srgbClr val="3D9573"/>
    <a:srgbClr val="C53B45"/>
    <a:srgbClr val="FB7235"/>
    <a:srgbClr val="B1937F"/>
    <a:srgbClr val="335879"/>
    <a:srgbClr val="F9F9F9"/>
    <a:srgbClr val="FFFFFF"/>
    <a:srgbClr val="D9333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93511" autoAdjust="0"/>
  </p:normalViewPr>
  <p:slideViewPr>
    <p:cSldViewPr snapToGrid="0">
      <p:cViewPr varScale="1">
        <p:scale>
          <a:sx n="104" d="100"/>
          <a:sy n="104" d="100"/>
        </p:scale>
        <p:origin x="99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C476A-88B0-4862-80D8-6E31D3113B79}" type="doc">
      <dgm:prSet loTypeId="urn:microsoft.com/office/officeart/2005/8/layout/vList2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7F2BAC3-D224-40CF-91FC-DD8A80680649}" type="pres">
      <dgm:prSet presAssocID="{D84C476A-88B0-4862-80D8-6E31D3113B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6965C5E-A028-4A43-BC51-C1D559EC5D51}" type="presOf" srcId="{D84C476A-88B0-4862-80D8-6E31D3113B79}" destId="{47F2BAC3-D224-40CF-91FC-DD8A806806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4C476A-88B0-4862-80D8-6E31D3113B79}" type="doc">
      <dgm:prSet loTypeId="urn:microsoft.com/office/officeart/2005/8/layout/vList2" loCatId="list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47F2BAC3-D224-40CF-91FC-DD8A80680649}" type="pres">
      <dgm:prSet presAssocID="{D84C476A-88B0-4862-80D8-6E31D3113B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6965C5E-A028-4A43-BC51-C1D559EC5D51}" type="presOf" srcId="{D84C476A-88B0-4862-80D8-6E31D3113B79}" destId="{47F2BAC3-D224-40CF-91FC-DD8A806806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4C476A-88B0-4862-80D8-6E31D3113B79}" type="doc">
      <dgm:prSet loTypeId="urn:microsoft.com/office/officeart/2005/8/layout/vList2" loCatId="list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47F2BAC3-D224-40CF-91FC-DD8A80680649}" type="pres">
      <dgm:prSet presAssocID="{D84C476A-88B0-4862-80D8-6E31D3113B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6965C5E-A028-4A43-BC51-C1D559EC5D51}" type="presOf" srcId="{D84C476A-88B0-4862-80D8-6E31D3113B79}" destId="{47F2BAC3-D224-40CF-91FC-DD8A806806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50473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3"/>
            <a:ext cx="2950473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77197"/>
            <a:ext cx="544703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90"/>
            <a:ext cx="2950473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28590"/>
            <a:ext cx="2950473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7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8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53454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/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 smtClean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47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/>
          </p:cNvPr>
          <p:cNvSpPr>
            <a:spLocks noGrp="1"/>
          </p:cNvSpPr>
          <p:nvPr>
            <p:ph type="pic" sz="quarter" idx="10"/>
          </p:nvPr>
        </p:nvSpPr>
        <p:spPr>
          <a:xfrm>
            <a:off x="1235765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13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/>
          </p:cNvPr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3531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/>
          </p:cNvPr>
          <p:cNvSpPr>
            <a:spLocks noGrp="1"/>
          </p:cNvSpPr>
          <p:nvPr>
            <p:ph type="pic" sz="quarter" idx="10"/>
          </p:nvPr>
        </p:nvSpPr>
        <p:spPr>
          <a:xfrm>
            <a:off x="3004096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4229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/>
          </p:cNvPr>
          <p:cNvSpPr>
            <a:spLocks noGrp="1"/>
          </p:cNvSpPr>
          <p:nvPr>
            <p:ph type="pic" sz="quarter" idx="10"/>
          </p:nvPr>
        </p:nvSpPr>
        <p:spPr>
          <a:xfrm>
            <a:off x="6091605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6552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/>
          </p:cNvPr>
          <p:cNvSpPr>
            <a:spLocks noGrp="1"/>
          </p:cNvSpPr>
          <p:nvPr>
            <p:ph type="pic" sz="quarter" idx="10"/>
          </p:nvPr>
        </p:nvSpPr>
        <p:spPr>
          <a:xfrm>
            <a:off x="874644" y="1866827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8318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/>
          </p:cNvPr>
          <p:cNvSpPr>
            <a:spLocks noGrp="1"/>
          </p:cNvSpPr>
          <p:nvPr>
            <p:ph type="pic" sz="quarter" idx="10"/>
          </p:nvPr>
        </p:nvSpPr>
        <p:spPr>
          <a:xfrm>
            <a:off x="4088623" y="1862531"/>
            <a:ext cx="6128803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94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97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23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267462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4183383 h 6857999"/>
              <a:gd name="connsiteX3" fmla="*/ 9517384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26746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2674620" y="0"/>
                </a:moveTo>
                <a:lnTo>
                  <a:pt x="12192000" y="0"/>
                </a:lnTo>
                <a:lnTo>
                  <a:pt x="12192000" y="4183383"/>
                </a:lnTo>
                <a:lnTo>
                  <a:pt x="9517384" y="6857999"/>
                </a:lnTo>
                <a:lnTo>
                  <a:pt x="0" y="6857999"/>
                </a:lnTo>
                <a:lnTo>
                  <a:pt x="0" y="2674620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602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08.07.2021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407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08.07.2021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725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08.07.2021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257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08.07.2021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834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08.07.2021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45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08.07.2021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474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08.07.2021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220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08.07.2021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28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20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08.07.2021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160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08.07.2021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64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68108-2836-4D2E-BDA0-1CFD8E5401E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08.07.2021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7A5BF-7408-4F0E-BAD2-98ED6A5BE780}" type="slidenum"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035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89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9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8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7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8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6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1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 smtClean="0"/>
              <a:pPr>
                <a:defRPr/>
              </a:pPr>
              <a:t>7/8/2021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DF1B19-48F5-445F-8455-2250435B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1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wmf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nomy.gov.ru/material/directions/makroec/prognozy_socialno_ekonomicheskogo_razvitiya/prognoz_socialno_ekonomicheskogo_razvitiya_rf_na_period_do_2024_goda_.html" TargetMode="Externa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log.gov.ru/rn77/taxation/reference_work/conception_vnp/" TargetMode="Externa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8.png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05B68E48F1824F9EE8D12C74431C3FB5B08552325D2376446E6FDF732D13E64E387AE9224F1822C75C850DA58FB693F10439E391A782739373FO" TargetMode="Externa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goszakaz.ufin48.ru/" TargetMode="Externa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oszakaz.ufin48.ru/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37E6DCACAFEBB1E4743C87C2CD82367ABA1A305F68BDA6C25C324500B96CB0B617EADA3FE385BFC982702E7402B2B469237BB2C938702776Z6LFO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consultantplus://offline/ref=37E6DCACAFEBB1E4743C87C2CD82367ABA1A305F68BDA6C25C324500B96CB0B617EADA3FE385BFC980702E7402B2B469237BB2C938702776Z6LFO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gov.ru/rn77/taxation/reference_work/conception_vnp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.png"/><Relationship Id="rId4" Type="http://schemas.openxmlformats.org/officeDocument/2006/relationships/hyperlink" Target="https://www.economy.gov.ru/material/directions/makroec/prognozy_socialno_ekonomicheskogo_razvitiya/prognoz_socialno_ekonomicheskogo_razvitiya_rf_na_period_do_2024_goda_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82296" y="0"/>
            <a:ext cx="9336024" cy="6858000"/>
          </a:xfrm>
          <a:custGeom>
            <a:avLst/>
            <a:gdLst>
              <a:gd name="T0" fmla="*/ 1668 w 2429"/>
              <a:gd name="T1" fmla="*/ 1839 h 1839"/>
              <a:gd name="T2" fmla="*/ 2237 w 2429"/>
              <a:gd name="T3" fmla="*/ 1244 h 1839"/>
              <a:gd name="T4" fmla="*/ 2320 w 2429"/>
              <a:gd name="T5" fmla="*/ 629 h 1839"/>
              <a:gd name="T6" fmla="*/ 1983 w 2429"/>
              <a:gd name="T7" fmla="*/ 0 h 1839"/>
              <a:gd name="T8" fmla="*/ 0 w 2429"/>
              <a:gd name="T9" fmla="*/ 0 h 1839"/>
              <a:gd name="T10" fmla="*/ 0 w 2429"/>
              <a:gd name="T11" fmla="*/ 1839 h 1839"/>
              <a:gd name="T12" fmla="*/ 1668 w 2429"/>
              <a:gd name="T13" fmla="*/ 1839 h 1839"/>
              <a:gd name="T14" fmla="*/ 1668 w 2429"/>
              <a:gd name="T15" fmla="*/ 1839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9" h="1839">
                <a:moveTo>
                  <a:pt x="1668" y="1839"/>
                </a:moveTo>
                <a:cubicBezTo>
                  <a:pt x="2237" y="1244"/>
                  <a:pt x="2237" y="1244"/>
                  <a:pt x="2237" y="1244"/>
                </a:cubicBezTo>
                <a:cubicBezTo>
                  <a:pt x="2395" y="1078"/>
                  <a:pt x="2429" y="831"/>
                  <a:pt x="2320" y="629"/>
                </a:cubicBezTo>
                <a:cubicBezTo>
                  <a:pt x="1983" y="0"/>
                  <a:pt x="1983" y="0"/>
                  <a:pt x="19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6"/>
                  <a:pt x="0" y="1839"/>
                  <a:pt x="0" y="1839"/>
                </a:cubicBezTo>
                <a:cubicBezTo>
                  <a:pt x="1668" y="1839"/>
                  <a:pt x="1668" y="1839"/>
                  <a:pt x="1668" y="1839"/>
                </a:cubicBezTo>
                <a:cubicBezTo>
                  <a:pt x="1668" y="1839"/>
                  <a:pt x="1668" y="1839"/>
                  <a:pt x="1668" y="18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bg1">
                <a:lumMod val="50000"/>
                <a:alpha val="6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301709" y="2162109"/>
            <a:ext cx="798661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800" dirty="0">
                <a:solidFill>
                  <a:schemeClr val="bg1"/>
                </a:solidFill>
              </a:rPr>
              <a:t>Порядок определения </a:t>
            </a:r>
            <a:r>
              <a:rPr lang="ru-RU" sz="4800" dirty="0" smtClean="0">
                <a:solidFill>
                  <a:schemeClr val="bg1"/>
                </a:solidFill>
              </a:rPr>
              <a:t>НМЦК </a:t>
            </a:r>
          </a:p>
          <a:p>
            <a:r>
              <a:rPr lang="ru-RU" sz="4800" dirty="0">
                <a:solidFill>
                  <a:schemeClr val="bg1"/>
                </a:solidFill>
              </a:rPr>
              <a:t>з</a:t>
            </a:r>
            <a:r>
              <a:rPr lang="ru-RU" sz="4800" dirty="0" smtClean="0">
                <a:solidFill>
                  <a:schemeClr val="bg1"/>
                </a:solidFill>
              </a:rPr>
              <a:t>акупок охранных </a:t>
            </a:r>
            <a:r>
              <a:rPr lang="ru-RU" sz="4800" dirty="0">
                <a:solidFill>
                  <a:schemeClr val="bg1"/>
                </a:solidFill>
              </a:rPr>
              <a:t>услуг</a:t>
            </a:r>
            <a:endParaRPr lang="en-US" alt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Pro" pitchFamily="2" charset="0"/>
              <a:ea typeface="Questrial"/>
              <a:cs typeface="Questrial"/>
            </a:endParaRPr>
          </a:p>
        </p:txBody>
      </p:sp>
      <p:sp>
        <p:nvSpPr>
          <p:cNvPr id="29703" name="Прямоугольник 3"/>
          <p:cNvSpPr>
            <a:spLocks noChangeArrowheads="1"/>
          </p:cNvSpPr>
          <p:nvPr/>
        </p:nvSpPr>
        <p:spPr bwMode="auto">
          <a:xfrm>
            <a:off x="942975" y="6396038"/>
            <a:ext cx="6894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dirty="0" smtClean="0">
                <a:solidFill>
                  <a:schemeClr val="bg1"/>
                </a:solidFill>
              </a:rPr>
              <a:t>2021 </a:t>
            </a:r>
            <a:r>
              <a:rPr lang="ru-RU" altLang="ru-RU" sz="1400" dirty="0">
                <a:solidFill>
                  <a:schemeClr val="bg1"/>
                </a:solidFill>
              </a:rPr>
              <a:t>г.</a:t>
            </a:r>
          </a:p>
        </p:txBody>
      </p:sp>
      <p:sp>
        <p:nvSpPr>
          <p:cNvPr id="29704" name="Прямоугольник 5"/>
          <p:cNvSpPr>
            <a:spLocks noChangeArrowheads="1"/>
          </p:cNvSpPr>
          <p:nvPr/>
        </p:nvSpPr>
        <p:spPr bwMode="auto">
          <a:xfrm>
            <a:off x="1872170" y="5189012"/>
            <a:ext cx="505273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отдел </a:t>
            </a:r>
            <a:r>
              <a:rPr lang="ru-RU" dirty="0">
                <a:solidFill>
                  <a:schemeClr val="bg1"/>
                </a:solidFill>
              </a:rPr>
              <a:t>реализации государственной политики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сфере закупок, развития контрактной системы,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методологического </a:t>
            </a:r>
            <a:r>
              <a:rPr lang="ru-RU" dirty="0">
                <a:solidFill>
                  <a:schemeClr val="bg1"/>
                </a:solidFill>
              </a:rPr>
              <a:t>сопровождения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деятельности заказчиков управления </a:t>
            </a:r>
            <a:r>
              <a:rPr lang="ru-RU" dirty="0">
                <a:solidFill>
                  <a:schemeClr val="bg1"/>
                </a:solidFill>
              </a:rPr>
              <a:t>финансов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Липецкой </a:t>
            </a:r>
            <a:r>
              <a:rPr lang="ru-RU" dirty="0">
                <a:solidFill>
                  <a:schemeClr val="bg1"/>
                </a:solidFill>
              </a:rPr>
              <a:t>области</a:t>
            </a:r>
          </a:p>
        </p:txBody>
      </p:sp>
      <p:sp>
        <p:nvSpPr>
          <p:cNvPr id="29706" name="Прямоугольник 13"/>
          <p:cNvSpPr>
            <a:spLocks noChangeArrowheads="1"/>
          </p:cNvSpPr>
          <p:nvPr/>
        </p:nvSpPr>
        <p:spPr bwMode="auto">
          <a:xfrm>
            <a:off x="0" y="78311"/>
            <a:ext cx="18721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 dirty="0" smtClean="0">
                <a:solidFill>
                  <a:schemeClr val="bg1"/>
                </a:solidFill>
              </a:rPr>
              <a:t>Управление финансов Липецкой </a:t>
            </a:r>
            <a:endParaRPr lang="ru-RU" altLang="ru-RU" sz="1200" dirty="0">
              <a:solidFill>
                <a:schemeClr val="bg1"/>
              </a:solidFill>
            </a:endParaRPr>
          </a:p>
          <a:p>
            <a:pPr algn="ctr"/>
            <a:r>
              <a:rPr lang="ru-RU" altLang="ru-RU" sz="1200" dirty="0" smtClean="0">
                <a:solidFill>
                  <a:schemeClr val="bg1"/>
                </a:solidFill>
              </a:rPr>
              <a:t>области</a:t>
            </a:r>
            <a:endParaRPr lang="ru-RU" alt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6" y="2793"/>
            <a:ext cx="12175733" cy="59085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ОПРЕДЕЛЕНИЯ НМЦК НА ОКАЗАНИЕ ОХРАННЫХ УСЛУГ </a:t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ЧАСТНЫМИ ОХРАННЫМИ ОРГАНИЗАЦИЯМИ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(ЧАСТЬ 4)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" y="593647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стоимости дополнительных услуг </a:t>
            </a:r>
            <a:r>
              <a:rPr lang="ru-RU" b="1" dirty="0" smtClean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b="1" baseline="-25000" dirty="0" smtClean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ТСО,   </a:t>
            </a:r>
            <a:r>
              <a:rPr lang="ru-RU" b="1" dirty="0" smtClean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b="1" baseline="-25000" dirty="0" smtClean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ЗЖ</a:t>
            </a:r>
            <a:endParaRPr lang="ru-RU" b="1" dirty="0">
              <a:solidFill>
                <a:srgbClr val="882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" y="1011793"/>
            <a:ext cx="12192000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sz="1600" b="1" i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</a:t>
            </a:r>
            <a:r>
              <a:rPr lang="ru-RU" sz="1600" b="1" i="1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услуг (</a:t>
            </a:r>
            <a:r>
              <a:rPr lang="ru-RU" sz="1600" b="1" i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работ) </a:t>
            </a:r>
            <a:r>
              <a:rPr lang="ru-RU" sz="1600" b="1" i="1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стоимость рассчитывается для каждой услуги (работы) </a:t>
            </a:r>
            <a:r>
              <a:rPr lang="ru-RU" sz="1600" b="1" i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отдельно.</a:t>
            </a:r>
          </a:p>
          <a:p>
            <a:pPr algn="just"/>
            <a:r>
              <a:rPr lang="ru-RU" sz="1500" b="1" dirty="0">
                <a:latin typeface="Times New Roman" panose="02020603050405020304" pitchFamily="18" charset="0"/>
              </a:rPr>
              <a:t>С</a:t>
            </a:r>
            <a:r>
              <a:rPr lang="ru-RU" sz="1500" b="1" baseline="-25000" dirty="0">
                <a:latin typeface="Times New Roman" panose="02020603050405020304" pitchFamily="18" charset="0"/>
              </a:rPr>
              <a:t>ТСО</a:t>
            </a:r>
            <a:r>
              <a:rPr lang="ru-RU" sz="1500" dirty="0">
                <a:latin typeface="Times New Roman" panose="02020603050405020304" pitchFamily="18" charset="0"/>
              </a:rPr>
              <a:t> - осуществление работ по проектированию, монтажу и эксплуатационному обслуживанию </a:t>
            </a:r>
            <a:r>
              <a:rPr lang="ru-RU" sz="1500" dirty="0" smtClean="0">
                <a:latin typeface="Times New Roman" panose="02020603050405020304" pitchFamily="18" charset="0"/>
              </a:rPr>
              <a:t>ТСО, и </a:t>
            </a:r>
            <a:r>
              <a:rPr lang="ru-RU" sz="1500" dirty="0">
                <a:latin typeface="Times New Roman" panose="02020603050405020304" pitchFamily="18" charset="0"/>
              </a:rPr>
              <a:t>(или) принятие соответствующих мер реагирования на их сигнальную </a:t>
            </a:r>
            <a:r>
              <a:rPr lang="ru-RU" sz="1500" dirty="0" smtClean="0">
                <a:latin typeface="Times New Roman" panose="02020603050405020304" pitchFamily="18" charset="0"/>
              </a:rPr>
              <a:t>информацию.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295934"/>
              </p:ext>
            </p:extLst>
          </p:nvPr>
        </p:nvGraphicFramePr>
        <p:xfrm>
          <a:off x="0" y="1908232"/>
          <a:ext cx="12176760" cy="321046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176760">
                  <a:extLst>
                    <a:ext uri="{9D8B030D-6E8A-4147-A177-3AD203B41FA5}">
                      <a16:colId xmlns:a16="http://schemas.microsoft.com/office/drawing/2014/main" val="775052026"/>
                    </a:ext>
                  </a:extLst>
                </a:gridCol>
              </a:tblGrid>
              <a:tr h="447041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ТСО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= С</a:t>
                      </a:r>
                      <a:r>
                        <a:rPr lang="ru-RU" sz="14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* К</a:t>
                      </a:r>
                      <a:r>
                        <a:rPr lang="ru-RU" sz="14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+ С</a:t>
                      </a:r>
                      <a:r>
                        <a:rPr lang="ru-RU" sz="14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* К</a:t>
                      </a:r>
                      <a:r>
                        <a:rPr lang="ru-RU" sz="14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+ С</a:t>
                      </a:r>
                      <a:r>
                        <a:rPr lang="ru-RU" sz="14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ЭО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* К</a:t>
                      </a:r>
                      <a:r>
                        <a:rPr lang="ru-RU" sz="14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ЭО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+ С</a:t>
                      </a:r>
                      <a:r>
                        <a:rPr lang="ru-RU" sz="14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* К</a:t>
                      </a:r>
                      <a:r>
                        <a:rPr lang="ru-RU" sz="14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+ С</a:t>
                      </a:r>
                      <a:r>
                        <a:rPr lang="ru-RU" sz="1400" b="1" kern="1200" baseline="-25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207661"/>
                  </a:ext>
                </a:extLst>
              </a:tr>
              <a:tr h="252173"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0" u="none" strike="noStrike" baseline="0" dirty="0" smtClean="0"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1400" b="1" i="0" u="none" strike="noStrike" baseline="-25000" dirty="0" smtClean="0">
                          <a:latin typeface="Times New Roman" panose="02020603050405020304" pitchFamily="18" charset="0"/>
                        </a:rPr>
                        <a:t>Р</a:t>
                      </a:r>
                      <a:r>
                        <a:rPr lang="ru-RU" sz="1400" b="0" i="0" u="none" strike="noStrike" baseline="0" dirty="0" smtClean="0">
                          <a:latin typeface="Times New Roman" panose="02020603050405020304" pitchFamily="18" charset="0"/>
                        </a:rPr>
                        <a:t> - услуги по реагированию </a:t>
                      </a:r>
                      <a:r>
                        <a:rPr lang="ru-RU" sz="1400" b="0" i="0" u="none" strike="noStrike" baseline="0" dirty="0" smtClean="0">
                          <a:solidFill>
                            <a:srgbClr val="88282F"/>
                          </a:solidFill>
                          <a:latin typeface="Times New Roman" panose="02020603050405020304" pitchFamily="18" charset="0"/>
                        </a:rPr>
                        <a:t>без учета НДС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05815"/>
                  </a:ext>
                </a:extLst>
              </a:tr>
              <a:tr h="309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b="1" i="0" u="none" strike="noStrike" kern="1200" baseline="-25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объем оказания услуг по реагированию, предусмотренный контрактом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84386"/>
                  </a:ext>
                </a:extLst>
              </a:tr>
              <a:tr h="309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i="0" u="none" strike="noStrike" kern="1200" baseline="-25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работы по проектированию </a:t>
                      </a:r>
                      <a:r>
                        <a:rPr lang="ru-RU" sz="1400" b="0" i="0" u="none" strike="noStrike" baseline="0" dirty="0" smtClean="0">
                          <a:solidFill>
                            <a:srgbClr val="88282F"/>
                          </a:solidFill>
                          <a:latin typeface="Times New Roman" panose="02020603050405020304" pitchFamily="18" charset="0"/>
                        </a:rPr>
                        <a:t>без учета НДС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876370"/>
                  </a:ext>
                </a:extLst>
              </a:tr>
              <a:tr h="309855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b="1" i="0" u="none" strike="noStrike" kern="1200" baseline="-25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объем выполнения работ по проектированию, предусмотренный контрактом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425476"/>
                  </a:ext>
                </a:extLst>
              </a:tr>
              <a:tr h="30985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i="0" u="none" strike="noStrike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ЭО</a:t>
                      </a:r>
                      <a:r>
                        <a:rPr lang="ru-RU" sz="14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услуги по эксплуатационному обслуживанию </a:t>
                      </a:r>
                      <a:r>
                        <a:rPr lang="ru-RU" sz="1400" b="0" i="0" u="none" strike="noStrike" baseline="0" dirty="0" smtClean="0">
                          <a:solidFill>
                            <a:srgbClr val="88282F"/>
                          </a:solidFill>
                          <a:latin typeface="Times New Roman" panose="02020603050405020304" pitchFamily="18" charset="0"/>
                        </a:rPr>
                        <a:t>без учета НДС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043688"/>
                  </a:ext>
                </a:extLst>
              </a:tr>
              <a:tr h="215398"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0" u="none" strike="noStrike" baseline="0" dirty="0" smtClean="0">
                          <a:latin typeface="Times New Roman" panose="02020603050405020304" pitchFamily="18" charset="0"/>
                        </a:rPr>
                        <a:t>К</a:t>
                      </a:r>
                      <a:r>
                        <a:rPr lang="ru-RU" sz="1400" b="1" i="0" u="none" strike="noStrike" baseline="-25000" dirty="0" smtClean="0">
                          <a:latin typeface="Times New Roman" panose="02020603050405020304" pitchFamily="18" charset="0"/>
                        </a:rPr>
                        <a:t>ЭО</a:t>
                      </a:r>
                      <a:r>
                        <a:rPr lang="ru-RU" sz="1400" b="0" i="0" u="none" strike="noStrike" baseline="0" dirty="0" smtClean="0">
                          <a:latin typeface="Times New Roman" panose="02020603050405020304" pitchFamily="18" charset="0"/>
                        </a:rPr>
                        <a:t> - объем оказания услуг по эксплуатационному обслуживанию, предусмотренный контрактом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825835"/>
                  </a:ext>
                </a:extLst>
              </a:tr>
              <a:tr h="1733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1400" b="1" i="0" u="none" strike="noStrike" baseline="-25000" dirty="0" smtClean="0">
                          <a:latin typeface="Times New Roman" panose="02020603050405020304" pitchFamily="18" charset="0"/>
                        </a:rPr>
                        <a:t>М</a:t>
                      </a:r>
                      <a:r>
                        <a:rPr lang="ru-RU" sz="1400" b="0" i="0" u="none" strike="noStrike" baseline="0" dirty="0" smtClean="0">
                          <a:latin typeface="Times New Roman" panose="02020603050405020304" pitchFamily="18" charset="0"/>
                        </a:rPr>
                        <a:t> - работы по монтажу </a:t>
                      </a:r>
                      <a:r>
                        <a:rPr lang="ru-RU" sz="1400" b="0" i="0" u="none" strike="noStrike" baseline="0" dirty="0" smtClean="0">
                          <a:solidFill>
                            <a:srgbClr val="88282F"/>
                          </a:solidFill>
                          <a:latin typeface="Times New Roman" panose="02020603050405020304" pitchFamily="18" charset="0"/>
                        </a:rPr>
                        <a:t>без учета НДС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516124"/>
                  </a:ext>
                </a:extLst>
              </a:tr>
              <a:tr h="177579"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0" u="none" strike="noStrike" baseline="0" dirty="0" smtClean="0">
                          <a:latin typeface="Times New Roman" panose="02020603050405020304" pitchFamily="18" charset="0"/>
                        </a:rPr>
                        <a:t>К</a:t>
                      </a:r>
                      <a:r>
                        <a:rPr lang="ru-RU" sz="1400" b="1" i="0" u="none" strike="noStrike" baseline="-25000" dirty="0" smtClean="0">
                          <a:latin typeface="Times New Roman" panose="02020603050405020304" pitchFamily="18" charset="0"/>
                        </a:rPr>
                        <a:t>М</a:t>
                      </a:r>
                      <a:r>
                        <a:rPr lang="ru-RU" sz="1400" b="0" i="0" u="none" strike="noStrike" baseline="0" dirty="0" smtClean="0">
                          <a:latin typeface="Times New Roman" panose="02020603050405020304" pitchFamily="18" charset="0"/>
                        </a:rPr>
                        <a:t> - объем выполнения работ по монтажу, предусмотренный контрактом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779332"/>
                  </a:ext>
                </a:extLst>
              </a:tr>
              <a:tr h="26070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1400" b="1" i="0" u="none" strike="noStrike" baseline="-25000" dirty="0" smtClean="0">
                          <a:latin typeface="Times New Roman" panose="02020603050405020304" pitchFamily="18" charset="0"/>
                        </a:rPr>
                        <a:t>О</a:t>
                      </a:r>
                      <a:r>
                        <a:rPr lang="ru-RU" sz="1400" b="0" i="0" u="none" strike="noStrike" baseline="0" dirty="0" smtClean="0">
                          <a:latin typeface="Times New Roman" panose="02020603050405020304" pitchFamily="18" charset="0"/>
                        </a:rPr>
                        <a:t> - цена оборудования ТСО, поставляемого заказчику, в случае если поставка такого оборудования предусмотрена контрактом, </a:t>
                      </a:r>
                      <a:r>
                        <a:rPr lang="ru-RU" sz="1400" b="0" i="0" u="none" strike="noStrike" baseline="0" dirty="0" smtClean="0">
                          <a:solidFill>
                            <a:srgbClr val="88282F"/>
                          </a:solidFill>
                          <a:latin typeface="Times New Roman" panose="02020603050405020304" pitchFamily="18" charset="0"/>
                        </a:rPr>
                        <a:t>без учета НДС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9955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-18474" y="5097780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5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ЗЖ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услуги по защите жизни и здоровья граждан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49827"/>
              </p:ext>
            </p:extLst>
          </p:nvPr>
        </p:nvGraphicFramePr>
        <p:xfrm>
          <a:off x="23886" y="5533761"/>
          <a:ext cx="12183354" cy="1107184"/>
        </p:xfrm>
        <a:graphic>
          <a:graphicData uri="http://schemas.openxmlformats.org/drawingml/2006/table">
            <a:tbl>
              <a:tblPr firstRow="1">
                <a:tableStyleId>{22838BEF-8BB2-4498-84A7-C5851F593DF1}</a:tableStyleId>
              </a:tblPr>
              <a:tblGrid>
                <a:gridCol w="12183354">
                  <a:extLst>
                    <a:ext uri="{9D8B030D-6E8A-4147-A177-3AD203B41FA5}">
                      <a16:colId xmlns:a16="http://schemas.microsoft.com/office/drawing/2014/main" val="2837646110"/>
                    </a:ext>
                  </a:extLst>
                </a:gridCol>
              </a:tblGrid>
              <a:tr h="4975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400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ЗЖ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= С</a:t>
                      </a:r>
                      <a:r>
                        <a:rPr lang="ru-RU" sz="1400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ЕУ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* К</a:t>
                      </a:r>
                      <a:r>
                        <a:rPr lang="ru-RU" sz="1400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ЗЖ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5298854"/>
                  </a:ext>
                </a:extLst>
              </a:tr>
              <a:tr h="1791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400" b="1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ЕУ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- услуги по защите жизни и здоровья граждан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88282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без учета НДС</a:t>
                      </a:r>
                      <a:endParaRPr lang="ru-RU" sz="1400" dirty="0">
                        <a:solidFill>
                          <a:srgbClr val="88282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973545"/>
                  </a:ext>
                </a:extLst>
              </a:tr>
              <a:tr h="25301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</a:t>
                      </a:r>
                      <a:r>
                        <a:rPr lang="ru-RU" sz="1400" b="1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ЗЖ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объем оказания услуг по защите жизни и здоровья граждан, предусмотренный контрактом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968206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662217" y="1956646"/>
            <a:ext cx="4830618" cy="343209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7782" y="5585623"/>
            <a:ext cx="1819563" cy="361190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869" y="0"/>
            <a:ext cx="12164838" cy="59702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ОПРЕДЕЛЕНИЯ НМЦК НА ОКАЗАНИЕ ОХРАННЫХ УСЛУГ </a:t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ЧАСТНЫМИ ОХРАННЫМИ ОРГАНИЗАЦИЯМИ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(ЧАСТЬ 5)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04" y="870478"/>
            <a:ext cx="1214632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стоимости дополнительных услуг </a:t>
            </a:r>
            <a:r>
              <a:rPr lang="ru-RU" b="1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b="1" baseline="-25000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ТСО,   </a:t>
            </a:r>
            <a:r>
              <a:rPr lang="ru-RU" b="1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b="1" baseline="-25000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ЗЖ</a:t>
            </a:r>
            <a:endParaRPr lang="ru-RU" b="1" dirty="0">
              <a:solidFill>
                <a:srgbClr val="882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7031" y="151326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необходимой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sz="1600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расчете </a:t>
            </a:r>
            <a:r>
              <a:rPr lang="ru-RU" sz="1600" b="1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1600" b="1" baseline="-25000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ТСО</a:t>
            </a:r>
            <a:r>
              <a:rPr lang="ru-RU" sz="1600" b="1" baseline="-25000" dirty="0" smtClean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b="1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1600" b="1" baseline="-25000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ЗЖ</a:t>
            </a:r>
            <a:r>
              <a:rPr lang="ru-RU" sz="1600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</a:t>
            </a:r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запросы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информации о стоимости охранных услуг </a:t>
            </a:r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трем исполнителям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оказывающим услуги, соответствующие предмету закупки, информация о которых имеется в свободном доступе, </a:t>
            </a:r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осуществляет поиск информации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стоимости охранных услуг, соответствующих предмету закупки, </a:t>
            </a:r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реестре контрактов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заключенных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заказчиками, при наличии возможности заказчик 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разместить запрос цен на охранные услуги в ЕИС.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9869" y="2901356"/>
            <a:ext cx="121833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предоставлении информации о стоимости услуг, направляемый потенциальному исполнителю, и (или) запрос цен охранных услуг, размещаемый в ЕИС, </a:t>
            </a:r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содержать, в том </a:t>
            </a:r>
            <a:r>
              <a:rPr lang="ru-RU" sz="1600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закупки с указанием единиц измерения объема товара, работы, услуги в случае заключения контракта по цене за единицу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товара, работы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услуги, адресов оказания охранных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исполнения контракта, заключаемого по результатам закупки, включая требования к порядку оказания услуги, предполагаемые сроки проведения закупки, сроки оказания услуги, срок действия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информации о стоимости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проведение указанной процедуры сбора информации не влечет за собой возникновение каких-либо обязательств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то, что из ответа на запрос должна однозначно определяться стоимость единицы услуги, в случае если объем подлежащих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оказанию услуг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определить и закупка осуществляется по цене за единицу услуги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869" y="0"/>
            <a:ext cx="12164838" cy="59702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ОПРЕДЕЛЕНИЯ НМЦК НА ОКАЗАНИЕ ОХРАННЫХ УСЛУГ </a:t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ЧАСТНЫМИ ОХРАННЫМИ ОРГАНИЗАЦИЯМИ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6)</a:t>
            </a:r>
            <a:endParaRPr lang="ru-RU" sz="1800" b="1" dirty="0">
              <a:solidFill>
                <a:srgbClr val="882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12" y="597028"/>
            <a:ext cx="1214632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стоимости дополнительных услуг </a:t>
            </a:r>
            <a:r>
              <a:rPr lang="ru-RU" b="1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b="1" baseline="-25000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ТСО,   </a:t>
            </a:r>
            <a:r>
              <a:rPr lang="ru-RU" b="1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b="1" baseline="-25000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ЗЖ</a:t>
            </a:r>
            <a:endParaRPr lang="ru-RU" b="1" dirty="0">
              <a:solidFill>
                <a:srgbClr val="882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35557"/>
            <a:ext cx="119333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</a:rPr>
              <a:t>Расчет цены охранных услуг определяется как среднее арифметическое от стоимости услуг, полученных заказчиком по результатам поиска информации о стоимости </a:t>
            </a:r>
            <a:r>
              <a:rPr lang="ru-RU" sz="1600" dirty="0" smtClean="0">
                <a:solidFill>
                  <a:srgbClr val="88282F"/>
                </a:solidFill>
                <a:latin typeface="Times New Roman" panose="02020603050405020304" pitchFamily="18" charset="0"/>
              </a:rPr>
              <a:t>услуг.</a:t>
            </a:r>
            <a:endParaRPr lang="ru-RU" sz="1600" dirty="0" smtClean="0">
              <a:solidFill>
                <a:srgbClr val="882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</a:rPr>
              <a:t>Совокупность значений, используемых в расчете, при определении цены услуги считается неоднородной, если </a:t>
            </a:r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</a:rPr>
              <a:t>коэффициент вариации цены превышает 15%.</a:t>
            </a:r>
            <a:r>
              <a:rPr lang="ru-RU" sz="1600" dirty="0">
                <a:latin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</a:rPr>
              <a:t>При превышении </a:t>
            </a:r>
            <a:r>
              <a:rPr lang="ru-RU" sz="1600" dirty="0">
                <a:latin typeface="Times New Roman" panose="02020603050405020304" pitchFamily="18" charset="0"/>
              </a:rPr>
              <a:t>необходимо провести дополнительные мероприятия в целях увеличения количества информации о ценах услуг, используемой в расчетах</a:t>
            </a:r>
            <a:r>
              <a:rPr lang="ru-RU" sz="1600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вариации: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base_1_383133_32773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07" y="2577165"/>
            <a:ext cx="1104900" cy="58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246963" y="2532118"/>
            <a:ext cx="1540788" cy="627852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углом вверх 19"/>
          <p:cNvSpPr/>
          <p:nvPr/>
        </p:nvSpPr>
        <p:spPr>
          <a:xfrm rot="10800000" flipH="1">
            <a:off x="3917248" y="2818187"/>
            <a:ext cx="720437" cy="630194"/>
          </a:xfrm>
          <a:prstGeom prst="bentUpArrow">
            <a:avLst/>
          </a:prstGeom>
          <a:solidFill>
            <a:srgbClr val="C53B45">
              <a:alpha val="56863"/>
            </a:srgbClr>
          </a:solidFill>
          <a:ln>
            <a:solidFill>
              <a:srgbClr val="C53B45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569082"/>
              </p:ext>
            </p:extLst>
          </p:nvPr>
        </p:nvGraphicFramePr>
        <p:xfrm>
          <a:off x="27162" y="3650740"/>
          <a:ext cx="12164838" cy="2362699"/>
        </p:xfrm>
        <a:graphic>
          <a:graphicData uri="http://schemas.openxmlformats.org/drawingml/2006/table">
            <a:tbl>
              <a:tblPr firstRow="1">
                <a:tableStyleId>{22838BEF-8BB2-4498-84A7-C5851F593DF1}</a:tableStyleId>
              </a:tblPr>
              <a:tblGrid>
                <a:gridCol w="3366739">
                  <a:extLst>
                    <a:ext uri="{9D8B030D-6E8A-4147-A177-3AD203B41FA5}">
                      <a16:colId xmlns:a16="http://schemas.microsoft.com/office/drawing/2014/main" val="3673621638"/>
                    </a:ext>
                  </a:extLst>
                </a:gridCol>
                <a:gridCol w="8798099">
                  <a:extLst>
                    <a:ext uri="{9D8B030D-6E8A-4147-A177-3AD203B41FA5}">
                      <a16:colId xmlns:a16="http://schemas.microsoft.com/office/drawing/2014/main" val="253791067"/>
                    </a:ext>
                  </a:extLst>
                </a:gridCol>
              </a:tblGrid>
              <a:tr h="338550">
                <a:tc gridSpan="2"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 - коэффициент вариации в %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776165"/>
                  </a:ext>
                </a:extLst>
              </a:tr>
              <a:tr h="369455">
                <a:tc gridSpan="2"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среднеарифметическая цена единицы товара, работы, услуги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154812"/>
                  </a:ext>
                </a:extLst>
              </a:tr>
              <a:tr h="877454">
                <a:tc rowSpan="3">
                  <a:txBody>
                    <a:bodyPr/>
                    <a:lstStyle/>
                    <a:p>
                      <a:pPr algn="just"/>
                      <a:r>
                        <a:rPr lang="ru-RU" sz="14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среднеквадратичное отклонение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ru-RU" sz="1800" b="0" i="0" u="none" strike="noStrike" baseline="0" dirty="0" smtClean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562757"/>
                  </a:ext>
                </a:extLst>
              </a:tr>
              <a:tr h="406400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</a:t>
                      </a:r>
                      <a:r>
                        <a:rPr lang="ru-RU" sz="1400" b="0" i="0" u="none" strike="noStrike" kern="1200" baseline="-25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цена услуги, указанная в источнике с номером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105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- количество значений, используемых в расчете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425342"/>
                  </a:ext>
                </a:extLst>
              </a:tr>
            </a:tbl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492" y="4379233"/>
            <a:ext cx="1752381" cy="730759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3448456" y="4379233"/>
            <a:ext cx="1919864" cy="827299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/>
          <a:srcRect r="96311" b="678"/>
          <a:stretch/>
        </p:blipFill>
        <p:spPr>
          <a:xfrm>
            <a:off x="101801" y="3991997"/>
            <a:ext cx="227828" cy="423149"/>
          </a:xfrm>
          <a:prstGeom prst="rect">
            <a:avLst/>
          </a:prstGeom>
        </p:spPr>
      </p:pic>
      <p:pic>
        <p:nvPicPr>
          <p:cNvPr id="25" name="Picture 1" descr="base_1_383133_32775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" y="5114447"/>
            <a:ext cx="209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3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031" y="0"/>
            <a:ext cx="12192000" cy="70191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ОПРЕДЕЛЕНИЯ НМЦК НА ОКАЗАНИЕ ОХРАННЫХ УСЛУГ ОБЪЕКТОВ, </a:t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КОТОРЫЕ ЧАСТНАЯ ОХРАННАЯ ДЕЯТЕЛЬНОСТЬ НЕ РАСПРОСТРАНЯЕТСЯ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1)</a:t>
            </a:r>
            <a:endParaRPr lang="ru-RU" sz="1800" dirty="0">
              <a:latin typeface="Times New Roman" panose="02020603050405020304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26472" y="15924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0425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формула для расчета НМЦК на оказание охранных услуг  </a:t>
            </a:r>
            <a:endParaRPr lang="ru-RU" b="1" dirty="0">
              <a:solidFill>
                <a:srgbClr val="882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924" y="1405889"/>
            <a:ext cx="10594111" cy="923330"/>
          </a:xfrm>
          <a:prstGeom prst="rect">
            <a:avLst/>
          </a:prstGeom>
          <a:noFill/>
          <a:ln w="38100">
            <a:solidFill>
              <a:srgbClr val="88282F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936085" y="1624743"/>
            <a:ext cx="1047403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НМЦК = (С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ВОХР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С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ТСО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С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ОГТ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* I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инфл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НДС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583252"/>
              </p:ext>
            </p:extLst>
          </p:nvPr>
        </p:nvGraphicFramePr>
        <p:xfrm>
          <a:off x="46138" y="2515827"/>
          <a:ext cx="12025662" cy="419272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9688423">
                  <a:extLst>
                    <a:ext uri="{9D8B030D-6E8A-4147-A177-3AD203B41FA5}">
                      <a16:colId xmlns:a16="http://schemas.microsoft.com/office/drawing/2014/main" val="4085227918"/>
                    </a:ext>
                  </a:extLst>
                </a:gridCol>
                <a:gridCol w="2337239">
                  <a:extLst>
                    <a:ext uri="{9D8B030D-6E8A-4147-A177-3AD203B41FA5}">
                      <a16:colId xmlns:a16="http://schemas.microsoft.com/office/drawing/2014/main" val="2949210588"/>
                    </a:ext>
                  </a:extLst>
                </a:gridCol>
              </a:tblGrid>
              <a:tr h="54861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ВОХР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стоимость услуг по военизированной охране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612134"/>
                  </a:ext>
                </a:extLst>
              </a:tr>
              <a:tr h="1031335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1400" b="1" baseline="-25000" dirty="0" smtClean="0">
                          <a:latin typeface="Times New Roman" panose="02020603050405020304" pitchFamily="18" charset="0"/>
                        </a:rPr>
                        <a:t>ТСО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</a:rPr>
                        <a:t> - осуществление работ по проектированию, монтажу и техническому обслуживанию технических средств охраны, мониторинг состояния объекта охраны, оборудованного действующей системой охраны и безопасности, и (или) принятие соответствующих мер реагирования на их сигнальную информацию, поступающую на пульт централизованного наблюдения.</a:t>
                      </a:r>
                      <a:endParaRPr lang="ru-RU" sz="1400" b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8282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Дополнительные услуги, применяются при необходимости</a:t>
                      </a:r>
                    </a:p>
                    <a:p>
                      <a:pPr algn="just"/>
                      <a:endParaRPr lang="ru-RU" sz="1400" b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74410"/>
                  </a:ext>
                </a:extLst>
              </a:tr>
              <a:tr h="509656"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0" u="none" strike="noStrike" baseline="0" dirty="0" smtClean="0"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1400" b="1" i="0" u="none" strike="noStrike" baseline="-25000" dirty="0" smtClean="0">
                          <a:latin typeface="Times New Roman" panose="02020603050405020304" pitchFamily="18" charset="0"/>
                        </a:rPr>
                        <a:t>ОГТ</a:t>
                      </a:r>
                      <a:r>
                        <a:rPr lang="ru-RU" sz="1400" b="0" i="0" u="none" strike="noStrike" baseline="0" dirty="0" smtClean="0">
                          <a:latin typeface="Times New Roman" panose="02020603050405020304" pitchFamily="18" charset="0"/>
                        </a:rPr>
                        <a:t> - услуги по охране грузов при их транспортировке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ru-RU" sz="1600" b="0" i="0" u="none" strike="noStrike" baseline="0" dirty="0" smtClean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600793"/>
                  </a:ext>
                </a:extLst>
              </a:tr>
              <a:tr h="79888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 i="0" u="none" strike="noStrike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инфл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- индекс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потребительских цен на прочие услуги, принимаемый в соответствии с публикуемыми Минэкономразвития России прогнозами социально-экономического развития РФ (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случае если срок действия контракта превышает срок прогноза, индекс потребительских цен для каждого года срока действия контракта, не указанного в прогнозе, принимается равным индексу потребительских цен, указанному для последнего года прогноза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случае если расчет НМЦК и начало срока действия контракта приходятся на один год, то для этого года срока действия контракта значение I</a:t>
                      </a:r>
                      <a:r>
                        <a:rPr kumimoji="0" lang="ru-RU" sz="1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инфл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принимается равным единице (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https://www.economy.gov.ru/material/directions/makroec/prognozy_socialno_ekonomicheskogo_razvitiya/prognoz_socialno_ekonomicheskogo_razvitiya_rf_na_period_do_2024_goda_.html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763351"/>
                  </a:ext>
                </a:extLst>
              </a:tr>
              <a:tr h="4625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НДС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налог на добавленную стоимость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(статья 164 Налогового кодекса РФ –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20 %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008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6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031" y="0"/>
            <a:ext cx="12192000" cy="75738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ОПРЕДЕЛЕНИЯ НМЦК НА ОКАЗАНИЕ ОХРАННЫХ УСЛУГ ОБЪЕКТОВ, </a:t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КОТОРЫЕ ЧАСТНАЯ ОХРАННАЯ ДЕЯТЕЛЬНОСТЬ НЕ РАСПРОСТРАНЯЕТСЯ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2)</a:t>
            </a:r>
            <a:endParaRPr lang="ru-RU" sz="1800" dirty="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34498"/>
            <a:ext cx="11972206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необходимо начать со стоимости услуг по военизированной охране </a:t>
            </a:r>
            <a:r>
              <a:rPr lang="ru-RU" sz="1600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baseline="-25000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ВОХР</a:t>
            </a:r>
            <a:r>
              <a:rPr lang="ru-RU" sz="16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необходимо воспользоваться следующей формулой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664911"/>
              </p:ext>
            </p:extLst>
          </p:nvPr>
        </p:nvGraphicFramePr>
        <p:xfrm>
          <a:off x="0" y="2104838"/>
          <a:ext cx="12194552" cy="179290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194552">
                  <a:extLst>
                    <a:ext uri="{9D8B030D-6E8A-4147-A177-3AD203B41FA5}">
                      <a16:colId xmlns:a16="http://schemas.microsoft.com/office/drawing/2014/main" val="4085227918"/>
                    </a:ext>
                  </a:extLst>
                </a:gridCol>
              </a:tblGrid>
              <a:tr h="448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- идентификатор номера поста по контракту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092133"/>
                  </a:ext>
                </a:extLst>
              </a:tr>
              <a:tr h="44822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- общее количество требуемых постов по контракту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929832"/>
                  </a:ext>
                </a:extLst>
              </a:tr>
              <a:tr h="44822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kumimoji="0" lang="ru-RU" sz="1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ПЧ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стоимость посто-часа (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время работы 1 работника военизированной охраны при оказании услуги в течение 1 часа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963896"/>
                  </a:ext>
                </a:extLst>
              </a:tr>
              <a:tr h="44822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kumimoji="0" lang="ru-RU" sz="1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ПЧ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количество посто-часов охраны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94242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91755" y="1380757"/>
            <a:ext cx="4330717" cy="554731"/>
          </a:xfrm>
          <a:prstGeom prst="rect">
            <a:avLst/>
          </a:prstGeom>
          <a:noFill/>
          <a:ln w="38100">
            <a:solidFill>
              <a:srgbClr val="88282F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Picture 4" descr="base_1_383133_32777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59" y="1385384"/>
            <a:ext cx="2666855" cy="46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37031" y="4201374"/>
            <a:ext cx="80910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переходим к расчету стоимости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посто-часа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</a:t>
            </a:r>
            <a:r>
              <a:rPr lang="ru-RU" sz="16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следующей формуле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87768" y="4064949"/>
            <a:ext cx="4784438" cy="584775"/>
          </a:xfrm>
          <a:prstGeom prst="rect">
            <a:avLst/>
          </a:prstGeom>
          <a:noFill/>
          <a:ln w="38100">
            <a:solidFill>
              <a:srgbClr val="88282F"/>
            </a:solidFill>
            <a:prstDash val="lgDash"/>
          </a:ln>
        </p:spPr>
        <p:txBody>
          <a:bodyPr wrap="square" rtlCol="0" anchor="ctr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16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ПЧ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= С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КП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/ Среднемесячное количество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посто-часов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670676"/>
              </p:ext>
            </p:extLst>
          </p:nvPr>
        </p:nvGraphicFramePr>
        <p:xfrm>
          <a:off x="0" y="5007715"/>
          <a:ext cx="12194552" cy="102734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194552">
                  <a:extLst>
                    <a:ext uri="{9D8B030D-6E8A-4147-A177-3AD203B41FA5}">
                      <a16:colId xmlns:a16="http://schemas.microsoft.com/office/drawing/2014/main" val="883681995"/>
                    </a:ext>
                  </a:extLst>
                </a:gridCol>
              </a:tblGrid>
              <a:tr h="448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kumimoji="0" lang="ru-RU" sz="1600" b="0" u="none" strike="noStrike" kern="12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</a:t>
                      </a: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стоимость круглосуточного поста в месяц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0696"/>
                  </a:ext>
                </a:extLst>
              </a:tr>
              <a:tr h="44822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Среднемесячное количество посто-часов при круглосуточном режиме охраны составляет 730 часов (365 дней * 24 часа в сутки / 12 месяцев), в високосном году - 732 часа (366 дней * 24 часа в сутки / 12 месяцев)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085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7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031" y="0"/>
            <a:ext cx="12192000" cy="64912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ОПРЕДЕЛЕНИЯ НМЦК НА ОКАЗАНИЕ ОХРАННЫХ УСЛУГ ОБЪЕКТОВ, </a:t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КОТОРЫЕ ЧАСТНАЯ ОХРАННАЯ ДЕЯТЕЛЬНОСТЬ НЕ РАСПРОСТРАНЯЕТСЯ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3.1)</a:t>
            </a:r>
            <a:endParaRPr lang="ru-RU" sz="1800" dirty="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7085"/>
            <a:ext cx="1192414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рассчитать стоимость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круглосуточного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 </a:t>
            </a:r>
            <a:r>
              <a:rPr lang="ru-RU" sz="1600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</a:t>
            </a:r>
            <a:r>
              <a:rPr lang="ru-RU" sz="1600" b="1" baseline="-25000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</a:t>
            </a:r>
            <a:r>
              <a:rPr lang="ru-RU" sz="1600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воспользоваться следующей формулой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024428"/>
              </p:ext>
            </p:extLst>
          </p:nvPr>
        </p:nvGraphicFramePr>
        <p:xfrm>
          <a:off x="27625" y="1618461"/>
          <a:ext cx="12127344" cy="522908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131126">
                  <a:extLst>
                    <a:ext uri="{9D8B030D-6E8A-4147-A177-3AD203B41FA5}">
                      <a16:colId xmlns:a16="http://schemas.microsoft.com/office/drawing/2014/main" val="4085227918"/>
                    </a:ext>
                  </a:extLst>
                </a:gridCol>
                <a:gridCol w="5708158">
                  <a:extLst>
                    <a:ext uri="{9D8B030D-6E8A-4147-A177-3AD203B41FA5}">
                      <a16:colId xmlns:a16="http://schemas.microsoft.com/office/drawing/2014/main" val="426236153"/>
                    </a:ext>
                  </a:extLst>
                </a:gridCol>
                <a:gridCol w="147782">
                  <a:extLst>
                    <a:ext uri="{9D8B030D-6E8A-4147-A177-3AD203B41FA5}">
                      <a16:colId xmlns:a16="http://schemas.microsoft.com/office/drawing/2014/main" val="3116920037"/>
                    </a:ext>
                  </a:extLst>
                </a:gridCol>
                <a:gridCol w="3140278">
                  <a:extLst>
                    <a:ext uri="{9D8B030D-6E8A-4147-A177-3AD203B41FA5}">
                      <a16:colId xmlns:a16="http://schemas.microsoft.com/office/drawing/2014/main" val="259029491"/>
                    </a:ext>
                  </a:extLst>
                </a:gridCol>
              </a:tblGrid>
              <a:tr h="36224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kumimoji="0" lang="ru-RU" sz="1200" b="1" u="none" strike="noStrike" kern="12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прямые расходы на одного работника </a:t>
                      </a:r>
                      <a:r>
                        <a:rPr kumimoji="0" lang="ru-RU" sz="12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 ФОТ + СВ + Р</a:t>
                      </a:r>
                      <a:r>
                        <a:rPr kumimoji="0" lang="ru-RU" sz="1200" b="0" u="none" strike="noStrike" kern="12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77-фз</a:t>
                      </a:r>
                      <a:r>
                        <a:rPr kumimoji="0" lang="ru-RU" sz="12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Р</a:t>
                      </a:r>
                      <a:r>
                        <a:rPr kumimoji="0" lang="ru-RU" sz="1200" b="0" u="none" strike="noStrike" kern="12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</a:t>
                      </a:r>
                      <a:r>
                        <a:rPr kumimoji="0" lang="ru-RU" sz="12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(Ч</a:t>
                      </a:r>
                      <a:r>
                        <a:rPr kumimoji="0" lang="ru-RU" sz="1200" b="0" u="none" strike="noStrike" kern="12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2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* Количество постов охраны)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714783"/>
                  </a:ext>
                </a:extLst>
              </a:tr>
              <a:tr h="32449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ФОТ -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расходы на оплату труда одного работника в месяц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ФОТ = (ОТ + Дн + Двп + Дп + Дрк) * U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934477"/>
                  </a:ext>
                </a:extLst>
              </a:tr>
              <a:tr h="275356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- оплата труда не менее установленного минимального размера оплаты труда на дату выполнения расчета НМЦК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645336"/>
                  </a:ext>
                </a:extLst>
              </a:tr>
              <a:tr h="275356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kumimoji="0" lang="ru-RU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доплата за работу в ночное время (Постановление Правительства РФ от 22.07.2008 г. № 554)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8282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Устанавливаются при необходимости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78244"/>
                  </a:ext>
                </a:extLst>
              </a:tr>
              <a:tr h="2753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kumimoji="0" lang="ru-RU" sz="1200" b="0" u="none" strike="noStrike" kern="12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</a:t>
                      </a:r>
                      <a:r>
                        <a:rPr kumimoji="0" lang="ru-RU" sz="12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доплата за работу в выходные и праздничные дни 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(статья 153 Трудового кодекса РФ)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104772"/>
                  </a:ext>
                </a:extLst>
              </a:tr>
              <a:tr h="275356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 - прочие доплаты и надбавки, компенсации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(статьи 92, 117 и 147 Трудового кодекса РФ)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183548"/>
                  </a:ext>
                </a:extLst>
              </a:tr>
              <a:tr h="2892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kumimoji="0" lang="ru-RU" sz="1200" b="0" u="none" strike="noStrike" kern="1200" cap="none" spc="0" normalizeH="0" baseline="-25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рк</a:t>
                      </a:r>
                      <a:r>
                        <a:rPr kumimoji="0" lang="ru-RU" sz="12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доплата за работу в районах Крайнего Севера 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(статья 316 Трудового кодекса РФ)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06948"/>
                  </a:ext>
                </a:extLst>
              </a:tr>
              <a:tr h="82606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- корректирующий коэффициент, применяется в случае оказания услуг:</a:t>
                      </a:r>
                    </a:p>
                    <a:p>
                      <a:pPr algn="just"/>
                      <a:r>
                        <a:rPr lang="ru-RU" sz="1200" b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 использованием специальных средств - в размере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 </a:t>
                      </a:r>
                      <a:endParaRPr lang="ru-RU" sz="1200" b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b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 использованием служебного, гражданского оружия - в размере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 </a:t>
                      </a:r>
                      <a:endParaRPr lang="ru-RU" sz="1200" b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b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 использованием боевого, ручного, стрелкового оружия - дополнительный коэффициент U в размере 0,3</a:t>
                      </a:r>
                      <a:endParaRPr lang="ru-RU" sz="12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888644"/>
                  </a:ext>
                </a:extLst>
              </a:tr>
              <a:tr h="309767">
                <a:tc grid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 ФОТ * </a:t>
                      </a:r>
                      <a:r>
                        <a:rPr 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494873"/>
                  </a:ext>
                </a:extLst>
              </a:tr>
              <a:tr h="275356">
                <a:tc grid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latin typeface="Times New Roman" panose="02020603050405020304" pitchFamily="18" charset="0"/>
                        </a:rPr>
                        <a:t>Y - 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ставка страховых взносов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(статья 425 Налогового кодекса РФ и Закон от 24.07.1998 №125-ФЗ)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baseline="0" dirty="0" smtClean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592263"/>
                  </a:ext>
                </a:extLst>
              </a:tr>
              <a:tr h="275356">
                <a:tc gridSpan="4">
                  <a:txBody>
                    <a:bodyPr/>
                    <a:lstStyle/>
                    <a:p>
                      <a:pPr algn="just"/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Р</a:t>
                      </a:r>
                      <a:r>
                        <a:rPr lang="ru-RU" sz="1200" b="0" i="0" u="none" strike="noStrike" baseline="-25000" dirty="0" smtClean="0">
                          <a:latin typeface="Times New Roman" panose="02020603050405020304" pitchFamily="18" charset="0"/>
                        </a:rPr>
                        <a:t>77-фз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 - расходы на исполнение требований статьи 6 Закона №77-ФЗ «О ведомственной охране» и составляют 6,5% от показателя ФОТ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2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658102"/>
                  </a:ext>
                </a:extLst>
              </a:tr>
              <a:tr h="27535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Р</a:t>
                      </a:r>
                      <a:r>
                        <a:rPr lang="ru-RU" sz="1200" b="0" i="0" u="none" strike="noStrike" baseline="-25000" dirty="0" smtClean="0">
                          <a:latin typeface="Times New Roman" panose="02020603050405020304" pitchFamily="18" charset="0"/>
                        </a:rPr>
                        <a:t>дп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 - расходы на дополнительный персонал в месяц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ru-RU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дп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= 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ФОТ</a:t>
                      </a:r>
                      <a:r>
                        <a:rPr kumimoji="0" lang="ru-RU" sz="1200" b="0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дп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+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СВ</a:t>
                      </a:r>
                      <a:r>
                        <a:rPr kumimoji="0" lang="ru-RU" sz="1200" b="0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дп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+ РО</a:t>
                      </a:r>
                      <a:r>
                        <a:rPr kumimoji="0" lang="ru-RU" sz="12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дп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ФОТ</a:t>
                      </a:r>
                      <a:r>
                        <a:rPr lang="ru-RU" sz="1200" b="0" baseline="-25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дп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- расходы на оплату труда одного работника в месяц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8282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Устанавливается при привлечении дополнительного персонала</a:t>
                      </a:r>
                      <a:endParaRPr lang="ru-RU" b="1" dirty="0">
                        <a:solidFill>
                          <a:srgbClr val="88282F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936910"/>
                  </a:ext>
                </a:extLst>
              </a:tr>
              <a:tr h="275356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СВ</a:t>
                      </a:r>
                      <a:r>
                        <a:rPr lang="ru-RU" sz="1200" b="0" baseline="-25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дп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- страховые взносы</a:t>
                      </a:r>
                      <a:endParaRPr lang="ru-RU" sz="12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11387"/>
                  </a:ext>
                </a:extLst>
              </a:tr>
              <a:tr h="248217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РО</a:t>
                      </a:r>
                      <a:r>
                        <a:rPr lang="ru-RU" sz="1200" b="0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дп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- резерв на оплату отпусков </a:t>
                      </a:r>
                      <a:r>
                        <a:rPr lang="ru-RU" sz="12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РО</a:t>
                      </a:r>
                      <a:r>
                        <a:rPr lang="ru-RU" sz="1200" b="0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дп 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= (</a:t>
                      </a:r>
                      <a:r>
                        <a:rPr lang="ru-RU" sz="12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ФОТ</a:t>
                      </a:r>
                      <a:r>
                        <a:rPr lang="ru-RU" sz="1200" b="0" baseline="-25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дп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+ </a:t>
                      </a:r>
                      <a:r>
                        <a:rPr lang="ru-RU" sz="12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СВ</a:t>
                      </a:r>
                      <a:r>
                        <a:rPr lang="ru-RU" sz="1200" b="0" baseline="-25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дп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 /12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38634"/>
                  </a:ext>
                </a:extLst>
              </a:tr>
              <a:tr h="458926">
                <a:tc gridSpan="4">
                  <a:txBody>
                    <a:bodyPr/>
                    <a:lstStyle/>
                    <a:p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</a:t>
                      </a:r>
                      <a:r>
                        <a:rPr lang="ru-RU" sz="1200" b="0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- численность закрытия поста, определенная с учетом местных климатических условий, региональных нерабочих праздничных дней в соответствии с нормами трудового законодательства РФ. </a:t>
                      </a:r>
                      <a:r>
                        <a:rPr lang="ru-RU" sz="1200" b="1" dirty="0" smtClean="0">
                          <a:solidFill>
                            <a:srgbClr val="88282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Информация о норме численности закрытия круглосуточного поста предоставляется по запросу потенциальными поставщиками услуг. В случае предоставления информации несколькими поставщиками услуг для расчета НМЦК применяется максимальный показатель.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90493"/>
                  </a:ext>
                </a:extLst>
              </a:tr>
            </a:tbl>
          </a:graphicData>
        </a:graphic>
      </p:graphicFrame>
      <p:sp>
        <p:nvSpPr>
          <p:cNvPr id="9" name="Стрелка углом вверх 8"/>
          <p:cNvSpPr/>
          <p:nvPr/>
        </p:nvSpPr>
        <p:spPr>
          <a:xfrm rot="5400000" flipV="1">
            <a:off x="10754045" y="802840"/>
            <a:ext cx="394688" cy="489527"/>
          </a:xfrm>
          <a:prstGeom prst="bentUpArrow">
            <a:avLst>
              <a:gd name="adj1" fmla="val 16228"/>
              <a:gd name="adj2" fmla="val 18860"/>
              <a:gd name="adj3" fmla="val 30263"/>
            </a:avLst>
          </a:prstGeom>
          <a:solidFill>
            <a:srgbClr val="C53B45">
              <a:alpha val="56863"/>
            </a:srgbClr>
          </a:solidFill>
          <a:ln>
            <a:solidFill>
              <a:srgbClr val="C53B45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28316" y="1660165"/>
            <a:ext cx="4149939" cy="283020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594765" y="891809"/>
            <a:ext cx="4064000" cy="33855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(Рп + Рк + П) * Чп *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91914" y="2000738"/>
            <a:ext cx="2769104" cy="259384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76594" y="4516581"/>
            <a:ext cx="720437" cy="286327"/>
          </a:xfrm>
          <a:prstGeom prst="roundRect">
            <a:avLst>
              <a:gd name="adj" fmla="val 20370"/>
            </a:avLst>
          </a:prstGeom>
          <a:noFill/>
          <a:ln w="28575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860" y="5920509"/>
            <a:ext cx="1985817" cy="292851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128316" y="1257141"/>
            <a:ext cx="5874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расчет прямых расходов на одного сотрудника </a:t>
            </a:r>
            <a:r>
              <a:rPr lang="ru-RU" sz="1600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baseline="-25000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ru-RU" sz="1600" dirty="0">
              <a:solidFill>
                <a:srgbClr val="882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04079"/>
            <a:ext cx="12154969" cy="70096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ОПРЕДЕЛЕНИЯ НМЦК НА ОКАЗАНИЕ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ОХРАННЫХ УСЛУГ ОБЪЕКТОВ, </a:t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КОТОРЫЕ ЧАСТНАЯ ОХРАННАЯ ДЕЯТЕЛЬНОСТЬ НЕ РАСПРОСТРАНЯЕТСЯ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(ЧАСТЬ 3.2)</a:t>
            </a:r>
            <a:endParaRPr lang="ru-RU" sz="1800" dirty="0">
              <a:latin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6472" y="13924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26472" y="15924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759465"/>
              </p:ext>
            </p:extLst>
          </p:nvPr>
        </p:nvGraphicFramePr>
        <p:xfrm>
          <a:off x="18472" y="2518114"/>
          <a:ext cx="12136496" cy="3118261"/>
        </p:xfrm>
        <a:graphic>
          <a:graphicData uri="http://schemas.openxmlformats.org/drawingml/2006/table">
            <a:tbl>
              <a:tblPr firstRow="1">
                <a:tableStyleId>{22838BEF-8BB2-4498-84A7-C5851F593DF1}</a:tableStyleId>
              </a:tblPr>
              <a:tblGrid>
                <a:gridCol w="5046130">
                  <a:extLst>
                    <a:ext uri="{9D8B030D-6E8A-4147-A177-3AD203B41FA5}">
                      <a16:colId xmlns:a16="http://schemas.microsoft.com/office/drawing/2014/main" val="4085227918"/>
                    </a:ext>
                  </a:extLst>
                </a:gridCol>
                <a:gridCol w="5773309">
                  <a:extLst>
                    <a:ext uri="{9D8B030D-6E8A-4147-A177-3AD203B41FA5}">
                      <a16:colId xmlns:a16="http://schemas.microsoft.com/office/drawing/2014/main" val="571753859"/>
                    </a:ext>
                  </a:extLst>
                </a:gridCol>
                <a:gridCol w="1317057">
                  <a:extLst>
                    <a:ext uri="{9D8B030D-6E8A-4147-A177-3AD203B41FA5}">
                      <a16:colId xmlns:a16="http://schemas.microsoft.com/office/drawing/2014/main" val="594486541"/>
                    </a:ext>
                  </a:extLst>
                </a:gridCol>
              </a:tblGrid>
              <a:tr h="279106">
                <a:tc gridSpan="3">
                  <a:txBody>
                    <a:bodyPr/>
                    <a:lstStyle/>
                    <a:p>
                      <a:pPr algn="just"/>
                      <a:r>
                        <a:rPr lang="ru-RU" sz="1400" b="1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b="1" i="0" u="none" strike="noStrike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косвенные расходы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Р</a:t>
                      </a:r>
                      <a:r>
                        <a:rPr lang="ru-RU" sz="1200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* 20%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 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общей суммы всех прямых затрат)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763351"/>
                  </a:ext>
                </a:extLst>
              </a:tr>
              <a:tr h="305481">
                <a:tc gridSpan="3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– прибыль = (Р</a:t>
                      </a:r>
                      <a:r>
                        <a:rPr lang="ru-RU" sz="1200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+ Р</a:t>
                      </a:r>
                      <a:r>
                        <a:rPr lang="ru-RU" sz="1200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 * Размер плановой прибыли (в %)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008450"/>
                  </a:ext>
                </a:extLst>
              </a:tr>
              <a:tr h="39637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Размер плановой прибыли от оказания услуг охраны объектов определяется на основании итогового показателя рентабельности продукции за предшествующий год по данным ФНС России, 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200" b="0" i="0" u="none" strike="noStrike" baseline="0" dirty="0" smtClean="0">
                          <a:latin typeface="Times New Roman" panose="02020603050405020304" pitchFamily="18" charset="0"/>
                          <a:hlinkClick r:id="rId2"/>
                        </a:rPr>
                        <a:t>https://www.nalog.gov.ru/rn77/taxation/reference_work/conception_vnp/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) в 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случае отсутствия официальных сведений по указанному показателю принимается равным 5% от итоговой суммы всех расходов</a:t>
                      </a:r>
                      <a:r>
                        <a:rPr lang="ru-RU" sz="1200" b="0" i="0" u="none" strike="noStrike" baseline="0" dirty="0" smtClean="0">
                          <a:latin typeface=""/>
                        </a:rPr>
                        <a:t> 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183766"/>
                  </a:ext>
                </a:extLst>
              </a:tr>
              <a:tr h="39637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Ч</a:t>
                      </a:r>
                      <a:r>
                        <a:rPr kumimoji="0" lang="ru-RU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- численность закрытия поста, определенная с учетом местных климатических условий, региональных нерабочих праздничных дней в соответствии с нормами трудового законодательства РФ. </a:t>
                      </a:r>
                      <a:r>
                        <a:rPr lang="ru-RU" sz="1200" b="1" dirty="0" smtClean="0">
                          <a:solidFill>
                            <a:srgbClr val="88282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Информация о норме численности закрытия круглосуточного поста предоставляется по запросу потенциальными поставщиками услуг. В случае предоставления информации несколькими поставщиками услуг для расчета НМЦК применяется максимальный показатель.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714783"/>
                  </a:ext>
                </a:extLst>
              </a:tr>
              <a:tr h="308634">
                <a:tc rowSpan="3">
                  <a:txBody>
                    <a:bodyPr/>
                    <a:lstStyle/>
                    <a:p>
                      <a:pPr algn="just"/>
                      <a:r>
                        <a:rPr lang="ru-RU" sz="1200" b="1" i="0" u="none" strike="noStrike" baseline="0" dirty="0" smtClean="0">
                          <a:latin typeface="Times New Roman" panose="02020603050405020304" pitchFamily="18" charset="0"/>
                        </a:rPr>
                        <a:t>G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 - повышающий коэффициент стоимости круглосуточного поста </a:t>
                      </a:r>
                      <a:r>
                        <a:rPr lang="ru-RU" sz="1200" b="0" i="0" u="none" strike="noStrike" baseline="0" dirty="0" smtClean="0">
                          <a:solidFill>
                            <a:srgbClr val="88282F"/>
                          </a:solidFill>
                          <a:latin typeface="Times New Roman" panose="02020603050405020304" pitchFamily="18" charset="0"/>
                        </a:rPr>
                        <a:t>при наличии дополнительных расходов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Режим, место и характер работы, оснащенность поста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</a:t>
                      </a:r>
                      <a:endParaRPr lang="ru-RU" sz="12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494873"/>
                  </a:ext>
                </a:extLst>
              </a:tr>
              <a:tr h="279106">
                <a:tc vMerge="1">
                  <a:txBody>
                    <a:bodyPr/>
                    <a:lstStyle/>
                    <a:p>
                      <a:pPr algn="just"/>
                      <a:endParaRPr lang="ru-RU" sz="1200" b="0" i="0" u="none" strike="noStrike" baseline="0" dirty="0" smtClean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Подвижной пост на транспортном средстве исполнителя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658102"/>
                  </a:ext>
                </a:extLst>
              </a:tr>
              <a:tr h="56140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услуг вахтовым методом (в особой форме осуществления трудового процесса вне места постоянного проживания работников организации, при которой невозможно обеспечение их возвращения к месту постоянного проживания)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1,3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581889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472" y="18845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дальнейший расчет формулы  </a:t>
            </a:r>
            <a:r>
              <a:rPr lang="ru-RU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baseline="-25000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</a:t>
            </a:r>
            <a:r>
              <a:rPr lang="ru-RU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(Рп + Рк + П) * Чп * </a:t>
            </a:r>
            <a:r>
              <a:rPr lang="ru-RU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ru-RU" b="1" dirty="0">
              <a:solidFill>
                <a:srgbClr val="882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" y="56519"/>
            <a:ext cx="12192000" cy="41285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ОПРЕДЕЛЕНИЯ НМЦК НА ОКАЗАНИЕ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ОХРАННЫХ УСЛУГ ОБЪЕКТОВ, </a:t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КОТОРЫЕ ЧАСТНАЯ ОХРАННАЯ ДЕЯТЕЛЬНОСТЬ НЕ РАСПРОСТРАНЯЕТСЯ (ЧАСТЬ 4)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" y="495312"/>
            <a:ext cx="12192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стоимости дополнительных услуг </a:t>
            </a:r>
            <a:r>
              <a:rPr lang="ru-RU" b="1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b="1" baseline="-25000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ТСО</a:t>
            </a:r>
            <a:r>
              <a:rPr lang="ru-RU" b="1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</a:t>
            </a:r>
            <a:r>
              <a:rPr lang="ru-RU" b="1" baseline="-25000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ОГТ</a:t>
            </a:r>
            <a:endParaRPr lang="ru-RU" b="1" dirty="0">
              <a:solidFill>
                <a:srgbClr val="882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6266" y="779260"/>
            <a:ext cx="12192000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i="1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закупки заказчиком дополнительных услуг, </a:t>
            </a:r>
            <a:r>
              <a:rPr lang="ru-RU" sz="1600" b="1" i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sz="1600" b="1" i="1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рассчитывается для каждой услуги </a:t>
            </a:r>
            <a:r>
              <a:rPr lang="ru-RU" sz="1600" b="1" i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</a:rPr>
              <a:t>С</a:t>
            </a:r>
            <a:r>
              <a:rPr lang="ru-RU" sz="1400" b="1" baseline="-25000" dirty="0" smtClean="0">
                <a:latin typeface="Times New Roman" panose="02020603050405020304" pitchFamily="18" charset="0"/>
              </a:rPr>
              <a:t>ТСО</a:t>
            </a:r>
            <a:r>
              <a:rPr lang="ru-RU" sz="1400" dirty="0" smtClean="0">
                <a:latin typeface="Times New Roman" panose="02020603050405020304" pitchFamily="18" charset="0"/>
              </a:rPr>
              <a:t> - осуществление работ по проектированию, монтажу и техническому обслуживанию технических средств охраны, мониторинг состояния объекта охраны, оборудованного действующей системой охраны и безопасности, и (или) принятие соответствующих мер реагирования на их сигнальную информацию, поступающую на пульт централизованного наблюдения.</a:t>
            </a:r>
            <a:endParaRPr lang="ru-RU" sz="1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12848"/>
              </p:ext>
            </p:extLst>
          </p:nvPr>
        </p:nvGraphicFramePr>
        <p:xfrm>
          <a:off x="22860" y="1711086"/>
          <a:ext cx="12152874" cy="2824380"/>
        </p:xfrm>
        <a:graphic>
          <a:graphicData uri="http://schemas.openxmlformats.org/drawingml/2006/table">
            <a:tbl>
              <a:tblPr firstRow="1">
                <a:tableStyleId>{22838BEF-8BB2-4498-84A7-C5851F593DF1}</a:tableStyleId>
              </a:tblPr>
              <a:tblGrid>
                <a:gridCol w="12152874">
                  <a:extLst>
                    <a:ext uri="{9D8B030D-6E8A-4147-A177-3AD203B41FA5}">
                      <a16:colId xmlns:a16="http://schemas.microsoft.com/office/drawing/2014/main" val="775052026"/>
                    </a:ext>
                  </a:extLst>
                </a:gridCol>
              </a:tblGrid>
              <a:tr h="2193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400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ТСО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=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400" baseline="-25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пм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+ С</a:t>
                      </a:r>
                      <a:r>
                        <a:rPr lang="ru-RU" sz="1400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то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* К</a:t>
                      </a:r>
                      <a:r>
                        <a:rPr lang="ru-RU" sz="1400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то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+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400" baseline="-25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*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</a:t>
                      </a:r>
                      <a:r>
                        <a:rPr lang="ru-RU" sz="1400" baseline="-25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+ С</a:t>
                      </a:r>
                      <a:r>
                        <a:rPr lang="ru-RU" sz="1400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*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</a:t>
                      </a:r>
                      <a:r>
                        <a:rPr lang="ru-RU" sz="1400" baseline="-25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+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400" baseline="-25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07661"/>
                  </a:ext>
                </a:extLst>
              </a:tr>
              <a:tr h="419743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u="none" strike="noStrike" baseline="0" dirty="0" err="1" smtClean="0"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1200" b="1" i="0" u="none" strike="noStrike" baseline="-25000" dirty="0" err="1" smtClean="0">
                          <a:latin typeface="Times New Roman" panose="02020603050405020304" pitchFamily="18" charset="0"/>
                        </a:rPr>
                        <a:t>пм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 - работы по проектированию и монтажу. Определяются на основании сметной стоимости монтажных и пуско-наладочных работ с учетом стоимости приборов и оборудования </a:t>
                      </a:r>
                      <a:r>
                        <a:rPr lang="ru-RU" sz="1200" b="0" i="0" u="none" strike="noStrike" baseline="0" dirty="0" smtClean="0">
                          <a:solidFill>
                            <a:srgbClr val="88282F"/>
                          </a:solidFill>
                          <a:latin typeface="Times New Roman" panose="02020603050405020304" pitchFamily="18" charset="0"/>
                        </a:rPr>
                        <a:t>без учета НДС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05815"/>
                  </a:ext>
                </a:extLst>
              </a:tr>
              <a:tr h="30985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baseline="0" dirty="0" smtClean="0"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1200" b="1" i="0" u="none" strike="noStrike" baseline="-25000" dirty="0" smtClean="0">
                          <a:latin typeface="Times New Roman" panose="02020603050405020304" pitchFamily="18" charset="0"/>
                        </a:rPr>
                        <a:t>то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 - услуги по техническому обслуживанию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8282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без учета НДС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84386"/>
                  </a:ext>
                </a:extLst>
              </a:tr>
              <a:tr h="309855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u="none" strike="noStrike" baseline="0" dirty="0" smtClean="0">
                          <a:latin typeface="Times New Roman" panose="02020603050405020304" pitchFamily="18" charset="0"/>
                        </a:rPr>
                        <a:t>К</a:t>
                      </a:r>
                      <a:r>
                        <a:rPr lang="ru-RU" sz="1200" b="1" i="0" u="none" strike="noStrike" baseline="-25000" dirty="0" smtClean="0">
                          <a:latin typeface="Times New Roman" panose="02020603050405020304" pitchFamily="18" charset="0"/>
                        </a:rPr>
                        <a:t>то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 - объем оказания услуг по техническому обслуживанию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876370"/>
                  </a:ext>
                </a:extLst>
              </a:tr>
              <a:tr h="309855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u="none" strike="noStrike" baseline="0" dirty="0" err="1" smtClean="0"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1200" b="1" i="0" u="none" strike="noStrike" baseline="-25000" dirty="0" err="1" smtClean="0">
                          <a:latin typeface="Times New Roman" panose="02020603050405020304" pitchFamily="18" charset="0"/>
                        </a:rPr>
                        <a:t>мо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 - услуги мониторинга состояния объекта охраны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8282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без учета НДС</a:t>
                      </a:r>
                      <a:endParaRPr lang="ru-RU" sz="1200" b="0" i="0" u="none" strike="noStrike" baseline="0" dirty="0" smtClean="0">
                        <a:solidFill>
                          <a:srgbClr val="88282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425476"/>
                  </a:ext>
                </a:extLst>
              </a:tr>
              <a:tr h="309855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u="none" strike="noStrike" baseline="0" dirty="0" err="1" smtClean="0">
                          <a:latin typeface="Times New Roman" panose="02020603050405020304" pitchFamily="18" charset="0"/>
                        </a:rPr>
                        <a:t>К</a:t>
                      </a:r>
                      <a:r>
                        <a:rPr lang="ru-RU" sz="1200" b="1" i="0" u="none" strike="noStrike" baseline="-25000" dirty="0" err="1" smtClean="0">
                          <a:latin typeface="Times New Roman" panose="02020603050405020304" pitchFamily="18" charset="0"/>
                        </a:rPr>
                        <a:t>мо</a:t>
                      </a:r>
                      <a:r>
                        <a:rPr lang="ru-RU" sz="1200" b="1" i="0" u="none" strike="noStrike" baseline="0" dirty="0" smtClean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- количество объектов охраны, на которые предоставляются услуги мониторинга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043688"/>
                  </a:ext>
                </a:extLst>
              </a:tr>
              <a:tr h="232345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u="none" strike="noStrike" baseline="0" dirty="0" smtClean="0"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1200" b="1" i="0" u="none" strike="noStrike" baseline="-25000" dirty="0" smtClean="0">
                          <a:latin typeface="Times New Roman" panose="02020603050405020304" pitchFamily="18" charset="0"/>
                        </a:rPr>
                        <a:t>р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 - услуги по реагированию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8282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без учета НДС</a:t>
                      </a:r>
                      <a:endParaRPr lang="ru-RU" sz="1200" b="0" i="0" u="none" strike="noStrike" baseline="0" dirty="0" smtClean="0">
                        <a:solidFill>
                          <a:srgbClr val="88282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825835"/>
                  </a:ext>
                </a:extLst>
              </a:tr>
              <a:tr h="241581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u="none" strike="noStrike" baseline="0" dirty="0" err="1" smtClean="0">
                          <a:latin typeface="Times New Roman" panose="02020603050405020304" pitchFamily="18" charset="0"/>
                        </a:rPr>
                        <a:t>К</a:t>
                      </a:r>
                      <a:r>
                        <a:rPr lang="ru-RU" sz="1200" b="1" i="0" u="none" strike="noStrike" baseline="-25000" dirty="0" err="1" smtClean="0">
                          <a:latin typeface="Times New Roman" panose="02020603050405020304" pitchFamily="18" charset="0"/>
                        </a:rPr>
                        <a:t>р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 - количество объектов, на которые предоставляются услуги по реагированию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516124"/>
                  </a:ext>
                </a:extLst>
              </a:tr>
              <a:tr h="17757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baseline="0" dirty="0" err="1" smtClean="0"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1200" b="1" i="0" u="none" strike="noStrike" baseline="-25000" dirty="0" err="1" smtClean="0">
                          <a:latin typeface="Times New Roman" panose="02020603050405020304" pitchFamily="18" charset="0"/>
                        </a:rPr>
                        <a:t>а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 - арендная плата за предоставление оборудования технических средств охраны во временное пользование, в случае если это предусмотрено контрактом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8282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без учета НДС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77933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60" y="4504986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</a:rPr>
              <a:t>С</a:t>
            </a:r>
            <a:r>
              <a:rPr lang="ru-RU" sz="1400" b="1" baseline="-25000" dirty="0" smtClean="0">
                <a:latin typeface="Times New Roman" panose="02020603050405020304" pitchFamily="18" charset="0"/>
              </a:rPr>
              <a:t>ОГТ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</a:rPr>
              <a:t>охрана </a:t>
            </a:r>
            <a:r>
              <a:rPr lang="ru-RU" sz="1400" dirty="0">
                <a:latin typeface="Times New Roman" panose="02020603050405020304" pitchFamily="18" charset="0"/>
              </a:rPr>
              <a:t>грузов при их </a:t>
            </a:r>
            <a:r>
              <a:rPr lang="ru-RU" sz="1400" dirty="0" smtClean="0">
                <a:latin typeface="Times New Roman" panose="02020603050405020304" pitchFamily="18" charset="0"/>
              </a:rPr>
              <a:t>транспортировке.</a:t>
            </a:r>
            <a:endParaRPr lang="ru-RU" sz="1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86936"/>
              </p:ext>
            </p:extLst>
          </p:nvPr>
        </p:nvGraphicFramePr>
        <p:xfrm>
          <a:off x="1" y="4782284"/>
          <a:ext cx="12175733" cy="2093080"/>
        </p:xfrm>
        <a:graphic>
          <a:graphicData uri="http://schemas.openxmlformats.org/drawingml/2006/table">
            <a:tbl>
              <a:tblPr firstRow="1">
                <a:tableStyleId>{22838BEF-8BB2-4498-84A7-C5851F593DF1}</a:tableStyleId>
              </a:tblPr>
              <a:tblGrid>
                <a:gridCol w="12175733">
                  <a:extLst>
                    <a:ext uri="{9D8B030D-6E8A-4147-A177-3AD203B41FA5}">
                      <a16:colId xmlns:a16="http://schemas.microsoft.com/office/drawing/2014/main" val="2837646110"/>
                    </a:ext>
                  </a:extLst>
                </a:gridCol>
              </a:tblGrid>
              <a:tr h="3248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400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ОГТ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= (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400" baseline="-25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чог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*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</a:t>
                      </a:r>
                      <a:r>
                        <a:rPr lang="ru-RU" sz="1400" baseline="-25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рн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+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400" baseline="-25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*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</a:t>
                      </a:r>
                      <a:r>
                        <a:rPr lang="ru-RU" sz="1400" baseline="-25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 *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</a:t>
                      </a:r>
                      <a:r>
                        <a:rPr lang="ru-RU" sz="1400" baseline="-25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чог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298854"/>
                  </a:ext>
                </a:extLst>
              </a:tr>
              <a:tr h="291209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u="none" strike="noStrike" baseline="0" dirty="0" err="1" smtClean="0"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1200" b="1" i="0" u="none" strike="noStrike" baseline="-25000" dirty="0" err="1" smtClean="0">
                          <a:latin typeface="Times New Roman" panose="02020603050405020304" pitchFamily="18" charset="0"/>
                        </a:rPr>
                        <a:t>чог</a:t>
                      </a:r>
                      <a:r>
                        <a:rPr lang="ru-RU" sz="1200" b="1" i="0" u="none" strike="noStrike" baseline="0" dirty="0" smtClean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- стоимость одного часа охраны одним работником </a:t>
                      </a:r>
                      <a:r>
                        <a:rPr lang="ru-RU" sz="1200" dirty="0" smtClean="0">
                          <a:solidFill>
                            <a:srgbClr val="88282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без учета НДС</a:t>
                      </a:r>
                      <a:endParaRPr lang="ru-RU" sz="1200" dirty="0">
                        <a:solidFill>
                          <a:srgbClr val="88282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973545"/>
                  </a:ext>
                </a:extLst>
              </a:tr>
              <a:tr h="291209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u="none" strike="noStrike" baseline="0" dirty="0" err="1" smtClean="0">
                          <a:latin typeface="Times New Roman" panose="02020603050405020304" pitchFamily="18" charset="0"/>
                        </a:rPr>
                        <a:t>К</a:t>
                      </a:r>
                      <a:r>
                        <a:rPr lang="ru-RU" sz="1200" b="1" i="0" u="none" strike="noStrike" baseline="-25000" dirty="0" err="1" smtClean="0">
                          <a:latin typeface="Times New Roman" panose="02020603050405020304" pitchFamily="18" charset="0"/>
                        </a:rPr>
                        <a:t>рн</a:t>
                      </a:r>
                      <a:r>
                        <a:rPr lang="ru-RU" sz="1200" b="1" i="0" u="none" strike="noStrike" baseline="0" dirty="0" smtClean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- количество работников в наряде сопровождения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968206"/>
                  </a:ext>
                </a:extLst>
              </a:tr>
              <a:tr h="291209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u="none" strike="noStrike" baseline="0" dirty="0" err="1" smtClean="0"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1200" b="1" i="0" u="none" strike="noStrike" baseline="-25000" dirty="0" err="1" smtClean="0">
                          <a:latin typeface="Times New Roman" panose="02020603050405020304" pitchFamily="18" charset="0"/>
                        </a:rPr>
                        <a:t>тр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 - стоимость одного часа использования транспортного средства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8282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без учета НДС</a:t>
                      </a:r>
                      <a:endParaRPr lang="ru-RU" sz="1200" b="0" i="0" u="none" strike="noStrike" baseline="0" dirty="0" smtClean="0">
                        <a:solidFill>
                          <a:srgbClr val="88282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227158"/>
                  </a:ext>
                </a:extLst>
              </a:tr>
              <a:tr h="291209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u="none" strike="noStrike" baseline="0" dirty="0" err="1" smtClean="0">
                          <a:latin typeface="Times New Roman" panose="02020603050405020304" pitchFamily="18" charset="0"/>
                        </a:rPr>
                        <a:t>К</a:t>
                      </a:r>
                      <a:r>
                        <a:rPr lang="ru-RU" sz="1200" b="1" i="0" u="none" strike="noStrike" baseline="-25000" dirty="0" err="1" smtClean="0">
                          <a:latin typeface="Times New Roman" panose="02020603050405020304" pitchFamily="18" charset="0"/>
                        </a:rPr>
                        <a:t>тр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 - количество задействованных транспортных средств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344245"/>
                  </a:ext>
                </a:extLst>
              </a:tr>
              <a:tr h="291209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u="none" strike="noStrike" baseline="0" dirty="0" err="1" smtClean="0">
                          <a:latin typeface="Times New Roman" panose="02020603050405020304" pitchFamily="18" charset="0"/>
                        </a:rPr>
                        <a:t>К</a:t>
                      </a:r>
                      <a:r>
                        <a:rPr lang="ru-RU" sz="1200" b="1" i="0" u="none" strike="noStrike" baseline="-25000" dirty="0" err="1" smtClean="0">
                          <a:latin typeface="Times New Roman" panose="02020603050405020304" pitchFamily="18" charset="0"/>
                        </a:rPr>
                        <a:t>чог</a:t>
                      </a:r>
                      <a:r>
                        <a:rPr lang="ru-RU" sz="1200" b="1" i="0" u="none" strike="noStrike" baseline="0" dirty="0" smtClean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- количество часов охраны грузов при их транспортировке, но не менее 4 часов в сутки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967184"/>
                  </a:ext>
                </a:extLst>
              </a:tr>
              <a:tr h="312217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u="none" strike="noStrike" baseline="0" dirty="0" smtClean="0">
                          <a:solidFill>
                            <a:srgbClr val="88282F"/>
                          </a:solidFill>
                          <a:latin typeface="Times New Roman" panose="02020603050405020304" pitchFamily="18" charset="0"/>
                        </a:rPr>
                        <a:t>В случае использования при транспортировке охраняемого груза автотранспорта заказчика расчет осуществляется по формуле: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88282F"/>
                          </a:solidFill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1400" b="1" i="0" u="none" strike="noStrike" baseline="-25000" dirty="0" err="1" smtClean="0">
                          <a:solidFill>
                            <a:srgbClr val="88282F"/>
                          </a:solidFill>
                          <a:latin typeface="Times New Roman" panose="02020603050405020304" pitchFamily="18" charset="0"/>
                        </a:rPr>
                        <a:t>огт</a:t>
                      </a:r>
                      <a:r>
                        <a:rPr lang="ru-RU" sz="1400" b="1" i="0" u="none" strike="noStrike" baseline="0" dirty="0" smtClean="0">
                          <a:solidFill>
                            <a:srgbClr val="88282F"/>
                          </a:solidFill>
                          <a:latin typeface="Times New Roman" panose="02020603050405020304" pitchFamily="18" charset="0"/>
                        </a:rPr>
                        <a:t> =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88282F"/>
                          </a:solidFill>
                          <a:latin typeface="Times New Roman" panose="02020603050405020304" pitchFamily="18" charset="0"/>
                        </a:rPr>
                        <a:t>С</a:t>
                      </a:r>
                      <a:r>
                        <a:rPr lang="ru-RU" sz="1400" b="1" i="0" u="none" strike="noStrike" baseline="-25000" dirty="0" err="1" smtClean="0">
                          <a:solidFill>
                            <a:srgbClr val="88282F"/>
                          </a:solidFill>
                          <a:latin typeface="Times New Roman" panose="02020603050405020304" pitchFamily="18" charset="0"/>
                        </a:rPr>
                        <a:t>чог</a:t>
                      </a:r>
                      <a:r>
                        <a:rPr lang="ru-RU" sz="1400" b="1" i="0" u="none" strike="noStrike" baseline="0" dirty="0" smtClean="0">
                          <a:solidFill>
                            <a:srgbClr val="88282F"/>
                          </a:solidFill>
                          <a:latin typeface="Times New Roman" panose="02020603050405020304" pitchFamily="18" charset="0"/>
                        </a:rPr>
                        <a:t> *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88282F"/>
                          </a:solidFill>
                          <a:latin typeface="Times New Roman" panose="02020603050405020304" pitchFamily="18" charset="0"/>
                        </a:rPr>
                        <a:t>К</a:t>
                      </a:r>
                      <a:r>
                        <a:rPr lang="ru-RU" sz="1400" b="1" i="0" u="none" strike="noStrike" baseline="-25000" dirty="0" err="1" smtClean="0">
                          <a:solidFill>
                            <a:srgbClr val="88282F"/>
                          </a:solidFill>
                          <a:latin typeface="Times New Roman" panose="02020603050405020304" pitchFamily="18" charset="0"/>
                        </a:rPr>
                        <a:t>рн</a:t>
                      </a:r>
                      <a:r>
                        <a:rPr lang="ru-RU" sz="1400" b="1" i="0" u="none" strike="noStrike" baseline="0" dirty="0" smtClean="0">
                          <a:solidFill>
                            <a:srgbClr val="88282F"/>
                          </a:solidFill>
                          <a:latin typeface="Times New Roman" panose="02020603050405020304" pitchFamily="18" charset="0"/>
                        </a:rPr>
                        <a:t> *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88282F"/>
                          </a:solidFill>
                          <a:latin typeface="Times New Roman" panose="02020603050405020304" pitchFamily="18" charset="0"/>
                        </a:rPr>
                        <a:t>К</a:t>
                      </a:r>
                      <a:r>
                        <a:rPr lang="ru-RU" sz="1400" b="1" i="0" u="none" strike="noStrike" baseline="-25000" dirty="0" err="1" smtClean="0">
                          <a:solidFill>
                            <a:srgbClr val="88282F"/>
                          </a:solidFill>
                          <a:latin typeface="Times New Roman" panose="02020603050405020304" pitchFamily="18" charset="0"/>
                        </a:rPr>
                        <a:t>чог</a:t>
                      </a:r>
                      <a:endParaRPr lang="ru-RU" sz="1400" b="1" i="0" u="none" strike="noStrike" baseline="0" dirty="0" smtClean="0">
                        <a:solidFill>
                          <a:srgbClr val="88282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393417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4142278" y="1764145"/>
            <a:ext cx="3953163" cy="277297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61164" y="4812764"/>
            <a:ext cx="3288145" cy="246818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869" y="0"/>
            <a:ext cx="12164838" cy="59702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ОПРЕДЕЛЕНИЯ НМЦК НА ОКАЗАНИЕ ОХРАННЫХ УСЛУГ </a:t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ЧАСТНЫМИ ОХРАННЫМИ ОРГАНИЗАЦИЯМИ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(ЧАСТЬ 5)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04" y="870478"/>
            <a:ext cx="1214632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стоимости дополнительных услуг </a:t>
            </a:r>
            <a:r>
              <a:rPr lang="ru-RU" b="1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b="1" baseline="-25000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ТСО, </a:t>
            </a:r>
            <a:r>
              <a:rPr lang="ru-RU" b="1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b="1" baseline="-25000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ОГТ</a:t>
            </a:r>
            <a:endParaRPr lang="ru-RU" b="1" dirty="0">
              <a:solidFill>
                <a:srgbClr val="882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7031" y="151326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необходимой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sz="1600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расчете </a:t>
            </a:r>
            <a:r>
              <a:rPr lang="ru-RU" sz="1600" b="1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1600" b="1" baseline="-25000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ТСО</a:t>
            </a:r>
            <a:r>
              <a:rPr lang="ru-RU" sz="1600" b="1" baseline="-25000" dirty="0" smtClean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b="1" dirty="0" smtClean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1600" b="1" baseline="-25000" dirty="0" smtClean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ОГТ</a:t>
            </a:r>
            <a:r>
              <a:rPr lang="ru-RU" sz="1600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</a:t>
            </a:r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запросы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информации о стоимости охранных услуг </a:t>
            </a:r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трем исполнителям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оказывающим услуги, соответствующие предмету закупки, информация о которых имеется в свободном доступе, </a:t>
            </a:r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осуществляет поиск информации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стоимости охранных услуг, соответствующих предмету закупки, </a:t>
            </a:r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реестре контрактов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заключенных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заказчиками, при наличии возможности заказчик 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разместить запрос цен на охранные услуги в ЕИС.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9869" y="2901356"/>
            <a:ext cx="121833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предоставлении информации о стоимости услуг, направляемый потенциальному исполнителю, и (или) запрос цен охранных услуг, размещаемый в ЕИС, </a:t>
            </a:r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содержать, в том </a:t>
            </a:r>
            <a:r>
              <a:rPr lang="ru-RU" sz="1600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закупки с указанием единиц измерения объема товара, работы, услуги в случае заключения контракта по цене за единицу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товара, работы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услуги, адресов оказания охранных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исполнения контракта, заключаемого по результатам закупки, включая требования к порядку оказания услуги, предполагаемые сроки проведения закупки, сроки оказания услуги, срок действия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информации о стоимости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проведение указанной процедуры сбора информации не влечет за собой возникновение каких-либо обязательств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то, что из ответа на запрос должна однозначно определяться стоимость единицы услуги, в случае если объем подлежащих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оказанию услуг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определить и закупка осуществляется по цене за единицу услуги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912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ОПРЕДЕЛЕНИЯ НМЦК НА ОКАЗАНИЕ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ОХРАННЫХ УСЛУГ ОБЪЕКТОВ, </a:t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КОТОРЫЕ ЧАСТНАЯ ОХРАННАЯ ДЕЯТЕЛЬНОСТЬ НЕ РАСПРОСТРАНЯЕТСЯ (ЧАСТЬ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3771" y="556552"/>
            <a:ext cx="563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стоимости дополнительных услуг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b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ТСО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</a:t>
            </a:r>
            <a:r>
              <a:rPr lang="ru-RU" b="1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2588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 smtClean="0">
                <a:latin typeface="Times New Roman" panose="02020603050405020304" pitchFamily="18" charset="0"/>
              </a:rPr>
              <a:t>Для получения необходимой информации </a:t>
            </a:r>
            <a:r>
              <a:rPr lang="ru-RU" sz="1600" dirty="0" smtClean="0">
                <a:solidFill>
                  <a:srgbClr val="88282F"/>
                </a:solidFill>
                <a:latin typeface="Times New Roman" panose="02020603050405020304" pitchFamily="18" charset="0"/>
              </a:rPr>
              <a:t>при расчете </a:t>
            </a:r>
            <a:r>
              <a:rPr lang="ru-RU" sz="1600" b="1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600" b="1" baseline="-25000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ТСО</a:t>
            </a:r>
            <a:r>
              <a:rPr lang="ru-RU" sz="1600" b="1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</a:t>
            </a:r>
            <a:r>
              <a:rPr lang="ru-RU" sz="1600" b="1" baseline="-25000" dirty="0">
                <a:solidFill>
                  <a:srgbClr val="8828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ОГТ</a:t>
            </a:r>
            <a:r>
              <a:rPr lang="ru-RU" sz="1600" b="1" dirty="0" smtClean="0">
                <a:solidFill>
                  <a:srgbClr val="88282F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</a:rPr>
              <a:t>заказчик </a:t>
            </a:r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</a:rPr>
              <a:t>направляет запросы </a:t>
            </a:r>
            <a:r>
              <a:rPr lang="ru-RU" sz="1600" dirty="0">
                <a:latin typeface="Times New Roman" panose="02020603050405020304" pitchFamily="18" charset="0"/>
              </a:rPr>
              <a:t>о предоставлении информации о стоимости охранных услуг </a:t>
            </a:r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</a:rPr>
              <a:t>не </a:t>
            </a:r>
            <a:r>
              <a:rPr lang="ru-RU" sz="1600" dirty="0" smtClean="0">
                <a:solidFill>
                  <a:srgbClr val="88282F"/>
                </a:solidFill>
                <a:latin typeface="Times New Roman" panose="02020603050405020304" pitchFamily="18" charset="0"/>
              </a:rPr>
              <a:t>менее, </a:t>
            </a:r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</a:rPr>
              <a:t>чем трем исполнителям</a:t>
            </a:r>
            <a:r>
              <a:rPr lang="ru-RU" sz="1600" dirty="0">
                <a:latin typeface="Times New Roman" panose="02020603050405020304" pitchFamily="18" charset="0"/>
              </a:rPr>
              <a:t>, оказывающим услуги, соответствующие предмету закупки, информация о которых имеется в свободном доступе, </a:t>
            </a:r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</a:rPr>
              <a:t>и осуществляет поиск информации </a:t>
            </a:r>
            <a:r>
              <a:rPr lang="ru-RU" sz="1600" dirty="0">
                <a:latin typeface="Times New Roman" panose="02020603050405020304" pitchFamily="18" charset="0"/>
              </a:rPr>
              <a:t>о стоимости охранных услуг, соответствующих предмету закупки, </a:t>
            </a:r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</a:rPr>
              <a:t>в реестре контрактов</a:t>
            </a:r>
            <a:r>
              <a:rPr lang="ru-RU" sz="1600" dirty="0">
                <a:latin typeface="Times New Roman" panose="02020603050405020304" pitchFamily="18" charset="0"/>
              </a:rPr>
              <a:t>, заключенных </a:t>
            </a:r>
            <a:r>
              <a:rPr lang="ru-RU" sz="1600" dirty="0" smtClean="0">
                <a:latin typeface="Times New Roman" panose="02020603050405020304" pitchFamily="18" charset="0"/>
              </a:rPr>
              <a:t>заказчиками,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возможности заказчик </a:t>
            </a:r>
            <a:r>
              <a:rPr lang="ru-RU" sz="1600" i="1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разместить запрос цен на охранные услуги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ЕИС.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202917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</a:rPr>
              <a:t>Расчет цены услуги военизированной </a:t>
            </a:r>
            <a:r>
              <a:rPr lang="ru-RU" sz="1600" dirty="0" smtClean="0">
                <a:solidFill>
                  <a:srgbClr val="88282F"/>
                </a:solidFill>
                <a:latin typeface="Times New Roman" panose="02020603050405020304" pitchFamily="18" charset="0"/>
              </a:rPr>
              <a:t>охраны определяется </a:t>
            </a:r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</a:rPr>
              <a:t>как среднее арифметическое от стоимости услуг, полученных заказчиком по результатам поиска информации о стоимости </a:t>
            </a:r>
            <a:r>
              <a:rPr lang="ru-RU" sz="1600" dirty="0" smtClean="0">
                <a:solidFill>
                  <a:srgbClr val="88282F"/>
                </a:solidFill>
                <a:latin typeface="Times New Roman" panose="02020603050405020304" pitchFamily="18" charset="0"/>
              </a:rPr>
              <a:t>услуг.</a:t>
            </a:r>
            <a:endParaRPr lang="ru-RU" sz="1600" dirty="0">
              <a:solidFill>
                <a:srgbClr val="88282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725897"/>
            <a:ext cx="12127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</a:rPr>
              <a:t>Совокупность значений, используемых в расчете, при определении цены услуги считается неоднородной, если </a:t>
            </a:r>
            <a:r>
              <a:rPr lang="ru-RU" sz="1600" dirty="0">
                <a:solidFill>
                  <a:srgbClr val="88282F"/>
                </a:solidFill>
                <a:latin typeface="Times New Roman" panose="02020603050405020304" pitchFamily="18" charset="0"/>
              </a:rPr>
              <a:t>коэффициент вариации цены превышает 15%.</a:t>
            </a:r>
            <a:r>
              <a:rPr lang="ru-RU" sz="1600" dirty="0">
                <a:latin typeface="Times New Roman" panose="02020603050405020304" pitchFamily="18" charset="0"/>
              </a:rPr>
              <a:t> При превышении необходимо провести дополнительные мероприятия в целях увеличения количества информации о ценах услуг, используемой в расчетах.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вариации: </a:t>
            </a:r>
            <a:endParaRPr lang="ru-RU" sz="1600" dirty="0"/>
          </a:p>
        </p:txBody>
      </p:sp>
      <p:pic>
        <p:nvPicPr>
          <p:cNvPr id="1027" name="Picture 3" descr="base_1_383133_32778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21" y="3493225"/>
            <a:ext cx="1104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81785"/>
              </p:ext>
            </p:extLst>
          </p:nvPr>
        </p:nvGraphicFramePr>
        <p:xfrm>
          <a:off x="8646" y="4143952"/>
          <a:ext cx="12183354" cy="2561073"/>
        </p:xfrm>
        <a:graphic>
          <a:graphicData uri="http://schemas.openxmlformats.org/drawingml/2006/table">
            <a:tbl>
              <a:tblPr firstRow="1">
                <a:tableStyleId>{22838BEF-8BB2-4498-84A7-C5851F593DF1}</a:tableStyleId>
              </a:tblPr>
              <a:tblGrid>
                <a:gridCol w="3371863">
                  <a:extLst>
                    <a:ext uri="{9D8B030D-6E8A-4147-A177-3AD203B41FA5}">
                      <a16:colId xmlns:a16="http://schemas.microsoft.com/office/drawing/2014/main" val="2956594156"/>
                    </a:ext>
                  </a:extLst>
                </a:gridCol>
                <a:gridCol w="8811491">
                  <a:extLst>
                    <a:ext uri="{9D8B030D-6E8A-4147-A177-3AD203B41FA5}">
                      <a16:colId xmlns:a16="http://schemas.microsoft.com/office/drawing/2014/main" val="3594831542"/>
                    </a:ext>
                  </a:extLst>
                </a:gridCol>
              </a:tblGrid>
              <a:tr h="341383">
                <a:tc gridSpan="2"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 - коэффициент вариации в %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943046"/>
                  </a:ext>
                </a:extLst>
              </a:tr>
              <a:tr h="415349">
                <a:tc gridSpan="2"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среднеарифметическая цена единицы товара, работы, услуги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185110"/>
                  </a:ext>
                </a:extLst>
              </a:tr>
              <a:tr h="973643">
                <a:tc rowSpan="3">
                  <a:txBody>
                    <a:bodyPr/>
                    <a:lstStyle/>
                    <a:p>
                      <a:pPr algn="just"/>
                      <a:r>
                        <a:rPr lang="ru-RU" sz="14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среднеквадратичное отклонение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ru-RU" sz="1800" b="0" i="0" u="none" strike="noStrike" baseline="0" dirty="0" smtClean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737519"/>
                  </a:ext>
                </a:extLst>
              </a:tr>
              <a:tr h="415349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</a:t>
                      </a:r>
                      <a:r>
                        <a:rPr lang="ru-RU" sz="1400" b="0" i="0" u="none" strike="noStrike" kern="1200" baseline="-25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цена услуги, указанная в источнике с номером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591500"/>
                  </a:ext>
                </a:extLst>
              </a:tr>
              <a:tr h="415349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- количество значений, используемых в расчете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813127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r="97098" b="-1895"/>
          <a:stretch/>
        </p:blipFill>
        <p:spPr>
          <a:xfrm>
            <a:off x="95445" y="4479634"/>
            <a:ext cx="172409" cy="434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r="95233" b="-3436"/>
          <a:stretch/>
        </p:blipFill>
        <p:spPr>
          <a:xfrm>
            <a:off x="95445" y="5754426"/>
            <a:ext cx="283245" cy="335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1" y="5004169"/>
            <a:ext cx="1673580" cy="764026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253673" y="3493226"/>
            <a:ext cx="1293091" cy="571500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46764" y="4953455"/>
            <a:ext cx="1856215" cy="865454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6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" y="2793"/>
            <a:ext cx="12192000" cy="8022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ОСНОВАНИЯ ДЛЯ ФОРМИРОВАНИЯ Н(М)ЦК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ЗАКУПОК ОХРАННЫХ УСЛУГ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780" y="945931"/>
            <a:ext cx="2343806" cy="1439918"/>
          </a:xfrm>
          <a:prstGeom prst="rect">
            <a:avLst/>
          </a:prstGeom>
          <a:solidFill>
            <a:srgbClr val="3D9573"/>
          </a:solidFill>
          <a:ln>
            <a:solidFill>
              <a:srgbClr val="3D9573"/>
            </a:solidFill>
          </a:ln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22 статьи 22 Закона № 44-ФЗ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26830" y="945931"/>
            <a:ext cx="7572702" cy="1439918"/>
          </a:xfrm>
          <a:prstGeom prst="rect">
            <a:avLst/>
          </a:prstGeom>
          <a:noFill/>
          <a:ln w="28575">
            <a:solidFill>
              <a:srgbClr val="3D9573"/>
            </a:solidFill>
            <a:prstDash val="dash"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РФ УПОЛНОМОЧЕНО ОПРЕДЕЛИТЬ: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деятельности, в которых при осуществлении закупок устанавливается порядок определения Н(М)ЦК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органы исполнительной власти, устанавливающие порядок определения Н(М)ЦК с учетом положений Закона № 44-ФЗ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9398" y="2524766"/>
            <a:ext cx="2343806" cy="1439918"/>
          </a:xfrm>
          <a:prstGeom prst="rect">
            <a:avLst/>
          </a:prstGeom>
          <a:solidFill>
            <a:srgbClr val="3D9573"/>
          </a:solidFill>
          <a:ln>
            <a:solidFill>
              <a:srgbClr val="3D9573"/>
            </a:solidFill>
          </a:ln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08.05.2020 № 645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33144" y="2526777"/>
            <a:ext cx="7081087" cy="1439918"/>
          </a:xfrm>
          <a:prstGeom prst="rect">
            <a:avLst/>
          </a:prstGeom>
          <a:noFill/>
          <a:ln w="28575">
            <a:solidFill>
              <a:srgbClr val="3D9573"/>
            </a:solidFill>
            <a:prstDash val="dash"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ВОЙСК НАЦИОНАЛЬНОЙ ГВАРДИИ РФ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уполномочена Правительством РФ установить порядок определения Н(М)ЦК при осуществлении охранных услуг  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1167" y="4107623"/>
            <a:ext cx="2343806" cy="1439918"/>
          </a:xfrm>
          <a:prstGeom prst="rect">
            <a:avLst/>
          </a:prstGeom>
          <a:solidFill>
            <a:srgbClr val="3D9573"/>
          </a:solidFill>
          <a:ln>
            <a:solidFill>
              <a:srgbClr val="3D9573"/>
            </a:solidFill>
          </a:ln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Федеральной службы войск национальной гвардии РФ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15.02.2021 № 45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2874" y="4107623"/>
            <a:ext cx="6823176" cy="1439918"/>
          </a:xfrm>
          <a:prstGeom prst="rect">
            <a:avLst/>
          </a:prstGeom>
          <a:noFill/>
          <a:ln w="28575">
            <a:solidFill>
              <a:srgbClr val="3D9573"/>
            </a:solidFill>
            <a:prstDash val="dash"/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ОПРЕДЕЛЕНИЯ Н(М)ЦК ПРИ ОСУЩЕСТВЛЕНИИ ЗАКУПОК ОХРАННЫХ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(далее – Порядок)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устанавливает единые правила расчета заказчиком Н(М)ЦК, за исключением закупок охранных услуг у единственного исполнителя, определенного Президентом РФ в соответствии с пунктом 2 части 1 статьи 93 Закона № 44-ФЗ)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48" y="5842337"/>
            <a:ext cx="11119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С 09.05.2021 заказчики, при определении НМЦК на оказание охранных услуг, обязаны руководствоваться Приказом Федеральной служба войск национальной гвардии РФ </a:t>
            </a:r>
            <a:endParaRPr lang="ru-RU" sz="2000" b="1" dirty="0" smtClean="0">
              <a:solidFill>
                <a:srgbClr val="882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15.02.2021 № 45</a:t>
            </a:r>
            <a:endParaRPr lang="ru-RU" sz="2000" dirty="0">
              <a:solidFill>
                <a:srgbClr val="88282F"/>
              </a:solidFill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 rot="5400000">
            <a:off x="601727" y="2539148"/>
            <a:ext cx="996085" cy="675550"/>
          </a:xfrm>
          <a:prstGeom prst="bentUpArrow">
            <a:avLst/>
          </a:prstGeom>
          <a:solidFill>
            <a:srgbClr val="C53B45">
              <a:alpha val="57000"/>
            </a:srgbClr>
          </a:solidFill>
          <a:ln>
            <a:solidFill>
              <a:srgbClr val="C53B45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углом вверх 13"/>
          <p:cNvSpPr/>
          <p:nvPr/>
        </p:nvSpPr>
        <p:spPr>
          <a:xfrm rot="5400000">
            <a:off x="1624006" y="4132934"/>
            <a:ext cx="996085" cy="675550"/>
          </a:xfrm>
          <a:prstGeom prst="bentUpArrow">
            <a:avLst/>
          </a:prstGeom>
          <a:solidFill>
            <a:srgbClr val="C53B45">
              <a:alpha val="57000"/>
            </a:srgbClr>
          </a:solidFill>
          <a:ln>
            <a:solidFill>
              <a:srgbClr val="C53B45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646243" y="1665890"/>
            <a:ext cx="499244" cy="0"/>
          </a:xfrm>
          <a:prstGeom prst="straightConnector1">
            <a:avLst/>
          </a:prstGeom>
          <a:ln w="28575">
            <a:solidFill>
              <a:srgbClr val="C53B45">
                <a:alpha val="7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794224" y="3244725"/>
            <a:ext cx="499244" cy="0"/>
          </a:xfrm>
          <a:prstGeom prst="straightConnector1">
            <a:avLst/>
          </a:prstGeom>
          <a:ln w="28575">
            <a:solidFill>
              <a:srgbClr val="C53B45">
                <a:alpha val="7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803630" y="4848602"/>
            <a:ext cx="499244" cy="0"/>
          </a:xfrm>
          <a:prstGeom prst="straightConnector1">
            <a:avLst/>
          </a:prstGeom>
          <a:ln w="28575">
            <a:solidFill>
              <a:srgbClr val="C53B45">
                <a:alpha val="7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6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2078"/>
            <a:ext cx="12192000" cy="64912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ПРИМЕНЕНИИ МЕТОДА СОПОСТАВИМЫХ РЫНОЧНЫХ ЦЕН </a:t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НМЦК ПРИ ОСУЩЕСТВЛЕНИИ ЗАКУПОК ОХРАННЫХ УСЛУГ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327" y="1629612"/>
            <a:ext cx="11619345" cy="3293209"/>
          </a:xfrm>
          <a:prstGeom prst="rect">
            <a:avLst/>
          </a:prstGeom>
          <a:noFill/>
          <a:ln>
            <a:solidFill>
              <a:srgbClr val="88282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НМЦК на закупку охранных услуг, </a:t>
            </a:r>
            <a:r>
              <a:rPr lang="ru-RU" sz="1600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dirty="0" smtClean="0">
                <a:solidFill>
                  <a:srgbClr val="88282F"/>
                </a:solidFill>
                <a:latin typeface="Times New Roman" panose="02020603050405020304" pitchFamily="18" charset="0"/>
              </a:rPr>
              <a:t>етод </a:t>
            </a:r>
            <a:r>
              <a:rPr lang="ru-RU" sz="1600" b="1" dirty="0">
                <a:solidFill>
                  <a:srgbClr val="88282F"/>
                </a:solidFill>
                <a:latin typeface="Times New Roman" panose="02020603050405020304" pitchFamily="18" charset="0"/>
              </a:rPr>
              <a:t>сопоставимых рыночных цен (анализа рынка</a:t>
            </a:r>
            <a:r>
              <a:rPr lang="ru-RU" sz="1600" b="1" dirty="0" smtClean="0">
                <a:solidFill>
                  <a:srgbClr val="88282F"/>
                </a:solidFill>
                <a:latin typeface="Times New Roman" panose="02020603050405020304" pitchFamily="18" charset="0"/>
              </a:rPr>
              <a:t>), применяется исключительно при расчете цены на дополнительные работы и услуги</a:t>
            </a:r>
            <a:r>
              <a:rPr lang="ru-RU" sz="1600" dirty="0" smtClean="0">
                <a:solidFill>
                  <a:srgbClr val="88282F"/>
                </a:solidFill>
                <a:latin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проектированию, монтажу и эксплуатационному обслуживанию технических средств охраны, перечень видов которых устанавливается Правительством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23.07.2011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498,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(или) принятие соответствующих мер реагирования на их сигнальную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</a:rPr>
              <a:t>услуги </a:t>
            </a:r>
            <a:r>
              <a:rPr lang="ru-RU" sz="1600" dirty="0">
                <a:latin typeface="Times New Roman" panose="02020603050405020304" pitchFamily="18" charset="0"/>
              </a:rPr>
              <a:t>по защите жизни и здоровья </a:t>
            </a:r>
            <a:r>
              <a:rPr lang="ru-RU" sz="1600" dirty="0" smtClean="0">
                <a:latin typeface="Times New Roman" panose="02020603050405020304" pitchFamily="18" charset="0"/>
              </a:rPr>
              <a:t>граждан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проектированию, монтажу и техническому обслуживанию технических средств охраны, мониторинг состояния объекта охраны, оборудованного действующей системой охраны и безопасности, и (или) принятие соответствующих мер реагирования на их сигнальную информацию, поступающую на пульт централизованного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охране грузов при их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транспортировке </a:t>
            </a: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учесть, что при анализе рынка </a:t>
            </a:r>
            <a:r>
              <a:rPr lang="ru-RU" sz="1600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обязан</a:t>
            </a:r>
            <a:r>
              <a:rPr lang="ru-RU" sz="1600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</a:rPr>
              <a:t>направить </a:t>
            </a:r>
            <a:r>
              <a:rPr lang="ru-RU" sz="1600" dirty="0">
                <a:latin typeface="Times New Roman" panose="02020603050405020304" pitchFamily="18" charset="0"/>
              </a:rPr>
              <a:t>запросы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</a:rPr>
              <a:t>о предоставлении информации о стоимости охранных </a:t>
            </a:r>
            <a:r>
              <a:rPr lang="ru-RU" sz="1600" dirty="0">
                <a:latin typeface="Times New Roman" panose="02020603050405020304" pitchFamily="18" charset="0"/>
              </a:rPr>
              <a:t>услуг не менее чем трем </a:t>
            </a:r>
            <a:r>
              <a:rPr lang="ru-RU" sz="1600" dirty="0" smtClean="0">
                <a:latin typeface="Times New Roman" panose="02020603050405020304" pitchFamily="18" charset="0"/>
              </a:rPr>
              <a:t>исполнителям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</a:rPr>
              <a:t> осуществить </a:t>
            </a:r>
            <a:r>
              <a:rPr lang="ru-RU" sz="1600" dirty="0">
                <a:latin typeface="Times New Roman" panose="02020603050405020304" pitchFamily="18" charset="0"/>
              </a:rPr>
              <a:t>поиск информации о стоимости охранных услуг, соответствующих предмету закупки, в реестре </a:t>
            </a:r>
            <a:r>
              <a:rPr lang="ru-RU" sz="1600" dirty="0" smtClean="0">
                <a:latin typeface="Times New Roman" panose="02020603050405020304" pitchFamily="18" charset="0"/>
              </a:rPr>
              <a:t>контрактов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572" y="5230648"/>
            <a:ext cx="12118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Все расчеты НМЦК производятся только по формулам,</a:t>
            </a:r>
          </a:p>
          <a:p>
            <a:pPr algn="ctr"/>
            <a:r>
              <a:rPr lang="ru-RU" sz="2000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установленным в Приказе </a:t>
            </a:r>
            <a:r>
              <a:rPr lang="ru-RU" sz="2000" b="1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15.02.2021 № 45</a:t>
            </a:r>
            <a:r>
              <a:rPr lang="ru-RU" sz="2000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882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8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912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ПРИМЕНЕНИЕ ПОРЯДКА ОПРЕДЕЛЕНИЯ НМЦК НА ОКАЗАНИЕ ОХРАННЫХ</a:t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 ЧАСТНЫМИ ОХРАННЫМИ ОРГАНИЗАЦИЯМИ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491" y="649124"/>
            <a:ext cx="5701145" cy="588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76218"/>
            <a:ext cx="12192000" cy="410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27" y="1733933"/>
            <a:ext cx="1212734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расчет НМЦК 1 поста охраны с режимом работы 24 часа. </a:t>
            </a:r>
          </a:p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с расчета прямых затрат, а именно базовой заработной платы, для этого МРОТ делим на среднемесячное количество рабочих часов одного работника поста охраны.</a:t>
            </a:r>
          </a:p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статьей 133 Трудового кодекса РФ минимальный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оплаты труда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ниже величины прожиточного минимума трудоспособного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 </a:t>
            </a:r>
          </a:p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1.2 Регионального соглашения о минимальной заработной плате в Липецкой области на 2021 - 2023 годы</a:t>
            </a:r>
            <a:r>
              <a:rPr lang="ru-RU" sz="1400" dirty="0" smtClean="0">
                <a:latin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</a:rPr>
              <a:t>размер минимальной заработной платы работников, осуществляющих деятельность у работодателей внебюджетного сектора экономики, </a:t>
            </a:r>
            <a:r>
              <a:rPr lang="ru-RU" sz="1400" dirty="0" smtClean="0">
                <a:latin typeface="Times New Roman" panose="02020603050405020304" pitchFamily="18" charset="0"/>
              </a:rPr>
              <a:t>установлен не </a:t>
            </a:r>
            <a:r>
              <a:rPr lang="ru-RU" sz="1400" dirty="0">
                <a:latin typeface="Times New Roman" panose="02020603050405020304" pitchFamily="18" charset="0"/>
              </a:rPr>
              <a:t>ниже 1,2 величины прожиточного минимума трудоспособного населения за II квартал предыдущего года, установленного постановлением администрации Липецкой области, но не ниже минимального размера оплаты труда</a:t>
            </a:r>
            <a:r>
              <a:rPr lang="ru-RU" sz="1400" dirty="0" smtClean="0">
                <a:latin typeface="Times New Roman" panose="02020603050405020304" pitchFamily="18" charset="0"/>
              </a:rPr>
              <a:t>.</a:t>
            </a:r>
          </a:p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</a:rPr>
              <a:t>Прожиточный минимум для трудоспособного населения на Территории Липецкой области составляет 10 742, умножаем на 1,2 и получаем МРОТ                       12 890,40</a:t>
            </a:r>
            <a:endParaRPr lang="ru-RU" sz="1400" dirty="0">
              <a:latin typeface="Times New Roman" panose="02020603050405020304" pitchFamily="18" charset="0"/>
            </a:endParaRPr>
          </a:p>
          <a:p>
            <a:pPr indent="360363"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БЗП = 12 890,40/164,33 =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78,44 </a:t>
            </a:r>
          </a:p>
          <a:p>
            <a:pPr indent="360363"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доплата за работу в ночное время рассчитывается в соответствии с ПП РФ №554, в котором установлено, что минимальный размер повышения оплаты труда в ночное время (с 22 часов до 6 часов) составляет 20% часовой тарифной ставки (оклада, рассчитанного за час работы) за каждый час работы в ночное время.</a:t>
            </a:r>
          </a:p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Доплата за работу в ночное время о</a:t>
            </a:r>
            <a:r>
              <a:rPr lang="ru-RU" sz="1400" dirty="0" smtClean="0">
                <a:latin typeface="Times New Roman" panose="02020603050405020304" pitchFamily="18" charset="0"/>
              </a:rPr>
              <a:t>пределяется </a:t>
            </a:r>
            <a:r>
              <a:rPr lang="ru-RU" sz="1400" dirty="0">
                <a:latin typeface="Times New Roman" panose="02020603050405020304" pitchFamily="18" charset="0"/>
              </a:rPr>
              <a:t>по производственному календарю (для 40-часовой пятидневной рабочей недели) на год, в котором производится расчет НМЦК. Не применяется в случае отсутствия режима работы поста охраны в ночное </a:t>
            </a:r>
            <a:r>
              <a:rPr lang="ru-RU" sz="1400" dirty="0" smtClean="0">
                <a:latin typeface="Times New Roman" panose="02020603050405020304" pitchFamily="18" charset="0"/>
              </a:rPr>
              <a:t>время.</a:t>
            </a:r>
          </a:p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</a:rPr>
              <a:t>Размер БЗП увеличиваем на 20% и делим на 3, так как ночное время составляет 1/3 суток.</a:t>
            </a:r>
          </a:p>
          <a:p>
            <a:pPr indent="360363"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78,44 х 20% / 3 =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5,23</a:t>
            </a:r>
          </a:p>
          <a:p>
            <a:pPr indent="360363"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17421" y="1145385"/>
            <a:ext cx="4193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(БЗП + Дн + Двп + Дрк + РО + СВ) * U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912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ПРИМЕНЕНИЕ ПОРЯДКА ОПРЕДЕЛЕНИЯ НМЦК НА ОКАЗАНИЕ ОХРАННЫХ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 ЧАСТНЫМИ ОХРАННЫМИ ОРГАНИЗАЦИЯМИ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491" y="649124"/>
            <a:ext cx="5701145" cy="588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76218"/>
            <a:ext cx="12192000" cy="410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1837806"/>
            <a:ext cx="121273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доплата за работу в выходные и праздничные дни порядок и размер которой установлены статьей 153 Трудового кодекса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по производственному календарю (для 40-часовой пятидневной рабочей недели) на год, в котором производится расчет НМЦК. Не применяется в случае отсутствия режима работы поста охраны в выходные и праздничные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дни.</a:t>
            </a:r>
          </a:p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в данном случае рассчитывается круглосуточная охрана, то в расчет принимаются только праздничные дни в соответствии с производственным календарем, в 2021 году таких дней 14. Для расчета БЗП умножаем на количество праздничных дней и делим на общее количество дней в году.</a:t>
            </a:r>
          </a:p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60363"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78,44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14 / 365 =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3,01</a:t>
            </a:r>
          </a:p>
          <a:p>
            <a:pPr indent="360363"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доплата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работу в районах Крайнего Севера и приравненных к ним местностях, порядок и размер которой установлены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статьей 316 Трудового кодекса РФ, и в местностях, районные коэффициенты для которых установлены нормативными правовыми актами, изданными до введения в действие Трудового кодекса РФ, в том числе актами бывшего СССР, в части, не противоречащей Трудовому кодексу РФ. </a:t>
            </a:r>
          </a:p>
          <a:p>
            <a:pPr indent="360363" algn="just"/>
            <a:r>
              <a:rPr lang="ru-RU" sz="1400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Липецкой области такие доплаты не предусмотрены.</a:t>
            </a:r>
          </a:p>
          <a:p>
            <a:pPr indent="360363" algn="just"/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indent="360363" algn="just"/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на отпуск, считается как сумма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БЗП и доплат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ночное время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 выходные и праздничные дни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12</a:t>
            </a:r>
          </a:p>
          <a:p>
            <a:pPr indent="360363"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78,44+5,23+3,01/12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7,22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17421" y="1145385"/>
            <a:ext cx="4193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(БЗП + Дн + Двп + Дрк + РО + СВ) * U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912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ПРИМЕНЕНИЕ ПОРЯДКА ОПРЕДЕЛЕНИЯ НМЦК НА ОКАЗАНИЕ ОХРАННЫХ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 ЧАСТНЫМИ ОХРАННЫМИ ОРГАНИЗАЦИЯМИ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491" y="649124"/>
            <a:ext cx="5701145" cy="588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76218"/>
            <a:ext cx="12192000" cy="410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096" y="1523846"/>
            <a:ext cx="1212734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 страховые взносы устанавливаются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425 Налогового кодекса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24.07.1998 №125-ФЗ «Об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обязательном социальном страховании от несчастных случаев на производстве и профессиональных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заболеваний» и считаются как сумма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БЗП, доплаты за ночное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за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 выходные и праздничные дни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резерв на отпуск умноженная на ставку страховых взносов.</a:t>
            </a:r>
          </a:p>
          <a:p>
            <a:pPr indent="360363"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страховых взносов составляет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30,2%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состоит из:</a:t>
            </a:r>
          </a:p>
          <a:p>
            <a:pPr indent="360363" algn="just"/>
            <a:r>
              <a:rPr lang="ru-RU" sz="14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22 % — тариф взносов на обязательное пенсионное страхование (ОПС). Эта ставка применима только к той сумме оплаты труда работника,</a:t>
            </a:r>
            <a:br>
              <a:rPr lang="ru-RU" sz="14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нарастающим итогом с начала года не превышает 1 465 000 руб. (сумма на 2021 год). Для сумм сверх указанного лимита ставка взносов на</a:t>
            </a:r>
            <a:br>
              <a:rPr lang="ru-RU" sz="14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ОПС снижается до 10 %; </a:t>
            </a:r>
          </a:p>
          <a:p>
            <a:pPr indent="360363" algn="just"/>
            <a:r>
              <a:rPr lang="ru-RU" sz="14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5,1 % — тариф на обязательное </a:t>
            </a:r>
            <a:r>
              <a:rPr lang="ru-RU" sz="1400" dirty="0" err="1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медстрахование</a:t>
            </a:r>
            <a:r>
              <a:rPr lang="ru-RU" sz="14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360363" algn="just"/>
            <a:r>
              <a:rPr lang="ru-RU" sz="14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2,9 % — взносы на случай временной нетрудоспособности и в связи с материнством; </a:t>
            </a:r>
          </a:p>
          <a:p>
            <a:pPr indent="360363" algn="just"/>
            <a:r>
              <a:rPr lang="ru-RU" sz="14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0,2 % — минимальная ставка по взносам для защиты при наступлении несчастных.</a:t>
            </a:r>
          </a:p>
          <a:p>
            <a:pPr indent="360363" algn="just"/>
            <a:endParaRPr lang="ru-RU" sz="1400" dirty="0" smtClean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 = (78,44+5,23+3,01+7,22) х 30,2% =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28,36</a:t>
            </a:r>
          </a:p>
          <a:p>
            <a:pPr indent="360363" algn="just"/>
            <a:endParaRPr lang="ru-RU" sz="1400" b="1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корректирующий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состоящий из суммы базового коэффициента и дополнительных.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коэффициент для поста охраны в составе одного работника с режимом работы 24 часа равен 1. Дополнительный коэффициент при н</a:t>
            </a:r>
            <a:r>
              <a:rPr lang="ru-RU" sz="1400" dirty="0" smtClean="0">
                <a:latin typeface="Times New Roman" panose="02020603050405020304" pitchFamily="18" charset="0"/>
              </a:rPr>
              <a:t>аличии </a:t>
            </a:r>
            <a:r>
              <a:rPr lang="ru-RU" sz="1400" dirty="0">
                <a:latin typeface="Times New Roman" panose="02020603050405020304" pitchFamily="18" charset="0"/>
              </a:rPr>
              <a:t>служебного оружия у </a:t>
            </a:r>
            <a:r>
              <a:rPr lang="ru-RU" sz="1400" dirty="0" smtClean="0">
                <a:latin typeface="Times New Roman" panose="02020603050405020304" pitchFamily="18" charset="0"/>
              </a:rPr>
              <a:t>работника составляет 0,2.</a:t>
            </a:r>
          </a:p>
          <a:p>
            <a:pPr indent="360363"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= 1+0,2 =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</a:p>
          <a:p>
            <a:pPr indent="360363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Вычислив необходимые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переходим к расчету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часовую работу и-го поста охраны в составе одного работника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смене.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60363"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i="1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78,44+5,23+3,01+7,22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+28,36) х 1,2 =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146,71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3969" y="1006839"/>
            <a:ext cx="4193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(БЗП + Дн + Двп + Дрк + РО + СВ) * U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912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ПРИМЕНЕНИЕ ПОРЯДКА ОПРЕДЕЛЕНИЯ НМЦК НА ОКАЗАНИЕ ОХРАННЫХ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 ЧАСТНЫМИ ОХРАННЫМИ ОРГАНИЗАЦИЯМИ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491" y="649124"/>
            <a:ext cx="5701145" cy="588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76218"/>
            <a:ext cx="12192000" cy="410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27" y="1235948"/>
            <a:ext cx="1212734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</a:rPr>
              <a:t> количество часов работы работника по контракту на и-ом посту </a:t>
            </a:r>
            <a:r>
              <a:rPr lang="ru-RU" sz="1400" dirty="0" smtClean="0">
                <a:latin typeface="Times New Roman" panose="02020603050405020304" pitchFamily="18" charset="0"/>
              </a:rPr>
              <a:t>охраны. Рассчитаем среднее количество рабочих часов в месяц 365 х 24 / 12 = 730</a:t>
            </a:r>
          </a:p>
          <a:p>
            <a:pPr indent="360363"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730</a:t>
            </a:r>
          </a:p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Узнав необходимые данные рассчитываем общую сумму всех прямых затрат.</a:t>
            </a:r>
          </a:p>
          <a:p>
            <a:pPr indent="360363"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 К</a:t>
            </a:r>
            <a:r>
              <a:rPr lang="ru-RU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146,71 х 730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107 098,30</a:t>
            </a:r>
          </a:p>
          <a:p>
            <a:pPr indent="360363" algn="just"/>
            <a:endParaRPr lang="ru-RU" sz="1400" b="1" dirty="0">
              <a:solidFill>
                <a:srgbClr val="2929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/>
            <a:r>
              <a:rPr lang="ru-RU" sz="14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Возвращаемся к основной формуле и считаем дальше.</a:t>
            </a:r>
          </a:p>
          <a:p>
            <a:pPr indent="360363" algn="just"/>
            <a:r>
              <a:rPr lang="ru-RU" sz="1400" dirty="0" smtClean="0">
                <a:solidFill>
                  <a:srgbClr val="292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 косвенные расходы. </a:t>
            </a:r>
            <a:r>
              <a:rPr lang="ru-RU" sz="1400" dirty="0">
                <a:latin typeface="Times New Roman" panose="02020603050405020304" pitchFamily="18" charset="0"/>
              </a:rPr>
              <a:t>Устанавливаются в размере 20% от общей суммы всех прямых затрат и рассчитываются по </a:t>
            </a:r>
            <a:r>
              <a:rPr lang="ru-RU" sz="1400" dirty="0" smtClean="0">
                <a:latin typeface="Times New Roman" panose="02020603050405020304" pitchFamily="18" charset="0"/>
              </a:rPr>
              <a:t>формуле.</a:t>
            </a:r>
            <a:endParaRPr lang="ru-RU" sz="1400" dirty="0">
              <a:latin typeface="Times New Roman" panose="02020603050405020304" pitchFamily="18" charset="0"/>
            </a:endParaRPr>
          </a:p>
          <a:p>
            <a:pPr indent="360363"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КР = (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146,71 х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730) х 20% =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21 419,66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indent="360363"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прибыль, определяется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среднеотраслевых показателей рентабельности продукции (услуги) за предшествующий год по данным ФНС России (в случае отсутствия официальных сведений по указанному показателю в рассматриваемой отрасли принимается равной 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Рассчитывается как общая сума всех прямых затрат и косвенных расходов умноженная на 5%.</a:t>
            </a:r>
          </a:p>
          <a:p>
            <a:pPr indent="360363"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= (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107 098,30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21 419,66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х 5% =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6 425,90</a:t>
            </a:r>
          </a:p>
          <a:p>
            <a:pPr indent="360363"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услуги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тсо</a:t>
            </a:r>
            <a:r>
              <a:rPr lang="ru-RU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осуществление работ по проектированию, монтажу и эксплуатационному обслуживанию технических средств охраны </a:t>
            </a:r>
            <a:r>
              <a:rPr lang="ru-RU" sz="1400" dirty="0">
                <a:latin typeface="Times New Roman" panose="02020603050405020304" pitchFamily="18" charset="0"/>
              </a:rPr>
              <a:t>и (или) принятие соответствующих мер реагирования на их сигнальную </a:t>
            </a:r>
            <a:r>
              <a:rPr lang="ru-RU" sz="1400" dirty="0" smtClean="0">
                <a:latin typeface="Times New Roman" panose="02020603050405020304" pitchFamily="18" charset="0"/>
              </a:rPr>
              <a:t>информацию 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зж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услуги по защите жизни и здоровья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граждан включаются в расчет при необходимости.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3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1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инфл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индекс потребительских цен на прочие услуги, принимаемый в соответствии с публикуемыми Минэкономразвития России прогнозами социально-экономического развития РФ (в случае если срок действия контракта превышает срок прогноза, индекс потребительских цен для каждого года срока действия контракта, не указанного в прогнозе, принимается равным индексу потребительских цен, указанному для последнего года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прогноза)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рассчитывается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как среднее арифметическое между индексами потребительских цен на каждый год срока действия контракта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если расчет НМЦК и начало срока действия контракта приходятся на один год, то для этого года срока действия контракта значение принимается равным единице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инфл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912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ПРИМЕНЕНИЕ ПОРЯДКА ОПРЕДЕЛЕНИЯ НМЦК НА ОКАЗАНИЕ ОХРАННЫХ</a:t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 ЧАСТНЫМИ ОХРАННЫМИ ОРГАНИЗАЦИЯМИ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980" y="818635"/>
            <a:ext cx="5701145" cy="588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720032"/>
            <a:ext cx="121273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1600" dirty="0">
                <a:latin typeface="Times New Roman" panose="02020603050405020304" pitchFamily="18" charset="0"/>
              </a:rPr>
              <a:t>НДС - налог на добавленную </a:t>
            </a:r>
            <a:r>
              <a:rPr lang="ru-RU" sz="1600" dirty="0" smtClean="0">
                <a:latin typeface="Times New Roman" panose="02020603050405020304" pitchFamily="18" charset="0"/>
              </a:rPr>
              <a:t>стоимость</a:t>
            </a:r>
          </a:p>
          <a:p>
            <a:pPr indent="360363"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НДС = ((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aseline="-25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+ КР + П) х 20% = (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107 098,30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21 419,66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6 425,90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х 20% =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26 988,77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27" y="5280778"/>
            <a:ext cx="12159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при работе одного круглосуточного поста охраны в составе одного охранника, при условии наличия у него служебного оружия, и с периодом оказания услуг один месяц (730 часов), начальная (максимальная) цена контракта составит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161 932,63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55" y="4367992"/>
            <a:ext cx="121273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Переходим к расчету НМЦК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60363"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НМЦК = (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107 098,30 + 21 419,66 + 6 425,90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х 1 +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26 988,77 =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161 932,63 руб.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010918"/>
              </p:ext>
            </p:extLst>
          </p:nvPr>
        </p:nvGraphicFramePr>
        <p:xfrm>
          <a:off x="174613" y="3032927"/>
          <a:ext cx="11907427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1877">
                  <a:extLst>
                    <a:ext uri="{9D8B030D-6E8A-4147-A177-3AD203B41FA5}">
                      <a16:colId xmlns:a16="http://schemas.microsoft.com/office/drawing/2014/main" val="1186188373"/>
                    </a:ext>
                  </a:extLst>
                </a:gridCol>
                <a:gridCol w="1045788">
                  <a:extLst>
                    <a:ext uri="{9D8B030D-6E8A-4147-A177-3AD203B41FA5}">
                      <a16:colId xmlns:a16="http://schemas.microsoft.com/office/drawing/2014/main" val="2220853211"/>
                    </a:ext>
                  </a:extLst>
                </a:gridCol>
                <a:gridCol w="958844">
                  <a:extLst>
                    <a:ext uri="{9D8B030D-6E8A-4147-A177-3AD203B41FA5}">
                      <a16:colId xmlns:a16="http://schemas.microsoft.com/office/drawing/2014/main" val="2013174838"/>
                    </a:ext>
                  </a:extLst>
                </a:gridCol>
                <a:gridCol w="851712">
                  <a:extLst>
                    <a:ext uri="{9D8B030D-6E8A-4147-A177-3AD203B41FA5}">
                      <a16:colId xmlns:a16="http://schemas.microsoft.com/office/drawing/2014/main" val="2748498677"/>
                    </a:ext>
                  </a:extLst>
                </a:gridCol>
                <a:gridCol w="1019503">
                  <a:extLst>
                    <a:ext uri="{9D8B030D-6E8A-4147-A177-3AD203B41FA5}">
                      <a16:colId xmlns:a16="http://schemas.microsoft.com/office/drawing/2014/main" val="1980372546"/>
                    </a:ext>
                  </a:extLst>
                </a:gridCol>
                <a:gridCol w="1166649">
                  <a:extLst>
                    <a:ext uri="{9D8B030D-6E8A-4147-A177-3AD203B41FA5}">
                      <a16:colId xmlns:a16="http://schemas.microsoft.com/office/drawing/2014/main" val="2470645230"/>
                    </a:ext>
                  </a:extLst>
                </a:gridCol>
                <a:gridCol w="1481958">
                  <a:extLst>
                    <a:ext uri="{9D8B030D-6E8A-4147-A177-3AD203B41FA5}">
                      <a16:colId xmlns:a16="http://schemas.microsoft.com/office/drawing/2014/main" val="260978347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20832609"/>
                    </a:ext>
                  </a:extLst>
                </a:gridCol>
                <a:gridCol w="1240221">
                  <a:extLst>
                    <a:ext uri="{9D8B030D-6E8A-4147-A177-3AD203B41FA5}">
                      <a16:colId xmlns:a16="http://schemas.microsoft.com/office/drawing/2014/main" val="3728747246"/>
                    </a:ext>
                  </a:extLst>
                </a:gridCol>
                <a:gridCol w="1491675">
                  <a:extLst>
                    <a:ext uri="{9D8B030D-6E8A-4147-A177-3AD203B41FA5}">
                      <a16:colId xmlns:a16="http://schemas.microsoft.com/office/drawing/2014/main" val="351944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МРОТ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D95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БЗП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D95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800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D95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800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D95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D95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29293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D95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800" b="1" baseline="-250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8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800" b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D95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D95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D95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</a:rPr>
                        <a:t>НДС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3D9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38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</a:rPr>
                        <a:t>12 890,40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78,44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29293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29293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107 098,30 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292934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21 419,66 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6 425,90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26 988,77</a:t>
                      </a:r>
                    </a:p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7414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2527643"/>
            <a:ext cx="1187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данные, полученные при расчетах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26" y="290758"/>
            <a:ext cx="11996822" cy="58521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НАРУШЕНИЕ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 СТАТЬИ 22 ЗАКОНА №44-ФЗ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392" y="3569237"/>
            <a:ext cx="105331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hlinkClick r:id="rId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622" y="991337"/>
            <a:ext cx="10720552" cy="5324535"/>
          </a:xfrm>
          <a:prstGeom prst="rect">
            <a:avLst/>
          </a:prstGeom>
          <a:noFill/>
          <a:ln>
            <a:solidFill>
              <a:srgbClr val="88282F"/>
            </a:solidFill>
          </a:ln>
        </p:spPr>
        <p:txBody>
          <a:bodyPr wrap="square" rtlCol="0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частью 1 статьи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 Закона №44-ФЗ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виновные в нарушении законодательства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нормативных правовых актов о контрактной системе в сфере закупок, несут дисциплинарную, гражданско-правовую, административную, уголовную ответственность в соответствии с законодательством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РФ.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частью 1 статьи 22 Закона № 44-ФЗ начальная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(максимальная) цена контракта и в предусмотренных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№ 44-ФЗ случаях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контракта, заключаемого с единственным поставщиком (подрядчиком, исполнителем), определяются и обосновываются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7.29.3.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КоАП РФ </a:t>
            </a:r>
            <a:r>
              <a:rPr lang="ru-RU" sz="2000" b="1" dirty="0">
                <a:latin typeface="Times New Roman" panose="02020603050405020304" pitchFamily="18" charset="0"/>
              </a:rPr>
              <a:t>н</a:t>
            </a:r>
            <a:r>
              <a:rPr lang="ru-RU" sz="2000" b="1" dirty="0" smtClean="0">
                <a:latin typeface="Times New Roman" panose="02020603050405020304" pitchFamily="18" charset="0"/>
              </a:rPr>
              <a:t>арушение </a:t>
            </a:r>
            <a:r>
              <a:rPr lang="ru-RU" sz="2000" b="1" dirty="0">
                <a:latin typeface="Times New Roman" panose="02020603050405020304" pitchFamily="18" charset="0"/>
              </a:rPr>
              <a:t>законодательства Российской Федерации о контрактной системе в сфере закупок при планировании </a:t>
            </a:r>
            <a:r>
              <a:rPr lang="ru-RU" sz="2000" b="1" dirty="0" smtClean="0">
                <a:latin typeface="Times New Roman" panose="02020603050405020304" pitchFamily="18" charset="0"/>
              </a:rPr>
              <a:t>закупок.</a:t>
            </a:r>
          </a:p>
          <a:p>
            <a:pPr algn="just"/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2 </a:t>
            </a:r>
            <a:r>
              <a:rPr lang="ru-RU" sz="2000" dirty="0">
                <a:solidFill>
                  <a:srgbClr val="88282F"/>
                </a:solidFill>
                <a:latin typeface="Times New Roman" panose="02020603050405020304" pitchFamily="18" charset="0"/>
              </a:rPr>
              <a:t>Несоблюдение порядка или формы обоснования начальной (максимальной) цены контракта</a:t>
            </a:r>
            <a:r>
              <a:rPr lang="ru-RU" sz="2000" dirty="0">
                <a:latin typeface="Times New Roman" panose="02020603050405020304" pitchFamily="18" charset="0"/>
              </a:rPr>
              <a:t>, обоснования объекта закупки (за исключением описания объекта закупки) -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административного штрафа на должностных лиц в размере </a:t>
            </a:r>
            <a:r>
              <a:rPr lang="ru-RU" sz="2000" b="1" u="sng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 </a:t>
            </a:r>
            <a:r>
              <a:rPr lang="ru-RU" sz="2000" b="1" u="sng" dirty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</a:t>
            </a:r>
          </a:p>
        </p:txBody>
      </p:sp>
    </p:spTree>
    <p:extLst>
      <p:ext uri="{BB962C8B-B14F-4D97-AF65-F5344CB8AC3E}">
        <p14:creationId xmlns:p14="http://schemas.microsoft.com/office/powerpoint/2010/main" val="27992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/>
          </p:cNvPr>
          <p:cNvSpPr txBox="1"/>
          <p:nvPr/>
        </p:nvSpPr>
        <p:spPr>
          <a:xfrm>
            <a:off x="1912991" y="334597"/>
            <a:ext cx="81369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РАЗМЕЩЕНИИ МАТЕРИАЛОВ ОНЛАЙН ВЕБИНАРА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901" y="1375080"/>
            <a:ext cx="11143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Материалы онлайн вебинара будут размещены на сайте «Госзаказ Липецкой области»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http://goszakaz.ufin48.ru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разделе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901" y="2557792"/>
            <a:ext cx="11256580" cy="33878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821232" y="3530763"/>
            <a:ext cx="1152292" cy="72096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909455" y="1828800"/>
            <a:ext cx="6849796" cy="1781093"/>
          </a:xfrm>
          <a:prstGeom prst="straightConnector1">
            <a:avLst/>
          </a:prstGeom>
          <a:ln>
            <a:solidFill>
              <a:srgbClr val="8828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2251"/>
            <a:ext cx="12199620" cy="64633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ЗАКАЗЧИКОВ ЛИПЕЦКОЙ ОБЛАСТИ О ВСТУПЛЕНИИ В СИЛУ ПРИКАЗА ФЕДЕРАЛЬНОЙ СЛУЖБА ВОЙСК НАЦИОНАЛЬНОЙ ГВАРДИИ РФ ОТ 15.02.2021 № 45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91554"/>
            <a:ext cx="12184380" cy="92333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финансов Липецкой информировало заказчиков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об обязательном применении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15.02.2021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посредством размещения информации на сайте «Госзаказ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Липецкой области»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http://goszakaz.ufin48.ru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15.02.2021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12.05.2021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5613"/>
          <a:stretch/>
        </p:blipFill>
        <p:spPr>
          <a:xfrm>
            <a:off x="3898251" y="4731663"/>
            <a:ext cx="8094051" cy="20133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252" y="1946072"/>
            <a:ext cx="8094050" cy="24964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98250" y="6199184"/>
            <a:ext cx="8094051" cy="545869"/>
          </a:xfrm>
          <a:prstGeom prst="rect">
            <a:avLst/>
          </a:prstGeom>
          <a:noFill/>
          <a:ln w="28575">
            <a:solidFill>
              <a:srgbClr val="88282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98251" y="3793097"/>
            <a:ext cx="8094050" cy="649437"/>
          </a:xfrm>
          <a:prstGeom prst="rect">
            <a:avLst/>
          </a:prstGeom>
          <a:noFill/>
          <a:ln w="28575">
            <a:solidFill>
              <a:srgbClr val="88282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36085" y="5451524"/>
            <a:ext cx="199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«Новости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694" y="2202708"/>
            <a:ext cx="29202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«Ведомственные приказы федеральных органов исполнительной власти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правовая база в сфере закупок» 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382678" y="3829244"/>
            <a:ext cx="925476" cy="270776"/>
          </a:xfrm>
          <a:prstGeom prst="straightConnector1">
            <a:avLst/>
          </a:prstGeom>
          <a:ln w="28575">
            <a:solidFill>
              <a:srgbClr val="C53B45">
                <a:alpha val="7098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513627" y="5983192"/>
            <a:ext cx="1970985" cy="635785"/>
          </a:xfrm>
          <a:prstGeom prst="straightConnector1">
            <a:avLst/>
          </a:prstGeom>
          <a:ln w="28575">
            <a:solidFill>
              <a:srgbClr val="C53B45">
                <a:alpha val="7098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2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" y="34323"/>
            <a:ext cx="12192000" cy="53323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ВИДАХ ОХРАННОЙ ДЕЯТЕЛЬНОСТИ</a:t>
            </a:r>
            <a:endParaRPr lang="ru-RU" sz="1800" dirty="0">
              <a:solidFill>
                <a:srgbClr val="882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71343736"/>
              </p:ext>
            </p:extLst>
          </p:nvPr>
        </p:nvGraphicFramePr>
        <p:xfrm>
          <a:off x="100584" y="1614289"/>
          <a:ext cx="1200607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11568"/>
              </p:ext>
            </p:extLst>
          </p:nvPr>
        </p:nvGraphicFramePr>
        <p:xfrm>
          <a:off x="7620" y="536028"/>
          <a:ext cx="12184380" cy="632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483">
                  <a:extLst>
                    <a:ext uri="{9D8B030D-6E8A-4147-A177-3AD203B41FA5}">
                      <a16:colId xmlns:a16="http://schemas.microsoft.com/office/drawing/2014/main" val="1678503240"/>
                    </a:ext>
                  </a:extLst>
                </a:gridCol>
                <a:gridCol w="4953150">
                  <a:extLst>
                    <a:ext uri="{9D8B030D-6E8A-4147-A177-3AD203B41FA5}">
                      <a16:colId xmlns:a16="http://schemas.microsoft.com/office/drawing/2014/main" val="981376834"/>
                    </a:ext>
                  </a:extLst>
                </a:gridCol>
                <a:gridCol w="5609747">
                  <a:extLst>
                    <a:ext uri="{9D8B030D-6E8A-4147-A177-3AD203B41FA5}">
                      <a16:colId xmlns:a16="http://schemas.microsoft.com/office/drawing/2014/main" val="1623567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D95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Частная охранная деятельность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D95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охрана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D9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148046"/>
                  </a:ext>
                </a:extLst>
              </a:tr>
              <a:tr h="2319808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на возмездной договорной основе услуг, физическим и юридическим лицам, организациями и индивидуальными предпринимателями имеющими специальное разрешение (лицензию), полученную в соответствии с Законом РФ от 11.03.1992 №2487-1, в целях защиты законных прав и интересов своих клиентов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по обеспечению безопасности объектов государственной охраны и защите охраняемых объектов, выполняемая в целях обеспечения безопасности РФ, безопасного и беспрепятственного осуществления государственной власти в РФ и исполнения международных обязательств РФ, осуществляемая на основе совокупности правовых, организационных, охранных, режимных, оперативно-розыскных, технических, информационных и иных мер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049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основание для осуществление деятельности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1.Федеральный закон от 11.03.1992 №2487-1              «О частной детективной и охранной деятельности в Российской Федерации»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2.Постановления Правительства РФ: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 14.08.1992 №587 «Вопросы частной детективной (сыскной) и частной охранной деятельности»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 23.06.2011 №498 «О некоторых вопросах осуществления частной детективной (сыскной) и частной охранной деятельности»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1.Федеральный Закон от 27.05.1996 №57-ФЗ                          «О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государственной охране» </a:t>
                      </a:r>
                    </a:p>
                    <a:p>
                      <a:pPr algn="just"/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2.Постановление Правительства РФ от 11.02.2005 №66 «Вопросы реформирования вневедомственной охраны при органах внутренних дел Российской Федерации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54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частные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охранные организации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вневедомственные,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ведомственные охранные организации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473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основание для расчета НМЦК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2 Приказа от 15.02.2021 №45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3 Приказа от 15.02.2021 №45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844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3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93"/>
            <a:ext cx="12199620" cy="64633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ОБЪЕКТОВ, НА КОТОРЫЕ ЧАСТНАЯ ОХРАННАЯ ДЕЯТЕЛЬНОСТЬ НЕ РАСПРОСТРАНЯЕТСЯ (ЧАСТЬ 1)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19572886"/>
              </p:ext>
            </p:extLst>
          </p:nvPr>
        </p:nvGraphicFramePr>
        <p:xfrm>
          <a:off x="100584" y="805003"/>
          <a:ext cx="1200607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584" y="649124"/>
            <a:ext cx="118855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данных объектов утвержден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14.08.1992 N 587 «Вопросы частной детективной (сыскной) и частной охранной деятельности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Здания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(помещения),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сооружения, прилегающие к ним территории и акватории федеральных органов законодательной и исполнительной власти (за исключением зданий (помещений), строений, сооружений, прилегающих к ним территорий Управления делами Президента Российской Федерации, территориальных органов Федеральной налоговой службы), иных государственных органов Российской Федерации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Объекты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занимаемые федеральными судами, конституционными (уставными) судами и мировыми судьями субъектов Российской Федерации.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Объекты, занимаемые Судебным департаментом при Верховном Суде Российской Федерации, управлениями (отделами) Судебного департамента в субъектах Российской Федерации.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Объекты органов прокуратуры Российской Федерации.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4(1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Объекты следственных органов Следственного комитета Российской Федерации.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Объекты дипломатических представительств, в том числе посольств и консульских учреждений и приравненных к ним представительств международных организаций.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Объекты общероссийских и региональных государственных телевизионных и радиовещательных организаций, технические центры Российской телевизионной и радиовещательной сети, телевизионный технический центр "Останкино", радиотелевизионный передающий центр (г. Казань), объекты Информационного телеграфного агентства России (ИТАР-ТАСС), федерального государственного унитарного предприятия "Международное информационное агентство "Россия сегодня".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Административные здания центрального аппарата, территориальных учреждений, расчетно-кассовых и кассовых центров, Центрального хранилища, информационно-вычислительных подразделений, полевых учреждений Центрального банка Российской Федерации.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Объекты по производству и хранению государственных наград, монет, денежных знаков и защищенной полиграфической продукции.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Объекты Федерального агентства по государственным резервам.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Объекты по производству, хранению, распространению и утилизации военной техники, боевого и служебного оружия и его основных частей, патронов и боеприпасов к нему, взрывчатых веществ (средств взрывания, порохов) промышленного назначения, в том числе полученных в результате утилизации боеприпасов, и отходов их производства.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Объекты по разработке, производству, испытанию, хранению, эксплуатации и утилизации изделий космической техники, их комплектующих компонентов и объекты, предназначенные для подготовки космонавтов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93"/>
            <a:ext cx="12199620" cy="5698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ОБЪЕКТОВ, НА КОТОРЫЕ ЧАСТНАЯ ОХРАННАЯ ДЕЯТЕЛЬНОСТЬ НЕ РАСПРОСТРАНЯЕТСЯ (ЧАСТЬ 2)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00584" y="805003"/>
          <a:ext cx="1200607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828" y="572656"/>
            <a:ext cx="118855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Объекты по разработке и (или) производству средств защиты сведений, составляющих государственную тайну, объекты по хранению материалов федерального и региональных картографо-геодезических фондов Российской Федерации.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Объекты микробиологической промышленности, противочумные учреждения, осуществляющие эпидемиологический и микробиологический надзор за особо опасными инфекциями, объекты по производству, хранению и переработке, уничтожению и утилизации наркотических, токсических, психотропных, сильнодействующих и химически опасных веществ и препаратов и их смесей.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Гидротехнические сооружения, коллекторы водохранилищ, водопроводные станции и объекты водоподготовки в крупных промышленных центрах, в населенных пунктах краевого и областного подчинения, а также в закрытых административно-территориальных образованиях.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Средства навигационного оборудования, объекты транспортной инфраструктуры федерального значения и железнодорожного транспорта общего пользования, метрополитены.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Границы морского порта, места базирования и порты захода атомного флота, объекты инфраструктуры морских портов, предназначенные для обеспечения безопасного морского судоходства.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Объекты организации, наделенной в соответствии с федеральными законами полномочиями осуществлять государственное управление использованием атомной энергии, атомные электростанции, специальные грузы, включая ядерные материалы и радиоактивные вещества (в том числе при их транспортировке), и иные ядерные и радиационные объекты на всех стадиях их существования от строительства до вывода из эксплуатации.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Аэропорты и объекты их инфраструктуры.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Федеральные музеи, музеи-заповедники и библиотеки, находящиеся в ведении Министерства культуры Российской Федерации, и архивы, находящиеся в ведении Федерального архивного агентства, природные заповедники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  <a:hlinkClick r:id="rId7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Объекты Счетной палаты Российской Федерации.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Объекты электроэнергетики - гидроэлектростанции, государственные районные электростанции, тепловые электростанции, гидроаккумулирующие электростанции, геотермальные станции, отнесенные к опасным производственным объектам, за исключением объектов, которые предназначены для добычи, переработки, транспортирования, хранения продукции, поставляемой по государственному контракту, а также стратегических предприятий, стратегических акционерных обществ и их дочерних обществ.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Федеральное государственное бюджетное образовательное учреждение "Всероссийский детский центр "Океан", федеральное государственное бюджетное образовательное учреждение "Всероссийский детский центр "Орленок", федеральное государственное бюджетное образовательное учреждение дополнительного образования детей "Федеральный детский оздоровительно-образовательный центр "Смена", федеральное государственное бюджетное образовательное учреждение "Международный детский центр "Артек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  <a:hlinkClick r:id="rId8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 Объекты органов принудительного исполнения Российской Федерации, в которых оборудованы места для хранения боевого ручного стрелкового оружия и патронов к нему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58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ОПРЕДЕЛЕНИЯ НМЦК НА ОКАЗАНИЕ ОХРАННЫХ УСЛУГ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ЧАСТНЫМИ ОХРАННЫМИ ОРГАНИЗАЦИЯМИ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1)</a:t>
            </a:r>
            <a:endParaRPr lang="ru-RU" sz="1800" dirty="0">
              <a:solidFill>
                <a:srgbClr val="882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43" y="62588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формула для расчета НМЦК на оказание охранных услуг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6085" y="1025425"/>
            <a:ext cx="10289310" cy="1150005"/>
          </a:xfrm>
          <a:prstGeom prst="rect">
            <a:avLst/>
          </a:prstGeom>
          <a:noFill/>
          <a:ln w="38100">
            <a:solidFill>
              <a:srgbClr val="88282F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579" y="1179753"/>
            <a:ext cx="7079674" cy="841348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633718"/>
              </p:ext>
            </p:extLst>
          </p:nvPr>
        </p:nvGraphicFramePr>
        <p:xfrm>
          <a:off x="36943" y="2329756"/>
          <a:ext cx="12118108" cy="452824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0233890">
                  <a:extLst>
                    <a:ext uri="{9D8B030D-6E8A-4147-A177-3AD203B41FA5}">
                      <a16:colId xmlns:a16="http://schemas.microsoft.com/office/drawing/2014/main" val="133246389"/>
                    </a:ext>
                  </a:extLst>
                </a:gridCol>
                <a:gridCol w="1884218">
                  <a:extLst>
                    <a:ext uri="{9D8B030D-6E8A-4147-A177-3AD203B41FA5}">
                      <a16:colId xmlns:a16="http://schemas.microsoft.com/office/drawing/2014/main" val="2601619722"/>
                    </a:ext>
                  </a:extLst>
                </a:gridCol>
              </a:tblGrid>
              <a:tr h="427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kumimoji="0" lang="ru-RU" sz="16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ru-RU" sz="16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прямые затраты на часовую работу одного поста охраны в составе одного работника в смене в рублях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882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всех прямых затрат</a:t>
                      </a:r>
                      <a:endParaRPr lang="ru-RU" sz="1600" b="0" dirty="0">
                        <a:solidFill>
                          <a:srgbClr val="88282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025789"/>
                  </a:ext>
                </a:extLst>
              </a:tr>
              <a:tr h="340722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kumimoji="0" lang="ru-RU" sz="16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 работы работника на посту охраны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41582"/>
                  </a:ext>
                </a:extLst>
              </a:tr>
              <a:tr h="381019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- идентификатор или номер поста охраны по контракту, в отношении которого производится расчет прямых затрат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526373"/>
                  </a:ext>
                </a:extLst>
              </a:tr>
              <a:tr h="38101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n - количество требуемых постов охраны по контракту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446894"/>
                  </a:ext>
                </a:extLst>
              </a:tr>
              <a:tr h="381019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 – косвенные расходы                                     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029567"/>
                  </a:ext>
                </a:extLst>
              </a:tr>
              <a:tr h="39820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 – прибыль</a:t>
                      </a:r>
                      <a:endParaRPr lang="ru-RU" sz="1600" b="1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164320"/>
                  </a:ext>
                </a:extLst>
              </a:tr>
              <a:tr h="6878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тсо</a:t>
                      </a:r>
                      <a:r>
                        <a:rPr lang="ru-RU" sz="16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осуществление работ по проектированию, монтажу и эксплуатационному обслуживанию технических средств охраны </a:t>
                      </a:r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</a:rPr>
                        <a:t>и (или) принятие соответствующих мер реагирования на их сигнальную информацию.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882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услуги, применяются</a:t>
                      </a:r>
                      <a:r>
                        <a:rPr lang="ru-RU" sz="1600" baseline="0" dirty="0" smtClean="0">
                          <a:solidFill>
                            <a:srgbClr val="88282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необходимости</a:t>
                      </a:r>
                      <a:endParaRPr lang="ru-RU" sz="1600" dirty="0" smtClean="0">
                        <a:solidFill>
                          <a:srgbClr val="88282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203097"/>
                  </a:ext>
                </a:extLst>
              </a:tr>
              <a:tr h="54389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зж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услуги по защите жизни и здоровья граждан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0" i="0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ru-RU" sz="1600" b="0" i="0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798228"/>
                  </a:ext>
                </a:extLst>
              </a:tr>
              <a:tr h="588521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b="0" i="0" u="none" strike="noStrike" baseline="-25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инфл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индекс потребительских цен на прочие услуги, принимаемый в соответствии с публикуемыми Минэкономразвития России прогнозами социально-экономического развития РФ</a:t>
                      </a:r>
                      <a:endParaRPr lang="ru-RU" sz="1600" b="0" i="0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095657"/>
                  </a:ext>
                </a:extLst>
              </a:tr>
              <a:tr h="39820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НДС – налог на добавленную стоимость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599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0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260"/>
            <a:ext cx="12192000" cy="5751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ОПРЕДЕЛЕНИЯ НМЦК НА ОКАЗАНИЕ ОХРАННЫХ УСЛУГ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ЧАСТНЫМИ ОХРАННЫМИ ОРГАНИЗАЦИЯМИ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2)</a:t>
            </a:r>
            <a:endParaRPr lang="ru-RU" sz="1800" dirty="0">
              <a:solidFill>
                <a:srgbClr val="882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544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рассчитать общую сумму всех прямых затрат </a:t>
            </a:r>
            <a:r>
              <a:rPr lang="ru-RU" sz="1600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</a:t>
            </a:r>
            <a:r>
              <a:rPr lang="ru-RU" sz="1600" b="1" i="1" baseline="-25000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ru-RU" sz="1600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i="1" baseline="-25000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необходимо рассчитать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часовую работу одного поста охраны в составе одного работника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смене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i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этого необходимо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воспользоваться следующей формулой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2068" y="1160114"/>
            <a:ext cx="5033818" cy="52576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61605" y="1108887"/>
            <a:ext cx="4193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(БЗП + Дн + Двп + Дрк + РО + СВ) * U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664261"/>
              </p:ext>
            </p:extLst>
          </p:nvPr>
        </p:nvGraphicFramePr>
        <p:xfrm>
          <a:off x="-6114" y="1870559"/>
          <a:ext cx="12192001" cy="498717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80145">
                  <a:extLst>
                    <a:ext uri="{9D8B030D-6E8A-4147-A177-3AD203B41FA5}">
                      <a16:colId xmlns:a16="http://schemas.microsoft.com/office/drawing/2014/main" val="2415231021"/>
                    </a:ext>
                  </a:extLst>
                </a:gridCol>
                <a:gridCol w="504878">
                  <a:extLst>
                    <a:ext uri="{9D8B030D-6E8A-4147-A177-3AD203B41FA5}">
                      <a16:colId xmlns:a16="http://schemas.microsoft.com/office/drawing/2014/main" val="791583143"/>
                    </a:ext>
                  </a:extLst>
                </a:gridCol>
                <a:gridCol w="1062182">
                  <a:extLst>
                    <a:ext uri="{9D8B030D-6E8A-4147-A177-3AD203B41FA5}">
                      <a16:colId xmlns:a16="http://schemas.microsoft.com/office/drawing/2014/main" val="2059478779"/>
                    </a:ext>
                  </a:extLst>
                </a:gridCol>
                <a:gridCol w="1782618">
                  <a:extLst>
                    <a:ext uri="{9D8B030D-6E8A-4147-A177-3AD203B41FA5}">
                      <a16:colId xmlns:a16="http://schemas.microsoft.com/office/drawing/2014/main" val="2827617342"/>
                    </a:ext>
                  </a:extLst>
                </a:gridCol>
                <a:gridCol w="3836214">
                  <a:extLst>
                    <a:ext uri="{9D8B030D-6E8A-4147-A177-3AD203B41FA5}">
                      <a16:colId xmlns:a16="http://schemas.microsoft.com/office/drawing/2014/main" val="2922631115"/>
                    </a:ext>
                  </a:extLst>
                </a:gridCol>
                <a:gridCol w="358400">
                  <a:extLst>
                    <a:ext uri="{9D8B030D-6E8A-4147-A177-3AD203B41FA5}">
                      <a16:colId xmlns:a16="http://schemas.microsoft.com/office/drawing/2014/main" val="1229320180"/>
                    </a:ext>
                  </a:extLst>
                </a:gridCol>
                <a:gridCol w="1867564">
                  <a:extLst>
                    <a:ext uri="{9D8B030D-6E8A-4147-A177-3AD203B41FA5}">
                      <a16:colId xmlns:a16="http://schemas.microsoft.com/office/drawing/2014/main" val="4197162112"/>
                    </a:ext>
                  </a:extLst>
                </a:gridCol>
              </a:tblGrid>
              <a:tr h="184553">
                <a:tc rowSpan="2" gridSpan="2"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БЗП (базовая заработная плата) =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МРОТ - минимальный размер оплаты труда, установленный на дату расчета НМЦК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979171"/>
                  </a:ext>
                </a:extLst>
              </a:tr>
              <a:tr h="184553">
                <a:tc gridSpan="2" vMerge="1"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СНР - среднемесячное количество рабочих часов одного работника поста охраны. Определяется по производственному календарю (для 40-часовой пятидневной рабочей недели) на год, в котором производится расчет НМЦК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270250"/>
                  </a:ext>
                </a:extLst>
              </a:tr>
              <a:tr h="265069">
                <a:tc gridSpan="6">
                  <a:txBody>
                    <a:bodyPr/>
                    <a:lstStyle/>
                    <a:p>
                      <a:pPr algn="just"/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100" b="0" i="0" u="none" strike="noStrike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доплата за работу в ночное время (Постановление Правительства РФ от 22.07.2008 г. № 554)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baseline="0" dirty="0" smtClean="0">
                          <a:solidFill>
                            <a:srgbClr val="C53B4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Устанавливаются при необходимости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625703"/>
                  </a:ext>
                </a:extLst>
              </a:tr>
              <a:tr h="265069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100" b="0" i="0" u="none" strike="noStrike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</a:t>
                      </a:r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доплата за работу в выходные и праздничные дни (статья 153 Трудового кодекса РФ)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283967"/>
                  </a:ext>
                </a:extLst>
              </a:tr>
              <a:tr h="265069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100" b="0" i="0" u="none" strike="noStrike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рк</a:t>
                      </a:r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доплата за работу в районах Крайнего Севера и приравненных к ним местностях (статья 316 Трудового кодекса РФ)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694614"/>
                  </a:ext>
                </a:extLst>
              </a:tr>
              <a:tr h="361452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 (резерв на отпуск)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644903"/>
                  </a:ext>
                </a:extLst>
              </a:tr>
              <a:tr h="265069">
                <a:tc gridSpan="4"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 - страховые взносы   =                                             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(БЗП + Дн + Двп + Дрк + РО) * </a:t>
                      </a:r>
                      <a:r>
                        <a:rPr lang="en-US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-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страховых взносов (статья 425 Налогового кодекса РФ и Закон от 24.07.1998 №125-ФЗ)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602456"/>
                  </a:ext>
                </a:extLst>
              </a:tr>
              <a:tr h="265069">
                <a:tc rowSpan="9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-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корректирующий коэффициент</a:t>
                      </a:r>
                    </a:p>
                    <a:p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ru-RU" sz="11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1100" b="1" baseline="-25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U</a:t>
                      </a:r>
                      <a:r>
                        <a:rPr lang="ru-RU" sz="1100" b="1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д1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U</a:t>
                      </a:r>
                      <a:r>
                        <a:rPr lang="ru-RU" sz="1100" b="1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д2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U</a:t>
                      </a:r>
                      <a:r>
                        <a:rPr lang="ru-RU" sz="1100" b="1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д3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U</a:t>
                      </a:r>
                      <a:r>
                        <a:rPr lang="ru-RU" sz="1100" b="1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д4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U</a:t>
                      </a:r>
                      <a:r>
                        <a:rPr lang="ru-RU" sz="1100" b="1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д5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1100" b="0" i="0" u="none" strike="noStrike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базовый коэффициент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(таблица 1 Порядка)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273888"/>
                  </a:ext>
                </a:extLst>
              </a:tr>
              <a:tr h="265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 охраны в составе одного работника с режимом работы 24 часа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897178"/>
                  </a:ext>
                </a:extLst>
              </a:tr>
              <a:tr h="265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 охраны в составе одного работника с режимом работы 12 часов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770085"/>
                  </a:ext>
                </a:extLst>
              </a:tr>
              <a:tr h="441782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 охраны в составе одного работника с режимом работы, отличным от 24 и 12 часов. Не более 24 часов, не менее 3 часов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Uб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= 2 - 0,0417 * Количество часов работы поста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504683"/>
                  </a:ext>
                </a:extLst>
              </a:tr>
              <a:tr h="265069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1100" b="0" i="0" u="none" strike="noStrike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дополнительные коэффициенты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(таблица 2 Порядка)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53B4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суммарное значение дополнительных коэффициентов не может превышать 0,35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спецсредств у работника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766212"/>
                  </a:ext>
                </a:extLst>
              </a:tr>
              <a:tr h="265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служебного оружия у работника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655353"/>
                  </a:ext>
                </a:extLst>
              </a:tr>
              <a:tr h="163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порядка в местах проведения массовых мероприятий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474893"/>
                  </a:ext>
                </a:extLst>
              </a:tr>
              <a:tr h="249455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объектов и (или) имущества, в отношении которых установлены обязательные для выполнения требования к антитеррористической защищенности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197778"/>
                  </a:ext>
                </a:extLst>
              </a:tr>
              <a:tr h="346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допуска к государственной тайне работника и </a:t>
                      </a:r>
                      <a:r>
                        <a:rPr lang="ru-RU" sz="1100" b="0" i="0" u="none" strike="noStrik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режимно</a:t>
                      </a:r>
                      <a:r>
                        <a:rPr lang="ru-RU" sz="11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-секретного подразделения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519795"/>
                  </a:ext>
                </a:extLst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816" y="2031299"/>
            <a:ext cx="535620" cy="3694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52" y="3380699"/>
            <a:ext cx="1497315" cy="3433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1169486"/>
            <a:ext cx="590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i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 на посту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углом вверх 27"/>
          <p:cNvSpPr/>
          <p:nvPr/>
        </p:nvSpPr>
        <p:spPr>
          <a:xfrm rot="10800000" flipH="1">
            <a:off x="10233892" y="993555"/>
            <a:ext cx="600363" cy="124633"/>
          </a:xfrm>
          <a:prstGeom prst="bentUpArrow">
            <a:avLst>
              <a:gd name="adj1" fmla="val 25000"/>
              <a:gd name="adj2" fmla="val 25000"/>
              <a:gd name="adj3" fmla="val 38581"/>
            </a:avLst>
          </a:prstGeom>
          <a:solidFill>
            <a:srgbClr val="C53B45">
              <a:alpha val="56863"/>
            </a:srgbClr>
          </a:solidFill>
          <a:ln>
            <a:solidFill>
              <a:srgbClr val="FB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вверх 29"/>
          <p:cNvSpPr/>
          <p:nvPr/>
        </p:nvSpPr>
        <p:spPr>
          <a:xfrm rot="10800000">
            <a:off x="5966689" y="1475738"/>
            <a:ext cx="1153167" cy="390007"/>
          </a:xfrm>
          <a:prstGeom prst="bentUpArrow">
            <a:avLst/>
          </a:prstGeom>
          <a:solidFill>
            <a:srgbClr val="C53B45">
              <a:alpha val="56863"/>
            </a:srgbClr>
          </a:solidFill>
          <a:ln>
            <a:solidFill>
              <a:srgbClr val="C53B45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39372" y="1937280"/>
            <a:ext cx="683491" cy="526473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40873" y="3369566"/>
            <a:ext cx="1607127" cy="354494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flipV="1">
            <a:off x="2900307" y="2088136"/>
            <a:ext cx="360129" cy="192803"/>
          </a:xfrm>
          <a:prstGeom prst="rightArrow">
            <a:avLst/>
          </a:prstGeom>
          <a:solidFill>
            <a:srgbClr val="C53B45">
              <a:alpha val="56863"/>
            </a:srgbClr>
          </a:solidFill>
          <a:ln>
            <a:solidFill>
              <a:srgbClr val="C53B45">
                <a:alpha val="5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19079" y="3724060"/>
            <a:ext cx="2327564" cy="238340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8618" y="5430982"/>
            <a:ext cx="2299855" cy="378691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" y="2793"/>
            <a:ext cx="12191999" cy="52368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ОПРЕДЕЛЕНИЯ НМЦК НА ОКАЗАНИЕ ОХРАННЫХ УСЛУГ </a:t>
            </a:r>
            <a:b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ЧАСТНЫМИ ОХРАННЫМИ ОРГАНИЗАЦИЯМИ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3)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90" y="526473"/>
            <a:ext cx="6492950" cy="62807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30137"/>
              </p:ext>
            </p:extLst>
          </p:nvPr>
        </p:nvGraphicFramePr>
        <p:xfrm>
          <a:off x="-7620" y="1413065"/>
          <a:ext cx="12199620" cy="544118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185891">
                  <a:extLst>
                    <a:ext uri="{9D8B030D-6E8A-4147-A177-3AD203B41FA5}">
                      <a16:colId xmlns:a16="http://schemas.microsoft.com/office/drawing/2014/main" val="1267204819"/>
                    </a:ext>
                  </a:extLst>
                </a:gridCol>
                <a:gridCol w="5013729">
                  <a:extLst>
                    <a:ext uri="{9D8B030D-6E8A-4147-A177-3AD203B41FA5}">
                      <a16:colId xmlns:a16="http://schemas.microsoft.com/office/drawing/2014/main" val="967794174"/>
                    </a:ext>
                  </a:extLst>
                </a:gridCol>
              </a:tblGrid>
              <a:tr h="508099"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 -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косвенные расходы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                              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20%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общей суммы всех прямых затрат) 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27275"/>
                  </a:ext>
                </a:extLst>
              </a:tr>
              <a:tr h="605819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 – 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прибыль,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пределяется на основании среднеотраслевых показателей рентабельности продукции (услуги) за предшествующий год по данным ФНС России (</a:t>
                      </a:r>
                      <a:r>
                        <a:rPr lang="en-US" sz="1200" b="0" i="0" u="none" strike="noStrike" baseline="0" dirty="0" smtClean="0">
                          <a:latin typeface="Times New Roman" panose="02020603050405020304" pitchFamily="18" charset="0"/>
                          <a:hlinkClick r:id="rId3"/>
                        </a:rPr>
                        <a:t>https://www.nalog.gov.ru/rn77/taxation/reference_work/conception_vnp/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) (в случае отсутствия официальных сведений по указанному показателю в рассматриваемой отрасли принимается равной 5%)</a:t>
                      </a:r>
                      <a:endParaRPr lang="ru-RU" sz="1200" b="1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854853"/>
                  </a:ext>
                </a:extLst>
              </a:tr>
              <a:tr h="2398949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С</a:t>
                      </a:r>
                      <a:r>
                        <a:rPr kumimoji="0" lang="ru-RU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ТСО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-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осуществление работ по проектированию, монтажу и эксплуатационному обслуживанию технических средств охраны (далее ТСО)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 и (или) принятие соответствующих мер реагирования на их сигнальную информацию.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Перечень видов ТСО, используемых для оказания услуг по охране объектов и (или) имущества на объектах с осуществлением работ по их проектированию, монтажу и эксплуатационному обслуживанию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itchFamily="34" charset="0"/>
                        </a:rPr>
                        <a:t>(Постановление Правительства РФ от 23.06.2011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itchFamily="34" charset="0"/>
                        </a:rPr>
                        <a:t>№ 498)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itchFamily="34" charset="0"/>
                        </a:rPr>
                        <a:t>Средства аудио- и видеонаблюдения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itchFamily="34" charset="0"/>
                        </a:rPr>
                        <a:t>Технические средства охранной и охранно-пожарной сигнализации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itchFamily="34" charset="0"/>
                        </a:rPr>
                        <a:t>Средства инженерно-технической защиты и контроля доступа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itchFamily="34" charset="0"/>
                        </a:rPr>
                        <a:t>Технические средства обнаружения предметов и веществ, ограниченных в обороте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Arial" pitchFamily="34" charset="0"/>
                        </a:rPr>
                        <a:t>Технические средства мониторинга и навигации подвижных и стационарных объектов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8282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Дополнительные услуги включаются в формулу определения НМЦК, в случае наличия потребности заказчика в соответствующей дополнительной услуге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9772969"/>
                  </a:ext>
                </a:extLst>
              </a:tr>
              <a:tr h="313473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</a:t>
                      </a:r>
                      <a:r>
                        <a:rPr lang="ru-RU" sz="1200" b="1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ЗЖ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- услуги по защите жизни и здоровья граждан</a:t>
                      </a:r>
                      <a:endParaRPr lang="ru-RU" sz="1200" b="1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1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934348"/>
                  </a:ext>
                </a:extLst>
              </a:tr>
              <a:tr h="127304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I</a:t>
                      </a:r>
                      <a:r>
                        <a:rPr kumimoji="0" lang="ru-RU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инфл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-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индекс потребительских цен на прочие услуги, принимаемый в соответствии с публикуемыми Минэкономразвития России прогнозами социально-экономического развития РФ (</a:t>
                      </a:r>
                      <a:r>
                        <a:rPr lang="ru-RU" sz="12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 случае если срок действия контракта превышает срок прогноза, индекс потребительских цен для каждого года срока действия контракта, не указанного в прогнозе, принимается равным индексу потребительских цен, указанному для последнего года прогноза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рассчитывается как среднее арифметическое между индексами потребительских цен на каждый год срока действия контракта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(</a:t>
                      </a:r>
                      <a:r>
                        <a:rPr lang="ru-RU" sz="12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если расчет НМЦК и начало срока действия контракта приходятся на один год, то для этого года срока действия контракта значение принимается равным единице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 (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hlinkClick r:id="rId4"/>
                        </a:rPr>
                        <a:t>https://www.economy.gov.ru/material/directions/makroec/prognozy_socialno_ekonomicheskogo_razvitiya/prognoz_socialno_ekonomicheskogo_razvitiya_rf_na_period_do_2024_goda_.html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 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322137"/>
                  </a:ext>
                </a:extLst>
              </a:tr>
              <a:tr h="307539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НДС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 налог на добавленную стоимость (статья 164 Налогового кодекса РФ – </a:t>
                      </a:r>
                      <a:r>
                        <a:rPr lang="ru-RU" sz="1200" b="1" i="0" u="none" strike="noStrike" baseline="0" dirty="0" smtClean="0">
                          <a:latin typeface="Times New Roman" panose="02020603050405020304" pitchFamily="18" charset="0"/>
                        </a:rPr>
                        <a:t>20 %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7493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264" y="1413065"/>
            <a:ext cx="1871634" cy="445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00" y="1018481"/>
            <a:ext cx="1210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882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расчета общей суммы прямых затрат, производим дальнейшие расчеты</a:t>
            </a:r>
            <a:endParaRPr lang="ru-RU" b="1" i="1" dirty="0">
              <a:solidFill>
                <a:srgbClr val="882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51264" y="1430297"/>
            <a:ext cx="1943281" cy="410582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19861</TotalTime>
  <Words>5838</Words>
  <Application>Microsoft Office PowerPoint</Application>
  <PresentationFormat>Широкоэкранный</PresentationFormat>
  <Paragraphs>421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Gotham Pro</vt:lpstr>
      <vt:lpstr>Questrial</vt:lpstr>
      <vt:lpstr>Times New Roman</vt:lpstr>
      <vt:lpstr>Wingdings</vt:lpstr>
      <vt:lpstr>1_Тема Office</vt:lpstr>
      <vt:lpstr>Тема Office</vt:lpstr>
      <vt:lpstr>Презентация PowerPoint</vt:lpstr>
      <vt:lpstr>НОРМАТИВНЫЕ ОСНОВАНИЯ ДЛЯ ФОРМИРОВАНИЯ Н(М)ЦК  ПРИ ОСУЩЕСТВЛЕНИИ ЗАКУПОК ОХРАННЫХ УСЛУГ</vt:lpstr>
      <vt:lpstr>ИНФОРМИРОВАНИЕ ЗАКАЗЧИКОВ ЛИПЕЦКОЙ ОБЛАСТИ О ВСТУПЛЕНИИ В СИЛУ ПРИКАЗА ФЕДЕРАЛЬНОЙ СЛУЖБА ВОЙСК НАЦИОНАЛЬНОЙ ГВАРДИИ РФ ОТ 15.02.2021 № 45</vt:lpstr>
      <vt:lpstr>ИНФОРМАЦИЯ О ВИДАХ ОХРАННОЙ ДЕЯТЕЛЬНОСТИ</vt:lpstr>
      <vt:lpstr>ПЕРЕЧЕНЬ ОБЪЕКТОВ, НА КОТОРЫЕ ЧАСТНАЯ ОХРАННАЯ ДЕЯТЕЛЬНОСТЬ НЕ РАСПРОСТРАНЯЕТСЯ (ЧАСТЬ 1)</vt:lpstr>
      <vt:lpstr>ПЕРЕЧЕНЬ ОБЪЕКТОВ, НА КОТОРЫЕ ЧАСТНАЯ ОХРАННАЯ ДЕЯТЕЛЬНОСТЬ НЕ РАСПРОСТРАНЯЕТСЯ (ЧАСТЬ 2)</vt:lpstr>
      <vt:lpstr>ПОРЯДОК ОПРЕДЕЛЕНИЯ НМЦК НА ОКАЗАНИЕ ОХРАННЫХ УСЛУГ  ЧАСТНЫМИ ОХРАННЫМИ ОРГАНИЗАЦИЯМИ (ЧАСТЬ 1)</vt:lpstr>
      <vt:lpstr>ПОРЯДОК ОПРЕДЕЛЕНИЯ НМЦК НА ОКАЗАНИЕ ОХРАННЫХ УСЛУГ  ЧАСТНЫМИ ОХРАННЫМИ ОРГАНИЗАЦИЯМИ (ЧАСТЬ 2)</vt:lpstr>
      <vt:lpstr>ПОРЯДОК ОПРЕДЕЛЕНИЯ НМЦК НА ОКАЗАНИЕ ОХРАННЫХ УСЛУГ  ЧАСТНЫМИ ОХРАННЫМИ ОРГАНИЗАЦИЯМИ (ЧАСТЬ 3)</vt:lpstr>
      <vt:lpstr>ПОРЯДОК ОПРЕДЕЛЕНИЯ НМЦК НА ОКАЗАНИЕ ОХРАННЫХ УСЛУГ  ЧАСТНЫМИ ОХРАННЫМИ ОРГАНИЗАЦИЯМИ (ЧАСТЬ 4)</vt:lpstr>
      <vt:lpstr>ПОРЯДОК ОПРЕДЕЛЕНИЯ НМЦК НА ОКАЗАНИЕ ОХРАННЫХ УСЛУГ  ЧАСТНЫМИ ОХРАННЫМИ ОРГАНИЗАЦИЯМИ (ЧАСТЬ 5)</vt:lpstr>
      <vt:lpstr>ПОРЯДОК ОПРЕДЕЛЕНИЯ НМЦК НА ОКАЗАНИЕ ОХРАННЫХ УСЛУГ  ЧАСТНЫМИ ОХРАННЫМИ ОРГАНИЗАЦИЯМИ (ЧАСТЬ 6)</vt:lpstr>
      <vt:lpstr>ПОРЯДОК ОПРЕДЕЛЕНИЯ НМЦК НА ОКАЗАНИЕ ОХРАННЫХ УСЛУГ ОБЪЕКТОВ,  НА КОТОРЫЕ ЧАСТНАЯ ОХРАННАЯ ДЕЯТЕЛЬНОСТЬ НЕ РАСПРОСТРАНЯЕТСЯ (ЧАСТЬ 1)</vt:lpstr>
      <vt:lpstr>ПОРЯДОК ОПРЕДЕЛЕНИЯ НМЦК НА ОКАЗАНИЕ ОХРАННЫХ УСЛУГ ОБЪЕКТОВ,  НА КОТОРЫЕ ЧАСТНАЯ ОХРАННАЯ ДЕЯТЕЛЬНОСТЬ НЕ РАСПРОСТРАНЯЕТСЯ (ЧАСТЬ 2)</vt:lpstr>
      <vt:lpstr>ПОРЯДОК ОПРЕДЕЛЕНИЯ НМЦК НА ОКАЗАНИЕ ОХРАННЫХ УСЛУГ ОБЪЕКТОВ,  НА КОТОРЫЕ ЧАСТНАЯ ОХРАННАЯ ДЕЯТЕЛЬНОСТЬ НЕ РАСПРОСТРАНЯЕТСЯ (ЧАСТЬ 3.1)</vt:lpstr>
      <vt:lpstr>ПОРЯДОК ОПРЕДЕЛЕНИЯ НМЦК НА ОКАЗАНИЕ ОХРАННЫХ УСЛУГ ОБЪЕКТОВ,  НА КОТОРЫЕ ЧАСТНАЯ ОХРАННАЯ ДЕЯТЕЛЬНОСТЬ НЕ РАСПРОСТРАНЯЕТСЯ (ЧАСТЬ 3.2)</vt:lpstr>
      <vt:lpstr>ПОРЯДОК ОПРЕДЕЛЕНИЯ НМЦК НА ОКАЗАНИЕ ОХРАННЫХ УСЛУГ ОБЪЕКТОВ,  НА КОТОРЫЕ ЧАСТНАЯ ОХРАННАЯ ДЕЯТЕЛЬНОСТЬ НЕ РАСПРОСТРАНЯЕТСЯ (ЧАСТЬ 4)</vt:lpstr>
      <vt:lpstr>ПОРЯДОК ОПРЕДЕЛЕНИЯ НМЦК НА ОКАЗАНИЕ ОХРАННЫХ УСЛУГ  ЧАСТНЫМИ ОХРАННЫМИ ОРГАНИЗАЦИЯМИ (ЧАСТЬ 5)</vt:lpstr>
      <vt:lpstr>ПОРЯДОК ОПРЕДЕЛЕНИЯ НМЦК НА ОКАЗАНИЕ ОХРАННЫХ УСЛУГ ОБЪЕКТОВ,  НА КОТОРЫЕ ЧАСТНАЯ ОХРАННАЯ ДЕЯТЕЛЬНОСТЬ НЕ РАСПРОСТРАНЯЕТСЯ (ЧАСТЬ 6)</vt:lpstr>
      <vt:lpstr>ИНФОРМАЦИЯ О ПРИМЕНЕНИИ МЕТОДА СОПОСТАВИМЫХ РЫНОЧНЫХ ЦЕН  ПРИ ОПРЕДЕЛЕНИИ НМЦК ПРИ ОСУЩЕСТВЛЕНИИ ЗАКУПОК ОХРАННЫХ УСЛУГ</vt:lpstr>
      <vt:lpstr>ПРАКТИЧЕСКОЕ ПРИМЕНЕНИЕ ПОРЯДКА ОПРЕДЕЛЕНИЯ НМЦК НА ОКАЗАНИЕ ОХРАННЫХ  УСЛУГ ЧАСТНЫМИ ОХРАННЫМИ ОРГАНИЗАЦИЯМИ</vt:lpstr>
      <vt:lpstr>ПРАКТИЧЕСКОЕ ПРИМЕНЕНИЕ ПОРЯДКА ОПРЕДЕЛЕНИЯ НМЦК НА ОКАЗАНИЕ ОХРАННЫХ  УСЛУГ ЧАСТНЫМИ ОХРАННЫМИ ОРГАНИЗАЦИЯМИ</vt:lpstr>
      <vt:lpstr>ПРАКТИЧЕСКОЕ ПРИМЕНЕНИЕ ПОРЯДКА ОПРЕДЕЛЕНИЯ НМЦК НА ОКАЗАНИЕ ОХРАННЫХ  УСЛУГ ЧАСТНЫМИ ОХРАННЫМИ ОРГАНИЗАЦИЯМИ</vt:lpstr>
      <vt:lpstr>ПРАКТИЧЕСКОЕ ПРИМЕНЕНИЕ ПОРЯДКА ОПРЕДЕЛЕНИЯ НМЦК НА ОКАЗАНИЕ ОХРАННЫХ  УСЛУГ ЧАСТНЫМИ ОХРАННЫМИ ОРГАНИЗАЦИЯМИ</vt:lpstr>
      <vt:lpstr>ПРАКТИЧЕСКОЕ ПРИМЕНЕНИЕ ПОРЯДКА ОПРЕДЕЛЕНИЯ НМЦК НА ОКАЗАНИЕ ОХРАННЫХ  УСЛУГ ЧАСТНЫМИ ОХРАННЫМИ ОРГАНИЗАЦИЯМИ</vt:lpstr>
      <vt:lpstr>АДМИНИСТРАТИВНАЯ ОТВЕТСТВЕННОСТЬ ЗА НАРУШЕНИЕ  НОРМ СТАТЬИ 22 ЗАКОНА №44-ФЗ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C</cp:lastModifiedBy>
  <cp:revision>788</cp:revision>
  <cp:lastPrinted>2021-07-08T07:22:29Z</cp:lastPrinted>
  <dcterms:created xsi:type="dcterms:W3CDTF">2018-01-21T18:20:29Z</dcterms:created>
  <dcterms:modified xsi:type="dcterms:W3CDTF">2021-07-08T20:55:32Z</dcterms:modified>
</cp:coreProperties>
</file>