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media/image61.jpg" ContentType="image/jpg"/>
  <Override PartName="/ppt/tags/tag27.xml" ContentType="application/vnd.openxmlformats-officedocument.presentationml.tags+xml"/>
  <Override PartName="/ppt/media/image62.jpg" ContentType="image/jpg"/>
  <Override PartName="/ppt/media/image63.jpg" ContentType="image/jpg"/>
  <Override PartName="/ppt/tags/tag28.xml" ContentType="application/vnd.openxmlformats-officedocument.presentationml.tags+xml"/>
  <Override PartName="/ppt/media/image64.jpg" ContentType="image/jpg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media/image100.jpg" ContentType="image/jpg"/>
  <Override PartName="/ppt/media/image102.jpg" ContentType="image/jpg"/>
  <Override PartName="/ppt/tags/tag61.xml" ContentType="application/vnd.openxmlformats-officedocument.presentationml.tags+xml"/>
  <Override PartName="/ppt/media/image103.jpg" ContentType="image/jpg"/>
  <Override PartName="/ppt/tags/tag62.xml" ContentType="application/vnd.openxmlformats-officedocument.presentationml.tags+xml"/>
  <Override PartName="/ppt/media/image106.jpg" ContentType="image/jpg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media/image118.jpg" ContentType="image/jpg"/>
  <Override PartName="/ppt/tags/tag73.xml" ContentType="application/vnd.openxmlformats-officedocument.presentationml.tags+xml"/>
  <Override PartName="/ppt/media/image119.jpg" ContentType="image/jpg"/>
  <Override PartName="/ppt/tags/tag74.xml" ContentType="application/vnd.openxmlformats-officedocument.presentationml.tags+xml"/>
  <Override PartName="/ppt/media/image120.jpg" ContentType="image/jpg"/>
  <Override PartName="/ppt/media/image121.jpg" ContentType="image/jpg"/>
  <Override PartName="/ppt/tags/tag75.xml" ContentType="application/vnd.openxmlformats-officedocument.presentationml.tags+xml"/>
  <Override PartName="/ppt/media/image122.jpg" ContentType="image/jpg"/>
  <Override PartName="/ppt/media/image123.jpg" ContentType="image/jpg"/>
  <Override PartName="/ppt/tags/tag76.xml" ContentType="application/vnd.openxmlformats-officedocument.presentationml.tags+xml"/>
  <Override PartName="/ppt/media/image124.jpg" ContentType="image/jpg"/>
  <Override PartName="/ppt/media/image125.jpg" ContentType="image/jpg"/>
  <Override PartName="/ppt/tags/tag77.xml" ContentType="application/vnd.openxmlformats-officedocument.presentationml.tags+xml"/>
  <Override PartName="/ppt/media/image126.jpg" ContentType="image/jpg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447" r:id="rId2"/>
    <p:sldId id="448" r:id="rId3"/>
    <p:sldId id="453" r:id="rId4"/>
    <p:sldId id="454" r:id="rId5"/>
    <p:sldId id="455" r:id="rId6"/>
    <p:sldId id="456" r:id="rId7"/>
    <p:sldId id="457" r:id="rId8"/>
    <p:sldId id="514" r:id="rId9"/>
    <p:sldId id="459" r:id="rId10"/>
    <p:sldId id="460" r:id="rId11"/>
    <p:sldId id="461" r:id="rId12"/>
    <p:sldId id="462" r:id="rId13"/>
    <p:sldId id="463" r:id="rId14"/>
    <p:sldId id="464" r:id="rId15"/>
    <p:sldId id="465" r:id="rId16"/>
    <p:sldId id="466" r:id="rId17"/>
    <p:sldId id="450" r:id="rId18"/>
    <p:sldId id="404" r:id="rId19"/>
    <p:sldId id="432" r:id="rId20"/>
    <p:sldId id="429" r:id="rId21"/>
    <p:sldId id="503" r:id="rId22"/>
    <p:sldId id="411" r:id="rId23"/>
    <p:sldId id="504" r:id="rId24"/>
    <p:sldId id="505" r:id="rId25"/>
    <p:sldId id="507" r:id="rId26"/>
    <p:sldId id="515" r:id="rId27"/>
    <p:sldId id="396" r:id="rId28"/>
    <p:sldId id="406" r:id="rId29"/>
    <p:sldId id="431" r:id="rId30"/>
    <p:sldId id="509" r:id="rId31"/>
    <p:sldId id="405" r:id="rId32"/>
    <p:sldId id="445" r:id="rId33"/>
    <p:sldId id="433" r:id="rId34"/>
    <p:sldId id="434" r:id="rId35"/>
    <p:sldId id="435" r:id="rId36"/>
    <p:sldId id="436" r:id="rId37"/>
    <p:sldId id="437" r:id="rId38"/>
    <p:sldId id="438" r:id="rId39"/>
    <p:sldId id="439" r:id="rId40"/>
    <p:sldId id="415" r:id="rId41"/>
    <p:sldId id="417" r:id="rId42"/>
    <p:sldId id="418" r:id="rId43"/>
    <p:sldId id="427" r:id="rId44"/>
    <p:sldId id="410" r:id="rId45"/>
    <p:sldId id="420" r:id="rId46"/>
    <p:sldId id="513" r:id="rId47"/>
    <p:sldId id="421" r:id="rId48"/>
    <p:sldId id="423" r:id="rId49"/>
    <p:sldId id="446" r:id="rId50"/>
    <p:sldId id="444" r:id="rId51"/>
    <p:sldId id="424" r:id="rId52"/>
    <p:sldId id="425" r:id="rId53"/>
    <p:sldId id="426" r:id="rId54"/>
    <p:sldId id="474" r:id="rId55"/>
    <p:sldId id="475" r:id="rId56"/>
    <p:sldId id="476" r:id="rId57"/>
    <p:sldId id="486" r:id="rId58"/>
    <p:sldId id="487" r:id="rId59"/>
    <p:sldId id="488" r:id="rId60"/>
    <p:sldId id="502" r:id="rId61"/>
    <p:sldId id="493" r:id="rId62"/>
    <p:sldId id="494" r:id="rId63"/>
    <p:sldId id="508" r:id="rId64"/>
    <p:sldId id="413" r:id="rId65"/>
    <p:sldId id="512" r:id="rId66"/>
    <p:sldId id="498" r:id="rId67"/>
    <p:sldId id="492" r:id="rId68"/>
    <p:sldId id="380" r:id="rId69"/>
    <p:sldId id="381" r:id="rId70"/>
    <p:sldId id="382" r:id="rId71"/>
    <p:sldId id="383" r:id="rId72"/>
    <p:sldId id="384" r:id="rId73"/>
    <p:sldId id="385" r:id="rId74"/>
    <p:sldId id="386" r:id="rId75"/>
    <p:sldId id="361" r:id="rId76"/>
    <p:sldId id="511" r:id="rId77"/>
    <p:sldId id="517" r:id="rId78"/>
    <p:sldId id="350" r:id="rId79"/>
    <p:sldId id="510" r:id="rId80"/>
  </p:sldIdLst>
  <p:sldSz cx="12192000" cy="6858000"/>
  <p:notesSz cx="6858000" cy="9144000"/>
  <p:custDataLst>
    <p:tags r:id="rId8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8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A038"/>
    <a:srgbClr val="FAED00"/>
    <a:srgbClr val="009EFF"/>
    <a:srgbClr val="D1E9FE"/>
    <a:srgbClr val="44B431"/>
    <a:srgbClr val="036E75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4" y="32"/>
      </p:cViewPr>
      <p:guideLst>
        <p:guide orient="horz" pos="2160"/>
        <p:guide pos="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9A43C3-2514-4483-A95E-13D3345747F4}" type="doc">
      <dgm:prSet loTypeId="urn:microsoft.com/office/officeart/2005/8/layout/hList3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E5B0276-4F04-4CDA-B347-DE89F204E830}">
      <dgm:prSet phldrT="[Текст]" custT="1"/>
      <dgm:spPr>
        <a:solidFill>
          <a:srgbClr val="21A038"/>
        </a:solidFill>
      </dgm:spPr>
      <dgm:t>
        <a:bodyPr/>
        <a:lstStyle/>
        <a:p>
          <a:r>
            <a:rPr lang="ru-RU" sz="4000" dirty="0" smtClean="0"/>
            <a:t>УЧАСТНИК</a:t>
          </a:r>
          <a:endParaRPr lang="ru-RU" sz="4000" dirty="0"/>
        </a:p>
      </dgm:t>
    </dgm:pt>
    <dgm:pt modelId="{6784E278-CCFA-44D3-B50D-6AA89CF332B0}" type="parTrans" cxnId="{C5E4B8D5-3A06-4956-ACE8-C346D261D26A}">
      <dgm:prSet/>
      <dgm:spPr/>
      <dgm:t>
        <a:bodyPr/>
        <a:lstStyle/>
        <a:p>
          <a:endParaRPr lang="ru-RU"/>
        </a:p>
      </dgm:t>
    </dgm:pt>
    <dgm:pt modelId="{DDBFD19B-A3CE-4254-A6AD-294214202D83}" type="sibTrans" cxnId="{C5E4B8D5-3A06-4956-ACE8-C346D261D26A}">
      <dgm:prSet/>
      <dgm:spPr/>
      <dgm:t>
        <a:bodyPr/>
        <a:lstStyle/>
        <a:p>
          <a:endParaRPr lang="ru-RU"/>
        </a:p>
      </dgm:t>
    </dgm:pt>
    <dgm:pt modelId="{4B17080A-7865-4A50-B891-DA9A73EDF99F}">
      <dgm:prSet phldrT="[Текст]" custT="1"/>
      <dgm:spPr>
        <a:ln>
          <a:solidFill>
            <a:srgbClr val="8DC63F"/>
          </a:solidFill>
        </a:ln>
      </dgm:spPr>
      <dgm:t>
        <a:bodyPr/>
        <a:lstStyle/>
        <a:p>
          <a:endParaRPr lang="ru-RU" sz="2800" dirty="0" smtClean="0"/>
        </a:p>
        <a:p>
          <a:r>
            <a:rPr lang="ru-RU" sz="2800" dirty="0" smtClean="0"/>
            <a:t>223-ФЗ</a:t>
          </a:r>
          <a:endParaRPr lang="ru-RU" sz="1100" b="1" dirty="0" smtClean="0"/>
        </a:p>
        <a:p>
          <a:r>
            <a:rPr lang="ru-RU" sz="1200" b="1" dirty="0" smtClean="0"/>
            <a:t>АБОНЕНТСКАЯ ПЛАТА:</a:t>
          </a:r>
        </a:p>
        <a:p>
          <a:r>
            <a:rPr lang="ru-RU" sz="1200" dirty="0" smtClean="0"/>
            <a:t>14 700 РУБ./МЕС. </a:t>
          </a:r>
        </a:p>
        <a:p>
          <a:r>
            <a:rPr lang="ru-RU" sz="1200" dirty="0" smtClean="0"/>
            <a:t>145 000 РУБ./ГОД</a:t>
          </a:r>
        </a:p>
        <a:p>
          <a:r>
            <a:rPr lang="ru-RU" sz="1200" dirty="0" smtClean="0"/>
            <a:t>81 000 РУБ./6 МЕС.</a:t>
          </a:r>
        </a:p>
        <a:p>
          <a:r>
            <a:rPr lang="ru-RU" sz="1200" dirty="0" smtClean="0"/>
            <a:t>5 900 РУБ./ РАЗОВОЕ УЧАСТИЕ </a:t>
          </a:r>
        </a:p>
        <a:p>
          <a:r>
            <a:rPr lang="ru-RU" sz="1200" b="1" dirty="0" smtClean="0"/>
            <a:t>ДЛЯ СМСП:</a:t>
          </a:r>
        </a:p>
        <a:p>
          <a:r>
            <a:rPr lang="ru-RU" sz="1200" dirty="0" smtClean="0"/>
            <a:t>1%, но не более 4 300 РУБ. </a:t>
          </a:r>
        </a:p>
        <a:p>
          <a:r>
            <a:rPr lang="ru-RU" sz="1200" dirty="0" smtClean="0"/>
            <a:t>ДО 100 ТЫС. РУБ. – БЕСПЛАТНО</a:t>
          </a:r>
        </a:p>
        <a:p>
          <a:endParaRPr lang="ru-RU" sz="2800" dirty="0"/>
        </a:p>
      </dgm:t>
    </dgm:pt>
    <dgm:pt modelId="{1C2BA8E2-BAA6-4F6C-A9FF-76788C6347CD}" type="parTrans" cxnId="{67409757-DA46-4A97-BA62-D8A22239C70D}">
      <dgm:prSet/>
      <dgm:spPr/>
      <dgm:t>
        <a:bodyPr/>
        <a:lstStyle/>
        <a:p>
          <a:endParaRPr lang="ru-RU"/>
        </a:p>
      </dgm:t>
    </dgm:pt>
    <dgm:pt modelId="{1722426E-8105-4C9E-AC75-C097A35A3123}" type="sibTrans" cxnId="{67409757-DA46-4A97-BA62-D8A22239C70D}">
      <dgm:prSet/>
      <dgm:spPr/>
      <dgm:t>
        <a:bodyPr/>
        <a:lstStyle/>
        <a:p>
          <a:endParaRPr lang="ru-RU"/>
        </a:p>
      </dgm:t>
    </dgm:pt>
    <dgm:pt modelId="{ABECC75A-B22E-487A-A2F6-FBF5CBBA8A87}">
      <dgm:prSet phldrT="[Текст]" custT="1"/>
      <dgm:spPr>
        <a:ln>
          <a:solidFill>
            <a:srgbClr val="8DC63F"/>
          </a:solidFill>
        </a:ln>
      </dgm:spPr>
      <dgm:t>
        <a:bodyPr/>
        <a:lstStyle/>
        <a:p>
          <a:r>
            <a:rPr lang="ru-RU" sz="2800" dirty="0" smtClean="0"/>
            <a:t>44-ФЗ</a:t>
          </a:r>
        </a:p>
        <a:p>
          <a:r>
            <a:rPr lang="ru-RU" sz="1200" b="1" dirty="0" smtClean="0"/>
            <a:t>ДЕПОЗИТ:</a:t>
          </a:r>
        </a:p>
        <a:p>
          <a:r>
            <a:rPr lang="ru-RU" sz="1200" dirty="0" smtClean="0"/>
            <a:t>1 % ОТ НАЧАЛЬНОЙ (МАКСИМАЛЬНОЙ) ЦЕНЫ КОНТРАКТА, НО НЕ БОЛЕЕ 5000 РУБ. (БЕЗ НДС)</a:t>
          </a:r>
        </a:p>
        <a:p>
          <a:r>
            <a:rPr lang="ru-RU" sz="1200" b="1" dirty="0" smtClean="0"/>
            <a:t>ДЛЯ СМСП:</a:t>
          </a:r>
        </a:p>
        <a:p>
          <a:r>
            <a:rPr lang="ru-RU" sz="1200" dirty="0" smtClean="0"/>
            <a:t>1 % ОТ НАЧАЛЬНОЙ (МАКСИМАЛЬНОЙ) ЦЕНЫ КОНТРАКТА, НО НЕ БОЛЕЕ 2000 РУБ. (БЕЗ НДС)</a:t>
          </a:r>
        </a:p>
      </dgm:t>
    </dgm:pt>
    <dgm:pt modelId="{0FA05854-6E1E-45B9-A037-649092C874E9}" type="parTrans" cxnId="{B1EBFC76-A313-4F7E-B594-E6DFE1B20C0C}">
      <dgm:prSet/>
      <dgm:spPr/>
      <dgm:t>
        <a:bodyPr/>
        <a:lstStyle/>
        <a:p>
          <a:endParaRPr lang="ru-RU"/>
        </a:p>
      </dgm:t>
    </dgm:pt>
    <dgm:pt modelId="{D410A1C7-68A8-43D1-A969-C9D7654DABB7}" type="sibTrans" cxnId="{B1EBFC76-A313-4F7E-B594-E6DFE1B20C0C}">
      <dgm:prSet/>
      <dgm:spPr/>
      <dgm:t>
        <a:bodyPr/>
        <a:lstStyle/>
        <a:p>
          <a:endParaRPr lang="ru-RU"/>
        </a:p>
      </dgm:t>
    </dgm:pt>
    <dgm:pt modelId="{3FE74563-B653-407D-8900-B799642E9483}" type="pres">
      <dgm:prSet presAssocID="{7C9A43C3-2514-4483-A95E-13D3345747F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BB80F9-A866-47B1-AB6C-5F0718423082}" type="pres">
      <dgm:prSet presAssocID="{9E5B0276-4F04-4CDA-B347-DE89F204E830}" presName="roof" presStyleLbl="dkBgShp" presStyleIdx="0" presStyleCnt="2" custLinFactNeighborX="-150" custLinFactNeighborY="5368"/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99EC4F77-70D1-4C55-AE27-FE0D5B4D57F4}" type="pres">
      <dgm:prSet presAssocID="{9E5B0276-4F04-4CDA-B347-DE89F204E830}" presName="pillars" presStyleCnt="0"/>
      <dgm:spPr/>
    </dgm:pt>
    <dgm:pt modelId="{EE10E627-4103-463D-94A2-3CE8D6D5135F}" type="pres">
      <dgm:prSet presAssocID="{9E5B0276-4F04-4CDA-B347-DE89F204E830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89F80-7A3B-4BFA-B65F-A9169996E452}" type="pres">
      <dgm:prSet presAssocID="{ABECC75A-B22E-487A-A2F6-FBF5CBBA8A87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5E4A2-92BF-4D17-9506-A3B9432D825F}" type="pres">
      <dgm:prSet presAssocID="{9E5B0276-4F04-4CDA-B347-DE89F204E830}" presName="base" presStyleLbl="dkBgShp" presStyleIdx="1" presStyleCnt="2"/>
      <dgm:spPr>
        <a:prstGeom prst="flowChartAlternateProcess">
          <a:avLst/>
        </a:prstGeom>
        <a:solidFill>
          <a:srgbClr val="21A038"/>
        </a:solidFill>
      </dgm:spPr>
      <dgm:t>
        <a:bodyPr/>
        <a:lstStyle/>
        <a:p>
          <a:endParaRPr lang="ru-RU"/>
        </a:p>
      </dgm:t>
    </dgm:pt>
  </dgm:ptLst>
  <dgm:cxnLst>
    <dgm:cxn modelId="{C5E4B8D5-3A06-4956-ACE8-C346D261D26A}" srcId="{7C9A43C3-2514-4483-A95E-13D3345747F4}" destId="{9E5B0276-4F04-4CDA-B347-DE89F204E830}" srcOrd="0" destOrd="0" parTransId="{6784E278-CCFA-44D3-B50D-6AA89CF332B0}" sibTransId="{DDBFD19B-A3CE-4254-A6AD-294214202D83}"/>
    <dgm:cxn modelId="{67409757-DA46-4A97-BA62-D8A22239C70D}" srcId="{9E5B0276-4F04-4CDA-B347-DE89F204E830}" destId="{4B17080A-7865-4A50-B891-DA9A73EDF99F}" srcOrd="0" destOrd="0" parTransId="{1C2BA8E2-BAA6-4F6C-A9FF-76788C6347CD}" sibTransId="{1722426E-8105-4C9E-AC75-C097A35A3123}"/>
    <dgm:cxn modelId="{B1EBFC76-A313-4F7E-B594-E6DFE1B20C0C}" srcId="{9E5B0276-4F04-4CDA-B347-DE89F204E830}" destId="{ABECC75A-B22E-487A-A2F6-FBF5CBBA8A87}" srcOrd="1" destOrd="0" parTransId="{0FA05854-6E1E-45B9-A037-649092C874E9}" sibTransId="{D410A1C7-68A8-43D1-A969-C9D7654DABB7}"/>
    <dgm:cxn modelId="{C46B9E45-3BD4-47AE-A917-A08780AB1CB3}" type="presOf" srcId="{4B17080A-7865-4A50-B891-DA9A73EDF99F}" destId="{EE10E627-4103-463D-94A2-3CE8D6D5135F}" srcOrd="0" destOrd="0" presId="urn:microsoft.com/office/officeart/2005/8/layout/hList3"/>
    <dgm:cxn modelId="{9891DB83-4452-48BE-8CAF-E4F6D47BA986}" type="presOf" srcId="{7C9A43C3-2514-4483-A95E-13D3345747F4}" destId="{3FE74563-B653-407D-8900-B799642E9483}" srcOrd="0" destOrd="0" presId="urn:microsoft.com/office/officeart/2005/8/layout/hList3"/>
    <dgm:cxn modelId="{C744A336-CF5F-4C9B-97A3-1334EFF03318}" type="presOf" srcId="{ABECC75A-B22E-487A-A2F6-FBF5CBBA8A87}" destId="{CA389F80-7A3B-4BFA-B65F-A9169996E452}" srcOrd="0" destOrd="0" presId="urn:microsoft.com/office/officeart/2005/8/layout/hList3"/>
    <dgm:cxn modelId="{C0097693-67D7-4E0C-BE98-27D6EE8A8239}" type="presOf" srcId="{9E5B0276-4F04-4CDA-B347-DE89F204E830}" destId="{40BB80F9-A866-47B1-AB6C-5F0718423082}" srcOrd="0" destOrd="0" presId="urn:microsoft.com/office/officeart/2005/8/layout/hList3"/>
    <dgm:cxn modelId="{15C9DE05-55B4-4408-A3D0-1C1F5C18A406}" type="presParOf" srcId="{3FE74563-B653-407D-8900-B799642E9483}" destId="{40BB80F9-A866-47B1-AB6C-5F0718423082}" srcOrd="0" destOrd="0" presId="urn:microsoft.com/office/officeart/2005/8/layout/hList3"/>
    <dgm:cxn modelId="{1B37F4D2-EED7-4B92-BADF-A7E61C723C7F}" type="presParOf" srcId="{3FE74563-B653-407D-8900-B799642E9483}" destId="{99EC4F77-70D1-4C55-AE27-FE0D5B4D57F4}" srcOrd="1" destOrd="0" presId="urn:microsoft.com/office/officeart/2005/8/layout/hList3"/>
    <dgm:cxn modelId="{CAB66A64-FB15-4E8B-965B-52456036DA8C}" type="presParOf" srcId="{99EC4F77-70D1-4C55-AE27-FE0D5B4D57F4}" destId="{EE10E627-4103-463D-94A2-3CE8D6D5135F}" srcOrd="0" destOrd="0" presId="urn:microsoft.com/office/officeart/2005/8/layout/hList3"/>
    <dgm:cxn modelId="{C5BCBBBA-2897-407E-A927-CD2443F7BA12}" type="presParOf" srcId="{99EC4F77-70D1-4C55-AE27-FE0D5B4D57F4}" destId="{CA389F80-7A3B-4BFA-B65F-A9169996E452}" srcOrd="1" destOrd="0" presId="urn:microsoft.com/office/officeart/2005/8/layout/hList3"/>
    <dgm:cxn modelId="{E66E0D0C-8D18-4085-B8CC-262C1F00AC16}" type="presParOf" srcId="{3FE74563-B653-407D-8900-B799642E9483}" destId="{7C55E4A2-92BF-4D17-9506-A3B9432D825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B80F9-A866-47B1-AB6C-5F0718423082}">
      <dsp:nvSpPr>
        <dsp:cNvPr id="0" name=""/>
        <dsp:cNvSpPr/>
      </dsp:nvSpPr>
      <dsp:spPr>
        <a:xfrm>
          <a:off x="0" y="83441"/>
          <a:ext cx="5554026" cy="1554415"/>
        </a:xfrm>
        <a:prstGeom prst="flowChartAlternateProcess">
          <a:avLst/>
        </a:prstGeom>
        <a:solidFill>
          <a:srgbClr val="21A03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УЧАСТНИК</a:t>
          </a:r>
          <a:endParaRPr lang="ru-RU" sz="4000" kern="1200" dirty="0"/>
        </a:p>
      </dsp:txBody>
      <dsp:txXfrm>
        <a:off x="75879" y="159320"/>
        <a:ext cx="5402268" cy="1402657"/>
      </dsp:txXfrm>
    </dsp:sp>
    <dsp:sp modelId="{EE10E627-4103-463D-94A2-3CE8D6D5135F}">
      <dsp:nvSpPr>
        <dsp:cNvPr id="0" name=""/>
        <dsp:cNvSpPr/>
      </dsp:nvSpPr>
      <dsp:spPr>
        <a:xfrm>
          <a:off x="0" y="1554415"/>
          <a:ext cx="2777013" cy="32642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DC6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223-ФЗ</a:t>
          </a:r>
          <a:endParaRPr lang="ru-RU" sz="11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АБОНЕНТСКАЯ ПЛАТА: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14 700 РУБ./МЕС.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145 000 РУБ./ГОД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81 000 РУБ./6 МЕС.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5 900 РУБ./ РАЗОВОЕ УЧАСТИЕ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ДЛЯ СМСП: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1%, но не более 4 300 РУБ.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 100 ТЫС. РУБ. – БЕСПЛАТНО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0" y="1554415"/>
        <a:ext cx="2777013" cy="3264271"/>
      </dsp:txXfrm>
    </dsp:sp>
    <dsp:sp modelId="{CA389F80-7A3B-4BFA-B65F-A9169996E452}">
      <dsp:nvSpPr>
        <dsp:cNvPr id="0" name=""/>
        <dsp:cNvSpPr/>
      </dsp:nvSpPr>
      <dsp:spPr>
        <a:xfrm>
          <a:off x="2777013" y="1554415"/>
          <a:ext cx="2777013" cy="32642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DC6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44-ФЗ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ДЕПОЗИТ: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1 % ОТ НАЧАЛЬНОЙ (МАКСИМАЛЬНОЙ) ЦЕНЫ КОНТРАКТА, НО НЕ БОЛЕЕ 5000 РУБ. (БЕЗ НДС)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ДЛЯ СМСП: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1 % ОТ НАЧАЛЬНОЙ (МАКСИМАЛЬНОЙ) ЦЕНЫ КОНТРАКТА, НО НЕ БОЛЕЕ 2000 РУБ. (БЕЗ НДС)</a:t>
          </a:r>
        </a:p>
      </dsp:txBody>
      <dsp:txXfrm>
        <a:off x="2777013" y="1554415"/>
        <a:ext cx="2777013" cy="3264271"/>
      </dsp:txXfrm>
    </dsp:sp>
    <dsp:sp modelId="{7C55E4A2-92BF-4D17-9506-A3B9432D825F}">
      <dsp:nvSpPr>
        <dsp:cNvPr id="0" name=""/>
        <dsp:cNvSpPr/>
      </dsp:nvSpPr>
      <dsp:spPr>
        <a:xfrm>
          <a:off x="0" y="4818687"/>
          <a:ext cx="5554026" cy="362696"/>
        </a:xfrm>
        <a:prstGeom prst="flowChartAlternateProcess">
          <a:avLst/>
        </a:prstGeom>
        <a:solidFill>
          <a:srgbClr val="21A03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DE606-E797-41F9-95B6-B49597F402DB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EA7E1-23E6-4501-B8AA-F5AF7E9E7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454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17EEB-00E8-314E-95E8-680F81E9B05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250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2F3A3-BCF9-CA47-9A91-EA3EF72C0800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07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786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17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01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29C0DC-7962-6540-A35D-A19AFAC41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2673" r="4970" b="498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9687E6EA-B16B-8443-9428-9E8DF481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FFFFFF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3072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№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CC20C-CF57-C947-95A7-B9B5F59A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4B0BA85-0E1F-46AB-85DB-7F26CA0CB723}"/>
              </a:ext>
            </a:extLst>
          </p:cNvPr>
          <p:cNvSpPr>
            <a:spLocks/>
          </p:cNvSpPr>
          <p:nvPr userDrawn="1"/>
        </p:nvSpPr>
        <p:spPr bwMode="auto">
          <a:xfrm>
            <a:off x="11683961" y="228517"/>
            <a:ext cx="352867" cy="338899"/>
          </a:xfrm>
          <a:custGeom>
            <a:avLst/>
            <a:gdLst/>
            <a:ahLst/>
            <a:cxnLst/>
            <a:rect l="l" t="t" r="r" b="b"/>
            <a:pathLst>
              <a:path w="1335988" h="1280868">
                <a:moveTo>
                  <a:pt x="1263370" y="305795"/>
                </a:moveTo>
                <a:cubicBezTo>
                  <a:pt x="1375128" y="511383"/>
                  <a:pt x="1367145" y="827775"/>
                  <a:pt x="1174230" y="1048047"/>
                </a:cubicBezTo>
                <a:cubicBezTo>
                  <a:pt x="983975" y="1265650"/>
                  <a:pt x="689945" y="1340409"/>
                  <a:pt x="418533" y="1230940"/>
                </a:cubicBezTo>
                <a:cubicBezTo>
                  <a:pt x="147121" y="1121472"/>
                  <a:pt x="-12533" y="862484"/>
                  <a:pt x="772" y="568787"/>
                </a:cubicBezTo>
                <a:cubicBezTo>
                  <a:pt x="26050" y="582137"/>
                  <a:pt x="49998" y="592817"/>
                  <a:pt x="72616" y="606167"/>
                </a:cubicBezTo>
                <a:cubicBezTo>
                  <a:pt x="175061" y="666241"/>
                  <a:pt x="278836" y="724981"/>
                  <a:pt x="381281" y="785055"/>
                </a:cubicBezTo>
                <a:cubicBezTo>
                  <a:pt x="399907" y="797070"/>
                  <a:pt x="413212" y="795735"/>
                  <a:pt x="431838" y="785055"/>
                </a:cubicBezTo>
                <a:cubicBezTo>
                  <a:pt x="624753" y="672916"/>
                  <a:pt x="818999" y="560777"/>
                  <a:pt x="1013245" y="448639"/>
                </a:cubicBezTo>
                <a:cubicBezTo>
                  <a:pt x="1095733" y="401914"/>
                  <a:pt x="1178221" y="353855"/>
                  <a:pt x="1263370" y="305795"/>
                </a:cubicBezTo>
                <a:close/>
                <a:moveTo>
                  <a:pt x="1183709" y="188682"/>
                </a:moveTo>
                <a:cubicBezTo>
                  <a:pt x="1191373" y="189512"/>
                  <a:pt x="1198038" y="194493"/>
                  <a:pt x="1204036" y="205783"/>
                </a:cubicBezTo>
                <a:cubicBezTo>
                  <a:pt x="1209367" y="216410"/>
                  <a:pt x="1217365" y="224379"/>
                  <a:pt x="1228028" y="237662"/>
                </a:cubicBezTo>
                <a:cubicBezTo>
                  <a:pt x="1168047" y="272197"/>
                  <a:pt x="1109399" y="306732"/>
                  <a:pt x="1050751" y="339939"/>
                </a:cubicBezTo>
                <a:cubicBezTo>
                  <a:pt x="844149" y="458155"/>
                  <a:pt x="637548" y="576371"/>
                  <a:pt x="430946" y="695915"/>
                </a:cubicBezTo>
                <a:cubicBezTo>
                  <a:pt x="409620" y="707869"/>
                  <a:pt x="394958" y="705213"/>
                  <a:pt x="376297" y="694586"/>
                </a:cubicBezTo>
                <a:cubicBezTo>
                  <a:pt x="261666" y="629501"/>
                  <a:pt x="148369" y="563088"/>
                  <a:pt x="33738" y="498003"/>
                </a:cubicBezTo>
                <a:cubicBezTo>
                  <a:pt x="15078" y="488705"/>
                  <a:pt x="7080" y="478079"/>
                  <a:pt x="15078" y="456826"/>
                </a:cubicBezTo>
                <a:cubicBezTo>
                  <a:pt x="20409" y="443544"/>
                  <a:pt x="23075" y="428933"/>
                  <a:pt x="27074" y="411665"/>
                </a:cubicBezTo>
                <a:cubicBezTo>
                  <a:pt x="145703" y="479407"/>
                  <a:pt x="260333" y="545820"/>
                  <a:pt x="373631" y="610906"/>
                </a:cubicBezTo>
                <a:cubicBezTo>
                  <a:pt x="394958" y="622860"/>
                  <a:pt x="410953" y="625516"/>
                  <a:pt x="434945" y="612234"/>
                </a:cubicBezTo>
                <a:cubicBezTo>
                  <a:pt x="674869" y="472766"/>
                  <a:pt x="916127" y="334626"/>
                  <a:pt x="1157384" y="196486"/>
                </a:cubicBezTo>
                <a:cubicBezTo>
                  <a:pt x="1167381" y="191172"/>
                  <a:pt x="1176045" y="187852"/>
                  <a:pt x="1183709" y="188682"/>
                </a:cubicBezTo>
                <a:close/>
                <a:moveTo>
                  <a:pt x="1081992" y="82295"/>
                </a:moveTo>
                <a:cubicBezTo>
                  <a:pt x="1095127" y="85806"/>
                  <a:pt x="1106433" y="99847"/>
                  <a:pt x="1125055" y="126593"/>
                </a:cubicBezTo>
                <a:cubicBezTo>
                  <a:pt x="1049237" y="170724"/>
                  <a:pt x="973418" y="214855"/>
                  <a:pt x="897600" y="258986"/>
                </a:cubicBezTo>
                <a:cubicBezTo>
                  <a:pt x="745963" y="347248"/>
                  <a:pt x="595657" y="432835"/>
                  <a:pt x="445350" y="521097"/>
                </a:cubicBezTo>
                <a:cubicBezTo>
                  <a:pt x="417417" y="537144"/>
                  <a:pt x="396135" y="541156"/>
                  <a:pt x="368202" y="523771"/>
                </a:cubicBezTo>
                <a:cubicBezTo>
                  <a:pt x="280412" y="470279"/>
                  <a:pt x="191292" y="420799"/>
                  <a:pt x="102172" y="368645"/>
                </a:cubicBezTo>
                <a:cubicBezTo>
                  <a:pt x="46306" y="336550"/>
                  <a:pt x="46306" y="336550"/>
                  <a:pt x="87541" y="279045"/>
                </a:cubicBezTo>
                <a:cubicBezTo>
                  <a:pt x="185971" y="335212"/>
                  <a:pt x="283072" y="391379"/>
                  <a:pt x="381503" y="446208"/>
                </a:cubicBezTo>
                <a:cubicBezTo>
                  <a:pt x="393474" y="452894"/>
                  <a:pt x="413427" y="454232"/>
                  <a:pt x="424068" y="448883"/>
                </a:cubicBezTo>
                <a:cubicBezTo>
                  <a:pt x="600977" y="348585"/>
                  <a:pt x="776557" y="246950"/>
                  <a:pt x="952136" y="145316"/>
                </a:cubicBezTo>
                <a:cubicBezTo>
                  <a:pt x="977409" y="130605"/>
                  <a:pt x="1002682" y="117232"/>
                  <a:pt x="1027954" y="101185"/>
                </a:cubicBezTo>
                <a:cubicBezTo>
                  <a:pt x="1053892" y="85806"/>
                  <a:pt x="1068856" y="78785"/>
                  <a:pt x="1081992" y="82295"/>
                </a:cubicBezTo>
                <a:close/>
                <a:moveTo>
                  <a:pt x="921494" y="324"/>
                </a:moveTo>
                <a:cubicBezTo>
                  <a:pt x="950356" y="-2859"/>
                  <a:pt x="971551" y="18107"/>
                  <a:pt x="1002470" y="30088"/>
                </a:cubicBezTo>
                <a:cubicBezTo>
                  <a:pt x="930658" y="71354"/>
                  <a:pt x="865495" y="108627"/>
                  <a:pt x="799002" y="147230"/>
                </a:cubicBezTo>
                <a:cubicBezTo>
                  <a:pt x="675325" y="217782"/>
                  <a:pt x="552978" y="289665"/>
                  <a:pt x="427972" y="360217"/>
                </a:cubicBezTo>
                <a:cubicBezTo>
                  <a:pt x="416003" y="366873"/>
                  <a:pt x="396055" y="369535"/>
                  <a:pt x="384086" y="364210"/>
                </a:cubicBezTo>
                <a:cubicBezTo>
                  <a:pt x="297646" y="316289"/>
                  <a:pt x="212535" y="265704"/>
                  <a:pt x="124764" y="213789"/>
                </a:cubicBezTo>
                <a:cubicBezTo>
                  <a:pt x="140722" y="195152"/>
                  <a:pt x="156681" y="177847"/>
                  <a:pt x="171309" y="160542"/>
                </a:cubicBezTo>
                <a:cubicBezTo>
                  <a:pt x="239132" y="199146"/>
                  <a:pt x="304295" y="235087"/>
                  <a:pt x="366798" y="273691"/>
                </a:cubicBezTo>
                <a:cubicBezTo>
                  <a:pt x="392065" y="289665"/>
                  <a:pt x="412013" y="289665"/>
                  <a:pt x="438610" y="275022"/>
                </a:cubicBezTo>
                <a:cubicBezTo>
                  <a:pt x="588884" y="187165"/>
                  <a:pt x="740488" y="103302"/>
                  <a:pt x="889432" y="12783"/>
                </a:cubicBezTo>
                <a:cubicBezTo>
                  <a:pt x="901401" y="5128"/>
                  <a:pt x="911873" y="1385"/>
                  <a:pt x="921494" y="324"/>
                </a:cubicBezTo>
                <a:close/>
              </a:path>
            </a:pathLst>
          </a:custGeom>
          <a:solidFill>
            <a:srgbClr val="D6D8D8"/>
          </a:solidFill>
          <a:ln w="9525" cap="flat" cmpd="sng" algn="ctr">
            <a:noFill/>
            <a:prstDash val="solid"/>
          </a:ln>
          <a:effectLst/>
          <a:extLst/>
        </p:spPr>
        <p:txBody>
          <a:bodyPr lIns="102615" tIns="102615" rIns="102615" bIns="10261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67" kern="0" dirty="0">
              <a:solidFill>
                <a:srgbClr val="787E7F"/>
              </a:solidFill>
              <a:latin typeface="Arial Narrow"/>
              <a:sym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002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2911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3866BA-4737-6B48-8DCD-2D670644C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970" b="2673"/>
          <a:stretch/>
        </p:blipFill>
        <p:spPr>
          <a:xfrm>
            <a:off x="6816725" y="0"/>
            <a:ext cx="5375276" cy="6858000"/>
          </a:xfrm>
          <a:prstGeom prst="rect">
            <a:avLst/>
          </a:prstGeom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99CA3EE8-B2D7-C348-92CB-10D28BB68098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B0718-C0DE-D943-86DA-BBCC92A71494}"/>
              </a:ext>
            </a:extLst>
          </p:cNvPr>
          <p:cNvSpPr txBox="1">
            <a:spLocks/>
          </p:cNvSpPr>
          <p:nvPr userDrawn="1"/>
        </p:nvSpPr>
        <p:spPr>
          <a:xfrm>
            <a:off x="9213348" y="63593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tx1"/>
                </a:solidFill>
                <a:latin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tx1"/>
              </a:solidFill>
              <a:latin typeface="SB Sans Display" panose="020B050304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749177-1451-3C4E-A066-2FB766733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82" y="1226799"/>
            <a:ext cx="8126494" cy="46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148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2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95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4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6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89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88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94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1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24D0A-8124-4C84-A8CF-03E1EB65E253}" type="datetimeFigureOut">
              <a:rPr lang="ru-RU" smtClean="0"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93898-BB3A-415D-A6FE-EBF541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3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6.png"/><Relationship Id="rId5" Type="http://schemas.openxmlformats.org/officeDocument/2006/relationships/image" Target="../media/image53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8.png"/><Relationship Id="rId5" Type="http://schemas.openxmlformats.org/officeDocument/2006/relationships/image" Target="../media/image55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tags" Target="../tags/tag4.xml"/><Relationship Id="rId21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tags" Target="../tags/tag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19.png"/><Relationship Id="rId4" Type="http://schemas.openxmlformats.org/officeDocument/2006/relationships/tags" Target="../tags/tag5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6.pn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Relationship Id="rId5" Type="http://schemas.openxmlformats.org/officeDocument/2006/relationships/image" Target="../media/image5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7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hyperlink" Target="http://base.garant.ru/70473958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85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9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5" Type="http://schemas.openxmlformats.org/officeDocument/2006/relationships/image" Target="../media/image92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7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8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9.xml"/><Relationship Id="rId5" Type="http://schemas.openxmlformats.org/officeDocument/2006/relationships/image" Target="../media/image5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6" Type="http://schemas.openxmlformats.org/officeDocument/2006/relationships/image" Target="../media/image102.jpg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5" Type="http://schemas.openxmlformats.org/officeDocument/2006/relationships/image" Target="../media/image104.png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5" Type="http://schemas.openxmlformats.org/officeDocument/2006/relationships/image" Target="../media/image26.png"/><Relationship Id="rId4" Type="http://schemas.openxmlformats.org/officeDocument/2006/relationships/image" Target="../media/image10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10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11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114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11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image" Target="../media/image7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hyperlink" Target="https://yadi.sk/i/Eu5mFe_me8EJTA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hyperlink" Target="https://video.sberbank-ast.ru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12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125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8.xml"/><Relationship Id="rId6" Type="http://schemas.openxmlformats.org/officeDocument/2006/relationships/image" Target="../media/image26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hyperlink" Target="https://univer.sberbank-ast.ru/mkc-sber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5" Type="http://schemas.openxmlformats.org/officeDocument/2006/relationships/image" Target="../media/image26.png"/><Relationship Id="rId4" Type="http://schemas.openxmlformats.org/officeDocument/2006/relationships/image" Target="../media/image13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27.png"/><Relationship Id="rId7" Type="http://schemas.openxmlformats.org/officeDocument/2006/relationships/hyperlink" Target="https://www.sberbank-ast.ru/Default.aspx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2387056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867904" y="4740340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83432" y="4695560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7F50A0C-E2CC-C646-AEB7-8A967BD2AD01}"/>
              </a:ext>
            </a:extLst>
          </p:cNvPr>
          <p:cNvSpPr txBox="1">
            <a:spLocks/>
          </p:cNvSpPr>
          <p:nvPr/>
        </p:nvSpPr>
        <p:spPr>
          <a:xfrm>
            <a:off x="773582" y="4039755"/>
            <a:ext cx="8280400" cy="552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AED00"/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ДЛЯ  ЗАКАЗЧИКОВ</a:t>
            </a:r>
            <a:endParaRPr lang="ru-RU" sz="1800" dirty="0">
              <a:solidFill>
                <a:srgbClr val="FAED00"/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756048" y="2739727"/>
            <a:ext cx="9721850" cy="11521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4000" dirty="0" smtClean="0">
                <a:solidFill>
                  <a:schemeClr val="bg1"/>
                </a:solidFill>
              </a:rPr>
              <a:t>КРУПНЕЙШЕГО ОПЕРАТОРА </a:t>
            </a:r>
            <a:r>
              <a:rPr lang="ru-RU" altLang="ru-RU" sz="4000" dirty="0">
                <a:solidFill>
                  <a:schemeClr val="bg1"/>
                </a:solidFill>
              </a:rPr>
              <a:t>ЭЛЕКТРОННЫХ ТОРГОВ</a:t>
            </a:r>
          </a:p>
          <a:p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-387424"/>
            <a:ext cx="4992555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50" y="4834494"/>
            <a:ext cx="912031" cy="912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75" y="4778679"/>
            <a:ext cx="902338" cy="902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56" y="4864442"/>
            <a:ext cx="941763" cy="9417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9284" y="1606370"/>
            <a:ext cx="56880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600" dirty="0" smtClean="0">
                <a:solidFill>
                  <a:srgbClr val="FAED00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СЕРВИСЫ </a:t>
            </a:r>
            <a:endParaRPr lang="ru-RU" sz="6600" dirty="0">
              <a:solidFill>
                <a:srgbClr val="FAED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66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92" y="1666526"/>
            <a:ext cx="4204171" cy="32707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4214586"/>
            <a:ext cx="11319001" cy="2510262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4871863" y="2966662"/>
            <a:ext cx="7942800" cy="1337204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71863" y="1253245"/>
            <a:ext cx="7942800" cy="1628095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7B6DB24-CD94-B748-93FD-D88723C018BC}"/>
              </a:ext>
            </a:extLst>
          </p:cNvPr>
          <p:cNvSpPr txBox="1">
            <a:spLocks/>
          </p:cNvSpPr>
          <p:nvPr/>
        </p:nvSpPr>
        <p:spPr>
          <a:xfrm>
            <a:off x="5780530" y="1457089"/>
            <a:ext cx="6231723" cy="192007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3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Сервис подбора поставщиков представляет собой алгоритм, который </a:t>
            </a:r>
            <a:r>
              <a:rPr lang="ru-RU" sz="1300" dirty="0">
                <a:solidFill>
                  <a:srgbClr val="FAED00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анализирует данные в извещении и, на основе интеллектуального поиска, формирует список максимально подходящих, для данной процедуры, поставщиков.</a:t>
            </a:r>
            <a:r>
              <a:rPr lang="ru-RU" sz="13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 Сервис позволяет пригласить этих участников путем направления письма на </a:t>
            </a:r>
            <a:r>
              <a:rPr lang="en-US" sz="13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sz="13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3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13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 и уведомления в личный кабинет.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3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Сервис подбора поставщиков учитывает множество параметров при подборе и </a:t>
            </a:r>
            <a:r>
              <a:rPr lang="ru-RU" sz="1300" dirty="0">
                <a:solidFill>
                  <a:srgbClr val="FAED00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позволяет находить наиболее подходящих поставщиков среди всех участников закупок, размещенных в единой информационной системе, </a:t>
            </a:r>
            <a:r>
              <a:rPr lang="ru-RU" sz="13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вне зависимости от регистрации на площадке </a:t>
            </a:r>
            <a:r>
              <a:rPr lang="ru-RU" sz="1300" dirty="0" err="1" smtClean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Сбер</a:t>
            </a:r>
            <a:r>
              <a:rPr lang="ru-RU" sz="1300" dirty="0" smtClean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 А.</a:t>
            </a:r>
            <a:endParaRPr lang="ru-RU" sz="1300" dirty="0">
              <a:solidFill>
                <a:schemeClr val="bg1"/>
              </a:solidFill>
              <a:latin typeface="SB Sans Text Ligh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27838" y="198457"/>
            <a:ext cx="6004371" cy="8644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ПРИГЛАШЕНИЕ УЧАСТНИКОВ </a:t>
            </a: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К </a:t>
            </a:r>
            <a:r>
              <a:rPr lang="ru-RU" sz="2800" dirty="0">
                <a:latin typeface="SB Sans Display"/>
                <a:cs typeface="SB Sans Display"/>
              </a:rPr>
              <a:t>УЧАСТИЮ В </a:t>
            </a:r>
            <a:r>
              <a:rPr lang="ru-RU" sz="2800" dirty="0" smtClean="0">
                <a:latin typeface="SB Sans Display"/>
                <a:cs typeface="SB Sans Display"/>
              </a:rPr>
              <a:t>ПРОЦЕДУРЕ</a:t>
            </a:r>
            <a:endParaRPr lang="ru-RU" sz="2800" dirty="0">
              <a:latin typeface="SB Sans Display"/>
              <a:cs typeface="SB Sans Display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2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77" y="2814708"/>
            <a:ext cx="447980" cy="4118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44" y="6446166"/>
            <a:ext cx="397256" cy="365204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4967353" y="1625578"/>
            <a:ext cx="908085" cy="8764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87" y="1732992"/>
            <a:ext cx="637389" cy="637387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5004432" y="3174885"/>
            <a:ext cx="908085" cy="8764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17" y="3258954"/>
            <a:ext cx="644113" cy="6441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41771" y="5943600"/>
            <a:ext cx="2743200" cy="1567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64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-2335762" y="3995506"/>
            <a:ext cx="8130127" cy="2996965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-2097788" y="2114292"/>
            <a:ext cx="7942800" cy="1628095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7B6DB24-CD94-B748-93FD-D88723C018BC}"/>
              </a:ext>
            </a:extLst>
          </p:cNvPr>
          <p:cNvSpPr txBox="1">
            <a:spLocks/>
          </p:cNvSpPr>
          <p:nvPr/>
        </p:nvSpPr>
        <p:spPr>
          <a:xfrm>
            <a:off x="1600199" y="2360941"/>
            <a:ext cx="4095397" cy="116218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Интеллектуальный алгоритм </a:t>
            </a:r>
            <a:r>
              <a:rPr lang="ru-RU" sz="1600" dirty="0">
                <a:solidFill>
                  <a:srgbClr val="FAED00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автоматически формирует список </a:t>
            </a:r>
            <a:r>
              <a:rPr lang="ru-RU" sz="16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потенциальных участников и дает возможность пригласить участников </a:t>
            </a:r>
            <a:r>
              <a:rPr lang="ru-RU" sz="1600" dirty="0" smtClean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ru-RU" sz="16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списка.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423945" y="287043"/>
            <a:ext cx="7084491" cy="8644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ПРИГЛАШЕНИЕ УЧАСТНИКОВ </a:t>
            </a: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К </a:t>
            </a:r>
            <a:r>
              <a:rPr lang="ru-RU" sz="2800" dirty="0">
                <a:latin typeface="SB Sans Display"/>
                <a:cs typeface="SB Sans Display"/>
              </a:rPr>
              <a:t>УЧАСТИЮ В </a:t>
            </a:r>
            <a:r>
              <a:rPr lang="ru-RU" sz="2800" dirty="0" smtClean="0">
                <a:latin typeface="SB Sans Display"/>
                <a:cs typeface="SB Sans Display"/>
              </a:rPr>
              <a:t>ПРОЦЕДУРЕ</a:t>
            </a:r>
            <a:endParaRPr lang="ru-RU" sz="2800" dirty="0">
              <a:latin typeface="SB Sans Display"/>
              <a:cs typeface="SB Sans Display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1252998"/>
            <a:ext cx="5868247" cy="5337154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388917" y="4469439"/>
            <a:ext cx="44456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Сервис подбирает </a:t>
            </a:r>
            <a:r>
              <a:rPr lang="ru-RU" sz="1600" b="1" dirty="0">
                <a:solidFill>
                  <a:srgbClr val="FAED00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10 наиболее </a:t>
            </a:r>
            <a:r>
              <a:rPr lang="ru-RU" sz="16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подходящих поставщиков на каждую процедуру.</a:t>
            </a:r>
          </a:p>
          <a:p>
            <a:r>
              <a:rPr lang="ru-RU" sz="1600" dirty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На открывшейся странице видны ИНН, ОГРН, наименования поставщиков, также в столбце «Аккредитован на площадке» указывается зарегистрирован ли участник на электронной площадке </a:t>
            </a:r>
            <a:r>
              <a:rPr lang="ru-RU" sz="1600" dirty="0" err="1" smtClean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Сбер</a:t>
            </a:r>
            <a:r>
              <a:rPr lang="en-US" sz="1600" dirty="0" smtClean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SB Sans Text Light"/>
                <a:ea typeface="Calibri" panose="020F0502020204030204" pitchFamily="34" charset="0"/>
                <a:cs typeface="Times New Roman" panose="02020603050405020304" pitchFamily="18" charset="0"/>
              </a:rPr>
              <a:t>А.</a:t>
            </a:r>
            <a:endParaRPr lang="ru-RU" sz="1600" dirty="0">
              <a:solidFill>
                <a:schemeClr val="bg1"/>
              </a:solidFill>
              <a:latin typeface="SB Sans Text Ligh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29" y="2615428"/>
            <a:ext cx="447980" cy="411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251" y="2768801"/>
            <a:ext cx="447980" cy="4118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80" y="6285321"/>
            <a:ext cx="447980" cy="4118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162" y="6114074"/>
            <a:ext cx="447980" cy="411835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219160" y="2328370"/>
            <a:ext cx="1105916" cy="10673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86706" y="4877652"/>
            <a:ext cx="1105916" cy="10673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9" y="4911366"/>
            <a:ext cx="813570" cy="813570"/>
          </a:xfrm>
          <a:prstGeom prst="rect">
            <a:avLst/>
          </a:prstGeom>
        </p:spPr>
      </p:pic>
      <p:sp>
        <p:nvSpPr>
          <p:cNvPr id="26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5" y="2472873"/>
            <a:ext cx="707765" cy="707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3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9" y="1500469"/>
            <a:ext cx="7566124" cy="21232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51" y="927082"/>
            <a:ext cx="651707" cy="651707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7B6DB24-CD94-B748-93FD-D88723C018BC}"/>
              </a:ext>
            </a:extLst>
          </p:cNvPr>
          <p:cNvSpPr txBox="1">
            <a:spLocks/>
          </p:cNvSpPr>
          <p:nvPr/>
        </p:nvSpPr>
        <p:spPr>
          <a:xfrm>
            <a:off x="7389289" y="1005401"/>
            <a:ext cx="4592172" cy="9268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cap="small" dirty="0" smtClean="0">
                <a:latin typeface="SB Sans Text Light"/>
                <a:ea typeface="Segoe UI" pitchFamily="34" charset="0"/>
                <a:cs typeface="Times New Roman" panose="02020603050405020304" pitchFamily="18" charset="0"/>
              </a:rPr>
              <a:t>Кроме </a:t>
            </a:r>
            <a:r>
              <a:rPr lang="ru-RU" sz="1400" cap="small" dirty="0">
                <a:latin typeface="SB Sans Text Light"/>
                <a:ea typeface="Segoe UI" pitchFamily="34" charset="0"/>
                <a:cs typeface="Times New Roman" panose="02020603050405020304" pitchFamily="18" charset="0"/>
              </a:rPr>
              <a:t>того, можно посмотреть карточку участника, которая показывает, в каких аукционах компания принимала участие, какие контракты были заключены, формируются рекомендации.  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377778" y="335867"/>
            <a:ext cx="6134098" cy="8644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ПРИГЛАШЕНИЕ УЧАСТНИКОВ </a:t>
            </a: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К </a:t>
            </a:r>
            <a:r>
              <a:rPr lang="ru-RU" sz="2800" dirty="0">
                <a:latin typeface="SB Sans Display"/>
                <a:cs typeface="SB Sans Display"/>
              </a:rPr>
              <a:t>УЧАСТИЮ В </a:t>
            </a:r>
            <a:r>
              <a:rPr lang="ru-RU" sz="2800" dirty="0" smtClean="0">
                <a:latin typeface="SB Sans Display"/>
                <a:cs typeface="SB Sans Display"/>
              </a:rPr>
              <a:t>ПРОЦЕДУРЕ</a:t>
            </a:r>
            <a:endParaRPr lang="ru-RU" sz="2800" dirty="0">
              <a:latin typeface="SB Sans Display"/>
              <a:cs typeface="SB Sans Display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503" y="1905899"/>
            <a:ext cx="3777225" cy="1645739"/>
          </a:xfrm>
          <a:prstGeom prst="rect">
            <a:avLst/>
          </a:prstGeom>
          <a:noFill/>
          <a:ln>
            <a:solidFill>
              <a:srgbClr val="21A038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212" y="3923811"/>
            <a:ext cx="8277225" cy="3190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503" y="4502024"/>
            <a:ext cx="3656863" cy="1669897"/>
          </a:xfrm>
          <a:prstGeom prst="rect">
            <a:avLst/>
          </a:prstGeom>
          <a:ln>
            <a:solidFill>
              <a:srgbClr val="FAED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83" y="3474416"/>
            <a:ext cx="447980" cy="411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58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196425" y="2629191"/>
            <a:ext cx="4519322" cy="2125689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3" y="1484784"/>
            <a:ext cx="8316246" cy="52341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27838" y="242693"/>
            <a:ext cx="8776753" cy="8644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ПРИГЛАШЕНИЕ УЧАСТНИКОВ </a:t>
            </a: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К </a:t>
            </a:r>
            <a:r>
              <a:rPr lang="ru-RU" sz="2800" dirty="0">
                <a:latin typeface="SB Sans Display"/>
                <a:cs typeface="SB Sans Display"/>
              </a:rPr>
              <a:t>УЧАСТИЮ В </a:t>
            </a:r>
            <a:r>
              <a:rPr lang="ru-RU" sz="2800" dirty="0" smtClean="0">
                <a:latin typeface="SB Sans Display"/>
                <a:cs typeface="SB Sans Display"/>
              </a:rPr>
              <a:t>ПРОЦЕДУРЕ</a:t>
            </a:r>
            <a:endParaRPr lang="ru-RU" sz="2800" dirty="0">
              <a:latin typeface="SB Sans Display"/>
              <a:cs typeface="SB Sans Dis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67640" y="2888597"/>
            <a:ext cx="1800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Заказчик </a:t>
            </a:r>
            <a:r>
              <a:rPr lang="ru-RU" sz="12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может самостоятельно пригласить участников необходимо поставить галочку </a:t>
            </a:r>
          </a:p>
          <a:p>
            <a:r>
              <a:rPr lang="ru-RU" sz="1200" b="1" dirty="0" smtClean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«Добавить поставщиков»</a:t>
            </a:r>
            <a:endParaRPr lang="ru-RU" sz="1200" b="1" dirty="0">
              <a:solidFill>
                <a:srgbClr val="FAED00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2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9361724" y="3005505"/>
            <a:ext cx="1105916" cy="10673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897" y="3045214"/>
            <a:ext cx="813570" cy="813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0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9245684" y="5293096"/>
            <a:ext cx="3376784" cy="1759180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8" y="1672906"/>
            <a:ext cx="8547416" cy="46805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7B6DB24-CD94-B748-93FD-D88723C018BC}"/>
              </a:ext>
            </a:extLst>
          </p:cNvPr>
          <p:cNvSpPr txBox="1">
            <a:spLocks/>
          </p:cNvSpPr>
          <p:nvPr/>
        </p:nvSpPr>
        <p:spPr>
          <a:xfrm>
            <a:off x="10478175" y="5669469"/>
            <a:ext cx="1867988" cy="966651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cap="small" dirty="0">
                <a:solidFill>
                  <a:schemeClr val="bg1"/>
                </a:solidFill>
                <a:latin typeface="SB Sans Text Light" panose="020B0303040504020904" pitchFamily="34" charset="-52"/>
                <a:ea typeface="Segoe UI" pitchFamily="34" charset="0"/>
                <a:cs typeface="SB Sans Text Light" panose="020B0303040504020904" pitchFamily="34" charset="-52"/>
              </a:rPr>
              <a:t>необходимо заполнить поля </a:t>
            </a:r>
          </a:p>
          <a:p>
            <a:pPr marL="0" indent="0">
              <a:buNone/>
            </a:pPr>
            <a:r>
              <a:rPr lang="ru-RU" sz="1400" b="1" cap="small" dirty="0" err="1" smtClean="0">
                <a:solidFill>
                  <a:srgbClr val="FAED00"/>
                </a:solidFill>
                <a:latin typeface="SB Sans Text Light" panose="020B0303040504020904" pitchFamily="34" charset="-52"/>
                <a:ea typeface="Segoe UI" pitchFamily="34" charset="0"/>
                <a:cs typeface="SB Sans Text Light" panose="020B0303040504020904" pitchFamily="34" charset="-52"/>
              </a:rPr>
              <a:t>инн</a:t>
            </a:r>
            <a:r>
              <a:rPr lang="ru-RU" sz="1400" b="1" cap="small" dirty="0">
                <a:solidFill>
                  <a:srgbClr val="FAED00"/>
                </a:solidFill>
                <a:latin typeface="SB Sans Text Light" panose="020B0303040504020904" pitchFamily="34" charset="-52"/>
                <a:ea typeface="Segoe UI" pitchFamily="34" charset="0"/>
                <a:cs typeface="SB Sans Text Light" panose="020B0303040504020904" pitchFamily="34" charset="-52"/>
              </a:rPr>
              <a:t>, </a:t>
            </a:r>
            <a:r>
              <a:rPr lang="ru-RU" sz="1400" b="1" cap="small" dirty="0" err="1">
                <a:solidFill>
                  <a:srgbClr val="FAED00"/>
                </a:solidFill>
                <a:latin typeface="SB Sans Text Light" panose="020B0303040504020904" pitchFamily="34" charset="-52"/>
                <a:ea typeface="Segoe UI" pitchFamily="34" charset="0"/>
                <a:cs typeface="SB Sans Text Light" panose="020B0303040504020904" pitchFamily="34" charset="-52"/>
              </a:rPr>
              <a:t>кпп</a:t>
            </a:r>
            <a:r>
              <a:rPr lang="ru-RU" sz="1400" b="1" cap="small" dirty="0">
                <a:solidFill>
                  <a:srgbClr val="FAED00"/>
                </a:solidFill>
                <a:latin typeface="SB Sans Text Light" panose="020B0303040504020904" pitchFamily="34" charset="-52"/>
                <a:ea typeface="Segoe UI" pitchFamily="34" charset="0"/>
                <a:cs typeface="SB Sans Text Light" panose="020B0303040504020904" pitchFamily="34" charset="-52"/>
              </a:rPr>
              <a:t> и </a:t>
            </a:r>
            <a:r>
              <a:rPr lang="en-US" sz="1400" b="1" cap="small" dirty="0">
                <a:solidFill>
                  <a:srgbClr val="FAED00"/>
                </a:solidFill>
                <a:latin typeface="SB Sans Text Light" panose="020B0303040504020904" pitchFamily="34" charset="-52"/>
                <a:ea typeface="Segoe UI" pitchFamily="34" charset="0"/>
                <a:cs typeface="SB Sans Text Light" panose="020B0303040504020904" pitchFamily="34" charset="-52"/>
              </a:rPr>
              <a:t>email</a:t>
            </a:r>
            <a:endParaRPr lang="ru-RU" sz="1400" b="1" cap="small" dirty="0">
              <a:solidFill>
                <a:srgbClr val="FAED00"/>
              </a:solidFill>
              <a:latin typeface="SB Sans Text Light" panose="020B0303040504020904" pitchFamily="34" charset="-52"/>
              <a:ea typeface="Segoe UI" pitchFamily="34" charset="0"/>
              <a:cs typeface="SB Sans Text Light" panose="020B0303040504020904" pitchFamily="34" charset="-52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27838" y="206102"/>
            <a:ext cx="6508427" cy="8644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ПРИГЛАШЕНИЕ УЧАСТНИКОВ </a:t>
            </a: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К </a:t>
            </a:r>
            <a:r>
              <a:rPr lang="ru-RU" sz="2800" dirty="0">
                <a:latin typeface="SB Sans Display"/>
                <a:cs typeface="SB Sans Display"/>
              </a:rPr>
              <a:t>УЧАСТИЮ В </a:t>
            </a:r>
            <a:r>
              <a:rPr lang="ru-RU" sz="2800" dirty="0" smtClean="0">
                <a:latin typeface="SB Sans Display"/>
                <a:cs typeface="SB Sans Display"/>
              </a:rPr>
              <a:t>ПРОЦЕДУРЕ</a:t>
            </a:r>
            <a:endParaRPr lang="ru-RU" sz="2800" dirty="0">
              <a:latin typeface="SB Sans Display"/>
              <a:cs typeface="SB Sans Displ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1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Овал 12"/>
          <p:cNvSpPr/>
          <p:nvPr/>
        </p:nvSpPr>
        <p:spPr>
          <a:xfrm>
            <a:off x="9413200" y="5623291"/>
            <a:ext cx="907519" cy="8758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730165"/>
            <a:ext cx="684955" cy="684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572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03" y="1334724"/>
            <a:ext cx="8380635" cy="513379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8471727" y="3164114"/>
            <a:ext cx="4924698" cy="2002972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7B6DB24-CD94-B748-93FD-D88723C018BC}"/>
              </a:ext>
            </a:extLst>
          </p:cNvPr>
          <p:cNvSpPr txBox="1">
            <a:spLocks/>
          </p:cNvSpPr>
          <p:nvPr/>
        </p:nvSpPr>
        <p:spPr>
          <a:xfrm>
            <a:off x="9738904" y="3519003"/>
            <a:ext cx="2296972" cy="151216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В </a:t>
            </a: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ЛК </a:t>
            </a:r>
            <a:r>
              <a:rPr lang="ru-RU" sz="1400" b="1" dirty="0" smtClean="0">
                <a:solidFill>
                  <a:schemeClr val="bg1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Заказчика</a:t>
            </a: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в разделе </a:t>
            </a:r>
            <a:r>
              <a:rPr lang="ru-RU" sz="1400" b="1" i="1" dirty="0">
                <a:solidFill>
                  <a:srgbClr val="FAED00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«Документы- Исходящие документы» </a:t>
            </a: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можно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перейти к просмотру  приглашения к участию в процедуре 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27838" y="185581"/>
            <a:ext cx="6220395" cy="8644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ПРИГЛАШЕНИЕ УЧАСТНИКОВ </a:t>
            </a: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К </a:t>
            </a:r>
            <a:r>
              <a:rPr lang="ru-RU" sz="2800" dirty="0">
                <a:latin typeface="SB Sans Display"/>
                <a:cs typeface="SB Sans Display"/>
              </a:rPr>
              <a:t>УЧАСТИЮ В </a:t>
            </a:r>
            <a:r>
              <a:rPr lang="ru-RU" sz="2800" dirty="0" smtClean="0">
                <a:latin typeface="SB Sans Display"/>
                <a:cs typeface="SB Sans Display"/>
              </a:rPr>
              <a:t>ПРОЦЕДУРЕ</a:t>
            </a:r>
            <a:endParaRPr lang="ru-RU" sz="2800" dirty="0">
              <a:latin typeface="SB Sans Display"/>
              <a:cs typeface="SB Sans Display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1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Овал 12"/>
          <p:cNvSpPr/>
          <p:nvPr/>
        </p:nvSpPr>
        <p:spPr>
          <a:xfrm>
            <a:off x="8687097" y="3679994"/>
            <a:ext cx="924213" cy="8920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84" y="3807256"/>
            <a:ext cx="637479" cy="637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23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-300446" y="1214927"/>
            <a:ext cx="12801600" cy="977703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438965"/>
            <a:ext cx="9100715" cy="4181475"/>
          </a:xfrm>
          <a:prstGeom prst="rect">
            <a:avLst/>
          </a:prstGeom>
          <a:ln>
            <a:noFill/>
          </a:ln>
        </p:spPr>
      </p:pic>
      <p:sp>
        <p:nvSpPr>
          <p:cNvPr id="12" name="Овал 11"/>
          <p:cNvSpPr/>
          <p:nvPr/>
        </p:nvSpPr>
        <p:spPr>
          <a:xfrm>
            <a:off x="5637157" y="6028335"/>
            <a:ext cx="67683" cy="579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7B6DB24-CD94-B748-93FD-D88723C018BC}"/>
              </a:ext>
            </a:extLst>
          </p:cNvPr>
          <p:cNvSpPr txBox="1">
            <a:spLocks/>
          </p:cNvSpPr>
          <p:nvPr/>
        </p:nvSpPr>
        <p:spPr>
          <a:xfrm>
            <a:off x="1913464" y="1452452"/>
            <a:ext cx="6324588" cy="4926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Всем выбранным участникам </a:t>
            </a:r>
            <a:r>
              <a:rPr lang="ru-RU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придет </a:t>
            </a:r>
            <a:r>
              <a:rPr lang="ru-RU" sz="1400" dirty="0" smtClean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приглашение в ЛК</a:t>
            </a: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,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случае, </a:t>
            </a:r>
            <a:endParaRPr lang="ru-RU" sz="1400" dirty="0" smtClean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если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они зарегистрированы </a:t>
            </a:r>
            <a:r>
              <a:rPr lang="ru-RU" sz="1400" b="1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 </a:t>
            </a:r>
            <a:r>
              <a:rPr lang="ru-RU" sz="1400" b="1" dirty="0" err="1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Сбер</a:t>
            </a:r>
            <a:r>
              <a:rPr lang="ru-RU" sz="1400" b="1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А и </a:t>
            </a:r>
            <a:r>
              <a:rPr lang="ru-RU" sz="1400" b="1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 </a:t>
            </a:r>
            <a:r>
              <a:rPr lang="en-US" sz="1400" b="1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e</a:t>
            </a:r>
            <a:r>
              <a:rPr lang="ru-RU" sz="1400" b="1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-</a:t>
            </a:r>
            <a:r>
              <a:rPr lang="en-US" sz="1400" b="1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mail</a:t>
            </a:r>
            <a:endParaRPr lang="ru-RU" sz="1400" b="1" dirty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27838" y="169559"/>
            <a:ext cx="6292403" cy="8644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ПРИГЛАШЕНИЕ УЧАСТНИКОВ </a:t>
            </a: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К </a:t>
            </a:r>
            <a:r>
              <a:rPr lang="ru-RU" sz="2800" dirty="0">
                <a:latin typeface="SB Sans Display"/>
                <a:cs typeface="SB Sans Display"/>
              </a:rPr>
              <a:t>УЧАСТИЮ В </a:t>
            </a:r>
            <a:r>
              <a:rPr lang="ru-RU" sz="2800" dirty="0" smtClean="0">
                <a:latin typeface="SB Sans Display"/>
                <a:cs typeface="SB Sans Display"/>
              </a:rPr>
              <a:t>ПРОЦЕДУРЕ</a:t>
            </a:r>
            <a:endParaRPr lang="ru-RU" sz="2800" dirty="0">
              <a:latin typeface="SB Sans Display"/>
              <a:cs typeface="SB Sans Display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637157" y="5866926"/>
            <a:ext cx="64260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5729508"/>
            <a:ext cx="446142" cy="446142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7248128" y="6086249"/>
            <a:ext cx="12961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4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71" y="4323784"/>
            <a:ext cx="447980" cy="411835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704903" y="1260851"/>
            <a:ext cx="907519" cy="8758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4" y="1356319"/>
            <a:ext cx="684955" cy="684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1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45" y="1106113"/>
            <a:ext cx="9074081" cy="5441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55" y="-208068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>
                <a:latin typeface="SB Sans Display"/>
                <a:cs typeface="SB Sans Display"/>
              </a:rPr>
              <a:t>КАЛЕНДАРЬ СОБЫТИЙ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2118" y="559140"/>
            <a:ext cx="11156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28">
              <a:tabLst>
                <a:tab pos="3072226" algn="l"/>
              </a:tabLst>
              <a:defRPr/>
            </a:pPr>
            <a:r>
              <a:rPr lang="ru-RU" sz="1600" dirty="0"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Сервисы оповещения: календарь событий, запросы о разъяснении, </a:t>
            </a:r>
          </a:p>
          <a:p>
            <a:pPr defTabSz="914428">
              <a:tabLst>
                <a:tab pos="3072226" algn="l"/>
              </a:tabLst>
              <a:defRPr/>
            </a:pPr>
            <a:r>
              <a:rPr lang="ru-RU" sz="1600" dirty="0" smtClean="0"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события </a:t>
            </a:r>
            <a:r>
              <a:rPr lang="ru-RU" sz="1600" dirty="0"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 сегодня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306" y="4491845"/>
            <a:ext cx="447980" cy="4118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608670"/>
            <a:ext cx="391957" cy="36033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" y="2112706"/>
            <a:ext cx="216024" cy="2160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8" y="3245275"/>
            <a:ext cx="216024" cy="2160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373216"/>
            <a:ext cx="216024" cy="2160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63885" y="1044053"/>
            <a:ext cx="7849456" cy="2592526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7510" indent="-297510">
              <a:spcBef>
                <a:spcPts val="661"/>
              </a:spcBef>
              <a:buSzPct val="100000"/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bg1"/>
                </a:solidFill>
                <a:latin typeface="SB Sans Text Light"/>
                <a:ea typeface="Gill Sans SemiBold"/>
                <a:cs typeface="Helvetica" pitchFamily="34" charset="0"/>
                <a:sym typeface="Gill Sans SemiBold"/>
              </a:rPr>
              <a:t>В календаре учтены рабочие/нерабочие, праздничные дни. </a:t>
            </a:r>
          </a:p>
          <a:p>
            <a:pPr marL="297510" indent="-297510">
              <a:spcBef>
                <a:spcPts val="661"/>
              </a:spcBef>
              <a:buSzPct val="100000"/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bg1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  <a:sym typeface="Gill Sans SemiBold"/>
              </a:rPr>
              <a:t>Ежедневно</a:t>
            </a:r>
            <a:r>
              <a:rPr lang="ru-RU" sz="1600" dirty="0">
                <a:solidFill>
                  <a:schemeClr val="bg1"/>
                </a:solidFill>
                <a:latin typeface="SB Sans Text Light"/>
                <a:ea typeface="Gill Sans SemiBold"/>
                <a:cs typeface="Helvetica" pitchFamily="34" charset="0"/>
                <a:sym typeface="Gill Sans SemiBold"/>
              </a:rPr>
              <a:t> в 00:00 часов происходит актуализация календаря.</a:t>
            </a:r>
          </a:p>
          <a:p>
            <a:pPr marL="297510" indent="-297510">
              <a:spcBef>
                <a:spcPts val="661"/>
              </a:spcBef>
              <a:buSzPct val="100000"/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bg1"/>
                </a:solidFill>
                <a:latin typeface="SB Sans Text Light"/>
                <a:ea typeface="Gill Sans SemiBold"/>
                <a:cs typeface="Helvetica" pitchFamily="34" charset="0"/>
                <a:sym typeface="Gill Sans SemiBold"/>
              </a:rPr>
              <a:t>Предусмотрен просмотр календаря «вперед - назад» с помощью стрелок за неограниченный период.</a:t>
            </a:r>
          </a:p>
          <a:p>
            <a:pPr marL="297510" indent="-297510">
              <a:spcBef>
                <a:spcPts val="661"/>
              </a:spcBef>
              <a:buSzPct val="100000"/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bg1"/>
                </a:solidFill>
                <a:latin typeface="SB Sans Text Light"/>
                <a:ea typeface="Gill Sans SemiBold"/>
                <a:cs typeface="Helvetica" pitchFamily="34" charset="0"/>
              </a:rPr>
              <a:t>Предусмотрен функционал, позволяющий заказчикам/организаторам  производить поиск процедур в меню «Мои извещения» </a:t>
            </a:r>
            <a:r>
              <a:rPr lang="ru-RU" sz="1600" b="1" dirty="0">
                <a:solidFill>
                  <a:srgbClr val="FAED00"/>
                </a:solidFill>
                <a:latin typeface="SB Sans Text Light"/>
                <a:ea typeface="Gill Sans SemiBold"/>
                <a:cs typeface="Helvetica" pitchFamily="34" charset="0"/>
              </a:rPr>
              <a:t>по последним четырём цифрам номера извещения</a:t>
            </a:r>
            <a:r>
              <a:rPr lang="ru-RU" sz="1600" dirty="0">
                <a:solidFill>
                  <a:srgbClr val="FAED00"/>
                </a:solidFill>
                <a:latin typeface="SB Sans Text Light"/>
                <a:ea typeface="Gill Sans SemiBold"/>
                <a:cs typeface="Helvetica" pitchFamily="34" charset="0"/>
              </a:rPr>
              <a:t>.</a:t>
            </a:r>
            <a:endParaRPr lang="ru-RU" sz="1600" dirty="0">
              <a:solidFill>
                <a:srgbClr val="FAED00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127" y="5689273"/>
            <a:ext cx="447980" cy="411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5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8" y="5011590"/>
            <a:ext cx="6094713" cy="1376605"/>
          </a:xfrm>
          <a:prstGeom prst="rect">
            <a:avLst/>
          </a:prstGeom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6"/>
            <a:ext cx="10050115" cy="503036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20000"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НАСТРОЙКА </a:t>
            </a:r>
            <a:r>
              <a:rPr lang="ru-RU" sz="2400" dirty="0">
                <a:solidFill>
                  <a:schemeClr val="tx1"/>
                </a:solidFill>
              </a:rPr>
              <a:t>ФИЛЬТРОВ 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рямоугольник 18"/>
          <p:cNvSpPr/>
          <p:nvPr/>
        </p:nvSpPr>
        <p:spPr>
          <a:xfrm>
            <a:off x="379133" y="765573"/>
            <a:ext cx="103400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 smtClean="0">
                <a:latin typeface="SB Sans Text Light"/>
                <a:cs typeface="Times New Roman"/>
              </a:rPr>
              <a:t>Удобный поиск информации по закупкам </a:t>
            </a:r>
            <a:endParaRPr lang="ru-RU" spc="-10" dirty="0">
              <a:latin typeface="SB Sans Text Light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38" y="1228635"/>
            <a:ext cx="10991850" cy="353851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656217" y="2481942"/>
            <a:ext cx="6910252" cy="4184895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58742" y="3742946"/>
            <a:ext cx="590770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AED00"/>
                </a:solidFill>
              </a:rPr>
              <a:t>Установлены </a:t>
            </a:r>
            <a:r>
              <a:rPr lang="ru-RU" sz="1600" dirty="0">
                <a:solidFill>
                  <a:srgbClr val="FAED00"/>
                </a:solidFill>
              </a:rPr>
              <a:t>дополнительные требования к участникам </a:t>
            </a:r>
            <a:r>
              <a:rPr lang="ru-RU" sz="1600" dirty="0">
                <a:solidFill>
                  <a:schemeClr val="bg1"/>
                </a:solidFill>
              </a:rPr>
              <a:t>– фильтр позволяет отсортировать закупки, по которым установлены дополнительные требования к участникам закупок в соответствии с ч. 2, 2.1 ст. 31 Закона 44-ФЗ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ru-RU" sz="1600" dirty="0">
                <a:solidFill>
                  <a:schemeClr val="bg1"/>
                </a:solidFill>
              </a:rPr>
              <a:t>обращаю внимание, что на текущий момент фильтр позволяет отфильтровать закупки с доп. требованиями в значении «Да», в значение «Нет», т.е. закупки без требований, идет обновление документов и этот процесс может занять некоторое время)</a:t>
            </a:r>
          </a:p>
          <a:p>
            <a:r>
              <a:rPr lang="ru-RU" sz="1600" dirty="0" smtClean="0">
                <a:solidFill>
                  <a:srgbClr val="FAED00"/>
                </a:solidFill>
              </a:rPr>
              <a:t>Количество </a:t>
            </a:r>
            <a:r>
              <a:rPr lang="ru-RU" sz="1600" dirty="0">
                <a:solidFill>
                  <a:srgbClr val="FAED00"/>
                </a:solidFill>
              </a:rPr>
              <a:t>поступивших заявок </a:t>
            </a:r>
            <a:r>
              <a:rPr lang="ru-RU" sz="1600" dirty="0">
                <a:solidFill>
                  <a:schemeClr val="bg1"/>
                </a:solidFill>
              </a:rPr>
              <a:t>– фильтр позволяет отсортировать закупки по количеству направленных заявок: 0, 1 заявка, 2 и более</a:t>
            </a:r>
          </a:p>
          <a:p>
            <a:endParaRPr lang="ru-RU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719465" y="2661066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1703" y="5011590"/>
            <a:ext cx="3383280" cy="4878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61702" y="5900322"/>
            <a:ext cx="3762103" cy="4878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489">
            <a:off x="3519637" y="5323968"/>
            <a:ext cx="447980" cy="4118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83" y="6255002"/>
            <a:ext cx="447980" cy="4118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463" y="2698067"/>
            <a:ext cx="715004" cy="715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7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32" y="4659896"/>
            <a:ext cx="9937888" cy="212389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6"/>
            <a:ext cx="3301463" cy="503036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10000"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КАЛЕНДАРЬ СОБЫТИЙ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417618" y="3548103"/>
            <a:ext cx="12931835" cy="985495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127436" y="3585199"/>
            <a:ext cx="1006515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90563" y="3630842"/>
            <a:ext cx="10363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</a:t>
            </a:r>
            <a:r>
              <a:rPr lang="ru-RU" dirty="0" smtClean="0">
                <a:solidFill>
                  <a:schemeClr val="bg1"/>
                </a:solidFill>
              </a:rPr>
              <a:t>обавлено </a:t>
            </a:r>
            <a:r>
              <a:rPr lang="ru-RU" dirty="0">
                <a:solidFill>
                  <a:schemeClr val="bg1"/>
                </a:solidFill>
              </a:rPr>
              <a:t>новое событие </a:t>
            </a:r>
            <a:r>
              <a:rPr lang="ru-RU" dirty="0">
                <a:solidFill>
                  <a:srgbClr val="FAED00"/>
                </a:solidFill>
              </a:rPr>
              <a:t>«Предоставление разъяснений по </a:t>
            </a:r>
            <a:r>
              <a:rPr lang="ru-RU" dirty="0" smtClean="0">
                <a:solidFill>
                  <a:srgbClr val="FAED00"/>
                </a:solidFill>
              </a:rPr>
              <a:t>запросу».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Событие также отображается в карточке закупки в разделе «Мои извещения». </a:t>
            </a:r>
          </a:p>
          <a:p>
            <a:r>
              <a:rPr lang="ru-RU" dirty="0">
                <a:solidFill>
                  <a:schemeClr val="bg1"/>
                </a:solidFill>
              </a:rPr>
              <a:t>Если новых запросов несколько, то </a:t>
            </a:r>
            <a:r>
              <a:rPr lang="ru-RU" dirty="0">
                <a:solidFill>
                  <a:srgbClr val="FAED00"/>
                </a:solidFill>
              </a:rPr>
              <a:t>отображается количество поступивших </a:t>
            </a:r>
            <a:r>
              <a:rPr lang="ru-RU" dirty="0" smtClean="0">
                <a:solidFill>
                  <a:srgbClr val="FAED00"/>
                </a:solidFill>
              </a:rPr>
              <a:t>запросов.</a:t>
            </a:r>
            <a:endParaRPr lang="ru-RU" dirty="0">
              <a:solidFill>
                <a:srgbClr val="FAED00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5" y="1161881"/>
            <a:ext cx="11457143" cy="2324424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06" y="3683191"/>
            <a:ext cx="706774" cy="706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1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260" y="-1129725"/>
            <a:ext cx="6278340" cy="3531566"/>
          </a:xfrm>
          <a:prstGeom prst="rect">
            <a:avLst/>
          </a:prstGeom>
        </p:spPr>
      </p:pic>
      <p:sp>
        <p:nvSpPr>
          <p:cNvPr id="86" name="Овал 85"/>
          <p:cNvSpPr/>
          <p:nvPr/>
        </p:nvSpPr>
        <p:spPr>
          <a:xfrm>
            <a:off x="880469" y="4871998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906" name="Рисунок 7390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99" y="4983040"/>
            <a:ext cx="539222" cy="539222"/>
          </a:xfrm>
          <a:prstGeom prst="rect">
            <a:avLst/>
          </a:prstGeom>
        </p:spPr>
      </p:pic>
      <p:sp>
        <p:nvSpPr>
          <p:cNvPr id="88" name="Овал 87"/>
          <p:cNvSpPr/>
          <p:nvPr/>
        </p:nvSpPr>
        <p:spPr>
          <a:xfrm>
            <a:off x="4527413" y="3198485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904" name="Рисунок 7390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14" y="3311995"/>
            <a:ext cx="499121" cy="49912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704740" y="4665935"/>
            <a:ext cx="6545605" cy="1642790"/>
          </a:xfrm>
          <a:prstGeom prst="roundRect">
            <a:avLst/>
          </a:prstGeom>
          <a:solidFill>
            <a:srgbClr val="6E0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06984" y="-62992"/>
            <a:ext cx="6404986" cy="4564242"/>
          </a:xfrm>
          <a:prstGeom prst="roundRect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8379659" y="5603641"/>
            <a:ext cx="595378" cy="59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/>
          <p:cNvSpPr/>
          <p:nvPr/>
        </p:nvSpPr>
        <p:spPr>
          <a:xfrm>
            <a:off x="6113251" y="4621642"/>
            <a:ext cx="6896100" cy="4313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-18801" y="2464971"/>
            <a:ext cx="6896100" cy="4313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10918803" y="2555498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7097009" y="2518547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9073509" y="2518547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10963926" y="959425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9062391" y="1002432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7030680" y="1008611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7371160C-E0F5-4DBC-9881-0D3F3BDC6971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think-cell Slide" r:id="rId10" imgW="802" imgH="802" progId="TCLayout.ActiveDocument.1">
                  <p:embed/>
                </p:oleObj>
              </mc:Choice>
              <mc:Fallback>
                <p:oleObj name="think-cell Slide" r:id="rId10" imgW="802" imgH="802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7371160C-E0F5-4DBC-9881-0D3F3BDC6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48B509F-0327-41F6-88CA-490F77F7A1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14428">
              <a:lnSpc>
                <a:spcPct val="90000"/>
              </a:lnSpc>
              <a:defRPr/>
            </a:pPr>
            <a:endParaRPr lang="ru-RU" sz="2400" dirty="0">
              <a:solidFill>
                <a:prstClr val="white"/>
              </a:solidFill>
              <a:latin typeface="Raleway" panose="020B0503030101060003"/>
              <a:sym typeface="Raleway" panose="020B0503030101060003"/>
            </a:endParaRPr>
          </a:p>
        </p:txBody>
      </p:sp>
      <p:sp>
        <p:nvSpPr>
          <p:cNvPr id="20" name="Rectangle 94">
            <a:extLst>
              <a:ext uri="{FF2B5EF4-FFF2-40B4-BE49-F238E27FC236}">
                <a16:creationId xmlns:a16="http://schemas.microsoft.com/office/drawing/2014/main" id="{8F85E83C-F2DB-4725-946F-BDE153D67FDC}"/>
              </a:ext>
            </a:extLst>
          </p:cNvPr>
          <p:cNvSpPr/>
          <p:nvPr/>
        </p:nvSpPr>
        <p:spPr>
          <a:xfrm>
            <a:off x="348023" y="1127235"/>
            <a:ext cx="5634743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у нас широкая линейка продуктов, </a:t>
            </a:r>
          </a:p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в том числе интегрированных с</a:t>
            </a:r>
            <a:r>
              <a:rPr lang="en-US" spc="-10" dirty="0">
                <a:latin typeface="SB Sans Text Light"/>
                <a:cs typeface="Times New Roman"/>
              </a:rPr>
              <a:t> </a:t>
            </a:r>
            <a:r>
              <a:rPr lang="ru-RU" spc="-10" dirty="0">
                <a:latin typeface="SB Sans Text Light"/>
                <a:cs typeface="Times New Roman"/>
              </a:rPr>
              <a:t>ПАО СБЕРБАНК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40697" y="249299"/>
            <a:ext cx="5373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IBM Plex Sans" panose="020B0503050203000203" pitchFamily="34" charset="0"/>
                <a:cs typeface="Times New Roman" panose="02020603050405020304" pitchFamily="18" charset="0"/>
              </a:rPr>
              <a:t>СБЕРБАНК-АСТ –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IBM Plex Sans" panose="020B0503050203000203" pitchFamily="34" charset="0"/>
                <a:cs typeface="Times New Roman" panose="02020603050405020304" pitchFamily="18" charset="0"/>
              </a:rPr>
              <a:t>ЭКОСИСТЕМА ДЛЯ ПРЕДПРИНИМАТЕЛЯ:</a:t>
            </a:r>
            <a:endParaRPr lang="ru-RU" sz="2000" b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40697" y="1745943"/>
            <a:ext cx="16192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algn="ctr">
              <a:lnSpc>
                <a:spcPct val="100000"/>
              </a:lnSpc>
            </a:pPr>
            <a:r>
              <a:rPr lang="ru-RU" sz="1100" spc="-1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О</a:t>
            </a: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бучение,</a:t>
            </a:r>
            <a:r>
              <a:rPr lang="ru-RU" sz="1100" spc="-5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конференции</a:t>
            </a:r>
            <a:endParaRPr lang="ru-RU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529117" y="1746023"/>
            <a:ext cx="18149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algn="ctr">
              <a:lnSpc>
                <a:spcPct val="100000"/>
              </a:lnSpc>
            </a:pPr>
            <a:r>
              <a:rPr lang="ru-RU" sz="11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Л</a:t>
            </a: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имиты </a:t>
            </a: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на </a:t>
            </a:r>
            <a:r>
              <a:rPr lang="ru-RU" sz="1100" spc="-55" dirty="0" err="1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бг,</a:t>
            </a:r>
            <a:r>
              <a:rPr lang="ru-RU" sz="1100" spc="-15" dirty="0" err="1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спецсчет</a:t>
            </a:r>
            <a:r>
              <a:rPr lang="ru-RU" sz="1100" spc="-1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,</a:t>
            </a: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10" dirty="0" err="1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эскроу</a:t>
            </a:r>
            <a:endParaRPr lang="ru-RU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397949" y="1712026"/>
            <a:ext cx="16768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algn="ctr">
              <a:lnSpc>
                <a:spcPct val="100000"/>
              </a:lnSpc>
            </a:pPr>
            <a:r>
              <a:rPr lang="ru-RU" sz="1100" spc="-1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П</a:t>
            </a: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акеты </a:t>
            </a:r>
          </a:p>
          <a:p>
            <a:pPr marL="184785" algn="ctr">
              <a:lnSpc>
                <a:spcPct val="100000"/>
              </a:lnSpc>
            </a:pP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предложений, </a:t>
            </a:r>
          </a:p>
          <a:p>
            <a:pPr marL="184785" algn="ctr">
              <a:lnSpc>
                <a:spcPct val="100000"/>
              </a:lnSpc>
            </a:pPr>
            <a:r>
              <a:rPr lang="ru-RU" sz="1100" spc="-35" dirty="0" err="1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эдо</a:t>
            </a:r>
            <a:r>
              <a:rPr lang="ru-RU" sz="1100" spc="-3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,</a:t>
            </a:r>
            <a:r>
              <a:rPr lang="ru-RU" sz="1100" spc="-9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en-US" sz="1100" spc="-5" dirty="0" err="1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api</a:t>
            </a:r>
            <a:endParaRPr lang="en-US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176200" y="3274166"/>
            <a:ext cx="23937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marR="5080" algn="ctr"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алендарь событий, </a:t>
            </a:r>
          </a:p>
          <a:p>
            <a:pPr marL="184785" marR="5080" algn="ctr">
              <a:lnSpc>
                <a:spcPct val="100000"/>
              </a:lnSpc>
            </a:pP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нотификация</a:t>
            </a:r>
            <a:r>
              <a:rPr lang="ru-RU" sz="1100" spc="-12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по </a:t>
            </a:r>
          </a:p>
          <a:p>
            <a:pPr marL="184785" marR="5080" algn="ctr">
              <a:lnSpc>
                <a:spcPct val="100000"/>
              </a:lnSpc>
            </a:pP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доступным</a:t>
            </a:r>
            <a:r>
              <a:rPr lang="ru-RU" sz="1100" spc="-2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каналам</a:t>
            </a:r>
            <a:endParaRPr lang="ru-RU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607380" y="3303070"/>
            <a:ext cx="16380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80" algn="ctr">
              <a:lnSpc>
                <a:spcPct val="100000"/>
              </a:lnSpc>
            </a:pPr>
            <a:r>
              <a:rPr lang="ru-RU" sz="12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Н</a:t>
            </a:r>
            <a:r>
              <a:rPr lang="ru-RU" sz="12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астройка</a:t>
            </a:r>
          </a:p>
          <a:p>
            <a:pPr marL="144780" algn="ctr">
              <a:lnSpc>
                <a:spcPct val="100000"/>
              </a:lnSpc>
            </a:pP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шаблонов</a:t>
            </a:r>
            <a:endParaRPr lang="ru-RU" sz="1200" spc="-5" dirty="0" smtClean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  <a:p>
            <a:pPr marL="144780" algn="ctr">
              <a:lnSpc>
                <a:spcPct val="100000"/>
              </a:lnSpc>
            </a:pP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документов</a:t>
            </a:r>
            <a:endParaRPr lang="ru-RU" sz="12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316209" y="3334332"/>
            <a:ext cx="18589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80" algn="ctr">
              <a:lnSpc>
                <a:spcPct val="100000"/>
              </a:lnSpc>
            </a:pPr>
            <a:r>
              <a:rPr lang="ru-RU" sz="1100" spc="-1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онтроль</a:t>
            </a:r>
          </a:p>
          <a:p>
            <a:pPr marL="144780" algn="ctr">
              <a:lnSpc>
                <a:spcPct val="100000"/>
              </a:lnSpc>
            </a:pP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исполнения</a:t>
            </a:r>
          </a:p>
          <a:p>
            <a:pPr marL="144780" algn="ctr">
              <a:lnSpc>
                <a:spcPct val="100000"/>
              </a:lnSpc>
            </a:pP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проектов</a:t>
            </a:r>
            <a:endParaRPr lang="ru-RU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62289" y="23622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spc="-5" dirty="0" smtClean="0">
                <a:latin typeface="IBM Plex Sans" panose="020B0503050203000203" pitchFamily="34" charset="0"/>
                <a:cs typeface="Times New Roman"/>
              </a:rPr>
              <a:t>ФУНДАМЕНТ </a:t>
            </a:r>
            <a:r>
              <a:rPr lang="ru-RU" sz="2000" b="1" spc="-35" dirty="0" smtClean="0">
                <a:latin typeface="IBM Plex Sans" panose="020B0503050203000203" pitchFamily="34" charset="0"/>
                <a:cs typeface="Times New Roman"/>
              </a:rPr>
              <a:t>АСТ </a:t>
            </a:r>
            <a:r>
              <a:rPr lang="ru-RU" sz="2000" b="1" spc="-5" dirty="0" smtClean="0">
                <a:latin typeface="IBM Plex Sans" panose="020B0503050203000203" pitchFamily="34" charset="0"/>
                <a:cs typeface="Times New Roman"/>
              </a:rPr>
              <a:t>– </a:t>
            </a:r>
            <a:r>
              <a:rPr lang="ru-RU" sz="2000" b="1" spc="-15" dirty="0" smtClean="0">
                <a:latin typeface="IBM Plex Sans" panose="020B0503050203000203" pitchFamily="34" charset="0"/>
                <a:cs typeface="Times New Roman"/>
              </a:rPr>
              <a:t>ПЛАТФОРМА </a:t>
            </a:r>
            <a:r>
              <a:rPr lang="ru-RU" sz="2000" b="1" spc="-5" dirty="0" smtClean="0">
                <a:latin typeface="IBM Plex Sans" panose="020B0503050203000203" pitchFamily="34" charset="0"/>
                <a:cs typeface="Times New Roman"/>
              </a:rPr>
              <a:t>ДЛЯ </a:t>
            </a:r>
            <a:r>
              <a:rPr lang="ru-RU" sz="2000" b="1" spc="-10" dirty="0" smtClean="0">
                <a:latin typeface="IBM Plex Sans" panose="020B0503050203000203" pitchFamily="34" charset="0"/>
                <a:cs typeface="Times New Roman"/>
              </a:rPr>
              <a:t>УПРАВЛЕНИЯ</a:t>
            </a:r>
            <a:r>
              <a:rPr lang="ru-RU" sz="2000" b="1" spc="145" dirty="0" smtClean="0">
                <a:latin typeface="IBM Plex Sans" panose="020B0503050203000203" pitchFamily="34" charset="0"/>
                <a:cs typeface="Times New Roman"/>
              </a:rPr>
              <a:t> </a:t>
            </a:r>
            <a:r>
              <a:rPr lang="ru-RU" sz="2000" b="1" spc="-10" dirty="0" smtClean="0">
                <a:latin typeface="IBM Plex Sans" panose="020B0503050203000203" pitchFamily="34" charset="0"/>
                <a:cs typeface="Times New Roman"/>
              </a:rPr>
              <a:t>ЗАКУПКАМИ:</a:t>
            </a:r>
            <a:endParaRPr lang="ru-RU" sz="2000" b="1" dirty="0">
              <a:latin typeface="IBM Plex Sans" panose="020B0503050203000203" pitchFamily="34" charset="0"/>
              <a:cs typeface="Times New Roman"/>
            </a:endParaRPr>
          </a:p>
        </p:txBody>
      </p:sp>
      <p:sp>
        <p:nvSpPr>
          <p:cNvPr id="85" name="Овал 84"/>
          <p:cNvSpPr/>
          <p:nvPr/>
        </p:nvSpPr>
        <p:spPr>
          <a:xfrm>
            <a:off x="896279" y="3198289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2872997" y="3210386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2872385" y="4877734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4530067" y="4881409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TextBox 90"/>
          <p:cNvSpPr txBox="1"/>
          <p:nvPr/>
        </p:nvSpPr>
        <p:spPr>
          <a:xfrm>
            <a:off x="2333787" y="4079547"/>
            <a:ext cx="1832866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210185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5" dirty="0">
                <a:latin typeface="IBM Plex Sans Light" panose="020B0403050203000203" pitchFamily="34" charset="0"/>
                <a:cs typeface="Times New Roman"/>
              </a:rPr>
              <a:t>П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одбор 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п</a:t>
            </a:r>
            <a:r>
              <a:rPr lang="ru-RU" sz="1100" spc="40" dirty="0" smtClean="0">
                <a:latin typeface="IBM Plex Sans Light" panose="020B0403050203000203" pitchFamily="34" charset="0"/>
                <a:cs typeface="Times New Roman"/>
              </a:rPr>
              <a:t>о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с</a:t>
            </a:r>
            <a:r>
              <a:rPr lang="ru-RU" sz="1100" spc="10" dirty="0" smtClean="0">
                <a:latin typeface="IBM Plex Sans Light" panose="020B0403050203000203" pitchFamily="34" charset="0"/>
                <a:cs typeface="Times New Roman"/>
              </a:rPr>
              <a:t>т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авщи</a:t>
            </a:r>
            <a:r>
              <a:rPr lang="ru-RU" sz="1100" spc="-70" dirty="0" smtClean="0"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ов на</a:t>
            </a:r>
            <a:r>
              <a:rPr lang="ru-RU" sz="1100" spc="-20" dirty="0" smtClean="0"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торги</a:t>
            </a:r>
            <a:endParaRPr lang="ru-RU" sz="1100" dirty="0" smtClean="0">
              <a:latin typeface="IBM Plex Sans Light" panose="020B0403050203000203" pitchFamily="34" charset="0"/>
              <a:cs typeface="Times New Roman"/>
            </a:endParaRPr>
          </a:p>
          <a:p>
            <a:endParaRPr lang="ru-RU" dirty="0"/>
          </a:p>
        </p:txBody>
      </p:sp>
      <p:sp>
        <p:nvSpPr>
          <p:cNvPr id="92" name="Прямоугольник 91"/>
          <p:cNvSpPr/>
          <p:nvPr/>
        </p:nvSpPr>
        <p:spPr>
          <a:xfrm>
            <a:off x="4293977" y="4085503"/>
            <a:ext cx="1436291" cy="443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9060" marR="5080" indent="-86995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10" dirty="0">
                <a:latin typeface="IBM Plex Sans Light" panose="020B0403050203000203" pitchFamily="34" charset="0"/>
                <a:cs typeface="Times New Roman"/>
              </a:rPr>
              <a:t>А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н</a:t>
            </a:r>
            <a:r>
              <a:rPr lang="ru-RU" sz="1100" spc="10" dirty="0" smtClean="0">
                <a:latin typeface="IBM Plex Sans Light" panose="020B0403050203000203" pitchFamily="34" charset="0"/>
                <a:cs typeface="Times New Roman"/>
              </a:rPr>
              <a:t>а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л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ити</a:t>
            </a:r>
            <a:r>
              <a:rPr lang="ru-RU" sz="1100" spc="-20" dirty="0" smtClean="0"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а,  </a:t>
            </a:r>
          </a:p>
          <a:p>
            <a:pPr marL="99060" marR="5080" indent="-86995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шаблоны  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и</a:t>
            </a:r>
            <a:r>
              <a:rPr lang="ru-RU" sz="1100" spc="-25" dirty="0" smtClean="0"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отчеты</a:t>
            </a:r>
            <a:endParaRPr lang="ru-RU" sz="1100" dirty="0"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1964122" y="578713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2735" marR="285750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5" dirty="0">
                <a:latin typeface="IBM Plex Sans Light" panose="020B0403050203000203" pitchFamily="34" charset="0"/>
                <a:cs typeface="Times New Roman"/>
              </a:rPr>
              <a:t>П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роверка  </a:t>
            </a:r>
            <a:r>
              <a:rPr lang="ru-RU" sz="1100" spc="-70" dirty="0" smtClean="0"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он</a:t>
            </a:r>
            <a:r>
              <a:rPr lang="ru-RU" sz="1100" spc="5" dirty="0" smtClean="0">
                <a:latin typeface="IBM Plex Sans Light" panose="020B0403050203000203" pitchFamily="34" charset="0"/>
                <a:cs typeface="Times New Roman"/>
              </a:rPr>
              <a:t>т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ра</a:t>
            </a:r>
            <a:r>
              <a:rPr lang="ru-RU" sz="1100" spc="-25" dirty="0" smtClean="0">
                <a:latin typeface="IBM Plex Sans Light" panose="020B0403050203000203" pitchFamily="34" charset="0"/>
                <a:cs typeface="Times New Roman"/>
              </a:rPr>
              <a:t>г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ен</a:t>
            </a:r>
            <a:r>
              <a:rPr lang="ru-RU" sz="1100" spc="-30" dirty="0" smtClean="0">
                <a:latin typeface="IBM Plex Sans Light" panose="020B0403050203000203" pitchFamily="34" charset="0"/>
                <a:cs typeface="Times New Roman"/>
              </a:rPr>
              <a:t>т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ов</a:t>
            </a:r>
          </a:p>
          <a:p>
            <a:pPr algn="ctr">
              <a:lnSpc>
                <a:spcPct val="100000"/>
              </a:lnSpc>
            </a:pP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и обоснование</a:t>
            </a:r>
            <a:r>
              <a:rPr lang="ru-RU" sz="1100" spc="-90" dirty="0" smtClean="0"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НМЦ</a:t>
            </a:r>
            <a:endParaRPr lang="ru-RU" sz="1100" dirty="0"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2161414" y="5800317"/>
            <a:ext cx="21592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020" marR="5080" indent="-274320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80" dirty="0">
                <a:latin typeface="IBM Plex Sans Light" panose="020B0403050203000203" pitchFamily="34" charset="0"/>
                <a:cs typeface="Times New Roman"/>
              </a:rPr>
              <a:t>А</a:t>
            </a:r>
            <a:r>
              <a:rPr lang="ru-RU" sz="1100" spc="-20" dirty="0" smtClean="0">
                <a:latin typeface="IBM Plex Sans Light" panose="020B0403050203000203" pitchFamily="34" charset="0"/>
                <a:cs typeface="Times New Roman"/>
              </a:rPr>
              <a:t>у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spc="5" dirty="0" smtClean="0">
                <a:latin typeface="IBM Plex Sans Light" panose="020B0403050203000203" pitchFamily="34" charset="0"/>
                <a:cs typeface="Times New Roman"/>
              </a:rPr>
              <a:t>ц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ионный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робот</a:t>
            </a:r>
            <a:endParaRPr lang="ru-RU" sz="1100" dirty="0"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418758" y="5731294"/>
            <a:ext cx="1672309" cy="44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25" dirty="0">
                <a:latin typeface="IBM Plex Sans Light" panose="020B0403050203000203" pitchFamily="34" charset="0"/>
                <a:cs typeface="Times New Roman"/>
              </a:rPr>
              <a:t>У</a:t>
            </a:r>
            <a:r>
              <a:rPr lang="ru-RU" sz="1100" spc="-25" dirty="0" smtClean="0">
                <a:latin typeface="IBM Plex Sans Light" panose="020B0403050203000203" pitchFamily="34" charset="0"/>
                <a:cs typeface="Times New Roman"/>
              </a:rPr>
              <a:t>мный 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поиск </a:t>
            </a:r>
          </a:p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 по</a:t>
            </a:r>
            <a:r>
              <a:rPr lang="ru-RU" sz="1100" spc="-80" dirty="0" smtClean="0"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процедурам</a:t>
            </a:r>
            <a:endParaRPr lang="ru-RU" sz="1100" dirty="0"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73888" name="Прямоугольник 73887"/>
          <p:cNvSpPr/>
          <p:nvPr/>
        </p:nvSpPr>
        <p:spPr>
          <a:xfrm>
            <a:off x="460868" y="4043379"/>
            <a:ext cx="1638301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5"/>
              </a:spcBef>
            </a:pPr>
            <a:r>
              <a:rPr lang="ru-RU" sz="1100" spc="-15" dirty="0">
                <a:latin typeface="IBM Plex Sans Light" panose="020B0403050203000203" pitchFamily="34" charset="0"/>
                <a:cs typeface="Times New Roman"/>
              </a:rPr>
              <a:t>С</a:t>
            </a:r>
            <a:r>
              <a:rPr lang="ru-RU" sz="1100" spc="-15" dirty="0" smtClean="0">
                <a:latin typeface="IBM Plex Sans Light" panose="020B0403050203000203" pitchFamily="34" charset="0"/>
                <a:cs typeface="Times New Roman"/>
              </a:rPr>
              <a:t>овет заказчиков</a:t>
            </a:r>
          </a:p>
          <a:p>
            <a:pPr marL="12700" marR="5080" indent="1270" algn="ctr">
              <a:lnSpc>
                <a:spcPct val="100000"/>
              </a:lnSpc>
              <a:spcBef>
                <a:spcPts val="105"/>
              </a:spcBef>
            </a:pPr>
            <a:r>
              <a:rPr lang="ru-RU" sz="1100" spc="-15" dirty="0" smtClean="0"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и  пе</a:t>
            </a:r>
            <a:r>
              <a:rPr lang="ru-RU" sz="1100" spc="5" dirty="0" smtClean="0">
                <a:latin typeface="IBM Plex Sans Light" panose="020B0403050203000203" pitchFamily="34" charset="0"/>
                <a:cs typeface="Times New Roman"/>
              </a:rPr>
              <a:t>р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с</a:t>
            </a:r>
            <a:r>
              <a:rPr lang="ru-RU" sz="1100" spc="5" dirty="0" smtClean="0">
                <a:latin typeface="IBM Plex Sans Light" panose="020B0403050203000203" pitchFamily="34" charset="0"/>
                <a:cs typeface="Times New Roman"/>
              </a:rPr>
              <a:t>о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н</a:t>
            </a:r>
            <a:r>
              <a:rPr lang="ru-RU" sz="1100" spc="10" dirty="0" smtClean="0">
                <a:latin typeface="IBM Plex Sans Light" panose="020B0403050203000203" pitchFamily="34" charset="0"/>
                <a:cs typeface="Times New Roman"/>
              </a:rPr>
              <a:t>а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ль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ный 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менеджер</a:t>
            </a:r>
            <a:endParaRPr lang="ru-RU" sz="1100" dirty="0"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100" name="object 20"/>
          <p:cNvSpPr txBox="1"/>
          <p:nvPr/>
        </p:nvSpPr>
        <p:spPr>
          <a:xfrm>
            <a:off x="6827189" y="5369283"/>
            <a:ext cx="118282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165" marR="5080" indent="-165100">
              <a:lnSpc>
                <a:spcPct val="100000"/>
              </a:lnSpc>
              <a:spcBef>
                <a:spcPts val="100"/>
              </a:spcBef>
            </a:pP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Ф</a:t>
            </a: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ИНАНС</a:t>
            </a:r>
            <a:r>
              <a:rPr lang="ru-RU" sz="1100" spc="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О</a:t>
            </a: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ВЫЕ  </a:t>
            </a: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СЕРВИСЫ</a:t>
            </a:r>
            <a:endParaRPr lang="ru-RU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103" name="object 22"/>
          <p:cNvSpPr/>
          <p:nvPr/>
        </p:nvSpPr>
        <p:spPr>
          <a:xfrm>
            <a:off x="8007389" y="4740834"/>
            <a:ext cx="255365" cy="1481455"/>
          </a:xfrm>
          <a:custGeom>
            <a:avLst/>
            <a:gdLst/>
            <a:ahLst/>
            <a:cxnLst/>
            <a:rect l="l" t="t" r="r" b="b"/>
            <a:pathLst>
              <a:path w="228600" h="1481454">
                <a:moveTo>
                  <a:pt x="228600" y="1481328"/>
                </a:moveTo>
                <a:lnTo>
                  <a:pt x="178336" y="1454234"/>
                </a:lnTo>
                <a:lnTo>
                  <a:pt x="139412" y="1381488"/>
                </a:lnTo>
                <a:lnTo>
                  <a:pt x="125918" y="1331994"/>
                </a:lnTo>
                <a:lnTo>
                  <a:pt x="117319" y="1275887"/>
                </a:lnTo>
                <a:lnTo>
                  <a:pt x="114300" y="1214767"/>
                </a:lnTo>
                <a:lnTo>
                  <a:pt x="114300" y="1007237"/>
                </a:lnTo>
                <a:lnTo>
                  <a:pt x="111280" y="946124"/>
                </a:lnTo>
                <a:lnTo>
                  <a:pt x="102681" y="890018"/>
                </a:lnTo>
                <a:lnTo>
                  <a:pt x="89187" y="840522"/>
                </a:lnTo>
                <a:lnTo>
                  <a:pt x="71485" y="799236"/>
                </a:lnTo>
                <a:lnTo>
                  <a:pt x="26205" y="747706"/>
                </a:lnTo>
                <a:lnTo>
                  <a:pt x="0" y="740663"/>
                </a:lnTo>
                <a:lnTo>
                  <a:pt x="26205" y="733621"/>
                </a:lnTo>
                <a:lnTo>
                  <a:pt x="71485" y="682091"/>
                </a:lnTo>
                <a:lnTo>
                  <a:pt x="89187" y="640805"/>
                </a:lnTo>
                <a:lnTo>
                  <a:pt x="102681" y="591309"/>
                </a:lnTo>
                <a:lnTo>
                  <a:pt x="111280" y="535203"/>
                </a:lnTo>
                <a:lnTo>
                  <a:pt x="114300" y="474090"/>
                </a:lnTo>
                <a:lnTo>
                  <a:pt x="114300" y="266573"/>
                </a:lnTo>
                <a:lnTo>
                  <a:pt x="117319" y="205460"/>
                </a:lnTo>
                <a:lnTo>
                  <a:pt x="125918" y="149354"/>
                </a:lnTo>
                <a:lnTo>
                  <a:pt x="139412" y="99858"/>
                </a:lnTo>
                <a:lnTo>
                  <a:pt x="157114" y="58572"/>
                </a:lnTo>
                <a:lnTo>
                  <a:pt x="202394" y="7042"/>
                </a:lnTo>
                <a:lnTo>
                  <a:pt x="228600" y="0"/>
                </a:lnTo>
              </a:path>
            </a:pathLst>
          </a:custGeom>
          <a:noFill/>
          <a:ln w="6096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89" name="Прямоугольник 73888"/>
          <p:cNvSpPr/>
          <p:nvPr/>
        </p:nvSpPr>
        <p:spPr>
          <a:xfrm>
            <a:off x="9127153" y="4656367"/>
            <a:ext cx="6096000" cy="764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8145" marR="5080" indent="-386080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Специальные </a:t>
            </a:r>
            <a:r>
              <a:rPr lang="ru-RU" sz="14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счета </a:t>
            </a:r>
            <a:endParaRPr lang="ru-RU" sz="1400" spc="-5" dirty="0" smtClean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  <a:p>
            <a:pPr marL="398145" marR="5080" indent="-386080">
              <a:lnSpc>
                <a:spcPct val="100000"/>
              </a:lnSpc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для</a:t>
            </a:r>
            <a:r>
              <a:rPr lang="ru-RU" sz="1400" spc="-7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обеспечения</a:t>
            </a:r>
          </a:p>
          <a:p>
            <a:pPr marL="398145" marR="5080" indent="-38608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заявок </a:t>
            </a:r>
            <a:r>
              <a:rPr lang="ru-RU" sz="140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на </a:t>
            </a:r>
            <a:r>
              <a:rPr lang="ru-RU" sz="14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участие </a:t>
            </a:r>
            <a:r>
              <a:rPr lang="ru-RU" sz="140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в</a:t>
            </a:r>
            <a:r>
              <a:rPr lang="ru-RU" sz="1400" spc="-1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торгах</a:t>
            </a:r>
            <a:endParaRPr lang="ru-RU" sz="14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73890" name="Прямоугольник 73889"/>
          <p:cNvSpPr/>
          <p:nvPr/>
        </p:nvSpPr>
        <p:spPr>
          <a:xfrm>
            <a:off x="9127153" y="5527119"/>
            <a:ext cx="6096000" cy="764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77520" marR="5080" indent="-46482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Банковские </a:t>
            </a:r>
            <a:r>
              <a:rPr lang="ru-RU" sz="140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гарантии </a:t>
            </a:r>
            <a:endParaRPr lang="ru-RU" sz="1400" dirty="0" smtClean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  <a:p>
            <a:pPr marL="477520" marR="5080" indent="-464820">
              <a:lnSpc>
                <a:spcPct val="100000"/>
              </a:lnSpc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с </a:t>
            </a:r>
            <a:r>
              <a:rPr lang="ru-RU" sz="14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пред-одобренным  </a:t>
            </a:r>
            <a:endParaRPr lang="ru-RU" sz="1400" spc="-5" dirty="0" smtClean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  <a:p>
            <a:pPr marL="477520" marR="5080" indent="-46482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лимитом </a:t>
            </a:r>
            <a:r>
              <a:rPr lang="ru-RU" sz="14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каждому</a:t>
            </a:r>
            <a:r>
              <a:rPr lang="ru-RU" sz="1400" spc="-6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участнику</a:t>
            </a:r>
            <a:endParaRPr lang="ru-RU" sz="14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114" name="Овал 113"/>
          <p:cNvSpPr/>
          <p:nvPr/>
        </p:nvSpPr>
        <p:spPr>
          <a:xfrm>
            <a:off x="8372612" y="4740834"/>
            <a:ext cx="595378" cy="59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901" name="Рисунок 7390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58" y="4940691"/>
            <a:ext cx="535936" cy="535936"/>
          </a:xfrm>
          <a:prstGeom prst="rect">
            <a:avLst/>
          </a:prstGeom>
        </p:spPr>
      </p:pic>
      <p:pic>
        <p:nvPicPr>
          <p:cNvPr id="73902" name="Рисунок 739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38" y="3340430"/>
            <a:ext cx="466053" cy="466053"/>
          </a:xfrm>
          <a:prstGeom prst="rect">
            <a:avLst/>
          </a:prstGeom>
        </p:spPr>
      </p:pic>
      <p:pic>
        <p:nvPicPr>
          <p:cNvPr id="73903" name="Рисунок 7390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47" y="3288427"/>
            <a:ext cx="573383" cy="573383"/>
          </a:xfrm>
          <a:prstGeom prst="rect">
            <a:avLst/>
          </a:prstGeom>
        </p:spPr>
      </p:pic>
      <p:pic>
        <p:nvPicPr>
          <p:cNvPr id="73905" name="Рисунок 7390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69" y="5007650"/>
            <a:ext cx="562656" cy="562656"/>
          </a:xfrm>
          <a:prstGeom prst="rect">
            <a:avLst/>
          </a:prstGeom>
        </p:spPr>
      </p:pic>
      <p:pic>
        <p:nvPicPr>
          <p:cNvPr id="73908" name="Рисунок 7390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683" y="5653105"/>
            <a:ext cx="488838" cy="488838"/>
          </a:xfrm>
          <a:prstGeom prst="rect">
            <a:avLst/>
          </a:prstGeom>
        </p:spPr>
      </p:pic>
      <p:pic>
        <p:nvPicPr>
          <p:cNvPr id="73909" name="Рисунок 7390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84" y="4818735"/>
            <a:ext cx="439575" cy="439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70" y="1037906"/>
            <a:ext cx="523792" cy="523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05" y="1105758"/>
            <a:ext cx="529291" cy="5292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797" y="2623228"/>
            <a:ext cx="546846" cy="5468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214" y="2613191"/>
            <a:ext cx="567453" cy="5674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5" y="2623228"/>
            <a:ext cx="538623" cy="5386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797" y="1090004"/>
            <a:ext cx="505861" cy="50586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2187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8" y="1388460"/>
            <a:ext cx="11923809" cy="2400635"/>
          </a:xfrm>
          <a:prstGeom prst="rect">
            <a:avLst/>
          </a:prstGeom>
          <a:ln>
            <a:noFill/>
          </a:ln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5"/>
            <a:ext cx="10643955" cy="6409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</a:rPr>
              <a:t>КАЛЕНДАРЬ СОБЫТИЙ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845906" y="4431546"/>
            <a:ext cx="21991972" cy="2099192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76693" y="5015908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20341" y="4603979"/>
            <a:ext cx="109851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личном кабинете УО/СО/Заказчика в управлении процедурой добавлена возможность выгрузки </a:t>
            </a:r>
            <a:r>
              <a:rPr lang="ru-RU" dirty="0">
                <a:solidFill>
                  <a:srgbClr val="FAED00"/>
                </a:solidFill>
              </a:rPr>
              <a:t>«скачивания» заявок одним файлом (архивом).</a:t>
            </a:r>
          </a:p>
          <a:p>
            <a:r>
              <a:rPr lang="ru-RU" dirty="0">
                <a:solidFill>
                  <a:schemeClr val="bg1"/>
                </a:solidFill>
              </a:rPr>
              <a:t>Добавлен значок скачивания заявок, при наведении мышки на который появляется всплывающее окно «Загрузить заявки».</a:t>
            </a:r>
          </a:p>
          <a:p>
            <a:r>
              <a:rPr lang="ru-RU" dirty="0">
                <a:solidFill>
                  <a:schemeClr val="bg1"/>
                </a:solidFill>
              </a:rPr>
              <a:t>Если «кликнуть» мышкой на этот знак, то должен выгружаться архив содержащий заявки, которые уже направлены организатору на момент использования данного функционала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3" y="5015908"/>
            <a:ext cx="744140" cy="7441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489">
            <a:off x="6676228" y="3616232"/>
            <a:ext cx="447980" cy="411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01" y="1792832"/>
            <a:ext cx="8092553" cy="483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8577943" y="1451579"/>
            <a:ext cx="4325370" cy="5820077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49960" y="2947990"/>
            <a:ext cx="3342040" cy="317186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>
              <a:spcBef>
                <a:spcPts val="661"/>
              </a:spcBef>
              <a:buSzPct val="100000"/>
              <a:defRPr/>
            </a:pP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  <a:sym typeface="Gill Sans SemiBold"/>
              </a:rPr>
              <a:t>В личном кабинете уполномоченного органа реализован функционал </a:t>
            </a:r>
            <a:r>
              <a:rPr lang="ru-RU" sz="1400" dirty="0" smtClean="0">
                <a:solidFill>
                  <a:srgbClr val="FAED00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  <a:sym typeface="Gill Sans SemiBold"/>
              </a:rPr>
              <a:t>«Персональные настройки»</a:t>
            </a:r>
            <a:r>
              <a:rPr lang="en-US" sz="1400" dirty="0" smtClean="0">
                <a:solidFill>
                  <a:srgbClr val="FAED00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  <a:sym typeface="Gill Sans SemiBold"/>
              </a:rPr>
              <a:t>.</a:t>
            </a:r>
          </a:p>
          <a:p>
            <a:pPr marL="342900" indent="-342900">
              <a:spcBef>
                <a:spcPts val="661"/>
              </a:spcBef>
              <a:buSzPct val="100000"/>
              <a:buFont typeface="+mj-lt"/>
              <a:buAutoNum type="arabicPeriod"/>
              <a:defRPr/>
            </a:pP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  <a:sym typeface="Gill Sans SemiBold"/>
              </a:rPr>
              <a:t>Возможность скрыть от заказчика первые и вторые части заявок до подведения итогов</a:t>
            </a:r>
            <a:endParaRPr lang="en-US" sz="1400" dirty="0" smtClean="0">
              <a:solidFill>
                <a:schemeClr val="bg1"/>
              </a:solidFill>
              <a:latin typeface="SB Sans Text Light" panose="020B0303040504020904" pitchFamily="34" charset="-52"/>
              <a:ea typeface="Gill Sans SemiBold"/>
              <a:cs typeface="SB Sans Text Light" panose="020B0303040504020904" pitchFamily="34" charset="-52"/>
              <a:sym typeface="Gill Sans SemiBold"/>
            </a:endParaRPr>
          </a:p>
          <a:p>
            <a:pPr marL="342900" indent="-342900">
              <a:spcBef>
                <a:spcPts val="661"/>
              </a:spcBef>
              <a:buSzPct val="100000"/>
              <a:buFont typeface="+mj-lt"/>
              <a:buAutoNum type="arabicPeriod"/>
              <a:defRPr/>
            </a:pP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  <a:sym typeface="Gill Sans SemiBold"/>
              </a:rPr>
              <a:t>Возможность установить автоматическое заполнение указанных полей</a:t>
            </a:r>
            <a:endParaRPr lang="en-US" sz="1400" dirty="0" smtClean="0">
              <a:solidFill>
                <a:schemeClr val="bg1"/>
              </a:solidFill>
              <a:latin typeface="SB Sans Text Light" panose="020B0303040504020904" pitchFamily="34" charset="-52"/>
              <a:ea typeface="Gill Sans SemiBold"/>
              <a:cs typeface="SB Sans Text Light" panose="020B0303040504020904" pitchFamily="34" charset="-52"/>
              <a:sym typeface="Gill Sans SemiBold"/>
            </a:endParaRPr>
          </a:p>
          <a:p>
            <a:pPr marL="342900" indent="-342900">
              <a:spcBef>
                <a:spcPts val="661"/>
              </a:spcBef>
              <a:buSzPct val="100000"/>
              <a:buFont typeface="+mj-lt"/>
              <a:buAutoNum type="arabicPeriod"/>
              <a:defRPr/>
            </a:pP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  <a:sym typeface="Gill Sans SemiBold"/>
              </a:rPr>
              <a:t>Хранение часто используемых документов</a:t>
            </a:r>
            <a:endParaRPr lang="en-US" sz="1400" dirty="0" smtClean="0">
              <a:solidFill>
                <a:schemeClr val="bg1"/>
              </a:solidFill>
              <a:latin typeface="SB Sans Text Light" panose="020B0303040504020904" pitchFamily="34" charset="-52"/>
              <a:ea typeface="Gill Sans SemiBold"/>
              <a:cs typeface="SB Sans Text Light" panose="020B0303040504020904" pitchFamily="34" charset="-52"/>
              <a:sym typeface="Gill Sans SemiBol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7838" y="643896"/>
            <a:ext cx="669915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Показывать/не показывать информацию заказчикам</a:t>
            </a: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263352" y="175476"/>
            <a:ext cx="6445392" cy="87459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ПЕРСОНАЛЬНЫЕ НАСТРОЙКИ</a:t>
            </a:r>
            <a:endParaRPr lang="ru-RU" sz="2800" dirty="0">
              <a:latin typeface="SB Sans Display"/>
              <a:cs typeface="SB Sans Displ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Овал 11"/>
          <p:cNvSpPr/>
          <p:nvPr/>
        </p:nvSpPr>
        <p:spPr>
          <a:xfrm>
            <a:off x="10073462" y="1665401"/>
            <a:ext cx="1107357" cy="10687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31" y="1792832"/>
            <a:ext cx="801075" cy="801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4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6"/>
            <a:ext cx="4398744" cy="503036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10000"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ПЕРСОНАЛЬНЫЕ НАСТРОЙКИ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471761" y="4847549"/>
            <a:ext cx="13029521" cy="1794831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296432" y="5305133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24578" y="5011341"/>
            <a:ext cx="101621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,serif"/>
              </a:rPr>
              <a:t>Добавлена </a:t>
            </a:r>
            <a:r>
              <a:rPr lang="ru-RU" sz="1600" dirty="0">
                <a:solidFill>
                  <a:schemeClr val="bg1"/>
                </a:solidFill>
                <a:latin typeface="Times New Roman,serif"/>
              </a:rPr>
              <a:t>новая персональная настройка для организатора электронной процедуры – </a:t>
            </a:r>
            <a:r>
              <a:rPr lang="ru-RU" sz="1600" dirty="0">
                <a:solidFill>
                  <a:srgbClr val="FAED00"/>
                </a:solidFill>
                <a:latin typeface="Times New Roman,serif"/>
              </a:rPr>
              <a:t>«Добавить на форму протоколов рассмотрения / рассмотрения и оценки вторых частей заявок на участие по аукционам и конкурсам статуса «Не рассматривалась</a:t>
            </a:r>
            <a:r>
              <a:rPr lang="ru-RU" sz="1600" dirty="0" smtClean="0">
                <a:solidFill>
                  <a:srgbClr val="FAED00"/>
                </a:solidFill>
                <a:latin typeface="Times New Roman,serif"/>
              </a:rPr>
              <a:t>»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,serif"/>
              </a:rPr>
              <a:t>(</a:t>
            </a:r>
            <a:r>
              <a:rPr lang="ru-RU" sz="1600" dirty="0">
                <a:solidFill>
                  <a:schemeClr val="bg1"/>
                </a:solidFill>
                <a:latin typeface="Times New Roman,serif"/>
              </a:rPr>
              <a:t>для случая не соответствия банковской гарантии</a:t>
            </a:r>
            <a:r>
              <a:rPr lang="ru-RU" sz="1600" dirty="0" smtClean="0">
                <a:solidFill>
                  <a:schemeClr val="bg1"/>
                </a:solidFill>
                <a:latin typeface="Times New Roman,serif"/>
              </a:rPr>
              <a:t>)».</a:t>
            </a:r>
            <a:endParaRPr lang="en-US" sz="1600" dirty="0" smtClean="0">
              <a:solidFill>
                <a:schemeClr val="bg1"/>
              </a:solidFill>
              <a:latin typeface="Times New Roman,serif"/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Добавлена персональная настройка, позволяющая настроить получений </a:t>
            </a:r>
            <a:r>
              <a:rPr lang="ru-RU" sz="1600" dirty="0">
                <a:solidFill>
                  <a:srgbClr val="FAED00"/>
                </a:solidFill>
              </a:rPr>
              <a:t>уведомлений о поступлении жалобы, проведении внеплановой проверки, приостановлении, возобновлении процедуры и результате контроля.</a:t>
            </a:r>
          </a:p>
          <a:p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38" y="1722369"/>
            <a:ext cx="11747300" cy="2509998"/>
          </a:xfrm>
          <a:prstGeom prst="rect">
            <a:avLst/>
          </a:prstGeom>
          <a:ln>
            <a:solidFill>
              <a:srgbClr val="21A038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96433" y="1722369"/>
            <a:ext cx="4184127" cy="15433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1" y="5378913"/>
            <a:ext cx="697481" cy="6974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6432" y="755716"/>
            <a:ext cx="3116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Н</a:t>
            </a:r>
            <a:r>
              <a:rPr lang="ru-RU" spc="-10" dirty="0" smtClean="0">
                <a:latin typeface="SB Sans Text Light"/>
                <a:cs typeface="Times New Roman"/>
              </a:rPr>
              <a:t>астройка </a:t>
            </a:r>
            <a:r>
              <a:rPr lang="ru-RU" spc="-10" dirty="0">
                <a:latin typeface="SB Sans Text Light"/>
                <a:cs typeface="Times New Roman"/>
              </a:rPr>
              <a:t>параметров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/>
          <p:nvPr/>
        </p:nvSpPr>
        <p:spPr>
          <a:xfrm>
            <a:off x="263352" y="1700808"/>
            <a:ext cx="9663684" cy="4962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250752" y="665464"/>
            <a:ext cx="785618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Автоматизация процесса загрузки печатной формы протокола</a:t>
            </a:r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263352" y="240271"/>
            <a:ext cx="6445392" cy="87459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ПЕРСОНАЛЬНЫЕ НАСТРОЙКИ</a:t>
            </a:r>
            <a:endParaRPr lang="ru-RU" sz="2800" dirty="0">
              <a:latin typeface="SB Sans Display"/>
              <a:cs typeface="SB Sans Display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2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106934" y="1380480"/>
            <a:ext cx="4718002" cy="5673463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32236" y="3056121"/>
            <a:ext cx="3596640" cy="290255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 marL="100965">
              <a:lnSpc>
                <a:spcPct val="100000"/>
              </a:lnSpc>
              <a:spcBef>
                <a:spcPts val="335"/>
              </a:spcBef>
            </a:pP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</a:t>
            </a:r>
            <a:r>
              <a:rPr lang="ru-RU" sz="1400" spc="-5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ЛК организатора </a:t>
            </a:r>
            <a:r>
              <a:rPr lang="ru-RU"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торгов была   добавлена </a:t>
            </a:r>
            <a:r>
              <a:rPr lang="ru-RU"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новая </a:t>
            </a:r>
            <a:r>
              <a:rPr lang="ru-RU"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персональная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настройка, которая   </a:t>
            </a:r>
            <a:r>
              <a:rPr lang="ru-RU" sz="1400" spc="-1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автоматизирует </a:t>
            </a:r>
            <a:r>
              <a:rPr lang="ru-RU" sz="1400" spc="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процесс </a:t>
            </a:r>
            <a:r>
              <a:rPr lang="ru-RU" sz="14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загрузки</a:t>
            </a:r>
            <a:r>
              <a:rPr lang="ru-RU" sz="1400" spc="-10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1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печатной формы   </a:t>
            </a:r>
            <a:r>
              <a:rPr lang="ru-RU" sz="1400" spc="-2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протокола, </a:t>
            </a:r>
            <a:r>
              <a:rPr lang="ru-RU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без </a:t>
            </a:r>
            <a:r>
              <a:rPr lang="ru-RU" sz="1400" spc="-1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необходимости </a:t>
            </a:r>
            <a:r>
              <a:rPr lang="ru-RU" sz="1400" spc="1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самостоятельного   </a:t>
            </a:r>
            <a:r>
              <a:rPr lang="ru-RU" sz="14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прикрепления </a:t>
            </a:r>
            <a:r>
              <a:rPr lang="ru-RU" sz="1400" spc="-2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протокола </a:t>
            </a:r>
            <a:r>
              <a:rPr lang="ru-RU" sz="14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 </a:t>
            </a:r>
            <a:r>
              <a:rPr lang="ru-RU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площадку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. В случае  установки </a:t>
            </a:r>
            <a:r>
              <a:rPr lang="ru-RU" sz="1400" spc="-1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такой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настройки, </a:t>
            </a:r>
            <a:r>
              <a:rPr lang="ru-RU"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при</a:t>
            </a:r>
            <a:r>
              <a:rPr lang="ru-RU"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нажатии на </a:t>
            </a:r>
            <a:r>
              <a:rPr lang="ru-RU" sz="1400" spc="-5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кнопку</a:t>
            </a:r>
            <a:endParaRPr lang="ru-RU" sz="1400" dirty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pPr marL="100965" marR="3175">
              <a:lnSpc>
                <a:spcPct val="100000"/>
              </a:lnSpc>
              <a:spcBef>
                <a:spcPts val="5"/>
              </a:spcBef>
            </a:pPr>
            <a:r>
              <a:rPr lang="ru-RU"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«Сформировать </a:t>
            </a:r>
            <a:r>
              <a:rPr lang="ru-RU"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шаблон» файл </a:t>
            </a:r>
            <a:r>
              <a:rPr lang="ru-RU"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протокола будет  автоматически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крепиться </a:t>
            </a:r>
            <a:r>
              <a:rPr lang="ru-RU"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</a:t>
            </a:r>
            <a:r>
              <a:rPr lang="ru-RU" sz="1400" spc="-2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ЭТП</a:t>
            </a:r>
            <a:endParaRPr lang="ru-RU" sz="1400" dirty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9823802" y="1711246"/>
            <a:ext cx="1110274" cy="10715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401" y="1846501"/>
            <a:ext cx="801075" cy="801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1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407860" y="1233184"/>
            <a:ext cx="11378565" cy="3731260"/>
            <a:chOff x="403859" y="1534667"/>
            <a:chExt cx="11378565" cy="3731260"/>
          </a:xfrm>
        </p:grpSpPr>
        <p:sp>
          <p:nvSpPr>
            <p:cNvPr id="6" name="object 6"/>
            <p:cNvSpPr/>
            <p:nvPr/>
          </p:nvSpPr>
          <p:spPr>
            <a:xfrm>
              <a:off x="720902" y="1717026"/>
              <a:ext cx="11023041" cy="35102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2909" y="1553717"/>
              <a:ext cx="11340465" cy="3693160"/>
            </a:xfrm>
            <a:custGeom>
              <a:avLst/>
              <a:gdLst/>
              <a:ahLst/>
              <a:cxnLst/>
              <a:rect l="l" t="t" r="r" b="b"/>
              <a:pathLst>
                <a:path w="11340465" h="3693160">
                  <a:moveTo>
                    <a:pt x="0" y="3692652"/>
                  </a:moveTo>
                  <a:lnTo>
                    <a:pt x="11340084" y="3692652"/>
                  </a:lnTo>
                  <a:lnTo>
                    <a:pt x="11340084" y="0"/>
                  </a:lnTo>
                  <a:lnTo>
                    <a:pt x="0" y="0"/>
                  </a:lnTo>
                  <a:lnTo>
                    <a:pt x="0" y="3692652"/>
                  </a:lnTo>
                  <a:close/>
                </a:path>
              </a:pathLst>
            </a:custGeom>
            <a:ln w="381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76943" y="2686811"/>
              <a:ext cx="1856231" cy="10698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57893" y="2667761"/>
              <a:ext cx="1894839" cy="1108075"/>
            </a:xfrm>
            <a:custGeom>
              <a:avLst/>
              <a:gdLst/>
              <a:ahLst/>
              <a:cxnLst/>
              <a:rect l="l" t="t" r="r" b="b"/>
              <a:pathLst>
                <a:path w="1894840" h="1108075">
                  <a:moveTo>
                    <a:pt x="0" y="1107948"/>
                  </a:moveTo>
                  <a:lnTo>
                    <a:pt x="1894331" y="1107948"/>
                  </a:lnTo>
                  <a:lnTo>
                    <a:pt x="1894331" y="0"/>
                  </a:lnTo>
                  <a:lnTo>
                    <a:pt x="0" y="0"/>
                  </a:lnTo>
                  <a:lnTo>
                    <a:pt x="0" y="1107948"/>
                  </a:lnTo>
                  <a:close/>
                </a:path>
              </a:pathLst>
            </a:custGeom>
            <a:ln w="38099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-499601" y="4823970"/>
            <a:ext cx="13193486" cy="1746647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 txBox="1"/>
          <p:nvPr/>
        </p:nvSpPr>
        <p:spPr>
          <a:xfrm>
            <a:off x="208764" y="786653"/>
            <a:ext cx="110337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pc="-10">
                <a:solidFill>
                  <a:srgbClr val="21A038"/>
                </a:solidFill>
                <a:latin typeface="SB Sans Text Light"/>
                <a:cs typeface="Times New Roman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Были добавлены 2 дополнительных блока с </a:t>
            </a:r>
            <a:r>
              <a:rPr dirty="0" err="1">
                <a:solidFill>
                  <a:schemeClr val="tx1"/>
                </a:solidFill>
              </a:rPr>
              <a:t>возможностью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 smtClean="0">
                <a:solidFill>
                  <a:schemeClr val="tx1"/>
                </a:solidFill>
              </a:rPr>
              <a:t>настройки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5378" y="5002777"/>
            <a:ext cx="11375390" cy="1623521"/>
          </a:xfrm>
          <a:prstGeom prst="rect">
            <a:avLst/>
          </a:prstGeom>
          <a:noFill/>
          <a:ln w="19811">
            <a:noFill/>
          </a:ln>
        </p:spPr>
        <p:txBody>
          <a:bodyPr vert="horz" wrap="square" lIns="0" tIns="38100" rIns="0" bIns="0" rtlCol="0">
            <a:spAutoFit/>
          </a:bodyPr>
          <a:lstStyle/>
          <a:p>
            <a:pPr marL="90170" marR="534035">
              <a:lnSpc>
                <a:spcPct val="100000"/>
              </a:lnSpc>
              <a:spcBef>
                <a:spcPts val="300"/>
              </a:spcBef>
            </a:pPr>
            <a:r>
              <a:rPr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Организаторы </a:t>
            </a:r>
            <a:r>
              <a:rPr sz="1400" spc="-1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торгов </a:t>
            </a:r>
            <a:r>
              <a:rPr sz="1400" spc="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могут </a:t>
            </a:r>
            <a:r>
              <a:rPr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настроить </a:t>
            </a:r>
            <a:r>
              <a:rPr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уведомления </a:t>
            </a:r>
            <a:r>
              <a:rPr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об отсутствии </a:t>
            </a:r>
            <a:r>
              <a:rPr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заявок до </a:t>
            </a:r>
            <a:r>
              <a:rPr sz="1400" spc="-1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окончания </a:t>
            </a:r>
            <a:r>
              <a:rPr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срока </a:t>
            </a:r>
            <a:r>
              <a:rPr sz="1400" spc="-2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подачи </a:t>
            </a:r>
            <a:r>
              <a:rPr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заявок,  </a:t>
            </a:r>
            <a:r>
              <a:rPr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чтобы заблаговременно </a:t>
            </a:r>
            <a:r>
              <a:rPr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принять </a:t>
            </a:r>
            <a:r>
              <a:rPr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решение о </a:t>
            </a:r>
            <a:r>
              <a:rPr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приглашении участников </a:t>
            </a:r>
            <a:r>
              <a:rPr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 торги либо </a:t>
            </a:r>
            <a:r>
              <a:rPr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для </a:t>
            </a:r>
            <a:r>
              <a:rPr sz="1400" spc="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внесения </a:t>
            </a:r>
            <a:r>
              <a:rPr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изменений </a:t>
            </a:r>
            <a:r>
              <a:rPr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 документацию. </a:t>
            </a:r>
            <a:r>
              <a:rPr sz="14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Данный функционал </a:t>
            </a:r>
            <a:r>
              <a:rPr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доступен для </a:t>
            </a:r>
            <a:r>
              <a:rPr sz="1400" spc="-1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любого </a:t>
            </a:r>
            <a:r>
              <a:rPr sz="14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из </a:t>
            </a:r>
            <a:r>
              <a:rPr sz="1400" spc="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способов </a:t>
            </a:r>
            <a:r>
              <a:rPr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и </a:t>
            </a:r>
            <a:r>
              <a:rPr sz="1400" spc="-1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позволяет </a:t>
            </a:r>
            <a:r>
              <a:rPr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настроить </a:t>
            </a:r>
            <a:r>
              <a:rPr sz="1400" spc="-1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направление  уведомлений как </a:t>
            </a:r>
            <a:r>
              <a:rPr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</a:t>
            </a:r>
            <a:r>
              <a:rPr sz="14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календарных днях, </a:t>
            </a:r>
            <a:r>
              <a:rPr sz="1400" spc="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так </a:t>
            </a:r>
            <a:r>
              <a:rPr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и в</a:t>
            </a:r>
            <a:r>
              <a:rPr sz="1400" spc="-4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sz="1400" spc="-10" dirty="0" err="1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рабочих</a:t>
            </a:r>
            <a:r>
              <a:rPr sz="1400" spc="-10" dirty="0" smtClean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.</a:t>
            </a:r>
            <a:endParaRPr lang="ru-RU" sz="1400" spc="-10" dirty="0" smtClean="0">
              <a:solidFill>
                <a:srgbClr val="FAED00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pPr marL="90170" marR="534035">
              <a:spcBef>
                <a:spcPts val="300"/>
              </a:spcBef>
            </a:pPr>
            <a:r>
              <a:rPr lang="ru-RU"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Организаторы </a:t>
            </a:r>
            <a:r>
              <a:rPr lang="ru-RU" sz="1400" spc="-1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торгов </a:t>
            </a:r>
            <a:r>
              <a:rPr lang="ru-RU" sz="1400" spc="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могут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настроить </a:t>
            </a:r>
            <a:r>
              <a:rPr lang="ru-RU"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уведомление </a:t>
            </a:r>
            <a:r>
              <a:rPr lang="ru-RU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 поступлении запросов </a:t>
            </a:r>
            <a:r>
              <a:rPr lang="ru-RU" sz="14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</a:t>
            </a:r>
            <a:r>
              <a:rPr lang="ru-RU" sz="1400" spc="-1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1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разъяснение</a:t>
            </a:r>
            <a:r>
              <a:rPr lang="ru-RU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1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документации/результатов </a:t>
            </a:r>
            <a:r>
              <a:rPr lang="ru-RU" sz="14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закупки, уведомление </a:t>
            </a:r>
            <a:r>
              <a:rPr lang="ru-RU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 поступлении заявок </a:t>
            </a:r>
            <a:r>
              <a:rPr lang="ru-RU" sz="14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либо уведомление по</a:t>
            </a:r>
            <a:r>
              <a:rPr lang="ru-RU" sz="1400" spc="-11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3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контракту.</a:t>
            </a:r>
            <a:endParaRPr lang="ru-RU" sz="1400" dirty="0">
              <a:solidFill>
                <a:srgbClr val="FAED00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pPr marL="90170" marR="534035">
              <a:lnSpc>
                <a:spcPct val="100000"/>
              </a:lnSpc>
              <a:spcBef>
                <a:spcPts val="300"/>
              </a:spcBef>
            </a:pPr>
            <a:endParaRPr sz="1400" dirty="0">
              <a:solidFill>
                <a:srgbClr val="FAED00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227838" y="66199"/>
            <a:ext cx="6445392" cy="8745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ПЕРСОНАЛЬНЫЕ НАСТРОЙКИ</a:t>
            </a:r>
            <a:endParaRPr lang="ru-RU" sz="2800" dirty="0">
              <a:latin typeface="SB Sans Display"/>
              <a:cs typeface="SB Sans Display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86476" y="379024"/>
            <a:ext cx="874916" cy="823450"/>
          </a:xfrm>
          <a:prstGeom prst="rect">
            <a:avLst/>
          </a:prstGeom>
        </p:spPr>
      </p:pic>
      <p:sp>
        <p:nvSpPr>
          <p:cNvPr id="15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Овал 16"/>
          <p:cNvSpPr/>
          <p:nvPr/>
        </p:nvSpPr>
        <p:spPr>
          <a:xfrm>
            <a:off x="305452" y="5108703"/>
            <a:ext cx="1107357" cy="10687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0" y="5230127"/>
            <a:ext cx="744140" cy="744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1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250" y="16650"/>
            <a:ext cx="6124550" cy="87459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ПЕРСОНАЛЬНЫЕ НАСТРОЙКИ</a:t>
            </a:r>
            <a:endParaRPr lang="ru-RU" sz="2800" dirty="0">
              <a:latin typeface="SB Sans Display"/>
              <a:cs typeface="SB Sans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6250" y="654177"/>
            <a:ext cx="51504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pc="-10">
                <a:solidFill>
                  <a:srgbClr val="21A038"/>
                </a:solidFill>
                <a:latin typeface="SB Sans Text Light"/>
                <a:cs typeface="Times New Roman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Направление уведомлений по закупкам</a:t>
            </a:r>
          </a:p>
        </p:txBody>
      </p:sp>
      <p:sp>
        <p:nvSpPr>
          <p:cNvPr id="4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42772" y="1299972"/>
            <a:ext cx="8853170" cy="4182110"/>
            <a:chOff x="842772" y="1299972"/>
            <a:chExt cx="8853170" cy="4182110"/>
          </a:xfrm>
        </p:grpSpPr>
        <p:sp>
          <p:nvSpPr>
            <p:cNvPr id="6" name="object 6"/>
            <p:cNvSpPr/>
            <p:nvPr/>
          </p:nvSpPr>
          <p:spPr>
            <a:xfrm>
              <a:off x="880872" y="1338072"/>
              <a:ext cx="8776716" cy="41056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822" y="1319022"/>
              <a:ext cx="8815070" cy="4144010"/>
            </a:xfrm>
            <a:custGeom>
              <a:avLst/>
              <a:gdLst/>
              <a:ahLst/>
              <a:cxnLst/>
              <a:rect l="l" t="t" r="r" b="b"/>
              <a:pathLst>
                <a:path w="8815070" h="4144010">
                  <a:moveTo>
                    <a:pt x="0" y="4143755"/>
                  </a:moveTo>
                  <a:lnTo>
                    <a:pt x="8814816" y="4143755"/>
                  </a:lnTo>
                  <a:lnTo>
                    <a:pt x="8814816" y="0"/>
                  </a:lnTo>
                  <a:lnTo>
                    <a:pt x="0" y="0"/>
                  </a:lnTo>
                  <a:lnTo>
                    <a:pt x="0" y="4143755"/>
                  </a:lnTo>
                  <a:close/>
                </a:path>
              </a:pathLst>
            </a:custGeom>
            <a:ln w="381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-195943" y="5482082"/>
            <a:ext cx="13193486" cy="1415688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bject 8"/>
          <p:cNvSpPr txBox="1"/>
          <p:nvPr/>
        </p:nvSpPr>
        <p:spPr>
          <a:xfrm>
            <a:off x="2043528" y="5802298"/>
            <a:ext cx="8517152" cy="901529"/>
          </a:xfrm>
          <a:prstGeom prst="rect">
            <a:avLst/>
          </a:prstGeom>
          <a:noFill/>
          <a:ln w="19811">
            <a:noFill/>
          </a:ln>
        </p:spPr>
        <p:txBody>
          <a:bodyPr vert="horz" wrap="square" lIns="0" tIns="39370" rIns="0" bIns="0" rtlCol="0">
            <a:spAutoFit/>
          </a:bodyPr>
          <a:lstStyle/>
          <a:p>
            <a:pPr marL="90805" marR="419734">
              <a:lnSpc>
                <a:spcPct val="100000"/>
              </a:lnSpc>
              <a:spcBef>
                <a:spcPts val="310"/>
              </a:spcBef>
            </a:pPr>
            <a:r>
              <a:rPr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случае если организатор торгов использует для направления уведомлений общую почту организации, данная  настройка позволит </a:t>
            </a:r>
            <a:r>
              <a:rPr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перенаправить </a:t>
            </a:r>
            <a:r>
              <a:rPr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уведомления </a:t>
            </a:r>
            <a:r>
              <a:rPr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 персональный </a:t>
            </a:r>
            <a:r>
              <a:rPr sz="1400" spc="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адрес </a:t>
            </a:r>
            <a:r>
              <a:rPr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ответственного </a:t>
            </a:r>
            <a:r>
              <a:rPr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лица, </a:t>
            </a:r>
            <a:r>
              <a:rPr sz="1400" spc="-2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который </a:t>
            </a:r>
            <a:r>
              <a:rPr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  </a:t>
            </a:r>
            <a:r>
              <a:rPr sz="14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лёгкостью </a:t>
            </a:r>
            <a:r>
              <a:rPr sz="1400" spc="-1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может </a:t>
            </a:r>
            <a:r>
              <a:rPr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быть </a:t>
            </a:r>
            <a:r>
              <a:rPr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изменён </a:t>
            </a:r>
            <a:r>
              <a:rPr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</a:t>
            </a:r>
            <a:r>
              <a:rPr sz="14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разделе </a:t>
            </a:r>
            <a:r>
              <a:rPr sz="1400" spc="-1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«Личный </a:t>
            </a:r>
            <a:r>
              <a:rPr sz="14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кабинет» </a:t>
            </a:r>
            <a:r>
              <a:rPr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- </a:t>
            </a:r>
            <a:r>
              <a:rPr sz="1400" spc="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«Реестр</a:t>
            </a:r>
            <a:r>
              <a:rPr sz="1400" spc="3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sz="1400" spc="-1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пользователей».</a:t>
            </a:r>
            <a:endParaRPr sz="1400" dirty="0">
              <a:solidFill>
                <a:srgbClr val="FAED00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73602" y="5674867"/>
            <a:ext cx="1107357" cy="10687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" y="5802298"/>
            <a:ext cx="801075" cy="801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10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250" y="16650"/>
            <a:ext cx="6124550" cy="87459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ПЕРСОНАЛЬНЫЕ НАСТРОЙКИ</a:t>
            </a:r>
            <a:endParaRPr lang="ru-RU" sz="2800" dirty="0">
              <a:latin typeface="SB Sans Display"/>
              <a:cs typeface="SB Sans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6250" y="654177"/>
            <a:ext cx="51504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pc="-10">
                <a:solidFill>
                  <a:srgbClr val="21A038"/>
                </a:solidFill>
                <a:latin typeface="SB Sans Text Light"/>
                <a:cs typeface="Times New Roman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Направление уведомлений по закупкам</a:t>
            </a:r>
          </a:p>
        </p:txBody>
      </p:sp>
      <p:sp>
        <p:nvSpPr>
          <p:cNvPr id="4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838" y="1257609"/>
            <a:ext cx="6127656" cy="554859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706888" y="3181366"/>
            <a:ext cx="6425335" cy="1538902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12455" y="3315909"/>
            <a:ext cx="431629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Была добавлена возможность </a:t>
            </a:r>
            <a:r>
              <a:rPr lang="ru-RU" sz="1300" spc="-10" dirty="0">
                <a:solidFill>
                  <a:srgbClr val="FAED00"/>
                </a:solidFill>
                <a:latin typeface="SB Sans Text Light"/>
                <a:cs typeface="Times New Roman"/>
              </a:rPr>
              <a:t>выбора нескольких </a:t>
            </a:r>
            <a:r>
              <a:rPr lang="ru-RU" sz="13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значений для направления уведомлений по закупкам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Была добавлена возможность настройки уведомлений о </a:t>
            </a:r>
            <a:r>
              <a:rPr lang="ru-RU" sz="1300" spc="-10" dirty="0">
                <a:solidFill>
                  <a:srgbClr val="FAED00"/>
                </a:solidFill>
                <a:latin typeface="SB Sans Text Light"/>
                <a:cs typeface="Times New Roman"/>
              </a:rPr>
              <a:t>просроченных событиях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800341" y="3501177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11" y="3626912"/>
            <a:ext cx="623459" cy="623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5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6"/>
            <a:ext cx="2694177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УВЕДОМЛЕНИЕ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417618" y="3408127"/>
            <a:ext cx="13029521" cy="2099192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379133" y="3841277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8" y="3953125"/>
            <a:ext cx="706774" cy="706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33" y="1728025"/>
            <a:ext cx="11587315" cy="10592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28215" y="3639104"/>
            <a:ext cx="9263317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При Для двух уполномоченных органов (Красноярск и Карелия) добавили новую настройку </a:t>
            </a:r>
            <a:r>
              <a:rPr lang="ru-RU" sz="1600" spc="-10" dirty="0">
                <a:solidFill>
                  <a:srgbClr val="FAED00"/>
                </a:solidFill>
                <a:latin typeface="SB Sans Text Light"/>
                <a:cs typeface="Times New Roman"/>
              </a:rPr>
              <a:t>по отключения всех уведомлений по контрактам заказчиков. </a:t>
            </a:r>
            <a:endParaRPr lang="ru-RU" sz="1600" spc="-10" dirty="0" smtClean="0">
              <a:solidFill>
                <a:srgbClr val="FAED00"/>
              </a:solidFill>
              <a:latin typeface="SB Sans Text Light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То </a:t>
            </a:r>
            <a:r>
              <a:rPr lang="ru-RU" sz="16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есть, при включении данной настройки в ЛК и на электронную почту уполномоченного органа не будут направляться уведомления по контрактам заказчиков, для которых размещались процедуры.</a:t>
            </a:r>
          </a:p>
          <a:p>
            <a:endParaRPr lang="ru-RU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2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83" y="1168275"/>
            <a:ext cx="11469900" cy="4334090"/>
          </a:xfrm>
          <a:prstGeom prst="rect">
            <a:avLst/>
          </a:prstGeom>
          <a:ln>
            <a:solidFill>
              <a:srgbClr val="21A038"/>
            </a:solidFill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-417618" y="5290457"/>
            <a:ext cx="13029521" cy="1434049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227838" y="5550209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85098" y="5553777"/>
            <a:ext cx="10363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Все </a:t>
            </a:r>
            <a:r>
              <a:rPr lang="ru-RU" dirty="0">
                <a:solidFill>
                  <a:schemeClr val="bg1"/>
                </a:solidFill>
              </a:rPr>
              <a:t>новые запросы разделены на отдельные вкладки: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·</a:t>
            </a:r>
            <a:r>
              <a:rPr lang="ru-RU" dirty="0">
                <a:solidFill>
                  <a:schemeClr val="bg1"/>
                </a:solidFill>
              </a:rPr>
              <a:t>         Новые, поступившие позднее чем за 3(5) дней до даты окончания срока подачи заявок  </a:t>
            </a:r>
          </a:p>
          <a:p>
            <a:r>
              <a:rPr lang="ru-RU" dirty="0">
                <a:solidFill>
                  <a:schemeClr val="bg1"/>
                </a:solidFill>
              </a:rPr>
              <a:t>·         Новые, ответ по которым не направлен в срок 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27838" y="214137"/>
            <a:ext cx="7468195" cy="864493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0" i="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ЗАПРОСЫ НА РАЗЪЯСНЕНИЕ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854" y="614968"/>
            <a:ext cx="9459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 smtClean="0">
                <a:latin typeface="SB Sans Text Light"/>
                <a:cs typeface="Times New Roman"/>
              </a:rPr>
              <a:t>Подробное распределение поступивших запросов в личный кабинет заказчика </a:t>
            </a:r>
            <a:endParaRPr lang="ru-RU" spc="-10" dirty="0">
              <a:latin typeface="SB Sans Text Light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6073" y="3605348"/>
            <a:ext cx="10889424" cy="3135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8" y="5563453"/>
            <a:ext cx="744140" cy="744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47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27838" y="214137"/>
            <a:ext cx="7468195" cy="864493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0" i="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СЕРВИСЫ ПО 44ФЗ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838" y="638349"/>
            <a:ext cx="550727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Сервисы оповещения: запросы на разъяснение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75605" y="3523494"/>
            <a:ext cx="439440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ea typeface="Segoe UI" panose="020B0502040204020203" pitchFamily="34" charset="0"/>
                <a:cs typeface="Segoe UI" panose="020B0502040204020203" pitchFamily="34" charset="0"/>
              </a:rPr>
              <a:t>В Личном кабинете организатора торгов, в реестре «Запросы на разъяснение», добавлен регламентированный срок предоставления разъяснений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9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89" y="1323290"/>
            <a:ext cx="11049000" cy="4057650"/>
          </a:xfrm>
          <a:prstGeom prst="rect">
            <a:avLst/>
          </a:prstGeom>
          <a:noFill/>
          <a:ln>
            <a:solidFill>
              <a:srgbClr val="21A038"/>
            </a:solidFill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-456807" y="5225143"/>
            <a:ext cx="13029521" cy="1528354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27838" y="5503992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3" y="5615840"/>
            <a:ext cx="706774" cy="7067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5984" y="5389155"/>
            <a:ext cx="1083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Добавлена </a:t>
            </a:r>
            <a:r>
              <a:rPr lang="ru-RU" dirty="0">
                <a:solidFill>
                  <a:schemeClr val="bg1"/>
                </a:solidFill>
              </a:rPr>
              <a:t>персональная настройка, позволяющая не отображать событие </a:t>
            </a:r>
            <a:r>
              <a:rPr lang="ru-RU" dirty="0">
                <a:solidFill>
                  <a:srgbClr val="FAED00"/>
                </a:solidFill>
              </a:rPr>
              <a:t>«Предоставление разъяснений по запросам» </a:t>
            </a:r>
            <a:r>
              <a:rPr lang="ru-RU" dirty="0">
                <a:solidFill>
                  <a:schemeClr val="bg1"/>
                </a:solidFill>
              </a:rPr>
              <a:t>по новым запросам, </a:t>
            </a:r>
            <a:r>
              <a:rPr lang="ru-RU" dirty="0">
                <a:solidFill>
                  <a:srgbClr val="FAED00"/>
                </a:solidFill>
              </a:rPr>
              <a:t>поступившим позднее чем за 3(5) дней до даты окончания срока подачи </a:t>
            </a:r>
            <a:r>
              <a:rPr lang="ru-RU" dirty="0">
                <a:solidFill>
                  <a:schemeClr val="bg1"/>
                </a:solidFill>
              </a:rPr>
              <a:t>заявок и новым запросам, ответ по которым не направлен в срок. При включении настройки, в календаре событий не будут отображаться события по вышеуказанным запросам.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36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01" y="1504331"/>
            <a:ext cx="8421002" cy="489433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328172" y="1229930"/>
            <a:ext cx="6598217" cy="2222746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03" y="-97256"/>
            <a:ext cx="10330923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>
                <a:latin typeface="SB Sans Display"/>
                <a:cs typeface="SB Sans Display"/>
              </a:rPr>
              <a:t>СЕРВИС ОБОСНОВАНИЯ НМЦ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8052" y="3632532"/>
            <a:ext cx="4398015" cy="3076899"/>
          </a:xfrm>
          <a:prstGeom prst="rect">
            <a:avLst/>
          </a:prstGeom>
          <a:noFill/>
          <a:ln w="9525" cap="flat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88662" y="1318295"/>
            <a:ext cx="5137727" cy="205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lang="ru-RU" sz="1400" b="1" spc="-7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СЕРВИС ДЛЯ РАСЧЕТА НМЦК </a:t>
            </a:r>
            <a:r>
              <a:rPr lang="ru-RU" sz="1400" spc="-75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–</a:t>
            </a:r>
          </a:p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lang="ru-RU" sz="1400" spc="-75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b="1" spc="-7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бесплатный сервис </a:t>
            </a:r>
            <a:r>
              <a:rPr lang="ru-RU" sz="1400" spc="-7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для заказчиков, который позволяет формировать, обосновывать и контролировать начальную (максимальную) цену  </a:t>
            </a:r>
            <a:r>
              <a:rPr lang="ru-RU" sz="1400" spc="-5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товара</a:t>
            </a:r>
            <a:r>
              <a:rPr lang="ru-RU" sz="1400" spc="-1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6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для</a:t>
            </a:r>
            <a:r>
              <a:rPr lang="ru-RU" sz="1400" spc="-114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7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закупки.</a:t>
            </a:r>
            <a:r>
              <a:rPr lang="ru-RU" sz="1400" spc="-12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</a:p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lang="ru-RU" sz="1400" spc="-4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Основное</a:t>
            </a:r>
            <a:r>
              <a:rPr lang="ru-RU" sz="1400" spc="-13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5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назначение</a:t>
            </a:r>
            <a:r>
              <a:rPr lang="ru-RU" sz="1400" spc="-10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18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–</a:t>
            </a:r>
            <a:r>
              <a:rPr lang="ru-RU" sz="1400" spc="-1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4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подбор</a:t>
            </a:r>
            <a:r>
              <a:rPr lang="ru-RU" sz="1400" spc="-1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6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контрактов</a:t>
            </a:r>
            <a:r>
              <a:rPr lang="ru-RU" sz="1400" spc="-12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6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для</a:t>
            </a:r>
            <a:r>
              <a:rPr lang="ru-RU" sz="1400" spc="-114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4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обоснования</a:t>
            </a:r>
            <a:r>
              <a:rPr lang="ru-RU" sz="1400" spc="-13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НМЦК</a:t>
            </a:r>
            <a:r>
              <a:rPr lang="ru-RU" sz="1400" spc="-6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0803" y="692967"/>
            <a:ext cx="59287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Аналитические сервисы: расчет НМЦК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5551312" y="1673820"/>
            <a:ext cx="1105916" cy="10673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46" y="1712147"/>
            <a:ext cx="843048" cy="843048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1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525779" y="1203996"/>
            <a:ext cx="10564495" cy="3886835"/>
            <a:chOff x="617219" y="1382267"/>
            <a:chExt cx="10564495" cy="3886835"/>
          </a:xfrm>
        </p:grpSpPr>
        <p:sp>
          <p:nvSpPr>
            <p:cNvPr id="6" name="object 6"/>
            <p:cNvSpPr/>
            <p:nvPr/>
          </p:nvSpPr>
          <p:spPr>
            <a:xfrm>
              <a:off x="617219" y="1382267"/>
              <a:ext cx="10564373" cy="38862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4943" y="1459991"/>
              <a:ext cx="10422636" cy="37444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-639301" y="4885509"/>
            <a:ext cx="13193486" cy="1812361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250" y="-36486"/>
            <a:ext cx="6156081" cy="87459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ДОПОЛНИТЕЛЬНЫЙ ФИЛЬТР</a:t>
            </a:r>
            <a:endParaRPr lang="ru-RU" sz="2800" dirty="0">
              <a:latin typeface="SB Sans Display"/>
              <a:cs typeface="SB Sans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7838" y="626013"/>
            <a:ext cx="83407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pc="-10">
                <a:solidFill>
                  <a:srgbClr val="21A038"/>
                </a:solidFill>
                <a:latin typeface="SB Sans Text Light"/>
                <a:cs typeface="Times New Roman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Фильтр «ответственное лицо» в блок «запросы на разъяснение»</a:t>
            </a:r>
          </a:p>
        </p:txBody>
      </p:sp>
      <p:sp>
        <p:nvSpPr>
          <p:cNvPr id="4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68393" y="5207137"/>
            <a:ext cx="9998055" cy="1331775"/>
          </a:xfrm>
          <a:prstGeom prst="rect">
            <a:avLst/>
          </a:prstGeom>
          <a:noFill/>
          <a:ln w="19811">
            <a:noFill/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12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ЛК 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организатора </a:t>
            </a:r>
            <a:r>
              <a:rPr sz="1200" spc="-1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торгов </a:t>
            </a:r>
            <a:r>
              <a:rPr sz="12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</a:t>
            </a:r>
            <a:r>
              <a:rPr sz="12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раздел </a:t>
            </a:r>
            <a:r>
              <a:rPr sz="12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«Реестр запросов на 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разъяснение» был добавлен </a:t>
            </a:r>
            <a:r>
              <a:rPr sz="12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фильтр </a:t>
            </a:r>
            <a:r>
              <a:rPr sz="12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запросов по</a:t>
            </a:r>
            <a:r>
              <a:rPr sz="1200" spc="-1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sz="1200" spc="-1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ответственному</a:t>
            </a:r>
            <a:endParaRPr sz="1200" dirty="0">
              <a:solidFill>
                <a:srgbClr val="FAED00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лицу </a:t>
            </a:r>
            <a:r>
              <a:rPr sz="12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(аналогично </a:t>
            </a:r>
            <a:r>
              <a:rPr sz="1200" spc="-3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фильтру, </a:t>
            </a:r>
            <a:r>
              <a:rPr sz="12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реализованному </a:t>
            </a:r>
            <a:r>
              <a:rPr sz="12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</a:t>
            </a:r>
            <a:r>
              <a:rPr sz="12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календаре </a:t>
            </a:r>
            <a:r>
              <a:rPr sz="12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событий). </a:t>
            </a:r>
            <a:endParaRPr lang="ru-RU" sz="1200" dirty="0" smtClean="0">
              <a:solidFill>
                <a:srgbClr val="FAED00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200" dirty="0" err="1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При</a:t>
            </a:r>
            <a:r>
              <a:rPr sz="12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sz="1200" spc="-5" dirty="0" err="1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выборе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sz="1200" spc="-10" dirty="0" err="1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значения</a:t>
            </a:r>
            <a:r>
              <a:rPr sz="1200" spc="-1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:</a:t>
            </a:r>
            <a:endParaRPr lang="ru-RU" sz="1200" spc="-10" dirty="0" smtClean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200" spc="-1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1) </a:t>
            </a:r>
            <a:r>
              <a:rPr sz="1200" spc="-5" dirty="0" err="1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отображаются</a:t>
            </a:r>
            <a:r>
              <a:rPr sz="1200" spc="-12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sz="1200" dirty="0" err="1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всепоступившие</a:t>
            </a:r>
            <a:r>
              <a:rPr sz="12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sz="12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запросы (по 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умолчанию), </a:t>
            </a:r>
            <a:endParaRPr lang="ru-RU" sz="1200" spc="-5" dirty="0" smtClean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200" spc="-5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2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) отображаются </a:t>
            </a:r>
            <a:r>
              <a:rPr sz="12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запросы 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по закупкам, по </a:t>
            </a:r>
            <a:r>
              <a:rPr sz="1200" spc="-2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которым </a:t>
            </a:r>
            <a:r>
              <a:rPr sz="12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данный </a:t>
            </a:r>
            <a:r>
              <a:rPr sz="12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пользователь 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указан  </a:t>
            </a:r>
            <a:r>
              <a:rPr sz="12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как </a:t>
            </a:r>
            <a:r>
              <a:rPr sz="12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ответственное лицо, </a:t>
            </a:r>
            <a:endParaRPr lang="ru-RU" sz="1200" dirty="0" smtClean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2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3</a:t>
            </a:r>
            <a:r>
              <a:rPr sz="12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) 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представлен выбор ответственного лица из списка </a:t>
            </a:r>
            <a:r>
              <a:rPr sz="12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пользователей </a:t>
            </a:r>
            <a:r>
              <a:rPr sz="12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и 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отображаются </a:t>
            </a:r>
            <a:r>
              <a:rPr sz="12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запросы 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по  извещениям, по </a:t>
            </a:r>
            <a:r>
              <a:rPr sz="1200" spc="-2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которым 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выбранный </a:t>
            </a:r>
            <a:r>
              <a:rPr sz="12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пользователь </a:t>
            </a:r>
            <a:r>
              <a:rPr sz="12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является 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ответственным</a:t>
            </a:r>
            <a:r>
              <a:rPr sz="1200" spc="-8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sz="12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лицом.</a:t>
            </a:r>
            <a:endParaRPr sz="1200" dirty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392101" y="5287583"/>
            <a:ext cx="1107357" cy="10687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4" y="5384904"/>
            <a:ext cx="813570" cy="813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1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08" y="1443047"/>
            <a:ext cx="10134600" cy="3486150"/>
          </a:xfrm>
          <a:prstGeom prst="rect">
            <a:avLst/>
          </a:prstGeom>
          <a:noFill/>
          <a:ln>
            <a:solidFill>
              <a:srgbClr val="21A038"/>
            </a:solidFill>
          </a:ln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12008" y="190634"/>
            <a:ext cx="10404038" cy="87772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АВТОМАТИЧЕСКИЙ РАСЧЕТ СТОИМОСТНОГО КРИТЕРИЯ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ЦЕНА КОНТРАКТА» по </a:t>
            </a:r>
            <a:r>
              <a:rPr lang="ru-RU" sz="2400" dirty="0">
                <a:solidFill>
                  <a:schemeClr val="tx1"/>
                </a:solidFill>
              </a:rPr>
              <a:t>ОК </a:t>
            </a:r>
            <a:r>
              <a:rPr lang="ru-RU" sz="2400" dirty="0" smtClean="0">
                <a:solidFill>
                  <a:schemeClr val="tx1"/>
                </a:solidFill>
              </a:rPr>
              <a:t>(ВСЕ ВИДЫ)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417618" y="5041045"/>
            <a:ext cx="13049401" cy="1720007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96432" y="1068358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296432" y="5429330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7" y="5541178"/>
            <a:ext cx="706774" cy="7067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02663" y="5408756"/>
            <a:ext cx="10363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Добавлен </a:t>
            </a:r>
            <a:r>
              <a:rPr lang="ru-RU" dirty="0">
                <a:solidFill>
                  <a:srgbClr val="FAED00"/>
                </a:solidFill>
              </a:rPr>
              <a:t>автоматический расчет баллов по стоимостному критерию </a:t>
            </a:r>
            <a:r>
              <a:rPr lang="ru-RU" dirty="0">
                <a:solidFill>
                  <a:schemeClr val="bg1"/>
                </a:solidFill>
              </a:rPr>
              <a:t>и присвоение порядковых номеров по итоговым баллам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Итоговый балл по заявке и порядковый номер заявки могут быть изменены пользователем заказчика.</a:t>
            </a:r>
            <a:endParaRPr lang="ru-RU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766560" y="4376057"/>
            <a:ext cx="2338251" cy="418012"/>
          </a:xfrm>
          <a:prstGeom prst="rightArrow">
            <a:avLst/>
          </a:prstGeom>
          <a:solidFill>
            <a:srgbClr val="21A038"/>
          </a:solidFill>
          <a:ln>
            <a:solidFill>
              <a:srgbClr val="21A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17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522514" y="4086740"/>
            <a:ext cx="9895448" cy="11521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bg1"/>
                </a:solidFill>
              </a:rPr>
              <a:t>ЗАПРОС КОТИРОВОК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0219" y="1752707"/>
            <a:ext cx="10149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dirty="0" smtClean="0">
                <a:solidFill>
                  <a:srgbClr val="FAED00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ФУНКЦИОНАЛ УДАЛЕННОГО ПОДПИСАНИЯ ПРОТОКОЛА ВСЕМИ СОТРУДНИКАМИ КОМИССИИ </a:t>
            </a:r>
          </a:p>
          <a:p>
            <a:r>
              <a:rPr lang="ru-RU" altLang="ru-RU" sz="3600" dirty="0" smtClean="0">
                <a:solidFill>
                  <a:srgbClr val="FAED00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(ВНУТРИ ПРОЦЕДУРЫ)</a:t>
            </a:r>
            <a:endParaRPr lang="ru-RU" sz="3600" dirty="0">
              <a:solidFill>
                <a:srgbClr val="FAED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387056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14433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8" y="4811912"/>
            <a:ext cx="902338" cy="902338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3858844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-387424"/>
            <a:ext cx="4992555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37" y="4900331"/>
            <a:ext cx="838422" cy="8384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01" y="4941249"/>
            <a:ext cx="797504" cy="797504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295764" y="4756701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40" y="4900331"/>
            <a:ext cx="859115" cy="859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8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27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1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221672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21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0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71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76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92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195" y="3801592"/>
            <a:ext cx="5920758" cy="3056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55" y="16348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СЕРВИС ОБОСНОВАНИЯ НМЦ</a:t>
            </a:r>
            <a:endParaRPr lang="ru-RU" sz="2800" dirty="0">
              <a:latin typeface="SB Sans Display"/>
              <a:cs typeface="SB Sans Display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455" y="777999"/>
            <a:ext cx="597178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Аналитические сервисы: расчет НМЦК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9455" y="1320244"/>
            <a:ext cx="60960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33">
              <a:spcBef>
                <a:spcPts val="133"/>
              </a:spcBef>
            </a:pPr>
            <a:r>
              <a:rPr lang="ru-RU" spc="-7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Сервис </a:t>
            </a:r>
            <a:r>
              <a:rPr lang="ru-RU" spc="7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для </a:t>
            </a:r>
            <a:r>
              <a:rPr lang="ru-RU" spc="13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обоснования</a:t>
            </a:r>
            <a:r>
              <a:rPr lang="ru-RU" spc="-152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pc="13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НМЦК.</a:t>
            </a:r>
            <a:endParaRPr lang="ru-RU" dirty="0" smtClean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>
              <a:lnSpc>
                <a:spcPct val="100000"/>
              </a:lnSpc>
            </a:pPr>
            <a:endParaRPr lang="ru-RU" sz="20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16933"/>
            <a:r>
              <a:rPr lang="ru-RU" dirty="0"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Создан </a:t>
            </a:r>
            <a:r>
              <a:rPr lang="ru-RU" spc="60" dirty="0"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в </a:t>
            </a:r>
            <a:r>
              <a:rPr lang="ru-RU" spc="20" dirty="0"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соответствии </a:t>
            </a:r>
            <a:r>
              <a:rPr lang="ru-RU" spc="33" dirty="0"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с</a:t>
            </a:r>
            <a:r>
              <a:rPr lang="ru-RU" spc="-272" dirty="0"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 </a:t>
            </a:r>
            <a:r>
              <a:rPr lang="ru-RU" u="sng" spc="33" dirty="0">
                <a:uFill>
                  <a:solidFill>
                    <a:srgbClr val="0096A7"/>
                  </a:solidFill>
                </a:uFill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Приказом</a:t>
            </a:r>
            <a:endParaRPr lang="ru-RU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16933"/>
            <a:r>
              <a:rPr lang="ru-RU" u="sng" spc="40" dirty="0">
                <a:uFill>
                  <a:solidFill>
                    <a:srgbClr val="0096A7"/>
                  </a:solidFill>
                </a:uFill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Минэкономразвития </a:t>
            </a:r>
            <a:r>
              <a:rPr lang="ru-RU" u="sng" spc="-20" dirty="0">
                <a:uFill>
                  <a:solidFill>
                    <a:srgbClr val="0096A7"/>
                  </a:solidFill>
                </a:uFill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РФ </a:t>
            </a:r>
            <a:r>
              <a:rPr lang="ru-RU" u="sng" spc="27" dirty="0">
                <a:uFill>
                  <a:solidFill>
                    <a:srgbClr val="0096A7"/>
                  </a:solidFill>
                </a:uFill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от </a:t>
            </a:r>
            <a:r>
              <a:rPr lang="ru-RU" u="sng" spc="-7" dirty="0">
                <a:uFill>
                  <a:solidFill>
                    <a:srgbClr val="0096A7"/>
                  </a:solidFill>
                </a:uFill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02.10.2013</a:t>
            </a:r>
            <a:r>
              <a:rPr lang="ru-RU" u="sng" spc="-227" dirty="0">
                <a:uFill>
                  <a:solidFill>
                    <a:srgbClr val="0096A7"/>
                  </a:solidFill>
                </a:uFill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 </a:t>
            </a:r>
            <a:r>
              <a:rPr lang="ru-RU" u="sng" spc="20" dirty="0">
                <a:uFill>
                  <a:solidFill>
                    <a:srgbClr val="0096A7"/>
                  </a:solidFill>
                </a:uFill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г.</a:t>
            </a:r>
            <a:endParaRPr lang="ru-RU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16933" marR="38944" indent="-847">
              <a:spcBef>
                <a:spcPts val="7"/>
              </a:spcBef>
            </a:pPr>
            <a:r>
              <a:rPr lang="ru-RU" u="sng" spc="-400" dirty="0">
                <a:uFill>
                  <a:solidFill>
                    <a:srgbClr val="0096A7"/>
                  </a:solidFill>
                </a:uFill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 </a:t>
            </a:r>
            <a:r>
              <a:rPr lang="ru-RU" u="sng" dirty="0">
                <a:uFill>
                  <a:solidFill>
                    <a:srgbClr val="0096A7"/>
                  </a:solidFill>
                </a:uFill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№567</a:t>
            </a:r>
            <a:r>
              <a:rPr lang="ru-RU" dirty="0"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 </a:t>
            </a:r>
            <a:r>
              <a:rPr lang="ru-RU" spc="-80" dirty="0"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«Об </a:t>
            </a:r>
            <a:r>
              <a:rPr lang="ru-RU" spc="20" dirty="0"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утверждении </a:t>
            </a:r>
            <a:r>
              <a:rPr lang="ru-RU" spc="27" dirty="0">
                <a:latin typeface="SB Sans Display Light" panose="020B0303040504020204" pitchFamily="34" charset="0"/>
                <a:cs typeface="SB Sans Display Light" panose="020B0303040504020204" pitchFamily="34" charset="0"/>
                <a:hlinkClick r:id="rId4"/>
              </a:rPr>
              <a:t>методических </a:t>
            </a:r>
            <a:r>
              <a:rPr lang="ru-RU" spc="2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pc="2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рекомендаций </a:t>
            </a:r>
            <a:r>
              <a:rPr lang="ru-RU" spc="3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 </a:t>
            </a:r>
            <a:r>
              <a:rPr lang="ru-RU" spc="2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применению</a:t>
            </a:r>
            <a:r>
              <a:rPr lang="ru-RU" spc="-28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pc="2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методов  </a:t>
            </a:r>
            <a:r>
              <a:rPr lang="ru-RU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определения </a:t>
            </a:r>
            <a:r>
              <a:rPr lang="ru-RU" spc="2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НМЦК</a:t>
            </a:r>
            <a:r>
              <a:rPr lang="ru-RU" spc="-10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pc="-6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&lt;…&gt;».</a:t>
            </a:r>
            <a:endParaRPr lang="ru-RU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>
              <a:lnSpc>
                <a:spcPct val="100000"/>
              </a:lnSpc>
            </a:pPr>
            <a:endParaRPr lang="ru-RU" sz="20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16933" marR="320031">
              <a:spcBef>
                <a:spcPts val="7"/>
              </a:spcBef>
            </a:pPr>
            <a:r>
              <a:rPr lang="ru-RU" b="1" spc="-6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Выгода: </a:t>
            </a:r>
            <a:r>
              <a:rPr lang="ru-RU" b="1" spc="-3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экономия </a:t>
            </a:r>
            <a:r>
              <a:rPr lang="ru-RU" b="1" spc="-4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времени </a:t>
            </a:r>
            <a:r>
              <a:rPr lang="ru-RU" b="1" spc="-5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  </a:t>
            </a:r>
            <a:r>
              <a:rPr lang="ru-RU" b="1" spc="-7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обосновании </a:t>
            </a:r>
            <a:r>
              <a:rPr lang="ru-RU" b="1" spc="2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НМЦК, </a:t>
            </a:r>
            <a:r>
              <a:rPr lang="ru-RU" b="1" spc="-2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снижение</a:t>
            </a:r>
            <a:r>
              <a:rPr lang="ru-RU" b="1" spc="-29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b="1" spc="-3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риска  </a:t>
            </a:r>
            <a:r>
              <a:rPr lang="ru-RU" b="1" spc="-5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нарушения</a:t>
            </a:r>
            <a:r>
              <a:rPr lang="ru-RU" b="1" spc="-10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b="1" spc="-3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законодательства.</a:t>
            </a:r>
            <a:endParaRPr lang="ru-RU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>
              <a:spcBef>
                <a:spcPts val="7"/>
              </a:spcBef>
            </a:pPr>
            <a:endParaRPr lang="ru-RU" sz="20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16933"/>
            <a:r>
              <a:rPr lang="ru-RU" b="1" spc="-3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Возможности:</a:t>
            </a:r>
            <a:endParaRPr lang="ru-RU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455" y="4882526"/>
            <a:ext cx="6096000" cy="18235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6374" indent="-229441">
              <a:spcBef>
                <a:spcPts val="1067"/>
              </a:spcBef>
              <a:buChar char="•"/>
              <a:tabLst>
                <a:tab pos="247220" algn="l"/>
              </a:tabLst>
            </a:pPr>
            <a:r>
              <a:rPr lang="ru-RU" spc="2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Контроль </a:t>
            </a:r>
            <a:r>
              <a:rPr lang="ru-RU" spc="1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обоснования</a:t>
            </a:r>
            <a:r>
              <a:rPr lang="ru-RU" spc="-11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НМЦК;</a:t>
            </a:r>
          </a:p>
          <a:p>
            <a:pPr marL="246374" indent="-229441">
              <a:spcBef>
                <a:spcPts val="933"/>
              </a:spcBef>
              <a:buChar char="•"/>
              <a:tabLst>
                <a:tab pos="247220" algn="l"/>
              </a:tabLst>
            </a:pPr>
            <a:r>
              <a:rPr lang="ru-RU" spc="4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Динамика контрактов </a:t>
            </a:r>
            <a:r>
              <a:rPr lang="ru-RU" spc="3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</a:t>
            </a:r>
            <a:r>
              <a:rPr lang="ru-RU" spc="-28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товарам;</a:t>
            </a:r>
          </a:p>
          <a:p>
            <a:pPr marL="246374" indent="-229441">
              <a:spcBef>
                <a:spcPts val="927"/>
              </a:spcBef>
              <a:buChar char="•"/>
              <a:tabLst>
                <a:tab pos="247220" algn="l"/>
              </a:tabLst>
            </a:pPr>
            <a:r>
              <a:rPr lang="ru-RU" spc="1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Классификатор</a:t>
            </a:r>
            <a:r>
              <a:rPr lang="ru-RU" spc="-4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pc="-5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ТРУ;</a:t>
            </a:r>
            <a:endParaRPr lang="ru-RU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46374" indent="-229441">
              <a:spcBef>
                <a:spcPts val="940"/>
              </a:spcBef>
              <a:buChar char="•"/>
              <a:tabLst>
                <a:tab pos="247220" algn="l"/>
              </a:tabLst>
            </a:pPr>
            <a:r>
              <a:rPr lang="ru-RU" spc="3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Возможность</a:t>
            </a:r>
            <a:r>
              <a:rPr lang="ru-RU" spc="-4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pc="5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выгрузки</a:t>
            </a:r>
            <a:endParaRPr lang="ru-RU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46374">
              <a:spcBef>
                <a:spcPts val="7"/>
              </a:spcBef>
            </a:pPr>
            <a:r>
              <a:rPr lang="ru-RU" spc="2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аналитических</a:t>
            </a:r>
            <a:r>
              <a:rPr lang="ru-RU" spc="-8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pc="3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справок.</a:t>
            </a:r>
            <a:endParaRPr lang="ru-RU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10713" y="1242997"/>
            <a:ext cx="7961451" cy="2457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6374" indent="-229441">
              <a:spcBef>
                <a:spcPts val="133"/>
              </a:spcBef>
              <a:buChar char="•"/>
              <a:tabLst>
                <a:tab pos="247220" algn="l"/>
              </a:tabLst>
            </a:pPr>
            <a:r>
              <a:rPr lang="ru-RU" sz="1400" spc="2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Метод </a:t>
            </a:r>
            <a:r>
              <a:rPr lang="ru-RU" sz="1400" spc="2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сопоставимых</a:t>
            </a:r>
            <a:r>
              <a:rPr lang="ru-RU" sz="1400" spc="-12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1400" spc="4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рыночных</a:t>
            </a:r>
            <a:r>
              <a:rPr lang="ru-RU" sz="140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1400" spc="-2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цен</a:t>
            </a:r>
            <a:endParaRPr lang="ru-RU" sz="14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46374" indent="-229441">
              <a:spcBef>
                <a:spcPts val="660"/>
              </a:spcBef>
              <a:buChar char="•"/>
              <a:tabLst>
                <a:tab pos="247220" algn="l"/>
              </a:tabLst>
            </a:pPr>
            <a:r>
              <a:rPr lang="ru-RU" sz="1400" spc="-1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Расчет </a:t>
            </a:r>
            <a:r>
              <a:rPr lang="ru-RU" sz="1400" spc="1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средневзвешенной</a:t>
            </a:r>
            <a:r>
              <a:rPr lang="ru-RU" sz="1400" spc="-8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140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цены</a:t>
            </a:r>
          </a:p>
          <a:p>
            <a:pPr marL="246374" indent="-229441">
              <a:spcBef>
                <a:spcPts val="673"/>
              </a:spcBef>
              <a:buChar char="•"/>
              <a:tabLst>
                <a:tab pos="247220" algn="l"/>
              </a:tabLst>
            </a:pPr>
            <a:r>
              <a:rPr lang="ru-RU" sz="140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Тарифный</a:t>
            </a:r>
            <a:r>
              <a:rPr lang="ru-RU" sz="1400" spc="-8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140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метод</a:t>
            </a:r>
          </a:p>
          <a:p>
            <a:pPr marL="246374" indent="-229441">
              <a:spcBef>
                <a:spcPts val="927"/>
              </a:spcBef>
              <a:buChar char="•"/>
              <a:tabLst>
                <a:tab pos="247220" algn="l"/>
              </a:tabLst>
            </a:pPr>
            <a:r>
              <a:rPr lang="ru-RU" sz="1400" spc="4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Поиск </a:t>
            </a:r>
            <a:r>
              <a:rPr lang="ru-RU" sz="1400" spc="3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 </a:t>
            </a:r>
            <a:r>
              <a:rPr lang="ru-RU" sz="1400" spc="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МНН</a:t>
            </a:r>
            <a:r>
              <a:rPr lang="ru-RU" sz="1400" spc="-25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1400" spc="1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(международное</a:t>
            </a:r>
            <a:endParaRPr lang="ru-RU" sz="14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46374"/>
            <a:r>
              <a:rPr lang="ru-RU" sz="1400" spc="1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непатентованное</a:t>
            </a:r>
            <a:r>
              <a:rPr lang="ru-RU" sz="1400" spc="-10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1400" spc="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наименование)</a:t>
            </a:r>
            <a:endParaRPr lang="ru-RU" sz="14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46374" marR="361518" indent="-229441">
              <a:spcBef>
                <a:spcPts val="947"/>
              </a:spcBef>
              <a:buChar char="•"/>
              <a:tabLst>
                <a:tab pos="247220" algn="l"/>
              </a:tabLst>
            </a:pPr>
            <a:r>
              <a:rPr lang="ru-RU" sz="140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Выбор </a:t>
            </a:r>
            <a:r>
              <a:rPr lang="ru-RU" sz="1400" spc="1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лекарственной </a:t>
            </a:r>
            <a:r>
              <a:rPr lang="ru-RU" sz="1400" spc="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формы</a:t>
            </a:r>
            <a:r>
              <a:rPr lang="ru-RU" sz="1400" spc="-16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1400" spc="2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и дозировки</a:t>
            </a:r>
            <a:endParaRPr lang="ru-RU" sz="14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46374" indent="-229441">
              <a:spcBef>
                <a:spcPts val="927"/>
              </a:spcBef>
              <a:buChar char="•"/>
              <a:tabLst>
                <a:tab pos="247220" algn="l"/>
              </a:tabLst>
            </a:pPr>
            <a:r>
              <a:rPr lang="ru-RU" sz="1400" spc="4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Корректировка </a:t>
            </a:r>
            <a:r>
              <a:rPr lang="ru-RU" sz="1400" spc="2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цены </a:t>
            </a:r>
            <a:r>
              <a:rPr lang="ru-RU" sz="1400" spc="3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 </a:t>
            </a:r>
            <a:r>
              <a:rPr lang="ru-RU" sz="1400" spc="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учетом</a:t>
            </a:r>
            <a:r>
              <a:rPr lang="ru-RU" sz="1400" spc="-305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1400" spc="-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НДС</a:t>
            </a:r>
            <a:r>
              <a:rPr lang="ru-RU" sz="140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1400" spc="2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и оптовой</a:t>
            </a:r>
            <a:r>
              <a:rPr lang="ru-RU" sz="1400" spc="-14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1400" spc="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надбавки</a:t>
            </a:r>
            <a:endParaRPr lang="ru-RU" sz="14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46374" indent="-229441">
              <a:spcBef>
                <a:spcPts val="933"/>
              </a:spcBef>
              <a:buChar char="•"/>
              <a:tabLst>
                <a:tab pos="247220" algn="l"/>
              </a:tabLst>
            </a:pPr>
            <a:r>
              <a:rPr lang="ru-RU" sz="1400" spc="33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Возможность</a:t>
            </a:r>
            <a:r>
              <a:rPr lang="ru-RU" sz="1400" spc="-4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1400" spc="47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выгрузки</a:t>
            </a:r>
            <a:endParaRPr lang="ru-RU" sz="14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55037" y="223748"/>
            <a:ext cx="874916" cy="823450"/>
          </a:xfrm>
          <a:prstGeom prst="rect">
            <a:avLst/>
          </a:prstGeom>
        </p:spPr>
      </p:pic>
      <p:sp>
        <p:nvSpPr>
          <p:cNvPr id="12" name="object 4"/>
          <p:cNvSpPr/>
          <p:nvPr/>
        </p:nvSpPr>
        <p:spPr>
          <a:xfrm>
            <a:off x="191343" y="1136472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4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710" y="1159002"/>
            <a:ext cx="9059092" cy="3623636"/>
          </a:xfrm>
          <a:prstGeom prst="rect">
            <a:avLst/>
          </a:prstGeom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6"/>
            <a:ext cx="9715326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СОСТАВ ДОКУМЕНТОВ ПО ЗАЯВКАМ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837521" y="4782637"/>
            <a:ext cx="13029521" cy="1952589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390791" y="5239003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6" y="5350851"/>
            <a:ext cx="706774" cy="706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64907" y="4838562"/>
            <a:ext cx="103015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,serif"/>
              </a:rPr>
              <a:t>Блок </a:t>
            </a:r>
            <a:r>
              <a:rPr lang="ru-RU" dirty="0">
                <a:solidFill>
                  <a:schemeClr val="bg1"/>
                </a:solidFill>
                <a:latin typeface="Times New Roman,serif"/>
              </a:rPr>
              <a:t>с информацией о документах по </a:t>
            </a:r>
            <a:r>
              <a:rPr lang="ru-RU" dirty="0" err="1">
                <a:solidFill>
                  <a:schemeClr val="bg1"/>
                </a:solidFill>
                <a:latin typeface="Times New Roman,serif"/>
              </a:rPr>
              <a:t>доп.требованиям</a:t>
            </a:r>
            <a:r>
              <a:rPr lang="ru-RU" dirty="0">
                <a:solidFill>
                  <a:schemeClr val="bg1"/>
                </a:solidFill>
                <a:latin typeface="Times New Roman,serif"/>
              </a:rPr>
              <a:t> исключен из состава второй части заявки. Документы </a:t>
            </a:r>
            <a:r>
              <a:rPr lang="ru-RU" dirty="0">
                <a:solidFill>
                  <a:srgbClr val="FAED00"/>
                </a:solidFill>
                <a:latin typeface="Times New Roman,serif"/>
              </a:rPr>
              <a:t>перенесены в отдельную ссылку, </a:t>
            </a:r>
            <a:r>
              <a:rPr lang="ru-RU" dirty="0">
                <a:solidFill>
                  <a:schemeClr val="bg1"/>
                </a:solidFill>
                <a:latin typeface="Times New Roman,serif"/>
              </a:rPr>
              <a:t>по аналогии с регистрационными данными</a:t>
            </a:r>
            <a:r>
              <a:rPr lang="ru-RU" dirty="0" smtClean="0">
                <a:solidFill>
                  <a:schemeClr val="bg1"/>
                </a:solidFill>
                <a:latin typeface="Times New Roman,serif"/>
              </a:rPr>
              <a:t>.</a:t>
            </a:r>
          </a:p>
          <a:p>
            <a:endParaRPr lang="ru-RU" b="0" i="0" dirty="0">
              <a:solidFill>
                <a:schemeClr val="bg1"/>
              </a:solidFill>
              <a:effectLst/>
              <a:latin typeface="Times New Roman,serif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,serif"/>
              </a:rPr>
              <a:t>Для просмотра сведений об участнике в ЕРУЗ была добавлена </a:t>
            </a:r>
            <a:r>
              <a:rPr lang="ru-RU" dirty="0" smtClean="0">
                <a:solidFill>
                  <a:srgbClr val="FAED00"/>
                </a:solidFill>
                <a:latin typeface="Times New Roman,serif"/>
              </a:rPr>
              <a:t>ссылка для перехода в ЕРУЗ на карточку участника</a:t>
            </a:r>
            <a:r>
              <a:rPr lang="ru-RU" dirty="0" smtClean="0">
                <a:solidFill>
                  <a:schemeClr val="bg1"/>
                </a:solidFill>
                <a:latin typeface="Times New Roman,serif"/>
              </a:rPr>
              <a:t>.</a:t>
            </a:r>
            <a:endParaRPr lang="ru-RU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5936" y="817360"/>
            <a:ext cx="103400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 smtClean="0">
                <a:latin typeface="SB Sans Text Light"/>
                <a:cs typeface="Times New Roman"/>
              </a:rPr>
              <a:t>Вся информация по участникам в одном месте </a:t>
            </a:r>
            <a:endParaRPr lang="ru-RU" spc="-10" dirty="0">
              <a:latin typeface="SB Sans Text Ligh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3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83" y="1197357"/>
            <a:ext cx="11332791" cy="4232308"/>
          </a:xfrm>
          <a:prstGeom prst="rect">
            <a:avLst/>
          </a:prstGeom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6"/>
            <a:ext cx="4908194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РЕШЕНИЕ ПО ВСЕМ ЗАЯВКАМ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837521" y="5414289"/>
            <a:ext cx="13029521" cy="1339208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254791" y="5618659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5984" y="5503726"/>
            <a:ext cx="9988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 формы </a:t>
            </a:r>
            <a:r>
              <a:rPr lang="ru-RU" dirty="0">
                <a:solidFill>
                  <a:schemeClr val="bg1"/>
                </a:solidFill>
              </a:rPr>
              <a:t>протоколов по конкурсам, запросам котировок, запросам предложений добавлена </a:t>
            </a:r>
            <a:r>
              <a:rPr lang="ru-RU" dirty="0">
                <a:solidFill>
                  <a:srgbClr val="FAED00"/>
                </a:solidFill>
              </a:rPr>
              <a:t>возможность признания всех заявок соответствующими </a:t>
            </a:r>
            <a:r>
              <a:rPr lang="ru-RU" dirty="0">
                <a:solidFill>
                  <a:schemeClr val="bg1"/>
                </a:solidFill>
              </a:rPr>
              <a:t>(по аналогии с аукционом). Организатор в ручном режиме на форме рассмотрения (оценки) заявок осуществляется только заполнение полей по критериям.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5936" y="817360"/>
            <a:ext cx="103400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 smtClean="0">
                <a:latin typeface="SB Sans Text Light"/>
                <a:cs typeface="Times New Roman"/>
              </a:rPr>
              <a:t>Для более быстрого проставления решений по заявкам</a:t>
            </a:r>
            <a:endParaRPr lang="ru-RU" spc="-10" dirty="0">
              <a:latin typeface="SB Sans Text Light"/>
              <a:cs typeface="Times New Roman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6" y="5634035"/>
            <a:ext cx="702499" cy="702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0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6" y="382146"/>
            <a:ext cx="9819829" cy="5030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000" dirty="0" smtClean="0">
                <a:solidFill>
                  <a:schemeClr val="tx1"/>
                </a:solidFill>
              </a:rPr>
              <a:t>СООТВЕТСТВИЕ ТРЕБОВАНИЯМ, ОГРАНИЧЕНИЯМ И ПРЕФЕРЕНЦИЯМ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171509" y="2063931"/>
            <a:ext cx="5020491" cy="3391136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9137320" y="2221677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65" y="2333525"/>
            <a:ext cx="706774" cy="706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61932" y="3282179"/>
            <a:ext cx="46045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Снят </a:t>
            </a:r>
            <a:r>
              <a:rPr lang="ru-RU" dirty="0">
                <a:solidFill>
                  <a:schemeClr val="bg1"/>
                </a:solidFill>
              </a:rPr>
              <a:t>контроль на обязательность </a:t>
            </a:r>
            <a:r>
              <a:rPr lang="ru-RU" dirty="0" smtClean="0">
                <a:solidFill>
                  <a:schemeClr val="bg1"/>
                </a:solidFill>
              </a:rPr>
              <a:t>заполнения соответствия участника закупки на форме рассмотрения заявок в блоке </a:t>
            </a:r>
            <a:r>
              <a:rPr lang="ru-RU" dirty="0" smtClean="0">
                <a:solidFill>
                  <a:srgbClr val="FAED00"/>
                </a:solidFill>
              </a:rPr>
              <a:t>«</a:t>
            </a:r>
            <a:r>
              <a:rPr lang="ru-RU" dirty="0">
                <a:solidFill>
                  <a:srgbClr val="FAED00"/>
                </a:solidFill>
              </a:rPr>
              <a:t>Соответствие требованиям, ограничениям и преференциям»</a:t>
            </a:r>
            <a:r>
              <a:rPr lang="ru-RU" dirty="0">
                <a:solidFill>
                  <a:schemeClr val="bg1"/>
                </a:solidFill>
              </a:rPr>
              <a:t> на формах рассмотрения (оценки) заявок по конкурсам, запросам предложений, котировкам.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68" y="1678286"/>
            <a:ext cx="6467475" cy="4162425"/>
          </a:xfrm>
          <a:prstGeom prst="rect">
            <a:avLst/>
          </a:prstGeom>
          <a:ln w="9525">
            <a:solidFill>
              <a:srgbClr val="21A038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14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65" y="1210793"/>
            <a:ext cx="9771428" cy="3524742"/>
          </a:xfrm>
          <a:prstGeom prst="rect">
            <a:avLst/>
          </a:prstGeom>
          <a:noFill/>
          <a:ln>
            <a:solidFill>
              <a:srgbClr val="21A038"/>
            </a:solidFill>
          </a:ln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5"/>
            <a:ext cx="10643955" cy="6409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000" dirty="0" smtClean="0">
                <a:solidFill>
                  <a:schemeClr val="tx1"/>
                </a:solidFill>
              </a:rPr>
              <a:t>ПРЕДВАРИТЕЛЬНЫЙ ПРОСМОТР ПРОТОКОЛА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617306" y="4825285"/>
            <a:ext cx="21991972" cy="1763016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76693" y="5273693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85757" y="5273693"/>
            <a:ext cx="11365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личном кабинете Заказника/ УО/СО при формировании протоколов по всем видам закупок, добавлен функционал по возможности его </a:t>
            </a:r>
            <a:r>
              <a:rPr lang="ru-RU" dirty="0">
                <a:solidFill>
                  <a:srgbClr val="FAED00"/>
                </a:solidFill>
              </a:rPr>
              <a:t>предварительного просмотра перед подписанием ЭЦП и размещением в </a:t>
            </a:r>
            <a:r>
              <a:rPr lang="ru-RU" dirty="0" smtClean="0">
                <a:solidFill>
                  <a:srgbClr val="FAED00"/>
                </a:solidFill>
              </a:rPr>
              <a:t>ЭТП.</a:t>
            </a:r>
            <a:endParaRPr lang="ru-RU" dirty="0">
              <a:solidFill>
                <a:srgbClr val="FAED00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Внешний вид предварительно просматриваемого протокола идентичен уже сформированному </a:t>
            </a:r>
            <a:r>
              <a:rPr lang="ru-RU" dirty="0" smtClean="0">
                <a:solidFill>
                  <a:schemeClr val="bg1"/>
                </a:solidFill>
              </a:rPr>
              <a:t>протоколу.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68" y="5382168"/>
            <a:ext cx="649249" cy="649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53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65" y="1168984"/>
            <a:ext cx="9191625" cy="4791075"/>
          </a:xfrm>
          <a:prstGeom prst="rect">
            <a:avLst/>
          </a:prstGeom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6"/>
            <a:ext cx="5038823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ДОКУМЕНТЫ ЗАЯВКИ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779500" y="4910463"/>
            <a:ext cx="13029521" cy="1843034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254791" y="5494825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6" y="5606673"/>
            <a:ext cx="706774" cy="7067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374">
            <a:off x="8217612" y="3702986"/>
            <a:ext cx="447980" cy="411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2710" y="5132464"/>
            <a:ext cx="108537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8600"/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просмотре документов заявок на участие по всем типам процедур. Для текущей сессии пользователя, </a:t>
            </a:r>
            <a:r>
              <a:rPr lang="ru-RU" dirty="0">
                <a:solidFill>
                  <a:srgbClr val="FAE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просмотренные файлы из состава заявки будут менять  цвет.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обновления страницы, цвет файла будет возвращен на исходный.</a:t>
            </a:r>
          </a:p>
          <a:p>
            <a:pPr marL="457200" indent="-22860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При просмотре заявок с большим количеством прикрепленных документов, конкретный пользователь будет видеть, какой файл, он просмотрел, а какой нет.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5936" y="817360"/>
            <a:ext cx="103400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 smtClean="0">
                <a:latin typeface="SB Sans Text Light"/>
                <a:cs typeface="Times New Roman"/>
              </a:rPr>
              <a:t>Признак просмотра документа</a:t>
            </a:r>
            <a:endParaRPr lang="ru-RU" spc="-10" dirty="0">
              <a:latin typeface="SB Sans Text Ligh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8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43" y="1168984"/>
            <a:ext cx="8960114" cy="4645323"/>
          </a:xfrm>
          <a:prstGeom prst="rect">
            <a:avLst/>
          </a:prstGeom>
          <a:noFill/>
          <a:ln>
            <a:solidFill>
              <a:srgbClr val="21A038"/>
            </a:solidFill>
          </a:ln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6"/>
            <a:ext cx="4228926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ЗАЯВКИ НА УЧАСТИЕ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471760" y="5887805"/>
            <a:ext cx="13029521" cy="1088480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296432" y="5933836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4578" y="6109629"/>
            <a:ext cx="10872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формы </a:t>
            </a:r>
            <a:r>
              <a:rPr lang="ru-RU" dirty="0" smtClean="0">
                <a:solidFill>
                  <a:schemeClr val="bg1"/>
                </a:solidFill>
              </a:rPr>
              <a:t>сведений по первым частям/вторым частям заявок была </a:t>
            </a:r>
            <a:r>
              <a:rPr lang="ru-RU" dirty="0" smtClean="0">
                <a:solidFill>
                  <a:srgbClr val="FAED00"/>
                </a:solidFill>
              </a:rPr>
              <a:t>добавлена информация по числу  направленных заявок.</a:t>
            </a:r>
            <a:endParaRPr lang="ru-RU" dirty="0">
              <a:solidFill>
                <a:srgbClr val="FAED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5936" y="817360"/>
            <a:ext cx="103400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 smtClean="0">
                <a:latin typeface="SB Sans Text Light"/>
                <a:cs typeface="Times New Roman"/>
              </a:rPr>
              <a:t>Отображение информации по заявкам</a:t>
            </a:r>
            <a:endParaRPr lang="ru-RU" spc="-10" dirty="0">
              <a:latin typeface="SB Sans Text Light"/>
              <a:cs typeface="Times New Roman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6" y="5949599"/>
            <a:ext cx="744140" cy="744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14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433" y="1192450"/>
            <a:ext cx="9379540" cy="5053740"/>
          </a:xfrm>
          <a:prstGeom prst="rect">
            <a:avLst/>
          </a:prstGeom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6"/>
            <a:ext cx="4228926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ЗАЯВКИ НА УЧАСТИЕ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551558" y="5870723"/>
            <a:ext cx="13029521" cy="1088480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296432" y="5933836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7" y="6045684"/>
            <a:ext cx="706774" cy="706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4578" y="6214403"/>
            <a:ext cx="10872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 умолчанию информация отображается в развернутом виде. </a:t>
            </a:r>
            <a:endParaRPr lang="ru-RU" dirty="0">
              <a:solidFill>
                <a:srgbClr val="FAED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5936" y="817360"/>
            <a:ext cx="103400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 smtClean="0">
                <a:latin typeface="SB Sans Text Light"/>
                <a:cs typeface="Times New Roman"/>
              </a:rPr>
              <a:t>Отображение информации по заявкам</a:t>
            </a:r>
            <a:endParaRPr lang="ru-RU" spc="-10" dirty="0">
              <a:latin typeface="SB Sans Text Ligh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23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12768" y="221939"/>
            <a:ext cx="5456834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СНИЖЕНИЕ ЦЕНЫ КОНТРАКТА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837521" y="4427972"/>
            <a:ext cx="13029521" cy="2099192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412768" y="4873661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53138" y="5012432"/>
            <a:ext cx="9667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случае изменения цены контракта в ЕИС  в карточке контракта на ЭТП оператором добавлена пиктограмма </a:t>
            </a:r>
            <a:r>
              <a:rPr lang="ru-RU" dirty="0">
                <a:solidFill>
                  <a:srgbClr val="FAED00"/>
                </a:solidFill>
              </a:rPr>
              <a:t>с указанием причины изменения цены контракта.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87" y="1529444"/>
            <a:ext cx="9896475" cy="2352675"/>
          </a:xfrm>
          <a:prstGeom prst="rect">
            <a:avLst/>
          </a:prstGeom>
          <a:noFill/>
          <a:ln>
            <a:solidFill>
              <a:srgbClr val="21A038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9364">
            <a:off x="6297373" y="2496984"/>
            <a:ext cx="447980" cy="41183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12768" y="734102"/>
            <a:ext cx="103400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 smtClean="0">
                <a:latin typeface="SB Sans Text Light"/>
                <a:cs typeface="Times New Roman"/>
              </a:rPr>
              <a:t>Признак снижения цены контракта в карточке, после поступления её из ЕИС</a:t>
            </a:r>
            <a:endParaRPr lang="ru-RU" spc="-10" dirty="0">
              <a:latin typeface="SB Sans Text Light"/>
              <a:cs typeface="Times New Roman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5" y="4932841"/>
            <a:ext cx="725922" cy="725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2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" y="1205595"/>
            <a:ext cx="12095238" cy="3847619"/>
          </a:xfrm>
          <a:prstGeom prst="rect">
            <a:avLst/>
          </a:prstGeom>
          <a:noFill/>
          <a:ln>
            <a:solidFill>
              <a:srgbClr val="21A038"/>
            </a:solidFill>
          </a:ln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5"/>
            <a:ext cx="10643955" cy="6409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1700" dirty="0" smtClean="0">
                <a:solidFill>
                  <a:schemeClr val="tx1"/>
                </a:solidFill>
              </a:rPr>
              <a:t>ФУНКЦИОНАЛ ПО СОГЛАСОВАНИЮ ИНФОРМАЦИИ, ПОДТВЕРЖДАЮЩЕЙ ДОБРОСОВЕСТНОСТЬ УЧАСТНИКА ЗАКУПКИ (В СООТВЕТСТВИИ С Ч. 5 СТ.37 44-ФЗ).</a:t>
            </a:r>
          </a:p>
          <a:p>
            <a:endParaRPr lang="ru-RU" sz="17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778670" y="4014642"/>
            <a:ext cx="21991972" cy="2836547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142154" y="5053214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9" y="5165062"/>
            <a:ext cx="706774" cy="706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78387" y="4173815"/>
            <a:ext cx="10788061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/>
              <a:t> </a:t>
            </a:r>
            <a:r>
              <a:rPr lang="ru-RU" sz="1300" dirty="0">
                <a:solidFill>
                  <a:schemeClr val="bg1"/>
                </a:solidFill>
              </a:rPr>
              <a:t>В </a:t>
            </a:r>
            <a:r>
              <a:rPr lang="ru-RU" sz="1200" dirty="0">
                <a:solidFill>
                  <a:schemeClr val="bg1"/>
                </a:solidFill>
              </a:rPr>
              <a:t>личном кабинете УО в реестре «Контракты заказчиков» добавлен функционал по согласованию информации, подтверждающей добросовестность участника закупки (в соответствии с ч. 5 ст.37 44-ФЗ).</a:t>
            </a:r>
          </a:p>
          <a:p>
            <a:r>
              <a:rPr lang="ru-RU" sz="1200" dirty="0">
                <a:solidFill>
                  <a:schemeClr val="bg1"/>
                </a:solidFill>
              </a:rPr>
              <a:t>Условия реализации функционала:</a:t>
            </a:r>
          </a:p>
          <a:p>
            <a:r>
              <a:rPr lang="ru-RU" sz="1200" dirty="0">
                <a:solidFill>
                  <a:schemeClr val="bg1"/>
                </a:solidFill>
              </a:rPr>
              <a:t>1)      Реализуем для всех карточек контрактов заказчика, по которым организатором было установлено обеспечение исполнения контракта</a:t>
            </a:r>
          </a:p>
          <a:p>
            <a:r>
              <a:rPr lang="ru-RU" sz="1200" dirty="0">
                <a:solidFill>
                  <a:schemeClr val="bg1"/>
                </a:solidFill>
              </a:rPr>
              <a:t>2)      Снижение НМЦК на 25 % и более</a:t>
            </a:r>
          </a:p>
          <a:p>
            <a:r>
              <a:rPr lang="ru-RU" sz="1200" dirty="0">
                <a:solidFill>
                  <a:schemeClr val="bg1"/>
                </a:solidFill>
              </a:rPr>
              <a:t>3)      В персональные  настройки добавлено новое событие "Согласование информации, подтверждающей добросовестность поставщика" (</a:t>
            </a:r>
            <a:r>
              <a:rPr lang="ru-RU" sz="1200" b="1" dirty="0">
                <a:solidFill>
                  <a:schemeClr val="bg1"/>
                </a:solidFill>
              </a:rPr>
              <a:t>по умолчанию у всех УО галочка отжата</a:t>
            </a:r>
            <a:r>
              <a:rPr lang="ru-RU" sz="1200" dirty="0">
                <a:solidFill>
                  <a:schemeClr val="bg1"/>
                </a:solidFill>
              </a:rPr>
              <a:t>).  </a:t>
            </a:r>
          </a:p>
          <a:p>
            <a:r>
              <a:rPr lang="ru-RU" sz="1200" dirty="0">
                <a:solidFill>
                  <a:schemeClr val="bg1"/>
                </a:solidFill>
              </a:rPr>
              <a:t>4)      Отображение события в кабинете УО. </a:t>
            </a:r>
            <a:r>
              <a:rPr lang="ru-RU" sz="1200" u="sng" dirty="0">
                <a:solidFill>
                  <a:schemeClr val="bg1"/>
                </a:solidFill>
              </a:rPr>
              <a:t>Отображение данного события можно включит</a:t>
            </a:r>
            <a:r>
              <a:rPr lang="ru-RU" sz="1200" dirty="0">
                <a:solidFill>
                  <a:schemeClr val="bg1"/>
                </a:solidFill>
              </a:rPr>
              <a:t>ь (поставить галочку), </a:t>
            </a:r>
            <a:r>
              <a:rPr lang="ru-RU" sz="1200" u="sng" dirty="0">
                <a:solidFill>
                  <a:schemeClr val="bg1"/>
                </a:solidFill>
              </a:rPr>
              <a:t>либо отключить</a:t>
            </a:r>
            <a:r>
              <a:rPr lang="ru-RU" sz="1200" dirty="0">
                <a:solidFill>
                  <a:schemeClr val="bg1"/>
                </a:solidFill>
              </a:rPr>
              <a:t> (не ставить галочку, либо убрать, если галочку поставили). Описание событий по согласованию:</a:t>
            </a:r>
          </a:p>
          <a:p>
            <a:r>
              <a:rPr lang="ru-RU" sz="1200" dirty="0">
                <a:solidFill>
                  <a:schemeClr val="bg1"/>
                </a:solidFill>
              </a:rPr>
              <a:t>- всегда оранжевого цвета</a:t>
            </a:r>
          </a:p>
          <a:p>
            <a:r>
              <a:rPr lang="ru-RU" sz="1200" dirty="0">
                <a:solidFill>
                  <a:schemeClr val="bg1"/>
                </a:solidFill>
              </a:rPr>
              <a:t>- без динамического счетчика</a:t>
            </a:r>
          </a:p>
          <a:p>
            <a:r>
              <a:rPr lang="ru-RU" sz="1200" dirty="0">
                <a:solidFill>
                  <a:schemeClr val="bg1"/>
                </a:solidFill>
              </a:rPr>
              <a:t>- </a:t>
            </a:r>
            <a:r>
              <a:rPr lang="ru-RU" sz="1200" u="sng" dirty="0">
                <a:solidFill>
                  <a:schemeClr val="bg1"/>
                </a:solidFill>
              </a:rPr>
              <a:t>появляется</a:t>
            </a:r>
            <a:r>
              <a:rPr lang="ru-RU" sz="1200" dirty="0">
                <a:solidFill>
                  <a:schemeClr val="bg1"/>
                </a:solidFill>
              </a:rPr>
              <a:t> в кабинете УО сразу после подписания карточки контракта участником</a:t>
            </a:r>
          </a:p>
          <a:p>
            <a:r>
              <a:rPr lang="ru-RU" sz="1200" dirty="0">
                <a:solidFill>
                  <a:schemeClr val="bg1"/>
                </a:solidFill>
              </a:rPr>
              <a:t>- </a:t>
            </a:r>
            <a:r>
              <a:rPr lang="ru-RU" sz="1200" u="sng" dirty="0">
                <a:solidFill>
                  <a:schemeClr val="bg1"/>
                </a:solidFill>
              </a:rPr>
              <a:t>исчезает </a:t>
            </a:r>
            <a:r>
              <a:rPr lang="ru-RU" sz="1200" dirty="0">
                <a:solidFill>
                  <a:schemeClr val="bg1"/>
                </a:solidFill>
              </a:rPr>
              <a:t>в кабинете УО (после согласования/несогласования контракта УО, в случае заключения контракт заказчиком (минуя этап согласования контракта УО)).</a:t>
            </a:r>
          </a:p>
          <a:p>
            <a:r>
              <a:rPr lang="ru-RU" sz="1100" dirty="0">
                <a:solidFill>
                  <a:schemeClr val="bg1"/>
                </a:solidFill>
              </a:rPr>
              <a:t>        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1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2" y="1219035"/>
            <a:ext cx="11928139" cy="3794463"/>
          </a:xfrm>
          <a:prstGeom prst="rect">
            <a:avLst/>
          </a:prstGeom>
          <a:noFill/>
          <a:ln>
            <a:solidFill>
              <a:srgbClr val="21A038"/>
            </a:solidFill>
          </a:ln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5"/>
            <a:ext cx="10643955" cy="6409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1700" dirty="0" smtClean="0">
                <a:solidFill>
                  <a:schemeClr val="tx1"/>
                </a:solidFill>
              </a:rPr>
              <a:t>ФУНКЦИОНАЛ ПО СОГЛАСОВАНИЮ ИНФОРМАЦИИ, ПОДТВЕРЖДАЮЩЕЙ ДОБРОСОВЕСТНОСТЬ УЧАСТНИКА ЗАКУПКИ (В СООТВЕТСТВИИ С Ч. 5 СТ.37 44-ФЗ).</a:t>
            </a:r>
          </a:p>
          <a:p>
            <a:endParaRPr lang="ru-RU" sz="17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282389" y="4771744"/>
            <a:ext cx="21025043" cy="1978680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227838" y="5309560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6455" y="5313128"/>
            <a:ext cx="10559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Функционал по согласованию добросовестности имеется только на ЭТП, на ЕИС сведения о согласовании Оператором не передаются, возможность заключения контракта заказчиком, минуя этап согласования контракта УО у заказчика есть всегда.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2" y="5417981"/>
            <a:ext cx="677071" cy="677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3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8214887" y="1451580"/>
            <a:ext cx="4688426" cy="1335577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45" y="-95836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>
                <a:latin typeface="SB Sans Display"/>
                <a:cs typeface="SB Sans Display"/>
              </a:rPr>
              <a:t>СЕРВИС ОБОСНОВАНИЯ НМЦ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845" y="710674"/>
            <a:ext cx="925678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Аналитические сервисы: расчет НМЦК и выгрузка в удобном формате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45" y="1217589"/>
            <a:ext cx="7697955" cy="39196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8" y="4456019"/>
            <a:ext cx="6625424" cy="22997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18" y="3177425"/>
            <a:ext cx="4462482" cy="1676400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18" y="5111843"/>
            <a:ext cx="4583640" cy="1547807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483633" y="1672358"/>
            <a:ext cx="2587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3">
              <a:spcBef>
                <a:spcPts val="133"/>
              </a:spcBef>
              <a:tabLst>
                <a:tab pos="247220" algn="l"/>
              </a:tabLst>
            </a:pPr>
            <a:r>
              <a:rPr lang="ru-RU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Выгрузка в</a:t>
            </a:r>
            <a:r>
              <a:rPr lang="en-US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en-US" sz="1600" b="1" dirty="0" err="1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Exel</a:t>
            </a:r>
            <a:r>
              <a:rPr lang="en-US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и </a:t>
            </a:r>
            <a:r>
              <a:rPr lang="en-US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Doc </a:t>
            </a:r>
            <a:r>
              <a:rPr lang="ru-RU"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для удобства применения в работе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0242" y="230392"/>
            <a:ext cx="874916" cy="823450"/>
          </a:xfrm>
          <a:prstGeom prst="rect">
            <a:avLst/>
          </a:prstGeom>
        </p:spPr>
      </p:pic>
      <p:sp>
        <p:nvSpPr>
          <p:cNvPr id="17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Овал 17"/>
          <p:cNvSpPr/>
          <p:nvPr/>
        </p:nvSpPr>
        <p:spPr>
          <a:xfrm>
            <a:off x="8377718" y="1564944"/>
            <a:ext cx="1105916" cy="10673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52" y="1672358"/>
            <a:ext cx="776247" cy="776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8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5"/>
            <a:ext cx="10643955" cy="6409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1700" dirty="0" smtClean="0">
                <a:solidFill>
                  <a:schemeClr val="tx1"/>
                </a:solidFill>
              </a:rPr>
              <a:t>ФУНКЦИОНАЛ ПО СОГЛАСОВАНИЮ ИНФОРМАЦИИ, ПОДТВЕРЖДАЮЩЕЙ ДОБРОСОВЕСТНОСТЬ УЧАСТНИКА ЗАКУПКИ (В СООТВЕТСТВИИ С Ч. 5 СТ.37 44-ФЗ).</a:t>
            </a:r>
          </a:p>
          <a:p>
            <a:endParaRPr lang="ru-RU" sz="17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886247" y="4165607"/>
            <a:ext cx="21991972" cy="2099192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227838" y="4751760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1" y="4849752"/>
            <a:ext cx="706774" cy="706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52878" y="4741473"/>
            <a:ext cx="101704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Для совершения действий УО по согласованию информации, подтверждающей добросовестность участника, в карточке контракта </a:t>
            </a:r>
            <a:r>
              <a:rPr lang="ru-RU" dirty="0">
                <a:solidFill>
                  <a:srgbClr val="FAED00"/>
                </a:solidFill>
                <a:latin typeface="Calibri" panose="020F0502020204030204" pitchFamily="34" charset="0"/>
              </a:rPr>
              <a:t>добавлена ссылка «Согласование информации, подтверждающей добросовестность участника закупки».</a:t>
            </a:r>
            <a:endParaRPr lang="ru-RU" dirty="0">
              <a:solidFill>
                <a:srgbClr val="FAED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9" y="1864408"/>
            <a:ext cx="11053148" cy="1722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8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776"/>
            <a:ext cx="8511632" cy="4134596"/>
          </a:xfrm>
          <a:prstGeom prst="rect">
            <a:avLst/>
          </a:prstGeom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5"/>
            <a:ext cx="10643955" cy="6409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1700" dirty="0" smtClean="0">
                <a:solidFill>
                  <a:schemeClr val="tx1"/>
                </a:solidFill>
              </a:rPr>
              <a:t>ФУНКЦИОНАЛ ПО СОГЛАСОВАНИЮ ИНФОРМАЦИИ, ПОДТВЕРЖДАЮЩЕЙ ДОБРОСОВЕСТНОСТЬ УЧАСТНИКА ЗАКУПКИ (В СООТВЕТСТВИИ С Ч. 5 СТ.37 44-ФЗ).</a:t>
            </a:r>
          </a:p>
          <a:p>
            <a:endParaRPr lang="ru-RU" sz="17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861164" y="1266074"/>
            <a:ext cx="4330836" cy="5696429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9497555" y="1577610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539260" y="2791902"/>
            <a:ext cx="34271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У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УО появляется возможность ознакомиться с информацией предоставленной участником при подписании карточки контракта для подтверждения своей добросовестности и </a:t>
            </a:r>
            <a:r>
              <a:rPr lang="ru-RU" dirty="0">
                <a:solidFill>
                  <a:srgbClr val="FAED00"/>
                </a:solidFill>
                <a:latin typeface="Calibri" panose="020F0502020204030204" pitchFamily="34" charset="0"/>
              </a:rPr>
              <a:t>согласовать/не согласовать карточку </a:t>
            </a:r>
            <a:r>
              <a:rPr lang="ru-RU" dirty="0" smtClean="0">
                <a:solidFill>
                  <a:srgbClr val="FAED00"/>
                </a:solidFill>
                <a:latin typeface="Calibri" panose="020F0502020204030204" pitchFamily="34" charset="0"/>
              </a:rPr>
              <a:t>контракта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66" y="1605859"/>
            <a:ext cx="739049" cy="739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1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" y="1443172"/>
            <a:ext cx="12028571" cy="2371429"/>
          </a:xfrm>
          <a:prstGeom prst="rect">
            <a:avLst/>
          </a:prstGeom>
          <a:noFill/>
          <a:ln>
            <a:solidFill>
              <a:srgbClr val="21A038"/>
            </a:solidFill>
          </a:ln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5"/>
            <a:ext cx="10643955" cy="6409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1700" dirty="0" smtClean="0">
                <a:solidFill>
                  <a:schemeClr val="tx1"/>
                </a:solidFill>
              </a:rPr>
              <a:t>ФУНКЦИОНАЛ ПО СОГЛАСОВАНИЮ ИНФОРМАЦИИ, ПОДТВЕРЖДАЮЩЕЙ ДОБРОСОВЕСТНОСТЬ УЧАСТНИКА ЗАКУПКИ (В СООТВЕТСТВИИ С Ч. 5 СТ.37 44-ФЗ).</a:t>
            </a:r>
          </a:p>
          <a:p>
            <a:endParaRPr lang="ru-RU" sz="17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953482" y="4048712"/>
            <a:ext cx="21991972" cy="2809288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296432" y="5056239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7" y="5168087"/>
            <a:ext cx="706774" cy="706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82271" y="4160694"/>
            <a:ext cx="105291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chemeClr val="bg1"/>
                </a:solidFill>
              </a:rPr>
              <a:t>Требование в прикреплении файла при согласовании, не обязательное.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r>
              <a:rPr lang="ru-RU" dirty="0">
                <a:solidFill>
                  <a:schemeClr val="bg1"/>
                </a:solidFill>
              </a:rPr>
              <a:t>По результатам согласования/не согласования информации УО, в ЛК заказчика направляется уведомление о согласовании/не согласовании карточки контракта УО.</a:t>
            </a:r>
          </a:p>
          <a:p>
            <a:r>
              <a:rPr lang="ru-RU" dirty="0">
                <a:solidFill>
                  <a:schemeClr val="bg1"/>
                </a:solidFill>
              </a:rPr>
              <a:t>Далее в ЛК заказчика/УО в реестре извещений появляется информация о согласовании/не согласовании карточки контракта УО: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 случае </a:t>
            </a:r>
            <a:r>
              <a:rPr lang="ru-RU" u="sng" dirty="0" smtClean="0">
                <a:solidFill>
                  <a:srgbClr val="FAED00"/>
                </a:solidFill>
              </a:rPr>
              <a:t>не согласования</a:t>
            </a:r>
            <a:r>
              <a:rPr lang="ru-RU" dirty="0" smtClean="0">
                <a:solidFill>
                  <a:schemeClr val="bg1"/>
                </a:solidFill>
              </a:rPr>
              <a:t> добросовестности поставщика, при наведении курсора на знак, появляется </a:t>
            </a:r>
            <a:r>
              <a:rPr lang="ru-RU" dirty="0">
                <a:solidFill>
                  <a:schemeClr val="bg1"/>
                </a:solidFill>
              </a:rPr>
              <a:t>всплывающее окно: </a:t>
            </a:r>
            <a:r>
              <a:rPr lang="ru-RU" dirty="0">
                <a:solidFill>
                  <a:srgbClr val="FAED00"/>
                </a:solidFill>
              </a:rPr>
              <a:t>«Уполномоченным органом не согласована информация, подтверждающая добросовестность поставщика</a:t>
            </a:r>
            <a:r>
              <a:rPr lang="ru-RU" dirty="0" smtClean="0">
                <a:solidFill>
                  <a:srgbClr val="FAED00"/>
                </a:solidFill>
              </a:rPr>
              <a:t>»</a:t>
            </a:r>
            <a:endParaRPr lang="ru-RU" dirty="0">
              <a:solidFill>
                <a:srgbClr val="FAED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1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9" y="1205595"/>
            <a:ext cx="12028571" cy="3296110"/>
          </a:xfrm>
          <a:prstGeom prst="rect">
            <a:avLst/>
          </a:prstGeom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7" y="382145"/>
            <a:ext cx="10643955" cy="6409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1700" dirty="0" smtClean="0">
                <a:solidFill>
                  <a:schemeClr val="tx1"/>
                </a:solidFill>
              </a:rPr>
              <a:t>ФУНКЦИОНАЛ ПО СОГЛАСОВАНИЮ ИНФОРМАЦИИ, ПОДТВЕРЖДАЮЩЕЙ ДОБРОСОВЕСТНОСТЬ УЧАСТНИКА ЗАКУПКИ (В СООТВЕТСТВИИ С Ч. 5 СТ.37 44-ФЗ).</a:t>
            </a:r>
          </a:p>
          <a:p>
            <a:endParaRPr lang="ru-RU" sz="17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872800" y="4600113"/>
            <a:ext cx="21991972" cy="2099192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163429" y="5063905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5222" y="3423742"/>
            <a:ext cx="9165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,serif"/>
              </a:rPr>
              <a:t> 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11038" y="5043331"/>
            <a:ext cx="10880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случае  </a:t>
            </a:r>
            <a:r>
              <a:rPr lang="ru-RU" u="sng" dirty="0">
                <a:solidFill>
                  <a:srgbClr val="FAED00"/>
                </a:solidFill>
              </a:rPr>
              <a:t>согласования</a:t>
            </a:r>
            <a:r>
              <a:rPr lang="ru-RU" dirty="0">
                <a:solidFill>
                  <a:schemeClr val="bg1"/>
                </a:solidFill>
              </a:rPr>
              <a:t> добросовестности поставщика, при наведении курсора на знак, появляется всплывающее окно: </a:t>
            </a:r>
            <a:r>
              <a:rPr lang="ru-RU" dirty="0">
                <a:solidFill>
                  <a:srgbClr val="FAED00"/>
                </a:solidFill>
              </a:rPr>
              <a:t>«Уполномоченным органом согласована информация, подтверждающая добросовестность </a:t>
            </a:r>
            <a:r>
              <a:rPr lang="ru-RU" dirty="0" smtClean="0">
                <a:solidFill>
                  <a:srgbClr val="FAED00"/>
                </a:solidFill>
              </a:rPr>
              <a:t>поставщика».</a:t>
            </a:r>
            <a:endParaRPr lang="ru-RU" dirty="0">
              <a:solidFill>
                <a:srgbClr val="FAED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0" y="5063905"/>
            <a:ext cx="722538" cy="722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06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87" y="1196752"/>
            <a:ext cx="6911120" cy="52305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5873153" y="2096187"/>
            <a:ext cx="6784756" cy="3311835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737506" y="2276872"/>
            <a:ext cx="44818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извещение о проведении процедуры добавлен блок </a:t>
            </a:r>
            <a:r>
              <a:rPr lang="ru-RU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«Сведения о жалобах, проверках, результатах контроля, опубликованных в ЕИС»</a:t>
            </a:r>
            <a:r>
              <a:rPr lang="ru-RU" sz="16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. </a:t>
            </a:r>
            <a:r>
              <a:rPr lang="ru-RU"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Данный раздел отображается в открытой части, а также в ЛК оператора, организатора, заказчика, участников. В случае размещения контрольным органом какой-либо информации по закупке, сведения автоматически подтягиваются из реестра жалоб и проверок ЕИС.</a:t>
            </a:r>
            <a:endParaRPr lang="ru-RU" sz="1600" dirty="0">
              <a:solidFill>
                <a:schemeClr val="bg1"/>
              </a:solidFill>
              <a:latin typeface="SB Sans Text Light" panose="020B0303040504020904" pitchFamily="34" charset="-52"/>
              <a:ea typeface="Segoe UI" panose="020B0502040204020203" pitchFamily="34" charset="0"/>
              <a:cs typeface="SB Sans Text Light" panose="020B0303040504020904" pitchFamily="34" charset="-52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69311" y="495718"/>
            <a:ext cx="7468195" cy="864493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0" i="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СВЕДЕНИЯ О ЖАЛОБАХ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63" y="6015482"/>
            <a:ext cx="447980" cy="411835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6291382" y="3093897"/>
            <a:ext cx="1110274" cy="10715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1" y="3229152"/>
            <a:ext cx="801075" cy="801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29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27838" y="488399"/>
            <a:ext cx="7468195" cy="864493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0" i="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СВЕДЕНИЯ О ЖАЛОБАХ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92" y="2007670"/>
            <a:ext cx="11315700" cy="27813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2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499600" y="5207180"/>
            <a:ext cx="13193486" cy="1415688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36829" y="5481613"/>
            <a:ext cx="8028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Уведомление о поступлении сведений из ЕИС уходит всем пользователям закупки, в отношении которой размещена информация, в личный кабинет на электронной площадке </a:t>
            </a:r>
            <a:r>
              <a:rPr lang="ru-RU" sz="16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«Документы» – «Входящие».</a:t>
            </a:r>
          </a:p>
        </p:txBody>
      </p:sp>
      <p:sp>
        <p:nvSpPr>
          <p:cNvPr id="14" name="Овал 13"/>
          <p:cNvSpPr/>
          <p:nvPr/>
        </p:nvSpPr>
        <p:spPr>
          <a:xfrm>
            <a:off x="767932" y="5330751"/>
            <a:ext cx="1107357" cy="10687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6246">
            <a:off x="690233" y="3324980"/>
            <a:ext cx="447980" cy="4118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0827">
            <a:off x="6677521" y="2323142"/>
            <a:ext cx="431848" cy="3970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" y="5412722"/>
            <a:ext cx="813570" cy="813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43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27838" y="660577"/>
            <a:ext cx="10499139" cy="618787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0" i="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ОТЧЁТ «СВЕДЕНИЯ О ЖАЛОБАХ И РЕЗУЛЬТАТАХ КОНТРОЛЯ»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2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499600" y="3950851"/>
            <a:ext cx="13193486" cy="2672017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82830" y="4368193"/>
            <a:ext cx="97261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личном кабинете Уполномоченных органов, Заказчиков, </a:t>
            </a: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добавлен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новый </a:t>
            </a: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отчёт</a:t>
            </a:r>
            <a:r>
              <a:rPr lang="en-US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.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</a:b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Данный отчёт предоставляет сведения о жалобах и результатах контроля, размещённых контрольными органами в Реестре жалоб, плановых и внеплановых проверок, их результатов и выданных предписаний в ЕИС.</a:t>
            </a:r>
          </a:p>
          <a:p>
            <a:r>
              <a:rPr lang="ru-RU" sz="1400" dirty="0">
                <a:solidFill>
                  <a:srgbClr val="FFFF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Важно!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Сведения выгружаются только по процедурам, размещенным на нашей площадке, так как ЕИС направляет нам сведения в отношении наших процедур. </a:t>
            </a:r>
            <a:endParaRPr lang="en-US" sz="1400" dirty="0" smtClean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</a:t>
            </a: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ыгрузку можно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сделать только в отношении своих процедур, а настраивать - по периоду, номеру процедуры, ОКПД/ОКДП.</a:t>
            </a:r>
          </a:p>
        </p:txBody>
      </p:sp>
      <p:sp>
        <p:nvSpPr>
          <p:cNvPr id="14" name="Овал 13"/>
          <p:cNvSpPr/>
          <p:nvPr/>
        </p:nvSpPr>
        <p:spPr>
          <a:xfrm>
            <a:off x="634829" y="4716602"/>
            <a:ext cx="1107357" cy="10687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186" y="1483876"/>
            <a:ext cx="8753475" cy="24669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8" y="4850449"/>
            <a:ext cx="801075" cy="801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71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7838" y="735803"/>
            <a:ext cx="3112211" cy="29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Проверка РБГ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7838" y="234293"/>
            <a:ext cx="8207696" cy="5232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ru-RU" sz="2800" dirty="0" smtClean="0">
                <a:latin typeface="SB Sans Display"/>
                <a:ea typeface="+mj-ea"/>
                <a:cs typeface="SB Sans Display"/>
              </a:rPr>
              <a:t>УДОБСТВО РАБОТЫ С ДАННЫМИ</a:t>
            </a:r>
            <a:endParaRPr lang="ru-RU" sz="2800" dirty="0">
              <a:latin typeface="SB Sans Display"/>
              <a:ea typeface="+mj-ea"/>
              <a:cs typeface="SB Sans Display"/>
            </a:endParaRPr>
          </a:p>
        </p:txBody>
      </p:sp>
      <p:grpSp>
        <p:nvGrpSpPr>
          <p:cNvPr id="17" name="object 6"/>
          <p:cNvGrpSpPr/>
          <p:nvPr/>
        </p:nvGrpSpPr>
        <p:grpSpPr>
          <a:xfrm>
            <a:off x="178270" y="1307576"/>
            <a:ext cx="11787542" cy="5550421"/>
            <a:chOff x="178270" y="1307576"/>
            <a:chExt cx="11787542" cy="5550421"/>
          </a:xfrm>
        </p:grpSpPr>
        <p:sp>
          <p:nvSpPr>
            <p:cNvPr id="18" name="object 7"/>
            <p:cNvSpPr/>
            <p:nvPr/>
          </p:nvSpPr>
          <p:spPr>
            <a:xfrm>
              <a:off x="178270" y="1307576"/>
              <a:ext cx="8915474" cy="37291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/>
            <p:cNvSpPr/>
            <p:nvPr/>
          </p:nvSpPr>
          <p:spPr>
            <a:xfrm>
              <a:off x="374903" y="1504187"/>
              <a:ext cx="8342376" cy="31562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9"/>
            <p:cNvSpPr/>
            <p:nvPr/>
          </p:nvSpPr>
          <p:spPr>
            <a:xfrm>
              <a:off x="355853" y="1485137"/>
              <a:ext cx="8380730" cy="3194685"/>
            </a:xfrm>
            <a:custGeom>
              <a:avLst/>
              <a:gdLst/>
              <a:ahLst/>
              <a:cxnLst/>
              <a:rect l="l" t="t" r="r" b="b"/>
              <a:pathLst>
                <a:path w="8380730" h="3194685">
                  <a:moveTo>
                    <a:pt x="0" y="3194304"/>
                  </a:moveTo>
                  <a:lnTo>
                    <a:pt x="8380476" y="3194304"/>
                  </a:lnTo>
                  <a:lnTo>
                    <a:pt x="8380476" y="0"/>
                  </a:lnTo>
                  <a:lnTo>
                    <a:pt x="0" y="0"/>
                  </a:lnTo>
                  <a:lnTo>
                    <a:pt x="0" y="3194304"/>
                  </a:lnTo>
                  <a:close/>
                </a:path>
              </a:pathLst>
            </a:custGeom>
            <a:ln w="381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0"/>
            <p:cNvSpPr/>
            <p:nvPr/>
          </p:nvSpPr>
          <p:spPr>
            <a:xfrm>
              <a:off x="4312920" y="3558552"/>
              <a:ext cx="7455408" cy="32994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"/>
            <p:cNvSpPr/>
            <p:nvPr/>
          </p:nvSpPr>
          <p:spPr>
            <a:xfrm>
              <a:off x="4546091" y="3791712"/>
              <a:ext cx="6809231" cy="28072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2"/>
            <p:cNvSpPr/>
            <p:nvPr/>
          </p:nvSpPr>
          <p:spPr>
            <a:xfrm>
              <a:off x="4527041" y="3772662"/>
              <a:ext cx="6847840" cy="2845435"/>
            </a:xfrm>
            <a:custGeom>
              <a:avLst/>
              <a:gdLst/>
              <a:ahLst/>
              <a:cxnLst/>
              <a:rect l="l" t="t" r="r" b="b"/>
              <a:pathLst>
                <a:path w="6847840" h="2845434">
                  <a:moveTo>
                    <a:pt x="0" y="2845308"/>
                  </a:moveTo>
                  <a:lnTo>
                    <a:pt x="6847331" y="2845308"/>
                  </a:lnTo>
                  <a:lnTo>
                    <a:pt x="6847331" y="0"/>
                  </a:lnTo>
                  <a:lnTo>
                    <a:pt x="0" y="0"/>
                  </a:lnTo>
                  <a:lnTo>
                    <a:pt x="0" y="2845308"/>
                  </a:lnTo>
                  <a:close/>
                </a:path>
              </a:pathLst>
            </a:custGeom>
            <a:ln w="381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4"/>
            <p:cNvSpPr/>
            <p:nvPr/>
          </p:nvSpPr>
          <p:spPr>
            <a:xfrm>
              <a:off x="8541258" y="3376421"/>
              <a:ext cx="3424554" cy="832485"/>
            </a:xfrm>
            <a:custGeom>
              <a:avLst/>
              <a:gdLst/>
              <a:ahLst/>
              <a:cxnLst/>
              <a:rect l="l" t="t" r="r" b="b"/>
              <a:pathLst>
                <a:path w="3424554" h="832485">
                  <a:moveTo>
                    <a:pt x="0" y="832103"/>
                  </a:moveTo>
                  <a:lnTo>
                    <a:pt x="3424428" y="832103"/>
                  </a:lnTo>
                  <a:lnTo>
                    <a:pt x="3424428" y="0"/>
                  </a:lnTo>
                  <a:lnTo>
                    <a:pt x="0" y="0"/>
                  </a:lnTo>
                  <a:lnTo>
                    <a:pt x="0" y="832103"/>
                  </a:lnTo>
                  <a:close/>
                </a:path>
              </a:pathLst>
            </a:custGeom>
            <a:ln w="19812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7809422" y="2311300"/>
            <a:ext cx="4960094" cy="418390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object 15"/>
          <p:cNvSpPr txBox="1"/>
          <p:nvPr/>
        </p:nvSpPr>
        <p:spPr>
          <a:xfrm>
            <a:off x="8245117" y="2361833"/>
            <a:ext cx="437183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pc="-10">
                <a:solidFill>
                  <a:srgbClr val="21A038"/>
                </a:solidFill>
                <a:latin typeface="SB Sans Text Light"/>
                <a:cs typeface="Times New Roman"/>
              </a:defRPr>
            </a:lvl1pPr>
          </a:lstStyle>
          <a:p>
            <a:r>
              <a:rPr sz="1600" dirty="0">
                <a:solidFill>
                  <a:schemeClr val="bg1"/>
                </a:solidFill>
              </a:rPr>
              <a:t>С площадки в ЕИС </a:t>
            </a:r>
            <a:r>
              <a:rPr sz="1600" b="1" dirty="0">
                <a:solidFill>
                  <a:srgbClr val="FAED00"/>
                </a:solidFill>
              </a:rPr>
              <a:t>за  один клик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6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849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7"/>
          <p:cNvSpPr/>
          <p:nvPr/>
        </p:nvSpPr>
        <p:spPr>
          <a:xfrm>
            <a:off x="326879" y="1541711"/>
            <a:ext cx="10884408" cy="423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-771181" y="4650376"/>
            <a:ext cx="7401577" cy="2207623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326879" y="236965"/>
            <a:ext cx="11302999" cy="412510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УДОБСТВО РАБОТЫ С ДАННЫМИ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Rectangle 94">
            <a:extLst>
              <a:ext uri="{FF2B5EF4-FFF2-40B4-BE49-F238E27FC236}">
                <a16:creationId xmlns:a16="http://schemas.microsoft.com/office/drawing/2014/main" id="{8F85E83C-F2DB-4725-946F-BDE153D67FDC}"/>
              </a:ext>
            </a:extLst>
          </p:cNvPr>
          <p:cNvSpPr/>
          <p:nvPr/>
        </p:nvSpPr>
        <p:spPr>
          <a:xfrm>
            <a:off x="326879" y="594216"/>
            <a:ext cx="1178354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Прямой переход к проверке в РНП, РСМП, РБГ, Контрагента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706429"/>
            <a:ext cx="6466114" cy="2062103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При формировании протокола </a:t>
            </a:r>
            <a:r>
              <a:rPr lang="ru-RU" sz="1600" dirty="0" smtClean="0">
                <a:solidFill>
                  <a:schemeClr val="bg1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«Подведения итогов» переход для проверки </a:t>
            </a:r>
            <a:r>
              <a:rPr lang="ru-RU" sz="1600" dirty="0" smtClean="0">
                <a:solidFill>
                  <a:srgbClr val="FAED00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в РНП, РСМП, РБГ</a:t>
            </a:r>
            <a:r>
              <a:rPr lang="ru-RU" sz="1600" dirty="0" smtClean="0">
                <a:solidFill>
                  <a:schemeClr val="bg1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 и проверке контрагента происходит в один клик</a:t>
            </a:r>
          </a:p>
          <a:p>
            <a:endParaRPr lang="ru-RU" sz="1600" dirty="0" smtClean="0">
              <a:solidFill>
                <a:schemeClr val="bg1"/>
              </a:solidFill>
              <a:latin typeface="SB Sans Text Light" panose="020B0303040504020904" pitchFamily="34" charset="-52"/>
              <a:ea typeface="Segoe UI" panose="020B0502040204020203" pitchFamily="34" charset="0"/>
              <a:cs typeface="SB Sans Text Light" panose="020B0303040504020904" pitchFamily="34" charset="-52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В </a:t>
            </a:r>
            <a:r>
              <a:rPr lang="ru-RU" sz="16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ЛК </a:t>
            </a:r>
            <a:r>
              <a:rPr lang="ru-RU"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организатора торгов </a:t>
            </a:r>
            <a:r>
              <a:rPr lang="ru-RU" sz="16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реализован </a:t>
            </a:r>
            <a:r>
              <a:rPr lang="ru-RU" sz="16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функционал </a:t>
            </a:r>
            <a:r>
              <a:rPr lang="ru-RU" sz="1600" dirty="0" smtClean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по </a:t>
            </a:r>
            <a:r>
              <a:rPr lang="ru-RU" sz="1600" dirty="0" smtClean="0">
                <a:solidFill>
                  <a:srgbClr val="FAED00"/>
                </a:solidFill>
                <a:latin typeface="SB Sans Text Light" panose="020B0303040504020904" pitchFamily="34" charset="-52"/>
                <a:ea typeface="Segoe UI" panose="020B0502040204020203" pitchFamily="34" charset="0"/>
                <a:cs typeface="SB Sans Text Light" panose="020B0303040504020904" pitchFamily="34" charset="-52"/>
              </a:rPr>
              <a:t>проверке участника </a:t>
            </a:r>
            <a:r>
              <a:rPr lang="ru-RU" sz="1600" dirty="0" smtClean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не был ли он привлечен </a:t>
            </a:r>
            <a:r>
              <a:rPr lang="ru-RU" sz="16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 административной ответственности за совершение административного </a:t>
            </a:r>
            <a:r>
              <a:rPr lang="ru-RU" sz="1600" dirty="0" smtClean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правонарушения.</a:t>
            </a:r>
            <a:endParaRPr lang="ru-RU" sz="1600" dirty="0">
              <a:solidFill>
                <a:srgbClr val="FAED00"/>
              </a:solidFill>
              <a:latin typeface="SB Sans Text Light" panose="020B0303040504020904" pitchFamily="34" charset="-52"/>
              <a:ea typeface="Segoe UI" panose="020B0502040204020203" pitchFamily="34" charset="0"/>
              <a:cs typeface="SB Sans Text Light" panose="020B0303040504020904" pitchFamily="34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86476" y="379024"/>
            <a:ext cx="874916" cy="823450"/>
          </a:xfrm>
          <a:prstGeom prst="rect">
            <a:avLst/>
          </a:prstGeom>
        </p:spPr>
      </p:pic>
      <p:sp>
        <p:nvSpPr>
          <p:cNvPr id="21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052" y="2321342"/>
            <a:ext cx="7319220" cy="2228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8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39445" y="1227539"/>
            <a:ext cx="10946892" cy="4460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-771181" y="4881723"/>
            <a:ext cx="6257581" cy="1839752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250" y="1216"/>
            <a:ext cx="5357295" cy="7991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sz="2800" dirty="0" smtClean="0">
                <a:latin typeface="SB Sans Display"/>
                <a:cs typeface="SB Sans Display"/>
              </a:rPr>
              <a:t>ПРОВЕРКА УЧАСТНИКА</a:t>
            </a:r>
            <a:endParaRPr lang="ru-RU" sz="2800" dirty="0">
              <a:latin typeface="SB Sans Display"/>
              <a:cs typeface="SB Sans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7076" y="697011"/>
            <a:ext cx="558355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pc="-10">
                <a:solidFill>
                  <a:srgbClr val="21A038"/>
                </a:solidFill>
                <a:latin typeface="SB Sans Text Light"/>
                <a:cs typeface="Times New Roman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Проверка участника в реестре членов СРО</a:t>
            </a:r>
          </a:p>
        </p:txBody>
      </p:sp>
      <p:sp>
        <p:nvSpPr>
          <p:cNvPr id="4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9445" y="5173529"/>
            <a:ext cx="5142230" cy="1270220"/>
          </a:xfrm>
          <a:prstGeom prst="rect">
            <a:avLst/>
          </a:prstGeom>
          <a:noFill/>
          <a:ln w="19811">
            <a:noFill/>
          </a:ln>
        </p:spPr>
        <p:txBody>
          <a:bodyPr vert="horz" wrap="square" lIns="0" tIns="38735" rIns="0" bIns="0" rtlCol="0">
            <a:spAutoFit/>
          </a:bodyPr>
          <a:lstStyle/>
          <a:p>
            <a:pPr marL="91440" marR="127000">
              <a:lnSpc>
                <a:spcPct val="100000"/>
              </a:lnSpc>
              <a:spcBef>
                <a:spcPts val="305"/>
              </a:spcBef>
            </a:pPr>
            <a:r>
              <a:rPr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</a:t>
            </a:r>
            <a:r>
              <a:rPr lang="ru-RU" sz="1600" spc="-5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ЛК </a:t>
            </a:r>
            <a:r>
              <a:rPr sz="1600" spc="-10" dirty="0" err="1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организатора</a:t>
            </a:r>
            <a:r>
              <a:rPr sz="1600" spc="-1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торгов </a:t>
            </a:r>
            <a:r>
              <a:rPr sz="16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добавлена  возможность </a:t>
            </a:r>
            <a:r>
              <a:rPr sz="16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проверки сведений </a:t>
            </a:r>
            <a:r>
              <a:rPr sz="16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об </a:t>
            </a:r>
            <a:r>
              <a:rPr sz="16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организации </a:t>
            </a:r>
            <a:r>
              <a:rPr sz="16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 </a:t>
            </a:r>
            <a:r>
              <a:rPr sz="1600" spc="-1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едином </a:t>
            </a:r>
            <a:r>
              <a:rPr sz="1600" spc="1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реестре </a:t>
            </a:r>
            <a:r>
              <a:rPr sz="1600" spc="-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членов </a:t>
            </a:r>
            <a:r>
              <a:rPr sz="16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СРО.</a:t>
            </a:r>
            <a:r>
              <a:rPr sz="1600" spc="-2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Проверка</a:t>
            </a:r>
            <a:endParaRPr sz="1600" dirty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аналогична </a:t>
            </a:r>
            <a:r>
              <a:rPr sz="1600" spc="-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проверке </a:t>
            </a:r>
            <a:r>
              <a:rPr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</a:t>
            </a:r>
            <a:r>
              <a:rPr sz="16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РНП, </a:t>
            </a:r>
            <a:r>
              <a:rPr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РСМП и</a:t>
            </a:r>
            <a:r>
              <a:rPr sz="1600" spc="-2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др.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5810631" y="3651250"/>
            <a:ext cx="6192520" cy="2705100"/>
            <a:chOff x="5888735" y="3674364"/>
            <a:chExt cx="6192520" cy="2705100"/>
          </a:xfrm>
        </p:grpSpPr>
        <p:sp>
          <p:nvSpPr>
            <p:cNvPr id="10" name="object 10"/>
            <p:cNvSpPr/>
            <p:nvPr/>
          </p:nvSpPr>
          <p:spPr>
            <a:xfrm>
              <a:off x="5926835" y="3712464"/>
              <a:ext cx="6115812" cy="26289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07785" y="3693414"/>
              <a:ext cx="6154420" cy="2667000"/>
            </a:xfrm>
            <a:custGeom>
              <a:avLst/>
              <a:gdLst/>
              <a:ahLst/>
              <a:cxnLst/>
              <a:rect l="l" t="t" r="r" b="b"/>
              <a:pathLst>
                <a:path w="6154420" h="2667000">
                  <a:moveTo>
                    <a:pt x="0" y="2667000"/>
                  </a:moveTo>
                  <a:lnTo>
                    <a:pt x="6153912" y="2667000"/>
                  </a:lnTo>
                  <a:lnTo>
                    <a:pt x="6153912" y="0"/>
                  </a:lnTo>
                  <a:lnTo>
                    <a:pt x="0" y="0"/>
                  </a:lnTo>
                  <a:lnTo>
                    <a:pt x="0" y="2667000"/>
                  </a:lnTo>
                  <a:close/>
                </a:path>
              </a:pathLst>
            </a:custGeom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59</a:t>
            </a:fld>
            <a:endParaRPr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44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41" y="4230070"/>
            <a:ext cx="2825649" cy="214181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-403600" y="6137838"/>
            <a:ext cx="2517948" cy="634387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05" y="1200283"/>
            <a:ext cx="7640550" cy="3029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70" y="68151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СЕРВИС ПРОВЕРКИ КОНТРАГЕНТОВ</a:t>
            </a:r>
            <a:endParaRPr lang="ru-RU" sz="2800" dirty="0">
              <a:latin typeface="SB Sans Display"/>
              <a:cs typeface="SB Sans Display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7866743" y="1458821"/>
            <a:ext cx="4228255" cy="1044226"/>
          </a:xfrm>
          <a:prstGeom prst="rect">
            <a:avLst/>
          </a:prstGeom>
          <a:noFill/>
          <a:ln w="9525">
            <a:solidFill>
              <a:srgbClr val="FAED00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algn="just">
              <a:lnSpc>
                <a:spcPct val="110000"/>
              </a:lnSpc>
            </a:pPr>
            <a:r>
              <a:rPr lang="ru-RU" sz="1400" b="1" cap="all" spc="150" dirty="0" smtClean="0">
                <a:solidFill>
                  <a:srgbClr val="314A1E"/>
                </a:solidFill>
              </a:rPr>
              <a:t>Информация о компании: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Сильные стороны;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Риски;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Последние действия.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28669" y="6095050"/>
            <a:ext cx="1733178" cy="719961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0000" tIns="36000" bIns="36000" rtlCol="0" anchor="ctr"/>
          <a:lstStyle/>
          <a:p>
            <a:pPr algn="ctr">
              <a:lnSpc>
                <a:spcPct val="80000"/>
              </a:lnSpc>
            </a:pPr>
            <a:r>
              <a:rPr lang="ru-RU" sz="2000" b="1" cap="all" spc="150" dirty="0" smtClean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  <a:sym typeface="Helvetica"/>
              </a:rPr>
              <a:t>Пример</a:t>
            </a:r>
            <a:endParaRPr lang="ru-RU" sz="2000" b="1" cap="all" spc="150" dirty="0">
              <a:solidFill>
                <a:srgbClr val="FAED00"/>
              </a:solidFill>
              <a:latin typeface="SB Sans Text Light" panose="020B0303040504020904" pitchFamily="34" charset="-52"/>
              <a:cs typeface="SB Sans Text Light" panose="020B0303040504020904" pitchFamily="34" charset="-52"/>
              <a:sym typeface="Helvetica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7866743" y="2715076"/>
            <a:ext cx="4228256" cy="1752679"/>
          </a:xfrm>
          <a:prstGeom prst="rect">
            <a:avLst/>
          </a:prstGeom>
          <a:solidFill>
            <a:srgbClr val="FFFFFF">
              <a:alpha val="31000"/>
            </a:srgbClr>
          </a:solidFill>
          <a:ln w="6350">
            <a:solidFill>
              <a:srgbClr val="21A03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>
              <a:lnSpc>
                <a:spcPct val="110000"/>
              </a:lnSpc>
            </a:pPr>
            <a:r>
              <a:rPr lang="ru-RU" sz="1400" b="1" cap="all" spc="150" dirty="0" smtClean="0">
                <a:solidFill>
                  <a:srgbClr val="314A1E"/>
                </a:solidFill>
              </a:rPr>
              <a:t>Правовая среда: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Арбитражные дела;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Проверки;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Исполнительные производства;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Банкротство;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  <a:latin typeface="Verdana" pitchFamily="34" charset="0"/>
              </a:rPr>
              <a:t>Раскрытие информации;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  <a:latin typeface="Verdana" pitchFamily="34" charset="0"/>
              </a:rPr>
              <a:t>Лицензии;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  <a:latin typeface="Verdana" pitchFamily="34" charset="0"/>
              </a:rPr>
              <a:t>Залоги.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7815852" y="4679784"/>
            <a:ext cx="4228257" cy="1044226"/>
          </a:xfrm>
          <a:prstGeom prst="rect">
            <a:avLst/>
          </a:prstGeom>
          <a:solidFill>
            <a:srgbClr val="FFFFFF">
              <a:alpha val="31000"/>
            </a:srgbClr>
          </a:solidFill>
          <a:ln w="6350">
            <a:solidFill>
              <a:srgbClr val="FAED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>
              <a:lnSpc>
                <a:spcPct val="110000"/>
              </a:lnSpc>
            </a:pPr>
            <a:r>
              <a:rPr lang="ru-RU" sz="1400" b="1" cap="all" spc="150" dirty="0" smtClean="0">
                <a:solidFill>
                  <a:srgbClr val="314A1E"/>
                </a:solidFill>
              </a:rPr>
              <a:t>Торговая деятельность: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торги;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Внешняя торговля;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Реестр недобросовестных поставщиков;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Сертификаты и декларации.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7799755" y="5963735"/>
            <a:ext cx="4228258" cy="816303"/>
          </a:xfrm>
          <a:prstGeom prst="rect">
            <a:avLst/>
          </a:prstGeom>
          <a:solidFill>
            <a:srgbClr val="FFFFFF">
              <a:alpha val="31000"/>
            </a:srgbClr>
          </a:solidFill>
          <a:ln w="6350">
            <a:solidFill>
              <a:srgbClr val="21A03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>
              <a:lnSpc>
                <a:spcPct val="110000"/>
              </a:lnSpc>
            </a:pPr>
            <a:r>
              <a:rPr lang="ru-RU" sz="1400" b="1" cap="all" spc="150" dirty="0" smtClean="0">
                <a:solidFill>
                  <a:srgbClr val="314A1E"/>
                </a:solidFill>
              </a:rPr>
              <a:t>Финансовая отчетность: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балансы;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Экспресс-анализ.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641" y="5153539"/>
            <a:ext cx="4227501" cy="16203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83736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51" y="1537237"/>
            <a:ext cx="9558487" cy="4971335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0012426" y="4625875"/>
            <a:ext cx="2681205" cy="2457095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84552" y="213089"/>
            <a:ext cx="6292403" cy="864493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0" i="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ОТЧЕТЫ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552" y="679258"/>
            <a:ext cx="8998821" cy="297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Отчеты могут быть настроены под желания уполномоченного органа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77" y="3375507"/>
            <a:ext cx="4451552" cy="1740740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142843" y="5534092"/>
            <a:ext cx="23042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Вся выгрузка </a:t>
            </a:r>
            <a:r>
              <a:rPr lang="ru-RU" sz="16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осуществляется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форматах: </a:t>
            </a:r>
            <a:r>
              <a:rPr lang="en-US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Word</a:t>
            </a:r>
            <a:r>
              <a:rPr lang="ru-RU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, </a:t>
            </a:r>
            <a:r>
              <a:rPr lang="ru-RU" sz="1600" b="1" dirty="0" err="1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Excel</a:t>
            </a:r>
            <a:r>
              <a:rPr lang="ru-RU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, </a:t>
            </a:r>
            <a:r>
              <a:rPr lang="en-US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PDF</a:t>
            </a:r>
            <a:r>
              <a:rPr lang="ru-RU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и др.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86476" y="379024"/>
            <a:ext cx="874916" cy="823450"/>
          </a:xfrm>
          <a:prstGeom prst="rect">
            <a:avLst/>
          </a:prstGeom>
        </p:spPr>
      </p:pic>
      <p:sp>
        <p:nvSpPr>
          <p:cNvPr id="12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10900992" y="4695281"/>
            <a:ext cx="784520" cy="7571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94" y="4745302"/>
            <a:ext cx="573261" cy="573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45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7" y="1280802"/>
            <a:ext cx="9305478" cy="5311711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210953" y="2896463"/>
            <a:ext cx="6425335" cy="1538902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07986" y="3188861"/>
            <a:ext cx="4590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У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пользователя есть возможность выгрузки стандартного отчета (при использовании только дат для выгрузки) и расширенного на 4 листах (с помощью дополнительных фильтров)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6398922" y="3173798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67" y="3285646"/>
            <a:ext cx="706774" cy="706771"/>
          </a:xfrm>
          <a:prstGeom prst="rect">
            <a:avLst/>
          </a:prstGeom>
        </p:spPr>
      </p:pic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81127" y="221939"/>
            <a:ext cx="2694177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ОТЧЕТЫ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Rectangle 94">
            <a:extLst>
              <a:ext uri="{FF2B5EF4-FFF2-40B4-BE49-F238E27FC236}">
                <a16:creationId xmlns:a16="http://schemas.microsoft.com/office/drawing/2014/main" id="{8F85E83C-F2DB-4725-946F-BDE153D67FDC}"/>
              </a:ext>
            </a:extLst>
          </p:cNvPr>
          <p:cNvSpPr/>
          <p:nvPr/>
        </p:nvSpPr>
        <p:spPr>
          <a:xfrm>
            <a:off x="481127" y="701942"/>
            <a:ext cx="117835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spc="-10" dirty="0" smtClean="0">
                <a:latin typeface="SB Sans Text Light"/>
                <a:cs typeface="Times New Roman"/>
              </a:rPr>
              <a:t>Сводные данные по процедуре </a:t>
            </a:r>
            <a:endParaRPr lang="ru-RU" sz="1600" spc="-10" dirty="0">
              <a:latin typeface="SB Sans Text Ligh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082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7" y="2870392"/>
            <a:ext cx="9347351" cy="3830465"/>
          </a:xfrm>
          <a:prstGeom prst="rect">
            <a:avLst/>
          </a:prstGeom>
          <a:ln w="38100"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7" y="1299751"/>
            <a:ext cx="9305478" cy="1697225"/>
          </a:xfrm>
          <a:prstGeom prst="rect">
            <a:avLst/>
          </a:prstGeom>
          <a:noFill/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897491" y="3484240"/>
            <a:ext cx="4689567" cy="3559068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4306" y="4614104"/>
            <a:ext cx="374214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Совместные </a:t>
            </a:r>
            <a:r>
              <a:rPr lang="ru-RU" sz="1300" spc="-10" dirty="0">
                <a:solidFill>
                  <a:schemeClr val="bg1"/>
                </a:solidFill>
                <a:latin typeface="SB Sans Text Light"/>
                <a:cs typeface="Times New Roman"/>
              </a:rPr>
              <a:t>торги при выгрузке расширенного отчета раскрываются (при нажатии на «+»). Всем региональным организаторам торгов (УО) добавлена возможность выгрузки отчета по закупкам, размещенным другими организаторами регионального и муниципального уровней (</a:t>
            </a:r>
            <a:r>
              <a:rPr lang="ru-RU" sz="1300" spc="-10" dirty="0">
                <a:solidFill>
                  <a:srgbClr val="FAED00"/>
                </a:solidFill>
                <a:latin typeface="SB Sans Text Light"/>
                <a:cs typeface="Times New Roman"/>
              </a:rPr>
              <a:t>с помощью фильтра «Организаторы»</a:t>
            </a:r>
            <a:r>
              <a:rPr lang="ru-RU" sz="1300" spc="-10" dirty="0">
                <a:solidFill>
                  <a:schemeClr val="bg1"/>
                </a:solidFill>
                <a:latin typeface="SB Sans Text Light"/>
                <a:cs typeface="Times New Roman"/>
              </a:rPr>
              <a:t>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9595861" y="3597794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81127" y="262913"/>
            <a:ext cx="2694177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ОТЧЕТЫ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Rectangle 94">
            <a:extLst>
              <a:ext uri="{FF2B5EF4-FFF2-40B4-BE49-F238E27FC236}">
                <a16:creationId xmlns:a16="http://schemas.microsoft.com/office/drawing/2014/main" id="{8F85E83C-F2DB-4725-946F-BDE153D67FDC}"/>
              </a:ext>
            </a:extLst>
          </p:cNvPr>
          <p:cNvSpPr/>
          <p:nvPr/>
        </p:nvSpPr>
        <p:spPr>
          <a:xfrm>
            <a:off x="481127" y="713599"/>
            <a:ext cx="117835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spc="-10" dirty="0" smtClean="0">
                <a:latin typeface="SB Sans Text Light"/>
                <a:cs typeface="Times New Roman"/>
              </a:rPr>
              <a:t>Сводные данные по процедуре </a:t>
            </a:r>
            <a:endParaRPr lang="ru-RU" sz="1600" spc="-10" dirty="0">
              <a:latin typeface="SB Sans Text Light"/>
              <a:cs typeface="Times New Roman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541" y="3618783"/>
            <a:ext cx="639493" cy="639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5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700808"/>
            <a:ext cx="9124096" cy="4971335"/>
          </a:xfrm>
          <a:prstGeom prst="rect">
            <a:avLst/>
          </a:prstGeom>
          <a:ln w="63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622870" y="4694989"/>
            <a:ext cx="5887882" cy="1415688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FB6FAE8A-2ECC-3846-A01E-9FA28F0D708E}"/>
              </a:ext>
            </a:extLst>
          </p:cNvPr>
          <p:cNvSpPr txBox="1">
            <a:spLocks/>
          </p:cNvSpPr>
          <p:nvPr/>
        </p:nvSpPr>
        <p:spPr>
          <a:xfrm>
            <a:off x="227838" y="213002"/>
            <a:ext cx="8492349" cy="864493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0" i="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ВЫГРУЗКА ИНФОРМАЦИИ О ЗАКУПКАХ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7838" y="714746"/>
            <a:ext cx="893577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Отчеты могут быть настроены под желания уполномоченного органа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03527" y="5010782"/>
            <a:ext cx="3609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</a:rPr>
              <a:t>Установи фильтр и выгрузки интересующую тебя информацию </a:t>
            </a:r>
            <a:r>
              <a:rPr lang="ru-RU" sz="1600" dirty="0">
                <a:solidFill>
                  <a:srgbClr val="FAED00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</a:rPr>
              <a:t>в </a:t>
            </a:r>
            <a:r>
              <a:rPr lang="en-US" sz="1600" dirty="0" err="1">
                <a:solidFill>
                  <a:srgbClr val="FAED00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</a:rPr>
              <a:t>Exel</a:t>
            </a:r>
            <a:r>
              <a:rPr lang="en-US" sz="1600" dirty="0">
                <a:solidFill>
                  <a:srgbClr val="FAED00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</a:rPr>
              <a:t>, </a:t>
            </a:r>
            <a:r>
              <a:rPr lang="ru-RU" sz="1600" dirty="0">
                <a:solidFill>
                  <a:srgbClr val="FAED00"/>
                </a:solidFill>
                <a:latin typeface="SB Sans Text Light" panose="020B0303040504020904" pitchFamily="34" charset="-52"/>
                <a:ea typeface="Gill Sans SemiBold"/>
                <a:cs typeface="SB Sans Text Light" panose="020B0303040504020904" pitchFamily="34" charset="-52"/>
              </a:rPr>
              <a:t>в один клик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86476" y="379024"/>
            <a:ext cx="874916" cy="823450"/>
          </a:xfrm>
          <a:prstGeom prst="rect">
            <a:avLst/>
          </a:prstGeom>
        </p:spPr>
      </p:pic>
      <p:sp>
        <p:nvSpPr>
          <p:cNvPr id="9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Овал 11"/>
          <p:cNvSpPr/>
          <p:nvPr/>
        </p:nvSpPr>
        <p:spPr>
          <a:xfrm>
            <a:off x="6933601" y="4859903"/>
            <a:ext cx="1107357" cy="10687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92" y="5010782"/>
            <a:ext cx="706774" cy="706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9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213335"/>
            <a:ext cx="8645224" cy="5479580"/>
          </a:xfrm>
          <a:prstGeom prst="rect">
            <a:avLst/>
          </a:prstGeom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6" y="382146"/>
            <a:ext cx="8578857" cy="503036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ВЫГРУЗКА СВОДНОЙ ИНФОРМАЦИИ ПО КОНТРАКТАХ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348549" y="3879669"/>
            <a:ext cx="6035040" cy="2638698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8775852" y="3971991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508646" y="4965158"/>
            <a:ext cx="56833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Добавлена возможность</a:t>
            </a:r>
            <a:r>
              <a:rPr lang="ru-RU" dirty="0">
                <a:solidFill>
                  <a:schemeClr val="bg1"/>
                </a:solidFill>
              </a:rPr>
              <a:t> позволяющие заказчику/организатору осуществлять выгрузку информации о контрактах,</a:t>
            </a:r>
            <a:r>
              <a:rPr lang="ru-RU" dirty="0">
                <a:solidFill>
                  <a:srgbClr val="FAED00"/>
                </a:solidFill>
              </a:rPr>
              <a:t> в соответствии с заданными критериями фильтрации на странице, в формате XLS.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374">
            <a:off x="4495492" y="3258848"/>
            <a:ext cx="447980" cy="411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42" y="3971991"/>
            <a:ext cx="726420" cy="726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97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6" y="382146"/>
            <a:ext cx="8578857" cy="503036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ВЫГРУЗКА СВОДНОЙ ИНФОРМАЦИИ ПО КОНТРАКТАХ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0" y="5094513"/>
            <a:ext cx="12383589" cy="1371601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651122" y="5343592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7" y="5455440"/>
            <a:ext cx="706774" cy="706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3179" y="5584178"/>
            <a:ext cx="9148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Пример выгруженной информации </a:t>
            </a:r>
            <a:r>
              <a:rPr lang="ru-RU" dirty="0" smtClean="0">
                <a:solidFill>
                  <a:srgbClr val="FAED00"/>
                </a:solidFill>
              </a:rPr>
              <a:t>по установленным заказчиком фильтрам.</a:t>
            </a:r>
            <a:endParaRPr lang="ru-RU" dirty="0">
              <a:solidFill>
                <a:srgbClr val="FAED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38" y="2154117"/>
            <a:ext cx="11677650" cy="1985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36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2" descr="image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6" y="3628164"/>
            <a:ext cx="6286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image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88" y="1219035"/>
            <a:ext cx="618860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217920" y="1226096"/>
            <a:ext cx="6368581" cy="4338633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81127" y="133620"/>
            <a:ext cx="2694177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КОНТРАКТЫ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4" name="Rectangle 94">
            <a:extLst>
              <a:ext uri="{FF2B5EF4-FFF2-40B4-BE49-F238E27FC236}">
                <a16:creationId xmlns:a16="http://schemas.microsoft.com/office/drawing/2014/main" id="{8F85E83C-F2DB-4725-946F-BDE153D67FDC}"/>
              </a:ext>
            </a:extLst>
          </p:cNvPr>
          <p:cNvSpPr/>
          <p:nvPr/>
        </p:nvSpPr>
        <p:spPr>
          <a:xfrm>
            <a:off x="471389" y="636656"/>
            <a:ext cx="1178354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dirty="0"/>
              <a:t>Продление сроков подписания контракта участником </a:t>
            </a:r>
            <a:endParaRPr lang="ru-RU" sz="1600" spc="-10" dirty="0">
              <a:latin typeface="SB Sans Text Light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7404090" y="1690984"/>
            <a:ext cx="4850843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Мы </a:t>
            </a:r>
            <a:r>
              <a:rPr lang="ru-RU" sz="1100" spc="-10" dirty="0">
                <a:solidFill>
                  <a:srgbClr val="FAED00"/>
                </a:solidFill>
                <a:latin typeface="SB Sans Text Light"/>
                <a:cs typeface="Times New Roman"/>
              </a:rPr>
              <a:t>ПРОДЛЕВАЕМ</a:t>
            </a:r>
            <a:r>
              <a:rPr lang="ru-RU" sz="1100" spc="-10" dirty="0">
                <a:solidFill>
                  <a:schemeClr val="bg1"/>
                </a:solidFill>
                <a:latin typeface="SB Sans Text Light"/>
                <a:cs typeface="Times New Roman"/>
              </a:rPr>
              <a:t> регламентированный срок подписания контракта участником при совокупности условий:</a:t>
            </a:r>
          </a:p>
          <a:p>
            <a:pPr lvl="0"/>
            <a:r>
              <a:rPr lang="ru-RU" sz="11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Поступление из ЕИС </a:t>
            </a:r>
            <a:r>
              <a:rPr lang="ru-RU" sz="1100" spc="-10" dirty="0">
                <a:solidFill>
                  <a:srgbClr val="FAED00"/>
                </a:solidFill>
                <a:latin typeface="SB Sans Text Light"/>
                <a:cs typeface="Times New Roman"/>
              </a:rPr>
              <a:t>пакета «Информация о приостановке процедуры размещения заказа, полученная из ЕИС»;</a:t>
            </a:r>
          </a:p>
          <a:p>
            <a:pPr lvl="0"/>
            <a:r>
              <a:rPr lang="ru-RU" sz="1100" spc="-10" dirty="0">
                <a:solidFill>
                  <a:srgbClr val="FAED00"/>
                </a:solidFill>
                <a:latin typeface="SB Sans Text Light"/>
                <a:cs typeface="Times New Roman"/>
              </a:rPr>
              <a:t>Статус карточки «На подписи участника»;</a:t>
            </a:r>
          </a:p>
          <a:p>
            <a:pPr lvl="0"/>
            <a:r>
              <a:rPr lang="ru-RU" sz="11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Поступление из ЕИС пакета «Информация о возобновлении процедуры размещения заказа, полученная из ЕИС»;</a:t>
            </a:r>
          </a:p>
          <a:p>
            <a:r>
              <a:rPr lang="ru-RU" sz="1100" spc="-10" dirty="0">
                <a:solidFill>
                  <a:schemeClr val="bg1"/>
                </a:solidFill>
                <a:latin typeface="SB Sans Text Light"/>
                <a:cs typeface="Times New Roman"/>
              </a:rPr>
              <a:t> </a:t>
            </a:r>
          </a:p>
          <a:p>
            <a:r>
              <a:rPr lang="ru-RU" sz="11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Мы </a:t>
            </a:r>
            <a:r>
              <a:rPr lang="ru-RU" sz="1100" spc="-10" dirty="0">
                <a:solidFill>
                  <a:srgbClr val="FAED00"/>
                </a:solidFill>
                <a:latin typeface="SB Sans Text Light"/>
                <a:cs typeface="Times New Roman"/>
              </a:rPr>
              <a:t>НЕ ПРОДЛЕВАЕМ </a:t>
            </a:r>
            <a:r>
              <a:rPr lang="ru-RU" sz="1100" spc="-10" dirty="0">
                <a:solidFill>
                  <a:schemeClr val="bg1"/>
                </a:solidFill>
                <a:latin typeface="SB Sans Text Light"/>
                <a:cs typeface="Times New Roman"/>
              </a:rPr>
              <a:t>регламентированный срок подписания контракта участником, в одном из случаев:</a:t>
            </a:r>
          </a:p>
          <a:p>
            <a:pPr lvl="0"/>
            <a:r>
              <a:rPr lang="ru-RU" sz="11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Если карточке контракта в статусе «На подписи участника» </a:t>
            </a:r>
            <a:r>
              <a:rPr lang="ru-RU" sz="1100" spc="-10" dirty="0" smtClean="0">
                <a:solidFill>
                  <a:srgbClr val="FAED00"/>
                </a:solidFill>
                <a:latin typeface="SB Sans Text Light"/>
                <a:cs typeface="Times New Roman"/>
              </a:rPr>
              <a:t>присвоен признак «Отозвана по решению контрольного органа» или по такой карточке поступил из ЕИС пакет «Отмена процедуры заключения контракта»;</a:t>
            </a:r>
          </a:p>
          <a:p>
            <a:pPr lvl="0"/>
            <a:r>
              <a:rPr lang="ru-RU" sz="11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Если статус карточки </a:t>
            </a:r>
            <a:r>
              <a:rPr lang="ru-RU" sz="1100" spc="-10" dirty="0" smtClean="0">
                <a:solidFill>
                  <a:srgbClr val="FAED00"/>
                </a:solidFill>
                <a:latin typeface="SB Sans Text Light"/>
                <a:cs typeface="Times New Roman"/>
              </a:rPr>
              <a:t>НЕ «На подписи участника».</a:t>
            </a:r>
          </a:p>
          <a:p>
            <a:r>
              <a:rPr lang="ru-RU" sz="1100" spc="-10" dirty="0">
                <a:solidFill>
                  <a:schemeClr val="bg1"/>
                </a:solidFill>
                <a:latin typeface="SB Sans Text Light"/>
                <a:cs typeface="Times New Roman"/>
              </a:rPr>
              <a:t> </a:t>
            </a:r>
          </a:p>
          <a:p>
            <a:r>
              <a:rPr lang="ru-RU" sz="11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При поступлении пакета с приостановкой, участнику, с которым сформирована карточка контракта и она активна уходит «Уведомление о подписании контракта участником в период рассмотрения жалобы / проведения внеплановой проверки» в ЛК и на почту: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-206075" y="5670269"/>
            <a:ext cx="12740472" cy="1377933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2929" y="5943504"/>
            <a:ext cx="8922517" cy="993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После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продления срока подписания контракта участнику (с которым сформирована карточка) уходит «Уведомление о продлении сроков подписания контракта»:</a:t>
            </a:r>
          </a:p>
          <a:p>
            <a:r>
              <a:rPr lang="ru-RU" spc="-10" dirty="0">
                <a:solidFill>
                  <a:schemeClr val="bg1"/>
                </a:solidFill>
                <a:latin typeface="SB Sans Text Light"/>
                <a:cs typeface="Times New Roman"/>
              </a:rPr>
              <a:t> </a:t>
            </a:r>
          </a:p>
        </p:txBody>
      </p:sp>
      <p:sp>
        <p:nvSpPr>
          <p:cNvPr id="14" name="Овал 13"/>
          <p:cNvSpPr/>
          <p:nvPr/>
        </p:nvSpPr>
        <p:spPr>
          <a:xfrm>
            <a:off x="413978" y="5849256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376296" y="2768507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0" y="5943504"/>
            <a:ext cx="706774" cy="7067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20" y="2868623"/>
            <a:ext cx="618753" cy="618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1318672"/>
            <a:ext cx="9414866" cy="5290753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81127" y="133620"/>
            <a:ext cx="2694177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КОНТРАКТЫ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4" name="Rectangle 94">
            <a:extLst>
              <a:ext uri="{FF2B5EF4-FFF2-40B4-BE49-F238E27FC236}">
                <a16:creationId xmlns:a16="http://schemas.microsoft.com/office/drawing/2014/main" id="{8F85E83C-F2DB-4725-946F-BDE153D67FDC}"/>
              </a:ext>
            </a:extLst>
          </p:cNvPr>
          <p:cNvSpPr/>
          <p:nvPr/>
        </p:nvSpPr>
        <p:spPr>
          <a:xfrm>
            <a:off x="471389" y="636656"/>
            <a:ext cx="117835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spc="-10" dirty="0">
                <a:latin typeface="SB Sans Text Light"/>
                <a:cs typeface="Times New Roman"/>
              </a:rPr>
              <a:t>Функционал заключения дополнительных соглашений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250141" y="2896464"/>
            <a:ext cx="6425335" cy="1538902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75923" y="3020059"/>
            <a:ext cx="50206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Функционал позволяет осуществлять действия </a:t>
            </a:r>
            <a:endParaRPr lang="ru-RU" sz="1400" spc="-10" dirty="0" smtClean="0">
              <a:solidFill>
                <a:schemeClr val="bg1"/>
              </a:solidFill>
              <a:latin typeface="SB Sans Text Light"/>
              <a:cs typeface="Times New Roman"/>
            </a:endParaRPr>
          </a:p>
          <a:p>
            <a:r>
              <a:rPr lang="ru-RU" sz="14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по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заключению дополнительного соглашения к контракту в электронной форме, а также </a:t>
            </a:r>
            <a:r>
              <a:rPr lang="ru-RU" sz="1400" spc="-10" dirty="0">
                <a:solidFill>
                  <a:srgbClr val="FAED00"/>
                </a:solidFill>
                <a:latin typeface="SB Sans Text Light"/>
                <a:cs typeface="Times New Roman"/>
              </a:rPr>
              <a:t>размещать в личном кабинете заказчика дополнительные соглашения, подписанные вне площадки.</a:t>
            </a:r>
          </a:p>
          <a:p>
            <a:endParaRPr lang="ru-RU" sz="1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6398922" y="3173798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21" y="3229359"/>
            <a:ext cx="684401" cy="684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30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523071" y="3157933"/>
            <a:ext cx="9845645" cy="11521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bg1"/>
                </a:solidFill>
              </a:rPr>
              <a:t>СИСТЕМА </a:t>
            </a:r>
            <a:r>
              <a:rPr lang="en-US" sz="4000" dirty="0">
                <a:solidFill>
                  <a:schemeClr val="bg1"/>
                </a:solidFill>
              </a:rPr>
              <a:t>WEB </a:t>
            </a:r>
            <a:r>
              <a:rPr lang="ru-RU" sz="4000" dirty="0">
                <a:solidFill>
                  <a:schemeClr val="bg1"/>
                </a:solidFill>
              </a:rPr>
              <a:t>КОНФЕРЕНЦИЙ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8011" y="2049937"/>
            <a:ext cx="56779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600" dirty="0" smtClean="0">
                <a:solidFill>
                  <a:srgbClr val="FAED00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СЕРВИС</a:t>
            </a:r>
            <a:endParaRPr lang="ru-RU" sz="6600" dirty="0">
              <a:solidFill>
                <a:srgbClr val="FAED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387056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14433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8" y="4811912"/>
            <a:ext cx="902338" cy="902338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3858844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-387424"/>
            <a:ext cx="4992555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37" y="4900331"/>
            <a:ext cx="838422" cy="8384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01" y="4941249"/>
            <a:ext cx="797504" cy="797504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295764" y="4756701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40" y="4900331"/>
            <a:ext cx="859115" cy="859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63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/>
          <p:cNvGrpSpPr/>
          <p:nvPr/>
        </p:nvGrpSpPr>
        <p:grpSpPr>
          <a:xfrm>
            <a:off x="635778" y="1064247"/>
            <a:ext cx="10023123" cy="5371241"/>
            <a:chOff x="532637" y="1105661"/>
            <a:chExt cx="11467338" cy="5877304"/>
          </a:xfrm>
        </p:grpSpPr>
        <p:sp>
          <p:nvSpPr>
            <p:cNvPr id="16" name="object 3"/>
            <p:cNvSpPr/>
            <p:nvPr/>
          </p:nvSpPr>
          <p:spPr>
            <a:xfrm>
              <a:off x="551687" y="1313687"/>
              <a:ext cx="10081260" cy="566927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/>
            <p:cNvSpPr/>
            <p:nvPr/>
          </p:nvSpPr>
          <p:spPr>
            <a:xfrm>
              <a:off x="532637" y="1105661"/>
              <a:ext cx="10119360" cy="5707380"/>
            </a:xfrm>
            <a:custGeom>
              <a:avLst/>
              <a:gdLst/>
              <a:ahLst/>
              <a:cxnLst/>
              <a:rect l="l" t="t" r="r" b="b"/>
              <a:pathLst>
                <a:path w="10119360" h="5707380">
                  <a:moveTo>
                    <a:pt x="0" y="5707380"/>
                  </a:moveTo>
                  <a:lnTo>
                    <a:pt x="10119360" y="5707380"/>
                  </a:lnTo>
                  <a:lnTo>
                    <a:pt x="10119360" y="0"/>
                  </a:lnTo>
                  <a:lnTo>
                    <a:pt x="0" y="0"/>
                  </a:lnTo>
                  <a:lnTo>
                    <a:pt x="0" y="5707380"/>
                  </a:lnTo>
                  <a:close/>
                </a:path>
              </a:pathLst>
            </a:custGeom>
            <a:ln w="381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/>
            <p:cNvSpPr/>
            <p:nvPr/>
          </p:nvSpPr>
          <p:spPr>
            <a:xfrm>
              <a:off x="7679435" y="4148327"/>
              <a:ext cx="4320540" cy="1385570"/>
            </a:xfrm>
            <a:custGeom>
              <a:avLst/>
              <a:gdLst/>
              <a:ahLst/>
              <a:cxnLst/>
              <a:rect l="l" t="t" r="r" b="b"/>
              <a:pathLst>
                <a:path w="4320540" h="1385570">
                  <a:moveTo>
                    <a:pt x="0" y="1385316"/>
                  </a:moveTo>
                  <a:lnTo>
                    <a:pt x="4320539" y="1385316"/>
                  </a:lnTo>
                  <a:lnTo>
                    <a:pt x="4320539" y="0"/>
                  </a:lnTo>
                  <a:lnTo>
                    <a:pt x="0" y="0"/>
                  </a:lnTo>
                  <a:lnTo>
                    <a:pt x="0" y="1385316"/>
                  </a:lnTo>
                  <a:close/>
                </a:path>
              </a:pathLst>
            </a:custGeom>
            <a:ln w="12192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227838" y="528790"/>
            <a:ext cx="9107231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СИСТЕМА </a:t>
            </a:r>
            <a:r>
              <a:rPr lang="en-US" sz="2400" dirty="0" smtClean="0">
                <a:solidFill>
                  <a:schemeClr val="tx1"/>
                </a:solidFill>
              </a:rPr>
              <a:t>WEB </a:t>
            </a:r>
            <a:r>
              <a:rPr lang="ru-RU" sz="2400" dirty="0" smtClean="0">
                <a:solidFill>
                  <a:schemeClr val="tx1"/>
                </a:solidFill>
              </a:rPr>
              <a:t>КОНФЕРЕНЦИЙ (video.sberbank-ast.ru)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672811" y="2746883"/>
            <a:ext cx="4844717" cy="2347644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7977125" y="3508034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70" y="3619882"/>
            <a:ext cx="706774" cy="7067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04660" y="3065326"/>
            <a:ext cx="31084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Чтобы создать комнату для трансляций  непосредственно на ресурсе 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  <a:hlinkClick r:id="rId6"/>
              </a:rPr>
              <a:t>https://video.sberbank-ast.ru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,  необходимо</a:t>
            </a:r>
          </a:p>
          <a:p>
            <a:pPr marL="12700">
              <a:lnSpc>
                <a:spcPct val="100000"/>
              </a:lnSpc>
            </a:pP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зарегистрироваться на сайте(кнопка</a:t>
            </a:r>
          </a:p>
          <a:p>
            <a:r>
              <a:rPr lang="ru-RU" sz="1400" spc="-10" dirty="0">
                <a:solidFill>
                  <a:srgbClr val="FFFF00"/>
                </a:solidFill>
                <a:latin typeface="SB Sans Text Light"/>
                <a:cs typeface="Times New Roman"/>
              </a:rPr>
              <a:t>«Зарегистрироваться</a:t>
            </a:r>
            <a:r>
              <a:rPr lang="ru-RU" sz="1400" spc="-10" dirty="0" smtClean="0">
                <a:solidFill>
                  <a:srgbClr val="FFFF00"/>
                </a:solidFill>
                <a:latin typeface="SB Sans Text Light"/>
                <a:cs typeface="Times New Roman"/>
              </a:rPr>
              <a:t>»</a:t>
            </a:r>
            <a:r>
              <a:rPr lang="ru-RU" sz="14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)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954126" y="6075349"/>
            <a:ext cx="3012321" cy="420498"/>
          </a:xfrm>
          <a:prstGeom prst="roundRect">
            <a:avLst>
              <a:gd name="adj" fmla="val 50000"/>
            </a:avLst>
          </a:prstGeom>
          <a:solidFill>
            <a:srgbClr val="6E0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hlinkClick r:id="rId7"/>
          </p:cNvPr>
          <p:cNvSpPr txBox="1"/>
          <p:nvPr/>
        </p:nvSpPr>
        <p:spPr>
          <a:xfrm>
            <a:off x="8992679" y="6141695"/>
            <a:ext cx="29352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SB Sans Text Heavy" panose="020B0903040504020204" pitchFamily="34" charset="-52"/>
                <a:cs typeface="SB Sans Text Heavy" panose="020B0903040504020204" pitchFamily="34" charset="-52"/>
              </a:rPr>
              <a:t>ПРОСМОТР ВИДЕО ИНСТРУКЦИЮ</a:t>
            </a:r>
            <a:endParaRPr lang="ru-RU" sz="1200" b="1" dirty="0">
              <a:solidFill>
                <a:schemeClr val="bg1"/>
              </a:solidFill>
              <a:latin typeface="SB Sans Text Heavy" panose="020B0903040504020204" pitchFamily="34" charset="-52"/>
              <a:cs typeface="SB Sans Text Heavy" panose="020B0903040504020204" pitchFamily="34" charset="-5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8" y="1374469"/>
            <a:ext cx="6096000" cy="40767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-1046679" y="6260510"/>
            <a:ext cx="12674956" cy="446244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38" y="-30733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СЕРВИС ПРОВЕРКИ КОНТРАГЕНТОВ</a:t>
            </a:r>
            <a:endParaRPr lang="ru-RU" sz="2800" dirty="0">
              <a:latin typeface="SB Sans Display"/>
              <a:cs typeface="SB Sans Display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156" y="1499297"/>
            <a:ext cx="2711121" cy="4369103"/>
          </a:xfrm>
          <a:prstGeom prst="rect">
            <a:avLst/>
          </a:prstGeom>
          <a:ln w="6350"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676" y="4371246"/>
            <a:ext cx="4764684" cy="154418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3018" y="6298966"/>
            <a:ext cx="11862138" cy="307777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marL="16933" algn="just">
              <a:spcBef>
                <a:spcPts val="133"/>
              </a:spcBef>
              <a:tabLst>
                <a:tab pos="247220" algn="l"/>
              </a:tabLst>
            </a:pP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Система позволяет выполнить выгрузку «Досье кратко» и «Экспресс-проверка» в удобных форматах </a:t>
            </a:r>
            <a:r>
              <a:rPr lang="en-US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PDF </a:t>
            </a:r>
            <a:r>
              <a:rPr lang="ru-RU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и </a:t>
            </a:r>
            <a:r>
              <a:rPr lang="en-US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Word</a:t>
            </a:r>
            <a:endParaRPr lang="ru-RU" sz="1400" dirty="0">
              <a:solidFill>
                <a:srgbClr val="FAED00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833" y="766347"/>
            <a:ext cx="830737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Выгрузка информации по контрагенту в удобных форматах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132537" y="261706"/>
            <a:ext cx="874916" cy="823450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441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2"/>
          <p:cNvGrpSpPr/>
          <p:nvPr/>
        </p:nvGrpSpPr>
        <p:grpSpPr>
          <a:xfrm>
            <a:off x="227838" y="1561583"/>
            <a:ext cx="11828525" cy="4275034"/>
            <a:chOff x="244602" y="1523024"/>
            <a:chExt cx="11828525" cy="4275034"/>
          </a:xfrm>
        </p:grpSpPr>
        <p:sp>
          <p:nvSpPr>
            <p:cNvPr id="20" name="object 3"/>
            <p:cNvSpPr/>
            <p:nvPr/>
          </p:nvSpPr>
          <p:spPr>
            <a:xfrm>
              <a:off x="362479" y="1523024"/>
              <a:ext cx="11262359" cy="39700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"/>
            <p:cNvSpPr/>
            <p:nvPr/>
          </p:nvSpPr>
          <p:spPr>
            <a:xfrm>
              <a:off x="244602" y="1789938"/>
              <a:ext cx="11300460" cy="4008120"/>
            </a:xfrm>
            <a:custGeom>
              <a:avLst/>
              <a:gdLst/>
              <a:ahLst/>
              <a:cxnLst/>
              <a:rect l="l" t="t" r="r" b="b"/>
              <a:pathLst>
                <a:path w="11300460" h="4008120">
                  <a:moveTo>
                    <a:pt x="0" y="4008120"/>
                  </a:moveTo>
                  <a:lnTo>
                    <a:pt x="11300460" y="4008120"/>
                  </a:lnTo>
                  <a:lnTo>
                    <a:pt x="11300460" y="0"/>
                  </a:lnTo>
                  <a:lnTo>
                    <a:pt x="0" y="0"/>
                  </a:lnTo>
                  <a:lnTo>
                    <a:pt x="0" y="4008120"/>
                  </a:lnTo>
                  <a:close/>
                </a:path>
              </a:pathLst>
            </a:custGeom>
            <a:ln w="381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6"/>
            <p:cNvSpPr/>
            <p:nvPr/>
          </p:nvSpPr>
          <p:spPr>
            <a:xfrm>
              <a:off x="7752587" y="4148327"/>
              <a:ext cx="4320540" cy="524510"/>
            </a:xfrm>
            <a:custGeom>
              <a:avLst/>
              <a:gdLst/>
              <a:ahLst/>
              <a:cxnLst/>
              <a:rect l="l" t="t" r="r" b="b"/>
              <a:pathLst>
                <a:path w="4320540" h="524510">
                  <a:moveTo>
                    <a:pt x="0" y="524256"/>
                  </a:moveTo>
                  <a:lnTo>
                    <a:pt x="4320540" y="524256"/>
                  </a:lnTo>
                  <a:lnTo>
                    <a:pt x="4320540" y="0"/>
                  </a:lnTo>
                  <a:lnTo>
                    <a:pt x="0" y="0"/>
                  </a:lnTo>
                  <a:lnTo>
                    <a:pt x="0" y="524256"/>
                  </a:lnTo>
                  <a:close/>
                </a:path>
              </a:pathLst>
            </a:custGeom>
            <a:ln w="12191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227838" y="528790"/>
            <a:ext cx="9107231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СИСТЕМА </a:t>
            </a:r>
            <a:r>
              <a:rPr lang="en-US" sz="2400" dirty="0" smtClean="0">
                <a:solidFill>
                  <a:schemeClr val="tx1"/>
                </a:solidFill>
              </a:rPr>
              <a:t>WEB </a:t>
            </a:r>
            <a:r>
              <a:rPr lang="ru-RU" sz="2400" dirty="0" smtClean="0">
                <a:solidFill>
                  <a:schemeClr val="tx1"/>
                </a:solidFill>
              </a:rPr>
              <a:t>КОНФЕРЕНЦИЙ (video.sberbank-ast.ru)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28802" y="4899546"/>
            <a:ext cx="4445252" cy="1874145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8239889" y="5398775"/>
            <a:ext cx="809672" cy="7503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166086" y="5251841"/>
            <a:ext cx="22456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Если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вы уже регистрировались, достаточно  просто войти на сайт (кнопка </a:t>
            </a:r>
            <a:r>
              <a:rPr lang="ru-RU" sz="1400" spc="-10" dirty="0">
                <a:solidFill>
                  <a:srgbClr val="FFFF00"/>
                </a:solidFill>
                <a:latin typeface="SB Sans Text Light"/>
                <a:cs typeface="Times New Roman"/>
              </a:rPr>
              <a:t>«Войти»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55" y="5455301"/>
            <a:ext cx="585739" cy="585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6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object 2"/>
          <p:cNvGrpSpPr/>
          <p:nvPr/>
        </p:nvGrpSpPr>
        <p:grpSpPr>
          <a:xfrm>
            <a:off x="293898" y="1168984"/>
            <a:ext cx="11324083" cy="3949084"/>
            <a:chOff x="316229" y="1105661"/>
            <a:chExt cx="11324083" cy="4008120"/>
          </a:xfrm>
        </p:grpSpPr>
        <p:sp>
          <p:nvSpPr>
            <p:cNvPr id="17" name="object 3"/>
            <p:cNvSpPr/>
            <p:nvPr/>
          </p:nvSpPr>
          <p:spPr>
            <a:xfrm>
              <a:off x="335279" y="1124711"/>
              <a:ext cx="7580376" cy="39700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4"/>
            <p:cNvSpPr/>
            <p:nvPr/>
          </p:nvSpPr>
          <p:spPr>
            <a:xfrm>
              <a:off x="316229" y="1105661"/>
              <a:ext cx="7618730" cy="4008120"/>
            </a:xfrm>
            <a:custGeom>
              <a:avLst/>
              <a:gdLst/>
              <a:ahLst/>
              <a:cxnLst/>
              <a:rect l="l" t="t" r="r" b="b"/>
              <a:pathLst>
                <a:path w="7618730" h="4008120">
                  <a:moveTo>
                    <a:pt x="0" y="4008120"/>
                  </a:moveTo>
                  <a:lnTo>
                    <a:pt x="7618476" y="4008120"/>
                  </a:lnTo>
                  <a:lnTo>
                    <a:pt x="7618476" y="0"/>
                  </a:lnTo>
                  <a:lnTo>
                    <a:pt x="0" y="0"/>
                  </a:lnTo>
                  <a:lnTo>
                    <a:pt x="0" y="4008120"/>
                  </a:lnTo>
                  <a:close/>
                </a:path>
              </a:pathLst>
            </a:custGeom>
            <a:ln w="381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/>
            <p:cNvSpPr/>
            <p:nvPr/>
          </p:nvSpPr>
          <p:spPr>
            <a:xfrm>
              <a:off x="7319772" y="2292095"/>
              <a:ext cx="4320540" cy="1169035"/>
            </a:xfrm>
            <a:custGeom>
              <a:avLst/>
              <a:gdLst/>
              <a:ahLst/>
              <a:cxnLst/>
              <a:rect l="l" t="t" r="r" b="b"/>
              <a:pathLst>
                <a:path w="4320540" h="1169035">
                  <a:moveTo>
                    <a:pt x="0" y="1168908"/>
                  </a:moveTo>
                  <a:lnTo>
                    <a:pt x="4320539" y="1168908"/>
                  </a:lnTo>
                  <a:lnTo>
                    <a:pt x="4320539" y="0"/>
                  </a:lnTo>
                  <a:lnTo>
                    <a:pt x="0" y="0"/>
                  </a:lnTo>
                  <a:lnTo>
                    <a:pt x="0" y="1168908"/>
                  </a:lnTo>
                  <a:close/>
                </a:path>
              </a:pathLst>
            </a:custGeom>
            <a:ln w="12192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8"/>
          <p:cNvGrpSpPr/>
          <p:nvPr/>
        </p:nvGrpSpPr>
        <p:grpSpPr>
          <a:xfrm>
            <a:off x="4546091" y="4110228"/>
            <a:ext cx="7256145" cy="2633980"/>
            <a:chOff x="4546091" y="4110228"/>
            <a:chExt cx="7256145" cy="2633980"/>
          </a:xfrm>
        </p:grpSpPr>
        <p:sp>
          <p:nvSpPr>
            <p:cNvPr id="26" name="object 9"/>
            <p:cNvSpPr/>
            <p:nvPr/>
          </p:nvSpPr>
          <p:spPr>
            <a:xfrm>
              <a:off x="4584191" y="4148328"/>
              <a:ext cx="7179563" cy="25572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0"/>
            <p:cNvSpPr/>
            <p:nvPr/>
          </p:nvSpPr>
          <p:spPr>
            <a:xfrm>
              <a:off x="4565141" y="4129278"/>
              <a:ext cx="7218045" cy="2595880"/>
            </a:xfrm>
            <a:custGeom>
              <a:avLst/>
              <a:gdLst/>
              <a:ahLst/>
              <a:cxnLst/>
              <a:rect l="l" t="t" r="r" b="b"/>
              <a:pathLst>
                <a:path w="7218045" h="2595879">
                  <a:moveTo>
                    <a:pt x="0" y="2595372"/>
                  </a:moveTo>
                  <a:lnTo>
                    <a:pt x="7217663" y="2595372"/>
                  </a:lnTo>
                  <a:lnTo>
                    <a:pt x="7217663" y="0"/>
                  </a:lnTo>
                  <a:lnTo>
                    <a:pt x="0" y="0"/>
                  </a:lnTo>
                  <a:lnTo>
                    <a:pt x="0" y="2595372"/>
                  </a:lnTo>
                  <a:close/>
                </a:path>
              </a:pathLst>
            </a:custGeom>
            <a:ln w="381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227838" y="528790"/>
            <a:ext cx="9107231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СИСТЕМА </a:t>
            </a:r>
            <a:r>
              <a:rPr lang="en-US" sz="2400" dirty="0" smtClean="0">
                <a:solidFill>
                  <a:schemeClr val="tx1"/>
                </a:solidFill>
              </a:rPr>
              <a:t>WEB </a:t>
            </a:r>
            <a:r>
              <a:rPr lang="ru-RU" sz="2400" dirty="0" smtClean="0">
                <a:solidFill>
                  <a:schemeClr val="tx1"/>
                </a:solidFill>
              </a:rPr>
              <a:t>КОНФЕРЕНЦИЙ (video.sberbank-ast.ru)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97041" y="1696284"/>
            <a:ext cx="4445252" cy="2290630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8288824" y="2435440"/>
            <a:ext cx="809672" cy="7503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72" y="2514197"/>
            <a:ext cx="587442" cy="5874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83131" y="1898188"/>
            <a:ext cx="30419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Если н</a:t>
            </a:r>
            <a:r>
              <a:rPr lang="ru-RU" sz="14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а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открывшейся странице доступен функционал  создания новых комнат. Для предоставления  удаленным пользователям доступа</a:t>
            </a:r>
          </a:p>
          <a:p>
            <a:pPr marL="12700" marR="106045">
              <a:lnSpc>
                <a:spcPct val="100000"/>
              </a:lnSpc>
              <a:spcBef>
                <a:spcPts val="5"/>
              </a:spcBef>
            </a:pP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к трансляции необходимо отправить им ссылку,  указанную в комнате.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13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227838" y="528790"/>
            <a:ext cx="9107231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СИСТЕМА </a:t>
            </a:r>
            <a:r>
              <a:rPr lang="en-US" sz="2400" dirty="0" smtClean="0">
                <a:solidFill>
                  <a:schemeClr val="tx1"/>
                </a:solidFill>
              </a:rPr>
              <a:t>WEB </a:t>
            </a:r>
            <a:r>
              <a:rPr lang="ru-RU" sz="2400" dirty="0" smtClean="0">
                <a:solidFill>
                  <a:schemeClr val="tx1"/>
                </a:solidFill>
              </a:rPr>
              <a:t>КОНФЕРЕНЦИЙ (video.sberbank-ast.ru)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987858" y="1351526"/>
            <a:ext cx="4274564" cy="2055266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8097755" y="1940941"/>
            <a:ext cx="809672" cy="7503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03" y="2019698"/>
            <a:ext cx="587442" cy="5874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10575" y="1702516"/>
            <a:ext cx="31161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В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открывшемся окне необходимо нажать на  значок микрофона. И после теста звука</a:t>
            </a:r>
          </a:p>
          <a:p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(проходит автоматически), нажать кнопку </a:t>
            </a:r>
            <a:r>
              <a:rPr lang="ru-RU" sz="1400" spc="-10" dirty="0">
                <a:solidFill>
                  <a:srgbClr val="FFFF00"/>
                </a:solidFill>
                <a:latin typeface="SB Sans Text Light"/>
                <a:cs typeface="Times New Roman"/>
              </a:rPr>
              <a:t>«Да».</a:t>
            </a:r>
          </a:p>
        </p:txBody>
      </p:sp>
      <p:sp>
        <p:nvSpPr>
          <p:cNvPr id="18" name="object 2"/>
          <p:cNvSpPr/>
          <p:nvPr/>
        </p:nvSpPr>
        <p:spPr>
          <a:xfrm>
            <a:off x="227838" y="1561439"/>
            <a:ext cx="6551676" cy="2132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/>
          <p:cNvSpPr/>
          <p:nvPr/>
        </p:nvSpPr>
        <p:spPr>
          <a:xfrm>
            <a:off x="6995090" y="3492415"/>
            <a:ext cx="4533900" cy="31683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84366" y="4132089"/>
            <a:ext cx="4445252" cy="2290630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276149" y="4871245"/>
            <a:ext cx="809672" cy="7503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069887" y="4261741"/>
            <a:ext cx="33591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710">
              <a:lnSpc>
                <a:spcPct val="100000"/>
              </a:lnSpc>
              <a:spcBef>
                <a:spcPts val="285"/>
              </a:spcBef>
            </a:pPr>
            <a:r>
              <a:rPr lang="ru-RU" sz="14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Чтобы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подключить видеокамеру, необходимо  нажать на значок камеры в нижней части  страницы, дождаться появления </a:t>
            </a:r>
            <a:r>
              <a:rPr lang="ru-RU" sz="14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изображения  в окне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предварительного просмотра </a:t>
            </a:r>
            <a:r>
              <a:rPr lang="ru-RU" sz="1400" spc="-10" dirty="0" err="1">
                <a:solidFill>
                  <a:schemeClr val="bg1"/>
                </a:solidFill>
                <a:latin typeface="SB Sans Text Light"/>
                <a:cs typeface="Times New Roman"/>
              </a:rPr>
              <a:t>вэб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 камеры  после этого нажать на кнопку </a:t>
            </a:r>
            <a:r>
              <a:rPr lang="ru-RU" sz="1400" spc="-10" dirty="0">
                <a:solidFill>
                  <a:srgbClr val="FFFF00"/>
                </a:solidFill>
                <a:latin typeface="SB Sans Text Light"/>
                <a:cs typeface="Times New Roman"/>
              </a:rPr>
              <a:t>«Начать  трансляцию с </a:t>
            </a:r>
            <a:r>
              <a:rPr lang="ru-RU" sz="1400" spc="-10" dirty="0" err="1">
                <a:solidFill>
                  <a:srgbClr val="FFFF00"/>
                </a:solidFill>
                <a:latin typeface="SB Sans Text Light"/>
                <a:cs typeface="Times New Roman"/>
              </a:rPr>
              <a:t>вэб</a:t>
            </a:r>
            <a:r>
              <a:rPr lang="ru-RU" sz="1400" spc="-10" dirty="0">
                <a:solidFill>
                  <a:srgbClr val="FFFF00"/>
                </a:solidFill>
                <a:latin typeface="SB Sans Text Light"/>
                <a:cs typeface="Times New Roman"/>
              </a:rPr>
              <a:t> камеры».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16" y="4892514"/>
            <a:ext cx="551738" cy="551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5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926156" y="4825189"/>
            <a:ext cx="5262689" cy="2234237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grpSp>
        <p:nvGrpSpPr>
          <p:cNvPr id="17" name="object 2"/>
          <p:cNvGrpSpPr/>
          <p:nvPr/>
        </p:nvGrpSpPr>
        <p:grpSpPr>
          <a:xfrm>
            <a:off x="6534658" y="1425107"/>
            <a:ext cx="5431790" cy="3235960"/>
            <a:chOff x="6633971" y="3471671"/>
            <a:chExt cx="5431790" cy="3235960"/>
          </a:xfrm>
        </p:grpSpPr>
        <p:sp>
          <p:nvSpPr>
            <p:cNvPr id="19" name="object 3"/>
            <p:cNvSpPr/>
            <p:nvPr/>
          </p:nvSpPr>
          <p:spPr>
            <a:xfrm>
              <a:off x="6672071" y="3509771"/>
              <a:ext cx="5355335" cy="31592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"/>
            <p:cNvSpPr/>
            <p:nvPr/>
          </p:nvSpPr>
          <p:spPr>
            <a:xfrm>
              <a:off x="6653021" y="3490721"/>
              <a:ext cx="5393690" cy="3197860"/>
            </a:xfrm>
            <a:custGeom>
              <a:avLst/>
              <a:gdLst/>
              <a:ahLst/>
              <a:cxnLst/>
              <a:rect l="l" t="t" r="r" b="b"/>
              <a:pathLst>
                <a:path w="5393690" h="3197859">
                  <a:moveTo>
                    <a:pt x="0" y="3197352"/>
                  </a:moveTo>
                  <a:lnTo>
                    <a:pt x="5393435" y="3197352"/>
                  </a:lnTo>
                  <a:lnTo>
                    <a:pt x="5393435" y="0"/>
                  </a:lnTo>
                  <a:lnTo>
                    <a:pt x="0" y="0"/>
                  </a:lnTo>
                  <a:lnTo>
                    <a:pt x="0" y="3197352"/>
                  </a:lnTo>
                  <a:close/>
                </a:path>
              </a:pathLst>
            </a:custGeom>
            <a:ln w="381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0"/>
          <p:cNvSpPr/>
          <p:nvPr/>
        </p:nvSpPr>
        <p:spPr>
          <a:xfrm>
            <a:off x="406055" y="1168984"/>
            <a:ext cx="5634423" cy="37482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227838" y="528790"/>
            <a:ext cx="9107231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СИСТЕМА </a:t>
            </a:r>
            <a:r>
              <a:rPr lang="en-US" sz="2400" dirty="0" smtClean="0">
                <a:solidFill>
                  <a:schemeClr val="tx1"/>
                </a:solidFill>
              </a:rPr>
              <a:t>WEB </a:t>
            </a:r>
            <a:r>
              <a:rPr lang="ru-RU" sz="2400" dirty="0" smtClean="0">
                <a:solidFill>
                  <a:schemeClr val="tx1"/>
                </a:solidFill>
              </a:rPr>
              <a:t>КОНФЕРЕНЦИЙ (video.sberbank-ast.ru)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75778" y="4563935"/>
            <a:ext cx="4367566" cy="1598471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8330510" y="4948287"/>
            <a:ext cx="809672" cy="7503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335069" y="4616812"/>
            <a:ext cx="2794306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3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Включить </a:t>
            </a:r>
            <a:r>
              <a:rPr lang="ru-RU" sz="13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запись. В верхней части окна (над  окном камеры) нажать кнопку </a:t>
            </a:r>
            <a:r>
              <a:rPr lang="ru-RU" sz="1300" spc="-10" dirty="0">
                <a:solidFill>
                  <a:srgbClr val="FFFF00"/>
                </a:solidFill>
                <a:latin typeface="SB Sans Text Light"/>
                <a:cs typeface="Times New Roman"/>
              </a:rPr>
              <a:t>«Включить  запись». </a:t>
            </a:r>
            <a:r>
              <a:rPr lang="ru-RU" sz="13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Подтвердить запись – в</a:t>
            </a:r>
          </a:p>
          <a:p>
            <a:pPr marL="12700">
              <a:lnSpc>
                <a:spcPct val="100000"/>
              </a:lnSpc>
            </a:pPr>
            <a:r>
              <a:rPr lang="ru-RU" sz="13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открывшемся окне нажать </a:t>
            </a:r>
            <a:r>
              <a:rPr lang="ru-RU" sz="1300" spc="-10" dirty="0">
                <a:solidFill>
                  <a:srgbClr val="FFFF00"/>
                </a:solidFill>
                <a:latin typeface="SB Sans Text Light"/>
                <a:cs typeface="Times New Roman"/>
              </a:rPr>
              <a:t>«Да».</a:t>
            </a:r>
          </a:p>
        </p:txBody>
      </p:sp>
      <p:sp>
        <p:nvSpPr>
          <p:cNvPr id="22" name="Овал 21"/>
          <p:cNvSpPr/>
          <p:nvPr/>
        </p:nvSpPr>
        <p:spPr>
          <a:xfrm>
            <a:off x="1321038" y="5569831"/>
            <a:ext cx="809672" cy="7503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86" y="5648588"/>
            <a:ext cx="587442" cy="58744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169429" y="5095921"/>
            <a:ext cx="3537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Предоставить </a:t>
            </a:r>
            <a:r>
              <a:rPr lang="ru-RU" sz="12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доступ к экрану, где размещается  презентация. Нажать на значок экрана в нижней  части страницы. В</a:t>
            </a:r>
          </a:p>
          <a:p>
            <a:r>
              <a:rPr lang="ru-RU" sz="12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открывшемся окне выбрать вкладку </a:t>
            </a:r>
            <a:r>
              <a:rPr lang="ru-RU" sz="1200" spc="-10" dirty="0">
                <a:solidFill>
                  <a:srgbClr val="FFFF00"/>
                </a:solidFill>
                <a:latin typeface="SB Sans Text Light"/>
                <a:cs typeface="Times New Roman"/>
              </a:rPr>
              <a:t>«Весь  экран», </a:t>
            </a:r>
            <a:r>
              <a:rPr lang="ru-RU" sz="12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выбрать в ней экран–для демонстрации,  если их несколько. Нажать кнопку </a:t>
            </a:r>
            <a:r>
              <a:rPr lang="ru-RU" sz="1200" spc="-10" dirty="0">
                <a:solidFill>
                  <a:srgbClr val="FFFF00"/>
                </a:solidFill>
                <a:latin typeface="SB Sans Text Light"/>
                <a:cs typeface="Times New Roman"/>
              </a:rPr>
              <a:t>«Поделиться».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76" y="4994691"/>
            <a:ext cx="575140" cy="57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413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6"/>
          <p:cNvGrpSpPr/>
          <p:nvPr/>
        </p:nvGrpSpPr>
        <p:grpSpPr>
          <a:xfrm>
            <a:off x="382137" y="1168984"/>
            <a:ext cx="11591060" cy="5451703"/>
            <a:chOff x="459486" y="1034033"/>
            <a:chExt cx="11540490" cy="5438140"/>
          </a:xfrm>
        </p:grpSpPr>
        <p:sp>
          <p:nvSpPr>
            <p:cNvPr id="20" name="object 7"/>
            <p:cNvSpPr/>
            <p:nvPr/>
          </p:nvSpPr>
          <p:spPr>
            <a:xfrm>
              <a:off x="629031" y="1034033"/>
              <a:ext cx="11239500" cy="53995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/>
            <p:cNvSpPr/>
            <p:nvPr/>
          </p:nvSpPr>
          <p:spPr>
            <a:xfrm>
              <a:off x="459486" y="1034033"/>
              <a:ext cx="11277600" cy="5438140"/>
            </a:xfrm>
            <a:custGeom>
              <a:avLst/>
              <a:gdLst/>
              <a:ahLst/>
              <a:cxnLst/>
              <a:rect l="l" t="t" r="r" b="b"/>
              <a:pathLst>
                <a:path w="11277600" h="5438140">
                  <a:moveTo>
                    <a:pt x="0" y="5437632"/>
                  </a:moveTo>
                  <a:lnTo>
                    <a:pt x="11277600" y="5437632"/>
                  </a:lnTo>
                  <a:lnTo>
                    <a:pt x="11277600" y="0"/>
                  </a:lnTo>
                  <a:lnTo>
                    <a:pt x="0" y="0"/>
                  </a:lnTo>
                  <a:lnTo>
                    <a:pt x="0" y="5437632"/>
                  </a:lnTo>
                  <a:close/>
                </a:path>
              </a:pathLst>
            </a:custGeom>
            <a:ln w="381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0"/>
            <p:cNvSpPr/>
            <p:nvPr/>
          </p:nvSpPr>
          <p:spPr>
            <a:xfrm>
              <a:off x="7679436" y="5012436"/>
              <a:ext cx="4320540" cy="739140"/>
            </a:xfrm>
            <a:custGeom>
              <a:avLst/>
              <a:gdLst/>
              <a:ahLst/>
              <a:cxnLst/>
              <a:rect l="l" t="t" r="r" b="b"/>
              <a:pathLst>
                <a:path w="4320540" h="739139">
                  <a:moveTo>
                    <a:pt x="0" y="739139"/>
                  </a:moveTo>
                  <a:lnTo>
                    <a:pt x="4320539" y="739139"/>
                  </a:lnTo>
                  <a:lnTo>
                    <a:pt x="4320539" y="0"/>
                  </a:lnTo>
                  <a:lnTo>
                    <a:pt x="0" y="0"/>
                  </a:lnTo>
                  <a:lnTo>
                    <a:pt x="0" y="739139"/>
                  </a:lnTo>
                  <a:close/>
                </a:path>
              </a:pathLst>
            </a:custGeom>
            <a:ln w="12192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Заголовок 3">
            <a:extLst>
              <a:ext uri="{FF2B5EF4-FFF2-40B4-BE49-F238E27FC236}">
                <a16:creationId xmlns:a16="http://schemas.microsoft.com/office/drawing/2014/main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227838" y="528790"/>
            <a:ext cx="9107231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СИСТЕМА </a:t>
            </a:r>
            <a:r>
              <a:rPr lang="en-US" sz="2400" dirty="0" smtClean="0">
                <a:solidFill>
                  <a:schemeClr val="tx1"/>
                </a:solidFill>
              </a:rPr>
              <a:t>WEB </a:t>
            </a:r>
            <a:r>
              <a:rPr lang="ru-RU" sz="2400" dirty="0" smtClean="0">
                <a:solidFill>
                  <a:schemeClr val="tx1"/>
                </a:solidFill>
              </a:rPr>
              <a:t>КОНФЕРЕНЦИЙ (video.sberbank-ast.ru)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150125" y="3557140"/>
            <a:ext cx="4326340" cy="2055266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Овал 13"/>
          <p:cNvSpPr/>
          <p:nvPr/>
        </p:nvSpPr>
        <p:spPr>
          <a:xfrm>
            <a:off x="124690" y="4202652"/>
            <a:ext cx="809672" cy="7503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8" y="4281409"/>
            <a:ext cx="587442" cy="5874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5568" y="3999997"/>
            <a:ext cx="29558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В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правом верхнем углу окна нажать на значок</a:t>
            </a:r>
          </a:p>
          <a:p>
            <a:pPr marL="12700" marR="10160">
              <a:lnSpc>
                <a:spcPct val="100000"/>
              </a:lnSpc>
              <a:spcBef>
                <a:spcPts val="5"/>
              </a:spcBef>
            </a:pPr>
            <a:r>
              <a:rPr lang="ru-RU" sz="1400" spc="-10" dirty="0">
                <a:solidFill>
                  <a:srgbClr val="FFFF00"/>
                </a:solidFill>
                <a:latin typeface="SB Sans Text Light"/>
                <a:cs typeface="Times New Roman"/>
              </a:rPr>
              <a:t>«Три точки»,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выбрать и нажать на </a:t>
            </a:r>
            <a:r>
              <a:rPr lang="ru-RU" sz="1400" spc="-10" dirty="0">
                <a:solidFill>
                  <a:srgbClr val="FFFF00"/>
                </a:solidFill>
                <a:latin typeface="SB Sans Text Light"/>
                <a:cs typeface="Times New Roman"/>
              </a:rPr>
              <a:t>«Закончить  конференцию».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3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0" y="0"/>
            <a:ext cx="6838357" cy="6875134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8B32E1B-C0B1-FD40-913C-8915F81C365F}"/>
              </a:ext>
            </a:extLst>
          </p:cNvPr>
          <p:cNvSpPr txBox="1">
            <a:spLocks/>
          </p:cNvSpPr>
          <p:nvPr/>
        </p:nvSpPr>
        <p:spPr>
          <a:xfrm>
            <a:off x="695325" y="2192564"/>
            <a:ext cx="4104531" cy="373685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ts val="1880"/>
              </a:lnSpc>
              <a:spcBef>
                <a:spcPts val="0"/>
              </a:spcBef>
              <a:buNone/>
            </a:pPr>
            <a:endParaRPr lang="en-US" sz="1400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6031" y="1007053"/>
            <a:ext cx="7353243" cy="118551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algn="r">
              <a:spcBef>
                <a:spcPct val="0"/>
              </a:spcBef>
            </a:pPr>
            <a:r>
              <a:rPr lang="ru-RU" sz="2800" dirty="0">
                <a:latin typeface="SB Sans Display"/>
                <a:ea typeface="+mj-ea"/>
                <a:cs typeface="SB Sans Display"/>
              </a:rPr>
              <a:t>Телеграмм </a:t>
            </a:r>
            <a:r>
              <a:rPr lang="ru-RU" sz="2800" dirty="0" smtClean="0">
                <a:latin typeface="SB Sans Display"/>
                <a:ea typeface="+mj-ea"/>
                <a:cs typeface="SB Sans Display"/>
              </a:rPr>
              <a:t>канал</a:t>
            </a:r>
          </a:p>
          <a:p>
            <a:pPr algn="r">
              <a:spcBef>
                <a:spcPct val="0"/>
              </a:spcBef>
            </a:pPr>
            <a:r>
              <a:rPr lang="ru-RU" sz="2800" dirty="0" smtClean="0">
                <a:latin typeface="SB Sans Display"/>
                <a:ea typeface="+mj-ea"/>
                <a:cs typeface="SB Sans Display"/>
              </a:rPr>
              <a:t> «</a:t>
            </a:r>
            <a:r>
              <a:rPr lang="ru-RU" sz="2800" dirty="0">
                <a:latin typeface="SB Sans Display"/>
                <a:ea typeface="+mj-ea"/>
                <a:cs typeface="SB Sans Display"/>
              </a:rPr>
              <a:t>Закупочная жизнь»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55967" y="3061823"/>
            <a:ext cx="482755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spc="-10" dirty="0">
                <a:latin typeface="SB Sans Text Light"/>
                <a:cs typeface="Times New Roman"/>
              </a:rPr>
              <a:t>Изменения законодательства, часто обсуждаемые темы закупок, новый функционал на площадке </a:t>
            </a:r>
            <a:r>
              <a:rPr lang="ru-RU" sz="1600" spc="-10" dirty="0" smtClean="0">
                <a:latin typeface="SB Sans Text Light"/>
                <a:cs typeface="Times New Roman"/>
              </a:rPr>
              <a:t>АО </a:t>
            </a:r>
            <a:r>
              <a:rPr lang="ru-RU" sz="1600" spc="-10" dirty="0">
                <a:latin typeface="SB Sans Text Light"/>
                <a:cs typeface="Times New Roman"/>
              </a:rPr>
              <a:t>«Сбербанк-АСТ»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07172" y="6180083"/>
            <a:ext cx="2406869" cy="23122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29" y="738530"/>
            <a:ext cx="2657448" cy="5588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0" y="525883"/>
            <a:ext cx="6067272" cy="60672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86476" y="379024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5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25" y="970228"/>
            <a:ext cx="11620500" cy="539115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9671069" y="1103110"/>
            <a:ext cx="2315529" cy="420498"/>
          </a:xfrm>
          <a:prstGeom prst="roundRect">
            <a:avLst>
              <a:gd name="adj" fmla="val 50000"/>
            </a:avLst>
          </a:prstGeom>
          <a:solidFill>
            <a:srgbClr val="6E0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hlinkClick r:id="rId4"/>
          </p:cNvPr>
          <p:cNvSpPr txBox="1"/>
          <p:nvPr/>
        </p:nvSpPr>
        <p:spPr>
          <a:xfrm>
            <a:off x="9869712" y="1123290"/>
            <a:ext cx="1918241" cy="369332"/>
          </a:xfrm>
          <a:prstGeom prst="rect">
            <a:avLst/>
          </a:prstGeom>
          <a:solidFill>
            <a:srgbClr val="6E00F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ПЕРЕЙТИ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4212" y="5477603"/>
            <a:ext cx="11816444" cy="1124744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5" dirty="0">
                <a:solidFill>
                  <a:schemeClr val="bg1"/>
                </a:solidFill>
                <a:latin typeface="SB Sans Text Light"/>
                <a:cs typeface="Times New Roman"/>
              </a:rPr>
              <a:t>Учебный </a:t>
            </a:r>
            <a:r>
              <a:rPr lang="ru-RU" sz="1600" dirty="0">
                <a:solidFill>
                  <a:schemeClr val="bg1"/>
                </a:solidFill>
                <a:latin typeface="SB Sans Text Light"/>
                <a:cs typeface="Times New Roman"/>
              </a:rPr>
              <a:t>центр </a:t>
            </a:r>
            <a:r>
              <a:rPr lang="ru-RU" sz="1600" spc="-35" dirty="0">
                <a:solidFill>
                  <a:schemeClr val="bg1"/>
                </a:solidFill>
                <a:latin typeface="SB Sans Text Light"/>
                <a:cs typeface="Times New Roman"/>
              </a:rPr>
              <a:t>АО </a:t>
            </a:r>
            <a:r>
              <a:rPr lang="ru-RU" sz="1600" spc="-5" dirty="0">
                <a:solidFill>
                  <a:schemeClr val="bg1"/>
                </a:solidFill>
                <a:latin typeface="SB Sans Text Light"/>
                <a:cs typeface="Times New Roman"/>
              </a:rPr>
              <a:t>“Сбербанк </a:t>
            </a:r>
            <a:r>
              <a:rPr lang="ru-RU" sz="1600" dirty="0">
                <a:solidFill>
                  <a:schemeClr val="bg1"/>
                </a:solidFill>
                <a:latin typeface="SB Sans Text Light"/>
                <a:cs typeface="Times New Roman"/>
              </a:rPr>
              <a:t>-</a:t>
            </a:r>
            <a:r>
              <a:rPr lang="ru-RU" sz="1600" spc="20" dirty="0">
                <a:solidFill>
                  <a:schemeClr val="bg1"/>
                </a:solidFill>
                <a:latin typeface="SB Sans Text Light"/>
                <a:cs typeface="Times New Roman"/>
              </a:rPr>
              <a:t> </a:t>
            </a:r>
            <a:r>
              <a:rPr lang="ru-RU" sz="1600" spc="-25" dirty="0">
                <a:solidFill>
                  <a:schemeClr val="bg1"/>
                </a:solidFill>
                <a:latin typeface="SB Sans Text Light"/>
                <a:cs typeface="Times New Roman"/>
              </a:rPr>
              <a:t>АСТ”</a:t>
            </a:r>
            <a:r>
              <a:rPr lang="ru-RU" sz="1600" dirty="0">
                <a:solidFill>
                  <a:schemeClr val="bg1"/>
                </a:solidFill>
                <a:latin typeface="SB Sans Text Light"/>
                <a:cs typeface="Times New Roman"/>
              </a:rPr>
              <a:t> </a:t>
            </a:r>
            <a:r>
              <a:rPr lang="ru-RU" sz="1600" spc="-15" dirty="0">
                <a:solidFill>
                  <a:schemeClr val="bg1"/>
                </a:solidFill>
                <a:latin typeface="SB Sans Text Light"/>
                <a:cs typeface="Times New Roman"/>
              </a:rPr>
              <a:t>проводит </a:t>
            </a:r>
            <a:r>
              <a:rPr lang="ru-RU" sz="16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обучение организаторов </a:t>
            </a:r>
            <a:r>
              <a:rPr lang="ru-RU" sz="1600" dirty="0">
                <a:solidFill>
                  <a:schemeClr val="bg1"/>
                </a:solidFill>
                <a:latin typeface="SB Sans Text Light"/>
                <a:cs typeface="Times New Roman"/>
              </a:rPr>
              <a:t>и </a:t>
            </a:r>
            <a:r>
              <a:rPr lang="ru-RU" sz="1600" spc="-10" dirty="0">
                <a:solidFill>
                  <a:schemeClr val="bg1"/>
                </a:solidFill>
                <a:latin typeface="SB Sans Text Light"/>
                <a:cs typeface="Times New Roman"/>
              </a:rPr>
              <a:t>участников </a:t>
            </a:r>
            <a:r>
              <a:rPr lang="ru-RU" sz="1600" spc="-5" dirty="0">
                <a:solidFill>
                  <a:schemeClr val="bg1"/>
                </a:solidFill>
                <a:latin typeface="SB Sans Text Light"/>
                <a:cs typeface="Times New Roman"/>
              </a:rPr>
              <a:t>закупок. </a:t>
            </a:r>
            <a:r>
              <a:rPr lang="ru-RU" sz="16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Обучение проводится  </a:t>
            </a:r>
            <a:r>
              <a:rPr lang="ru-RU" sz="1600" dirty="0">
                <a:solidFill>
                  <a:schemeClr val="bg1"/>
                </a:solidFill>
                <a:latin typeface="SB Sans Text Light"/>
                <a:cs typeface="Times New Roman"/>
              </a:rPr>
              <a:t>с </a:t>
            </a:r>
            <a:r>
              <a:rPr lang="ru-RU" sz="16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использованием авторских</a:t>
            </a:r>
            <a:r>
              <a:rPr lang="ru-RU" sz="1600" spc="-5" dirty="0">
                <a:solidFill>
                  <a:schemeClr val="bg1"/>
                </a:solidFill>
                <a:latin typeface="SB Sans Text Light"/>
                <a:cs typeface="Times New Roman"/>
              </a:rPr>
              <a:t> </a:t>
            </a:r>
            <a:r>
              <a:rPr lang="ru-RU" sz="16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методик,</a:t>
            </a:r>
            <a:r>
              <a:rPr lang="ru-RU" sz="1600" dirty="0">
                <a:solidFill>
                  <a:schemeClr val="bg1"/>
                </a:solidFill>
                <a:latin typeface="SB Sans Text Light"/>
                <a:cs typeface="Times New Roman"/>
              </a:rPr>
              <a:t> основанных </a:t>
            </a:r>
            <a:r>
              <a:rPr lang="ru-RU" sz="1600" spc="-5" dirty="0">
                <a:solidFill>
                  <a:schemeClr val="bg1"/>
                </a:solidFill>
                <a:latin typeface="SB Sans Text Light"/>
                <a:cs typeface="Times New Roman"/>
              </a:rPr>
              <a:t>на </a:t>
            </a:r>
            <a:r>
              <a:rPr lang="ru-RU" sz="1600" spc="-10" dirty="0">
                <a:solidFill>
                  <a:schemeClr val="bg1"/>
                </a:solidFill>
                <a:latin typeface="SB Sans Text Light"/>
                <a:cs typeface="Times New Roman"/>
              </a:rPr>
              <a:t>уникальном </a:t>
            </a:r>
            <a:r>
              <a:rPr lang="ru-RU" sz="1600" dirty="0">
                <a:solidFill>
                  <a:schemeClr val="bg1"/>
                </a:solidFill>
                <a:latin typeface="SB Sans Text Light"/>
                <a:cs typeface="Times New Roman"/>
              </a:rPr>
              <a:t>опыте </a:t>
            </a:r>
            <a:r>
              <a:rPr lang="ru-RU" sz="1600" spc="-5" dirty="0">
                <a:solidFill>
                  <a:schemeClr val="bg1"/>
                </a:solidFill>
                <a:latin typeface="SB Sans Text Light"/>
                <a:cs typeface="Times New Roman"/>
              </a:rPr>
              <a:t>крупнейшего </a:t>
            </a:r>
            <a:r>
              <a:rPr lang="ru-RU" sz="16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оператора</a:t>
            </a:r>
            <a:r>
              <a:rPr lang="ru-RU" sz="1600" spc="-110" dirty="0">
                <a:solidFill>
                  <a:schemeClr val="bg1"/>
                </a:solidFill>
                <a:latin typeface="SB Sans Text Light"/>
                <a:cs typeface="Times New Roman"/>
              </a:rPr>
              <a:t> </a:t>
            </a:r>
            <a:r>
              <a:rPr lang="ru-RU" sz="1600" spc="-5" dirty="0">
                <a:solidFill>
                  <a:schemeClr val="bg1"/>
                </a:solidFill>
                <a:latin typeface="SB Sans Text Light"/>
                <a:cs typeface="Times New Roman"/>
              </a:rPr>
              <a:t>электронных  площадок </a:t>
            </a:r>
            <a:r>
              <a:rPr lang="ru-RU" sz="1600" spc="-15" dirty="0">
                <a:solidFill>
                  <a:schemeClr val="bg1"/>
                </a:solidFill>
                <a:latin typeface="SB Sans Text Light"/>
                <a:cs typeface="Times New Roman"/>
              </a:rPr>
              <a:t>«Сбербанк-АСТ», </a:t>
            </a:r>
            <a:r>
              <a:rPr lang="ru-RU" sz="1600" dirty="0">
                <a:solidFill>
                  <a:schemeClr val="bg1"/>
                </a:solidFill>
                <a:latin typeface="SB Sans Text Light"/>
                <a:cs typeface="Times New Roman"/>
              </a:rPr>
              <a:t>и  </a:t>
            </a:r>
            <a:r>
              <a:rPr lang="ru-RU" sz="1600" spc="-5" dirty="0">
                <a:solidFill>
                  <a:schemeClr val="bg1"/>
                </a:solidFill>
                <a:latin typeface="SB Sans Text Light"/>
                <a:cs typeface="Times New Roman"/>
              </a:rPr>
              <a:t>ориентировано на</a:t>
            </a:r>
            <a:r>
              <a:rPr lang="ru-RU" sz="1600" spc="5" dirty="0">
                <a:solidFill>
                  <a:schemeClr val="bg1"/>
                </a:solidFill>
                <a:latin typeface="SB Sans Text Light"/>
                <a:cs typeface="Times New Roman"/>
              </a:rPr>
              <a:t> </a:t>
            </a:r>
            <a:r>
              <a:rPr lang="ru-RU" sz="1600" spc="-5" dirty="0">
                <a:solidFill>
                  <a:schemeClr val="bg1"/>
                </a:solidFill>
                <a:latin typeface="SB Sans Text Light"/>
                <a:cs typeface="Times New Roman"/>
              </a:rPr>
              <a:t>получение</a:t>
            </a:r>
            <a:r>
              <a:rPr lang="ru-RU" sz="1600" dirty="0">
                <a:solidFill>
                  <a:schemeClr val="bg1"/>
                </a:solidFill>
                <a:latin typeface="SB Sans Text Light"/>
                <a:cs typeface="Times New Roman"/>
              </a:rPr>
              <a:t> практических </a:t>
            </a:r>
            <a:r>
              <a:rPr lang="ru-RU" sz="1600" spc="-20" dirty="0">
                <a:solidFill>
                  <a:schemeClr val="bg1"/>
                </a:solidFill>
                <a:latin typeface="SB Sans Text Light"/>
                <a:cs typeface="Times New Roman"/>
              </a:rPr>
              <a:t>навыков </a:t>
            </a:r>
            <a:r>
              <a:rPr lang="ru-RU" sz="1600" dirty="0">
                <a:solidFill>
                  <a:schemeClr val="bg1"/>
                </a:solidFill>
                <a:latin typeface="SB Sans Text Light"/>
                <a:cs typeface="Times New Roman"/>
              </a:rPr>
              <a:t>в учебных классах,  </a:t>
            </a:r>
            <a:r>
              <a:rPr lang="ru-RU" sz="1600" spc="5" dirty="0">
                <a:solidFill>
                  <a:schemeClr val="bg1"/>
                </a:solidFill>
                <a:latin typeface="SB Sans Text Light"/>
                <a:cs typeface="Times New Roman"/>
              </a:rPr>
              <a:t>оснащенных </a:t>
            </a:r>
            <a:r>
              <a:rPr lang="ru-RU" sz="1600" spc="-15" dirty="0">
                <a:solidFill>
                  <a:schemeClr val="bg1"/>
                </a:solidFill>
                <a:latin typeface="SB Sans Text Light"/>
                <a:cs typeface="Times New Roman"/>
              </a:rPr>
              <a:t>компьютерным </a:t>
            </a:r>
            <a:r>
              <a:rPr lang="ru-RU" sz="1600" dirty="0">
                <a:solidFill>
                  <a:schemeClr val="bg1"/>
                </a:solidFill>
                <a:latin typeface="SB Sans Text Light"/>
                <a:cs typeface="Times New Roman"/>
              </a:rPr>
              <a:t>и демонстрационным</a:t>
            </a:r>
            <a:r>
              <a:rPr lang="ru-RU" sz="1600" spc="-15" dirty="0">
                <a:solidFill>
                  <a:schemeClr val="bg1"/>
                </a:solidFill>
                <a:latin typeface="SB Sans Text Light"/>
                <a:cs typeface="Times New Roman"/>
              </a:rPr>
              <a:t> оборудованием.</a:t>
            </a:r>
            <a:endParaRPr lang="ru-RU" sz="160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184212" y="277100"/>
            <a:ext cx="5819850" cy="443711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0" i="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ЦЕНТР КОМПЕТЕНЦИИ</a:t>
            </a:r>
          </a:p>
        </p:txBody>
      </p:sp>
      <p:sp>
        <p:nvSpPr>
          <p:cNvPr id="14" name="object 3"/>
          <p:cNvSpPr txBox="1"/>
          <p:nvPr/>
        </p:nvSpPr>
        <p:spPr>
          <a:xfrm>
            <a:off x="184212" y="720811"/>
            <a:ext cx="77311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0"/>
              </a:spcBef>
              <a:defRPr sz="1600" spc="-10">
                <a:latin typeface="SB Sans Text Light"/>
                <a:cs typeface="Times New Roman"/>
              </a:defRPr>
            </a:lvl1pPr>
          </a:lstStyle>
          <a:p>
            <a:r>
              <a:rPr lang="ru-RU" sz="1800" dirty="0"/>
              <a:t>Обучение и конференции</a:t>
            </a:r>
            <a:endParaRPr sz="1800" dirty="0"/>
          </a:p>
        </p:txBody>
      </p:sp>
      <p:sp>
        <p:nvSpPr>
          <p:cNvPr id="8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49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17" y="2774903"/>
            <a:ext cx="4783148" cy="3224366"/>
          </a:xfrm>
          <a:prstGeom prst="rect">
            <a:avLst/>
          </a:prstGeom>
        </p:spPr>
      </p:pic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626874" y="6184968"/>
            <a:ext cx="104641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ru-RU" sz="1600" b="1" dirty="0">
                <a:solidFill>
                  <a:srgbClr val="92D05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UNIVER.SBERBANK-AST.RU</a:t>
            </a:r>
          </a:p>
          <a:p>
            <a:pPr algn="r"/>
            <a:r>
              <a:rPr lang="en-US" altLang="ru-RU" sz="1600" b="1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b="1" dirty="0">
                <a:ea typeface="Segoe UI" panose="020B0502040204020203" pitchFamily="34" charset="0"/>
                <a:cs typeface="Segoe UI" panose="020B0502040204020203" pitchFamily="34" charset="0"/>
              </a:rPr>
              <a:t>ЭЛЕКТРОННЫЙ УНИВЕРСИТЕТ </a:t>
            </a:r>
            <a:endParaRPr lang="ru-RU" altLang="ru-RU" sz="1600" b="1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184212" y="277100"/>
            <a:ext cx="5819850" cy="443711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0" i="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ЦЕНТР КОМПЕТЕНЦИИ</a:t>
            </a:r>
          </a:p>
        </p:txBody>
      </p:sp>
      <p:sp>
        <p:nvSpPr>
          <p:cNvPr id="14" name="object 3"/>
          <p:cNvSpPr txBox="1"/>
          <p:nvPr/>
        </p:nvSpPr>
        <p:spPr>
          <a:xfrm>
            <a:off x="184212" y="720811"/>
            <a:ext cx="77311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0"/>
              </a:spcBef>
              <a:defRPr sz="1600" spc="-10">
                <a:latin typeface="SB Sans Text Light"/>
                <a:cs typeface="Times New Roman"/>
              </a:defRPr>
            </a:lvl1pPr>
          </a:lstStyle>
          <a:p>
            <a:r>
              <a:rPr lang="ru-RU" sz="1800" dirty="0"/>
              <a:t>Обучение и конференции</a:t>
            </a:r>
            <a:endParaRPr sz="1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0246" y="1342534"/>
            <a:ext cx="11822240" cy="1754326"/>
          </a:xfrm>
          <a:prstGeom prst="rect">
            <a:avLst/>
          </a:prstGeom>
          <a:ln>
            <a:solidFill>
              <a:srgbClr val="21A0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ДИСТАНЦИОННЫЕ КУРСЫ (МОДУЛИ) ДЛЯ САМОСТОЯТЕЛЬНОГО ИЗУЧЕНИЯ </a:t>
            </a:r>
            <a:r>
              <a:rPr lang="ru-RU" dirty="0">
                <a:solidFill>
                  <a:schemeClr val="tx1"/>
                </a:solidFill>
              </a:rPr>
              <a:t>ЗАКАЗЧИКАМИ;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УДОБНЫЙ ПРОСМОТР В ЛЮБОМ МЕСТЕ С ДОСТУПОМ В СЕТЬ ИНТЕРНЕТ: НА РАБОТЕ, ДОМА, В ДОРОГЕ;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МОДУЛИ АДАПТИРОВАНЫ ДЛЯ ПРОСМОТРА НА МОБИЛЬНЫХ УСТРОЙСТВАХ </a:t>
            </a:r>
            <a:r>
              <a:rPr lang="en-US" dirty="0">
                <a:latin typeface="Calibri" panose="020F0502020204030204" pitchFamily="34" charset="0"/>
              </a:rPr>
              <a:t>i</a:t>
            </a:r>
            <a:r>
              <a:rPr lang="en-US" dirty="0"/>
              <a:t>OS, ANDROID</a:t>
            </a:r>
            <a:r>
              <a:rPr lang="ru-RU" dirty="0"/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КАТАЛОГ КУРСОВ ПО РАЗНЫМ ТЕМАТИКАМ;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ЧАСТЬ ДИСТАНЦИОННЫХ КУРСОВ БЕСПЛАТНА;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АККРЕДИТОВАНЫ ПРОГРАММЫ НА </a:t>
            </a:r>
            <a:r>
              <a:rPr lang="ru-RU" sz="1600" cap="all" dirty="0">
                <a:solidFill>
                  <a:srgbClr val="00703C"/>
                </a:solidFill>
                <a:ea typeface="Segoe UI" pitchFamily="34" charset="0"/>
                <a:cs typeface="Segoe UI" pitchFamily="34" charset="0"/>
              </a:rPr>
              <a:t>2-Х КАФЕДРАХ </a:t>
            </a:r>
            <a:r>
              <a:rPr lang="ru-RU" dirty="0"/>
              <a:t>РГСУ И ММА С </a:t>
            </a:r>
            <a:r>
              <a:rPr lang="ru-RU" sz="1600" cap="all" dirty="0">
                <a:solidFill>
                  <a:srgbClr val="00703C"/>
                </a:solidFill>
                <a:ea typeface="Segoe UI" pitchFamily="34" charset="0"/>
                <a:cs typeface="Segoe UI" pitchFamily="34" charset="0"/>
              </a:rPr>
              <a:t>ВЫДАЧЕЙ ДОКУМЕНТОВ УСТАНОВЛЕННОГО ОБРАЗЦА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914581" y="4102457"/>
            <a:ext cx="6384590" cy="531989"/>
            <a:chOff x="1855396" y="-1525498"/>
            <a:chExt cx="2247900" cy="1016000"/>
          </a:xfrm>
          <a:solidFill>
            <a:schemeClr val="bg1">
              <a:lumMod val="95000"/>
            </a:schemeClr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855396" y="-1525498"/>
              <a:ext cx="2247900" cy="101600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 txBox="1"/>
            <p:nvPr/>
          </p:nvSpPr>
          <p:spPr>
            <a:xfrm>
              <a:off x="1889679" y="-1420737"/>
              <a:ext cx="2188384" cy="726239"/>
            </a:xfrm>
            <a:prstGeom prst="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chemeClr val="tx1"/>
                  </a:solidFill>
                  <a:cs typeface="Arial" pitchFamily="34" charset="0"/>
                </a:rPr>
                <a:t>ЗАРЕГИСТРИРУЙТЕСЬ НА САЙТЕ </a:t>
              </a:r>
              <a:r>
                <a:rPr lang="en-US" kern="1200" dirty="0">
                  <a:solidFill>
                    <a:schemeClr val="tx1"/>
                  </a:solidFill>
                  <a:cs typeface="Arial" pitchFamily="34" charset="0"/>
                </a:rPr>
                <a:t>UNIVER.SBERBANK-AST.RU</a:t>
              </a:r>
              <a:endParaRPr lang="ru-RU" kern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14580" y="4898596"/>
            <a:ext cx="6367708" cy="538818"/>
            <a:chOff x="1836107" y="587549"/>
            <a:chExt cx="2247900" cy="1017060"/>
          </a:xfrm>
          <a:solidFill>
            <a:schemeClr val="bg1">
              <a:lumMod val="95000"/>
            </a:schemeClr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836107" y="588609"/>
              <a:ext cx="2247900" cy="101600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8"/>
            <p:cNvSpPr txBox="1"/>
            <p:nvPr/>
          </p:nvSpPr>
          <p:spPr>
            <a:xfrm>
              <a:off x="1836107" y="587549"/>
              <a:ext cx="2199085" cy="9564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</a:rPr>
                <a:t>ВЫБЕРИТЕ ИНТЕРЕСУЮЩИЙ ВАС КУРС, ИЗУЧИТЕ МАТЕРИАЛ</a:t>
              </a:r>
              <a:endParaRPr lang="ru-RU" sz="1800" b="1" kern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914579" y="5691944"/>
            <a:ext cx="6384592" cy="1016000"/>
            <a:chOff x="1809964" y="3047999"/>
            <a:chExt cx="2247900" cy="1016000"/>
          </a:xfrm>
          <a:solidFill>
            <a:schemeClr val="bg1">
              <a:lumMod val="95000"/>
            </a:schemeClr>
          </a:solidFill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809964" y="3047999"/>
              <a:ext cx="2247900" cy="101600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12"/>
            <p:cNvSpPr txBox="1"/>
            <p:nvPr/>
          </p:nvSpPr>
          <p:spPr>
            <a:xfrm>
              <a:off x="1872522" y="3077757"/>
              <a:ext cx="2142337" cy="9564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cs typeface="Arial" pitchFamily="34" charset="0"/>
                </a:rPr>
                <a:t>ПРОЙДИТЕ ТЕСТИРОВАНИЕ, ПОСЛЕ УСПЕШНОГО ПРОХОЖДЕНИЯ ПОЛУЧИТЕ СЕРТИФИКАТ</a:t>
              </a:r>
              <a:endParaRPr lang="ru-RU" sz="1800" kern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59795" y="3550260"/>
            <a:ext cx="6367709" cy="400110"/>
          </a:xfrm>
          <a:prstGeom prst="rect">
            <a:avLst/>
          </a:prstGeom>
          <a:solidFill>
            <a:srgbClr val="21A038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cs typeface="Arial" pitchFamily="34" charset="0"/>
              </a:rPr>
              <a:t>ТРИ ПРОСТЫХ ШАГА </a:t>
            </a: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3" y="3521083"/>
            <a:ext cx="554423" cy="45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Овал 26"/>
          <p:cNvSpPr/>
          <p:nvPr/>
        </p:nvSpPr>
        <p:spPr>
          <a:xfrm>
            <a:off x="178242" y="4115089"/>
            <a:ext cx="554423" cy="506726"/>
          </a:xfrm>
          <a:prstGeom prst="ellipse">
            <a:avLst/>
          </a:prstGeom>
          <a:solidFill>
            <a:srgbClr val="21A038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78242" y="4901225"/>
            <a:ext cx="554423" cy="506726"/>
          </a:xfrm>
          <a:prstGeom prst="ellipse">
            <a:avLst/>
          </a:prstGeom>
          <a:solidFill>
            <a:srgbClr val="FAED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184924" y="5946581"/>
            <a:ext cx="554423" cy="506726"/>
          </a:xfrm>
          <a:prstGeom prst="ellipse">
            <a:avLst/>
          </a:prstGeom>
          <a:solidFill>
            <a:srgbClr val="21A038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2004" y="4183873"/>
            <a:ext cx="2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4121" y="4963877"/>
            <a:ext cx="2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9887" y="6015278"/>
            <a:ext cx="2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305580"/>
            <a:ext cx="874916" cy="823450"/>
          </a:xfrm>
          <a:prstGeom prst="rect">
            <a:avLst/>
          </a:prstGeom>
        </p:spPr>
      </p:pic>
      <p:sp>
        <p:nvSpPr>
          <p:cNvPr id="34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108551"/>
            <a:ext cx="11858490" cy="1059596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ru-RU" sz="2800" dirty="0" smtClean="0">
                <a:latin typeface="SB Sans Display"/>
                <a:cs typeface="SB Sans Display"/>
              </a:rPr>
              <a:t>УДОБНЫЕ ТАРИФЫ ДЛЯ УЧАСТНИКОВ ЗАКУПОК</a:t>
            </a:r>
            <a:endParaRPr lang="ru-RU" sz="2800" dirty="0">
              <a:latin typeface="SB Sans Display"/>
              <a:cs typeface="SB Sans Display"/>
            </a:endParaRPr>
          </a:p>
        </p:txBody>
      </p:sp>
      <p:sp>
        <p:nvSpPr>
          <p:cNvPr id="4" name="AutoShape 2" descr="https://mail.sberbank-ast.ru/owa/service.svc/s/GetFileAttachment?id=AAMkADZjMjcwNjY5LTY1ZDktNGQ0Mi1hNGJlLWNhNmQzZTRlODRhZABGAAAAAADbPVcfSqDIRJ%2BJrNWH2sGGBwCEhKAo%2BqsYSLOtglN7m7bEAAAAAAEPAACEhKAo%2BqsYSLOtglN7m7bEAANS2tpLAAABEgAQAN7RfjOm0%2B9Nr9jYx8Pt4Iw%3D&amp;X-OWA-CANARY=OtvYeFvXhUKAE2xdV26_7kidR5nIldYIyqQuXYxIbbaR8NGUWKflmxQKmLfhtl4uLv6ZvRexiQo."/>
          <p:cNvSpPr>
            <a:spLocks noChangeAspect="1" noChangeArrowheads="1"/>
          </p:cNvSpPr>
          <p:nvPr/>
        </p:nvSpPr>
        <p:spPr bwMode="auto">
          <a:xfrm>
            <a:off x="155575" y="-2667000"/>
            <a:ext cx="869632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78412928"/>
              </p:ext>
            </p:extLst>
          </p:nvPr>
        </p:nvGraphicFramePr>
        <p:xfrm>
          <a:off x="6254966" y="1392252"/>
          <a:ext cx="5554026" cy="5181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585988" y="1392252"/>
            <a:ext cx="5554026" cy="5188932"/>
            <a:chOff x="585988" y="1392252"/>
            <a:chExt cx="5554026" cy="518893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85988" y="1392252"/>
              <a:ext cx="5554026" cy="5188932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" name="Полилиния 9"/>
            <p:cNvSpPr/>
            <p:nvPr/>
          </p:nvSpPr>
          <p:spPr>
            <a:xfrm>
              <a:off x="585988" y="1432819"/>
              <a:ext cx="5554026" cy="1556679"/>
            </a:xfrm>
            <a:custGeom>
              <a:avLst/>
              <a:gdLst>
                <a:gd name="connsiteX0" fmla="*/ 0 w 5554026"/>
                <a:gd name="connsiteY0" fmla="*/ 259452 h 1556679"/>
                <a:gd name="connsiteX1" fmla="*/ 259452 w 5554026"/>
                <a:gd name="connsiteY1" fmla="*/ 0 h 1556679"/>
                <a:gd name="connsiteX2" fmla="*/ 5294574 w 5554026"/>
                <a:gd name="connsiteY2" fmla="*/ 0 h 1556679"/>
                <a:gd name="connsiteX3" fmla="*/ 5554026 w 5554026"/>
                <a:gd name="connsiteY3" fmla="*/ 259452 h 1556679"/>
                <a:gd name="connsiteX4" fmla="*/ 5554026 w 5554026"/>
                <a:gd name="connsiteY4" fmla="*/ 1297227 h 1556679"/>
                <a:gd name="connsiteX5" fmla="*/ 5294574 w 5554026"/>
                <a:gd name="connsiteY5" fmla="*/ 1556679 h 1556679"/>
                <a:gd name="connsiteX6" fmla="*/ 259452 w 5554026"/>
                <a:gd name="connsiteY6" fmla="*/ 1556679 h 1556679"/>
                <a:gd name="connsiteX7" fmla="*/ 0 w 5554026"/>
                <a:gd name="connsiteY7" fmla="*/ 1297227 h 1556679"/>
                <a:gd name="connsiteX8" fmla="*/ 0 w 5554026"/>
                <a:gd name="connsiteY8" fmla="*/ 259452 h 155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4026" h="1556679">
                  <a:moveTo>
                    <a:pt x="0" y="259452"/>
                  </a:moveTo>
                  <a:cubicBezTo>
                    <a:pt x="0" y="116161"/>
                    <a:pt x="116161" y="0"/>
                    <a:pt x="259452" y="0"/>
                  </a:cubicBezTo>
                  <a:lnTo>
                    <a:pt x="5294574" y="0"/>
                  </a:lnTo>
                  <a:cubicBezTo>
                    <a:pt x="5437865" y="0"/>
                    <a:pt x="5554026" y="116161"/>
                    <a:pt x="5554026" y="259452"/>
                  </a:cubicBezTo>
                  <a:lnTo>
                    <a:pt x="5554026" y="1297227"/>
                  </a:lnTo>
                  <a:cubicBezTo>
                    <a:pt x="5554026" y="1440518"/>
                    <a:pt x="5437865" y="1556679"/>
                    <a:pt x="5294574" y="1556679"/>
                  </a:cubicBezTo>
                  <a:lnTo>
                    <a:pt x="259452" y="1556679"/>
                  </a:lnTo>
                  <a:cubicBezTo>
                    <a:pt x="116161" y="1556679"/>
                    <a:pt x="0" y="1440518"/>
                    <a:pt x="0" y="1297227"/>
                  </a:cubicBezTo>
                  <a:lnTo>
                    <a:pt x="0" y="259452"/>
                  </a:lnTo>
                  <a:close/>
                </a:path>
              </a:pathLst>
            </a:custGeom>
            <a:solidFill>
              <a:srgbClr val="FAED00"/>
            </a:solidFill>
            <a:ln>
              <a:noFill/>
            </a:ln>
          </p:spPr>
          <p:style>
            <a:lnRef idx="0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391" tIns="228391" rIns="228391" bIns="228391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000" kern="1200" cap="all" spc="15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ЗАКАЗЧИК</a:t>
              </a:r>
              <a:endParaRPr lang="ru-RU" sz="4000" kern="1200" cap="all" spc="15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88698" y="2926980"/>
              <a:ext cx="3031665" cy="1022649"/>
            </a:xfrm>
            <a:custGeom>
              <a:avLst/>
              <a:gdLst>
                <a:gd name="connsiteX0" fmla="*/ 0 w 1849534"/>
                <a:gd name="connsiteY0" fmla="*/ 0 h 1022649"/>
                <a:gd name="connsiteX1" fmla="*/ 1849534 w 1849534"/>
                <a:gd name="connsiteY1" fmla="*/ 0 h 1022649"/>
                <a:gd name="connsiteX2" fmla="*/ 1849534 w 1849534"/>
                <a:gd name="connsiteY2" fmla="*/ 1022649 h 1022649"/>
                <a:gd name="connsiteX3" fmla="*/ 0 w 1849534"/>
                <a:gd name="connsiteY3" fmla="*/ 1022649 h 1022649"/>
                <a:gd name="connsiteX4" fmla="*/ 0 w 1849534"/>
                <a:gd name="connsiteY4" fmla="*/ 0 h 102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534" h="1022649">
                  <a:moveTo>
                    <a:pt x="0" y="0"/>
                  </a:moveTo>
                  <a:lnTo>
                    <a:pt x="1849534" y="0"/>
                  </a:lnTo>
                  <a:lnTo>
                    <a:pt x="1849534" y="1022649"/>
                  </a:lnTo>
                  <a:lnTo>
                    <a:pt x="0" y="1022649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D6E02C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 dirty="0" smtClean="0"/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223-ФЗ</a:t>
              </a:r>
              <a:endParaRPr lang="ru-RU" sz="1100" b="1" kern="1200" dirty="0" smtClean="0"/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620363" y="2926980"/>
              <a:ext cx="2519650" cy="1024349"/>
            </a:xfrm>
            <a:custGeom>
              <a:avLst/>
              <a:gdLst>
                <a:gd name="connsiteX0" fmla="*/ 0 w 1849534"/>
                <a:gd name="connsiteY0" fmla="*/ 0 h 1024349"/>
                <a:gd name="connsiteX1" fmla="*/ 1849534 w 1849534"/>
                <a:gd name="connsiteY1" fmla="*/ 0 h 1024349"/>
                <a:gd name="connsiteX2" fmla="*/ 1849534 w 1849534"/>
                <a:gd name="connsiteY2" fmla="*/ 1024349 h 1024349"/>
                <a:gd name="connsiteX3" fmla="*/ 0 w 1849534"/>
                <a:gd name="connsiteY3" fmla="*/ 1024349 h 1024349"/>
                <a:gd name="connsiteX4" fmla="*/ 0 w 1849534"/>
                <a:gd name="connsiteY4" fmla="*/ 0 h 1024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534" h="1024349">
                  <a:moveTo>
                    <a:pt x="0" y="0"/>
                  </a:moveTo>
                  <a:lnTo>
                    <a:pt x="1849534" y="0"/>
                  </a:lnTo>
                  <a:lnTo>
                    <a:pt x="1849534" y="1024349"/>
                  </a:lnTo>
                  <a:lnTo>
                    <a:pt x="0" y="1024349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D6E02C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44-ФЗ</a:t>
              </a:r>
            </a:p>
          </p:txBody>
        </p:sp>
        <p:sp>
          <p:nvSpPr>
            <p:cNvPr id="14" name="Блок-схема: альтернативный процесс 13"/>
            <p:cNvSpPr/>
            <p:nvPr/>
          </p:nvSpPr>
          <p:spPr>
            <a:xfrm>
              <a:off x="585988" y="6217958"/>
              <a:ext cx="5554026" cy="363225"/>
            </a:xfrm>
            <a:prstGeom prst="flowChartAlternateProcess">
              <a:avLst/>
            </a:prstGeom>
            <a:solidFill>
              <a:srgbClr val="FAED00"/>
            </a:solidFill>
          </p:spPr>
          <p:style>
            <a:lnRef idx="0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Прямоугольник 2"/>
          <p:cNvSpPr/>
          <p:nvPr/>
        </p:nvSpPr>
        <p:spPr>
          <a:xfrm>
            <a:off x="1602630" y="4876295"/>
            <a:ext cx="3520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БЕСПЛАТНО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5988" y="3949629"/>
            <a:ext cx="5554025" cy="2268329"/>
          </a:xfrm>
          <a:prstGeom prst="rect">
            <a:avLst/>
          </a:prstGeom>
          <a:noFill/>
          <a:ln>
            <a:solidFill>
              <a:srgbClr val="FAE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1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1" y="6126480"/>
            <a:ext cx="12192000" cy="748654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B8B2A81-36BC-3646-BDDC-1F02EBE4E650}"/>
              </a:ext>
            </a:extLst>
          </p:cNvPr>
          <p:cNvSpPr txBox="1">
            <a:spLocks/>
          </p:cNvSpPr>
          <p:nvPr/>
        </p:nvSpPr>
        <p:spPr>
          <a:xfrm>
            <a:off x="7543598" y="3553811"/>
            <a:ext cx="3933796" cy="74406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14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70986" y="1598395"/>
            <a:ext cx="42064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AED00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РУКОВОДИТЕЛЬ НАПРАВЛЕНИЯ </a:t>
            </a:r>
          </a:p>
          <a:p>
            <a:pPr algn="ctr"/>
            <a:r>
              <a:rPr lang="ru-RU" b="1" dirty="0" smtClean="0">
                <a:solidFill>
                  <a:srgbClr val="FAED00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ОТДЕЛА ПО РАЗВИТИЮ </a:t>
            </a:r>
            <a:endParaRPr lang="en-US" b="1" dirty="0" smtClean="0">
              <a:solidFill>
                <a:srgbClr val="FAED00"/>
              </a:solidFill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  <a:p>
            <a:pPr algn="ctr"/>
            <a:r>
              <a:rPr lang="ru-RU" b="1" dirty="0" smtClean="0">
                <a:solidFill>
                  <a:srgbClr val="FAED00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СЕРВИСОВ И ПРОЕКТОВ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389566" y="1812444"/>
            <a:ext cx="4416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B9A05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РЕГИОНАЛЬНЫЙ ПРЕДСТАВИТЕЛЬ</a:t>
            </a:r>
          </a:p>
          <a:p>
            <a:pPr algn="ctr"/>
            <a:r>
              <a:rPr lang="ru-RU" b="1" dirty="0" smtClean="0">
                <a:solidFill>
                  <a:srgbClr val="0B9A05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РЕСПУБЛИКА ДАГЕСТАН </a:t>
            </a: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333FD704-8257-A448-B8A0-B9FA6DFC138B}"/>
              </a:ext>
            </a:extLst>
          </p:cNvPr>
          <p:cNvSpPr/>
          <p:nvPr/>
        </p:nvSpPr>
        <p:spPr>
          <a:xfrm>
            <a:off x="1871851" y="2861978"/>
            <a:ext cx="47454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dirty="0" smtClean="0"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РАМАЗАНОВА ДЖАМИЛЯ АЛИЛОВНА</a:t>
            </a:r>
            <a:endParaRPr lang="en-US" dirty="0"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BAD8506-1866-2546-9258-63A5A989404B}"/>
              </a:ext>
            </a:extLst>
          </p:cNvPr>
          <p:cNvSpPr txBox="1">
            <a:spLocks/>
          </p:cNvSpPr>
          <p:nvPr/>
        </p:nvSpPr>
        <p:spPr>
          <a:xfrm>
            <a:off x="1871851" y="3373078"/>
            <a:ext cx="3933796" cy="4112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+</a:t>
            </a:r>
            <a:r>
              <a:rPr lang="en-US" sz="18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7</a:t>
            </a:r>
            <a:r>
              <a:rPr lang="ru-RU" sz="18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(928) 590-57-57</a:t>
            </a:r>
            <a:endParaRPr lang="ru-RU" sz="18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9DF98529-7A1E-4246-BCDA-ECC76613D4F7}"/>
              </a:ext>
            </a:extLst>
          </p:cNvPr>
          <p:cNvSpPr/>
          <p:nvPr/>
        </p:nvSpPr>
        <p:spPr>
          <a:xfrm>
            <a:off x="1871851" y="3876144"/>
            <a:ext cx="394388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SB Sans Display" panose="020B0503040504020204" pitchFamily="34" charset="0"/>
                <a:cs typeface="SB Sans Display" panose="020B0503040504020204" pitchFamily="34" charset="0"/>
              </a:rPr>
              <a:t>dramazanova@sberbank-ast.ru</a:t>
            </a: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333FD704-8257-A448-B8A0-B9FA6DFC138B}"/>
              </a:ext>
            </a:extLst>
          </p:cNvPr>
          <p:cNvSpPr/>
          <p:nvPr/>
        </p:nvSpPr>
        <p:spPr>
          <a:xfrm>
            <a:off x="8054899" y="2844738"/>
            <a:ext cx="47454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dirty="0" smtClean="0"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Носова Екатерина Евгеньевна</a:t>
            </a:r>
            <a:endParaRPr lang="en-US" dirty="0"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BAD8506-1866-2546-9258-63A5A989404B}"/>
              </a:ext>
            </a:extLst>
          </p:cNvPr>
          <p:cNvSpPr txBox="1">
            <a:spLocks/>
          </p:cNvSpPr>
          <p:nvPr/>
        </p:nvSpPr>
        <p:spPr>
          <a:xfrm>
            <a:off x="8054899" y="3355838"/>
            <a:ext cx="3933796" cy="4112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+</a:t>
            </a:r>
            <a:r>
              <a:rPr lang="en-US" sz="18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7</a:t>
            </a:r>
            <a:r>
              <a:rPr lang="ru-RU" sz="18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(9</a:t>
            </a:r>
            <a:r>
              <a:rPr lang="en-US" sz="18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85</a:t>
            </a:r>
            <a:r>
              <a:rPr lang="ru-RU" sz="18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) </a:t>
            </a:r>
            <a:r>
              <a:rPr lang="en-US" sz="18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317 23 20</a:t>
            </a:r>
            <a:endParaRPr lang="ru-RU" sz="18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9DF98529-7A1E-4246-BCDA-ECC76613D4F7}"/>
              </a:ext>
            </a:extLst>
          </p:cNvPr>
          <p:cNvSpPr/>
          <p:nvPr/>
        </p:nvSpPr>
        <p:spPr>
          <a:xfrm>
            <a:off x="8044814" y="3871971"/>
            <a:ext cx="394388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eenosova@sberbank-ast.ru</a:t>
            </a:r>
            <a:endParaRPr lang="en-US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5" y="2806710"/>
            <a:ext cx="382468" cy="382468"/>
          </a:xfrm>
          <a:prstGeom prst="rect">
            <a:avLst/>
          </a:prstGeom>
          <a:noFill/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5" y="3335983"/>
            <a:ext cx="373707" cy="373707"/>
          </a:xfrm>
          <a:prstGeom prst="rect">
            <a:avLst/>
          </a:prstGeom>
          <a:noFill/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5" y="3854422"/>
            <a:ext cx="368840" cy="368840"/>
          </a:xfrm>
          <a:prstGeom prst="rect">
            <a:avLst/>
          </a:prstGeom>
          <a:noFill/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49" y="2802143"/>
            <a:ext cx="382468" cy="382468"/>
          </a:xfrm>
          <a:prstGeom prst="rect">
            <a:avLst/>
          </a:prstGeom>
          <a:noFill/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49" y="3331416"/>
            <a:ext cx="373707" cy="373707"/>
          </a:xfrm>
          <a:prstGeom prst="rect">
            <a:avLst/>
          </a:prstGeom>
          <a:noFill/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49" y="3849855"/>
            <a:ext cx="368840" cy="368840"/>
          </a:xfrm>
          <a:prstGeom prst="rect">
            <a:avLst/>
          </a:prstGeom>
          <a:noFill/>
        </p:spPr>
      </p:pic>
      <p:pic>
        <p:nvPicPr>
          <p:cNvPr id="18" name="Рисунок 17" descr="Сбербанк-АСТ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-5737"/>
          <a:stretch>
            <a:fillRect/>
          </a:stretch>
        </p:blipFill>
        <p:spPr bwMode="auto">
          <a:xfrm>
            <a:off x="94402" y="106363"/>
            <a:ext cx="2877666" cy="56038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59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70" y="1550333"/>
            <a:ext cx="7026930" cy="4950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38" y="-30733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latin typeface="SB Sans Display"/>
                <a:cs typeface="SB Sans Display"/>
              </a:rPr>
              <a:t>ИНТЕЛЛЕКТУАЛЬНЫЙ </a:t>
            </a:r>
            <a:r>
              <a:rPr lang="ru-RU" sz="2800" dirty="0">
                <a:latin typeface="SB Sans Display"/>
                <a:cs typeface="SB Sans Display"/>
              </a:rPr>
              <a:t>ПОИСК ЗАКУПОК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132537" y="261706"/>
            <a:ext cx="874916" cy="823450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036">
            <a:off x="6756706" y="1859890"/>
            <a:ext cx="447980" cy="411835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7382434" y="1193305"/>
            <a:ext cx="6101121" cy="5664695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54725" y="2534636"/>
            <a:ext cx="4078087" cy="376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Сервис позволяет искать запрашиваемые закупки или строить </a:t>
            </a:r>
            <a:r>
              <a:rPr lang="ru-RU" sz="14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аналитические отчеты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он-</a:t>
            </a:r>
            <a:r>
              <a:rPr lang="ru-RU" sz="1400" dirty="0" err="1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лайн</a:t>
            </a:r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«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Умный поиск» </a:t>
            </a:r>
            <a:r>
              <a:rPr lang="ru-RU" sz="14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формирует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максимально подходящий перечень закупок по запросу на основе заданных фильтров (начальная цена, сроки проведения, регион, заказчик, закупки у субъектов малого и среднего предпринимательств и т.д.). </a:t>
            </a:r>
            <a:endParaRPr lang="ru-RU" sz="1400" dirty="0" smtClean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Кроме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того, можно сохранять  запросы, добавлять в избранное или сразу подписаться и получать актуальную информацию. </a:t>
            </a:r>
            <a:endParaRPr lang="ru-RU" sz="1400" dirty="0" smtClean="0">
              <a:solidFill>
                <a:schemeClr val="bg1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Интеллектуальный </a:t>
            </a: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алгоритм сформирует необходимый аналитический отчет по заданным критериям с удобной цветовой визуализаций результатов.  </a:t>
            </a:r>
          </a:p>
        </p:txBody>
      </p:sp>
      <p:sp>
        <p:nvSpPr>
          <p:cNvPr id="19" name="Овал 18"/>
          <p:cNvSpPr/>
          <p:nvPr/>
        </p:nvSpPr>
        <p:spPr>
          <a:xfrm>
            <a:off x="9862335" y="1348328"/>
            <a:ext cx="1105916" cy="10673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769" y="1386655"/>
            <a:ext cx="843048" cy="843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832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C554850E-8150-8945-91D9-E3A37BF93D02}"/>
              </a:ext>
            </a:extLst>
          </p:cNvPr>
          <p:cNvSpPr txBox="1">
            <a:spLocks/>
          </p:cNvSpPr>
          <p:nvPr/>
        </p:nvSpPr>
        <p:spPr>
          <a:xfrm>
            <a:off x="479376" y="232314"/>
            <a:ext cx="5592275" cy="8644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>
                <a:cs typeface="SB Sans Display"/>
              </a:rPr>
              <a:t>ПРИГЛАШЕНИЕ УЧАСТНИКОВ </a:t>
            </a:r>
          </a:p>
          <a:p>
            <a:pPr>
              <a:lnSpc>
                <a:spcPct val="100000"/>
              </a:lnSpc>
            </a:pPr>
            <a:r>
              <a:rPr lang="ru-RU" sz="2800" dirty="0">
                <a:cs typeface="SB Sans Display"/>
              </a:rPr>
              <a:t>К УЧАСТИЮ В </a:t>
            </a:r>
            <a:r>
              <a:rPr lang="ru-RU" sz="2800" dirty="0" smtClean="0">
                <a:cs typeface="SB Sans Display"/>
              </a:rPr>
              <a:t>ПРОЦЕДУРЕ</a:t>
            </a:r>
            <a:endParaRPr lang="ru-RU" sz="2800" dirty="0">
              <a:cs typeface="SB Sans Display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848" y="1484823"/>
            <a:ext cx="5908920" cy="372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53BB41-3C84-6648-ADA4-72A24F4DE3B8}"/>
              </a:ext>
            </a:extLst>
          </p:cNvPr>
          <p:cNvSpPr txBox="1"/>
          <p:nvPr/>
        </p:nvSpPr>
        <p:spPr>
          <a:xfrm>
            <a:off x="310672" y="1554316"/>
            <a:ext cx="1175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1A03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B1454-694B-7D46-A935-70E99803FAB6}"/>
              </a:ext>
            </a:extLst>
          </p:cNvPr>
          <p:cNvSpPr txBox="1"/>
          <p:nvPr/>
        </p:nvSpPr>
        <p:spPr>
          <a:xfrm>
            <a:off x="239286" y="2690729"/>
            <a:ext cx="1175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AED00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617D3-8F79-C14A-B496-63E519E8FFB6}"/>
              </a:ext>
            </a:extLst>
          </p:cNvPr>
          <p:cNvSpPr txBox="1"/>
          <p:nvPr/>
        </p:nvSpPr>
        <p:spPr>
          <a:xfrm>
            <a:off x="239286" y="3706392"/>
            <a:ext cx="1175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1A03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FC7E6E-39B0-134C-A78D-575DA1F77AF9}"/>
              </a:ext>
            </a:extLst>
          </p:cNvPr>
          <p:cNvSpPr txBox="1"/>
          <p:nvPr/>
        </p:nvSpPr>
        <p:spPr>
          <a:xfrm>
            <a:off x="1510743" y="1837888"/>
            <a:ext cx="3324806" cy="448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Приглашение </a:t>
            </a:r>
            <a:r>
              <a:rPr lang="ru-RU" b="1" dirty="0" smtClean="0"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участников</a:t>
            </a:r>
            <a:endParaRPr lang="en-US" b="1" dirty="0" smtClean="0"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b="1" dirty="0" smtClean="0"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к </a:t>
            </a:r>
            <a:r>
              <a:rPr lang="ru-RU" b="1" dirty="0"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процедуре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31A1A-D29F-8341-83D5-E64D1D9C34CF}"/>
              </a:ext>
            </a:extLst>
          </p:cNvPr>
          <p:cNvSpPr txBox="1"/>
          <p:nvPr/>
        </p:nvSpPr>
        <p:spPr>
          <a:xfrm>
            <a:off x="1510743" y="4010220"/>
            <a:ext cx="2332568" cy="448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1400" cap="all" spc="150"/>
            </a:lvl1pPr>
          </a:lstStyle>
          <a:p>
            <a:pPr algn="l"/>
            <a:r>
              <a:rPr lang="ru-RU" sz="1800" b="1" cap="none" dirty="0" smtClean="0"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Подача заявки на участие </a:t>
            </a:r>
            <a:endParaRPr lang="ru-RU" sz="1800" b="1" cap="none" dirty="0"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BA25CD-E7C9-E643-924D-C4AEB5EDC37E}"/>
              </a:ext>
            </a:extLst>
          </p:cNvPr>
          <p:cNvSpPr txBox="1"/>
          <p:nvPr/>
        </p:nvSpPr>
        <p:spPr>
          <a:xfrm>
            <a:off x="1510743" y="2994841"/>
            <a:ext cx="2829319" cy="448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Получение уведомлений участниками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28048" y="5878384"/>
            <a:ext cx="6096000" cy="6948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cap="all" spc="150" dirty="0" smtClean="0">
                <a:solidFill>
                  <a:schemeClr val="bg1"/>
                </a:solidFill>
              </a:rPr>
              <a:t>Поисковый или </a:t>
            </a:r>
            <a:endParaRPr lang="en-US" cap="all" spc="150" dirty="0" smtClean="0">
              <a:solidFill>
                <a:schemeClr val="bg1"/>
              </a:solidFill>
            </a:endParaRP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cap="all" spc="150" dirty="0" smtClean="0">
                <a:solidFill>
                  <a:schemeClr val="bg1"/>
                </a:solidFill>
              </a:rPr>
              <a:t>аналитический запрос </a:t>
            </a:r>
            <a:endParaRPr lang="ru-RU" cap="all" spc="15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9455" y="4524968"/>
            <a:ext cx="1508974" cy="318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ru-RU" sz="1400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сохранить</a:t>
            </a:r>
            <a:endParaRPr lang="ru-RU" sz="1400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39455" y="4826369"/>
            <a:ext cx="2616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ru-RU" sz="1400" dirty="0">
                <a:latin typeface="SB Sans Text" panose="020B0503040504020204" pitchFamily="34" charset="0"/>
                <a:cs typeface="SB Sans Text" panose="020B0503040504020204" pitchFamily="34" charset="0"/>
              </a:rPr>
              <a:t>д</a:t>
            </a:r>
            <a:r>
              <a:rPr lang="ru-RU" sz="1400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обавить в избранное </a:t>
            </a:r>
            <a:endParaRPr lang="ru-RU" sz="1400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93138" y="5170859"/>
            <a:ext cx="2542411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подача  </a:t>
            </a:r>
            <a:r>
              <a:rPr lang="ru-RU" sz="1400" dirty="0">
                <a:latin typeface="SB Sans Text" panose="020B0503040504020204" pitchFamily="34" charset="0"/>
                <a:cs typeface="SB Sans Text" panose="020B0503040504020204" pitchFamily="34" charset="0"/>
              </a:rPr>
              <a:t>на </a:t>
            </a:r>
            <a:r>
              <a:rPr lang="ru-RU" sz="1400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участие</a:t>
            </a:r>
            <a:endParaRPr lang="ru-RU" sz="1400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3891" y="6225787"/>
            <a:ext cx="5397760" cy="540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cap="all" spc="150" dirty="0">
                <a:solidFill>
                  <a:srgbClr val="166F6C"/>
                </a:solidFill>
              </a:rPr>
              <a:t>более 630 тыс. действующих </a:t>
            </a:r>
            <a:r>
              <a:rPr lang="ru-RU" cap="all" spc="150" dirty="0" smtClean="0">
                <a:solidFill>
                  <a:srgbClr val="166F6C"/>
                </a:solidFill>
              </a:rPr>
              <a:t>участников</a:t>
            </a:r>
            <a:endParaRPr lang="en-US" cap="all" spc="150" dirty="0" smtClean="0">
              <a:solidFill>
                <a:srgbClr val="166F6C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cap="all" spc="150" dirty="0" smtClean="0">
                <a:solidFill>
                  <a:srgbClr val="166F6C"/>
                </a:solidFill>
              </a:rPr>
              <a:t> </a:t>
            </a:r>
            <a:r>
              <a:rPr lang="ru-RU" cap="all" spc="150" dirty="0">
                <a:solidFill>
                  <a:srgbClr val="166F6C"/>
                </a:solidFill>
              </a:rPr>
              <a:t>по различным отраслям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528048" y="2852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buSzPct val="100000"/>
            </a:pPr>
            <a:r>
              <a:rPr lang="ru-RU" cap="all" dirty="0">
                <a:solidFill>
                  <a:schemeClr val="bg1"/>
                </a:solidFill>
                <a:latin typeface="Gill Sans"/>
                <a:ea typeface="Segoe UI" pitchFamily="34" charset="0"/>
                <a:cs typeface="Segoe UI" pitchFamily="34" charset="0"/>
              </a:rPr>
              <a:t>Единый реестр закупок и продаж, </a:t>
            </a:r>
            <a:endParaRPr lang="en-US" cap="all" dirty="0" smtClean="0">
              <a:solidFill>
                <a:schemeClr val="bg1"/>
              </a:solidFill>
              <a:latin typeface="Gill Sans"/>
              <a:ea typeface="Segoe UI" pitchFamily="34" charset="0"/>
              <a:cs typeface="Segoe UI" pitchFamily="34" charset="0"/>
            </a:endParaRPr>
          </a:p>
          <a:p>
            <a:pPr algn="ctr" defTabSz="457200">
              <a:buSzPct val="100000"/>
            </a:pPr>
            <a:r>
              <a:rPr lang="ru-RU" cap="all" dirty="0" smtClean="0">
                <a:solidFill>
                  <a:schemeClr val="bg1"/>
                </a:solidFill>
                <a:latin typeface="Gill Sans"/>
                <a:ea typeface="Segoe UI" pitchFamily="34" charset="0"/>
                <a:cs typeface="Segoe UI" pitchFamily="34" charset="0"/>
              </a:rPr>
              <a:t>в </a:t>
            </a:r>
            <a:r>
              <a:rPr lang="ru-RU" cap="all" dirty="0" err="1">
                <a:solidFill>
                  <a:schemeClr val="bg1"/>
                </a:solidFill>
                <a:latin typeface="Gill Sans"/>
                <a:ea typeface="Segoe UI" pitchFamily="34" charset="0"/>
                <a:cs typeface="Segoe UI" pitchFamily="34" charset="0"/>
              </a:rPr>
              <a:t>т.ч</a:t>
            </a:r>
            <a:r>
              <a:rPr lang="ru-RU" cap="all" dirty="0">
                <a:solidFill>
                  <a:schemeClr val="bg1"/>
                </a:solidFill>
                <a:latin typeface="Gill Sans"/>
                <a:ea typeface="Segoe UI" pitchFamily="34" charset="0"/>
                <a:cs typeface="Segoe UI" pitchFamily="34" charset="0"/>
              </a:rPr>
              <a:t>. закупки по 44-ФЗ, 223-ФЗ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4340062" y="4221088"/>
            <a:ext cx="798400" cy="487702"/>
          </a:xfrm>
          <a:prstGeom prst="rightArrow">
            <a:avLst/>
          </a:prstGeom>
          <a:solidFill>
            <a:srgbClr val="A0E7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7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7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CRpmBfT26qILEuAExJb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17790</TotalTime>
  <Words>3147</Words>
  <Application>Microsoft Office PowerPoint</Application>
  <PresentationFormat>Широкоэкранный</PresentationFormat>
  <Paragraphs>454</Paragraphs>
  <Slides>79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103" baseType="lpstr">
      <vt:lpstr>Arial</vt:lpstr>
      <vt:lpstr>Arial Narrow</vt:lpstr>
      <vt:lpstr>Calibri</vt:lpstr>
      <vt:lpstr>Calibri Light</vt:lpstr>
      <vt:lpstr>Gill Sans</vt:lpstr>
      <vt:lpstr>Gill Sans SemiBold</vt:lpstr>
      <vt:lpstr>Helvetica</vt:lpstr>
      <vt:lpstr>IBM Plex Sans</vt:lpstr>
      <vt:lpstr>IBM Plex Sans Light</vt:lpstr>
      <vt:lpstr>Raleway</vt:lpstr>
      <vt:lpstr>SB Sans Display</vt:lpstr>
      <vt:lpstr>SB Sans Display Light</vt:lpstr>
      <vt:lpstr>SB Sans Display Regular</vt:lpstr>
      <vt:lpstr>SB Sans Display Semibold</vt:lpstr>
      <vt:lpstr>SB Sans Text</vt:lpstr>
      <vt:lpstr>SB Sans Text Heavy</vt:lpstr>
      <vt:lpstr>SB Sans Text Light</vt:lpstr>
      <vt:lpstr>Segoe UI</vt:lpstr>
      <vt:lpstr>Times New Roman</vt:lpstr>
      <vt:lpstr>Times New Roman,serif</vt:lpstr>
      <vt:lpstr>Verdana</vt:lpstr>
      <vt:lpstr>Wingdings</vt:lpstr>
      <vt:lpstr>Тема Office</vt:lpstr>
      <vt:lpstr>think-cell Slide</vt:lpstr>
      <vt:lpstr>Презентация PowerPoint</vt:lpstr>
      <vt:lpstr>Презентация PowerPoint</vt:lpstr>
      <vt:lpstr>СЕРВИС ОБОСНОВАНИЯ НМЦ</vt:lpstr>
      <vt:lpstr>СЕРВИС ОБОСНОВАНИЯ НМЦ</vt:lpstr>
      <vt:lpstr>СЕРВИС ОБОСНОВАНИЯ НМЦ</vt:lpstr>
      <vt:lpstr>СЕРВИС ПРОВЕРКИ КОНТРАГЕНТОВ</vt:lpstr>
      <vt:lpstr>СЕРВИС ПРОВЕРКИ КОНТРАГЕНТОВ</vt:lpstr>
      <vt:lpstr>ИНТЕЛЛЕКТУАЛЬНЫЙ ПОИСК ЗАКУПОК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КАЛЕНДАРЬ СОБЫТИЙ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ПЕРСОНАЛЬНЫЕ НАСТРОЙКИ</vt:lpstr>
      <vt:lpstr>ПЕРСОНАЛЬНЫЕ НАСТРОЙКИ</vt:lpstr>
      <vt:lpstr>Презентация PowerPoint</vt:lpstr>
      <vt:lpstr>Презентация PowerPoint</vt:lpstr>
      <vt:lpstr>Презентация PowerPoint</vt:lpstr>
      <vt:lpstr>ДОПОЛНИТЕЛЬНЫЙ ФИЛЬТР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ПРОВЕРКА УЧАСТНИКА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УДОБНЫЕ ТАРИФЫ ДЛЯ УЧАСТНИКОВ ЗАКУПОК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Носова</dc:creator>
  <cp:lastModifiedBy>C</cp:lastModifiedBy>
  <cp:revision>156</cp:revision>
  <dcterms:created xsi:type="dcterms:W3CDTF">2020-10-05T18:13:44Z</dcterms:created>
  <dcterms:modified xsi:type="dcterms:W3CDTF">2021-07-13T11:52:38Z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06DB93EB-2A76-4920-9A01-17989F84DDD9</vt:lpwstr>
  </property>
  <property fmtid="{D5CDD505-2E9C-101B-9397-08002B2CF9AE}" pid="3" name="ArticulatePath">
    <vt:lpwstr>Презентация1</vt:lpwstr>
  </property>
</Properties>
</file>