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864" r:id="rId2"/>
    <p:sldId id="867" r:id="rId3"/>
    <p:sldId id="869" r:id="rId4"/>
    <p:sldId id="870" r:id="rId5"/>
  </p:sldIdLst>
  <p:sldSz cx="12192000" cy="6858000"/>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3867" autoAdjust="0"/>
  </p:normalViewPr>
  <p:slideViewPr>
    <p:cSldViewPr snapToGrid="0">
      <p:cViewPr varScale="1">
        <p:scale>
          <a:sx n="114" d="100"/>
          <a:sy n="114" d="100"/>
        </p:scale>
        <p:origin x="43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6A2670A-EDA9-4A8A-9BF1-150453F1C94C}" type="datetimeFigureOut">
              <a:rPr lang="ru-RU" smtClean="0"/>
              <a:t>25.12.2023</a:t>
            </a:fld>
            <a:endParaRPr lang="ru-RU"/>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D6356BE-2E14-487F-9D0D-2E206EE19196}" type="slidenum">
              <a:rPr lang="ru-RU" smtClean="0"/>
              <a:t>‹#›</a:t>
            </a:fld>
            <a:endParaRPr lang="ru-RU"/>
          </a:p>
        </p:txBody>
      </p:sp>
    </p:spTree>
    <p:extLst>
      <p:ext uri="{BB962C8B-B14F-4D97-AF65-F5344CB8AC3E}">
        <p14:creationId xmlns:p14="http://schemas.microsoft.com/office/powerpoint/2010/main" val="3779268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50F623-BAF7-44A9-83F2-BB609531C578}"/>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F3C6BAD7-30EE-404F-880B-7977162ACE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502D0137-2B09-496C-98CC-E39C262CE6C6}"/>
              </a:ext>
            </a:extLst>
          </p:cNvPr>
          <p:cNvSpPr>
            <a:spLocks noGrp="1"/>
          </p:cNvSpPr>
          <p:nvPr>
            <p:ph type="dt" sz="half" idx="10"/>
          </p:nvPr>
        </p:nvSpPr>
        <p:spPr/>
        <p:txBody>
          <a:bodyPr/>
          <a:lstStyle/>
          <a:p>
            <a:fld id="{8CCF81C9-A15C-4121-BC29-378E5758FD4D}" type="datetimeFigureOut">
              <a:rPr lang="ru-RU" smtClean="0"/>
              <a:t>25.12.2023</a:t>
            </a:fld>
            <a:endParaRPr lang="ru-RU"/>
          </a:p>
        </p:txBody>
      </p:sp>
      <p:sp>
        <p:nvSpPr>
          <p:cNvPr id="5" name="Нижний колонтитул 4">
            <a:extLst>
              <a:ext uri="{FF2B5EF4-FFF2-40B4-BE49-F238E27FC236}">
                <a16:creationId xmlns:a16="http://schemas.microsoft.com/office/drawing/2014/main" id="{725BC875-7C44-4A26-82EE-79ACA287222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632C4D5-76B6-4373-86C1-681429A41136}"/>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576308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50F8CA-8985-4AA3-960A-96C458F81DD2}"/>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D74E8B0-4787-47DF-9E3A-E871BB78FCFD}"/>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9713BC8-4FFB-455E-B9CD-64F1EFE62319}"/>
              </a:ext>
            </a:extLst>
          </p:cNvPr>
          <p:cNvSpPr>
            <a:spLocks noGrp="1"/>
          </p:cNvSpPr>
          <p:nvPr>
            <p:ph type="dt" sz="half" idx="10"/>
          </p:nvPr>
        </p:nvSpPr>
        <p:spPr/>
        <p:txBody>
          <a:bodyPr/>
          <a:lstStyle/>
          <a:p>
            <a:fld id="{8CCF81C9-A15C-4121-BC29-378E5758FD4D}" type="datetimeFigureOut">
              <a:rPr lang="ru-RU" smtClean="0"/>
              <a:t>25.12.2023</a:t>
            </a:fld>
            <a:endParaRPr lang="ru-RU"/>
          </a:p>
        </p:txBody>
      </p:sp>
      <p:sp>
        <p:nvSpPr>
          <p:cNvPr id="5" name="Нижний колонтитул 4">
            <a:extLst>
              <a:ext uri="{FF2B5EF4-FFF2-40B4-BE49-F238E27FC236}">
                <a16:creationId xmlns:a16="http://schemas.microsoft.com/office/drawing/2014/main" id="{2411572B-4F5F-4CA3-B998-A9493A20718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2AF6477-B2BD-4561-878F-574849E9174D}"/>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075799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BA398557-1E80-46FE-AB6D-952E1919EE17}"/>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91B652A2-4169-4A5F-AC8A-0D9BA042AB9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0595575-7C69-42BE-9EEB-FAF8895B3454}"/>
              </a:ext>
            </a:extLst>
          </p:cNvPr>
          <p:cNvSpPr>
            <a:spLocks noGrp="1"/>
          </p:cNvSpPr>
          <p:nvPr>
            <p:ph type="dt" sz="half" idx="10"/>
          </p:nvPr>
        </p:nvSpPr>
        <p:spPr/>
        <p:txBody>
          <a:bodyPr/>
          <a:lstStyle/>
          <a:p>
            <a:fld id="{8CCF81C9-A15C-4121-BC29-378E5758FD4D}" type="datetimeFigureOut">
              <a:rPr lang="ru-RU" smtClean="0"/>
              <a:t>25.12.2023</a:t>
            </a:fld>
            <a:endParaRPr lang="ru-RU"/>
          </a:p>
        </p:txBody>
      </p:sp>
      <p:sp>
        <p:nvSpPr>
          <p:cNvPr id="5" name="Нижний колонтитул 4">
            <a:extLst>
              <a:ext uri="{FF2B5EF4-FFF2-40B4-BE49-F238E27FC236}">
                <a16:creationId xmlns:a16="http://schemas.microsoft.com/office/drawing/2014/main" id="{D40B51C6-DC12-4150-ACBC-631EB8E1804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370CA0B-0442-4F7F-B051-98D30876AC71}"/>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208985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5B35B7-0F24-42E8-AFE5-81C7D5E4A8F2}"/>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F9DF16D-F070-477E-B46A-3DEF4B5E4C77}"/>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E753BCC-A8F3-4109-8B84-87C28129FBD8}"/>
              </a:ext>
            </a:extLst>
          </p:cNvPr>
          <p:cNvSpPr>
            <a:spLocks noGrp="1"/>
          </p:cNvSpPr>
          <p:nvPr>
            <p:ph type="dt" sz="half" idx="10"/>
          </p:nvPr>
        </p:nvSpPr>
        <p:spPr/>
        <p:txBody>
          <a:bodyPr/>
          <a:lstStyle/>
          <a:p>
            <a:fld id="{8CCF81C9-A15C-4121-BC29-378E5758FD4D}" type="datetimeFigureOut">
              <a:rPr lang="ru-RU" smtClean="0"/>
              <a:t>25.12.2023</a:t>
            </a:fld>
            <a:endParaRPr lang="ru-RU"/>
          </a:p>
        </p:txBody>
      </p:sp>
      <p:sp>
        <p:nvSpPr>
          <p:cNvPr id="5" name="Нижний колонтитул 4">
            <a:extLst>
              <a:ext uri="{FF2B5EF4-FFF2-40B4-BE49-F238E27FC236}">
                <a16:creationId xmlns:a16="http://schemas.microsoft.com/office/drawing/2014/main" id="{8412EC9E-3F4E-4F8B-9BD7-6895CC031E4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0AB3B36-0D53-4B95-8E41-56B93544DD06}"/>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69597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AC8F40-0D97-41DD-82D4-69A81DC63721}"/>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2C98E25A-AED2-485E-BF1D-68B33F63D6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489F61BF-8DF9-460E-B5A0-234077941FD0}"/>
              </a:ext>
            </a:extLst>
          </p:cNvPr>
          <p:cNvSpPr>
            <a:spLocks noGrp="1"/>
          </p:cNvSpPr>
          <p:nvPr>
            <p:ph type="dt" sz="half" idx="10"/>
          </p:nvPr>
        </p:nvSpPr>
        <p:spPr/>
        <p:txBody>
          <a:bodyPr/>
          <a:lstStyle/>
          <a:p>
            <a:fld id="{8CCF81C9-A15C-4121-BC29-378E5758FD4D}" type="datetimeFigureOut">
              <a:rPr lang="ru-RU" smtClean="0"/>
              <a:t>25.12.2023</a:t>
            </a:fld>
            <a:endParaRPr lang="ru-RU"/>
          </a:p>
        </p:txBody>
      </p:sp>
      <p:sp>
        <p:nvSpPr>
          <p:cNvPr id="5" name="Нижний колонтитул 4">
            <a:extLst>
              <a:ext uri="{FF2B5EF4-FFF2-40B4-BE49-F238E27FC236}">
                <a16:creationId xmlns:a16="http://schemas.microsoft.com/office/drawing/2014/main" id="{672F0A41-FE60-4455-84A8-D1BE38A82A2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DE47111-01FA-4F41-8C05-306906038A64}"/>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621911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4688E4-1805-4793-8828-3012F04D82BB}"/>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D9262B95-8899-43A0-92F1-EEF1FACA6C0D}"/>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5DC720FC-5CC7-4100-B81A-D5647AB2595B}"/>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32DD14E1-FD01-4113-9721-0E1C1DEFE9A1}"/>
              </a:ext>
            </a:extLst>
          </p:cNvPr>
          <p:cNvSpPr>
            <a:spLocks noGrp="1"/>
          </p:cNvSpPr>
          <p:nvPr>
            <p:ph type="dt" sz="half" idx="10"/>
          </p:nvPr>
        </p:nvSpPr>
        <p:spPr/>
        <p:txBody>
          <a:bodyPr/>
          <a:lstStyle/>
          <a:p>
            <a:fld id="{8CCF81C9-A15C-4121-BC29-378E5758FD4D}" type="datetimeFigureOut">
              <a:rPr lang="ru-RU" smtClean="0"/>
              <a:t>25.12.2023</a:t>
            </a:fld>
            <a:endParaRPr lang="ru-RU"/>
          </a:p>
        </p:txBody>
      </p:sp>
      <p:sp>
        <p:nvSpPr>
          <p:cNvPr id="6" name="Нижний колонтитул 5">
            <a:extLst>
              <a:ext uri="{FF2B5EF4-FFF2-40B4-BE49-F238E27FC236}">
                <a16:creationId xmlns:a16="http://schemas.microsoft.com/office/drawing/2014/main" id="{72C443F3-D31F-432B-90A2-A9A0151B42A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6A1683E-B3B3-4BD5-80A2-FC3F2493A502}"/>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207926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CACF1E-6B7E-4099-A73C-B722AE872FC6}"/>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EB0EC265-E883-46B9-A6CA-B0822DDB23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A864FD69-5EF0-4767-8421-98B77896D0AD}"/>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B3E10EB4-6ADC-45DD-B44E-05A6DD52AF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E3133EF8-CBCE-4AB7-9EDB-200E46D5FAC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58F68513-6CFD-4B5D-BB08-297B798E72C5}"/>
              </a:ext>
            </a:extLst>
          </p:cNvPr>
          <p:cNvSpPr>
            <a:spLocks noGrp="1"/>
          </p:cNvSpPr>
          <p:nvPr>
            <p:ph type="dt" sz="half" idx="10"/>
          </p:nvPr>
        </p:nvSpPr>
        <p:spPr/>
        <p:txBody>
          <a:bodyPr/>
          <a:lstStyle/>
          <a:p>
            <a:fld id="{8CCF81C9-A15C-4121-BC29-378E5758FD4D}" type="datetimeFigureOut">
              <a:rPr lang="ru-RU" smtClean="0"/>
              <a:t>25.12.2023</a:t>
            </a:fld>
            <a:endParaRPr lang="ru-RU"/>
          </a:p>
        </p:txBody>
      </p:sp>
      <p:sp>
        <p:nvSpPr>
          <p:cNvPr id="8" name="Нижний колонтитул 7">
            <a:extLst>
              <a:ext uri="{FF2B5EF4-FFF2-40B4-BE49-F238E27FC236}">
                <a16:creationId xmlns:a16="http://schemas.microsoft.com/office/drawing/2014/main" id="{69676DDF-B64F-4E56-ADE0-0CF4457312E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B672F46E-5B2F-4CCA-AFD3-2B745E7B13A2}"/>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243327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1905FE-7B75-4319-868C-B89A973AC402}"/>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78EFEE39-0BC4-4DC6-B53B-BDDFA01BAEDB}"/>
              </a:ext>
            </a:extLst>
          </p:cNvPr>
          <p:cNvSpPr>
            <a:spLocks noGrp="1"/>
          </p:cNvSpPr>
          <p:nvPr>
            <p:ph type="dt" sz="half" idx="10"/>
          </p:nvPr>
        </p:nvSpPr>
        <p:spPr/>
        <p:txBody>
          <a:bodyPr/>
          <a:lstStyle/>
          <a:p>
            <a:fld id="{8CCF81C9-A15C-4121-BC29-378E5758FD4D}" type="datetimeFigureOut">
              <a:rPr lang="ru-RU" smtClean="0"/>
              <a:t>25.12.2023</a:t>
            </a:fld>
            <a:endParaRPr lang="ru-RU"/>
          </a:p>
        </p:txBody>
      </p:sp>
      <p:sp>
        <p:nvSpPr>
          <p:cNvPr id="4" name="Нижний колонтитул 3">
            <a:extLst>
              <a:ext uri="{FF2B5EF4-FFF2-40B4-BE49-F238E27FC236}">
                <a16:creationId xmlns:a16="http://schemas.microsoft.com/office/drawing/2014/main" id="{A218C153-1F4E-4DEC-BD69-F226B992FE4F}"/>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40D59744-F1BA-42DC-88B2-ABFC9F19D21F}"/>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3275680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80678210-D6E9-43CD-8DEC-05FEE51FAF06}"/>
              </a:ext>
            </a:extLst>
          </p:cNvPr>
          <p:cNvSpPr>
            <a:spLocks noGrp="1"/>
          </p:cNvSpPr>
          <p:nvPr>
            <p:ph type="dt" sz="half" idx="10"/>
          </p:nvPr>
        </p:nvSpPr>
        <p:spPr/>
        <p:txBody>
          <a:bodyPr/>
          <a:lstStyle/>
          <a:p>
            <a:fld id="{8CCF81C9-A15C-4121-BC29-378E5758FD4D}" type="datetimeFigureOut">
              <a:rPr lang="ru-RU" smtClean="0"/>
              <a:t>25.12.2023</a:t>
            </a:fld>
            <a:endParaRPr lang="ru-RU"/>
          </a:p>
        </p:txBody>
      </p:sp>
      <p:sp>
        <p:nvSpPr>
          <p:cNvPr id="3" name="Нижний колонтитул 2">
            <a:extLst>
              <a:ext uri="{FF2B5EF4-FFF2-40B4-BE49-F238E27FC236}">
                <a16:creationId xmlns:a16="http://schemas.microsoft.com/office/drawing/2014/main" id="{20282D83-CA24-48D5-874E-FB7DFDC0AD63}"/>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F6CD2DBA-29F0-4D83-9CE8-9275A7F25BBC}"/>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3020570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49B936-4801-40B2-9B77-A3A2DA48321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C8BBFE8A-9D6A-42C6-8F8B-0A09A2EDED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E9FA4B1A-59EB-4A69-9FED-8E45C2137F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2E5A9D27-368B-436F-9C84-4D59145760C8}"/>
              </a:ext>
            </a:extLst>
          </p:cNvPr>
          <p:cNvSpPr>
            <a:spLocks noGrp="1"/>
          </p:cNvSpPr>
          <p:nvPr>
            <p:ph type="dt" sz="half" idx="10"/>
          </p:nvPr>
        </p:nvSpPr>
        <p:spPr/>
        <p:txBody>
          <a:bodyPr/>
          <a:lstStyle/>
          <a:p>
            <a:fld id="{8CCF81C9-A15C-4121-BC29-378E5758FD4D}" type="datetimeFigureOut">
              <a:rPr lang="ru-RU" smtClean="0"/>
              <a:t>25.12.2023</a:t>
            </a:fld>
            <a:endParaRPr lang="ru-RU"/>
          </a:p>
        </p:txBody>
      </p:sp>
      <p:sp>
        <p:nvSpPr>
          <p:cNvPr id="6" name="Нижний колонтитул 5">
            <a:extLst>
              <a:ext uri="{FF2B5EF4-FFF2-40B4-BE49-F238E27FC236}">
                <a16:creationId xmlns:a16="http://schemas.microsoft.com/office/drawing/2014/main" id="{AB4A0F76-8BE0-4B49-BA43-913C10EB56A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929837F-382D-4E70-B514-7874FD261642}"/>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3320573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D55B52-CC02-46E9-ABBA-9B77EA50F7A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8F018497-EAB6-4513-9ADA-33DDA662CF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512164B5-3A11-40F9-BAC3-C7134EB86C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97937F8-B98B-4C2E-B3AA-8E972262D54C}"/>
              </a:ext>
            </a:extLst>
          </p:cNvPr>
          <p:cNvSpPr>
            <a:spLocks noGrp="1"/>
          </p:cNvSpPr>
          <p:nvPr>
            <p:ph type="dt" sz="half" idx="10"/>
          </p:nvPr>
        </p:nvSpPr>
        <p:spPr/>
        <p:txBody>
          <a:bodyPr/>
          <a:lstStyle/>
          <a:p>
            <a:fld id="{8CCF81C9-A15C-4121-BC29-378E5758FD4D}" type="datetimeFigureOut">
              <a:rPr lang="ru-RU" smtClean="0"/>
              <a:t>25.12.2023</a:t>
            </a:fld>
            <a:endParaRPr lang="ru-RU"/>
          </a:p>
        </p:txBody>
      </p:sp>
      <p:sp>
        <p:nvSpPr>
          <p:cNvPr id="6" name="Нижний колонтитул 5">
            <a:extLst>
              <a:ext uri="{FF2B5EF4-FFF2-40B4-BE49-F238E27FC236}">
                <a16:creationId xmlns:a16="http://schemas.microsoft.com/office/drawing/2014/main" id="{4D6F0F5F-47C0-455C-9D28-AD4211F4F09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095B68A1-1C04-44A4-B51C-02217893D5A7}"/>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3578355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5BE5CB-E2AD-4863-8730-735E716E61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B15CF8BA-CFD8-4B72-B9B0-58F197BA54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B0E4D2B-60A9-4554-BD38-473201F372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CF81C9-A15C-4121-BC29-378E5758FD4D}" type="datetimeFigureOut">
              <a:rPr lang="ru-RU" smtClean="0"/>
              <a:t>25.12.2023</a:t>
            </a:fld>
            <a:endParaRPr lang="ru-RU"/>
          </a:p>
        </p:txBody>
      </p:sp>
      <p:sp>
        <p:nvSpPr>
          <p:cNvPr id="5" name="Нижний колонтитул 4">
            <a:extLst>
              <a:ext uri="{FF2B5EF4-FFF2-40B4-BE49-F238E27FC236}">
                <a16:creationId xmlns:a16="http://schemas.microsoft.com/office/drawing/2014/main" id="{141658B5-0A93-40D9-A534-F0663CA301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8E10E4BC-EFBA-45CC-AFD8-B9533E6F44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A1B46-0A30-4187-AC20-2399A9D788AE}" type="slidenum">
              <a:rPr lang="ru-RU" smtClean="0"/>
              <a:t>‹#›</a:t>
            </a:fld>
            <a:endParaRPr lang="ru-RU"/>
          </a:p>
        </p:txBody>
      </p:sp>
    </p:spTree>
    <p:extLst>
      <p:ext uri="{BB962C8B-B14F-4D97-AF65-F5344CB8AC3E}">
        <p14:creationId xmlns:p14="http://schemas.microsoft.com/office/powerpoint/2010/main" val="504936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Скругленный прямоугольник 18"/>
          <p:cNvSpPr/>
          <p:nvPr/>
        </p:nvSpPr>
        <p:spPr>
          <a:xfrm>
            <a:off x="156927" y="780176"/>
            <a:ext cx="11878146" cy="5138170"/>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bg1"/>
                </a:solidFill>
                <a:latin typeface="Times New Roman" panose="02020603050405020304" pitchFamily="18" charset="0"/>
                <a:cs typeface="Times New Roman" panose="02020603050405020304" pitchFamily="18" charset="0"/>
              </a:rPr>
              <a:t>Изменения, внесенные </a:t>
            </a:r>
          </a:p>
          <a:p>
            <a:pPr algn="ctr"/>
            <a:r>
              <a:rPr lang="ru-RU" sz="2400" b="1" dirty="0">
                <a:solidFill>
                  <a:schemeClr val="bg1"/>
                </a:solidFill>
                <a:latin typeface="Times New Roman" panose="02020603050405020304" pitchFamily="18" charset="0"/>
                <a:cs typeface="Times New Roman" panose="02020603050405020304" pitchFamily="18" charset="0"/>
              </a:rPr>
              <a:t>постановлением Правительства РФ от 09.12.2023 № 2094</a:t>
            </a:r>
          </a:p>
          <a:p>
            <a:pPr algn="ctr"/>
            <a:r>
              <a:rPr lang="ru-RU" sz="2400" b="1" dirty="0">
                <a:solidFill>
                  <a:schemeClr val="bg1"/>
                </a:solidFill>
                <a:latin typeface="Times New Roman" panose="02020603050405020304" pitchFamily="18" charset="0"/>
                <a:cs typeface="Times New Roman" panose="02020603050405020304" pitchFamily="18" charset="0"/>
              </a:rPr>
              <a:t>в ПП от 10.07.2019 № 878, ПП от 30.04.2020 № 616, ПП от 03.12.2020 № 2014 вступают в силу с 23.12.2023 </a:t>
            </a:r>
          </a:p>
        </p:txBody>
      </p:sp>
    </p:spTree>
    <p:extLst>
      <p:ext uri="{BB962C8B-B14F-4D97-AF65-F5344CB8AC3E}">
        <p14:creationId xmlns:p14="http://schemas.microsoft.com/office/powerpoint/2010/main" val="4245366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02A9A3-8BAE-4E4A-A709-0F933E8556C3}"/>
              </a:ext>
            </a:extLst>
          </p:cNvPr>
          <p:cNvSpPr>
            <a:spLocks noGrp="1"/>
          </p:cNvSpPr>
          <p:nvPr>
            <p:ph type="title"/>
          </p:nvPr>
        </p:nvSpPr>
        <p:spPr>
          <a:xfrm>
            <a:off x="838199" y="186862"/>
            <a:ext cx="10515600" cy="398273"/>
          </a:xfrm>
        </p:spPr>
        <p:txBody>
          <a:bodyPr>
            <a:noAutofit/>
          </a:bodyPr>
          <a:lstStyle/>
          <a:p>
            <a:pPr algn="ctr"/>
            <a:r>
              <a:rPr lang="ru-RU" sz="1600" b="1" dirty="0">
                <a:latin typeface="Times New Roman" panose="02020603050405020304" pitchFamily="18" charset="0"/>
                <a:cs typeface="Times New Roman" panose="02020603050405020304" pitchFamily="18" charset="0"/>
              </a:rPr>
              <a:t>Сравнительный анализ изменений внесенных в постановление Правительства РФ от 10.07.2019 № 878 </a:t>
            </a:r>
            <a:br>
              <a:rPr lang="ru-RU" sz="1600" b="1" dirty="0">
                <a:latin typeface="Times New Roman" panose="02020603050405020304" pitchFamily="18" charset="0"/>
                <a:cs typeface="Times New Roman" panose="02020603050405020304" pitchFamily="18" charset="0"/>
              </a:rPr>
            </a:br>
            <a:r>
              <a:rPr lang="ru-RU" sz="1600" b="1" dirty="0">
                <a:latin typeface="Times New Roman" panose="02020603050405020304" pitchFamily="18" charset="0"/>
                <a:cs typeface="Times New Roman" panose="02020603050405020304" pitchFamily="18" charset="0"/>
              </a:rPr>
              <a:t>(в редакции ПП РФ от 09.12.2023 №2094 )</a:t>
            </a:r>
            <a:endParaRPr lang="ru-RU" sz="1600" dirty="0">
              <a:latin typeface="Times New Roman" panose="02020603050405020304" pitchFamily="18" charset="0"/>
              <a:cs typeface="Times New Roman" panose="02020603050405020304" pitchFamily="18" charset="0"/>
            </a:endParaRPr>
          </a:p>
        </p:txBody>
      </p:sp>
      <p:sp>
        <p:nvSpPr>
          <p:cNvPr id="4" name="Скругленный прямоугольник 10">
            <a:extLst>
              <a:ext uri="{FF2B5EF4-FFF2-40B4-BE49-F238E27FC236}">
                <a16:creationId xmlns:a16="http://schemas.microsoft.com/office/drawing/2014/main" id="{101C9321-24BE-4E8C-BE2C-AC14752CA0E5}"/>
              </a:ext>
            </a:extLst>
          </p:cNvPr>
          <p:cNvSpPr/>
          <p:nvPr/>
        </p:nvSpPr>
        <p:spPr>
          <a:xfrm>
            <a:off x="776924" y="964468"/>
            <a:ext cx="4743491"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23.12.2023</a:t>
            </a:r>
          </a:p>
        </p:txBody>
      </p:sp>
      <p:sp>
        <p:nvSpPr>
          <p:cNvPr id="5" name="Скругленный прямоугольник 10">
            <a:extLst>
              <a:ext uri="{FF2B5EF4-FFF2-40B4-BE49-F238E27FC236}">
                <a16:creationId xmlns:a16="http://schemas.microsoft.com/office/drawing/2014/main" id="{94A32FDF-76EA-41E2-B9E1-AB869534588E}"/>
              </a:ext>
            </a:extLst>
          </p:cNvPr>
          <p:cNvSpPr/>
          <p:nvPr/>
        </p:nvSpPr>
        <p:spPr>
          <a:xfrm>
            <a:off x="6509857" y="964468"/>
            <a:ext cx="4991449"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23.12.2023</a:t>
            </a:r>
          </a:p>
        </p:txBody>
      </p:sp>
      <p:sp>
        <p:nvSpPr>
          <p:cNvPr id="7" name="Прямоугольник 6">
            <a:extLst>
              <a:ext uri="{FF2B5EF4-FFF2-40B4-BE49-F238E27FC236}">
                <a16:creationId xmlns:a16="http://schemas.microsoft.com/office/drawing/2014/main" id="{15617766-1786-4003-B5A9-6928A01256E3}"/>
              </a:ext>
            </a:extLst>
          </p:cNvPr>
          <p:cNvSpPr/>
          <p:nvPr/>
        </p:nvSpPr>
        <p:spPr>
          <a:xfrm>
            <a:off x="738795" y="1849701"/>
            <a:ext cx="4743490" cy="3000502"/>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n>
                <a:solidFill>
                  <a:schemeClr val="tx1"/>
                </a:solidFill>
              </a:ln>
              <a:solidFill>
                <a:schemeClr val="tx1"/>
              </a:solidFill>
            </a:endParaRPr>
          </a:p>
        </p:txBody>
      </p:sp>
      <p:sp>
        <p:nvSpPr>
          <p:cNvPr id="8" name="Прямоугольник 7">
            <a:extLst>
              <a:ext uri="{FF2B5EF4-FFF2-40B4-BE49-F238E27FC236}">
                <a16:creationId xmlns:a16="http://schemas.microsoft.com/office/drawing/2014/main" id="{C94EA67E-8100-4241-AC21-CFFE2096F3F1}"/>
              </a:ext>
            </a:extLst>
          </p:cNvPr>
          <p:cNvSpPr/>
          <p:nvPr/>
        </p:nvSpPr>
        <p:spPr>
          <a:xfrm>
            <a:off x="992683" y="1702186"/>
            <a:ext cx="4466681" cy="261610"/>
          </a:xfrm>
          <a:prstGeom prst="rect">
            <a:avLst/>
          </a:prstGeom>
        </p:spPr>
        <p:txBody>
          <a:bodyPr wrap="square">
            <a:spAutoFit/>
          </a:bodyPr>
          <a:lstStyle/>
          <a:p>
            <a:pPr algn="just"/>
            <a:endParaRPr lang="ru-RU" sz="1100" dirty="0">
              <a:latin typeface="Times New Roman" panose="02020603050405020304" pitchFamily="18" charset="0"/>
            </a:endParaRPr>
          </a:p>
        </p:txBody>
      </p:sp>
      <p:sp>
        <p:nvSpPr>
          <p:cNvPr id="9" name="Прямоугольник 8">
            <a:extLst>
              <a:ext uri="{FF2B5EF4-FFF2-40B4-BE49-F238E27FC236}">
                <a16:creationId xmlns:a16="http://schemas.microsoft.com/office/drawing/2014/main" id="{0DD003D7-C3D0-4722-AD48-013AC601B19B}"/>
              </a:ext>
            </a:extLst>
          </p:cNvPr>
          <p:cNvSpPr/>
          <p:nvPr/>
        </p:nvSpPr>
        <p:spPr>
          <a:xfrm>
            <a:off x="6549462" y="1849886"/>
            <a:ext cx="4991449" cy="3000317"/>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n>
                <a:solidFill>
                  <a:schemeClr val="tx1"/>
                </a:solidFill>
              </a:ln>
              <a:solidFill>
                <a:schemeClr val="tx1"/>
              </a:solidFill>
            </a:endParaRPr>
          </a:p>
        </p:txBody>
      </p:sp>
      <p:sp>
        <p:nvSpPr>
          <p:cNvPr id="10" name="Прямоугольник 9">
            <a:extLst>
              <a:ext uri="{FF2B5EF4-FFF2-40B4-BE49-F238E27FC236}">
                <a16:creationId xmlns:a16="http://schemas.microsoft.com/office/drawing/2014/main" id="{06F36BB9-92D0-4A7B-8394-601422FF8488}"/>
              </a:ext>
            </a:extLst>
          </p:cNvPr>
          <p:cNvSpPr/>
          <p:nvPr/>
        </p:nvSpPr>
        <p:spPr>
          <a:xfrm>
            <a:off x="6675298" y="1585333"/>
            <a:ext cx="4739778" cy="261610"/>
          </a:xfrm>
          <a:prstGeom prst="rect">
            <a:avLst/>
          </a:prstGeom>
        </p:spPr>
        <p:txBody>
          <a:bodyPr wrap="square">
            <a:spAutoFit/>
          </a:bodyPr>
          <a:lstStyle/>
          <a:p>
            <a:pPr algn="just"/>
            <a:endParaRPr lang="ru-RU" sz="1100" b="1" dirty="0">
              <a:solidFill>
                <a:srgbClr val="FF0000"/>
              </a:solidFill>
              <a:latin typeface="Times New Roman" panose="02020603050405020304" pitchFamily="18" charset="0"/>
              <a:cs typeface="Times New Roman" panose="02020603050405020304" pitchFamily="18" charset="0"/>
            </a:endParaRPr>
          </a:p>
        </p:txBody>
      </p:sp>
      <p:sp>
        <p:nvSpPr>
          <p:cNvPr id="11" name="Скругленный прямоугольник 18">
            <a:extLst>
              <a:ext uri="{FF2B5EF4-FFF2-40B4-BE49-F238E27FC236}">
                <a16:creationId xmlns:a16="http://schemas.microsoft.com/office/drawing/2014/main" id="{55D5CB69-3804-4A6E-A47B-B8EF262B3F0D}"/>
              </a:ext>
            </a:extLst>
          </p:cNvPr>
          <p:cNvSpPr/>
          <p:nvPr/>
        </p:nvSpPr>
        <p:spPr>
          <a:xfrm>
            <a:off x="406865" y="6253754"/>
            <a:ext cx="11378267" cy="482367"/>
          </a:xfrm>
          <a:prstGeom prst="roundRect">
            <a:avLst/>
          </a:prstGeom>
          <a:solidFill>
            <a:schemeClr val="accent6">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just">
              <a:lnSpc>
                <a:spcPct val="107000"/>
              </a:lnSpc>
              <a:spcAft>
                <a:spcPts val="0"/>
              </a:spcAft>
            </a:pPr>
            <a:r>
              <a:rPr lang="ru-RU" sz="14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Запрет касается аппаратов, соответствующих кодам медицинского изделия по номенклатурной классификации медицинских </a:t>
            </a:r>
          </a:p>
          <a:p>
            <a:pPr algn="just">
              <a:lnSpc>
                <a:spcPct val="107000"/>
              </a:lnSpc>
              <a:spcAft>
                <a:spcPts val="0"/>
              </a:spcAft>
            </a:pPr>
            <a:r>
              <a:rPr lang="ru-RU" sz="14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изделий – 232870, 232890</a:t>
            </a:r>
          </a:p>
        </p:txBody>
      </p:sp>
      <p:sp>
        <p:nvSpPr>
          <p:cNvPr id="3" name="Прямоугольник 2">
            <a:extLst>
              <a:ext uri="{FF2B5EF4-FFF2-40B4-BE49-F238E27FC236}">
                <a16:creationId xmlns:a16="http://schemas.microsoft.com/office/drawing/2014/main" id="{FA8517DA-6113-460F-815E-61411D809985}"/>
              </a:ext>
            </a:extLst>
          </p:cNvPr>
          <p:cNvSpPr/>
          <p:nvPr/>
        </p:nvSpPr>
        <p:spPr>
          <a:xfrm>
            <a:off x="816531" y="2830476"/>
            <a:ext cx="4544683" cy="461665"/>
          </a:xfrm>
          <a:prstGeom prst="rect">
            <a:avLst/>
          </a:prstGeom>
        </p:spPr>
        <p:txBody>
          <a:bodyPr wrap="square">
            <a:spAutoFit/>
          </a:bodyPr>
          <a:lstStyle/>
          <a:p>
            <a:r>
              <a:rPr lang="ru-RU" sz="1200" dirty="0">
                <a:latin typeface="Times New Roman" panose="02020603050405020304" pitchFamily="18" charset="0"/>
                <a:cs typeface="Times New Roman" panose="02020603050405020304" pitchFamily="18" charset="0"/>
              </a:rPr>
              <a:t>151. 32.50.21.121 Аппараты для ингаляционного наркоза</a:t>
            </a:r>
          </a:p>
          <a:p>
            <a:r>
              <a:rPr lang="ru-RU" sz="1200" dirty="0">
                <a:latin typeface="Times New Roman" panose="02020603050405020304" pitchFamily="18" charset="0"/>
                <a:cs typeface="Times New Roman" panose="02020603050405020304" pitchFamily="18" charset="0"/>
              </a:rPr>
              <a:t>152. 32.50.21.122 Аппараты дыхательные реанимационные</a:t>
            </a:r>
          </a:p>
        </p:txBody>
      </p:sp>
      <p:sp>
        <p:nvSpPr>
          <p:cNvPr id="6" name="Прямоугольник 5">
            <a:extLst>
              <a:ext uri="{FF2B5EF4-FFF2-40B4-BE49-F238E27FC236}">
                <a16:creationId xmlns:a16="http://schemas.microsoft.com/office/drawing/2014/main" id="{7041DE21-8930-404B-90B2-B967EE41B7E1}"/>
              </a:ext>
            </a:extLst>
          </p:cNvPr>
          <p:cNvSpPr/>
          <p:nvPr/>
        </p:nvSpPr>
        <p:spPr>
          <a:xfrm>
            <a:off x="6635692" y="1905506"/>
            <a:ext cx="4739777" cy="3046988"/>
          </a:xfrm>
          <a:prstGeom prst="rect">
            <a:avLst/>
          </a:prstGeom>
        </p:spPr>
        <p:txBody>
          <a:bodyPr wrap="square">
            <a:spAutoFit/>
          </a:bodyPr>
          <a:lstStyle/>
          <a:p>
            <a:pPr algn="just"/>
            <a:r>
              <a:rPr lang="ru-RU" sz="1200" dirty="0">
                <a:latin typeface="Times New Roman" panose="02020603050405020304" pitchFamily="18" charset="0"/>
                <a:cs typeface="Times New Roman" panose="02020603050405020304" pitchFamily="18" charset="0"/>
              </a:rPr>
              <a:t>Дополнены пункты 151 и 152 перечня радиоэлектронной  продукции, происходящей из иностранных государств, в отношении которой устанавливаются ограничения для целей осуществления закупок для обеспечения государственных и муниципальных нужд   </a:t>
            </a:r>
          </a:p>
          <a:p>
            <a:pPr algn="just"/>
            <a:endParaRPr lang="ru-RU"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151. 32.50.21.121 Аппараты для ингаляционного наркоза (за исключением аппаратов искусственной вентиляции легких, соответствующих кодам 232870, 232890 вида медицинского изделия в соответствии с номенклатурной классификацией медицинских изделий)                                                                               </a:t>
            </a:r>
          </a:p>
          <a:p>
            <a:pPr algn="just"/>
            <a:r>
              <a:rPr lang="ru-RU" sz="1200" dirty="0">
                <a:latin typeface="Times New Roman" panose="02020603050405020304" pitchFamily="18" charset="0"/>
                <a:cs typeface="Times New Roman" panose="02020603050405020304" pitchFamily="18" charset="0"/>
              </a:rPr>
              <a:t>152. 32.50.21.12 Аппараты дыхательные реанимационные (за исключением аппаратов искусственной вентиляции легких, соответствующих кодам 232870, 232890 вида медицинского изделия в соответствии с номенклатурной классификацией медицинских изделий)".</a:t>
            </a:r>
          </a:p>
          <a:p>
            <a:r>
              <a:rPr lang="ru-RU" sz="1200" dirty="0"/>
              <a:t> </a:t>
            </a:r>
          </a:p>
        </p:txBody>
      </p:sp>
    </p:spTree>
    <p:extLst>
      <p:ext uri="{BB962C8B-B14F-4D97-AF65-F5344CB8AC3E}">
        <p14:creationId xmlns:p14="http://schemas.microsoft.com/office/powerpoint/2010/main" val="1147552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02A9A3-8BAE-4E4A-A709-0F933E8556C3}"/>
              </a:ext>
            </a:extLst>
          </p:cNvPr>
          <p:cNvSpPr>
            <a:spLocks noGrp="1"/>
          </p:cNvSpPr>
          <p:nvPr>
            <p:ph type="title"/>
          </p:nvPr>
        </p:nvSpPr>
        <p:spPr>
          <a:xfrm>
            <a:off x="838199" y="186862"/>
            <a:ext cx="10515600" cy="398273"/>
          </a:xfrm>
        </p:spPr>
        <p:txBody>
          <a:bodyPr>
            <a:noAutofit/>
          </a:bodyPr>
          <a:lstStyle/>
          <a:p>
            <a:pPr algn="ctr"/>
            <a:r>
              <a:rPr lang="ru-RU" sz="1600" b="1" dirty="0">
                <a:latin typeface="Times New Roman" panose="02020603050405020304" pitchFamily="18" charset="0"/>
                <a:cs typeface="Times New Roman" panose="02020603050405020304" pitchFamily="18" charset="0"/>
              </a:rPr>
              <a:t>Сравнительный анализ изменений внесенных в постановление Правительства РФ от 30.04.2020 № 616</a:t>
            </a:r>
            <a:br>
              <a:rPr lang="ru-RU" sz="1600" b="1" dirty="0">
                <a:latin typeface="Times New Roman" panose="02020603050405020304" pitchFamily="18" charset="0"/>
                <a:cs typeface="Times New Roman" panose="02020603050405020304" pitchFamily="18" charset="0"/>
              </a:rPr>
            </a:br>
            <a:r>
              <a:rPr lang="ru-RU" sz="1600" b="1" dirty="0">
                <a:latin typeface="Times New Roman" panose="02020603050405020304" pitchFamily="18" charset="0"/>
                <a:cs typeface="Times New Roman" panose="02020603050405020304" pitchFamily="18" charset="0"/>
              </a:rPr>
              <a:t>(в редакции ПП РФ от 09.12.2023 №2094 )</a:t>
            </a:r>
            <a:endParaRPr lang="ru-RU" sz="1600" dirty="0">
              <a:latin typeface="Times New Roman" panose="02020603050405020304" pitchFamily="18" charset="0"/>
              <a:cs typeface="Times New Roman" panose="02020603050405020304" pitchFamily="18" charset="0"/>
            </a:endParaRPr>
          </a:p>
        </p:txBody>
      </p:sp>
      <p:sp>
        <p:nvSpPr>
          <p:cNvPr id="4" name="Скругленный прямоугольник 10">
            <a:extLst>
              <a:ext uri="{FF2B5EF4-FFF2-40B4-BE49-F238E27FC236}">
                <a16:creationId xmlns:a16="http://schemas.microsoft.com/office/drawing/2014/main" id="{101C9321-24BE-4E8C-BE2C-AC14752CA0E5}"/>
              </a:ext>
            </a:extLst>
          </p:cNvPr>
          <p:cNvSpPr/>
          <p:nvPr/>
        </p:nvSpPr>
        <p:spPr>
          <a:xfrm>
            <a:off x="776924" y="964468"/>
            <a:ext cx="4743491"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23.12.2023</a:t>
            </a:r>
          </a:p>
        </p:txBody>
      </p:sp>
      <p:sp>
        <p:nvSpPr>
          <p:cNvPr id="5" name="Скругленный прямоугольник 10">
            <a:extLst>
              <a:ext uri="{FF2B5EF4-FFF2-40B4-BE49-F238E27FC236}">
                <a16:creationId xmlns:a16="http://schemas.microsoft.com/office/drawing/2014/main" id="{94A32FDF-76EA-41E2-B9E1-AB869534588E}"/>
              </a:ext>
            </a:extLst>
          </p:cNvPr>
          <p:cNvSpPr/>
          <p:nvPr/>
        </p:nvSpPr>
        <p:spPr>
          <a:xfrm>
            <a:off x="6509857" y="964468"/>
            <a:ext cx="4991449"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23.12.2023</a:t>
            </a:r>
          </a:p>
        </p:txBody>
      </p:sp>
      <p:sp>
        <p:nvSpPr>
          <p:cNvPr id="7" name="Прямоугольник 6">
            <a:extLst>
              <a:ext uri="{FF2B5EF4-FFF2-40B4-BE49-F238E27FC236}">
                <a16:creationId xmlns:a16="http://schemas.microsoft.com/office/drawing/2014/main" id="{15617766-1786-4003-B5A9-6928A01256E3}"/>
              </a:ext>
            </a:extLst>
          </p:cNvPr>
          <p:cNvSpPr/>
          <p:nvPr/>
        </p:nvSpPr>
        <p:spPr>
          <a:xfrm>
            <a:off x="776924" y="1785167"/>
            <a:ext cx="4743490" cy="3666875"/>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n>
                <a:solidFill>
                  <a:schemeClr val="tx1"/>
                </a:solidFill>
              </a:ln>
              <a:solidFill>
                <a:schemeClr val="tx1"/>
              </a:solidFill>
            </a:endParaRPr>
          </a:p>
        </p:txBody>
      </p:sp>
      <p:sp>
        <p:nvSpPr>
          <p:cNvPr id="8" name="Прямоугольник 7">
            <a:extLst>
              <a:ext uri="{FF2B5EF4-FFF2-40B4-BE49-F238E27FC236}">
                <a16:creationId xmlns:a16="http://schemas.microsoft.com/office/drawing/2014/main" id="{C94EA67E-8100-4241-AC21-CFFE2096F3F1}"/>
              </a:ext>
            </a:extLst>
          </p:cNvPr>
          <p:cNvSpPr/>
          <p:nvPr/>
        </p:nvSpPr>
        <p:spPr>
          <a:xfrm>
            <a:off x="992683" y="1702186"/>
            <a:ext cx="4466681" cy="261610"/>
          </a:xfrm>
          <a:prstGeom prst="rect">
            <a:avLst/>
          </a:prstGeom>
        </p:spPr>
        <p:txBody>
          <a:bodyPr wrap="square">
            <a:spAutoFit/>
          </a:bodyPr>
          <a:lstStyle/>
          <a:p>
            <a:pPr algn="just"/>
            <a:endParaRPr lang="ru-RU" sz="1100" dirty="0">
              <a:latin typeface="Times New Roman" panose="02020603050405020304" pitchFamily="18" charset="0"/>
            </a:endParaRPr>
          </a:p>
        </p:txBody>
      </p:sp>
      <p:sp>
        <p:nvSpPr>
          <p:cNvPr id="9" name="Прямоугольник 8">
            <a:extLst>
              <a:ext uri="{FF2B5EF4-FFF2-40B4-BE49-F238E27FC236}">
                <a16:creationId xmlns:a16="http://schemas.microsoft.com/office/drawing/2014/main" id="{0DD003D7-C3D0-4722-AD48-013AC601B19B}"/>
              </a:ext>
            </a:extLst>
          </p:cNvPr>
          <p:cNvSpPr/>
          <p:nvPr/>
        </p:nvSpPr>
        <p:spPr>
          <a:xfrm>
            <a:off x="6509856" y="1785167"/>
            <a:ext cx="4991449" cy="3666875"/>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n>
                <a:solidFill>
                  <a:schemeClr val="tx1"/>
                </a:solidFill>
              </a:ln>
              <a:solidFill>
                <a:schemeClr val="tx1"/>
              </a:solidFill>
            </a:endParaRPr>
          </a:p>
        </p:txBody>
      </p:sp>
      <p:sp>
        <p:nvSpPr>
          <p:cNvPr id="10" name="Прямоугольник 9">
            <a:extLst>
              <a:ext uri="{FF2B5EF4-FFF2-40B4-BE49-F238E27FC236}">
                <a16:creationId xmlns:a16="http://schemas.microsoft.com/office/drawing/2014/main" id="{06F36BB9-92D0-4A7B-8394-601422FF8488}"/>
              </a:ext>
            </a:extLst>
          </p:cNvPr>
          <p:cNvSpPr/>
          <p:nvPr/>
        </p:nvSpPr>
        <p:spPr>
          <a:xfrm>
            <a:off x="6675298" y="1585333"/>
            <a:ext cx="4739778" cy="261610"/>
          </a:xfrm>
          <a:prstGeom prst="rect">
            <a:avLst/>
          </a:prstGeom>
        </p:spPr>
        <p:txBody>
          <a:bodyPr wrap="square">
            <a:spAutoFit/>
          </a:bodyPr>
          <a:lstStyle/>
          <a:p>
            <a:pPr algn="just"/>
            <a:endParaRPr lang="ru-RU" sz="1100" b="1" dirty="0">
              <a:solidFill>
                <a:srgbClr val="FF0000"/>
              </a:solidFill>
              <a:latin typeface="Times New Roman" panose="02020603050405020304" pitchFamily="18" charset="0"/>
              <a:cs typeface="Times New Roman" panose="02020603050405020304" pitchFamily="18" charset="0"/>
            </a:endParaRPr>
          </a:p>
        </p:txBody>
      </p:sp>
      <p:sp>
        <p:nvSpPr>
          <p:cNvPr id="11" name="Скругленный прямоугольник 18">
            <a:extLst>
              <a:ext uri="{FF2B5EF4-FFF2-40B4-BE49-F238E27FC236}">
                <a16:creationId xmlns:a16="http://schemas.microsoft.com/office/drawing/2014/main" id="{55D5CB69-3804-4A6E-A47B-B8EF262B3F0D}"/>
              </a:ext>
            </a:extLst>
          </p:cNvPr>
          <p:cNvSpPr/>
          <p:nvPr/>
        </p:nvSpPr>
        <p:spPr>
          <a:xfrm>
            <a:off x="343315" y="5839553"/>
            <a:ext cx="11505370" cy="812521"/>
          </a:xfrm>
          <a:prstGeom prst="roundRect">
            <a:avLst/>
          </a:prstGeom>
          <a:solidFill>
            <a:schemeClr val="accent6">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07000"/>
              </a:lnSpc>
              <a:spcAft>
                <a:spcPts val="0"/>
              </a:spcAft>
            </a:pPr>
            <a:r>
              <a:rPr lang="ru-RU" sz="14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Дополнена 148 позиция к перечню промышленных товаров, происходящих из иностранных государств ( за исключением государств – членов Евразийского экономического союза), в отношении которых устанавливается запрет на допуск для целей осуществления закупок для государственных и муниципальных нужд</a:t>
            </a:r>
          </a:p>
        </p:txBody>
      </p:sp>
      <p:sp>
        <p:nvSpPr>
          <p:cNvPr id="6" name="Прямоугольник 5">
            <a:extLst>
              <a:ext uri="{FF2B5EF4-FFF2-40B4-BE49-F238E27FC236}">
                <a16:creationId xmlns:a16="http://schemas.microsoft.com/office/drawing/2014/main" id="{7041DE21-8930-404B-90B2-B967EE41B7E1}"/>
              </a:ext>
            </a:extLst>
          </p:cNvPr>
          <p:cNvSpPr/>
          <p:nvPr/>
        </p:nvSpPr>
        <p:spPr>
          <a:xfrm>
            <a:off x="6675298" y="2551837"/>
            <a:ext cx="4678500" cy="276999"/>
          </a:xfrm>
          <a:prstGeom prst="rect">
            <a:avLst/>
          </a:prstGeom>
        </p:spPr>
        <p:txBody>
          <a:bodyPr wrap="square">
            <a:spAutoFit/>
          </a:bodyPr>
          <a:lstStyle/>
          <a:p>
            <a:r>
              <a:rPr lang="ru-RU" sz="1200" dirty="0"/>
              <a:t> </a:t>
            </a:r>
          </a:p>
        </p:txBody>
      </p:sp>
      <p:sp>
        <p:nvSpPr>
          <p:cNvPr id="12" name="Прямоугольник 11">
            <a:extLst>
              <a:ext uri="{FF2B5EF4-FFF2-40B4-BE49-F238E27FC236}">
                <a16:creationId xmlns:a16="http://schemas.microsoft.com/office/drawing/2014/main" id="{71784495-1C4E-45EA-9B60-7085FC502626}"/>
              </a:ext>
            </a:extLst>
          </p:cNvPr>
          <p:cNvSpPr/>
          <p:nvPr/>
        </p:nvSpPr>
        <p:spPr>
          <a:xfrm>
            <a:off x="6705936" y="2041013"/>
            <a:ext cx="4678501" cy="3231654"/>
          </a:xfrm>
          <a:prstGeom prst="rect">
            <a:avLst/>
          </a:prstGeom>
        </p:spPr>
        <p:txBody>
          <a:bodyPr wrap="square">
            <a:spAutoFit/>
          </a:bodyPr>
          <a:lstStyle/>
          <a:p>
            <a:r>
              <a:rPr lang="ru-RU" sz="1200" dirty="0">
                <a:latin typeface="Times New Roman" panose="02020603050405020304" pitchFamily="18" charset="0"/>
                <a:cs typeface="Times New Roman" panose="02020603050405020304" pitchFamily="18" charset="0"/>
              </a:rPr>
              <a:t>Приложение к постановлению дополнено позицией 148  </a:t>
            </a:r>
          </a:p>
          <a:p>
            <a:r>
              <a:rPr lang="ru-RU" sz="1200" dirty="0">
                <a:latin typeface="Times New Roman" panose="02020603050405020304" pitchFamily="18" charset="0"/>
                <a:cs typeface="Times New Roman" panose="02020603050405020304" pitchFamily="18" charset="0"/>
              </a:rPr>
              <a:t>148. 32.50.21.121  </a:t>
            </a:r>
          </a:p>
          <a:p>
            <a:r>
              <a:rPr lang="ru-RU" sz="1200" dirty="0">
                <a:latin typeface="Times New Roman" panose="02020603050405020304" pitchFamily="18" charset="0"/>
                <a:cs typeface="Times New Roman" panose="02020603050405020304" pitchFamily="18" charset="0"/>
              </a:rPr>
              <a:t>        32.50.21.122</a:t>
            </a:r>
          </a:p>
          <a:p>
            <a:r>
              <a:rPr lang="ru-RU" sz="1200" dirty="0">
                <a:latin typeface="Times New Roman" panose="02020603050405020304" pitchFamily="18" charset="0"/>
                <a:cs typeface="Times New Roman" panose="02020603050405020304" pitchFamily="18" charset="0"/>
              </a:rPr>
              <a:t>        32.50.21.123</a:t>
            </a:r>
          </a:p>
          <a:p>
            <a:r>
              <a:rPr lang="ru-RU" sz="1200" dirty="0">
                <a:latin typeface="Times New Roman" panose="02020603050405020304" pitchFamily="18" charset="0"/>
                <a:cs typeface="Times New Roman" panose="02020603050405020304" pitchFamily="18" charset="0"/>
              </a:rPr>
              <a:t>Аппараты искусственной вентиляции легких, соответствующие кодам вида медицинского изделия в соответствии с номенклатурной классификацией медицинских изделий - 232870, 232890 &lt;*&gt; </a:t>
            </a:r>
          </a:p>
          <a:p>
            <a:endParaRPr lang="ru-RU" sz="1200"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"&lt;*&gt; При применении настоящего перечня в отношении товаров, указанных в пунктах 147 и 148, следует руководствоваться как кодом в соответствии с Общероссийским классификатором продукции по видам экономической деятельности (ОКПД 2), так и кодом вида медицинского изделия в соответствии с номенклатурной классификацией медицинских изделий, утвержденной приказом Министерства здравоохранения Российской Федерации (НКМИ).".</a:t>
            </a:r>
          </a:p>
          <a:p>
            <a:endParaRPr lang="ru-RU" sz="1200" dirty="0">
              <a:latin typeface="Times New Roman" panose="02020603050405020304" pitchFamily="18" charset="0"/>
              <a:cs typeface="Times New Roman" panose="02020603050405020304" pitchFamily="18" charset="0"/>
            </a:endParaRPr>
          </a:p>
          <a:p>
            <a:endParaRPr lang="ru-RU" sz="1200" dirty="0">
              <a:latin typeface="Times New Roman" panose="02020603050405020304" pitchFamily="18" charset="0"/>
              <a:cs typeface="Times New Roman" panose="02020603050405020304" pitchFamily="18" charset="0"/>
            </a:endParaRPr>
          </a:p>
        </p:txBody>
      </p:sp>
      <p:sp>
        <p:nvSpPr>
          <p:cNvPr id="13" name="Прямоугольник 12">
            <a:extLst>
              <a:ext uri="{FF2B5EF4-FFF2-40B4-BE49-F238E27FC236}">
                <a16:creationId xmlns:a16="http://schemas.microsoft.com/office/drawing/2014/main" id="{0FB36064-E2A5-473A-9F7A-C3B2599DBC92}"/>
              </a:ext>
            </a:extLst>
          </p:cNvPr>
          <p:cNvSpPr/>
          <p:nvPr/>
        </p:nvSpPr>
        <p:spPr>
          <a:xfrm>
            <a:off x="992683" y="2041013"/>
            <a:ext cx="4303144" cy="3046988"/>
          </a:xfrm>
          <a:prstGeom prst="rect">
            <a:avLst/>
          </a:prstGeom>
        </p:spPr>
        <p:txBody>
          <a:bodyPr wrap="square">
            <a:spAutoFit/>
          </a:bodyPr>
          <a:lstStyle/>
          <a:p>
            <a:endParaRPr lang="ru-RU" sz="1200"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Нормы не было</a:t>
            </a:r>
          </a:p>
          <a:p>
            <a:endParaRPr lang="ru-RU" sz="1200" dirty="0">
              <a:latin typeface="Times New Roman" panose="02020603050405020304" pitchFamily="18" charset="0"/>
              <a:cs typeface="Times New Roman" panose="02020603050405020304" pitchFamily="18" charset="0"/>
            </a:endParaRPr>
          </a:p>
          <a:p>
            <a:endParaRPr lang="ru-RU" sz="1200" dirty="0">
              <a:latin typeface="Times New Roman" panose="02020603050405020304" pitchFamily="18" charset="0"/>
              <a:cs typeface="Times New Roman" panose="02020603050405020304" pitchFamily="18" charset="0"/>
            </a:endParaRPr>
          </a:p>
          <a:p>
            <a:endParaRPr lang="ru-RU" sz="1200" dirty="0">
              <a:latin typeface="Times New Roman" panose="02020603050405020304" pitchFamily="18" charset="0"/>
              <a:cs typeface="Times New Roman" panose="02020603050405020304" pitchFamily="18" charset="0"/>
            </a:endParaRPr>
          </a:p>
          <a:p>
            <a:endParaRPr lang="ru-RU" sz="1200" dirty="0">
              <a:latin typeface="Times New Roman" panose="02020603050405020304" pitchFamily="18" charset="0"/>
              <a:cs typeface="Times New Roman" panose="02020603050405020304" pitchFamily="18" charset="0"/>
            </a:endParaRPr>
          </a:p>
          <a:p>
            <a:endParaRPr lang="ru-RU" sz="1200" dirty="0">
              <a:latin typeface="Times New Roman" panose="02020603050405020304" pitchFamily="18" charset="0"/>
              <a:cs typeface="Times New Roman" panose="02020603050405020304" pitchFamily="18" charset="0"/>
            </a:endParaRPr>
          </a:p>
          <a:p>
            <a:endParaRPr lang="ru-RU" sz="1200"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&lt;*&gt; При применении настоящего перечня в отношении товара, указанного в пункте 147, следует руководствоваться как кодом в соответствии с Общероссийским классификатором продукции по видам экономической деятельности (ОКПД 2), так и кодом вида медицинского изделия в соответствии с номенклатурной классификацией медицинских изделий, утвержденной приказом Министерства здравоохранения Российской Федерации (НКМИ)</a:t>
            </a:r>
          </a:p>
        </p:txBody>
      </p:sp>
    </p:spTree>
    <p:extLst>
      <p:ext uri="{BB962C8B-B14F-4D97-AF65-F5344CB8AC3E}">
        <p14:creationId xmlns:p14="http://schemas.microsoft.com/office/powerpoint/2010/main" val="1638053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02A9A3-8BAE-4E4A-A709-0F933E8556C3}"/>
              </a:ext>
            </a:extLst>
          </p:cNvPr>
          <p:cNvSpPr>
            <a:spLocks noGrp="1"/>
          </p:cNvSpPr>
          <p:nvPr>
            <p:ph type="title"/>
          </p:nvPr>
        </p:nvSpPr>
        <p:spPr>
          <a:xfrm>
            <a:off x="838199" y="186862"/>
            <a:ext cx="10515600" cy="398273"/>
          </a:xfrm>
        </p:spPr>
        <p:txBody>
          <a:bodyPr>
            <a:noAutofit/>
          </a:bodyPr>
          <a:lstStyle/>
          <a:p>
            <a:pPr algn="ctr"/>
            <a:r>
              <a:rPr lang="ru-RU" sz="1600" b="1" dirty="0">
                <a:latin typeface="Times New Roman" panose="02020603050405020304" pitchFamily="18" charset="0"/>
                <a:cs typeface="Times New Roman" panose="02020603050405020304" pitchFamily="18" charset="0"/>
              </a:rPr>
              <a:t>Сравнительный анализ изменений внесенных в постановление Правительства РФ от 03.12.2020 № 2014</a:t>
            </a:r>
            <a:br>
              <a:rPr lang="ru-RU" sz="1600" b="1" dirty="0">
                <a:latin typeface="Times New Roman" panose="02020603050405020304" pitchFamily="18" charset="0"/>
                <a:cs typeface="Times New Roman" panose="02020603050405020304" pitchFamily="18" charset="0"/>
              </a:rPr>
            </a:br>
            <a:r>
              <a:rPr lang="ru-RU" sz="1600" b="1" dirty="0">
                <a:latin typeface="Times New Roman" panose="02020603050405020304" pitchFamily="18" charset="0"/>
                <a:cs typeface="Times New Roman" panose="02020603050405020304" pitchFamily="18" charset="0"/>
              </a:rPr>
              <a:t>(в редакции ПП РФ от 09.12.2023 №2094 )</a:t>
            </a:r>
            <a:endParaRPr lang="ru-RU" sz="1600" dirty="0">
              <a:latin typeface="Times New Roman" panose="02020603050405020304" pitchFamily="18" charset="0"/>
              <a:cs typeface="Times New Roman" panose="02020603050405020304" pitchFamily="18" charset="0"/>
            </a:endParaRPr>
          </a:p>
        </p:txBody>
      </p:sp>
      <p:sp>
        <p:nvSpPr>
          <p:cNvPr id="4" name="Скругленный прямоугольник 10">
            <a:extLst>
              <a:ext uri="{FF2B5EF4-FFF2-40B4-BE49-F238E27FC236}">
                <a16:creationId xmlns:a16="http://schemas.microsoft.com/office/drawing/2014/main" id="{101C9321-24BE-4E8C-BE2C-AC14752CA0E5}"/>
              </a:ext>
            </a:extLst>
          </p:cNvPr>
          <p:cNvSpPr/>
          <p:nvPr/>
        </p:nvSpPr>
        <p:spPr>
          <a:xfrm>
            <a:off x="776924" y="964468"/>
            <a:ext cx="4743491"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23.12.2023</a:t>
            </a:r>
          </a:p>
        </p:txBody>
      </p:sp>
      <p:sp>
        <p:nvSpPr>
          <p:cNvPr id="5" name="Скругленный прямоугольник 10">
            <a:extLst>
              <a:ext uri="{FF2B5EF4-FFF2-40B4-BE49-F238E27FC236}">
                <a16:creationId xmlns:a16="http://schemas.microsoft.com/office/drawing/2014/main" id="{94A32FDF-76EA-41E2-B9E1-AB869534588E}"/>
              </a:ext>
            </a:extLst>
          </p:cNvPr>
          <p:cNvSpPr/>
          <p:nvPr/>
        </p:nvSpPr>
        <p:spPr>
          <a:xfrm>
            <a:off x="6509857" y="964468"/>
            <a:ext cx="4991449"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23.12.2023</a:t>
            </a:r>
          </a:p>
        </p:txBody>
      </p:sp>
      <p:sp>
        <p:nvSpPr>
          <p:cNvPr id="7" name="Прямоугольник 6">
            <a:extLst>
              <a:ext uri="{FF2B5EF4-FFF2-40B4-BE49-F238E27FC236}">
                <a16:creationId xmlns:a16="http://schemas.microsoft.com/office/drawing/2014/main" id="{15617766-1786-4003-B5A9-6928A01256E3}"/>
              </a:ext>
            </a:extLst>
          </p:cNvPr>
          <p:cNvSpPr/>
          <p:nvPr/>
        </p:nvSpPr>
        <p:spPr>
          <a:xfrm>
            <a:off x="776924" y="1846942"/>
            <a:ext cx="4743490" cy="2473388"/>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n>
                <a:solidFill>
                  <a:schemeClr val="tx1"/>
                </a:solidFill>
              </a:ln>
              <a:solidFill>
                <a:schemeClr val="tx1"/>
              </a:solidFill>
            </a:endParaRPr>
          </a:p>
        </p:txBody>
      </p:sp>
      <p:sp>
        <p:nvSpPr>
          <p:cNvPr id="9" name="Прямоугольник 8">
            <a:extLst>
              <a:ext uri="{FF2B5EF4-FFF2-40B4-BE49-F238E27FC236}">
                <a16:creationId xmlns:a16="http://schemas.microsoft.com/office/drawing/2014/main" id="{0DD003D7-C3D0-4722-AD48-013AC601B19B}"/>
              </a:ext>
            </a:extLst>
          </p:cNvPr>
          <p:cNvSpPr/>
          <p:nvPr/>
        </p:nvSpPr>
        <p:spPr>
          <a:xfrm>
            <a:off x="6518823" y="1846943"/>
            <a:ext cx="4991449" cy="2473388"/>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n>
                <a:solidFill>
                  <a:schemeClr val="tx1"/>
                </a:solidFill>
              </a:ln>
              <a:solidFill>
                <a:schemeClr val="tx1"/>
              </a:solidFill>
            </a:endParaRPr>
          </a:p>
        </p:txBody>
      </p:sp>
      <p:sp>
        <p:nvSpPr>
          <p:cNvPr id="10" name="Прямоугольник 9">
            <a:extLst>
              <a:ext uri="{FF2B5EF4-FFF2-40B4-BE49-F238E27FC236}">
                <a16:creationId xmlns:a16="http://schemas.microsoft.com/office/drawing/2014/main" id="{06F36BB9-92D0-4A7B-8394-601422FF8488}"/>
              </a:ext>
            </a:extLst>
          </p:cNvPr>
          <p:cNvSpPr/>
          <p:nvPr/>
        </p:nvSpPr>
        <p:spPr>
          <a:xfrm>
            <a:off x="6675298" y="1585333"/>
            <a:ext cx="4739778" cy="261610"/>
          </a:xfrm>
          <a:prstGeom prst="rect">
            <a:avLst/>
          </a:prstGeom>
        </p:spPr>
        <p:txBody>
          <a:bodyPr wrap="square">
            <a:spAutoFit/>
          </a:bodyPr>
          <a:lstStyle/>
          <a:p>
            <a:pPr algn="just"/>
            <a:endParaRPr lang="ru-RU" sz="1100" b="1" dirty="0">
              <a:solidFill>
                <a:srgbClr val="FF0000"/>
              </a:solidFill>
              <a:latin typeface="Times New Roman" panose="02020603050405020304" pitchFamily="18" charset="0"/>
              <a:cs typeface="Times New Roman" panose="02020603050405020304" pitchFamily="18" charset="0"/>
            </a:endParaRPr>
          </a:p>
        </p:txBody>
      </p:sp>
      <p:sp>
        <p:nvSpPr>
          <p:cNvPr id="11" name="Скругленный прямоугольник 18">
            <a:extLst>
              <a:ext uri="{FF2B5EF4-FFF2-40B4-BE49-F238E27FC236}">
                <a16:creationId xmlns:a16="http://schemas.microsoft.com/office/drawing/2014/main" id="{55D5CB69-3804-4A6E-A47B-B8EF262B3F0D}"/>
              </a:ext>
            </a:extLst>
          </p:cNvPr>
          <p:cNvSpPr/>
          <p:nvPr/>
        </p:nvSpPr>
        <p:spPr>
          <a:xfrm>
            <a:off x="343314" y="5419288"/>
            <a:ext cx="11505370" cy="1251850"/>
          </a:xfrm>
          <a:prstGeom prst="roundRect">
            <a:avLst/>
          </a:prstGeom>
          <a:solidFill>
            <a:schemeClr val="accent6">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just">
              <a:lnSpc>
                <a:spcPct val="107000"/>
              </a:lnSpc>
              <a:spcAft>
                <a:spcPts val="0"/>
              </a:spcAft>
            </a:pPr>
            <a:r>
              <a:rPr lang="ru-RU" sz="14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Из позиции в приложении минимальная обязательная доля закупок российских товаров (в том числе товаров, поставляемых при выполнении закупаемых работ, оказании закупаемых услуг) отдельных видов, при осуществлении закупок которых установлены ограничения допуска товаров, происходящих из иностранных государств к постановлению Правительства Российской Федерации от           3 декабря 2020 г. № 2014 исключены коды медицинских изделий по номенклатурной классификации медицинского изделия 232870, 232890</a:t>
            </a:r>
          </a:p>
        </p:txBody>
      </p:sp>
      <p:sp>
        <p:nvSpPr>
          <p:cNvPr id="6" name="Прямоугольник 5">
            <a:extLst>
              <a:ext uri="{FF2B5EF4-FFF2-40B4-BE49-F238E27FC236}">
                <a16:creationId xmlns:a16="http://schemas.microsoft.com/office/drawing/2014/main" id="{7041DE21-8930-404B-90B2-B967EE41B7E1}"/>
              </a:ext>
            </a:extLst>
          </p:cNvPr>
          <p:cNvSpPr/>
          <p:nvPr/>
        </p:nvSpPr>
        <p:spPr>
          <a:xfrm>
            <a:off x="6675298" y="2551837"/>
            <a:ext cx="4678500" cy="276999"/>
          </a:xfrm>
          <a:prstGeom prst="rect">
            <a:avLst/>
          </a:prstGeom>
        </p:spPr>
        <p:txBody>
          <a:bodyPr wrap="square">
            <a:spAutoFit/>
          </a:bodyPr>
          <a:lstStyle/>
          <a:p>
            <a:r>
              <a:rPr lang="ru-RU" sz="1200" dirty="0"/>
              <a:t> </a:t>
            </a:r>
          </a:p>
        </p:txBody>
      </p:sp>
      <p:sp>
        <p:nvSpPr>
          <p:cNvPr id="12" name="Прямоугольник 11">
            <a:extLst>
              <a:ext uri="{FF2B5EF4-FFF2-40B4-BE49-F238E27FC236}">
                <a16:creationId xmlns:a16="http://schemas.microsoft.com/office/drawing/2014/main" id="{71784495-1C4E-45EA-9B60-7085FC502626}"/>
              </a:ext>
            </a:extLst>
          </p:cNvPr>
          <p:cNvSpPr/>
          <p:nvPr/>
        </p:nvSpPr>
        <p:spPr>
          <a:xfrm>
            <a:off x="6675298" y="2185331"/>
            <a:ext cx="4678501" cy="1938992"/>
          </a:xfrm>
          <a:prstGeom prst="rect">
            <a:avLst/>
          </a:prstGeom>
        </p:spPr>
        <p:txBody>
          <a:bodyPr wrap="square">
            <a:spAutoFit/>
          </a:bodyPr>
          <a:lstStyle/>
          <a:p>
            <a:r>
              <a:rPr lang="ru-RU" sz="1200" dirty="0">
                <a:latin typeface="Times New Roman" panose="02020603050405020304" pitchFamily="18" charset="0"/>
                <a:cs typeface="Times New Roman" panose="02020603050405020304" pitchFamily="18" charset="0"/>
              </a:rPr>
              <a:t>Позиция 100  в приложении к постановлению Правительства</a:t>
            </a:r>
          </a:p>
          <a:p>
            <a:r>
              <a:rPr lang="ru-RU" sz="1200" dirty="0">
                <a:latin typeface="Times New Roman" panose="02020603050405020304" pitchFamily="18" charset="0"/>
                <a:cs typeface="Times New Roman" panose="02020603050405020304" pitchFamily="18" charset="0"/>
              </a:rPr>
              <a:t>Российской Федерации от 3 декабря 2020 г. № 2014 изложена в новой редакции: </a:t>
            </a:r>
          </a:p>
          <a:p>
            <a:endParaRPr lang="ru-RU" sz="1200"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 100. Аппараты искусственной вентиляции легких, соответствующие кодам 113890, 114040, 121180, 121270, 169180, 216260, 216540, 232880, 274590, 275750, 287620, 311390, 314540, 314860, 318710, 326140 вида медицинского изделия в соответствии с номенклатурной классификацией медицинских изделий</a:t>
            </a:r>
          </a:p>
          <a:p>
            <a:endParaRPr lang="ru-RU" sz="1200" dirty="0">
              <a:latin typeface="Times New Roman" panose="02020603050405020304" pitchFamily="18" charset="0"/>
              <a:cs typeface="Times New Roman" panose="02020603050405020304" pitchFamily="18" charset="0"/>
            </a:endParaRPr>
          </a:p>
        </p:txBody>
      </p:sp>
      <p:sp>
        <p:nvSpPr>
          <p:cNvPr id="13" name="Прямоугольник 12">
            <a:extLst>
              <a:ext uri="{FF2B5EF4-FFF2-40B4-BE49-F238E27FC236}">
                <a16:creationId xmlns:a16="http://schemas.microsoft.com/office/drawing/2014/main" id="{0FB36064-E2A5-473A-9F7A-C3B2599DBC92}"/>
              </a:ext>
            </a:extLst>
          </p:cNvPr>
          <p:cNvSpPr/>
          <p:nvPr/>
        </p:nvSpPr>
        <p:spPr>
          <a:xfrm>
            <a:off x="838199" y="2136339"/>
            <a:ext cx="4606255" cy="2123658"/>
          </a:xfrm>
          <a:prstGeom prst="rect">
            <a:avLst/>
          </a:prstGeom>
        </p:spPr>
        <p:txBody>
          <a:bodyPr wrap="square">
            <a:spAutoFit/>
          </a:bodyPr>
          <a:lstStyle/>
          <a:p>
            <a:r>
              <a:rPr lang="ru-RU" sz="1200" dirty="0">
                <a:latin typeface="Times New Roman" panose="02020603050405020304" pitchFamily="18" charset="0"/>
                <a:cs typeface="Times New Roman" panose="02020603050405020304" pitchFamily="18" charset="0"/>
              </a:rPr>
              <a:t>Приложение к постановлению Правительства</a:t>
            </a:r>
          </a:p>
          <a:p>
            <a:r>
              <a:rPr lang="ru-RU" sz="1200" dirty="0">
                <a:latin typeface="Times New Roman" panose="02020603050405020304" pitchFamily="18" charset="0"/>
                <a:cs typeface="Times New Roman" panose="02020603050405020304" pitchFamily="18" charset="0"/>
              </a:rPr>
              <a:t>Российской Федерации от 3 декабря 2020 г. № 2014</a:t>
            </a:r>
          </a:p>
          <a:p>
            <a:endParaRPr lang="ru-RU" sz="1200" dirty="0">
              <a:latin typeface="Times New Roman" panose="02020603050405020304" pitchFamily="18" charset="0"/>
              <a:cs typeface="Times New Roman" panose="02020603050405020304" pitchFamily="18" charset="0"/>
            </a:endParaRPr>
          </a:p>
          <a:p>
            <a:r>
              <a:rPr lang="ru-RU" sz="1200" dirty="0">
                <a:latin typeface="Times New Roman" panose="02020603050405020304" pitchFamily="18" charset="0"/>
                <a:cs typeface="Times New Roman" panose="02020603050405020304" pitchFamily="18" charset="0"/>
              </a:rPr>
              <a:t> </a:t>
            </a:r>
          </a:p>
          <a:p>
            <a:r>
              <a:rPr lang="ru-RU" sz="1200" dirty="0">
                <a:latin typeface="Times New Roman" panose="02020603050405020304" pitchFamily="18" charset="0"/>
                <a:cs typeface="Times New Roman" panose="02020603050405020304" pitchFamily="18" charset="0"/>
              </a:rPr>
              <a:t>100. Аппараты искусственной вентиляции легких, соответствующие кодам 113890, 114040, 121180, 121270, 169180, 216260, 216540, </a:t>
            </a:r>
            <a:r>
              <a:rPr lang="ru-RU" sz="1200" strike="sngStrike" dirty="0">
                <a:solidFill>
                  <a:srgbClr val="FF0000"/>
                </a:solidFill>
                <a:latin typeface="Times New Roman" panose="02020603050405020304" pitchFamily="18" charset="0"/>
                <a:cs typeface="Times New Roman" panose="02020603050405020304" pitchFamily="18" charset="0"/>
              </a:rPr>
              <a:t>232870</a:t>
            </a:r>
            <a:r>
              <a:rPr lang="ru-RU" sz="1200" dirty="0">
                <a:latin typeface="Times New Roman" panose="02020603050405020304" pitchFamily="18" charset="0"/>
                <a:cs typeface="Times New Roman" panose="02020603050405020304" pitchFamily="18" charset="0"/>
              </a:rPr>
              <a:t>, 232880, </a:t>
            </a:r>
            <a:r>
              <a:rPr lang="ru-RU" sz="1200" strike="sngStrike" dirty="0">
                <a:solidFill>
                  <a:srgbClr val="FF0000"/>
                </a:solidFill>
                <a:latin typeface="Times New Roman" panose="02020603050405020304" pitchFamily="18" charset="0"/>
                <a:cs typeface="Times New Roman" panose="02020603050405020304" pitchFamily="18" charset="0"/>
              </a:rPr>
              <a:t>232890</a:t>
            </a:r>
            <a:r>
              <a:rPr lang="ru-RU" sz="1200" dirty="0">
                <a:latin typeface="Times New Roman" panose="02020603050405020304" pitchFamily="18" charset="0"/>
                <a:cs typeface="Times New Roman" panose="02020603050405020304" pitchFamily="18" charset="0"/>
              </a:rPr>
              <a:t>, 274590, 275750, 287620, 311390, 314540, 314860, 318710, 326140 вида медицинского изделия в соответствии с номенклатурной классификацией медицинских изделий</a:t>
            </a:r>
          </a:p>
          <a:p>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592165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12456</TotalTime>
  <Words>601</Words>
  <Application>Microsoft Office PowerPoint</Application>
  <PresentationFormat>Широкоэкранный</PresentationFormat>
  <Paragraphs>50</Paragraphs>
  <Slides>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vt:i4>
      </vt:variant>
    </vt:vector>
  </HeadingPairs>
  <TitlesOfParts>
    <vt:vector size="9" baseType="lpstr">
      <vt:lpstr>Arial</vt:lpstr>
      <vt:lpstr>Calibri</vt:lpstr>
      <vt:lpstr>Calibri Light</vt:lpstr>
      <vt:lpstr>Times New Roman</vt:lpstr>
      <vt:lpstr>Тема Office</vt:lpstr>
      <vt:lpstr>Презентация PowerPoint</vt:lpstr>
      <vt:lpstr>Сравнительный анализ изменений внесенных в постановление Правительства РФ от 10.07.2019 № 878  (в редакции ПП РФ от 09.12.2023 №2094 )</vt:lpstr>
      <vt:lpstr>Сравнительный анализ изменений внесенных в постановление Правительства РФ от 30.04.2020 № 616 (в редакции ПП РФ от 09.12.2023 №2094 )</vt:lpstr>
      <vt:lpstr>Сравнительный анализ изменений внесенных в постановление Правительства РФ от 03.12.2020 № 2014 (в редакции ПП РФ от 09.12.2023 №2094 )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ИЗМЕНЕНИЯ В ПУНКТЕ 2 ПП  РФ от 09.08.2021 г. № 1315</dc:title>
  <dc:creator>u1510</dc:creator>
  <cp:lastModifiedBy>u1584</cp:lastModifiedBy>
  <cp:revision>308</cp:revision>
  <cp:lastPrinted>2023-12-25T12:39:15Z</cp:lastPrinted>
  <dcterms:created xsi:type="dcterms:W3CDTF">2022-07-01T09:27:44Z</dcterms:created>
  <dcterms:modified xsi:type="dcterms:W3CDTF">2023-12-25T12:39:24Z</dcterms:modified>
</cp:coreProperties>
</file>