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9" r:id="rId2"/>
    <p:sldId id="303" r:id="rId3"/>
    <p:sldId id="304" r:id="rId4"/>
    <p:sldId id="285" r:id="rId5"/>
    <p:sldId id="290" r:id="rId6"/>
    <p:sldId id="305" r:id="rId7"/>
    <p:sldId id="306" r:id="rId8"/>
    <p:sldId id="307" r:id="rId9"/>
    <p:sldId id="308" r:id="rId10"/>
    <p:sldId id="288" r:id="rId11"/>
    <p:sldId id="276" r:id="rId12"/>
    <p:sldId id="277" r:id="rId13"/>
    <p:sldId id="301" r:id="rId14"/>
    <p:sldId id="309" r:id="rId15"/>
    <p:sldId id="310" r:id="rId16"/>
    <p:sldId id="311" r:id="rId17"/>
    <p:sldId id="312" r:id="rId18"/>
    <p:sldId id="292" r:id="rId19"/>
    <p:sldId id="313" r:id="rId20"/>
    <p:sldId id="314" r:id="rId21"/>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a:effectLst>
              <a:glow rad="63500">
                <a:schemeClr val="accent3">
                  <a:satMod val="175000"/>
                  <a:alpha val="40000"/>
                </a:schemeClr>
              </a:glow>
            </a:effectLst>
          </c:spPr>
          <c:dPt>
            <c:idx val="0"/>
            <c:bubble3D val="0"/>
            <c:spPr>
              <a:solidFill>
                <a:schemeClr val="accent6">
                  <a:lumMod val="75000"/>
                </a:schemeClr>
              </a:solidFill>
              <a:ln w="19050">
                <a:noFill/>
              </a:ln>
              <a:effectLst>
                <a:glow rad="63500">
                  <a:schemeClr val="accent3">
                    <a:satMod val="175000"/>
                    <a:alpha val="40000"/>
                  </a:schemeClr>
                </a:glow>
              </a:effectLst>
            </c:spPr>
            <c:extLst>
              <c:ext xmlns:c16="http://schemas.microsoft.com/office/drawing/2014/chart" uri="{C3380CC4-5D6E-409C-BE32-E72D297353CC}">
                <c16:uniqueId val="{00000001-47A6-486A-BEBD-B6B5F3DACA56}"/>
              </c:ext>
            </c:extLst>
          </c:dPt>
          <c:dPt>
            <c:idx val="1"/>
            <c:bubble3D val="0"/>
            <c:spPr>
              <a:solidFill>
                <a:srgbClr val="FF0000"/>
              </a:solidFill>
              <a:ln w="19050">
                <a:noFill/>
              </a:ln>
              <a:effectLst>
                <a:glow rad="63500">
                  <a:schemeClr val="accent3">
                    <a:satMod val="175000"/>
                    <a:alpha val="40000"/>
                  </a:schemeClr>
                </a:glow>
              </a:effectLst>
            </c:spPr>
            <c:extLst>
              <c:ext xmlns:c16="http://schemas.microsoft.com/office/drawing/2014/chart" uri="{C3380CC4-5D6E-409C-BE32-E72D297353CC}">
                <c16:uniqueId val="{00000003-47A6-486A-BEBD-B6B5F3DACA56}"/>
              </c:ext>
            </c:extLst>
          </c:dPt>
          <c:cat>
            <c:strRef>
              <c:f>'для графика'!$B$29:$B$30</c:f>
              <c:strCache>
                <c:ptCount val="2"/>
                <c:pt idx="0">
                  <c:v>Количество размещенных планов-графиков</c:v>
                </c:pt>
                <c:pt idx="1">
                  <c:v>Количество не размещенных планов-графиков</c:v>
                </c:pt>
              </c:strCache>
            </c:strRef>
          </c:cat>
          <c:val>
            <c:numRef>
              <c:f>'для графика'!$C$29:$C$30</c:f>
              <c:numCache>
                <c:formatCode>General</c:formatCode>
                <c:ptCount val="2"/>
                <c:pt idx="0">
                  <c:v>810</c:v>
                </c:pt>
                <c:pt idx="1">
                  <c:v>604</c:v>
                </c:pt>
              </c:numCache>
            </c:numRef>
          </c:val>
          <c:extLst>
            <c:ext xmlns:c16="http://schemas.microsoft.com/office/drawing/2014/chart" uri="{C3380CC4-5D6E-409C-BE32-E72D297353CC}">
              <c16:uniqueId val="{00000004-47A6-486A-BEBD-B6B5F3DACA5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CBB35-0FA9-4B87-B40C-495B6FAA2CC8}"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ru-RU"/>
        </a:p>
      </dgm:t>
    </dgm:pt>
    <dgm:pt modelId="{92D54B42-D03B-4B90-81C8-C5F0639FFF72}">
      <dgm:prSet phldrT="[Текст]" custT="1">
        <dgm:style>
          <a:lnRef idx="2">
            <a:schemeClr val="dk1"/>
          </a:lnRef>
          <a:fillRef idx="1">
            <a:schemeClr val="lt1"/>
          </a:fillRef>
          <a:effectRef idx="0">
            <a:schemeClr val="dk1"/>
          </a:effectRef>
          <a:fontRef idx="minor">
            <a:schemeClr val="dk1"/>
          </a:fontRef>
        </dgm:style>
      </dgm:prSet>
      <dgm:spPr>
        <a:gradFill flip="none" rotWithShape="1">
          <a:gsLst>
            <a:gs pos="0">
              <a:srgbClr val="E1F7FF">
                <a:shade val="30000"/>
                <a:satMod val="115000"/>
              </a:srgbClr>
            </a:gs>
            <a:gs pos="50000">
              <a:srgbClr val="E1F7FF">
                <a:shade val="67500"/>
                <a:satMod val="115000"/>
              </a:srgbClr>
            </a:gs>
            <a:gs pos="100000">
              <a:srgbClr val="E1F7FF">
                <a:shade val="100000"/>
                <a:satMod val="115000"/>
              </a:srgbClr>
            </a:gs>
          </a:gsLst>
          <a:lin ang="0" scaled="1"/>
          <a:tileRect/>
        </a:gradFill>
      </dgm:spPr>
      <dgm:t>
        <a:bodyPr/>
        <a:lstStyle/>
        <a:p>
          <a:endParaRPr lang="ru-RU" sz="2400" dirty="0">
            <a:latin typeface="Franklin Gothic Medium" panose="020B0603020102020204" pitchFamily="34" charset="0"/>
          </a:endParaRPr>
        </a:p>
      </dgm:t>
    </dgm:pt>
    <dgm:pt modelId="{FF7921DC-79B6-4F6A-B8B0-2EDCACA3B64F}" type="parTrans" cxnId="{D5FAAA68-9396-45E3-9857-B59F3360F492}">
      <dgm:prSet/>
      <dgm:spPr/>
      <dgm:t>
        <a:bodyPr/>
        <a:lstStyle/>
        <a:p>
          <a:endParaRPr lang="ru-RU"/>
        </a:p>
      </dgm:t>
    </dgm:pt>
    <dgm:pt modelId="{AD6B136B-C092-445A-A446-BFEE5018D869}" type="sibTrans" cxnId="{D5FAAA68-9396-45E3-9857-B59F3360F492}">
      <dgm:prSet/>
      <dgm:spPr/>
      <dgm:t>
        <a:bodyPr/>
        <a:lstStyle/>
        <a:p>
          <a:endParaRPr lang="ru-RU"/>
        </a:p>
      </dgm:t>
    </dgm:pt>
    <dgm:pt modelId="{33008810-41A0-43F6-A691-8BAA49906A4D}">
      <dgm:prSet>
        <dgm:style>
          <a:lnRef idx="2">
            <a:schemeClr val="dk1"/>
          </a:lnRef>
          <a:fillRef idx="1">
            <a:schemeClr val="lt1"/>
          </a:fillRef>
          <a:effectRef idx="0">
            <a:schemeClr val="dk1"/>
          </a:effectRef>
          <a:fontRef idx="minor">
            <a:schemeClr val="dk1"/>
          </a:fontRef>
        </dgm:style>
      </dgm:prSet>
      <dgm:spPr>
        <a:gradFill flip="none" rotWithShape="1">
          <a:gsLst>
            <a:gs pos="0">
              <a:srgbClr val="E1F7FF">
                <a:shade val="30000"/>
                <a:satMod val="115000"/>
              </a:srgbClr>
            </a:gs>
            <a:gs pos="50000">
              <a:srgbClr val="E1F7FF">
                <a:shade val="67500"/>
                <a:satMod val="115000"/>
              </a:srgbClr>
            </a:gs>
            <a:gs pos="100000">
              <a:srgbClr val="E1F7FF">
                <a:shade val="100000"/>
                <a:satMod val="115000"/>
              </a:srgbClr>
            </a:gs>
          </a:gsLst>
          <a:lin ang="0" scaled="1"/>
          <a:tileRect/>
        </a:gradFill>
      </dgm:spPr>
      <dgm:t>
        <a:bodyPr/>
        <a:lstStyle/>
        <a:p>
          <a:endParaRPr lang="ru-RU"/>
        </a:p>
      </dgm:t>
    </dgm:pt>
    <dgm:pt modelId="{5B802655-38CA-4A19-ACEB-24D9D3D3DD84}" type="parTrans" cxnId="{79E276AF-C484-4173-9D93-0DB6AF7FD517}">
      <dgm:prSet/>
      <dgm:spPr/>
      <dgm:t>
        <a:bodyPr/>
        <a:lstStyle/>
        <a:p>
          <a:endParaRPr lang="ru-RU"/>
        </a:p>
      </dgm:t>
    </dgm:pt>
    <dgm:pt modelId="{92CA8B47-1AE8-40DB-8C57-7445B07D1660}" type="sibTrans" cxnId="{79E276AF-C484-4173-9D93-0DB6AF7FD517}">
      <dgm:prSet/>
      <dgm:spPr/>
      <dgm:t>
        <a:bodyPr/>
        <a:lstStyle/>
        <a:p>
          <a:endParaRPr lang="ru-RU"/>
        </a:p>
      </dgm:t>
    </dgm:pt>
    <dgm:pt modelId="{0768D335-5870-40D3-BF33-A572D99D0B67}">
      <dgm:prSet>
        <dgm:style>
          <a:lnRef idx="2">
            <a:schemeClr val="dk1"/>
          </a:lnRef>
          <a:fillRef idx="1">
            <a:schemeClr val="lt1"/>
          </a:fillRef>
          <a:effectRef idx="0">
            <a:schemeClr val="dk1"/>
          </a:effectRef>
          <a:fontRef idx="minor">
            <a:schemeClr val="dk1"/>
          </a:fontRef>
        </dgm:style>
      </dgm:prSet>
      <dgm:spPr>
        <a:gradFill flip="none" rotWithShape="0">
          <a:gsLst>
            <a:gs pos="0">
              <a:srgbClr val="E1F7FF">
                <a:shade val="30000"/>
                <a:satMod val="115000"/>
              </a:srgbClr>
            </a:gs>
            <a:gs pos="50000">
              <a:srgbClr val="E1F7FF">
                <a:shade val="67500"/>
                <a:satMod val="115000"/>
              </a:srgbClr>
            </a:gs>
            <a:gs pos="100000">
              <a:srgbClr val="E1F7FF">
                <a:shade val="100000"/>
                <a:satMod val="115000"/>
              </a:srgbClr>
            </a:gs>
          </a:gsLst>
          <a:lin ang="0" scaled="1"/>
          <a:tileRect/>
        </a:gradFill>
      </dgm:spPr>
      <dgm:t>
        <a:bodyPr/>
        <a:lstStyle/>
        <a:p>
          <a:endParaRPr lang="ru-RU"/>
        </a:p>
      </dgm:t>
    </dgm:pt>
    <dgm:pt modelId="{95E1B177-66FC-49FC-8720-01CA7C30BE2E}" type="parTrans" cxnId="{354ED0FE-42E0-4932-9C71-2BDD73B2ED34}">
      <dgm:prSet/>
      <dgm:spPr/>
      <dgm:t>
        <a:bodyPr/>
        <a:lstStyle/>
        <a:p>
          <a:endParaRPr lang="ru-RU"/>
        </a:p>
      </dgm:t>
    </dgm:pt>
    <dgm:pt modelId="{CEF16D79-BABD-4182-8640-2B856AA81818}" type="sibTrans" cxnId="{354ED0FE-42E0-4932-9C71-2BDD73B2ED34}">
      <dgm:prSet/>
      <dgm:spPr/>
      <dgm:t>
        <a:bodyPr/>
        <a:lstStyle/>
        <a:p>
          <a:endParaRPr lang="ru-RU"/>
        </a:p>
      </dgm:t>
    </dgm:pt>
    <dgm:pt modelId="{40E9FD64-3E13-4329-9C27-CA382E06F7A1}">
      <dgm:prSet>
        <dgm:style>
          <a:lnRef idx="2">
            <a:schemeClr val="dk1"/>
          </a:lnRef>
          <a:fillRef idx="1">
            <a:schemeClr val="lt1"/>
          </a:fillRef>
          <a:effectRef idx="0">
            <a:schemeClr val="dk1"/>
          </a:effectRef>
          <a:fontRef idx="minor">
            <a:schemeClr val="dk1"/>
          </a:fontRef>
        </dgm:style>
      </dgm:prSet>
      <dgm:spPr>
        <a:gradFill flip="none" rotWithShape="0">
          <a:gsLst>
            <a:gs pos="0">
              <a:srgbClr val="E1F7FF">
                <a:shade val="30000"/>
                <a:satMod val="115000"/>
              </a:srgbClr>
            </a:gs>
            <a:gs pos="50000">
              <a:srgbClr val="E1F7FF">
                <a:shade val="67500"/>
                <a:satMod val="115000"/>
              </a:srgbClr>
            </a:gs>
            <a:gs pos="100000">
              <a:srgbClr val="E1F7FF">
                <a:shade val="100000"/>
                <a:satMod val="115000"/>
              </a:srgbClr>
            </a:gs>
          </a:gsLst>
          <a:lin ang="0" scaled="1"/>
          <a:tileRect/>
        </a:gradFill>
      </dgm:spPr>
      <dgm:t>
        <a:bodyPr/>
        <a:lstStyle/>
        <a:p>
          <a:endParaRPr lang="ru-RU"/>
        </a:p>
      </dgm:t>
    </dgm:pt>
    <dgm:pt modelId="{AA02BF67-BFD2-4E13-84C2-61698E7B5333}" type="parTrans" cxnId="{DE93008F-74B3-472A-9E96-60D25F0B9506}">
      <dgm:prSet/>
      <dgm:spPr/>
      <dgm:t>
        <a:bodyPr/>
        <a:lstStyle/>
        <a:p>
          <a:endParaRPr lang="ru-RU"/>
        </a:p>
      </dgm:t>
    </dgm:pt>
    <dgm:pt modelId="{AD911B82-EF29-49DA-A880-3A22A07BEF42}" type="sibTrans" cxnId="{DE93008F-74B3-472A-9E96-60D25F0B9506}">
      <dgm:prSet/>
      <dgm:spPr/>
      <dgm:t>
        <a:bodyPr/>
        <a:lstStyle/>
        <a:p>
          <a:endParaRPr lang="ru-RU"/>
        </a:p>
      </dgm:t>
    </dgm:pt>
    <dgm:pt modelId="{133AD577-FCA1-4D2A-B69A-3A19E216EDA6}">
      <dgm:prSet>
        <dgm:style>
          <a:lnRef idx="2">
            <a:schemeClr val="dk1"/>
          </a:lnRef>
          <a:fillRef idx="1">
            <a:schemeClr val="lt1"/>
          </a:fillRef>
          <a:effectRef idx="0">
            <a:schemeClr val="dk1"/>
          </a:effectRef>
          <a:fontRef idx="minor">
            <a:schemeClr val="dk1"/>
          </a:fontRef>
        </dgm:style>
      </dgm:prSet>
      <dgm:spPr>
        <a:gradFill flip="none" rotWithShape="0">
          <a:gsLst>
            <a:gs pos="0">
              <a:srgbClr val="E1F7FF">
                <a:shade val="30000"/>
                <a:satMod val="115000"/>
              </a:srgbClr>
            </a:gs>
            <a:gs pos="50000">
              <a:srgbClr val="E1F7FF">
                <a:shade val="67500"/>
                <a:satMod val="115000"/>
              </a:srgbClr>
            </a:gs>
            <a:gs pos="100000">
              <a:srgbClr val="E1F7FF">
                <a:shade val="100000"/>
                <a:satMod val="115000"/>
              </a:srgbClr>
            </a:gs>
          </a:gsLst>
          <a:lin ang="0" scaled="1"/>
          <a:tileRect/>
        </a:gradFill>
      </dgm:spPr>
      <dgm:t>
        <a:bodyPr/>
        <a:lstStyle/>
        <a:p>
          <a:endParaRPr lang="ru-RU"/>
        </a:p>
      </dgm:t>
    </dgm:pt>
    <dgm:pt modelId="{4F5732A2-C33A-4F77-9047-B93B9FCD5CBE}" type="parTrans" cxnId="{34A70DB3-8308-4FA7-A8E5-E5FCADA38A4D}">
      <dgm:prSet/>
      <dgm:spPr/>
      <dgm:t>
        <a:bodyPr/>
        <a:lstStyle/>
        <a:p>
          <a:endParaRPr lang="ru-RU"/>
        </a:p>
      </dgm:t>
    </dgm:pt>
    <dgm:pt modelId="{7E2EFAEA-45CC-4161-956F-198390181354}" type="sibTrans" cxnId="{34A70DB3-8308-4FA7-A8E5-E5FCADA38A4D}">
      <dgm:prSet/>
      <dgm:spPr/>
      <dgm:t>
        <a:bodyPr/>
        <a:lstStyle/>
        <a:p>
          <a:endParaRPr lang="ru-RU"/>
        </a:p>
      </dgm:t>
    </dgm:pt>
    <dgm:pt modelId="{277B8380-51A9-4AEA-8A94-B068DB3880E5}">
      <dgm:prSet phldrT="[Текст]" custT="1">
        <dgm:style>
          <a:lnRef idx="2">
            <a:schemeClr val="dk1"/>
          </a:lnRef>
          <a:fillRef idx="1">
            <a:schemeClr val="lt1"/>
          </a:fillRef>
          <a:effectRef idx="0">
            <a:schemeClr val="dk1"/>
          </a:effectRef>
          <a:fontRef idx="minor">
            <a:schemeClr val="dk1"/>
          </a:fontRef>
        </dgm:style>
      </dgm:prSet>
      <dgm:spPr>
        <a:gradFill flip="none" rotWithShape="0">
          <a:gsLst>
            <a:gs pos="0">
              <a:srgbClr val="E1F7FF">
                <a:shade val="30000"/>
                <a:satMod val="115000"/>
              </a:srgbClr>
            </a:gs>
            <a:gs pos="50000">
              <a:srgbClr val="E1F7FF">
                <a:shade val="67500"/>
                <a:satMod val="115000"/>
              </a:srgbClr>
            </a:gs>
            <a:gs pos="100000">
              <a:srgbClr val="E1F7FF">
                <a:shade val="100000"/>
                <a:satMod val="115000"/>
              </a:srgbClr>
            </a:gs>
          </a:gsLst>
          <a:path path="circle">
            <a:fillToRect t="100000" r="100000"/>
          </a:path>
          <a:tileRect l="-100000" b="-100000"/>
        </a:gradFill>
      </dgm:spPr>
      <dgm:t>
        <a:bodyPr/>
        <a:lstStyle/>
        <a:p>
          <a:endParaRPr lang="ru-RU" sz="2400" dirty="0">
            <a:latin typeface="Franklin Gothic Medium" panose="020B0603020102020204" pitchFamily="34" charset="0"/>
          </a:endParaRPr>
        </a:p>
      </dgm:t>
    </dgm:pt>
    <dgm:pt modelId="{B3690033-8513-4AF5-9A6F-98F46F05A9E1}" type="sibTrans" cxnId="{593B7378-9921-486A-A037-D3F377061111}">
      <dgm:prSet/>
      <dgm:spPr/>
      <dgm:t>
        <a:bodyPr/>
        <a:lstStyle/>
        <a:p>
          <a:endParaRPr lang="ru-RU"/>
        </a:p>
      </dgm:t>
    </dgm:pt>
    <dgm:pt modelId="{4281BE86-8BCB-4478-B056-E1FDADD1C196}" type="parTrans" cxnId="{593B7378-9921-486A-A037-D3F377061111}">
      <dgm:prSet/>
      <dgm:spPr/>
      <dgm:t>
        <a:bodyPr/>
        <a:lstStyle/>
        <a:p>
          <a:endParaRPr lang="ru-RU"/>
        </a:p>
      </dgm:t>
    </dgm:pt>
    <dgm:pt modelId="{4372D128-B965-4624-A62E-C9835B62B17F}" type="pres">
      <dgm:prSet presAssocID="{98ECBB35-0FA9-4B87-B40C-495B6FAA2CC8}" presName="Name0" presStyleCnt="0">
        <dgm:presLayoutVars>
          <dgm:chMax val="7"/>
          <dgm:chPref val="7"/>
          <dgm:dir/>
        </dgm:presLayoutVars>
      </dgm:prSet>
      <dgm:spPr/>
    </dgm:pt>
    <dgm:pt modelId="{12C7D3CC-BB7F-4A46-AC05-0CDFD646FD5A}" type="pres">
      <dgm:prSet presAssocID="{98ECBB35-0FA9-4B87-B40C-495B6FAA2CC8}" presName="Name1" presStyleCnt="0"/>
      <dgm:spPr/>
    </dgm:pt>
    <dgm:pt modelId="{0D9A33DE-CBF4-404A-AB1E-EF2386971FD8}" type="pres">
      <dgm:prSet presAssocID="{98ECBB35-0FA9-4B87-B40C-495B6FAA2CC8}" presName="cycle" presStyleCnt="0"/>
      <dgm:spPr/>
    </dgm:pt>
    <dgm:pt modelId="{15CE3D6B-67FE-4C34-A6A4-69F913BD1A36}" type="pres">
      <dgm:prSet presAssocID="{98ECBB35-0FA9-4B87-B40C-495B6FAA2CC8}" presName="srcNode" presStyleLbl="node1" presStyleIdx="0" presStyleCnt="6"/>
      <dgm:spPr/>
    </dgm:pt>
    <dgm:pt modelId="{D2915E37-4DAD-463A-B0AF-2D03F7B47298}" type="pres">
      <dgm:prSet presAssocID="{98ECBB35-0FA9-4B87-B40C-495B6FAA2CC8}" presName="conn" presStyleLbl="parChTrans1D2" presStyleIdx="0" presStyleCnt="1"/>
      <dgm:spPr/>
    </dgm:pt>
    <dgm:pt modelId="{CAAA8812-C949-47DD-B97E-23BFB014EC55}" type="pres">
      <dgm:prSet presAssocID="{98ECBB35-0FA9-4B87-B40C-495B6FAA2CC8}" presName="extraNode" presStyleLbl="node1" presStyleIdx="0" presStyleCnt="6"/>
      <dgm:spPr/>
    </dgm:pt>
    <dgm:pt modelId="{61EBF4C0-3C6E-4E48-9BE4-A30E39677F90}" type="pres">
      <dgm:prSet presAssocID="{98ECBB35-0FA9-4B87-B40C-495B6FAA2CC8}" presName="dstNode" presStyleLbl="node1" presStyleIdx="0" presStyleCnt="6"/>
      <dgm:spPr/>
    </dgm:pt>
    <dgm:pt modelId="{AEF00B8A-60F5-46C4-91F0-AB75125DDD3B}" type="pres">
      <dgm:prSet presAssocID="{277B8380-51A9-4AEA-8A94-B068DB3880E5}" presName="text_1" presStyleLbl="node1" presStyleIdx="0" presStyleCnt="6" custLinFactNeighborX="508" custLinFactNeighborY="7383">
        <dgm:presLayoutVars>
          <dgm:bulletEnabled val="1"/>
        </dgm:presLayoutVars>
      </dgm:prSet>
      <dgm:spPr/>
    </dgm:pt>
    <dgm:pt modelId="{C94280A3-4794-47F6-B2E6-B74EB08AD3B7}" type="pres">
      <dgm:prSet presAssocID="{277B8380-51A9-4AEA-8A94-B068DB3880E5}" presName="accent_1" presStyleCnt="0"/>
      <dgm:spPr/>
    </dgm:pt>
    <dgm:pt modelId="{7D96521D-10CC-451D-A331-05C6ADD73340}" type="pres">
      <dgm:prSet presAssocID="{277B8380-51A9-4AEA-8A94-B068DB3880E5}" presName="accentRepeatNode" presStyleLbl="solidFgAcc1" presStyleIdx="0" presStyleCnt="6"/>
      <dgm:spPr/>
    </dgm:pt>
    <dgm:pt modelId="{ABE8A279-C7A3-4B82-9086-E2477C39BB52}" type="pres">
      <dgm:prSet presAssocID="{92D54B42-D03B-4B90-81C8-C5F0639FFF72}" presName="text_2" presStyleLbl="node1" presStyleIdx="1" presStyleCnt="6" custScaleX="99087">
        <dgm:presLayoutVars>
          <dgm:bulletEnabled val="1"/>
        </dgm:presLayoutVars>
      </dgm:prSet>
      <dgm:spPr/>
    </dgm:pt>
    <dgm:pt modelId="{6EC20456-EF6C-45EC-98E5-789F554300EC}" type="pres">
      <dgm:prSet presAssocID="{92D54B42-D03B-4B90-81C8-C5F0639FFF72}" presName="accent_2" presStyleCnt="0"/>
      <dgm:spPr/>
    </dgm:pt>
    <dgm:pt modelId="{0B0C2202-4E59-4329-9CEE-82A7503B11AA}" type="pres">
      <dgm:prSet presAssocID="{92D54B42-D03B-4B90-81C8-C5F0639FFF72}" presName="accentRepeatNode" presStyleLbl="solidFgAcc1" presStyleIdx="1" presStyleCnt="6"/>
      <dgm:spPr/>
    </dgm:pt>
    <dgm:pt modelId="{C5C24AF3-5C1A-4131-924C-388905C26EDC}" type="pres">
      <dgm:prSet presAssocID="{33008810-41A0-43F6-A691-8BAA49906A4D}" presName="text_3" presStyleLbl="node1" presStyleIdx="2" presStyleCnt="6">
        <dgm:presLayoutVars>
          <dgm:bulletEnabled val="1"/>
        </dgm:presLayoutVars>
      </dgm:prSet>
      <dgm:spPr/>
    </dgm:pt>
    <dgm:pt modelId="{7E6E8409-E33E-4261-A908-BC9E20200CF6}" type="pres">
      <dgm:prSet presAssocID="{33008810-41A0-43F6-A691-8BAA49906A4D}" presName="accent_3" presStyleCnt="0"/>
      <dgm:spPr/>
    </dgm:pt>
    <dgm:pt modelId="{FBC38B58-8D6F-4999-B564-D7C159D5E9F4}" type="pres">
      <dgm:prSet presAssocID="{33008810-41A0-43F6-A691-8BAA49906A4D}" presName="accentRepeatNode" presStyleLbl="solidFgAcc1" presStyleIdx="2" presStyleCnt="6"/>
      <dgm:spPr/>
    </dgm:pt>
    <dgm:pt modelId="{333D9D07-F88D-41F9-817A-297F524767BF}" type="pres">
      <dgm:prSet presAssocID="{40E9FD64-3E13-4329-9C27-CA382E06F7A1}" presName="text_4" presStyleLbl="node1" presStyleIdx="3" presStyleCnt="6" custScaleX="101107" custLinFactNeighborX="-902" custLinFactNeighborY="-9536">
        <dgm:presLayoutVars>
          <dgm:bulletEnabled val="1"/>
        </dgm:presLayoutVars>
      </dgm:prSet>
      <dgm:spPr/>
    </dgm:pt>
    <dgm:pt modelId="{1FDEFBFC-903A-456D-A0B5-0C53794CB2F4}" type="pres">
      <dgm:prSet presAssocID="{40E9FD64-3E13-4329-9C27-CA382E06F7A1}" presName="accent_4" presStyleCnt="0"/>
      <dgm:spPr/>
    </dgm:pt>
    <dgm:pt modelId="{8E6A97D1-480A-4EAD-9280-4E443C42AEB9}" type="pres">
      <dgm:prSet presAssocID="{40E9FD64-3E13-4329-9C27-CA382E06F7A1}" presName="accentRepeatNode" presStyleLbl="solidFgAcc1" presStyleIdx="3" presStyleCnt="6"/>
      <dgm:spPr/>
    </dgm:pt>
    <dgm:pt modelId="{0E454564-571E-429B-B3EF-3312CECEC79F}" type="pres">
      <dgm:prSet presAssocID="{0768D335-5870-40D3-BF33-A572D99D0B67}" presName="text_5" presStyleLbl="node1" presStyleIdx="4" presStyleCnt="6" custLinFactNeighborX="80" custLinFactNeighborY="984">
        <dgm:presLayoutVars>
          <dgm:bulletEnabled val="1"/>
        </dgm:presLayoutVars>
      </dgm:prSet>
      <dgm:spPr/>
    </dgm:pt>
    <dgm:pt modelId="{6EA16E5B-FEA4-4A18-A9B1-435E87F05E62}" type="pres">
      <dgm:prSet presAssocID="{0768D335-5870-40D3-BF33-A572D99D0B67}" presName="accent_5" presStyleCnt="0"/>
      <dgm:spPr/>
    </dgm:pt>
    <dgm:pt modelId="{9BDF6A75-5A0D-4B1C-9FFC-7B1106333255}" type="pres">
      <dgm:prSet presAssocID="{0768D335-5870-40D3-BF33-A572D99D0B67}" presName="accentRepeatNode" presStyleLbl="solidFgAcc1" presStyleIdx="4" presStyleCnt="6"/>
      <dgm:spPr/>
    </dgm:pt>
    <dgm:pt modelId="{A522651D-2099-4B15-80FF-EA91966D5829}" type="pres">
      <dgm:prSet presAssocID="{133AD577-FCA1-4D2A-B69A-3A19E216EDA6}" presName="text_6" presStyleLbl="node1" presStyleIdx="5" presStyleCnt="6">
        <dgm:presLayoutVars>
          <dgm:bulletEnabled val="1"/>
        </dgm:presLayoutVars>
      </dgm:prSet>
      <dgm:spPr/>
    </dgm:pt>
    <dgm:pt modelId="{1A087D50-5B05-4D18-8409-4A2C380436FC}" type="pres">
      <dgm:prSet presAssocID="{133AD577-FCA1-4D2A-B69A-3A19E216EDA6}" presName="accent_6" presStyleCnt="0"/>
      <dgm:spPr/>
    </dgm:pt>
    <dgm:pt modelId="{239F2A63-B447-49C0-AECF-31A07B33F41C}" type="pres">
      <dgm:prSet presAssocID="{133AD577-FCA1-4D2A-B69A-3A19E216EDA6}" presName="accentRepeatNode" presStyleLbl="solidFgAcc1" presStyleIdx="5" presStyleCnt="6"/>
      <dgm:spPr/>
    </dgm:pt>
  </dgm:ptLst>
  <dgm:cxnLst>
    <dgm:cxn modelId="{7363DD14-031E-4E22-9095-326F7D4D9539}" type="presOf" srcId="{B3690033-8513-4AF5-9A6F-98F46F05A9E1}" destId="{D2915E37-4DAD-463A-B0AF-2D03F7B47298}" srcOrd="0" destOrd="0" presId="urn:microsoft.com/office/officeart/2008/layout/VerticalCurvedList"/>
    <dgm:cxn modelId="{D5FAAA68-9396-45E3-9857-B59F3360F492}" srcId="{98ECBB35-0FA9-4B87-B40C-495B6FAA2CC8}" destId="{92D54B42-D03B-4B90-81C8-C5F0639FFF72}" srcOrd="1" destOrd="0" parTransId="{FF7921DC-79B6-4F6A-B8B0-2EDCACA3B64F}" sibTransId="{AD6B136B-C092-445A-A446-BFEE5018D869}"/>
    <dgm:cxn modelId="{77C34A69-090D-45CD-AFD3-06959EE12A31}" type="presOf" srcId="{133AD577-FCA1-4D2A-B69A-3A19E216EDA6}" destId="{A522651D-2099-4B15-80FF-EA91966D5829}" srcOrd="0" destOrd="0" presId="urn:microsoft.com/office/officeart/2008/layout/VerticalCurvedList"/>
    <dgm:cxn modelId="{2F4A7B54-70DA-4751-84C1-81CD12DA5E70}" type="presOf" srcId="{92D54B42-D03B-4B90-81C8-C5F0639FFF72}" destId="{ABE8A279-C7A3-4B82-9086-E2477C39BB52}" srcOrd="0" destOrd="0" presId="urn:microsoft.com/office/officeart/2008/layout/VerticalCurvedList"/>
    <dgm:cxn modelId="{593B7378-9921-486A-A037-D3F377061111}" srcId="{98ECBB35-0FA9-4B87-B40C-495B6FAA2CC8}" destId="{277B8380-51A9-4AEA-8A94-B068DB3880E5}" srcOrd="0" destOrd="0" parTransId="{4281BE86-8BCB-4478-B056-E1FDADD1C196}" sibTransId="{B3690033-8513-4AF5-9A6F-98F46F05A9E1}"/>
    <dgm:cxn modelId="{10A9EF7B-C03A-4D7C-95C6-14E42CF7C2EC}" type="presOf" srcId="{277B8380-51A9-4AEA-8A94-B068DB3880E5}" destId="{AEF00B8A-60F5-46C4-91F0-AB75125DDD3B}" srcOrd="0" destOrd="0" presId="urn:microsoft.com/office/officeart/2008/layout/VerticalCurvedList"/>
    <dgm:cxn modelId="{DE93008F-74B3-472A-9E96-60D25F0B9506}" srcId="{98ECBB35-0FA9-4B87-B40C-495B6FAA2CC8}" destId="{40E9FD64-3E13-4329-9C27-CA382E06F7A1}" srcOrd="3" destOrd="0" parTransId="{AA02BF67-BFD2-4E13-84C2-61698E7B5333}" sibTransId="{AD911B82-EF29-49DA-A880-3A22A07BEF42}"/>
    <dgm:cxn modelId="{79E276AF-C484-4173-9D93-0DB6AF7FD517}" srcId="{98ECBB35-0FA9-4B87-B40C-495B6FAA2CC8}" destId="{33008810-41A0-43F6-A691-8BAA49906A4D}" srcOrd="2" destOrd="0" parTransId="{5B802655-38CA-4A19-ACEB-24D9D3D3DD84}" sibTransId="{92CA8B47-1AE8-40DB-8C57-7445B07D1660}"/>
    <dgm:cxn modelId="{34A70DB3-8308-4FA7-A8E5-E5FCADA38A4D}" srcId="{98ECBB35-0FA9-4B87-B40C-495B6FAA2CC8}" destId="{133AD577-FCA1-4D2A-B69A-3A19E216EDA6}" srcOrd="5" destOrd="0" parTransId="{4F5732A2-C33A-4F77-9047-B93B9FCD5CBE}" sibTransId="{7E2EFAEA-45CC-4161-956F-198390181354}"/>
    <dgm:cxn modelId="{310ACFD3-6779-449A-BEDF-BBC5D9B47900}" type="presOf" srcId="{40E9FD64-3E13-4329-9C27-CA382E06F7A1}" destId="{333D9D07-F88D-41F9-817A-297F524767BF}" srcOrd="0" destOrd="0" presId="urn:microsoft.com/office/officeart/2008/layout/VerticalCurvedList"/>
    <dgm:cxn modelId="{898A9EE3-9E0E-4DF5-A15B-F26B7D897459}" type="presOf" srcId="{33008810-41A0-43F6-A691-8BAA49906A4D}" destId="{C5C24AF3-5C1A-4131-924C-388905C26EDC}" srcOrd="0" destOrd="0" presId="urn:microsoft.com/office/officeart/2008/layout/VerticalCurvedList"/>
    <dgm:cxn modelId="{A1EAEAEC-6623-4AF7-9630-DD49D93D8175}" type="presOf" srcId="{0768D335-5870-40D3-BF33-A572D99D0B67}" destId="{0E454564-571E-429B-B3EF-3312CECEC79F}" srcOrd="0" destOrd="0" presId="urn:microsoft.com/office/officeart/2008/layout/VerticalCurvedList"/>
    <dgm:cxn modelId="{354ED0FE-42E0-4932-9C71-2BDD73B2ED34}" srcId="{98ECBB35-0FA9-4B87-B40C-495B6FAA2CC8}" destId="{0768D335-5870-40D3-BF33-A572D99D0B67}" srcOrd="4" destOrd="0" parTransId="{95E1B177-66FC-49FC-8720-01CA7C30BE2E}" sibTransId="{CEF16D79-BABD-4182-8640-2B856AA81818}"/>
    <dgm:cxn modelId="{39DB1BFF-F0D9-4526-B68B-2567E1E9176E}" type="presOf" srcId="{98ECBB35-0FA9-4B87-B40C-495B6FAA2CC8}" destId="{4372D128-B965-4624-A62E-C9835B62B17F}" srcOrd="0" destOrd="0" presId="urn:microsoft.com/office/officeart/2008/layout/VerticalCurvedList"/>
    <dgm:cxn modelId="{00AD03D5-218A-4738-BCF6-3B31DF57E4BF}" type="presParOf" srcId="{4372D128-B965-4624-A62E-C9835B62B17F}" destId="{12C7D3CC-BB7F-4A46-AC05-0CDFD646FD5A}" srcOrd="0" destOrd="0" presId="urn:microsoft.com/office/officeart/2008/layout/VerticalCurvedList"/>
    <dgm:cxn modelId="{C83F04BC-C149-4139-8448-52CB2F34B1A5}" type="presParOf" srcId="{12C7D3CC-BB7F-4A46-AC05-0CDFD646FD5A}" destId="{0D9A33DE-CBF4-404A-AB1E-EF2386971FD8}" srcOrd="0" destOrd="0" presId="urn:microsoft.com/office/officeart/2008/layout/VerticalCurvedList"/>
    <dgm:cxn modelId="{65EA880B-3062-4318-8DC7-9E6F3DCD4302}" type="presParOf" srcId="{0D9A33DE-CBF4-404A-AB1E-EF2386971FD8}" destId="{15CE3D6B-67FE-4C34-A6A4-69F913BD1A36}" srcOrd="0" destOrd="0" presId="urn:microsoft.com/office/officeart/2008/layout/VerticalCurvedList"/>
    <dgm:cxn modelId="{1477D87F-E673-43B7-A985-E9C498DD5CF6}" type="presParOf" srcId="{0D9A33DE-CBF4-404A-AB1E-EF2386971FD8}" destId="{D2915E37-4DAD-463A-B0AF-2D03F7B47298}" srcOrd="1" destOrd="0" presId="urn:microsoft.com/office/officeart/2008/layout/VerticalCurvedList"/>
    <dgm:cxn modelId="{5940E23E-0FF1-4259-A35E-936770912E84}" type="presParOf" srcId="{0D9A33DE-CBF4-404A-AB1E-EF2386971FD8}" destId="{CAAA8812-C949-47DD-B97E-23BFB014EC55}" srcOrd="2" destOrd="0" presId="urn:microsoft.com/office/officeart/2008/layout/VerticalCurvedList"/>
    <dgm:cxn modelId="{43114C8A-8312-4B48-82E1-310BCB7738C1}" type="presParOf" srcId="{0D9A33DE-CBF4-404A-AB1E-EF2386971FD8}" destId="{61EBF4C0-3C6E-4E48-9BE4-A30E39677F90}" srcOrd="3" destOrd="0" presId="urn:microsoft.com/office/officeart/2008/layout/VerticalCurvedList"/>
    <dgm:cxn modelId="{8071FD8C-2C6F-4D5E-BE46-8824AD79C13B}" type="presParOf" srcId="{12C7D3CC-BB7F-4A46-AC05-0CDFD646FD5A}" destId="{AEF00B8A-60F5-46C4-91F0-AB75125DDD3B}" srcOrd="1" destOrd="0" presId="urn:microsoft.com/office/officeart/2008/layout/VerticalCurvedList"/>
    <dgm:cxn modelId="{0D93DBAD-B93F-4505-993B-8C9A1CEA9B25}" type="presParOf" srcId="{12C7D3CC-BB7F-4A46-AC05-0CDFD646FD5A}" destId="{C94280A3-4794-47F6-B2E6-B74EB08AD3B7}" srcOrd="2" destOrd="0" presId="urn:microsoft.com/office/officeart/2008/layout/VerticalCurvedList"/>
    <dgm:cxn modelId="{39C09C10-4483-41B0-80D0-43FE9D4DC35D}" type="presParOf" srcId="{C94280A3-4794-47F6-B2E6-B74EB08AD3B7}" destId="{7D96521D-10CC-451D-A331-05C6ADD73340}" srcOrd="0" destOrd="0" presId="urn:microsoft.com/office/officeart/2008/layout/VerticalCurvedList"/>
    <dgm:cxn modelId="{E218BD12-49D4-426C-9FCA-762606FAA95E}" type="presParOf" srcId="{12C7D3CC-BB7F-4A46-AC05-0CDFD646FD5A}" destId="{ABE8A279-C7A3-4B82-9086-E2477C39BB52}" srcOrd="3" destOrd="0" presId="urn:microsoft.com/office/officeart/2008/layout/VerticalCurvedList"/>
    <dgm:cxn modelId="{97357A6B-3D5A-4589-8875-732788A8E26C}" type="presParOf" srcId="{12C7D3CC-BB7F-4A46-AC05-0CDFD646FD5A}" destId="{6EC20456-EF6C-45EC-98E5-789F554300EC}" srcOrd="4" destOrd="0" presId="urn:microsoft.com/office/officeart/2008/layout/VerticalCurvedList"/>
    <dgm:cxn modelId="{15A6DD7A-65F3-45EF-9ED1-92301E3217C6}" type="presParOf" srcId="{6EC20456-EF6C-45EC-98E5-789F554300EC}" destId="{0B0C2202-4E59-4329-9CEE-82A7503B11AA}" srcOrd="0" destOrd="0" presId="urn:microsoft.com/office/officeart/2008/layout/VerticalCurvedList"/>
    <dgm:cxn modelId="{64DF0A7C-B0E1-40B8-82EA-D93FF328B4EF}" type="presParOf" srcId="{12C7D3CC-BB7F-4A46-AC05-0CDFD646FD5A}" destId="{C5C24AF3-5C1A-4131-924C-388905C26EDC}" srcOrd="5" destOrd="0" presId="urn:microsoft.com/office/officeart/2008/layout/VerticalCurvedList"/>
    <dgm:cxn modelId="{5FAFD5D4-6C6D-4F0C-B25A-2239E258FCC0}" type="presParOf" srcId="{12C7D3CC-BB7F-4A46-AC05-0CDFD646FD5A}" destId="{7E6E8409-E33E-4261-A908-BC9E20200CF6}" srcOrd="6" destOrd="0" presId="urn:microsoft.com/office/officeart/2008/layout/VerticalCurvedList"/>
    <dgm:cxn modelId="{C74971C9-7308-4AA2-B4C8-F241DCD38496}" type="presParOf" srcId="{7E6E8409-E33E-4261-A908-BC9E20200CF6}" destId="{FBC38B58-8D6F-4999-B564-D7C159D5E9F4}" srcOrd="0" destOrd="0" presId="urn:microsoft.com/office/officeart/2008/layout/VerticalCurvedList"/>
    <dgm:cxn modelId="{E2F31A7C-A2A1-435C-98F1-CC7D5D301AC3}" type="presParOf" srcId="{12C7D3CC-BB7F-4A46-AC05-0CDFD646FD5A}" destId="{333D9D07-F88D-41F9-817A-297F524767BF}" srcOrd="7" destOrd="0" presId="urn:microsoft.com/office/officeart/2008/layout/VerticalCurvedList"/>
    <dgm:cxn modelId="{DCF3865A-75F2-4A45-ADF6-BE5827708795}" type="presParOf" srcId="{12C7D3CC-BB7F-4A46-AC05-0CDFD646FD5A}" destId="{1FDEFBFC-903A-456D-A0B5-0C53794CB2F4}" srcOrd="8" destOrd="0" presId="urn:microsoft.com/office/officeart/2008/layout/VerticalCurvedList"/>
    <dgm:cxn modelId="{6876C241-19CD-4B79-AB1F-F2A5E690295F}" type="presParOf" srcId="{1FDEFBFC-903A-456D-A0B5-0C53794CB2F4}" destId="{8E6A97D1-480A-4EAD-9280-4E443C42AEB9}" srcOrd="0" destOrd="0" presId="urn:microsoft.com/office/officeart/2008/layout/VerticalCurvedList"/>
    <dgm:cxn modelId="{F622E1C5-EFA1-4463-965C-4A56A834117F}" type="presParOf" srcId="{12C7D3CC-BB7F-4A46-AC05-0CDFD646FD5A}" destId="{0E454564-571E-429B-B3EF-3312CECEC79F}" srcOrd="9" destOrd="0" presId="urn:microsoft.com/office/officeart/2008/layout/VerticalCurvedList"/>
    <dgm:cxn modelId="{8805293B-49F0-497B-935C-5F28C6C4C747}" type="presParOf" srcId="{12C7D3CC-BB7F-4A46-AC05-0CDFD646FD5A}" destId="{6EA16E5B-FEA4-4A18-A9B1-435E87F05E62}" srcOrd="10" destOrd="0" presId="urn:microsoft.com/office/officeart/2008/layout/VerticalCurvedList"/>
    <dgm:cxn modelId="{F0CF1852-518C-4955-9D4E-53BD82D74282}" type="presParOf" srcId="{6EA16E5B-FEA4-4A18-A9B1-435E87F05E62}" destId="{9BDF6A75-5A0D-4B1C-9FFC-7B1106333255}" srcOrd="0" destOrd="0" presId="urn:microsoft.com/office/officeart/2008/layout/VerticalCurvedList"/>
    <dgm:cxn modelId="{CAD53E68-2A19-4E3B-955A-F3E6C0DD3DAA}" type="presParOf" srcId="{12C7D3CC-BB7F-4A46-AC05-0CDFD646FD5A}" destId="{A522651D-2099-4B15-80FF-EA91966D5829}" srcOrd="11" destOrd="0" presId="urn:microsoft.com/office/officeart/2008/layout/VerticalCurvedList"/>
    <dgm:cxn modelId="{48E12BEA-E195-4B10-B1FE-CF6D6D8EB347}" type="presParOf" srcId="{12C7D3CC-BB7F-4A46-AC05-0CDFD646FD5A}" destId="{1A087D50-5B05-4D18-8409-4A2C380436FC}" srcOrd="12" destOrd="0" presId="urn:microsoft.com/office/officeart/2008/layout/VerticalCurvedList"/>
    <dgm:cxn modelId="{1E72F177-520D-4DAE-988D-CFBCE028DE5E}" type="presParOf" srcId="{1A087D50-5B05-4D18-8409-4A2C380436FC}" destId="{239F2A63-B447-49C0-AECF-31A07B33F41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15E37-4DAD-463A-B0AF-2D03F7B47298}">
      <dsp:nvSpPr>
        <dsp:cNvPr id="0" name=""/>
        <dsp:cNvSpPr/>
      </dsp:nvSpPr>
      <dsp:spPr>
        <a:xfrm>
          <a:off x="-6338832" y="-966021"/>
          <a:ext cx="7517054" cy="7517054"/>
        </a:xfrm>
        <a:prstGeom prst="blockArc">
          <a:avLst>
            <a:gd name="adj1" fmla="val 18900000"/>
            <a:gd name="adj2" fmla="val 2700000"/>
            <a:gd name="adj3" fmla="val 287"/>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EF00B8A-60F5-46C4-91F0-AB75125DDD3B}">
      <dsp:nvSpPr>
        <dsp:cNvPr id="0" name=""/>
        <dsp:cNvSpPr/>
      </dsp:nvSpPr>
      <dsp:spPr>
        <a:xfrm>
          <a:off x="470801" y="337517"/>
          <a:ext cx="9251361" cy="587989"/>
        </a:xfrm>
        <a:prstGeom prst="rect">
          <a:avLst/>
        </a:prstGeom>
        <a:gradFill flip="none" rotWithShape="0">
          <a:gsLst>
            <a:gs pos="0">
              <a:srgbClr val="E1F7FF">
                <a:shade val="30000"/>
                <a:satMod val="115000"/>
              </a:srgbClr>
            </a:gs>
            <a:gs pos="50000">
              <a:srgbClr val="E1F7FF">
                <a:shade val="67500"/>
                <a:satMod val="115000"/>
              </a:srgbClr>
            </a:gs>
            <a:gs pos="100000">
              <a:srgbClr val="E1F7FF">
                <a:shade val="100000"/>
                <a:satMod val="115000"/>
              </a:srgbClr>
            </a:gs>
          </a:gsLst>
          <a:path path="circle">
            <a:fillToRect t="100000" r="100000"/>
          </a:path>
          <a:tileRect l="-100000" b="-100000"/>
        </a:gradFill>
        <a:ln w="12700" cap="flat" cmpd="sng" algn="ctr">
          <a:solidFill>
            <a:schemeClr val="dk1"/>
          </a:solidFill>
          <a:prstDash val="solid"/>
          <a:miter lim="800000"/>
        </a:ln>
        <a:effectLst/>
        <a:scene3d>
          <a:camera prst="orthographicFront">
            <a:rot lat="0" lon="0" rev="0"/>
          </a:camera>
          <a:lightRig rig="contrasting" dir="t">
            <a:rot lat="0" lon="0" rev="12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466717" tIns="60960" rIns="60960" bIns="60960" numCol="1" spcCol="1270" anchor="ctr" anchorCtr="0">
          <a:noAutofit/>
        </a:bodyPr>
        <a:lstStyle/>
        <a:p>
          <a:pPr marL="0" lvl="0" indent="0" algn="l" defTabSz="1066800">
            <a:lnSpc>
              <a:spcPct val="90000"/>
            </a:lnSpc>
            <a:spcBef>
              <a:spcPct val="0"/>
            </a:spcBef>
            <a:spcAft>
              <a:spcPct val="35000"/>
            </a:spcAft>
            <a:buNone/>
          </a:pPr>
          <a:endParaRPr lang="ru-RU" sz="2400" kern="1200" dirty="0">
            <a:latin typeface="Franklin Gothic Medium" panose="020B0603020102020204" pitchFamily="34" charset="0"/>
          </a:endParaRPr>
        </a:p>
      </dsp:txBody>
      <dsp:txXfrm>
        <a:off x="470801" y="337517"/>
        <a:ext cx="9251361" cy="587989"/>
      </dsp:txXfrm>
    </dsp:sp>
    <dsp:sp modelId="{7D96521D-10CC-451D-A331-05C6ADD73340}">
      <dsp:nvSpPr>
        <dsp:cNvPr id="0" name=""/>
        <dsp:cNvSpPr/>
      </dsp:nvSpPr>
      <dsp:spPr>
        <a:xfrm>
          <a:off x="56310" y="220607"/>
          <a:ext cx="734987" cy="7349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BE8A279-C7A3-4B82-9086-E2477C39BB52}">
      <dsp:nvSpPr>
        <dsp:cNvPr id="0" name=""/>
        <dsp:cNvSpPr/>
      </dsp:nvSpPr>
      <dsp:spPr>
        <a:xfrm>
          <a:off x="947491" y="1175979"/>
          <a:ext cx="8687650" cy="587989"/>
        </a:xfrm>
        <a:prstGeom prst="rect">
          <a:avLst/>
        </a:prstGeom>
        <a:gradFill flip="none" rotWithShape="1">
          <a:gsLst>
            <a:gs pos="0">
              <a:srgbClr val="E1F7FF">
                <a:shade val="30000"/>
                <a:satMod val="115000"/>
              </a:srgbClr>
            </a:gs>
            <a:gs pos="50000">
              <a:srgbClr val="E1F7FF">
                <a:shade val="67500"/>
                <a:satMod val="115000"/>
              </a:srgbClr>
            </a:gs>
            <a:gs pos="100000">
              <a:srgbClr val="E1F7FF">
                <a:shade val="100000"/>
                <a:satMod val="115000"/>
              </a:srgbClr>
            </a:gs>
          </a:gsLst>
          <a:lin ang="0" scaled="1"/>
          <a:tileRect/>
        </a:gradFill>
        <a:ln w="12700" cap="flat" cmpd="sng" algn="ctr">
          <a:solidFill>
            <a:schemeClr val="dk1"/>
          </a:solidFill>
          <a:prstDash val="solid"/>
          <a:miter lim="800000"/>
        </a:ln>
        <a:effectLst/>
        <a:scene3d>
          <a:camera prst="orthographicFront">
            <a:rot lat="0" lon="0" rev="0"/>
          </a:camera>
          <a:lightRig rig="contrasting" dir="t">
            <a:rot lat="0" lon="0" rev="12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466717" tIns="60960" rIns="60960" bIns="60960" numCol="1" spcCol="1270" anchor="ctr" anchorCtr="0">
          <a:noAutofit/>
        </a:bodyPr>
        <a:lstStyle/>
        <a:p>
          <a:pPr marL="0" lvl="0" indent="0" algn="l" defTabSz="1066800">
            <a:lnSpc>
              <a:spcPct val="90000"/>
            </a:lnSpc>
            <a:spcBef>
              <a:spcPct val="0"/>
            </a:spcBef>
            <a:spcAft>
              <a:spcPct val="35000"/>
            </a:spcAft>
            <a:buNone/>
          </a:pPr>
          <a:endParaRPr lang="ru-RU" sz="2400" kern="1200" dirty="0">
            <a:latin typeface="Franklin Gothic Medium" panose="020B0603020102020204" pitchFamily="34" charset="0"/>
          </a:endParaRPr>
        </a:p>
      </dsp:txBody>
      <dsp:txXfrm>
        <a:off x="947491" y="1175979"/>
        <a:ext cx="8687650" cy="587989"/>
      </dsp:txXfrm>
    </dsp:sp>
    <dsp:sp modelId="{0B0C2202-4E59-4329-9CEE-82A7503B11AA}">
      <dsp:nvSpPr>
        <dsp:cNvPr id="0" name=""/>
        <dsp:cNvSpPr/>
      </dsp:nvSpPr>
      <dsp:spPr>
        <a:xfrm>
          <a:off x="539972" y="1102481"/>
          <a:ext cx="734987" cy="7349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5C24AF3-5C1A-4131-924C-388905C26EDC}">
      <dsp:nvSpPr>
        <dsp:cNvPr id="0" name=""/>
        <dsp:cNvSpPr/>
      </dsp:nvSpPr>
      <dsp:spPr>
        <a:xfrm>
          <a:off x="1128633" y="2057853"/>
          <a:ext cx="8546533" cy="587989"/>
        </a:xfrm>
        <a:prstGeom prst="rect">
          <a:avLst/>
        </a:prstGeom>
        <a:gradFill flip="none" rotWithShape="1">
          <a:gsLst>
            <a:gs pos="0">
              <a:srgbClr val="E1F7FF">
                <a:shade val="30000"/>
                <a:satMod val="115000"/>
              </a:srgbClr>
            </a:gs>
            <a:gs pos="50000">
              <a:srgbClr val="E1F7FF">
                <a:shade val="67500"/>
                <a:satMod val="115000"/>
              </a:srgbClr>
            </a:gs>
            <a:gs pos="100000">
              <a:srgbClr val="E1F7FF">
                <a:shade val="100000"/>
                <a:satMod val="115000"/>
              </a:srgbClr>
            </a:gs>
          </a:gsLst>
          <a:lin ang="0" scaled="1"/>
          <a:tileRect/>
        </a:gradFill>
        <a:ln w="12700" cap="flat" cmpd="sng" algn="ctr">
          <a:solidFill>
            <a:schemeClr val="dk1"/>
          </a:solidFill>
          <a:prstDash val="solid"/>
          <a:miter lim="800000"/>
        </a:ln>
        <a:effectLst/>
        <a:scene3d>
          <a:camera prst="orthographicFront">
            <a:rot lat="0" lon="0" rev="0"/>
          </a:camera>
          <a:lightRig rig="contrasting" dir="t">
            <a:rot lat="0" lon="0" rev="12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466717" tIns="76200" rIns="76200" bIns="76200" numCol="1" spcCol="1270" anchor="ctr" anchorCtr="0">
          <a:noAutofit/>
        </a:bodyPr>
        <a:lstStyle/>
        <a:p>
          <a:pPr marL="0" lvl="0" indent="0" algn="l" defTabSz="1333500">
            <a:lnSpc>
              <a:spcPct val="90000"/>
            </a:lnSpc>
            <a:spcBef>
              <a:spcPct val="0"/>
            </a:spcBef>
            <a:spcAft>
              <a:spcPct val="35000"/>
            </a:spcAft>
            <a:buNone/>
          </a:pPr>
          <a:endParaRPr lang="ru-RU" sz="3000" kern="1200"/>
        </a:p>
      </dsp:txBody>
      <dsp:txXfrm>
        <a:off x="1128633" y="2057853"/>
        <a:ext cx="8546533" cy="587989"/>
      </dsp:txXfrm>
    </dsp:sp>
    <dsp:sp modelId="{FBC38B58-8D6F-4999-B564-D7C159D5E9F4}">
      <dsp:nvSpPr>
        <dsp:cNvPr id="0" name=""/>
        <dsp:cNvSpPr/>
      </dsp:nvSpPr>
      <dsp:spPr>
        <a:xfrm>
          <a:off x="761139" y="1984354"/>
          <a:ext cx="734987" cy="7349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33D9D07-F88D-41F9-817A-297F524767BF}">
      <dsp:nvSpPr>
        <dsp:cNvPr id="0" name=""/>
        <dsp:cNvSpPr/>
      </dsp:nvSpPr>
      <dsp:spPr>
        <a:xfrm>
          <a:off x="1004238" y="2883097"/>
          <a:ext cx="8641143" cy="587989"/>
        </a:xfrm>
        <a:prstGeom prst="rect">
          <a:avLst/>
        </a:prstGeom>
        <a:gradFill flip="none" rotWithShape="0">
          <a:gsLst>
            <a:gs pos="0">
              <a:srgbClr val="E1F7FF">
                <a:shade val="30000"/>
                <a:satMod val="115000"/>
              </a:srgbClr>
            </a:gs>
            <a:gs pos="50000">
              <a:srgbClr val="E1F7FF">
                <a:shade val="67500"/>
                <a:satMod val="115000"/>
              </a:srgbClr>
            </a:gs>
            <a:gs pos="100000">
              <a:srgbClr val="E1F7FF">
                <a:shade val="100000"/>
                <a:satMod val="115000"/>
              </a:srgbClr>
            </a:gs>
          </a:gsLst>
          <a:lin ang="0" scaled="1"/>
          <a:tileRect/>
        </a:gradFill>
        <a:ln w="12700" cap="flat" cmpd="sng" algn="ctr">
          <a:solidFill>
            <a:schemeClr val="dk1"/>
          </a:solidFill>
          <a:prstDash val="solid"/>
          <a:miter lim="800000"/>
        </a:ln>
        <a:effectLst/>
        <a:scene3d>
          <a:camera prst="orthographicFront">
            <a:rot lat="0" lon="0" rev="0"/>
          </a:camera>
          <a:lightRig rig="contrasting" dir="t">
            <a:rot lat="0" lon="0" rev="12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466717" tIns="76200" rIns="76200" bIns="76200" numCol="1" spcCol="1270" anchor="ctr" anchorCtr="0">
          <a:noAutofit/>
        </a:bodyPr>
        <a:lstStyle/>
        <a:p>
          <a:pPr marL="0" lvl="0" indent="0" algn="l" defTabSz="1333500">
            <a:lnSpc>
              <a:spcPct val="90000"/>
            </a:lnSpc>
            <a:spcBef>
              <a:spcPct val="0"/>
            </a:spcBef>
            <a:spcAft>
              <a:spcPct val="35000"/>
            </a:spcAft>
            <a:buNone/>
          </a:pPr>
          <a:endParaRPr lang="ru-RU" sz="3000" kern="1200"/>
        </a:p>
      </dsp:txBody>
      <dsp:txXfrm>
        <a:off x="1004238" y="2883097"/>
        <a:ext cx="8641143" cy="587989"/>
      </dsp:txXfrm>
    </dsp:sp>
    <dsp:sp modelId="{8E6A97D1-480A-4EAD-9280-4E443C42AEB9}">
      <dsp:nvSpPr>
        <dsp:cNvPr id="0" name=""/>
        <dsp:cNvSpPr/>
      </dsp:nvSpPr>
      <dsp:spPr>
        <a:xfrm>
          <a:off x="761139" y="2865669"/>
          <a:ext cx="734987" cy="7349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E454564-571E-429B-B3EF-3312CECEC79F}">
      <dsp:nvSpPr>
        <dsp:cNvPr id="0" name=""/>
        <dsp:cNvSpPr/>
      </dsp:nvSpPr>
      <dsp:spPr>
        <a:xfrm>
          <a:off x="914480" y="3826826"/>
          <a:ext cx="8767699" cy="587989"/>
        </a:xfrm>
        <a:prstGeom prst="rect">
          <a:avLst/>
        </a:prstGeom>
        <a:gradFill flip="none" rotWithShape="0">
          <a:gsLst>
            <a:gs pos="0">
              <a:srgbClr val="E1F7FF">
                <a:shade val="30000"/>
                <a:satMod val="115000"/>
              </a:srgbClr>
            </a:gs>
            <a:gs pos="50000">
              <a:srgbClr val="E1F7FF">
                <a:shade val="67500"/>
                <a:satMod val="115000"/>
              </a:srgbClr>
            </a:gs>
            <a:gs pos="100000">
              <a:srgbClr val="E1F7FF">
                <a:shade val="100000"/>
                <a:satMod val="115000"/>
              </a:srgbClr>
            </a:gs>
          </a:gsLst>
          <a:lin ang="0" scaled="1"/>
          <a:tileRect/>
        </a:gradFill>
        <a:ln w="12700" cap="flat" cmpd="sng" algn="ctr">
          <a:solidFill>
            <a:schemeClr val="dk1"/>
          </a:solidFill>
          <a:prstDash val="solid"/>
          <a:miter lim="800000"/>
        </a:ln>
        <a:effectLst/>
        <a:scene3d>
          <a:camera prst="orthographicFront">
            <a:rot lat="0" lon="0" rev="0"/>
          </a:camera>
          <a:lightRig rig="contrasting" dir="t">
            <a:rot lat="0" lon="0" rev="12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466717" tIns="76200" rIns="76200" bIns="76200" numCol="1" spcCol="1270" anchor="ctr" anchorCtr="0">
          <a:noAutofit/>
        </a:bodyPr>
        <a:lstStyle/>
        <a:p>
          <a:pPr marL="0" lvl="0" indent="0" algn="l" defTabSz="1333500">
            <a:lnSpc>
              <a:spcPct val="90000"/>
            </a:lnSpc>
            <a:spcBef>
              <a:spcPct val="0"/>
            </a:spcBef>
            <a:spcAft>
              <a:spcPct val="35000"/>
            </a:spcAft>
            <a:buNone/>
          </a:pPr>
          <a:endParaRPr lang="ru-RU" sz="3000" kern="1200"/>
        </a:p>
      </dsp:txBody>
      <dsp:txXfrm>
        <a:off x="914480" y="3826826"/>
        <a:ext cx="8767699" cy="587989"/>
      </dsp:txXfrm>
    </dsp:sp>
    <dsp:sp modelId="{9BDF6A75-5A0D-4B1C-9FFC-7B1106333255}">
      <dsp:nvSpPr>
        <dsp:cNvPr id="0" name=""/>
        <dsp:cNvSpPr/>
      </dsp:nvSpPr>
      <dsp:spPr>
        <a:xfrm>
          <a:off x="539972" y="3747542"/>
          <a:ext cx="734987" cy="7349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522651D-2099-4B15-80FF-EA91966D5829}">
      <dsp:nvSpPr>
        <dsp:cNvPr id="0" name=""/>
        <dsp:cNvSpPr/>
      </dsp:nvSpPr>
      <dsp:spPr>
        <a:xfrm>
          <a:off x="423804" y="4702914"/>
          <a:ext cx="9251361" cy="587989"/>
        </a:xfrm>
        <a:prstGeom prst="rect">
          <a:avLst/>
        </a:prstGeom>
        <a:gradFill flip="none" rotWithShape="0">
          <a:gsLst>
            <a:gs pos="0">
              <a:srgbClr val="E1F7FF">
                <a:shade val="30000"/>
                <a:satMod val="115000"/>
              </a:srgbClr>
            </a:gs>
            <a:gs pos="50000">
              <a:srgbClr val="E1F7FF">
                <a:shade val="67500"/>
                <a:satMod val="115000"/>
              </a:srgbClr>
            </a:gs>
            <a:gs pos="100000">
              <a:srgbClr val="E1F7FF">
                <a:shade val="100000"/>
                <a:satMod val="115000"/>
              </a:srgbClr>
            </a:gs>
          </a:gsLst>
          <a:lin ang="0" scaled="1"/>
          <a:tileRect/>
        </a:gradFill>
        <a:ln w="12700" cap="flat" cmpd="sng" algn="ctr">
          <a:solidFill>
            <a:schemeClr val="dk1"/>
          </a:solidFill>
          <a:prstDash val="solid"/>
          <a:miter lim="800000"/>
        </a:ln>
        <a:effectLst/>
        <a:scene3d>
          <a:camera prst="orthographicFront">
            <a:rot lat="0" lon="0" rev="0"/>
          </a:camera>
          <a:lightRig rig="contrasting" dir="t">
            <a:rot lat="0" lon="0" rev="12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466717" tIns="76200" rIns="76200" bIns="76200" numCol="1" spcCol="1270" anchor="ctr" anchorCtr="0">
          <a:noAutofit/>
        </a:bodyPr>
        <a:lstStyle/>
        <a:p>
          <a:pPr marL="0" lvl="0" indent="0" algn="l" defTabSz="1333500">
            <a:lnSpc>
              <a:spcPct val="90000"/>
            </a:lnSpc>
            <a:spcBef>
              <a:spcPct val="0"/>
            </a:spcBef>
            <a:spcAft>
              <a:spcPct val="35000"/>
            </a:spcAft>
            <a:buNone/>
          </a:pPr>
          <a:endParaRPr lang="ru-RU" sz="3000" kern="1200"/>
        </a:p>
      </dsp:txBody>
      <dsp:txXfrm>
        <a:off x="423804" y="4702914"/>
        <a:ext cx="9251361" cy="587989"/>
      </dsp:txXfrm>
    </dsp:sp>
    <dsp:sp modelId="{239F2A63-B447-49C0-AECF-31A07B33F41C}">
      <dsp:nvSpPr>
        <dsp:cNvPr id="0" name=""/>
        <dsp:cNvSpPr/>
      </dsp:nvSpPr>
      <dsp:spPr>
        <a:xfrm>
          <a:off x="56310" y="4629415"/>
          <a:ext cx="734987" cy="7349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0.13192</cdr:x>
      <cdr:y>0.35886</cdr:y>
    </cdr:from>
    <cdr:to>
      <cdr:x>0.33109</cdr:x>
      <cdr:y>0.54157</cdr:y>
    </cdr:to>
    <cdr:sp macro="" textlink="">
      <cdr:nvSpPr>
        <cdr:cNvPr id="2" name="TextBox 18">
          <a:extLst xmlns:a="http://schemas.openxmlformats.org/drawingml/2006/main">
            <a:ext uri="{FF2B5EF4-FFF2-40B4-BE49-F238E27FC236}">
              <a16:creationId xmlns:a16="http://schemas.microsoft.com/office/drawing/2014/main" id="{B381C9D8-ACFD-4956-B6F7-C8B894BAA25C}"/>
            </a:ext>
          </a:extLst>
        </cdr:cNvPr>
        <cdr:cNvSpPr txBox="1"/>
      </cdr:nvSpPr>
      <cdr:spPr>
        <a:xfrm xmlns:a="http://schemas.openxmlformats.org/drawingml/2006/main">
          <a:off x="629610" y="1269473"/>
          <a:ext cx="950558"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604</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(43%)</a:t>
          </a:r>
        </a:p>
      </cdr:txBody>
    </cdr:sp>
  </cdr:relSizeAnchor>
  <cdr:relSizeAnchor xmlns:cdr="http://schemas.openxmlformats.org/drawingml/2006/chartDrawing">
    <cdr:from>
      <cdr:x>0.64644</cdr:x>
      <cdr:y>0.29737</cdr:y>
    </cdr:from>
    <cdr:to>
      <cdr:x>0.84561</cdr:x>
      <cdr:y>0.48008</cdr:y>
    </cdr:to>
    <cdr:sp macro="" textlink="">
      <cdr:nvSpPr>
        <cdr:cNvPr id="3" name="TextBox 19">
          <a:extLst xmlns:a="http://schemas.openxmlformats.org/drawingml/2006/main">
            <a:ext uri="{FF2B5EF4-FFF2-40B4-BE49-F238E27FC236}">
              <a16:creationId xmlns:a16="http://schemas.microsoft.com/office/drawing/2014/main" id="{4CD6DF4F-A37B-44EF-89B8-7A385D76CCFF}"/>
            </a:ext>
          </a:extLst>
        </cdr:cNvPr>
        <cdr:cNvSpPr txBox="1"/>
      </cdr:nvSpPr>
      <cdr:spPr>
        <a:xfrm xmlns:a="http://schemas.openxmlformats.org/drawingml/2006/main">
          <a:off x="3085181" y="1051955"/>
          <a:ext cx="950558"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810</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(57%)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2945659" cy="498056"/>
          </a:xfrm>
          <a:prstGeom prst="rect">
            <a:avLst/>
          </a:prstGeom>
        </p:spPr>
        <p:txBody>
          <a:bodyPr vert="horz" lIns="91294" tIns="45647" rIns="91294" bIns="45647" rtlCol="0"/>
          <a:lstStyle>
            <a:lvl1pPr algn="l">
              <a:defRPr sz="1200"/>
            </a:lvl1pPr>
          </a:lstStyle>
          <a:p>
            <a:endParaRPr lang="ru-RU"/>
          </a:p>
        </p:txBody>
      </p:sp>
      <p:sp>
        <p:nvSpPr>
          <p:cNvPr id="3" name="Дата 2"/>
          <p:cNvSpPr>
            <a:spLocks noGrp="1"/>
          </p:cNvSpPr>
          <p:nvPr>
            <p:ph type="dt" idx="1"/>
          </p:nvPr>
        </p:nvSpPr>
        <p:spPr>
          <a:xfrm>
            <a:off x="3850443" y="1"/>
            <a:ext cx="2945659" cy="498056"/>
          </a:xfrm>
          <a:prstGeom prst="rect">
            <a:avLst/>
          </a:prstGeom>
        </p:spPr>
        <p:txBody>
          <a:bodyPr vert="horz" lIns="91294" tIns="45647" rIns="91294" bIns="45647" rtlCol="0"/>
          <a:lstStyle>
            <a:lvl1pPr algn="r">
              <a:defRPr sz="1200"/>
            </a:lvl1pPr>
          </a:lstStyle>
          <a:p>
            <a:fld id="{FBA53A02-075C-417E-82E8-356F5F46170C}" type="datetimeFigureOut">
              <a:rPr lang="ru-RU" smtClean="0"/>
              <a:t>09.01.2024</a:t>
            </a:fld>
            <a:endParaRPr lang="ru-RU"/>
          </a:p>
        </p:txBody>
      </p:sp>
      <p:sp>
        <p:nvSpPr>
          <p:cNvPr id="4" name="Образ слайда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294" tIns="45647" rIns="91294" bIns="45647" rtlCol="0" anchor="ctr"/>
          <a:lstStyle/>
          <a:p>
            <a:endParaRPr lang="ru-RU"/>
          </a:p>
        </p:txBody>
      </p:sp>
      <p:sp>
        <p:nvSpPr>
          <p:cNvPr id="5" name="Заметки 4"/>
          <p:cNvSpPr>
            <a:spLocks noGrp="1"/>
          </p:cNvSpPr>
          <p:nvPr>
            <p:ph type="body" sz="quarter" idx="3"/>
          </p:nvPr>
        </p:nvSpPr>
        <p:spPr>
          <a:xfrm>
            <a:off x="679768" y="4777196"/>
            <a:ext cx="5438140" cy="3908613"/>
          </a:xfrm>
          <a:prstGeom prst="rect">
            <a:avLst/>
          </a:prstGeom>
        </p:spPr>
        <p:txBody>
          <a:bodyPr vert="horz" lIns="91294" tIns="45647" rIns="91294" bIns="45647"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2" y="9428585"/>
            <a:ext cx="2945659" cy="498055"/>
          </a:xfrm>
          <a:prstGeom prst="rect">
            <a:avLst/>
          </a:prstGeom>
        </p:spPr>
        <p:txBody>
          <a:bodyPr vert="horz" lIns="91294" tIns="45647" rIns="91294" bIns="45647"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5"/>
            <a:ext cx="2945659" cy="498055"/>
          </a:xfrm>
          <a:prstGeom prst="rect">
            <a:avLst/>
          </a:prstGeom>
        </p:spPr>
        <p:txBody>
          <a:bodyPr vert="horz" lIns="91294" tIns="45647" rIns="91294" bIns="45647" rtlCol="0" anchor="b"/>
          <a:lstStyle>
            <a:lvl1pPr algn="r">
              <a:defRPr sz="1200"/>
            </a:lvl1pPr>
          </a:lstStyle>
          <a:p>
            <a:fld id="{5C883243-C049-49E8-8AE9-8C5D283AA60A}" type="slidenum">
              <a:rPr lang="ru-RU" smtClean="0"/>
              <a:t>‹#›</a:t>
            </a:fld>
            <a:endParaRPr lang="ru-RU"/>
          </a:p>
        </p:txBody>
      </p:sp>
    </p:spTree>
    <p:extLst>
      <p:ext uri="{BB962C8B-B14F-4D97-AF65-F5344CB8AC3E}">
        <p14:creationId xmlns:p14="http://schemas.microsoft.com/office/powerpoint/2010/main" val="6620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DC4C0C9-7960-4A79-BA69-758163E504E7}" type="slidenum">
              <a:rPr lang="ru-RU" smtClean="0"/>
              <a:t>1</a:t>
            </a:fld>
            <a:endParaRPr lang="ru-RU"/>
          </a:p>
        </p:txBody>
      </p:sp>
    </p:spTree>
    <p:extLst>
      <p:ext uri="{BB962C8B-B14F-4D97-AF65-F5344CB8AC3E}">
        <p14:creationId xmlns:p14="http://schemas.microsoft.com/office/powerpoint/2010/main" val="209183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C883243-C049-49E8-8AE9-8C5D283AA60A}" type="slidenum">
              <a:rPr lang="ru-RU" smtClean="0"/>
              <a:t>10</a:t>
            </a:fld>
            <a:endParaRPr lang="ru-RU"/>
          </a:p>
        </p:txBody>
      </p:sp>
    </p:spTree>
    <p:extLst>
      <p:ext uri="{BB962C8B-B14F-4D97-AF65-F5344CB8AC3E}">
        <p14:creationId xmlns:p14="http://schemas.microsoft.com/office/powerpoint/2010/main" val="58002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7BA796E-7212-49CF-ADEF-A9B0C04EE7A6}" type="slidenum">
              <a:rPr lang="en-US" smtClean="0"/>
              <a:pPr>
                <a:defRPr/>
              </a:pPr>
              <a:t>13</a:t>
            </a:fld>
            <a:endParaRPr lang="en-US"/>
          </a:p>
        </p:txBody>
      </p:sp>
    </p:spTree>
    <p:extLst>
      <p:ext uri="{BB962C8B-B14F-4D97-AF65-F5344CB8AC3E}">
        <p14:creationId xmlns:p14="http://schemas.microsoft.com/office/powerpoint/2010/main" val="357113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C7971B-8102-40C0-BD7B-7D92BA804F9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D7980E6-A30B-4F5D-990D-05C22F4E3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6DC9F3B-29D5-4E46-AC1B-7A42528A1952}"/>
              </a:ext>
            </a:extLst>
          </p:cNvPr>
          <p:cNvSpPr>
            <a:spLocks noGrp="1"/>
          </p:cNvSpPr>
          <p:nvPr>
            <p:ph type="dt" sz="half" idx="10"/>
          </p:nvPr>
        </p:nvSpPr>
        <p:spPr/>
        <p:txBody>
          <a:bodyPr/>
          <a:lstStyle/>
          <a:p>
            <a:fld id="{C4FA7E45-FCAA-45ED-B528-6434D67F9E5E}" type="datetimeFigureOut">
              <a:rPr lang="ru-RU" smtClean="0"/>
              <a:t>09.01.2024</a:t>
            </a:fld>
            <a:endParaRPr lang="ru-RU"/>
          </a:p>
        </p:txBody>
      </p:sp>
      <p:sp>
        <p:nvSpPr>
          <p:cNvPr id="5" name="Нижний колонтитул 4">
            <a:extLst>
              <a:ext uri="{FF2B5EF4-FFF2-40B4-BE49-F238E27FC236}">
                <a16:creationId xmlns:a16="http://schemas.microsoft.com/office/drawing/2014/main" id="{BC5456E6-52BE-464D-B8D7-8B77E40DB2B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5486FC4-AFC2-4AC7-AEEE-1E9146787B13}"/>
              </a:ext>
            </a:extLst>
          </p:cNvPr>
          <p:cNvSpPr>
            <a:spLocks noGrp="1"/>
          </p:cNvSpPr>
          <p:nvPr>
            <p:ph type="sldNum" sz="quarter" idx="12"/>
          </p:nvPr>
        </p:nvSpPr>
        <p:spPr/>
        <p:txBody>
          <a:bodyPr/>
          <a:lstStyle/>
          <a:p>
            <a:fld id="{374597C9-1411-45BC-A1E3-CE6F988B18EC}" type="slidenum">
              <a:rPr lang="ru-RU" smtClean="0"/>
              <a:t>‹#›</a:t>
            </a:fld>
            <a:endParaRPr lang="ru-RU"/>
          </a:p>
        </p:txBody>
      </p:sp>
    </p:spTree>
    <p:extLst>
      <p:ext uri="{BB962C8B-B14F-4D97-AF65-F5344CB8AC3E}">
        <p14:creationId xmlns:p14="http://schemas.microsoft.com/office/powerpoint/2010/main" val="69966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AA2C8A-0B79-4EA6-8F41-4BC2049784E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8E508ED-A663-4D79-BEC1-0FBB71608F4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6181BCE-D3E8-4184-80E1-5D218F34D969}"/>
              </a:ext>
            </a:extLst>
          </p:cNvPr>
          <p:cNvSpPr>
            <a:spLocks noGrp="1"/>
          </p:cNvSpPr>
          <p:nvPr>
            <p:ph type="dt" sz="half" idx="10"/>
          </p:nvPr>
        </p:nvSpPr>
        <p:spPr/>
        <p:txBody>
          <a:bodyPr/>
          <a:lstStyle/>
          <a:p>
            <a:fld id="{C4FA7E45-FCAA-45ED-B528-6434D67F9E5E}" type="datetimeFigureOut">
              <a:rPr lang="ru-RU" smtClean="0"/>
              <a:t>09.01.2024</a:t>
            </a:fld>
            <a:endParaRPr lang="ru-RU"/>
          </a:p>
        </p:txBody>
      </p:sp>
      <p:sp>
        <p:nvSpPr>
          <p:cNvPr id="5" name="Нижний колонтитул 4">
            <a:extLst>
              <a:ext uri="{FF2B5EF4-FFF2-40B4-BE49-F238E27FC236}">
                <a16:creationId xmlns:a16="http://schemas.microsoft.com/office/drawing/2014/main" id="{749FEF9D-DC46-4565-9BB3-B81AC782D01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183CA1C-46C6-4B78-BE6C-DED36A7251E5}"/>
              </a:ext>
            </a:extLst>
          </p:cNvPr>
          <p:cNvSpPr>
            <a:spLocks noGrp="1"/>
          </p:cNvSpPr>
          <p:nvPr>
            <p:ph type="sldNum" sz="quarter" idx="12"/>
          </p:nvPr>
        </p:nvSpPr>
        <p:spPr/>
        <p:txBody>
          <a:bodyPr/>
          <a:lstStyle/>
          <a:p>
            <a:fld id="{374597C9-1411-45BC-A1E3-CE6F988B18EC}" type="slidenum">
              <a:rPr lang="ru-RU" smtClean="0"/>
              <a:t>‹#›</a:t>
            </a:fld>
            <a:endParaRPr lang="ru-RU"/>
          </a:p>
        </p:txBody>
      </p:sp>
    </p:spTree>
    <p:extLst>
      <p:ext uri="{BB962C8B-B14F-4D97-AF65-F5344CB8AC3E}">
        <p14:creationId xmlns:p14="http://schemas.microsoft.com/office/powerpoint/2010/main" val="288998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82D7957-034A-4D6E-BCEE-9B617AED0AE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9B1C70E-248E-4BAC-B4A7-65589E2DD9A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EA0696A-A69F-443C-9E87-08D5F17F5FDF}"/>
              </a:ext>
            </a:extLst>
          </p:cNvPr>
          <p:cNvSpPr>
            <a:spLocks noGrp="1"/>
          </p:cNvSpPr>
          <p:nvPr>
            <p:ph type="dt" sz="half" idx="10"/>
          </p:nvPr>
        </p:nvSpPr>
        <p:spPr/>
        <p:txBody>
          <a:bodyPr/>
          <a:lstStyle/>
          <a:p>
            <a:fld id="{C4FA7E45-FCAA-45ED-B528-6434D67F9E5E}" type="datetimeFigureOut">
              <a:rPr lang="ru-RU" smtClean="0"/>
              <a:t>09.01.2024</a:t>
            </a:fld>
            <a:endParaRPr lang="ru-RU"/>
          </a:p>
        </p:txBody>
      </p:sp>
      <p:sp>
        <p:nvSpPr>
          <p:cNvPr id="5" name="Нижний колонтитул 4">
            <a:extLst>
              <a:ext uri="{FF2B5EF4-FFF2-40B4-BE49-F238E27FC236}">
                <a16:creationId xmlns:a16="http://schemas.microsoft.com/office/drawing/2014/main" id="{0B3D9A82-0ABF-4F7E-A042-8EC2177937B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3C1729F-3E21-4501-8C89-79362E95B742}"/>
              </a:ext>
            </a:extLst>
          </p:cNvPr>
          <p:cNvSpPr>
            <a:spLocks noGrp="1"/>
          </p:cNvSpPr>
          <p:nvPr>
            <p:ph type="sldNum" sz="quarter" idx="12"/>
          </p:nvPr>
        </p:nvSpPr>
        <p:spPr/>
        <p:txBody>
          <a:bodyPr/>
          <a:lstStyle/>
          <a:p>
            <a:fld id="{374597C9-1411-45BC-A1E3-CE6F988B18EC}" type="slidenum">
              <a:rPr lang="ru-RU" smtClean="0"/>
              <a:t>‹#›</a:t>
            </a:fld>
            <a:endParaRPr lang="ru-RU"/>
          </a:p>
        </p:txBody>
      </p:sp>
    </p:spTree>
    <p:extLst>
      <p:ext uri="{BB962C8B-B14F-4D97-AF65-F5344CB8AC3E}">
        <p14:creationId xmlns:p14="http://schemas.microsoft.com/office/powerpoint/2010/main" val="2991548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pic>
        <p:nvPicPr>
          <p:cNvPr id="2"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1"/>
          <p:cNvSpPr>
            <a:spLocks noChangeArrowheads="1"/>
          </p:cNvSpPr>
          <p:nvPr userDrawn="1"/>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dirty="0">
                <a:solidFill>
                  <a:schemeClr val="accent2"/>
                </a:solidFill>
              </a:rPr>
              <a:t>Липецкая </a:t>
            </a:r>
          </a:p>
          <a:p>
            <a:r>
              <a:rPr lang="ru-RU" altLang="ru-RU" sz="1200" dirty="0">
                <a:solidFill>
                  <a:schemeClr val="accent2"/>
                </a:solidFill>
              </a:rPr>
              <a:t>область</a:t>
            </a:r>
          </a:p>
        </p:txBody>
      </p:sp>
      <p:sp>
        <p:nvSpPr>
          <p:cNvPr id="8" name="Заголовок 2"/>
          <p:cNvSpPr>
            <a:spLocks noGrp="1"/>
          </p:cNvSpPr>
          <p:nvPr>
            <p:ph type="title"/>
          </p:nvPr>
        </p:nvSpPr>
        <p:spPr>
          <a:xfrm>
            <a:off x="1917700" y="228601"/>
            <a:ext cx="10020300" cy="588961"/>
          </a:xfrm>
        </p:spPr>
        <p:txBody>
          <a:bodyPr/>
          <a:lstStyle>
            <a:lvl1pPr algn="ctr">
              <a:defRPr/>
            </a:lvl1pPr>
          </a:lstStyle>
          <a:p>
            <a:r>
              <a:rPr lang="ru-RU" dirty="0"/>
              <a:t>Образец заголовка</a:t>
            </a:r>
          </a:p>
        </p:txBody>
      </p:sp>
    </p:spTree>
    <p:extLst>
      <p:ext uri="{BB962C8B-B14F-4D97-AF65-F5344CB8AC3E}">
        <p14:creationId xmlns:p14="http://schemas.microsoft.com/office/powerpoint/2010/main" val="1840416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rgbClr val="E1E9EA">
              <a:alpha val="70000"/>
            </a:srgbClr>
          </a:solidFill>
        </p:spPr>
        <p:txBody>
          <a:bodyPr rtlCol="0">
            <a:normAutofit/>
          </a:bodyPr>
          <a:lstStyle>
            <a:lvl1pPr>
              <a:defRPr lang="en-US" sz="1800"/>
            </a:lvl1pPr>
          </a:lstStyle>
          <a:p>
            <a:pPr lvl="0"/>
            <a:endParaRPr lang="en-US" noProof="0" dirty="0"/>
          </a:p>
        </p:txBody>
      </p:sp>
    </p:spTree>
    <p:extLst>
      <p:ext uri="{BB962C8B-B14F-4D97-AF65-F5344CB8AC3E}">
        <p14:creationId xmlns:p14="http://schemas.microsoft.com/office/powerpoint/2010/main" val="320008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4264BD-6949-4EE0-B381-97ECB220680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65088BB-5A49-4C09-9D8E-4662BE91850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A4EFDC0-D6EB-42EA-BED7-20A4F7EA07B8}"/>
              </a:ext>
            </a:extLst>
          </p:cNvPr>
          <p:cNvSpPr>
            <a:spLocks noGrp="1"/>
          </p:cNvSpPr>
          <p:nvPr>
            <p:ph type="dt" sz="half" idx="10"/>
          </p:nvPr>
        </p:nvSpPr>
        <p:spPr/>
        <p:txBody>
          <a:bodyPr/>
          <a:lstStyle/>
          <a:p>
            <a:fld id="{C4FA7E45-FCAA-45ED-B528-6434D67F9E5E}" type="datetimeFigureOut">
              <a:rPr lang="ru-RU" smtClean="0"/>
              <a:t>09.01.2024</a:t>
            </a:fld>
            <a:endParaRPr lang="ru-RU"/>
          </a:p>
        </p:txBody>
      </p:sp>
      <p:sp>
        <p:nvSpPr>
          <p:cNvPr id="5" name="Нижний колонтитул 4">
            <a:extLst>
              <a:ext uri="{FF2B5EF4-FFF2-40B4-BE49-F238E27FC236}">
                <a16:creationId xmlns:a16="http://schemas.microsoft.com/office/drawing/2014/main" id="{23BFEFDB-56CE-4660-88B7-A1FB07CD735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1FAEDDA-0575-43BB-AFF8-68CD9C3F521A}"/>
              </a:ext>
            </a:extLst>
          </p:cNvPr>
          <p:cNvSpPr>
            <a:spLocks noGrp="1"/>
          </p:cNvSpPr>
          <p:nvPr>
            <p:ph type="sldNum" sz="quarter" idx="12"/>
          </p:nvPr>
        </p:nvSpPr>
        <p:spPr/>
        <p:txBody>
          <a:bodyPr/>
          <a:lstStyle/>
          <a:p>
            <a:fld id="{374597C9-1411-45BC-A1E3-CE6F988B18EC}" type="slidenum">
              <a:rPr lang="ru-RU" smtClean="0"/>
              <a:t>‹#›</a:t>
            </a:fld>
            <a:endParaRPr lang="ru-RU"/>
          </a:p>
        </p:txBody>
      </p:sp>
    </p:spTree>
    <p:extLst>
      <p:ext uri="{BB962C8B-B14F-4D97-AF65-F5344CB8AC3E}">
        <p14:creationId xmlns:p14="http://schemas.microsoft.com/office/powerpoint/2010/main" val="418994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AA5AEA-4B6B-479D-A1A2-93C9FB86584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B6C2BA5-D14B-4D03-8C5A-CCA8EBB1C7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774228E-F2C8-4871-9315-A1ECB603B9BD}"/>
              </a:ext>
            </a:extLst>
          </p:cNvPr>
          <p:cNvSpPr>
            <a:spLocks noGrp="1"/>
          </p:cNvSpPr>
          <p:nvPr>
            <p:ph type="dt" sz="half" idx="10"/>
          </p:nvPr>
        </p:nvSpPr>
        <p:spPr/>
        <p:txBody>
          <a:bodyPr/>
          <a:lstStyle/>
          <a:p>
            <a:fld id="{C4FA7E45-FCAA-45ED-B528-6434D67F9E5E}" type="datetimeFigureOut">
              <a:rPr lang="ru-RU" smtClean="0"/>
              <a:t>09.01.2024</a:t>
            </a:fld>
            <a:endParaRPr lang="ru-RU"/>
          </a:p>
        </p:txBody>
      </p:sp>
      <p:sp>
        <p:nvSpPr>
          <p:cNvPr id="5" name="Нижний колонтитул 4">
            <a:extLst>
              <a:ext uri="{FF2B5EF4-FFF2-40B4-BE49-F238E27FC236}">
                <a16:creationId xmlns:a16="http://schemas.microsoft.com/office/drawing/2014/main" id="{924BD101-B6C5-408C-AED5-CBFE7D53A08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79E85C5-2581-43D6-B7DB-C34E7F2BF507}"/>
              </a:ext>
            </a:extLst>
          </p:cNvPr>
          <p:cNvSpPr>
            <a:spLocks noGrp="1"/>
          </p:cNvSpPr>
          <p:nvPr>
            <p:ph type="sldNum" sz="quarter" idx="12"/>
          </p:nvPr>
        </p:nvSpPr>
        <p:spPr/>
        <p:txBody>
          <a:bodyPr/>
          <a:lstStyle/>
          <a:p>
            <a:fld id="{374597C9-1411-45BC-A1E3-CE6F988B18EC}" type="slidenum">
              <a:rPr lang="ru-RU" smtClean="0"/>
              <a:t>‹#›</a:t>
            </a:fld>
            <a:endParaRPr lang="ru-RU"/>
          </a:p>
        </p:txBody>
      </p:sp>
    </p:spTree>
    <p:extLst>
      <p:ext uri="{BB962C8B-B14F-4D97-AF65-F5344CB8AC3E}">
        <p14:creationId xmlns:p14="http://schemas.microsoft.com/office/powerpoint/2010/main" val="28237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D492BB-8971-4A69-B0E0-6E392381B0E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825B239-4D7E-48CE-BF84-19481830C2A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2ED11FD-F569-470C-92B7-3F3EC16CAF1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70EE23E-3FCA-4DEC-9753-56EB29438F64}"/>
              </a:ext>
            </a:extLst>
          </p:cNvPr>
          <p:cNvSpPr>
            <a:spLocks noGrp="1"/>
          </p:cNvSpPr>
          <p:nvPr>
            <p:ph type="dt" sz="half" idx="10"/>
          </p:nvPr>
        </p:nvSpPr>
        <p:spPr/>
        <p:txBody>
          <a:bodyPr/>
          <a:lstStyle/>
          <a:p>
            <a:fld id="{C4FA7E45-FCAA-45ED-B528-6434D67F9E5E}" type="datetimeFigureOut">
              <a:rPr lang="ru-RU" smtClean="0"/>
              <a:t>09.01.2024</a:t>
            </a:fld>
            <a:endParaRPr lang="ru-RU"/>
          </a:p>
        </p:txBody>
      </p:sp>
      <p:sp>
        <p:nvSpPr>
          <p:cNvPr id="6" name="Нижний колонтитул 5">
            <a:extLst>
              <a:ext uri="{FF2B5EF4-FFF2-40B4-BE49-F238E27FC236}">
                <a16:creationId xmlns:a16="http://schemas.microsoft.com/office/drawing/2014/main" id="{A2F06943-C597-4488-85A6-D2D65F2F08F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015B999-EF41-47F8-A24D-BA11D4323100}"/>
              </a:ext>
            </a:extLst>
          </p:cNvPr>
          <p:cNvSpPr>
            <a:spLocks noGrp="1"/>
          </p:cNvSpPr>
          <p:nvPr>
            <p:ph type="sldNum" sz="quarter" idx="12"/>
          </p:nvPr>
        </p:nvSpPr>
        <p:spPr/>
        <p:txBody>
          <a:bodyPr/>
          <a:lstStyle/>
          <a:p>
            <a:fld id="{374597C9-1411-45BC-A1E3-CE6F988B18EC}" type="slidenum">
              <a:rPr lang="ru-RU" smtClean="0"/>
              <a:t>‹#›</a:t>
            </a:fld>
            <a:endParaRPr lang="ru-RU"/>
          </a:p>
        </p:txBody>
      </p:sp>
    </p:spTree>
    <p:extLst>
      <p:ext uri="{BB962C8B-B14F-4D97-AF65-F5344CB8AC3E}">
        <p14:creationId xmlns:p14="http://schemas.microsoft.com/office/powerpoint/2010/main" val="239396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E9669C-A80B-4A70-B063-F88D0E16CAD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9A477B6-B6FE-4474-93B0-408E347377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88D817E-2E68-4822-A731-8D6254C3C88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416BE91-C84F-43A5-9613-B583C7892C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59A814A-637B-4186-86C6-77CB675219B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2DA4BB7-D4C4-48AC-B31F-BC90E5261DB0}"/>
              </a:ext>
            </a:extLst>
          </p:cNvPr>
          <p:cNvSpPr>
            <a:spLocks noGrp="1"/>
          </p:cNvSpPr>
          <p:nvPr>
            <p:ph type="dt" sz="half" idx="10"/>
          </p:nvPr>
        </p:nvSpPr>
        <p:spPr/>
        <p:txBody>
          <a:bodyPr/>
          <a:lstStyle/>
          <a:p>
            <a:fld id="{C4FA7E45-FCAA-45ED-B528-6434D67F9E5E}" type="datetimeFigureOut">
              <a:rPr lang="ru-RU" smtClean="0"/>
              <a:t>09.01.2024</a:t>
            </a:fld>
            <a:endParaRPr lang="ru-RU"/>
          </a:p>
        </p:txBody>
      </p:sp>
      <p:sp>
        <p:nvSpPr>
          <p:cNvPr id="8" name="Нижний колонтитул 7">
            <a:extLst>
              <a:ext uri="{FF2B5EF4-FFF2-40B4-BE49-F238E27FC236}">
                <a16:creationId xmlns:a16="http://schemas.microsoft.com/office/drawing/2014/main" id="{DCB67C01-B68A-4699-8617-555277D7B72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B058937-C254-4C4D-85F3-D7A89023867F}"/>
              </a:ext>
            </a:extLst>
          </p:cNvPr>
          <p:cNvSpPr>
            <a:spLocks noGrp="1"/>
          </p:cNvSpPr>
          <p:nvPr>
            <p:ph type="sldNum" sz="quarter" idx="12"/>
          </p:nvPr>
        </p:nvSpPr>
        <p:spPr/>
        <p:txBody>
          <a:bodyPr/>
          <a:lstStyle/>
          <a:p>
            <a:fld id="{374597C9-1411-45BC-A1E3-CE6F988B18EC}" type="slidenum">
              <a:rPr lang="ru-RU" smtClean="0"/>
              <a:t>‹#›</a:t>
            </a:fld>
            <a:endParaRPr lang="ru-RU"/>
          </a:p>
        </p:txBody>
      </p:sp>
    </p:spTree>
    <p:extLst>
      <p:ext uri="{BB962C8B-B14F-4D97-AF65-F5344CB8AC3E}">
        <p14:creationId xmlns:p14="http://schemas.microsoft.com/office/powerpoint/2010/main" val="342616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48BC32-CD81-42E2-9F1A-B0B65EFAAF1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2F7733C-209F-4AA4-A42E-8B85804C46F2}"/>
              </a:ext>
            </a:extLst>
          </p:cNvPr>
          <p:cNvSpPr>
            <a:spLocks noGrp="1"/>
          </p:cNvSpPr>
          <p:nvPr>
            <p:ph type="dt" sz="half" idx="10"/>
          </p:nvPr>
        </p:nvSpPr>
        <p:spPr/>
        <p:txBody>
          <a:bodyPr/>
          <a:lstStyle/>
          <a:p>
            <a:fld id="{C4FA7E45-FCAA-45ED-B528-6434D67F9E5E}" type="datetimeFigureOut">
              <a:rPr lang="ru-RU" smtClean="0"/>
              <a:t>09.01.2024</a:t>
            </a:fld>
            <a:endParaRPr lang="ru-RU"/>
          </a:p>
        </p:txBody>
      </p:sp>
      <p:sp>
        <p:nvSpPr>
          <p:cNvPr id="4" name="Нижний колонтитул 3">
            <a:extLst>
              <a:ext uri="{FF2B5EF4-FFF2-40B4-BE49-F238E27FC236}">
                <a16:creationId xmlns:a16="http://schemas.microsoft.com/office/drawing/2014/main" id="{84735AB9-C8E9-4A32-83C4-CC8A226DD18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3D87301-1CE8-4D52-B879-09B62D15787A}"/>
              </a:ext>
            </a:extLst>
          </p:cNvPr>
          <p:cNvSpPr>
            <a:spLocks noGrp="1"/>
          </p:cNvSpPr>
          <p:nvPr>
            <p:ph type="sldNum" sz="quarter" idx="12"/>
          </p:nvPr>
        </p:nvSpPr>
        <p:spPr/>
        <p:txBody>
          <a:bodyPr/>
          <a:lstStyle/>
          <a:p>
            <a:fld id="{374597C9-1411-45BC-A1E3-CE6F988B18EC}" type="slidenum">
              <a:rPr lang="ru-RU" smtClean="0"/>
              <a:t>‹#›</a:t>
            </a:fld>
            <a:endParaRPr lang="ru-RU"/>
          </a:p>
        </p:txBody>
      </p:sp>
    </p:spTree>
    <p:extLst>
      <p:ext uri="{BB962C8B-B14F-4D97-AF65-F5344CB8AC3E}">
        <p14:creationId xmlns:p14="http://schemas.microsoft.com/office/powerpoint/2010/main" val="239170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A4D5FC4-C162-40B0-976E-6A98635B429A}"/>
              </a:ext>
            </a:extLst>
          </p:cNvPr>
          <p:cNvSpPr>
            <a:spLocks noGrp="1"/>
          </p:cNvSpPr>
          <p:nvPr>
            <p:ph type="dt" sz="half" idx="10"/>
          </p:nvPr>
        </p:nvSpPr>
        <p:spPr/>
        <p:txBody>
          <a:bodyPr/>
          <a:lstStyle/>
          <a:p>
            <a:fld id="{C4FA7E45-FCAA-45ED-B528-6434D67F9E5E}" type="datetimeFigureOut">
              <a:rPr lang="ru-RU" smtClean="0"/>
              <a:t>09.01.2024</a:t>
            </a:fld>
            <a:endParaRPr lang="ru-RU"/>
          </a:p>
        </p:txBody>
      </p:sp>
      <p:sp>
        <p:nvSpPr>
          <p:cNvPr id="3" name="Нижний колонтитул 2">
            <a:extLst>
              <a:ext uri="{FF2B5EF4-FFF2-40B4-BE49-F238E27FC236}">
                <a16:creationId xmlns:a16="http://schemas.microsoft.com/office/drawing/2014/main" id="{F0E0509E-67E3-4906-A2B3-80D89ABF4D0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67328E2-DAB7-4579-940C-CDC4E2BF8C15}"/>
              </a:ext>
            </a:extLst>
          </p:cNvPr>
          <p:cNvSpPr>
            <a:spLocks noGrp="1"/>
          </p:cNvSpPr>
          <p:nvPr>
            <p:ph type="sldNum" sz="quarter" idx="12"/>
          </p:nvPr>
        </p:nvSpPr>
        <p:spPr/>
        <p:txBody>
          <a:bodyPr/>
          <a:lstStyle/>
          <a:p>
            <a:fld id="{374597C9-1411-45BC-A1E3-CE6F988B18EC}" type="slidenum">
              <a:rPr lang="ru-RU" smtClean="0"/>
              <a:t>‹#›</a:t>
            </a:fld>
            <a:endParaRPr lang="ru-RU"/>
          </a:p>
        </p:txBody>
      </p:sp>
    </p:spTree>
    <p:extLst>
      <p:ext uri="{BB962C8B-B14F-4D97-AF65-F5344CB8AC3E}">
        <p14:creationId xmlns:p14="http://schemas.microsoft.com/office/powerpoint/2010/main" val="340367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AE96F2-F935-494E-9867-7324262FA57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2531093-E4EF-4B22-989C-AF0AE7C6C5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B03FB91-4C66-4630-B241-27C88F188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36A6397-70DE-4ED0-8195-4728AC404AD5}"/>
              </a:ext>
            </a:extLst>
          </p:cNvPr>
          <p:cNvSpPr>
            <a:spLocks noGrp="1"/>
          </p:cNvSpPr>
          <p:nvPr>
            <p:ph type="dt" sz="half" idx="10"/>
          </p:nvPr>
        </p:nvSpPr>
        <p:spPr/>
        <p:txBody>
          <a:bodyPr/>
          <a:lstStyle/>
          <a:p>
            <a:fld id="{C4FA7E45-FCAA-45ED-B528-6434D67F9E5E}" type="datetimeFigureOut">
              <a:rPr lang="ru-RU" smtClean="0"/>
              <a:t>09.01.2024</a:t>
            </a:fld>
            <a:endParaRPr lang="ru-RU"/>
          </a:p>
        </p:txBody>
      </p:sp>
      <p:sp>
        <p:nvSpPr>
          <p:cNvPr id="6" name="Нижний колонтитул 5">
            <a:extLst>
              <a:ext uri="{FF2B5EF4-FFF2-40B4-BE49-F238E27FC236}">
                <a16:creationId xmlns:a16="http://schemas.microsoft.com/office/drawing/2014/main" id="{7F819FC8-D5F4-4577-B6FB-5D1455C3E58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D4171A7-4A5E-431A-9558-9674A23EEEBF}"/>
              </a:ext>
            </a:extLst>
          </p:cNvPr>
          <p:cNvSpPr>
            <a:spLocks noGrp="1"/>
          </p:cNvSpPr>
          <p:nvPr>
            <p:ph type="sldNum" sz="quarter" idx="12"/>
          </p:nvPr>
        </p:nvSpPr>
        <p:spPr/>
        <p:txBody>
          <a:bodyPr/>
          <a:lstStyle/>
          <a:p>
            <a:fld id="{374597C9-1411-45BC-A1E3-CE6F988B18EC}" type="slidenum">
              <a:rPr lang="ru-RU" smtClean="0"/>
              <a:t>‹#›</a:t>
            </a:fld>
            <a:endParaRPr lang="ru-RU"/>
          </a:p>
        </p:txBody>
      </p:sp>
    </p:spTree>
    <p:extLst>
      <p:ext uri="{BB962C8B-B14F-4D97-AF65-F5344CB8AC3E}">
        <p14:creationId xmlns:p14="http://schemas.microsoft.com/office/powerpoint/2010/main" val="345740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737A7A-97A2-4CBF-B633-55085039BA7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5D2C43E-A903-47CB-8AF3-BF9C6FD2FC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5C68C75-0286-4109-927D-C51B2D35E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4ED2CD5-B17D-49E6-A154-D73E32C5CDE8}"/>
              </a:ext>
            </a:extLst>
          </p:cNvPr>
          <p:cNvSpPr>
            <a:spLocks noGrp="1"/>
          </p:cNvSpPr>
          <p:nvPr>
            <p:ph type="dt" sz="half" idx="10"/>
          </p:nvPr>
        </p:nvSpPr>
        <p:spPr/>
        <p:txBody>
          <a:bodyPr/>
          <a:lstStyle/>
          <a:p>
            <a:fld id="{C4FA7E45-FCAA-45ED-B528-6434D67F9E5E}" type="datetimeFigureOut">
              <a:rPr lang="ru-RU" smtClean="0"/>
              <a:t>09.01.2024</a:t>
            </a:fld>
            <a:endParaRPr lang="ru-RU"/>
          </a:p>
        </p:txBody>
      </p:sp>
      <p:sp>
        <p:nvSpPr>
          <p:cNvPr id="6" name="Нижний колонтитул 5">
            <a:extLst>
              <a:ext uri="{FF2B5EF4-FFF2-40B4-BE49-F238E27FC236}">
                <a16:creationId xmlns:a16="http://schemas.microsoft.com/office/drawing/2014/main" id="{E5DA1636-2F3C-4A70-A500-A68CA6B905A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6F2A18B-85B0-4ACD-8D0D-D15C1F585398}"/>
              </a:ext>
            </a:extLst>
          </p:cNvPr>
          <p:cNvSpPr>
            <a:spLocks noGrp="1"/>
          </p:cNvSpPr>
          <p:nvPr>
            <p:ph type="sldNum" sz="quarter" idx="12"/>
          </p:nvPr>
        </p:nvSpPr>
        <p:spPr/>
        <p:txBody>
          <a:bodyPr/>
          <a:lstStyle/>
          <a:p>
            <a:fld id="{374597C9-1411-45BC-A1E3-CE6F988B18EC}" type="slidenum">
              <a:rPr lang="ru-RU" smtClean="0"/>
              <a:t>‹#›</a:t>
            </a:fld>
            <a:endParaRPr lang="ru-RU"/>
          </a:p>
        </p:txBody>
      </p:sp>
    </p:spTree>
    <p:extLst>
      <p:ext uri="{BB962C8B-B14F-4D97-AF65-F5344CB8AC3E}">
        <p14:creationId xmlns:p14="http://schemas.microsoft.com/office/powerpoint/2010/main" val="4075322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E66C63-435C-422B-8883-FC524264DC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8C240CE-DD62-45F4-95EE-E5E16C057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6E15B4D-4914-4EF0-8EC8-A91D06014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A7E45-FCAA-45ED-B528-6434D67F9E5E}" type="datetimeFigureOut">
              <a:rPr lang="ru-RU" smtClean="0"/>
              <a:t>09.01.2024</a:t>
            </a:fld>
            <a:endParaRPr lang="ru-RU"/>
          </a:p>
        </p:txBody>
      </p:sp>
      <p:sp>
        <p:nvSpPr>
          <p:cNvPr id="5" name="Нижний колонтитул 4">
            <a:extLst>
              <a:ext uri="{FF2B5EF4-FFF2-40B4-BE49-F238E27FC236}">
                <a16:creationId xmlns:a16="http://schemas.microsoft.com/office/drawing/2014/main" id="{FC9C619B-D647-4711-91C0-3B7E7B45C0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D719061-071D-4106-9B3D-4D6CA4AA36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597C9-1411-45BC-A1E3-CE6F988B18EC}" type="slidenum">
              <a:rPr lang="ru-RU" smtClean="0"/>
              <a:t>‹#›</a:t>
            </a:fld>
            <a:endParaRPr lang="ru-RU"/>
          </a:p>
        </p:txBody>
      </p:sp>
    </p:spTree>
    <p:extLst>
      <p:ext uri="{BB962C8B-B14F-4D97-AF65-F5344CB8AC3E}">
        <p14:creationId xmlns:p14="http://schemas.microsoft.com/office/powerpoint/2010/main" val="2054598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jp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consultantplus://offline/ref=1E87EAA3ECD98642A0C4EF5221A13695EE381E8D2425CA68EB0F35AB12ABFFCADF4EAF9E195943D35D77F3D55EV5R1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0"/>
            <a:ext cx="9093200" cy="6858000"/>
          </a:xfrm>
          <a:custGeom>
            <a:avLst/>
            <a:gdLst>
              <a:gd name="T0" fmla="*/ 1668 w 2429"/>
              <a:gd name="T1" fmla="*/ 1839 h 1839"/>
              <a:gd name="T2" fmla="*/ 2237 w 2429"/>
              <a:gd name="T3" fmla="*/ 1244 h 1839"/>
              <a:gd name="T4" fmla="*/ 2320 w 2429"/>
              <a:gd name="T5" fmla="*/ 629 h 1839"/>
              <a:gd name="T6" fmla="*/ 1983 w 2429"/>
              <a:gd name="T7" fmla="*/ 0 h 1839"/>
              <a:gd name="T8" fmla="*/ 0 w 2429"/>
              <a:gd name="T9" fmla="*/ 0 h 1839"/>
              <a:gd name="T10" fmla="*/ 0 w 2429"/>
              <a:gd name="T11" fmla="*/ 1839 h 1839"/>
              <a:gd name="T12" fmla="*/ 1668 w 2429"/>
              <a:gd name="T13" fmla="*/ 1839 h 1839"/>
              <a:gd name="T14" fmla="*/ 1668 w 2429"/>
              <a:gd name="T15" fmla="*/ 1839 h 18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9" h="1839">
                <a:moveTo>
                  <a:pt x="1668" y="1839"/>
                </a:moveTo>
                <a:cubicBezTo>
                  <a:pt x="2237" y="1244"/>
                  <a:pt x="2237" y="1244"/>
                  <a:pt x="2237" y="1244"/>
                </a:cubicBezTo>
                <a:cubicBezTo>
                  <a:pt x="2395" y="1078"/>
                  <a:pt x="2429" y="831"/>
                  <a:pt x="2320" y="629"/>
                </a:cubicBezTo>
                <a:cubicBezTo>
                  <a:pt x="1983" y="0"/>
                  <a:pt x="1983" y="0"/>
                  <a:pt x="1983" y="0"/>
                </a:cubicBezTo>
                <a:cubicBezTo>
                  <a:pt x="0" y="0"/>
                  <a:pt x="0" y="0"/>
                  <a:pt x="0" y="0"/>
                </a:cubicBezTo>
                <a:cubicBezTo>
                  <a:pt x="0" y="1836"/>
                  <a:pt x="0" y="1839"/>
                  <a:pt x="0" y="1839"/>
                </a:cubicBezTo>
                <a:cubicBezTo>
                  <a:pt x="1668" y="1839"/>
                  <a:pt x="1668" y="1839"/>
                  <a:pt x="1668" y="1839"/>
                </a:cubicBezTo>
                <a:cubicBezTo>
                  <a:pt x="1668" y="1839"/>
                  <a:pt x="1668" y="1839"/>
                  <a:pt x="1668" y="1839"/>
                </a:cubicBezTo>
                <a:close/>
              </a:path>
            </a:pathLst>
          </a:custGeom>
          <a:solidFill>
            <a:schemeClr val="accent6">
              <a:lumMod val="75000"/>
            </a:schemeClr>
          </a:solidFill>
          <a:ln>
            <a:solidFill>
              <a:schemeClr val="accent6">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000" b="1" dirty="0">
              <a:latin typeface="Times New Roman" pitchFamily="18" charset="0"/>
              <a:cs typeface="Times New Roman" pitchFamily="18" charset="0"/>
            </a:endParaRPr>
          </a:p>
        </p:txBody>
      </p:sp>
      <p:sp>
        <p:nvSpPr>
          <p:cNvPr id="29703" name="Прямоугольник 3"/>
          <p:cNvSpPr>
            <a:spLocks noChangeArrowheads="1"/>
          </p:cNvSpPr>
          <p:nvPr/>
        </p:nvSpPr>
        <p:spPr bwMode="auto">
          <a:xfrm>
            <a:off x="304580" y="6381047"/>
            <a:ext cx="6869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400" dirty="0">
                <a:solidFill>
                  <a:schemeClr val="bg1"/>
                </a:solidFill>
                <a:latin typeface="Times New Roman" panose="02020603050405020304" pitchFamily="18" charset="0"/>
                <a:cs typeface="Times New Roman" panose="02020603050405020304" pitchFamily="18" charset="0"/>
              </a:rPr>
              <a:t>2023 г.</a:t>
            </a:r>
          </a:p>
        </p:txBody>
      </p:sp>
      <p:sp>
        <p:nvSpPr>
          <p:cNvPr id="29706" name="Прямоугольник 13"/>
          <p:cNvSpPr>
            <a:spLocks noChangeArrowheads="1"/>
          </p:cNvSpPr>
          <p:nvPr/>
        </p:nvSpPr>
        <p:spPr bwMode="auto">
          <a:xfrm>
            <a:off x="710186" y="205673"/>
            <a:ext cx="1073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dirty="0">
                <a:solidFill>
                  <a:schemeClr val="bg1"/>
                </a:solidFill>
                <a:latin typeface="Times New Roman" panose="02020603050405020304" pitchFamily="18" charset="0"/>
                <a:cs typeface="Times New Roman" panose="02020603050405020304" pitchFamily="18" charset="0"/>
              </a:rPr>
              <a:t>Управление финансов</a:t>
            </a:r>
          </a:p>
        </p:txBody>
      </p:sp>
      <p:sp>
        <p:nvSpPr>
          <p:cNvPr id="3" name="TextBox 2"/>
          <p:cNvSpPr txBox="1"/>
          <p:nvPr/>
        </p:nvSpPr>
        <p:spPr>
          <a:xfrm>
            <a:off x="149902" y="2048753"/>
            <a:ext cx="8274570" cy="2554545"/>
          </a:xfrm>
          <a:prstGeom prst="rect">
            <a:avLst/>
          </a:prstGeom>
          <a:noFill/>
        </p:spPr>
        <p:txBody>
          <a:bodyPr wrap="square" rtlCol="0">
            <a:sp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«Организация закупок компьютерной техники и программного обеспечения в новых условиях. </a:t>
            </a:r>
          </a:p>
          <a:p>
            <a:pPr algn="ctr"/>
            <a:r>
              <a:rPr lang="ru-RU" sz="3200" b="1" dirty="0">
                <a:solidFill>
                  <a:schemeClr val="bg1"/>
                </a:solidFill>
                <a:latin typeface="Times New Roman" panose="02020603050405020304" pitchFamily="18" charset="0"/>
                <a:cs typeface="Times New Roman" panose="02020603050405020304" pitchFamily="18" charset="0"/>
              </a:rPr>
              <a:t>Основные изменения </a:t>
            </a:r>
          </a:p>
          <a:p>
            <a:pPr algn="ctr"/>
            <a:r>
              <a:rPr lang="ru-RU" sz="3200" b="1" dirty="0">
                <a:solidFill>
                  <a:schemeClr val="bg1"/>
                </a:solidFill>
                <a:latin typeface="Times New Roman" panose="02020603050405020304" pitchFamily="18" charset="0"/>
                <a:cs typeface="Times New Roman" panose="02020603050405020304" pitchFamily="18" charset="0"/>
              </a:rPr>
              <a:t>Закона № 44-ФЗ с 01.01.2024»</a:t>
            </a:r>
          </a:p>
        </p:txBody>
      </p:sp>
    </p:spTree>
    <p:extLst>
      <p:ext uri="{BB962C8B-B14F-4D97-AF65-F5344CB8AC3E}">
        <p14:creationId xmlns:p14="http://schemas.microsoft.com/office/powerpoint/2010/main" val="123440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4546" y="184252"/>
            <a:ext cx="10987454" cy="377812"/>
          </a:xfrm>
        </p:spPr>
        <p:txBody>
          <a:bodyPr>
            <a:noAutofit/>
          </a:bodyPr>
          <a:lstStyle/>
          <a:p>
            <a:pPr algn="ctr"/>
            <a:r>
              <a:rPr lang="ru-RU" sz="1800" b="1" dirty="0">
                <a:latin typeface="Times New Roman" panose="02020603050405020304" pitchFamily="18" charset="0"/>
                <a:cs typeface="Times New Roman" panose="02020603050405020304" pitchFamily="18" charset="0"/>
              </a:rPr>
              <a:t>ПОДТВЕРЖДЕНИЕ ПРАВ ОКУ «Управление по размещению госзаказа Липецкой области» В ЕИС (действия заказчика)</a:t>
            </a:r>
            <a:endParaRPr lang="ru-RU" sz="1800" dirty="0">
              <a:latin typeface="Times New Roman" panose="02020603050405020304" pitchFamily="18" charset="0"/>
              <a:cs typeface="Times New Roman" panose="02020603050405020304" pitchFamily="18" charset="0"/>
            </a:endParaRPr>
          </a:p>
        </p:txBody>
      </p:sp>
      <p:grpSp>
        <p:nvGrpSpPr>
          <p:cNvPr id="33" name="Group 1988"/>
          <p:cNvGrpSpPr/>
          <p:nvPr/>
        </p:nvGrpSpPr>
        <p:grpSpPr>
          <a:xfrm>
            <a:off x="305059" y="932996"/>
            <a:ext cx="5861826" cy="2873088"/>
            <a:chOff x="0" y="0"/>
            <a:chExt cx="6062990" cy="2369791"/>
          </a:xfrm>
        </p:grpSpPr>
        <p:sp>
          <p:nvSpPr>
            <p:cNvPr id="35" name="Rectangle 49"/>
            <p:cNvSpPr/>
            <p:nvPr/>
          </p:nvSpPr>
          <p:spPr>
            <a:xfrm>
              <a:off x="6016371" y="469816"/>
              <a:ext cx="46619" cy="206430"/>
            </a:xfrm>
            <a:prstGeom prst="rect">
              <a:avLst/>
            </a:prstGeom>
            <a:ln>
              <a:noFill/>
            </a:ln>
          </p:spPr>
          <p:txBody>
            <a:bodyPr vert="horz" lIns="0" tIns="0" rIns="0" bIns="0" rtlCol="0">
              <a:noAutofit/>
            </a:bodyPr>
            <a:lstStyle/>
            <a:p>
              <a:pPr marL="13970" indent="-6350" algn="l">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rPr>
                <a:t> </a:t>
              </a:r>
            </a:p>
          </p:txBody>
        </p:sp>
        <p:sp>
          <p:nvSpPr>
            <p:cNvPr id="36" name="Rectangle 50"/>
            <p:cNvSpPr/>
            <p:nvPr/>
          </p:nvSpPr>
          <p:spPr>
            <a:xfrm>
              <a:off x="5978271" y="2163361"/>
              <a:ext cx="46619" cy="206430"/>
            </a:xfrm>
            <a:prstGeom prst="rect">
              <a:avLst/>
            </a:prstGeom>
            <a:ln>
              <a:noFill/>
            </a:ln>
          </p:spPr>
          <p:txBody>
            <a:bodyPr vert="horz" lIns="0" tIns="0" rIns="0" bIns="0" rtlCol="0">
              <a:noAutofit/>
            </a:bodyPr>
            <a:lstStyle/>
            <a:p>
              <a:pPr marL="13970" indent="-6350" algn="l">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rPr>
                <a:t> </a:t>
              </a:r>
            </a:p>
          </p:txBody>
        </p:sp>
        <p:pic>
          <p:nvPicPr>
            <p:cNvPr id="37" name="Picture 138"/>
            <p:cNvPicPr/>
            <p:nvPr/>
          </p:nvPicPr>
          <p:blipFill>
            <a:blip r:embed="rId3"/>
            <a:stretch>
              <a:fillRect/>
            </a:stretch>
          </p:blipFill>
          <p:spPr>
            <a:xfrm>
              <a:off x="33020" y="0"/>
              <a:ext cx="5975604" cy="594360"/>
            </a:xfrm>
            <a:prstGeom prst="rect">
              <a:avLst/>
            </a:prstGeom>
          </p:spPr>
        </p:pic>
        <p:pic>
          <p:nvPicPr>
            <p:cNvPr id="38" name="Picture 140"/>
            <p:cNvPicPr/>
            <p:nvPr/>
          </p:nvPicPr>
          <p:blipFill>
            <a:blip r:embed="rId4"/>
            <a:stretch>
              <a:fillRect/>
            </a:stretch>
          </p:blipFill>
          <p:spPr>
            <a:xfrm>
              <a:off x="33020" y="745490"/>
              <a:ext cx="5939283" cy="1537970"/>
            </a:xfrm>
            <a:prstGeom prst="rect">
              <a:avLst/>
            </a:prstGeom>
          </p:spPr>
        </p:pic>
        <p:sp>
          <p:nvSpPr>
            <p:cNvPr id="39" name="Shape 146"/>
            <p:cNvSpPr/>
            <p:nvPr/>
          </p:nvSpPr>
          <p:spPr>
            <a:xfrm>
              <a:off x="629031" y="485267"/>
              <a:ext cx="447929" cy="351663"/>
            </a:xfrm>
            <a:custGeom>
              <a:avLst/>
              <a:gdLst/>
              <a:ahLst/>
              <a:cxnLst/>
              <a:rect l="0" t="0" r="0" b="0"/>
              <a:pathLst>
                <a:path w="447929" h="351663">
                  <a:moveTo>
                    <a:pt x="19431" y="0"/>
                  </a:moveTo>
                  <a:lnTo>
                    <a:pt x="332082" y="241965"/>
                  </a:lnTo>
                  <a:lnTo>
                    <a:pt x="351536" y="216789"/>
                  </a:lnTo>
                  <a:lnTo>
                    <a:pt x="447929" y="351663"/>
                  </a:lnTo>
                  <a:lnTo>
                    <a:pt x="293243" y="292227"/>
                  </a:lnTo>
                  <a:lnTo>
                    <a:pt x="312710" y="267035"/>
                  </a:lnTo>
                  <a:lnTo>
                    <a:pt x="0" y="25146"/>
                  </a:lnTo>
                  <a:lnTo>
                    <a:pt x="19431" y="0"/>
                  </a:ln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ru-RU"/>
            </a:p>
          </p:txBody>
        </p:sp>
        <p:sp>
          <p:nvSpPr>
            <p:cNvPr id="40" name="Shape 149"/>
            <p:cNvSpPr/>
            <p:nvPr/>
          </p:nvSpPr>
          <p:spPr>
            <a:xfrm>
              <a:off x="2139950" y="1092835"/>
              <a:ext cx="776605" cy="95250"/>
            </a:xfrm>
            <a:custGeom>
              <a:avLst/>
              <a:gdLst/>
              <a:ahLst/>
              <a:cxnLst/>
              <a:rect l="0" t="0" r="0" b="0"/>
              <a:pathLst>
                <a:path w="776605" h="95250">
                  <a:moveTo>
                    <a:pt x="617855" y="0"/>
                  </a:moveTo>
                  <a:lnTo>
                    <a:pt x="776605" y="47625"/>
                  </a:lnTo>
                  <a:lnTo>
                    <a:pt x="617855" y="95250"/>
                  </a:lnTo>
                  <a:lnTo>
                    <a:pt x="617855" y="63500"/>
                  </a:lnTo>
                  <a:lnTo>
                    <a:pt x="0" y="63500"/>
                  </a:lnTo>
                  <a:lnTo>
                    <a:pt x="0" y="31750"/>
                  </a:lnTo>
                  <a:lnTo>
                    <a:pt x="617855" y="31750"/>
                  </a:lnTo>
                  <a:lnTo>
                    <a:pt x="617855" y="0"/>
                  </a:lnTo>
                  <a:close/>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ru-RU"/>
            </a:p>
          </p:txBody>
        </p:sp>
        <p:sp>
          <p:nvSpPr>
            <p:cNvPr id="41" name="Rectangle 150"/>
            <p:cNvSpPr/>
            <p:nvPr/>
          </p:nvSpPr>
          <p:spPr>
            <a:xfrm>
              <a:off x="1069975" y="585445"/>
              <a:ext cx="101346" cy="224380"/>
            </a:xfrm>
            <a:prstGeom prst="rect">
              <a:avLst/>
            </a:prstGeom>
            <a:ln>
              <a:noFill/>
            </a:ln>
          </p:spPr>
          <p:txBody>
            <a:bodyPr vert="horz" lIns="0" tIns="0" rIns="0" bIns="0" rtlCol="0">
              <a:noAutofit/>
            </a:bodyPr>
            <a:lstStyle/>
            <a:p>
              <a:pPr marL="13970" indent="-6350" algn="l">
                <a:lnSpc>
                  <a:spcPct val="107000"/>
                </a:lnSpc>
                <a:spcAft>
                  <a:spcPts val="800"/>
                </a:spcAft>
              </a:pPr>
              <a:r>
                <a:rPr lang="ru-RU" sz="1200" b="1">
                  <a:solidFill>
                    <a:srgbClr val="FF0000"/>
                  </a:solidFill>
                  <a:effectLst/>
                  <a:latin typeface="Times New Roman" panose="02020603050405020304" pitchFamily="18" charset="0"/>
                  <a:ea typeface="Times New Roman" panose="02020603050405020304" pitchFamily="18" charset="0"/>
                </a:rPr>
                <a:t>1</a:t>
              </a:r>
              <a:endParaRPr lang="ru-RU" sz="1100">
                <a:solidFill>
                  <a:srgbClr val="000000"/>
                </a:solidFill>
                <a:effectLst/>
                <a:latin typeface="Times New Roman" panose="02020603050405020304" pitchFamily="18" charset="0"/>
                <a:ea typeface="Times New Roman" panose="02020603050405020304" pitchFamily="18" charset="0"/>
              </a:endParaRPr>
            </a:p>
          </p:txBody>
        </p:sp>
        <p:sp>
          <p:nvSpPr>
            <p:cNvPr id="42" name="Rectangle 151"/>
            <p:cNvSpPr/>
            <p:nvPr/>
          </p:nvSpPr>
          <p:spPr>
            <a:xfrm>
              <a:off x="1146175" y="585445"/>
              <a:ext cx="50673" cy="224380"/>
            </a:xfrm>
            <a:prstGeom prst="rect">
              <a:avLst/>
            </a:prstGeom>
            <a:ln>
              <a:noFill/>
            </a:ln>
          </p:spPr>
          <p:txBody>
            <a:bodyPr vert="horz" lIns="0" tIns="0" rIns="0" bIns="0" rtlCol="0">
              <a:noAutofit/>
            </a:bodyPr>
            <a:lstStyle/>
            <a:p>
              <a:pPr marL="13970" indent="-6350" algn="l">
                <a:lnSpc>
                  <a:spcPct val="107000"/>
                </a:lnSpc>
                <a:spcAft>
                  <a:spcPts val="800"/>
                </a:spcAft>
              </a:pPr>
              <a:r>
                <a:rPr lang="ru-RU" sz="1200" b="1">
                  <a:solidFill>
                    <a:srgbClr val="FF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Times New Roman" panose="02020603050405020304" pitchFamily="18" charset="0"/>
                <a:ea typeface="Times New Roman" panose="02020603050405020304" pitchFamily="18" charset="0"/>
              </a:endParaRPr>
            </a:p>
          </p:txBody>
        </p:sp>
        <p:sp>
          <p:nvSpPr>
            <p:cNvPr id="43" name="Shape 152"/>
            <p:cNvSpPr/>
            <p:nvPr/>
          </p:nvSpPr>
          <p:spPr>
            <a:xfrm>
              <a:off x="2517775" y="958850"/>
              <a:ext cx="143510" cy="143510"/>
            </a:xfrm>
            <a:custGeom>
              <a:avLst/>
              <a:gdLst/>
              <a:ahLst/>
              <a:cxnLst/>
              <a:rect l="0" t="0" r="0" b="0"/>
              <a:pathLst>
                <a:path w="143510" h="143510">
                  <a:moveTo>
                    <a:pt x="71755" y="0"/>
                  </a:moveTo>
                  <a:cubicBezTo>
                    <a:pt x="111379" y="0"/>
                    <a:pt x="143510" y="32131"/>
                    <a:pt x="143510" y="71755"/>
                  </a:cubicBezTo>
                  <a:cubicBezTo>
                    <a:pt x="143510" y="111379"/>
                    <a:pt x="111379" y="143510"/>
                    <a:pt x="71755" y="143510"/>
                  </a:cubicBezTo>
                  <a:cubicBezTo>
                    <a:pt x="32131" y="143510"/>
                    <a:pt x="0" y="111379"/>
                    <a:pt x="0" y="71755"/>
                  </a:cubicBezTo>
                  <a:cubicBezTo>
                    <a:pt x="0" y="32131"/>
                    <a:pt x="32131" y="0"/>
                    <a:pt x="71755" y="0"/>
                  </a:cubicBezTo>
                  <a:close/>
                </a:path>
              </a:pathLst>
            </a:custGeom>
            <a:ln w="0" cap="flat">
              <a:round/>
            </a:ln>
          </p:spPr>
          <p:style>
            <a:lnRef idx="0">
              <a:srgbClr val="000000">
                <a:alpha val="0"/>
              </a:srgbClr>
            </a:lnRef>
            <a:fillRef idx="1">
              <a:srgbClr val="FFFFFF">
                <a:alpha val="63137"/>
              </a:srgbClr>
            </a:fillRef>
            <a:effectRef idx="0">
              <a:scrgbClr r="0" g="0" b="0"/>
            </a:effectRef>
            <a:fontRef idx="none"/>
          </p:style>
          <p:txBody>
            <a:bodyPr/>
            <a:lstStyle/>
            <a:p>
              <a:endParaRPr lang="ru-RU"/>
            </a:p>
          </p:txBody>
        </p:sp>
        <p:sp>
          <p:nvSpPr>
            <p:cNvPr id="44" name="Rectangle 153"/>
            <p:cNvSpPr/>
            <p:nvPr/>
          </p:nvSpPr>
          <p:spPr>
            <a:xfrm>
              <a:off x="2554732" y="943584"/>
              <a:ext cx="101346" cy="224380"/>
            </a:xfrm>
            <a:prstGeom prst="rect">
              <a:avLst/>
            </a:prstGeom>
            <a:ln>
              <a:noFill/>
            </a:ln>
          </p:spPr>
          <p:txBody>
            <a:bodyPr vert="horz" lIns="0" tIns="0" rIns="0" bIns="0" rtlCol="0">
              <a:noAutofit/>
            </a:bodyPr>
            <a:lstStyle/>
            <a:p>
              <a:pPr marL="13970" indent="-6350" algn="l">
                <a:lnSpc>
                  <a:spcPct val="107000"/>
                </a:lnSpc>
                <a:spcAft>
                  <a:spcPts val="800"/>
                </a:spcAft>
              </a:pPr>
              <a:r>
                <a:rPr lang="ru-RU" sz="1200" b="1">
                  <a:solidFill>
                    <a:srgbClr val="FF0000"/>
                  </a:solidFill>
                  <a:effectLst/>
                  <a:latin typeface="Times New Roman" panose="02020603050405020304" pitchFamily="18" charset="0"/>
                  <a:ea typeface="Times New Roman" panose="02020603050405020304" pitchFamily="18" charset="0"/>
                </a:rPr>
                <a:t>2</a:t>
              </a:r>
              <a:endParaRPr lang="ru-RU" sz="1100">
                <a:solidFill>
                  <a:srgbClr val="000000"/>
                </a:solidFill>
                <a:effectLst/>
                <a:latin typeface="Times New Roman" panose="02020603050405020304" pitchFamily="18" charset="0"/>
                <a:ea typeface="Times New Roman" panose="02020603050405020304" pitchFamily="18" charset="0"/>
              </a:endParaRPr>
            </a:p>
          </p:txBody>
        </p:sp>
        <p:sp>
          <p:nvSpPr>
            <p:cNvPr id="45" name="Rectangle 154"/>
            <p:cNvSpPr/>
            <p:nvPr/>
          </p:nvSpPr>
          <p:spPr>
            <a:xfrm>
              <a:off x="2630932" y="943584"/>
              <a:ext cx="50673" cy="224380"/>
            </a:xfrm>
            <a:prstGeom prst="rect">
              <a:avLst/>
            </a:prstGeom>
            <a:ln>
              <a:noFill/>
            </a:ln>
          </p:spPr>
          <p:txBody>
            <a:bodyPr vert="horz" lIns="0" tIns="0" rIns="0" bIns="0" rtlCol="0">
              <a:noAutofit/>
            </a:bodyPr>
            <a:lstStyle/>
            <a:p>
              <a:pPr marL="13970" indent="-6350" algn="l">
                <a:lnSpc>
                  <a:spcPct val="107000"/>
                </a:lnSpc>
                <a:spcAft>
                  <a:spcPts val="800"/>
                </a:spcAft>
              </a:pPr>
              <a:r>
                <a:rPr lang="ru-RU" sz="1200" b="1">
                  <a:solidFill>
                    <a:srgbClr val="FF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Times New Roman" panose="02020603050405020304" pitchFamily="18" charset="0"/>
                <a:ea typeface="Times New Roman" panose="02020603050405020304" pitchFamily="18" charset="0"/>
              </a:endParaRPr>
            </a:p>
          </p:txBody>
        </p:sp>
        <p:sp>
          <p:nvSpPr>
            <p:cNvPr id="46" name="Shape 161"/>
            <p:cNvSpPr/>
            <p:nvPr/>
          </p:nvSpPr>
          <p:spPr>
            <a:xfrm>
              <a:off x="0" y="0"/>
              <a:ext cx="5972175" cy="2230120"/>
            </a:xfrm>
            <a:custGeom>
              <a:avLst/>
              <a:gdLst/>
              <a:ahLst/>
              <a:cxnLst/>
              <a:rect l="0" t="0" r="0" b="0"/>
              <a:pathLst>
                <a:path w="5972175" h="2230120">
                  <a:moveTo>
                    <a:pt x="0" y="2230120"/>
                  </a:moveTo>
                  <a:lnTo>
                    <a:pt x="5972175" y="2230120"/>
                  </a:lnTo>
                  <a:lnTo>
                    <a:pt x="5972175" y="0"/>
                  </a:lnTo>
                  <a:lnTo>
                    <a:pt x="0" y="0"/>
                  </a:lnTo>
                  <a:close/>
                </a:path>
              </a:pathLst>
            </a:custGeom>
            <a:ln w="3175" cap="flat">
              <a:round/>
            </a:ln>
          </p:spPr>
          <p:style>
            <a:lnRef idx="1">
              <a:srgbClr val="0070C0"/>
            </a:lnRef>
            <a:fillRef idx="0">
              <a:srgbClr val="000000">
                <a:alpha val="0"/>
              </a:srgbClr>
            </a:fillRef>
            <a:effectRef idx="0">
              <a:scrgbClr r="0" g="0" b="0"/>
            </a:effectRef>
            <a:fontRef idx="none"/>
          </p:style>
          <p:txBody>
            <a:bodyPr/>
            <a:lstStyle/>
            <a:p>
              <a:endParaRPr lang="ru-RU"/>
            </a:p>
          </p:txBody>
        </p:sp>
      </p:grpSp>
      <p:pic>
        <p:nvPicPr>
          <p:cNvPr id="25" name="Рисунок 24"/>
          <p:cNvPicPr>
            <a:picLocks noChangeAspect="1"/>
          </p:cNvPicPr>
          <p:nvPr/>
        </p:nvPicPr>
        <p:blipFill>
          <a:blip r:embed="rId5"/>
          <a:stretch>
            <a:fillRect/>
          </a:stretch>
        </p:blipFill>
        <p:spPr>
          <a:xfrm>
            <a:off x="305060" y="4159479"/>
            <a:ext cx="5774024" cy="2547907"/>
          </a:xfrm>
          <a:prstGeom prst="rect">
            <a:avLst/>
          </a:prstGeom>
          <a:ln>
            <a:solidFill>
              <a:schemeClr val="accent1">
                <a:lumMod val="50000"/>
              </a:schemeClr>
            </a:solidFill>
          </a:ln>
        </p:spPr>
      </p:pic>
      <p:sp>
        <p:nvSpPr>
          <p:cNvPr id="48" name="TextBox 47"/>
          <p:cNvSpPr txBox="1"/>
          <p:nvPr/>
        </p:nvSpPr>
        <p:spPr>
          <a:xfrm>
            <a:off x="341834" y="5853392"/>
            <a:ext cx="1540128" cy="276999"/>
          </a:xfrm>
          <a:prstGeom prst="rect">
            <a:avLst/>
          </a:prstGeom>
          <a:solidFill>
            <a:srgbClr val="DDEEF6"/>
          </a:solidFill>
        </p:spPr>
        <p:txBody>
          <a:bodyPr wrap="square" rtlCol="0">
            <a:spAutoFit/>
          </a:bodyPr>
          <a:lstStyle/>
          <a:p>
            <a:r>
              <a:rPr lang="ru-RU" sz="600" b="1" dirty="0">
                <a:solidFill>
                  <a:schemeClr val="accent5">
                    <a:lumMod val="75000"/>
                  </a:schemeClr>
                </a:solidFill>
              </a:rPr>
              <a:t>ОКУ «Управление по размещению </a:t>
            </a:r>
          </a:p>
          <a:p>
            <a:r>
              <a:rPr lang="ru-RU" sz="600" b="1" dirty="0">
                <a:solidFill>
                  <a:schemeClr val="accent5">
                    <a:lumMod val="75000"/>
                  </a:schemeClr>
                </a:solidFill>
              </a:rPr>
              <a:t>госзаказа»</a:t>
            </a:r>
          </a:p>
        </p:txBody>
      </p:sp>
      <p:sp>
        <p:nvSpPr>
          <p:cNvPr id="58" name="TextBox 57"/>
          <p:cNvSpPr txBox="1"/>
          <p:nvPr/>
        </p:nvSpPr>
        <p:spPr>
          <a:xfrm>
            <a:off x="-42313" y="868328"/>
            <a:ext cx="394433" cy="369332"/>
          </a:xfrm>
          <a:prstGeom prst="rect">
            <a:avLst/>
          </a:prstGeom>
          <a:noFill/>
        </p:spPr>
        <p:txBody>
          <a:bodyPr wrap="square" rtlCol="0">
            <a:spAutoFit/>
          </a:bodyPr>
          <a:lstStyle/>
          <a:p>
            <a:pPr algn="ctr"/>
            <a:r>
              <a:rPr lang="en-US" dirty="0">
                <a:solidFill>
                  <a:srgbClr val="C00000"/>
                </a:solidFill>
                <a:latin typeface="Times New Roman" panose="02020603050405020304" pitchFamily="18" charset="0"/>
                <a:cs typeface="Times New Roman" panose="02020603050405020304" pitchFamily="18" charset="0"/>
              </a:rPr>
              <a:t>I</a:t>
            </a:r>
            <a:r>
              <a:rPr lang="ru-RU" dirty="0">
                <a:solidFill>
                  <a:srgbClr val="C00000"/>
                </a:solidFill>
                <a:latin typeface="Times New Roman" panose="02020603050405020304" pitchFamily="18" charset="0"/>
                <a:cs typeface="Times New Roman" panose="02020603050405020304" pitchFamily="18" charset="0"/>
              </a:rPr>
              <a:t>.</a:t>
            </a:r>
          </a:p>
        </p:txBody>
      </p:sp>
      <p:sp>
        <p:nvSpPr>
          <p:cNvPr id="59" name="TextBox 58"/>
          <p:cNvSpPr txBox="1"/>
          <p:nvPr/>
        </p:nvSpPr>
        <p:spPr>
          <a:xfrm>
            <a:off x="-31899" y="4160349"/>
            <a:ext cx="394433" cy="369332"/>
          </a:xfrm>
          <a:prstGeom prst="rect">
            <a:avLst/>
          </a:prstGeom>
          <a:noFill/>
        </p:spPr>
        <p:txBody>
          <a:bodyPr wrap="square" rtlCol="0">
            <a:spAutoFit/>
          </a:bodyPr>
          <a:lstStyle/>
          <a:p>
            <a:pPr algn="ctr"/>
            <a:r>
              <a:rPr lang="en-US" dirty="0">
                <a:solidFill>
                  <a:srgbClr val="C00000"/>
                </a:solidFill>
                <a:latin typeface="Times New Roman" panose="02020603050405020304" pitchFamily="18" charset="0"/>
                <a:cs typeface="Times New Roman" panose="02020603050405020304" pitchFamily="18" charset="0"/>
              </a:rPr>
              <a:t>II</a:t>
            </a:r>
            <a:r>
              <a:rPr lang="ru-RU" dirty="0">
                <a:solidFill>
                  <a:srgbClr val="C00000"/>
                </a:solidFill>
                <a:latin typeface="Times New Roman" panose="02020603050405020304" pitchFamily="18" charset="0"/>
                <a:cs typeface="Times New Roman" panose="02020603050405020304" pitchFamily="18" charset="0"/>
              </a:rPr>
              <a:t>.</a:t>
            </a:r>
          </a:p>
        </p:txBody>
      </p:sp>
      <p:sp>
        <p:nvSpPr>
          <p:cNvPr id="60" name="TextBox 59"/>
          <p:cNvSpPr txBox="1"/>
          <p:nvPr/>
        </p:nvSpPr>
        <p:spPr>
          <a:xfrm>
            <a:off x="6238578" y="920258"/>
            <a:ext cx="482235" cy="369332"/>
          </a:xfrm>
          <a:prstGeom prst="rect">
            <a:avLst/>
          </a:prstGeom>
          <a:noFill/>
        </p:spPr>
        <p:txBody>
          <a:bodyPr wrap="square" rtlCol="0">
            <a:spAutoFit/>
          </a:bodyPr>
          <a:lstStyle/>
          <a:p>
            <a:pPr algn="ctr"/>
            <a:r>
              <a:rPr lang="en-US" dirty="0">
                <a:solidFill>
                  <a:srgbClr val="C00000"/>
                </a:solidFill>
                <a:latin typeface="Times New Roman" panose="02020603050405020304" pitchFamily="18" charset="0"/>
                <a:cs typeface="Times New Roman" panose="02020603050405020304" pitchFamily="18" charset="0"/>
              </a:rPr>
              <a:t>III</a:t>
            </a:r>
            <a:r>
              <a:rPr lang="ru-RU" dirty="0">
                <a:solidFill>
                  <a:srgbClr val="C00000"/>
                </a:solidFill>
                <a:latin typeface="Times New Roman" panose="02020603050405020304" pitchFamily="18" charset="0"/>
                <a:cs typeface="Times New Roman" panose="02020603050405020304" pitchFamily="18" charset="0"/>
              </a:rPr>
              <a:t>.</a:t>
            </a:r>
          </a:p>
        </p:txBody>
      </p:sp>
      <p:sp>
        <p:nvSpPr>
          <p:cNvPr id="61" name="TextBox 60"/>
          <p:cNvSpPr txBox="1"/>
          <p:nvPr/>
        </p:nvSpPr>
        <p:spPr>
          <a:xfrm>
            <a:off x="6216038" y="4160349"/>
            <a:ext cx="482235" cy="369332"/>
          </a:xfrm>
          <a:prstGeom prst="rect">
            <a:avLst/>
          </a:prstGeom>
          <a:noFill/>
        </p:spPr>
        <p:txBody>
          <a:bodyPr wrap="square" rtlCol="0">
            <a:spAutoFit/>
          </a:bodyPr>
          <a:lstStyle/>
          <a:p>
            <a:pPr algn="ctr"/>
            <a:r>
              <a:rPr lang="en-US" dirty="0">
                <a:solidFill>
                  <a:srgbClr val="C00000"/>
                </a:solidFill>
                <a:latin typeface="Times New Roman" panose="02020603050405020304" pitchFamily="18" charset="0"/>
                <a:cs typeface="Times New Roman" panose="02020603050405020304" pitchFamily="18" charset="0"/>
              </a:rPr>
              <a:t>IV</a:t>
            </a:r>
            <a:r>
              <a:rPr lang="ru-RU" dirty="0">
                <a:solidFill>
                  <a:srgbClr val="C00000"/>
                </a:solidFill>
                <a:latin typeface="Times New Roman" panose="02020603050405020304" pitchFamily="18" charset="0"/>
                <a:cs typeface="Times New Roman" panose="02020603050405020304" pitchFamily="18" charset="0"/>
              </a:rPr>
              <a:t>.</a:t>
            </a:r>
          </a:p>
        </p:txBody>
      </p:sp>
      <p:pic>
        <p:nvPicPr>
          <p:cNvPr id="74" name="Рисунок 73"/>
          <p:cNvPicPr>
            <a:picLocks noChangeAspect="1"/>
          </p:cNvPicPr>
          <p:nvPr/>
        </p:nvPicPr>
        <p:blipFill>
          <a:blip r:embed="rId6"/>
          <a:stretch>
            <a:fillRect/>
          </a:stretch>
        </p:blipFill>
        <p:spPr>
          <a:xfrm>
            <a:off x="6609396" y="932997"/>
            <a:ext cx="5464770" cy="2703754"/>
          </a:xfrm>
          <a:prstGeom prst="rect">
            <a:avLst/>
          </a:prstGeom>
        </p:spPr>
      </p:pic>
      <p:sp>
        <p:nvSpPr>
          <p:cNvPr id="76" name="Прямоугольник 75"/>
          <p:cNvSpPr/>
          <p:nvPr/>
        </p:nvSpPr>
        <p:spPr>
          <a:xfrm>
            <a:off x="8547100" y="1521324"/>
            <a:ext cx="3384191" cy="827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Прямоугольник 76"/>
          <p:cNvSpPr/>
          <p:nvPr/>
        </p:nvSpPr>
        <p:spPr>
          <a:xfrm>
            <a:off x="9048750" y="2533650"/>
            <a:ext cx="762000" cy="196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Прямоугольник 77"/>
          <p:cNvSpPr/>
          <p:nvPr/>
        </p:nvSpPr>
        <p:spPr>
          <a:xfrm>
            <a:off x="9048750" y="3631149"/>
            <a:ext cx="762000" cy="196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9" name="Picture 286"/>
          <p:cNvPicPr/>
          <p:nvPr/>
        </p:nvPicPr>
        <p:blipFill>
          <a:blip r:embed="rId7"/>
          <a:stretch>
            <a:fillRect/>
          </a:stretch>
        </p:blipFill>
        <p:spPr>
          <a:xfrm>
            <a:off x="6665357" y="4159479"/>
            <a:ext cx="5408809" cy="2547908"/>
          </a:xfrm>
          <a:prstGeom prst="rect">
            <a:avLst/>
          </a:prstGeom>
          <a:ln>
            <a:solidFill>
              <a:schemeClr val="accent1">
                <a:lumMod val="75000"/>
              </a:schemeClr>
            </a:solidFill>
          </a:ln>
        </p:spPr>
      </p:pic>
      <p:sp>
        <p:nvSpPr>
          <p:cNvPr id="80" name="Прямоугольник 79"/>
          <p:cNvSpPr/>
          <p:nvPr/>
        </p:nvSpPr>
        <p:spPr>
          <a:xfrm>
            <a:off x="6698273" y="5414972"/>
            <a:ext cx="1661956" cy="332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Прямоугольник 80"/>
          <p:cNvSpPr/>
          <p:nvPr/>
        </p:nvSpPr>
        <p:spPr>
          <a:xfrm>
            <a:off x="6698273" y="6174825"/>
            <a:ext cx="1661956" cy="332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Прямоугольник 82"/>
          <p:cNvSpPr/>
          <p:nvPr/>
        </p:nvSpPr>
        <p:spPr>
          <a:xfrm>
            <a:off x="8393145" y="6130391"/>
            <a:ext cx="341552" cy="332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Прямоугольник 83"/>
          <p:cNvSpPr/>
          <p:nvPr/>
        </p:nvSpPr>
        <p:spPr>
          <a:xfrm>
            <a:off x="8784435" y="5404296"/>
            <a:ext cx="273024" cy="332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Прямоугольник 84"/>
          <p:cNvSpPr/>
          <p:nvPr/>
        </p:nvSpPr>
        <p:spPr>
          <a:xfrm>
            <a:off x="8782515" y="6154549"/>
            <a:ext cx="273024" cy="332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Прямоугольник 85"/>
          <p:cNvSpPr/>
          <p:nvPr/>
        </p:nvSpPr>
        <p:spPr>
          <a:xfrm>
            <a:off x="9176863" y="5399743"/>
            <a:ext cx="321205" cy="332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Прямоугольник 86"/>
          <p:cNvSpPr/>
          <p:nvPr/>
        </p:nvSpPr>
        <p:spPr>
          <a:xfrm>
            <a:off x="9193167" y="6130391"/>
            <a:ext cx="273024" cy="332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Прямоугольник 87"/>
          <p:cNvSpPr/>
          <p:nvPr/>
        </p:nvSpPr>
        <p:spPr>
          <a:xfrm>
            <a:off x="9589507" y="5346060"/>
            <a:ext cx="1757761" cy="463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Прямоугольник 88"/>
          <p:cNvSpPr/>
          <p:nvPr/>
        </p:nvSpPr>
        <p:spPr>
          <a:xfrm>
            <a:off x="9583604" y="6064839"/>
            <a:ext cx="1757761" cy="463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Прямоугольник 89"/>
          <p:cNvSpPr/>
          <p:nvPr/>
        </p:nvSpPr>
        <p:spPr>
          <a:xfrm>
            <a:off x="11416370" y="5346060"/>
            <a:ext cx="471656" cy="4284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Прямоугольник 90"/>
          <p:cNvSpPr/>
          <p:nvPr/>
        </p:nvSpPr>
        <p:spPr>
          <a:xfrm>
            <a:off x="11397774" y="6130391"/>
            <a:ext cx="471656" cy="4284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p:cNvSpPr txBox="1"/>
          <p:nvPr/>
        </p:nvSpPr>
        <p:spPr>
          <a:xfrm>
            <a:off x="6688677" y="5809703"/>
            <a:ext cx="1533911" cy="276999"/>
          </a:xfrm>
          <a:prstGeom prst="rect">
            <a:avLst/>
          </a:prstGeom>
          <a:solidFill>
            <a:srgbClr val="DDEEF6"/>
          </a:solidFill>
        </p:spPr>
        <p:txBody>
          <a:bodyPr wrap="square" rtlCol="0">
            <a:spAutoFit/>
          </a:bodyPr>
          <a:lstStyle/>
          <a:p>
            <a:r>
              <a:rPr lang="ru-RU" sz="600" dirty="0">
                <a:solidFill>
                  <a:schemeClr val="accent5">
                    <a:lumMod val="75000"/>
                  </a:schemeClr>
                </a:solidFill>
              </a:rPr>
              <a:t>ОКУ «Управление по размещению </a:t>
            </a:r>
          </a:p>
          <a:p>
            <a:r>
              <a:rPr lang="ru-RU" sz="600" dirty="0">
                <a:solidFill>
                  <a:schemeClr val="accent5">
                    <a:lumMod val="75000"/>
                  </a:schemeClr>
                </a:solidFill>
              </a:rPr>
              <a:t>госзаказа»</a:t>
            </a:r>
          </a:p>
        </p:txBody>
      </p:sp>
      <p:sp>
        <p:nvSpPr>
          <p:cNvPr id="63" name="TextBox 62"/>
          <p:cNvSpPr txBox="1"/>
          <p:nvPr/>
        </p:nvSpPr>
        <p:spPr>
          <a:xfrm>
            <a:off x="8328995" y="5846524"/>
            <a:ext cx="504967" cy="169277"/>
          </a:xfrm>
          <a:prstGeom prst="rect">
            <a:avLst/>
          </a:prstGeom>
          <a:solidFill>
            <a:srgbClr val="DDEEF6"/>
          </a:solidFill>
        </p:spPr>
        <p:txBody>
          <a:bodyPr wrap="square" rtlCol="0">
            <a:spAutoFit/>
          </a:bodyPr>
          <a:lstStyle/>
          <a:p>
            <a:r>
              <a:rPr lang="ru-RU" sz="500" dirty="0">
                <a:solidFill>
                  <a:schemeClr val="bg1">
                    <a:lumMod val="50000"/>
                  </a:schemeClr>
                </a:solidFill>
              </a:rPr>
              <a:t>4826137616</a:t>
            </a:r>
          </a:p>
        </p:txBody>
      </p:sp>
      <p:sp>
        <p:nvSpPr>
          <p:cNvPr id="64" name="TextBox 63"/>
          <p:cNvSpPr txBox="1"/>
          <p:nvPr/>
        </p:nvSpPr>
        <p:spPr>
          <a:xfrm>
            <a:off x="8782515" y="5832834"/>
            <a:ext cx="767346" cy="169277"/>
          </a:xfrm>
          <a:prstGeom prst="rect">
            <a:avLst/>
          </a:prstGeom>
          <a:solidFill>
            <a:srgbClr val="DDEDF6"/>
          </a:solidFill>
        </p:spPr>
        <p:txBody>
          <a:bodyPr wrap="square" rtlCol="0">
            <a:spAutoFit/>
          </a:bodyPr>
          <a:lstStyle/>
          <a:p>
            <a:r>
              <a:rPr lang="ru-RU" sz="500" dirty="0">
                <a:solidFill>
                  <a:schemeClr val="bg1"/>
                </a:solidFill>
              </a:rPr>
              <a:t>.</a:t>
            </a:r>
          </a:p>
        </p:txBody>
      </p:sp>
      <p:sp>
        <p:nvSpPr>
          <p:cNvPr id="65" name="TextBox 64"/>
          <p:cNvSpPr txBox="1"/>
          <p:nvPr/>
        </p:nvSpPr>
        <p:spPr>
          <a:xfrm>
            <a:off x="8708259" y="5845155"/>
            <a:ext cx="507310" cy="169277"/>
          </a:xfrm>
          <a:prstGeom prst="rect">
            <a:avLst/>
          </a:prstGeom>
          <a:noFill/>
        </p:spPr>
        <p:txBody>
          <a:bodyPr wrap="square" rtlCol="0">
            <a:spAutoFit/>
          </a:bodyPr>
          <a:lstStyle/>
          <a:p>
            <a:r>
              <a:rPr lang="ru-RU" sz="500" dirty="0">
                <a:solidFill>
                  <a:schemeClr val="bg1">
                    <a:lumMod val="50000"/>
                  </a:schemeClr>
                </a:solidFill>
              </a:rPr>
              <a:t>482601001</a:t>
            </a:r>
          </a:p>
        </p:txBody>
      </p:sp>
      <p:pic>
        <p:nvPicPr>
          <p:cNvPr id="66" name="Рисунок 65"/>
          <p:cNvPicPr>
            <a:picLocks noChangeAspect="1"/>
          </p:cNvPicPr>
          <p:nvPr/>
        </p:nvPicPr>
        <p:blipFill>
          <a:blip r:embed="rId8"/>
          <a:stretch>
            <a:fillRect/>
          </a:stretch>
        </p:blipFill>
        <p:spPr>
          <a:xfrm>
            <a:off x="11920179" y="5590483"/>
            <a:ext cx="142875" cy="276225"/>
          </a:xfrm>
          <a:prstGeom prst="rect">
            <a:avLst/>
          </a:prstGeom>
        </p:spPr>
      </p:pic>
      <p:pic>
        <p:nvPicPr>
          <p:cNvPr id="67" name="Рисунок 66"/>
          <p:cNvPicPr>
            <a:picLocks noChangeAspect="1"/>
          </p:cNvPicPr>
          <p:nvPr/>
        </p:nvPicPr>
        <p:blipFill>
          <a:blip r:embed="rId9"/>
          <a:stretch>
            <a:fillRect/>
          </a:stretch>
        </p:blipFill>
        <p:spPr>
          <a:xfrm>
            <a:off x="9561629" y="5824125"/>
            <a:ext cx="2386309" cy="240714"/>
          </a:xfrm>
          <a:prstGeom prst="rect">
            <a:avLst/>
          </a:prstGeom>
        </p:spPr>
      </p:pic>
      <p:sp>
        <p:nvSpPr>
          <p:cNvPr id="92" name="Прямоугольник 91"/>
          <p:cNvSpPr/>
          <p:nvPr/>
        </p:nvSpPr>
        <p:spPr>
          <a:xfrm>
            <a:off x="8410730" y="5366329"/>
            <a:ext cx="341552" cy="332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7124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a:extLst>
              <a:ext uri="{FF2B5EF4-FFF2-40B4-BE49-F238E27FC236}">
                <a16:creationId xmlns:a16="http://schemas.microsoft.com/office/drawing/2014/main" id="{ECCA8FF7-351C-4B81-9008-07F655B9FB3E}"/>
              </a:ext>
            </a:extLst>
          </p:cNvPr>
          <p:cNvGrpSpPr/>
          <p:nvPr/>
        </p:nvGrpSpPr>
        <p:grpSpPr>
          <a:xfrm>
            <a:off x="657564" y="902819"/>
            <a:ext cx="11258211" cy="5809544"/>
            <a:chOff x="943314" y="899172"/>
            <a:chExt cx="10845481" cy="5809544"/>
          </a:xfrm>
        </p:grpSpPr>
        <p:pic>
          <p:nvPicPr>
            <p:cNvPr id="11" name="Рисунок 10">
              <a:extLst>
                <a:ext uri="{FF2B5EF4-FFF2-40B4-BE49-F238E27FC236}">
                  <a16:creationId xmlns:a16="http://schemas.microsoft.com/office/drawing/2014/main" id="{380590BD-A4AA-4AA4-84D2-22F7DDD646D6}"/>
                </a:ext>
              </a:extLst>
            </p:cNvPr>
            <p:cNvPicPr>
              <a:picLocks noChangeAspect="1"/>
            </p:cNvPicPr>
            <p:nvPr/>
          </p:nvPicPr>
          <p:blipFill>
            <a:blip r:embed="rId2"/>
            <a:stretch>
              <a:fillRect/>
            </a:stretch>
          </p:blipFill>
          <p:spPr>
            <a:xfrm>
              <a:off x="943314" y="934430"/>
              <a:ext cx="10829587" cy="5774286"/>
            </a:xfrm>
            <a:prstGeom prst="rect">
              <a:avLst/>
            </a:prstGeom>
          </p:spPr>
        </p:pic>
        <p:pic>
          <p:nvPicPr>
            <p:cNvPr id="14" name="Рисунок 13">
              <a:extLst>
                <a:ext uri="{FF2B5EF4-FFF2-40B4-BE49-F238E27FC236}">
                  <a16:creationId xmlns:a16="http://schemas.microsoft.com/office/drawing/2014/main" id="{DBE64A68-3E4B-49EE-A025-E15C3F6F3A79}"/>
                </a:ext>
              </a:extLst>
            </p:cNvPr>
            <p:cNvPicPr>
              <a:picLocks noChangeAspect="1"/>
            </p:cNvPicPr>
            <p:nvPr/>
          </p:nvPicPr>
          <p:blipFill rotWithShape="1">
            <a:blip r:embed="rId3"/>
            <a:srcRect b="96607"/>
            <a:stretch/>
          </p:blipFill>
          <p:spPr>
            <a:xfrm>
              <a:off x="952106" y="899172"/>
              <a:ext cx="10836689" cy="192650"/>
            </a:xfrm>
            <a:prstGeom prst="rect">
              <a:avLst/>
            </a:prstGeom>
          </p:spPr>
        </p:pic>
      </p:grpSp>
      <p:pic>
        <p:nvPicPr>
          <p:cNvPr id="3" name="Рисунок 2"/>
          <p:cNvPicPr>
            <a:picLocks noChangeAspect="1"/>
          </p:cNvPicPr>
          <p:nvPr/>
        </p:nvPicPr>
        <p:blipFill>
          <a:blip r:embed="rId4"/>
          <a:stretch>
            <a:fillRect/>
          </a:stretch>
        </p:blipFill>
        <p:spPr>
          <a:xfrm>
            <a:off x="6819900" y="1714500"/>
            <a:ext cx="2571750" cy="400050"/>
          </a:xfrm>
          <a:prstGeom prst="rect">
            <a:avLst/>
          </a:prstGeom>
        </p:spPr>
      </p:pic>
      <p:sp>
        <p:nvSpPr>
          <p:cNvPr id="15" name="Заголовок 1"/>
          <p:cNvSpPr txBox="1">
            <a:spLocks/>
          </p:cNvSpPr>
          <p:nvPr/>
        </p:nvSpPr>
        <p:spPr>
          <a:xfrm>
            <a:off x="526596" y="149284"/>
            <a:ext cx="12192000" cy="5662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latin typeface="Times New Roman" panose="02020603050405020304" pitchFamily="18" charset="0"/>
                <a:cs typeface="Times New Roman" panose="02020603050405020304" pitchFamily="18" charset="0"/>
              </a:rPr>
              <a:t>ЦЕНТРАЛИЗОВАННАЯ ЗАКУПКА ТОВАРОВ, РАБОТ, УСЛУГ </a:t>
            </a:r>
            <a:br>
              <a:rPr lang="ru-RU" sz="1800" b="1" dirty="0">
                <a:latin typeface="Times New Roman" panose="02020603050405020304" pitchFamily="18" charset="0"/>
                <a:cs typeface="Times New Roman" panose="02020603050405020304" pitchFamily="18" charset="0"/>
              </a:rPr>
            </a:br>
            <a:r>
              <a:rPr lang="ru-RU" sz="1800" b="1" dirty="0">
                <a:solidFill>
                  <a:schemeClr val="accent6">
                    <a:lumMod val="75000"/>
                  </a:schemeClr>
                </a:solidFill>
                <a:latin typeface="Times New Roman" panose="02020603050405020304" pitchFamily="18" charset="0"/>
                <a:cs typeface="Times New Roman" panose="02020603050405020304" pitchFamily="18" charset="0"/>
              </a:rPr>
              <a:t>В СФЕРЕ ИНФОРМАЦИОННЫХ ТЕХНОЛОГИЙ В ПЛАНЕ-ГРАФИКЕ ЗАКУПОК </a:t>
            </a:r>
            <a:r>
              <a:rPr lang="ru-RU" sz="1800" b="1" u="sng" dirty="0">
                <a:solidFill>
                  <a:schemeClr val="accent6">
                    <a:lumMod val="75000"/>
                  </a:schemeClr>
                </a:solidFill>
                <a:latin typeface="Times New Roman" panose="02020603050405020304" pitchFamily="18" charset="0"/>
                <a:cs typeface="Times New Roman" panose="02020603050405020304" pitchFamily="18" charset="0"/>
              </a:rPr>
              <a:t>В 2024 ГОДУ</a:t>
            </a:r>
          </a:p>
          <a:p>
            <a:pPr algn="ctr"/>
            <a:r>
              <a:rPr lang="ru-RU" sz="1800" b="1" dirty="0">
                <a:solidFill>
                  <a:schemeClr val="accent6">
                    <a:lumMod val="75000"/>
                  </a:schemeClr>
                </a:solidFill>
                <a:latin typeface="Times New Roman" panose="02020603050405020304" pitchFamily="18" charset="0"/>
                <a:cs typeface="Times New Roman" panose="02020603050405020304" pitchFamily="18" charset="0"/>
              </a:rPr>
              <a:t>ЧЕРЕЗ ОКУ «УПРАВЛЕНИЕ ПО РАЗМЕЩЕНИЮ ГОСЗАКАЗА ЛИПЕЦКОЙ ОБЛАСТИ»</a:t>
            </a:r>
            <a:r>
              <a:rPr lang="ru-RU" sz="1800" b="1" u="sng" dirty="0">
                <a:solidFill>
                  <a:schemeClr val="accent6">
                    <a:lumMod val="75000"/>
                  </a:schemeClr>
                </a:solidFill>
                <a:latin typeface="Times New Roman" panose="02020603050405020304" pitchFamily="18" charset="0"/>
                <a:cs typeface="Times New Roman" panose="02020603050405020304" pitchFamily="18" charset="0"/>
              </a:rPr>
              <a:t> </a:t>
            </a:r>
            <a:endParaRPr lang="ru-RU" sz="1800"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6" name="Прямоугольник 15">
            <a:extLst>
              <a:ext uri="{FF2B5EF4-FFF2-40B4-BE49-F238E27FC236}">
                <a16:creationId xmlns:a16="http://schemas.microsoft.com/office/drawing/2014/main" id="{027772A0-4A23-4369-A659-39BACB0D02DD}"/>
              </a:ext>
            </a:extLst>
          </p:cNvPr>
          <p:cNvSpPr/>
          <p:nvPr/>
        </p:nvSpPr>
        <p:spPr>
          <a:xfrm>
            <a:off x="743572" y="5661310"/>
            <a:ext cx="10286377" cy="355374"/>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743572" y="2219325"/>
            <a:ext cx="5009528" cy="161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3224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92568"/>
            <a:ext cx="10934701" cy="634181"/>
          </a:xfrm>
        </p:spPr>
        <p:txBody>
          <a:bodyPr>
            <a:noAutofit/>
          </a:bodyPr>
          <a:lstStyle/>
          <a:p>
            <a:pPr algn="ctr"/>
            <a:r>
              <a:rPr lang="ru-RU" sz="1800" b="1" dirty="0">
                <a:latin typeface="Times New Roman" panose="02020603050405020304" pitchFamily="18" charset="0"/>
                <a:cs typeface="Times New Roman" panose="02020603050405020304" pitchFamily="18" charset="0"/>
              </a:rPr>
              <a:t>ПРИМЕР ЗАЯВКИ НА ЗАКУПКУ ТОВАРОВ, РАБОТ, УСЛУГ </a:t>
            </a:r>
            <a:br>
              <a:rPr lang="ru-RU" sz="1800" b="1" dirty="0">
                <a:latin typeface="Times New Roman" panose="02020603050405020304" pitchFamily="18" charset="0"/>
                <a:cs typeface="Times New Roman" panose="02020603050405020304" pitchFamily="18" charset="0"/>
              </a:rPr>
            </a:br>
            <a:r>
              <a:rPr lang="ru-RU" sz="1800" b="1" dirty="0">
                <a:solidFill>
                  <a:schemeClr val="accent6">
                    <a:lumMod val="75000"/>
                  </a:schemeClr>
                </a:solidFill>
                <a:latin typeface="Times New Roman" panose="02020603050405020304" pitchFamily="18" charset="0"/>
                <a:cs typeface="Times New Roman" panose="02020603050405020304" pitchFamily="18" charset="0"/>
              </a:rPr>
              <a:t>В СФЕРЕ ИНФОРМАЦИОННЫХ ТЕХНОЛОГИЙ </a:t>
            </a:r>
            <a:r>
              <a:rPr lang="ru-RU" sz="1800" b="1" u="sng" dirty="0">
                <a:solidFill>
                  <a:schemeClr val="accent6">
                    <a:lumMod val="75000"/>
                  </a:schemeClr>
                </a:solidFill>
                <a:latin typeface="Times New Roman" panose="02020603050405020304" pitchFamily="18" charset="0"/>
                <a:cs typeface="Times New Roman" panose="02020603050405020304" pitchFamily="18" charset="0"/>
              </a:rPr>
              <a:t>В 2024 ГОДУ</a:t>
            </a:r>
            <a:br>
              <a:rPr lang="ru-RU" sz="1800" b="1" u="sng" dirty="0">
                <a:solidFill>
                  <a:schemeClr val="accent6">
                    <a:lumMod val="75000"/>
                  </a:schemeClr>
                </a:solidFill>
                <a:latin typeface="Times New Roman" panose="02020603050405020304" pitchFamily="18" charset="0"/>
                <a:cs typeface="Times New Roman" panose="02020603050405020304" pitchFamily="18" charset="0"/>
              </a:rPr>
            </a:br>
            <a:r>
              <a:rPr lang="ru-RU" sz="1800" b="1" dirty="0">
                <a:solidFill>
                  <a:schemeClr val="accent6">
                    <a:lumMod val="75000"/>
                  </a:schemeClr>
                </a:solidFill>
                <a:latin typeface="Times New Roman" panose="02020603050405020304" pitchFamily="18" charset="0"/>
                <a:cs typeface="Times New Roman" panose="02020603050405020304" pitchFamily="18" charset="0"/>
              </a:rPr>
              <a:t>ЧЕРЕЗ ОКУ «УПРАВЛЕНИЕ ПО РАЗМЕЩЕНИЮ ГОСЗАКАЗА ЛИПЕЦКОЙ ОБЛАСТИ»</a:t>
            </a:r>
            <a:r>
              <a:rPr lang="ru-RU" sz="1800" b="1" u="sng" dirty="0">
                <a:solidFill>
                  <a:schemeClr val="accent6">
                    <a:lumMod val="75000"/>
                  </a:schemeClr>
                </a:solidFill>
                <a:latin typeface="Times New Roman" panose="02020603050405020304" pitchFamily="18" charset="0"/>
                <a:cs typeface="Times New Roman" panose="02020603050405020304" pitchFamily="18" charset="0"/>
              </a:rPr>
              <a:t> </a:t>
            </a:r>
            <a:br>
              <a:rPr lang="ru-RU" sz="1800" u="sng" dirty="0">
                <a:solidFill>
                  <a:schemeClr val="accent6">
                    <a:lumMod val="75000"/>
                  </a:schemeClr>
                </a:solidFill>
                <a:latin typeface="Times New Roman" panose="02020603050405020304" pitchFamily="18" charset="0"/>
                <a:cs typeface="Times New Roman" panose="02020603050405020304" pitchFamily="18" charset="0"/>
              </a:rPr>
            </a:br>
            <a:endParaRPr lang="ru-RU" sz="1800" b="1" u="sng"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209549" y="926749"/>
            <a:ext cx="11744325" cy="5845526"/>
          </a:xfrm>
          <a:prstGeom prst="rect">
            <a:avLst/>
          </a:prstGeom>
        </p:spPr>
      </p:pic>
      <p:sp>
        <p:nvSpPr>
          <p:cNvPr id="13" name="Прямоугольник 12"/>
          <p:cNvSpPr/>
          <p:nvPr/>
        </p:nvSpPr>
        <p:spPr>
          <a:xfrm>
            <a:off x="2858121" y="2981325"/>
            <a:ext cx="5095253" cy="171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3"/>
          <a:stretch>
            <a:fillRect/>
          </a:stretch>
        </p:blipFill>
        <p:spPr>
          <a:xfrm>
            <a:off x="1443347" y="1876425"/>
            <a:ext cx="7924800" cy="2552700"/>
          </a:xfrm>
          <a:prstGeom prst="rect">
            <a:avLst/>
          </a:prstGeom>
          <a:ln>
            <a:solidFill>
              <a:srgbClr val="C00000"/>
            </a:solidFill>
          </a:ln>
        </p:spPr>
      </p:pic>
      <p:pic>
        <p:nvPicPr>
          <p:cNvPr id="12" name="Рисунок 11"/>
          <p:cNvPicPr>
            <a:picLocks noChangeAspect="1"/>
          </p:cNvPicPr>
          <p:nvPr/>
        </p:nvPicPr>
        <p:blipFill>
          <a:blip r:embed="rId4"/>
          <a:stretch>
            <a:fillRect/>
          </a:stretch>
        </p:blipFill>
        <p:spPr>
          <a:xfrm>
            <a:off x="6662737" y="2676525"/>
            <a:ext cx="5038725" cy="4095750"/>
          </a:xfrm>
          <a:prstGeom prst="rect">
            <a:avLst/>
          </a:prstGeom>
          <a:ln>
            <a:solidFill>
              <a:srgbClr val="C00000"/>
            </a:solidFill>
          </a:ln>
        </p:spPr>
      </p:pic>
      <p:sp>
        <p:nvSpPr>
          <p:cNvPr id="16" name="Прямоугольник 15">
            <a:extLst>
              <a:ext uri="{FF2B5EF4-FFF2-40B4-BE49-F238E27FC236}">
                <a16:creationId xmlns:a16="http://schemas.microsoft.com/office/drawing/2014/main" id="{027772A0-4A23-4369-A659-39BACB0D02DD}"/>
              </a:ext>
            </a:extLst>
          </p:cNvPr>
          <p:cNvSpPr/>
          <p:nvPr/>
        </p:nvSpPr>
        <p:spPr>
          <a:xfrm>
            <a:off x="1743697" y="3257889"/>
            <a:ext cx="4847603" cy="211976"/>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285875" y="1560930"/>
            <a:ext cx="381000" cy="31549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5039347" y="4743039"/>
            <a:ext cx="1190003" cy="1718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5163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B95458CD-43E4-4EFD-8A8A-B6AB7F7CE7AF}"/>
              </a:ext>
            </a:extLst>
          </p:cNvPr>
          <p:cNvSpPr/>
          <p:nvPr/>
        </p:nvSpPr>
        <p:spPr>
          <a:xfrm>
            <a:off x="3965418" y="540032"/>
            <a:ext cx="5133314" cy="2737321"/>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extLst>
              <a:ext uri="{FF2B5EF4-FFF2-40B4-BE49-F238E27FC236}">
                <a16:creationId xmlns:a16="http://schemas.microsoft.com/office/drawing/2014/main" id="{91488588-B172-48CD-9F0B-96A8CC95A898}"/>
              </a:ext>
            </a:extLst>
          </p:cNvPr>
          <p:cNvPicPr>
            <a:picLocks noChangeAspect="1"/>
          </p:cNvPicPr>
          <p:nvPr/>
        </p:nvPicPr>
        <p:blipFill rotWithShape="1">
          <a:blip r:embed="rId3"/>
          <a:srcRect l="34878" t="14886" r="34320" b="12233"/>
          <a:stretch/>
        </p:blipFill>
        <p:spPr>
          <a:xfrm>
            <a:off x="136806" y="205915"/>
            <a:ext cx="3755254" cy="4998128"/>
          </a:xfrm>
          <a:prstGeom prst="rect">
            <a:avLst/>
          </a:prstGeom>
        </p:spPr>
      </p:pic>
      <p:sp>
        <p:nvSpPr>
          <p:cNvPr id="11" name="Прямоугольник 10"/>
          <p:cNvSpPr/>
          <p:nvPr/>
        </p:nvSpPr>
        <p:spPr>
          <a:xfrm>
            <a:off x="719555" y="-67385"/>
            <a:ext cx="11472445" cy="369332"/>
          </a:xfrm>
          <a:prstGeom prst="rect">
            <a:avLst/>
          </a:prstGeom>
        </p:spPr>
        <p:txBody>
          <a:bodyPr wrap="square">
            <a:spAutoFit/>
          </a:bodyPr>
          <a:lstStyle/>
          <a:p>
            <a:pPr algn="ctr"/>
            <a:r>
              <a:rPr lang="ru-RU" b="1" dirty="0">
                <a:solidFill>
                  <a:schemeClr val="tx1">
                    <a:lumMod val="95000"/>
                    <a:lumOff val="5000"/>
                  </a:schemeClr>
                </a:solidFill>
                <a:latin typeface="Times New Roman" panose="02020603050405020304" pitchFamily="18" charset="0"/>
                <a:cs typeface="Times New Roman" panose="02020603050405020304" pitchFamily="18" charset="0"/>
              </a:rPr>
              <a:t>ЦЕНТРАЛИЗАЦИЯ ЗАКУПОК В СФЕРЕ ИНФОРМЦИОННЫХ ТЕХНОЛОГИЙ ДО 01.01.2024</a:t>
            </a:r>
            <a:endParaRPr lang="ru-RU" b="1" i="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19E3800-E123-4CE9-A0DC-4F2CBC250D27}"/>
              </a:ext>
            </a:extLst>
          </p:cNvPr>
          <p:cNvPicPr>
            <a:picLocks noChangeAspect="1"/>
          </p:cNvPicPr>
          <p:nvPr/>
        </p:nvPicPr>
        <p:blipFill>
          <a:blip r:embed="rId4"/>
          <a:stretch>
            <a:fillRect/>
          </a:stretch>
        </p:blipFill>
        <p:spPr>
          <a:xfrm>
            <a:off x="4124046" y="695756"/>
            <a:ext cx="4902258" cy="2451130"/>
          </a:xfrm>
          <a:prstGeom prst="rect">
            <a:avLst/>
          </a:prstGeom>
        </p:spPr>
      </p:pic>
      <p:sp>
        <p:nvSpPr>
          <p:cNvPr id="34" name="Прямоугольник 33">
            <a:extLst>
              <a:ext uri="{FF2B5EF4-FFF2-40B4-BE49-F238E27FC236}">
                <a16:creationId xmlns:a16="http://schemas.microsoft.com/office/drawing/2014/main" id="{0160948A-E8E9-43D9-BA52-055ECDEBBFF1}"/>
              </a:ext>
            </a:extLst>
          </p:cNvPr>
          <p:cNvSpPr/>
          <p:nvPr/>
        </p:nvSpPr>
        <p:spPr>
          <a:xfrm>
            <a:off x="158660" y="5680214"/>
            <a:ext cx="11874680" cy="830997"/>
          </a:xfrm>
          <a:prstGeom prst="rect">
            <a:avLst/>
          </a:prstGeom>
          <a:solidFill>
            <a:schemeClr val="accent4">
              <a:lumMod val="20000"/>
              <a:lumOff val="80000"/>
            </a:schemeClr>
          </a:solidFill>
        </p:spPr>
        <p:txBody>
          <a:bodyPr wrap="square">
            <a:spAutoFit/>
          </a:bodyPr>
          <a:lstStyle/>
          <a:p>
            <a:pPr algn="ctr"/>
            <a:r>
              <a:rPr lang="ru-RU" sz="1600" b="1" dirty="0">
                <a:solidFill>
                  <a:schemeClr val="accent5">
                    <a:lumMod val="50000"/>
                  </a:schemeClr>
                </a:solidFill>
                <a:latin typeface="Times New Roman" panose="02020603050405020304" pitchFamily="18" charset="0"/>
                <a:cs typeface="Times New Roman" panose="02020603050405020304" pitchFamily="18" charset="0"/>
              </a:rPr>
              <a:t>Уполномоченное учреждение </a:t>
            </a:r>
            <a:r>
              <a:rPr lang="ru-RU" sz="1600" b="1" dirty="0">
                <a:solidFill>
                  <a:srgbClr val="4472C4">
                    <a:lumMod val="50000"/>
                  </a:srgbClr>
                </a:solidFill>
                <a:latin typeface="Times New Roman" panose="02020603050405020304" pitchFamily="18" charset="0"/>
                <a:cs typeface="Times New Roman" panose="02020603050405020304" pitchFamily="18" charset="0"/>
              </a:rPr>
              <a:t>проводит определение поставщика (подрядчика, исполнителя) на приобретение компьютерной техники и программного обеспечения</a:t>
            </a:r>
            <a:r>
              <a:rPr lang="ru-RU" sz="1600" b="1" dirty="0">
                <a:solidFill>
                  <a:schemeClr val="accent5">
                    <a:lumMod val="50000"/>
                  </a:schemeClr>
                </a:solidFill>
                <a:latin typeface="Times New Roman" panose="02020603050405020304" pitchFamily="18" charset="0"/>
                <a:cs typeface="Times New Roman" panose="02020603050405020304" pitchFamily="18" charset="0"/>
              </a:rPr>
              <a:t> на основании заявки на закупку заказчика и </a:t>
            </a:r>
            <a:r>
              <a:rPr lang="ru-RU" sz="1600" b="1" u="sng" dirty="0">
                <a:solidFill>
                  <a:schemeClr val="accent5">
                    <a:lumMod val="50000"/>
                  </a:schemeClr>
                </a:solidFill>
                <a:latin typeface="Times New Roman" panose="02020603050405020304" pitchFamily="18" charset="0"/>
                <a:cs typeface="Times New Roman" panose="02020603050405020304" pitchFamily="18" charset="0"/>
              </a:rPr>
              <a:t>при наличии положительного заключения </a:t>
            </a:r>
            <a:r>
              <a:rPr lang="ru-RU" sz="1600" b="1" dirty="0">
                <a:solidFill>
                  <a:schemeClr val="accent5">
                    <a:lumMod val="50000"/>
                  </a:schemeClr>
                </a:solidFill>
                <a:latin typeface="Times New Roman" panose="02020603050405020304" pitchFamily="18" charset="0"/>
                <a:cs typeface="Times New Roman" panose="02020603050405020304" pitchFamily="18" charset="0"/>
              </a:rPr>
              <a:t>на техническое задание</a:t>
            </a:r>
            <a:endParaRPr lang="ru-RU" sz="1600" b="1" u="sng"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867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CD936B-B451-4DA9-B973-FC99A6C12CFD}"/>
              </a:ext>
            </a:extLst>
          </p:cNvPr>
          <p:cNvSpPr txBox="1">
            <a:spLocks/>
          </p:cNvSpPr>
          <p:nvPr/>
        </p:nvSpPr>
        <p:spPr>
          <a:xfrm>
            <a:off x="416753" y="174781"/>
            <a:ext cx="11590294" cy="48463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a:latin typeface="Times New Roman" panose="02020603050405020304" pitchFamily="18" charset="0"/>
                <a:cs typeface="Times New Roman" panose="02020603050405020304" pitchFamily="18" charset="0"/>
              </a:rPr>
              <a:t>АЛГОРИТМ ВЗАИМОДЕЙСТВИЯ МУНИЦИПАЛЬНЫХ ЗАКАЗЧИКОВ </a:t>
            </a:r>
            <a:br>
              <a:rPr lang="ru-RU" sz="1600" b="1">
                <a:latin typeface="Times New Roman" panose="02020603050405020304" pitchFamily="18" charset="0"/>
                <a:cs typeface="Times New Roman" panose="02020603050405020304" pitchFamily="18" charset="0"/>
              </a:rPr>
            </a:br>
            <a:r>
              <a:rPr lang="ru-RU" sz="1600" b="1">
                <a:latin typeface="Times New Roman" panose="02020603050405020304" pitchFamily="18" charset="0"/>
                <a:cs typeface="Times New Roman" panose="02020603050405020304" pitchFamily="18" charset="0"/>
              </a:rPr>
              <a:t>С УПРАВЛЕНИЕМ ЦИФРОВОГО РАЗВИТИЯ ЛИПЕЦКОЙ ОБЛАСТИ</a:t>
            </a:r>
            <a:endParaRPr lang="ru-RU" sz="1600" b="1" dirty="0">
              <a:latin typeface="Times New Roman" panose="02020603050405020304" pitchFamily="18" charset="0"/>
              <a:cs typeface="Times New Roman" panose="02020603050405020304" pitchFamily="18" charset="0"/>
            </a:endParaRPr>
          </a:p>
        </p:txBody>
      </p:sp>
      <p:sp>
        <p:nvSpPr>
          <p:cNvPr id="3" name="Прямоугольник: скругленные углы 2">
            <a:extLst>
              <a:ext uri="{FF2B5EF4-FFF2-40B4-BE49-F238E27FC236}">
                <a16:creationId xmlns:a16="http://schemas.microsoft.com/office/drawing/2014/main" id="{FD5CEB24-2907-49CC-B3C0-7D909EFF106F}"/>
              </a:ext>
            </a:extLst>
          </p:cNvPr>
          <p:cNvSpPr/>
          <p:nvPr/>
        </p:nvSpPr>
        <p:spPr>
          <a:xfrm>
            <a:off x="144854" y="1557683"/>
            <a:ext cx="1412341" cy="706170"/>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anose="02020603050405020304" pitchFamily="18" charset="0"/>
                <a:cs typeface="Times New Roman" panose="02020603050405020304" pitchFamily="18" charset="0"/>
              </a:rPr>
              <a:t>ШАГ 1</a:t>
            </a:r>
          </a:p>
        </p:txBody>
      </p:sp>
      <p:sp>
        <p:nvSpPr>
          <p:cNvPr id="4" name="Стрелка: шеврон 3">
            <a:extLst>
              <a:ext uri="{FF2B5EF4-FFF2-40B4-BE49-F238E27FC236}">
                <a16:creationId xmlns:a16="http://schemas.microsoft.com/office/drawing/2014/main" id="{E9B324CB-A824-4D74-913E-660AC9B75910}"/>
              </a:ext>
            </a:extLst>
          </p:cNvPr>
          <p:cNvSpPr/>
          <p:nvPr/>
        </p:nvSpPr>
        <p:spPr>
          <a:xfrm>
            <a:off x="1724793" y="1640179"/>
            <a:ext cx="484632" cy="484632"/>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TextBox 4">
            <a:extLst>
              <a:ext uri="{FF2B5EF4-FFF2-40B4-BE49-F238E27FC236}">
                <a16:creationId xmlns:a16="http://schemas.microsoft.com/office/drawing/2014/main" id="{BC08DFBE-3EED-4DE5-9F1C-9593068A3460}"/>
              </a:ext>
            </a:extLst>
          </p:cNvPr>
          <p:cNvSpPr txBox="1"/>
          <p:nvPr/>
        </p:nvSpPr>
        <p:spPr>
          <a:xfrm>
            <a:off x="2359834" y="1387548"/>
            <a:ext cx="9699748" cy="1046440"/>
          </a:xfrm>
          <a:prstGeom prst="rect">
            <a:avLst/>
          </a:prstGeom>
          <a:noFill/>
          <a:ln w="12700">
            <a:solidFill>
              <a:schemeClr val="accent1">
                <a:lumMod val="50000"/>
              </a:schemeClr>
            </a:solidFill>
          </a:ln>
        </p:spPr>
        <p:txBody>
          <a:bodyPr wrap="square" rtlCol="0">
            <a:spAutoFit/>
          </a:bodyPr>
          <a:lstStyle/>
          <a:p>
            <a:pPr algn="just"/>
            <a:r>
              <a:rPr lang="ru-RU" sz="1600" b="1" dirty="0">
                <a:latin typeface="Times New Roman" panose="02020603050405020304" pitchFamily="18" charset="0"/>
                <a:cs typeface="Times New Roman" panose="02020603050405020304" pitchFamily="18" charset="0"/>
              </a:rPr>
              <a:t>Заказчик формирует проект технического задания на закупку товаров (работ, услуг) в сфере информационных технологий, защиты информации и связи и направляет его в управление цифрового развития Липецкой области для получения заключения. </a:t>
            </a:r>
          </a:p>
          <a:p>
            <a:pPr algn="just"/>
            <a:endParaRPr lang="ru-RU" sz="1400" b="1" i="1" dirty="0">
              <a:latin typeface="Times New Roman" panose="02020603050405020304" pitchFamily="18" charset="0"/>
              <a:cs typeface="Times New Roman" panose="02020603050405020304" pitchFamily="18" charset="0"/>
            </a:endParaRPr>
          </a:p>
        </p:txBody>
      </p:sp>
      <p:sp>
        <p:nvSpPr>
          <p:cNvPr id="6" name="Стрелка: шеврон 5">
            <a:extLst>
              <a:ext uri="{FF2B5EF4-FFF2-40B4-BE49-F238E27FC236}">
                <a16:creationId xmlns:a16="http://schemas.microsoft.com/office/drawing/2014/main" id="{2AAAB957-BDE3-4B72-9010-FABDA5B462CA}"/>
              </a:ext>
            </a:extLst>
          </p:cNvPr>
          <p:cNvSpPr/>
          <p:nvPr/>
        </p:nvSpPr>
        <p:spPr>
          <a:xfrm rot="5400000">
            <a:off x="7082704" y="2589780"/>
            <a:ext cx="438081" cy="409914"/>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TextBox 6">
            <a:extLst>
              <a:ext uri="{FF2B5EF4-FFF2-40B4-BE49-F238E27FC236}">
                <a16:creationId xmlns:a16="http://schemas.microsoft.com/office/drawing/2014/main" id="{9FA2326F-A9D6-49B5-A4DB-A6400D8A12E5}"/>
              </a:ext>
            </a:extLst>
          </p:cNvPr>
          <p:cNvSpPr txBox="1"/>
          <p:nvPr/>
        </p:nvSpPr>
        <p:spPr>
          <a:xfrm>
            <a:off x="2359834" y="3162123"/>
            <a:ext cx="9699748" cy="1015663"/>
          </a:xfrm>
          <a:prstGeom prst="rect">
            <a:avLst/>
          </a:prstGeom>
          <a:noFill/>
          <a:ln w="12700">
            <a:solidFill>
              <a:schemeClr val="accent1">
                <a:lumMod val="50000"/>
              </a:schemeClr>
            </a:solidFill>
          </a:ln>
        </p:spPr>
        <p:txBody>
          <a:bodyPr wrap="square" rtlCol="0">
            <a:spAutoFit/>
          </a:bodyPr>
          <a:lstStyle/>
          <a:p>
            <a:pPr algn="just"/>
            <a:r>
              <a:rPr lang="ru-RU" sz="1500" i="1" dirty="0">
                <a:latin typeface="Times New Roman" panose="02020603050405020304" pitchFamily="18" charset="0"/>
                <a:cs typeface="Times New Roman" panose="02020603050405020304" pitchFamily="18" charset="0"/>
              </a:rPr>
              <a:t>В случае выдачи отрицательного заключения, проект технического задания возвращается Заказчику на доработку с указанием замечаний, предложений и рекомендаций по его доработке (переработке) и после устранения указанных недостатков Заказчик повторно направляет техническое задание в управление цифрового развития Липецкой области для получения положительного заключения </a:t>
            </a:r>
          </a:p>
        </p:txBody>
      </p:sp>
      <p:sp>
        <p:nvSpPr>
          <p:cNvPr id="8" name="Прямоугольник: скругленные углы 24">
            <a:extLst>
              <a:ext uri="{FF2B5EF4-FFF2-40B4-BE49-F238E27FC236}">
                <a16:creationId xmlns:a16="http://schemas.microsoft.com/office/drawing/2014/main" id="{4DF6347B-2F19-49ED-8757-9C1D033BEF6E}"/>
              </a:ext>
            </a:extLst>
          </p:cNvPr>
          <p:cNvSpPr/>
          <p:nvPr/>
        </p:nvSpPr>
        <p:spPr>
          <a:xfrm>
            <a:off x="144853" y="4984581"/>
            <a:ext cx="1412341" cy="706170"/>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anose="02020603050405020304" pitchFamily="18" charset="0"/>
                <a:cs typeface="Times New Roman" panose="02020603050405020304" pitchFamily="18" charset="0"/>
              </a:rPr>
              <a:t>ШАГ 2</a:t>
            </a:r>
          </a:p>
        </p:txBody>
      </p:sp>
      <p:sp>
        <p:nvSpPr>
          <p:cNvPr id="9" name="Стрелка: шеврон 25">
            <a:extLst>
              <a:ext uri="{FF2B5EF4-FFF2-40B4-BE49-F238E27FC236}">
                <a16:creationId xmlns:a16="http://schemas.microsoft.com/office/drawing/2014/main" id="{652A7194-2876-4C59-A976-1A18FDAE4C85}"/>
              </a:ext>
            </a:extLst>
          </p:cNvPr>
          <p:cNvSpPr/>
          <p:nvPr/>
        </p:nvSpPr>
        <p:spPr>
          <a:xfrm>
            <a:off x="1724793" y="5095350"/>
            <a:ext cx="484632" cy="484632"/>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TextBox 9">
            <a:extLst>
              <a:ext uri="{FF2B5EF4-FFF2-40B4-BE49-F238E27FC236}">
                <a16:creationId xmlns:a16="http://schemas.microsoft.com/office/drawing/2014/main" id="{B3BB4338-98D6-4E23-8FFD-115B98CE6E1A}"/>
              </a:ext>
            </a:extLst>
          </p:cNvPr>
          <p:cNvSpPr txBox="1"/>
          <p:nvPr/>
        </p:nvSpPr>
        <p:spPr>
          <a:xfrm>
            <a:off x="2359834" y="4905921"/>
            <a:ext cx="9699748" cy="784830"/>
          </a:xfrm>
          <a:prstGeom prst="rect">
            <a:avLst/>
          </a:prstGeom>
          <a:noFill/>
          <a:ln w="12700">
            <a:solidFill>
              <a:schemeClr val="accent1">
                <a:lumMod val="50000"/>
              </a:schemeClr>
            </a:solidFill>
          </a:ln>
        </p:spPr>
        <p:txBody>
          <a:bodyPr wrap="square" rtlCol="0">
            <a:spAutoFit/>
          </a:bodyPr>
          <a:lstStyle/>
          <a:p>
            <a:pPr algn="just"/>
            <a:r>
              <a:rPr lang="ru-RU" sz="1500" dirty="0">
                <a:latin typeface="Times New Roman" panose="02020603050405020304" pitchFamily="18" charset="0"/>
                <a:cs typeface="Times New Roman" panose="02020603050405020304" pitchFamily="18" charset="0"/>
              </a:rPr>
              <a:t>В случае выдачи положительного заключения Заказчик формирует заявку на закупку в Региональной информационной системе в сфере закупок и направляет в ОКУ «Управление по размещению госзаказа Липецкой области»</a:t>
            </a:r>
            <a:endParaRPr lang="ru-RU" sz="1500" dirty="0">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D28F01D-AE63-40CA-A1D3-B3774B2B1AEE}"/>
              </a:ext>
            </a:extLst>
          </p:cNvPr>
          <p:cNvSpPr txBox="1"/>
          <p:nvPr/>
        </p:nvSpPr>
        <p:spPr>
          <a:xfrm>
            <a:off x="480125" y="6249609"/>
            <a:ext cx="11711875" cy="338554"/>
          </a:xfrm>
          <a:prstGeom prst="rect">
            <a:avLst/>
          </a:prstGeom>
          <a:noFill/>
          <a:ln w="12700">
            <a:noFill/>
          </a:ln>
        </p:spPr>
        <p:txBody>
          <a:bodyPr wrap="square" rtlCol="0">
            <a:spAutoFit/>
          </a:bodyPr>
          <a:lstStyle/>
          <a:p>
            <a:pPr algn="ctr"/>
            <a:r>
              <a:rPr lang="ru-RU" sz="1600" b="1" dirty="0">
                <a:solidFill>
                  <a:srgbClr val="C00000"/>
                </a:solidFill>
                <a:latin typeface="Times New Roman" panose="02020603050405020304" pitchFamily="18" charset="0"/>
                <a:cs typeface="Times New Roman" panose="02020603050405020304" pitchFamily="18" charset="0"/>
              </a:rPr>
              <a:t>Порядок работы Заказчика с уполномоченным учреждением определен Соглашением с муниципальным образованием</a:t>
            </a:r>
          </a:p>
        </p:txBody>
      </p:sp>
    </p:spTree>
    <p:extLst>
      <p:ext uri="{BB962C8B-B14F-4D97-AF65-F5344CB8AC3E}">
        <p14:creationId xmlns:p14="http://schemas.microsoft.com/office/powerpoint/2010/main" val="318755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427CFE-80E1-40AC-B986-DCEA68D1C887}"/>
              </a:ext>
            </a:extLst>
          </p:cNvPr>
          <p:cNvSpPr txBox="1">
            <a:spLocks/>
          </p:cNvSpPr>
          <p:nvPr/>
        </p:nvSpPr>
        <p:spPr>
          <a:xfrm>
            <a:off x="347707" y="17253"/>
            <a:ext cx="11590294" cy="48463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latin typeface="Times New Roman" panose="02020603050405020304" pitchFamily="18" charset="0"/>
                <a:cs typeface="Times New Roman" panose="02020603050405020304" pitchFamily="18" charset="0"/>
              </a:rPr>
              <a:t>АЛГОРИТМ ВЗАИМОДЕЙСТВИЯ МУНИЦИПАЛЬНЫХ ЗАКАЗЧИКОВ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С ОКУ «УПРАВЛЕНИЕ ПО РАЗМЕЩЕНИЮ ГОСЗАКАЗА ЛИПЕЦКОЙ ОБЛАСТИ»</a:t>
            </a:r>
          </a:p>
        </p:txBody>
      </p:sp>
      <p:sp>
        <p:nvSpPr>
          <p:cNvPr id="3" name="Прямоугольник: скругленные углы 2">
            <a:extLst>
              <a:ext uri="{FF2B5EF4-FFF2-40B4-BE49-F238E27FC236}">
                <a16:creationId xmlns:a16="http://schemas.microsoft.com/office/drawing/2014/main" id="{5B12EFC5-31C5-4AEB-9A16-313C1FD1AEEB}"/>
              </a:ext>
            </a:extLst>
          </p:cNvPr>
          <p:cNvSpPr/>
          <p:nvPr/>
        </p:nvSpPr>
        <p:spPr>
          <a:xfrm>
            <a:off x="132418" y="669270"/>
            <a:ext cx="928166" cy="367416"/>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ШАГ 1</a:t>
            </a:r>
          </a:p>
        </p:txBody>
      </p:sp>
      <p:sp>
        <p:nvSpPr>
          <p:cNvPr id="4" name="Стрелка: шеврон 3">
            <a:extLst>
              <a:ext uri="{FF2B5EF4-FFF2-40B4-BE49-F238E27FC236}">
                <a16:creationId xmlns:a16="http://schemas.microsoft.com/office/drawing/2014/main" id="{B0B748B5-0CC7-4721-A65A-9C617D67CDF0}"/>
              </a:ext>
            </a:extLst>
          </p:cNvPr>
          <p:cNvSpPr/>
          <p:nvPr/>
        </p:nvSpPr>
        <p:spPr>
          <a:xfrm>
            <a:off x="1284068" y="723146"/>
            <a:ext cx="484632" cy="259664"/>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D37DED0-4E8C-4CAF-B2F6-033EB0E929BE}"/>
              </a:ext>
            </a:extLst>
          </p:cNvPr>
          <p:cNvSpPr txBox="1"/>
          <p:nvPr/>
        </p:nvSpPr>
        <p:spPr>
          <a:xfrm>
            <a:off x="1887200" y="562120"/>
            <a:ext cx="10172380" cy="492443"/>
          </a:xfrm>
          <a:prstGeom prst="rect">
            <a:avLst/>
          </a:prstGeom>
          <a:noFill/>
          <a:ln w="12700">
            <a:solidFill>
              <a:schemeClr val="accent1">
                <a:lumMod val="50000"/>
              </a:schemeClr>
            </a:solidFill>
          </a:ln>
        </p:spPr>
        <p:txBody>
          <a:bodyPr wrap="square" rtlCol="0">
            <a:spAutoFit/>
          </a:bodyPr>
          <a:lstStyle/>
          <a:p>
            <a:pPr algn="just"/>
            <a:r>
              <a:rPr lang="ru-RU" sz="1300" dirty="0">
                <a:latin typeface="Times New Roman" panose="02020603050405020304" pitchFamily="18" charset="0"/>
                <a:cs typeface="Times New Roman" panose="02020603050405020304" pitchFamily="18" charset="0"/>
              </a:rPr>
              <a:t>Заказчик формирует заявку на закупку, содержащую информацию, документы, требования и условия, необходимые для формирования извещения и направляет ее в Уполномоченное учреждение не менее чем за 15 рабочих дней до планируемой даты размещения извещения.</a:t>
            </a:r>
          </a:p>
        </p:txBody>
      </p:sp>
      <p:sp>
        <p:nvSpPr>
          <p:cNvPr id="6" name="Прямоугольник: скругленные углы 5">
            <a:extLst>
              <a:ext uri="{FF2B5EF4-FFF2-40B4-BE49-F238E27FC236}">
                <a16:creationId xmlns:a16="http://schemas.microsoft.com/office/drawing/2014/main" id="{BFA67CD7-8E14-4F4E-8499-9804751036E3}"/>
              </a:ext>
            </a:extLst>
          </p:cNvPr>
          <p:cNvSpPr/>
          <p:nvPr/>
        </p:nvSpPr>
        <p:spPr>
          <a:xfrm>
            <a:off x="132418" y="1188466"/>
            <a:ext cx="928167" cy="367415"/>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ШАГ 2</a:t>
            </a:r>
          </a:p>
        </p:txBody>
      </p:sp>
      <p:sp>
        <p:nvSpPr>
          <p:cNvPr id="7" name="Стрелка: шеврон 6">
            <a:extLst>
              <a:ext uri="{FF2B5EF4-FFF2-40B4-BE49-F238E27FC236}">
                <a16:creationId xmlns:a16="http://schemas.microsoft.com/office/drawing/2014/main" id="{8E3D61F0-50FE-4868-AE6C-7CD3D65D76E0}"/>
              </a:ext>
            </a:extLst>
          </p:cNvPr>
          <p:cNvSpPr/>
          <p:nvPr/>
        </p:nvSpPr>
        <p:spPr>
          <a:xfrm>
            <a:off x="1284068" y="1268977"/>
            <a:ext cx="484632" cy="259664"/>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tx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01E7B98-AED0-475E-BC81-D189477C7A14}"/>
              </a:ext>
            </a:extLst>
          </p:cNvPr>
          <p:cNvSpPr txBox="1"/>
          <p:nvPr/>
        </p:nvSpPr>
        <p:spPr>
          <a:xfrm>
            <a:off x="1887200" y="1246851"/>
            <a:ext cx="10172381" cy="292388"/>
          </a:xfrm>
          <a:prstGeom prst="rect">
            <a:avLst/>
          </a:prstGeom>
          <a:noFill/>
          <a:ln w="12700">
            <a:solidFill>
              <a:schemeClr val="accent1">
                <a:lumMod val="50000"/>
              </a:schemeClr>
            </a:solidFill>
          </a:ln>
        </p:spPr>
        <p:txBody>
          <a:bodyPr wrap="square" rtlCol="0">
            <a:spAutoFit/>
          </a:bodyPr>
          <a:lstStyle/>
          <a:p>
            <a:pPr algn="just"/>
            <a:r>
              <a:rPr lang="ru-RU" sz="1300" dirty="0">
                <a:latin typeface="Times New Roman" panose="02020603050405020304" pitchFamily="18" charset="0"/>
                <a:cs typeface="Times New Roman" panose="02020603050405020304" pitchFamily="18" charset="0"/>
              </a:rPr>
              <a:t>Уполномоченное учреждение проверяет заявку и документы в течение 3 рабочих дней со дня ее поступления.</a:t>
            </a:r>
          </a:p>
        </p:txBody>
      </p:sp>
      <p:sp>
        <p:nvSpPr>
          <p:cNvPr id="9" name="Стрелка: шеврон 8">
            <a:extLst>
              <a:ext uri="{FF2B5EF4-FFF2-40B4-BE49-F238E27FC236}">
                <a16:creationId xmlns:a16="http://schemas.microsoft.com/office/drawing/2014/main" id="{9272C6EA-5929-48D9-9922-A573F4BF7E6B}"/>
              </a:ext>
            </a:extLst>
          </p:cNvPr>
          <p:cNvSpPr/>
          <p:nvPr/>
        </p:nvSpPr>
        <p:spPr>
          <a:xfrm rot="5400000">
            <a:off x="4182832" y="1610900"/>
            <a:ext cx="361510" cy="301340"/>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6F8F8AA-CB53-47F6-BFAE-FBB18C6029B8}"/>
              </a:ext>
            </a:extLst>
          </p:cNvPr>
          <p:cNvSpPr txBox="1"/>
          <p:nvPr/>
        </p:nvSpPr>
        <p:spPr>
          <a:xfrm>
            <a:off x="1887200" y="2061553"/>
            <a:ext cx="4952775" cy="1054135"/>
          </a:xfrm>
          <a:prstGeom prst="rect">
            <a:avLst/>
          </a:prstGeom>
          <a:noFill/>
          <a:ln w="12700">
            <a:solidFill>
              <a:schemeClr val="accent1">
                <a:lumMod val="50000"/>
              </a:schemeClr>
            </a:solidFill>
          </a:ln>
        </p:spPr>
        <p:txBody>
          <a:bodyPr wrap="square" rtlCol="0">
            <a:spAutoFit/>
          </a:bodyPr>
          <a:lstStyle/>
          <a:p>
            <a:pPr algn="just"/>
            <a:r>
              <a:rPr lang="ru-RU" sz="1250" dirty="0">
                <a:latin typeface="Times New Roman" panose="02020603050405020304" pitchFamily="18" charset="0"/>
                <a:cs typeface="Times New Roman" panose="02020603050405020304" pitchFamily="18" charset="0"/>
              </a:rPr>
              <a:t>В случае выявленных нарушений заявка и документы возвращаются Заказчику на доработку с мотивированным предложением об устранении выявленных нарушений (недостатков). Заказчик в течение 3 рабочих дней устраняет выявленные нарушения (недостатки) и направляет в уполномоченное учреждение повторно.</a:t>
            </a:r>
          </a:p>
        </p:txBody>
      </p:sp>
      <p:sp>
        <p:nvSpPr>
          <p:cNvPr id="12" name="TextBox 11">
            <a:extLst>
              <a:ext uri="{FF2B5EF4-FFF2-40B4-BE49-F238E27FC236}">
                <a16:creationId xmlns:a16="http://schemas.microsoft.com/office/drawing/2014/main" id="{EEDC8070-F90E-4546-8111-801A546459A8}"/>
              </a:ext>
            </a:extLst>
          </p:cNvPr>
          <p:cNvSpPr txBox="1"/>
          <p:nvPr/>
        </p:nvSpPr>
        <p:spPr>
          <a:xfrm>
            <a:off x="7001700" y="2057364"/>
            <a:ext cx="5057880" cy="1054135"/>
          </a:xfrm>
          <a:prstGeom prst="rect">
            <a:avLst/>
          </a:prstGeom>
          <a:noFill/>
          <a:ln w="12700">
            <a:solidFill>
              <a:schemeClr val="accent1">
                <a:lumMod val="50000"/>
              </a:schemeClr>
            </a:solidFill>
          </a:ln>
        </p:spPr>
        <p:txBody>
          <a:bodyPr wrap="square" rtlCol="0">
            <a:spAutoFit/>
          </a:bodyPr>
          <a:lstStyle/>
          <a:p>
            <a:pPr algn="just"/>
            <a:r>
              <a:rPr lang="ru-RU" sz="1250" dirty="0">
                <a:latin typeface="Times New Roman" panose="02020603050405020304" pitchFamily="18" charset="0"/>
                <a:cs typeface="Times New Roman" panose="02020603050405020304" pitchFamily="18" charset="0"/>
              </a:rPr>
              <a:t>Уполномоченное учреждение в течение 12 рабочих дней со дня поступления доработанной заявки и документов разрабатывает извещение и направляет его Заказчику для подтверждения соответствия содержания извещения заявленным Заказчиком потребности и условиям контракта.</a:t>
            </a:r>
          </a:p>
        </p:txBody>
      </p:sp>
      <p:sp>
        <p:nvSpPr>
          <p:cNvPr id="13" name="Прямоугольник: скругленные углы 12">
            <a:extLst>
              <a:ext uri="{FF2B5EF4-FFF2-40B4-BE49-F238E27FC236}">
                <a16:creationId xmlns:a16="http://schemas.microsoft.com/office/drawing/2014/main" id="{0C922735-C7C1-432A-B6F7-BB0D643BC0FB}"/>
              </a:ext>
            </a:extLst>
          </p:cNvPr>
          <p:cNvSpPr/>
          <p:nvPr/>
        </p:nvSpPr>
        <p:spPr>
          <a:xfrm>
            <a:off x="132418" y="3271561"/>
            <a:ext cx="928166" cy="367416"/>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ШАГ 3</a:t>
            </a:r>
          </a:p>
        </p:txBody>
      </p:sp>
      <p:sp>
        <p:nvSpPr>
          <p:cNvPr id="14" name="Стрелка: шеврон 13">
            <a:extLst>
              <a:ext uri="{FF2B5EF4-FFF2-40B4-BE49-F238E27FC236}">
                <a16:creationId xmlns:a16="http://schemas.microsoft.com/office/drawing/2014/main" id="{D32655D1-F119-48F0-B3FC-6B82831352B4}"/>
              </a:ext>
            </a:extLst>
          </p:cNvPr>
          <p:cNvSpPr/>
          <p:nvPr/>
        </p:nvSpPr>
        <p:spPr>
          <a:xfrm>
            <a:off x="1284068" y="3325437"/>
            <a:ext cx="484632" cy="259664"/>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C10E0DF-5AAF-49CE-BC6B-DB9BA9465DE1}"/>
              </a:ext>
            </a:extLst>
          </p:cNvPr>
          <p:cNvSpPr txBox="1"/>
          <p:nvPr/>
        </p:nvSpPr>
        <p:spPr>
          <a:xfrm>
            <a:off x="1887200" y="3224437"/>
            <a:ext cx="10172380" cy="492443"/>
          </a:xfrm>
          <a:prstGeom prst="rect">
            <a:avLst/>
          </a:prstGeom>
          <a:noFill/>
          <a:ln w="12700">
            <a:solidFill>
              <a:schemeClr val="accent1">
                <a:lumMod val="50000"/>
              </a:schemeClr>
            </a:solidFill>
          </a:ln>
        </p:spPr>
        <p:txBody>
          <a:bodyPr wrap="square" rtlCol="0">
            <a:spAutoFit/>
          </a:bodyPr>
          <a:lstStyle/>
          <a:p>
            <a:pPr algn="just"/>
            <a:r>
              <a:rPr lang="ru-RU" sz="1300" dirty="0">
                <a:latin typeface="Times New Roman" panose="02020603050405020304" pitchFamily="18" charset="0"/>
                <a:cs typeface="Times New Roman" panose="02020603050405020304" pitchFamily="18" charset="0"/>
              </a:rPr>
              <a:t>Заказчик подписывает извещение об осуществлении закупки в течение 3 рабочих дней со дня получения от Уполномоченного учреждения и направляет его в Уполномоченное учреждение для осуществления закупки.</a:t>
            </a:r>
          </a:p>
        </p:txBody>
      </p:sp>
      <p:sp>
        <p:nvSpPr>
          <p:cNvPr id="16" name="Прямоугольник: скругленные углы 15">
            <a:extLst>
              <a:ext uri="{FF2B5EF4-FFF2-40B4-BE49-F238E27FC236}">
                <a16:creationId xmlns:a16="http://schemas.microsoft.com/office/drawing/2014/main" id="{F4E2AB99-C678-4F08-A7E1-E378C6EBC984}"/>
              </a:ext>
            </a:extLst>
          </p:cNvPr>
          <p:cNvSpPr/>
          <p:nvPr/>
        </p:nvSpPr>
        <p:spPr>
          <a:xfrm>
            <a:off x="132418" y="4274686"/>
            <a:ext cx="928166" cy="367417"/>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ШАГ 4</a:t>
            </a:r>
          </a:p>
        </p:txBody>
      </p:sp>
      <p:sp>
        <p:nvSpPr>
          <p:cNvPr id="17" name="Стрелка: шеврон 16">
            <a:extLst>
              <a:ext uri="{FF2B5EF4-FFF2-40B4-BE49-F238E27FC236}">
                <a16:creationId xmlns:a16="http://schemas.microsoft.com/office/drawing/2014/main" id="{1C5E18C1-9022-4DBA-AAFA-B363CA309326}"/>
              </a:ext>
            </a:extLst>
          </p:cNvPr>
          <p:cNvSpPr/>
          <p:nvPr/>
        </p:nvSpPr>
        <p:spPr>
          <a:xfrm>
            <a:off x="1284068" y="4328562"/>
            <a:ext cx="484632" cy="259664"/>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tx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00AE8F5-172E-4C56-A8DB-0166BEFFFB8D}"/>
              </a:ext>
            </a:extLst>
          </p:cNvPr>
          <p:cNvSpPr txBox="1"/>
          <p:nvPr/>
        </p:nvSpPr>
        <p:spPr>
          <a:xfrm>
            <a:off x="1887200" y="3803736"/>
            <a:ext cx="10172380" cy="1292662"/>
          </a:xfrm>
          <a:prstGeom prst="rect">
            <a:avLst/>
          </a:prstGeom>
          <a:noFill/>
          <a:ln w="12700">
            <a:solidFill>
              <a:schemeClr val="accent1">
                <a:lumMod val="50000"/>
              </a:schemeClr>
            </a:solidFill>
          </a:ln>
        </p:spPr>
        <p:txBody>
          <a:bodyPr wrap="square" rtlCol="0">
            <a:spAutoFit/>
          </a:bodyPr>
          <a:lstStyle/>
          <a:p>
            <a:pPr algn="just"/>
            <a:r>
              <a:rPr lang="ru-RU" sz="1300" dirty="0">
                <a:latin typeface="Times New Roman" panose="02020603050405020304" pitchFamily="18" charset="0"/>
                <a:cs typeface="Times New Roman" panose="02020603050405020304" pitchFamily="18" charset="0"/>
              </a:rPr>
              <a:t>Уполномоченное учреждение размещает в ЕИС извещение, сформированное в структурированном виде и подписанное усиленной квалифицированной электронной подписью Заказчика. </a:t>
            </a:r>
          </a:p>
          <a:p>
            <a:pPr algn="just"/>
            <a:r>
              <a:rPr lang="ru-RU" sz="1300" dirty="0">
                <a:latin typeface="Times New Roman" panose="02020603050405020304" pitchFamily="18" charset="0"/>
                <a:cs typeface="Times New Roman" panose="02020603050405020304" pitchFamily="18" charset="0"/>
              </a:rPr>
              <a:t>При поступлении запроса о даче разъяснений Уполномоченное учреждение в день поступления такого запроса направляет его Заказчику. Заказчик представляет в Уполномоченное учреждение разъяснение в течение 1 рабочего дня со дня получения запроса.</a:t>
            </a:r>
          </a:p>
          <a:p>
            <a:pPr algn="just"/>
            <a:r>
              <a:rPr lang="ru-RU" sz="1300" dirty="0">
                <a:latin typeface="Times New Roman" panose="02020603050405020304" pitchFamily="18" charset="0"/>
                <a:cs typeface="Times New Roman" panose="02020603050405020304" pitchFamily="18" charset="0"/>
              </a:rPr>
              <a:t>Заказчик вправе внести изменения в извещение об осуществлении закупки или отменить закупку, направив в Уполномоченное учреждение соответствующее уведомление не позднее чем за 2 рабочих дня до даты окончания срока подачи заявок на участие в закупке.</a:t>
            </a:r>
          </a:p>
        </p:txBody>
      </p:sp>
      <p:sp>
        <p:nvSpPr>
          <p:cNvPr id="19" name="Прямоугольник: скругленные углы 18">
            <a:extLst>
              <a:ext uri="{FF2B5EF4-FFF2-40B4-BE49-F238E27FC236}">
                <a16:creationId xmlns:a16="http://schemas.microsoft.com/office/drawing/2014/main" id="{5E29ECF2-C086-4269-8FCE-D9E6290D0CCA}"/>
              </a:ext>
            </a:extLst>
          </p:cNvPr>
          <p:cNvSpPr/>
          <p:nvPr/>
        </p:nvSpPr>
        <p:spPr>
          <a:xfrm>
            <a:off x="132418" y="5300156"/>
            <a:ext cx="928166" cy="367417"/>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ШАГ 5</a:t>
            </a:r>
          </a:p>
        </p:txBody>
      </p:sp>
      <p:sp>
        <p:nvSpPr>
          <p:cNvPr id="20" name="Стрелка: шеврон 19">
            <a:extLst>
              <a:ext uri="{FF2B5EF4-FFF2-40B4-BE49-F238E27FC236}">
                <a16:creationId xmlns:a16="http://schemas.microsoft.com/office/drawing/2014/main" id="{709909E0-853A-4B30-8E24-419C29B98A3C}"/>
              </a:ext>
            </a:extLst>
          </p:cNvPr>
          <p:cNvSpPr/>
          <p:nvPr/>
        </p:nvSpPr>
        <p:spPr>
          <a:xfrm>
            <a:off x="1284068" y="5354033"/>
            <a:ext cx="484632" cy="259664"/>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tx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A2EEBE9-0B6C-4DF4-855A-CEA3CDAC091C}"/>
              </a:ext>
            </a:extLst>
          </p:cNvPr>
          <p:cNvSpPr txBox="1"/>
          <p:nvPr/>
        </p:nvSpPr>
        <p:spPr>
          <a:xfrm>
            <a:off x="1887200" y="5237642"/>
            <a:ext cx="10172380" cy="492443"/>
          </a:xfrm>
          <a:prstGeom prst="rect">
            <a:avLst/>
          </a:prstGeom>
          <a:noFill/>
          <a:ln w="12700">
            <a:solidFill>
              <a:schemeClr val="accent1">
                <a:lumMod val="50000"/>
              </a:schemeClr>
            </a:solidFill>
          </a:ln>
        </p:spPr>
        <p:txBody>
          <a:bodyPr wrap="square" rtlCol="0">
            <a:spAutoFit/>
          </a:bodyPr>
          <a:lstStyle/>
          <a:p>
            <a:pPr algn="just"/>
            <a:r>
              <a:rPr lang="ru-RU" sz="1300" dirty="0">
                <a:latin typeface="Times New Roman" panose="02020603050405020304" pitchFamily="18" charset="0"/>
                <a:cs typeface="Times New Roman" panose="02020603050405020304" pitchFamily="18" charset="0"/>
              </a:rPr>
              <a:t>Уполномоченное учреждение создаёт комиссию, включая в ее состав представителей Заказчика, и уведомляет его о месте, дате и времени проведения заседания комиссии не позднее чем за 1 рабочий день до даты проведения заседания.</a:t>
            </a:r>
          </a:p>
        </p:txBody>
      </p:sp>
      <p:sp>
        <p:nvSpPr>
          <p:cNvPr id="22" name="Прямоугольник: скругленные углы 21">
            <a:extLst>
              <a:ext uri="{FF2B5EF4-FFF2-40B4-BE49-F238E27FC236}">
                <a16:creationId xmlns:a16="http://schemas.microsoft.com/office/drawing/2014/main" id="{7E292EF8-0EE6-487C-A207-5D503C6857DD}"/>
              </a:ext>
            </a:extLst>
          </p:cNvPr>
          <p:cNvSpPr/>
          <p:nvPr/>
        </p:nvSpPr>
        <p:spPr>
          <a:xfrm>
            <a:off x="129314" y="5956850"/>
            <a:ext cx="928166" cy="367417"/>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ШАГ 6</a:t>
            </a:r>
          </a:p>
        </p:txBody>
      </p:sp>
      <p:sp>
        <p:nvSpPr>
          <p:cNvPr id="23" name="Стрелка: шеврон 22">
            <a:extLst>
              <a:ext uri="{FF2B5EF4-FFF2-40B4-BE49-F238E27FC236}">
                <a16:creationId xmlns:a16="http://schemas.microsoft.com/office/drawing/2014/main" id="{4130BE3E-6034-4F1E-A4D4-49A068364D34}"/>
              </a:ext>
            </a:extLst>
          </p:cNvPr>
          <p:cNvSpPr/>
          <p:nvPr/>
        </p:nvSpPr>
        <p:spPr>
          <a:xfrm>
            <a:off x="1286458" y="5976569"/>
            <a:ext cx="484632" cy="259664"/>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tx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E6BD220-0C36-40AA-83CF-5FEEE81212BB}"/>
              </a:ext>
            </a:extLst>
          </p:cNvPr>
          <p:cNvSpPr txBox="1"/>
          <p:nvPr/>
        </p:nvSpPr>
        <p:spPr>
          <a:xfrm>
            <a:off x="1887200" y="5909727"/>
            <a:ext cx="10172380" cy="492443"/>
          </a:xfrm>
          <a:prstGeom prst="rect">
            <a:avLst/>
          </a:prstGeom>
          <a:noFill/>
          <a:ln w="12700">
            <a:solidFill>
              <a:schemeClr val="accent1">
                <a:lumMod val="50000"/>
              </a:schemeClr>
            </a:solidFill>
          </a:ln>
        </p:spPr>
        <p:txBody>
          <a:bodyPr wrap="square" rtlCol="0">
            <a:spAutoFit/>
          </a:bodyPr>
          <a:lstStyle/>
          <a:p>
            <a:pPr algn="just"/>
            <a:r>
              <a:rPr lang="ru-RU" sz="1300" dirty="0">
                <a:latin typeface="Times New Roman" panose="02020603050405020304" pitchFamily="18" charset="0"/>
                <a:cs typeface="Times New Roman" panose="02020603050405020304" pitchFamily="18" charset="0"/>
              </a:rPr>
              <a:t>Уполномоченное учреждение уведомляет Заказчика о размещении в ЕИС протокола подведения итогов определения поставщика (подрядчика, исполнителя) не позднее 1 рабочего дня, следующего за днем размещения такого протокола.</a:t>
            </a:r>
          </a:p>
        </p:txBody>
      </p:sp>
      <p:sp>
        <p:nvSpPr>
          <p:cNvPr id="25" name="Стрелка: шеврон 24">
            <a:extLst>
              <a:ext uri="{FF2B5EF4-FFF2-40B4-BE49-F238E27FC236}">
                <a16:creationId xmlns:a16="http://schemas.microsoft.com/office/drawing/2014/main" id="{2CFFEEB0-4DAC-4EA4-BDE8-42F70E528EFA}"/>
              </a:ext>
            </a:extLst>
          </p:cNvPr>
          <p:cNvSpPr/>
          <p:nvPr/>
        </p:nvSpPr>
        <p:spPr>
          <a:xfrm rot="5400000">
            <a:off x="9349885" y="1604628"/>
            <a:ext cx="361510" cy="301340"/>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3862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4562BB7-95FA-4A5F-90E7-D2B65C38824F}"/>
              </a:ext>
            </a:extLst>
          </p:cNvPr>
          <p:cNvSpPr/>
          <p:nvPr/>
        </p:nvSpPr>
        <p:spPr>
          <a:xfrm>
            <a:off x="1219199" y="44641"/>
            <a:ext cx="10923581" cy="923330"/>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САЙТ «ГОСЗАКАЗ ЛИПЕЦКОЙ ОБЛАСТИ» </a:t>
            </a:r>
          </a:p>
          <a:p>
            <a:pPr algn="ctr"/>
            <a:r>
              <a:rPr lang="ru-RU" b="1" dirty="0">
                <a:latin typeface="Times New Roman" panose="02020603050405020304" pitchFamily="18" charset="0"/>
                <a:cs typeface="Times New Roman" panose="02020603050405020304" pitchFamily="18" charset="0"/>
              </a:rPr>
              <a:t>– ИНФОРМАЦИОННЫЙ РЕСУРС О ЦЕНТРАЛИЗАЦИИ </a:t>
            </a:r>
          </a:p>
          <a:p>
            <a:pPr algn="ctr"/>
            <a:r>
              <a:rPr lang="ru-RU" b="1" dirty="0">
                <a:latin typeface="Times New Roman" panose="02020603050405020304" pitchFamily="18" charset="0"/>
                <a:cs typeface="Times New Roman" panose="02020603050405020304" pitchFamily="18" charset="0"/>
              </a:rPr>
              <a:t>МУНИЦИПАЛЬНЫХ ЗАКУПОК</a:t>
            </a:r>
          </a:p>
        </p:txBody>
      </p:sp>
      <p:pic>
        <p:nvPicPr>
          <p:cNvPr id="3" name="Рисунок 2">
            <a:extLst>
              <a:ext uri="{FF2B5EF4-FFF2-40B4-BE49-F238E27FC236}">
                <a16:creationId xmlns:a16="http://schemas.microsoft.com/office/drawing/2014/main" id="{F28371AF-22A5-444B-9772-F71B97E87A17}"/>
              </a:ext>
            </a:extLst>
          </p:cNvPr>
          <p:cNvPicPr>
            <a:picLocks noChangeAspect="1"/>
          </p:cNvPicPr>
          <p:nvPr/>
        </p:nvPicPr>
        <p:blipFill>
          <a:blip r:embed="rId2"/>
          <a:stretch>
            <a:fillRect/>
          </a:stretch>
        </p:blipFill>
        <p:spPr>
          <a:xfrm>
            <a:off x="0" y="1060304"/>
            <a:ext cx="12192000" cy="5731021"/>
          </a:xfrm>
          <a:prstGeom prst="rect">
            <a:avLst/>
          </a:prstGeom>
        </p:spPr>
      </p:pic>
    </p:spTree>
    <p:extLst>
      <p:ext uri="{BB962C8B-B14F-4D97-AF65-F5344CB8AC3E}">
        <p14:creationId xmlns:p14="http://schemas.microsoft.com/office/powerpoint/2010/main" val="3007357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D76D9B-CC8D-4F27-8B1A-EA711EF4D742}"/>
              </a:ext>
            </a:extLst>
          </p:cNvPr>
          <p:cNvSpPr>
            <a:spLocks noGrp="1"/>
          </p:cNvSpPr>
          <p:nvPr/>
        </p:nvSpPr>
        <p:spPr>
          <a:xfrm>
            <a:off x="1668072" y="260341"/>
            <a:ext cx="10192871" cy="8657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a:solidFill>
                  <a:schemeClr val="tx1">
                    <a:lumMod val="65000"/>
                    <a:lumOff val="35000"/>
                  </a:schemeClr>
                </a:solidFill>
                <a:latin typeface="Gotham Pro" panose="02000503040000020004" charset="0"/>
                <a:cs typeface="Gotham Pro" panose="02000503040000020004" charset="0"/>
              </a:rPr>
              <a:t>ГОДОВОЕ ЗАДАНИЕ ПО ДОСТИЖЕНИЮ ЗАКАЗЧИКАМИ ЛИПЕЦКОЙ ОБЛАСТИ</a:t>
            </a:r>
          </a:p>
          <a:p>
            <a:r>
              <a:rPr lang="ru-RU" sz="1800" b="1" dirty="0">
                <a:solidFill>
                  <a:schemeClr val="tx1">
                    <a:lumMod val="65000"/>
                    <a:lumOff val="35000"/>
                  </a:schemeClr>
                </a:solidFill>
                <a:latin typeface="Gotham Pro" panose="02000503040000020004" charset="0"/>
                <a:cs typeface="Gotham Pro" panose="02000503040000020004" charset="0"/>
              </a:rPr>
              <a:t> КЛЮЧЕВЫХ ПОКАЗАТЕЛЕЙ ЭФФЕКТИВНОСТИ ЗАКУПОЧНОЙ ДЕЯТЕЛЬНОСТИ </a:t>
            </a:r>
          </a:p>
          <a:p>
            <a:r>
              <a:rPr lang="ru-RU" sz="1800" b="1" dirty="0">
                <a:solidFill>
                  <a:schemeClr val="tx1">
                    <a:lumMod val="65000"/>
                    <a:lumOff val="35000"/>
                  </a:schemeClr>
                </a:solidFill>
                <a:latin typeface="Gotham Pro" panose="02000503040000020004" charset="0"/>
                <a:cs typeface="Gotham Pro" panose="02000503040000020004" charset="0"/>
              </a:rPr>
              <a:t>НА 2024 ГОД</a:t>
            </a:r>
          </a:p>
        </p:txBody>
      </p:sp>
      <p:sp>
        <p:nvSpPr>
          <p:cNvPr id="3" name="TextBox 2">
            <a:extLst>
              <a:ext uri="{FF2B5EF4-FFF2-40B4-BE49-F238E27FC236}">
                <a16:creationId xmlns:a16="http://schemas.microsoft.com/office/drawing/2014/main" id="{59E78210-E8E0-4CDA-8BE8-4AA9BBBE405B}"/>
              </a:ext>
            </a:extLst>
          </p:cNvPr>
          <p:cNvSpPr txBox="1"/>
          <p:nvPr/>
        </p:nvSpPr>
        <p:spPr>
          <a:xfrm>
            <a:off x="316216" y="665075"/>
            <a:ext cx="1479526" cy="738664"/>
          </a:xfrm>
          <a:prstGeom prst="rect">
            <a:avLst/>
          </a:prstGeom>
          <a:noFill/>
        </p:spPr>
        <p:txBody>
          <a:bodyPr wrap="square" rtlCol="0">
            <a:spAutoFit/>
          </a:bodyPr>
          <a:lstStyle/>
          <a:p>
            <a:pPr algn="ctr"/>
            <a:r>
              <a:rPr lang="ru-RU" sz="1400" b="1" dirty="0">
                <a:solidFill>
                  <a:srgbClr val="C00000"/>
                </a:solidFill>
                <a:latin typeface="+mn-lt"/>
              </a:rPr>
              <a:t>Плановое значение показателя</a:t>
            </a:r>
          </a:p>
        </p:txBody>
      </p:sp>
      <p:graphicFrame>
        <p:nvGraphicFramePr>
          <p:cNvPr id="4" name="Схема 3">
            <a:extLst>
              <a:ext uri="{FF2B5EF4-FFF2-40B4-BE49-F238E27FC236}">
                <a16:creationId xmlns:a16="http://schemas.microsoft.com/office/drawing/2014/main" id="{6730B5A5-740A-4E3A-83A7-907A43258EEE}"/>
              </a:ext>
            </a:extLst>
          </p:cNvPr>
          <p:cNvGraphicFramePr/>
          <p:nvPr>
            <p:extLst>
              <p:ext uri="{D42A27DB-BD31-4B8C-83A1-F6EECF244321}">
                <p14:modId xmlns:p14="http://schemas.microsoft.com/office/powerpoint/2010/main" val="3188665629"/>
              </p:ext>
            </p:extLst>
          </p:nvPr>
        </p:nvGraphicFramePr>
        <p:xfrm>
          <a:off x="1011892" y="1259669"/>
          <a:ext cx="9778028" cy="5585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85BA951-5D53-4798-AA2A-56B9DD4A7036}"/>
              </a:ext>
            </a:extLst>
          </p:cNvPr>
          <p:cNvSpPr txBox="1"/>
          <p:nvPr/>
        </p:nvSpPr>
        <p:spPr>
          <a:xfrm>
            <a:off x="2030145" y="1644716"/>
            <a:ext cx="8388739" cy="400110"/>
          </a:xfrm>
          <a:prstGeom prst="rect">
            <a:avLst/>
          </a:prstGeom>
          <a:noFill/>
        </p:spPr>
        <p:txBody>
          <a:bodyPr wrap="square" rtlCol="0">
            <a:spAutoFit/>
          </a:bodyPr>
          <a:lstStyle/>
          <a:p>
            <a:r>
              <a:rPr lang="ru-RU" sz="2000" b="1" dirty="0">
                <a:latin typeface="+mn-lt"/>
              </a:rPr>
              <a:t>Доля конкурентных закупок, %</a:t>
            </a:r>
          </a:p>
        </p:txBody>
      </p:sp>
      <p:sp>
        <p:nvSpPr>
          <p:cNvPr id="6" name="TextBox 5">
            <a:extLst>
              <a:ext uri="{FF2B5EF4-FFF2-40B4-BE49-F238E27FC236}">
                <a16:creationId xmlns:a16="http://schemas.microsoft.com/office/drawing/2014/main" id="{F8A2DE75-A4D7-4269-8D05-89DDD1459D3D}"/>
              </a:ext>
            </a:extLst>
          </p:cNvPr>
          <p:cNvSpPr txBox="1"/>
          <p:nvPr/>
        </p:nvSpPr>
        <p:spPr>
          <a:xfrm>
            <a:off x="2255753" y="2504898"/>
            <a:ext cx="7937522" cy="400110"/>
          </a:xfrm>
          <a:prstGeom prst="rect">
            <a:avLst/>
          </a:prstGeom>
          <a:noFill/>
        </p:spPr>
        <p:txBody>
          <a:bodyPr wrap="square" rtlCol="0">
            <a:spAutoFit/>
          </a:bodyPr>
          <a:lstStyle/>
          <a:p>
            <a:r>
              <a:rPr lang="ru-RU" sz="2000" b="1" dirty="0"/>
              <a:t>Среднее число участников конкурентных закупок, ед.</a:t>
            </a:r>
          </a:p>
        </p:txBody>
      </p:sp>
      <p:sp>
        <p:nvSpPr>
          <p:cNvPr id="7" name="TextBox 6">
            <a:extLst>
              <a:ext uri="{FF2B5EF4-FFF2-40B4-BE49-F238E27FC236}">
                <a16:creationId xmlns:a16="http://schemas.microsoft.com/office/drawing/2014/main" id="{7A087DBC-16DD-450B-80EC-598E6FD1CCBB}"/>
              </a:ext>
            </a:extLst>
          </p:cNvPr>
          <p:cNvSpPr txBox="1"/>
          <p:nvPr/>
        </p:nvSpPr>
        <p:spPr>
          <a:xfrm>
            <a:off x="2591919" y="3413749"/>
            <a:ext cx="8049790" cy="400110"/>
          </a:xfrm>
          <a:prstGeom prst="rect">
            <a:avLst/>
          </a:prstGeom>
          <a:noFill/>
        </p:spPr>
        <p:txBody>
          <a:bodyPr wrap="square" rtlCol="0">
            <a:spAutoFit/>
          </a:bodyPr>
          <a:lstStyle/>
          <a:p>
            <a:r>
              <a:rPr lang="ru-RU" sz="2000" b="1" dirty="0"/>
              <a:t>Доля состоявшихся торгов, %</a:t>
            </a:r>
          </a:p>
        </p:txBody>
      </p:sp>
      <p:sp>
        <p:nvSpPr>
          <p:cNvPr id="8" name="TextBox 7">
            <a:extLst>
              <a:ext uri="{FF2B5EF4-FFF2-40B4-BE49-F238E27FC236}">
                <a16:creationId xmlns:a16="http://schemas.microsoft.com/office/drawing/2014/main" id="{B089152C-552B-4A8F-B831-1B5D3BECCBA2}"/>
              </a:ext>
            </a:extLst>
          </p:cNvPr>
          <p:cNvSpPr txBox="1"/>
          <p:nvPr/>
        </p:nvSpPr>
        <p:spPr>
          <a:xfrm>
            <a:off x="2591919" y="4232579"/>
            <a:ext cx="8049790" cy="400110"/>
          </a:xfrm>
          <a:prstGeom prst="rect">
            <a:avLst/>
          </a:prstGeom>
          <a:noFill/>
        </p:spPr>
        <p:txBody>
          <a:bodyPr wrap="square" rtlCol="0">
            <a:spAutoFit/>
          </a:bodyPr>
          <a:lstStyle/>
          <a:p>
            <a:r>
              <a:rPr lang="ru-RU" sz="2000" b="1" dirty="0">
                <a:latin typeface="+mn-lt"/>
              </a:rPr>
              <a:t>Экономия бюджетных средств, %</a:t>
            </a:r>
          </a:p>
        </p:txBody>
      </p:sp>
      <p:sp>
        <p:nvSpPr>
          <p:cNvPr id="9" name="TextBox 8">
            <a:extLst>
              <a:ext uri="{FF2B5EF4-FFF2-40B4-BE49-F238E27FC236}">
                <a16:creationId xmlns:a16="http://schemas.microsoft.com/office/drawing/2014/main" id="{C2442BC8-1DD4-4B5C-AA5F-06E53E6E2E49}"/>
              </a:ext>
            </a:extLst>
          </p:cNvPr>
          <p:cNvSpPr txBox="1"/>
          <p:nvPr/>
        </p:nvSpPr>
        <p:spPr>
          <a:xfrm>
            <a:off x="2345274" y="5194810"/>
            <a:ext cx="8388739" cy="400110"/>
          </a:xfrm>
          <a:prstGeom prst="rect">
            <a:avLst/>
          </a:prstGeom>
          <a:noFill/>
        </p:spPr>
        <p:txBody>
          <a:bodyPr wrap="square" rtlCol="0">
            <a:spAutoFit/>
          </a:bodyPr>
          <a:lstStyle/>
          <a:p>
            <a:r>
              <a:rPr lang="ru-RU" sz="2000" b="1" dirty="0">
                <a:latin typeface="+mn-lt"/>
              </a:rPr>
              <a:t>Доля закупок у СМП, %</a:t>
            </a:r>
          </a:p>
        </p:txBody>
      </p:sp>
      <p:sp>
        <p:nvSpPr>
          <p:cNvPr id="10" name="TextBox 9">
            <a:extLst>
              <a:ext uri="{FF2B5EF4-FFF2-40B4-BE49-F238E27FC236}">
                <a16:creationId xmlns:a16="http://schemas.microsoft.com/office/drawing/2014/main" id="{8F634D17-8D03-4C4E-82F9-72CB56522D2E}"/>
              </a:ext>
            </a:extLst>
          </p:cNvPr>
          <p:cNvSpPr txBox="1"/>
          <p:nvPr/>
        </p:nvSpPr>
        <p:spPr>
          <a:xfrm>
            <a:off x="2030145" y="5934942"/>
            <a:ext cx="8388739" cy="707886"/>
          </a:xfrm>
          <a:prstGeom prst="rect">
            <a:avLst/>
          </a:prstGeom>
          <a:noFill/>
        </p:spPr>
        <p:txBody>
          <a:bodyPr wrap="square" rtlCol="0">
            <a:spAutoFit/>
          </a:bodyPr>
          <a:lstStyle/>
          <a:p>
            <a:r>
              <a:rPr lang="ru-RU" sz="2000" b="1" dirty="0"/>
              <a:t>Доля конкурентных закупок с субъектами малого бизнеса в общем количестве конкурентных закупок, </a:t>
            </a:r>
            <a:r>
              <a:rPr lang="ru-RU" sz="2000" b="1" dirty="0">
                <a:latin typeface="+mn-lt"/>
              </a:rPr>
              <a:t>%</a:t>
            </a:r>
          </a:p>
        </p:txBody>
      </p:sp>
      <p:sp>
        <p:nvSpPr>
          <p:cNvPr id="11" name="TextBox 10">
            <a:extLst>
              <a:ext uri="{FF2B5EF4-FFF2-40B4-BE49-F238E27FC236}">
                <a16:creationId xmlns:a16="http://schemas.microsoft.com/office/drawing/2014/main" id="{35242A51-3C1F-4965-B4A2-43899D9F46C9}"/>
              </a:ext>
            </a:extLst>
          </p:cNvPr>
          <p:cNvSpPr txBox="1"/>
          <p:nvPr/>
        </p:nvSpPr>
        <p:spPr>
          <a:xfrm>
            <a:off x="1166795" y="1597186"/>
            <a:ext cx="542189" cy="523220"/>
          </a:xfrm>
          <a:prstGeom prst="rect">
            <a:avLst/>
          </a:prstGeom>
          <a:noFill/>
        </p:spPr>
        <p:txBody>
          <a:bodyPr wrap="square" rtlCol="0">
            <a:spAutoFit/>
          </a:bodyPr>
          <a:lstStyle/>
          <a:p>
            <a:r>
              <a:rPr lang="ru-RU" sz="2800" b="1" dirty="0">
                <a:solidFill>
                  <a:srgbClr val="C00000"/>
                </a:solidFill>
                <a:latin typeface="+mj-lt"/>
              </a:rPr>
              <a:t>75</a:t>
            </a:r>
          </a:p>
        </p:txBody>
      </p:sp>
      <p:sp>
        <p:nvSpPr>
          <p:cNvPr id="12" name="TextBox 11">
            <a:extLst>
              <a:ext uri="{FF2B5EF4-FFF2-40B4-BE49-F238E27FC236}">
                <a16:creationId xmlns:a16="http://schemas.microsoft.com/office/drawing/2014/main" id="{EEE2FB4A-ABA8-49A1-8DFD-D8D7344E4EB5}"/>
              </a:ext>
            </a:extLst>
          </p:cNvPr>
          <p:cNvSpPr txBox="1"/>
          <p:nvPr/>
        </p:nvSpPr>
        <p:spPr>
          <a:xfrm>
            <a:off x="1720212" y="2463585"/>
            <a:ext cx="395702" cy="523220"/>
          </a:xfrm>
          <a:prstGeom prst="rect">
            <a:avLst/>
          </a:prstGeom>
          <a:noFill/>
        </p:spPr>
        <p:txBody>
          <a:bodyPr wrap="square" rtlCol="0">
            <a:spAutoFit/>
          </a:bodyPr>
          <a:lstStyle/>
          <a:p>
            <a:r>
              <a:rPr lang="ru-RU" sz="2800" b="1" dirty="0">
                <a:solidFill>
                  <a:srgbClr val="C00000"/>
                </a:solidFill>
                <a:latin typeface="+mj-lt"/>
              </a:rPr>
              <a:t>5</a:t>
            </a:r>
          </a:p>
        </p:txBody>
      </p:sp>
      <p:sp>
        <p:nvSpPr>
          <p:cNvPr id="13" name="TextBox 12">
            <a:extLst>
              <a:ext uri="{FF2B5EF4-FFF2-40B4-BE49-F238E27FC236}">
                <a16:creationId xmlns:a16="http://schemas.microsoft.com/office/drawing/2014/main" id="{AD87553B-60BF-496A-83E8-16A66BD7C910}"/>
              </a:ext>
            </a:extLst>
          </p:cNvPr>
          <p:cNvSpPr txBox="1"/>
          <p:nvPr/>
        </p:nvSpPr>
        <p:spPr>
          <a:xfrm>
            <a:off x="1853132" y="3375097"/>
            <a:ext cx="556511" cy="523220"/>
          </a:xfrm>
          <a:prstGeom prst="rect">
            <a:avLst/>
          </a:prstGeom>
          <a:noFill/>
        </p:spPr>
        <p:txBody>
          <a:bodyPr wrap="square" rtlCol="0">
            <a:spAutoFit/>
          </a:bodyPr>
          <a:lstStyle/>
          <a:p>
            <a:r>
              <a:rPr lang="ru-RU" sz="2800" b="1" dirty="0">
                <a:solidFill>
                  <a:srgbClr val="C00000"/>
                </a:solidFill>
                <a:latin typeface="+mj-lt"/>
              </a:rPr>
              <a:t>75</a:t>
            </a:r>
          </a:p>
        </p:txBody>
      </p:sp>
      <p:sp>
        <p:nvSpPr>
          <p:cNvPr id="14" name="TextBox 13">
            <a:extLst>
              <a:ext uri="{FF2B5EF4-FFF2-40B4-BE49-F238E27FC236}">
                <a16:creationId xmlns:a16="http://schemas.microsoft.com/office/drawing/2014/main" id="{E34EC2AF-4A55-4962-B79C-58694FD867C6}"/>
              </a:ext>
            </a:extLst>
          </p:cNvPr>
          <p:cNvSpPr txBox="1"/>
          <p:nvPr/>
        </p:nvSpPr>
        <p:spPr>
          <a:xfrm>
            <a:off x="1880387" y="4273931"/>
            <a:ext cx="711531" cy="523220"/>
          </a:xfrm>
          <a:prstGeom prst="rect">
            <a:avLst/>
          </a:prstGeom>
          <a:noFill/>
        </p:spPr>
        <p:txBody>
          <a:bodyPr wrap="square" rtlCol="0">
            <a:spAutoFit/>
          </a:bodyPr>
          <a:lstStyle/>
          <a:p>
            <a:r>
              <a:rPr lang="ru-RU" sz="2800" b="1" dirty="0">
                <a:solidFill>
                  <a:srgbClr val="C00000"/>
                </a:solidFill>
                <a:latin typeface="+mj-lt"/>
              </a:rPr>
              <a:t>17</a:t>
            </a:r>
          </a:p>
        </p:txBody>
      </p:sp>
      <p:sp>
        <p:nvSpPr>
          <p:cNvPr id="15" name="TextBox 14">
            <a:extLst>
              <a:ext uri="{FF2B5EF4-FFF2-40B4-BE49-F238E27FC236}">
                <a16:creationId xmlns:a16="http://schemas.microsoft.com/office/drawing/2014/main" id="{12EABCC1-F87C-49A6-9A8C-4FC787C17257}"/>
              </a:ext>
            </a:extLst>
          </p:cNvPr>
          <p:cNvSpPr txBox="1"/>
          <p:nvPr/>
        </p:nvSpPr>
        <p:spPr>
          <a:xfrm>
            <a:off x="1668072" y="5140330"/>
            <a:ext cx="565826" cy="523220"/>
          </a:xfrm>
          <a:prstGeom prst="rect">
            <a:avLst/>
          </a:prstGeom>
          <a:noFill/>
        </p:spPr>
        <p:txBody>
          <a:bodyPr wrap="square" rtlCol="0">
            <a:spAutoFit/>
          </a:bodyPr>
          <a:lstStyle/>
          <a:p>
            <a:r>
              <a:rPr lang="ru-RU" sz="2800" b="1" dirty="0">
                <a:solidFill>
                  <a:srgbClr val="C00000"/>
                </a:solidFill>
                <a:latin typeface="+mj-lt"/>
              </a:rPr>
              <a:t>50</a:t>
            </a:r>
          </a:p>
        </p:txBody>
      </p:sp>
      <p:sp>
        <p:nvSpPr>
          <p:cNvPr id="16" name="TextBox 15">
            <a:extLst>
              <a:ext uri="{FF2B5EF4-FFF2-40B4-BE49-F238E27FC236}">
                <a16:creationId xmlns:a16="http://schemas.microsoft.com/office/drawing/2014/main" id="{F42143DD-5B1F-45E2-8DB3-0C09E7884AB2}"/>
              </a:ext>
            </a:extLst>
          </p:cNvPr>
          <p:cNvSpPr txBox="1"/>
          <p:nvPr/>
        </p:nvSpPr>
        <p:spPr>
          <a:xfrm>
            <a:off x="1190192" y="6027276"/>
            <a:ext cx="565826" cy="523220"/>
          </a:xfrm>
          <a:prstGeom prst="rect">
            <a:avLst/>
          </a:prstGeom>
          <a:noFill/>
        </p:spPr>
        <p:txBody>
          <a:bodyPr wrap="square" rtlCol="0">
            <a:spAutoFit/>
          </a:bodyPr>
          <a:lstStyle/>
          <a:p>
            <a:r>
              <a:rPr lang="ru-RU" sz="2800" b="1" dirty="0">
                <a:solidFill>
                  <a:srgbClr val="C00000"/>
                </a:solidFill>
                <a:latin typeface="+mj-lt"/>
              </a:rPr>
              <a:t>76</a:t>
            </a:r>
          </a:p>
        </p:txBody>
      </p:sp>
    </p:spTree>
    <p:extLst>
      <p:ext uri="{BB962C8B-B14F-4D97-AF65-F5344CB8AC3E}">
        <p14:creationId xmlns:p14="http://schemas.microsoft.com/office/powerpoint/2010/main" val="2414055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29AF9D23-A1D9-4DA7-A9A5-392158CE6C77}"/>
              </a:ext>
            </a:extLst>
          </p:cNvPr>
          <p:cNvSpPr txBox="1">
            <a:spLocks/>
          </p:cNvSpPr>
          <p:nvPr/>
        </p:nvSpPr>
        <p:spPr>
          <a:xfrm>
            <a:off x="361899" y="326408"/>
            <a:ext cx="11255579" cy="5791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1800" b="1" dirty="0">
                <a:latin typeface="Times New Roman" panose="02020603050405020304" pitchFamily="18" charset="0"/>
                <a:cs typeface="Times New Roman" panose="02020603050405020304" pitchFamily="18" charset="0"/>
              </a:rPr>
              <a:t>НОВЫЙ ФОРМАТ ЗАКУПОК У ЕДИНСТВЕННОГО ПОСТАВЩИКА ПО РЕШЕНИЮ ОПЕРАТИВНОГО ШТАБА ПО УСТОЙЧИВОМУ ФУНКЦИОНИРОВАНИЮ ЭКОНОМИКИ ЛИПЕЦКОЙ ОБЛАСТИ В 2024 ГОДУ</a:t>
            </a:r>
          </a:p>
        </p:txBody>
      </p:sp>
      <p:sp>
        <p:nvSpPr>
          <p:cNvPr id="6" name="Прямоугольник 5">
            <a:extLst>
              <a:ext uri="{FF2B5EF4-FFF2-40B4-BE49-F238E27FC236}">
                <a16:creationId xmlns:a16="http://schemas.microsoft.com/office/drawing/2014/main" id="{1B0CD3B7-F198-4F5B-9821-665B856BF450}"/>
              </a:ext>
            </a:extLst>
          </p:cNvPr>
          <p:cNvSpPr/>
          <p:nvPr/>
        </p:nvSpPr>
        <p:spPr>
          <a:xfrm>
            <a:off x="728568" y="1008077"/>
            <a:ext cx="10888910" cy="338554"/>
          </a:xfrm>
          <a:prstGeom prst="rect">
            <a:avLst/>
          </a:prstGeom>
          <a:solidFill>
            <a:schemeClr val="bg1"/>
          </a:solidFill>
          <a:ln>
            <a:noFill/>
          </a:ln>
        </p:spPr>
        <p:txBody>
          <a:bodyPr wrap="square">
            <a:spAutoFit/>
          </a:bodyPr>
          <a:lstStyle/>
          <a:p>
            <a:pPr algn="just"/>
            <a:r>
              <a:rPr lang="ru-RU" sz="1600" b="1" i="0" dirty="0">
                <a:solidFill>
                  <a:srgbClr val="C00000"/>
                </a:solidFill>
                <a:effectLst/>
                <a:latin typeface="Times New Roman" panose="02020603050405020304" pitchFamily="18" charset="0"/>
                <a:cs typeface="Times New Roman" panose="02020603050405020304" pitchFamily="18" charset="0"/>
              </a:rPr>
              <a:t>Правительство Российской Федерации:</a:t>
            </a:r>
          </a:p>
        </p:txBody>
      </p:sp>
      <p:sp>
        <p:nvSpPr>
          <p:cNvPr id="2" name="Прямоугольник: скругленные углы 1">
            <a:extLst>
              <a:ext uri="{FF2B5EF4-FFF2-40B4-BE49-F238E27FC236}">
                <a16:creationId xmlns:a16="http://schemas.microsoft.com/office/drawing/2014/main" id="{60369670-3592-483F-A0E6-43FDBAF06603}"/>
              </a:ext>
            </a:extLst>
          </p:cNvPr>
          <p:cNvSpPr/>
          <p:nvPr/>
        </p:nvSpPr>
        <p:spPr>
          <a:xfrm>
            <a:off x="642856" y="1387961"/>
            <a:ext cx="11243133" cy="1923256"/>
          </a:xfrm>
          <a:prstGeom prst="roundRect">
            <a:avLst/>
          </a:prstGeom>
          <a:solidFill>
            <a:schemeClr val="accent6">
              <a:lumMod val="20000"/>
              <a:lumOff val="80000"/>
            </a:schemeClr>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a:extLst>
              <a:ext uri="{FF2B5EF4-FFF2-40B4-BE49-F238E27FC236}">
                <a16:creationId xmlns:a16="http://schemas.microsoft.com/office/drawing/2014/main" id="{C718E63B-B5BA-4B99-8A03-CD108556A790}"/>
              </a:ext>
            </a:extLst>
          </p:cNvPr>
          <p:cNvSpPr>
            <a:spLocks noGrp="1"/>
          </p:cNvSpPr>
          <p:nvPr>
            <p:ph type="subTitle" idx="1"/>
          </p:nvPr>
        </p:nvSpPr>
        <p:spPr>
          <a:xfrm>
            <a:off x="837045" y="1456182"/>
            <a:ext cx="10854743" cy="1843614"/>
          </a:xfrm>
          <a:ln w="19050">
            <a:noFill/>
          </a:ln>
        </p:spPr>
        <p:txBody>
          <a:bodyPr>
            <a:normAutofit fontScale="92500" lnSpcReduction="10000"/>
          </a:bodyPr>
          <a:lstStyle/>
          <a:p>
            <a:pPr marL="285750" indent="-285750" algn="just">
              <a:lnSpc>
                <a:spcPct val="100000"/>
              </a:lnSpc>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вправе предусматривать иные случаи осуществления закупок товаров, работ, услуг (далее – ТРУ) для государственных и (или) муниципальных нужд у единственного поставщика (подрядчика, исполнителя), а также определять порядок осуществления закупок в указанных случаях (ч.2.</a:t>
            </a:r>
            <a:r>
              <a:rPr lang="ru-RU" sz="1700" dirty="0">
                <a:latin typeface="Times New Roman" panose="02020603050405020304" pitchFamily="18" charset="0"/>
                <a:cs typeface="Times New Roman" panose="02020603050405020304" pitchFamily="18" charset="0"/>
              </a:rPr>
              <a:t>1</a:t>
            </a:r>
            <a:r>
              <a:rPr lang="ru-RU" sz="1600" dirty="0">
                <a:latin typeface="Times New Roman" panose="02020603050405020304" pitchFamily="18" charset="0"/>
                <a:cs typeface="Times New Roman" panose="02020603050405020304" pitchFamily="18" charset="0"/>
              </a:rPr>
              <a:t>. ст. 15 Закона № 46-ФЗ);</a:t>
            </a:r>
          </a:p>
          <a:p>
            <a:pPr marL="285750" indent="-285750" algn="just">
              <a:lnSpc>
                <a:spcPct val="100000"/>
              </a:lnSpc>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вправе утвердить: </a:t>
            </a:r>
          </a:p>
          <a:p>
            <a:pPr marL="285750" indent="-285750" algn="just">
              <a:lnSpc>
                <a:spcPct val="120000"/>
              </a:lnSpc>
              <a:spcBef>
                <a:spcPts val="0"/>
              </a:spcBef>
              <a:buFontTx/>
              <a:buChar char="-"/>
            </a:pPr>
            <a:r>
              <a:rPr lang="ru-RU" sz="1600" dirty="0">
                <a:latin typeface="Times New Roman" panose="02020603050405020304" pitchFamily="18" charset="0"/>
                <a:cs typeface="Times New Roman" panose="02020603050405020304" pitchFamily="18" charset="0"/>
              </a:rPr>
              <a:t>перечень ТРУ, в отношении которых высший исполнительный орган субъекта Российской Федерации может определить случаи осуществления закупок у единственного поставщика (подрядчика, исполнителя),</a:t>
            </a:r>
          </a:p>
          <a:p>
            <a:pPr marL="285750" indent="-285750" algn="just">
              <a:lnSpc>
                <a:spcPct val="120000"/>
              </a:lnSpc>
              <a:spcBef>
                <a:spcPts val="0"/>
              </a:spcBef>
              <a:buFontTx/>
              <a:buChar char="-"/>
            </a:pPr>
            <a:r>
              <a:rPr lang="ru-RU" sz="1600" dirty="0">
                <a:latin typeface="Times New Roman" panose="02020603050405020304" pitchFamily="18" charset="0"/>
                <a:cs typeface="Times New Roman" panose="02020603050405020304" pitchFamily="18" charset="0"/>
              </a:rPr>
              <a:t>порядок осуществления таких закупок (ч.2.2. ст. 15 Закона № 46-ФЗ).</a:t>
            </a:r>
          </a:p>
          <a:p>
            <a:pPr marL="285750" indent="-285750" algn="just">
              <a:lnSpc>
                <a:spcPct val="120000"/>
              </a:lnSpc>
              <a:spcBef>
                <a:spcPts val="0"/>
              </a:spcBef>
              <a:buFont typeface="Wingdings" panose="05000000000000000000" pitchFamily="2" charset="2"/>
              <a:buChar char="Ø"/>
            </a:pPr>
            <a:endParaRPr lang="ru-RU" sz="1600" dirty="0">
              <a:latin typeface="Times New Roman" panose="02020603050405020304" pitchFamily="18" charset="0"/>
              <a:cs typeface="Times New Roman" panose="02020603050405020304" pitchFamily="18" charset="0"/>
            </a:endParaRPr>
          </a:p>
          <a:p>
            <a:pPr marL="285750" indent="-285750" algn="just">
              <a:lnSpc>
                <a:spcPct val="100000"/>
              </a:lnSpc>
              <a:buFont typeface="Wingdings" panose="05000000000000000000" pitchFamily="2" charset="2"/>
              <a:buChar char="Ø"/>
            </a:pPr>
            <a:endParaRPr lang="ru-RU" sz="1600"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87F7129A-ACD1-421C-BD82-9EDECD548F6E}"/>
              </a:ext>
            </a:extLst>
          </p:cNvPr>
          <p:cNvSpPr/>
          <p:nvPr/>
        </p:nvSpPr>
        <p:spPr>
          <a:xfrm>
            <a:off x="694401" y="3469256"/>
            <a:ext cx="10888910" cy="338554"/>
          </a:xfrm>
          <a:prstGeom prst="rect">
            <a:avLst/>
          </a:prstGeom>
          <a:solidFill>
            <a:schemeClr val="bg1"/>
          </a:solidFill>
          <a:ln>
            <a:noFill/>
          </a:ln>
        </p:spPr>
        <p:txBody>
          <a:bodyPr wrap="square">
            <a:spAutoFit/>
          </a:bodyPr>
          <a:lstStyle/>
          <a:p>
            <a:pPr algn="just"/>
            <a:r>
              <a:rPr lang="ru-RU" sz="1600" b="1" i="0" dirty="0">
                <a:solidFill>
                  <a:srgbClr val="C00000"/>
                </a:solidFill>
                <a:effectLst/>
                <a:latin typeface="Times New Roman" panose="02020603050405020304" pitchFamily="18" charset="0"/>
                <a:cs typeface="Times New Roman" panose="02020603050405020304" pitchFamily="18" charset="0"/>
              </a:rPr>
              <a:t>Высший исполнительный орган субъекта Российской Федерации:</a:t>
            </a:r>
          </a:p>
        </p:txBody>
      </p:sp>
      <p:sp>
        <p:nvSpPr>
          <p:cNvPr id="9" name="Прямоугольник: скругленные углы 8">
            <a:extLst>
              <a:ext uri="{FF2B5EF4-FFF2-40B4-BE49-F238E27FC236}">
                <a16:creationId xmlns:a16="http://schemas.microsoft.com/office/drawing/2014/main" id="{8340FC2E-31E9-4251-9D9D-A57FA8370946}"/>
              </a:ext>
            </a:extLst>
          </p:cNvPr>
          <p:cNvSpPr/>
          <p:nvPr/>
        </p:nvSpPr>
        <p:spPr>
          <a:xfrm>
            <a:off x="642854" y="3872647"/>
            <a:ext cx="11243133" cy="1020424"/>
          </a:xfrm>
          <a:prstGeom prst="roundRect">
            <a:avLst/>
          </a:prstGeom>
          <a:solidFill>
            <a:schemeClr val="accent6">
              <a:lumMod val="20000"/>
              <a:lumOff val="80000"/>
            </a:schemeClr>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дзаголовок 2">
            <a:extLst>
              <a:ext uri="{FF2B5EF4-FFF2-40B4-BE49-F238E27FC236}">
                <a16:creationId xmlns:a16="http://schemas.microsoft.com/office/drawing/2014/main" id="{6FB1D230-F253-4B45-8C92-2DD82259A5FD}"/>
              </a:ext>
            </a:extLst>
          </p:cNvPr>
          <p:cNvSpPr txBox="1">
            <a:spLocks/>
          </p:cNvSpPr>
          <p:nvPr/>
        </p:nvSpPr>
        <p:spPr>
          <a:xfrm>
            <a:off x="837048" y="3991631"/>
            <a:ext cx="10854743" cy="901440"/>
          </a:xfrm>
          <a:prstGeom prst="rect">
            <a:avLst/>
          </a:prstGeom>
          <a:ln w="19050">
            <a:noFill/>
          </a:ln>
        </p:spPr>
        <p:txBody>
          <a:bodyPr vert="horz" lIns="91440" tIns="45720" rIns="91440" bIns="45720" rtlCol="0">
            <a:noAutofit/>
          </a:bodyPr>
          <a:lstStyle>
            <a:lvl1pPr marL="285750" indent="-285750" algn="just">
              <a:lnSpc>
                <a:spcPct val="100000"/>
              </a:lnSpc>
              <a:spcBef>
                <a:spcPts val="1000"/>
              </a:spcBef>
              <a:buFont typeface="Wingdings" panose="05000000000000000000" pitchFamily="2" charset="2"/>
              <a:buChar char="Ø"/>
              <a:defRPr>
                <a:latin typeface="Times New Roman" panose="02020603050405020304" pitchFamily="18" charset="0"/>
                <a:cs typeface="Times New Roman" panose="02020603050405020304" pitchFamily="18"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0" indent="0">
              <a:buNone/>
            </a:pPr>
            <a:r>
              <a:rPr lang="ru-RU" sz="1500" dirty="0">
                <a:ea typeface="Calibri" panose="020F0502020204030204" pitchFamily="34" charset="0"/>
              </a:rPr>
              <a:t>в соответствии с перечнем ТРУ, утвержденным Правительством РФ, определяет случаи осуществления закупок таких ТРУ у единственного поставщика (подрядчика, исполнителя) </a:t>
            </a:r>
            <a:r>
              <a:rPr lang="ru-RU" sz="1500" dirty="0"/>
              <a:t>(ч.2.1. ст. 15 Закона № 46-ФЗ).</a:t>
            </a:r>
          </a:p>
          <a:p>
            <a:pPr marL="0" indent="0">
              <a:buNone/>
            </a:pPr>
            <a:r>
              <a:rPr lang="ru-RU" sz="1500" b="1" dirty="0">
                <a:solidFill>
                  <a:srgbClr val="C00000"/>
                </a:solidFill>
              </a:rPr>
              <a:t>!!! Данная норма распространяется и на муниципальные образования.</a:t>
            </a:r>
          </a:p>
        </p:txBody>
      </p:sp>
      <p:sp>
        <p:nvSpPr>
          <p:cNvPr id="11" name="Прямоугольник 10">
            <a:extLst>
              <a:ext uri="{FF2B5EF4-FFF2-40B4-BE49-F238E27FC236}">
                <a16:creationId xmlns:a16="http://schemas.microsoft.com/office/drawing/2014/main" id="{28A2C5C0-8A12-4EC3-BDC7-403BC5FBDDE9}"/>
              </a:ext>
            </a:extLst>
          </p:cNvPr>
          <p:cNvSpPr/>
          <p:nvPr/>
        </p:nvSpPr>
        <p:spPr>
          <a:xfrm>
            <a:off x="728568" y="4983803"/>
            <a:ext cx="10888910" cy="338554"/>
          </a:xfrm>
          <a:prstGeom prst="rect">
            <a:avLst/>
          </a:prstGeom>
          <a:solidFill>
            <a:schemeClr val="bg1"/>
          </a:solidFill>
          <a:ln>
            <a:noFill/>
          </a:ln>
        </p:spPr>
        <p:txBody>
          <a:bodyPr wrap="square">
            <a:spAutoFit/>
          </a:bodyPr>
          <a:lstStyle/>
          <a:p>
            <a:pPr algn="just"/>
            <a:r>
              <a:rPr lang="ru-RU" sz="1600" b="1" i="0" dirty="0">
                <a:solidFill>
                  <a:srgbClr val="C00000"/>
                </a:solidFill>
                <a:effectLst/>
                <a:latin typeface="Times New Roman" panose="02020603050405020304" pitchFamily="18" charset="0"/>
                <a:cs typeface="Times New Roman" panose="02020603050405020304" pitchFamily="18" charset="0"/>
              </a:rPr>
              <a:t>Заказчик:</a:t>
            </a:r>
          </a:p>
        </p:txBody>
      </p:sp>
      <p:sp>
        <p:nvSpPr>
          <p:cNvPr id="12" name="Прямоугольник: скругленные углы 11">
            <a:extLst>
              <a:ext uri="{FF2B5EF4-FFF2-40B4-BE49-F238E27FC236}">
                <a16:creationId xmlns:a16="http://schemas.microsoft.com/office/drawing/2014/main" id="{25EC8D7F-E91B-43DC-A46D-3EC28CE79E00}"/>
              </a:ext>
            </a:extLst>
          </p:cNvPr>
          <p:cNvSpPr/>
          <p:nvPr/>
        </p:nvSpPr>
        <p:spPr>
          <a:xfrm>
            <a:off x="672681" y="5393571"/>
            <a:ext cx="11243133" cy="901440"/>
          </a:xfrm>
          <a:prstGeom prst="roundRect">
            <a:avLst/>
          </a:prstGeom>
          <a:solidFill>
            <a:schemeClr val="accent6">
              <a:lumMod val="20000"/>
              <a:lumOff val="80000"/>
            </a:schemeClr>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одзаголовок 2">
            <a:extLst>
              <a:ext uri="{FF2B5EF4-FFF2-40B4-BE49-F238E27FC236}">
                <a16:creationId xmlns:a16="http://schemas.microsoft.com/office/drawing/2014/main" id="{6B759A89-D06B-40EF-8752-CF00272AD3E8}"/>
              </a:ext>
            </a:extLst>
          </p:cNvPr>
          <p:cNvSpPr txBox="1">
            <a:spLocks/>
          </p:cNvSpPr>
          <p:nvPr/>
        </p:nvSpPr>
        <p:spPr>
          <a:xfrm>
            <a:off x="837045" y="5409081"/>
            <a:ext cx="10854743" cy="749687"/>
          </a:xfrm>
          <a:prstGeom prst="rect">
            <a:avLst/>
          </a:prstGeom>
          <a:ln w="19050">
            <a:noFill/>
          </a:ln>
        </p:spPr>
        <p:txBody>
          <a:bodyPr vert="horz" lIns="91440" tIns="45720" rIns="91440" bIns="45720" rtlCol="0">
            <a:noAutofit/>
          </a:bodyPr>
          <a:lstStyle>
            <a:lvl1pPr marL="285750" indent="-285750" algn="just">
              <a:lnSpc>
                <a:spcPct val="100000"/>
              </a:lnSpc>
              <a:spcBef>
                <a:spcPts val="1000"/>
              </a:spcBef>
              <a:buFont typeface="Wingdings" panose="05000000000000000000" pitchFamily="2" charset="2"/>
              <a:buChar char="Ø"/>
              <a:defRPr>
                <a:latin typeface="Times New Roman" panose="02020603050405020304" pitchFamily="18" charset="0"/>
                <a:cs typeface="Times New Roman" panose="02020603050405020304" pitchFamily="18"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0" indent="0">
              <a:buNone/>
            </a:pPr>
            <a:r>
              <a:rPr lang="ru-RU" sz="1500" dirty="0">
                <a:ea typeface="Calibri" panose="020F0502020204030204" pitchFamily="34" charset="0"/>
              </a:rPr>
              <a:t>заключает контракт с единственным поставщиком (подрядчиком, исполнителем) и не позднее 3-х рабочих дней со дня, следующего за датой заключения контракта, направляет в управление финансов Липецкой области в сфере закупок информацию о заключении такого контракта.</a:t>
            </a:r>
            <a:endParaRPr lang="ru-RU" sz="1500" dirty="0"/>
          </a:p>
        </p:txBody>
      </p:sp>
    </p:spTree>
    <p:extLst>
      <p:ext uri="{BB962C8B-B14F-4D97-AF65-F5344CB8AC3E}">
        <p14:creationId xmlns:p14="http://schemas.microsoft.com/office/powerpoint/2010/main" val="1421035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6ECFE2-7BCC-4D60-B549-E23B46D607A6}"/>
              </a:ext>
            </a:extLst>
          </p:cNvPr>
          <p:cNvSpPr txBox="1">
            <a:spLocks/>
          </p:cNvSpPr>
          <p:nvPr/>
        </p:nvSpPr>
        <p:spPr>
          <a:xfrm>
            <a:off x="314663" y="179778"/>
            <a:ext cx="11562673" cy="3972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a:latin typeface="Times New Roman" panose="02020603050405020304" pitchFamily="18" charset="0"/>
                <a:cs typeface="Times New Roman" panose="02020603050405020304" pitchFamily="18" charset="0"/>
              </a:rPr>
              <a:t>ОСНОВНЫЕ ИЗМЕНЕНИЯ ЗАКОНА № 44-ФЗ С 01.01.2024</a:t>
            </a:r>
            <a:endParaRPr lang="ru-RU" sz="2000" b="1" dirty="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8D4AA3DD-AB0B-412D-B9DF-3E35205AD92E}"/>
              </a:ext>
            </a:extLst>
          </p:cNvPr>
          <p:cNvSpPr/>
          <p:nvPr/>
        </p:nvSpPr>
        <p:spPr>
          <a:xfrm>
            <a:off x="63803" y="1561801"/>
            <a:ext cx="6897949" cy="991271"/>
          </a:xfrm>
          <a:prstGeom prst="rect">
            <a:avLst/>
          </a:prstGeom>
          <a:solidFill>
            <a:schemeClr val="accent6">
              <a:lumMod val="20000"/>
              <a:lumOff val="80000"/>
            </a:schemeClr>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EA9C14E1-9EE6-4901-A856-6F1263731BBB}"/>
              </a:ext>
            </a:extLst>
          </p:cNvPr>
          <p:cNvSpPr/>
          <p:nvPr/>
        </p:nvSpPr>
        <p:spPr>
          <a:xfrm>
            <a:off x="63803" y="1552233"/>
            <a:ext cx="6601041" cy="954107"/>
          </a:xfrm>
          <a:prstGeom prst="rect">
            <a:avLst/>
          </a:prstGeom>
        </p:spPr>
        <p:txBody>
          <a:bodyPr wrap="square">
            <a:spAutoFit/>
          </a:bodyPr>
          <a:lstStyle/>
          <a:p>
            <a:pPr algn="just" fontAlgn="base"/>
            <a:r>
              <a:rPr lang="ru-RU" sz="1400" dirty="0">
                <a:latin typeface="Times New Roman" panose="02020603050405020304" pitchFamily="18" charset="0"/>
                <a:cs typeface="Times New Roman" panose="02020603050405020304" pitchFamily="18" charset="0"/>
              </a:rPr>
              <a:t>Продлевается право заказчиков не устанавливать требование обеспечения исполнения контракта, обеспечения гарантийных обязательств (за исключением закупок с выплатой аванса, расчеты по которому не подлежат казначейскому сопровождению) (ч. 64.1 ст. 112 Закона № 44-ФЗ).</a:t>
            </a:r>
          </a:p>
        </p:txBody>
      </p:sp>
      <p:sp>
        <p:nvSpPr>
          <p:cNvPr id="6" name="Прямоугольник 5">
            <a:extLst>
              <a:ext uri="{FF2B5EF4-FFF2-40B4-BE49-F238E27FC236}">
                <a16:creationId xmlns:a16="http://schemas.microsoft.com/office/drawing/2014/main" id="{9BA03169-EE9C-44ED-9E33-0588A06945A0}"/>
              </a:ext>
            </a:extLst>
          </p:cNvPr>
          <p:cNvSpPr/>
          <p:nvPr/>
        </p:nvSpPr>
        <p:spPr>
          <a:xfrm>
            <a:off x="142029" y="4002472"/>
            <a:ext cx="6897949" cy="2507773"/>
          </a:xfrm>
          <a:prstGeom prst="rect">
            <a:avLst/>
          </a:prstGeom>
          <a:solidFill>
            <a:schemeClr val="accent6">
              <a:lumMod val="20000"/>
              <a:lumOff val="80000"/>
            </a:schemeClr>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7E83A80C-F177-462B-ADD1-C0326E696056}"/>
              </a:ext>
            </a:extLst>
          </p:cNvPr>
          <p:cNvSpPr/>
          <p:nvPr/>
        </p:nvSpPr>
        <p:spPr>
          <a:xfrm>
            <a:off x="142030" y="4085467"/>
            <a:ext cx="6601041" cy="1815882"/>
          </a:xfrm>
          <a:prstGeom prst="rect">
            <a:avLst/>
          </a:prstGeom>
        </p:spPr>
        <p:txBody>
          <a:bodyPr wrap="square">
            <a:spAutoFit/>
          </a:bodyPr>
          <a:lstStyle/>
          <a:p>
            <a:pPr algn="just" fontAlgn="base"/>
            <a:r>
              <a:rPr lang="ru-RU" sz="1400" dirty="0">
                <a:latin typeface="Times New Roman" panose="02020603050405020304" pitchFamily="18" charset="0"/>
                <a:cs typeface="Times New Roman" panose="02020603050405020304" pitchFamily="18" charset="0"/>
              </a:rPr>
              <a:t>Продлевается возможность изменения существенных условий контракта, заключенного в 2024 году, если при исполнении такого контракта возникли независящие от сторон контракта обстоятельства, влекущие невозможность его исполнения. Такое изменение допускается на основании решения Правительства РФ, высшего исполнительного органа государственной власти субъекта РФ, местной администрации при осуществлении закупки для федеральных нужд, нужд субъекта РФ, муниципальных нужд соответственно (ч. 65.1 ст. 112 Закона               № 44-ФЗ).</a:t>
            </a:r>
          </a:p>
        </p:txBody>
      </p:sp>
      <p:sp>
        <p:nvSpPr>
          <p:cNvPr id="8" name="Правая фигурная скобка 7">
            <a:extLst>
              <a:ext uri="{FF2B5EF4-FFF2-40B4-BE49-F238E27FC236}">
                <a16:creationId xmlns:a16="http://schemas.microsoft.com/office/drawing/2014/main" id="{F6706DF1-EAB3-4789-878D-EB66A86B1C8C}"/>
              </a:ext>
            </a:extLst>
          </p:cNvPr>
          <p:cNvSpPr/>
          <p:nvPr/>
        </p:nvSpPr>
        <p:spPr>
          <a:xfrm>
            <a:off x="7128769" y="1997477"/>
            <a:ext cx="523264" cy="3701988"/>
          </a:xfrm>
          <a:prstGeom prst="rightBrace">
            <a:avLst>
              <a:gd name="adj1" fmla="val 46232"/>
              <a:gd name="adj2" fmla="val 49260"/>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Стрелка: вправо 8">
            <a:extLst>
              <a:ext uri="{FF2B5EF4-FFF2-40B4-BE49-F238E27FC236}">
                <a16:creationId xmlns:a16="http://schemas.microsoft.com/office/drawing/2014/main" id="{DAC3FE43-50D2-47FF-9494-09417C76CDD8}"/>
              </a:ext>
            </a:extLst>
          </p:cNvPr>
          <p:cNvSpPr/>
          <p:nvPr/>
        </p:nvSpPr>
        <p:spPr>
          <a:xfrm>
            <a:off x="7920452" y="3600835"/>
            <a:ext cx="628520" cy="484632"/>
          </a:xfrm>
          <a:prstGeom prst="rightArrow">
            <a:avLst/>
          </a:prstGeom>
          <a:gradFill>
            <a:gsLst>
              <a:gs pos="42000">
                <a:schemeClr val="accent6">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F2B820D6-3BD6-41A9-8EC2-C7A8E27ABCF5}"/>
              </a:ext>
            </a:extLst>
          </p:cNvPr>
          <p:cNvSpPr/>
          <p:nvPr/>
        </p:nvSpPr>
        <p:spPr>
          <a:xfrm>
            <a:off x="8758937" y="3163909"/>
            <a:ext cx="3052439" cy="1677126"/>
          </a:xfrm>
          <a:prstGeom prst="rect">
            <a:avLst/>
          </a:prstGeom>
          <a:solidFill>
            <a:schemeClr val="accent6">
              <a:lumMod val="20000"/>
              <a:lumOff val="80000"/>
            </a:schemeClr>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997841D6-3E1C-46C9-B699-3E8D86881D21}"/>
              </a:ext>
            </a:extLst>
          </p:cNvPr>
          <p:cNvSpPr/>
          <p:nvPr/>
        </p:nvSpPr>
        <p:spPr>
          <a:xfrm>
            <a:off x="8949769" y="3660013"/>
            <a:ext cx="2670773" cy="584775"/>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Федеральный закон </a:t>
            </a:r>
          </a:p>
          <a:p>
            <a:pPr algn="ctr"/>
            <a:r>
              <a:rPr lang="ru-RU" sz="1600" dirty="0">
                <a:latin typeface="Times New Roman" panose="02020603050405020304" pitchFamily="18" charset="0"/>
                <a:cs typeface="Times New Roman" panose="02020603050405020304" pitchFamily="18" charset="0"/>
              </a:rPr>
              <a:t>от 25.12.2023 № 625-ФЗ</a:t>
            </a:r>
          </a:p>
        </p:txBody>
      </p:sp>
    </p:spTree>
    <p:extLst>
      <p:ext uri="{BB962C8B-B14F-4D97-AF65-F5344CB8AC3E}">
        <p14:creationId xmlns:p14="http://schemas.microsoft.com/office/powerpoint/2010/main" val="79672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D97DCE0C-B1BB-4B95-8435-5A2789B24A37}"/>
              </a:ext>
            </a:extLst>
          </p:cNvPr>
          <p:cNvSpPr/>
          <p:nvPr/>
        </p:nvSpPr>
        <p:spPr>
          <a:xfrm>
            <a:off x="438926" y="148273"/>
            <a:ext cx="11878785" cy="677108"/>
          </a:xfrm>
          <a:prstGeom prst="rect">
            <a:avLst/>
          </a:prstGeom>
        </p:spPr>
        <p:txBody>
          <a:bodyPr wrap="square">
            <a:spAutoFit/>
          </a:bodyPr>
          <a:lstStyle/>
          <a:p>
            <a:pPr algn="ctr"/>
            <a:r>
              <a:rPr lang="ru-RU" b="1" dirty="0">
                <a:solidFill>
                  <a:schemeClr val="tx1">
                    <a:lumMod val="95000"/>
                    <a:lumOff val="5000"/>
                  </a:schemeClr>
                </a:solidFill>
                <a:latin typeface="Times New Roman" panose="02020603050405020304" pitchFamily="18" charset="0"/>
                <a:cs typeface="Times New Roman" panose="02020603050405020304" pitchFamily="18" charset="0"/>
              </a:rPr>
              <a:t>ПРЕДЛОЖЕНИЯ ПО РАЗВИТИЮ ЦЕНТРАЛИЗАЦИИ ЗАКУПОК </a:t>
            </a:r>
          </a:p>
          <a:p>
            <a:pPr algn="ctr"/>
            <a:r>
              <a:rPr lang="ru-RU" b="1" dirty="0">
                <a:solidFill>
                  <a:schemeClr val="tx1">
                    <a:lumMod val="95000"/>
                    <a:lumOff val="5000"/>
                  </a:schemeClr>
                </a:solidFill>
                <a:latin typeface="Times New Roman" panose="02020603050405020304" pitchFamily="18" charset="0"/>
                <a:cs typeface="Times New Roman" panose="02020603050405020304" pitchFamily="18" charset="0"/>
              </a:rPr>
              <a:t>В ЛИПЕЦКОЙ ОБЛАСТИ С </a:t>
            </a:r>
            <a:r>
              <a:rPr lang="ru-RU" sz="2000" b="1" u="sng" dirty="0">
                <a:solidFill>
                  <a:schemeClr val="tx1">
                    <a:lumMod val="95000"/>
                    <a:lumOff val="5000"/>
                  </a:schemeClr>
                </a:solidFill>
                <a:latin typeface="Times New Roman" panose="02020603050405020304" pitchFamily="18" charset="0"/>
                <a:cs typeface="Times New Roman" panose="02020603050405020304" pitchFamily="18" charset="0"/>
              </a:rPr>
              <a:t>01.01.2024</a:t>
            </a:r>
          </a:p>
        </p:txBody>
      </p:sp>
      <p:sp>
        <p:nvSpPr>
          <p:cNvPr id="5" name="TextBox 4">
            <a:extLst>
              <a:ext uri="{FF2B5EF4-FFF2-40B4-BE49-F238E27FC236}">
                <a16:creationId xmlns:a16="http://schemas.microsoft.com/office/drawing/2014/main" id="{E5D00770-3828-4229-AA71-9EC9553E154C}"/>
              </a:ext>
            </a:extLst>
          </p:cNvPr>
          <p:cNvSpPr txBox="1"/>
          <p:nvPr/>
        </p:nvSpPr>
        <p:spPr>
          <a:xfrm>
            <a:off x="-1103192" y="642151"/>
            <a:ext cx="3895065" cy="369332"/>
          </a:xfrm>
          <a:prstGeom prst="rect">
            <a:avLst/>
          </a:prstGeom>
          <a:noFill/>
        </p:spPr>
        <p:txBody>
          <a:bodyPr wrap="square" rtlCol="0">
            <a:spAutoFit/>
          </a:bodyPr>
          <a:lstStyle/>
          <a:p>
            <a:pPr algn="ctr"/>
            <a:r>
              <a:rPr lang="en-US" dirty="0">
                <a:solidFill>
                  <a:srgbClr val="C00000"/>
                </a:solidFill>
                <a:latin typeface="Times New Roman" panose="02020603050405020304" pitchFamily="18" charset="0"/>
                <a:cs typeface="Times New Roman" panose="02020603050405020304" pitchFamily="18" charset="0"/>
              </a:rPr>
              <a:t>I</a:t>
            </a:r>
            <a:r>
              <a:rPr lang="ru-RU" dirty="0">
                <a:solidFill>
                  <a:srgbClr val="C00000"/>
                </a:solidFill>
                <a:latin typeface="Times New Roman" panose="02020603050405020304" pitchFamily="18" charset="0"/>
                <a:cs typeface="Times New Roman" panose="02020603050405020304" pitchFamily="18" charset="0"/>
              </a:rPr>
              <a:t> ВАРИАНТ</a:t>
            </a:r>
          </a:p>
        </p:txBody>
      </p:sp>
      <p:sp>
        <p:nvSpPr>
          <p:cNvPr id="8" name="Прямоугольник 7">
            <a:extLst>
              <a:ext uri="{FF2B5EF4-FFF2-40B4-BE49-F238E27FC236}">
                <a16:creationId xmlns:a16="http://schemas.microsoft.com/office/drawing/2014/main" id="{4E4D6401-98B1-4C53-AEC1-146B275F1FC9}"/>
              </a:ext>
            </a:extLst>
          </p:cNvPr>
          <p:cNvSpPr/>
          <p:nvPr/>
        </p:nvSpPr>
        <p:spPr>
          <a:xfrm>
            <a:off x="189294" y="1098020"/>
            <a:ext cx="11813411" cy="1685004"/>
          </a:xfrm>
          <a:prstGeom prst="rect">
            <a:avLst/>
          </a:prstGeom>
          <a:solidFill>
            <a:schemeClr val="accent5">
              <a:lumMod val="20000"/>
              <a:lumOff val="80000"/>
            </a:schemeClr>
          </a:solid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11">
            <a:extLst>
              <a:ext uri="{FF2B5EF4-FFF2-40B4-BE49-F238E27FC236}">
                <a16:creationId xmlns:a16="http://schemas.microsoft.com/office/drawing/2014/main" id="{B5194365-2E0F-43F1-BF73-1712208249D0}"/>
              </a:ext>
            </a:extLst>
          </p:cNvPr>
          <p:cNvSpPr/>
          <p:nvPr/>
        </p:nvSpPr>
        <p:spPr>
          <a:xfrm>
            <a:off x="148699" y="1038150"/>
            <a:ext cx="6014534" cy="1730928"/>
          </a:xfrm>
          <a:prstGeom prst="roundRect">
            <a:avLst/>
          </a:prstGeom>
          <a:solidFill>
            <a:schemeClr val="accent5">
              <a:lumMod val="75000"/>
            </a:schemeClr>
          </a:solidFill>
          <a:ln>
            <a:noFill/>
          </a:ln>
          <a:effectLst/>
          <a:scene3d>
            <a:camera prst="perspectiveLeft" fov="900000" zoom="91000">
              <a:rot lat="0" lon="0" rev="0"/>
            </a:camera>
            <a:lightRig rig="threePt" dir="t">
              <a:rot lat="0" lon="0" rev="20640000"/>
            </a:lightRig>
          </a:scene3d>
          <a:sp3d extrusionH="50600" prstMaterial="metal">
            <a:bevelT w="101600" h="80600" prst="relaxedInset"/>
            <a:bevelB w="80600" h="80600" prst="relaxedInset"/>
          </a:sp3d>
        </p:spPr>
        <p:txBody>
          <a:bodyPr/>
          <a:lstStyle/>
          <a:p>
            <a:r>
              <a:rPr lang="ru-RU" sz="2000" b="1" dirty="0">
                <a:solidFill>
                  <a:schemeClr val="bg1"/>
                </a:solidFill>
              </a:rPr>
              <a:t>Уполномоченное учреждение - </a:t>
            </a:r>
            <a:r>
              <a:rPr lang="ru-RU" sz="2000" u="sng" dirty="0">
                <a:solidFill>
                  <a:schemeClr val="bg1"/>
                </a:solidFill>
              </a:rPr>
              <a:t>ОКУ «Управление по размещению госзаказа Липецкой области», </a:t>
            </a:r>
            <a:r>
              <a:rPr lang="ru-RU" sz="2000" dirty="0">
                <a:solidFill>
                  <a:schemeClr val="bg1"/>
                </a:solidFill>
              </a:rPr>
              <a:t>подведомственное учреждение </a:t>
            </a:r>
            <a:r>
              <a:rPr lang="ru-RU" sz="2000" b="1" u="sng" dirty="0">
                <a:solidFill>
                  <a:schemeClr val="bg1"/>
                </a:solidFill>
              </a:rPr>
              <a:t>управлению финансов Липецкой области</a:t>
            </a:r>
          </a:p>
        </p:txBody>
      </p:sp>
      <p:pic>
        <p:nvPicPr>
          <p:cNvPr id="10" name="Рисунок 9">
            <a:extLst>
              <a:ext uri="{FF2B5EF4-FFF2-40B4-BE49-F238E27FC236}">
                <a16:creationId xmlns:a16="http://schemas.microsoft.com/office/drawing/2014/main" id="{1CE903ED-57E5-47D4-A97D-FBEBEDBA6C6A}"/>
              </a:ext>
            </a:extLst>
          </p:cNvPr>
          <p:cNvPicPr>
            <a:picLocks noChangeAspect="1"/>
          </p:cNvPicPr>
          <p:nvPr/>
        </p:nvPicPr>
        <p:blipFill>
          <a:blip r:embed="rId2"/>
          <a:stretch>
            <a:fillRect/>
          </a:stretch>
        </p:blipFill>
        <p:spPr>
          <a:xfrm>
            <a:off x="5899102" y="1718638"/>
            <a:ext cx="345245" cy="367698"/>
          </a:xfrm>
          <a:prstGeom prst="rect">
            <a:avLst/>
          </a:prstGeom>
        </p:spPr>
      </p:pic>
      <p:grpSp>
        <p:nvGrpSpPr>
          <p:cNvPr id="12" name="Группа 11">
            <a:extLst>
              <a:ext uri="{FF2B5EF4-FFF2-40B4-BE49-F238E27FC236}">
                <a16:creationId xmlns:a16="http://schemas.microsoft.com/office/drawing/2014/main" id="{AEC3810B-BA72-43C8-A429-8511D988A7AE}"/>
              </a:ext>
            </a:extLst>
          </p:cNvPr>
          <p:cNvGrpSpPr/>
          <p:nvPr/>
        </p:nvGrpSpPr>
        <p:grpSpPr>
          <a:xfrm>
            <a:off x="6306091" y="1351368"/>
            <a:ext cx="5637079" cy="1102237"/>
            <a:chOff x="5133806" y="2816247"/>
            <a:chExt cx="2324053" cy="1913405"/>
          </a:xfrm>
          <a:effectLst>
            <a:glow rad="228600">
              <a:schemeClr val="accent3">
                <a:satMod val="175000"/>
                <a:alpha val="40000"/>
              </a:schemeClr>
            </a:glow>
          </a:effectLst>
        </p:grpSpPr>
        <p:sp>
          <p:nvSpPr>
            <p:cNvPr id="13" name="Скругленный прямоугольник 19">
              <a:extLst>
                <a:ext uri="{FF2B5EF4-FFF2-40B4-BE49-F238E27FC236}">
                  <a16:creationId xmlns:a16="http://schemas.microsoft.com/office/drawing/2014/main" id="{548C0A56-24A8-4F1F-B8ED-D45EBC8CBCF5}"/>
                </a:ext>
              </a:extLst>
            </p:cNvPr>
            <p:cNvSpPr/>
            <p:nvPr/>
          </p:nvSpPr>
          <p:spPr>
            <a:xfrm>
              <a:off x="5133806" y="2816247"/>
              <a:ext cx="2323406" cy="1913405"/>
            </a:xfrm>
            <a:prstGeom prst="roundRect">
              <a:avLst/>
            </a:prstGeom>
            <a:ln w="19050">
              <a:solidFill>
                <a:schemeClr val="accent6">
                  <a:lumMod val="75000"/>
                </a:schemeClr>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Скругленный прямоугольник 4">
              <a:extLst>
                <a:ext uri="{FF2B5EF4-FFF2-40B4-BE49-F238E27FC236}">
                  <a16:creationId xmlns:a16="http://schemas.microsoft.com/office/drawing/2014/main" id="{5A8DC7FF-D9F4-4EDB-8CEA-F392714FE3FF}"/>
                </a:ext>
              </a:extLst>
            </p:cNvPr>
            <p:cNvSpPr txBox="1"/>
            <p:nvPr/>
          </p:nvSpPr>
          <p:spPr>
            <a:xfrm>
              <a:off x="5163584" y="3019989"/>
              <a:ext cx="2294275" cy="1702412"/>
            </a:xfrm>
            <a:prstGeom prst="rect">
              <a:avLst/>
            </a:prstGeom>
            <a:ln w="19050">
              <a:noFill/>
              <a:prstDash val="dash"/>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285750" indent="-285750">
                <a:buFont typeface="Wingdings" panose="05000000000000000000" pitchFamily="2" charset="2"/>
                <a:buChar char="Ø"/>
              </a:pPr>
              <a:r>
                <a:rPr lang="ru-RU" sz="1600" b="1" dirty="0">
                  <a:solidFill>
                    <a:schemeClr val="tx1"/>
                  </a:solidFill>
                  <a:latin typeface="Arial Narrow" panose="020B0606020202030204" pitchFamily="34" charset="0"/>
                </a:rPr>
                <a:t>конкурентные закупки </a:t>
              </a:r>
              <a:r>
                <a:rPr lang="ru-RU" sz="1600" u="sng" dirty="0">
                  <a:solidFill>
                    <a:schemeClr val="tx1"/>
                  </a:solidFill>
                  <a:latin typeface="Arial Narrow" panose="020B0606020202030204" pitchFamily="34" charset="0"/>
                </a:rPr>
                <a:t>для государственных нужд</a:t>
              </a:r>
              <a:r>
                <a:rPr lang="ru-RU" sz="1600" b="1" dirty="0">
                  <a:solidFill>
                    <a:schemeClr val="tx1"/>
                  </a:solidFill>
                  <a:latin typeface="Arial Narrow" panose="020B0606020202030204" pitchFamily="34" charset="0"/>
                </a:rPr>
                <a:t>,                       Н(М)ЦК которых составляет  3 млн. рублей и выше               </a:t>
              </a:r>
              <a:endParaRPr lang="ru-RU" sz="1600" b="1" u="sng" dirty="0">
                <a:solidFill>
                  <a:srgbClr val="C00000"/>
                </a:solidFill>
                <a:latin typeface="Arial Narrow" panose="020B0606020202030204" pitchFamily="34" charset="0"/>
              </a:endParaRPr>
            </a:p>
          </p:txBody>
        </p:sp>
      </p:grpSp>
      <p:sp>
        <p:nvSpPr>
          <p:cNvPr id="15" name="Прямоугольник 14">
            <a:extLst>
              <a:ext uri="{FF2B5EF4-FFF2-40B4-BE49-F238E27FC236}">
                <a16:creationId xmlns:a16="http://schemas.microsoft.com/office/drawing/2014/main" id="{CB3F5C7F-3BBF-4339-B48A-C5B61DACCAB8}"/>
              </a:ext>
            </a:extLst>
          </p:cNvPr>
          <p:cNvSpPr/>
          <p:nvPr/>
        </p:nvSpPr>
        <p:spPr>
          <a:xfrm>
            <a:off x="198763" y="2900392"/>
            <a:ext cx="11794471" cy="1658172"/>
          </a:xfrm>
          <a:prstGeom prst="rect">
            <a:avLst/>
          </a:prstGeom>
          <a:solidFill>
            <a:schemeClr val="accent5">
              <a:lumMod val="20000"/>
              <a:lumOff val="80000"/>
            </a:schemeClr>
          </a:solid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1">
            <a:extLst>
              <a:ext uri="{FF2B5EF4-FFF2-40B4-BE49-F238E27FC236}">
                <a16:creationId xmlns:a16="http://schemas.microsoft.com/office/drawing/2014/main" id="{CA737904-A682-44F7-A278-06E341761114}"/>
              </a:ext>
            </a:extLst>
          </p:cNvPr>
          <p:cNvSpPr/>
          <p:nvPr/>
        </p:nvSpPr>
        <p:spPr>
          <a:xfrm>
            <a:off x="238842" y="2906970"/>
            <a:ext cx="5909316" cy="1566261"/>
          </a:xfrm>
          <a:prstGeom prst="roundRect">
            <a:avLst/>
          </a:prstGeom>
          <a:solidFill>
            <a:schemeClr val="accent5">
              <a:lumMod val="75000"/>
            </a:schemeClr>
          </a:solidFill>
          <a:ln>
            <a:noFill/>
          </a:ln>
          <a:effectLst/>
          <a:scene3d>
            <a:camera prst="perspectiveLeft" fov="900000" zoom="91000">
              <a:rot lat="0" lon="0" rev="0"/>
            </a:camera>
            <a:lightRig rig="threePt" dir="t">
              <a:rot lat="0" lon="0" rev="20640000"/>
            </a:lightRig>
          </a:scene3d>
          <a:sp3d extrusionH="50600" prstMaterial="metal">
            <a:bevelT w="101600" h="80600" prst="relaxedInset"/>
            <a:bevelB w="80600" h="80600" prst="relaxedInset"/>
          </a:sp3d>
        </p:spPr>
        <p:txBody>
          <a:bodyPr/>
          <a:lstStyle/>
          <a:p>
            <a:r>
              <a:rPr lang="ru-RU" b="1" dirty="0">
                <a:solidFill>
                  <a:schemeClr val="bg1"/>
                </a:solidFill>
              </a:rPr>
              <a:t>Уполномоченное учреждение - </a:t>
            </a:r>
            <a:r>
              <a:rPr lang="ru-RU" u="sng" dirty="0">
                <a:solidFill>
                  <a:schemeClr val="bg1"/>
                </a:solidFill>
              </a:rPr>
              <a:t>ОКУ «Центр государственных закупок в сфере информационных технологий», </a:t>
            </a:r>
            <a:r>
              <a:rPr lang="ru-RU" dirty="0">
                <a:solidFill>
                  <a:schemeClr val="bg1"/>
                </a:solidFill>
              </a:rPr>
              <a:t>подведомственное учреждение </a:t>
            </a:r>
            <a:r>
              <a:rPr lang="ru-RU" b="1" u="sng" dirty="0">
                <a:solidFill>
                  <a:schemeClr val="bg1"/>
                </a:solidFill>
              </a:rPr>
              <a:t>управлению цифрового развития Липецкой области</a:t>
            </a:r>
          </a:p>
        </p:txBody>
      </p:sp>
      <p:pic>
        <p:nvPicPr>
          <p:cNvPr id="17" name="Рисунок 16">
            <a:extLst>
              <a:ext uri="{FF2B5EF4-FFF2-40B4-BE49-F238E27FC236}">
                <a16:creationId xmlns:a16="http://schemas.microsoft.com/office/drawing/2014/main" id="{226D771C-693F-4DCF-B396-82B109E859DB}"/>
              </a:ext>
            </a:extLst>
          </p:cNvPr>
          <p:cNvPicPr>
            <a:picLocks noChangeAspect="1"/>
          </p:cNvPicPr>
          <p:nvPr/>
        </p:nvPicPr>
        <p:blipFill>
          <a:blip r:embed="rId2"/>
          <a:stretch>
            <a:fillRect/>
          </a:stretch>
        </p:blipFill>
        <p:spPr>
          <a:xfrm>
            <a:off x="5899498" y="3506251"/>
            <a:ext cx="345245" cy="367698"/>
          </a:xfrm>
          <a:prstGeom prst="rect">
            <a:avLst/>
          </a:prstGeom>
        </p:spPr>
      </p:pic>
      <p:grpSp>
        <p:nvGrpSpPr>
          <p:cNvPr id="18" name="Группа 17">
            <a:extLst>
              <a:ext uri="{FF2B5EF4-FFF2-40B4-BE49-F238E27FC236}">
                <a16:creationId xmlns:a16="http://schemas.microsoft.com/office/drawing/2014/main" id="{7D407189-EA19-49F2-9B1A-9F96ECE01AAC}"/>
              </a:ext>
            </a:extLst>
          </p:cNvPr>
          <p:cNvGrpSpPr/>
          <p:nvPr/>
        </p:nvGrpSpPr>
        <p:grpSpPr>
          <a:xfrm>
            <a:off x="6266121" y="2963893"/>
            <a:ext cx="5683292" cy="1349168"/>
            <a:chOff x="5133806" y="2816247"/>
            <a:chExt cx="2323406" cy="2567596"/>
          </a:xfrm>
          <a:effectLst>
            <a:glow rad="228600">
              <a:schemeClr val="accent3">
                <a:satMod val="175000"/>
                <a:alpha val="40000"/>
              </a:schemeClr>
            </a:glow>
          </a:effectLst>
        </p:grpSpPr>
        <p:sp>
          <p:nvSpPr>
            <p:cNvPr id="19" name="Скругленный прямоугольник 19">
              <a:extLst>
                <a:ext uri="{FF2B5EF4-FFF2-40B4-BE49-F238E27FC236}">
                  <a16:creationId xmlns:a16="http://schemas.microsoft.com/office/drawing/2014/main" id="{71837621-4D52-41FC-9271-13390B08CC9B}"/>
                </a:ext>
              </a:extLst>
            </p:cNvPr>
            <p:cNvSpPr/>
            <p:nvPr/>
          </p:nvSpPr>
          <p:spPr>
            <a:xfrm>
              <a:off x="5133806" y="2816247"/>
              <a:ext cx="2323406" cy="2567596"/>
            </a:xfrm>
            <a:prstGeom prst="roundRect">
              <a:avLst/>
            </a:prstGeom>
            <a:ln w="19050">
              <a:solidFill>
                <a:schemeClr val="accent6">
                  <a:lumMod val="75000"/>
                </a:schemeClr>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Скругленный прямоугольник 4">
              <a:extLst>
                <a:ext uri="{FF2B5EF4-FFF2-40B4-BE49-F238E27FC236}">
                  <a16:creationId xmlns:a16="http://schemas.microsoft.com/office/drawing/2014/main" id="{8AADB471-6830-4FF4-8DE5-B0D0F281FAD0}"/>
                </a:ext>
              </a:extLst>
            </p:cNvPr>
            <p:cNvSpPr txBox="1"/>
            <p:nvPr/>
          </p:nvSpPr>
          <p:spPr>
            <a:xfrm>
              <a:off x="5162937" y="3168986"/>
              <a:ext cx="2294275" cy="1875091"/>
            </a:xfrm>
            <a:prstGeom prst="rect">
              <a:avLst/>
            </a:prstGeom>
            <a:ln w="19050">
              <a:noFill/>
              <a:prstDash val="dash"/>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285750" indent="-285750">
                <a:buFont typeface="Wingdings" panose="05000000000000000000" pitchFamily="2" charset="2"/>
                <a:buChar char="Ø"/>
              </a:pPr>
              <a:r>
                <a:rPr lang="ru-RU" sz="1600" b="1" dirty="0">
                  <a:solidFill>
                    <a:schemeClr val="tx1"/>
                  </a:solidFill>
                  <a:latin typeface="Arial Narrow" panose="020B0606020202030204" pitchFamily="34" charset="0"/>
                </a:rPr>
                <a:t>конкурентные закупки товаров, работ, услуг                                       </a:t>
              </a:r>
              <a:r>
                <a:rPr lang="ru-RU" sz="1600" u="sng" dirty="0">
                  <a:solidFill>
                    <a:schemeClr val="tx1"/>
                  </a:solidFill>
                  <a:latin typeface="Arial Narrow" panose="020B0606020202030204" pitchFamily="34" charset="0"/>
                </a:rPr>
                <a:t>для государственных и муниципальных нужд                                         </a:t>
              </a:r>
              <a:r>
                <a:rPr lang="ru-RU" sz="1600" b="1" dirty="0">
                  <a:solidFill>
                    <a:schemeClr val="tx1"/>
                  </a:solidFill>
                  <a:latin typeface="Arial Narrow" panose="020B0606020202030204" pitchFamily="34" charset="0"/>
                </a:rPr>
                <a:t>в сфере информационных технологий, защиты информации и связи, Н(М)ЦК от 0 рублей</a:t>
              </a:r>
              <a:endParaRPr lang="ru-RU" sz="1600" b="1" i="1" dirty="0">
                <a:solidFill>
                  <a:schemeClr val="tx1"/>
                </a:solidFill>
                <a:latin typeface="Arial Narrow" panose="020B0606020202030204" pitchFamily="34" charset="0"/>
              </a:endParaRPr>
            </a:p>
          </p:txBody>
        </p:sp>
      </p:grpSp>
      <p:sp>
        <p:nvSpPr>
          <p:cNvPr id="21" name="TextBox 20">
            <a:extLst>
              <a:ext uri="{FF2B5EF4-FFF2-40B4-BE49-F238E27FC236}">
                <a16:creationId xmlns:a16="http://schemas.microsoft.com/office/drawing/2014/main" id="{03EC9007-7849-47C6-A29E-BD82F10E804D}"/>
              </a:ext>
            </a:extLst>
          </p:cNvPr>
          <p:cNvSpPr txBox="1"/>
          <p:nvPr/>
        </p:nvSpPr>
        <p:spPr>
          <a:xfrm>
            <a:off x="-1103191" y="4506559"/>
            <a:ext cx="3895065" cy="369332"/>
          </a:xfrm>
          <a:prstGeom prst="rect">
            <a:avLst/>
          </a:prstGeom>
          <a:noFill/>
        </p:spPr>
        <p:txBody>
          <a:bodyPr wrap="square" rtlCol="0">
            <a:spAutoFit/>
          </a:bodyPr>
          <a:lstStyle/>
          <a:p>
            <a:pPr algn="ctr"/>
            <a:r>
              <a:rPr lang="en-US" dirty="0">
                <a:solidFill>
                  <a:srgbClr val="C00000"/>
                </a:solidFill>
                <a:latin typeface="Times New Roman" panose="02020603050405020304" pitchFamily="18" charset="0"/>
                <a:cs typeface="Times New Roman" panose="02020603050405020304" pitchFamily="18" charset="0"/>
              </a:rPr>
              <a:t>II</a:t>
            </a:r>
            <a:r>
              <a:rPr lang="ru-RU" dirty="0">
                <a:solidFill>
                  <a:srgbClr val="C00000"/>
                </a:solidFill>
                <a:latin typeface="Times New Roman" panose="02020603050405020304" pitchFamily="18" charset="0"/>
                <a:cs typeface="Times New Roman" panose="02020603050405020304" pitchFamily="18" charset="0"/>
              </a:rPr>
              <a:t> ВАРИАНТ</a:t>
            </a:r>
          </a:p>
        </p:txBody>
      </p:sp>
      <p:sp>
        <p:nvSpPr>
          <p:cNvPr id="22" name="Прямоугольник 21">
            <a:extLst>
              <a:ext uri="{FF2B5EF4-FFF2-40B4-BE49-F238E27FC236}">
                <a16:creationId xmlns:a16="http://schemas.microsoft.com/office/drawing/2014/main" id="{AD4F59EB-15A9-40E7-B178-BE048A188AD6}"/>
              </a:ext>
            </a:extLst>
          </p:cNvPr>
          <p:cNvSpPr/>
          <p:nvPr/>
        </p:nvSpPr>
        <p:spPr>
          <a:xfrm>
            <a:off x="175451" y="4875891"/>
            <a:ext cx="11794471" cy="1891177"/>
          </a:xfrm>
          <a:prstGeom prst="rect">
            <a:avLst/>
          </a:prstGeom>
          <a:solidFill>
            <a:schemeClr val="accent5">
              <a:lumMod val="20000"/>
              <a:lumOff val="80000"/>
            </a:schemeClr>
          </a:solid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11">
            <a:extLst>
              <a:ext uri="{FF2B5EF4-FFF2-40B4-BE49-F238E27FC236}">
                <a16:creationId xmlns:a16="http://schemas.microsoft.com/office/drawing/2014/main" id="{0C1A2345-30E9-4621-9775-C3D9C4FB4B0E}"/>
              </a:ext>
            </a:extLst>
          </p:cNvPr>
          <p:cNvSpPr/>
          <p:nvPr/>
        </p:nvSpPr>
        <p:spPr>
          <a:xfrm>
            <a:off x="238842" y="5079091"/>
            <a:ext cx="5909316" cy="1566261"/>
          </a:xfrm>
          <a:prstGeom prst="roundRect">
            <a:avLst/>
          </a:prstGeom>
          <a:solidFill>
            <a:schemeClr val="accent5">
              <a:lumMod val="75000"/>
            </a:schemeClr>
          </a:solidFill>
          <a:ln>
            <a:noFill/>
          </a:ln>
          <a:effectLst/>
          <a:scene3d>
            <a:camera prst="perspectiveLeft" fov="900000" zoom="91000">
              <a:rot lat="0" lon="0" rev="0"/>
            </a:camera>
            <a:lightRig rig="threePt" dir="t">
              <a:rot lat="0" lon="0" rev="20640000"/>
            </a:lightRig>
          </a:scene3d>
          <a:sp3d extrusionH="50600" prstMaterial="metal">
            <a:bevelT w="101600" h="80600" prst="relaxedInset"/>
            <a:bevelB w="80600" h="80600" prst="relaxedInset"/>
          </a:sp3d>
        </p:spPr>
        <p:txBody>
          <a:bodyPr/>
          <a:lstStyle/>
          <a:p>
            <a:r>
              <a:rPr lang="ru-RU" b="1" dirty="0">
                <a:solidFill>
                  <a:schemeClr val="bg1"/>
                </a:solidFill>
              </a:rPr>
              <a:t>Уполномоченное учреждение - </a:t>
            </a:r>
            <a:r>
              <a:rPr lang="ru-RU" u="sng" dirty="0">
                <a:solidFill>
                  <a:schemeClr val="bg1"/>
                </a:solidFill>
              </a:rPr>
              <a:t>ОКУ «Управление по размещению госзаказа Липецкой области», </a:t>
            </a:r>
            <a:r>
              <a:rPr lang="ru-RU" dirty="0">
                <a:solidFill>
                  <a:schemeClr val="bg1"/>
                </a:solidFill>
              </a:rPr>
              <a:t>подведомственное учреждение </a:t>
            </a:r>
            <a:r>
              <a:rPr lang="ru-RU" b="1" u="sng" dirty="0">
                <a:solidFill>
                  <a:schemeClr val="bg1"/>
                </a:solidFill>
              </a:rPr>
              <a:t>управлению финансов Липецкой области</a:t>
            </a:r>
          </a:p>
        </p:txBody>
      </p:sp>
      <p:pic>
        <p:nvPicPr>
          <p:cNvPr id="24" name="Рисунок 23">
            <a:extLst>
              <a:ext uri="{FF2B5EF4-FFF2-40B4-BE49-F238E27FC236}">
                <a16:creationId xmlns:a16="http://schemas.microsoft.com/office/drawing/2014/main" id="{35ADAD04-8EA3-4D47-A356-A43B0EDA4D2E}"/>
              </a:ext>
            </a:extLst>
          </p:cNvPr>
          <p:cNvPicPr>
            <a:picLocks noChangeAspect="1"/>
          </p:cNvPicPr>
          <p:nvPr/>
        </p:nvPicPr>
        <p:blipFill>
          <a:blip r:embed="rId2"/>
          <a:stretch>
            <a:fillRect/>
          </a:stretch>
        </p:blipFill>
        <p:spPr>
          <a:xfrm>
            <a:off x="5887661" y="5752330"/>
            <a:ext cx="345245" cy="367698"/>
          </a:xfrm>
          <a:prstGeom prst="rect">
            <a:avLst/>
          </a:prstGeom>
        </p:spPr>
      </p:pic>
      <p:grpSp>
        <p:nvGrpSpPr>
          <p:cNvPr id="25" name="Группа 24">
            <a:extLst>
              <a:ext uri="{FF2B5EF4-FFF2-40B4-BE49-F238E27FC236}">
                <a16:creationId xmlns:a16="http://schemas.microsoft.com/office/drawing/2014/main" id="{DFC1F518-0A12-442E-9D35-B08687DD3649}"/>
              </a:ext>
            </a:extLst>
          </p:cNvPr>
          <p:cNvGrpSpPr/>
          <p:nvPr/>
        </p:nvGrpSpPr>
        <p:grpSpPr>
          <a:xfrm>
            <a:off x="6259768" y="4946927"/>
            <a:ext cx="5683292" cy="1749104"/>
            <a:chOff x="5133806" y="2816247"/>
            <a:chExt cx="2323406" cy="2567596"/>
          </a:xfrm>
          <a:effectLst>
            <a:glow rad="228600">
              <a:schemeClr val="accent3">
                <a:satMod val="175000"/>
                <a:alpha val="40000"/>
              </a:schemeClr>
            </a:glow>
          </a:effectLst>
        </p:grpSpPr>
        <p:sp>
          <p:nvSpPr>
            <p:cNvPr id="26" name="Скругленный прямоугольник 19">
              <a:extLst>
                <a:ext uri="{FF2B5EF4-FFF2-40B4-BE49-F238E27FC236}">
                  <a16:creationId xmlns:a16="http://schemas.microsoft.com/office/drawing/2014/main" id="{0D05EBC9-1EA1-4F2E-936B-772E74C08949}"/>
                </a:ext>
              </a:extLst>
            </p:cNvPr>
            <p:cNvSpPr/>
            <p:nvPr/>
          </p:nvSpPr>
          <p:spPr>
            <a:xfrm>
              <a:off x="5133806" y="2816247"/>
              <a:ext cx="2323406" cy="2567596"/>
            </a:xfrm>
            <a:prstGeom prst="roundRect">
              <a:avLst/>
            </a:prstGeom>
            <a:ln w="19050">
              <a:solidFill>
                <a:schemeClr val="accent6">
                  <a:lumMod val="75000"/>
                </a:schemeClr>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Скругленный прямоугольник 4">
              <a:extLst>
                <a:ext uri="{FF2B5EF4-FFF2-40B4-BE49-F238E27FC236}">
                  <a16:creationId xmlns:a16="http://schemas.microsoft.com/office/drawing/2014/main" id="{99567D29-9D98-4A04-8DF2-301598A83BD3}"/>
                </a:ext>
              </a:extLst>
            </p:cNvPr>
            <p:cNvSpPr txBox="1"/>
            <p:nvPr/>
          </p:nvSpPr>
          <p:spPr>
            <a:xfrm>
              <a:off x="5162937" y="3060992"/>
              <a:ext cx="2294275" cy="1875091"/>
            </a:xfrm>
            <a:prstGeom prst="rect">
              <a:avLst/>
            </a:prstGeom>
            <a:ln w="19050">
              <a:noFill/>
              <a:prstDash val="dash"/>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285750" indent="-285750">
                <a:buFont typeface="Wingdings" panose="05000000000000000000" pitchFamily="2" charset="2"/>
                <a:buChar char="Ø"/>
              </a:pPr>
              <a:endParaRPr lang="ru-RU" sz="1600" b="1" dirty="0">
                <a:solidFill>
                  <a:schemeClr val="tx1"/>
                </a:solidFill>
                <a:latin typeface="Arial Narrow" panose="020B0606020202030204" pitchFamily="34" charset="0"/>
              </a:endParaRPr>
            </a:p>
            <a:p>
              <a:pPr marL="285750" indent="-285750">
                <a:buFont typeface="Wingdings" panose="05000000000000000000" pitchFamily="2" charset="2"/>
                <a:buChar char="Ø"/>
              </a:pPr>
              <a:r>
                <a:rPr lang="ru-RU" sz="1600" b="1" dirty="0">
                  <a:solidFill>
                    <a:schemeClr val="tx1"/>
                  </a:solidFill>
                  <a:latin typeface="Arial Narrow" panose="020B0606020202030204" pitchFamily="34" charset="0"/>
                </a:rPr>
                <a:t>конкурентные закупки </a:t>
              </a:r>
              <a:r>
                <a:rPr lang="ru-RU" sz="1600" u="sng" dirty="0">
                  <a:solidFill>
                    <a:schemeClr val="tx1"/>
                  </a:solidFill>
                  <a:latin typeface="Arial Narrow" panose="020B0606020202030204" pitchFamily="34" charset="0"/>
                </a:rPr>
                <a:t>для государственных нужд</a:t>
              </a:r>
              <a:r>
                <a:rPr lang="ru-RU" sz="1600" b="1" dirty="0">
                  <a:solidFill>
                    <a:schemeClr val="tx1"/>
                  </a:solidFill>
                  <a:latin typeface="Arial Narrow" panose="020B0606020202030204" pitchFamily="34" charset="0"/>
                </a:rPr>
                <a:t>,                       Н(М)ЦК которых составляет  3 млн. рублей и выше               </a:t>
              </a:r>
              <a:endParaRPr lang="ru-RU" sz="1600" b="1" u="sng" dirty="0">
                <a:solidFill>
                  <a:srgbClr val="C00000"/>
                </a:solidFill>
                <a:latin typeface="Arial Narrow" panose="020B0606020202030204" pitchFamily="34" charset="0"/>
              </a:endParaRPr>
            </a:p>
            <a:p>
              <a:pPr marL="285750" indent="-285750">
                <a:buFont typeface="Wingdings" panose="05000000000000000000" pitchFamily="2" charset="2"/>
                <a:buChar char="Ø"/>
              </a:pPr>
              <a:r>
                <a:rPr lang="ru-RU" sz="1600" b="1" dirty="0">
                  <a:solidFill>
                    <a:schemeClr val="tx1"/>
                  </a:solidFill>
                  <a:latin typeface="Arial Narrow" panose="020B0606020202030204" pitchFamily="34" charset="0"/>
                </a:rPr>
                <a:t>конкурентные закупки товаров, работ, услуг                                       </a:t>
              </a:r>
              <a:r>
                <a:rPr lang="ru-RU" sz="1600" u="sng" dirty="0">
                  <a:solidFill>
                    <a:schemeClr val="tx1"/>
                  </a:solidFill>
                  <a:latin typeface="Arial Narrow" panose="020B0606020202030204" pitchFamily="34" charset="0"/>
                </a:rPr>
                <a:t>для муниципальных нужд </a:t>
              </a:r>
              <a:r>
                <a:rPr lang="ru-RU" sz="1600" b="1" dirty="0">
                  <a:solidFill>
                    <a:schemeClr val="tx1"/>
                  </a:solidFill>
                  <a:latin typeface="Arial Narrow" panose="020B0606020202030204" pitchFamily="34" charset="0"/>
                </a:rPr>
                <a:t>в сфере информационных технологий, защиты информации и связи вне зависимости от  Н(М)ЦК</a:t>
              </a:r>
              <a:endParaRPr lang="ru-RU" sz="1600" b="1" i="1" dirty="0">
                <a:solidFill>
                  <a:schemeClr val="tx1"/>
                </a:solidFill>
                <a:latin typeface="Arial Narrow" panose="020B0606020202030204" pitchFamily="34" charset="0"/>
              </a:endParaRPr>
            </a:p>
          </p:txBody>
        </p:sp>
      </p:grpSp>
    </p:spTree>
    <p:extLst>
      <p:ext uri="{BB962C8B-B14F-4D97-AF65-F5344CB8AC3E}">
        <p14:creationId xmlns:p14="http://schemas.microsoft.com/office/powerpoint/2010/main" val="559294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7BDF9B-72B6-4001-8E68-75AEA4DC6718}"/>
              </a:ext>
            </a:extLst>
          </p:cNvPr>
          <p:cNvSpPr txBox="1">
            <a:spLocks/>
          </p:cNvSpPr>
          <p:nvPr/>
        </p:nvSpPr>
        <p:spPr>
          <a:xfrm>
            <a:off x="320129" y="117634"/>
            <a:ext cx="11562673" cy="3972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a:latin typeface="Times New Roman" panose="02020603050405020304" pitchFamily="18" charset="0"/>
                <a:cs typeface="Times New Roman" panose="02020603050405020304" pitchFamily="18" charset="0"/>
              </a:rPr>
              <a:t>ОСНОВНЫЕ ИЗМЕНЕНИЯ ЗАКОНА № 44-ФЗ С 01.01.2024</a:t>
            </a:r>
            <a:endParaRPr lang="ru-RU" sz="2000" b="1"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2974EAA3-FC4F-4A0E-B226-5BA2AF913779}"/>
              </a:ext>
            </a:extLst>
          </p:cNvPr>
          <p:cNvSpPr/>
          <p:nvPr/>
        </p:nvSpPr>
        <p:spPr>
          <a:xfrm>
            <a:off x="147506" y="1642943"/>
            <a:ext cx="6897949" cy="1643037"/>
          </a:xfrm>
          <a:prstGeom prst="rect">
            <a:avLst/>
          </a:prstGeom>
          <a:solidFill>
            <a:schemeClr val="accent6">
              <a:lumMod val="20000"/>
              <a:lumOff val="80000"/>
            </a:schemeClr>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id="{E1F058AD-9F2E-4A9E-8263-4389EE490A76}"/>
              </a:ext>
            </a:extLst>
          </p:cNvPr>
          <p:cNvSpPr/>
          <p:nvPr/>
        </p:nvSpPr>
        <p:spPr>
          <a:xfrm>
            <a:off x="320129" y="1725797"/>
            <a:ext cx="6601041" cy="1477328"/>
          </a:xfrm>
          <a:prstGeom prst="rect">
            <a:avLst/>
          </a:prstGeom>
        </p:spPr>
        <p:txBody>
          <a:bodyPr wrap="square">
            <a:spAutoFit/>
          </a:bodyPr>
          <a:lstStyle/>
          <a:p>
            <a:pPr algn="just" fontAlgn="base"/>
            <a:r>
              <a:rPr lang="ru-RU" sz="1500" dirty="0">
                <a:latin typeface="Times New Roman" panose="02020603050405020304" pitchFamily="18" charset="0"/>
                <a:cs typeface="Times New Roman" panose="02020603050405020304" pitchFamily="18" charset="0"/>
              </a:rPr>
              <a:t>Устанавливается требование о включении в извещение о закупке предупреждения об административной и уголовной ответственности за нарушение требований антимонопольного законодательства Российской Федерации о запрете участия в ограничивающих конкуренцию соглашениях, осуществления ограничивающих конкуренцию согласованных действий</a:t>
            </a:r>
          </a:p>
          <a:p>
            <a:pPr algn="just" fontAlgn="base"/>
            <a:r>
              <a:rPr lang="ru-RU" sz="1500" dirty="0">
                <a:latin typeface="Times New Roman" panose="02020603050405020304" pitchFamily="18" charset="0"/>
                <a:cs typeface="Times New Roman" panose="02020603050405020304" pitchFamily="18" charset="0"/>
              </a:rPr>
              <a:t>(п. 24 ч. 1 ст. 42 Закона № 44-ФЗ).</a:t>
            </a:r>
          </a:p>
        </p:txBody>
      </p:sp>
      <p:sp>
        <p:nvSpPr>
          <p:cNvPr id="5" name="Стрелка: вправо 4">
            <a:extLst>
              <a:ext uri="{FF2B5EF4-FFF2-40B4-BE49-F238E27FC236}">
                <a16:creationId xmlns:a16="http://schemas.microsoft.com/office/drawing/2014/main" id="{21E9DC9F-6B43-463E-9E87-96366B343973}"/>
              </a:ext>
            </a:extLst>
          </p:cNvPr>
          <p:cNvSpPr/>
          <p:nvPr/>
        </p:nvSpPr>
        <p:spPr>
          <a:xfrm>
            <a:off x="7372787" y="2239188"/>
            <a:ext cx="874946" cy="484632"/>
          </a:xfrm>
          <a:prstGeom prst="rightArrow">
            <a:avLst/>
          </a:prstGeom>
          <a:gradFill>
            <a:gsLst>
              <a:gs pos="42000">
                <a:schemeClr val="accent6">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E9FC455F-DFC9-4FF6-9B77-FD9236F8F0AD}"/>
              </a:ext>
            </a:extLst>
          </p:cNvPr>
          <p:cNvSpPr/>
          <p:nvPr/>
        </p:nvSpPr>
        <p:spPr>
          <a:xfrm>
            <a:off x="8823634" y="1642943"/>
            <a:ext cx="3052439" cy="1677126"/>
          </a:xfrm>
          <a:prstGeom prst="rect">
            <a:avLst/>
          </a:prstGeom>
          <a:solidFill>
            <a:schemeClr val="accent6">
              <a:lumMod val="20000"/>
              <a:lumOff val="80000"/>
            </a:schemeClr>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A1435520-3C27-4ACD-94EF-0F693704E05E}"/>
              </a:ext>
            </a:extLst>
          </p:cNvPr>
          <p:cNvSpPr/>
          <p:nvPr/>
        </p:nvSpPr>
        <p:spPr>
          <a:xfrm>
            <a:off x="9014466" y="2139045"/>
            <a:ext cx="2670773" cy="584775"/>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Федеральный закон </a:t>
            </a:r>
          </a:p>
          <a:p>
            <a:pPr algn="ctr"/>
            <a:r>
              <a:rPr lang="ru-RU" sz="1600" dirty="0">
                <a:latin typeface="Times New Roman" panose="02020603050405020304" pitchFamily="18" charset="0"/>
                <a:cs typeface="Times New Roman" panose="02020603050405020304" pitchFamily="18" charset="0"/>
              </a:rPr>
              <a:t>от 05.12.2022 № 500-ФЗ </a:t>
            </a:r>
          </a:p>
        </p:txBody>
      </p:sp>
    </p:spTree>
    <p:extLst>
      <p:ext uri="{BB962C8B-B14F-4D97-AF65-F5344CB8AC3E}">
        <p14:creationId xmlns:p14="http://schemas.microsoft.com/office/powerpoint/2010/main" val="422349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3D74FF-B1D7-418D-AAB2-4591E4150122}"/>
              </a:ext>
            </a:extLst>
          </p:cNvPr>
          <p:cNvSpPr txBox="1">
            <a:spLocks/>
          </p:cNvSpPr>
          <p:nvPr/>
        </p:nvSpPr>
        <p:spPr>
          <a:xfrm>
            <a:off x="767959" y="90334"/>
            <a:ext cx="11500682" cy="5872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400" b="1">
                <a:latin typeface="Times New Roman" panose="02020603050405020304" pitchFamily="18" charset="0"/>
                <a:cs typeface="Times New Roman" panose="02020603050405020304" pitchFamily="18" charset="0"/>
              </a:rPr>
              <a:t>ПЕРЕЧЕНЬ ЗАКУПОК ДЛЯ МУНИЦИПАЛЬНЫХ НУЖД, В ОТНОШЕНИИ КОТОРЫХ ОПРЕДЕЛЕНИЕ ПОСТАВЩИКА ОСУЩЕСТВЛЯЕТ  ОКУ «УПРАВЛЕНИЕ ПО РАЗМЕЩЕНИЮ ГОСЗАКАЗА ЛИПЕЦКОЙ ОБЛАСТИ»</a:t>
            </a:r>
            <a:endParaRPr lang="ru-RU" sz="1400" b="1" dirty="0">
              <a:latin typeface="Times New Roman" panose="02020603050405020304" pitchFamily="18" charset="0"/>
              <a:cs typeface="Times New Roman" panose="02020603050405020304" pitchFamily="18" charset="0"/>
            </a:endParaRPr>
          </a:p>
        </p:txBody>
      </p:sp>
      <p:pic>
        <p:nvPicPr>
          <p:cNvPr id="3" name="Рисунок 2" descr="Воловский.docx - Word">
            <a:extLst>
              <a:ext uri="{FF2B5EF4-FFF2-40B4-BE49-F238E27FC236}">
                <a16:creationId xmlns:a16="http://schemas.microsoft.com/office/drawing/2014/main" id="{387AAE72-32CB-4B23-86B6-EF2048AF3EE0}"/>
              </a:ext>
            </a:extLst>
          </p:cNvPr>
          <p:cNvPicPr>
            <a:picLocks noChangeAspect="1"/>
          </p:cNvPicPr>
          <p:nvPr/>
        </p:nvPicPr>
        <p:blipFill rotWithShape="1">
          <a:blip r:embed="rId2">
            <a:extLst>
              <a:ext uri="{28A0092B-C50C-407E-A947-70E740481C1C}">
                <a14:useLocalDpi xmlns:a14="http://schemas.microsoft.com/office/drawing/2010/main" val="0"/>
              </a:ext>
            </a:extLst>
          </a:blip>
          <a:srcRect l="33444" t="22616" r="33266" b="3510"/>
          <a:stretch/>
        </p:blipFill>
        <p:spPr>
          <a:xfrm>
            <a:off x="347708" y="958142"/>
            <a:ext cx="4818216" cy="5781914"/>
          </a:xfrm>
          <a:prstGeom prst="rect">
            <a:avLst/>
          </a:prstGeom>
          <a:ln>
            <a:solidFill>
              <a:schemeClr val="accent6">
                <a:lumMod val="50000"/>
              </a:schemeClr>
            </a:solidFill>
          </a:ln>
        </p:spPr>
      </p:pic>
      <p:pic>
        <p:nvPicPr>
          <p:cNvPr id="4" name="Рисунок 3" descr="Воловский.docx - Word">
            <a:extLst>
              <a:ext uri="{FF2B5EF4-FFF2-40B4-BE49-F238E27FC236}">
                <a16:creationId xmlns:a16="http://schemas.microsoft.com/office/drawing/2014/main" id="{69682362-33A1-4EEF-AA88-AF1CCFAC03AE}"/>
              </a:ext>
            </a:extLst>
          </p:cNvPr>
          <p:cNvPicPr>
            <a:picLocks noChangeAspect="1"/>
          </p:cNvPicPr>
          <p:nvPr/>
        </p:nvPicPr>
        <p:blipFill rotWithShape="1">
          <a:blip r:embed="rId3">
            <a:extLst>
              <a:ext uri="{28A0092B-C50C-407E-A947-70E740481C1C}">
                <a14:useLocalDpi xmlns:a14="http://schemas.microsoft.com/office/drawing/2010/main" val="0"/>
              </a:ext>
            </a:extLst>
          </a:blip>
          <a:srcRect l="33826" t="22616" r="33342" b="25587"/>
          <a:stretch/>
        </p:blipFill>
        <p:spPr>
          <a:xfrm>
            <a:off x="6670545" y="958142"/>
            <a:ext cx="4861250" cy="4147361"/>
          </a:xfrm>
          <a:prstGeom prst="rect">
            <a:avLst/>
          </a:prstGeom>
          <a:ln>
            <a:solidFill>
              <a:schemeClr val="accent6">
                <a:lumMod val="50000"/>
              </a:schemeClr>
            </a:solidFill>
          </a:ln>
        </p:spPr>
      </p:pic>
    </p:spTree>
    <p:extLst>
      <p:ext uri="{BB962C8B-B14F-4D97-AF65-F5344CB8AC3E}">
        <p14:creationId xmlns:p14="http://schemas.microsoft.com/office/powerpoint/2010/main" val="1108472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BF3753-AE4D-4470-9513-E35E4718773E}"/>
              </a:ext>
            </a:extLst>
          </p:cNvPr>
          <p:cNvSpPr>
            <a:spLocks noGrp="1"/>
          </p:cNvSpPr>
          <p:nvPr>
            <p:ph type="ctrTitle"/>
          </p:nvPr>
        </p:nvSpPr>
        <p:spPr>
          <a:xfrm>
            <a:off x="310719" y="71021"/>
            <a:ext cx="11603114" cy="816485"/>
          </a:xfrm>
        </p:spPr>
        <p:txBody>
          <a:bodyPr>
            <a:normAutofit fontScale="90000"/>
          </a:bodyPr>
          <a:lstStyle/>
          <a:p>
            <a:r>
              <a:rPr lang="ru-RU" sz="2000" b="1" dirty="0">
                <a:latin typeface="Times New Roman" panose="02020603050405020304" pitchFamily="18" charset="0"/>
                <a:cs typeface="Times New Roman" panose="02020603050405020304" pitchFamily="18" charset="0"/>
              </a:rPr>
              <a:t>ПРАВОВЫЕ ОСНОВАНИЯ ПЕРЕДАЧИ ПОЛНОМОЧИЙ ПО ОПРЕДЕЛЕНИЮ ПОСТАВЩИКА </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ОТ МУНИЦИПАЛЬНОГО ОБРАЗОВАНИЯ НА УРОВЕНЬ СУБЪЕКТА.</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ПРАКТИКА ДРУГИХ СУБЪЕКТОВ РФ</a:t>
            </a:r>
          </a:p>
        </p:txBody>
      </p:sp>
      <p:sp>
        <p:nvSpPr>
          <p:cNvPr id="4" name="Скругленный прямоугольник 11">
            <a:extLst>
              <a:ext uri="{FF2B5EF4-FFF2-40B4-BE49-F238E27FC236}">
                <a16:creationId xmlns:a16="http://schemas.microsoft.com/office/drawing/2014/main" id="{D2B67059-7584-4B1C-9619-41401F78103A}"/>
              </a:ext>
            </a:extLst>
          </p:cNvPr>
          <p:cNvSpPr/>
          <p:nvPr/>
        </p:nvSpPr>
        <p:spPr>
          <a:xfrm>
            <a:off x="142043" y="795512"/>
            <a:ext cx="11771790" cy="2174905"/>
          </a:xfrm>
          <a:prstGeom prst="roundRect">
            <a:avLst/>
          </a:prstGeom>
          <a:solidFill>
            <a:schemeClr val="accent6">
              <a:lumMod val="60000"/>
              <a:lumOff val="40000"/>
            </a:schemeClr>
          </a:solidFill>
          <a:ln>
            <a:noFill/>
          </a:ln>
          <a:scene3d>
            <a:camera prst="perspectiveLeft" fov="900000" zoom="91000">
              <a:rot lat="0" lon="0" rev="0"/>
            </a:camera>
            <a:lightRig rig="threePt" dir="t">
              <a:rot lat="0" lon="0" rev="20640000"/>
            </a:lightRig>
          </a:scene3d>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dk1"/>
          </a:fontRef>
        </p:style>
        <p:txBody>
          <a:bodyPr/>
          <a:lstStyle/>
          <a:p>
            <a:r>
              <a:rPr lang="ru-RU" b="1" dirty="0">
                <a:latin typeface="Times New Roman" panose="02020603050405020304" pitchFamily="18" charset="0"/>
                <a:cs typeface="Times New Roman" panose="02020603050405020304" pitchFamily="18" charset="0"/>
              </a:rPr>
              <a:t>Статья 26. Централизованные закупки Закона № 44-ФЗ</a:t>
            </a:r>
          </a:p>
          <a:p>
            <a:r>
              <a:rPr lang="ru-RU" dirty="0">
                <a:latin typeface="Times New Roman" panose="02020603050405020304" pitchFamily="18" charset="0"/>
                <a:cs typeface="Times New Roman" panose="02020603050405020304" pitchFamily="18" charset="0"/>
              </a:rPr>
              <a:t>4. Уполномоченные органы, уполномоченные учреждения, на которые возложены полномочия на определение поставщиков (подрядчиков, исполнителей) для обеспечения нужд субъектов Российской Федерации, вправе осуществлять полномочия уполномоченных органов, уполномоченных учреждений муниципальных образований на определение поставщиков (подрядчиков, исполнителей) на основании соглашений между субъектами Российской Федерации и находящимися на их территориях муниципальными образованиями.</a:t>
            </a:r>
          </a:p>
        </p:txBody>
      </p:sp>
      <p:sp>
        <p:nvSpPr>
          <p:cNvPr id="5" name="Скругленный прямоугольник 27">
            <a:extLst>
              <a:ext uri="{FF2B5EF4-FFF2-40B4-BE49-F238E27FC236}">
                <a16:creationId xmlns:a16="http://schemas.microsoft.com/office/drawing/2014/main" id="{03631478-D2FF-4360-BE32-10B1C90319AC}"/>
              </a:ext>
            </a:extLst>
          </p:cNvPr>
          <p:cNvSpPr/>
          <p:nvPr/>
        </p:nvSpPr>
        <p:spPr>
          <a:xfrm>
            <a:off x="142043" y="3288323"/>
            <a:ext cx="11687452" cy="3569677"/>
          </a:xfrm>
          <a:prstGeom prst="roundRect">
            <a:avLst/>
          </a:prstGeom>
          <a:solidFill>
            <a:schemeClr val="accent4">
              <a:lumMod val="20000"/>
              <a:lumOff val="80000"/>
            </a:schemeClr>
          </a:solidFill>
          <a:ln>
            <a:noFill/>
          </a:ln>
          <a:scene3d>
            <a:camera prst="perspectiveLeft" fov="900000" zoom="91000">
              <a:rot lat="0" lon="0" rev="0"/>
            </a:camera>
            <a:lightRig rig="threePt" dir="t">
              <a:rot lat="0" lon="0" rev="20640000"/>
            </a:lightRig>
          </a:scene3d>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dk1"/>
          </a:fontRef>
        </p:style>
        <p:txBody>
          <a:bodyPr/>
          <a:lstStyle/>
          <a:p>
            <a:pPr algn="just"/>
            <a:r>
              <a:rPr lang="ru-RU" b="1" dirty="0">
                <a:latin typeface="Times New Roman" panose="02020603050405020304" pitchFamily="18" charset="0"/>
                <a:cs typeface="Times New Roman" panose="02020603050405020304" pitchFamily="18" charset="0"/>
              </a:rPr>
              <a:t>Субъекты, в которых принят Закон  об утверждении Соглашений между субъектом и муниципальными образованиями области об осуществлении уполномоченным органом полномочий на определение поставщиков для муниципальных заказчиков, муниципальных бюджетных учреждений, муниципальных унитарных предприятий:</a:t>
            </a:r>
          </a:p>
          <a:p>
            <a:pPr marL="285750" indent="-285750" algn="just">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Московская область: </a:t>
            </a:r>
            <a:r>
              <a:rPr lang="ru-RU" sz="1400" i="1" dirty="0">
                <a:latin typeface="Times New Roman" panose="02020603050405020304" pitchFamily="18" charset="0"/>
                <a:cs typeface="Times New Roman" panose="02020603050405020304" pitchFamily="18" charset="0"/>
              </a:rPr>
              <a:t>закон принят постановлением  Московской областной Думы (полномочия муниципалитетов по определению поставщика переданы на областной уровень)</a:t>
            </a:r>
          </a:p>
          <a:p>
            <a:pPr marL="285750" indent="-285750" algn="just">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Мурманская область: </a:t>
            </a:r>
            <a:r>
              <a:rPr lang="ru-RU" sz="1400" i="1" dirty="0">
                <a:latin typeface="Times New Roman" panose="02020603050405020304" pitchFamily="18" charset="0"/>
                <a:cs typeface="Times New Roman" panose="02020603050405020304" pitchFamily="18" charset="0"/>
              </a:rPr>
              <a:t>закон принят Мурманской областной Думой (полномочия муниципалитетов по определению поставщика переданы на областной уровень в части подрядных работ)</a:t>
            </a:r>
          </a:p>
          <a:p>
            <a:pPr marL="285750" indent="-285750" algn="just">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Ставропольский край:</a:t>
            </a:r>
            <a:r>
              <a:rPr lang="ru-RU" sz="1400" i="1" dirty="0">
                <a:latin typeface="Times New Roman" panose="02020603050405020304" pitchFamily="18" charset="0"/>
                <a:cs typeface="Times New Roman" panose="02020603050405020304" pitchFamily="18" charset="0"/>
              </a:rPr>
              <a:t> закон принят Думой Ставропольского края (полномочия муниципалитетов по определению поставщика переданы на областной уровень в части закупок цена которых превышает 10 млн. руб.)</a:t>
            </a:r>
          </a:p>
          <a:p>
            <a:pPr marL="285750" indent="-285750" algn="just">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Республика Мордовия:</a:t>
            </a:r>
            <a:r>
              <a:rPr lang="ru-RU" i="1"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закон Государственным собранием Республики Мордовия (полномочия муниципалитетов по определению поставщика переданы на областной уровень в части закупок цена которых превышает 1 млн. руб. за исключением закрытых способов)</a:t>
            </a:r>
            <a:r>
              <a:rPr lang="ru-RU" b="1" dirty="0">
                <a:latin typeface="Times New Roman" panose="02020603050405020304" pitchFamily="18" charset="0"/>
                <a:cs typeface="Times New Roman" panose="02020603050405020304" pitchFamily="18" charset="0"/>
              </a:rPr>
              <a:t> </a:t>
            </a:r>
          </a:p>
        </p:txBody>
      </p:sp>
      <p:sp>
        <p:nvSpPr>
          <p:cNvPr id="6" name="Стрелка: вниз 5">
            <a:extLst>
              <a:ext uri="{FF2B5EF4-FFF2-40B4-BE49-F238E27FC236}">
                <a16:creationId xmlns:a16="http://schemas.microsoft.com/office/drawing/2014/main" id="{22E2BBC5-E250-41BA-B7AC-A02335B746A2}"/>
              </a:ext>
            </a:extLst>
          </p:cNvPr>
          <p:cNvSpPr/>
          <p:nvPr/>
        </p:nvSpPr>
        <p:spPr>
          <a:xfrm>
            <a:off x="5669872" y="2906859"/>
            <a:ext cx="716132" cy="47742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35700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CB497B-C366-4607-AF67-DED25304143F}"/>
              </a:ext>
            </a:extLst>
          </p:cNvPr>
          <p:cNvSpPr>
            <a:spLocks noGrp="1"/>
          </p:cNvSpPr>
          <p:nvPr>
            <p:ph type="ctrTitle"/>
          </p:nvPr>
        </p:nvSpPr>
        <p:spPr>
          <a:xfrm>
            <a:off x="134224" y="151003"/>
            <a:ext cx="12057776" cy="560533"/>
          </a:xfrm>
        </p:spPr>
        <p:txBody>
          <a:bodyPr>
            <a:noAutofit/>
          </a:bodyPr>
          <a:lstStyle/>
          <a:p>
            <a:r>
              <a:rPr lang="ru-RU" sz="1800" b="1" dirty="0">
                <a:latin typeface="Times New Roman" panose="02020603050405020304" pitchFamily="18" charset="0"/>
                <a:cs typeface="Times New Roman" panose="02020603050405020304" pitchFamily="18" charset="0"/>
              </a:rPr>
              <a:t>РАЗВИТИЕ ЦЕНТРАЛИЗАЦИИ ЗАКУПОК</a:t>
            </a:r>
            <a:br>
              <a:rPr lang="ru-RU" sz="1800" b="1" dirty="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КОМПЬЮТЕРНОЙ ТЕХНИКИ И ПРОГРАММНОГО ОБЕСПЕЧЕНИЯ</a:t>
            </a:r>
          </a:p>
        </p:txBody>
      </p:sp>
      <p:pic>
        <p:nvPicPr>
          <p:cNvPr id="4" name="Рисунок 3">
            <a:extLst>
              <a:ext uri="{FF2B5EF4-FFF2-40B4-BE49-F238E27FC236}">
                <a16:creationId xmlns:a16="http://schemas.microsoft.com/office/drawing/2014/main" id="{49BAD9CC-232D-446C-80C0-91E9B41A442E}"/>
              </a:ext>
            </a:extLst>
          </p:cNvPr>
          <p:cNvPicPr>
            <a:picLocks noChangeAspect="1"/>
          </p:cNvPicPr>
          <p:nvPr/>
        </p:nvPicPr>
        <p:blipFill>
          <a:blip r:embed="rId2"/>
          <a:stretch>
            <a:fillRect/>
          </a:stretch>
        </p:blipFill>
        <p:spPr>
          <a:xfrm>
            <a:off x="351790" y="731171"/>
            <a:ext cx="3145813" cy="3145813"/>
          </a:xfrm>
          <a:prstGeom prst="rect">
            <a:avLst/>
          </a:prstGeom>
        </p:spPr>
      </p:pic>
      <p:pic>
        <p:nvPicPr>
          <p:cNvPr id="6" name="Рисунок 5">
            <a:extLst>
              <a:ext uri="{FF2B5EF4-FFF2-40B4-BE49-F238E27FC236}">
                <a16:creationId xmlns:a16="http://schemas.microsoft.com/office/drawing/2014/main" id="{91D2C980-1C89-4871-BBE1-91D68250F885}"/>
              </a:ext>
            </a:extLst>
          </p:cNvPr>
          <p:cNvPicPr>
            <a:picLocks noChangeAspect="1"/>
          </p:cNvPicPr>
          <p:nvPr/>
        </p:nvPicPr>
        <p:blipFill>
          <a:blip r:embed="rId3"/>
          <a:stretch>
            <a:fillRect/>
          </a:stretch>
        </p:blipFill>
        <p:spPr>
          <a:xfrm>
            <a:off x="4888287" y="2686684"/>
            <a:ext cx="2415425" cy="2229622"/>
          </a:xfrm>
          <a:prstGeom prst="rect">
            <a:avLst/>
          </a:prstGeom>
        </p:spPr>
      </p:pic>
      <p:sp>
        <p:nvSpPr>
          <p:cNvPr id="7" name="TextBox 6">
            <a:extLst>
              <a:ext uri="{FF2B5EF4-FFF2-40B4-BE49-F238E27FC236}">
                <a16:creationId xmlns:a16="http://schemas.microsoft.com/office/drawing/2014/main" id="{7D095484-9411-40EE-B674-1C3C02783F2F}"/>
              </a:ext>
            </a:extLst>
          </p:cNvPr>
          <p:cNvSpPr txBox="1"/>
          <p:nvPr/>
        </p:nvSpPr>
        <p:spPr>
          <a:xfrm>
            <a:off x="-54083" y="3553818"/>
            <a:ext cx="4056940" cy="646331"/>
          </a:xfrm>
          <a:prstGeom prst="rect">
            <a:avLst/>
          </a:prstGeom>
          <a:noFill/>
        </p:spPr>
        <p:txBody>
          <a:bodyPr wrap="square" rtlCol="0">
            <a:spAutoFit/>
          </a:bodyPr>
          <a:lstStyle/>
          <a:p>
            <a:pPr algn="ctr"/>
            <a:r>
              <a:rPr lang="ru-RU" b="1" i="1" dirty="0">
                <a:latin typeface="Times New Roman" panose="02020603050405020304" pitchFamily="18" charset="0"/>
                <a:cs typeface="Times New Roman" panose="02020603050405020304" pitchFamily="18" charset="0"/>
              </a:rPr>
              <a:t>Муниципальные образования Липецкой области</a:t>
            </a:r>
          </a:p>
        </p:txBody>
      </p:sp>
      <p:sp>
        <p:nvSpPr>
          <p:cNvPr id="8" name="TextBox 7">
            <a:extLst>
              <a:ext uri="{FF2B5EF4-FFF2-40B4-BE49-F238E27FC236}">
                <a16:creationId xmlns:a16="http://schemas.microsoft.com/office/drawing/2014/main" id="{3B8CC676-1610-49CC-B54D-667FD46FB120}"/>
              </a:ext>
            </a:extLst>
          </p:cNvPr>
          <p:cNvSpPr txBox="1"/>
          <p:nvPr/>
        </p:nvSpPr>
        <p:spPr>
          <a:xfrm>
            <a:off x="8127611" y="3817489"/>
            <a:ext cx="4056940" cy="369332"/>
          </a:xfrm>
          <a:prstGeom prst="rect">
            <a:avLst/>
          </a:prstGeom>
          <a:noFill/>
        </p:spPr>
        <p:txBody>
          <a:bodyPr wrap="square" rtlCol="0">
            <a:spAutoFit/>
          </a:bodyPr>
          <a:lstStyle/>
          <a:p>
            <a:pPr algn="ctr"/>
            <a:r>
              <a:rPr lang="ru-RU" b="1" i="1" dirty="0">
                <a:latin typeface="Times New Roman" panose="02020603050405020304" pitchFamily="18" charset="0"/>
                <a:cs typeface="Times New Roman" panose="02020603050405020304" pitchFamily="18" charset="0"/>
              </a:rPr>
              <a:t>Правительство Липецкой области</a:t>
            </a:r>
          </a:p>
        </p:txBody>
      </p:sp>
      <p:sp>
        <p:nvSpPr>
          <p:cNvPr id="9" name="Прямоугольник: скругленные углы 8">
            <a:extLst>
              <a:ext uri="{FF2B5EF4-FFF2-40B4-BE49-F238E27FC236}">
                <a16:creationId xmlns:a16="http://schemas.microsoft.com/office/drawing/2014/main" id="{783E23D3-25FD-4AAA-93E6-A4B4CFE34DA0}"/>
              </a:ext>
            </a:extLst>
          </p:cNvPr>
          <p:cNvSpPr/>
          <p:nvPr/>
        </p:nvSpPr>
        <p:spPr>
          <a:xfrm>
            <a:off x="219512" y="5645791"/>
            <a:ext cx="11752976" cy="1114898"/>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C00000"/>
                </a:solidFill>
                <a:latin typeface="Times New Roman" panose="02020603050405020304" pitchFamily="18" charset="0"/>
                <a:cs typeface="Times New Roman" panose="02020603050405020304" pitchFamily="18" charset="0"/>
              </a:rPr>
              <a:t>На сегодняшний момент подписано 20 Соглашений с муниципальными образованиями </a:t>
            </a:r>
          </a:p>
          <a:p>
            <a:pPr algn="ctr"/>
            <a:r>
              <a:rPr lang="ru-RU" sz="2000" b="1" dirty="0">
                <a:solidFill>
                  <a:srgbClr val="C00000"/>
                </a:solidFill>
                <a:latin typeface="Times New Roman" panose="02020603050405020304" pitchFamily="18" charset="0"/>
                <a:cs typeface="Times New Roman" panose="02020603050405020304" pitchFamily="18" charset="0"/>
              </a:rPr>
              <a:t>Липецкой области</a:t>
            </a:r>
          </a:p>
        </p:txBody>
      </p:sp>
      <p:sp>
        <p:nvSpPr>
          <p:cNvPr id="10" name="TextBox 9">
            <a:extLst>
              <a:ext uri="{FF2B5EF4-FFF2-40B4-BE49-F238E27FC236}">
                <a16:creationId xmlns:a16="http://schemas.microsoft.com/office/drawing/2014/main" id="{399D58CE-78DF-472B-AD8D-2BD1AB7DFFFD}"/>
              </a:ext>
            </a:extLst>
          </p:cNvPr>
          <p:cNvSpPr txBox="1"/>
          <p:nvPr/>
        </p:nvSpPr>
        <p:spPr>
          <a:xfrm>
            <a:off x="3624152" y="1359828"/>
            <a:ext cx="4756557" cy="1077218"/>
          </a:xfrm>
          <a:prstGeom prst="rect">
            <a:avLst/>
          </a:prstGeom>
          <a:noFill/>
        </p:spPr>
        <p:txBody>
          <a:bodyPr wrap="square" rtlCol="0">
            <a:spAutoFit/>
          </a:bodyPr>
          <a:lstStyle/>
          <a:p>
            <a:pPr algn="ctr"/>
            <a:r>
              <a:rPr lang="ru-RU" sz="1600" b="1" i="1" dirty="0">
                <a:latin typeface="Times New Roman" panose="02020603050405020304" pitchFamily="18" charset="0"/>
                <a:cs typeface="Times New Roman" panose="02020603050405020304" pitchFamily="18" charset="0"/>
              </a:rPr>
              <a:t>Передача полномочий по определению поставщика компьютерной техники и программного обеспечения для муниципальных нужд</a:t>
            </a:r>
            <a:endParaRPr lang="ru-RU" sz="1600" dirty="0">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F3DCEC85-D0DC-4C4D-9E0B-489F728D55E5}"/>
              </a:ext>
            </a:extLst>
          </p:cNvPr>
          <p:cNvPicPr>
            <a:picLocks noChangeAspect="1"/>
          </p:cNvPicPr>
          <p:nvPr/>
        </p:nvPicPr>
        <p:blipFill>
          <a:blip r:embed="rId4"/>
          <a:stretch>
            <a:fillRect/>
          </a:stretch>
        </p:blipFill>
        <p:spPr>
          <a:xfrm>
            <a:off x="8472880" y="1311880"/>
            <a:ext cx="3619500" cy="2506504"/>
          </a:xfrm>
          <a:prstGeom prst="rect">
            <a:avLst/>
          </a:prstGeom>
        </p:spPr>
      </p:pic>
    </p:spTree>
    <p:extLst>
      <p:ext uri="{BB962C8B-B14F-4D97-AF65-F5344CB8AC3E}">
        <p14:creationId xmlns:p14="http://schemas.microsoft.com/office/powerpoint/2010/main" val="35265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23F2A4-5B19-481C-B3C8-9E746A27D7B4}"/>
              </a:ext>
            </a:extLst>
          </p:cNvPr>
          <p:cNvSpPr txBox="1">
            <a:spLocks/>
          </p:cNvSpPr>
          <p:nvPr/>
        </p:nvSpPr>
        <p:spPr>
          <a:xfrm>
            <a:off x="590317" y="210023"/>
            <a:ext cx="12192000" cy="581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200" b="1">
                <a:latin typeface="Times New Roman" panose="02020603050405020304" pitchFamily="18" charset="0"/>
                <a:ea typeface="+mn-ea"/>
                <a:cs typeface="Times New Roman" panose="02020603050405020304" pitchFamily="18" charset="0"/>
              </a:rPr>
              <a:t>ПЛАНИРОВАНИЕ ЗАКУПОК В РАМКАХ ЗАКОНА № 44-ФЗ В 2024 ГОДУ</a:t>
            </a:r>
            <a:endParaRPr lang="ru-RU" sz="2200" b="1" dirty="0">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5CAF0BA2-115C-46E0-9CED-965401C4E56B}"/>
              </a:ext>
            </a:extLst>
          </p:cNvPr>
          <p:cNvSpPr txBox="1"/>
          <p:nvPr/>
        </p:nvSpPr>
        <p:spPr>
          <a:xfrm>
            <a:off x="4785842" y="1149370"/>
            <a:ext cx="3190576" cy="923330"/>
          </a:xfrm>
          <a:prstGeom prst="rect">
            <a:avLst/>
          </a:prstGeom>
          <a:solidFill>
            <a:schemeClr val="accent6">
              <a:lumMod val="20000"/>
              <a:lumOff val="80000"/>
            </a:schemeClr>
          </a:solidFill>
          <a:scene3d>
            <a:camera prst="orthographicFront"/>
            <a:lightRig rig="threePt" dir="t"/>
          </a:scene3d>
          <a:sp3d>
            <a:bevelT/>
          </a:sp3d>
        </p:spPr>
        <p:txBody>
          <a:bodyPr wrap="square" rtlCol="0">
            <a:spAutoFit/>
          </a:bodyPr>
          <a:lstStyle/>
          <a:p>
            <a:pPr algn="ctr"/>
            <a:endParaRPr lang="ru-RU" b="1" dirty="0">
              <a:latin typeface="+mn-lt"/>
            </a:endParaRPr>
          </a:p>
          <a:p>
            <a:pPr algn="ctr"/>
            <a:r>
              <a:rPr lang="ru-RU" b="1" dirty="0">
                <a:latin typeface="+mn-lt"/>
              </a:rPr>
              <a:t>МУНИЦИПАЛЬНЫЙ УРОВЕНЬ</a:t>
            </a:r>
          </a:p>
          <a:p>
            <a:pPr algn="ctr"/>
            <a:endParaRPr lang="ru-RU" b="1" dirty="0">
              <a:latin typeface="+mn-lt"/>
            </a:endParaRPr>
          </a:p>
        </p:txBody>
      </p:sp>
      <p:sp>
        <p:nvSpPr>
          <p:cNvPr id="4" name="Скругленный прямоугольник 15">
            <a:extLst>
              <a:ext uri="{FF2B5EF4-FFF2-40B4-BE49-F238E27FC236}">
                <a16:creationId xmlns:a16="http://schemas.microsoft.com/office/drawing/2014/main" id="{3F529C47-8F58-4911-98FC-F6EA6D35C342}"/>
              </a:ext>
            </a:extLst>
          </p:cNvPr>
          <p:cNvSpPr/>
          <p:nvPr/>
        </p:nvSpPr>
        <p:spPr>
          <a:xfrm>
            <a:off x="110140" y="2529474"/>
            <a:ext cx="2197515" cy="2561265"/>
          </a:xfrm>
          <a:prstGeom prst="roundRect">
            <a:avLst/>
          </a:prstGeom>
          <a:solidFill>
            <a:schemeClr val="bg1">
              <a:lumMod val="85000"/>
            </a:schemeClr>
          </a:solid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dirty="0"/>
              <a:t>Принятие решения    о местном бюджете</a:t>
            </a:r>
          </a:p>
        </p:txBody>
      </p:sp>
      <p:sp>
        <p:nvSpPr>
          <p:cNvPr id="5" name="Стрелка вправо 17">
            <a:extLst>
              <a:ext uri="{FF2B5EF4-FFF2-40B4-BE49-F238E27FC236}">
                <a16:creationId xmlns:a16="http://schemas.microsoft.com/office/drawing/2014/main" id="{E2052223-2735-4D90-959E-7DB99FBB0FE4}"/>
              </a:ext>
            </a:extLst>
          </p:cNvPr>
          <p:cNvSpPr/>
          <p:nvPr/>
        </p:nvSpPr>
        <p:spPr>
          <a:xfrm>
            <a:off x="2358454" y="3544482"/>
            <a:ext cx="710850" cy="458619"/>
          </a:xfrm>
          <a:prstGeom prst="rightArrow">
            <a:avLst/>
          </a:prstGeom>
          <a:solidFill>
            <a:schemeClr val="accent2">
              <a:lumMod val="20000"/>
              <a:lumOff val="80000"/>
            </a:schemeClr>
          </a:solidFill>
          <a:ln w="317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13">
            <a:extLst>
              <a:ext uri="{FF2B5EF4-FFF2-40B4-BE49-F238E27FC236}">
                <a16:creationId xmlns:a16="http://schemas.microsoft.com/office/drawing/2014/main" id="{8322AB5D-5226-4025-B740-23DE9D37DBEB}"/>
              </a:ext>
            </a:extLst>
          </p:cNvPr>
          <p:cNvSpPr/>
          <p:nvPr/>
        </p:nvSpPr>
        <p:spPr>
          <a:xfrm>
            <a:off x="3127585" y="2529474"/>
            <a:ext cx="3137465" cy="1161527"/>
          </a:xfrm>
          <a:prstGeom prst="roundRect">
            <a:avLst/>
          </a:prstGeom>
          <a:solidFill>
            <a:schemeClr val="bg1">
              <a:lumMod val="85000"/>
            </a:schemeClr>
          </a:solid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dirty="0">
                <a:solidFill>
                  <a:schemeClr val="tx1"/>
                </a:solidFill>
              </a:rPr>
              <a:t>Доведение лимитов бюджетных обязательств</a:t>
            </a:r>
          </a:p>
          <a:p>
            <a:pPr algn="ctr"/>
            <a:r>
              <a:rPr lang="ru-RU" sz="2000" b="1" dirty="0">
                <a:solidFill>
                  <a:srgbClr val="C00000"/>
                </a:solidFill>
              </a:rPr>
              <a:t>до 25.12.2023</a:t>
            </a:r>
          </a:p>
        </p:txBody>
      </p:sp>
      <p:sp>
        <p:nvSpPr>
          <p:cNvPr id="7" name="Скругленный прямоугольник 14">
            <a:extLst>
              <a:ext uri="{FF2B5EF4-FFF2-40B4-BE49-F238E27FC236}">
                <a16:creationId xmlns:a16="http://schemas.microsoft.com/office/drawing/2014/main" id="{A720A01A-B1A7-418E-8D41-39496F6A94B6}"/>
              </a:ext>
            </a:extLst>
          </p:cNvPr>
          <p:cNvSpPr/>
          <p:nvPr/>
        </p:nvSpPr>
        <p:spPr>
          <a:xfrm>
            <a:off x="3135068" y="3932558"/>
            <a:ext cx="3074457" cy="1158181"/>
          </a:xfrm>
          <a:prstGeom prst="roundRect">
            <a:avLst/>
          </a:prstGeom>
          <a:solidFill>
            <a:schemeClr val="bg1">
              <a:lumMod val="85000"/>
            </a:schemeClr>
          </a:solid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dirty="0">
                <a:solidFill>
                  <a:schemeClr val="tx1"/>
                </a:solidFill>
              </a:rPr>
              <a:t>Утверждение ПФХД</a:t>
            </a:r>
          </a:p>
          <a:p>
            <a:pPr algn="ctr"/>
            <a:r>
              <a:rPr lang="ru-RU" sz="2000" b="1" dirty="0">
                <a:solidFill>
                  <a:srgbClr val="C00000"/>
                </a:solidFill>
              </a:rPr>
              <a:t>до 30.12.2023</a:t>
            </a:r>
          </a:p>
        </p:txBody>
      </p:sp>
      <p:sp>
        <p:nvSpPr>
          <p:cNvPr id="8" name="Прямоугольник 7">
            <a:extLst>
              <a:ext uri="{FF2B5EF4-FFF2-40B4-BE49-F238E27FC236}">
                <a16:creationId xmlns:a16="http://schemas.microsoft.com/office/drawing/2014/main" id="{9D87B8D8-D5E8-4598-851F-1F0327A8ECB3}"/>
              </a:ext>
            </a:extLst>
          </p:cNvPr>
          <p:cNvSpPr/>
          <p:nvPr/>
        </p:nvSpPr>
        <p:spPr>
          <a:xfrm>
            <a:off x="6383770" y="2574272"/>
            <a:ext cx="3416250" cy="923330"/>
          </a:xfrm>
          <a:prstGeom prst="rect">
            <a:avLst/>
          </a:prstGeom>
        </p:spPr>
        <p:txBody>
          <a:bodyPr wrap="square">
            <a:spAutoFit/>
          </a:bodyPr>
          <a:lstStyle/>
          <a:p>
            <a:pPr marL="285750" indent="-285750">
              <a:buFont typeface="Wingdings" panose="05000000000000000000" pitchFamily="2" charset="2"/>
              <a:buChar char="Ø"/>
            </a:pPr>
            <a:r>
              <a:rPr lang="ru-RU" dirty="0"/>
              <a:t>ГРБС (отделы, департаменты, администрации МО)</a:t>
            </a:r>
          </a:p>
          <a:p>
            <a:pPr marL="285750" indent="-285750">
              <a:buFont typeface="Wingdings" panose="05000000000000000000" pitchFamily="2" charset="2"/>
              <a:buChar char="Ø"/>
            </a:pPr>
            <a:r>
              <a:rPr lang="ru-RU" dirty="0"/>
              <a:t>казенные учреждения </a:t>
            </a:r>
          </a:p>
        </p:txBody>
      </p:sp>
      <p:sp>
        <p:nvSpPr>
          <p:cNvPr id="9" name="Прямоугольник 8">
            <a:extLst>
              <a:ext uri="{FF2B5EF4-FFF2-40B4-BE49-F238E27FC236}">
                <a16:creationId xmlns:a16="http://schemas.microsoft.com/office/drawing/2014/main" id="{CBD7CA53-966A-43F4-86C6-5D80C945D34A}"/>
              </a:ext>
            </a:extLst>
          </p:cNvPr>
          <p:cNvSpPr/>
          <p:nvPr/>
        </p:nvSpPr>
        <p:spPr>
          <a:xfrm>
            <a:off x="6383770" y="4049983"/>
            <a:ext cx="3185297" cy="923330"/>
          </a:xfrm>
          <a:prstGeom prst="rect">
            <a:avLst/>
          </a:prstGeom>
        </p:spPr>
        <p:txBody>
          <a:bodyPr wrap="square">
            <a:spAutoFit/>
          </a:bodyPr>
          <a:lstStyle/>
          <a:p>
            <a:pPr marL="285750" indent="-285750">
              <a:buFont typeface="Wingdings" panose="05000000000000000000" pitchFamily="2" charset="2"/>
              <a:buChar char="Ø"/>
            </a:pPr>
            <a:r>
              <a:rPr lang="ru-RU" dirty="0"/>
              <a:t>бюджетные учреждения</a:t>
            </a:r>
          </a:p>
          <a:p>
            <a:pPr marL="285750" indent="-285750">
              <a:buFont typeface="Wingdings" panose="05000000000000000000" pitchFamily="2" charset="2"/>
              <a:buChar char="Ø"/>
            </a:pPr>
            <a:r>
              <a:rPr lang="ru-RU" dirty="0"/>
              <a:t>автономные учреждения</a:t>
            </a:r>
          </a:p>
          <a:p>
            <a:pPr marL="285750" indent="-285750">
              <a:buFont typeface="Wingdings" panose="05000000000000000000" pitchFamily="2" charset="2"/>
              <a:buChar char="Ø"/>
            </a:pPr>
            <a:r>
              <a:rPr lang="ru-RU" dirty="0"/>
              <a:t>унитарные предприятия  </a:t>
            </a:r>
          </a:p>
        </p:txBody>
      </p:sp>
      <p:sp>
        <p:nvSpPr>
          <p:cNvPr id="10" name="Стрелка вправо 18">
            <a:extLst>
              <a:ext uri="{FF2B5EF4-FFF2-40B4-BE49-F238E27FC236}">
                <a16:creationId xmlns:a16="http://schemas.microsoft.com/office/drawing/2014/main" id="{D10876AB-F636-48A5-89E2-424147D0E1BC}"/>
              </a:ext>
            </a:extLst>
          </p:cNvPr>
          <p:cNvSpPr/>
          <p:nvPr/>
        </p:nvSpPr>
        <p:spPr>
          <a:xfrm>
            <a:off x="9213642" y="3544483"/>
            <a:ext cx="710850" cy="458619"/>
          </a:xfrm>
          <a:prstGeom prst="rightArrow">
            <a:avLst/>
          </a:prstGeom>
          <a:solidFill>
            <a:schemeClr val="accent2">
              <a:lumMod val="20000"/>
              <a:lumOff val="80000"/>
            </a:schemeClr>
          </a:solidFill>
          <a:ln w="317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8">
            <a:extLst>
              <a:ext uri="{FF2B5EF4-FFF2-40B4-BE49-F238E27FC236}">
                <a16:creationId xmlns:a16="http://schemas.microsoft.com/office/drawing/2014/main" id="{6A4FCE31-85E8-4505-8C66-44D4A62DC0BE}"/>
              </a:ext>
            </a:extLst>
          </p:cNvPr>
          <p:cNvSpPr/>
          <p:nvPr/>
        </p:nvSpPr>
        <p:spPr>
          <a:xfrm>
            <a:off x="10058400" y="2574271"/>
            <a:ext cx="2022837" cy="2516467"/>
          </a:xfrm>
          <a:prstGeom prst="roundRect">
            <a:avLst/>
          </a:prstGeom>
          <a:solidFill>
            <a:schemeClr val="bg1">
              <a:lumMod val="85000"/>
            </a:schemeClr>
          </a:solid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a:solidFill>
                  <a:schemeClr val="tx1"/>
                </a:solidFill>
              </a:rPr>
              <a:t>Утверждение и размещение плана-графика закупок в ЕИС</a:t>
            </a:r>
          </a:p>
          <a:p>
            <a:pPr algn="ctr"/>
            <a:r>
              <a:rPr lang="ru-RU" sz="2000" b="1" dirty="0">
                <a:solidFill>
                  <a:srgbClr val="C00000"/>
                </a:solidFill>
              </a:rPr>
              <a:t>не позднее 09.01.2024</a:t>
            </a:r>
          </a:p>
        </p:txBody>
      </p:sp>
    </p:spTree>
    <p:extLst>
      <p:ext uri="{BB962C8B-B14F-4D97-AF65-F5344CB8AC3E}">
        <p14:creationId xmlns:p14="http://schemas.microsoft.com/office/powerpoint/2010/main" val="105660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C1AFA93-63DD-43D6-B703-89FC531EE229}"/>
              </a:ext>
            </a:extLst>
          </p:cNvPr>
          <p:cNvSpPr/>
          <p:nvPr/>
        </p:nvSpPr>
        <p:spPr>
          <a:xfrm>
            <a:off x="1625752" y="85357"/>
            <a:ext cx="10433036" cy="40011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1" i="0" u="none" strike="noStrike" kern="1200" cap="none" spc="0" normalizeH="0" baseline="0" noProof="0" dirty="0">
                <a:ln>
                  <a:noFill/>
                </a:ln>
                <a:solidFill>
                  <a:prstClr val="black">
                    <a:lumMod val="65000"/>
                    <a:lumOff val="35000"/>
                  </a:prstClr>
                </a:solidFill>
                <a:effectLst/>
                <a:uLnTx/>
                <a:uFillTx/>
                <a:latin typeface="Gotham Pro" panose="02000503040000020004" charset="0"/>
                <a:ea typeface="+mn-ea"/>
                <a:cs typeface="Gotham Pro" panose="02000503040000020004" charset="0"/>
              </a:rPr>
              <a:t>СОДЕРЖАНИЕ ПЛАНА-ГРАФИКА </a:t>
            </a:r>
          </a:p>
        </p:txBody>
      </p:sp>
      <p:sp>
        <p:nvSpPr>
          <p:cNvPr id="3" name="Прямоугольник 2">
            <a:extLst>
              <a:ext uri="{FF2B5EF4-FFF2-40B4-BE49-F238E27FC236}">
                <a16:creationId xmlns:a16="http://schemas.microsoft.com/office/drawing/2014/main" id="{909DF5F2-CF71-494F-B93D-3026B19EF9C4}"/>
              </a:ext>
            </a:extLst>
          </p:cNvPr>
          <p:cNvSpPr/>
          <p:nvPr/>
        </p:nvSpPr>
        <p:spPr>
          <a:xfrm>
            <a:off x="1725240" y="409148"/>
            <a:ext cx="9197683"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800" b="1" i="0" u="none" strike="noStrike" kern="1200" cap="none" spc="0" normalizeH="0" baseline="0" noProof="0" dirty="0">
                <a:ln>
                  <a:noFill/>
                </a:ln>
                <a:solidFill>
                  <a:prstClr val="black">
                    <a:lumMod val="65000"/>
                    <a:lumOff val="35000"/>
                  </a:prstClr>
                </a:solidFill>
                <a:effectLst/>
                <a:uLnTx/>
                <a:uFillTx/>
                <a:latin typeface="Gotham Pro" panose="02000503040000020004" charset="0"/>
                <a:ea typeface="+mn-ea"/>
                <a:cs typeface="Gotham Pro" panose="02000503040000020004" charset="0"/>
              </a:rPr>
              <a:t>РАЗДЕЛ «Информация о закупках товаров, работ, услуг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800" b="1" i="0" u="none" strike="noStrike" kern="1200" cap="none" spc="0" normalizeH="0" baseline="0" noProof="0" dirty="0">
                <a:ln>
                  <a:noFill/>
                </a:ln>
                <a:solidFill>
                  <a:prstClr val="black">
                    <a:lumMod val="65000"/>
                    <a:lumOff val="35000"/>
                  </a:prstClr>
                </a:solidFill>
                <a:effectLst/>
                <a:uLnTx/>
                <a:uFillTx/>
                <a:latin typeface="Gotham Pro" panose="02000503040000020004" charset="0"/>
                <a:ea typeface="+mn-ea"/>
                <a:cs typeface="Gotham Pro" panose="02000503040000020004" charset="0"/>
              </a:rPr>
              <a:t>на 2024 финансовый год и на плановый период 2025 и 2026 годов»</a:t>
            </a:r>
          </a:p>
        </p:txBody>
      </p:sp>
      <p:graphicFrame>
        <p:nvGraphicFramePr>
          <p:cNvPr id="4" name="Таблица 3">
            <a:extLst>
              <a:ext uri="{FF2B5EF4-FFF2-40B4-BE49-F238E27FC236}">
                <a16:creationId xmlns:a16="http://schemas.microsoft.com/office/drawing/2014/main" id="{EC92CE19-08BD-4D23-AC2C-8239587816C9}"/>
              </a:ext>
            </a:extLst>
          </p:cNvPr>
          <p:cNvGraphicFramePr>
            <a:graphicFrameLocks noGrp="1"/>
          </p:cNvGraphicFramePr>
          <p:nvPr>
            <p:extLst>
              <p:ext uri="{D42A27DB-BD31-4B8C-83A1-F6EECF244321}">
                <p14:modId xmlns:p14="http://schemas.microsoft.com/office/powerpoint/2010/main" val="3122222400"/>
              </p:ext>
            </p:extLst>
          </p:nvPr>
        </p:nvGraphicFramePr>
        <p:xfrm>
          <a:off x="267688" y="1061724"/>
          <a:ext cx="11791100" cy="3266814"/>
        </p:xfrm>
        <a:graphic>
          <a:graphicData uri="http://schemas.openxmlformats.org/drawingml/2006/table">
            <a:tbl>
              <a:tblPr firstRow="1" firstCol="1" bandRow="1">
                <a:tableStyleId>{5940675A-B579-460E-94D1-54222C63F5DA}</a:tableStyleId>
              </a:tblPr>
              <a:tblGrid>
                <a:gridCol w="630901">
                  <a:extLst>
                    <a:ext uri="{9D8B030D-6E8A-4147-A177-3AD203B41FA5}">
                      <a16:colId xmlns:a16="http://schemas.microsoft.com/office/drawing/2014/main" val="1447241834"/>
                    </a:ext>
                  </a:extLst>
                </a:gridCol>
                <a:gridCol w="873161">
                  <a:extLst>
                    <a:ext uri="{9D8B030D-6E8A-4147-A177-3AD203B41FA5}">
                      <a16:colId xmlns:a16="http://schemas.microsoft.com/office/drawing/2014/main" val="1828991166"/>
                    </a:ext>
                  </a:extLst>
                </a:gridCol>
                <a:gridCol w="912305">
                  <a:extLst>
                    <a:ext uri="{9D8B030D-6E8A-4147-A177-3AD203B41FA5}">
                      <a16:colId xmlns:a16="http://schemas.microsoft.com/office/drawing/2014/main" val="2866971172"/>
                    </a:ext>
                  </a:extLst>
                </a:gridCol>
                <a:gridCol w="950345">
                  <a:extLst>
                    <a:ext uri="{9D8B030D-6E8A-4147-A177-3AD203B41FA5}">
                      <a16:colId xmlns:a16="http://schemas.microsoft.com/office/drawing/2014/main" val="3772972771"/>
                    </a:ext>
                  </a:extLst>
                </a:gridCol>
                <a:gridCol w="944198">
                  <a:extLst>
                    <a:ext uri="{9D8B030D-6E8A-4147-A177-3AD203B41FA5}">
                      <a16:colId xmlns:a16="http://schemas.microsoft.com/office/drawing/2014/main" val="710590344"/>
                    </a:ext>
                  </a:extLst>
                </a:gridCol>
                <a:gridCol w="1742355">
                  <a:extLst>
                    <a:ext uri="{9D8B030D-6E8A-4147-A177-3AD203B41FA5}">
                      <a16:colId xmlns:a16="http://schemas.microsoft.com/office/drawing/2014/main" val="4171555302"/>
                    </a:ext>
                  </a:extLst>
                </a:gridCol>
                <a:gridCol w="456896">
                  <a:extLst>
                    <a:ext uri="{9D8B030D-6E8A-4147-A177-3AD203B41FA5}">
                      <a16:colId xmlns:a16="http://schemas.microsoft.com/office/drawing/2014/main" val="115437332"/>
                    </a:ext>
                  </a:extLst>
                </a:gridCol>
                <a:gridCol w="548276">
                  <a:extLst>
                    <a:ext uri="{9D8B030D-6E8A-4147-A177-3AD203B41FA5}">
                      <a16:colId xmlns:a16="http://schemas.microsoft.com/office/drawing/2014/main" val="1619940930"/>
                    </a:ext>
                  </a:extLst>
                </a:gridCol>
                <a:gridCol w="620842">
                  <a:extLst>
                    <a:ext uri="{9D8B030D-6E8A-4147-A177-3AD203B41FA5}">
                      <a16:colId xmlns:a16="http://schemas.microsoft.com/office/drawing/2014/main" val="4007048455"/>
                    </a:ext>
                  </a:extLst>
                </a:gridCol>
                <a:gridCol w="581891">
                  <a:extLst>
                    <a:ext uri="{9D8B030D-6E8A-4147-A177-3AD203B41FA5}">
                      <a16:colId xmlns:a16="http://schemas.microsoft.com/office/drawing/2014/main" val="3585046972"/>
                    </a:ext>
                  </a:extLst>
                </a:gridCol>
                <a:gridCol w="656706">
                  <a:extLst>
                    <a:ext uri="{9D8B030D-6E8A-4147-A177-3AD203B41FA5}">
                      <a16:colId xmlns:a16="http://schemas.microsoft.com/office/drawing/2014/main" val="3692590933"/>
                    </a:ext>
                  </a:extLst>
                </a:gridCol>
                <a:gridCol w="906087">
                  <a:extLst>
                    <a:ext uri="{9D8B030D-6E8A-4147-A177-3AD203B41FA5}">
                      <a16:colId xmlns:a16="http://schemas.microsoft.com/office/drawing/2014/main" val="703073949"/>
                    </a:ext>
                  </a:extLst>
                </a:gridCol>
                <a:gridCol w="1064029">
                  <a:extLst>
                    <a:ext uri="{9D8B030D-6E8A-4147-A177-3AD203B41FA5}">
                      <a16:colId xmlns:a16="http://schemas.microsoft.com/office/drawing/2014/main" val="1342522874"/>
                    </a:ext>
                  </a:extLst>
                </a:gridCol>
                <a:gridCol w="903108">
                  <a:extLst>
                    <a:ext uri="{9D8B030D-6E8A-4147-A177-3AD203B41FA5}">
                      <a16:colId xmlns:a16="http://schemas.microsoft.com/office/drawing/2014/main" val="1784343393"/>
                    </a:ext>
                  </a:extLst>
                </a:gridCol>
              </a:tblGrid>
              <a:tr h="384042">
                <a:tc rowSpan="3">
                  <a:txBody>
                    <a:bodyPr/>
                    <a:lstStyle/>
                    <a:p>
                      <a:pPr algn="ctr">
                        <a:lnSpc>
                          <a:spcPct val="107000"/>
                        </a:lnSpc>
                        <a:spcAft>
                          <a:spcPts val="0"/>
                        </a:spcAft>
                      </a:pPr>
                      <a:r>
                        <a:rPr lang="ru-RU" sz="1000" dirty="0">
                          <a:effectLst/>
                        </a:rPr>
                        <a:t>N п/п</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rowSpan="3">
                  <a:txBody>
                    <a:bodyPr/>
                    <a:lstStyle/>
                    <a:p>
                      <a:pPr algn="ctr">
                        <a:lnSpc>
                          <a:spcPct val="107000"/>
                        </a:lnSpc>
                        <a:spcAft>
                          <a:spcPts val="0"/>
                        </a:spcAft>
                      </a:pPr>
                      <a:r>
                        <a:rPr lang="ru-RU" sz="1000">
                          <a:effectLst/>
                        </a:rPr>
                        <a:t>Идентификационный код закупки</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gridSpan="3">
                  <a:txBody>
                    <a:bodyPr/>
                    <a:lstStyle/>
                    <a:p>
                      <a:pPr algn="ctr">
                        <a:lnSpc>
                          <a:spcPct val="107000"/>
                        </a:lnSpc>
                        <a:spcAft>
                          <a:spcPts val="0"/>
                        </a:spcAft>
                      </a:pPr>
                      <a:r>
                        <a:rPr lang="ru-RU" sz="1000">
                          <a:effectLst/>
                        </a:rPr>
                        <a:t>Объект закупки</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hMerge="1">
                  <a:txBody>
                    <a:bodyPr/>
                    <a:lstStyle/>
                    <a:p>
                      <a:endParaRPr lang="ru-RU"/>
                    </a:p>
                  </a:txBody>
                  <a:tcPr/>
                </a:tc>
                <a:tc hMerge="1">
                  <a:txBody>
                    <a:bodyPr/>
                    <a:lstStyle/>
                    <a:p>
                      <a:endParaRPr lang="ru-RU"/>
                    </a:p>
                  </a:txBody>
                  <a:tcPr/>
                </a:tc>
                <a:tc rowSpan="3">
                  <a:txBody>
                    <a:bodyPr/>
                    <a:lstStyle/>
                    <a:p>
                      <a:pPr algn="ctr">
                        <a:lnSpc>
                          <a:spcPct val="107000"/>
                        </a:lnSpc>
                        <a:spcAft>
                          <a:spcPts val="0"/>
                        </a:spcAft>
                      </a:pPr>
                      <a:r>
                        <a:rPr lang="ru-RU" sz="1000" dirty="0">
                          <a:effectLst/>
                        </a:rPr>
                        <a:t>Планируемый год размещения извещения об осуществлении закупки, направления приглашения принять участие в определении поставщика (подрядчика, исполнителя), заключения контракта с единственным поставщиком (подрядчиком, исполнителем)</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gridSpan="5">
                  <a:txBody>
                    <a:bodyPr/>
                    <a:lstStyle/>
                    <a:p>
                      <a:pPr algn="ctr">
                        <a:lnSpc>
                          <a:spcPct val="107000"/>
                        </a:lnSpc>
                        <a:spcAft>
                          <a:spcPts val="0"/>
                        </a:spcAft>
                      </a:pPr>
                      <a:r>
                        <a:rPr lang="ru-RU" sz="1000">
                          <a:effectLst/>
                        </a:rPr>
                        <a:t>Объем финансового обеспечения, в том числе планируемые платежи</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3">
                  <a:txBody>
                    <a:bodyPr/>
                    <a:lstStyle/>
                    <a:p>
                      <a:pPr algn="ctr">
                        <a:lnSpc>
                          <a:spcPct val="107000"/>
                        </a:lnSpc>
                        <a:spcAft>
                          <a:spcPts val="0"/>
                        </a:spcAft>
                      </a:pPr>
                      <a:r>
                        <a:rPr lang="ru-RU" sz="1000" dirty="0">
                          <a:effectLst/>
                        </a:rPr>
                        <a:t>Информация о проведении общественного обсуждения закупки</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rowSpan="3">
                  <a:txBody>
                    <a:bodyPr/>
                    <a:lstStyle/>
                    <a:p>
                      <a:pPr algn="ctr">
                        <a:lnSpc>
                          <a:spcPct val="107000"/>
                        </a:lnSpc>
                        <a:spcAft>
                          <a:spcPts val="0"/>
                        </a:spcAft>
                      </a:pPr>
                      <a:r>
                        <a:rPr lang="ru-RU" sz="1000" dirty="0">
                          <a:effectLst/>
                        </a:rPr>
                        <a:t>Наименование уполномоченного учреждения</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rowSpan="3">
                  <a:txBody>
                    <a:bodyPr/>
                    <a:lstStyle/>
                    <a:p>
                      <a:pPr algn="ctr">
                        <a:lnSpc>
                          <a:spcPct val="107000"/>
                        </a:lnSpc>
                        <a:spcAft>
                          <a:spcPts val="0"/>
                        </a:spcAft>
                      </a:pPr>
                      <a:r>
                        <a:rPr lang="ru-RU" sz="1000" dirty="0">
                          <a:effectLst/>
                        </a:rPr>
                        <a:t>Наименование организатора проведения совместного конкурса или аукциона</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extLst>
                  <a:ext uri="{0D108BD9-81ED-4DB2-BD59-A6C34878D82A}">
                    <a16:rowId xmlns:a16="http://schemas.microsoft.com/office/drawing/2014/main" val="1535610008"/>
                  </a:ext>
                </a:extLst>
              </a:tr>
              <a:tr h="958902">
                <a:tc vMerge="1">
                  <a:txBody>
                    <a:bodyPr/>
                    <a:lstStyle/>
                    <a:p>
                      <a:endParaRPr lang="ru-RU"/>
                    </a:p>
                  </a:txBody>
                  <a:tcPr/>
                </a:tc>
                <a:tc vMerge="1">
                  <a:txBody>
                    <a:bodyPr/>
                    <a:lstStyle/>
                    <a:p>
                      <a:endParaRPr lang="ru-RU"/>
                    </a:p>
                  </a:txBody>
                  <a:tcPr/>
                </a:tc>
                <a:tc gridSpan="2">
                  <a:txBody>
                    <a:bodyPr/>
                    <a:lstStyle/>
                    <a:p>
                      <a:pPr algn="ctr">
                        <a:lnSpc>
                          <a:spcPct val="107000"/>
                        </a:lnSpc>
                        <a:spcAft>
                          <a:spcPts val="0"/>
                        </a:spcAft>
                      </a:pPr>
                      <a:r>
                        <a:rPr lang="ru-RU" sz="1000" dirty="0">
                          <a:effectLst/>
                        </a:rPr>
                        <a:t>Товар, работа, услуга по Общероссийскому </a:t>
                      </a:r>
                      <a:r>
                        <a:rPr lang="ru-RU" sz="1000" u="none" strike="noStrike" dirty="0">
                          <a:solidFill>
                            <a:schemeClr val="tx1"/>
                          </a:solidFill>
                          <a:effectLst/>
                          <a:hlinkClick r:id="rId2"/>
                        </a:rPr>
                        <a:t>классификатору</a:t>
                      </a:r>
                      <a:r>
                        <a:rPr lang="ru-RU" sz="1000" u="none" dirty="0">
                          <a:solidFill>
                            <a:schemeClr val="tx1"/>
                          </a:solidFill>
                          <a:effectLst/>
                        </a:rPr>
                        <a:t> </a:t>
                      </a:r>
                      <a:r>
                        <a:rPr lang="ru-RU" sz="1000" dirty="0">
                          <a:effectLst/>
                        </a:rPr>
                        <a:t>продукции по видам экономической деятельности ОК 034-2014 (КПЕС 2008) (ОКПД2)</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hMerge="1">
                  <a:txBody>
                    <a:bodyPr/>
                    <a:lstStyle/>
                    <a:p>
                      <a:endParaRPr lang="ru-RU"/>
                    </a:p>
                  </a:txBody>
                  <a:tcPr/>
                </a:tc>
                <a:tc rowSpan="2">
                  <a:txBody>
                    <a:bodyPr/>
                    <a:lstStyle/>
                    <a:p>
                      <a:pPr algn="ctr">
                        <a:lnSpc>
                          <a:spcPct val="107000"/>
                        </a:lnSpc>
                        <a:spcAft>
                          <a:spcPts val="0"/>
                        </a:spcAft>
                      </a:pPr>
                      <a:r>
                        <a:rPr lang="ru-RU" sz="1000" dirty="0">
                          <a:effectLst/>
                        </a:rPr>
                        <a:t>Наименование объекта закупки</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vMerge="1">
                  <a:txBody>
                    <a:bodyPr/>
                    <a:lstStyle/>
                    <a:p>
                      <a:endParaRPr lang="ru-RU"/>
                    </a:p>
                  </a:txBody>
                  <a:tcPr/>
                </a:tc>
                <a:tc rowSpan="2">
                  <a:txBody>
                    <a:bodyPr/>
                    <a:lstStyle/>
                    <a:p>
                      <a:pPr algn="ctr">
                        <a:lnSpc>
                          <a:spcPct val="107000"/>
                        </a:lnSpc>
                        <a:spcAft>
                          <a:spcPts val="0"/>
                        </a:spcAft>
                      </a:pPr>
                      <a:r>
                        <a:rPr lang="ru-RU" sz="1000" dirty="0">
                          <a:effectLst/>
                        </a:rPr>
                        <a:t>всего</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rowSpan="2">
                  <a:txBody>
                    <a:bodyPr/>
                    <a:lstStyle/>
                    <a:p>
                      <a:pPr algn="ctr">
                        <a:lnSpc>
                          <a:spcPct val="107000"/>
                        </a:lnSpc>
                        <a:spcAft>
                          <a:spcPts val="0"/>
                        </a:spcAft>
                      </a:pPr>
                      <a:r>
                        <a:rPr lang="ru-RU" sz="1000" dirty="0">
                          <a:effectLst/>
                        </a:rPr>
                        <a:t>на текущий финансовый год</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gridSpan="2">
                  <a:txBody>
                    <a:bodyPr/>
                    <a:lstStyle/>
                    <a:p>
                      <a:pPr algn="ctr">
                        <a:lnSpc>
                          <a:spcPct val="107000"/>
                        </a:lnSpc>
                        <a:spcAft>
                          <a:spcPts val="0"/>
                        </a:spcAft>
                      </a:pPr>
                      <a:r>
                        <a:rPr lang="ru-RU" sz="1000">
                          <a:effectLst/>
                        </a:rPr>
                        <a:t>на плановый период</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hMerge="1">
                  <a:txBody>
                    <a:bodyPr/>
                    <a:lstStyle/>
                    <a:p>
                      <a:endParaRPr lang="ru-RU"/>
                    </a:p>
                  </a:txBody>
                  <a:tcPr/>
                </a:tc>
                <a:tc rowSpan="2">
                  <a:txBody>
                    <a:bodyPr/>
                    <a:lstStyle/>
                    <a:p>
                      <a:pPr algn="ctr">
                        <a:lnSpc>
                          <a:spcPct val="107000"/>
                        </a:lnSpc>
                        <a:spcAft>
                          <a:spcPts val="0"/>
                        </a:spcAft>
                      </a:pPr>
                      <a:r>
                        <a:rPr lang="ru-RU" sz="1000" dirty="0">
                          <a:effectLst/>
                        </a:rPr>
                        <a:t>последующие годы</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585123636"/>
                  </a:ext>
                </a:extLst>
              </a:tr>
              <a:tr h="395815">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000">
                          <a:effectLst/>
                        </a:rPr>
                        <a:t>Код</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gn="ctr">
                        <a:lnSpc>
                          <a:spcPct val="107000"/>
                        </a:lnSpc>
                        <a:spcAft>
                          <a:spcPts val="0"/>
                        </a:spcAft>
                      </a:pPr>
                      <a:r>
                        <a:rPr lang="ru-RU" sz="1000" dirty="0">
                          <a:effectLst/>
                        </a:rPr>
                        <a:t>Наименование</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000">
                          <a:effectLst/>
                        </a:rPr>
                        <a:t>на первый год</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gn="ctr">
                        <a:lnSpc>
                          <a:spcPct val="107000"/>
                        </a:lnSpc>
                        <a:spcAft>
                          <a:spcPts val="0"/>
                        </a:spcAft>
                      </a:pPr>
                      <a:r>
                        <a:rPr lang="ru-RU" sz="1000" dirty="0">
                          <a:effectLst/>
                        </a:rPr>
                        <a:t>на второй год</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72285746"/>
                  </a:ext>
                </a:extLst>
              </a:tr>
              <a:tr h="0">
                <a:tc>
                  <a:txBody>
                    <a:bodyPr/>
                    <a:lstStyle/>
                    <a:p>
                      <a:pPr algn="ctr">
                        <a:lnSpc>
                          <a:spcPct val="107000"/>
                        </a:lnSpc>
                        <a:spcAft>
                          <a:spcPts val="0"/>
                        </a:spcAft>
                      </a:pPr>
                      <a:r>
                        <a:rPr lang="ru-RU" sz="1000">
                          <a:effectLst/>
                        </a:rPr>
                        <a:t>1</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gn="ctr">
                        <a:lnSpc>
                          <a:spcPct val="107000"/>
                        </a:lnSpc>
                        <a:spcAft>
                          <a:spcPts val="0"/>
                        </a:spcAft>
                      </a:pPr>
                      <a:r>
                        <a:rPr lang="ru-RU" sz="1000">
                          <a:effectLst/>
                        </a:rPr>
                        <a:t>2</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gn="ctr">
                        <a:lnSpc>
                          <a:spcPct val="107000"/>
                        </a:lnSpc>
                        <a:spcAft>
                          <a:spcPts val="0"/>
                        </a:spcAft>
                      </a:pPr>
                      <a:r>
                        <a:rPr lang="ru-RU" sz="1000">
                          <a:effectLst/>
                        </a:rPr>
                        <a:t>3</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gn="ctr">
                        <a:lnSpc>
                          <a:spcPct val="107000"/>
                        </a:lnSpc>
                        <a:spcAft>
                          <a:spcPts val="0"/>
                        </a:spcAft>
                      </a:pPr>
                      <a:r>
                        <a:rPr lang="ru-RU" sz="1000" dirty="0">
                          <a:effectLst/>
                        </a:rPr>
                        <a:t>4</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gn="ctr">
                        <a:lnSpc>
                          <a:spcPct val="107000"/>
                        </a:lnSpc>
                        <a:spcAft>
                          <a:spcPts val="0"/>
                        </a:spcAft>
                      </a:pPr>
                      <a:r>
                        <a:rPr lang="ru-RU" sz="1000">
                          <a:effectLst/>
                        </a:rPr>
                        <a:t>5</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gn="ctr">
                        <a:lnSpc>
                          <a:spcPct val="107000"/>
                        </a:lnSpc>
                        <a:spcAft>
                          <a:spcPts val="0"/>
                        </a:spcAft>
                      </a:pPr>
                      <a:r>
                        <a:rPr lang="ru-RU" sz="1000">
                          <a:effectLst/>
                        </a:rPr>
                        <a:t>6</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gn="ctr">
                        <a:lnSpc>
                          <a:spcPct val="107000"/>
                        </a:lnSpc>
                        <a:spcAft>
                          <a:spcPts val="0"/>
                        </a:spcAft>
                      </a:pPr>
                      <a:r>
                        <a:rPr lang="ru-RU" sz="1000" dirty="0">
                          <a:effectLst/>
                        </a:rPr>
                        <a:t>7</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gn="ctr">
                        <a:lnSpc>
                          <a:spcPct val="107000"/>
                        </a:lnSpc>
                        <a:spcAft>
                          <a:spcPts val="0"/>
                        </a:spcAft>
                      </a:pPr>
                      <a:r>
                        <a:rPr lang="ru-RU" sz="1000">
                          <a:effectLst/>
                        </a:rPr>
                        <a:t>8</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gn="ctr">
                        <a:lnSpc>
                          <a:spcPct val="107000"/>
                        </a:lnSpc>
                        <a:spcAft>
                          <a:spcPts val="0"/>
                        </a:spcAft>
                      </a:pPr>
                      <a:r>
                        <a:rPr lang="ru-RU" sz="1000">
                          <a:effectLst/>
                        </a:rPr>
                        <a:t>9</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gn="ctr">
                        <a:lnSpc>
                          <a:spcPct val="107000"/>
                        </a:lnSpc>
                        <a:spcAft>
                          <a:spcPts val="0"/>
                        </a:spcAft>
                      </a:pPr>
                      <a:r>
                        <a:rPr lang="ru-RU" sz="1000">
                          <a:effectLst/>
                        </a:rPr>
                        <a:t>10</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gn="ctr">
                        <a:lnSpc>
                          <a:spcPct val="107000"/>
                        </a:lnSpc>
                        <a:spcAft>
                          <a:spcPts val="0"/>
                        </a:spcAft>
                      </a:pPr>
                      <a:r>
                        <a:rPr lang="ru-RU" sz="1000">
                          <a:effectLst/>
                        </a:rPr>
                        <a:t>11</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gn="ctr">
                        <a:lnSpc>
                          <a:spcPct val="107000"/>
                        </a:lnSpc>
                        <a:spcAft>
                          <a:spcPts val="0"/>
                        </a:spcAft>
                      </a:pPr>
                      <a:r>
                        <a:rPr lang="ru-RU" sz="1000">
                          <a:effectLst/>
                        </a:rPr>
                        <a:t>12</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gn="ctr">
                        <a:lnSpc>
                          <a:spcPct val="107000"/>
                        </a:lnSpc>
                        <a:spcAft>
                          <a:spcPts val="0"/>
                        </a:spcAft>
                      </a:pPr>
                      <a:r>
                        <a:rPr lang="ru-RU" sz="1000">
                          <a:effectLst/>
                        </a:rPr>
                        <a:t>13</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gn="ctr">
                        <a:lnSpc>
                          <a:spcPct val="107000"/>
                        </a:lnSpc>
                        <a:spcAft>
                          <a:spcPts val="0"/>
                        </a:spcAft>
                      </a:pPr>
                      <a:r>
                        <a:rPr lang="ru-RU" sz="1000" dirty="0">
                          <a:effectLst/>
                        </a:rPr>
                        <a:t>14</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extLst>
                  <a:ext uri="{0D108BD9-81ED-4DB2-BD59-A6C34878D82A}">
                    <a16:rowId xmlns:a16="http://schemas.microsoft.com/office/drawing/2014/main" val="951746899"/>
                  </a:ext>
                </a:extLst>
              </a:tr>
              <a:tr h="240326">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nSpc>
                          <a:spcPct val="107000"/>
                        </a:lnSpc>
                        <a:spcAft>
                          <a:spcPts val="0"/>
                        </a:spcAft>
                      </a:pPr>
                      <a:r>
                        <a:rPr lang="ru-RU" sz="1000" dirty="0">
                          <a:effectLst/>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nchor="ctr"/>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nchor="ctr"/>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nchor="ctr"/>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nchor="ctr"/>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nchor="ctr"/>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nchor="ctr"/>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nchor="ctr"/>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nchor="ctr"/>
                </a:tc>
                <a:extLst>
                  <a:ext uri="{0D108BD9-81ED-4DB2-BD59-A6C34878D82A}">
                    <a16:rowId xmlns:a16="http://schemas.microsoft.com/office/drawing/2014/main" val="2009253339"/>
                  </a:ext>
                </a:extLst>
              </a:tr>
              <a:tr h="527757">
                <a:tc gridSpan="6">
                  <a:txBody>
                    <a:bodyPr/>
                    <a:lstStyle/>
                    <a:p>
                      <a:pPr algn="ctr">
                        <a:lnSpc>
                          <a:spcPct val="107000"/>
                        </a:lnSpc>
                        <a:spcAft>
                          <a:spcPts val="0"/>
                        </a:spcAft>
                      </a:pPr>
                      <a:r>
                        <a:rPr lang="ru-RU" sz="1000" dirty="0">
                          <a:effectLst/>
                        </a:rPr>
                        <a:t>Всего для осуществления закупок,</a:t>
                      </a:r>
                    </a:p>
                    <a:p>
                      <a:pPr algn="ctr">
                        <a:lnSpc>
                          <a:spcPct val="107000"/>
                        </a:lnSpc>
                        <a:spcAft>
                          <a:spcPts val="0"/>
                        </a:spcAft>
                      </a:pPr>
                      <a:r>
                        <a:rPr lang="ru-RU" sz="1000" dirty="0">
                          <a:effectLst/>
                        </a:rPr>
                        <a:t>в том числе по коду бюджетной классификации ___/по коду вида расходов ____ /по коду объекта капитального строительства или объекта недвижимого имущества _________</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nchor="ctr"/>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nchor="ctr"/>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nchor="ctr"/>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nchor="ctr"/>
                </a:tc>
                <a:tc>
                  <a:txBody>
                    <a:bodyPr/>
                    <a:lstStyle/>
                    <a:p>
                      <a:pPr>
                        <a:lnSpc>
                          <a:spcPct val="107000"/>
                        </a:lnSpc>
                        <a:spcAft>
                          <a:spcPts val="0"/>
                        </a:spcAft>
                      </a:pPr>
                      <a:r>
                        <a:rPr lang="ru-RU" sz="1000">
                          <a:effectLst/>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nchor="ctr"/>
                </a:tc>
                <a:tc>
                  <a:txBody>
                    <a:bodyPr/>
                    <a:lstStyle/>
                    <a:p>
                      <a:pPr algn="ctr">
                        <a:lnSpc>
                          <a:spcPct val="107000"/>
                        </a:lnSpc>
                        <a:spcAft>
                          <a:spcPts val="0"/>
                        </a:spcAft>
                      </a:pPr>
                      <a:r>
                        <a:rPr lang="ru-RU" sz="1000">
                          <a:effectLst/>
                        </a:rPr>
                        <a:t>-</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nchor="ctr"/>
                </a:tc>
                <a:tc>
                  <a:txBody>
                    <a:bodyPr/>
                    <a:lstStyle/>
                    <a:p>
                      <a:pPr algn="ctr">
                        <a:lnSpc>
                          <a:spcPct val="107000"/>
                        </a:lnSpc>
                        <a:spcAft>
                          <a:spcPts val="0"/>
                        </a:spcAft>
                      </a:pPr>
                      <a:r>
                        <a:rPr lang="ru-RU" sz="1000">
                          <a:effectLst/>
                        </a:rPr>
                        <a:t>-</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nchor="ctr"/>
                </a:tc>
                <a:tc>
                  <a:txBody>
                    <a:bodyPr/>
                    <a:lstStyle/>
                    <a:p>
                      <a:pPr algn="ctr">
                        <a:lnSpc>
                          <a:spcPct val="107000"/>
                        </a:lnSpc>
                        <a:spcAft>
                          <a:spcPts val="0"/>
                        </a:spcAft>
                      </a:pPr>
                      <a:r>
                        <a:rPr lang="ru-RU" sz="1000" dirty="0">
                          <a:effectLst/>
                        </a:rPr>
                        <a:t>-</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16" marR="35516" marT="58430" marB="58430" anchor="ctr"/>
                </a:tc>
                <a:extLst>
                  <a:ext uri="{0D108BD9-81ED-4DB2-BD59-A6C34878D82A}">
                    <a16:rowId xmlns:a16="http://schemas.microsoft.com/office/drawing/2014/main" val="3056059904"/>
                  </a:ext>
                </a:extLst>
              </a:tr>
            </a:tbl>
          </a:graphicData>
        </a:graphic>
      </p:graphicFrame>
      <p:sp>
        <p:nvSpPr>
          <p:cNvPr id="5" name="Прямоугольник 4">
            <a:extLst>
              <a:ext uri="{FF2B5EF4-FFF2-40B4-BE49-F238E27FC236}">
                <a16:creationId xmlns:a16="http://schemas.microsoft.com/office/drawing/2014/main" id="{8527175C-BF96-4189-B3D5-0D27BCD54702}"/>
              </a:ext>
            </a:extLst>
          </p:cNvPr>
          <p:cNvSpPr/>
          <p:nvPr/>
        </p:nvSpPr>
        <p:spPr>
          <a:xfrm>
            <a:off x="267689" y="4415596"/>
            <a:ext cx="4628162" cy="1729851"/>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50" b="1" i="0" u="none" strike="noStrike" kern="1200" cap="none" spc="0" normalizeH="0" baseline="0" noProof="0" dirty="0">
                <a:ln>
                  <a:noFill/>
                </a:ln>
                <a:solidFill>
                  <a:prstClr val="black">
                    <a:lumMod val="65000"/>
                    <a:lumOff val="35000"/>
                  </a:prstClr>
                </a:solidFill>
                <a:effectLst/>
                <a:uLnTx/>
                <a:uFillTx/>
                <a:latin typeface="Calibri"/>
                <a:ea typeface="+mn-ea"/>
                <a:cs typeface="+mn-cs"/>
              </a:rPr>
              <a:t>1. М</a:t>
            </a:r>
            <a:r>
              <a:rPr kumimoji="0" lang="ru-RU" sz="1250" b="1" i="0" u="none" strike="noStrike" kern="1200" cap="none" spc="0" normalizeH="0" baseline="0" noProof="0" dirty="0">
                <a:ln>
                  <a:noFill/>
                </a:ln>
                <a:solidFill>
                  <a:srgbClr val="00668A">
                    <a:lumMod val="75000"/>
                  </a:srgbClr>
                </a:solidFill>
                <a:effectLst/>
                <a:uLnTx/>
                <a:uFillTx/>
                <a:latin typeface="Calibri"/>
                <a:ea typeface="+mn-ea"/>
                <a:cs typeface="+mn-cs"/>
              </a:rPr>
              <a:t>униципальные заказчики</a:t>
            </a:r>
            <a:r>
              <a:rPr kumimoji="0" lang="ru-RU" sz="12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 детализируют объем финансового обеспечения </a:t>
            </a:r>
            <a:r>
              <a:rPr kumimoji="0" lang="ru-RU" sz="1250" b="1" i="0" u="none" strike="noStrike" kern="1200" cap="none" spc="0" normalizeH="0" baseline="0" noProof="0" dirty="0">
                <a:ln>
                  <a:noFill/>
                </a:ln>
                <a:solidFill>
                  <a:srgbClr val="00668A">
                    <a:lumMod val="75000"/>
                  </a:srgbClr>
                </a:solidFill>
                <a:effectLst/>
                <a:uLnTx/>
                <a:uFillTx/>
                <a:latin typeface="Calibri"/>
                <a:ea typeface="+mn-ea"/>
                <a:cs typeface="+mn-cs"/>
              </a:rPr>
              <a:t>по каждому КБК (20 знаков – Ведомство, подраздел, целевая статья, вид расхода (КВР))</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50" b="1" i="0" u="none" strike="noStrike" kern="1200" cap="none" spc="0" normalizeH="0" baseline="0" noProof="0" dirty="0">
                <a:ln>
                  <a:noFill/>
                </a:ln>
                <a:solidFill>
                  <a:prstClr val="black">
                    <a:lumMod val="65000"/>
                    <a:lumOff val="35000"/>
                  </a:prstClr>
                </a:solidFill>
                <a:effectLst/>
                <a:uLnTx/>
                <a:uFillTx/>
                <a:latin typeface="Calibri"/>
                <a:ea typeface="+mn-ea"/>
                <a:cs typeface="+mn-cs"/>
              </a:rPr>
              <a:t>2. </a:t>
            </a:r>
            <a:r>
              <a:rPr kumimoji="0" lang="ru-RU" sz="1250" b="1" i="0" u="none" strike="noStrike" kern="1200" cap="none" spc="0" normalizeH="0" baseline="0" noProof="0" dirty="0">
                <a:ln>
                  <a:noFill/>
                </a:ln>
                <a:solidFill>
                  <a:srgbClr val="00668A">
                    <a:lumMod val="75000"/>
                  </a:srgbClr>
                </a:solidFill>
                <a:effectLst/>
                <a:uLnTx/>
                <a:uFillTx/>
                <a:latin typeface="Calibri"/>
                <a:ea typeface="+mn-ea"/>
                <a:cs typeface="+mn-cs"/>
              </a:rPr>
              <a:t>МУП </a:t>
            </a:r>
            <a:r>
              <a:rPr kumimoji="0" lang="ru-RU" sz="12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объем финансового обеспечения </a:t>
            </a:r>
            <a:r>
              <a:rPr kumimoji="0" lang="ru-RU" sz="1250" b="1" i="0" u="none" strike="noStrike" kern="1200" cap="none" spc="0" normalizeH="0" baseline="0" noProof="0" dirty="0">
                <a:ln>
                  <a:noFill/>
                </a:ln>
                <a:solidFill>
                  <a:srgbClr val="00668A">
                    <a:lumMod val="75000"/>
                  </a:srgbClr>
                </a:solidFill>
                <a:effectLst/>
                <a:uLnTx/>
                <a:uFillTx/>
                <a:latin typeface="Calibri"/>
                <a:ea typeface="+mn-ea"/>
                <a:cs typeface="+mn-cs"/>
              </a:rPr>
              <a:t>по каждому соглашению о субсидии.</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50" b="1" i="0" u="none" strike="noStrike" kern="1200" cap="none" spc="0" normalizeH="0" baseline="0" noProof="0" dirty="0">
                <a:ln>
                  <a:noFill/>
                </a:ln>
                <a:solidFill>
                  <a:prstClr val="black">
                    <a:lumMod val="65000"/>
                    <a:lumOff val="35000"/>
                  </a:prstClr>
                </a:solidFill>
                <a:effectLst/>
                <a:uLnTx/>
                <a:uFillTx/>
                <a:latin typeface="Calibri"/>
                <a:ea typeface="+mn-ea"/>
                <a:cs typeface="+mn-cs"/>
              </a:rPr>
              <a:t>3. </a:t>
            </a:r>
            <a:r>
              <a:rPr kumimoji="0" lang="ru-RU" sz="1250" b="1" i="0" u="none" strike="noStrike" kern="1200" cap="none" spc="0" normalizeH="0" baseline="0" noProof="0" dirty="0">
                <a:ln>
                  <a:noFill/>
                </a:ln>
                <a:solidFill>
                  <a:srgbClr val="00668A">
                    <a:lumMod val="75000"/>
                  </a:srgbClr>
                </a:solidFill>
                <a:effectLst/>
                <a:uLnTx/>
                <a:uFillTx/>
                <a:latin typeface="Calibri"/>
                <a:ea typeface="+mn-ea"/>
                <a:cs typeface="+mn-cs"/>
              </a:rPr>
              <a:t>БУ и АУ </a:t>
            </a:r>
            <a:r>
              <a:rPr kumimoji="0" lang="ru-RU" sz="125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объем финансового обеспечения </a:t>
            </a:r>
            <a:r>
              <a:rPr kumimoji="0" lang="ru-RU" sz="1250" b="1" i="0" u="none" strike="noStrike" kern="1200" cap="none" spc="0" normalizeH="0" baseline="0" noProof="0" dirty="0">
                <a:ln>
                  <a:noFill/>
                </a:ln>
                <a:solidFill>
                  <a:srgbClr val="00668A">
                    <a:lumMod val="75000"/>
                  </a:srgbClr>
                </a:solidFill>
                <a:effectLst/>
                <a:uLnTx/>
                <a:uFillTx/>
                <a:latin typeface="Calibri"/>
                <a:ea typeface="+mn-ea"/>
                <a:cs typeface="+mn-cs"/>
              </a:rPr>
              <a:t>по каждому КВР.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50" b="1" i="0" u="none" strike="noStrike" kern="1200" cap="none" spc="0" normalizeH="0" baseline="0" noProof="0" dirty="0">
                <a:ln>
                  <a:noFill/>
                </a:ln>
                <a:solidFill>
                  <a:srgbClr val="00668A">
                    <a:lumMod val="75000"/>
                  </a:srgbClr>
                </a:solidFill>
                <a:effectLst/>
                <a:uLnTx/>
                <a:uFillTx/>
                <a:latin typeface="Calibri"/>
                <a:ea typeface="+mn-ea"/>
                <a:cs typeface="+mn-cs"/>
              </a:rPr>
              <a:t>В случае, если закупка в рамках нацпроекта/госпрограммы –необходимо указать целевую статью.</a:t>
            </a:r>
          </a:p>
        </p:txBody>
      </p:sp>
      <p:sp>
        <p:nvSpPr>
          <p:cNvPr id="6" name="Прямоугольник 5">
            <a:extLst>
              <a:ext uri="{FF2B5EF4-FFF2-40B4-BE49-F238E27FC236}">
                <a16:creationId xmlns:a16="http://schemas.microsoft.com/office/drawing/2014/main" id="{CE128DB3-1D02-44C0-BD91-2B1FE5835927}"/>
              </a:ext>
            </a:extLst>
          </p:cNvPr>
          <p:cNvSpPr/>
          <p:nvPr/>
        </p:nvSpPr>
        <p:spPr>
          <a:xfrm>
            <a:off x="5024698" y="4407281"/>
            <a:ext cx="3331723" cy="1738166"/>
          </a:xfrm>
          <a:prstGeom prst="rect">
            <a:avLst/>
          </a:prstGeom>
          <a:solidFill>
            <a:sysClr val="window" lastClr="FFFFFF"/>
          </a:solidFill>
          <a:ln w="12700" cap="flat" cmpd="sng" algn="ctr">
            <a:solidFill>
              <a:srgbClr val="D93333">
                <a:lumMod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400" b="1" i="0" u="none" strike="noStrike" kern="0" cap="none" spc="0" normalizeH="0" baseline="0" noProof="0" dirty="0">
                <a:ln>
                  <a:noFill/>
                </a:ln>
                <a:solidFill>
                  <a:srgbClr val="00668A">
                    <a:lumMod val="75000"/>
                  </a:srgbClr>
                </a:solidFill>
                <a:effectLst/>
                <a:uLnTx/>
                <a:uFillTx/>
                <a:latin typeface="Calibri"/>
                <a:ea typeface="+mn-ea"/>
                <a:cs typeface="+mn-cs"/>
              </a:rPr>
              <a:t>при закупках объектов капитального строительства и недвижимого имущества обязательно указываются   их коды из справочника, который присвоен в электронном бюджете для объектов капстроительства</a:t>
            </a:r>
          </a:p>
        </p:txBody>
      </p:sp>
      <p:sp>
        <p:nvSpPr>
          <p:cNvPr id="7" name="Прямоугольник 6">
            <a:extLst>
              <a:ext uri="{FF2B5EF4-FFF2-40B4-BE49-F238E27FC236}">
                <a16:creationId xmlns:a16="http://schemas.microsoft.com/office/drawing/2014/main" id="{98059554-3349-49A5-9708-3950DDA8C65F}"/>
              </a:ext>
            </a:extLst>
          </p:cNvPr>
          <p:cNvSpPr/>
          <p:nvPr/>
        </p:nvSpPr>
        <p:spPr>
          <a:xfrm>
            <a:off x="9126043" y="4415602"/>
            <a:ext cx="1668033" cy="1729846"/>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1" i="0" u="none" strike="noStrike" kern="1200" cap="none" spc="0" normalizeH="0" baseline="0" noProof="0" dirty="0">
                <a:ln>
                  <a:noFill/>
                </a:ln>
                <a:solidFill>
                  <a:srgbClr val="00668A">
                    <a:lumMod val="75000"/>
                  </a:srgbClr>
                </a:solidFill>
                <a:effectLst/>
                <a:uLnTx/>
                <a:uFillTx/>
                <a:latin typeface="Calibri"/>
                <a:ea typeface="+mn-ea"/>
                <a:cs typeface="+mn-cs"/>
              </a:rPr>
              <a:t>указывать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1" i="0" u="none" strike="noStrike" kern="1200" cap="none" spc="0" normalizeH="0" baseline="0" noProof="0" dirty="0">
                <a:ln>
                  <a:noFill/>
                </a:ln>
                <a:solidFill>
                  <a:srgbClr val="00668A">
                    <a:lumMod val="75000"/>
                  </a:srgbClr>
                </a:solidFill>
                <a:effectLst/>
                <a:uLnTx/>
                <a:uFillTx/>
                <a:latin typeface="Calibri"/>
                <a:ea typeface="+mn-ea"/>
                <a:cs typeface="+mn-cs"/>
              </a:rPr>
              <a:t>для централизованной закупки </a:t>
            </a:r>
          </a:p>
        </p:txBody>
      </p:sp>
      <p:sp>
        <p:nvSpPr>
          <p:cNvPr id="8" name="Прямоугольник 7">
            <a:extLst>
              <a:ext uri="{FF2B5EF4-FFF2-40B4-BE49-F238E27FC236}">
                <a16:creationId xmlns:a16="http://schemas.microsoft.com/office/drawing/2014/main" id="{FFB478B3-B24F-4190-9C12-1761D28B485F}"/>
              </a:ext>
            </a:extLst>
          </p:cNvPr>
          <p:cNvSpPr/>
          <p:nvPr/>
        </p:nvSpPr>
        <p:spPr>
          <a:xfrm>
            <a:off x="10922923" y="4415596"/>
            <a:ext cx="1135866" cy="1729852"/>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1" i="0" u="none" strike="noStrike" kern="1200" cap="none" spc="0" normalizeH="0" baseline="0" noProof="0" dirty="0">
                <a:ln>
                  <a:noFill/>
                </a:ln>
                <a:solidFill>
                  <a:srgbClr val="00668A">
                    <a:lumMod val="75000"/>
                  </a:srgbClr>
                </a:solidFill>
                <a:effectLst/>
                <a:uLnTx/>
                <a:uFillTx/>
                <a:latin typeface="Calibri"/>
                <a:ea typeface="+mn-ea"/>
                <a:cs typeface="+mn-cs"/>
              </a:rPr>
              <a:t>указывать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1" i="0" u="none" strike="noStrike" kern="1200" cap="none" spc="0" normalizeH="0" baseline="0" noProof="0" dirty="0">
                <a:ln>
                  <a:noFill/>
                </a:ln>
                <a:solidFill>
                  <a:srgbClr val="00668A">
                    <a:lumMod val="75000"/>
                  </a:srgbClr>
                </a:solidFill>
                <a:effectLst/>
                <a:uLnTx/>
                <a:uFillTx/>
                <a:latin typeface="Calibri"/>
                <a:ea typeface="+mn-ea"/>
                <a:cs typeface="+mn-cs"/>
              </a:rPr>
              <a:t>для совместной закупки </a:t>
            </a:r>
          </a:p>
        </p:txBody>
      </p:sp>
      <p:sp>
        <p:nvSpPr>
          <p:cNvPr id="9" name="Прямоугольник 8">
            <a:extLst>
              <a:ext uri="{FF2B5EF4-FFF2-40B4-BE49-F238E27FC236}">
                <a16:creationId xmlns:a16="http://schemas.microsoft.com/office/drawing/2014/main" id="{EC97B788-F05A-4328-B761-712D831A94FC}"/>
              </a:ext>
            </a:extLst>
          </p:cNvPr>
          <p:cNvSpPr/>
          <p:nvPr/>
        </p:nvSpPr>
        <p:spPr>
          <a:xfrm>
            <a:off x="267688" y="6240820"/>
            <a:ext cx="11791100" cy="523220"/>
          </a:xfrm>
          <a:prstGeom prst="rect">
            <a:avLst/>
          </a:prstGeom>
        </p:spPr>
        <p:txBody>
          <a:bodyPr wrap="square">
            <a:spAutoFit/>
          </a:bodyPr>
          <a:lstStyle/>
          <a:p>
            <a:r>
              <a:rPr lang="ru-RU" sz="1400" b="1" dirty="0">
                <a:solidFill>
                  <a:srgbClr val="C00000"/>
                </a:solidFill>
                <a:latin typeface="TimesNewRomanPSMT"/>
                <a:ea typeface="Calibri" panose="020F0502020204030204" pitchFamily="34" charset="0"/>
                <a:cs typeface="TimesNewRomanPSMT"/>
              </a:rPr>
              <a:t>!!! Количество позиций плана-графика должно соответствовать количеству планируемых в году закупок </a:t>
            </a:r>
            <a:r>
              <a:rPr lang="ru-RU" sz="1400" b="1" i="1" dirty="0">
                <a:solidFill>
                  <a:srgbClr val="C00000"/>
                </a:solidFill>
                <a:latin typeface="TimesNewRomanPSMT"/>
                <a:ea typeface="Calibri" panose="020F0502020204030204" pitchFamily="34" charset="0"/>
                <a:cs typeface="TimesNewRomanPSMT"/>
              </a:rPr>
              <a:t>(за исключением закупок по пунктам 4 и 5 части 1 статьи 93 Закона № 44-ФЗ)</a:t>
            </a:r>
            <a:endParaRPr lang="ru-RU" sz="1400" b="1" i="1" dirty="0">
              <a:solidFill>
                <a:srgbClr val="C00000"/>
              </a:solidFill>
            </a:endParaRPr>
          </a:p>
        </p:txBody>
      </p:sp>
      <p:cxnSp>
        <p:nvCxnSpPr>
          <p:cNvPr id="11" name="Прямая со стрелкой 10">
            <a:extLst>
              <a:ext uri="{FF2B5EF4-FFF2-40B4-BE49-F238E27FC236}">
                <a16:creationId xmlns:a16="http://schemas.microsoft.com/office/drawing/2014/main" id="{2B1872C5-D3FE-469E-9666-6F89FDFC0F61}"/>
              </a:ext>
            </a:extLst>
          </p:cNvPr>
          <p:cNvCxnSpPr/>
          <p:nvPr/>
        </p:nvCxnSpPr>
        <p:spPr>
          <a:xfrm flipV="1">
            <a:off x="1337576" y="3768009"/>
            <a:ext cx="0" cy="64758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FB6438EB-DCF0-45BA-810C-5B090AD8C12A}"/>
              </a:ext>
            </a:extLst>
          </p:cNvPr>
          <p:cNvCxnSpPr/>
          <p:nvPr/>
        </p:nvCxnSpPr>
        <p:spPr>
          <a:xfrm flipV="1">
            <a:off x="5493805" y="3768009"/>
            <a:ext cx="0" cy="64758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DB5DF5F0-93B7-4FC5-8E42-BABFD35B558B}"/>
              </a:ext>
            </a:extLst>
          </p:cNvPr>
          <p:cNvCxnSpPr/>
          <p:nvPr/>
        </p:nvCxnSpPr>
        <p:spPr>
          <a:xfrm flipV="1">
            <a:off x="10703519" y="3925125"/>
            <a:ext cx="0" cy="64758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C0F39B2C-89D7-4E0F-9E2B-CEAEC3F37B93}"/>
              </a:ext>
            </a:extLst>
          </p:cNvPr>
          <p:cNvCxnSpPr/>
          <p:nvPr/>
        </p:nvCxnSpPr>
        <p:spPr>
          <a:xfrm flipV="1">
            <a:off x="11724450" y="3925125"/>
            <a:ext cx="0" cy="64758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82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23A08CB-E3E3-47B7-ADA3-A32F9E9670E7}"/>
              </a:ext>
            </a:extLst>
          </p:cNvPr>
          <p:cNvSpPr/>
          <p:nvPr/>
        </p:nvSpPr>
        <p:spPr>
          <a:xfrm>
            <a:off x="1290184" y="-13042"/>
            <a:ext cx="11000286" cy="1021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ИНФОРМАЦИЯ О ПЛАНИРОВАНИИ МУНИЦИПАЛЬНЫХ ЗАКУПОК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НА 2024 ГОД  И ПЛАНОВЫЙ ПЕРИОД 2025-2026 ГОДОВ</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(по состоянию на 27.12.2023)</a:t>
            </a:r>
          </a:p>
        </p:txBody>
      </p:sp>
      <p:graphicFrame>
        <p:nvGraphicFramePr>
          <p:cNvPr id="3" name="Таблица 2">
            <a:extLst>
              <a:ext uri="{FF2B5EF4-FFF2-40B4-BE49-F238E27FC236}">
                <a16:creationId xmlns:a16="http://schemas.microsoft.com/office/drawing/2014/main" id="{9C5FF5B6-C46F-4B3D-B2AF-3D4A309515FA}"/>
              </a:ext>
            </a:extLst>
          </p:cNvPr>
          <p:cNvGraphicFramePr>
            <a:graphicFrameLocks noGrp="1"/>
          </p:cNvGraphicFramePr>
          <p:nvPr/>
        </p:nvGraphicFramePr>
        <p:xfrm>
          <a:off x="112551" y="888009"/>
          <a:ext cx="5664795" cy="5877895"/>
        </p:xfrm>
        <a:graphic>
          <a:graphicData uri="http://schemas.openxmlformats.org/drawingml/2006/table">
            <a:tbl>
              <a:tblPr firstRow="1" bandRow="1"/>
              <a:tblGrid>
                <a:gridCol w="1875737">
                  <a:extLst>
                    <a:ext uri="{9D8B030D-6E8A-4147-A177-3AD203B41FA5}">
                      <a16:colId xmlns:a16="http://schemas.microsoft.com/office/drawing/2014/main" val="1425785940"/>
                    </a:ext>
                  </a:extLst>
                </a:gridCol>
                <a:gridCol w="935665">
                  <a:extLst>
                    <a:ext uri="{9D8B030D-6E8A-4147-A177-3AD203B41FA5}">
                      <a16:colId xmlns:a16="http://schemas.microsoft.com/office/drawing/2014/main" val="840037143"/>
                    </a:ext>
                  </a:extLst>
                </a:gridCol>
                <a:gridCol w="1437194">
                  <a:extLst>
                    <a:ext uri="{9D8B030D-6E8A-4147-A177-3AD203B41FA5}">
                      <a16:colId xmlns:a16="http://schemas.microsoft.com/office/drawing/2014/main" val="1879010913"/>
                    </a:ext>
                  </a:extLst>
                </a:gridCol>
                <a:gridCol w="1416199">
                  <a:extLst>
                    <a:ext uri="{9D8B030D-6E8A-4147-A177-3AD203B41FA5}">
                      <a16:colId xmlns:a16="http://schemas.microsoft.com/office/drawing/2014/main" val="4215111300"/>
                    </a:ext>
                  </a:extLst>
                </a:gridCol>
              </a:tblGrid>
              <a:tr h="93451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ru-RU" sz="1100" dirty="0">
                          <a:latin typeface="Times New Roman" panose="02020603050405020304" pitchFamily="18" charset="0"/>
                          <a:cs typeface="Times New Roman" panose="02020603050405020304" pitchFamily="18" charset="0"/>
                        </a:rPr>
                        <a:t>Наименование муниципального образования</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6AC3"/>
                    </a:solidFill>
                  </a:tcPr>
                </a:tc>
                <a:tc>
                  <a:txBody>
                    <a:bodyPr/>
                    <a:lstStyle/>
                    <a:p>
                      <a:pPr algn="ctr"/>
                      <a:r>
                        <a:rPr lang="ru-RU" sz="1100" b="1" kern="1200" dirty="0">
                          <a:solidFill>
                            <a:schemeClr val="lt1"/>
                          </a:solidFill>
                          <a:latin typeface="Times New Roman" panose="02020603050405020304" pitchFamily="18" charset="0"/>
                          <a:ea typeface="+mn-ea"/>
                          <a:cs typeface="Times New Roman" panose="02020603050405020304" pitchFamily="18" charset="0"/>
                        </a:rPr>
                        <a:t>Количество заказчиков</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6A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kern="1200" dirty="0">
                          <a:solidFill>
                            <a:schemeClr val="lt1"/>
                          </a:solidFill>
                          <a:latin typeface="Times New Roman" panose="02020603050405020304" pitchFamily="18" charset="0"/>
                          <a:ea typeface="+mn-ea"/>
                          <a:cs typeface="Times New Roman" panose="02020603050405020304" pitchFamily="18" charset="0"/>
                        </a:rPr>
                        <a:t>Количество размещенных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100" b="1" kern="1200" dirty="0">
                          <a:solidFill>
                            <a:schemeClr val="lt1"/>
                          </a:solidFill>
                          <a:latin typeface="Times New Roman" panose="02020603050405020304" pitchFamily="18" charset="0"/>
                          <a:ea typeface="+mn-ea"/>
                          <a:cs typeface="Times New Roman" panose="02020603050405020304" pitchFamily="18" charset="0"/>
                        </a:rPr>
                        <a:t>планов-графиков</a:t>
                      </a:r>
                    </a:p>
                    <a:p>
                      <a:pPr marL="0" marR="0" indent="0" algn="ctr" defTabSz="914400" rtl="0" eaLnBrk="1" fontAlgn="auto" latinLnBrk="0" hangingPunct="1">
                        <a:lnSpc>
                          <a:spcPct val="100000"/>
                        </a:lnSpc>
                        <a:spcBef>
                          <a:spcPts val="0"/>
                        </a:spcBef>
                        <a:spcAft>
                          <a:spcPts val="0"/>
                        </a:spcAft>
                        <a:buClrTx/>
                        <a:buSzTx/>
                        <a:buFontTx/>
                        <a:buNone/>
                        <a:tabLst/>
                        <a:defRPr/>
                      </a:pPr>
                      <a:r>
                        <a:rPr lang="ru-RU" sz="1100" b="1" kern="1200" dirty="0">
                          <a:solidFill>
                            <a:schemeClr val="lt1"/>
                          </a:solidFill>
                          <a:latin typeface="Times New Roman" panose="02020603050405020304" pitchFamily="18" charset="0"/>
                          <a:ea typeface="+mn-ea"/>
                          <a:cs typeface="Times New Roman" panose="02020603050405020304" pitchFamily="18" charset="0"/>
                        </a:rPr>
                        <a:t>в РИС</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6A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kern="1200" dirty="0">
                          <a:solidFill>
                            <a:schemeClr val="lt1"/>
                          </a:solidFill>
                          <a:latin typeface="Times New Roman" panose="02020603050405020304" pitchFamily="18" charset="0"/>
                          <a:ea typeface="+mn-ea"/>
                          <a:cs typeface="Times New Roman" panose="02020603050405020304" pitchFamily="18" charset="0"/>
                        </a:rPr>
                        <a:t>Доля размещенных</a:t>
                      </a:r>
                    </a:p>
                    <a:p>
                      <a:pPr marL="0" marR="0" indent="0" algn="ctr" defTabSz="914400" rtl="0" eaLnBrk="1" fontAlgn="auto" latinLnBrk="0" hangingPunct="1">
                        <a:lnSpc>
                          <a:spcPct val="100000"/>
                        </a:lnSpc>
                        <a:spcBef>
                          <a:spcPts val="0"/>
                        </a:spcBef>
                        <a:spcAft>
                          <a:spcPts val="0"/>
                        </a:spcAft>
                        <a:buClrTx/>
                        <a:buSzTx/>
                        <a:buFontTx/>
                        <a:buNone/>
                        <a:tabLst/>
                        <a:defRPr/>
                      </a:pPr>
                      <a:r>
                        <a:rPr lang="ru-RU" sz="1100" b="1" kern="1200" dirty="0">
                          <a:solidFill>
                            <a:schemeClr val="lt1"/>
                          </a:solidFill>
                          <a:latin typeface="Times New Roman" panose="02020603050405020304" pitchFamily="18" charset="0"/>
                          <a:ea typeface="+mn-ea"/>
                          <a:cs typeface="Times New Roman" panose="02020603050405020304" pitchFamily="18" charset="0"/>
                        </a:rPr>
                        <a:t>планов-графиков</a:t>
                      </a:r>
                    </a:p>
                    <a:p>
                      <a:pPr marL="0" marR="0" indent="0" algn="ctr" defTabSz="914400" rtl="0" eaLnBrk="1" fontAlgn="auto" latinLnBrk="0" hangingPunct="1">
                        <a:lnSpc>
                          <a:spcPct val="100000"/>
                        </a:lnSpc>
                        <a:spcBef>
                          <a:spcPts val="0"/>
                        </a:spcBef>
                        <a:spcAft>
                          <a:spcPts val="0"/>
                        </a:spcAft>
                        <a:buClrTx/>
                        <a:buSzTx/>
                        <a:buFontTx/>
                        <a:buNone/>
                        <a:tabLst/>
                        <a:defRPr/>
                      </a:pPr>
                      <a:r>
                        <a:rPr lang="ru-RU" sz="1100" b="1" kern="1200" dirty="0">
                          <a:solidFill>
                            <a:schemeClr val="lt1"/>
                          </a:solidFill>
                          <a:latin typeface="Times New Roman" panose="02020603050405020304" pitchFamily="18" charset="0"/>
                          <a:ea typeface="+mn-ea"/>
                          <a:cs typeface="Times New Roman" panose="02020603050405020304" pitchFamily="18" charset="0"/>
                        </a:rPr>
                        <a:t> в РИС</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6AC3"/>
                    </a:solidFill>
                  </a:tcPr>
                </a:tc>
                <a:extLst>
                  <a:ext uri="{0D108BD9-81ED-4DB2-BD59-A6C34878D82A}">
                    <a16:rowId xmlns:a16="http://schemas.microsoft.com/office/drawing/2014/main" val="150860999"/>
                  </a:ext>
                </a:extLst>
              </a:tr>
              <a:tr h="234175">
                <a:tc>
                  <a:txBody>
                    <a:bodyPr/>
                    <a:lstStyle/>
                    <a:p>
                      <a:pPr algn="l" fontAlgn="b"/>
                      <a:r>
                        <a:rPr lang="ru-RU" sz="1300" b="0" i="0" u="none" strike="noStrike" dirty="0" err="1">
                          <a:solidFill>
                            <a:srgbClr val="000000"/>
                          </a:solidFill>
                          <a:effectLst/>
                          <a:latin typeface="Times New Roman" panose="02020603050405020304" pitchFamily="18" charset="0"/>
                          <a:cs typeface="Times New Roman" panose="02020603050405020304" pitchFamily="18" charset="0"/>
                        </a:rPr>
                        <a:t>Добринский</a:t>
                      </a:r>
                      <a:r>
                        <a:rPr lang="ru-RU" sz="1300" b="0" i="0" u="none" strike="noStrike" dirty="0">
                          <a:solidFill>
                            <a:srgbClr val="000000"/>
                          </a:solidFill>
                          <a:effectLst/>
                          <a:latin typeface="Times New Roman" panose="02020603050405020304" pitchFamily="18" charset="0"/>
                          <a:cs typeface="Times New Roman" panose="02020603050405020304" pitchFamily="18" charset="0"/>
                        </a:rPr>
                        <a:t> район</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46</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46</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1"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24573668"/>
                  </a:ext>
                </a:extLst>
              </a:tr>
              <a:tr h="234175">
                <a:tc>
                  <a:txBody>
                    <a:bodyPr/>
                    <a:lstStyle/>
                    <a:p>
                      <a:pPr algn="l"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Елецкий район</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68</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1"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0675068"/>
                  </a:ext>
                </a:extLst>
              </a:tr>
              <a:tr h="234175">
                <a:tc>
                  <a:txBody>
                    <a:bodyPr/>
                    <a:lstStyle/>
                    <a:p>
                      <a:pPr algn="l" fontAlgn="b"/>
                      <a:r>
                        <a:rPr lang="ru-RU" sz="1300" b="0" i="0" u="none" strike="noStrike" dirty="0" err="1">
                          <a:solidFill>
                            <a:srgbClr val="000000"/>
                          </a:solidFill>
                          <a:effectLst/>
                          <a:latin typeface="Times New Roman" panose="02020603050405020304" pitchFamily="18" charset="0"/>
                          <a:cs typeface="Times New Roman" panose="02020603050405020304" pitchFamily="18" charset="0"/>
                        </a:rPr>
                        <a:t>Усманский</a:t>
                      </a:r>
                      <a:r>
                        <a:rPr lang="ru-RU" sz="1300" b="0" i="0" u="none" strike="noStrike" dirty="0">
                          <a:solidFill>
                            <a:srgbClr val="000000"/>
                          </a:solidFill>
                          <a:effectLst/>
                          <a:latin typeface="Times New Roman" panose="02020603050405020304" pitchFamily="18" charset="0"/>
                          <a:cs typeface="Times New Roman" panose="02020603050405020304" pitchFamily="18" charset="0"/>
                        </a:rPr>
                        <a:t> район</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107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106</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1" i="0" u="none" strike="noStrike">
                          <a:solidFill>
                            <a:srgbClr val="000000"/>
                          </a:solidFill>
                          <a:effectLst/>
                          <a:latin typeface="Times New Roman" panose="02020603050405020304" pitchFamily="18" charset="0"/>
                          <a:cs typeface="Times New Roman" panose="02020603050405020304" pitchFamily="18" charset="0"/>
                        </a:rPr>
                        <a:t>99</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6847189"/>
                  </a:ext>
                </a:extLst>
              </a:tr>
              <a:tr h="234175">
                <a:tc>
                  <a:txBody>
                    <a:bodyPr/>
                    <a:lstStyle/>
                    <a:p>
                      <a:pPr algn="l" fontAlgn="b"/>
                      <a:r>
                        <a:rPr lang="ru-RU" sz="1300" b="0" i="0" u="none" strike="noStrike" dirty="0" err="1">
                          <a:solidFill>
                            <a:srgbClr val="000000"/>
                          </a:solidFill>
                          <a:effectLst/>
                          <a:latin typeface="Times New Roman" panose="02020603050405020304" pitchFamily="18" charset="0"/>
                          <a:cs typeface="Times New Roman" panose="02020603050405020304" pitchFamily="18" charset="0"/>
                        </a:rPr>
                        <a:t>Грязинский</a:t>
                      </a:r>
                      <a:r>
                        <a:rPr lang="ru-RU" sz="1300" b="0" i="0" u="none" strike="noStrike" dirty="0">
                          <a:solidFill>
                            <a:srgbClr val="000000"/>
                          </a:solidFill>
                          <a:effectLst/>
                          <a:latin typeface="Times New Roman" panose="02020603050405020304" pitchFamily="18" charset="0"/>
                          <a:cs typeface="Times New Roman" panose="02020603050405020304" pitchFamily="18" charset="0"/>
                        </a:rPr>
                        <a:t> район</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91</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88</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1" i="0" u="none" strike="noStrike">
                          <a:solidFill>
                            <a:srgbClr val="000000"/>
                          </a:solidFill>
                          <a:effectLst/>
                          <a:latin typeface="Times New Roman" panose="02020603050405020304" pitchFamily="18" charset="0"/>
                          <a:cs typeface="Times New Roman" panose="02020603050405020304" pitchFamily="18" charset="0"/>
                        </a:rPr>
                        <a:t>97</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1461264"/>
                  </a:ext>
                </a:extLst>
              </a:tr>
              <a:tr h="234175">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Хлевенский район</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54</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1" i="0" u="none" strike="noStrike" dirty="0">
                          <a:solidFill>
                            <a:srgbClr val="000000"/>
                          </a:solidFill>
                          <a:effectLst/>
                          <a:latin typeface="Times New Roman" panose="02020603050405020304" pitchFamily="18" charset="0"/>
                          <a:cs typeface="Times New Roman" panose="02020603050405020304" pitchFamily="18" charset="0"/>
                        </a:rPr>
                        <a:t>93</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63691792"/>
                  </a:ext>
                </a:extLst>
              </a:tr>
              <a:tr h="234175">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Липецкий район</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66</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1" i="0" u="none" strike="noStrike">
                          <a:solidFill>
                            <a:srgbClr val="000000"/>
                          </a:solidFill>
                          <a:effectLst/>
                          <a:latin typeface="Times New Roman" panose="02020603050405020304" pitchFamily="18" charset="0"/>
                          <a:cs typeface="Times New Roman" panose="02020603050405020304" pitchFamily="18" charset="0"/>
                        </a:rPr>
                        <a:t>84</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7595059"/>
                  </a:ext>
                </a:extLst>
              </a:tr>
              <a:tr h="234175">
                <a:tc>
                  <a:txBody>
                    <a:bodyPr/>
                    <a:lstStyle/>
                    <a:p>
                      <a:pPr algn="l"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Лев-Толстовский район</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45</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37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1" i="0" u="none" strike="noStrike">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7826169"/>
                  </a:ext>
                </a:extLst>
              </a:tr>
              <a:tr h="234175">
                <a:tc>
                  <a:txBody>
                    <a:bodyPr/>
                    <a:lstStyle/>
                    <a:p>
                      <a:pPr algn="l" fontAlgn="b"/>
                      <a:r>
                        <a:rPr lang="ru-RU" sz="1300" b="0" i="0" u="none" strike="noStrike" dirty="0" err="1">
                          <a:solidFill>
                            <a:srgbClr val="000000"/>
                          </a:solidFill>
                          <a:effectLst/>
                          <a:latin typeface="Times New Roman" panose="02020603050405020304" pitchFamily="18" charset="0"/>
                          <a:cs typeface="Times New Roman" panose="02020603050405020304" pitchFamily="18" charset="0"/>
                        </a:rPr>
                        <a:t>Долгоруковский</a:t>
                      </a:r>
                      <a:r>
                        <a:rPr lang="ru-RU" sz="1300" b="0" i="0" u="none" strike="noStrike" dirty="0">
                          <a:solidFill>
                            <a:srgbClr val="000000"/>
                          </a:solidFill>
                          <a:effectLst/>
                          <a:latin typeface="Times New Roman" panose="02020603050405020304" pitchFamily="18" charset="0"/>
                          <a:cs typeface="Times New Roman" panose="02020603050405020304" pitchFamily="18" charset="0"/>
                        </a:rPr>
                        <a:t> район</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51</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38</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1" i="0" u="none" strike="noStrike">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2117393"/>
                  </a:ext>
                </a:extLst>
              </a:tr>
              <a:tr h="234175">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Тербунский район</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55</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31</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1" i="0" u="none" strike="noStrike" dirty="0">
                          <a:solidFill>
                            <a:srgbClr val="000000"/>
                          </a:solidFill>
                          <a:effectLst/>
                          <a:latin typeface="Times New Roman" panose="02020603050405020304" pitchFamily="18" charset="0"/>
                          <a:cs typeface="Times New Roman" panose="02020603050405020304" pitchFamily="18" charset="0"/>
                        </a:rPr>
                        <a:t>56</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61424272"/>
                  </a:ext>
                </a:extLst>
              </a:tr>
              <a:tr h="234175">
                <a:tc>
                  <a:txBody>
                    <a:bodyPr/>
                    <a:lstStyle/>
                    <a:p>
                      <a:pPr algn="l" fontAlgn="b"/>
                      <a:r>
                        <a:rPr lang="ru-RU" sz="1300" b="0" i="0" u="none" strike="noStrike" dirty="0" err="1">
                          <a:solidFill>
                            <a:srgbClr val="000000"/>
                          </a:solidFill>
                          <a:effectLst/>
                          <a:latin typeface="Times New Roman" panose="02020603050405020304" pitchFamily="18" charset="0"/>
                          <a:cs typeface="Times New Roman" panose="02020603050405020304" pitchFamily="18" charset="0"/>
                        </a:rPr>
                        <a:t>Становлянский</a:t>
                      </a:r>
                      <a:r>
                        <a:rPr lang="ru-RU" sz="1300" b="0" i="0" u="none" strike="noStrike" dirty="0">
                          <a:solidFill>
                            <a:srgbClr val="000000"/>
                          </a:solidFill>
                          <a:effectLst/>
                          <a:latin typeface="Times New Roman" panose="02020603050405020304" pitchFamily="18" charset="0"/>
                          <a:cs typeface="Times New Roman" panose="02020603050405020304" pitchFamily="18" charset="0"/>
                        </a:rPr>
                        <a:t> округ</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52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29</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1" i="0" u="none" strike="noStrike" dirty="0">
                          <a:solidFill>
                            <a:srgbClr val="000000"/>
                          </a:solidFill>
                          <a:effectLst/>
                          <a:latin typeface="Times New Roman" panose="02020603050405020304" pitchFamily="18" charset="0"/>
                          <a:cs typeface="Times New Roman" panose="02020603050405020304" pitchFamily="18" charset="0"/>
                        </a:rPr>
                        <a:t>56</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0641540"/>
                  </a:ext>
                </a:extLst>
              </a:tr>
              <a:tr h="234175">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Воловский округ</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1" i="0" u="none" strike="noStrike" dirty="0">
                          <a:solidFill>
                            <a:srgbClr val="000000"/>
                          </a:solidFill>
                          <a:effectLst/>
                          <a:latin typeface="Times New Roman" panose="02020603050405020304" pitchFamily="18" charset="0"/>
                          <a:cs typeface="Times New Roman" panose="02020603050405020304" pitchFamily="18" charset="0"/>
                        </a:rPr>
                        <a:t>54</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48499974"/>
                  </a:ext>
                </a:extLst>
              </a:tr>
              <a:tr h="234175">
                <a:tc>
                  <a:txBody>
                    <a:bodyPr/>
                    <a:lstStyle/>
                    <a:p>
                      <a:pPr algn="l" fontAlgn="b"/>
                      <a:r>
                        <a:rPr lang="ru-RU" sz="1300" b="0" i="0" u="none" strike="noStrike" dirty="0" err="1">
                          <a:solidFill>
                            <a:srgbClr val="000000"/>
                          </a:solidFill>
                          <a:effectLst/>
                          <a:latin typeface="Times New Roman" panose="02020603050405020304" pitchFamily="18" charset="0"/>
                          <a:cs typeface="Times New Roman" panose="02020603050405020304" pitchFamily="18" charset="0"/>
                        </a:rPr>
                        <a:t>Измалковский</a:t>
                      </a:r>
                      <a:r>
                        <a:rPr lang="ru-RU" sz="1300" b="0" i="0" u="none" strike="noStrike" dirty="0">
                          <a:solidFill>
                            <a:srgbClr val="000000"/>
                          </a:solidFill>
                          <a:effectLst/>
                          <a:latin typeface="Times New Roman" panose="02020603050405020304" pitchFamily="18" charset="0"/>
                          <a:cs typeface="Times New Roman" panose="02020603050405020304" pitchFamily="18" charset="0"/>
                        </a:rPr>
                        <a:t> округ</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66</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1" i="0" u="none" strike="noStrike" dirty="0">
                          <a:solidFill>
                            <a:srgbClr val="000000"/>
                          </a:solidFill>
                          <a:effectLst/>
                          <a:latin typeface="Times New Roman" panose="02020603050405020304" pitchFamily="18" charset="0"/>
                          <a:cs typeface="Times New Roman" panose="02020603050405020304" pitchFamily="18" charset="0"/>
                        </a:rPr>
                        <a:t>53</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5142852"/>
                  </a:ext>
                </a:extLst>
              </a:tr>
              <a:tr h="234175">
                <a:tc>
                  <a:txBody>
                    <a:bodyPr/>
                    <a:lstStyle/>
                    <a:p>
                      <a:pPr algn="l" fontAlgn="b"/>
                      <a:r>
                        <a:rPr lang="ru-RU" sz="1300" b="0" i="0" u="none" strike="noStrike" dirty="0" err="1">
                          <a:solidFill>
                            <a:srgbClr val="000000"/>
                          </a:solidFill>
                          <a:effectLst/>
                          <a:latin typeface="Times New Roman" panose="02020603050405020304" pitchFamily="18" charset="0"/>
                          <a:cs typeface="Times New Roman" panose="02020603050405020304" pitchFamily="18" charset="0"/>
                        </a:rPr>
                        <a:t>Чаплыгинский</a:t>
                      </a:r>
                      <a:r>
                        <a:rPr lang="ru-RU" sz="1300" b="0" i="0" u="none" strike="noStrike" dirty="0">
                          <a:solidFill>
                            <a:srgbClr val="000000"/>
                          </a:solidFill>
                          <a:effectLst/>
                          <a:latin typeface="Times New Roman" panose="02020603050405020304" pitchFamily="18" charset="0"/>
                          <a:cs typeface="Times New Roman" panose="02020603050405020304" pitchFamily="18" charset="0"/>
                        </a:rPr>
                        <a:t> район</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37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1" i="0" u="none" strike="noStrike">
                          <a:solidFill>
                            <a:srgbClr val="000000"/>
                          </a:solidFill>
                          <a:effectLst/>
                          <a:latin typeface="Times New Roman" panose="02020603050405020304" pitchFamily="18" charset="0"/>
                          <a:cs typeface="Times New Roman" panose="02020603050405020304" pitchFamily="18" charset="0"/>
                        </a:rPr>
                        <a:t>53</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11296224"/>
                  </a:ext>
                </a:extLst>
              </a:tr>
              <a:tr h="234175">
                <a:tc>
                  <a:txBody>
                    <a:bodyPr/>
                    <a:lstStyle/>
                    <a:p>
                      <a:pPr algn="l" fontAlgn="b"/>
                      <a:r>
                        <a:rPr lang="ru-RU" sz="1300" b="0" i="0" u="none" strike="noStrike" dirty="0" err="1">
                          <a:solidFill>
                            <a:srgbClr val="000000"/>
                          </a:solidFill>
                          <a:effectLst/>
                          <a:latin typeface="Times New Roman" panose="02020603050405020304" pitchFamily="18" charset="0"/>
                          <a:cs typeface="Times New Roman" panose="02020603050405020304" pitchFamily="18" charset="0"/>
                        </a:rPr>
                        <a:t>Данковский</a:t>
                      </a:r>
                      <a:r>
                        <a:rPr lang="ru-RU" sz="1300" b="0" i="0" u="none" strike="noStrike" dirty="0">
                          <a:solidFill>
                            <a:srgbClr val="000000"/>
                          </a:solidFill>
                          <a:effectLst/>
                          <a:latin typeface="Times New Roman" panose="02020603050405020304" pitchFamily="18" charset="0"/>
                          <a:cs typeface="Times New Roman" panose="02020603050405020304" pitchFamily="18" charset="0"/>
                        </a:rPr>
                        <a:t> район</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59</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31</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1" i="0" u="none" strike="noStrike" dirty="0">
                          <a:solidFill>
                            <a:srgbClr val="000000"/>
                          </a:solidFill>
                          <a:effectLst/>
                          <a:latin typeface="Times New Roman" panose="02020603050405020304" pitchFamily="18" charset="0"/>
                          <a:cs typeface="Times New Roman" panose="02020603050405020304" pitchFamily="18" charset="0"/>
                        </a:rPr>
                        <a:t>53</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0761769"/>
                  </a:ext>
                </a:extLst>
              </a:tr>
              <a:tr h="234175">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Лебедянский район</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77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29</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1" i="0" u="none" strike="noStrike" dirty="0">
                          <a:solidFill>
                            <a:srgbClr val="000000"/>
                          </a:solidFill>
                          <a:effectLst/>
                          <a:latin typeface="Times New Roman" panose="02020603050405020304" pitchFamily="18" charset="0"/>
                          <a:cs typeface="Times New Roman" panose="02020603050405020304" pitchFamily="18" charset="0"/>
                        </a:rPr>
                        <a:t>38</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08420684"/>
                  </a:ext>
                </a:extLst>
              </a:tr>
              <a:tr h="234175">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город Липецк</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175</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58</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1" i="0" u="none" strike="noStrike" dirty="0">
                          <a:solidFill>
                            <a:srgbClr val="000000"/>
                          </a:solidFill>
                          <a:effectLst/>
                          <a:latin typeface="Times New Roman" panose="02020603050405020304" pitchFamily="18" charset="0"/>
                          <a:cs typeface="Times New Roman" panose="02020603050405020304" pitchFamily="18" charset="0"/>
                        </a:rPr>
                        <a:t>33</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5190164"/>
                  </a:ext>
                </a:extLst>
              </a:tr>
              <a:tr h="234175">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город Елец</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72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17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1" i="0" u="none" strike="noStrike" dirty="0">
                          <a:solidFill>
                            <a:srgbClr val="000000"/>
                          </a:solidFill>
                          <a:effectLst/>
                          <a:latin typeface="Times New Roman" panose="02020603050405020304" pitchFamily="18" charset="0"/>
                          <a:cs typeface="Times New Roman" panose="02020603050405020304" pitchFamily="18" charset="0"/>
                        </a:rPr>
                        <a:t>24</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48945276"/>
                  </a:ext>
                </a:extLst>
              </a:tr>
              <a:tr h="234175">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Краснинский район</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43</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1" i="0" u="none" strike="noStrike" dirty="0">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3509636"/>
                  </a:ext>
                </a:extLst>
              </a:tr>
              <a:tr h="234175">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Добровский округ</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9</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ru-RU" sz="1300" b="1" i="0" u="none" strike="noStrike" dirty="0">
                          <a:solidFill>
                            <a:srgbClr val="000000"/>
                          </a:solidFill>
                          <a:effectLst/>
                          <a:latin typeface="Times New Roman" panose="02020603050405020304" pitchFamily="18" charset="0"/>
                          <a:cs typeface="Times New Roman" panose="02020603050405020304" pitchFamily="18" charset="0"/>
                        </a:rPr>
                        <a:t>11</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03387524"/>
                  </a:ext>
                </a:extLst>
              </a:tr>
              <a:tr h="234175">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Задонский район</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74</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0"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300" b="1" i="0" u="none" strike="noStrike" dirty="0">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36684"/>
                  </a:ext>
                </a:extLst>
              </a:tr>
              <a:tr h="2598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ru-RU" sz="1400" b="1" i="0" u="none" strike="noStrike" dirty="0">
                          <a:solidFill>
                            <a:schemeClr val="bg1"/>
                          </a:solidFill>
                          <a:effectLst/>
                          <a:latin typeface="Times New Roman" panose="02020603050405020304" pitchFamily="18" charset="0"/>
                          <a:cs typeface="Times New Roman" panose="02020603050405020304" pitchFamily="18" charset="0"/>
                        </a:rPr>
                        <a:t>ВСЕГО</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36AC3"/>
                    </a:solidFill>
                  </a:tcPr>
                </a:tc>
                <a:tc>
                  <a:txBody>
                    <a:bodyPr/>
                    <a:lstStyle/>
                    <a:p>
                      <a:pPr algn="ctr" fontAlgn="b"/>
                      <a:r>
                        <a:rPr lang="ru-RU" sz="1400" b="1" i="0" u="none" strike="noStrike" dirty="0">
                          <a:solidFill>
                            <a:schemeClr val="bg1"/>
                          </a:solidFill>
                          <a:effectLst/>
                          <a:latin typeface="Times New Roman" panose="02020603050405020304" pitchFamily="18" charset="0"/>
                          <a:cs typeface="Times New Roman" panose="02020603050405020304" pitchFamily="18" charset="0"/>
                        </a:rPr>
                        <a:t>1 414</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36AC3"/>
                    </a:solidFill>
                  </a:tcPr>
                </a:tc>
                <a:tc>
                  <a:txBody>
                    <a:bodyPr/>
                    <a:lstStyle/>
                    <a:p>
                      <a:pPr algn="ctr" fontAlgn="b"/>
                      <a:r>
                        <a:rPr lang="ru-RU" sz="1400" b="1" i="0" u="none" strike="noStrike" dirty="0">
                          <a:solidFill>
                            <a:schemeClr val="bg1"/>
                          </a:solidFill>
                          <a:effectLst/>
                          <a:latin typeface="Times New Roman" panose="02020603050405020304" pitchFamily="18" charset="0"/>
                          <a:cs typeface="Times New Roman" panose="02020603050405020304" pitchFamily="18" charset="0"/>
                        </a:rPr>
                        <a:t>810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36AC3"/>
                    </a:solidFill>
                  </a:tcPr>
                </a:tc>
                <a:tc>
                  <a:txBody>
                    <a:bodyPr/>
                    <a:lstStyle/>
                    <a:p>
                      <a:pPr algn="ctr" fontAlgn="b"/>
                      <a:r>
                        <a:rPr lang="ru-RU" sz="1400" b="1" i="0" u="none" strike="noStrike" dirty="0">
                          <a:solidFill>
                            <a:schemeClr val="bg1"/>
                          </a:solidFill>
                          <a:effectLst/>
                          <a:latin typeface="Times New Roman" panose="02020603050405020304" pitchFamily="18" charset="0"/>
                          <a:cs typeface="Times New Roman" panose="02020603050405020304" pitchFamily="18" charset="0"/>
                        </a:rPr>
                        <a:t>57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36AC3"/>
                    </a:solidFill>
                  </a:tcPr>
                </a:tc>
                <a:extLst>
                  <a:ext uri="{0D108BD9-81ED-4DB2-BD59-A6C34878D82A}">
                    <a16:rowId xmlns:a16="http://schemas.microsoft.com/office/drawing/2014/main" val="3472209934"/>
                  </a:ext>
                </a:extLst>
              </a:tr>
            </a:tbl>
          </a:graphicData>
        </a:graphic>
      </p:graphicFrame>
      <p:graphicFrame>
        <p:nvGraphicFramePr>
          <p:cNvPr id="4" name="Диаграмма 3">
            <a:extLst>
              <a:ext uri="{FF2B5EF4-FFF2-40B4-BE49-F238E27FC236}">
                <a16:creationId xmlns:a16="http://schemas.microsoft.com/office/drawing/2014/main" id="{72ECC286-FE99-4A5A-9E79-1E1AC2A028BE}"/>
              </a:ext>
            </a:extLst>
          </p:cNvPr>
          <p:cNvGraphicFramePr>
            <a:graphicFrameLocks/>
          </p:cNvGraphicFramePr>
          <p:nvPr>
            <p:extLst>
              <p:ext uri="{D42A27DB-BD31-4B8C-83A1-F6EECF244321}">
                <p14:modId xmlns:p14="http://schemas.microsoft.com/office/powerpoint/2010/main" val="1899607308"/>
              </p:ext>
            </p:extLst>
          </p:nvPr>
        </p:nvGraphicFramePr>
        <p:xfrm>
          <a:off x="6323604" y="1246440"/>
          <a:ext cx="4772586" cy="3537498"/>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a:extLst>
              <a:ext uri="{FF2B5EF4-FFF2-40B4-BE49-F238E27FC236}">
                <a16:creationId xmlns:a16="http://schemas.microsoft.com/office/drawing/2014/main" id="{4EE6F509-C0F5-40CA-B65F-E0D624AABA9D}"/>
              </a:ext>
            </a:extLst>
          </p:cNvPr>
          <p:cNvSpPr/>
          <p:nvPr/>
        </p:nvSpPr>
        <p:spPr>
          <a:xfrm>
            <a:off x="7894857" y="2446633"/>
            <a:ext cx="157716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600" b="1" i="0" u="none" strike="noStrike" kern="1200" cap="none" spc="0" normalizeH="0" baseline="0" noProof="0" dirty="0">
                <a:ln>
                  <a:noFill/>
                </a:ln>
                <a:solidFill>
                  <a:prstClr val="black"/>
                </a:solidFill>
                <a:effectLst/>
                <a:uLnTx/>
                <a:uFillTx/>
                <a:latin typeface="Calibri" panose="020F0502020204030204"/>
                <a:ea typeface="+mn-ea"/>
                <a:cs typeface="+mn-cs"/>
              </a:rPr>
              <a:t>1 414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планов-</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графиков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rPr>
              <a:t>закупок</a:t>
            </a:r>
          </a:p>
        </p:txBody>
      </p:sp>
      <p:sp>
        <p:nvSpPr>
          <p:cNvPr id="6" name="Прямоугольник 5">
            <a:extLst>
              <a:ext uri="{FF2B5EF4-FFF2-40B4-BE49-F238E27FC236}">
                <a16:creationId xmlns:a16="http://schemas.microsoft.com/office/drawing/2014/main" id="{CC3BC3F8-0126-4C9F-9E5D-BD26093CA2D9}"/>
              </a:ext>
            </a:extLst>
          </p:cNvPr>
          <p:cNvSpPr/>
          <p:nvPr/>
        </p:nvSpPr>
        <p:spPr>
          <a:xfrm>
            <a:off x="6323604" y="5078281"/>
            <a:ext cx="466725" cy="287336"/>
          </a:xfrm>
          <a:prstGeom prst="rect">
            <a:avLst/>
          </a:prstGeom>
          <a:solidFill>
            <a:schemeClr val="accent6">
              <a:lumMod val="50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CECAC73-3800-497F-A30C-529534B322A2}"/>
              </a:ext>
            </a:extLst>
          </p:cNvPr>
          <p:cNvSpPr txBox="1"/>
          <p:nvPr/>
        </p:nvSpPr>
        <p:spPr>
          <a:xfrm>
            <a:off x="6790327" y="5052973"/>
            <a:ext cx="45149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rPr>
              <a:t>Количество размещенных планов-графиков</a:t>
            </a:r>
          </a:p>
        </p:txBody>
      </p:sp>
      <p:sp>
        <p:nvSpPr>
          <p:cNvPr id="8" name="Прямоугольник 7">
            <a:extLst>
              <a:ext uri="{FF2B5EF4-FFF2-40B4-BE49-F238E27FC236}">
                <a16:creationId xmlns:a16="http://schemas.microsoft.com/office/drawing/2014/main" id="{32CADD5D-DA86-46C4-B03E-639B4D18BAA9}"/>
              </a:ext>
            </a:extLst>
          </p:cNvPr>
          <p:cNvSpPr/>
          <p:nvPr/>
        </p:nvSpPr>
        <p:spPr>
          <a:xfrm>
            <a:off x="6323604" y="5507118"/>
            <a:ext cx="466725" cy="287336"/>
          </a:xfrm>
          <a:prstGeom prst="rect">
            <a:avLst/>
          </a:prstGeom>
          <a:solidFill>
            <a:srgbClr val="FF000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05904C2-5445-4D2B-9B4D-24D3A1BD94B1}"/>
              </a:ext>
            </a:extLst>
          </p:cNvPr>
          <p:cNvSpPr txBox="1"/>
          <p:nvPr/>
        </p:nvSpPr>
        <p:spPr>
          <a:xfrm>
            <a:off x="6790327" y="5486677"/>
            <a:ext cx="45149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rPr>
              <a:t>Количество не размещенных планов-графиков</a:t>
            </a:r>
          </a:p>
        </p:txBody>
      </p:sp>
      <p:sp>
        <p:nvSpPr>
          <p:cNvPr id="10" name="TextBox 9">
            <a:extLst>
              <a:ext uri="{FF2B5EF4-FFF2-40B4-BE49-F238E27FC236}">
                <a16:creationId xmlns:a16="http://schemas.microsoft.com/office/drawing/2014/main" id="{FB0F63F3-2837-463D-AE6E-0A902E75B2B4}"/>
              </a:ext>
            </a:extLst>
          </p:cNvPr>
          <p:cNvSpPr txBox="1"/>
          <p:nvPr/>
        </p:nvSpPr>
        <p:spPr>
          <a:xfrm>
            <a:off x="5880779" y="6119574"/>
            <a:ext cx="6198670" cy="646331"/>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Сдерживающие факторы для формирования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планов-графиков отсутствуют</a:t>
            </a:r>
          </a:p>
        </p:txBody>
      </p:sp>
    </p:spTree>
    <p:extLst>
      <p:ext uri="{BB962C8B-B14F-4D97-AF65-F5344CB8AC3E}">
        <p14:creationId xmlns:p14="http://schemas.microsoft.com/office/powerpoint/2010/main" val="76203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073B1A25-9D6E-4424-9486-04E9D385E66C}"/>
              </a:ext>
            </a:extLst>
          </p:cNvPr>
          <p:cNvPicPr>
            <a:picLocks noChangeAspect="1"/>
          </p:cNvPicPr>
          <p:nvPr/>
        </p:nvPicPr>
        <p:blipFill rotWithShape="1">
          <a:blip r:embed="rId2"/>
          <a:srcRect t="20757"/>
          <a:stretch/>
        </p:blipFill>
        <p:spPr>
          <a:xfrm>
            <a:off x="617679" y="1849746"/>
            <a:ext cx="11192172" cy="1728458"/>
          </a:xfrm>
          <a:prstGeom prst="rect">
            <a:avLst/>
          </a:prstGeom>
        </p:spPr>
      </p:pic>
      <p:sp>
        <p:nvSpPr>
          <p:cNvPr id="2" name="Заголовок 1">
            <a:extLst>
              <a:ext uri="{FF2B5EF4-FFF2-40B4-BE49-F238E27FC236}">
                <a16:creationId xmlns:a16="http://schemas.microsoft.com/office/drawing/2014/main" id="{2F89003C-D450-4E36-A6F6-C63FBFE478F8}"/>
              </a:ext>
            </a:extLst>
          </p:cNvPr>
          <p:cNvSpPr txBox="1">
            <a:spLocks/>
          </p:cNvSpPr>
          <p:nvPr/>
        </p:nvSpPr>
        <p:spPr>
          <a:xfrm>
            <a:off x="1204546" y="184252"/>
            <a:ext cx="10987454" cy="3778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a:latin typeface="Times New Roman" panose="02020603050405020304" pitchFamily="18" charset="0"/>
                <a:cs typeface="Times New Roman" panose="02020603050405020304" pitchFamily="18" charset="0"/>
              </a:rPr>
              <a:t>ЗАПРОС ПРАВ ОКУ «Управление по размещению госзаказа Липецкой области» В ЕИС </a:t>
            </a:r>
            <a:br>
              <a:rPr lang="ru-RU" sz="1800" b="1">
                <a:latin typeface="Times New Roman" panose="02020603050405020304" pitchFamily="18" charset="0"/>
                <a:cs typeface="Times New Roman" panose="02020603050405020304" pitchFamily="18" charset="0"/>
              </a:rPr>
            </a:br>
            <a:r>
              <a:rPr lang="ru-RU" sz="1800" b="1">
                <a:latin typeface="Times New Roman" panose="02020603050405020304" pitchFamily="18" charset="0"/>
                <a:cs typeface="Times New Roman" panose="02020603050405020304" pitchFamily="18" charset="0"/>
              </a:rPr>
              <a:t>(действия уполномоченного учреждения)</a:t>
            </a:r>
            <a:endParaRPr lang="ru-RU" sz="1800" dirty="0">
              <a:latin typeface="Times New Roman" panose="02020603050405020304" pitchFamily="18" charset="0"/>
              <a:cs typeface="Times New Roman" panose="02020603050405020304" pitchFamily="18" charset="0"/>
            </a:endParaRPr>
          </a:p>
        </p:txBody>
      </p:sp>
      <p:grpSp>
        <p:nvGrpSpPr>
          <p:cNvPr id="3" name="Group 1988">
            <a:extLst>
              <a:ext uri="{FF2B5EF4-FFF2-40B4-BE49-F238E27FC236}">
                <a16:creationId xmlns:a16="http://schemas.microsoft.com/office/drawing/2014/main" id="{B64B264F-131D-41DF-B70F-31DD155E0260}"/>
              </a:ext>
            </a:extLst>
          </p:cNvPr>
          <p:cNvGrpSpPr/>
          <p:nvPr/>
        </p:nvGrpSpPr>
        <p:grpSpPr>
          <a:xfrm>
            <a:off x="449090" y="731619"/>
            <a:ext cx="11293820" cy="3173513"/>
            <a:chOff x="0" y="-88509"/>
            <a:chExt cx="6062990" cy="2458300"/>
          </a:xfrm>
        </p:grpSpPr>
        <p:sp>
          <p:nvSpPr>
            <p:cNvPr id="4" name="Rectangle 49">
              <a:extLst>
                <a:ext uri="{FF2B5EF4-FFF2-40B4-BE49-F238E27FC236}">
                  <a16:creationId xmlns:a16="http://schemas.microsoft.com/office/drawing/2014/main" id="{149A8D71-6DA0-4500-9766-0BE0F9C97345}"/>
                </a:ext>
              </a:extLst>
            </p:cNvPr>
            <p:cNvSpPr/>
            <p:nvPr/>
          </p:nvSpPr>
          <p:spPr>
            <a:xfrm>
              <a:off x="6016371" y="469816"/>
              <a:ext cx="46619" cy="206430"/>
            </a:xfrm>
            <a:prstGeom prst="rect">
              <a:avLst/>
            </a:prstGeom>
            <a:ln>
              <a:noFill/>
            </a:ln>
          </p:spPr>
          <p:txBody>
            <a:bodyPr vert="horz" lIns="0" tIns="0" rIns="0" bIns="0" rtlCol="0">
              <a:noAutofit/>
            </a:bodyPr>
            <a:lstStyle/>
            <a:p>
              <a:pPr marL="13970" indent="-6350" algn="l">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rPr>
                <a:t> </a:t>
              </a:r>
            </a:p>
          </p:txBody>
        </p:sp>
        <p:sp>
          <p:nvSpPr>
            <p:cNvPr id="5" name="Rectangle 50">
              <a:extLst>
                <a:ext uri="{FF2B5EF4-FFF2-40B4-BE49-F238E27FC236}">
                  <a16:creationId xmlns:a16="http://schemas.microsoft.com/office/drawing/2014/main" id="{CDFA0C8D-9B28-4BF6-BF39-94920B262CEB}"/>
                </a:ext>
              </a:extLst>
            </p:cNvPr>
            <p:cNvSpPr/>
            <p:nvPr/>
          </p:nvSpPr>
          <p:spPr>
            <a:xfrm>
              <a:off x="5978271" y="2163361"/>
              <a:ext cx="46619" cy="206430"/>
            </a:xfrm>
            <a:prstGeom prst="rect">
              <a:avLst/>
            </a:prstGeom>
            <a:ln>
              <a:noFill/>
            </a:ln>
          </p:spPr>
          <p:txBody>
            <a:bodyPr vert="horz" lIns="0" tIns="0" rIns="0" bIns="0" rtlCol="0">
              <a:noAutofit/>
            </a:bodyPr>
            <a:lstStyle/>
            <a:p>
              <a:pPr marL="13970" indent="-6350" algn="l">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rPr>
                <a:t> </a:t>
              </a:r>
            </a:p>
          </p:txBody>
        </p:sp>
        <p:pic>
          <p:nvPicPr>
            <p:cNvPr id="6" name="Picture 138">
              <a:extLst>
                <a:ext uri="{FF2B5EF4-FFF2-40B4-BE49-F238E27FC236}">
                  <a16:creationId xmlns:a16="http://schemas.microsoft.com/office/drawing/2014/main" id="{E9867325-2EE0-4B08-9445-EF25300BB301}"/>
                </a:ext>
              </a:extLst>
            </p:cNvPr>
            <p:cNvPicPr/>
            <p:nvPr/>
          </p:nvPicPr>
          <p:blipFill>
            <a:blip r:embed="rId3"/>
            <a:stretch>
              <a:fillRect/>
            </a:stretch>
          </p:blipFill>
          <p:spPr>
            <a:xfrm>
              <a:off x="33020" y="0"/>
              <a:ext cx="5975604" cy="594360"/>
            </a:xfrm>
            <a:prstGeom prst="rect">
              <a:avLst/>
            </a:prstGeom>
            <a:ln>
              <a:noFill/>
            </a:ln>
          </p:spPr>
        </p:pic>
        <p:pic>
          <p:nvPicPr>
            <p:cNvPr id="7" name="Picture 140">
              <a:extLst>
                <a:ext uri="{FF2B5EF4-FFF2-40B4-BE49-F238E27FC236}">
                  <a16:creationId xmlns:a16="http://schemas.microsoft.com/office/drawing/2014/main" id="{0560CD48-4ED6-4403-98EB-8B02C58153B3}"/>
                </a:ext>
              </a:extLst>
            </p:cNvPr>
            <p:cNvPicPr/>
            <p:nvPr/>
          </p:nvPicPr>
          <p:blipFill rotWithShape="1">
            <a:blip r:embed="rId4"/>
            <a:srcRect t="-48472" b="87110"/>
            <a:stretch/>
          </p:blipFill>
          <p:spPr>
            <a:xfrm>
              <a:off x="15462" y="-88509"/>
              <a:ext cx="5939283" cy="943721"/>
            </a:xfrm>
            <a:prstGeom prst="rect">
              <a:avLst/>
            </a:prstGeom>
            <a:ln>
              <a:noFill/>
            </a:ln>
          </p:spPr>
        </p:pic>
        <p:sp>
          <p:nvSpPr>
            <p:cNvPr id="8" name="Shape 146">
              <a:extLst>
                <a:ext uri="{FF2B5EF4-FFF2-40B4-BE49-F238E27FC236}">
                  <a16:creationId xmlns:a16="http://schemas.microsoft.com/office/drawing/2014/main" id="{F54C9A7F-917E-4C5C-938B-47B1F299EB10}"/>
                </a:ext>
              </a:extLst>
            </p:cNvPr>
            <p:cNvSpPr/>
            <p:nvPr/>
          </p:nvSpPr>
          <p:spPr>
            <a:xfrm>
              <a:off x="629031" y="485267"/>
              <a:ext cx="447929" cy="351663"/>
            </a:xfrm>
            <a:custGeom>
              <a:avLst/>
              <a:gdLst/>
              <a:ahLst/>
              <a:cxnLst/>
              <a:rect l="0" t="0" r="0" b="0"/>
              <a:pathLst>
                <a:path w="447929" h="351663">
                  <a:moveTo>
                    <a:pt x="19431" y="0"/>
                  </a:moveTo>
                  <a:lnTo>
                    <a:pt x="332082" y="241965"/>
                  </a:lnTo>
                  <a:lnTo>
                    <a:pt x="351536" y="216789"/>
                  </a:lnTo>
                  <a:lnTo>
                    <a:pt x="447929" y="351663"/>
                  </a:lnTo>
                  <a:lnTo>
                    <a:pt x="293243" y="292227"/>
                  </a:lnTo>
                  <a:lnTo>
                    <a:pt x="312710" y="267035"/>
                  </a:lnTo>
                  <a:lnTo>
                    <a:pt x="0" y="25146"/>
                  </a:lnTo>
                  <a:lnTo>
                    <a:pt x="19431" y="0"/>
                  </a:lnTo>
                  <a:close/>
                </a:path>
              </a:pathLst>
            </a:custGeom>
            <a:ln w="0" cap="flat">
              <a:noFill/>
              <a:round/>
            </a:ln>
          </p:spPr>
          <p:style>
            <a:lnRef idx="0">
              <a:srgbClr val="000000">
                <a:alpha val="0"/>
              </a:srgbClr>
            </a:lnRef>
            <a:fillRef idx="1">
              <a:srgbClr val="FF0000"/>
            </a:fillRef>
            <a:effectRef idx="0">
              <a:scrgbClr r="0" g="0" b="0"/>
            </a:effectRef>
            <a:fontRef idx="none"/>
          </p:style>
          <p:txBody>
            <a:bodyPr/>
            <a:lstStyle/>
            <a:p>
              <a:endParaRPr lang="ru-RU"/>
            </a:p>
          </p:txBody>
        </p:sp>
        <p:sp>
          <p:nvSpPr>
            <p:cNvPr id="9" name="Shape 149">
              <a:extLst>
                <a:ext uri="{FF2B5EF4-FFF2-40B4-BE49-F238E27FC236}">
                  <a16:creationId xmlns:a16="http://schemas.microsoft.com/office/drawing/2014/main" id="{A76B797F-B5EF-4C07-9DEF-8ED1DF615BED}"/>
                </a:ext>
              </a:extLst>
            </p:cNvPr>
            <p:cNvSpPr/>
            <p:nvPr/>
          </p:nvSpPr>
          <p:spPr>
            <a:xfrm>
              <a:off x="2139950" y="1092835"/>
              <a:ext cx="776605" cy="95250"/>
            </a:xfrm>
            <a:custGeom>
              <a:avLst/>
              <a:gdLst/>
              <a:ahLst/>
              <a:cxnLst/>
              <a:rect l="0" t="0" r="0" b="0"/>
              <a:pathLst>
                <a:path w="776605" h="95250">
                  <a:moveTo>
                    <a:pt x="617855" y="0"/>
                  </a:moveTo>
                  <a:lnTo>
                    <a:pt x="776605" y="47625"/>
                  </a:lnTo>
                  <a:lnTo>
                    <a:pt x="617855" y="95250"/>
                  </a:lnTo>
                  <a:lnTo>
                    <a:pt x="617855" y="63500"/>
                  </a:lnTo>
                  <a:lnTo>
                    <a:pt x="0" y="63500"/>
                  </a:lnTo>
                  <a:lnTo>
                    <a:pt x="0" y="31750"/>
                  </a:lnTo>
                  <a:lnTo>
                    <a:pt x="617855" y="31750"/>
                  </a:lnTo>
                  <a:lnTo>
                    <a:pt x="617855" y="0"/>
                  </a:lnTo>
                  <a:close/>
                </a:path>
              </a:pathLst>
            </a:custGeom>
            <a:ln w="0" cap="flat">
              <a:noFill/>
              <a:round/>
            </a:ln>
          </p:spPr>
          <p:style>
            <a:lnRef idx="0">
              <a:srgbClr val="000000">
                <a:alpha val="0"/>
              </a:srgbClr>
            </a:lnRef>
            <a:fillRef idx="1">
              <a:srgbClr val="FF0000"/>
            </a:fillRef>
            <a:effectRef idx="0">
              <a:scrgbClr r="0" g="0" b="0"/>
            </a:effectRef>
            <a:fontRef idx="none"/>
          </p:style>
          <p:txBody>
            <a:bodyPr/>
            <a:lstStyle/>
            <a:p>
              <a:endParaRPr lang="ru-RU"/>
            </a:p>
          </p:txBody>
        </p:sp>
        <p:sp>
          <p:nvSpPr>
            <p:cNvPr id="10" name="Rectangle 150">
              <a:extLst>
                <a:ext uri="{FF2B5EF4-FFF2-40B4-BE49-F238E27FC236}">
                  <a16:creationId xmlns:a16="http://schemas.microsoft.com/office/drawing/2014/main" id="{28A26273-126F-47C5-837E-5F95A723848C}"/>
                </a:ext>
              </a:extLst>
            </p:cNvPr>
            <p:cNvSpPr/>
            <p:nvPr/>
          </p:nvSpPr>
          <p:spPr>
            <a:xfrm>
              <a:off x="1069975" y="585445"/>
              <a:ext cx="101346" cy="224380"/>
            </a:xfrm>
            <a:prstGeom prst="rect">
              <a:avLst/>
            </a:prstGeom>
            <a:ln>
              <a:noFill/>
            </a:ln>
          </p:spPr>
          <p:txBody>
            <a:bodyPr vert="horz" lIns="0" tIns="0" rIns="0" bIns="0" rtlCol="0">
              <a:noAutofit/>
            </a:bodyPr>
            <a:lstStyle/>
            <a:p>
              <a:pPr marL="13970" indent="-6350" algn="l">
                <a:lnSpc>
                  <a:spcPct val="107000"/>
                </a:lnSpc>
                <a:spcAft>
                  <a:spcPts val="800"/>
                </a:spcAft>
              </a:pPr>
              <a:r>
                <a:rPr lang="ru-RU" sz="1200" b="1">
                  <a:solidFill>
                    <a:srgbClr val="FF0000"/>
                  </a:solidFill>
                  <a:effectLst/>
                  <a:latin typeface="Times New Roman" panose="02020603050405020304" pitchFamily="18" charset="0"/>
                  <a:ea typeface="Times New Roman" panose="02020603050405020304" pitchFamily="18" charset="0"/>
                </a:rPr>
                <a:t>1</a:t>
              </a:r>
              <a:endParaRPr lang="ru-RU" sz="1100">
                <a:solidFill>
                  <a:srgbClr val="000000"/>
                </a:solidFill>
                <a:effectLst/>
                <a:latin typeface="Times New Roman" panose="02020603050405020304" pitchFamily="18" charset="0"/>
                <a:ea typeface="Times New Roman" panose="02020603050405020304" pitchFamily="18" charset="0"/>
              </a:endParaRPr>
            </a:p>
          </p:txBody>
        </p:sp>
        <p:sp>
          <p:nvSpPr>
            <p:cNvPr id="11" name="Rectangle 151">
              <a:extLst>
                <a:ext uri="{FF2B5EF4-FFF2-40B4-BE49-F238E27FC236}">
                  <a16:creationId xmlns:a16="http://schemas.microsoft.com/office/drawing/2014/main" id="{3F004126-24A6-49A8-BE3C-07574FD56667}"/>
                </a:ext>
              </a:extLst>
            </p:cNvPr>
            <p:cNvSpPr/>
            <p:nvPr/>
          </p:nvSpPr>
          <p:spPr>
            <a:xfrm>
              <a:off x="1146175" y="585445"/>
              <a:ext cx="50673" cy="224380"/>
            </a:xfrm>
            <a:prstGeom prst="rect">
              <a:avLst/>
            </a:prstGeom>
            <a:ln>
              <a:noFill/>
            </a:ln>
          </p:spPr>
          <p:txBody>
            <a:bodyPr vert="horz" lIns="0" tIns="0" rIns="0" bIns="0" rtlCol="0">
              <a:noAutofit/>
            </a:bodyPr>
            <a:lstStyle/>
            <a:p>
              <a:pPr marL="13970" indent="-6350" algn="l">
                <a:lnSpc>
                  <a:spcPct val="107000"/>
                </a:lnSpc>
                <a:spcAft>
                  <a:spcPts val="800"/>
                </a:spcAft>
              </a:pPr>
              <a:r>
                <a:rPr lang="ru-RU" sz="1200" b="1">
                  <a:solidFill>
                    <a:srgbClr val="FF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Times New Roman" panose="02020603050405020304" pitchFamily="18" charset="0"/>
                <a:ea typeface="Times New Roman" panose="02020603050405020304" pitchFamily="18" charset="0"/>
              </a:endParaRPr>
            </a:p>
          </p:txBody>
        </p:sp>
        <p:sp>
          <p:nvSpPr>
            <p:cNvPr id="12" name="Shape 152">
              <a:extLst>
                <a:ext uri="{FF2B5EF4-FFF2-40B4-BE49-F238E27FC236}">
                  <a16:creationId xmlns:a16="http://schemas.microsoft.com/office/drawing/2014/main" id="{F4F13883-0448-43C0-92BE-C568E3B69DC2}"/>
                </a:ext>
              </a:extLst>
            </p:cNvPr>
            <p:cNvSpPr/>
            <p:nvPr/>
          </p:nvSpPr>
          <p:spPr>
            <a:xfrm>
              <a:off x="2514775" y="958851"/>
              <a:ext cx="146510" cy="131464"/>
            </a:xfrm>
            <a:custGeom>
              <a:avLst/>
              <a:gdLst/>
              <a:ahLst/>
              <a:cxnLst/>
              <a:rect l="0" t="0" r="0" b="0"/>
              <a:pathLst>
                <a:path w="143510" h="143510">
                  <a:moveTo>
                    <a:pt x="71755" y="0"/>
                  </a:moveTo>
                  <a:cubicBezTo>
                    <a:pt x="111379" y="0"/>
                    <a:pt x="143510" y="32131"/>
                    <a:pt x="143510" y="71755"/>
                  </a:cubicBezTo>
                  <a:cubicBezTo>
                    <a:pt x="143510" y="111379"/>
                    <a:pt x="111379" y="143510"/>
                    <a:pt x="71755" y="143510"/>
                  </a:cubicBezTo>
                  <a:cubicBezTo>
                    <a:pt x="32131" y="143510"/>
                    <a:pt x="0" y="111379"/>
                    <a:pt x="0" y="71755"/>
                  </a:cubicBezTo>
                  <a:cubicBezTo>
                    <a:pt x="0" y="32131"/>
                    <a:pt x="32131" y="0"/>
                    <a:pt x="71755" y="0"/>
                  </a:cubicBezTo>
                  <a:close/>
                </a:path>
              </a:pathLst>
            </a:custGeom>
            <a:ln w="0" cap="flat">
              <a:noFill/>
              <a:round/>
            </a:ln>
          </p:spPr>
          <p:style>
            <a:lnRef idx="0">
              <a:srgbClr val="000000">
                <a:alpha val="0"/>
              </a:srgbClr>
            </a:lnRef>
            <a:fillRef idx="1">
              <a:srgbClr val="FFFFFF">
                <a:alpha val="63137"/>
              </a:srgbClr>
            </a:fillRef>
            <a:effectRef idx="0">
              <a:scrgbClr r="0" g="0" b="0"/>
            </a:effectRef>
            <a:fontRef idx="none"/>
          </p:style>
          <p:txBody>
            <a:bodyPr/>
            <a:lstStyle/>
            <a:p>
              <a:endParaRPr lang="ru-RU"/>
            </a:p>
          </p:txBody>
        </p:sp>
        <p:sp>
          <p:nvSpPr>
            <p:cNvPr id="13" name="Rectangle 153">
              <a:extLst>
                <a:ext uri="{FF2B5EF4-FFF2-40B4-BE49-F238E27FC236}">
                  <a16:creationId xmlns:a16="http://schemas.microsoft.com/office/drawing/2014/main" id="{C678E834-FBB1-4091-8DFE-1BE44341A3E4}"/>
                </a:ext>
              </a:extLst>
            </p:cNvPr>
            <p:cNvSpPr/>
            <p:nvPr/>
          </p:nvSpPr>
          <p:spPr>
            <a:xfrm>
              <a:off x="2568654" y="966227"/>
              <a:ext cx="101346" cy="224380"/>
            </a:xfrm>
            <a:prstGeom prst="rect">
              <a:avLst/>
            </a:prstGeom>
            <a:ln>
              <a:noFill/>
            </a:ln>
          </p:spPr>
          <p:txBody>
            <a:bodyPr vert="horz" lIns="0" tIns="0" rIns="0" bIns="0" rtlCol="0">
              <a:noAutofit/>
            </a:bodyPr>
            <a:lstStyle/>
            <a:p>
              <a:pPr marL="13970" indent="-6350" algn="l">
                <a:lnSpc>
                  <a:spcPct val="107000"/>
                </a:lnSpc>
                <a:spcAft>
                  <a:spcPts val="800"/>
                </a:spcAft>
              </a:pPr>
              <a:r>
                <a:rPr lang="ru-RU" sz="1200" b="1" dirty="0">
                  <a:solidFill>
                    <a:srgbClr val="FF0000"/>
                  </a:solidFill>
                  <a:effectLst/>
                  <a:latin typeface="Times New Roman" panose="02020603050405020304" pitchFamily="18" charset="0"/>
                  <a:ea typeface="Times New Roman" panose="02020603050405020304" pitchFamily="18" charset="0"/>
                </a:rPr>
                <a:t>2</a:t>
              </a:r>
              <a:endParaRPr lang="ru-RU" sz="1100" dirty="0">
                <a:solidFill>
                  <a:srgbClr val="000000"/>
                </a:solidFill>
                <a:effectLst/>
                <a:latin typeface="Times New Roman" panose="02020603050405020304" pitchFamily="18" charset="0"/>
                <a:ea typeface="Times New Roman" panose="02020603050405020304" pitchFamily="18" charset="0"/>
              </a:endParaRPr>
            </a:p>
          </p:txBody>
        </p:sp>
        <p:sp>
          <p:nvSpPr>
            <p:cNvPr id="14" name="Rectangle 154">
              <a:extLst>
                <a:ext uri="{FF2B5EF4-FFF2-40B4-BE49-F238E27FC236}">
                  <a16:creationId xmlns:a16="http://schemas.microsoft.com/office/drawing/2014/main" id="{BEF00A0D-4367-4E04-A407-2C148787081F}"/>
                </a:ext>
              </a:extLst>
            </p:cNvPr>
            <p:cNvSpPr/>
            <p:nvPr/>
          </p:nvSpPr>
          <p:spPr>
            <a:xfrm>
              <a:off x="2630932" y="943584"/>
              <a:ext cx="50673" cy="224380"/>
            </a:xfrm>
            <a:prstGeom prst="rect">
              <a:avLst/>
            </a:prstGeom>
            <a:ln>
              <a:noFill/>
            </a:ln>
          </p:spPr>
          <p:txBody>
            <a:bodyPr vert="horz" lIns="0" tIns="0" rIns="0" bIns="0" rtlCol="0">
              <a:noAutofit/>
            </a:bodyPr>
            <a:lstStyle/>
            <a:p>
              <a:pPr marL="13970" indent="-6350" algn="l">
                <a:lnSpc>
                  <a:spcPct val="107000"/>
                </a:lnSpc>
                <a:spcAft>
                  <a:spcPts val="800"/>
                </a:spcAft>
              </a:pPr>
              <a:r>
                <a:rPr lang="ru-RU" sz="1200" b="1">
                  <a:solidFill>
                    <a:srgbClr val="FF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Times New Roman" panose="02020603050405020304" pitchFamily="18" charset="0"/>
                <a:ea typeface="Times New Roman" panose="02020603050405020304" pitchFamily="18" charset="0"/>
              </a:endParaRPr>
            </a:p>
          </p:txBody>
        </p:sp>
        <p:sp>
          <p:nvSpPr>
            <p:cNvPr id="15" name="Shape 161">
              <a:extLst>
                <a:ext uri="{FF2B5EF4-FFF2-40B4-BE49-F238E27FC236}">
                  <a16:creationId xmlns:a16="http://schemas.microsoft.com/office/drawing/2014/main" id="{75774C20-0981-4C39-BCAA-206856DC4F2B}"/>
                </a:ext>
              </a:extLst>
            </p:cNvPr>
            <p:cNvSpPr/>
            <p:nvPr/>
          </p:nvSpPr>
          <p:spPr>
            <a:xfrm>
              <a:off x="0" y="18093"/>
              <a:ext cx="5972175" cy="1501376"/>
            </a:xfrm>
            <a:custGeom>
              <a:avLst/>
              <a:gdLst/>
              <a:ahLst/>
              <a:cxnLst/>
              <a:rect l="0" t="0" r="0" b="0"/>
              <a:pathLst>
                <a:path w="5972175" h="2230120">
                  <a:moveTo>
                    <a:pt x="0" y="2230120"/>
                  </a:moveTo>
                  <a:lnTo>
                    <a:pt x="5972175" y="2230120"/>
                  </a:lnTo>
                  <a:lnTo>
                    <a:pt x="5972175" y="0"/>
                  </a:lnTo>
                  <a:lnTo>
                    <a:pt x="0" y="0"/>
                  </a:lnTo>
                  <a:close/>
                </a:path>
              </a:pathLst>
            </a:custGeom>
            <a:ln w="3175" cap="flat">
              <a:noFill/>
              <a:round/>
            </a:ln>
          </p:spPr>
          <p:style>
            <a:lnRef idx="1">
              <a:srgbClr val="0070C0"/>
            </a:lnRef>
            <a:fillRef idx="0">
              <a:srgbClr val="000000">
                <a:alpha val="0"/>
              </a:srgbClr>
            </a:fillRef>
            <a:effectRef idx="0">
              <a:scrgbClr r="0" g="0" b="0"/>
            </a:effectRef>
            <a:fontRef idx="none"/>
          </p:style>
          <p:txBody>
            <a:bodyPr/>
            <a:lstStyle/>
            <a:p>
              <a:endParaRPr lang="ru-RU"/>
            </a:p>
          </p:txBody>
        </p:sp>
      </p:grpSp>
      <p:pic>
        <p:nvPicPr>
          <p:cNvPr id="17" name="Рисунок 16">
            <a:extLst>
              <a:ext uri="{FF2B5EF4-FFF2-40B4-BE49-F238E27FC236}">
                <a16:creationId xmlns:a16="http://schemas.microsoft.com/office/drawing/2014/main" id="{6DF43097-93DD-4109-BA5F-64E07C8B4683}"/>
              </a:ext>
            </a:extLst>
          </p:cNvPr>
          <p:cNvPicPr>
            <a:picLocks noChangeAspect="1"/>
          </p:cNvPicPr>
          <p:nvPr/>
        </p:nvPicPr>
        <p:blipFill>
          <a:blip r:embed="rId5"/>
          <a:stretch>
            <a:fillRect/>
          </a:stretch>
        </p:blipFill>
        <p:spPr>
          <a:xfrm>
            <a:off x="648867" y="3676960"/>
            <a:ext cx="10992773" cy="3158776"/>
          </a:xfrm>
          <a:prstGeom prst="rect">
            <a:avLst/>
          </a:prstGeom>
        </p:spPr>
      </p:pic>
    </p:spTree>
    <p:extLst>
      <p:ext uri="{BB962C8B-B14F-4D97-AF65-F5344CB8AC3E}">
        <p14:creationId xmlns:p14="http://schemas.microsoft.com/office/powerpoint/2010/main" val="14491107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2246</TotalTime>
  <Words>2048</Words>
  <Application>Microsoft Office PowerPoint</Application>
  <PresentationFormat>Широкоэкранный</PresentationFormat>
  <Paragraphs>320</Paragraphs>
  <Slides>20</Slides>
  <Notes>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20</vt:i4>
      </vt:variant>
    </vt:vector>
  </HeadingPairs>
  <TitlesOfParts>
    <vt:vector size="30" baseType="lpstr">
      <vt:lpstr>Arial</vt:lpstr>
      <vt:lpstr>Arial Narrow</vt:lpstr>
      <vt:lpstr>Calibri</vt:lpstr>
      <vt:lpstr>Calibri Light</vt:lpstr>
      <vt:lpstr>Franklin Gothic Medium</vt:lpstr>
      <vt:lpstr>Gotham Pro</vt:lpstr>
      <vt:lpstr>Times New Roman</vt:lpstr>
      <vt:lpstr>TimesNewRomanPSMT</vt:lpstr>
      <vt:lpstr>Wingdings</vt:lpstr>
      <vt:lpstr>Тема Office</vt:lpstr>
      <vt:lpstr>Презентация PowerPoint</vt:lpstr>
      <vt:lpstr>Презентация PowerPoint</vt:lpstr>
      <vt:lpstr>Презентация PowerPoint</vt:lpstr>
      <vt:lpstr>ПРАВОВЫЕ ОСНОВАНИЯ ПЕРЕДАЧИ ПОЛНОМОЧИЙ ПО ОПРЕДЕЛЕНИЮ ПОСТАВЩИКА  ОТ МУНИЦИПАЛЬНОГО ОБРАЗОВАНИЯ НА УРОВЕНЬ СУБЪЕКТА. ПРАКТИКА ДРУГИХ СУБЪЕКТОВ РФ</vt:lpstr>
      <vt:lpstr>РАЗВИТИЕ ЦЕНТРАЛИЗАЦИИ ЗАКУПОК КОМПЬЮТЕРНОЙ ТЕХНИКИ И ПРОГРАММНОГО ОБЕСПЕЧЕНИЯ</vt:lpstr>
      <vt:lpstr>Презентация PowerPoint</vt:lpstr>
      <vt:lpstr>Презентация PowerPoint</vt:lpstr>
      <vt:lpstr>Презентация PowerPoint</vt:lpstr>
      <vt:lpstr>Презентация PowerPoint</vt:lpstr>
      <vt:lpstr>ПОДТВЕРЖДЕНИЕ ПРАВ ОКУ «Управление по размещению госзаказа Липецкой области» В ЕИС (действия заказчика)</vt:lpstr>
      <vt:lpstr>Презентация PowerPoint</vt:lpstr>
      <vt:lpstr>ПРИМЕР ЗАЯВКИ НА ЗАКУПКУ ТОВАРОВ, РАБОТ, УСЛУГ  В СФЕРЕ ИНФОРМАЦИОННЫХ ТЕХНОЛОГИЙ В 2024 ГОДУ ЧЕРЕЗ ОКУ «УПРАВЛЕНИЕ ПО РАЗМЕЩЕНИЮ ГОСЗАКАЗА ЛИПЕЦКОЙ ОБЛАСТИ»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u1555</dc:creator>
  <cp:lastModifiedBy>u1584</cp:lastModifiedBy>
  <cp:revision>128</cp:revision>
  <cp:lastPrinted>2023-12-27T07:32:23Z</cp:lastPrinted>
  <dcterms:created xsi:type="dcterms:W3CDTF">2022-11-14T05:48:58Z</dcterms:created>
  <dcterms:modified xsi:type="dcterms:W3CDTF">2024-01-09T14:25:50Z</dcterms:modified>
</cp:coreProperties>
</file>