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0" r:id="rId7"/>
    <p:sldId id="262" r:id="rId8"/>
    <p:sldId id="263" r:id="rId9"/>
    <p:sldId id="264" r:id="rId10"/>
    <p:sldId id="265" r:id="rId11"/>
    <p:sldId id="266" r:id="rId12"/>
    <p:sldId id="267" r:id="rId13"/>
    <p:sldId id="268" r:id="rId14"/>
    <p:sldId id="270" r:id="rId15"/>
    <p:sldId id="269"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Головин Сергей Викторович" initials="ГСВ" lastIdx="1" clrIdx="0">
    <p:extLst>
      <p:ext uri="{19B8F6BF-5375-455C-9EA6-DF929625EA0E}">
        <p15:presenceInfo xmlns:p15="http://schemas.microsoft.com/office/powerpoint/2012/main" userId="S-1-5-21-3943405724-2883400298-3182204929-374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8-16T20:42:35.112" idx="1">
    <p:pos x="10" y="10"/>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2DF4412-E96E-432D-AFF2-4DF711DAF4D0}" type="datetimeFigureOut">
              <a:rPr lang="ru-RU" smtClean="0"/>
              <a:t>30.08.2021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237730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DF4412-E96E-432D-AFF2-4DF711DAF4D0}" type="datetimeFigureOut">
              <a:rPr lang="ru-RU" smtClean="0"/>
              <a:t>30.08.2021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586036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DF4412-E96E-432D-AFF2-4DF711DAF4D0}" type="datetimeFigureOut">
              <a:rPr lang="ru-RU" smtClean="0"/>
              <a:t>30.08.2021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974394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68906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DF4412-E96E-432D-AFF2-4DF711DAF4D0}" type="datetimeFigureOut">
              <a:rPr lang="ru-RU" smtClean="0"/>
              <a:t>30.08.2021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437953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2DF4412-E96E-432D-AFF2-4DF711DAF4D0}" type="datetimeFigureOut">
              <a:rPr lang="ru-RU" smtClean="0"/>
              <a:t>30.08.2021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369685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2DF4412-E96E-432D-AFF2-4DF711DAF4D0}" type="datetimeFigureOut">
              <a:rPr lang="ru-RU" smtClean="0"/>
              <a:t>30.08.2021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3334094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2DF4412-E96E-432D-AFF2-4DF711DAF4D0}" type="datetimeFigureOut">
              <a:rPr lang="ru-RU" smtClean="0"/>
              <a:t>30.08.2021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356311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2DF4412-E96E-432D-AFF2-4DF711DAF4D0}" type="datetimeFigureOut">
              <a:rPr lang="ru-RU" smtClean="0"/>
              <a:t>30.08.2021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921568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2DF4412-E96E-432D-AFF2-4DF711DAF4D0}" type="datetimeFigureOut">
              <a:rPr lang="ru-RU" smtClean="0"/>
              <a:t>30.08.2021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59607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2DF4412-E96E-432D-AFF2-4DF711DAF4D0}" type="datetimeFigureOut">
              <a:rPr lang="ru-RU" smtClean="0"/>
              <a:t>30.08.2021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45579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2DF4412-E96E-432D-AFF2-4DF711DAF4D0}" type="datetimeFigureOut">
              <a:rPr lang="ru-RU" smtClean="0"/>
              <a:t>30.08.2021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1FF5070-0D50-4317-944D-49DE881A58A7}" type="slidenum">
              <a:rPr lang="ru-RU" smtClean="0"/>
              <a:t>‹#›</a:t>
            </a:fld>
            <a:endParaRPr lang="ru-RU"/>
          </a:p>
        </p:txBody>
      </p:sp>
    </p:spTree>
    <p:extLst>
      <p:ext uri="{BB962C8B-B14F-4D97-AF65-F5344CB8AC3E}">
        <p14:creationId xmlns:p14="http://schemas.microsoft.com/office/powerpoint/2010/main" val="2257238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DF4412-E96E-432D-AFF2-4DF711DAF4D0}" type="datetimeFigureOut">
              <a:rPr lang="ru-RU" smtClean="0"/>
              <a:t>30.08.2021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FF5070-0D50-4317-944D-49DE881A58A7}" type="slidenum">
              <a:rPr lang="ru-RU" smtClean="0"/>
              <a:t>‹#›</a:t>
            </a:fld>
            <a:endParaRPr lang="ru-RU"/>
          </a:p>
        </p:txBody>
      </p:sp>
    </p:spTree>
    <p:extLst>
      <p:ext uri="{BB962C8B-B14F-4D97-AF65-F5344CB8AC3E}">
        <p14:creationId xmlns:p14="http://schemas.microsoft.com/office/powerpoint/2010/main" val="423285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400"/>
          </a:p>
        </p:txBody>
      </p:sp>
      <p:sp>
        <p:nvSpPr>
          <p:cNvPr id="3" name="Заголовок 2"/>
          <p:cNvSpPr>
            <a:spLocks noGrp="1"/>
          </p:cNvSpPr>
          <p:nvPr>
            <p:ph type="ctrTitle" idx="4294967295"/>
          </p:nvPr>
        </p:nvSpPr>
        <p:spPr>
          <a:xfrm>
            <a:off x="1718958" y="1737050"/>
            <a:ext cx="9025242" cy="1951096"/>
          </a:xfrm>
          <a:prstGeom prst="rect">
            <a:avLst/>
          </a:prstGeom>
        </p:spPr>
        <p:txBody>
          <a:bodyPr>
            <a:normAutofit/>
          </a:bodyPr>
          <a:lstStyle/>
          <a:p>
            <a:r>
              <a:rPr lang="ru-RU" sz="2800" b="1" cap="all" dirty="0">
                <a:solidFill>
                  <a:srgbClr val="1F264A"/>
                </a:solidFill>
              </a:rPr>
              <a:t>ПОРЯДОК </a:t>
            </a:r>
            <a:r>
              <a:rPr lang="ru-RU" sz="2800" b="1" cap="all" dirty="0" smtClean="0">
                <a:solidFill>
                  <a:srgbClr val="1F264A"/>
                </a:solidFill>
              </a:rPr>
              <a:t>изменения цены КОНТРАКТА</a:t>
            </a:r>
            <a:r>
              <a:rPr lang="ru-RU" sz="2800" b="1" cap="all" dirty="0">
                <a:solidFill>
                  <a:srgbClr val="1F264A"/>
                </a:solidFill>
              </a:rPr>
              <a:t>, </a:t>
            </a:r>
            <a:r>
              <a:rPr lang="ru-RU" sz="2800" b="1" cap="all" dirty="0" smtClean="0">
                <a:solidFill>
                  <a:srgbClr val="1F264A"/>
                </a:solidFill>
              </a:rPr>
              <a:t>корректировки сметы контракта в связи с существенным ростом стоимости строительных ресурсов.</a:t>
            </a:r>
            <a:endParaRPr lang="ru-RU" sz="2800" b="1" cap="all" dirty="0">
              <a:solidFill>
                <a:srgbClr val="1F264A"/>
              </a:solidFill>
            </a:endParaRPr>
          </a:p>
        </p:txBody>
      </p:sp>
    </p:spTree>
    <p:extLst>
      <p:ext uri="{BB962C8B-B14F-4D97-AF65-F5344CB8AC3E}">
        <p14:creationId xmlns:p14="http://schemas.microsoft.com/office/powerpoint/2010/main" val="3542260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5064" y="512551"/>
            <a:ext cx="5946243" cy="338554"/>
          </a:xfrm>
          <a:prstGeom prst="rect">
            <a:avLst/>
          </a:prstGeom>
          <a:noFill/>
        </p:spPr>
        <p:txBody>
          <a:bodyPr wrap="non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4. Осуществляется корректировка сметы контракта</a:t>
            </a:r>
            <a:endParaRPr lang="ru-RU" sz="1600" b="1" dirty="0">
              <a:solidFill>
                <a:srgbClr val="C00000"/>
              </a:solidFill>
              <a:latin typeface="Arial" panose="020B0604020202020204" pitchFamily="34" charset="0"/>
              <a:cs typeface="Arial" panose="020B0604020202020204" pitchFamily="34" charset="0"/>
            </a:endParaRPr>
          </a:p>
        </p:txBody>
      </p:sp>
      <p:sp>
        <p:nvSpPr>
          <p:cNvPr id="5" name="Прямоугольник 4"/>
          <p:cNvSpPr/>
          <p:nvPr/>
        </p:nvSpPr>
        <p:spPr>
          <a:xfrm>
            <a:off x="860688" y="1108239"/>
            <a:ext cx="10291726" cy="523220"/>
          </a:xfrm>
          <a:prstGeom prst="rect">
            <a:avLst/>
          </a:prstGeom>
        </p:spPr>
        <p:txBody>
          <a:bodyPr wrap="square">
            <a:spAutoFit/>
          </a:bodyPr>
          <a:lstStyle/>
          <a:p>
            <a:r>
              <a:rPr lang="ru-RU" sz="1400" dirty="0" smtClean="0">
                <a:ea typeface="Calibri" panose="020F0502020204030204" pitchFamily="34" charset="0"/>
              </a:rPr>
              <a:t>Осуществляется пересчет </a:t>
            </a:r>
            <a:r>
              <a:rPr lang="ru-RU" sz="1400" dirty="0">
                <a:ea typeface="Calibri" panose="020F0502020204030204" pitchFamily="34" charset="0"/>
              </a:rPr>
              <a:t>остатков </a:t>
            </a:r>
            <a:r>
              <a:rPr lang="ru-RU" sz="1400" dirty="0" smtClean="0">
                <a:ea typeface="Calibri" panose="020F0502020204030204" pitchFamily="34" charset="0"/>
              </a:rPr>
              <a:t>работ по смете контракта путем </a:t>
            </a:r>
            <a:r>
              <a:rPr lang="ru-RU" sz="1400" dirty="0">
                <a:ea typeface="Calibri" panose="020F0502020204030204" pitchFamily="34" charset="0"/>
              </a:rPr>
              <a:t>умножения показателя цены работ на единицу измерения сметы контракта по оставшимся работам на коэффициент </a:t>
            </a:r>
            <a:r>
              <a:rPr lang="ru-RU" sz="1400" dirty="0" smtClean="0">
                <a:ea typeface="Calibri" panose="020F0502020204030204" pitchFamily="34" charset="0"/>
              </a:rPr>
              <a:t>увеличения стоимости работ (Кув) по формле: </a:t>
            </a:r>
            <a:r>
              <a:rPr lang="ru-RU" sz="1400" b="1" dirty="0" smtClean="0">
                <a:ea typeface="Calibri" panose="020F0502020204030204" pitchFamily="34" charset="0"/>
              </a:rPr>
              <a:t>Кув = 1 + (Сдоп/Сост)</a:t>
            </a:r>
            <a:r>
              <a:rPr lang="ru-RU" sz="1400" dirty="0" smtClean="0">
                <a:ea typeface="Calibri" panose="020F0502020204030204" pitchFamily="34" charset="0"/>
              </a:rPr>
              <a:t>.</a:t>
            </a:r>
            <a:endParaRPr lang="ru-RU" sz="1400" dirty="0">
              <a:ea typeface="Calibri" panose="020F0502020204030204" pitchFamily="34" charset="0"/>
            </a:endParaRPr>
          </a:p>
        </p:txBody>
      </p:sp>
      <p:graphicFrame>
        <p:nvGraphicFramePr>
          <p:cNvPr id="6" name="Таблица 5"/>
          <p:cNvGraphicFramePr>
            <a:graphicFrameLocks noGrp="1"/>
          </p:cNvGraphicFramePr>
          <p:nvPr>
            <p:extLst/>
          </p:nvPr>
        </p:nvGraphicFramePr>
        <p:xfrm>
          <a:off x="1498599" y="2235359"/>
          <a:ext cx="9194802" cy="3359150"/>
        </p:xfrm>
        <a:graphic>
          <a:graphicData uri="http://schemas.openxmlformats.org/drawingml/2006/table">
            <a:tbl>
              <a:tblPr firstRow="1" firstCol="1" bandRow="1">
                <a:tableStyleId>{5C22544A-7EE6-4342-B048-85BDC9FD1C3A}</a:tableStyleId>
              </a:tblPr>
              <a:tblGrid>
                <a:gridCol w="895904">
                  <a:extLst>
                    <a:ext uri="{9D8B030D-6E8A-4147-A177-3AD203B41FA5}">
                      <a16:colId xmlns:a16="http://schemas.microsoft.com/office/drawing/2014/main" val="20000"/>
                    </a:ext>
                  </a:extLst>
                </a:gridCol>
                <a:gridCol w="2404794">
                  <a:extLst>
                    <a:ext uri="{9D8B030D-6E8A-4147-A177-3AD203B41FA5}">
                      <a16:colId xmlns:a16="http://schemas.microsoft.com/office/drawing/2014/main" val="20001"/>
                    </a:ext>
                  </a:extLst>
                </a:gridCol>
                <a:gridCol w="565834">
                  <a:extLst>
                    <a:ext uri="{9D8B030D-6E8A-4147-A177-3AD203B41FA5}">
                      <a16:colId xmlns:a16="http://schemas.microsoft.com/office/drawing/2014/main" val="20002"/>
                    </a:ext>
                  </a:extLst>
                </a:gridCol>
                <a:gridCol w="565834">
                  <a:extLst>
                    <a:ext uri="{9D8B030D-6E8A-4147-A177-3AD203B41FA5}">
                      <a16:colId xmlns:a16="http://schemas.microsoft.com/office/drawing/2014/main" val="20003"/>
                    </a:ext>
                  </a:extLst>
                </a:gridCol>
                <a:gridCol w="565834">
                  <a:extLst>
                    <a:ext uri="{9D8B030D-6E8A-4147-A177-3AD203B41FA5}">
                      <a16:colId xmlns:a16="http://schemas.microsoft.com/office/drawing/2014/main" val="20004"/>
                    </a:ext>
                  </a:extLst>
                </a:gridCol>
                <a:gridCol w="1025574">
                  <a:extLst>
                    <a:ext uri="{9D8B030D-6E8A-4147-A177-3AD203B41FA5}">
                      <a16:colId xmlns:a16="http://schemas.microsoft.com/office/drawing/2014/main" val="20005"/>
                    </a:ext>
                  </a:extLst>
                </a:gridCol>
                <a:gridCol w="1025574">
                  <a:extLst>
                    <a:ext uri="{9D8B030D-6E8A-4147-A177-3AD203B41FA5}">
                      <a16:colId xmlns:a16="http://schemas.microsoft.com/office/drawing/2014/main" val="20006"/>
                    </a:ext>
                  </a:extLst>
                </a:gridCol>
                <a:gridCol w="1072727">
                  <a:extLst>
                    <a:ext uri="{9D8B030D-6E8A-4147-A177-3AD203B41FA5}">
                      <a16:colId xmlns:a16="http://schemas.microsoft.com/office/drawing/2014/main" val="20007"/>
                    </a:ext>
                  </a:extLst>
                </a:gridCol>
                <a:gridCol w="1072727">
                  <a:extLst>
                    <a:ext uri="{9D8B030D-6E8A-4147-A177-3AD203B41FA5}">
                      <a16:colId xmlns:a16="http://schemas.microsoft.com/office/drawing/2014/main" val="20008"/>
                    </a:ext>
                  </a:extLst>
                </a:gridCol>
              </a:tblGrid>
              <a:tr h="558800">
                <a:tc rowSpan="4">
                  <a:txBody>
                    <a:bodyPr/>
                    <a:lstStyle/>
                    <a:p>
                      <a:pPr algn="ctr" rtl="0" fontAlgn="ctr"/>
                      <a:r>
                        <a:rPr lang="en-US" sz="1000" u="none" strike="noStrike" dirty="0">
                          <a:solidFill>
                            <a:schemeClr val="tx1"/>
                          </a:solidFill>
                          <a:effectLst/>
                        </a:rPr>
                        <a:t>N </a:t>
                      </a:r>
                      <a:r>
                        <a:rPr lang="ru-RU" sz="1000" u="none" strike="noStrike" dirty="0">
                          <a:solidFill>
                            <a:schemeClr val="tx1"/>
                          </a:solidFill>
                          <a:effectLst/>
                        </a:rPr>
                        <a:t>п/п</a:t>
                      </a:r>
                      <a:endParaRPr lang="ru-RU" sz="1000" b="1"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gn="ctr" rtl="0" fontAlgn="ctr"/>
                      <a:r>
                        <a:rPr lang="ru-RU" sz="1000" u="none" strike="noStrike" dirty="0">
                          <a:solidFill>
                            <a:schemeClr val="tx1"/>
                          </a:solidFill>
                          <a:effectLst/>
                        </a:rPr>
                        <a:t>Наименование конструктивных решений (элементов), комплексов (видов) работ &lt;1&gt;</a:t>
                      </a:r>
                      <a:endParaRPr lang="ru-RU" sz="1000" b="1"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gn="ctr" rtl="0" fontAlgn="ctr"/>
                      <a:r>
                        <a:rPr lang="ru-RU" sz="1000" u="none" strike="noStrike">
                          <a:solidFill>
                            <a:schemeClr val="tx1"/>
                          </a:solidFill>
                          <a:effectLst/>
                        </a:rPr>
                        <a:t>Ед. изм.</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ctr" rtl="0" fontAlgn="ctr"/>
                      <a:r>
                        <a:rPr lang="ru-RU" sz="1000" u="none" strike="noStrike">
                          <a:solidFill>
                            <a:schemeClr val="tx1"/>
                          </a:solidFill>
                          <a:effectLst/>
                        </a:rPr>
                        <a:t>Количество (объем работ)</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tc gridSpan="4">
                  <a:txBody>
                    <a:bodyPr/>
                    <a:lstStyle/>
                    <a:p>
                      <a:pPr algn="ctr" rtl="0" fontAlgn="ctr"/>
                      <a:r>
                        <a:rPr lang="ru-RU" sz="1000" u="none" strike="noStrike" dirty="0">
                          <a:solidFill>
                            <a:schemeClr val="tx1"/>
                          </a:solidFill>
                          <a:effectLst/>
                        </a:rPr>
                        <a:t>Цена, руб.</a:t>
                      </a:r>
                      <a:endParaRPr lang="ru-RU" sz="1000" b="1"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368300">
                <a:tc vMerge="1">
                  <a:txBody>
                    <a:bodyPr/>
                    <a:lstStyle/>
                    <a:p>
                      <a:endParaRPr lang="ru-RU"/>
                    </a:p>
                  </a:txBody>
                  <a:tcPr/>
                </a:tc>
                <a:tc vMerge="1">
                  <a:txBody>
                    <a:bodyPr/>
                    <a:lstStyle/>
                    <a:p>
                      <a:endParaRPr lang="ru-RU"/>
                    </a:p>
                  </a:txBody>
                  <a:tcPr/>
                </a:tc>
                <a:tc vMerge="1">
                  <a:txBody>
                    <a:bodyPr/>
                    <a:lstStyle/>
                    <a:p>
                      <a:endParaRPr lang="ru-RU"/>
                    </a:p>
                  </a:txBody>
                  <a:tcPr/>
                </a:tc>
                <a:tc rowSpan="3">
                  <a:txBody>
                    <a:bodyPr/>
                    <a:lstStyle/>
                    <a:p>
                      <a:pPr algn="ctr" rtl="0" fontAlgn="ctr"/>
                      <a:r>
                        <a:rPr lang="ru-RU" sz="1000" u="none" strike="noStrike">
                          <a:solidFill>
                            <a:schemeClr val="tx1"/>
                          </a:solidFill>
                          <a:effectLst/>
                        </a:rPr>
                        <a:t>Первоначальный</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algn="ctr" rtl="0" fontAlgn="ctr"/>
                      <a:r>
                        <a:rPr lang="ru-RU" sz="1000" u="none" strike="noStrike">
                          <a:solidFill>
                            <a:schemeClr val="tx1"/>
                          </a:solidFill>
                          <a:effectLst/>
                        </a:rPr>
                        <a:t>с учетом корректировки</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ctr" rtl="0" fontAlgn="ctr"/>
                      <a:r>
                        <a:rPr lang="ru-RU" sz="1000" u="none" strike="noStrike">
                          <a:solidFill>
                            <a:schemeClr val="tx1"/>
                          </a:solidFill>
                          <a:effectLst/>
                        </a:rPr>
                        <a:t>первоначальная</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tc gridSpan="2">
                  <a:txBody>
                    <a:bodyPr/>
                    <a:lstStyle/>
                    <a:p>
                      <a:pPr algn="ctr" rtl="0" fontAlgn="ctr"/>
                      <a:r>
                        <a:rPr lang="ru-RU" sz="1000" u="none" strike="noStrike" dirty="0">
                          <a:solidFill>
                            <a:schemeClr val="tx1"/>
                          </a:solidFill>
                          <a:effectLst/>
                        </a:rPr>
                        <a:t>с учетом корректировки (</a:t>
                      </a:r>
                      <a:r>
                        <a:rPr lang="ru-RU" sz="1000" u="none" strike="noStrike" dirty="0" err="1" smtClean="0">
                          <a:solidFill>
                            <a:schemeClr val="tx1"/>
                          </a:solidFill>
                          <a:effectLst/>
                        </a:rPr>
                        <a:t>Кув</a:t>
                      </a:r>
                      <a:r>
                        <a:rPr lang="ru-RU" sz="1000" u="none" strike="noStrike" dirty="0" smtClean="0">
                          <a:solidFill>
                            <a:schemeClr val="tx1"/>
                          </a:solidFill>
                          <a:effectLst/>
                        </a:rPr>
                        <a:t>)</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extLst>
                  <a:ext uri="{0D108BD9-81ED-4DB2-BD59-A6C34878D82A}">
                    <a16:rowId xmlns:a16="http://schemas.microsoft.com/office/drawing/2014/main" val="10001"/>
                  </a:ext>
                </a:extLst>
              </a:tr>
              <a:tr h="19685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rowSpan="2">
                  <a:txBody>
                    <a:bodyPr/>
                    <a:lstStyle/>
                    <a:p>
                      <a:pPr algn="ctr" rtl="0" fontAlgn="ctr"/>
                      <a:r>
                        <a:rPr lang="ru-RU" sz="1000" u="none" strike="noStrike">
                          <a:solidFill>
                            <a:schemeClr val="tx1"/>
                          </a:solidFill>
                          <a:effectLst/>
                        </a:rPr>
                        <a:t>на ед. изм.</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rtl="0" fontAlgn="ctr"/>
                      <a:r>
                        <a:rPr lang="ru-RU" sz="1000" u="none" strike="noStrike">
                          <a:solidFill>
                            <a:schemeClr val="tx1"/>
                          </a:solidFill>
                          <a:effectLst/>
                        </a:rPr>
                        <a:t>всего</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на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rtl="0" fontAlgn="ctr"/>
                      <a:r>
                        <a:rPr lang="ru-RU" sz="1000" u="none" strike="noStrike">
                          <a:solidFill>
                            <a:schemeClr val="tx1"/>
                          </a:solidFill>
                          <a:effectLst/>
                        </a:rPr>
                        <a:t>всего</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0320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000" u="none" strike="noStrike">
                          <a:solidFill>
                            <a:schemeClr val="tx1"/>
                          </a:solidFill>
                          <a:effectLst/>
                        </a:rPr>
                        <a:t>ед. изм.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ru-RU"/>
                    </a:p>
                  </a:txBody>
                  <a:tcPr/>
                </a:tc>
                <a:extLst>
                  <a:ext uri="{0D108BD9-81ED-4DB2-BD59-A6C34878D82A}">
                    <a16:rowId xmlns:a16="http://schemas.microsoft.com/office/drawing/2014/main" val="10003"/>
                  </a:ext>
                </a:extLst>
              </a:tr>
              <a:tr h="209550">
                <a:tc>
                  <a:txBody>
                    <a:bodyPr/>
                    <a:lstStyle/>
                    <a:p>
                      <a:pPr algn="ctr" rtl="0" fontAlgn="ctr"/>
                      <a:r>
                        <a:rPr lang="ru-RU" sz="1000" u="none" strike="noStrike">
                          <a:solidFill>
                            <a:schemeClr val="tx1"/>
                          </a:solidFill>
                          <a:effectLst/>
                        </a:rPr>
                        <a:t>1</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2</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4</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5</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6</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7</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8</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9</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03200">
                <a:tc>
                  <a:txBody>
                    <a:bodyPr/>
                    <a:lstStyle/>
                    <a:p>
                      <a:pPr algn="ctr" rtl="0" fontAlgn="ctr"/>
                      <a:r>
                        <a:rPr lang="ru-RU" sz="1000" u="none" strike="noStrike">
                          <a:solidFill>
                            <a:schemeClr val="tx1"/>
                          </a:solidFill>
                          <a:effectLst/>
                        </a:rPr>
                        <a:t>1</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Земляные работы</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м3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a:solidFill>
                            <a:schemeClr val="tx1"/>
                          </a:solidFill>
                          <a:effectLst/>
                        </a:rPr>
                        <a:t>5 </a:t>
                      </a:r>
                      <a:r>
                        <a:rPr lang="ru-RU" sz="1000" u="none" strike="noStrike" dirty="0" smtClean="0">
                          <a:solidFill>
                            <a:schemeClr val="tx1"/>
                          </a:solidFill>
                          <a:effectLst/>
                        </a:rPr>
                        <a:t>00,00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a:solidFill>
                            <a:schemeClr val="tx1"/>
                          </a:solidFill>
                          <a:effectLst/>
                        </a:rPr>
                        <a:t>5 </a:t>
                      </a:r>
                      <a:r>
                        <a:rPr lang="ru-RU" sz="1000" u="none" strike="noStrike" dirty="0" smtClean="0">
                          <a:solidFill>
                            <a:schemeClr val="tx1"/>
                          </a:solidFill>
                          <a:effectLst/>
                        </a:rPr>
                        <a:t>00,00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450,00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smtClean="0">
                          <a:solidFill>
                            <a:schemeClr val="tx1"/>
                          </a:solidFill>
                          <a:effectLst/>
                        </a:rPr>
                        <a:t>225 000,00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509,76</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smtClean="0">
                          <a:solidFill>
                            <a:schemeClr val="tx1"/>
                          </a:solidFill>
                          <a:effectLst/>
                        </a:rPr>
                        <a:t>254 880,00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03200">
                <a:tc>
                  <a:txBody>
                    <a:bodyPr/>
                    <a:lstStyle/>
                    <a:p>
                      <a:pPr algn="ctr" rtl="0" fontAlgn="ctr"/>
                      <a:r>
                        <a:rPr lang="ru-RU" sz="1000" u="none" strike="noStrike">
                          <a:solidFill>
                            <a:schemeClr val="tx1"/>
                          </a:solidFill>
                          <a:effectLst/>
                        </a:rPr>
                        <a:t>2</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Устройство ленточных фундаментов</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м3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a:solidFill>
                            <a:schemeClr val="tx1"/>
                          </a:solidFill>
                          <a:effectLst/>
                        </a:rPr>
                        <a:t>3 </a:t>
                      </a:r>
                      <a:r>
                        <a:rPr lang="ru-RU" sz="1000" u="none" strike="noStrike" dirty="0" smtClean="0">
                          <a:solidFill>
                            <a:schemeClr val="tx1"/>
                          </a:solidFill>
                          <a:effectLst/>
                        </a:rPr>
                        <a:t>50,00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a:solidFill>
                            <a:schemeClr val="tx1"/>
                          </a:solidFill>
                          <a:effectLst/>
                        </a:rPr>
                        <a:t>3 </a:t>
                      </a:r>
                      <a:r>
                        <a:rPr lang="ru-RU" sz="1000" u="none" strike="noStrike" dirty="0" smtClean="0">
                          <a:solidFill>
                            <a:schemeClr val="tx1"/>
                          </a:solidFill>
                          <a:effectLst/>
                        </a:rPr>
                        <a:t>50,00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6 500,00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smtClean="0">
                          <a:solidFill>
                            <a:schemeClr val="tx1"/>
                          </a:solidFill>
                          <a:effectLst/>
                        </a:rPr>
                        <a:t>2 270 500,00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7 363,20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dirty="0" smtClean="0">
                          <a:solidFill>
                            <a:schemeClr val="tx1"/>
                          </a:solidFill>
                          <a:effectLst/>
                        </a:rPr>
                        <a:t>2 577 120,00</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03200">
                <a:tc>
                  <a:txBody>
                    <a:bodyPr/>
                    <a:lstStyle/>
                    <a:p>
                      <a:pPr algn="ctr" rtl="0" fontAlgn="ctr"/>
                      <a:r>
                        <a:rPr lang="ru-RU" sz="1000" u="none" strike="noStrike">
                          <a:solidFill>
                            <a:schemeClr val="tx1"/>
                          </a:solidFill>
                          <a:effectLst/>
                        </a:rPr>
                        <a:t>3</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Итого</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Цена контракта без НДС</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НДС</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40005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Твердая цена контракта с НДС &lt;3&gt;</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b="1" dirty="0" smtClean="0">
                          <a:latin typeface="Arial" panose="020B0604020202020204" pitchFamily="34" charset="0"/>
                          <a:cs typeface="Arial" panose="020B0604020202020204" pitchFamily="34" charset="0"/>
                        </a:rPr>
                        <a:t>25 295 014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b="1" dirty="0" smtClean="0">
                          <a:solidFill>
                            <a:srgbClr val="C00000"/>
                          </a:solidFill>
                          <a:latin typeface="Arial" panose="020B0604020202020204" pitchFamily="34" charset="0"/>
                          <a:cs typeface="Arial" panose="020B0604020202020204" pitchFamily="34" charset="0"/>
                        </a:rPr>
                        <a:t>28 121 251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
        <p:nvSpPr>
          <p:cNvPr id="7" name="Прямоугольник 6"/>
          <p:cNvSpPr/>
          <p:nvPr/>
        </p:nvSpPr>
        <p:spPr>
          <a:xfrm>
            <a:off x="860688" y="1626983"/>
            <a:ext cx="10291726" cy="307777"/>
          </a:xfrm>
          <a:prstGeom prst="rect">
            <a:avLst/>
          </a:prstGeom>
        </p:spPr>
        <p:txBody>
          <a:bodyPr wrap="square">
            <a:spAutoFit/>
          </a:bodyPr>
          <a:lstStyle/>
          <a:p>
            <a:r>
              <a:rPr lang="ru-RU" sz="1400" b="1" dirty="0" smtClean="0">
                <a:ea typeface="Calibri" panose="020F0502020204030204" pitchFamily="34" charset="0"/>
              </a:rPr>
              <a:t>Кув = 1 + (2 494 912,47 / 2 826 236,85) = 1,1328</a:t>
            </a:r>
            <a:endParaRPr lang="ru-RU" sz="1400" dirty="0">
              <a:ea typeface="Calibri" panose="020F0502020204030204" pitchFamily="34" charset="0"/>
            </a:endParaRPr>
          </a:p>
        </p:txBody>
      </p:sp>
    </p:spTree>
    <p:extLst>
      <p:ext uri="{BB962C8B-B14F-4D97-AF65-F5344CB8AC3E}">
        <p14:creationId xmlns:p14="http://schemas.microsoft.com/office/powerpoint/2010/main" val="3244207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5064" y="512551"/>
            <a:ext cx="4668201" cy="338554"/>
          </a:xfrm>
          <a:prstGeom prst="rect">
            <a:avLst/>
          </a:prstGeom>
          <a:noFill/>
        </p:spPr>
        <p:txBody>
          <a:bodyPr wrap="non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5. Определение новой цены контракта</a:t>
            </a:r>
            <a:endParaRPr lang="ru-RU" sz="1600" b="1" dirty="0">
              <a:solidFill>
                <a:srgbClr val="C00000"/>
              </a:solidFill>
              <a:latin typeface="Arial" panose="020B0604020202020204" pitchFamily="34" charset="0"/>
              <a:cs typeface="Arial" panose="020B0604020202020204" pitchFamily="34" charset="0"/>
            </a:endParaRPr>
          </a:p>
        </p:txBody>
      </p:sp>
      <p:sp>
        <p:nvSpPr>
          <p:cNvPr id="5" name="TextBox 4"/>
          <p:cNvSpPr txBox="1"/>
          <p:nvPr/>
        </p:nvSpPr>
        <p:spPr>
          <a:xfrm>
            <a:off x="4163786" y="1175657"/>
            <a:ext cx="2835263" cy="369332"/>
          </a:xfrm>
          <a:prstGeom prst="rect">
            <a:avLst/>
          </a:prstGeom>
          <a:noFill/>
        </p:spPr>
        <p:txBody>
          <a:bodyPr wrap="none" rtlCol="0">
            <a:spAutoFit/>
          </a:bodyPr>
          <a:lstStyle/>
          <a:p>
            <a:r>
              <a:rPr lang="ru-RU" dirty="0" smtClean="0">
                <a:latin typeface="Arial" panose="020B0604020202020204" pitchFamily="34" charset="0"/>
                <a:cs typeface="Arial" panose="020B0604020202020204" pitchFamily="34" charset="0"/>
              </a:rPr>
              <a:t>С</a:t>
            </a:r>
            <a:r>
              <a:rPr lang="ru-RU" sz="1400" dirty="0" smtClean="0">
                <a:latin typeface="Arial" panose="020B0604020202020204" pitchFamily="34" charset="0"/>
                <a:cs typeface="Arial" panose="020B0604020202020204" pitchFamily="34" charset="0"/>
              </a:rPr>
              <a:t>н.цена</a:t>
            </a:r>
            <a:r>
              <a:rPr lang="ru-RU" dirty="0" smtClean="0">
                <a:latin typeface="Arial" panose="020B0604020202020204" pitchFamily="34" charset="0"/>
                <a:cs typeface="Arial" panose="020B0604020202020204" pitchFamily="34" charset="0"/>
              </a:rPr>
              <a:t> = С</a:t>
            </a:r>
            <a:r>
              <a:rPr lang="ru-RU" sz="1400" dirty="0" smtClean="0">
                <a:latin typeface="Arial" panose="020B0604020202020204" pitchFamily="34" charset="0"/>
                <a:cs typeface="Arial" panose="020B0604020202020204" pitchFamily="34" charset="0"/>
              </a:rPr>
              <a:t>сущ.цена</a:t>
            </a:r>
            <a:r>
              <a:rPr lang="ru-RU" dirty="0" smtClean="0">
                <a:latin typeface="Arial" panose="020B0604020202020204" pitchFamily="34" charset="0"/>
                <a:cs typeface="Arial" panose="020B0604020202020204" pitchFamily="34" charset="0"/>
              </a:rPr>
              <a:t> + С</a:t>
            </a:r>
            <a:r>
              <a:rPr lang="ru-RU" sz="1400" dirty="0" smtClean="0">
                <a:latin typeface="Arial" panose="020B0604020202020204" pitchFamily="34" charset="0"/>
                <a:cs typeface="Arial" panose="020B0604020202020204" pitchFamily="34" charset="0"/>
              </a:rPr>
              <a:t>доп</a:t>
            </a:r>
            <a:endParaRPr lang="ru-RU" sz="1400" dirty="0">
              <a:latin typeface="Arial" panose="020B0604020202020204" pitchFamily="34" charset="0"/>
              <a:cs typeface="Arial" panose="020B0604020202020204" pitchFamily="34" charset="0"/>
            </a:endParaRPr>
          </a:p>
        </p:txBody>
      </p:sp>
      <p:sp>
        <p:nvSpPr>
          <p:cNvPr id="6" name="Прямоугольник 5"/>
          <p:cNvSpPr/>
          <p:nvPr/>
        </p:nvSpPr>
        <p:spPr>
          <a:xfrm>
            <a:off x="644977" y="1753421"/>
            <a:ext cx="10785021" cy="2003625"/>
          </a:xfrm>
          <a:prstGeom prst="rect">
            <a:avLst/>
          </a:prstGeom>
        </p:spPr>
        <p:txBody>
          <a:bodyPr wrap="square">
            <a:spAutoFit/>
          </a:bodyPr>
          <a:lstStyle/>
          <a:p>
            <a:pPr indent="450215" algn="just">
              <a:lnSpc>
                <a:spcPct val="115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С</a:t>
            </a:r>
            <a:r>
              <a:rPr lang="ru-RU" baseline="-25000" dirty="0">
                <a:latin typeface="Times New Roman" panose="02020603050405020304" pitchFamily="18" charset="0"/>
                <a:ea typeface="Calibri" panose="020F0502020204030204" pitchFamily="34" charset="0"/>
                <a:cs typeface="Times New Roman" panose="02020603050405020304" pitchFamily="18" charset="0"/>
              </a:rPr>
              <a:t>н.цена </a:t>
            </a:r>
            <a:r>
              <a:rPr lang="ru-RU" dirty="0">
                <a:latin typeface="Times New Roman" panose="02020603050405020304" pitchFamily="18" charset="0"/>
                <a:ea typeface="Calibri" panose="020F0502020204030204" pitchFamily="34" charset="0"/>
                <a:cs typeface="Times New Roman" panose="02020603050405020304" pitchFamily="18" charset="0"/>
              </a:rPr>
              <a:t>– цена работ по новой (откорректированной) смете контракта в уровне цен исполнения контракта;</a:t>
            </a:r>
            <a:endParaRPr lang="ru-RU"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С</a:t>
            </a:r>
            <a:r>
              <a:rPr lang="ru-RU" baseline="-25000" dirty="0">
                <a:latin typeface="Times New Roman" panose="02020603050405020304" pitchFamily="18" charset="0"/>
                <a:ea typeface="Calibri" panose="020F0502020204030204" pitchFamily="34" charset="0"/>
                <a:cs typeface="Times New Roman" panose="02020603050405020304" pitchFamily="18" charset="0"/>
              </a:rPr>
              <a:t>сущ.смета </a:t>
            </a:r>
            <a:r>
              <a:rPr lang="ru-RU" dirty="0">
                <a:latin typeface="Times New Roman" panose="02020603050405020304" pitchFamily="18" charset="0"/>
                <a:ea typeface="Calibri" panose="020F0502020204030204" pitchFamily="34" charset="0"/>
                <a:cs typeface="Times New Roman" panose="02020603050405020304" pitchFamily="18" charset="0"/>
              </a:rPr>
              <a:t>– цена работ по действующей смете контракта в уровне цен исполнения контракта;</a:t>
            </a:r>
            <a:endParaRPr lang="ru-RU"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С</a:t>
            </a:r>
            <a:r>
              <a:rPr lang="ru-RU" baseline="-25000" dirty="0">
                <a:latin typeface="Times New Roman" panose="02020603050405020304" pitchFamily="18" charset="0"/>
                <a:ea typeface="Calibri" panose="020F0502020204030204" pitchFamily="34" charset="0"/>
                <a:cs typeface="Times New Roman" panose="02020603050405020304" pitchFamily="18" charset="0"/>
              </a:rPr>
              <a:t>доп</a:t>
            </a:r>
            <a:r>
              <a:rPr lang="ru-RU" dirty="0">
                <a:latin typeface="Times New Roman" panose="02020603050405020304" pitchFamily="18" charset="0"/>
                <a:ea typeface="Calibri" panose="020F0502020204030204" pitchFamily="34" charset="0"/>
                <a:cs typeface="Times New Roman" panose="02020603050405020304" pitchFamily="18" charset="0"/>
              </a:rPr>
              <a:t> – величина возрастания стоимости строительных ресурсов, закупка которых еще не была осуществлена подрядчиком, выявленная в процессе исполнения контракта, которую нельзя было предусмотреть при заключении контракта.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3502479" y="4290030"/>
            <a:ext cx="5652701" cy="369332"/>
          </a:xfrm>
          <a:prstGeom prst="rect">
            <a:avLst/>
          </a:prstGeom>
          <a:noFill/>
        </p:spPr>
        <p:txBody>
          <a:bodyPr wrap="none" rtlCol="0">
            <a:spAutoFit/>
          </a:bodyPr>
          <a:lstStyle/>
          <a:p>
            <a:r>
              <a:rPr lang="ru-RU" b="1" dirty="0" smtClean="0">
                <a:latin typeface="Arial" panose="020B0604020202020204" pitchFamily="34" charset="0"/>
                <a:cs typeface="Arial" panose="020B0604020202020204" pitchFamily="34" charset="0"/>
              </a:rPr>
              <a:t>С</a:t>
            </a:r>
            <a:r>
              <a:rPr lang="ru-RU" sz="1400" b="1" dirty="0" smtClean="0">
                <a:latin typeface="Arial" panose="020B0604020202020204" pitchFamily="34" charset="0"/>
                <a:cs typeface="Arial" panose="020B0604020202020204" pitchFamily="34" charset="0"/>
              </a:rPr>
              <a:t>н.цена</a:t>
            </a:r>
            <a:r>
              <a:rPr lang="ru-RU" b="1" dirty="0" smtClean="0">
                <a:latin typeface="Arial" panose="020B0604020202020204" pitchFamily="34" charset="0"/>
                <a:cs typeface="Arial" panose="020B0604020202020204" pitchFamily="34" charset="0"/>
              </a:rPr>
              <a:t> = 25 295 014 + 2 826 237 = </a:t>
            </a:r>
            <a:r>
              <a:rPr lang="ru-RU" b="1" dirty="0" smtClean="0">
                <a:solidFill>
                  <a:srgbClr val="C00000"/>
                </a:solidFill>
                <a:latin typeface="Arial" panose="020B0604020202020204" pitchFamily="34" charset="0"/>
                <a:cs typeface="Arial" panose="020B0604020202020204" pitchFamily="34" charset="0"/>
              </a:rPr>
              <a:t>28 121 251 </a:t>
            </a:r>
            <a:r>
              <a:rPr lang="ru-RU" b="1" dirty="0" smtClean="0">
                <a:latin typeface="Arial" panose="020B0604020202020204" pitchFamily="34" charset="0"/>
                <a:cs typeface="Arial" panose="020B0604020202020204" pitchFamily="34" charset="0"/>
              </a:rPr>
              <a:t>руб. </a:t>
            </a:r>
            <a:endParaRPr lang="ru-RU" sz="1400" b="1" dirty="0">
              <a:latin typeface="Arial" panose="020B0604020202020204" pitchFamily="34" charset="0"/>
              <a:cs typeface="Arial" panose="020B0604020202020204" pitchFamily="34" charset="0"/>
            </a:endParaRPr>
          </a:p>
        </p:txBody>
      </p:sp>
      <p:sp>
        <p:nvSpPr>
          <p:cNvPr id="8" name="TextBox 7"/>
          <p:cNvSpPr txBox="1"/>
          <p:nvPr/>
        </p:nvSpPr>
        <p:spPr>
          <a:xfrm>
            <a:off x="239735" y="6224396"/>
            <a:ext cx="2014598" cy="430887"/>
          </a:xfrm>
          <a:prstGeom prst="rect">
            <a:avLst/>
          </a:prstGeom>
          <a:noFill/>
        </p:spPr>
        <p:txBody>
          <a:bodyPr wrap="square" rtlCol="0">
            <a:spAutoFit/>
          </a:bodyPr>
          <a:lstStyle/>
          <a:p>
            <a:pPr algn="ctr"/>
            <a:r>
              <a:rPr lang="ru-RU" sz="1100" i="1" dirty="0" smtClean="0">
                <a:latin typeface="Arial" panose="020B0604020202020204" pitchFamily="34" charset="0"/>
                <a:cs typeface="Arial" panose="020B0604020202020204" pitchFamily="34" charset="0"/>
              </a:rPr>
              <a:t>* Все данные на слайде приведены условно</a:t>
            </a:r>
            <a:endParaRPr lang="ru-RU" sz="11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7805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8290" y="143219"/>
            <a:ext cx="8351838" cy="369332"/>
          </a:xfrm>
          <a:prstGeom prst="rect">
            <a:avLst/>
          </a:prstGeom>
          <a:noFill/>
        </p:spPr>
        <p:txBody>
          <a:bodyPr wrap="none" rtlCol="0">
            <a:spAutoFit/>
          </a:bodyPr>
          <a:lstStyle/>
          <a:p>
            <a:r>
              <a:rPr lang="ru-RU" b="1" dirty="0" smtClean="0">
                <a:latin typeface="Arial" panose="020B0604020202020204" pitchFamily="34" charset="0"/>
                <a:cs typeface="Arial" panose="020B0604020202020204" pitchFamily="34" charset="0"/>
              </a:rPr>
              <a:t>Алгоритм расчета для контрактов, цена которых от </a:t>
            </a:r>
            <a:r>
              <a:rPr lang="ru-RU" b="1" dirty="0">
                <a:latin typeface="Arial" panose="020B0604020202020204" pitchFamily="34" charset="0"/>
                <a:cs typeface="Arial" panose="020B0604020202020204" pitchFamily="34" charset="0"/>
              </a:rPr>
              <a:t>30 до 100 </a:t>
            </a:r>
            <a:r>
              <a:rPr lang="ru-RU" b="1" dirty="0" err="1">
                <a:latin typeface="Arial" panose="020B0604020202020204" pitchFamily="34" charset="0"/>
                <a:cs typeface="Arial" panose="020B0604020202020204" pitchFamily="34" charset="0"/>
              </a:rPr>
              <a:t>млн.руб</a:t>
            </a:r>
            <a:r>
              <a:rPr lang="ru-RU" b="1" dirty="0">
                <a:latin typeface="Arial" panose="020B0604020202020204" pitchFamily="34" charset="0"/>
                <a:cs typeface="Arial" panose="020B0604020202020204" pitchFamily="34" charset="0"/>
              </a:rPr>
              <a:t>. </a:t>
            </a:r>
          </a:p>
        </p:txBody>
      </p:sp>
      <p:sp>
        <p:nvSpPr>
          <p:cNvPr id="5" name="TextBox 4"/>
          <p:cNvSpPr txBox="1"/>
          <p:nvPr/>
        </p:nvSpPr>
        <p:spPr>
          <a:xfrm>
            <a:off x="623972" y="542070"/>
            <a:ext cx="11400474" cy="338554"/>
          </a:xfrm>
          <a:prstGeom prst="rect">
            <a:avLst/>
          </a:prstGeom>
          <a:noFill/>
        </p:spPr>
        <p:txBody>
          <a:bodyPr wrap="squar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1. </a:t>
            </a:r>
            <a:r>
              <a:rPr lang="ru-RU" sz="1600" dirty="0" smtClean="0"/>
              <a:t>Осуществляется </a:t>
            </a:r>
            <a:r>
              <a:rPr lang="ru-RU" sz="1600" dirty="0"/>
              <a:t>расчет коэффициента корректировки цены контракта (</a:t>
            </a:r>
            <a:r>
              <a:rPr lang="ru-RU" sz="1600" dirty="0" err="1"/>
              <a:t>К</a:t>
            </a:r>
            <a:r>
              <a:rPr lang="ru-RU" sz="1600" baseline="-25000" dirty="0" err="1"/>
              <a:t>кор</a:t>
            </a:r>
            <a:r>
              <a:rPr lang="ru-RU" sz="1600" dirty="0" smtClean="0"/>
              <a:t>)  по формуле: </a:t>
            </a:r>
            <a:r>
              <a:rPr lang="ru-RU" sz="1600" b="1" dirty="0" err="1"/>
              <a:t>К</a:t>
            </a:r>
            <a:r>
              <a:rPr lang="ru-RU" sz="1600" b="1" baseline="-25000" dirty="0" err="1"/>
              <a:t>кор</a:t>
            </a:r>
            <a:r>
              <a:rPr lang="ru-RU" sz="1600" b="1" dirty="0"/>
              <a:t> = </a:t>
            </a:r>
            <a:r>
              <a:rPr lang="ru-RU" sz="1600" b="1" dirty="0" err="1"/>
              <a:t>Ц</a:t>
            </a:r>
            <a:r>
              <a:rPr lang="ru-RU" sz="1600" b="1" baseline="-25000" dirty="0" err="1"/>
              <a:t>нов</a:t>
            </a:r>
            <a:r>
              <a:rPr lang="ru-RU" sz="1600" b="1" dirty="0"/>
              <a:t> / (</a:t>
            </a:r>
            <a:r>
              <a:rPr lang="ru-RU" sz="1600" b="1" dirty="0" err="1"/>
              <a:t>Ц</a:t>
            </a:r>
            <a:r>
              <a:rPr lang="ru-RU" sz="1600" b="1" baseline="-25000" dirty="0" err="1"/>
              <a:t>нмцк</a:t>
            </a:r>
            <a:r>
              <a:rPr lang="ru-RU" sz="1600" b="1" dirty="0"/>
              <a:t> х </a:t>
            </a:r>
            <a:r>
              <a:rPr lang="ru-RU" sz="1600" b="1" dirty="0" err="1"/>
              <a:t>И</a:t>
            </a:r>
            <a:r>
              <a:rPr lang="ru-RU" sz="1600" b="1" baseline="-25000" dirty="0" err="1"/>
              <a:t>деф</a:t>
            </a:r>
            <a:r>
              <a:rPr lang="ru-RU" sz="1600" b="1" dirty="0" smtClean="0"/>
              <a:t>)</a:t>
            </a:r>
            <a:endParaRPr lang="ru-RU" sz="1600" dirty="0"/>
          </a:p>
        </p:txBody>
      </p:sp>
      <p:graphicFrame>
        <p:nvGraphicFramePr>
          <p:cNvPr id="7" name="Таблица 6"/>
          <p:cNvGraphicFramePr>
            <a:graphicFrameLocks noGrp="1"/>
          </p:cNvGraphicFramePr>
          <p:nvPr>
            <p:extLst/>
          </p:nvPr>
        </p:nvGraphicFramePr>
        <p:xfrm>
          <a:off x="701536" y="1119838"/>
          <a:ext cx="8811685" cy="4761406"/>
        </p:xfrm>
        <a:graphic>
          <a:graphicData uri="http://schemas.openxmlformats.org/drawingml/2006/table">
            <a:tbl>
              <a:tblPr>
                <a:tableStyleId>{5C22544A-7EE6-4342-B048-85BDC9FD1C3A}</a:tableStyleId>
              </a:tblPr>
              <a:tblGrid>
                <a:gridCol w="436042">
                  <a:extLst>
                    <a:ext uri="{9D8B030D-6E8A-4147-A177-3AD203B41FA5}">
                      <a16:colId xmlns:a16="http://schemas.microsoft.com/office/drawing/2014/main" val="20000"/>
                    </a:ext>
                  </a:extLst>
                </a:gridCol>
                <a:gridCol w="2325558">
                  <a:extLst>
                    <a:ext uri="{9D8B030D-6E8A-4147-A177-3AD203B41FA5}">
                      <a16:colId xmlns:a16="http://schemas.microsoft.com/office/drawing/2014/main" val="20001"/>
                    </a:ext>
                  </a:extLst>
                </a:gridCol>
                <a:gridCol w="962927">
                  <a:extLst>
                    <a:ext uri="{9D8B030D-6E8A-4147-A177-3AD203B41FA5}">
                      <a16:colId xmlns:a16="http://schemas.microsoft.com/office/drawing/2014/main" val="20002"/>
                    </a:ext>
                  </a:extLst>
                </a:gridCol>
                <a:gridCol w="1199116">
                  <a:extLst>
                    <a:ext uri="{9D8B030D-6E8A-4147-A177-3AD203B41FA5}">
                      <a16:colId xmlns:a16="http://schemas.microsoft.com/office/drawing/2014/main" val="20003"/>
                    </a:ext>
                  </a:extLst>
                </a:gridCol>
                <a:gridCol w="1199116">
                  <a:extLst>
                    <a:ext uri="{9D8B030D-6E8A-4147-A177-3AD203B41FA5}">
                      <a16:colId xmlns:a16="http://schemas.microsoft.com/office/drawing/2014/main" val="20004"/>
                    </a:ext>
                  </a:extLst>
                </a:gridCol>
                <a:gridCol w="1344463">
                  <a:extLst>
                    <a:ext uri="{9D8B030D-6E8A-4147-A177-3AD203B41FA5}">
                      <a16:colId xmlns:a16="http://schemas.microsoft.com/office/drawing/2014/main" val="20005"/>
                    </a:ext>
                  </a:extLst>
                </a:gridCol>
                <a:gridCol w="1344463">
                  <a:extLst>
                    <a:ext uri="{9D8B030D-6E8A-4147-A177-3AD203B41FA5}">
                      <a16:colId xmlns:a16="http://schemas.microsoft.com/office/drawing/2014/main" val="20006"/>
                    </a:ext>
                  </a:extLst>
                </a:gridCol>
              </a:tblGrid>
              <a:tr h="450823">
                <a:tc>
                  <a:txBody>
                    <a:bodyPr/>
                    <a:lstStyle/>
                    <a:p>
                      <a:pPr algn="ctr" fontAlgn="b"/>
                      <a:endParaRPr lang="ru-RU" sz="1200" b="1" i="0" u="none" strike="noStrike" dirty="0">
                        <a:solidFill>
                          <a:srgbClr val="000000"/>
                        </a:solidFill>
                        <a:effectLst/>
                        <a:latin typeface="Times New Roman" panose="02020603050405020304" pitchFamily="18" charset="0"/>
                      </a:endParaRPr>
                    </a:p>
                  </a:txBody>
                  <a:tcPr marL="4542" marR="4542" marT="4542" marB="0" anchor="b">
                    <a:lnB w="6350" cap="flat" cmpd="sng" algn="ctr">
                      <a:solidFill>
                        <a:schemeClr val="tx1"/>
                      </a:solidFill>
                      <a:prstDash val="solid"/>
                      <a:round/>
                      <a:headEnd type="none" w="med" len="med"/>
                      <a:tailEnd type="none" w="med" len="med"/>
                    </a:lnB>
                    <a:noFill/>
                  </a:tcPr>
                </a:tc>
                <a:tc gridSpan="3">
                  <a:txBody>
                    <a:bodyPr/>
                    <a:lstStyle/>
                    <a:p>
                      <a:pPr marL="228600" indent="-228600" algn="l" fontAlgn="b">
                        <a:buAutoNum type="arabicPeriod"/>
                      </a:pPr>
                      <a:r>
                        <a:rPr lang="ru-RU" sz="1200" b="1" u="none" strike="noStrike" dirty="0" smtClean="0">
                          <a:effectLst/>
                        </a:rPr>
                        <a:t>Расчет </a:t>
                      </a:r>
                      <a:r>
                        <a:rPr lang="ru-RU" sz="1200" b="1" u="none" strike="noStrike" dirty="0">
                          <a:effectLst/>
                        </a:rPr>
                        <a:t>коэффициента </a:t>
                      </a:r>
                      <a:r>
                        <a:rPr lang="ru-RU" sz="1200" b="1" u="none" strike="noStrike" dirty="0" smtClean="0">
                          <a:effectLst/>
                        </a:rPr>
                        <a:t>корректировки </a:t>
                      </a:r>
                      <a:r>
                        <a:rPr lang="ru-RU" sz="1200" b="1" u="none" strike="noStrike" dirty="0">
                          <a:effectLst/>
                        </a:rPr>
                        <a:t>цены </a:t>
                      </a:r>
                      <a:r>
                        <a:rPr lang="ru-RU" sz="1200" b="1" u="none" strike="noStrike" dirty="0" smtClean="0">
                          <a:effectLst/>
                        </a:rPr>
                        <a:t>контракта</a:t>
                      </a:r>
                    </a:p>
                    <a:p>
                      <a:pPr marL="228600" indent="-228600" algn="l" fontAlgn="b">
                        <a:buAutoNum type="arabicPeriod"/>
                      </a:pPr>
                      <a:endParaRPr lang="ru-RU" sz="1200" b="1" i="0" u="none" strike="noStrike" dirty="0">
                        <a:solidFill>
                          <a:srgbClr val="000000"/>
                        </a:solidFill>
                        <a:effectLst/>
                        <a:latin typeface="Times New Roman" panose="02020603050405020304" pitchFamily="18" charset="0"/>
                      </a:endParaRPr>
                    </a:p>
                  </a:txBody>
                  <a:tcPr marL="4542" marR="4542" marT="4542" marB="0" anchor="b">
                    <a:lnB w="6350" cap="flat" cmpd="sng" algn="ctr">
                      <a:solidFill>
                        <a:schemeClr val="tx1"/>
                      </a:solidFill>
                      <a:prstDash val="solid"/>
                      <a:round/>
                      <a:headEnd type="none" w="med" len="med"/>
                      <a:tailEnd type="none" w="med" len="med"/>
                    </a:lnB>
                    <a:noFill/>
                  </a:tcPr>
                </a:tc>
                <a:tc hMerge="1">
                  <a:txBody>
                    <a:bodyPr/>
                    <a:lstStyle/>
                    <a:p>
                      <a:endParaRPr lang="ru-RU"/>
                    </a:p>
                  </a:txBody>
                  <a:tcPr/>
                </a:tc>
                <a:tc hMerge="1">
                  <a:txBody>
                    <a:bodyPr/>
                    <a:lstStyle/>
                    <a:p>
                      <a:pPr algn="ctr" fontAlgn="b"/>
                      <a:endParaRPr lang="ru-RU" sz="1000" b="1" i="0" u="none" strike="noStrike" dirty="0">
                        <a:solidFill>
                          <a:srgbClr val="000000"/>
                        </a:solidFill>
                        <a:effectLst/>
                        <a:latin typeface="Times New Roman" panose="02020603050405020304" pitchFamily="18" charset="0"/>
                      </a:endParaRPr>
                    </a:p>
                  </a:txBody>
                  <a:tcPr marL="4542" marR="4542" marT="4542" marB="0" anchor="b"/>
                </a:tc>
                <a:tc>
                  <a:txBody>
                    <a:bodyPr/>
                    <a:lstStyle/>
                    <a:p>
                      <a:pPr algn="ctr" fontAlgn="b"/>
                      <a:endParaRPr lang="ru-RU" sz="1000" b="1" i="0" u="none" strike="noStrike">
                        <a:solidFill>
                          <a:srgbClr val="000000"/>
                        </a:solidFill>
                        <a:effectLst/>
                        <a:latin typeface="Times New Roman" panose="02020603050405020304" pitchFamily="18" charset="0"/>
                      </a:endParaRPr>
                    </a:p>
                  </a:txBody>
                  <a:tcPr marL="4542" marR="4542" marT="4542" marB="0" anchor="b">
                    <a:lnB w="6350" cap="flat" cmpd="sng" algn="ctr">
                      <a:solidFill>
                        <a:schemeClr val="tx1"/>
                      </a:solidFill>
                      <a:prstDash val="solid"/>
                      <a:round/>
                      <a:headEnd type="none" w="med" len="med"/>
                      <a:tailEnd type="none" w="med" len="med"/>
                    </a:lnB>
                    <a:noFill/>
                  </a:tcPr>
                </a:tc>
                <a:tc>
                  <a:txBody>
                    <a:bodyPr/>
                    <a:lstStyle/>
                    <a:p>
                      <a:pPr algn="ctr" fontAlgn="b"/>
                      <a:endParaRPr lang="ru-RU" sz="1000" b="1" i="0" u="none" strike="noStrike">
                        <a:solidFill>
                          <a:srgbClr val="000000"/>
                        </a:solidFill>
                        <a:effectLst/>
                        <a:latin typeface="Times New Roman" panose="02020603050405020304" pitchFamily="18" charset="0"/>
                      </a:endParaRPr>
                    </a:p>
                  </a:txBody>
                  <a:tcPr marL="4542" marR="4542" marT="4542" marB="0" anchor="b">
                    <a:lnB w="6350" cap="flat" cmpd="sng" algn="ctr">
                      <a:solidFill>
                        <a:schemeClr val="tx1"/>
                      </a:solidFill>
                      <a:prstDash val="solid"/>
                      <a:round/>
                      <a:headEnd type="none" w="med" len="med"/>
                      <a:tailEnd type="none" w="med" len="med"/>
                    </a:lnB>
                    <a:noFill/>
                  </a:tcPr>
                </a:tc>
                <a:tc>
                  <a:txBody>
                    <a:bodyPr/>
                    <a:lstStyle/>
                    <a:p>
                      <a:pPr algn="ctr" fontAlgn="b"/>
                      <a:endParaRPr lang="ru-RU" sz="1000" b="1" i="0" u="none" strike="noStrike" dirty="0">
                        <a:solidFill>
                          <a:srgbClr val="000000"/>
                        </a:solidFill>
                        <a:effectLst/>
                        <a:latin typeface="Times New Roman" panose="02020603050405020304" pitchFamily="18" charset="0"/>
                      </a:endParaRPr>
                    </a:p>
                  </a:txBody>
                  <a:tcPr marL="4542" marR="4542" marT="4542" marB="0" anchor="b">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262706">
                <a:tc>
                  <a:txBody>
                    <a:bodyPr/>
                    <a:lstStyle/>
                    <a:p>
                      <a:pPr algn="ctr" fontAlgn="ctr"/>
                      <a:r>
                        <a:rPr lang="ru-RU" sz="800" b="1" u="none" strike="noStrike" dirty="0">
                          <a:effectLst/>
                        </a:rPr>
                        <a:t>№ </a:t>
                      </a:r>
                      <a:r>
                        <a:rPr lang="ru-RU" sz="800" b="1" u="none" strike="noStrike" dirty="0" err="1">
                          <a:effectLst/>
                        </a:rPr>
                        <a:t>пп</a:t>
                      </a:r>
                      <a:endParaRPr lang="ru-RU" sz="800" b="1"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800" b="1" u="none" strike="noStrike" dirty="0">
                          <a:effectLst/>
                        </a:rPr>
                        <a:t>Вид затрат</a:t>
                      </a:r>
                      <a:endParaRPr lang="ru-RU" sz="800" b="1"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800" b="1" u="none" strike="noStrike" dirty="0">
                          <a:effectLst/>
                        </a:rPr>
                        <a:t>Сметная стоимость объекта в базисном уровне цен (01.01.2000), в том </a:t>
                      </a:r>
                      <a:r>
                        <a:rPr lang="ru-RU" sz="800" b="1" u="none" strike="noStrike" dirty="0" smtClean="0">
                          <a:effectLst/>
                        </a:rPr>
                        <a:t>числе:</a:t>
                      </a:r>
                    </a:p>
                    <a:p>
                      <a:pPr algn="ctr" fontAlgn="ctr"/>
                      <a:r>
                        <a:rPr lang="ru-RU" sz="800" b="1" u="none" strike="noStrike" dirty="0" smtClean="0">
                          <a:effectLst/>
                        </a:rPr>
                        <a:t> тыс. </a:t>
                      </a:r>
                      <a:r>
                        <a:rPr lang="ru-RU" sz="800" b="1" u="none" strike="noStrike" dirty="0" err="1" smtClean="0">
                          <a:effectLst/>
                        </a:rPr>
                        <a:t>руб</a:t>
                      </a:r>
                      <a:endParaRPr lang="ru-RU" sz="800" b="1"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800" b="1" u="none" strike="noStrike" dirty="0">
                          <a:effectLst/>
                        </a:rPr>
                        <a:t>Индексы Минстроя России на дату определения </a:t>
                      </a:r>
                      <a:r>
                        <a:rPr lang="ru-RU" sz="800" b="1" u="none" strike="noStrike" dirty="0" smtClean="0">
                          <a:effectLst/>
                        </a:rPr>
                        <a:t>НМЦК,</a:t>
                      </a:r>
                      <a:r>
                        <a:rPr lang="ru-RU" sz="800" b="1" u="none" strike="noStrike" baseline="0" dirty="0" smtClean="0">
                          <a:effectLst/>
                        </a:rPr>
                        <a:t> </a:t>
                      </a: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800" b="1" u="none" strike="noStrike" dirty="0">
                          <a:effectLst/>
                        </a:rPr>
                        <a:t>**Сметная стоимость объекта в уровне цен на дату определения НМЦК,  с </a:t>
                      </a:r>
                      <a:r>
                        <a:rPr lang="ru-RU" sz="800" b="1" u="none" strike="noStrike" dirty="0" smtClean="0">
                          <a:effectLst/>
                        </a:rPr>
                        <a:t>учетом индексов </a:t>
                      </a:r>
                      <a:r>
                        <a:rPr lang="ru-RU" sz="800" b="1" u="none" strike="noStrike" dirty="0">
                          <a:effectLst/>
                        </a:rPr>
                        <a:t>Минстроя России на дату определения НМЦК и индексов-дефляторов МЭР РФ на дату выполнения расчетов, в том </a:t>
                      </a:r>
                      <a:r>
                        <a:rPr lang="ru-RU" sz="800" b="1" u="none" strike="noStrike" dirty="0" smtClean="0">
                          <a:effectLst/>
                        </a:rPr>
                        <a:t>числе, </a:t>
                      </a:r>
                    </a:p>
                    <a:p>
                      <a:pPr algn="ctr" fontAlgn="ctr"/>
                      <a:r>
                        <a:rPr lang="ru-RU" sz="800" b="1" u="none" strike="noStrike" dirty="0" smtClean="0">
                          <a:effectLst/>
                        </a:rPr>
                        <a:t>тыс. </a:t>
                      </a:r>
                      <a:r>
                        <a:rPr lang="ru-RU" sz="800" b="1" u="none" strike="noStrike" dirty="0" err="1" smtClean="0">
                          <a:effectLst/>
                        </a:rPr>
                        <a:t>руб</a:t>
                      </a:r>
                      <a:endParaRPr lang="ru-RU" sz="800" b="1"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800" b="1" u="none" strike="noStrike" dirty="0">
                          <a:effectLst/>
                        </a:rPr>
                        <a:t>Индексы Минстроя России на дату выполнения </a:t>
                      </a:r>
                      <a:r>
                        <a:rPr lang="ru-RU" sz="800" b="1" u="none" strike="noStrike" dirty="0" smtClean="0">
                          <a:effectLst/>
                        </a:rPr>
                        <a:t>расчетов  </a:t>
                      </a:r>
                      <a:r>
                        <a:rPr lang="ru-RU" sz="800" b="1" u="none" strike="noStrike" dirty="0">
                          <a:effectLst/>
                        </a:rPr>
                        <a:t>(</a:t>
                      </a:r>
                      <a:r>
                        <a:rPr lang="ru-RU" sz="800" b="1" u="none" strike="noStrike" dirty="0" smtClean="0">
                          <a:effectLst/>
                        </a:rPr>
                        <a:t>принято </a:t>
                      </a:r>
                      <a:r>
                        <a:rPr lang="ru-RU" sz="800" b="1" u="none" strike="noStrike" dirty="0">
                          <a:effectLst/>
                        </a:rPr>
                        <a:t>по </a:t>
                      </a:r>
                      <a:r>
                        <a:rPr lang="ru-RU" sz="800" b="1" u="none" strike="noStrike" dirty="0" smtClean="0">
                          <a:effectLst/>
                        </a:rPr>
                        <a:t/>
                      </a:r>
                      <a:br>
                        <a:rPr lang="ru-RU" sz="800" b="1" u="none" strike="noStrike" dirty="0" smtClean="0">
                          <a:effectLst/>
                        </a:rPr>
                      </a:br>
                      <a:r>
                        <a:rPr lang="ru-RU" sz="800" b="1" u="none" strike="noStrike" dirty="0" smtClean="0">
                          <a:effectLst/>
                        </a:rPr>
                        <a:t>3 кварталу </a:t>
                      </a:r>
                      <a:r>
                        <a:rPr lang="ru-RU" sz="800" b="1" u="none" strike="noStrike" dirty="0">
                          <a:effectLst/>
                        </a:rPr>
                        <a:t>2021 г)</a:t>
                      </a:r>
                      <a:endParaRPr lang="ru-RU" sz="800" b="1"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800" b="1" u="none" strike="noStrike" dirty="0">
                          <a:effectLst/>
                        </a:rPr>
                        <a:t>Сметная стоимость объекта в уровне цен на дату выполнения расчетов с учетом индексов Минстроя России, в том </a:t>
                      </a:r>
                      <a:r>
                        <a:rPr lang="ru-RU" sz="800" b="1" u="none" strike="noStrike" dirty="0" smtClean="0">
                          <a:effectLst/>
                        </a:rPr>
                        <a:t>числе:</a:t>
                      </a:r>
                    </a:p>
                    <a:p>
                      <a:pPr algn="ctr" fontAlgn="ctr"/>
                      <a:r>
                        <a:rPr lang="ru-RU" sz="800" b="1" u="none" strike="noStrike" dirty="0" smtClean="0">
                          <a:effectLst/>
                        </a:rPr>
                        <a:t>тыс. </a:t>
                      </a:r>
                      <a:r>
                        <a:rPr lang="ru-RU" sz="800" b="1" u="none" strike="noStrike" dirty="0" err="1" smtClean="0">
                          <a:effectLst/>
                        </a:rPr>
                        <a:t>руб</a:t>
                      </a:r>
                      <a:endParaRPr lang="ru-RU" sz="800" b="1"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40805">
                <a:tc>
                  <a:txBody>
                    <a:bodyPr/>
                    <a:lstStyle/>
                    <a:p>
                      <a:pPr algn="ctr" fontAlgn="ctr"/>
                      <a:r>
                        <a:rPr lang="ru-RU" sz="1000" u="none" strike="noStrike">
                          <a:effectLst/>
                        </a:rPr>
                        <a:t>1</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2</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3</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6</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7</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8</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92694">
                <a:tc>
                  <a:txBody>
                    <a:bodyPr/>
                    <a:lstStyle/>
                    <a:p>
                      <a:pPr algn="ctr" fontAlgn="ctr"/>
                      <a:r>
                        <a:rPr lang="ru-RU" sz="1000" u="none" strike="noStrike">
                          <a:effectLst/>
                        </a:rPr>
                        <a:t>1</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ru-RU" sz="1000" u="none" strike="noStrike" dirty="0" smtClean="0">
                          <a:effectLst/>
                        </a:rPr>
                        <a:t>Строительно-монтажные </a:t>
                      </a:r>
                      <a:r>
                        <a:rPr lang="ru-RU" sz="1000" u="none" strike="noStrike" dirty="0">
                          <a:effectLst/>
                        </a:rPr>
                        <a:t>работы (без учета </a:t>
                      </a:r>
                      <a:r>
                        <a:rPr lang="ru-RU" sz="1000" u="none" strike="noStrike" dirty="0" smtClean="0">
                          <a:effectLst/>
                        </a:rPr>
                        <a:t>«</a:t>
                      </a:r>
                      <a:r>
                        <a:rPr lang="ru-RU" sz="1000" u="none" strike="noStrike" dirty="0" err="1" smtClean="0">
                          <a:effectLst/>
                        </a:rPr>
                        <a:t>прайсовых</a:t>
                      </a:r>
                      <a:r>
                        <a:rPr lang="ru-RU" sz="1000" u="none" strike="noStrike" dirty="0" smtClean="0">
                          <a:effectLst/>
                        </a:rPr>
                        <a:t>» </a:t>
                      </a:r>
                      <a:r>
                        <a:rPr lang="ru-RU" sz="1000" u="none" strike="noStrike" dirty="0">
                          <a:effectLst/>
                        </a:rPr>
                        <a:t>позиций)</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282 437,23</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7,38</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2 136 496,43</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8,55</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2 414 838,32</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08863">
                <a:tc>
                  <a:txBody>
                    <a:bodyPr/>
                    <a:lstStyle/>
                    <a:p>
                      <a:pPr algn="ctr" fontAlgn="ctr"/>
                      <a:r>
                        <a:rPr lang="ru-RU" sz="1000" u="none" strike="noStrike">
                          <a:effectLst/>
                        </a:rPr>
                        <a:t>2</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ru-RU" sz="1000" u="none" strike="noStrike" dirty="0">
                          <a:effectLst/>
                        </a:rPr>
                        <a:t>Стоимость оборудования</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0,00</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4,32</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0,00</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4,91</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0,00</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08863">
                <a:tc>
                  <a:txBody>
                    <a:bodyPr/>
                    <a:lstStyle/>
                    <a:p>
                      <a:pPr algn="ctr" fontAlgn="ctr"/>
                      <a:r>
                        <a:rPr lang="ru-RU" sz="1000" u="none" strike="noStrike">
                          <a:effectLst/>
                        </a:rPr>
                        <a:t>3</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ru-RU" sz="1000" u="none" strike="noStrike" dirty="0">
                          <a:effectLst/>
                        </a:rPr>
                        <a:t>Стоимость материалов </a:t>
                      </a:r>
                      <a:r>
                        <a:rPr lang="ru-RU" sz="1000" u="none" strike="noStrike" dirty="0" smtClean="0">
                          <a:effectLst/>
                        </a:rPr>
                        <a:t>и </a:t>
                      </a:r>
                      <a:r>
                        <a:rPr lang="ru-RU" sz="1000" u="none" strike="noStrike" dirty="0">
                          <a:effectLst/>
                        </a:rPr>
                        <a:t>оборудования по </a:t>
                      </a:r>
                      <a:r>
                        <a:rPr lang="ru-RU" sz="1000" u="none" strike="noStrike" dirty="0" smtClean="0">
                          <a:effectLst/>
                        </a:rPr>
                        <a:t>«прайсовым» </a:t>
                      </a:r>
                      <a:r>
                        <a:rPr lang="ru-RU" sz="1000" u="none" strike="noStrike" dirty="0">
                          <a:effectLst/>
                        </a:rPr>
                        <a:t>позициям</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1 693,77</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 </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12 500,00</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 </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23 500,00</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08863">
                <a:tc>
                  <a:txBody>
                    <a:bodyPr/>
                    <a:lstStyle/>
                    <a:p>
                      <a:pPr algn="ctr" fontAlgn="ctr"/>
                      <a:r>
                        <a:rPr lang="ru-RU" sz="1000" u="none" strike="noStrike">
                          <a:effectLst/>
                        </a:rPr>
                        <a:t>4</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ru-RU" sz="1000" u="none" strike="noStrike" dirty="0">
                          <a:effectLst/>
                        </a:rPr>
                        <a:t>Стоимость прочих работ и затрат</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15 528,23</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6,38</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78 885,00</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7,28</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85 329,77</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08863">
                <a:tc>
                  <a:txBody>
                    <a:bodyPr/>
                    <a:lstStyle/>
                    <a:p>
                      <a:pPr algn="ctr" fontAlgn="ctr"/>
                      <a:r>
                        <a:rPr lang="ru-RU" sz="1000" u="none" strike="noStrike">
                          <a:effectLst/>
                        </a:rPr>
                        <a:t>5</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ru-RU" sz="1000" u="none" strike="noStrike" dirty="0">
                          <a:effectLst/>
                        </a:rPr>
                        <a:t>в том числе ПИР</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10 578,53</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4,29</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46 516,44</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4,66</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49 295,95</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08863">
                <a:tc>
                  <a:txBody>
                    <a:bodyPr/>
                    <a:lstStyle/>
                    <a:p>
                      <a:pPr algn="l" fontAlgn="b"/>
                      <a:endParaRPr lang="ru-RU" sz="1000" b="0" i="0" u="none" strike="noStrike">
                        <a:solidFill>
                          <a:srgbClr val="000000"/>
                        </a:solidFill>
                        <a:effectLst/>
                        <a:latin typeface="Calibri" panose="020F0502020204030204" pitchFamily="34"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b"/>
                      <a:endParaRPr lang="ru-RU" sz="1000" b="0" i="0" u="none" strike="noStrike">
                        <a:solidFill>
                          <a:srgbClr val="000000"/>
                        </a:solidFill>
                        <a:effectLst/>
                        <a:latin typeface="Calibri" panose="020F0502020204030204" pitchFamily="34"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 </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 </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u="none" strike="noStrike" dirty="0">
                          <a:effectLst/>
                        </a:rPr>
                        <a:t> </a:t>
                      </a:r>
                      <a:endParaRPr lang="ru-RU" sz="1000" b="0" i="0" u="none" strike="noStrike" dirty="0">
                        <a:solidFill>
                          <a:srgbClr val="000000"/>
                        </a:solidFill>
                        <a:effectLst/>
                        <a:latin typeface="Times New Roman" panose="02020603050405020304" pitchFamily="18" charset="0"/>
                      </a:endParaRPr>
                    </a:p>
                  </a:txBody>
                  <a:tcPr marL="4542" marR="4542" marT="454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99853">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ИТОГО</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297 965,46</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2 227 881,43</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dirty="0">
                          <a:effectLst/>
                        </a:rPr>
                        <a:t> </a:t>
                      </a:r>
                      <a:endParaRPr lang="ru-RU" sz="1000" b="0" i="0" u="none" strike="noStrike" dirty="0">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dirty="0">
                          <a:effectLst/>
                        </a:rPr>
                        <a:t>2 523 668,08</a:t>
                      </a:r>
                      <a:endParaRPr lang="ru-RU" sz="1000" b="0" i="0" u="none" strike="noStrike" dirty="0">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199853">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НДС</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dirty="0">
                          <a:effectLst/>
                        </a:rPr>
                        <a:t>59593,092</a:t>
                      </a:r>
                      <a:endParaRPr lang="ru-RU" sz="1000" b="0" i="0" u="none" strike="noStrike" dirty="0">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445576,2861</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dirty="0">
                          <a:effectLst/>
                        </a:rPr>
                        <a:t>504733,6165</a:t>
                      </a:r>
                      <a:endParaRPr lang="ru-RU" sz="1000" b="0" i="0" u="none" strike="noStrike" dirty="0">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99853">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ВСЕГО</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357 558,55</a:t>
                      </a:r>
                      <a:endParaRPr lang="ru-RU" sz="1000" b="1"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2 673 457,72</a:t>
                      </a:r>
                      <a:endParaRPr lang="ru-RU" sz="1000" b="1"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a:effectLst/>
                        </a:rPr>
                        <a:t> </a:t>
                      </a:r>
                      <a:endParaRPr lang="ru-RU" sz="1000" b="0" i="0" u="none" strike="noStrike">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ru-RU" sz="1000" u="none" strike="noStrike" dirty="0">
                          <a:effectLst/>
                        </a:rPr>
                        <a:t>3 028 401,70</a:t>
                      </a:r>
                      <a:endParaRPr lang="ru-RU" sz="1000" b="1" i="0" u="none" strike="noStrike" dirty="0">
                        <a:solidFill>
                          <a:srgbClr val="000000"/>
                        </a:solidFill>
                        <a:effectLst/>
                        <a:latin typeface="Times New Roman" panose="02020603050405020304" pitchFamily="18" charset="0"/>
                      </a:endParaRPr>
                    </a:p>
                  </a:txBody>
                  <a:tcPr marL="4542" marR="4542" marT="4542"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54284">
                <a:tc>
                  <a:txBody>
                    <a:bodyPr/>
                    <a:lstStyle/>
                    <a:p>
                      <a:pPr algn="ctr" fontAlgn="b"/>
                      <a:endParaRPr lang="ru-RU" sz="1000" b="1" i="0" u="none" strike="noStrike">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noFill/>
                  </a:tcPr>
                </a:tc>
                <a:tc>
                  <a:txBody>
                    <a:bodyPr/>
                    <a:lstStyle/>
                    <a:p>
                      <a:pPr algn="ctr" fontAlgn="b"/>
                      <a:r>
                        <a:rPr lang="ru-RU" sz="1000" b="1" u="none" strike="noStrike">
                          <a:effectLst/>
                        </a:rPr>
                        <a:t>Коэффицент корректировки цены контракта (Ккор)</a:t>
                      </a:r>
                      <a:endParaRPr lang="ru-RU" sz="1000" b="1" i="0" u="none" strike="noStrike">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fontAlgn="b"/>
                      <a:r>
                        <a:rPr lang="ru-RU" sz="1000" b="1" u="none" strike="noStrike" dirty="0">
                          <a:effectLst/>
                        </a:rPr>
                        <a:t>1,1328</a:t>
                      </a:r>
                      <a:endParaRPr lang="ru-RU" sz="1000" b="1" i="0" u="none" strike="noStrike" dirty="0">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fontAlgn="b"/>
                      <a:r>
                        <a:rPr lang="ru-RU" sz="1000" u="none" strike="noStrike">
                          <a:effectLst/>
                        </a:rPr>
                        <a:t> </a:t>
                      </a:r>
                      <a:endParaRPr lang="ru-RU" sz="1000" b="1" i="0" u="none" strike="noStrike">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noFill/>
                  </a:tcPr>
                </a:tc>
                <a:tc>
                  <a:txBody>
                    <a:bodyPr/>
                    <a:lstStyle/>
                    <a:p>
                      <a:pPr algn="ctr" fontAlgn="b"/>
                      <a:r>
                        <a:rPr lang="ru-RU" sz="1000" u="none" strike="noStrike">
                          <a:effectLst/>
                        </a:rPr>
                        <a:t> </a:t>
                      </a:r>
                      <a:endParaRPr lang="ru-RU" sz="1000" b="1" i="0" u="none" strike="noStrike">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noFill/>
                  </a:tcPr>
                </a:tc>
                <a:tc>
                  <a:txBody>
                    <a:bodyPr/>
                    <a:lstStyle/>
                    <a:p>
                      <a:pPr algn="ctr" fontAlgn="b"/>
                      <a:r>
                        <a:rPr lang="ru-RU" sz="1000" u="none" strike="noStrike">
                          <a:effectLst/>
                        </a:rPr>
                        <a:t> </a:t>
                      </a:r>
                      <a:endParaRPr lang="ru-RU" sz="1000" b="1" i="0" u="none" strike="noStrike">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noFill/>
                  </a:tcPr>
                </a:tc>
                <a:tc>
                  <a:txBody>
                    <a:bodyPr/>
                    <a:lstStyle/>
                    <a:p>
                      <a:pPr algn="ctr" fontAlgn="b"/>
                      <a:r>
                        <a:rPr lang="ru-RU" sz="1000" u="none" strike="noStrike" dirty="0">
                          <a:effectLst/>
                        </a:rPr>
                        <a:t> </a:t>
                      </a:r>
                      <a:endParaRPr lang="ru-RU" sz="1000" b="1" i="0" u="none" strike="noStrike" dirty="0">
                        <a:solidFill>
                          <a:srgbClr val="000000"/>
                        </a:solidFill>
                        <a:effectLst/>
                        <a:latin typeface="Times New Roman" panose="02020603050405020304" pitchFamily="18" charset="0"/>
                      </a:endParaRPr>
                    </a:p>
                  </a:txBody>
                  <a:tcPr marL="4542" marR="4542" marT="4542" marB="0" anchor="b">
                    <a:lnT w="63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12"/>
                  </a:ext>
                </a:extLst>
              </a:tr>
            </a:tbl>
          </a:graphicData>
        </a:graphic>
      </p:graphicFrame>
      <p:sp>
        <p:nvSpPr>
          <p:cNvPr id="2" name="TextBox 1"/>
          <p:cNvSpPr txBox="1"/>
          <p:nvPr/>
        </p:nvSpPr>
        <p:spPr>
          <a:xfrm>
            <a:off x="9937842" y="2155084"/>
            <a:ext cx="2154796" cy="1384995"/>
          </a:xfrm>
          <a:prstGeom prst="rect">
            <a:avLst/>
          </a:prstGeom>
          <a:noFill/>
        </p:spPr>
        <p:txBody>
          <a:bodyPr wrap="square" rtlCol="0">
            <a:spAutoFit/>
          </a:bodyPr>
          <a:lstStyle/>
          <a:p>
            <a:r>
              <a:rPr lang="ru-RU" sz="1400" dirty="0" smtClean="0">
                <a:solidFill>
                  <a:srgbClr val="FF0000"/>
                </a:solidFill>
              </a:rPr>
              <a:t>Примечание: </a:t>
            </a:r>
          </a:p>
          <a:p>
            <a:r>
              <a:rPr lang="ru-RU" sz="1400" dirty="0" smtClean="0">
                <a:solidFill>
                  <a:srgbClr val="FF0000"/>
                </a:solidFill>
              </a:rPr>
              <a:t>по контрактам свыше 100 млн. рублей расчет выполняется аналогично и направляется на </a:t>
            </a:r>
            <a:r>
              <a:rPr lang="ru-RU" sz="1400" dirty="0" err="1" smtClean="0">
                <a:solidFill>
                  <a:srgbClr val="FF0000"/>
                </a:solidFill>
              </a:rPr>
              <a:t>гос.экспертизу</a:t>
            </a:r>
            <a:endParaRPr lang="ru-RU" sz="1400" dirty="0">
              <a:solidFill>
                <a:srgbClr val="FF0000"/>
              </a:solidFill>
            </a:endParaRPr>
          </a:p>
        </p:txBody>
      </p:sp>
    </p:spTree>
    <p:extLst>
      <p:ext uri="{BB962C8B-B14F-4D97-AF65-F5344CB8AC3E}">
        <p14:creationId xmlns:p14="http://schemas.microsoft.com/office/powerpoint/2010/main" val="1218135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5064" y="512551"/>
            <a:ext cx="11021824" cy="584775"/>
          </a:xfrm>
          <a:prstGeom prst="rect">
            <a:avLst/>
          </a:prstGeom>
          <a:noFill/>
        </p:spPr>
        <p:txBody>
          <a:bodyPr wrap="square" rtlCol="0">
            <a:spAutoFit/>
          </a:bodyPr>
          <a:lstStyle/>
          <a:p>
            <a:pPr algn="ctr"/>
            <a:r>
              <a:rPr lang="ru-RU" sz="1600" b="1" dirty="0" smtClean="0">
                <a:solidFill>
                  <a:srgbClr val="C00000"/>
                </a:solidFill>
                <a:latin typeface="Arial" panose="020B0604020202020204" pitchFamily="34" charset="0"/>
                <a:cs typeface="Arial" panose="020B0604020202020204" pitchFamily="34" charset="0"/>
              </a:rPr>
              <a:t>Этап 2. Подбор документов, обосновывающих ценовые показатели материалов и оборудования принятых в сметной документации по прайсам (при необходимости)</a:t>
            </a:r>
            <a:endParaRPr lang="ru-RU" sz="1600" b="1" dirty="0">
              <a:solidFill>
                <a:srgbClr val="C00000"/>
              </a:solidFill>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stretch>
            <a:fillRect/>
          </a:stretch>
        </p:blipFill>
        <p:spPr>
          <a:xfrm>
            <a:off x="1382485" y="1616529"/>
            <a:ext cx="9430797" cy="4163786"/>
          </a:xfrm>
          <a:prstGeom prst="rect">
            <a:avLst/>
          </a:prstGeom>
        </p:spPr>
      </p:pic>
      <p:sp>
        <p:nvSpPr>
          <p:cNvPr id="6" name="TextBox 5"/>
          <p:cNvSpPr txBox="1"/>
          <p:nvPr/>
        </p:nvSpPr>
        <p:spPr>
          <a:xfrm>
            <a:off x="6984349" y="1097328"/>
            <a:ext cx="3824654" cy="276999"/>
          </a:xfrm>
          <a:prstGeom prst="rect">
            <a:avLst/>
          </a:prstGeom>
          <a:noFill/>
        </p:spPr>
        <p:txBody>
          <a:bodyPr wrap="square" rtlCol="0">
            <a:spAutoFit/>
          </a:bodyPr>
          <a:lstStyle/>
          <a:p>
            <a:r>
              <a:rPr lang="ru-RU" sz="1200" dirty="0" smtClean="0">
                <a:solidFill>
                  <a:schemeClr val="accent1">
                    <a:lumMod val="50000"/>
                  </a:schemeClr>
                </a:solidFill>
                <a:latin typeface="Arial" panose="020B0604020202020204" pitchFamily="34" charset="0"/>
                <a:cs typeface="Arial" panose="020B0604020202020204" pitchFamily="34" charset="0"/>
              </a:rPr>
              <a:t>Не менее трех документов по каждой позиции</a:t>
            </a:r>
            <a:endParaRPr lang="ru-RU" sz="1200" dirty="0">
              <a:solidFill>
                <a:schemeClr val="accent1">
                  <a:lumMod val="50000"/>
                </a:schemeClr>
              </a:solidFill>
              <a:latin typeface="Arial" panose="020B0604020202020204" pitchFamily="34" charset="0"/>
              <a:cs typeface="Arial" panose="020B0604020202020204" pitchFamily="34" charset="0"/>
            </a:endParaRPr>
          </a:p>
        </p:txBody>
      </p:sp>
      <p:cxnSp>
        <p:nvCxnSpPr>
          <p:cNvPr id="7" name="Прямая со стрелкой 6"/>
          <p:cNvCxnSpPr/>
          <p:nvPr/>
        </p:nvCxnSpPr>
        <p:spPr>
          <a:xfrm flipH="1">
            <a:off x="7600951" y="1339528"/>
            <a:ext cx="1061357" cy="1105242"/>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8662308" y="1339528"/>
            <a:ext cx="953215" cy="1105242"/>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431383" y="6163028"/>
            <a:ext cx="2939143" cy="276999"/>
          </a:xfrm>
          <a:prstGeom prst="rect">
            <a:avLst/>
          </a:prstGeom>
          <a:noFill/>
        </p:spPr>
        <p:txBody>
          <a:bodyPr wrap="square" rtlCol="0">
            <a:spAutoFit/>
          </a:bodyPr>
          <a:lstStyle/>
          <a:p>
            <a:r>
              <a:rPr lang="ru-RU" sz="1200" dirty="0" smtClean="0">
                <a:solidFill>
                  <a:schemeClr val="accent6">
                    <a:lumMod val="50000"/>
                  </a:schemeClr>
                </a:solidFill>
                <a:latin typeface="Arial" panose="020B0604020202020204" pitchFamily="34" charset="0"/>
                <a:cs typeface="Arial" panose="020B0604020202020204" pitchFamily="34" charset="0"/>
              </a:rPr>
              <a:t>Минимальное значение стоимости</a:t>
            </a:r>
            <a:endParaRPr lang="ru-RU" sz="1200" dirty="0">
              <a:solidFill>
                <a:schemeClr val="accent6">
                  <a:lumMod val="50000"/>
                </a:schemeClr>
              </a:solidFill>
              <a:latin typeface="Arial" panose="020B0604020202020204" pitchFamily="34" charset="0"/>
              <a:cs typeface="Arial" panose="020B0604020202020204" pitchFamily="34" charset="0"/>
            </a:endParaRPr>
          </a:p>
        </p:txBody>
      </p:sp>
      <p:cxnSp>
        <p:nvCxnSpPr>
          <p:cNvPr id="12" name="Прямая со стрелкой 11"/>
          <p:cNvCxnSpPr/>
          <p:nvPr/>
        </p:nvCxnSpPr>
        <p:spPr>
          <a:xfrm flipH="1" flipV="1">
            <a:off x="7690758" y="5695362"/>
            <a:ext cx="1061356" cy="467666"/>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V="1">
            <a:off x="8752114" y="5695362"/>
            <a:ext cx="1477736" cy="467666"/>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137806" y="6224583"/>
            <a:ext cx="2014598" cy="430887"/>
          </a:xfrm>
          <a:prstGeom prst="rect">
            <a:avLst/>
          </a:prstGeom>
          <a:noFill/>
        </p:spPr>
        <p:txBody>
          <a:bodyPr wrap="square" rtlCol="0">
            <a:spAutoFit/>
          </a:bodyPr>
          <a:lstStyle/>
          <a:p>
            <a:pPr algn="ctr"/>
            <a:r>
              <a:rPr lang="ru-RU" sz="1100" i="1" dirty="0" smtClean="0">
                <a:latin typeface="Arial" panose="020B0604020202020204" pitchFamily="34" charset="0"/>
                <a:cs typeface="Arial" panose="020B0604020202020204" pitchFamily="34" charset="0"/>
              </a:rPr>
              <a:t>* Все данные на слайде приведены условно</a:t>
            </a:r>
            <a:endParaRPr lang="ru-RU" sz="11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6671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5064" y="512551"/>
            <a:ext cx="5946243" cy="338554"/>
          </a:xfrm>
          <a:prstGeom prst="rect">
            <a:avLst/>
          </a:prstGeom>
          <a:noFill/>
        </p:spPr>
        <p:txBody>
          <a:bodyPr wrap="non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2. Осуществляется корректировка сметы контракта</a:t>
            </a:r>
            <a:endParaRPr lang="ru-RU" sz="1600" b="1" dirty="0">
              <a:solidFill>
                <a:srgbClr val="C00000"/>
              </a:solidFill>
              <a:latin typeface="Arial" panose="020B0604020202020204" pitchFamily="34" charset="0"/>
              <a:cs typeface="Arial" panose="020B0604020202020204" pitchFamily="34" charset="0"/>
            </a:endParaRPr>
          </a:p>
        </p:txBody>
      </p:sp>
      <p:sp>
        <p:nvSpPr>
          <p:cNvPr id="3" name="Прямоугольник 2"/>
          <p:cNvSpPr/>
          <p:nvPr/>
        </p:nvSpPr>
        <p:spPr>
          <a:xfrm>
            <a:off x="860688" y="1108239"/>
            <a:ext cx="9999321" cy="523220"/>
          </a:xfrm>
          <a:prstGeom prst="rect">
            <a:avLst/>
          </a:prstGeom>
        </p:spPr>
        <p:txBody>
          <a:bodyPr wrap="square">
            <a:spAutoFit/>
          </a:bodyPr>
          <a:lstStyle/>
          <a:p>
            <a:r>
              <a:rPr lang="ru-RU" sz="1400" dirty="0" smtClean="0">
                <a:ea typeface="Calibri" panose="020F0502020204030204" pitchFamily="34" charset="0"/>
              </a:rPr>
              <a:t>Осуществляется пересчет </a:t>
            </a:r>
            <a:r>
              <a:rPr lang="ru-RU" sz="1400" dirty="0">
                <a:ea typeface="Calibri" panose="020F0502020204030204" pitchFamily="34" charset="0"/>
              </a:rPr>
              <a:t>остатков </a:t>
            </a:r>
            <a:r>
              <a:rPr lang="ru-RU" sz="1400" dirty="0" smtClean="0">
                <a:ea typeface="Calibri" panose="020F0502020204030204" pitchFamily="34" charset="0"/>
              </a:rPr>
              <a:t>работ по смете контракта путем </a:t>
            </a:r>
            <a:r>
              <a:rPr lang="ru-RU" sz="1400" dirty="0">
                <a:ea typeface="Calibri" panose="020F0502020204030204" pitchFamily="34" charset="0"/>
              </a:rPr>
              <a:t>умножения показателя цены работ на единицу измерения сметы контракта по оставшимся работам на коэффициент корректировки цены контракта (</a:t>
            </a:r>
            <a:r>
              <a:rPr lang="ru-RU" sz="1400" dirty="0" err="1">
                <a:ea typeface="Calibri" panose="020F0502020204030204" pitchFamily="34" charset="0"/>
              </a:rPr>
              <a:t>Ккор</a:t>
            </a:r>
            <a:r>
              <a:rPr lang="ru-RU" sz="1400" dirty="0">
                <a:ea typeface="Calibri" panose="020F0502020204030204" pitchFamily="34" charset="0"/>
              </a:rPr>
              <a:t>).</a:t>
            </a:r>
          </a:p>
        </p:txBody>
      </p:sp>
      <p:graphicFrame>
        <p:nvGraphicFramePr>
          <p:cNvPr id="13" name="Таблица 12"/>
          <p:cNvGraphicFramePr>
            <a:graphicFrameLocks noGrp="1"/>
          </p:cNvGraphicFramePr>
          <p:nvPr>
            <p:extLst/>
          </p:nvPr>
        </p:nvGraphicFramePr>
        <p:xfrm>
          <a:off x="1498599" y="2235359"/>
          <a:ext cx="9194802" cy="3359150"/>
        </p:xfrm>
        <a:graphic>
          <a:graphicData uri="http://schemas.openxmlformats.org/drawingml/2006/table">
            <a:tbl>
              <a:tblPr firstRow="1" firstCol="1" bandRow="1">
                <a:tableStyleId>{5C22544A-7EE6-4342-B048-85BDC9FD1C3A}</a:tableStyleId>
              </a:tblPr>
              <a:tblGrid>
                <a:gridCol w="632316">
                  <a:extLst>
                    <a:ext uri="{9D8B030D-6E8A-4147-A177-3AD203B41FA5}">
                      <a16:colId xmlns:a16="http://schemas.microsoft.com/office/drawing/2014/main" val="20000"/>
                    </a:ext>
                  </a:extLst>
                </a:gridCol>
                <a:gridCol w="2668382">
                  <a:extLst>
                    <a:ext uri="{9D8B030D-6E8A-4147-A177-3AD203B41FA5}">
                      <a16:colId xmlns:a16="http://schemas.microsoft.com/office/drawing/2014/main" val="20001"/>
                    </a:ext>
                  </a:extLst>
                </a:gridCol>
                <a:gridCol w="565834">
                  <a:extLst>
                    <a:ext uri="{9D8B030D-6E8A-4147-A177-3AD203B41FA5}">
                      <a16:colId xmlns:a16="http://schemas.microsoft.com/office/drawing/2014/main" val="20002"/>
                    </a:ext>
                  </a:extLst>
                </a:gridCol>
                <a:gridCol w="565834">
                  <a:extLst>
                    <a:ext uri="{9D8B030D-6E8A-4147-A177-3AD203B41FA5}">
                      <a16:colId xmlns:a16="http://schemas.microsoft.com/office/drawing/2014/main" val="20003"/>
                    </a:ext>
                  </a:extLst>
                </a:gridCol>
                <a:gridCol w="565834">
                  <a:extLst>
                    <a:ext uri="{9D8B030D-6E8A-4147-A177-3AD203B41FA5}">
                      <a16:colId xmlns:a16="http://schemas.microsoft.com/office/drawing/2014/main" val="20004"/>
                    </a:ext>
                  </a:extLst>
                </a:gridCol>
                <a:gridCol w="1025574">
                  <a:extLst>
                    <a:ext uri="{9D8B030D-6E8A-4147-A177-3AD203B41FA5}">
                      <a16:colId xmlns:a16="http://schemas.microsoft.com/office/drawing/2014/main" val="20005"/>
                    </a:ext>
                  </a:extLst>
                </a:gridCol>
                <a:gridCol w="1025574">
                  <a:extLst>
                    <a:ext uri="{9D8B030D-6E8A-4147-A177-3AD203B41FA5}">
                      <a16:colId xmlns:a16="http://schemas.microsoft.com/office/drawing/2014/main" val="20006"/>
                    </a:ext>
                  </a:extLst>
                </a:gridCol>
                <a:gridCol w="1072727">
                  <a:extLst>
                    <a:ext uri="{9D8B030D-6E8A-4147-A177-3AD203B41FA5}">
                      <a16:colId xmlns:a16="http://schemas.microsoft.com/office/drawing/2014/main" val="20007"/>
                    </a:ext>
                  </a:extLst>
                </a:gridCol>
                <a:gridCol w="1072727">
                  <a:extLst>
                    <a:ext uri="{9D8B030D-6E8A-4147-A177-3AD203B41FA5}">
                      <a16:colId xmlns:a16="http://schemas.microsoft.com/office/drawing/2014/main" val="20008"/>
                    </a:ext>
                  </a:extLst>
                </a:gridCol>
              </a:tblGrid>
              <a:tr h="558800">
                <a:tc rowSpan="4">
                  <a:txBody>
                    <a:bodyPr/>
                    <a:lstStyle/>
                    <a:p>
                      <a:pPr algn="ctr" rtl="0" fontAlgn="ctr"/>
                      <a:r>
                        <a:rPr lang="en-US" sz="1000" u="none" strike="noStrike" dirty="0">
                          <a:solidFill>
                            <a:schemeClr val="tx1"/>
                          </a:solidFill>
                          <a:effectLst/>
                        </a:rPr>
                        <a:t>N </a:t>
                      </a:r>
                      <a:r>
                        <a:rPr lang="ru-RU" sz="1000" u="none" strike="noStrike" dirty="0">
                          <a:solidFill>
                            <a:schemeClr val="tx1"/>
                          </a:solidFill>
                          <a:effectLst/>
                        </a:rPr>
                        <a:t>п/п</a:t>
                      </a:r>
                      <a:endParaRPr lang="ru-RU" sz="1000" b="1"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gn="ctr" rtl="0" fontAlgn="ctr"/>
                      <a:r>
                        <a:rPr lang="ru-RU" sz="1000" u="none" strike="noStrike" dirty="0">
                          <a:solidFill>
                            <a:schemeClr val="tx1"/>
                          </a:solidFill>
                          <a:effectLst/>
                        </a:rPr>
                        <a:t>Наименование конструктивных решений (элементов), комплексов (видов) работ &lt;1&gt;</a:t>
                      </a:r>
                      <a:endParaRPr lang="ru-RU" sz="1000" b="1"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gn="ctr" rtl="0" fontAlgn="ctr"/>
                      <a:r>
                        <a:rPr lang="ru-RU" sz="1000" u="none" strike="noStrike">
                          <a:solidFill>
                            <a:schemeClr val="tx1"/>
                          </a:solidFill>
                          <a:effectLst/>
                        </a:rPr>
                        <a:t>Ед. изм.</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ctr" rtl="0" fontAlgn="ctr"/>
                      <a:r>
                        <a:rPr lang="ru-RU" sz="1000" u="none" strike="noStrike">
                          <a:solidFill>
                            <a:schemeClr val="tx1"/>
                          </a:solidFill>
                          <a:effectLst/>
                        </a:rPr>
                        <a:t>Количество (объем работ)</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tc gridSpan="4">
                  <a:txBody>
                    <a:bodyPr/>
                    <a:lstStyle/>
                    <a:p>
                      <a:pPr algn="ctr" rtl="0" fontAlgn="ctr"/>
                      <a:r>
                        <a:rPr lang="ru-RU" sz="1000" u="none" strike="noStrike" dirty="0">
                          <a:solidFill>
                            <a:schemeClr val="tx1"/>
                          </a:solidFill>
                          <a:effectLst/>
                        </a:rPr>
                        <a:t>Цена, руб.</a:t>
                      </a:r>
                      <a:endParaRPr lang="ru-RU" sz="1000" b="1"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368300">
                <a:tc vMerge="1">
                  <a:txBody>
                    <a:bodyPr/>
                    <a:lstStyle/>
                    <a:p>
                      <a:endParaRPr lang="ru-RU"/>
                    </a:p>
                  </a:txBody>
                  <a:tcPr/>
                </a:tc>
                <a:tc vMerge="1">
                  <a:txBody>
                    <a:bodyPr/>
                    <a:lstStyle/>
                    <a:p>
                      <a:endParaRPr lang="ru-RU"/>
                    </a:p>
                  </a:txBody>
                  <a:tcPr/>
                </a:tc>
                <a:tc vMerge="1">
                  <a:txBody>
                    <a:bodyPr/>
                    <a:lstStyle/>
                    <a:p>
                      <a:endParaRPr lang="ru-RU"/>
                    </a:p>
                  </a:txBody>
                  <a:tcPr/>
                </a:tc>
                <a:tc rowSpan="3">
                  <a:txBody>
                    <a:bodyPr/>
                    <a:lstStyle/>
                    <a:p>
                      <a:pPr algn="ctr" rtl="0" fontAlgn="ctr"/>
                      <a:r>
                        <a:rPr lang="ru-RU" sz="1000" u="none" strike="noStrike">
                          <a:solidFill>
                            <a:schemeClr val="tx1"/>
                          </a:solidFill>
                          <a:effectLst/>
                        </a:rPr>
                        <a:t>Первоначальный</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algn="ctr" rtl="0" fontAlgn="ctr"/>
                      <a:r>
                        <a:rPr lang="ru-RU" sz="1000" u="none" strike="noStrike">
                          <a:solidFill>
                            <a:schemeClr val="tx1"/>
                          </a:solidFill>
                          <a:effectLst/>
                        </a:rPr>
                        <a:t>с учетом корректировки</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ctr" rtl="0" fontAlgn="ctr"/>
                      <a:r>
                        <a:rPr lang="ru-RU" sz="1000" u="none" strike="noStrike">
                          <a:solidFill>
                            <a:schemeClr val="tx1"/>
                          </a:solidFill>
                          <a:effectLst/>
                        </a:rPr>
                        <a:t>первоначальная</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tc gridSpan="2">
                  <a:txBody>
                    <a:bodyPr/>
                    <a:lstStyle/>
                    <a:p>
                      <a:pPr algn="ctr" rtl="0" fontAlgn="ctr"/>
                      <a:r>
                        <a:rPr lang="ru-RU" sz="1000" u="none" strike="noStrike">
                          <a:solidFill>
                            <a:schemeClr val="tx1"/>
                          </a:solidFill>
                          <a:effectLst/>
                        </a:rPr>
                        <a:t>с учетом корректировки (Ккор 1,1328)</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lang="ru-RU"/>
                    </a:p>
                  </a:txBody>
                  <a:tcPr/>
                </a:tc>
                <a:extLst>
                  <a:ext uri="{0D108BD9-81ED-4DB2-BD59-A6C34878D82A}">
                    <a16:rowId xmlns:a16="http://schemas.microsoft.com/office/drawing/2014/main" val="10001"/>
                  </a:ext>
                </a:extLst>
              </a:tr>
              <a:tr h="19685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rowSpan="2">
                  <a:txBody>
                    <a:bodyPr/>
                    <a:lstStyle/>
                    <a:p>
                      <a:pPr algn="ctr" rtl="0" fontAlgn="ctr"/>
                      <a:r>
                        <a:rPr lang="ru-RU" sz="1000" u="none" strike="noStrike">
                          <a:solidFill>
                            <a:schemeClr val="tx1"/>
                          </a:solidFill>
                          <a:effectLst/>
                        </a:rPr>
                        <a:t>на ед. изм.</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rtl="0" fontAlgn="ctr"/>
                      <a:r>
                        <a:rPr lang="ru-RU" sz="1000" u="none" strike="noStrike">
                          <a:solidFill>
                            <a:schemeClr val="tx1"/>
                          </a:solidFill>
                          <a:effectLst/>
                        </a:rPr>
                        <a:t>всего</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на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rtl="0" fontAlgn="ctr"/>
                      <a:r>
                        <a:rPr lang="ru-RU" sz="1000" u="none" strike="noStrike">
                          <a:solidFill>
                            <a:schemeClr val="tx1"/>
                          </a:solidFill>
                          <a:effectLst/>
                        </a:rPr>
                        <a:t>всего</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0320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000" u="none" strike="noStrike">
                          <a:solidFill>
                            <a:schemeClr val="tx1"/>
                          </a:solidFill>
                          <a:effectLst/>
                        </a:rPr>
                        <a:t>ед. изм.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ru-RU"/>
                    </a:p>
                  </a:txBody>
                  <a:tcPr/>
                </a:tc>
                <a:extLst>
                  <a:ext uri="{0D108BD9-81ED-4DB2-BD59-A6C34878D82A}">
                    <a16:rowId xmlns:a16="http://schemas.microsoft.com/office/drawing/2014/main" val="10003"/>
                  </a:ext>
                </a:extLst>
              </a:tr>
              <a:tr h="209550">
                <a:tc>
                  <a:txBody>
                    <a:bodyPr/>
                    <a:lstStyle/>
                    <a:p>
                      <a:pPr algn="ctr" rtl="0" fontAlgn="ctr"/>
                      <a:r>
                        <a:rPr lang="ru-RU" sz="1000" u="none" strike="noStrike">
                          <a:solidFill>
                            <a:schemeClr val="tx1"/>
                          </a:solidFill>
                          <a:effectLst/>
                        </a:rPr>
                        <a:t>1</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2</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4</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5</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6</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7</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8</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9</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03200">
                <a:tc>
                  <a:txBody>
                    <a:bodyPr/>
                    <a:lstStyle/>
                    <a:p>
                      <a:pPr algn="ctr" rtl="0" fontAlgn="ctr"/>
                      <a:r>
                        <a:rPr lang="ru-RU" sz="1000" u="none" strike="noStrike">
                          <a:solidFill>
                            <a:schemeClr val="tx1"/>
                          </a:solidFill>
                          <a:effectLst/>
                        </a:rPr>
                        <a:t>1</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Земляные работы</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м3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5 000,00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5 000,00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450,00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2 250 000,00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509,76</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2 548 800,00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03200">
                <a:tc>
                  <a:txBody>
                    <a:bodyPr/>
                    <a:lstStyle/>
                    <a:p>
                      <a:pPr algn="ctr" rtl="0" fontAlgn="ctr"/>
                      <a:r>
                        <a:rPr lang="ru-RU" sz="1000" u="none" strike="noStrike">
                          <a:solidFill>
                            <a:schemeClr val="tx1"/>
                          </a:solidFill>
                          <a:effectLst/>
                        </a:rPr>
                        <a:t>2</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Устройство ленточных фундаментов</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м3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3 500,00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3 500,00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6 500,00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22 750 000,00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7 363,20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25 771 200,00</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03200">
                <a:tc>
                  <a:txBody>
                    <a:bodyPr/>
                    <a:lstStyle/>
                    <a:p>
                      <a:pPr algn="ctr" rtl="0" fontAlgn="ctr"/>
                      <a:r>
                        <a:rPr lang="ru-RU" sz="1000" u="none" strike="noStrike">
                          <a:solidFill>
                            <a:schemeClr val="tx1"/>
                          </a:solidFill>
                          <a:effectLst/>
                        </a:rPr>
                        <a:t>3</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   </a:t>
                      </a:r>
                      <a:r>
                        <a:rPr lang="ru-RU" sz="1000" u="none" strike="noStrike" dirty="0" smtClean="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Итого</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Цена контракта без НДС</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1 552 451 895,95</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1 758 617 507,73</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20320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НДС</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310 490 379,19</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351 723 501,55</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400050">
                <a:tc>
                  <a:txBody>
                    <a:bodyPr/>
                    <a:lstStyle/>
                    <a:p>
                      <a:pPr algn="l" rtl="0" fontAlgn="ctr"/>
                      <a:r>
                        <a:rPr lang="ru-RU" sz="1000" u="none" strike="noStrike">
                          <a:solidFill>
                            <a:schemeClr val="tx1"/>
                          </a:solidFill>
                          <a:effectLst/>
                        </a:rPr>
                        <a:t> </a:t>
                      </a:r>
                      <a:endParaRPr lang="ru-RU" sz="1000" b="1"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Твердая цена контракта с НДС &lt;3&gt;</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fontAlgn="ctr"/>
                      <a:r>
                        <a:rPr lang="ru-RU" sz="1000" u="none" strike="noStrike">
                          <a:solidFill>
                            <a:schemeClr val="tx1"/>
                          </a:solidFill>
                          <a:effectLst/>
                        </a:rPr>
                        <a:t>1 862 942 275,14</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fontAlgn="ctr"/>
                      <a:r>
                        <a:rPr lang="ru-RU" sz="1000" u="none" strike="noStrike" dirty="0">
                          <a:solidFill>
                            <a:schemeClr val="tx1"/>
                          </a:solidFill>
                          <a:effectLst/>
                        </a:rPr>
                        <a:t>2 110 341 009,28</a:t>
                      </a:r>
                      <a:endParaRPr lang="ru-RU" sz="1000" b="0" i="0" u="none" strike="noStrike" dirty="0">
                        <a:solidFill>
                          <a:schemeClr val="tx1"/>
                        </a:solidFill>
                        <a:effectLst/>
                        <a:latin typeface="Calibri" panose="020F0502020204030204" pitchFamily="34" charset="0"/>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310233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8968" y="322031"/>
            <a:ext cx="11509893" cy="615553"/>
          </a:xfrm>
          <a:prstGeom prst="rect">
            <a:avLst/>
          </a:prstGeom>
        </p:spPr>
        <p:txBody>
          <a:bodyPr wrap="square">
            <a:spAutoFit/>
          </a:bodyPr>
          <a:lstStyle/>
          <a:p>
            <a:pPr>
              <a:spcAft>
                <a:spcPts val="0"/>
              </a:spcAft>
            </a:pPr>
            <a:r>
              <a:rPr lang="ru-RU" sz="1600" b="1" dirty="0">
                <a:solidFill>
                  <a:srgbClr val="C00000"/>
                </a:solidFill>
                <a:latin typeface="Arial" panose="020B0604020202020204" pitchFamily="34" charset="0"/>
                <a:cs typeface="Arial" panose="020B0604020202020204" pitchFamily="34" charset="0"/>
              </a:rPr>
              <a:t>Этап  3. Осуществляется расчет новой цены контракта по формуле:</a:t>
            </a:r>
            <a:r>
              <a:rPr lang="ru-RU" sz="1600" dirty="0">
                <a:ea typeface="Calibri" panose="020F0502020204030204" pitchFamily="34" charset="0"/>
                <a:cs typeface="Times New Roman" panose="02020603050405020304" pitchFamily="18" charset="0"/>
              </a:rPr>
              <a:t> </a:t>
            </a:r>
            <a:endParaRPr lang="ru-RU" sz="1600" dirty="0" smtClean="0">
              <a:ea typeface="Calibri" panose="020F0502020204030204" pitchFamily="34" charset="0"/>
              <a:cs typeface="Times New Roman" panose="02020603050405020304" pitchFamily="18" charset="0"/>
            </a:endParaRPr>
          </a:p>
          <a:p>
            <a:pPr>
              <a:spcAft>
                <a:spcPts val="0"/>
              </a:spcAft>
            </a:pPr>
            <a:r>
              <a:rPr lang="ru-RU" b="1" dirty="0" err="1" smtClean="0">
                <a:ea typeface="Calibri" panose="020F0502020204030204" pitchFamily="34" charset="0"/>
                <a:cs typeface="Times New Roman" panose="02020603050405020304" pitchFamily="18" charset="0"/>
              </a:rPr>
              <a:t>С</a:t>
            </a:r>
            <a:r>
              <a:rPr lang="ru-RU" b="1" baseline="-25000" dirty="0" err="1" smtClean="0">
                <a:ea typeface="Calibri" panose="020F0502020204030204" pitchFamily="34" charset="0"/>
                <a:cs typeface="Times New Roman" panose="02020603050405020304" pitchFamily="18" charset="0"/>
              </a:rPr>
              <a:t>н.цена</a:t>
            </a:r>
            <a:r>
              <a:rPr lang="ru-RU" b="1" dirty="0" smtClean="0">
                <a:ea typeface="Calibri" panose="020F0502020204030204" pitchFamily="34" charset="0"/>
                <a:cs typeface="Times New Roman" panose="02020603050405020304" pitchFamily="18" charset="0"/>
              </a:rPr>
              <a:t> </a:t>
            </a:r>
            <a:r>
              <a:rPr lang="ru-RU" b="1" dirty="0">
                <a:ea typeface="Calibri" panose="020F0502020204030204" pitchFamily="34" charset="0"/>
                <a:cs typeface="Times New Roman" panose="02020603050405020304" pitchFamily="18" charset="0"/>
              </a:rPr>
              <a:t>= </a:t>
            </a:r>
            <a:r>
              <a:rPr lang="ru-RU" b="1" dirty="0" err="1">
                <a:ea typeface="Calibri" panose="020F0502020204030204" pitchFamily="34" charset="0"/>
                <a:cs typeface="Times New Roman" panose="02020603050405020304" pitchFamily="18" charset="0"/>
              </a:rPr>
              <a:t>С</a:t>
            </a:r>
            <a:r>
              <a:rPr lang="ru-RU" b="1" baseline="-25000" dirty="0" err="1">
                <a:ea typeface="Calibri" panose="020F0502020204030204" pitchFamily="34" charset="0"/>
                <a:cs typeface="Times New Roman" panose="02020603050405020304" pitchFamily="18" charset="0"/>
              </a:rPr>
              <a:t>вып.р</a:t>
            </a:r>
            <a:r>
              <a:rPr lang="ru-RU" b="1" dirty="0">
                <a:ea typeface="Calibri" panose="020F0502020204030204" pitchFamily="34" charset="0"/>
                <a:cs typeface="Times New Roman" panose="02020603050405020304" pitchFamily="18" charset="0"/>
              </a:rPr>
              <a:t> + (</a:t>
            </a:r>
            <a:r>
              <a:rPr lang="ru-RU" b="1" dirty="0" err="1">
                <a:ea typeface="Calibri" panose="020F0502020204030204" pitchFamily="34" charset="0"/>
                <a:cs typeface="Times New Roman" panose="02020603050405020304" pitchFamily="18" charset="0"/>
              </a:rPr>
              <a:t>С</a:t>
            </a:r>
            <a:r>
              <a:rPr lang="ru-RU" b="1" baseline="-25000" dirty="0" err="1">
                <a:ea typeface="Calibri" panose="020F0502020204030204" pitchFamily="34" charset="0"/>
                <a:cs typeface="Times New Roman" panose="02020603050405020304" pitchFamily="18" charset="0"/>
              </a:rPr>
              <a:t>сущ.ц</a:t>
            </a:r>
            <a:r>
              <a:rPr lang="ru-RU" b="1" dirty="0">
                <a:ea typeface="Calibri" panose="020F0502020204030204" pitchFamily="34" charset="0"/>
                <a:cs typeface="Times New Roman" panose="02020603050405020304" pitchFamily="18" charset="0"/>
              </a:rPr>
              <a:t> – С</a:t>
            </a:r>
            <a:r>
              <a:rPr lang="ru-RU" b="1" baseline="-25000" dirty="0">
                <a:ea typeface="Calibri" panose="020F0502020204030204" pitchFamily="34" charset="0"/>
                <a:cs typeface="Times New Roman" panose="02020603050405020304" pitchFamily="18" charset="0"/>
              </a:rPr>
              <a:t>вып.р1</a:t>
            </a:r>
            <a:r>
              <a:rPr lang="ru-RU" b="1" dirty="0">
                <a:ea typeface="Calibri" panose="020F0502020204030204" pitchFamily="34" charset="0"/>
                <a:cs typeface="Times New Roman" panose="02020603050405020304" pitchFamily="18" charset="0"/>
              </a:rPr>
              <a:t> – С</a:t>
            </a:r>
            <a:r>
              <a:rPr lang="ru-RU" b="1" baseline="-25000" dirty="0">
                <a:ea typeface="Calibri" panose="020F0502020204030204" pitchFamily="34" charset="0"/>
                <a:cs typeface="Times New Roman" panose="02020603050405020304" pitchFamily="18" charset="0"/>
              </a:rPr>
              <a:t>вып.р2</a:t>
            </a:r>
            <a:r>
              <a:rPr lang="ru-RU" b="1" dirty="0">
                <a:ea typeface="Calibri" panose="020F0502020204030204" pitchFamily="34" charset="0"/>
                <a:cs typeface="Times New Roman" panose="02020603050405020304" pitchFamily="18" charset="0"/>
              </a:rPr>
              <a:t>) х </a:t>
            </a:r>
            <a:r>
              <a:rPr lang="ru-RU" b="1" dirty="0" err="1">
                <a:ea typeface="Calibri" panose="020F0502020204030204" pitchFamily="34" charset="0"/>
                <a:cs typeface="Times New Roman" panose="02020603050405020304" pitchFamily="18" charset="0"/>
              </a:rPr>
              <a:t>К</a:t>
            </a:r>
            <a:r>
              <a:rPr lang="ru-RU" b="1" baseline="-25000" dirty="0" err="1">
                <a:ea typeface="Calibri" panose="020F0502020204030204" pitchFamily="34" charset="0"/>
                <a:cs typeface="Times New Roman" panose="02020603050405020304" pitchFamily="18" charset="0"/>
              </a:rPr>
              <a:t>кор</a:t>
            </a:r>
            <a:r>
              <a:rPr lang="ru-RU" b="1" baseline="-25000" dirty="0">
                <a:ea typeface="Calibri" panose="020F0502020204030204" pitchFamily="34" charset="0"/>
                <a:cs typeface="Times New Roman" panose="02020603050405020304" pitchFamily="18" charset="0"/>
              </a:rPr>
              <a:t> </a:t>
            </a:r>
            <a:r>
              <a:rPr lang="ru-RU" b="1" dirty="0">
                <a:ea typeface="Calibri" panose="020F0502020204030204" pitchFamily="34" charset="0"/>
                <a:cs typeface="Times New Roman" panose="02020603050405020304" pitchFamily="18" charset="0"/>
              </a:rPr>
              <a:t>+</a:t>
            </a:r>
            <a:r>
              <a:rPr lang="ru-RU" b="1" baseline="-25000" dirty="0">
                <a:ea typeface="Calibri" panose="020F0502020204030204" pitchFamily="34" charset="0"/>
                <a:cs typeface="Times New Roman" panose="02020603050405020304" pitchFamily="18" charset="0"/>
              </a:rPr>
              <a:t> </a:t>
            </a:r>
            <a:r>
              <a:rPr lang="ru-RU" b="1" dirty="0" err="1" smtClean="0">
                <a:ea typeface="Calibri" panose="020F0502020204030204" pitchFamily="34" charset="0"/>
                <a:cs typeface="Times New Roman" panose="02020603050405020304" pitchFamily="18" charset="0"/>
              </a:rPr>
              <a:t>С</a:t>
            </a:r>
            <a:r>
              <a:rPr lang="ru-RU" b="1" baseline="-25000" dirty="0" err="1" smtClean="0">
                <a:ea typeface="Calibri" panose="020F0502020204030204" pitchFamily="34" charset="0"/>
                <a:cs typeface="Times New Roman" panose="02020603050405020304" pitchFamily="18" charset="0"/>
              </a:rPr>
              <a:t>в.р.нов</a:t>
            </a:r>
            <a:endParaRPr lang="ru-RU" sz="1400" b="1" dirty="0">
              <a:effectLst/>
              <a:ea typeface="Calibri" panose="020F0502020204030204" pitchFamily="34" charset="0"/>
              <a:cs typeface="Times New Roman" panose="02020603050405020304"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2562685440"/>
              </p:ext>
            </p:extLst>
          </p:nvPr>
        </p:nvGraphicFramePr>
        <p:xfrm>
          <a:off x="359020" y="1653573"/>
          <a:ext cx="10521307" cy="2110773"/>
        </p:xfrm>
        <a:graphic>
          <a:graphicData uri="http://schemas.openxmlformats.org/drawingml/2006/table">
            <a:tbl>
              <a:tblPr>
                <a:tableStyleId>{5C22544A-7EE6-4342-B048-85BDC9FD1C3A}</a:tableStyleId>
              </a:tblPr>
              <a:tblGrid>
                <a:gridCol w="3060006">
                  <a:extLst>
                    <a:ext uri="{9D8B030D-6E8A-4147-A177-3AD203B41FA5}">
                      <a16:colId xmlns:a16="http://schemas.microsoft.com/office/drawing/2014/main" val="20000"/>
                    </a:ext>
                  </a:extLst>
                </a:gridCol>
                <a:gridCol w="1267034">
                  <a:extLst>
                    <a:ext uri="{9D8B030D-6E8A-4147-A177-3AD203B41FA5}">
                      <a16:colId xmlns:a16="http://schemas.microsoft.com/office/drawing/2014/main" val="20001"/>
                    </a:ext>
                  </a:extLst>
                </a:gridCol>
                <a:gridCol w="1577815">
                  <a:extLst>
                    <a:ext uri="{9D8B030D-6E8A-4147-A177-3AD203B41FA5}">
                      <a16:colId xmlns:a16="http://schemas.microsoft.com/office/drawing/2014/main" val="20002"/>
                    </a:ext>
                  </a:extLst>
                </a:gridCol>
                <a:gridCol w="1577815">
                  <a:extLst>
                    <a:ext uri="{9D8B030D-6E8A-4147-A177-3AD203B41FA5}">
                      <a16:colId xmlns:a16="http://schemas.microsoft.com/office/drawing/2014/main" val="20003"/>
                    </a:ext>
                  </a:extLst>
                </a:gridCol>
                <a:gridCol w="1374993">
                  <a:extLst>
                    <a:ext uri="{9D8B030D-6E8A-4147-A177-3AD203B41FA5}">
                      <a16:colId xmlns:a16="http://schemas.microsoft.com/office/drawing/2014/main" val="20004"/>
                    </a:ext>
                  </a:extLst>
                </a:gridCol>
                <a:gridCol w="1663644">
                  <a:extLst>
                    <a:ext uri="{9D8B030D-6E8A-4147-A177-3AD203B41FA5}">
                      <a16:colId xmlns:a16="http://schemas.microsoft.com/office/drawing/2014/main" val="20005"/>
                    </a:ext>
                  </a:extLst>
                </a:gridCol>
              </a:tblGrid>
              <a:tr h="1097669">
                <a:tc>
                  <a:txBody>
                    <a:bodyPr/>
                    <a:lstStyle/>
                    <a:p>
                      <a:pPr algn="ctr" fontAlgn="ctr"/>
                      <a:r>
                        <a:rPr lang="ru-RU" sz="1000" b="1" i="0" u="none" strike="noStrike" dirty="0">
                          <a:solidFill>
                            <a:srgbClr val="000000"/>
                          </a:solidFill>
                          <a:effectLst/>
                          <a:latin typeface="+mn-lt"/>
                        </a:rPr>
                        <a:t>Цена работ по действующему контракту (определяется по контракту)</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b="1" i="0" u="none" strike="noStrike" dirty="0">
                          <a:solidFill>
                            <a:srgbClr val="000000"/>
                          </a:solidFill>
                          <a:effectLst/>
                          <a:latin typeface="+mn-lt"/>
                        </a:rPr>
                        <a:t>Выполнено работ на дату осуществление расчета (определяется по накопительной ведомости)</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b="1" i="0" u="none" strike="noStrike" dirty="0">
                          <a:solidFill>
                            <a:srgbClr val="000000"/>
                          </a:solidFill>
                          <a:effectLst/>
                          <a:latin typeface="+mn-lt"/>
                        </a:rPr>
                        <a:t>Остаток работ по действующему контракту (определяется как разница между графой 1 и 2)</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b="1" i="0" u="none" strike="noStrike" dirty="0">
                          <a:solidFill>
                            <a:srgbClr val="000000"/>
                          </a:solidFill>
                          <a:effectLst/>
                          <a:latin typeface="+mn-lt"/>
                        </a:rPr>
                        <a:t>Увеличение остатков работ в связи с ростом цен на строительные ресурсы (определяется как произведение графы 3 на </a:t>
                      </a:r>
                      <a:r>
                        <a:rPr lang="ru-RU" sz="1000" b="1" i="0" u="none" strike="noStrike" dirty="0" err="1">
                          <a:solidFill>
                            <a:srgbClr val="000000"/>
                          </a:solidFill>
                          <a:effectLst/>
                          <a:latin typeface="+mn-lt"/>
                        </a:rPr>
                        <a:t>Ккор</a:t>
                      </a:r>
                      <a:r>
                        <a:rPr lang="ru-RU" sz="1000" b="1" i="0" u="none" strike="noStrike" dirty="0">
                          <a:solidFill>
                            <a:srgbClr val="000000"/>
                          </a:solidFill>
                          <a:effectLst/>
                          <a:latin typeface="+mn-lt"/>
                        </a:rPr>
                        <a:t>)</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b="1" i="0" u="none" strike="noStrike" dirty="0">
                          <a:solidFill>
                            <a:srgbClr val="000000"/>
                          </a:solidFill>
                          <a:effectLst/>
                          <a:latin typeface="+mn-lt"/>
                        </a:rPr>
                        <a:t>Увеличение цены контракта (определяется как разница граф 4 и 3)</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000" b="1" i="0" u="none" strike="noStrike" dirty="0">
                          <a:solidFill>
                            <a:srgbClr val="000000"/>
                          </a:solidFill>
                          <a:effectLst/>
                          <a:latin typeface="+mn-lt"/>
                        </a:rPr>
                        <a:t>Новая цена контракта (определяется как сумма граф 1 и 4)</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45779">
                <a:tc>
                  <a:txBody>
                    <a:bodyPr/>
                    <a:lstStyle/>
                    <a:p>
                      <a:pPr algn="ctr" fontAlgn="ctr"/>
                      <a:r>
                        <a:rPr lang="ru-RU" sz="1200" b="0" i="0" u="none" strike="noStrike">
                          <a:solidFill>
                            <a:srgbClr val="000000"/>
                          </a:solidFill>
                          <a:effectLst/>
                          <a:latin typeface="+mn-lt"/>
                        </a:rPr>
                        <a:t>1</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a:solidFill>
                            <a:srgbClr val="000000"/>
                          </a:solidFill>
                          <a:effectLst/>
                          <a:latin typeface="+mn-lt"/>
                        </a:rPr>
                        <a:t>2</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a:solidFill>
                            <a:srgbClr val="000000"/>
                          </a:solidFill>
                          <a:effectLst/>
                          <a:latin typeface="+mn-lt"/>
                        </a:rPr>
                        <a:t>3</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a:solidFill>
                            <a:srgbClr val="000000"/>
                          </a:solidFill>
                          <a:effectLst/>
                          <a:latin typeface="+mn-lt"/>
                        </a:rPr>
                        <a:t>4</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a:solidFill>
                            <a:srgbClr val="000000"/>
                          </a:solidFill>
                          <a:effectLst/>
                          <a:latin typeface="+mn-lt"/>
                        </a:rPr>
                        <a:t>5</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dirty="0">
                          <a:solidFill>
                            <a:srgbClr val="000000"/>
                          </a:solidFill>
                          <a:effectLst/>
                          <a:latin typeface="+mn-lt"/>
                        </a:rPr>
                        <a:t>6</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67325">
                <a:tc>
                  <a:txBody>
                    <a:bodyPr/>
                    <a:lstStyle/>
                    <a:p>
                      <a:pPr algn="ctr" fontAlgn="ctr"/>
                      <a:r>
                        <a:rPr lang="ru-RU" sz="1200" b="0" i="0" u="none" strike="noStrike" dirty="0">
                          <a:solidFill>
                            <a:srgbClr val="000000"/>
                          </a:solidFill>
                          <a:effectLst/>
                          <a:latin typeface="+mn-lt"/>
                        </a:rPr>
                        <a:t>2 596 673 200,00</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dirty="0">
                          <a:solidFill>
                            <a:srgbClr val="000000"/>
                          </a:solidFill>
                          <a:effectLst/>
                          <a:latin typeface="+mn-lt"/>
                        </a:rPr>
                        <a:t>733 730 924,86</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dirty="0">
                          <a:solidFill>
                            <a:srgbClr val="000000"/>
                          </a:solidFill>
                          <a:effectLst/>
                          <a:latin typeface="+mn-lt"/>
                        </a:rPr>
                        <a:t>1 862 942 275,14</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a:solidFill>
                            <a:srgbClr val="000000"/>
                          </a:solidFill>
                          <a:effectLst/>
                          <a:latin typeface="+mn-lt"/>
                        </a:rPr>
                        <a:t>2 110 277 456,65</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dirty="0">
                          <a:solidFill>
                            <a:srgbClr val="000000"/>
                          </a:solidFill>
                          <a:effectLst/>
                          <a:latin typeface="+mn-lt"/>
                        </a:rPr>
                        <a:t>247 335 181,51</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ru-RU" sz="1200" b="0" i="0" u="none" strike="noStrike" dirty="0">
                          <a:solidFill>
                            <a:srgbClr val="000000"/>
                          </a:solidFill>
                          <a:effectLst/>
                          <a:latin typeface="+mn-lt"/>
                        </a:rPr>
                        <a:t>2 844 008 381,51</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7" name="Прямоугольник 6"/>
          <p:cNvSpPr/>
          <p:nvPr/>
        </p:nvSpPr>
        <p:spPr>
          <a:xfrm>
            <a:off x="5675920" y="4419284"/>
            <a:ext cx="5699893" cy="954107"/>
          </a:xfrm>
          <a:prstGeom prst="rect">
            <a:avLst/>
          </a:prstGeom>
        </p:spPr>
        <p:txBody>
          <a:bodyPr wrap="square">
            <a:spAutoFit/>
          </a:bodyPr>
          <a:lstStyle/>
          <a:p>
            <a:pPr algn="just">
              <a:spcAft>
                <a:spcPts val="0"/>
              </a:spcAft>
            </a:pPr>
            <a:r>
              <a:rPr lang="ru-RU" sz="1400" dirty="0" smtClean="0">
                <a:cs typeface="Times New Roman" panose="02020603050405020304" pitchFamily="18" charset="0"/>
              </a:rPr>
              <a:t>Примечание: Пересчет </a:t>
            </a:r>
            <a:r>
              <a:rPr lang="ru-RU" sz="1400" dirty="0">
                <a:cs typeface="Times New Roman" panose="02020603050405020304" pitchFamily="18" charset="0"/>
              </a:rPr>
              <a:t>стоимости работ, выполненных в период от даты выполнения Расчета до даты заключения дополнительного соглашения об изменении цены контракта работ, осуществляется по формуле</a:t>
            </a:r>
            <a:r>
              <a:rPr lang="ru-RU" sz="1400" dirty="0" smtClean="0">
                <a:cs typeface="Times New Roman" panose="02020603050405020304" pitchFamily="18" charset="0"/>
              </a:rPr>
              <a:t>:</a:t>
            </a:r>
            <a:r>
              <a:rPr lang="ru-RU" sz="1400" dirty="0">
                <a:cs typeface="Times New Roman" panose="02020603050405020304" pitchFamily="18" charset="0"/>
              </a:rPr>
              <a:t> </a:t>
            </a:r>
            <a:endParaRPr lang="ru-RU" sz="1400" dirty="0"/>
          </a:p>
          <a:p>
            <a:pPr indent="450215" algn="ctr">
              <a:spcAft>
                <a:spcPts val="0"/>
              </a:spcAft>
            </a:pPr>
            <a:r>
              <a:rPr lang="ru-RU" sz="1400" dirty="0" err="1">
                <a:cs typeface="Times New Roman" panose="02020603050405020304" pitchFamily="18" charset="0"/>
              </a:rPr>
              <a:t>С</a:t>
            </a:r>
            <a:r>
              <a:rPr lang="ru-RU" sz="1400" baseline="-25000" dirty="0" err="1">
                <a:cs typeface="Times New Roman" panose="02020603050405020304" pitchFamily="18" charset="0"/>
              </a:rPr>
              <a:t>в.р.нов</a:t>
            </a:r>
            <a:r>
              <a:rPr lang="ru-RU" sz="1400" baseline="-25000" dirty="0">
                <a:cs typeface="Times New Roman" panose="02020603050405020304" pitchFamily="18" charset="0"/>
              </a:rPr>
              <a:t> </a:t>
            </a:r>
            <a:r>
              <a:rPr lang="ru-RU" sz="1400" dirty="0">
                <a:cs typeface="Times New Roman" panose="02020603050405020304" pitchFamily="18" charset="0"/>
              </a:rPr>
              <a:t>= </a:t>
            </a:r>
            <a:r>
              <a:rPr lang="ru-RU" sz="1400" dirty="0" err="1">
                <a:cs typeface="Times New Roman" panose="02020603050405020304" pitchFamily="18" charset="0"/>
              </a:rPr>
              <a:t>Ц</a:t>
            </a:r>
            <a:r>
              <a:rPr lang="ru-RU" sz="1400" baseline="-25000" dirty="0" err="1">
                <a:cs typeface="Times New Roman" panose="02020603050405020304" pitchFamily="18" charset="0"/>
              </a:rPr>
              <a:t>ед.акт</a:t>
            </a:r>
            <a:r>
              <a:rPr lang="ru-RU" sz="1400" baseline="-25000" dirty="0">
                <a:cs typeface="Times New Roman" panose="02020603050405020304" pitchFamily="18" charset="0"/>
              </a:rPr>
              <a:t> </a:t>
            </a:r>
            <a:r>
              <a:rPr lang="ru-RU" sz="1400" dirty="0">
                <a:cs typeface="Times New Roman" panose="02020603050405020304" pitchFamily="18" charset="0"/>
              </a:rPr>
              <a:t>х </a:t>
            </a:r>
            <a:r>
              <a:rPr lang="ru-RU" sz="1400" dirty="0" err="1">
                <a:cs typeface="Times New Roman" panose="02020603050405020304" pitchFamily="18" charset="0"/>
              </a:rPr>
              <a:t>К</a:t>
            </a:r>
            <a:r>
              <a:rPr lang="ru-RU" sz="1400" baseline="-25000" dirty="0" err="1">
                <a:cs typeface="Times New Roman" panose="02020603050405020304" pitchFamily="18" charset="0"/>
              </a:rPr>
              <a:t>кор</a:t>
            </a:r>
            <a:r>
              <a:rPr lang="ru-RU" sz="1400" dirty="0">
                <a:cs typeface="Times New Roman" panose="02020603050405020304" pitchFamily="18" charset="0"/>
              </a:rPr>
              <a:t> х </a:t>
            </a:r>
            <a:r>
              <a:rPr lang="en-US" sz="1400" dirty="0">
                <a:cs typeface="Times New Roman" panose="02020603050405020304" pitchFamily="18" charset="0"/>
              </a:rPr>
              <a:t>V</a:t>
            </a:r>
            <a:r>
              <a:rPr lang="ru-RU" sz="1400" baseline="-25000" dirty="0" err="1">
                <a:cs typeface="Times New Roman" panose="02020603050405020304" pitchFamily="18" charset="0"/>
              </a:rPr>
              <a:t>вып</a:t>
            </a:r>
            <a:endParaRPr lang="ru-RU" sz="1400" dirty="0">
              <a:effectLst/>
            </a:endParaRPr>
          </a:p>
        </p:txBody>
      </p:sp>
    </p:spTree>
    <p:extLst>
      <p:ext uri="{BB962C8B-B14F-4D97-AF65-F5344CB8AC3E}">
        <p14:creationId xmlns:p14="http://schemas.microsoft.com/office/powerpoint/2010/main" val="1617257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2156" y="544804"/>
            <a:ext cx="9280359" cy="5153334"/>
          </a:xfrm>
          <a:prstGeom prst="rect">
            <a:avLst/>
          </a:prstGeom>
        </p:spPr>
        <p:txBody>
          <a:bodyPr wrap="square">
            <a:spAutoFit/>
          </a:bodyPr>
          <a:lstStyle/>
          <a:p>
            <a:pPr algn="just">
              <a:lnSpc>
                <a:spcPct val="107000"/>
              </a:lnSpc>
              <a:spcAft>
                <a:spcPts val="800"/>
              </a:spcAft>
            </a:pPr>
            <a: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Положения постановления Правительства Российской Федерации </a:t>
            </a:r>
            <a:b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от 9 августа 2021 г. № 1315 применяются в отношении контрактов:</a:t>
            </a:r>
          </a:p>
          <a:p>
            <a:pPr algn="just">
              <a:lnSpc>
                <a:spcPct val="107000"/>
              </a:lnSpc>
              <a:spcAft>
                <a:spcPts val="800"/>
              </a:spcAft>
            </a:pPr>
            <a:endParaRPr lang="ru-RU" b="1" dirty="0" smtClean="0">
              <a:effectLst/>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ea typeface="Calibri" panose="020F0502020204030204" pitchFamily="34" charset="0"/>
                <a:cs typeface="Times New Roman" panose="02020603050405020304" pitchFamily="18" charset="0"/>
              </a:rPr>
              <a:t>-на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a:t>
            </a:r>
          </a:p>
          <a:p>
            <a:pPr algn="just">
              <a:lnSpc>
                <a:spcPct val="107000"/>
              </a:lnSpc>
              <a:spcAft>
                <a:spcPts val="800"/>
              </a:spcAft>
            </a:pPr>
            <a:endParaRPr lang="ru-RU" dirty="0" smtClean="0">
              <a:effectLst/>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ea typeface="Calibri" panose="020F0502020204030204" pitchFamily="34" charset="0"/>
                <a:cs typeface="Times New Roman" panose="02020603050405020304" pitchFamily="18" charset="0"/>
              </a:rPr>
              <a:t>-заключенных в соответствии с Федеральным законом "О контрактной системе в сфере закупок товаров, работ, услуг для обеспечения государственных и муниципальных нужд" для обеспечения федеральных нужд</a:t>
            </a:r>
            <a:r>
              <a:rPr lang="ru-RU" dirty="0" smtClean="0">
                <a:solidFill>
                  <a:srgbClr val="FF0000"/>
                </a:solidFill>
                <a:effectLst/>
                <a:ea typeface="Calibri" panose="020F0502020204030204" pitchFamily="34" charset="0"/>
                <a:cs typeface="Times New Roman" panose="02020603050405020304" pitchFamily="18" charset="0"/>
              </a:rPr>
              <a:t>*</a:t>
            </a:r>
            <a:r>
              <a:rPr lang="ru-RU" dirty="0" smtClean="0">
                <a:effectLst/>
                <a:ea typeface="Calibri" panose="020F0502020204030204" pitchFamily="34" charset="0"/>
                <a:cs typeface="Times New Roman" panose="02020603050405020304" pitchFamily="18" charset="0"/>
              </a:rPr>
              <a:t>;</a:t>
            </a:r>
          </a:p>
          <a:p>
            <a:pPr algn="just">
              <a:lnSpc>
                <a:spcPct val="107000"/>
              </a:lnSpc>
              <a:spcAft>
                <a:spcPts val="800"/>
              </a:spcAft>
            </a:pPr>
            <a:endParaRPr lang="ru-RU" dirty="0" smtClean="0">
              <a:effectLst/>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ffectLst/>
                <a:ea typeface="Calibri" panose="020F0502020204030204" pitchFamily="34" charset="0"/>
                <a:cs typeface="Times New Roman" panose="02020603050405020304" pitchFamily="18" charset="0"/>
              </a:rPr>
              <a:t>-заключенных до 1 июля 2021 г. и обязательства, по которым на дату заключения соглашения об изменении условий контракта не исполнены;</a:t>
            </a:r>
          </a:p>
          <a:p>
            <a:pPr algn="just">
              <a:lnSpc>
                <a:spcPct val="107000"/>
              </a:lnSpc>
              <a:spcAft>
                <a:spcPts val="0"/>
              </a:spcAft>
            </a:pPr>
            <a:endParaRPr lang="ru-RU" dirty="0">
              <a:ea typeface="Calibri" panose="020F0502020204030204" pitchFamily="34" charset="0"/>
              <a:cs typeface="Times New Roman" panose="02020603050405020304" pitchFamily="18" charset="0"/>
            </a:endParaRPr>
          </a:p>
          <a:p>
            <a:pPr algn="just">
              <a:lnSpc>
                <a:spcPct val="107000"/>
              </a:lnSpc>
              <a:spcAft>
                <a:spcPts val="0"/>
              </a:spcAft>
            </a:pPr>
            <a:r>
              <a:rPr lang="ru-RU" dirty="0">
                <a:ea typeface="Calibri" panose="020F0502020204030204" pitchFamily="34" charset="0"/>
                <a:cs typeface="Times New Roman" panose="02020603050405020304" pitchFamily="18" charset="0"/>
              </a:rPr>
              <a:t>-заключенных заказчиками, перечень которых приведен в Приложении к постановлению.</a:t>
            </a:r>
          </a:p>
        </p:txBody>
      </p:sp>
    </p:spTree>
    <p:extLst>
      <p:ext uri="{BB962C8B-B14F-4D97-AF65-F5344CB8AC3E}">
        <p14:creationId xmlns:p14="http://schemas.microsoft.com/office/powerpoint/2010/main" val="856001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1158" y="367906"/>
            <a:ext cx="7796534" cy="5986703"/>
          </a:xfrm>
          <a:prstGeom prst="rect">
            <a:avLst/>
          </a:prstGeom>
        </p:spPr>
        <p:txBody>
          <a:bodyPr wrap="square">
            <a:spAutoFit/>
          </a:bodyPr>
          <a:lstStyle/>
          <a:p>
            <a:pPr algn="just">
              <a:lnSpc>
                <a:spcPct val="107000"/>
              </a:lnSpc>
              <a:spcAft>
                <a:spcPts val="0"/>
              </a:spcAft>
            </a:pPr>
            <a: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При изменении цены контракта учитывается, что:</a:t>
            </a:r>
            <a:endParaRPr lang="ru-RU" sz="1600" b="1" dirty="0" smtClean="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ffectLst/>
                <a:ea typeface="Calibri" panose="020F0502020204030204" pitchFamily="34" charset="0"/>
                <a:cs typeface="Times New Roman" panose="02020603050405020304" pitchFamily="18" charset="0"/>
              </a:rPr>
              <a:t>-физические объемы работ, конструктивные, организационно-технологические и другие решения не должны изменяться;</a:t>
            </a:r>
          </a:p>
          <a:p>
            <a:pPr algn="just">
              <a:lnSpc>
                <a:spcPct val="107000"/>
              </a:lnSpc>
              <a:spcAft>
                <a:spcPts val="0"/>
              </a:spcAft>
            </a:pPr>
            <a:endParaRPr lang="ru-RU" dirty="0" smtClean="0">
              <a:effectLst/>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ffectLst/>
                <a:ea typeface="Calibri" panose="020F0502020204030204" pitchFamily="34" charset="0"/>
                <a:cs typeface="Times New Roman" panose="02020603050405020304" pitchFamily="18" charset="0"/>
              </a:rPr>
              <a:t>- изменение существенных условий контракта осуществляется в пределах лимитов бюджетных обязательств</a:t>
            </a:r>
            <a:r>
              <a:rPr lang="ru-RU" dirty="0" smtClean="0">
                <a:solidFill>
                  <a:srgbClr val="FF0000"/>
                </a:solidFill>
                <a:effectLst/>
                <a:ea typeface="Calibri" panose="020F0502020204030204" pitchFamily="34" charset="0"/>
                <a:cs typeface="Times New Roman" panose="02020603050405020304" pitchFamily="18" charset="0"/>
              </a:rPr>
              <a:t>*</a:t>
            </a:r>
            <a:r>
              <a:rPr lang="ru-RU" dirty="0" smtClean="0">
                <a:effectLst/>
                <a:ea typeface="Calibri" panose="020F0502020204030204" pitchFamily="34" charset="0"/>
                <a:cs typeface="Times New Roman" panose="02020603050405020304" pitchFamily="18" charset="0"/>
              </a:rPr>
              <a:t>, и не приводит к увеличению срока исполнения контракта и (или) цены контракта более чем на 30 процентов;</a:t>
            </a:r>
          </a:p>
          <a:p>
            <a:pPr algn="just">
              <a:lnSpc>
                <a:spcPct val="107000"/>
              </a:lnSpc>
              <a:spcAft>
                <a:spcPts val="0"/>
              </a:spcAft>
            </a:pPr>
            <a:endParaRPr lang="ru-RU" dirty="0">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a typeface="Calibri" panose="020F0502020204030204" pitchFamily="34" charset="0"/>
                <a:cs typeface="Times New Roman" panose="02020603050405020304" pitchFamily="18" charset="0"/>
              </a:rPr>
              <a:t>- размер </a:t>
            </a:r>
            <a:r>
              <a:rPr lang="ru-RU" dirty="0">
                <a:ea typeface="Calibri" panose="020F0502020204030204" pitchFamily="34" charset="0"/>
                <a:cs typeface="Times New Roman" panose="02020603050405020304" pitchFamily="18" charset="0"/>
              </a:rPr>
              <a:t>изменения (увеличения) цены контракта </a:t>
            </a:r>
            <a:r>
              <a:rPr lang="ru-RU" dirty="0" smtClean="0">
                <a:ea typeface="Calibri" panose="020F0502020204030204" pitchFamily="34" charset="0"/>
                <a:cs typeface="Times New Roman" panose="02020603050405020304" pitchFamily="18" charset="0"/>
              </a:rPr>
              <a:t>определяется  в </a:t>
            </a:r>
            <a:r>
              <a:rPr lang="ru-RU" dirty="0">
                <a:ea typeface="Calibri" panose="020F0502020204030204" pitchFamily="34" charset="0"/>
                <a:cs typeface="Times New Roman" panose="02020603050405020304" pitchFamily="18" charset="0"/>
              </a:rPr>
              <a:t>порядке, установленном приказом </a:t>
            </a:r>
            <a:r>
              <a:rPr lang="ru-RU" dirty="0" smtClean="0">
                <a:ea typeface="Calibri" panose="020F0502020204030204" pitchFamily="34" charset="0"/>
                <a:cs typeface="Times New Roman" panose="02020603050405020304" pitchFamily="18" charset="0"/>
              </a:rPr>
              <a:t>Минстроя России от 21 июля 2021 г. № 500/</a:t>
            </a:r>
            <a:r>
              <a:rPr lang="ru-RU" dirty="0" err="1" smtClean="0">
                <a:ea typeface="Calibri" panose="020F0502020204030204" pitchFamily="34" charset="0"/>
                <a:cs typeface="Times New Roman" panose="02020603050405020304" pitchFamily="18" charset="0"/>
              </a:rPr>
              <a:t>пр</a:t>
            </a:r>
            <a:r>
              <a:rPr lang="ru-RU" dirty="0" smtClean="0">
                <a:ea typeface="Calibri" panose="020F0502020204030204" pitchFamily="34" charset="0"/>
                <a:cs typeface="Times New Roman" panose="02020603050405020304" pitchFamily="18" charset="0"/>
              </a:rPr>
              <a:t>;</a:t>
            </a:r>
          </a:p>
          <a:p>
            <a:pPr algn="just">
              <a:lnSpc>
                <a:spcPct val="107000"/>
              </a:lnSpc>
              <a:spcAft>
                <a:spcPts val="0"/>
              </a:spcAft>
            </a:pPr>
            <a:endParaRPr lang="ru-RU" dirty="0">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a typeface="Calibri" panose="020F0502020204030204" pitchFamily="34" charset="0"/>
                <a:cs typeface="Times New Roman" panose="02020603050405020304" pitchFamily="18" charset="0"/>
              </a:rPr>
              <a:t>- корректировка цены контракта</a:t>
            </a:r>
            <a:r>
              <a:rPr lang="ru-RU" dirty="0">
                <a:ea typeface="Calibri" panose="020F0502020204030204" pitchFamily="34" charset="0"/>
                <a:cs typeface="Times New Roman" panose="02020603050405020304" pitchFamily="18" charset="0"/>
              </a:rPr>
              <a:t>, размер </a:t>
            </a:r>
            <a:r>
              <a:rPr lang="ru-RU" dirty="0" smtClean="0">
                <a:ea typeface="Calibri" panose="020F0502020204030204" pitchFamily="34" charset="0"/>
                <a:cs typeface="Times New Roman" panose="02020603050405020304" pitchFamily="18" charset="0"/>
              </a:rPr>
              <a:t>которого </a:t>
            </a:r>
            <a:r>
              <a:rPr lang="ru-RU" dirty="0">
                <a:ea typeface="Calibri" panose="020F0502020204030204" pitchFamily="34" charset="0"/>
                <a:cs typeface="Times New Roman" panose="02020603050405020304" pitchFamily="18" charset="0"/>
              </a:rPr>
              <a:t>составляет или превышает 100 млн. </a:t>
            </a:r>
            <a:r>
              <a:rPr lang="ru-RU" dirty="0" smtClean="0">
                <a:ea typeface="Calibri" panose="020F0502020204030204" pitchFamily="34" charset="0"/>
                <a:cs typeface="Times New Roman" panose="02020603050405020304" pitchFamily="18" charset="0"/>
              </a:rPr>
              <a:t>рублей, осуществляется по </a:t>
            </a:r>
            <a:r>
              <a:rPr lang="ru-RU" dirty="0">
                <a:ea typeface="Calibri" panose="020F0502020204030204" pitchFamily="34" charset="0"/>
                <a:cs typeface="Times New Roman" panose="02020603050405020304" pitchFamily="18" charset="0"/>
              </a:rPr>
              <a:t>результатам повторной государственной экспертизы проектной </a:t>
            </a:r>
            <a:r>
              <a:rPr lang="ru-RU" dirty="0" smtClean="0">
                <a:ea typeface="Calibri" panose="020F0502020204030204" pitchFamily="34" charset="0"/>
                <a:cs typeface="Times New Roman" panose="02020603050405020304" pitchFamily="18" charset="0"/>
              </a:rPr>
              <a:t>документации;</a:t>
            </a:r>
          </a:p>
          <a:p>
            <a:pPr algn="just">
              <a:lnSpc>
                <a:spcPct val="107000"/>
              </a:lnSpc>
              <a:spcAft>
                <a:spcPts val="0"/>
              </a:spcAft>
            </a:pPr>
            <a:endParaRPr lang="ru-RU" dirty="0" smtClean="0"/>
          </a:p>
          <a:p>
            <a:pPr algn="just">
              <a:lnSpc>
                <a:spcPct val="107000"/>
              </a:lnSpc>
              <a:spcAft>
                <a:spcPts val="0"/>
              </a:spcAft>
            </a:pPr>
            <a:r>
              <a:rPr lang="ru-RU" dirty="0" smtClean="0">
                <a:ea typeface="Calibri" panose="020F0502020204030204" pitchFamily="34" charset="0"/>
                <a:cs typeface="Times New Roman" panose="02020603050405020304" pitchFamily="18" charset="0"/>
              </a:rPr>
              <a:t>- изменение </a:t>
            </a:r>
            <a:r>
              <a:rPr lang="ru-RU" dirty="0">
                <a:ea typeface="Calibri" panose="020F0502020204030204" pitchFamily="34" charset="0"/>
                <a:cs typeface="Times New Roman" panose="02020603050405020304" pitchFamily="18" charset="0"/>
              </a:rPr>
              <a:t>существенных условий контракта осуществляется путем заключения заказчиком и поставщиком (подрядчиком, исполнителем) </a:t>
            </a:r>
            <a:r>
              <a:rPr lang="ru-RU" dirty="0" smtClean="0">
                <a:ea typeface="Calibri" panose="020F0502020204030204" pitchFamily="34" charset="0"/>
                <a:cs typeface="Times New Roman" panose="02020603050405020304" pitchFamily="18" charset="0"/>
              </a:rPr>
              <a:t>дополнительного соглашения</a:t>
            </a:r>
            <a:endParaRPr lang="ru-RU" dirty="0">
              <a:ea typeface="Calibri" panose="020F0502020204030204" pitchFamily="34" charset="0"/>
              <a:cs typeface="Times New Roman" panose="02020603050405020304" pitchFamily="18" charset="0"/>
            </a:endParaRPr>
          </a:p>
          <a:p>
            <a:pPr algn="just">
              <a:lnSpc>
                <a:spcPct val="107000"/>
              </a:lnSpc>
              <a:spcAft>
                <a:spcPts val="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8613973" y="1491303"/>
            <a:ext cx="3204446" cy="1465979"/>
          </a:xfrm>
          <a:prstGeom prst="rect">
            <a:avLst/>
          </a:prstGeom>
          <a:ln>
            <a:solidFill>
              <a:schemeClr val="accent1">
                <a:lumMod val="75000"/>
              </a:schemeClr>
            </a:solidFill>
          </a:ln>
        </p:spPr>
        <p:txBody>
          <a:bodyPr wrap="square">
            <a:spAutoFit/>
          </a:bodyPr>
          <a:lstStyle/>
          <a:p>
            <a:pPr algn="just">
              <a:lnSpc>
                <a:spcPct val="107000"/>
              </a:lnSpc>
              <a:spcAft>
                <a:spcPts val="800"/>
              </a:spcAft>
            </a:pPr>
            <a:r>
              <a:rPr lang="ru-RU" sz="1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12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ru-RU" sz="1200" dirty="0" smtClean="0">
                <a:effectLst/>
                <a:latin typeface="Times New Roman" panose="02020603050405020304" pitchFamily="18" charset="0"/>
                <a:ea typeface="Calibri" panose="020F0502020204030204" pitchFamily="34" charset="0"/>
                <a:cs typeface="Times New Roman" panose="02020603050405020304" pitchFamily="18" charset="0"/>
              </a:rPr>
              <a:t>В случае, если новая цена контракта превысит лимиты бюджетных обязательств изменение цены контракта осуществляется после принятия решения Правительства Российской Федерации об использовании бюджетных ассигнований резервного фонда Правительства Российской Федерации.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8613973" y="3317777"/>
            <a:ext cx="3204446" cy="2123658"/>
          </a:xfrm>
          <a:prstGeom prst="rect">
            <a:avLst/>
          </a:prstGeom>
          <a:ln>
            <a:solidFill>
              <a:srgbClr val="0070C0"/>
            </a:solidFill>
          </a:ln>
        </p:spPr>
        <p:txBody>
          <a:bodyPr wrap="square">
            <a:spAutoFit/>
          </a:bodyPr>
          <a:lstStyle/>
          <a:p>
            <a:pPr algn="just"/>
            <a:r>
              <a:rPr lang="ru-RU" sz="12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ru-RU" sz="1200" dirty="0" smtClean="0">
                <a:latin typeface="Times New Roman" panose="02020603050405020304" pitchFamily="18" charset="0"/>
                <a:ea typeface="Calibri" panose="020F0502020204030204" pitchFamily="34" charset="0"/>
                <a:cs typeface="Times New Roman" panose="02020603050405020304" pitchFamily="18" charset="0"/>
              </a:rPr>
              <a:t>в случае, если цена контракта превысит стоимость ОКС, </a:t>
            </a:r>
            <a:r>
              <a:rPr lang="ru-RU" sz="1200" dirty="0">
                <a:latin typeface="Times New Roman" panose="02020603050405020304" pitchFamily="18" charset="0"/>
                <a:ea typeface="Calibri" panose="020F0502020204030204" pitchFamily="34" charset="0"/>
                <a:cs typeface="Times New Roman" panose="02020603050405020304" pitchFamily="18" charset="0"/>
              </a:rPr>
              <a:t>указанную в </a:t>
            </a:r>
            <a:r>
              <a:rPr lang="ru-RU" sz="1200" dirty="0" smtClean="0">
                <a:latin typeface="Times New Roman" panose="02020603050405020304" pitchFamily="18" charset="0"/>
                <a:ea typeface="Calibri" panose="020F0502020204030204" pitchFamily="34" charset="0"/>
                <a:cs typeface="Times New Roman" panose="02020603050405020304" pitchFamily="18" charset="0"/>
              </a:rPr>
              <a:t>решении </a:t>
            </a:r>
            <a:r>
              <a:rPr lang="ru-RU" sz="1200" dirty="0">
                <a:latin typeface="Times New Roman" panose="02020603050405020304" pitchFamily="18" charset="0"/>
                <a:ea typeface="Calibri" panose="020F0502020204030204" pitchFamily="34" charset="0"/>
                <a:cs typeface="Times New Roman" panose="02020603050405020304" pitchFamily="18" charset="0"/>
              </a:rPr>
              <a:t>об осуществлении капитальных вложений, не требуется</a:t>
            </a:r>
            <a:r>
              <a:rPr lang="ru-RU" sz="12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endParaRPr lang="ru-RU" sz="1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buFontTx/>
              <a:buChar char="-"/>
            </a:pPr>
            <a:r>
              <a:rPr lang="ru-RU" sz="1200" dirty="0" smtClean="0">
                <a:latin typeface="Times New Roman" panose="02020603050405020304" pitchFamily="18" charset="0"/>
                <a:ea typeface="Calibri" panose="020F0502020204030204" pitchFamily="34" charset="0"/>
                <a:cs typeface="Times New Roman" panose="02020603050405020304" pitchFamily="18" charset="0"/>
              </a:rPr>
              <a:t> внесения </a:t>
            </a:r>
            <a:r>
              <a:rPr lang="ru-RU" sz="1200" dirty="0">
                <a:latin typeface="Times New Roman" panose="02020603050405020304" pitchFamily="18" charset="0"/>
                <a:ea typeface="Calibri" panose="020F0502020204030204" pitchFamily="34" charset="0"/>
                <a:cs typeface="Times New Roman" panose="02020603050405020304" pitchFamily="18" charset="0"/>
              </a:rPr>
              <a:t>изменений в </a:t>
            </a:r>
            <a:r>
              <a:rPr lang="ru-RU" sz="1200" dirty="0" smtClean="0">
                <a:latin typeface="Times New Roman" panose="02020603050405020304" pitchFamily="18" charset="0"/>
                <a:ea typeface="Calibri" panose="020F0502020204030204" pitchFamily="34" charset="0"/>
                <a:cs typeface="Times New Roman" panose="02020603050405020304" pitchFamily="18" charset="0"/>
              </a:rPr>
              <a:t>решение </a:t>
            </a:r>
            <a:r>
              <a:rPr lang="ru-RU" sz="1200" dirty="0">
                <a:latin typeface="Times New Roman" panose="02020603050405020304" pitchFamily="18" charset="0"/>
                <a:ea typeface="Calibri" panose="020F0502020204030204" pitchFamily="34" charset="0"/>
                <a:cs typeface="Times New Roman" panose="02020603050405020304" pitchFamily="18" charset="0"/>
              </a:rPr>
              <a:t>об осуществлении капитальных вложений;</a:t>
            </a:r>
          </a:p>
          <a:p>
            <a:pPr algn="just"/>
            <a:r>
              <a:rPr lang="ru-RU" sz="1200" dirty="0" smtClean="0">
                <a:latin typeface="Times New Roman" panose="02020603050405020304" pitchFamily="18" charset="0"/>
                <a:ea typeface="Calibri" panose="020F0502020204030204" pitchFamily="34" charset="0"/>
                <a:cs typeface="Times New Roman" panose="02020603050405020304" pitchFamily="18" charset="0"/>
              </a:rPr>
              <a:t>- проведения </a:t>
            </a:r>
            <a:r>
              <a:rPr lang="ru-RU" sz="1200" dirty="0">
                <a:latin typeface="Times New Roman" panose="02020603050405020304" pitchFamily="18" charset="0"/>
                <a:ea typeface="Calibri" panose="020F0502020204030204" pitchFamily="34" charset="0"/>
                <a:cs typeface="Times New Roman" panose="02020603050405020304" pitchFamily="18" charset="0"/>
              </a:rPr>
              <a:t>проверки инвестиционного проекта на предмет эффективности, а также уточнения расчета интегральной оценки эффективности</a:t>
            </a:r>
          </a:p>
        </p:txBody>
      </p:sp>
    </p:spTree>
    <p:extLst>
      <p:ext uri="{BB962C8B-B14F-4D97-AF65-F5344CB8AC3E}">
        <p14:creationId xmlns:p14="http://schemas.microsoft.com/office/powerpoint/2010/main" val="1093980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59269" y="345795"/>
            <a:ext cx="7637860" cy="640432"/>
          </a:xfrm>
          <a:prstGeom prst="rect">
            <a:avLst/>
          </a:prstGeom>
        </p:spPr>
        <p:txBody>
          <a:bodyPr wrap="none">
            <a:spAutoFit/>
          </a:bodyPr>
          <a:lstStyle/>
          <a:p>
            <a:pPr algn="just">
              <a:lnSpc>
                <a:spcPct val="107000"/>
              </a:lnSpc>
              <a:spcAft>
                <a:spcPts val="0"/>
              </a:spcAft>
            </a:pPr>
            <a: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Последовательность действий сторон, при изменении цены контракта:</a:t>
            </a:r>
          </a:p>
          <a:p>
            <a:pPr algn="just">
              <a:lnSpc>
                <a:spcPct val="107000"/>
              </a:lnSpc>
              <a:spcAft>
                <a:spcPts val="0"/>
              </a:spcAft>
            </a:pPr>
            <a:endParaRPr lang="ru-RU" sz="1600" b="1" dirty="0" smtClean="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251057" y="874383"/>
            <a:ext cx="10922342" cy="5816400"/>
          </a:xfrm>
          <a:prstGeom prst="rect">
            <a:avLst/>
          </a:prstGeom>
        </p:spPr>
        <p:txBody>
          <a:bodyPr wrap="square">
            <a:spAutoFit/>
          </a:bodyPr>
          <a:lstStyle/>
          <a:p>
            <a:pPr>
              <a:lnSpc>
                <a:spcPct val="107000"/>
              </a:lnSpc>
              <a:spcAft>
                <a:spcPts val="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 </a:t>
            </a:r>
            <a:r>
              <a:rPr lang="ru-RU" sz="1600" dirty="0" smtClean="0">
                <a:ea typeface="Calibri" panose="020F0502020204030204" pitchFamily="34" charset="0"/>
                <a:cs typeface="Times New Roman" panose="02020603050405020304" pitchFamily="18" charset="0"/>
              </a:rPr>
              <a:t>1</a:t>
            </a:r>
            <a:r>
              <a:rPr lang="ru-RU" sz="1600" dirty="0">
                <a:ea typeface="Calibri" panose="020F0502020204030204" pitchFamily="34" charset="0"/>
                <a:cs typeface="Times New Roman" panose="02020603050405020304" pitchFamily="18" charset="0"/>
              </a:rPr>
              <a:t>. Подрядчик оценивает возможность исполнения контракта по определенной в контракте цене.</a:t>
            </a:r>
          </a:p>
          <a:p>
            <a:pPr algn="just">
              <a:lnSpc>
                <a:spcPct val="107000"/>
              </a:lnSpc>
              <a:spcAft>
                <a:spcPts val="800"/>
              </a:spcAft>
            </a:pPr>
            <a:r>
              <a:rPr lang="ru-RU" sz="1600" dirty="0">
                <a:ea typeface="Calibri" panose="020F0502020204030204" pitchFamily="34" charset="0"/>
                <a:cs typeface="Times New Roman" panose="02020603050405020304" pitchFamily="18" charset="0"/>
              </a:rPr>
              <a:t>2. В случае невозможности исполнения контракта, в связи с существенным ростом стоимости строительных ресурсов, подрядчик выполняет расчет в порядке, утвержденным приказом Минстроя России от 21 июля 2021 г № 500/</a:t>
            </a:r>
            <a:r>
              <a:rPr lang="ru-RU" sz="1600" dirty="0" err="1">
                <a:ea typeface="Calibri" panose="020F0502020204030204" pitchFamily="34" charset="0"/>
                <a:cs typeface="Times New Roman" panose="02020603050405020304" pitchFamily="18" charset="0"/>
              </a:rPr>
              <a:t>пр</a:t>
            </a:r>
            <a:r>
              <a:rPr lang="ru-RU" sz="1600" dirty="0">
                <a:ea typeface="Calibri" panose="020F0502020204030204" pitchFamily="34" charset="0"/>
                <a:cs typeface="Times New Roman" panose="02020603050405020304" pitchFamily="18" charset="0"/>
              </a:rPr>
              <a:t> и направляет заказчику предложение изменить цену контракта (и сроки при необходимости), с приложением расчетных обоснований.</a:t>
            </a:r>
          </a:p>
          <a:p>
            <a:pPr algn="just">
              <a:lnSpc>
                <a:spcPct val="107000"/>
              </a:lnSpc>
              <a:spcAft>
                <a:spcPts val="800"/>
              </a:spcAft>
            </a:pPr>
            <a:r>
              <a:rPr lang="ru-RU" sz="1600" dirty="0">
                <a:ea typeface="Calibri" panose="020F0502020204030204" pitchFamily="34" charset="0"/>
                <a:cs typeface="Times New Roman" panose="02020603050405020304" pitchFamily="18" charset="0"/>
              </a:rPr>
              <a:t>3. Заказчик рассматривает расчетные обоснования с учетом следующего:</a:t>
            </a:r>
          </a:p>
          <a:p>
            <a:pPr marL="720000" algn="just">
              <a:lnSpc>
                <a:spcPct val="107000"/>
              </a:lnSpc>
              <a:spcAft>
                <a:spcPts val="800"/>
              </a:spcAft>
            </a:pPr>
            <a:r>
              <a:rPr lang="ru-RU" sz="1600" dirty="0">
                <a:ea typeface="Calibri" panose="020F0502020204030204" pitchFamily="34" charset="0"/>
                <a:cs typeface="Times New Roman" panose="02020603050405020304" pitchFamily="18" charset="0"/>
              </a:rPr>
              <a:t>3.1. В случае если в результате корректировки цена контракта превысит 100 </a:t>
            </a:r>
            <a:r>
              <a:rPr lang="ru-RU" sz="1600" dirty="0" err="1">
                <a:ea typeface="Calibri" panose="020F0502020204030204" pitchFamily="34" charset="0"/>
                <a:cs typeface="Times New Roman" panose="02020603050405020304" pitchFamily="18" charset="0"/>
              </a:rPr>
              <a:t>млн.рублей</a:t>
            </a:r>
            <a:r>
              <a:rPr lang="ru-RU" sz="1600" dirty="0">
                <a:ea typeface="Calibri" panose="020F0502020204030204" pitchFamily="34" charset="0"/>
                <a:cs typeface="Times New Roman" panose="02020603050405020304" pitchFamily="18" charset="0"/>
              </a:rPr>
              <a:t>, заказчик (либо уполномоченное им лицо) направляет </a:t>
            </a:r>
            <a:r>
              <a:rPr lang="ru-RU" sz="1600" dirty="0" smtClean="0">
                <a:ea typeface="Calibri" panose="020F0502020204030204" pitchFamily="34" charset="0"/>
                <a:cs typeface="Times New Roman" panose="02020603050405020304" pitchFamily="18" charset="0"/>
              </a:rPr>
              <a:t>пересчитанную сметную документации для проведения государственной экспертизы проектной документации (в части проверки достоверности определения сметной стоимости).</a:t>
            </a:r>
            <a:endParaRPr lang="ru-RU" sz="1600" dirty="0">
              <a:ea typeface="Calibri" panose="020F0502020204030204" pitchFamily="34" charset="0"/>
              <a:cs typeface="Times New Roman" panose="02020603050405020304" pitchFamily="18" charset="0"/>
            </a:endParaRPr>
          </a:p>
          <a:p>
            <a:pPr marL="720000" algn="just">
              <a:lnSpc>
                <a:spcPct val="107000"/>
              </a:lnSpc>
              <a:spcAft>
                <a:spcPts val="800"/>
              </a:spcAft>
            </a:pPr>
            <a:r>
              <a:rPr lang="ru-RU" sz="1600" dirty="0">
                <a:ea typeface="Calibri" panose="020F0502020204030204" pitchFamily="34" charset="0"/>
                <a:cs typeface="Times New Roman" panose="02020603050405020304" pitchFamily="18" charset="0"/>
              </a:rPr>
              <a:t>3.2. Если откорректированная цена контракта не превышает 100 млн. рублей заказчик самостоятельно проверяет расчетные обоснования</a:t>
            </a:r>
            <a:r>
              <a:rPr lang="ru-RU" sz="1600" dirty="0" smtClean="0">
                <a:ea typeface="Calibri" panose="020F0502020204030204" pitchFamily="34" charset="0"/>
                <a:cs typeface="Times New Roman" panose="02020603050405020304" pitchFamily="18" charset="0"/>
              </a:rPr>
              <a:t>.</a:t>
            </a:r>
          </a:p>
          <a:p>
            <a:pPr marL="720000" algn="just">
              <a:lnSpc>
                <a:spcPct val="107000"/>
              </a:lnSpc>
              <a:spcAft>
                <a:spcPts val="800"/>
              </a:spcAft>
            </a:pPr>
            <a:r>
              <a:rPr lang="ru-RU" sz="1600" dirty="0" smtClean="0">
                <a:ea typeface="Calibri" panose="020F0502020204030204" pitchFamily="34" charset="0"/>
                <a:cs typeface="Times New Roman" panose="02020603050405020304" pitchFamily="18" charset="0"/>
              </a:rPr>
              <a:t>3.3. Если расчет учитывает изменение видов или объемов работ, либо увеличение превышает 30% от первоначальной цены, то такие расчеты возвращаются подрядчику для  корректировки.</a:t>
            </a:r>
            <a:endParaRPr lang="ru-RU" sz="1600" dirty="0">
              <a:ea typeface="Calibri" panose="020F0502020204030204" pitchFamily="34" charset="0"/>
              <a:cs typeface="Times New Roman" panose="02020603050405020304" pitchFamily="18" charset="0"/>
            </a:endParaRPr>
          </a:p>
          <a:p>
            <a:pPr algn="just">
              <a:lnSpc>
                <a:spcPct val="107000"/>
              </a:lnSpc>
              <a:spcAft>
                <a:spcPts val="800"/>
              </a:spcAft>
            </a:pPr>
            <a:r>
              <a:rPr lang="ru-RU" sz="1600" dirty="0">
                <a:ea typeface="Calibri" panose="020F0502020204030204" pitchFamily="34" charset="0"/>
                <a:cs typeface="Times New Roman" panose="02020603050405020304" pitchFamily="18" charset="0"/>
              </a:rPr>
              <a:t>4. Если в результате корректировки цена контракта не превысила лимитов бюджетных обязательств по объекту заказчик подготавливает дополнительное соглашение к контракту об изменении его существенных условий (цена и сроки).</a:t>
            </a:r>
          </a:p>
          <a:p>
            <a:pPr algn="just">
              <a:lnSpc>
                <a:spcPct val="107000"/>
              </a:lnSpc>
              <a:spcAft>
                <a:spcPts val="800"/>
              </a:spcAft>
            </a:pPr>
            <a:r>
              <a:rPr lang="ru-RU" sz="1600" dirty="0">
                <a:ea typeface="Calibri" panose="020F0502020204030204" pitchFamily="34" charset="0"/>
                <a:cs typeface="Times New Roman" panose="02020603050405020304" pitchFamily="18" charset="0"/>
              </a:rPr>
              <a:t>5. Если в результате корректировки цена контракта превысила лимиты бюджетных обязательств, то дополнительное соглашение об изменении существенных условий контракта заключается после принятия решения Правительства Российской Федерации об использовании бюджетных ассигнований резервного фонда Правительства Российской Федерации (в случае использования таких ассигнований).</a:t>
            </a:r>
          </a:p>
        </p:txBody>
      </p:sp>
    </p:spTree>
    <p:extLst>
      <p:ext uri="{BB962C8B-B14F-4D97-AF65-F5344CB8AC3E}">
        <p14:creationId xmlns:p14="http://schemas.microsoft.com/office/powerpoint/2010/main" val="2084840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38999" y="272966"/>
            <a:ext cx="11230831" cy="388696"/>
          </a:xfrm>
          <a:prstGeom prst="rect">
            <a:avLst/>
          </a:prstGeom>
        </p:spPr>
        <p:txBody>
          <a:bodyPr wrap="none">
            <a:spAutoFit/>
          </a:bodyPr>
          <a:lstStyle/>
          <a:p>
            <a:pPr algn="just">
              <a:lnSpc>
                <a:spcPct val="107000"/>
              </a:lnSpc>
              <a:spcAft>
                <a:spcPts val="0"/>
              </a:spcAft>
            </a:pPr>
            <a: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Алгоритм расчете величины изменения цены контракта для объектов стоимостью менее 30 млн. рублей</a:t>
            </a:r>
            <a:r>
              <a:rPr lang="ru-RU"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16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534074" y="1073264"/>
            <a:ext cx="9714489" cy="3386889"/>
          </a:xfrm>
          <a:prstGeom prst="rect">
            <a:avLst/>
          </a:prstGeom>
        </p:spPr>
        <p:txBody>
          <a:bodyPr wrap="square">
            <a:spAutoFit/>
          </a:bodyPr>
          <a:lstStyle/>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1. Определяется перечень ценообразующих материалов и оборудования. Выделяются позиции, цена которых по данным подрядчика претерпела значительное изменение.</a:t>
            </a: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2. Осуществляется подбор документов, обосновывающих ценовые показатели материалов и оборудования в уровнях цен на дату заключения контракта и дату выполнения расчетов.</a:t>
            </a: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3. Определяется разница между стоимостью строительных материалов и (или) оборудования на дату заключения контракта и стоимостью на дату выполнения расчета (</a:t>
            </a:r>
            <a:r>
              <a:rPr lang="ru-RU" sz="1600" dirty="0" err="1" smtClean="0">
                <a:effectLst/>
                <a:latin typeface="Calibri" panose="020F0502020204030204" pitchFamily="34" charset="0"/>
                <a:ea typeface="Calibri" panose="020F0502020204030204" pitchFamily="34" charset="0"/>
                <a:cs typeface="Times New Roman" panose="02020603050405020304" pitchFamily="18" charset="0"/>
              </a:rPr>
              <a:t>Сдоп</a:t>
            </a: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4. Осуществляется </a:t>
            </a:r>
            <a:r>
              <a:rPr lang="ru-RU" sz="1600" dirty="0">
                <a:latin typeface="Calibri" panose="020F0502020204030204" pitchFamily="34" charset="0"/>
                <a:ea typeface="Calibri" panose="020F0502020204030204" pitchFamily="34" charset="0"/>
                <a:cs typeface="Times New Roman" panose="02020603050405020304" pitchFamily="18" charset="0"/>
              </a:rPr>
              <a:t>р</a:t>
            </a: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асчет коэффициента увеличения стоимости работ (</a:t>
            </a:r>
            <a:r>
              <a:rPr lang="ru-RU" sz="1600" dirty="0" err="1" smtClean="0">
                <a:effectLst/>
                <a:latin typeface="Calibri" panose="020F0502020204030204" pitchFamily="34" charset="0"/>
                <a:ea typeface="Calibri" panose="020F0502020204030204" pitchFamily="34" charset="0"/>
                <a:cs typeface="Times New Roman" panose="02020603050405020304" pitchFamily="18" charset="0"/>
              </a:rPr>
              <a:t>Кув</a:t>
            </a: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 Выполняется пересчет остатков работ по смете контракта.</a:t>
            </a: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5. Определяется новая цена контракта. Расчеты направляются заказчику.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p:cNvSpPr txBox="1"/>
          <p:nvPr/>
        </p:nvSpPr>
        <p:spPr>
          <a:xfrm>
            <a:off x="8147757" y="5049784"/>
            <a:ext cx="3350422" cy="954107"/>
          </a:xfrm>
          <a:prstGeom prst="rect">
            <a:avLst/>
          </a:prstGeom>
          <a:noFill/>
          <a:ln>
            <a:solidFill>
              <a:schemeClr val="accent1"/>
            </a:solidFill>
          </a:ln>
        </p:spPr>
        <p:txBody>
          <a:bodyPr wrap="square" rtlCol="0">
            <a:spAutoFit/>
          </a:bodyPr>
          <a:lstStyle/>
          <a:p>
            <a:pPr algn="just"/>
            <a:r>
              <a:rPr lang="ru-RU" sz="1400" dirty="0" smtClean="0">
                <a:solidFill>
                  <a:srgbClr val="FF0000"/>
                </a:solidFill>
              </a:rPr>
              <a:t>*</a:t>
            </a:r>
            <a:r>
              <a:rPr lang="ru-RU" sz="1400" dirty="0" smtClean="0"/>
              <a:t>Все расчеты выполняются в соответствии с алгоритмом и формулами, установленными приказом Минстроя России от 21.07.2021 № 500/</a:t>
            </a:r>
            <a:r>
              <a:rPr lang="ru-RU" sz="1400" dirty="0" err="1" smtClean="0"/>
              <a:t>пр</a:t>
            </a:r>
            <a:endParaRPr lang="ru-RU" sz="1400" dirty="0"/>
          </a:p>
        </p:txBody>
      </p:sp>
    </p:spTree>
    <p:extLst>
      <p:ext uri="{BB962C8B-B14F-4D97-AF65-F5344CB8AC3E}">
        <p14:creationId xmlns:p14="http://schemas.microsoft.com/office/powerpoint/2010/main" val="1177667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73460" y="272966"/>
            <a:ext cx="10961912" cy="388696"/>
          </a:xfrm>
          <a:prstGeom prst="rect">
            <a:avLst/>
          </a:prstGeom>
        </p:spPr>
        <p:txBody>
          <a:bodyPr wrap="none">
            <a:spAutoFit/>
          </a:bodyPr>
          <a:lstStyle/>
          <a:p>
            <a:pPr algn="just">
              <a:lnSpc>
                <a:spcPct val="107000"/>
              </a:lnSpc>
              <a:spcAft>
                <a:spcPts val="0"/>
              </a:spcAft>
            </a:pPr>
            <a:r>
              <a:rPr lang="ru-RU" b="1" dirty="0"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Алгоритм расчете величины изменения цены контракта для объектов стоимостью более 30 </a:t>
            </a:r>
            <a:r>
              <a:rPr lang="ru-RU" b="1" dirty="0" err="1" smtClean="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млн.рублей</a:t>
            </a:r>
            <a:endParaRPr lang="ru-RU" sz="1600" b="1" dirty="0" smtClean="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p:cNvSpPr txBox="1"/>
          <p:nvPr/>
        </p:nvSpPr>
        <p:spPr>
          <a:xfrm>
            <a:off x="8264062" y="5498963"/>
            <a:ext cx="3350422" cy="954107"/>
          </a:xfrm>
          <a:prstGeom prst="rect">
            <a:avLst/>
          </a:prstGeom>
          <a:noFill/>
          <a:ln>
            <a:solidFill>
              <a:schemeClr val="accent1"/>
            </a:solidFill>
          </a:ln>
        </p:spPr>
        <p:txBody>
          <a:bodyPr wrap="square" rtlCol="0">
            <a:spAutoFit/>
          </a:bodyPr>
          <a:lstStyle/>
          <a:p>
            <a:pPr algn="just"/>
            <a:r>
              <a:rPr lang="ru-RU" sz="1400" dirty="0" smtClean="0">
                <a:solidFill>
                  <a:srgbClr val="FF0000"/>
                </a:solidFill>
              </a:rPr>
              <a:t>*</a:t>
            </a:r>
            <a:r>
              <a:rPr lang="ru-RU" sz="1400" dirty="0" smtClean="0"/>
              <a:t>Все расчеты выполняются в соответствии с алгоритмом и формулами, установленными приказом Минстроя России от 21.07.2021 № 500/</a:t>
            </a:r>
            <a:r>
              <a:rPr lang="ru-RU" sz="1400" dirty="0" err="1" smtClean="0"/>
              <a:t>пр</a:t>
            </a:r>
            <a:endParaRPr lang="ru-RU" sz="1400" dirty="0"/>
          </a:p>
        </p:txBody>
      </p:sp>
      <p:sp>
        <p:nvSpPr>
          <p:cNvPr id="6" name="Прямоугольник 5"/>
          <p:cNvSpPr/>
          <p:nvPr/>
        </p:nvSpPr>
        <p:spPr>
          <a:xfrm>
            <a:off x="534074" y="1073264"/>
            <a:ext cx="9714489" cy="4209935"/>
          </a:xfrm>
          <a:prstGeom prst="rect">
            <a:avLst/>
          </a:prstGeom>
        </p:spPr>
        <p:txBody>
          <a:bodyPr wrap="square">
            <a:spAutoFit/>
          </a:bodyPr>
          <a:lstStyle/>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1. </a:t>
            </a:r>
            <a:r>
              <a:rPr lang="ru-RU" sz="1600" dirty="0"/>
              <a:t>Определяется сметная стоимость всех работ, предусмотренных проектной документацией</a:t>
            </a:r>
            <a:r>
              <a:rPr lang="ru-RU" sz="1600" dirty="0" smtClean="0"/>
              <a:t>, используемой при определении НМЦК в </a:t>
            </a:r>
            <a:r>
              <a:rPr lang="ru-RU" sz="1600" dirty="0"/>
              <a:t>уровне цен на дату выполнения </a:t>
            </a:r>
            <a:r>
              <a:rPr lang="ru-RU" sz="1600" dirty="0" smtClean="0"/>
              <a:t>Расчета. Стоимость определяется  с использованием индексов Минстроя России и Минэкономразвития России, действующих на дату определения НМЦК и индексов Минстроя России действующих на дату выполнения Расчета. </a:t>
            </a: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2. Пр</a:t>
            </a:r>
            <a:r>
              <a:rPr lang="ru-RU" sz="1600" dirty="0" smtClean="0">
                <a:latin typeface="Calibri" panose="020F0502020204030204" pitchFamily="34" charset="0"/>
                <a:ea typeface="Calibri" panose="020F0502020204030204" pitchFamily="34" charset="0"/>
                <a:cs typeface="Times New Roman" panose="02020603050405020304" pitchFamily="18" charset="0"/>
              </a:rPr>
              <a:t>и определении сметной стоимости на Этапе 1 п</a:t>
            </a: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о решению подрядчика в отношении строительных материалов и </a:t>
            </a:r>
            <a:r>
              <a:rPr lang="ru-RU" sz="1600" dirty="0" smtClean="0">
                <a:latin typeface="Calibri" panose="020F0502020204030204" pitchFamily="34" charset="0"/>
                <a:ea typeface="Calibri" panose="020F0502020204030204" pitchFamily="34" charset="0"/>
                <a:cs typeface="Times New Roman" panose="02020603050405020304" pitchFamily="18" charset="0"/>
              </a:rPr>
              <a:t>(или) оборудования, стоимость которых в сметной документации определена по прайсам, осуществляется пересчет цены с учетом проведения нового конъюнктурного анализа.</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3. Осуществляется расчет коэффициента корректировки контракта (</a:t>
            </a:r>
            <a:r>
              <a:rPr lang="ru-RU" sz="1600" dirty="0" err="1" smtClean="0">
                <a:effectLst/>
                <a:latin typeface="Calibri" panose="020F0502020204030204" pitchFamily="34" charset="0"/>
                <a:ea typeface="Calibri" panose="020F0502020204030204" pitchFamily="34" charset="0"/>
                <a:cs typeface="Times New Roman" panose="02020603050405020304" pitchFamily="18" charset="0"/>
              </a:rPr>
              <a:t>Ккор</a:t>
            </a: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 Выполняется пересчет остатков работ по смете контракта.</a:t>
            </a:r>
          </a:p>
          <a:p>
            <a:pPr algn="just">
              <a:lnSpc>
                <a:spcPct val="107000"/>
              </a:lnSpc>
              <a:spcAft>
                <a:spcPts val="1800"/>
              </a:spcAft>
            </a:pPr>
            <a:r>
              <a:rPr lang="ru-RU" sz="1600" dirty="0" smtClean="0">
                <a:effectLst/>
                <a:latin typeface="Calibri" panose="020F0502020204030204" pitchFamily="34" charset="0"/>
                <a:ea typeface="Calibri" panose="020F0502020204030204" pitchFamily="34" charset="0"/>
                <a:cs typeface="Times New Roman" panose="02020603050405020304" pitchFamily="18" charset="0"/>
              </a:rPr>
              <a:t>Этап 4. Определяется новая цена контракта. Расчеты направляются заказчику. Если цена контракта превышает 100 млн. рублей сметная документация направляется заказчиком </a:t>
            </a:r>
            <a:r>
              <a:rPr lang="ru-RU" sz="1600" dirty="0" smtClean="0">
                <a:ea typeface="Calibri" panose="020F0502020204030204" pitchFamily="34" charset="0"/>
                <a:cs typeface="Times New Roman" panose="02020603050405020304" pitchFamily="18" charset="0"/>
              </a:rPr>
              <a:t>для проведения государственной экспертизы проектной документации (в части проверки достоверности определения сметной стоимости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435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8290" y="143219"/>
            <a:ext cx="8885574" cy="369332"/>
          </a:xfrm>
          <a:prstGeom prst="rect">
            <a:avLst/>
          </a:prstGeom>
          <a:noFill/>
        </p:spPr>
        <p:txBody>
          <a:bodyPr wrap="none" rtlCol="0">
            <a:spAutoFit/>
          </a:bodyPr>
          <a:lstStyle/>
          <a:p>
            <a:r>
              <a:rPr lang="ru-RU" b="1" dirty="0" smtClean="0">
                <a:latin typeface="Arial" panose="020B0604020202020204" pitchFamily="34" charset="0"/>
                <a:cs typeface="Arial" panose="020B0604020202020204" pitchFamily="34" charset="0"/>
              </a:rPr>
              <a:t>Алгоритм расчета для контрактов, цена которых составляет до 30 млн.руб.</a:t>
            </a:r>
            <a:endParaRPr lang="ru-RU" b="1" dirty="0">
              <a:latin typeface="Arial" panose="020B0604020202020204" pitchFamily="34" charset="0"/>
              <a:cs typeface="Arial" panose="020B0604020202020204" pitchFamily="34" charset="0"/>
            </a:endParaRPr>
          </a:p>
        </p:txBody>
      </p:sp>
      <p:sp>
        <p:nvSpPr>
          <p:cNvPr id="5" name="TextBox 4"/>
          <p:cNvSpPr txBox="1"/>
          <p:nvPr/>
        </p:nvSpPr>
        <p:spPr>
          <a:xfrm>
            <a:off x="535064" y="512551"/>
            <a:ext cx="10095456" cy="584775"/>
          </a:xfrm>
          <a:prstGeom prst="rect">
            <a:avLst/>
          </a:prstGeom>
          <a:noFill/>
        </p:spPr>
        <p:txBody>
          <a:bodyPr wrap="non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1. Определение перечня ценообразующих материалов и оборудования. </a:t>
            </a:r>
          </a:p>
          <a:p>
            <a:r>
              <a:rPr lang="ru-RU" sz="1600" b="1" dirty="0" smtClean="0">
                <a:solidFill>
                  <a:srgbClr val="C00000"/>
                </a:solidFill>
                <a:latin typeface="Arial" panose="020B0604020202020204" pitchFamily="34" charset="0"/>
                <a:cs typeface="Arial" panose="020B0604020202020204" pitchFamily="34" charset="0"/>
              </a:rPr>
              <a:t>Выделение позиций, цена которых </a:t>
            </a:r>
            <a:r>
              <a:rPr lang="ru-RU" sz="1600" b="1" dirty="0">
                <a:solidFill>
                  <a:srgbClr val="C00000"/>
                </a:solidFill>
                <a:latin typeface="Arial" panose="020B0604020202020204" pitchFamily="34" charset="0"/>
                <a:cs typeface="Arial" panose="020B0604020202020204" pitchFamily="34" charset="0"/>
              </a:rPr>
              <a:t>по данным подрядчика претерпели значительное изменение</a:t>
            </a:r>
          </a:p>
        </p:txBody>
      </p:sp>
      <p:pic>
        <p:nvPicPr>
          <p:cNvPr id="7" name="Рисунок 6"/>
          <p:cNvPicPr>
            <a:picLocks noChangeAspect="1"/>
          </p:cNvPicPr>
          <p:nvPr/>
        </p:nvPicPr>
        <p:blipFill>
          <a:blip r:embed="rId2"/>
          <a:stretch>
            <a:fillRect/>
          </a:stretch>
        </p:blipFill>
        <p:spPr>
          <a:xfrm>
            <a:off x="409751" y="1114999"/>
            <a:ext cx="8338731" cy="5596339"/>
          </a:xfrm>
          <a:prstGeom prst="rect">
            <a:avLst/>
          </a:prstGeom>
        </p:spPr>
      </p:pic>
      <p:sp>
        <p:nvSpPr>
          <p:cNvPr id="8" name="TextBox 7"/>
          <p:cNvSpPr txBox="1"/>
          <p:nvPr/>
        </p:nvSpPr>
        <p:spPr>
          <a:xfrm>
            <a:off x="9546031" y="1621124"/>
            <a:ext cx="1853293" cy="830997"/>
          </a:xfrm>
          <a:prstGeom prst="rect">
            <a:avLst/>
          </a:prstGeom>
          <a:noFill/>
        </p:spPr>
        <p:txBody>
          <a:bodyPr wrap="square" rtlCol="0">
            <a:spAutoFit/>
          </a:bodyPr>
          <a:lstStyle/>
          <a:p>
            <a:r>
              <a:rPr lang="ru-RU" sz="1200" dirty="0" smtClean="0">
                <a:solidFill>
                  <a:schemeClr val="accent1">
                    <a:lumMod val="50000"/>
                  </a:schemeClr>
                </a:solidFill>
                <a:latin typeface="Arial" panose="020B0604020202020204" pitchFamily="34" charset="0"/>
                <a:cs typeface="Arial" panose="020B0604020202020204" pitchFamily="34" charset="0"/>
              </a:rPr>
              <a:t>На основании сметной документации, использованной при определении НМЦК</a:t>
            </a:r>
            <a:endParaRPr lang="ru-RU" sz="1200" dirty="0">
              <a:solidFill>
                <a:schemeClr val="accent1">
                  <a:lumMod val="50000"/>
                </a:schemeClr>
              </a:solidFill>
              <a:latin typeface="Arial" panose="020B0604020202020204" pitchFamily="34" charset="0"/>
              <a:cs typeface="Arial" panose="020B0604020202020204" pitchFamily="34" charset="0"/>
            </a:endParaRPr>
          </a:p>
        </p:txBody>
      </p:sp>
      <p:cxnSp>
        <p:nvCxnSpPr>
          <p:cNvPr id="10" name="Прямая со стрелкой 9"/>
          <p:cNvCxnSpPr/>
          <p:nvPr/>
        </p:nvCxnSpPr>
        <p:spPr>
          <a:xfrm flipH="1">
            <a:off x="7396843" y="1964106"/>
            <a:ext cx="2149188" cy="999530"/>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flipH="1">
            <a:off x="6139543" y="1981778"/>
            <a:ext cx="3406488" cy="981858"/>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flipH="1">
            <a:off x="4037525" y="1964105"/>
            <a:ext cx="5508506" cy="981858"/>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8167542" y="4608887"/>
            <a:ext cx="653143" cy="28968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Овал 21"/>
          <p:cNvSpPr/>
          <p:nvPr/>
        </p:nvSpPr>
        <p:spPr>
          <a:xfrm>
            <a:off x="8144865" y="6149216"/>
            <a:ext cx="653143" cy="28968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TextBox 22"/>
          <p:cNvSpPr txBox="1"/>
          <p:nvPr/>
        </p:nvSpPr>
        <p:spPr>
          <a:xfrm>
            <a:off x="9623221" y="3922732"/>
            <a:ext cx="2014598" cy="830997"/>
          </a:xfrm>
          <a:prstGeom prst="rect">
            <a:avLst/>
          </a:prstGeom>
          <a:noFill/>
        </p:spPr>
        <p:txBody>
          <a:bodyPr wrap="square" rtlCol="0">
            <a:spAutoFit/>
          </a:bodyPr>
          <a:lstStyle/>
          <a:p>
            <a:r>
              <a:rPr lang="ru-RU" sz="1200" dirty="0" smtClean="0">
                <a:solidFill>
                  <a:schemeClr val="accent2">
                    <a:lumMod val="75000"/>
                  </a:schemeClr>
                </a:solidFill>
                <a:latin typeface="Arial" panose="020B0604020202020204" pitchFamily="34" charset="0"/>
                <a:cs typeface="Arial" panose="020B0604020202020204" pitchFamily="34" charset="0"/>
              </a:rPr>
              <a:t>Позиции, цена которых по данным подрядчика претерпела значительное изменение</a:t>
            </a:r>
            <a:endParaRPr lang="ru-RU" sz="1200" dirty="0">
              <a:solidFill>
                <a:schemeClr val="accent2">
                  <a:lumMod val="75000"/>
                </a:schemeClr>
              </a:solidFill>
              <a:latin typeface="Arial" panose="020B0604020202020204" pitchFamily="34" charset="0"/>
              <a:cs typeface="Arial" panose="020B0604020202020204" pitchFamily="34" charset="0"/>
            </a:endParaRPr>
          </a:p>
        </p:txBody>
      </p:sp>
      <p:cxnSp>
        <p:nvCxnSpPr>
          <p:cNvPr id="24" name="Прямая со стрелкой 23"/>
          <p:cNvCxnSpPr>
            <a:endCxn id="7" idx="3"/>
          </p:cNvCxnSpPr>
          <p:nvPr/>
        </p:nvCxnSpPr>
        <p:spPr>
          <a:xfrm flipH="1" flipV="1">
            <a:off x="8748482" y="3913169"/>
            <a:ext cx="874739" cy="442278"/>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a:stCxn id="23" idx="1"/>
          </p:cNvCxnSpPr>
          <p:nvPr/>
        </p:nvCxnSpPr>
        <p:spPr>
          <a:xfrm flipH="1" flipV="1">
            <a:off x="8748480" y="3559282"/>
            <a:ext cx="874741" cy="778949"/>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a:stCxn id="23" idx="1"/>
          </p:cNvCxnSpPr>
          <p:nvPr/>
        </p:nvCxnSpPr>
        <p:spPr>
          <a:xfrm flipH="1" flipV="1">
            <a:off x="8748481" y="3131266"/>
            <a:ext cx="874740" cy="1206965"/>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a:stCxn id="23" idx="1"/>
          </p:cNvCxnSpPr>
          <p:nvPr/>
        </p:nvCxnSpPr>
        <p:spPr>
          <a:xfrm flipH="1">
            <a:off x="8748479" y="4338231"/>
            <a:ext cx="874742" cy="1605369"/>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9889921" y="6208067"/>
            <a:ext cx="2014598" cy="430887"/>
          </a:xfrm>
          <a:prstGeom prst="rect">
            <a:avLst/>
          </a:prstGeom>
          <a:noFill/>
        </p:spPr>
        <p:txBody>
          <a:bodyPr wrap="square" rtlCol="0">
            <a:spAutoFit/>
          </a:bodyPr>
          <a:lstStyle/>
          <a:p>
            <a:pPr algn="ctr"/>
            <a:r>
              <a:rPr lang="ru-RU" sz="1100" i="1" dirty="0" smtClean="0">
                <a:latin typeface="Arial" panose="020B0604020202020204" pitchFamily="34" charset="0"/>
                <a:cs typeface="Arial" panose="020B0604020202020204" pitchFamily="34" charset="0"/>
              </a:rPr>
              <a:t>* Все данные на слайде приведены условно</a:t>
            </a:r>
            <a:endParaRPr lang="ru-RU" sz="11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6482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5064" y="512551"/>
            <a:ext cx="10141815" cy="338554"/>
          </a:xfrm>
          <a:prstGeom prst="rect">
            <a:avLst/>
          </a:prstGeom>
          <a:noFill/>
        </p:spPr>
        <p:txBody>
          <a:bodyPr wrap="non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2. Подбор документов, обосновывающих ценовые показатели материалов и оборудования</a:t>
            </a:r>
            <a:endParaRPr lang="ru-RU" sz="1600" b="1" dirty="0">
              <a:solidFill>
                <a:srgbClr val="C00000"/>
              </a:solidFill>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stretch>
            <a:fillRect/>
          </a:stretch>
        </p:blipFill>
        <p:spPr>
          <a:xfrm>
            <a:off x="1382485" y="1616529"/>
            <a:ext cx="9430797" cy="4163786"/>
          </a:xfrm>
          <a:prstGeom prst="rect">
            <a:avLst/>
          </a:prstGeom>
        </p:spPr>
      </p:pic>
      <p:sp>
        <p:nvSpPr>
          <p:cNvPr id="6" name="TextBox 5"/>
          <p:cNvSpPr txBox="1"/>
          <p:nvPr/>
        </p:nvSpPr>
        <p:spPr>
          <a:xfrm>
            <a:off x="6988628" y="956817"/>
            <a:ext cx="3824654" cy="276999"/>
          </a:xfrm>
          <a:prstGeom prst="rect">
            <a:avLst/>
          </a:prstGeom>
          <a:noFill/>
        </p:spPr>
        <p:txBody>
          <a:bodyPr wrap="square" rtlCol="0">
            <a:spAutoFit/>
          </a:bodyPr>
          <a:lstStyle/>
          <a:p>
            <a:r>
              <a:rPr lang="ru-RU" sz="1200" dirty="0" smtClean="0">
                <a:solidFill>
                  <a:schemeClr val="accent1">
                    <a:lumMod val="50000"/>
                  </a:schemeClr>
                </a:solidFill>
                <a:latin typeface="Arial" panose="020B0604020202020204" pitchFamily="34" charset="0"/>
                <a:cs typeface="Arial" panose="020B0604020202020204" pitchFamily="34" charset="0"/>
              </a:rPr>
              <a:t>Не менее трех документов по каждой позиции</a:t>
            </a:r>
            <a:endParaRPr lang="ru-RU" sz="1200" dirty="0">
              <a:solidFill>
                <a:schemeClr val="accent1">
                  <a:lumMod val="50000"/>
                </a:schemeClr>
              </a:solidFill>
              <a:latin typeface="Arial" panose="020B0604020202020204" pitchFamily="34" charset="0"/>
              <a:cs typeface="Arial" panose="020B0604020202020204" pitchFamily="34" charset="0"/>
            </a:endParaRPr>
          </a:p>
        </p:txBody>
      </p:sp>
      <p:cxnSp>
        <p:nvCxnSpPr>
          <p:cNvPr id="7" name="Прямая со стрелкой 6"/>
          <p:cNvCxnSpPr/>
          <p:nvPr/>
        </p:nvCxnSpPr>
        <p:spPr>
          <a:xfrm flipH="1">
            <a:off x="7600951" y="1339528"/>
            <a:ext cx="1061357" cy="1105242"/>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8662308" y="1339528"/>
            <a:ext cx="953215" cy="1105242"/>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431383" y="6163028"/>
            <a:ext cx="2939143" cy="276999"/>
          </a:xfrm>
          <a:prstGeom prst="rect">
            <a:avLst/>
          </a:prstGeom>
          <a:noFill/>
        </p:spPr>
        <p:txBody>
          <a:bodyPr wrap="square" rtlCol="0">
            <a:spAutoFit/>
          </a:bodyPr>
          <a:lstStyle/>
          <a:p>
            <a:r>
              <a:rPr lang="ru-RU" sz="1200" dirty="0" smtClean="0">
                <a:solidFill>
                  <a:schemeClr val="accent6">
                    <a:lumMod val="50000"/>
                  </a:schemeClr>
                </a:solidFill>
                <a:latin typeface="Arial" panose="020B0604020202020204" pitchFamily="34" charset="0"/>
                <a:cs typeface="Arial" panose="020B0604020202020204" pitchFamily="34" charset="0"/>
              </a:rPr>
              <a:t>Минимальное значение стоимости</a:t>
            </a:r>
            <a:endParaRPr lang="ru-RU" sz="1200" dirty="0">
              <a:solidFill>
                <a:schemeClr val="accent6">
                  <a:lumMod val="50000"/>
                </a:schemeClr>
              </a:solidFill>
              <a:latin typeface="Arial" panose="020B0604020202020204" pitchFamily="34" charset="0"/>
              <a:cs typeface="Arial" panose="020B0604020202020204" pitchFamily="34" charset="0"/>
            </a:endParaRPr>
          </a:p>
        </p:txBody>
      </p:sp>
      <p:cxnSp>
        <p:nvCxnSpPr>
          <p:cNvPr id="12" name="Прямая со стрелкой 11"/>
          <p:cNvCxnSpPr/>
          <p:nvPr/>
        </p:nvCxnSpPr>
        <p:spPr>
          <a:xfrm flipH="1" flipV="1">
            <a:off x="7690758" y="5695362"/>
            <a:ext cx="1061356" cy="467666"/>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V="1">
            <a:off x="8752114" y="5695362"/>
            <a:ext cx="1477736" cy="467666"/>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137806" y="6224583"/>
            <a:ext cx="2014598" cy="430887"/>
          </a:xfrm>
          <a:prstGeom prst="rect">
            <a:avLst/>
          </a:prstGeom>
          <a:noFill/>
        </p:spPr>
        <p:txBody>
          <a:bodyPr wrap="square" rtlCol="0">
            <a:spAutoFit/>
          </a:bodyPr>
          <a:lstStyle/>
          <a:p>
            <a:pPr algn="ctr"/>
            <a:r>
              <a:rPr lang="ru-RU" sz="1100" i="1" dirty="0" smtClean="0">
                <a:latin typeface="Arial" panose="020B0604020202020204" pitchFamily="34" charset="0"/>
                <a:cs typeface="Arial" panose="020B0604020202020204" pitchFamily="34" charset="0"/>
              </a:rPr>
              <a:t>* Все данные на слайде приведены условно</a:t>
            </a:r>
            <a:endParaRPr lang="ru-RU" sz="11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0085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5064" y="512551"/>
            <a:ext cx="8467767" cy="584775"/>
          </a:xfrm>
          <a:prstGeom prst="rect">
            <a:avLst/>
          </a:prstGeom>
          <a:noFill/>
        </p:spPr>
        <p:txBody>
          <a:bodyPr wrap="none" rtlCol="0">
            <a:spAutoFit/>
          </a:bodyPr>
          <a:lstStyle/>
          <a:p>
            <a:r>
              <a:rPr lang="ru-RU" sz="1600" b="1" dirty="0" smtClean="0">
                <a:solidFill>
                  <a:srgbClr val="C00000"/>
                </a:solidFill>
                <a:latin typeface="Arial" panose="020B0604020202020204" pitchFamily="34" charset="0"/>
                <a:cs typeface="Arial" panose="020B0604020202020204" pitchFamily="34" charset="0"/>
              </a:rPr>
              <a:t>Этап 3. Определение разницы между стоимостью на дату заключения контракта </a:t>
            </a:r>
          </a:p>
          <a:p>
            <a:r>
              <a:rPr lang="ru-RU" sz="1600" b="1" dirty="0" smtClean="0">
                <a:solidFill>
                  <a:srgbClr val="C00000"/>
                </a:solidFill>
                <a:latin typeface="Arial" panose="020B0604020202020204" pitchFamily="34" charset="0"/>
                <a:cs typeface="Arial" panose="020B0604020202020204" pitchFamily="34" charset="0"/>
              </a:rPr>
              <a:t>и стоимостью на дату выполнения расчета (С</a:t>
            </a:r>
            <a:r>
              <a:rPr lang="ru-RU" sz="1200" b="1" dirty="0" smtClean="0">
                <a:solidFill>
                  <a:srgbClr val="C00000"/>
                </a:solidFill>
                <a:latin typeface="Arial" panose="020B0604020202020204" pitchFamily="34" charset="0"/>
                <a:cs typeface="Arial" panose="020B0604020202020204" pitchFamily="34" charset="0"/>
              </a:rPr>
              <a:t>доп</a:t>
            </a:r>
            <a:r>
              <a:rPr lang="ru-RU" sz="1600" b="1" dirty="0" smtClean="0">
                <a:solidFill>
                  <a:srgbClr val="C00000"/>
                </a:solidFill>
                <a:latin typeface="Arial" panose="020B0604020202020204" pitchFamily="34" charset="0"/>
                <a:cs typeface="Arial" panose="020B0604020202020204" pitchFamily="34" charset="0"/>
              </a:rPr>
              <a:t>)</a:t>
            </a:r>
            <a:endParaRPr lang="ru-RU" sz="1600" b="1" dirty="0">
              <a:solidFill>
                <a:srgbClr val="C00000"/>
              </a:solidFill>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stretch>
            <a:fillRect/>
          </a:stretch>
        </p:blipFill>
        <p:spPr>
          <a:xfrm>
            <a:off x="535064" y="1358583"/>
            <a:ext cx="11241412" cy="4748303"/>
          </a:xfrm>
          <a:prstGeom prst="rect">
            <a:avLst/>
          </a:prstGeom>
        </p:spPr>
      </p:pic>
      <p:sp>
        <p:nvSpPr>
          <p:cNvPr id="6" name="TextBox 5"/>
          <p:cNvSpPr txBox="1"/>
          <p:nvPr/>
        </p:nvSpPr>
        <p:spPr>
          <a:xfrm>
            <a:off x="386692" y="6297874"/>
            <a:ext cx="2014598" cy="430887"/>
          </a:xfrm>
          <a:prstGeom prst="rect">
            <a:avLst/>
          </a:prstGeom>
          <a:noFill/>
        </p:spPr>
        <p:txBody>
          <a:bodyPr wrap="square" rtlCol="0">
            <a:spAutoFit/>
          </a:bodyPr>
          <a:lstStyle/>
          <a:p>
            <a:pPr algn="ctr"/>
            <a:r>
              <a:rPr lang="ru-RU" sz="1100" i="1" dirty="0" smtClean="0">
                <a:latin typeface="Arial" panose="020B0604020202020204" pitchFamily="34" charset="0"/>
                <a:cs typeface="Arial" panose="020B0604020202020204" pitchFamily="34" charset="0"/>
              </a:rPr>
              <a:t>* Все данные на слайде приведены условно</a:t>
            </a:r>
            <a:endParaRPr lang="ru-RU" sz="11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871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1470</Words>
  <Application>Microsoft Office PowerPoint</Application>
  <PresentationFormat>Широкоэкранный</PresentationFormat>
  <Paragraphs>372</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Times New Roman</vt:lpstr>
      <vt:lpstr>Тема Office</vt:lpstr>
      <vt:lpstr>ПОРЯДОК изменения цены КОНТРАКТА, корректировки сметы контракта в связи с существенным ростом стоимости строительных ресурсов.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Головин Сергей Викторович</dc:creator>
  <cp:lastModifiedBy>C</cp:lastModifiedBy>
  <cp:revision>27</cp:revision>
  <dcterms:created xsi:type="dcterms:W3CDTF">2021-08-17T08:43:22Z</dcterms:created>
  <dcterms:modified xsi:type="dcterms:W3CDTF">2021-08-30T09:47:03Z</dcterms:modified>
</cp:coreProperties>
</file>