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6"/>
  </p:notesMasterIdLst>
  <p:sldIdLst>
    <p:sldId id="850" r:id="rId2"/>
    <p:sldId id="847" r:id="rId3"/>
    <p:sldId id="849" r:id="rId4"/>
    <p:sldId id="848" r:id="rId5"/>
  </p:sldIdLst>
  <p:sldSz cx="12192000" cy="6858000"/>
  <p:notesSz cx="6797675" cy="9926638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Gotham Pro" panose="0200050304000002000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E6B8"/>
    <a:srgbClr val="000000"/>
    <a:srgbClr val="75ABA5"/>
    <a:srgbClr val="61BFBB"/>
    <a:srgbClr val="D1F3FF"/>
    <a:srgbClr val="FF5050"/>
    <a:srgbClr val="0000FF"/>
    <a:srgbClr val="0066FF"/>
    <a:srgbClr val="1D9E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64" autoAdjust="0"/>
    <p:restoredTop sz="90507" autoAdjust="0"/>
  </p:normalViewPr>
  <p:slideViewPr>
    <p:cSldViewPr snapToGrid="0">
      <p:cViewPr varScale="1">
        <p:scale>
          <a:sx n="104" d="100"/>
          <a:sy n="104" d="100"/>
        </p:scale>
        <p:origin x="714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211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71B5C4-5CED-498D-8E5E-835F67A48487}" type="doc">
      <dgm:prSet loTypeId="urn:microsoft.com/office/officeart/2005/8/layout/venn2" loCatId="relationship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8B0261F0-00D4-45D7-AF2D-2CA2D42E2CB0}">
      <dgm:prSet phldrT="[Текст]" custT="1"/>
      <dgm:spPr/>
      <dgm:t>
        <a:bodyPr/>
        <a:lstStyle/>
        <a:p>
          <a:r>
            <a:rPr lang="ru-RU" sz="1600" b="1" dirty="0" smtClean="0"/>
            <a:t>96 заказчиков</a:t>
          </a:r>
          <a:endParaRPr lang="ru-RU" sz="1600" b="1" dirty="0"/>
        </a:p>
      </dgm:t>
    </dgm:pt>
    <dgm:pt modelId="{3CD79648-8725-4A00-877F-C8E30BE673EF}" type="parTrans" cxnId="{EBFD2005-353C-4144-B383-B64E54105CAE}">
      <dgm:prSet/>
      <dgm:spPr/>
      <dgm:t>
        <a:bodyPr/>
        <a:lstStyle/>
        <a:p>
          <a:endParaRPr lang="ru-RU"/>
        </a:p>
      </dgm:t>
    </dgm:pt>
    <dgm:pt modelId="{7DC33FAC-418A-4A64-8752-26ECE53622F1}" type="sibTrans" cxnId="{EBFD2005-353C-4144-B383-B64E54105CAE}">
      <dgm:prSet/>
      <dgm:spPr/>
      <dgm:t>
        <a:bodyPr/>
        <a:lstStyle/>
        <a:p>
          <a:endParaRPr lang="ru-RU"/>
        </a:p>
      </dgm:t>
    </dgm:pt>
    <dgm:pt modelId="{4275A9C8-67E3-49FE-BC45-2678DB0818FD}">
      <dgm:prSet phldrT="[Текст]" custT="1"/>
      <dgm:spPr/>
      <dgm:t>
        <a:bodyPr/>
        <a:lstStyle/>
        <a:p>
          <a:r>
            <a:rPr lang="ru-RU" sz="1600" b="1" dirty="0" smtClean="0"/>
            <a:t>90 заказчиков</a:t>
          </a:r>
        </a:p>
        <a:p>
          <a:r>
            <a:rPr lang="ru-RU" sz="1600" b="1" dirty="0" smtClean="0"/>
            <a:t>(94%)</a:t>
          </a:r>
          <a:endParaRPr lang="ru-RU" sz="1600" b="1" dirty="0"/>
        </a:p>
      </dgm:t>
    </dgm:pt>
    <dgm:pt modelId="{24C00E7A-4C00-40C5-B167-9353CFF7E180}" type="parTrans" cxnId="{AC67778B-2E66-4DBD-A028-392D66DD3B55}">
      <dgm:prSet/>
      <dgm:spPr/>
      <dgm:t>
        <a:bodyPr/>
        <a:lstStyle/>
        <a:p>
          <a:endParaRPr lang="ru-RU"/>
        </a:p>
      </dgm:t>
    </dgm:pt>
    <dgm:pt modelId="{F2308A74-13BF-4A65-8926-94F45BA4F1E0}" type="sibTrans" cxnId="{AC67778B-2E66-4DBD-A028-392D66DD3B55}">
      <dgm:prSet/>
      <dgm:spPr/>
      <dgm:t>
        <a:bodyPr/>
        <a:lstStyle/>
        <a:p>
          <a:endParaRPr lang="ru-RU"/>
        </a:p>
      </dgm:t>
    </dgm:pt>
    <dgm:pt modelId="{0A0A843D-ADC5-4DF1-88B1-85D051583217}">
      <dgm:prSet phldrT="[Текст]" custT="1"/>
      <dgm:spPr/>
      <dgm:t>
        <a:bodyPr/>
        <a:lstStyle/>
        <a:p>
          <a:r>
            <a:rPr lang="ru-RU" sz="1600" b="1" dirty="0" smtClean="0"/>
            <a:t>5 заказчиков</a:t>
          </a:r>
        </a:p>
        <a:p>
          <a:r>
            <a:rPr lang="ru-RU" sz="1600" b="1" dirty="0" smtClean="0"/>
            <a:t>(5%)</a:t>
          </a:r>
          <a:endParaRPr lang="ru-RU" sz="1600" b="1" dirty="0"/>
        </a:p>
      </dgm:t>
    </dgm:pt>
    <dgm:pt modelId="{010951BD-5A18-4377-B888-574092BC3DCE}" type="parTrans" cxnId="{ED513A85-BD81-4BF1-BA12-168CE364179B}">
      <dgm:prSet/>
      <dgm:spPr/>
      <dgm:t>
        <a:bodyPr/>
        <a:lstStyle/>
        <a:p>
          <a:endParaRPr lang="ru-RU"/>
        </a:p>
      </dgm:t>
    </dgm:pt>
    <dgm:pt modelId="{6A769788-E656-4885-A74C-85023AF4AF0E}" type="sibTrans" cxnId="{ED513A85-BD81-4BF1-BA12-168CE364179B}">
      <dgm:prSet/>
      <dgm:spPr/>
      <dgm:t>
        <a:bodyPr/>
        <a:lstStyle/>
        <a:p>
          <a:endParaRPr lang="ru-RU"/>
        </a:p>
      </dgm:t>
    </dgm:pt>
    <dgm:pt modelId="{4A42D429-5062-4657-870B-AF24723722E0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600" b="1" dirty="0" smtClean="0"/>
            <a:t>1 </a:t>
          </a:r>
        </a:p>
        <a:p>
          <a:pPr>
            <a:spcAft>
              <a:spcPct val="35000"/>
            </a:spcAft>
          </a:pPr>
          <a:r>
            <a:rPr lang="ru-RU" sz="1600" b="1" dirty="0" smtClean="0"/>
            <a:t>заказчик</a:t>
          </a:r>
        </a:p>
        <a:p>
          <a:pPr>
            <a:spcAft>
              <a:spcPct val="35000"/>
            </a:spcAft>
          </a:pPr>
          <a:r>
            <a:rPr lang="ru-RU" sz="1600" b="1" dirty="0" smtClean="0"/>
            <a:t>(1%)</a:t>
          </a:r>
          <a:endParaRPr lang="ru-RU" sz="1600" b="1" dirty="0"/>
        </a:p>
      </dgm:t>
    </dgm:pt>
    <dgm:pt modelId="{AABC9DD4-9444-4DB6-B746-57A00F748249}" type="sibTrans" cxnId="{579065FB-544A-4C40-8E55-8DCC0A3A27D9}">
      <dgm:prSet/>
      <dgm:spPr/>
      <dgm:t>
        <a:bodyPr/>
        <a:lstStyle/>
        <a:p>
          <a:endParaRPr lang="ru-RU"/>
        </a:p>
      </dgm:t>
    </dgm:pt>
    <dgm:pt modelId="{CD1CA519-30E6-42CC-A1D7-76F9B4C06979}" type="parTrans" cxnId="{579065FB-544A-4C40-8E55-8DCC0A3A27D9}">
      <dgm:prSet/>
      <dgm:spPr/>
      <dgm:t>
        <a:bodyPr/>
        <a:lstStyle/>
        <a:p>
          <a:endParaRPr lang="ru-RU"/>
        </a:p>
      </dgm:t>
    </dgm:pt>
    <dgm:pt modelId="{BD14978B-DBCE-41FE-BF27-39CCCCAD2938}" type="pres">
      <dgm:prSet presAssocID="{1871B5C4-5CED-498D-8E5E-835F67A48487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30D289-C1ED-4E3C-BF31-AB92B776438A}" type="pres">
      <dgm:prSet presAssocID="{1871B5C4-5CED-498D-8E5E-835F67A48487}" presName="comp1" presStyleCnt="0"/>
      <dgm:spPr/>
    </dgm:pt>
    <dgm:pt modelId="{8F13F061-5D72-4AC9-87DA-A1E47A8A44B6}" type="pres">
      <dgm:prSet presAssocID="{1871B5C4-5CED-498D-8E5E-835F67A48487}" presName="circle1" presStyleLbl="node1" presStyleIdx="0" presStyleCnt="4"/>
      <dgm:spPr/>
      <dgm:t>
        <a:bodyPr/>
        <a:lstStyle/>
        <a:p>
          <a:endParaRPr lang="ru-RU"/>
        </a:p>
      </dgm:t>
    </dgm:pt>
    <dgm:pt modelId="{23A78824-9C56-4A86-A071-851DB64E0E58}" type="pres">
      <dgm:prSet presAssocID="{1871B5C4-5CED-498D-8E5E-835F67A48487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7526E1-215D-46C0-905E-813FBB0A08F7}" type="pres">
      <dgm:prSet presAssocID="{1871B5C4-5CED-498D-8E5E-835F67A48487}" presName="comp2" presStyleCnt="0"/>
      <dgm:spPr/>
    </dgm:pt>
    <dgm:pt modelId="{5D8C099D-D7A4-4591-A4B8-69C8EED85451}" type="pres">
      <dgm:prSet presAssocID="{1871B5C4-5CED-498D-8E5E-835F67A48487}" presName="circle2" presStyleLbl="node1" presStyleIdx="1" presStyleCnt="4"/>
      <dgm:spPr/>
      <dgm:t>
        <a:bodyPr/>
        <a:lstStyle/>
        <a:p>
          <a:endParaRPr lang="ru-RU"/>
        </a:p>
      </dgm:t>
    </dgm:pt>
    <dgm:pt modelId="{81C3E316-C01C-4A6D-ABD3-D1A52A0C092C}" type="pres">
      <dgm:prSet presAssocID="{1871B5C4-5CED-498D-8E5E-835F67A48487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BC119D-C71B-4E46-9713-9EA34320DDFA}" type="pres">
      <dgm:prSet presAssocID="{1871B5C4-5CED-498D-8E5E-835F67A48487}" presName="comp3" presStyleCnt="0"/>
      <dgm:spPr/>
    </dgm:pt>
    <dgm:pt modelId="{27D61B9D-8FF9-4385-9B1E-7383B5F9657D}" type="pres">
      <dgm:prSet presAssocID="{1871B5C4-5CED-498D-8E5E-835F67A48487}" presName="circle3" presStyleLbl="node1" presStyleIdx="2" presStyleCnt="4" custScaleX="89387" custScaleY="88348" custLinFactNeighborX="461" custLinFactNeighborY="4147"/>
      <dgm:spPr/>
      <dgm:t>
        <a:bodyPr/>
        <a:lstStyle/>
        <a:p>
          <a:endParaRPr lang="ru-RU"/>
        </a:p>
      </dgm:t>
    </dgm:pt>
    <dgm:pt modelId="{4F4C6A1D-2D0D-46F9-B653-1EC5F84AFF70}" type="pres">
      <dgm:prSet presAssocID="{1871B5C4-5CED-498D-8E5E-835F67A48487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53EDB2-626B-4D17-A647-5922F8AC1593}" type="pres">
      <dgm:prSet presAssocID="{1871B5C4-5CED-498D-8E5E-835F67A48487}" presName="comp4" presStyleCnt="0"/>
      <dgm:spPr/>
    </dgm:pt>
    <dgm:pt modelId="{DD334F36-C06D-452A-9239-74F8BDBA3A46}" type="pres">
      <dgm:prSet presAssocID="{1871B5C4-5CED-498D-8E5E-835F67A48487}" presName="circle4" presStyleLbl="node1" presStyleIdx="3" presStyleCnt="4" custScaleX="88926" custScaleY="86684" custLinFactNeighborX="1843" custLinFactNeighborY="2304"/>
      <dgm:spPr/>
      <dgm:t>
        <a:bodyPr/>
        <a:lstStyle/>
        <a:p>
          <a:endParaRPr lang="ru-RU"/>
        </a:p>
      </dgm:t>
    </dgm:pt>
    <dgm:pt modelId="{3B5A5E1B-FF38-41C9-99F0-22108904C8DD}" type="pres">
      <dgm:prSet presAssocID="{1871B5C4-5CED-498D-8E5E-835F67A48487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9065FB-544A-4C40-8E55-8DCC0A3A27D9}" srcId="{1871B5C4-5CED-498D-8E5E-835F67A48487}" destId="{4A42D429-5062-4657-870B-AF24723722E0}" srcOrd="3" destOrd="0" parTransId="{CD1CA519-30E6-42CC-A1D7-76F9B4C06979}" sibTransId="{AABC9DD4-9444-4DB6-B746-57A00F748249}"/>
    <dgm:cxn modelId="{AC67778B-2E66-4DBD-A028-392D66DD3B55}" srcId="{1871B5C4-5CED-498D-8E5E-835F67A48487}" destId="{4275A9C8-67E3-49FE-BC45-2678DB0818FD}" srcOrd="1" destOrd="0" parTransId="{24C00E7A-4C00-40C5-B167-9353CFF7E180}" sibTransId="{F2308A74-13BF-4A65-8926-94F45BA4F1E0}"/>
    <dgm:cxn modelId="{7F41B43E-785D-43CC-A835-0539D2467FC0}" type="presOf" srcId="{4275A9C8-67E3-49FE-BC45-2678DB0818FD}" destId="{81C3E316-C01C-4A6D-ABD3-D1A52A0C092C}" srcOrd="1" destOrd="0" presId="urn:microsoft.com/office/officeart/2005/8/layout/venn2"/>
    <dgm:cxn modelId="{1380D6E7-BD2E-4E6A-86BC-98A6CCFE3484}" type="presOf" srcId="{4A42D429-5062-4657-870B-AF24723722E0}" destId="{3B5A5E1B-FF38-41C9-99F0-22108904C8DD}" srcOrd="1" destOrd="0" presId="urn:microsoft.com/office/officeart/2005/8/layout/venn2"/>
    <dgm:cxn modelId="{C73FEA9F-1E19-41D8-BBA4-72B257EABDD8}" type="presOf" srcId="{1871B5C4-5CED-498D-8E5E-835F67A48487}" destId="{BD14978B-DBCE-41FE-BF27-39CCCCAD2938}" srcOrd="0" destOrd="0" presId="urn:microsoft.com/office/officeart/2005/8/layout/venn2"/>
    <dgm:cxn modelId="{3973D59A-4713-46FB-9D26-50FF5EB04B17}" type="presOf" srcId="{0A0A843D-ADC5-4DF1-88B1-85D051583217}" destId="{4F4C6A1D-2D0D-46F9-B653-1EC5F84AFF70}" srcOrd="1" destOrd="0" presId="urn:microsoft.com/office/officeart/2005/8/layout/venn2"/>
    <dgm:cxn modelId="{355790D4-4AFF-4F88-9FA6-143D67D2B3D0}" type="presOf" srcId="{4A42D429-5062-4657-870B-AF24723722E0}" destId="{DD334F36-C06D-452A-9239-74F8BDBA3A46}" srcOrd="0" destOrd="0" presId="urn:microsoft.com/office/officeart/2005/8/layout/venn2"/>
    <dgm:cxn modelId="{ED513A85-BD81-4BF1-BA12-168CE364179B}" srcId="{1871B5C4-5CED-498D-8E5E-835F67A48487}" destId="{0A0A843D-ADC5-4DF1-88B1-85D051583217}" srcOrd="2" destOrd="0" parTransId="{010951BD-5A18-4377-B888-574092BC3DCE}" sibTransId="{6A769788-E656-4885-A74C-85023AF4AF0E}"/>
    <dgm:cxn modelId="{72A6094E-DB1E-41F9-A53A-06776BCF4375}" type="presOf" srcId="{8B0261F0-00D4-45D7-AF2D-2CA2D42E2CB0}" destId="{8F13F061-5D72-4AC9-87DA-A1E47A8A44B6}" srcOrd="0" destOrd="0" presId="urn:microsoft.com/office/officeart/2005/8/layout/venn2"/>
    <dgm:cxn modelId="{676E035D-0733-46E4-A942-5F8D8703B16D}" type="presOf" srcId="{4275A9C8-67E3-49FE-BC45-2678DB0818FD}" destId="{5D8C099D-D7A4-4591-A4B8-69C8EED85451}" srcOrd="0" destOrd="0" presId="urn:microsoft.com/office/officeart/2005/8/layout/venn2"/>
    <dgm:cxn modelId="{205CB7E5-7F2F-42D7-B756-4AFF91681E4D}" type="presOf" srcId="{0A0A843D-ADC5-4DF1-88B1-85D051583217}" destId="{27D61B9D-8FF9-4385-9B1E-7383B5F9657D}" srcOrd="0" destOrd="0" presId="urn:microsoft.com/office/officeart/2005/8/layout/venn2"/>
    <dgm:cxn modelId="{D2BCD39A-A901-42BF-B9CD-C6599331B382}" type="presOf" srcId="{8B0261F0-00D4-45D7-AF2D-2CA2D42E2CB0}" destId="{23A78824-9C56-4A86-A071-851DB64E0E58}" srcOrd="1" destOrd="0" presId="urn:microsoft.com/office/officeart/2005/8/layout/venn2"/>
    <dgm:cxn modelId="{EBFD2005-353C-4144-B383-B64E54105CAE}" srcId="{1871B5C4-5CED-498D-8E5E-835F67A48487}" destId="{8B0261F0-00D4-45D7-AF2D-2CA2D42E2CB0}" srcOrd="0" destOrd="0" parTransId="{3CD79648-8725-4A00-877F-C8E30BE673EF}" sibTransId="{7DC33FAC-418A-4A64-8752-26ECE53622F1}"/>
    <dgm:cxn modelId="{812B080F-2FCE-480E-90ED-0911900DE728}" type="presParOf" srcId="{BD14978B-DBCE-41FE-BF27-39CCCCAD2938}" destId="{FA30D289-C1ED-4E3C-BF31-AB92B776438A}" srcOrd="0" destOrd="0" presId="urn:microsoft.com/office/officeart/2005/8/layout/venn2"/>
    <dgm:cxn modelId="{F7457E57-F8EC-4AD1-A750-7D40D231A6BB}" type="presParOf" srcId="{FA30D289-C1ED-4E3C-BF31-AB92B776438A}" destId="{8F13F061-5D72-4AC9-87DA-A1E47A8A44B6}" srcOrd="0" destOrd="0" presId="urn:microsoft.com/office/officeart/2005/8/layout/venn2"/>
    <dgm:cxn modelId="{6CB395EF-A598-41FE-8A13-FA9DE358C799}" type="presParOf" srcId="{FA30D289-C1ED-4E3C-BF31-AB92B776438A}" destId="{23A78824-9C56-4A86-A071-851DB64E0E58}" srcOrd="1" destOrd="0" presId="urn:microsoft.com/office/officeart/2005/8/layout/venn2"/>
    <dgm:cxn modelId="{F15CD846-E972-4828-A2ED-E0676C9F2328}" type="presParOf" srcId="{BD14978B-DBCE-41FE-BF27-39CCCCAD2938}" destId="{B47526E1-215D-46C0-905E-813FBB0A08F7}" srcOrd="1" destOrd="0" presId="urn:microsoft.com/office/officeart/2005/8/layout/venn2"/>
    <dgm:cxn modelId="{830E681E-7CD2-4E23-83E0-213129B7B92D}" type="presParOf" srcId="{B47526E1-215D-46C0-905E-813FBB0A08F7}" destId="{5D8C099D-D7A4-4591-A4B8-69C8EED85451}" srcOrd="0" destOrd="0" presId="urn:microsoft.com/office/officeart/2005/8/layout/venn2"/>
    <dgm:cxn modelId="{203D870A-579E-454F-97B1-2E52733DC073}" type="presParOf" srcId="{B47526E1-215D-46C0-905E-813FBB0A08F7}" destId="{81C3E316-C01C-4A6D-ABD3-D1A52A0C092C}" srcOrd="1" destOrd="0" presId="urn:microsoft.com/office/officeart/2005/8/layout/venn2"/>
    <dgm:cxn modelId="{AC63B0E4-0E74-4E6F-AC10-ADA4771779A4}" type="presParOf" srcId="{BD14978B-DBCE-41FE-BF27-39CCCCAD2938}" destId="{D6BC119D-C71B-4E46-9713-9EA34320DDFA}" srcOrd="2" destOrd="0" presId="urn:microsoft.com/office/officeart/2005/8/layout/venn2"/>
    <dgm:cxn modelId="{7C22424D-DEB3-4AFC-939B-0A21E8033280}" type="presParOf" srcId="{D6BC119D-C71B-4E46-9713-9EA34320DDFA}" destId="{27D61B9D-8FF9-4385-9B1E-7383B5F9657D}" srcOrd="0" destOrd="0" presId="urn:microsoft.com/office/officeart/2005/8/layout/venn2"/>
    <dgm:cxn modelId="{A890CA23-D03F-467F-AF07-69B9A5C686C0}" type="presParOf" srcId="{D6BC119D-C71B-4E46-9713-9EA34320DDFA}" destId="{4F4C6A1D-2D0D-46F9-B653-1EC5F84AFF70}" srcOrd="1" destOrd="0" presId="urn:microsoft.com/office/officeart/2005/8/layout/venn2"/>
    <dgm:cxn modelId="{F94043B7-C09D-4BC0-993B-3DF92C4B3107}" type="presParOf" srcId="{BD14978B-DBCE-41FE-BF27-39CCCCAD2938}" destId="{B853EDB2-626B-4D17-A647-5922F8AC1593}" srcOrd="3" destOrd="0" presId="urn:microsoft.com/office/officeart/2005/8/layout/venn2"/>
    <dgm:cxn modelId="{FF001AAA-29A5-4748-96D3-35301D08E812}" type="presParOf" srcId="{B853EDB2-626B-4D17-A647-5922F8AC1593}" destId="{DD334F36-C06D-452A-9239-74F8BDBA3A46}" srcOrd="0" destOrd="0" presId="urn:microsoft.com/office/officeart/2005/8/layout/venn2"/>
    <dgm:cxn modelId="{631ABEEB-654B-4B72-8E53-A2D62F78A3F5}" type="presParOf" srcId="{B853EDB2-626B-4D17-A647-5922F8AC1593}" destId="{3B5A5E1B-FF38-41C9-99F0-22108904C8DD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13F061-5D72-4AC9-87DA-A1E47A8A44B6}">
      <dsp:nvSpPr>
        <dsp:cNvPr id="0" name=""/>
        <dsp:cNvSpPr/>
      </dsp:nvSpPr>
      <dsp:spPr>
        <a:xfrm>
          <a:off x="29633" y="0"/>
          <a:ext cx="5011497" cy="5011497"/>
        </a:xfrm>
        <a:prstGeom prst="ellipse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96 заказчиков</a:t>
          </a:r>
          <a:endParaRPr lang="ru-RU" sz="1600" b="1" kern="1200" dirty="0"/>
        </a:p>
      </dsp:txBody>
      <dsp:txXfrm>
        <a:off x="1834774" y="250574"/>
        <a:ext cx="1401214" cy="751724"/>
      </dsp:txXfrm>
    </dsp:sp>
    <dsp:sp modelId="{5D8C099D-D7A4-4591-A4B8-69C8EED85451}">
      <dsp:nvSpPr>
        <dsp:cNvPr id="0" name=""/>
        <dsp:cNvSpPr/>
      </dsp:nvSpPr>
      <dsp:spPr>
        <a:xfrm>
          <a:off x="530783" y="1002299"/>
          <a:ext cx="4009197" cy="4009197"/>
        </a:xfrm>
        <a:prstGeom prst="ellipse">
          <a:avLst/>
        </a:prstGeom>
        <a:solidFill>
          <a:schemeClr val="accent3">
            <a:shade val="50000"/>
            <a:hueOff val="190338"/>
            <a:satOff val="852"/>
            <a:lumOff val="2044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90 заказчиков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(94%)</a:t>
          </a:r>
          <a:endParaRPr lang="ru-RU" sz="1600" b="1" kern="1200" dirty="0"/>
        </a:p>
      </dsp:txBody>
      <dsp:txXfrm>
        <a:off x="1834774" y="1242851"/>
        <a:ext cx="1401214" cy="721655"/>
      </dsp:txXfrm>
    </dsp:sp>
    <dsp:sp modelId="{27D61B9D-8FF9-4385-9B1E-7383B5F9657D}">
      <dsp:nvSpPr>
        <dsp:cNvPr id="0" name=""/>
        <dsp:cNvSpPr/>
      </dsp:nvSpPr>
      <dsp:spPr>
        <a:xfrm>
          <a:off x="1205355" y="2304476"/>
          <a:ext cx="2687776" cy="2656534"/>
        </a:xfrm>
        <a:prstGeom prst="ellipse">
          <a:avLst/>
        </a:prstGeom>
        <a:solidFill>
          <a:schemeClr val="accent3">
            <a:shade val="50000"/>
            <a:hueOff val="380676"/>
            <a:satOff val="1705"/>
            <a:lumOff val="4088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5 заказчиков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(5%)</a:t>
          </a:r>
          <a:endParaRPr lang="ru-RU" sz="1600" b="1" kern="1200" dirty="0"/>
        </a:p>
      </dsp:txBody>
      <dsp:txXfrm>
        <a:off x="1922991" y="2503716"/>
        <a:ext cx="1252503" cy="597720"/>
      </dsp:txXfrm>
    </dsp:sp>
    <dsp:sp modelId="{DD334F36-C06D-452A-9239-74F8BDBA3A46}">
      <dsp:nvSpPr>
        <dsp:cNvPr id="0" name=""/>
        <dsp:cNvSpPr/>
      </dsp:nvSpPr>
      <dsp:spPr>
        <a:xfrm>
          <a:off x="1681021" y="3186550"/>
          <a:ext cx="1782609" cy="1737666"/>
        </a:xfrm>
        <a:prstGeom prst="ellipse">
          <a:avLst/>
        </a:prstGeom>
        <a:solidFill>
          <a:schemeClr val="accent3">
            <a:shade val="50000"/>
            <a:hueOff val="190338"/>
            <a:satOff val="852"/>
            <a:lumOff val="2044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/>
            <a:t>1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заказчик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(1%)</a:t>
          </a:r>
          <a:endParaRPr lang="ru-RU" sz="1600" b="1" kern="1200" dirty="0"/>
        </a:p>
      </dsp:txBody>
      <dsp:txXfrm>
        <a:off x="1942079" y="3620966"/>
        <a:ext cx="1260495" cy="8688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45660" cy="498056"/>
          </a:xfrm>
          <a:prstGeom prst="rect">
            <a:avLst/>
          </a:prstGeom>
        </p:spPr>
        <p:txBody>
          <a:bodyPr vert="horz" lIns="92061" tIns="46032" rIns="92061" bIns="4603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2"/>
            <a:ext cx="2945660" cy="498056"/>
          </a:xfrm>
          <a:prstGeom prst="rect">
            <a:avLst/>
          </a:prstGeom>
        </p:spPr>
        <p:txBody>
          <a:bodyPr vert="horz" lIns="92061" tIns="46032" rIns="92061" bIns="4603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C77BC67-5CC0-4825-8087-219931EF98F5}" type="datetimeFigureOut">
              <a:rPr lang="en-US"/>
              <a:pPr>
                <a:defRPr/>
              </a:pPr>
              <a:t>9/6/2021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61" tIns="46032" rIns="92061" bIns="4603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9"/>
            <a:ext cx="5438140" cy="3908614"/>
          </a:xfrm>
          <a:prstGeom prst="rect">
            <a:avLst/>
          </a:prstGeom>
        </p:spPr>
        <p:txBody>
          <a:bodyPr vert="horz" lIns="92061" tIns="46032" rIns="92061" bIns="46032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9428593"/>
            <a:ext cx="2945660" cy="498055"/>
          </a:xfrm>
          <a:prstGeom prst="rect">
            <a:avLst/>
          </a:prstGeom>
        </p:spPr>
        <p:txBody>
          <a:bodyPr vert="horz" lIns="92061" tIns="46032" rIns="92061" bIns="4603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93"/>
            <a:ext cx="2945660" cy="498055"/>
          </a:xfrm>
          <a:prstGeom prst="rect">
            <a:avLst/>
          </a:prstGeom>
        </p:spPr>
        <p:txBody>
          <a:bodyPr vert="horz" lIns="92061" tIns="46032" rIns="92061" bIns="4603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7BA796E-7212-49CF-ADEF-A9B0C04EE7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3101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379" y="0"/>
            <a:ext cx="5951621" cy="686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249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1"/>
          <p:cNvSpPr>
            <a:spLocks noChangeArrowheads="1"/>
          </p:cNvSpPr>
          <p:nvPr userDrawn="1"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 dirty="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 dirty="0">
                <a:solidFill>
                  <a:schemeClr val="accent2"/>
                </a:solidFill>
              </a:rPr>
              <a:t>область</a:t>
            </a:r>
          </a:p>
        </p:txBody>
      </p:sp>
      <p:sp>
        <p:nvSpPr>
          <p:cNvPr id="11" name="Прямоугольник 5"/>
          <p:cNvSpPr>
            <a:spLocks noChangeArrowheads="1"/>
          </p:cNvSpPr>
          <p:nvPr userDrawn="1"/>
        </p:nvSpPr>
        <p:spPr bwMode="auto">
          <a:xfrm>
            <a:off x="421341" y="5759089"/>
            <a:ext cx="592567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000" dirty="0" smtClean="0">
                <a:solidFill>
                  <a:schemeClr val="bg1"/>
                </a:solidFill>
              </a:rPr>
              <a:t>УПРАВЛЕНИЕ ПО КОНТРОЛЮ И РЕГУЛИРОВАНИЮ</a:t>
            </a:r>
            <a:r>
              <a:rPr lang="ru-RU" altLang="ru-RU" sz="2000" baseline="0" dirty="0" smtClean="0">
                <a:solidFill>
                  <a:schemeClr val="bg1"/>
                </a:solidFill>
              </a:rPr>
              <a:t> КОНТРАКТНОЙ СИСТЕМЫ В СФЕРЕ ЗАКУПОК ЛИПЕЦКОЙ ОБЛАСТИ</a:t>
            </a:r>
            <a:endParaRPr lang="ru-RU" alt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470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1"/>
          <p:cNvSpPr>
            <a:spLocks noChangeArrowheads="1"/>
          </p:cNvSpPr>
          <p:nvPr userDrawn="1"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 dirty="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 dirty="0">
                <a:solidFill>
                  <a:schemeClr val="accent2"/>
                </a:solidFill>
              </a:rPr>
              <a:t>область</a:t>
            </a:r>
          </a:p>
        </p:txBody>
      </p:sp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1917700" y="228601"/>
            <a:ext cx="10020300" cy="588961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8423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153" y="-4478"/>
            <a:ext cx="5951621" cy="686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arallelogram 16">
            <a:extLst/>
          </p:cNvPr>
          <p:cNvSpPr/>
          <p:nvPr userDrawn="1"/>
        </p:nvSpPr>
        <p:spPr>
          <a:xfrm>
            <a:off x="6879221" y="1955800"/>
            <a:ext cx="9688093" cy="7228114"/>
          </a:xfrm>
          <a:prstGeom prst="parallelogram">
            <a:avLst>
              <a:gd name="adj" fmla="val 8854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Parallelogram 16">
            <a:extLst/>
          </p:cNvPr>
          <p:cNvSpPr/>
          <p:nvPr userDrawn="1"/>
        </p:nvSpPr>
        <p:spPr>
          <a:xfrm>
            <a:off x="-4517022" y="-2223407"/>
            <a:ext cx="9688093" cy="7228114"/>
          </a:xfrm>
          <a:prstGeom prst="parallelogram">
            <a:avLst>
              <a:gd name="adj" fmla="val 8854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оугольник 163"/>
          <p:cNvSpPr>
            <a:spLocks noChangeArrowheads="1"/>
          </p:cNvSpPr>
          <p:nvPr userDrawn="1"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Липецкая </a:t>
            </a:r>
          </a:p>
          <a:p>
            <a:r>
              <a:rPr lang="ru-RU" altLang="ru-RU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область</a:t>
            </a:r>
          </a:p>
        </p:txBody>
      </p:sp>
      <p:pic>
        <p:nvPicPr>
          <p:cNvPr id="8" name="Picture 2" descr="C:\Users\User\Desktop\logowhite.png"/>
          <p:cNvPicPr>
            <a:picLocks noChangeAspect="1" noChangeArrowheads="1"/>
          </p:cNvPicPr>
          <p:nvPr userDrawn="1"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80" y="180181"/>
            <a:ext cx="483039" cy="54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27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AD161-16B9-41E7-BB5F-7012BC8D7BBD}" type="datetimeFigureOut">
              <a:rPr lang="ru-RU" smtClean="0"/>
              <a:t>06.09.2021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DCB2-218D-4C97-9CE1-D305ABCBCAC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6513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rgbClr val="E1E9EA">
              <a:alpha val="70000"/>
            </a:srgbClr>
          </a:solidFill>
        </p:spPr>
        <p:txBody>
          <a:bodyPr rtlCol="0">
            <a:normAutofit/>
          </a:bodyPr>
          <a:lstStyle>
            <a:lvl1pPr>
              <a:defRPr lang="en-US" sz="18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99167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70100" y="228600"/>
            <a:ext cx="94234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dirty="0" smtClean="0"/>
              <a:t>Edit Master text styles</a:t>
            </a:r>
          </a:p>
          <a:p>
            <a:pPr lvl="1"/>
            <a:r>
              <a:rPr lang="en-US" altLang="ru-RU" dirty="0" smtClean="0"/>
              <a:t>Second level</a:t>
            </a:r>
          </a:p>
          <a:p>
            <a:pPr lvl="2"/>
            <a:r>
              <a:rPr lang="en-US" altLang="ru-RU" dirty="0" smtClean="0"/>
              <a:t>Third level</a:t>
            </a:r>
          </a:p>
          <a:p>
            <a:pPr lvl="3"/>
            <a:r>
              <a:rPr lang="en-US" altLang="ru-RU" dirty="0" smtClean="0"/>
              <a:t>Fourth level</a:t>
            </a:r>
          </a:p>
          <a:p>
            <a:pPr lvl="4"/>
            <a:r>
              <a:rPr lang="en-US" altLang="ru-RU" dirty="0" smtClean="0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EB9925-F48F-43CB-9CEB-054F594744E4}" type="datetimeFigureOut">
              <a:rPr lang="en-US"/>
              <a:pPr>
                <a:defRPr/>
              </a:pPr>
              <a:t>9/6/2021</a:t>
            </a:fld>
            <a:endParaRPr lang="en-US" dirty="0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7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1"/>
          <p:cNvSpPr>
            <a:spLocks noChangeArrowheads="1"/>
          </p:cNvSpPr>
          <p:nvPr userDrawn="1"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 dirty="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 dirty="0">
                <a:solidFill>
                  <a:schemeClr val="accent2"/>
                </a:solidFill>
              </a:rPr>
              <a:t>область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92" r:id="rId2"/>
    <p:sldLayoutId id="2147483809" r:id="rId3"/>
    <p:sldLayoutId id="2147483813" r:id="rId4"/>
    <p:sldLayoutId id="2147483814" r:id="rId5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/>
          </p:cNvSpPr>
          <p:nvPr/>
        </p:nvSpPr>
        <p:spPr bwMode="auto">
          <a:xfrm>
            <a:off x="-1" y="-38100"/>
            <a:ext cx="9093200" cy="6858000"/>
          </a:xfrm>
          <a:custGeom>
            <a:avLst/>
            <a:gdLst>
              <a:gd name="T0" fmla="*/ 1668 w 2429"/>
              <a:gd name="T1" fmla="*/ 1839 h 1839"/>
              <a:gd name="T2" fmla="*/ 2237 w 2429"/>
              <a:gd name="T3" fmla="*/ 1244 h 1839"/>
              <a:gd name="T4" fmla="*/ 2320 w 2429"/>
              <a:gd name="T5" fmla="*/ 629 h 1839"/>
              <a:gd name="T6" fmla="*/ 1983 w 2429"/>
              <a:gd name="T7" fmla="*/ 0 h 1839"/>
              <a:gd name="T8" fmla="*/ 0 w 2429"/>
              <a:gd name="T9" fmla="*/ 0 h 1839"/>
              <a:gd name="T10" fmla="*/ 0 w 2429"/>
              <a:gd name="T11" fmla="*/ 1839 h 1839"/>
              <a:gd name="T12" fmla="*/ 1668 w 2429"/>
              <a:gd name="T13" fmla="*/ 1839 h 1839"/>
              <a:gd name="T14" fmla="*/ 1668 w 2429"/>
              <a:gd name="T15" fmla="*/ 1839 h 18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29" h="1839">
                <a:moveTo>
                  <a:pt x="1668" y="1839"/>
                </a:moveTo>
                <a:cubicBezTo>
                  <a:pt x="2237" y="1244"/>
                  <a:pt x="2237" y="1244"/>
                  <a:pt x="2237" y="1244"/>
                </a:cubicBezTo>
                <a:cubicBezTo>
                  <a:pt x="2395" y="1078"/>
                  <a:pt x="2429" y="831"/>
                  <a:pt x="2320" y="629"/>
                </a:cubicBezTo>
                <a:cubicBezTo>
                  <a:pt x="1983" y="0"/>
                  <a:pt x="1983" y="0"/>
                  <a:pt x="198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836"/>
                  <a:pt x="0" y="1839"/>
                  <a:pt x="0" y="1839"/>
                </a:cubicBezTo>
                <a:cubicBezTo>
                  <a:pt x="1668" y="1839"/>
                  <a:pt x="1668" y="1839"/>
                  <a:pt x="1668" y="1839"/>
                </a:cubicBezTo>
                <a:cubicBezTo>
                  <a:pt x="1668" y="1839"/>
                  <a:pt x="1668" y="1839"/>
                  <a:pt x="1668" y="183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Rectangle 6">
            <a:extLst/>
          </p:cNvPr>
          <p:cNvSpPr/>
          <p:nvPr/>
        </p:nvSpPr>
        <p:spPr>
          <a:xfrm flipH="1">
            <a:off x="1071563" y="4850741"/>
            <a:ext cx="46037" cy="7112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323232"/>
              </a:solidFill>
              <a:latin typeface="+mn-lt"/>
              <a:cs typeface="+mn-cs"/>
            </a:endParaRPr>
          </a:p>
        </p:txBody>
      </p:sp>
      <p:sp>
        <p:nvSpPr>
          <p:cNvPr id="29701" name="TextBox 7"/>
          <p:cNvSpPr txBox="1">
            <a:spLocks noChangeArrowheads="1"/>
          </p:cNvSpPr>
          <p:nvPr/>
        </p:nvSpPr>
        <p:spPr bwMode="auto">
          <a:xfrm>
            <a:off x="304580" y="1320019"/>
            <a:ext cx="7414209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3200" b="1" dirty="0" smtClean="0">
                <a:solidFill>
                  <a:srgbClr val="FFFFFF"/>
                </a:solidFill>
                <a:latin typeface="Gotham Pro" pitchFamily="2" charset="0"/>
                <a:ea typeface="Questrial"/>
                <a:cs typeface="Questrial"/>
              </a:rPr>
              <a:t>Информация о государственных </a:t>
            </a:r>
          </a:p>
          <a:p>
            <a:r>
              <a:rPr lang="ru-RU" altLang="ru-RU" sz="3200" b="1" dirty="0">
                <a:solidFill>
                  <a:srgbClr val="FFFFFF"/>
                </a:solidFill>
                <a:latin typeface="Gotham Pro" pitchFamily="2" charset="0"/>
                <a:ea typeface="Questrial"/>
                <a:cs typeface="Questrial"/>
              </a:rPr>
              <a:t>з</a:t>
            </a:r>
            <a:r>
              <a:rPr lang="ru-RU" altLang="ru-RU" sz="3200" b="1" dirty="0" smtClean="0">
                <a:solidFill>
                  <a:srgbClr val="FFFFFF"/>
                </a:solidFill>
                <a:latin typeface="Gotham Pro" pitchFamily="2" charset="0"/>
                <a:ea typeface="Questrial"/>
                <a:cs typeface="Questrial"/>
              </a:rPr>
              <a:t>акупках </a:t>
            </a:r>
            <a:r>
              <a:rPr lang="ru-RU" altLang="ru-RU" sz="3200" b="1" dirty="0" smtClean="0">
                <a:solidFill>
                  <a:srgbClr val="FFFFFF"/>
                </a:solidFill>
                <a:latin typeface="Gotham Pro" pitchFamily="2" charset="0"/>
                <a:ea typeface="Questrial"/>
                <a:cs typeface="Questrial"/>
              </a:rPr>
              <a:t>на </a:t>
            </a:r>
            <a:r>
              <a:rPr lang="ru-RU" altLang="ru-RU" sz="3200" b="1" dirty="0">
                <a:solidFill>
                  <a:srgbClr val="FFFFFF"/>
                </a:solidFill>
                <a:latin typeface="Gotham Pro" pitchFamily="2" charset="0"/>
                <a:ea typeface="Questrial"/>
                <a:cs typeface="Questrial"/>
              </a:rPr>
              <a:t>оказание </a:t>
            </a:r>
            <a:endParaRPr lang="ru-RU" altLang="ru-RU" sz="3200" b="1" dirty="0" smtClean="0">
              <a:solidFill>
                <a:srgbClr val="FFFFFF"/>
              </a:solidFill>
              <a:latin typeface="Gotham Pro" pitchFamily="2" charset="0"/>
              <a:ea typeface="Questrial"/>
              <a:cs typeface="Questrial"/>
            </a:endParaRPr>
          </a:p>
          <a:p>
            <a:r>
              <a:rPr lang="ru-RU" altLang="ru-RU" sz="3200" b="1" dirty="0" smtClean="0">
                <a:solidFill>
                  <a:srgbClr val="FFFFFF"/>
                </a:solidFill>
                <a:latin typeface="Gotham Pro" pitchFamily="2" charset="0"/>
                <a:ea typeface="Questrial"/>
                <a:cs typeface="Questrial"/>
              </a:rPr>
              <a:t>охранных </a:t>
            </a:r>
            <a:r>
              <a:rPr lang="ru-RU" altLang="ru-RU" sz="3200" b="1" dirty="0">
                <a:solidFill>
                  <a:srgbClr val="FFFFFF"/>
                </a:solidFill>
                <a:latin typeface="Gotham Pro" pitchFamily="2" charset="0"/>
                <a:ea typeface="Questrial"/>
                <a:cs typeface="Questrial"/>
              </a:rPr>
              <a:t>услуг в 2021 году</a:t>
            </a:r>
          </a:p>
          <a:p>
            <a:r>
              <a:rPr lang="ru-RU" altLang="ru-RU" sz="3200" b="1" dirty="0">
                <a:solidFill>
                  <a:srgbClr val="FFFFFF"/>
                </a:solidFill>
                <a:latin typeface="Gotham Pro" pitchFamily="2" charset="0"/>
                <a:ea typeface="Questrial"/>
                <a:cs typeface="Questrial"/>
              </a:rPr>
              <a:t>(по состоянию на </a:t>
            </a:r>
            <a:r>
              <a:rPr lang="ru-RU" altLang="ru-RU" sz="3200" b="1" dirty="0" smtClean="0">
                <a:solidFill>
                  <a:srgbClr val="FFFFFF"/>
                </a:solidFill>
                <a:latin typeface="Gotham Pro" pitchFamily="2" charset="0"/>
                <a:ea typeface="Questrial"/>
                <a:cs typeface="Questrial"/>
              </a:rPr>
              <a:t>01.09.2021</a:t>
            </a:r>
            <a:r>
              <a:rPr lang="ru-RU" altLang="ru-RU" sz="3200" b="1" dirty="0">
                <a:solidFill>
                  <a:srgbClr val="FFFFFF"/>
                </a:solidFill>
                <a:latin typeface="Gotham Pro" pitchFamily="2" charset="0"/>
                <a:ea typeface="Questrial"/>
                <a:cs typeface="Questrial"/>
              </a:rPr>
              <a:t>)</a:t>
            </a:r>
          </a:p>
        </p:txBody>
      </p:sp>
      <p:sp>
        <p:nvSpPr>
          <p:cNvPr id="9" name="TextBox 8">
            <a:extLst/>
          </p:cNvPr>
          <p:cNvSpPr txBox="1"/>
          <p:nvPr/>
        </p:nvSpPr>
        <p:spPr>
          <a:xfrm>
            <a:off x="1206991" y="5048017"/>
            <a:ext cx="348101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rgbClr val="FFFFFF"/>
                </a:solidFill>
                <a:latin typeface="Raleway" panose="020B0503030101060003" pitchFamily="34" charset="0"/>
                <a:ea typeface="Questrial" panose="020B0306030504020204" pitchFamily="34" charset="0"/>
                <a:cs typeface="Questrial" panose="02000000000000000000" pitchFamily="2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+mn-lt"/>
              </a:rPr>
              <a:t>Степочкина Светлана Викторовна</a:t>
            </a:r>
            <a:endParaRPr lang="en-US" dirty="0">
              <a:latin typeface="+mn-lt"/>
            </a:endParaRPr>
          </a:p>
        </p:txBody>
      </p:sp>
      <p:sp>
        <p:nvSpPr>
          <p:cNvPr id="29703" name="Прямоугольник 3"/>
          <p:cNvSpPr>
            <a:spLocks noChangeArrowheads="1"/>
          </p:cNvSpPr>
          <p:nvPr/>
        </p:nvSpPr>
        <p:spPr bwMode="auto">
          <a:xfrm>
            <a:off x="942975" y="6396038"/>
            <a:ext cx="6894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400" dirty="0" smtClean="0">
                <a:solidFill>
                  <a:schemeClr val="bg1"/>
                </a:solidFill>
              </a:rPr>
              <a:t>2021 </a:t>
            </a:r>
            <a:r>
              <a:rPr lang="ru-RU" altLang="ru-RU" sz="1400" dirty="0">
                <a:solidFill>
                  <a:schemeClr val="bg1"/>
                </a:solidFill>
              </a:rPr>
              <a:t>г.</a:t>
            </a:r>
          </a:p>
        </p:txBody>
      </p:sp>
      <p:sp>
        <p:nvSpPr>
          <p:cNvPr id="29706" name="Прямоугольник 13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 dirty="0">
                <a:solidFill>
                  <a:schemeClr val="bg1"/>
                </a:solidFill>
              </a:rPr>
              <a:t>Липецкая </a:t>
            </a:r>
          </a:p>
          <a:p>
            <a:r>
              <a:rPr lang="ru-RU" altLang="ru-RU" sz="1200" dirty="0">
                <a:solidFill>
                  <a:schemeClr val="bg1"/>
                </a:solidFill>
              </a:rPr>
              <a:t>область</a:t>
            </a:r>
          </a:p>
        </p:txBody>
      </p:sp>
      <p:pic>
        <p:nvPicPr>
          <p:cNvPr id="123906" name="Picture 2" descr="C:\Users\User\Desktop\logowhi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80" y="180181"/>
            <a:ext cx="483039" cy="54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27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838200" y="69135"/>
            <a:ext cx="10132126" cy="83099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госзакупках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оказание охранных услуг в 2021 году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(по состоянию на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01.09.2021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161644264"/>
              </p:ext>
            </p:extLst>
          </p:nvPr>
        </p:nvGraphicFramePr>
        <p:xfrm>
          <a:off x="895928" y="1071418"/>
          <a:ext cx="5070764" cy="5011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Стрелка вправо 10"/>
          <p:cNvSpPr/>
          <p:nvPr/>
        </p:nvSpPr>
        <p:spPr>
          <a:xfrm>
            <a:off x="4932219" y="1653309"/>
            <a:ext cx="2946400" cy="341746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970982" y="1440873"/>
            <a:ext cx="3999345" cy="85898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Планируемый объем закупок на 2021 год – 135,6 млн. руб.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Стрелка вправо 21"/>
          <p:cNvSpPr/>
          <p:nvPr/>
        </p:nvSpPr>
        <p:spPr>
          <a:xfrm>
            <a:off x="4932219" y="2951294"/>
            <a:ext cx="2946400" cy="341746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7970982" y="2738858"/>
            <a:ext cx="3999345" cy="85898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Законтрактованы до конца 2021 года.</a:t>
            </a:r>
          </a:p>
          <a:p>
            <a:pPr algn="ctr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Общая сумма контрактов – 133,8 млн. руб. (98,7%)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Стрелка вправо 23"/>
          <p:cNvSpPr/>
          <p:nvPr/>
        </p:nvSpPr>
        <p:spPr>
          <a:xfrm>
            <a:off x="4401127" y="4152573"/>
            <a:ext cx="3477491" cy="341746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7970981" y="3940137"/>
            <a:ext cx="3999345" cy="85898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Не законтрактованный объем закупок</a:t>
            </a:r>
          </a:p>
          <a:p>
            <a:pPr algn="ctr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1,4 млн. руб. (1%)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Стрелка вправо 27"/>
          <p:cNvSpPr/>
          <p:nvPr/>
        </p:nvSpPr>
        <p:spPr>
          <a:xfrm>
            <a:off x="4045527" y="5316355"/>
            <a:ext cx="3833091" cy="341746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7980217" y="5103919"/>
            <a:ext cx="3999345" cy="85898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 стадии заключения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контракта.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Сумма контракта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0,4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млн. руб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(0,3%)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49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717350" y="121799"/>
            <a:ext cx="10132126" cy="83099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Типичные ошибки при осуществлении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закупок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охранных услуг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2020-2021гг.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12269" y="1100981"/>
            <a:ext cx="3455470" cy="1728846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Неправильное </a:t>
            </a:r>
          </a:p>
          <a:p>
            <a:pPr algn="ctr"/>
            <a:r>
              <a:rPr lang="ru-RU" dirty="0" smtClean="0"/>
              <a:t>определение ОКПД 2</a:t>
            </a:r>
          </a:p>
          <a:p>
            <a:pPr algn="ctr"/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644665" y="1100982"/>
            <a:ext cx="3461771" cy="1728845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Неприменение </a:t>
            </a:r>
          </a:p>
          <a:p>
            <a:pPr algn="ctr"/>
            <a:r>
              <a:rPr lang="ru-RU" dirty="0" smtClean="0"/>
              <a:t>типового контракта</a:t>
            </a:r>
          </a:p>
          <a:p>
            <a:pPr algn="ctr"/>
            <a:endParaRPr lang="ru-RU" dirty="0" smtClean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583363" y="1100981"/>
            <a:ext cx="3461770" cy="1728846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Неприменение приказа </a:t>
            </a:r>
            <a:r>
              <a:rPr lang="ru-RU" dirty="0" err="1"/>
              <a:t>Росгвардии</a:t>
            </a:r>
            <a:r>
              <a:rPr lang="ru-RU" dirty="0"/>
              <a:t> от 15.02.2021 №45</a:t>
            </a:r>
          </a:p>
          <a:p>
            <a:pPr algn="ctr"/>
            <a:r>
              <a:rPr lang="ru-RU" dirty="0"/>
              <a:t>в ходе расчета Н(М)ЦК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2257124" y="2948697"/>
            <a:ext cx="365760" cy="545284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12269" y="3635445"/>
            <a:ext cx="3455470" cy="217821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2">
                    <a:lumMod val="50000"/>
                  </a:schemeClr>
                </a:solidFill>
              </a:rPr>
              <a:t>о</a:t>
            </a: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</a:rPr>
              <a:t>тветственность </a:t>
            </a:r>
            <a:r>
              <a:rPr lang="ru-RU" sz="1600" b="1" dirty="0">
                <a:solidFill>
                  <a:schemeClr val="bg2">
                    <a:lumMod val="50000"/>
                  </a:schemeClr>
                </a:solidFill>
              </a:rPr>
              <a:t>и нарушения могут возникнуть, в случае если код выбран с целью изменения способа определения поставщика или иных неправомерных действий, которые могут возникнуть в случае указания неверного кода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644664" y="3642166"/>
            <a:ext cx="3461771" cy="217821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ч.4.2 ст.7.30 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КоАП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РФ – </a:t>
            </a:r>
          </a:p>
          <a:p>
            <a:pPr algn="ctr"/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штраф 3 тыс. руб. на должностное лицо  </a:t>
            </a:r>
            <a:endParaRPr lang="ru-RU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6" name="Стрелка вниз 25"/>
          <p:cNvSpPr/>
          <p:nvPr/>
        </p:nvSpPr>
        <p:spPr>
          <a:xfrm>
            <a:off x="6208684" y="2948697"/>
            <a:ext cx="365760" cy="545284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10314248" y="2948697"/>
            <a:ext cx="365760" cy="545284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8583360" y="3642166"/>
            <a:ext cx="3461771" cy="217821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ч.2 ст.7.29.3 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КоАП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РФ –  </a:t>
            </a:r>
          </a:p>
          <a:p>
            <a:pPr algn="ctr"/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штраф 10 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тыс. руб. на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должностное лицо  </a:t>
            </a:r>
            <a:endParaRPr lang="ru-RU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23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145473" y="1"/>
            <a:ext cx="9535497" cy="83099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 информации о применении типового контракта в извещение о закупке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63" y="830998"/>
            <a:ext cx="6007714" cy="22479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4349" y="2401449"/>
            <a:ext cx="6704775" cy="8709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695325" y="1251376"/>
            <a:ext cx="152400" cy="161925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705099" y="2539574"/>
            <a:ext cx="1076325" cy="22267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847725" y="1412325"/>
            <a:ext cx="5812455" cy="96709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3" y="3312252"/>
            <a:ext cx="6196014" cy="17118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1930" y="4359743"/>
            <a:ext cx="6724649" cy="122487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5" name="Прямоугольник 14"/>
          <p:cNvSpPr/>
          <p:nvPr/>
        </p:nvSpPr>
        <p:spPr>
          <a:xfrm>
            <a:off x="581025" y="4379048"/>
            <a:ext cx="2884795" cy="25608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3465820" y="4467477"/>
            <a:ext cx="1965815" cy="55143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542925" y="3750177"/>
            <a:ext cx="152400" cy="161925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963" y="5241531"/>
            <a:ext cx="4827898" cy="1488978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cxnSp>
        <p:nvCxnSpPr>
          <p:cNvPr id="16" name="Прямая со стрелкой 15"/>
          <p:cNvCxnSpPr>
            <a:stCxn id="14" idx="1"/>
          </p:cNvCxnSpPr>
          <p:nvPr/>
        </p:nvCxnSpPr>
        <p:spPr>
          <a:xfrm flipH="1">
            <a:off x="500063" y="3831140"/>
            <a:ext cx="42862" cy="141039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556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peck">
  <a:themeElements>
    <a:clrScheme name="Липецкая Област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93333"/>
      </a:accent1>
      <a:accent2>
        <a:srgbClr val="F2AC44"/>
      </a:accent2>
      <a:accent3>
        <a:srgbClr val="92D050"/>
      </a:accent3>
      <a:accent4>
        <a:srgbClr val="007FAC"/>
      </a:accent4>
      <a:accent5>
        <a:srgbClr val="007FAC"/>
      </a:accent5>
      <a:accent6>
        <a:srgbClr val="00668A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14692</TotalTime>
  <Words>216</Words>
  <Application>Microsoft Office PowerPoint</Application>
  <PresentationFormat>Широкоэкранный</PresentationFormat>
  <Paragraphs>71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Times New Roman</vt:lpstr>
      <vt:lpstr>Questrial</vt:lpstr>
      <vt:lpstr>Calibri</vt:lpstr>
      <vt:lpstr>Gotham Pro</vt:lpstr>
      <vt:lpstr>Lipeck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</dc:creator>
  <cp:lastModifiedBy>C</cp:lastModifiedBy>
  <cp:revision>1019</cp:revision>
  <cp:lastPrinted>2021-08-30T14:39:04Z</cp:lastPrinted>
  <dcterms:created xsi:type="dcterms:W3CDTF">2018-01-21T18:20:29Z</dcterms:created>
  <dcterms:modified xsi:type="dcterms:W3CDTF">2021-09-06T13:45:59Z</dcterms:modified>
</cp:coreProperties>
</file>